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mmonwealthfund.org/publications/issue-briefs/2023/sep/impact-medicaid-coverage-gap-comparing-states-have-and-have-not"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200">
                <a:solidFill>
                  <a:schemeClr val="dk1"/>
                </a:solidFill>
              </a:rPr>
              <a:t>We are group 5, our project is titled: </a:t>
            </a:r>
            <a:r>
              <a:rPr lang="en" sz="1200">
                <a:solidFill>
                  <a:schemeClr val="dk1"/>
                </a:solidFill>
              </a:rPr>
              <a:t>Health Outcomes Across States: Evaluating the Impact of Insurance and Preventative Care</a:t>
            </a:r>
            <a:endParaRPr sz="1200">
              <a:solidFill>
                <a:schemeClr val="dk1"/>
              </a:solidFill>
            </a:endParaRPr>
          </a:p>
          <a:p>
            <a:pPr indent="0" lvl="0" marL="0" rtl="0" algn="l">
              <a:lnSpc>
                <a:spcPct val="105000"/>
              </a:lnSpc>
              <a:spcBef>
                <a:spcPts val="1200"/>
              </a:spcBef>
              <a:spcAft>
                <a:spcPts val="0"/>
              </a:spcAft>
              <a:buNone/>
            </a:pPr>
            <a:r>
              <a:rPr lang="en" sz="1200">
                <a:solidFill>
                  <a:schemeClr val="dk1"/>
                </a:solidFill>
              </a:rPr>
              <a:t>Our group includes: myself, Tammy, Katherine, and Elaine</a:t>
            </a:r>
            <a:endParaRPr sz="1200">
              <a:solidFill>
                <a:schemeClr val="dk1"/>
              </a:solidFill>
            </a:endParaRPr>
          </a:p>
          <a:p>
            <a:pPr indent="0" lvl="0" marL="0" rtl="0" algn="l">
              <a:lnSpc>
                <a:spcPct val="105000"/>
              </a:lnSpc>
              <a:spcBef>
                <a:spcPts val="1200"/>
              </a:spcBef>
              <a:spcAft>
                <a:spcPts val="0"/>
              </a:spcAft>
              <a:buNone/>
            </a:pPr>
            <a:r>
              <a:rPr lang="en" sz="1200">
                <a:solidFill>
                  <a:schemeClr val="dk1"/>
                </a:solidFill>
              </a:rPr>
              <a:t>&lt;next slide&gt;</a:t>
            </a:r>
            <a:endParaRPr sz="1200">
              <a:solidFill>
                <a:schemeClr val="dk1"/>
              </a:solidFill>
            </a:endParaRPr>
          </a:p>
          <a:p>
            <a:pPr indent="0" lvl="0" marL="0" rtl="0" algn="l">
              <a:lnSpc>
                <a:spcPct val="105000"/>
              </a:lnSpc>
              <a:spcBef>
                <a:spcPts val="1200"/>
              </a:spcBef>
              <a:spcAft>
                <a:spcPts val="0"/>
              </a:spcAft>
              <a:buNone/>
            </a:pPr>
            <a:r>
              <a:t/>
            </a:r>
            <a:endParaRPr>
              <a:solidFill>
                <a:schemeClr val="dk1"/>
              </a:solidFill>
            </a:endParaRPr>
          </a:p>
          <a:p>
            <a:pPr indent="0" lvl="0" marL="0" rtl="0" algn="l">
              <a:lnSpc>
                <a:spcPct val="105000"/>
              </a:lnSpc>
              <a:spcBef>
                <a:spcPts val="1200"/>
              </a:spcBef>
              <a:spcAft>
                <a:spcPts val="1200"/>
              </a:spcAft>
              <a:buNone/>
            </a:pPr>
            <a:r>
              <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632fb429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632fb429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created a scatter plot of our data per state, and measured the correlation between our factors. This plot shows a positive correlation factor of 0.38 between uninsured individuals and avoidable deaths. This shows that not having insurance is a moderate factor to an increase in premature deaths per state.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&lt;next slide&gt;</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632fb429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b632fb429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had similar results with the treatable and preventable scatter plots. </a:t>
            </a:r>
            <a:br>
              <a:rPr lang="en" sz="1200"/>
            </a:br>
            <a:r>
              <a:rPr lang="en" sz="1200"/>
              <a:t>Interestingly enough, when comparing treatable to preventable, the </a:t>
            </a:r>
            <a:r>
              <a:rPr lang="en" sz="1200"/>
              <a:t>graphs looked identical to me, but the correlation factor was 0.35 instead of 0.39. It goes to show, the human eye alone isn’t reliable. So we’re glad to have correlation factors for exploration.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&lt;next slide&gt;</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632fb42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632fb42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And through correlation</a:t>
            </a:r>
            <a:r>
              <a:rPr lang="en" sz="1200">
                <a:solidFill>
                  <a:schemeClr val="dk1"/>
                </a:solidFill>
              </a:rPr>
              <a:t>, we did conclude not having insurance contributes to a higher number avoidable, preventable, and treatable deaths. This indicated to us that not having insurance potentially prevents seeking any type of health care.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The moderate correlation indicates there are other factors involved. We wanted to focused our efforts specifically on how preventative measures relate to premature mortality. So one factor to explore was having a primary care provider.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Which brings us to our second question, which Tammy will be presenting. Tammy?</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&lt;next slide&gt;</a:t>
            </a:r>
            <a:endParaRPr sz="12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632fb429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632fb429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Our research showed</a:t>
            </a:r>
            <a:r>
              <a:rPr lang="en" sz="1200"/>
              <a:t> that having health insurance encourages individuals to seek medical care.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However, we wanted to explore if having a primary care provider was potentially a higher correlating factor so we asked: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Which has more influence on health outcomes, not having insurance or not having a primary care provider?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&lt;next slide&gt;</a:t>
            </a:r>
            <a:endParaRPr sz="1200"/>
          </a:p>
          <a:p>
            <a:pPr indent="0" lvl="0" marL="0" rtl="0" algn="l">
              <a:lnSpc>
                <a:spcPct val="105000"/>
              </a:lnSpc>
              <a:spcBef>
                <a:spcPts val="0"/>
              </a:spcBef>
              <a:spcAft>
                <a:spcPts val="0"/>
              </a:spcAft>
              <a:buNone/>
            </a:pPr>
            <a:r>
              <a:t/>
            </a:r>
            <a:endParaRPr>
              <a:solidFill>
                <a:schemeClr val="dk1"/>
              </a:solidFill>
            </a:endParaRPr>
          </a:p>
          <a:p>
            <a:pPr indent="0" lvl="0" marL="0" rtl="0" algn="l">
              <a:lnSpc>
                <a:spcPct val="105000"/>
              </a:lnSpc>
              <a:spcBef>
                <a:spcPts val="0"/>
              </a:spcBef>
              <a:spcAft>
                <a:spcPts val="0"/>
              </a:spcAft>
              <a:buNone/>
            </a:pPr>
            <a:r>
              <a:rPr lang="en">
                <a:solidFill>
                  <a:schemeClr val="dk1"/>
                </a:solidFill>
              </a:rPr>
              <a:t>Research Citation: </a:t>
            </a:r>
            <a:r>
              <a:rPr lang="en" sz="900" u="sng">
                <a:solidFill>
                  <a:srgbClr val="1155CC"/>
                </a:solidFill>
                <a:hlinkClick r:id="rId2">
                  <a:extLst>
                    <a:ext uri="{A12FA001-AC4F-418D-AE19-62706E023703}">
                      <ahyp:hlinkClr val="tx"/>
                    </a:ext>
                  </a:extLst>
                </a:hlinkClick>
              </a:rPr>
              <a:t>“In expansion states, people who would otherwise be in the Medicaid coverage gap had increased health insurance coverage, lower rates of avoiding seeking medical care, and greater utilization of certain preventive care measures.”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632fb429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b632fb429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 explore this, compared the correlations we already have (0.3-0.4 moderate correlation between uninsured and increased premature avoidable, preventable, and treatable deaths take a look at this comparison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-Having a Primary care source and Preventable deaths and one for Primary Care source and avoidable deaths. It had very low correlation of -0.12</a:t>
            </a:r>
            <a:endParaRPr>
              <a:solidFill>
                <a:schemeClr val="dk1"/>
              </a:solidFill>
            </a:endParaRPr>
          </a:p>
          <a:p>
            <a:pPr indent="0" lvl="0" marL="0" rtl="0" algn="l">
              <a:spcBef>
                <a:spcPts val="0"/>
              </a:spcBef>
              <a:spcAft>
                <a:spcPts val="0"/>
              </a:spcAft>
              <a:buNone/>
            </a:pPr>
            <a:r>
              <a:rPr lang="en">
                <a:solidFill>
                  <a:schemeClr val="dk1"/>
                </a:solidFill>
              </a:rPr>
              <a:t>From here we decided to look at Primary Care source and Uninsured Adults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correlation factor comparing the percentage uninsured to each of the premature mortality datasets (avoidable, preventable, and treatable deaths) showed the correlation factor between positive 0.3 and 0.4. It’s low enough it’s certainly not the only factor, but certainly there is a strong indication not having insurance contributes to higher premature mortality.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Whereas comparing each of the premature mortality data sets to the percentage of adults that have a primary care provider, there was a very small correlation.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comparison, we can conclude not having insurance has a larger effect on premature mortality rates per state than not having a primary source of care.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&lt;next slide&gt;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632fb429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b632fb429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found that there was a high negative correlation factor (-0.69) between not having insurance and having a primary source of care. Meaning someone </a:t>
            </a:r>
            <a:r>
              <a:rPr lang="en"/>
              <a:t>without insurance is less likely to seek care from a primary care source which indicates lack of seeking preventive care.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Which begs the question, does lack of insurance prevent seeking just preventive care, or health care all together?</a:t>
            </a:r>
            <a:endParaRPr/>
          </a:p>
          <a:p>
            <a:pPr indent="0" lvl="0" marL="0" rtl="0" algn="l">
              <a:lnSpc>
                <a:spcPct val="105000"/>
              </a:lnSpc>
              <a:spcBef>
                <a:spcPts val="0"/>
              </a:spcBef>
              <a:spcAft>
                <a:spcPts val="0"/>
              </a:spcAft>
              <a:buNone/>
            </a:pPr>
            <a:r>
              <a:t/>
            </a:r>
            <a:endParaRPr sz="900">
              <a:solidFill>
                <a:schemeClr val="dk1"/>
              </a:solidFill>
            </a:endParaRPr>
          </a:p>
          <a:p>
            <a:pPr indent="0" lvl="0" marL="0" rtl="0" algn="l">
              <a:lnSpc>
                <a:spcPct val="105000"/>
              </a:lnSpc>
              <a:spcBef>
                <a:spcPts val="0"/>
              </a:spcBef>
              <a:spcAft>
                <a:spcPts val="0"/>
              </a:spcAft>
              <a:buNone/>
            </a:pPr>
            <a:r>
              <a:rPr lang="en" sz="1200">
                <a:solidFill>
                  <a:schemeClr val="dk1"/>
                </a:solidFill>
              </a:rPr>
              <a:t>&lt;next slide&gt;</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632fb429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632fb429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We concluded h</a:t>
            </a:r>
            <a:r>
              <a:rPr lang="en">
                <a:solidFill>
                  <a:schemeClr val="dk1"/>
                </a:solidFill>
              </a:rPr>
              <a:t>aving insurance has a greater impact on lowering premature deaths than having a primary care provider. In fact, not having insurance is a is a leading reason to not have a primary care provider. However, While we confirmed having health insurance correlates to less premature deaths, we do not know that it is the highest correlating factor.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We ruled out having primary care doctor as one correlation factor. Our problems at this point was scope crawl, as there are so many factors potentially involved. For example, we could’ve explored differences in state policy and healthcare systems. At this point, we chose to narrow focus by identifying particularly well versus poor performing states.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Which brings us to our third question, which will be presented by Katherine.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&lt;next slide&gt;</a:t>
            </a:r>
            <a:endParaRPr>
              <a:solidFill>
                <a:schemeClr val="dk1"/>
              </a:solidFill>
            </a:endParaRPr>
          </a:p>
          <a:p>
            <a:pPr indent="0" lvl="0" marL="0" rtl="0" algn="l">
              <a:lnSpc>
                <a:spcPct val="115000"/>
              </a:lnSpc>
              <a:spcBef>
                <a:spcPts val="1200"/>
              </a:spcBef>
              <a:spcAft>
                <a:spcPts val="0"/>
              </a:spcAft>
              <a:buNone/>
            </a:pPr>
            <a:r>
              <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t/>
            </a:r>
            <a:endParaRPr sz="14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t/>
            </a:r>
            <a:endParaRPr sz="1400">
              <a:solidFill>
                <a:srgbClr val="595959"/>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5b88ddf7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5b88ddf7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t>As Tammy said, one of the factors we can look at are states that are performing particularly well or poorly. </a:t>
            </a:r>
            <a:endParaRPr sz="1200"/>
          </a:p>
          <a:p>
            <a:pPr indent="0" lvl="0" marL="0" rtl="0" algn="l">
              <a:lnSpc>
                <a:spcPct val="115000"/>
              </a:lnSpc>
              <a:spcBef>
                <a:spcPts val="0"/>
              </a:spcBef>
              <a:spcAft>
                <a:spcPts val="0"/>
              </a:spcAft>
              <a:buClr>
                <a:schemeClr val="dk1"/>
              </a:buClr>
              <a:buSzPts val="1100"/>
              <a:buFont typeface="Arial"/>
              <a:buNone/>
            </a:pPr>
            <a:r>
              <a:t/>
            </a:r>
            <a:endParaRPr sz="1200"/>
          </a:p>
          <a:p>
            <a:pPr indent="0" lvl="0" marL="0" rtl="0" algn="l">
              <a:lnSpc>
                <a:spcPct val="115000"/>
              </a:lnSpc>
              <a:spcBef>
                <a:spcPts val="0"/>
              </a:spcBef>
              <a:spcAft>
                <a:spcPts val="0"/>
              </a:spcAft>
              <a:buClr>
                <a:schemeClr val="dk1"/>
              </a:buClr>
              <a:buSzPts val="1100"/>
              <a:buFont typeface="Arial"/>
              <a:buNone/>
            </a:pPr>
            <a:r>
              <a:rPr lang="en" sz="1200"/>
              <a:t>Our question is which are the best and worst 5 state rankings?</a:t>
            </a:r>
            <a:endParaRPr sz="1200"/>
          </a:p>
          <a:p>
            <a:pPr indent="0" lvl="0" marL="0" rtl="0" algn="l">
              <a:lnSpc>
                <a:spcPct val="115000"/>
              </a:lnSpc>
              <a:spcBef>
                <a:spcPts val="0"/>
              </a:spcBef>
              <a:spcAft>
                <a:spcPts val="0"/>
              </a:spcAft>
              <a:buClr>
                <a:schemeClr val="dk1"/>
              </a:buClr>
              <a:buSzPts val="1100"/>
              <a:buFont typeface="Arial"/>
              <a:buNone/>
            </a:pPr>
            <a:r>
              <a:t/>
            </a:r>
            <a:endParaRPr sz="1200"/>
          </a:p>
          <a:p>
            <a:pPr indent="0" lvl="0" marL="0" rtl="0" algn="l">
              <a:lnSpc>
                <a:spcPct val="115000"/>
              </a:lnSpc>
              <a:spcBef>
                <a:spcPts val="0"/>
              </a:spcBef>
              <a:spcAft>
                <a:spcPts val="0"/>
              </a:spcAft>
              <a:buClr>
                <a:schemeClr val="dk1"/>
              </a:buClr>
              <a:buSzPts val="1100"/>
              <a:buFont typeface="Arial"/>
              <a:buNone/>
            </a:pPr>
            <a:r>
              <a:rPr lang="en" sz="1200"/>
              <a:t>&lt;next slide&gt;</a:t>
            </a: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632fb429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b632fb429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Our initial thoughts were to create a bar chart, which can be great visuals for a single data set. But presented a barrier in comparing the sets quickly.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&lt;next slide&gt;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632fb429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632fb429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We created dataframes that properly ranked the states. The index matches the state ranking. You may note that under undesired outcomes, the worst state is listed as “51,” as mentioned by Tammy earlier, this is due to the District of Columbia being included as a state.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This answered the question on Top 5 and Worst 5 states for each set of data. Additionally, we highlighted the states that show in multiple datasets.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While this is the final answer to our question, in reality, it’s a starting point for next steps and further exploration.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If we take the states that show up multiple </a:t>
            </a:r>
            <a:r>
              <a:rPr lang="en">
                <a:solidFill>
                  <a:schemeClr val="dk1"/>
                </a:solidFill>
              </a:rPr>
              <a:t>times, we can explore additional factors that impact these states.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&lt;next slide&gt;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5b88ddf74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5b88ddf74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1000"/>
              </a:spcBef>
              <a:spcAft>
                <a:spcPts val="0"/>
              </a:spcAft>
              <a:buNone/>
            </a:pPr>
            <a:r>
              <a:rPr lang="en" sz="1200">
                <a:solidFill>
                  <a:schemeClr val="dk1"/>
                </a:solidFill>
              </a:rPr>
              <a:t>Our project aims to show the impact of health insurance on receiving care and overall health outcomes at the state level for the years of 2018-2019.</a:t>
            </a:r>
            <a:endParaRPr sz="1200">
              <a:solidFill>
                <a:schemeClr val="dk1"/>
              </a:solidFill>
            </a:endParaRPr>
          </a:p>
          <a:p>
            <a:pPr indent="0" lvl="0" marL="0" rtl="0" algn="l">
              <a:lnSpc>
                <a:spcPct val="105000"/>
              </a:lnSpc>
              <a:spcBef>
                <a:spcPts val="1000"/>
              </a:spcBef>
              <a:spcAft>
                <a:spcPts val="0"/>
              </a:spcAft>
              <a:buNone/>
            </a:pPr>
            <a:r>
              <a:rPr lang="en" sz="1200">
                <a:solidFill>
                  <a:schemeClr val="dk1"/>
                </a:solidFill>
              </a:rPr>
              <a:t>How this relates to the healthcare industry:</a:t>
            </a:r>
            <a:endParaRPr sz="1200">
              <a:solidFill>
                <a:schemeClr val="dk1"/>
              </a:solidFill>
            </a:endParaRPr>
          </a:p>
          <a:p>
            <a:pPr indent="0" lvl="0" marL="0" rtl="0" algn="l">
              <a:lnSpc>
                <a:spcPct val="105000"/>
              </a:lnSpc>
              <a:spcBef>
                <a:spcPts val="1000"/>
              </a:spcBef>
              <a:spcAft>
                <a:spcPts val="0"/>
              </a:spcAft>
              <a:buNone/>
            </a:pPr>
            <a:r>
              <a:rPr lang="en" sz="1200">
                <a:solidFill>
                  <a:schemeClr val="dk1"/>
                </a:solidFill>
              </a:rPr>
              <a:t>Premature mortality can explain relationship between the health and wealth of nations, healthcare accounts for 10 percent of gross domestic product (GDP) of most developed nations. </a:t>
            </a:r>
            <a:endParaRPr sz="1200">
              <a:solidFill>
                <a:schemeClr val="dk1"/>
              </a:solidFill>
            </a:endParaRPr>
          </a:p>
          <a:p>
            <a:pPr indent="0" lvl="0" marL="0" rtl="0" algn="l">
              <a:lnSpc>
                <a:spcPct val="105000"/>
              </a:lnSpc>
              <a:spcBef>
                <a:spcPts val="1000"/>
              </a:spcBef>
              <a:spcAft>
                <a:spcPts val="0"/>
              </a:spcAft>
              <a:buNone/>
            </a:pPr>
            <a:r>
              <a:rPr lang="en" sz="1200">
                <a:solidFill>
                  <a:schemeClr val="dk1"/>
                </a:solidFill>
              </a:rPr>
              <a:t>In a well-functioning society deaths under the age of 75 years old can often be avoided. Analyzing the correlation between the status of health insurance, and premature mortality indicators is a resourceful approach for examining state health outcomes.</a:t>
            </a:r>
            <a:endParaRPr sz="1200">
              <a:solidFill>
                <a:schemeClr val="dk1"/>
              </a:solidFill>
            </a:endParaRPr>
          </a:p>
          <a:p>
            <a:pPr indent="0" lvl="0" marL="0" rtl="0" algn="l">
              <a:lnSpc>
                <a:spcPct val="105000"/>
              </a:lnSpc>
              <a:spcBef>
                <a:spcPts val="1000"/>
              </a:spcBef>
              <a:spcAft>
                <a:spcPts val="0"/>
              </a:spcAft>
              <a:buNone/>
            </a:pPr>
            <a:r>
              <a:rPr lang="en" sz="1200">
                <a:solidFill>
                  <a:schemeClr val="dk1"/>
                </a:solidFill>
              </a:rPr>
              <a:t>(Alternatively, read from slide)</a:t>
            </a:r>
            <a:br>
              <a:rPr lang="en" sz="1200">
                <a:solidFill>
                  <a:schemeClr val="dk1"/>
                </a:solidFill>
              </a:rPr>
            </a:br>
            <a:r>
              <a:rPr lang="en" sz="1200">
                <a:solidFill>
                  <a:schemeClr val="dk1"/>
                </a:solidFill>
              </a:rPr>
              <a:t>&lt;next slide&gt;</a:t>
            </a:r>
            <a:endParaRPr sz="12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b5b88ddf74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b5b88ddf74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200">
                <a:solidFill>
                  <a:schemeClr val="dk1"/>
                </a:solidFill>
              </a:rPr>
              <a:t>We narrowed it down to these 5 states for further exploration. One interesting insight is the high positive outcomes for Massachusetts. </a:t>
            </a:r>
            <a:r>
              <a:rPr lang="en" sz="1200">
                <a:solidFill>
                  <a:schemeClr val="dk1"/>
                </a:solidFill>
              </a:rPr>
              <a:t>Massachusetts</a:t>
            </a:r>
            <a:r>
              <a:rPr lang="en" sz="1200">
                <a:solidFill>
                  <a:schemeClr val="dk1"/>
                </a:solidFill>
              </a:rPr>
              <a:t> implemented near universal coverage in 2006. However, the cost factors of this plan is likely a barrier to it being implemented in states such as </a:t>
            </a:r>
            <a:r>
              <a:rPr lang="en" sz="1200">
                <a:solidFill>
                  <a:schemeClr val="dk1"/>
                </a:solidFill>
              </a:rPr>
              <a:t>Mississippi, that are on the worst outcome side</a:t>
            </a:r>
            <a:r>
              <a:rPr lang="en" sz="1200">
                <a:solidFill>
                  <a:schemeClr val="dk1"/>
                </a:solidFill>
              </a:rPr>
              <a:t>. So not all factors that contribute to better outcomes at the state level are applicable to other states or regions.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Additionally, we could explore how premature mortality statistics have changed since covid. Or branch out in entirely different directions such as breaking down regions to explore accessibility of health care in rural versus urban areas. Or even run which preventive screenings have a higher correlation to positive health outcomes.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&lt;next slide&gt;</a:t>
            </a:r>
            <a:endParaRPr sz="12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500">
              <a:solidFill>
                <a:srgbClr val="595959"/>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b5b88ddf74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b5b88ddf7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reiterates the conclusions from each of our questions here for reference.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had a few limitations with our data sets, our analysis is a snapshot in time of 2018-2019.  </a:t>
            </a:r>
            <a:endParaRPr/>
          </a:p>
          <a:p>
            <a:pPr indent="0" lvl="0" marL="0" rtl="0" algn="l">
              <a:spcBef>
                <a:spcPts val="0"/>
              </a:spcBef>
              <a:spcAft>
                <a:spcPts val="0"/>
              </a:spcAft>
              <a:buNone/>
            </a:pPr>
            <a:r>
              <a:rPr lang="en"/>
              <a:t>This does not include trend analysis and is notably prior to the covid pandemic.</a:t>
            </a:r>
            <a:endParaRPr/>
          </a:p>
          <a:p>
            <a:pPr indent="0" lvl="0" marL="0" rtl="0" algn="l">
              <a:spcBef>
                <a:spcPts val="0"/>
              </a:spcBef>
              <a:spcAft>
                <a:spcPts val="0"/>
              </a:spcAft>
              <a:buNone/>
            </a:pPr>
            <a:r>
              <a:rPr lang="en"/>
              <a:t>While we were trying to explore preventative care, we chose a dataset for having a primary care provider. </a:t>
            </a:r>
            <a:endParaRPr/>
          </a:p>
          <a:p>
            <a:pPr indent="0" lvl="0" marL="0" rtl="0" algn="l">
              <a:spcBef>
                <a:spcPts val="0"/>
              </a:spcBef>
              <a:spcAft>
                <a:spcPts val="0"/>
              </a:spcAft>
              <a:buNone/>
            </a:pPr>
            <a:r>
              <a:rPr lang="en"/>
              <a:t>But realized having a primary care provider, doesn’t mean someone </a:t>
            </a:r>
            <a:r>
              <a:rPr lang="en"/>
              <a:t>actually utilizes them regularly for preventative care.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couple things we would do differently. There was an additional dataset for uninsured children, we would’ve combined that with adults prior to running the correlations. Additionally, rather than three data sets that more or less told the same story, we would’ve branched out to include additional factors. </a:t>
            </a:r>
            <a:endParaRPr/>
          </a:p>
          <a:p>
            <a:pPr indent="0" lvl="0" marL="0" rtl="0" algn="l">
              <a:spcBef>
                <a:spcPts val="0"/>
              </a:spcBef>
              <a:spcAft>
                <a:spcPts val="0"/>
              </a:spcAft>
              <a:buNone/>
            </a:pPr>
            <a:r>
              <a:rPr lang="en"/>
              <a:t>&lt;next slide&gt;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b632fb429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b632fb429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concludes group 5’s presentation for project 1. </a:t>
            </a:r>
            <a:endParaRPr/>
          </a:p>
          <a:p>
            <a:pPr indent="0" lvl="0" marL="0" rtl="0" algn="l">
              <a:spcBef>
                <a:spcPts val="0"/>
              </a:spcBef>
              <a:spcAft>
                <a:spcPts val="0"/>
              </a:spcAft>
              <a:buNone/>
            </a:pPr>
            <a:r>
              <a:rPr lang="en"/>
              <a:t>Thank you for your time! </a:t>
            </a:r>
            <a:endParaRPr/>
          </a:p>
          <a:p>
            <a:pPr indent="0" lvl="0" marL="0" rtl="0" algn="l">
              <a:spcBef>
                <a:spcPts val="0"/>
              </a:spcBef>
              <a:spcAft>
                <a:spcPts val="0"/>
              </a:spcAft>
              <a:buNone/>
            </a:pPr>
            <a:r>
              <a:rPr lang="en"/>
              <a:t>&lt;END&gt;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632fb42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632fb42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200"/>
              <a:t>We aimed to answer three questions </a:t>
            </a:r>
            <a:r>
              <a:rPr lang="en" sz="1200">
                <a:solidFill>
                  <a:schemeClr val="dk1"/>
                </a:solidFill>
              </a:rPr>
              <a:t>through </a:t>
            </a:r>
            <a:r>
              <a:rPr lang="en" sz="1200">
                <a:solidFill>
                  <a:schemeClr val="dk1"/>
                </a:solidFill>
              </a:rPr>
              <a:t>data exploration and analysis:</a:t>
            </a:r>
            <a:br>
              <a:rPr lang="en" sz="1200">
                <a:solidFill>
                  <a:schemeClr val="dk1"/>
                </a:solidFill>
              </a:rPr>
            </a:br>
            <a:r>
              <a:rPr lang="en" sz="1200">
                <a:solidFill>
                  <a:schemeClr val="dk1"/>
                </a:solidFill>
              </a:rPr>
              <a:t>(Read questions from slide)</a:t>
            </a:r>
            <a:endParaRPr sz="1200">
              <a:solidFill>
                <a:schemeClr val="dk1"/>
              </a:solidFill>
            </a:endParaRPr>
          </a:p>
          <a:p>
            <a:pPr indent="0" lvl="0" marL="0" rtl="0" algn="l">
              <a:lnSpc>
                <a:spcPct val="115000"/>
              </a:lnSpc>
              <a:spcBef>
                <a:spcPts val="1200"/>
              </a:spcBef>
              <a:spcAft>
                <a:spcPts val="0"/>
              </a:spcAft>
              <a:buNone/>
            </a:pPr>
            <a:r>
              <a:rPr lang="en" sz="1200"/>
              <a:t>Next, Katherine will discuss our Data Collection process. </a:t>
            </a:r>
            <a:endParaRPr sz="1200"/>
          </a:p>
          <a:p>
            <a:pPr indent="0" lvl="0" marL="0" rtl="0" algn="l">
              <a:lnSpc>
                <a:spcPct val="115000"/>
              </a:lnSpc>
              <a:spcBef>
                <a:spcPts val="1200"/>
              </a:spcBef>
              <a:spcAft>
                <a:spcPts val="1200"/>
              </a:spcAft>
              <a:buNone/>
            </a:pPr>
            <a:r>
              <a:rPr lang="en" sz="1200"/>
              <a:t>&lt;next slide&gt;</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5b88ddf74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5b88ddf74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200">
                <a:solidFill>
                  <a:schemeClr val="dk1"/>
                </a:solidFill>
              </a:rPr>
              <a:t>Initially, we attempted to use </a:t>
            </a:r>
            <a:r>
              <a:rPr lang="en" sz="1200">
                <a:solidFill>
                  <a:schemeClr val="dk1"/>
                </a:solidFill>
              </a:rPr>
              <a:t>census data as a reputable source for the number of insured and uninsured per state,  but it was too wide in scope and the format proved quite difficult to clean. Another difficulty was healthcare has a lot of privacy limitations, luckily we found The Commonwealth Fund, who sources their data from the CDC National Vital Statistics System (NVSS), which is a reputable source but with limited public access. </a:t>
            </a:r>
            <a:endParaRPr sz="1200">
              <a:solidFill>
                <a:schemeClr val="dk1"/>
              </a:solidFill>
            </a:endParaRPr>
          </a:p>
          <a:p>
            <a:pPr indent="0" lvl="0" marL="0" rtl="0" algn="l">
              <a:lnSpc>
                <a:spcPct val="105000"/>
              </a:lnSpc>
              <a:spcBef>
                <a:spcPts val="0"/>
              </a:spcBef>
              <a:spcAft>
                <a:spcPts val="0"/>
              </a:spcAft>
              <a:buNone/>
            </a:pPr>
            <a:r>
              <a:t/>
            </a:r>
            <a:endParaRPr sz="1200">
              <a:solidFill>
                <a:schemeClr val="dk1"/>
              </a:solidFill>
            </a:endParaRPr>
          </a:p>
          <a:p>
            <a:pPr indent="0" lvl="0" marL="0" rtl="0" algn="l">
              <a:lnSpc>
                <a:spcPct val="105000"/>
              </a:lnSpc>
              <a:spcBef>
                <a:spcPts val="0"/>
              </a:spcBef>
              <a:spcAft>
                <a:spcPts val="0"/>
              </a:spcAft>
              <a:buNone/>
            </a:pPr>
            <a:r>
              <a:rPr lang="en" sz="1200">
                <a:solidFill>
                  <a:schemeClr val="dk1"/>
                </a:solidFill>
              </a:rPr>
              <a:t>We wanted to explore healthcare outcomes, so we focused our efforts on how well states are doing at preserving lives, exploring premature mortality through avoidable, preventable, and treatable deaths. </a:t>
            </a:r>
            <a:endParaRPr sz="1200">
              <a:solidFill>
                <a:schemeClr val="dk1"/>
              </a:solidFill>
            </a:endParaRPr>
          </a:p>
          <a:p>
            <a:pPr indent="0" lvl="0" marL="0" rtl="0" algn="l">
              <a:lnSpc>
                <a:spcPct val="115000"/>
              </a:lnSpc>
              <a:spcBef>
                <a:spcPts val="1000"/>
              </a:spcBef>
              <a:spcAft>
                <a:spcPts val="0"/>
              </a:spcAft>
              <a:buNone/>
            </a:pPr>
            <a:r>
              <a:rPr lang="en" sz="1200">
                <a:solidFill>
                  <a:schemeClr val="dk1"/>
                </a:solidFill>
              </a:rPr>
              <a:t>Premature mortality refers to fatalities that occur before reaching the average age of death, which is 75 years old in the US. Avoidable deaths typically depends on preventable and treatable conditions. Preventable deaths are those potentially related to a lack of public health interventions, whereas treatable deaths relate to those that could’ve been averted with more timely care.</a:t>
            </a:r>
            <a:endParaRPr sz="1200">
              <a:solidFill>
                <a:schemeClr val="dk1"/>
              </a:solidFill>
            </a:endParaRPr>
          </a:p>
          <a:p>
            <a:pPr indent="0" lvl="0" marL="0" rtl="0" algn="l">
              <a:lnSpc>
                <a:spcPct val="115000"/>
              </a:lnSpc>
              <a:spcBef>
                <a:spcPts val="1000"/>
              </a:spcBef>
              <a:spcAft>
                <a:spcPts val="0"/>
              </a:spcAft>
              <a:buNone/>
            </a:pPr>
            <a:r>
              <a:rPr lang="en" sz="1200">
                <a:solidFill>
                  <a:schemeClr val="dk1"/>
                </a:solidFill>
              </a:rPr>
              <a:t>&lt;next slide&gt;</a:t>
            </a:r>
            <a:endParaRPr sz="1200">
              <a:solidFill>
                <a:schemeClr val="dk1"/>
              </a:solidFill>
            </a:endParaRPr>
          </a:p>
          <a:p>
            <a:pPr indent="0" lvl="0" marL="0" rtl="0" algn="l">
              <a:lnSpc>
                <a:spcPct val="105000"/>
              </a:lnSpc>
              <a:spcBef>
                <a:spcPts val="0"/>
              </a:spcBef>
              <a:spcAft>
                <a:spcPts val="0"/>
              </a:spcAft>
              <a:buNone/>
            </a:pPr>
            <a:r>
              <a:t/>
            </a: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632fb429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632fb429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Our first </a:t>
            </a:r>
            <a:r>
              <a:rPr lang="en" sz="1200"/>
              <a:t>initial</a:t>
            </a:r>
            <a:r>
              <a:rPr lang="en" sz="1200"/>
              <a:t> look at our datasets that we pulled in looked like this. </a:t>
            </a:r>
            <a:endParaRPr sz="1200"/>
          </a:p>
          <a:p>
            <a:pPr indent="0" lvl="0" marL="0" rtl="0" algn="l">
              <a:spcBef>
                <a:spcPts val="0"/>
              </a:spcBef>
              <a:spcAft>
                <a:spcPts val="0"/>
              </a:spcAft>
              <a:buNone/>
            </a:pPr>
            <a:r>
              <a:rPr lang="en" sz="1200"/>
              <a:t>Where we have multiple years for each location.</a:t>
            </a:r>
            <a:endParaRPr sz="1200"/>
          </a:p>
          <a:p>
            <a:pPr indent="0" lvl="0" marL="0" rtl="0" algn="l">
              <a:spcBef>
                <a:spcPts val="0"/>
              </a:spcBef>
              <a:spcAft>
                <a:spcPts val="0"/>
              </a:spcAft>
              <a:buNone/>
            </a:pPr>
            <a:r>
              <a:rPr lang="en" sz="1200"/>
              <a:t>The name of the columns are the same for each dataset</a:t>
            </a:r>
            <a:endParaRPr sz="1200"/>
          </a:p>
          <a:p>
            <a:pPr indent="0" lvl="0" marL="0" rtl="0" algn="l">
              <a:spcBef>
                <a:spcPts val="0"/>
              </a:spcBef>
              <a:spcAft>
                <a:spcPts val="0"/>
              </a:spcAft>
              <a:buNone/>
            </a:pPr>
            <a:r>
              <a:rPr lang="en" sz="1200"/>
              <a:t>We want to be able to pull in the data easily to analyze</a:t>
            </a:r>
            <a:endParaRPr sz="1200"/>
          </a:p>
          <a:p>
            <a:pPr indent="0" lvl="0" marL="0" rtl="0" algn="l">
              <a:spcBef>
                <a:spcPts val="0"/>
              </a:spcBef>
              <a:spcAft>
                <a:spcPts val="0"/>
              </a:spcAft>
              <a:buNone/>
            </a:pPr>
            <a:r>
              <a:t/>
            </a:r>
            <a:endParaRPr sz="1200"/>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Now for our cleanup process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&lt;next slide&gt;</a:t>
            </a:r>
            <a:endParaRPr sz="1200">
              <a:solidFill>
                <a:schemeClr val="dk1"/>
              </a:solidFill>
            </a:endParaRPr>
          </a:p>
          <a:p>
            <a:pPr indent="0" lvl="0" marL="0" rtl="0" algn="l">
              <a:spcBef>
                <a:spcPts val="0"/>
              </a:spcBef>
              <a:spcAft>
                <a:spcPts val="0"/>
              </a:spcAft>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5b88ddf74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5b88ddf74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Now for our cleanup process/</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After we did the initial read in of the CSVs and viewing the data</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We narrowed down to the two years we will be looking at 2018 and 2019</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A few things we had note of,</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Of our five datasets, two of them had every year </a:t>
            </a:r>
            <a:r>
              <a:rPr lang="en" sz="1200">
                <a:solidFill>
                  <a:schemeClr val="dk1"/>
                </a:solidFill>
              </a:rPr>
              <a:t>separated</a:t>
            </a:r>
            <a:r>
              <a:rPr lang="en" sz="1200">
                <a:solidFill>
                  <a:schemeClr val="dk1"/>
                </a:solidFill>
              </a:rPr>
              <a:t> while the other three has them combined. We averaged the two years.</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We renamed columns for ease of reading, as well as defera…. From one percentage to another.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We removed the United states as we are looking at individual states, well keeping in the District of Columbia,</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We renamed columns, combined the datasets to one, and exported it to a CSV</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Which brought it to look like this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&lt;next slide&gt;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632fb429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632fb429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Which gives us the State, and a column from each of our datasets for percentage and per 100k population. Now we were ready to start the analyzing.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Elaine will start for us.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&lt;next slide&gt;</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5b88ddf74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5b88ddf74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Thank you Tammy. We have two unique measurements within our datasets. While they are all separated by state, two are  % based and three are based on per 100k population.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The datasets that are % based are limited in their minimum and maximum only have a possible range from 0 to 100. We can see the uninsured rates are on the lower end of that range, and the percentage of adults with PCP to be on the higher end of the range.</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But both have relatively low variance compares to our 100k population datasets that are not nearly as limited on range.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For our premature mortality dataset with the 100k population measurement, outliers were expected here, and normal distribution of data wasn’t as important as the outliers should tell a story.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Now, the problem we had with these two different types of measurement is exploring how to compare the two. We could not do a 1:1 comparisons between percentage uninsured and premature deaths, so we explored correlation factors instead.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We settled on the Pearson correlation coefficient (often denoted as "r"). This correlation coefficient is well supported, it measures correlation between -1 to 1, the higher the absolute value of the number, the more the factors are correlated. The factors can be positively correlated, meaning if one factor occurs, the other is more likely. Or it can be negatively correlated, where if one factor is missing, the other is less likely to occur.</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lang="en" sz="1200">
                <a:solidFill>
                  <a:schemeClr val="dk1"/>
                </a:solidFill>
              </a:rPr>
              <a:t>That brings us to our first question.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&lt;next slide&gt;</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5b88ddf7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5b88ddf7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Is there a correlation between the percentage of uninsured adults and premature mortality rates per state?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&lt;next slide&gt;</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827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977"/>
              <a:t>Health Outcomes Across States: </a:t>
            </a:r>
            <a:r>
              <a:rPr lang="en" sz="2177"/>
              <a:t>Evaluating the Impact of Insurance</a:t>
            </a:r>
            <a:r>
              <a:rPr lang="en" sz="2177"/>
              <a:t> and Preventative Care</a:t>
            </a:r>
            <a:endParaRPr sz="3400"/>
          </a:p>
        </p:txBody>
      </p:sp>
      <p:sp>
        <p:nvSpPr>
          <p:cNvPr id="55" name="Google Shape;55;p13"/>
          <p:cNvSpPr txBox="1"/>
          <p:nvPr>
            <p:ph idx="1" type="subTitle"/>
          </p:nvPr>
        </p:nvSpPr>
        <p:spPr>
          <a:xfrm>
            <a:off x="311700" y="2834125"/>
            <a:ext cx="8662200" cy="12462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100"/>
              <a:t>Karthika Prasad, Tammy Hardman, Katherine Gonzalez, Elaine McCall</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1199200" y="0"/>
            <a:ext cx="6203825" cy="1486149"/>
          </a:xfrm>
          <a:prstGeom prst="rect">
            <a:avLst/>
          </a:prstGeom>
          <a:noFill/>
          <a:ln>
            <a:noFill/>
          </a:ln>
        </p:spPr>
      </p:pic>
      <p:pic>
        <p:nvPicPr>
          <p:cNvPr id="126" name="Google Shape;126;p22"/>
          <p:cNvPicPr preferRelativeResize="0"/>
          <p:nvPr/>
        </p:nvPicPr>
        <p:blipFill>
          <a:blip r:embed="rId4">
            <a:alphaModFix/>
          </a:blip>
          <a:stretch>
            <a:fillRect/>
          </a:stretch>
        </p:blipFill>
        <p:spPr>
          <a:xfrm>
            <a:off x="1943098" y="1534575"/>
            <a:ext cx="5459925" cy="3608925"/>
          </a:xfrm>
          <a:prstGeom prst="rect">
            <a:avLst/>
          </a:prstGeom>
          <a:noFill/>
          <a:ln>
            <a:noFill/>
          </a:ln>
        </p:spPr>
      </p:pic>
      <p:sp>
        <p:nvSpPr>
          <p:cNvPr id="127" name="Google Shape;127;p22"/>
          <p:cNvSpPr txBox="1"/>
          <p:nvPr/>
        </p:nvSpPr>
        <p:spPr>
          <a:xfrm>
            <a:off x="264600" y="2368025"/>
            <a:ext cx="2847600" cy="22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solidFill>
                <a:srgbClr val="0D405F"/>
              </a:solidFill>
              <a:highlight>
                <a:srgbClr val="FFFFFF"/>
              </a:highlight>
            </a:endParaRPr>
          </a:p>
        </p:txBody>
      </p:sp>
      <p:sp>
        <p:nvSpPr>
          <p:cNvPr id="128" name="Google Shape;128;p22"/>
          <p:cNvSpPr txBox="1"/>
          <p:nvPr/>
        </p:nvSpPr>
        <p:spPr>
          <a:xfrm>
            <a:off x="1199200" y="472625"/>
            <a:ext cx="3311400" cy="165300"/>
          </a:xfrm>
          <a:prstGeom prst="rect">
            <a:avLst/>
          </a:prstGeom>
          <a:no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3"/>
          <p:cNvPicPr preferRelativeResize="0"/>
          <p:nvPr/>
        </p:nvPicPr>
        <p:blipFill>
          <a:blip r:embed="rId3">
            <a:alphaModFix/>
          </a:blip>
          <a:stretch>
            <a:fillRect/>
          </a:stretch>
        </p:blipFill>
        <p:spPr>
          <a:xfrm>
            <a:off x="528376" y="0"/>
            <a:ext cx="7800743"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1 </a:t>
            </a:r>
            <a:r>
              <a:rPr lang="en"/>
              <a:t>Conclusion</a:t>
            </a:r>
            <a:endParaRPr/>
          </a:p>
        </p:txBody>
      </p:sp>
      <p:sp>
        <p:nvSpPr>
          <p:cNvPr id="139" name="Google Shape;139;p24"/>
          <p:cNvSpPr txBox="1"/>
          <p:nvPr>
            <p:ph idx="1" type="body"/>
          </p:nvPr>
        </p:nvSpPr>
        <p:spPr>
          <a:xfrm>
            <a:off x="311700" y="959700"/>
            <a:ext cx="8520600" cy="394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dk1"/>
                </a:solidFill>
              </a:rPr>
              <a:t>Is there a correlation between the percentage of uninsured adults and premature mortality rates per state? </a:t>
            </a:r>
            <a:endParaRPr b="1" sz="1400">
              <a:solidFill>
                <a:schemeClr val="dk1"/>
              </a:solidFill>
            </a:endParaRPr>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b="1" lang="en" sz="1400">
                <a:solidFill>
                  <a:schemeClr val="dk1"/>
                </a:solidFill>
              </a:rPr>
              <a:t>Conclusion: </a:t>
            </a:r>
            <a:r>
              <a:rPr lang="en" sz="1400">
                <a:solidFill>
                  <a:schemeClr val="dk1"/>
                </a:solidFill>
              </a:rPr>
              <a:t>Yes, the Pearson correlation factor was b</a:t>
            </a:r>
            <a:r>
              <a:rPr lang="en" sz="1400">
                <a:solidFill>
                  <a:schemeClr val="dk1"/>
                </a:solidFill>
              </a:rPr>
              <a:t>etween 0.3 and 0.4 for avoidable, treatable, and preventable deaths compared to the percentage uninsured per state.  This shows a consistent moderate correlation. Which indicates that having insurance is a factor, albeit unlikely to be the only factor.</a:t>
            </a:r>
            <a:endParaRPr sz="1400">
              <a:solidFill>
                <a:schemeClr val="dk1"/>
              </a:solidFill>
            </a:endParaRPr>
          </a:p>
          <a:p>
            <a:pPr indent="0" lvl="0" marL="0" rtl="0" algn="l">
              <a:lnSpc>
                <a:spcPct val="100000"/>
              </a:lnSpc>
              <a:spcBef>
                <a:spcPts val="1000"/>
              </a:spcBef>
              <a:spcAft>
                <a:spcPts val="0"/>
              </a:spcAft>
              <a:buNone/>
            </a:pPr>
            <a:r>
              <a:rPr b="1" lang="en" sz="1400">
                <a:solidFill>
                  <a:schemeClr val="dk1"/>
                </a:solidFill>
              </a:rPr>
              <a:t>Problem:</a:t>
            </a:r>
            <a:r>
              <a:rPr lang="en" sz="1400">
                <a:solidFill>
                  <a:schemeClr val="dk1"/>
                </a:solidFill>
              </a:rPr>
              <a:t> Finding a way to compare percentages to date measured per 100k population as 1-to-1 comparison wasn’t possible. </a:t>
            </a:r>
            <a:br>
              <a:rPr lang="en" sz="1400">
                <a:solidFill>
                  <a:schemeClr val="dk1"/>
                </a:solidFill>
              </a:rPr>
            </a:br>
            <a:r>
              <a:rPr b="1" lang="en" sz="1400">
                <a:solidFill>
                  <a:schemeClr val="dk1"/>
                </a:solidFill>
              </a:rPr>
              <a:t>Solution:</a:t>
            </a:r>
            <a:r>
              <a:rPr lang="en" sz="1400">
                <a:solidFill>
                  <a:schemeClr val="dk1"/>
                </a:solidFill>
              </a:rPr>
              <a:t> Pearson correlation factor</a:t>
            </a:r>
            <a:endParaRPr b="1" sz="1400">
              <a:solidFill>
                <a:schemeClr val="dk1"/>
              </a:solidFill>
            </a:endParaRPr>
          </a:p>
          <a:p>
            <a:pPr indent="0" lvl="0" marL="0" rtl="0" algn="l">
              <a:lnSpc>
                <a:spcPct val="100000"/>
              </a:lnSpc>
              <a:spcBef>
                <a:spcPts val="1000"/>
              </a:spcBef>
              <a:spcAft>
                <a:spcPts val="0"/>
              </a:spcAft>
              <a:buNone/>
            </a:pPr>
            <a:r>
              <a:rPr b="1" lang="en" sz="1400">
                <a:solidFill>
                  <a:schemeClr val="dk1"/>
                </a:solidFill>
              </a:rPr>
              <a:t>Limitations: </a:t>
            </a:r>
            <a:r>
              <a:rPr lang="en" sz="1400">
                <a:solidFill>
                  <a:schemeClr val="dk1"/>
                </a:solidFill>
              </a:rPr>
              <a:t>This comparison is between uninsured adults only and the 100k population that includes children. It’s also important to note this is correlation and not necessarily direct causation.</a:t>
            </a:r>
            <a:endParaRPr b="1" sz="1400">
              <a:solidFill>
                <a:schemeClr val="dk1"/>
              </a:solidFill>
            </a:endParaRPr>
          </a:p>
          <a:p>
            <a:pPr indent="0" lvl="0" marL="0" rtl="0" algn="l">
              <a:lnSpc>
                <a:spcPct val="100000"/>
              </a:lnSpc>
              <a:spcBef>
                <a:spcPts val="1000"/>
              </a:spcBef>
              <a:spcAft>
                <a:spcPts val="0"/>
              </a:spcAft>
              <a:buNone/>
            </a:pPr>
            <a:r>
              <a:rPr b="1" lang="en" sz="1400">
                <a:solidFill>
                  <a:schemeClr val="dk1"/>
                </a:solidFill>
              </a:rPr>
              <a:t>What we would’ve done differently: </a:t>
            </a:r>
            <a:r>
              <a:rPr lang="en" sz="1400">
                <a:solidFill>
                  <a:schemeClr val="dk1"/>
                </a:solidFill>
              </a:rPr>
              <a:t>We would’ve combined that data with the adults for comparison to the population data. We would also learn how to graph the r line.</a:t>
            </a:r>
            <a:endParaRPr sz="1400">
              <a:solidFill>
                <a:schemeClr val="dk1"/>
              </a:solidFill>
            </a:endParaRPr>
          </a:p>
          <a:p>
            <a:pPr indent="0" lvl="0" marL="0" rtl="0" algn="l">
              <a:lnSpc>
                <a:spcPct val="100000"/>
              </a:lnSpc>
              <a:spcBef>
                <a:spcPts val="1000"/>
              </a:spcBef>
              <a:spcAft>
                <a:spcPts val="1000"/>
              </a:spcAft>
              <a:buNone/>
            </a:pPr>
            <a:r>
              <a:rPr b="1" lang="en" sz="1400">
                <a:solidFill>
                  <a:schemeClr val="dk1"/>
                </a:solidFill>
              </a:rPr>
              <a:t>Expansion</a:t>
            </a:r>
            <a:r>
              <a:rPr b="1" lang="en" sz="1400">
                <a:solidFill>
                  <a:schemeClr val="dk1"/>
                </a:solidFill>
              </a:rPr>
              <a:t>:</a:t>
            </a:r>
            <a:r>
              <a:rPr lang="en" sz="1400">
                <a:solidFill>
                  <a:schemeClr val="dk1"/>
                </a:solidFill>
              </a:rPr>
              <a:t> </a:t>
            </a:r>
            <a:r>
              <a:rPr lang="en" sz="1400">
                <a:solidFill>
                  <a:schemeClr val="dk1"/>
                </a:solidFill>
              </a:rPr>
              <a:t>The moderate correlation indicates there are other factors involved. One such factor might be whether or not having a primary care doctor provides more access to preventable care options.</a:t>
            </a:r>
            <a:endParaRPr sz="1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solidFill>
                  <a:schemeClr val="dk2"/>
                </a:solidFill>
              </a:rPr>
              <a:t>Q</a:t>
            </a:r>
            <a:r>
              <a:rPr lang="en" sz="3000">
                <a:solidFill>
                  <a:schemeClr val="dk2"/>
                </a:solidFill>
              </a:rPr>
              <a:t>uestion 2:</a:t>
            </a:r>
            <a:endParaRPr sz="2400">
              <a:solidFill>
                <a:schemeClr val="dk2"/>
              </a:solidFill>
            </a:endParaRPr>
          </a:p>
          <a:p>
            <a:pPr indent="0" lvl="0" marL="0" rtl="0" algn="l">
              <a:lnSpc>
                <a:spcPct val="115000"/>
              </a:lnSpc>
              <a:spcBef>
                <a:spcPts val="1000"/>
              </a:spcBef>
              <a:spcAft>
                <a:spcPts val="1200"/>
              </a:spcAft>
              <a:buNone/>
            </a:pPr>
            <a:r>
              <a:rPr lang="en" sz="2400">
                <a:solidFill>
                  <a:schemeClr val="dk2"/>
                </a:solidFill>
              </a:rPr>
              <a:t>Which has more influence on health outcomes, not having insurance or not having a primary care provider?</a:t>
            </a:r>
            <a:endParaRPr sz="4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6"/>
          <p:cNvPicPr preferRelativeResize="0"/>
          <p:nvPr/>
        </p:nvPicPr>
        <p:blipFill>
          <a:blip r:embed="rId3">
            <a:alphaModFix/>
          </a:blip>
          <a:stretch>
            <a:fillRect/>
          </a:stretch>
        </p:blipFill>
        <p:spPr>
          <a:xfrm>
            <a:off x="0" y="0"/>
            <a:ext cx="6673425" cy="4040375"/>
          </a:xfrm>
          <a:prstGeom prst="rect">
            <a:avLst/>
          </a:prstGeom>
          <a:noFill/>
          <a:ln>
            <a:noFill/>
          </a:ln>
        </p:spPr>
      </p:pic>
      <p:sp>
        <p:nvSpPr>
          <p:cNvPr id="150" name="Google Shape;150;p26"/>
          <p:cNvSpPr txBox="1"/>
          <p:nvPr/>
        </p:nvSpPr>
        <p:spPr>
          <a:xfrm>
            <a:off x="5877825" y="843625"/>
            <a:ext cx="3136800" cy="31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Remember from Question 1: </a:t>
            </a:r>
            <a:endParaRPr sz="1800">
              <a:solidFill>
                <a:schemeClr val="dk2"/>
              </a:solidFill>
            </a:endParaRPr>
          </a:p>
          <a:p>
            <a:pPr indent="0" lvl="0" marL="0" rtl="0" algn="l">
              <a:spcBef>
                <a:spcPts val="0"/>
              </a:spcBef>
              <a:spcAft>
                <a:spcPts val="0"/>
              </a:spcAft>
              <a:buNone/>
            </a:pPr>
            <a:r>
              <a:rPr lang="en" sz="1800">
                <a:solidFill>
                  <a:schemeClr val="dk2"/>
                </a:solidFill>
              </a:rPr>
              <a:t>Correlation between Uninsured Adults and Premature Mortality was between 0.3 - 0.4 (moderate correlation)</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By comparison, not having a primary care source does not have as much effect.</a:t>
            </a:r>
            <a:endParaRPr sz="1800">
              <a:solidFill>
                <a:schemeClr val="dk2"/>
              </a:solidFill>
            </a:endParaRPr>
          </a:p>
        </p:txBody>
      </p:sp>
      <p:sp>
        <p:nvSpPr>
          <p:cNvPr id="151" name="Google Shape;151;p26"/>
          <p:cNvSpPr txBox="1"/>
          <p:nvPr/>
        </p:nvSpPr>
        <p:spPr>
          <a:xfrm>
            <a:off x="496525" y="4327150"/>
            <a:ext cx="5283600" cy="3963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1"/>
                </a:solidFill>
              </a:rPr>
              <a:t>Having a primary care source = NOT statistically significant</a:t>
            </a:r>
            <a:endParaRPr b="1">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p:nvPr/>
        </p:nvSpPr>
        <p:spPr>
          <a:xfrm>
            <a:off x="1670225" y="612325"/>
            <a:ext cx="2575200" cy="142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57" name="Google Shape;157;p27"/>
          <p:cNvPicPr preferRelativeResize="0"/>
          <p:nvPr/>
        </p:nvPicPr>
        <p:blipFill>
          <a:blip r:embed="rId3">
            <a:alphaModFix/>
          </a:blip>
          <a:stretch>
            <a:fillRect/>
          </a:stretch>
        </p:blipFill>
        <p:spPr>
          <a:xfrm>
            <a:off x="1083587" y="63675"/>
            <a:ext cx="6976824" cy="4096350"/>
          </a:xfrm>
          <a:prstGeom prst="rect">
            <a:avLst/>
          </a:prstGeom>
          <a:noFill/>
          <a:ln>
            <a:noFill/>
          </a:ln>
        </p:spPr>
      </p:pic>
      <p:sp>
        <p:nvSpPr>
          <p:cNvPr id="158" name="Google Shape;158;p27"/>
          <p:cNvSpPr txBox="1"/>
          <p:nvPr/>
        </p:nvSpPr>
        <p:spPr>
          <a:xfrm>
            <a:off x="179700" y="4239550"/>
            <a:ext cx="8847000" cy="67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accent1"/>
                </a:solidFill>
              </a:rPr>
              <a:t>Not having insurance has a strong negative correlation to not having a primary care provider.</a:t>
            </a:r>
            <a:endParaRPr b="1" sz="1500">
              <a:solidFill>
                <a:schemeClr val="accent1"/>
              </a:solidFill>
            </a:endParaRPr>
          </a:p>
        </p:txBody>
      </p:sp>
      <p:sp>
        <p:nvSpPr>
          <p:cNvPr id="159" name="Google Shape;159;p27"/>
          <p:cNvSpPr txBox="1"/>
          <p:nvPr/>
        </p:nvSpPr>
        <p:spPr>
          <a:xfrm>
            <a:off x="318275" y="4277750"/>
            <a:ext cx="8542800" cy="394800"/>
          </a:xfrm>
          <a:prstGeom prst="rect">
            <a:avLst/>
          </a:prstGeom>
          <a:noFill/>
          <a:ln cap="flat" cmpd="sng" w="1905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 Conclusion</a:t>
            </a:r>
            <a:endParaRPr/>
          </a:p>
        </p:txBody>
      </p:sp>
      <p:sp>
        <p:nvSpPr>
          <p:cNvPr id="165" name="Google Shape;165;p28"/>
          <p:cNvSpPr txBox="1"/>
          <p:nvPr>
            <p:ph idx="1" type="body"/>
          </p:nvPr>
        </p:nvSpPr>
        <p:spPr>
          <a:xfrm>
            <a:off x="311700" y="1152475"/>
            <a:ext cx="8520600" cy="36600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b="1" lang="en" sz="1979">
                <a:solidFill>
                  <a:schemeClr val="dk1"/>
                </a:solidFill>
              </a:rPr>
              <a:t>Which has more influence on health outcomes, not having insurance or not having a primary care provider?</a:t>
            </a:r>
            <a:endParaRPr b="1" sz="1979">
              <a:solidFill>
                <a:schemeClr val="dk1"/>
              </a:solidFill>
            </a:endParaRPr>
          </a:p>
          <a:p>
            <a:pPr indent="0" lvl="0" marL="0" rtl="0" algn="l">
              <a:spcBef>
                <a:spcPts val="1200"/>
              </a:spcBef>
              <a:spcAft>
                <a:spcPts val="0"/>
              </a:spcAft>
              <a:buNone/>
            </a:pPr>
            <a:r>
              <a:rPr b="1" lang="en">
                <a:solidFill>
                  <a:schemeClr val="dk1"/>
                </a:solidFill>
              </a:rPr>
              <a:t>Conclusion:</a:t>
            </a:r>
            <a:r>
              <a:rPr lang="en">
                <a:solidFill>
                  <a:schemeClr val="dk1"/>
                </a:solidFill>
              </a:rPr>
              <a:t> </a:t>
            </a:r>
            <a:endParaRPr>
              <a:solidFill>
                <a:schemeClr val="dk1"/>
              </a:solidFill>
            </a:endParaRPr>
          </a:p>
          <a:p>
            <a:pPr indent="-300037" lvl="0" marL="457200" rtl="0" algn="l">
              <a:spcBef>
                <a:spcPts val="1200"/>
              </a:spcBef>
              <a:spcAft>
                <a:spcPts val="0"/>
              </a:spcAft>
              <a:buClr>
                <a:schemeClr val="dk1"/>
              </a:buClr>
              <a:buSzPct val="100000"/>
              <a:buChar char="●"/>
            </a:pPr>
            <a:r>
              <a:rPr lang="en">
                <a:solidFill>
                  <a:schemeClr val="dk1"/>
                </a:solidFill>
              </a:rPr>
              <a:t>Having insurance has a greater impact on lowering premature deaths than having a primary care provider.</a:t>
            </a:r>
            <a:endParaRPr>
              <a:solidFill>
                <a:schemeClr val="dk1"/>
              </a:solidFill>
            </a:endParaRPr>
          </a:p>
          <a:p>
            <a:pPr indent="-284162" lvl="1" marL="914400" rtl="0" algn="l">
              <a:spcBef>
                <a:spcPts val="0"/>
              </a:spcBef>
              <a:spcAft>
                <a:spcPts val="0"/>
              </a:spcAft>
              <a:buClr>
                <a:schemeClr val="dk1"/>
              </a:buClr>
              <a:buSzPct val="100000"/>
              <a:buChar char="○"/>
            </a:pPr>
            <a:r>
              <a:rPr lang="en">
                <a:solidFill>
                  <a:schemeClr val="dk1"/>
                </a:solidFill>
              </a:rPr>
              <a:t>0.35, 0.38, 0.39 </a:t>
            </a:r>
            <a:r>
              <a:rPr lang="en">
                <a:solidFill>
                  <a:schemeClr val="dk1"/>
                </a:solidFill>
              </a:rPr>
              <a:t>correlation factors compared to -0.10,  -0.12</a:t>
            </a:r>
            <a:endParaRPr>
              <a:solidFill>
                <a:schemeClr val="dk1"/>
              </a:solidFill>
            </a:endParaRPr>
          </a:p>
          <a:p>
            <a:pPr indent="-306387" lvl="0" marL="457200" rtl="0" algn="l">
              <a:spcBef>
                <a:spcPts val="0"/>
              </a:spcBef>
              <a:spcAft>
                <a:spcPts val="0"/>
              </a:spcAft>
              <a:buClr>
                <a:schemeClr val="dk1"/>
              </a:buClr>
              <a:buSzPct val="100000"/>
              <a:buChar char="●"/>
            </a:pPr>
            <a:r>
              <a:rPr lang="en" sz="1960">
                <a:solidFill>
                  <a:schemeClr val="dk1"/>
                </a:solidFill>
              </a:rPr>
              <a:t>Not having insurance is a very strong factor in not having a primary care provider.</a:t>
            </a:r>
            <a:endParaRPr sz="1960">
              <a:solidFill>
                <a:schemeClr val="dk1"/>
              </a:solidFill>
            </a:endParaRPr>
          </a:p>
          <a:p>
            <a:pPr indent="-284162" lvl="1" marL="914400" rtl="0" algn="l">
              <a:spcBef>
                <a:spcPts val="0"/>
              </a:spcBef>
              <a:spcAft>
                <a:spcPts val="0"/>
              </a:spcAft>
              <a:buClr>
                <a:schemeClr val="dk1"/>
              </a:buClr>
              <a:buSzPct val="100000"/>
              <a:buChar char="○"/>
            </a:pPr>
            <a:r>
              <a:rPr lang="en">
                <a:solidFill>
                  <a:schemeClr val="dk1"/>
                </a:solidFill>
              </a:rPr>
              <a:t>-0.69 correlation factor </a:t>
            </a:r>
            <a:endParaRPr>
              <a:solidFill>
                <a:schemeClr val="dk1"/>
              </a:solidFill>
            </a:endParaRPr>
          </a:p>
          <a:p>
            <a:pPr indent="0" lvl="0" marL="0" rtl="0" algn="l">
              <a:spcBef>
                <a:spcPts val="1200"/>
              </a:spcBef>
              <a:spcAft>
                <a:spcPts val="0"/>
              </a:spcAft>
              <a:buNone/>
            </a:pPr>
            <a:r>
              <a:rPr b="1" lang="en">
                <a:solidFill>
                  <a:schemeClr val="dk1"/>
                </a:solidFill>
              </a:rPr>
              <a:t>Problems:</a:t>
            </a:r>
            <a:r>
              <a:rPr lang="en">
                <a:solidFill>
                  <a:schemeClr val="dk1"/>
                </a:solidFill>
              </a:rPr>
              <a:t> One significant challenge we encountered at this stage was the multitude of other factors influencing positive health outcomes. To address this, we maintained our focus on premature mortality (avoidable, treatable, preventable deaths per state). </a:t>
            </a:r>
            <a:endParaRPr>
              <a:solidFill>
                <a:schemeClr val="dk1"/>
              </a:solidFill>
            </a:endParaRPr>
          </a:p>
          <a:p>
            <a:pPr indent="0" lvl="0" marL="0" rtl="0" algn="l">
              <a:spcBef>
                <a:spcPts val="1200"/>
              </a:spcBef>
              <a:spcAft>
                <a:spcPts val="0"/>
              </a:spcAft>
              <a:buClr>
                <a:schemeClr val="dk1"/>
              </a:buClr>
              <a:buSzPct val="61111"/>
              <a:buFont typeface="Arial"/>
              <a:buNone/>
            </a:pPr>
            <a:r>
              <a:rPr b="1" lang="en">
                <a:solidFill>
                  <a:schemeClr val="dk1"/>
                </a:solidFill>
              </a:rPr>
              <a:t>Limitations:</a:t>
            </a:r>
            <a:r>
              <a:rPr lang="en">
                <a:solidFill>
                  <a:schemeClr val="dk1"/>
                </a:solidFill>
              </a:rPr>
              <a:t> This is only one factor. While we confirmed having health insurance correlates to less premature deaths, we do not know that it is the highest correlating factor.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Having a primary care provider is different than actually going to the doctor.</a:t>
            </a:r>
            <a:endParaRPr>
              <a:solidFill>
                <a:schemeClr val="dk1"/>
              </a:solidFill>
            </a:endParaRPr>
          </a:p>
          <a:p>
            <a:pPr indent="0" lvl="0" marL="0" rtl="0" algn="l">
              <a:spcBef>
                <a:spcPts val="1200"/>
              </a:spcBef>
              <a:spcAft>
                <a:spcPts val="1200"/>
              </a:spcAft>
              <a:buClr>
                <a:schemeClr val="dk1"/>
              </a:buClr>
              <a:buSzPct val="61111"/>
              <a:buFont typeface="Arial"/>
              <a:buNone/>
            </a:pPr>
            <a:r>
              <a:rPr b="1" lang="en">
                <a:solidFill>
                  <a:schemeClr val="dk1"/>
                </a:solidFill>
              </a:rPr>
              <a:t>Expansion:</a:t>
            </a:r>
            <a:r>
              <a:rPr lang="en">
                <a:solidFill>
                  <a:schemeClr val="dk1"/>
                </a:solidFill>
              </a:rPr>
              <a:t> Other factors we could explore include differences in state policy and healthcare systems. Especially focusing on particularly well versus poor performing states.</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idx="4294967295" type="body"/>
          </p:nvPr>
        </p:nvSpPr>
        <p:spPr>
          <a:xfrm>
            <a:off x="311700" y="954800"/>
            <a:ext cx="8520600" cy="3614100"/>
          </a:xfrm>
          <a:prstGeom prst="rect">
            <a:avLst/>
          </a:prstGeom>
        </p:spPr>
        <p:txBody>
          <a:bodyPr anchorCtr="0" anchor="ctr" bIns="91425" lIns="91425" spcFirstLastPara="1" rIns="91425" wrap="square" tIns="91425">
            <a:normAutofit/>
          </a:bodyPr>
          <a:lstStyle/>
          <a:p>
            <a:pPr indent="0" lvl="0" marL="0" rtl="0" algn="ctr">
              <a:spcBef>
                <a:spcPts val="1000"/>
              </a:spcBef>
              <a:spcAft>
                <a:spcPts val="0"/>
              </a:spcAft>
              <a:buNone/>
            </a:pPr>
            <a:r>
              <a:rPr lang="en" sz="3000"/>
              <a:t>Question 3:</a:t>
            </a:r>
            <a:endParaRPr sz="3000"/>
          </a:p>
          <a:p>
            <a:pPr indent="0" lvl="0" marL="0" rtl="0" algn="l">
              <a:spcBef>
                <a:spcPts val="1200"/>
              </a:spcBef>
              <a:spcAft>
                <a:spcPts val="0"/>
              </a:spcAft>
              <a:buNone/>
            </a:pPr>
            <a:r>
              <a:rPr lang="en" sz="3000"/>
              <a:t>What are the Best and Worst 5 State Rankings?</a:t>
            </a:r>
            <a:endParaRPr sz="3000">
              <a:solidFill>
                <a:schemeClr val="dk1"/>
              </a:solidFill>
            </a:endParaRPr>
          </a:p>
          <a:p>
            <a:pPr indent="0" lvl="0" marL="0" rtl="0" algn="l">
              <a:spcBef>
                <a:spcPts val="1200"/>
              </a:spcBef>
              <a:spcAft>
                <a:spcPts val="0"/>
              </a:spcAft>
              <a:buNone/>
            </a:pPr>
            <a:r>
              <a:t/>
            </a:r>
            <a:endParaRPr sz="3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0"/>
          <p:cNvPicPr preferRelativeResize="0"/>
          <p:nvPr/>
        </p:nvPicPr>
        <p:blipFill>
          <a:blip r:embed="rId3">
            <a:alphaModFix/>
          </a:blip>
          <a:stretch>
            <a:fillRect/>
          </a:stretch>
        </p:blipFill>
        <p:spPr>
          <a:xfrm>
            <a:off x="308813" y="115250"/>
            <a:ext cx="8526374" cy="2748725"/>
          </a:xfrm>
          <a:prstGeom prst="rect">
            <a:avLst/>
          </a:prstGeom>
          <a:noFill/>
          <a:ln>
            <a:noFill/>
          </a:ln>
        </p:spPr>
      </p:pic>
      <p:pic>
        <p:nvPicPr>
          <p:cNvPr id="176" name="Google Shape;176;p30"/>
          <p:cNvPicPr preferRelativeResize="0"/>
          <p:nvPr/>
        </p:nvPicPr>
        <p:blipFill>
          <a:blip r:embed="rId4">
            <a:alphaModFix/>
          </a:blip>
          <a:stretch>
            <a:fillRect/>
          </a:stretch>
        </p:blipFill>
        <p:spPr>
          <a:xfrm>
            <a:off x="557438" y="2773213"/>
            <a:ext cx="8201025" cy="1895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1"/>
          <p:cNvPicPr preferRelativeResize="0"/>
          <p:nvPr/>
        </p:nvPicPr>
        <p:blipFill rotWithShape="1">
          <a:blip r:embed="rId3">
            <a:alphaModFix/>
          </a:blip>
          <a:srcRect b="0" l="714" r="0" t="4525"/>
          <a:stretch/>
        </p:blipFill>
        <p:spPr>
          <a:xfrm>
            <a:off x="4595475" y="232800"/>
            <a:ext cx="3270125" cy="4910701"/>
          </a:xfrm>
          <a:prstGeom prst="rect">
            <a:avLst/>
          </a:prstGeom>
          <a:noFill/>
          <a:ln>
            <a:noFill/>
          </a:ln>
        </p:spPr>
      </p:pic>
      <p:pic>
        <p:nvPicPr>
          <p:cNvPr id="182" name="Google Shape;182;p31"/>
          <p:cNvPicPr preferRelativeResize="0"/>
          <p:nvPr/>
        </p:nvPicPr>
        <p:blipFill rotWithShape="1">
          <a:blip r:embed="rId4">
            <a:alphaModFix/>
          </a:blip>
          <a:srcRect b="0" l="714" r="0" t="4525"/>
          <a:stretch/>
        </p:blipFill>
        <p:spPr>
          <a:xfrm>
            <a:off x="465275" y="232800"/>
            <a:ext cx="3126325" cy="4910699"/>
          </a:xfrm>
          <a:prstGeom prst="rect">
            <a:avLst/>
          </a:prstGeom>
          <a:noFill/>
          <a:ln>
            <a:noFill/>
          </a:ln>
        </p:spPr>
      </p:pic>
      <p:sp>
        <p:nvSpPr>
          <p:cNvPr id="183" name="Google Shape;183;p31"/>
          <p:cNvSpPr/>
          <p:nvPr/>
        </p:nvSpPr>
        <p:spPr>
          <a:xfrm>
            <a:off x="465275" y="509925"/>
            <a:ext cx="1440900" cy="1110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84" name="Google Shape;184;p31"/>
          <p:cNvSpPr/>
          <p:nvPr/>
        </p:nvSpPr>
        <p:spPr>
          <a:xfrm>
            <a:off x="465275" y="1715400"/>
            <a:ext cx="953700" cy="1110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85" name="Google Shape;185;p31"/>
          <p:cNvSpPr/>
          <p:nvPr/>
        </p:nvSpPr>
        <p:spPr>
          <a:xfrm>
            <a:off x="465275" y="2821150"/>
            <a:ext cx="953700" cy="1110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86" name="Google Shape;186;p31"/>
          <p:cNvSpPr/>
          <p:nvPr/>
        </p:nvSpPr>
        <p:spPr>
          <a:xfrm>
            <a:off x="465275" y="3660800"/>
            <a:ext cx="953700" cy="1110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87" name="Google Shape;187;p31"/>
          <p:cNvSpPr/>
          <p:nvPr/>
        </p:nvSpPr>
        <p:spPr>
          <a:xfrm>
            <a:off x="411550" y="1108525"/>
            <a:ext cx="1319100" cy="1110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8" name="Google Shape;188;p31"/>
          <p:cNvSpPr/>
          <p:nvPr/>
        </p:nvSpPr>
        <p:spPr>
          <a:xfrm>
            <a:off x="465275" y="2571750"/>
            <a:ext cx="953700" cy="1110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31"/>
          <p:cNvSpPr/>
          <p:nvPr/>
        </p:nvSpPr>
        <p:spPr>
          <a:xfrm>
            <a:off x="465275" y="3549800"/>
            <a:ext cx="953700" cy="1110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p31"/>
          <p:cNvSpPr/>
          <p:nvPr/>
        </p:nvSpPr>
        <p:spPr>
          <a:xfrm>
            <a:off x="465275" y="4500450"/>
            <a:ext cx="831600" cy="1110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31"/>
          <p:cNvSpPr txBox="1"/>
          <p:nvPr/>
        </p:nvSpPr>
        <p:spPr>
          <a:xfrm>
            <a:off x="4572000" y="4744450"/>
            <a:ext cx="1019700" cy="1218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92" name="Google Shape;192;p31"/>
          <p:cNvSpPr txBox="1"/>
          <p:nvPr/>
        </p:nvSpPr>
        <p:spPr>
          <a:xfrm>
            <a:off x="4572000" y="3494650"/>
            <a:ext cx="1019700" cy="1218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93" name="Google Shape;193;p31"/>
          <p:cNvSpPr txBox="1"/>
          <p:nvPr/>
        </p:nvSpPr>
        <p:spPr>
          <a:xfrm>
            <a:off x="4572000" y="2632700"/>
            <a:ext cx="1019700" cy="1218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94" name="Google Shape;194;p31"/>
          <p:cNvSpPr txBox="1"/>
          <p:nvPr/>
        </p:nvSpPr>
        <p:spPr>
          <a:xfrm>
            <a:off x="4595475" y="911700"/>
            <a:ext cx="897900" cy="1218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95" name="Google Shape;195;p31"/>
          <p:cNvSpPr txBox="1"/>
          <p:nvPr/>
        </p:nvSpPr>
        <p:spPr>
          <a:xfrm>
            <a:off x="4572000" y="678925"/>
            <a:ext cx="897900" cy="1218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96" name="Google Shape;196;p31"/>
          <p:cNvSpPr txBox="1"/>
          <p:nvPr/>
        </p:nvSpPr>
        <p:spPr>
          <a:xfrm>
            <a:off x="4572000" y="2754500"/>
            <a:ext cx="1019700" cy="1218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97" name="Google Shape;197;p31"/>
          <p:cNvSpPr txBox="1"/>
          <p:nvPr/>
        </p:nvSpPr>
        <p:spPr>
          <a:xfrm>
            <a:off x="4572000" y="3749475"/>
            <a:ext cx="1019700" cy="1218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98" name="Google Shape;198;p31"/>
          <p:cNvSpPr txBox="1"/>
          <p:nvPr/>
        </p:nvSpPr>
        <p:spPr>
          <a:xfrm>
            <a:off x="4572000" y="4597300"/>
            <a:ext cx="1019700" cy="1218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99" name="Google Shape;199;p31"/>
          <p:cNvSpPr txBox="1"/>
          <p:nvPr/>
        </p:nvSpPr>
        <p:spPr>
          <a:xfrm>
            <a:off x="4578150" y="2527400"/>
            <a:ext cx="1019700" cy="111000"/>
          </a:xfrm>
          <a:prstGeom prst="rect">
            <a:avLst/>
          </a:prstGeom>
          <a:noFill/>
          <a:ln cap="flat" cmpd="sng" w="19050">
            <a:solidFill>
              <a:srgbClr val="FFE5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200" name="Google Shape;200;p31"/>
          <p:cNvSpPr txBox="1"/>
          <p:nvPr/>
        </p:nvSpPr>
        <p:spPr>
          <a:xfrm>
            <a:off x="4572000" y="3871275"/>
            <a:ext cx="1019700" cy="111000"/>
          </a:xfrm>
          <a:prstGeom prst="rect">
            <a:avLst/>
          </a:prstGeom>
          <a:noFill/>
          <a:ln cap="flat" cmpd="sng" w="19050">
            <a:solidFill>
              <a:srgbClr val="FFE5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201" name="Google Shape;201;p31"/>
          <p:cNvSpPr txBox="1"/>
          <p:nvPr/>
        </p:nvSpPr>
        <p:spPr>
          <a:xfrm>
            <a:off x="4572000" y="4500450"/>
            <a:ext cx="1019700" cy="111000"/>
          </a:xfrm>
          <a:prstGeom prst="rect">
            <a:avLst/>
          </a:prstGeom>
          <a:noFill/>
          <a:ln cap="flat" cmpd="sng" w="19050">
            <a:solidFill>
              <a:srgbClr val="FFE5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202" name="Google Shape;202;p31"/>
          <p:cNvSpPr txBox="1"/>
          <p:nvPr/>
        </p:nvSpPr>
        <p:spPr>
          <a:xfrm>
            <a:off x="1041975" y="0"/>
            <a:ext cx="2704800" cy="1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Desired Outcomes</a:t>
            </a:r>
            <a:endParaRPr b="1" sz="1200">
              <a:solidFill>
                <a:schemeClr val="dk2"/>
              </a:solidFill>
            </a:endParaRPr>
          </a:p>
        </p:txBody>
      </p:sp>
      <p:sp>
        <p:nvSpPr>
          <p:cNvPr id="203" name="Google Shape;203;p31"/>
          <p:cNvSpPr txBox="1"/>
          <p:nvPr/>
        </p:nvSpPr>
        <p:spPr>
          <a:xfrm>
            <a:off x="5054850" y="0"/>
            <a:ext cx="2039700" cy="1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Undesired Outcomes</a:t>
            </a:r>
            <a:endParaRPr b="1" sz="12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1000"/>
              </a:spcBef>
              <a:spcAft>
                <a:spcPts val="0"/>
              </a:spcAft>
              <a:buSzPts val="935"/>
              <a:buNone/>
            </a:pPr>
            <a:r>
              <a:rPr b="1" lang="en" sz="1729"/>
              <a:t>Project Goal:</a:t>
            </a:r>
            <a:endParaRPr b="1" sz="1729"/>
          </a:p>
          <a:p>
            <a:pPr indent="0" lvl="0" marL="0" rtl="0" algn="l">
              <a:lnSpc>
                <a:spcPct val="105000"/>
              </a:lnSpc>
              <a:spcBef>
                <a:spcPts val="1000"/>
              </a:spcBef>
              <a:spcAft>
                <a:spcPts val="0"/>
              </a:spcAft>
              <a:buSzPts val="935"/>
              <a:buNone/>
            </a:pPr>
            <a:r>
              <a:rPr lang="en" sz="1729"/>
              <a:t>Our project aims to show the impact of health insurance on receiving care and overall health outcomes at the state level for the years of 2018-2019.</a:t>
            </a:r>
            <a:endParaRPr sz="1729"/>
          </a:p>
          <a:p>
            <a:pPr indent="0" lvl="0" marL="0" rtl="0" algn="l">
              <a:lnSpc>
                <a:spcPct val="105000"/>
              </a:lnSpc>
              <a:spcBef>
                <a:spcPts val="1000"/>
              </a:spcBef>
              <a:spcAft>
                <a:spcPts val="0"/>
              </a:spcAft>
              <a:buSzPts val="935"/>
              <a:buNone/>
            </a:pPr>
            <a:r>
              <a:rPr b="1" lang="en" sz="1729"/>
              <a:t>Relation to Healthcare Industry:</a:t>
            </a:r>
            <a:endParaRPr b="1" sz="1729"/>
          </a:p>
          <a:p>
            <a:pPr indent="0" lvl="0" marL="0" rtl="0" algn="l">
              <a:lnSpc>
                <a:spcPct val="105000"/>
              </a:lnSpc>
              <a:spcBef>
                <a:spcPts val="1000"/>
              </a:spcBef>
              <a:spcAft>
                <a:spcPts val="0"/>
              </a:spcAft>
              <a:buNone/>
            </a:pPr>
            <a:r>
              <a:rPr lang="en" sz="1590"/>
              <a:t>Premature mortality can explain relationship between the health and wealth of nations, healthcare accounts for 10 percent of gross domestic product (GDP) of most developed nations. </a:t>
            </a:r>
            <a:endParaRPr sz="1590"/>
          </a:p>
          <a:p>
            <a:pPr indent="0" lvl="0" marL="0" rtl="0" algn="l">
              <a:lnSpc>
                <a:spcPct val="105000"/>
              </a:lnSpc>
              <a:spcBef>
                <a:spcPts val="1000"/>
              </a:spcBef>
              <a:spcAft>
                <a:spcPts val="0"/>
              </a:spcAft>
              <a:buNone/>
            </a:pPr>
            <a:r>
              <a:rPr lang="en" sz="1590"/>
              <a:t>In a well-functioning health system, premature deaths (under the age of 75 years) can often be avoided through public health interventions and quality medical care. Our focus is on whether health insurance acts as a gateway to preventative care services that reduce premature mortality.</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PROJECT NEXT STEPS</a:t>
            </a:r>
            <a:endParaRPr/>
          </a:p>
        </p:txBody>
      </p:sp>
      <p:sp>
        <p:nvSpPr>
          <p:cNvPr id="209" name="Google Shape;20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Looking into trending states for what factors lead to premature mortality:</a:t>
            </a:r>
            <a:endParaRPr/>
          </a:p>
          <a:p>
            <a:pPr indent="0" lvl="0" marL="0" rtl="0" algn="l">
              <a:spcBef>
                <a:spcPts val="1200"/>
              </a:spcBef>
              <a:spcAft>
                <a:spcPts val="1200"/>
              </a:spcAft>
              <a:buNone/>
            </a:pPr>
            <a:r>
              <a:t/>
            </a:r>
            <a:endParaRPr/>
          </a:p>
        </p:txBody>
      </p:sp>
      <p:sp>
        <p:nvSpPr>
          <p:cNvPr id="210" name="Google Shape;210;p32"/>
          <p:cNvSpPr txBox="1"/>
          <p:nvPr/>
        </p:nvSpPr>
        <p:spPr>
          <a:xfrm>
            <a:off x="1125675" y="1924375"/>
            <a:ext cx="3117300" cy="18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Best Outcomes: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Massachusetts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Minnesota</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211" name="Google Shape;211;p32"/>
          <p:cNvSpPr txBox="1"/>
          <p:nvPr/>
        </p:nvSpPr>
        <p:spPr>
          <a:xfrm>
            <a:off x="4145550" y="1924375"/>
            <a:ext cx="3290400" cy="18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Worst Outcomes: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Mississippi</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Oklahoma</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West Virginia</a:t>
            </a:r>
            <a:endParaRPr sz="1800">
              <a:solidFill>
                <a:schemeClr val="dk2"/>
              </a:solidFill>
            </a:endParaRPr>
          </a:p>
        </p:txBody>
      </p:sp>
      <p:sp>
        <p:nvSpPr>
          <p:cNvPr id="212" name="Google Shape;212;p32"/>
          <p:cNvSpPr txBox="1"/>
          <p:nvPr/>
        </p:nvSpPr>
        <p:spPr>
          <a:xfrm>
            <a:off x="225100" y="3247150"/>
            <a:ext cx="8399400" cy="174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500">
                <a:solidFill>
                  <a:schemeClr val="dk2"/>
                </a:solidFill>
              </a:rPr>
              <a:t>Additional Potential Paths:</a:t>
            </a:r>
            <a:endParaRPr sz="1500">
              <a:solidFill>
                <a:schemeClr val="dk2"/>
              </a:solidFill>
            </a:endParaRPr>
          </a:p>
          <a:p>
            <a:pPr indent="-323850" lvl="0" marL="457200" rtl="0" algn="l">
              <a:lnSpc>
                <a:spcPct val="115000"/>
              </a:lnSpc>
              <a:spcBef>
                <a:spcPts val="1200"/>
              </a:spcBef>
              <a:spcAft>
                <a:spcPts val="0"/>
              </a:spcAft>
              <a:buClr>
                <a:schemeClr val="dk2"/>
              </a:buClr>
              <a:buSzPts val="1500"/>
              <a:buChar char="●"/>
            </a:pPr>
            <a:r>
              <a:rPr lang="en" sz="1500">
                <a:solidFill>
                  <a:schemeClr val="dk2"/>
                </a:solidFill>
              </a:rPr>
              <a:t>How has this changed since covid?</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Break down states further into regions (rural, urban) to explore accessibility of health care</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Utilization of preventive screenings</a:t>
            </a:r>
            <a:endParaRPr sz="1500">
              <a:solidFill>
                <a:schemeClr val="dk2"/>
              </a:solidFill>
            </a:endParaRPr>
          </a:p>
        </p:txBody>
      </p:sp>
      <p:sp>
        <p:nvSpPr>
          <p:cNvPr id="213" name="Google Shape;213;p32"/>
          <p:cNvSpPr txBox="1"/>
          <p:nvPr/>
        </p:nvSpPr>
        <p:spPr>
          <a:xfrm>
            <a:off x="2900800" y="1526150"/>
            <a:ext cx="25221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2018-2019</a:t>
            </a:r>
            <a:endParaRPr b="1"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11700" y="228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CONCLUSION</a:t>
            </a:r>
            <a:endParaRPr>
              <a:solidFill>
                <a:srgbClr val="FF0000"/>
              </a:solidFill>
            </a:endParaRPr>
          </a:p>
        </p:txBody>
      </p:sp>
      <p:sp>
        <p:nvSpPr>
          <p:cNvPr id="219" name="Google Shape;219;p33"/>
          <p:cNvSpPr txBox="1"/>
          <p:nvPr>
            <p:ph idx="1" type="body"/>
          </p:nvPr>
        </p:nvSpPr>
        <p:spPr>
          <a:xfrm>
            <a:off x="311700" y="878125"/>
            <a:ext cx="8520600" cy="3769200"/>
          </a:xfrm>
          <a:prstGeom prst="rect">
            <a:avLst/>
          </a:prstGeom>
        </p:spPr>
        <p:txBody>
          <a:bodyPr anchorCtr="0" anchor="t" bIns="91425" lIns="91425" spcFirstLastPara="1" rIns="91425" wrap="square" tIns="91425">
            <a:noAutofit/>
          </a:bodyPr>
          <a:lstStyle/>
          <a:p>
            <a:pPr indent="-306070" lvl="0" marL="457200" rtl="0" algn="l">
              <a:spcBef>
                <a:spcPts val="0"/>
              </a:spcBef>
              <a:spcAft>
                <a:spcPts val="0"/>
              </a:spcAft>
              <a:buClr>
                <a:schemeClr val="dk1"/>
              </a:buClr>
              <a:buSzPts val="1220"/>
              <a:buAutoNum type="arabicPeriod"/>
            </a:pPr>
            <a:r>
              <a:rPr lang="en" sz="1220">
                <a:solidFill>
                  <a:schemeClr val="dk1"/>
                </a:solidFill>
              </a:rPr>
              <a:t>Lower percentage of uninsured adults correlated with fewer avoidable, treatable, and preventable deaths per state.</a:t>
            </a:r>
            <a:endParaRPr sz="1220">
              <a:solidFill>
                <a:schemeClr val="dk1"/>
              </a:solidFill>
            </a:endParaRPr>
          </a:p>
          <a:p>
            <a:pPr indent="-306069" lvl="1" marL="1371600" rtl="0" algn="l">
              <a:spcBef>
                <a:spcPts val="0"/>
              </a:spcBef>
              <a:spcAft>
                <a:spcPts val="0"/>
              </a:spcAft>
              <a:buClr>
                <a:schemeClr val="dk1"/>
              </a:buClr>
              <a:buSzPts val="1220"/>
              <a:buChar char="○"/>
            </a:pPr>
            <a:r>
              <a:rPr lang="en" sz="1220">
                <a:solidFill>
                  <a:schemeClr val="dk1"/>
                </a:solidFill>
              </a:rPr>
              <a:t>Pearson’s correlation coefficient between 0.3 - 0.4. Moderate correlation for all data sets. </a:t>
            </a:r>
            <a:endParaRPr sz="1220">
              <a:solidFill>
                <a:schemeClr val="dk1"/>
              </a:solidFill>
            </a:endParaRPr>
          </a:p>
          <a:p>
            <a:pPr indent="-306070" lvl="0" marL="457200" rtl="0" algn="l">
              <a:spcBef>
                <a:spcPts val="0"/>
              </a:spcBef>
              <a:spcAft>
                <a:spcPts val="0"/>
              </a:spcAft>
              <a:buClr>
                <a:schemeClr val="dk1"/>
              </a:buClr>
              <a:buSzPts val="1220"/>
              <a:buAutoNum type="arabicPeriod"/>
            </a:pPr>
            <a:r>
              <a:rPr lang="en" sz="1220">
                <a:solidFill>
                  <a:schemeClr val="dk1"/>
                </a:solidFill>
              </a:rPr>
              <a:t>Negative </a:t>
            </a:r>
            <a:r>
              <a:rPr lang="en" sz="1220">
                <a:solidFill>
                  <a:schemeClr val="dk1"/>
                </a:solidFill>
              </a:rPr>
              <a:t>correlation (-0.69) between uninsured adults and not having a primary care provider</a:t>
            </a:r>
            <a:endParaRPr sz="1220">
              <a:solidFill>
                <a:schemeClr val="dk1"/>
              </a:solidFill>
            </a:endParaRPr>
          </a:p>
          <a:p>
            <a:pPr indent="-306069" lvl="1" marL="1371600" rtl="0" algn="l">
              <a:spcBef>
                <a:spcPts val="0"/>
              </a:spcBef>
              <a:spcAft>
                <a:spcPts val="0"/>
              </a:spcAft>
              <a:buClr>
                <a:schemeClr val="dk1"/>
              </a:buClr>
              <a:buSzPts val="1220"/>
              <a:buChar char="○"/>
            </a:pPr>
            <a:r>
              <a:rPr lang="en" sz="1220">
                <a:solidFill>
                  <a:schemeClr val="dk1"/>
                </a:solidFill>
              </a:rPr>
              <a:t>Emphasizes the positive impact  of health insurance on seeking preventative medical care</a:t>
            </a:r>
            <a:endParaRPr sz="1220">
              <a:solidFill>
                <a:schemeClr val="dk1"/>
              </a:solidFill>
            </a:endParaRPr>
          </a:p>
          <a:p>
            <a:pPr indent="-306070" lvl="0" marL="457200" rtl="0" algn="l">
              <a:spcBef>
                <a:spcPts val="0"/>
              </a:spcBef>
              <a:spcAft>
                <a:spcPts val="0"/>
              </a:spcAft>
              <a:buClr>
                <a:schemeClr val="dk1"/>
              </a:buClr>
              <a:buSzPts val="1220"/>
              <a:buAutoNum type="arabicPeriod"/>
            </a:pPr>
            <a:r>
              <a:rPr lang="en" sz="1220">
                <a:solidFill>
                  <a:schemeClr val="dk1"/>
                </a:solidFill>
              </a:rPr>
              <a:t>Identified two states with trending positive healthcare outcomes, and three states trending negative healthcare outcomes.</a:t>
            </a:r>
            <a:endParaRPr sz="1220">
              <a:solidFill>
                <a:schemeClr val="dk1"/>
              </a:solidFill>
            </a:endParaRPr>
          </a:p>
          <a:p>
            <a:pPr indent="-304800" lvl="1" marL="1371600" rtl="0" algn="l">
              <a:spcBef>
                <a:spcPts val="0"/>
              </a:spcBef>
              <a:spcAft>
                <a:spcPts val="0"/>
              </a:spcAft>
              <a:buClr>
                <a:schemeClr val="dk1"/>
              </a:buClr>
              <a:buSzPts val="1200"/>
              <a:buChar char="○"/>
            </a:pPr>
            <a:r>
              <a:rPr lang="en" sz="1200">
                <a:solidFill>
                  <a:schemeClr val="dk1"/>
                </a:solidFill>
              </a:rPr>
              <a:t>Best: </a:t>
            </a:r>
            <a:r>
              <a:rPr lang="en" sz="1200">
                <a:solidFill>
                  <a:schemeClr val="dk1"/>
                </a:solidFill>
              </a:rPr>
              <a:t>Massachusetts, Minnesota | Worst: Mississippi, Oklahoma, West Virginia</a:t>
            </a:r>
            <a:endParaRPr sz="1200">
              <a:solidFill>
                <a:schemeClr val="dk1"/>
              </a:solidFill>
            </a:endParaRPr>
          </a:p>
          <a:p>
            <a:pPr indent="-306069" lvl="1" marL="1371600" rtl="0" algn="l">
              <a:spcBef>
                <a:spcPts val="0"/>
              </a:spcBef>
              <a:spcAft>
                <a:spcPts val="0"/>
              </a:spcAft>
              <a:buClr>
                <a:schemeClr val="dk1"/>
              </a:buClr>
              <a:buSzPts val="1220"/>
              <a:buChar char="○"/>
            </a:pPr>
            <a:r>
              <a:rPr lang="en" sz="1220">
                <a:solidFill>
                  <a:schemeClr val="dk1"/>
                </a:solidFill>
              </a:rPr>
              <a:t>Starting point for expansion into different factors </a:t>
            </a:r>
            <a:r>
              <a:rPr lang="en" sz="1220">
                <a:solidFill>
                  <a:schemeClr val="dk1"/>
                </a:solidFill>
              </a:rPr>
              <a:t>i</a:t>
            </a:r>
            <a:r>
              <a:rPr lang="en" sz="1220">
                <a:solidFill>
                  <a:schemeClr val="dk1"/>
                </a:solidFill>
              </a:rPr>
              <a:t>nfluencing healthcare outcomes at the state level</a:t>
            </a:r>
            <a:endParaRPr sz="1220">
              <a:solidFill>
                <a:schemeClr val="dk1"/>
              </a:solidFill>
            </a:endParaRPr>
          </a:p>
          <a:p>
            <a:pPr indent="0" lvl="0" marL="0" rtl="0" algn="l">
              <a:spcBef>
                <a:spcPts val="0"/>
              </a:spcBef>
              <a:spcAft>
                <a:spcPts val="0"/>
              </a:spcAft>
              <a:buSzPts val="770"/>
              <a:buNone/>
            </a:pPr>
            <a:r>
              <a:rPr b="1" lang="en" sz="1220">
                <a:solidFill>
                  <a:schemeClr val="dk1"/>
                </a:solidFill>
              </a:rPr>
              <a:t>Limitations:</a:t>
            </a:r>
            <a:endParaRPr b="1" sz="1220">
              <a:solidFill>
                <a:schemeClr val="dk1"/>
              </a:solidFill>
            </a:endParaRPr>
          </a:p>
          <a:p>
            <a:pPr indent="-306069" lvl="0" marL="914400" rtl="0" algn="l">
              <a:spcBef>
                <a:spcPts val="0"/>
              </a:spcBef>
              <a:spcAft>
                <a:spcPts val="0"/>
              </a:spcAft>
              <a:buClr>
                <a:schemeClr val="dk1"/>
              </a:buClr>
              <a:buSzPts val="1220"/>
              <a:buChar char="●"/>
            </a:pPr>
            <a:r>
              <a:rPr lang="en" sz="1220">
                <a:solidFill>
                  <a:schemeClr val="dk1"/>
                </a:solidFill>
              </a:rPr>
              <a:t>The analysis is based on data from 2018-2019, which represents a relatively short time frame and does not include trend analysis over time. </a:t>
            </a:r>
            <a:endParaRPr sz="1220">
              <a:solidFill>
                <a:schemeClr val="dk1"/>
              </a:solidFill>
            </a:endParaRPr>
          </a:p>
          <a:p>
            <a:pPr indent="-306069" lvl="0" marL="914400" rtl="0" algn="l">
              <a:spcBef>
                <a:spcPts val="0"/>
              </a:spcBef>
              <a:spcAft>
                <a:spcPts val="0"/>
              </a:spcAft>
              <a:buClr>
                <a:schemeClr val="dk1"/>
              </a:buClr>
              <a:buSzPts val="1220"/>
              <a:buChar char="●"/>
            </a:pPr>
            <a:r>
              <a:rPr lang="en" sz="1220">
                <a:solidFill>
                  <a:schemeClr val="dk1"/>
                </a:solidFill>
              </a:rPr>
              <a:t>Does not reflect changes since covid pandemic.</a:t>
            </a:r>
            <a:endParaRPr sz="1220">
              <a:solidFill>
                <a:schemeClr val="dk1"/>
              </a:solidFill>
            </a:endParaRPr>
          </a:p>
          <a:p>
            <a:pPr indent="-306069" lvl="0" marL="914400" rtl="0" algn="l">
              <a:spcBef>
                <a:spcPts val="0"/>
              </a:spcBef>
              <a:spcAft>
                <a:spcPts val="0"/>
              </a:spcAft>
              <a:buClr>
                <a:schemeClr val="dk1"/>
              </a:buClr>
              <a:buSzPts val="1220"/>
              <a:buChar char="●"/>
            </a:pPr>
            <a:r>
              <a:rPr lang="en" sz="1220">
                <a:solidFill>
                  <a:schemeClr val="dk1"/>
                </a:solidFill>
              </a:rPr>
              <a:t>Having a primary care provider does not equal regular doctor visits</a:t>
            </a:r>
            <a:endParaRPr sz="1220">
              <a:solidFill>
                <a:schemeClr val="dk1"/>
              </a:solidFill>
            </a:endParaRPr>
          </a:p>
          <a:p>
            <a:pPr indent="-306069" lvl="0" marL="914400" rtl="0" algn="l">
              <a:spcBef>
                <a:spcPts val="0"/>
              </a:spcBef>
              <a:spcAft>
                <a:spcPts val="0"/>
              </a:spcAft>
              <a:buClr>
                <a:schemeClr val="dk1"/>
              </a:buClr>
              <a:buSzPts val="1220"/>
              <a:buChar char="●"/>
            </a:pPr>
            <a:r>
              <a:rPr lang="en" sz="1220">
                <a:solidFill>
                  <a:schemeClr val="dk1"/>
                </a:solidFill>
              </a:rPr>
              <a:t>The uninsured correlations only included adults, not uninsured children</a:t>
            </a:r>
            <a:endParaRPr sz="1220">
              <a:solidFill>
                <a:schemeClr val="dk1"/>
              </a:solidFill>
            </a:endParaRPr>
          </a:p>
          <a:p>
            <a:pPr indent="0" lvl="0" marL="0" rtl="0" algn="l">
              <a:lnSpc>
                <a:spcPct val="100000"/>
              </a:lnSpc>
              <a:spcBef>
                <a:spcPts val="1200"/>
              </a:spcBef>
              <a:spcAft>
                <a:spcPts val="0"/>
              </a:spcAft>
              <a:buSzPts val="770"/>
              <a:buNone/>
            </a:pPr>
            <a:r>
              <a:rPr b="1" lang="en" sz="1220">
                <a:solidFill>
                  <a:schemeClr val="dk1"/>
                </a:solidFill>
              </a:rPr>
              <a:t>What would we do differently? </a:t>
            </a:r>
            <a:endParaRPr b="1" sz="1220">
              <a:solidFill>
                <a:schemeClr val="dk1"/>
              </a:solidFill>
            </a:endParaRPr>
          </a:p>
          <a:p>
            <a:pPr indent="-306069" lvl="0" marL="914400" rtl="0" algn="l">
              <a:lnSpc>
                <a:spcPct val="100000"/>
              </a:lnSpc>
              <a:spcBef>
                <a:spcPts val="0"/>
              </a:spcBef>
              <a:spcAft>
                <a:spcPts val="0"/>
              </a:spcAft>
              <a:buClr>
                <a:schemeClr val="dk1"/>
              </a:buClr>
              <a:buSzPts val="1220"/>
              <a:buChar char="●"/>
            </a:pPr>
            <a:r>
              <a:rPr lang="en" sz="1220">
                <a:solidFill>
                  <a:schemeClr val="dk1"/>
                </a:solidFill>
              </a:rPr>
              <a:t>Combined the children and adults data sets for uninsured and compared adult-only, child-only, and the combination.</a:t>
            </a:r>
            <a:endParaRPr sz="1220">
              <a:solidFill>
                <a:schemeClr val="dk1"/>
              </a:solidFill>
            </a:endParaRPr>
          </a:p>
          <a:p>
            <a:pPr indent="-306069" lvl="0" marL="914400" rtl="0" algn="l">
              <a:lnSpc>
                <a:spcPct val="100000"/>
              </a:lnSpc>
              <a:spcBef>
                <a:spcPts val="0"/>
              </a:spcBef>
              <a:spcAft>
                <a:spcPts val="0"/>
              </a:spcAft>
              <a:buClr>
                <a:schemeClr val="dk1"/>
              </a:buClr>
              <a:buSzPts val="1220"/>
              <a:buChar char="●"/>
            </a:pPr>
            <a:r>
              <a:rPr lang="en" sz="1220">
                <a:solidFill>
                  <a:schemeClr val="dk1"/>
                </a:solidFill>
              </a:rPr>
              <a:t>Limit the premature death factor to 1 data set and instead explored additional factors.</a:t>
            </a:r>
            <a:endParaRPr sz="122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TO ANSWER</a:t>
            </a:r>
            <a:endParaRPr/>
          </a:p>
        </p:txBody>
      </p:sp>
      <p:sp>
        <p:nvSpPr>
          <p:cNvPr id="67" name="Google Shape;67;p15"/>
          <p:cNvSpPr txBox="1"/>
          <p:nvPr>
            <p:ph idx="2"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AutoNum type="arabicPeriod"/>
            </a:pPr>
            <a:r>
              <a:rPr lang="en" sz="1800"/>
              <a:t>Is there a correlation between the percentage of uninsured adults and premature mortality rates per state? </a:t>
            </a:r>
            <a:endParaRPr sz="1800"/>
          </a:p>
          <a:p>
            <a:pPr indent="-336550" lvl="0" marL="457200" rtl="0" algn="l">
              <a:spcBef>
                <a:spcPts val="1000"/>
              </a:spcBef>
              <a:spcAft>
                <a:spcPts val="0"/>
              </a:spcAft>
              <a:buSzPts val="1700"/>
              <a:buAutoNum type="arabicPeriod"/>
            </a:pPr>
            <a:r>
              <a:rPr lang="en" sz="1800"/>
              <a:t>Which has more influence on health outcomes, not having insurance or not having a primary care provider?</a:t>
            </a:r>
            <a:r>
              <a:rPr lang="en" sz="1600"/>
              <a:t> </a:t>
            </a:r>
            <a:endParaRPr sz="1800"/>
          </a:p>
          <a:p>
            <a:pPr indent="-330200" lvl="0" marL="457200" rtl="0" algn="l">
              <a:spcBef>
                <a:spcPts val="1200"/>
              </a:spcBef>
              <a:spcAft>
                <a:spcPts val="1200"/>
              </a:spcAft>
              <a:buSzPts val="1600"/>
              <a:buAutoNum type="arabicPeriod"/>
            </a:pPr>
            <a:r>
              <a:rPr lang="en" sz="1800"/>
              <a:t>What are the Top and Worst 5 state rankings?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73" name="Google Shape;73;p16"/>
          <p:cNvSpPr txBox="1"/>
          <p:nvPr>
            <p:ph idx="1" type="body"/>
          </p:nvPr>
        </p:nvSpPr>
        <p:spPr>
          <a:xfrm>
            <a:off x="311700" y="925175"/>
            <a:ext cx="8520600" cy="3619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Data collected from: CDC National Vital Statistics System (NVSS)</a:t>
            </a:r>
            <a:endParaRPr/>
          </a:p>
          <a:p>
            <a:pPr indent="-342900" lvl="0" marL="457200" rtl="0" algn="l">
              <a:spcBef>
                <a:spcPts val="1000"/>
              </a:spcBef>
              <a:spcAft>
                <a:spcPts val="0"/>
              </a:spcAft>
              <a:buSzPts val="1800"/>
              <a:buChar char="●"/>
            </a:pPr>
            <a:r>
              <a:rPr lang="en"/>
              <a:t>Source: The Commonwealth Fund </a:t>
            </a:r>
            <a:endParaRPr/>
          </a:p>
          <a:p>
            <a:pPr indent="-342900" lvl="0" marL="457200" rtl="0" algn="l">
              <a:spcBef>
                <a:spcPts val="1000"/>
              </a:spcBef>
              <a:spcAft>
                <a:spcPts val="0"/>
              </a:spcAft>
              <a:buSzPts val="1800"/>
              <a:buChar char="●"/>
            </a:pPr>
            <a:r>
              <a:rPr lang="en"/>
              <a:t> Datasets used (5 csv files): </a:t>
            </a:r>
            <a:endParaRPr/>
          </a:p>
          <a:p>
            <a:pPr indent="-330200" lvl="1" marL="1371600" rtl="0" algn="l">
              <a:spcBef>
                <a:spcPts val="1000"/>
              </a:spcBef>
              <a:spcAft>
                <a:spcPts val="0"/>
              </a:spcAft>
              <a:buSzPts val="1600"/>
              <a:buChar char="○"/>
            </a:pPr>
            <a:r>
              <a:rPr lang="en" sz="1600"/>
              <a:t>Percentage of Uninsured Adults (523 rows)</a:t>
            </a:r>
            <a:endParaRPr sz="1600"/>
          </a:p>
          <a:p>
            <a:pPr indent="-330200" lvl="1" marL="1371600" rtl="0" algn="l">
              <a:spcBef>
                <a:spcPts val="1000"/>
              </a:spcBef>
              <a:spcAft>
                <a:spcPts val="0"/>
              </a:spcAft>
              <a:buSzPts val="1600"/>
              <a:buChar char="○"/>
            </a:pPr>
            <a:r>
              <a:rPr lang="en" sz="1600"/>
              <a:t>Percentage of Adults visit Primary Care Provider (524 rows)</a:t>
            </a:r>
            <a:endParaRPr sz="1600"/>
          </a:p>
          <a:p>
            <a:pPr indent="-330200" lvl="1" marL="1371600" rtl="0" algn="l">
              <a:spcBef>
                <a:spcPts val="1000"/>
              </a:spcBef>
              <a:spcAft>
                <a:spcPts val="0"/>
              </a:spcAft>
              <a:buSzPts val="1600"/>
              <a:buChar char="○"/>
            </a:pPr>
            <a:r>
              <a:rPr lang="en" sz="1600"/>
              <a:t>Avoidable Deaths per 100k Population (160 rows)</a:t>
            </a:r>
            <a:endParaRPr sz="1600"/>
          </a:p>
          <a:p>
            <a:pPr indent="-330200" lvl="1" marL="1371600" rtl="0" algn="l">
              <a:spcBef>
                <a:spcPts val="1000"/>
              </a:spcBef>
              <a:spcAft>
                <a:spcPts val="0"/>
              </a:spcAft>
              <a:buSzPts val="1600"/>
              <a:buChar char="○"/>
            </a:pPr>
            <a:r>
              <a:rPr lang="en" sz="1600"/>
              <a:t>Preventable Deaths per 100k Population (160 rows)</a:t>
            </a:r>
            <a:endParaRPr sz="1600"/>
          </a:p>
          <a:p>
            <a:pPr indent="-330200" lvl="1" marL="1371600" rtl="0" algn="l">
              <a:spcBef>
                <a:spcPts val="1000"/>
              </a:spcBef>
              <a:spcAft>
                <a:spcPts val="0"/>
              </a:spcAft>
              <a:buSzPts val="1600"/>
              <a:buChar char="○"/>
            </a:pPr>
            <a:r>
              <a:rPr lang="en" sz="1600"/>
              <a:t>Treatable Deaths per 100k Population (160 rows)</a:t>
            </a:r>
            <a:endParaRPr sz="1600"/>
          </a:p>
          <a:p>
            <a:pPr indent="0" lvl="0" marL="1371600" rtl="0" algn="l">
              <a:spcBef>
                <a:spcPts val="1000"/>
              </a:spcBef>
              <a:spcAft>
                <a:spcPts val="10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Initial</a:t>
            </a:r>
            <a:r>
              <a:rPr lang="en"/>
              <a:t> look at a Dataset </a:t>
            </a:r>
            <a:endParaRPr/>
          </a:p>
        </p:txBody>
      </p:sp>
      <p:pic>
        <p:nvPicPr>
          <p:cNvPr id="79" name="Google Shape;79;p17"/>
          <p:cNvPicPr preferRelativeResize="0"/>
          <p:nvPr/>
        </p:nvPicPr>
        <p:blipFill rotWithShape="1">
          <a:blip r:embed="rId3">
            <a:alphaModFix/>
          </a:blip>
          <a:srcRect b="21310" l="3266" r="3675" t="20859"/>
          <a:stretch/>
        </p:blipFill>
        <p:spPr>
          <a:xfrm>
            <a:off x="494800" y="1255350"/>
            <a:ext cx="8154401" cy="32549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 UP PROCESS</a:t>
            </a:r>
            <a:endParaRPr/>
          </a:p>
        </p:txBody>
      </p:sp>
      <p:sp>
        <p:nvSpPr>
          <p:cNvPr id="85" name="Google Shape;85;p18"/>
          <p:cNvSpPr txBox="1"/>
          <p:nvPr>
            <p:ph idx="1" type="body"/>
          </p:nvPr>
        </p:nvSpPr>
        <p:spPr>
          <a:xfrm>
            <a:off x="311700" y="1152475"/>
            <a:ext cx="8520600" cy="3808500"/>
          </a:xfrm>
          <a:prstGeom prst="rect">
            <a:avLst/>
          </a:prstGeom>
        </p:spPr>
        <p:txBody>
          <a:bodyPr anchorCtr="0" anchor="t" bIns="91425" lIns="91425" spcFirstLastPara="1" rIns="91425" wrap="square" tIns="91425">
            <a:normAutofit fontScale="47500" lnSpcReduction="20000"/>
          </a:bodyPr>
          <a:lstStyle/>
          <a:p>
            <a:pPr indent="-311386" lvl="0" marL="914400" rtl="0" algn="l">
              <a:spcBef>
                <a:spcPts val="0"/>
              </a:spcBef>
              <a:spcAft>
                <a:spcPts val="0"/>
              </a:spcAft>
              <a:buSzPct val="100000"/>
              <a:buChar char="●"/>
            </a:pPr>
            <a:r>
              <a:rPr lang="en" sz="2744"/>
              <a:t>2018-2019 </a:t>
            </a:r>
            <a:endParaRPr sz="2744"/>
          </a:p>
          <a:p>
            <a:pPr indent="-299321" lvl="1" marL="1371600" rtl="0" algn="l">
              <a:spcBef>
                <a:spcPts val="0"/>
              </a:spcBef>
              <a:spcAft>
                <a:spcPts val="0"/>
              </a:spcAft>
              <a:buSzPct val="100000"/>
              <a:buChar char="○"/>
            </a:pPr>
            <a:r>
              <a:rPr lang="en" sz="2344"/>
              <a:t>Two years of data are combined to ensure adequate sample size for state-level rates.</a:t>
            </a:r>
            <a:endParaRPr sz="2344"/>
          </a:p>
          <a:p>
            <a:pPr indent="-299321" lvl="1" marL="1371600" rtl="0" algn="l">
              <a:spcBef>
                <a:spcPts val="1000"/>
              </a:spcBef>
              <a:spcAft>
                <a:spcPts val="0"/>
              </a:spcAft>
              <a:buSzPct val="100000"/>
              <a:buChar char="○"/>
            </a:pPr>
            <a:r>
              <a:rPr lang="en" sz="2344"/>
              <a:t>Two of the datasets had 2018 and 2019 separated, we averaged the years</a:t>
            </a:r>
            <a:endParaRPr sz="2344"/>
          </a:p>
          <a:p>
            <a:pPr indent="-299321" lvl="2" marL="1828800" rtl="0" algn="l">
              <a:spcBef>
                <a:spcPts val="1000"/>
              </a:spcBef>
              <a:spcAft>
                <a:spcPts val="0"/>
              </a:spcAft>
              <a:buSzPct val="100000"/>
              <a:buChar char="■"/>
            </a:pPr>
            <a:r>
              <a:rPr lang="en" sz="2344"/>
              <a:t>The other three datasets had two combined years for data.</a:t>
            </a:r>
            <a:endParaRPr sz="2344"/>
          </a:p>
          <a:p>
            <a:pPr indent="-299321" lvl="3" marL="2286000" rtl="0" algn="l">
              <a:spcBef>
                <a:spcPts val="1000"/>
              </a:spcBef>
              <a:spcAft>
                <a:spcPts val="0"/>
              </a:spcAft>
              <a:buSzPct val="100000"/>
              <a:buChar char="●"/>
            </a:pPr>
            <a:r>
              <a:rPr lang="en" sz="2344"/>
              <a:t>“Two years of data are combined to ensure adequate sample size for state-level rates” 		-</a:t>
            </a:r>
            <a:r>
              <a:rPr i="1" lang="en" sz="2344"/>
              <a:t>The</a:t>
            </a:r>
            <a:r>
              <a:rPr lang="en" sz="2344"/>
              <a:t> </a:t>
            </a:r>
            <a:r>
              <a:rPr i="1" lang="en" sz="2344"/>
              <a:t>Commonwealth Fund</a:t>
            </a:r>
            <a:endParaRPr i="1" sz="2344"/>
          </a:p>
          <a:p>
            <a:pPr indent="-299321" lvl="1" marL="1371600" rtl="0" algn="l">
              <a:spcBef>
                <a:spcPts val="1000"/>
              </a:spcBef>
              <a:spcAft>
                <a:spcPts val="0"/>
              </a:spcAft>
              <a:buSzPct val="100000"/>
              <a:buChar char="○"/>
            </a:pPr>
            <a:r>
              <a:rPr lang="en" sz="2344"/>
              <a:t>Why not 2020? </a:t>
            </a:r>
            <a:endParaRPr sz="2344"/>
          </a:p>
          <a:p>
            <a:pPr indent="-299321" lvl="2" marL="1828800" rtl="0" algn="l">
              <a:spcBef>
                <a:spcPts val="1000"/>
              </a:spcBef>
              <a:spcAft>
                <a:spcPts val="0"/>
              </a:spcAft>
              <a:buSzPct val="100000"/>
              <a:buChar char="■"/>
            </a:pPr>
            <a:r>
              <a:rPr lang="en" sz="2344"/>
              <a:t>As 2020 brought in covid-19, we observed a jump in premature deaths vs 2018-2019 years.</a:t>
            </a:r>
            <a:endParaRPr sz="2344"/>
          </a:p>
          <a:p>
            <a:pPr indent="-311386" lvl="0" marL="914400" rtl="0" algn="l">
              <a:spcBef>
                <a:spcPts val="1000"/>
              </a:spcBef>
              <a:spcAft>
                <a:spcPts val="0"/>
              </a:spcAft>
              <a:buSzPct val="100000"/>
              <a:buChar char="●"/>
            </a:pPr>
            <a:r>
              <a:rPr lang="en" sz="2744"/>
              <a:t>Each dataset contained at least 52 rows for states - No empty (n/a) data</a:t>
            </a:r>
            <a:endParaRPr sz="2744"/>
          </a:p>
          <a:p>
            <a:pPr indent="-299321" lvl="1" marL="1371600" rtl="0" algn="l">
              <a:spcBef>
                <a:spcPts val="0"/>
              </a:spcBef>
              <a:spcAft>
                <a:spcPts val="0"/>
              </a:spcAft>
              <a:buSzPct val="100000"/>
              <a:buChar char="○"/>
            </a:pPr>
            <a:r>
              <a:rPr lang="en" sz="2344"/>
              <a:t>United States </a:t>
            </a:r>
            <a:endParaRPr sz="2344"/>
          </a:p>
          <a:p>
            <a:pPr indent="-299321" lvl="2" marL="1828800" rtl="0" algn="l">
              <a:spcBef>
                <a:spcPts val="0"/>
              </a:spcBef>
              <a:spcAft>
                <a:spcPts val="0"/>
              </a:spcAft>
              <a:buSzPct val="100000"/>
              <a:buChar char="■"/>
            </a:pPr>
            <a:r>
              <a:rPr lang="en" sz="2344"/>
              <a:t>taken out as having the average for the data - dropped based on index</a:t>
            </a:r>
            <a:endParaRPr sz="2344"/>
          </a:p>
          <a:p>
            <a:pPr indent="-299321" lvl="1" marL="1371600" rtl="0" algn="l">
              <a:spcBef>
                <a:spcPts val="0"/>
              </a:spcBef>
              <a:spcAft>
                <a:spcPts val="0"/>
              </a:spcAft>
              <a:buSzPct val="100000"/>
              <a:buChar char="○"/>
            </a:pPr>
            <a:r>
              <a:rPr lang="en" sz="2344"/>
              <a:t>50 States</a:t>
            </a:r>
            <a:endParaRPr sz="2344"/>
          </a:p>
          <a:p>
            <a:pPr indent="-299321" lvl="2" marL="1828800" rtl="0" algn="l">
              <a:spcBef>
                <a:spcPts val="0"/>
              </a:spcBef>
              <a:spcAft>
                <a:spcPts val="0"/>
              </a:spcAft>
              <a:buSzPct val="100000"/>
              <a:buChar char="■"/>
            </a:pPr>
            <a:r>
              <a:rPr lang="en" sz="2344"/>
              <a:t>Kept all, outliers are relevant</a:t>
            </a:r>
            <a:endParaRPr sz="2344"/>
          </a:p>
          <a:p>
            <a:pPr indent="-299321" lvl="1" marL="1371600" rtl="0" algn="l">
              <a:spcBef>
                <a:spcPts val="0"/>
              </a:spcBef>
              <a:spcAft>
                <a:spcPts val="0"/>
              </a:spcAft>
              <a:buSzPct val="100000"/>
              <a:buChar char="○"/>
            </a:pPr>
            <a:r>
              <a:rPr lang="en" sz="2344"/>
              <a:t>District of Columbia</a:t>
            </a:r>
            <a:endParaRPr sz="2344"/>
          </a:p>
          <a:p>
            <a:pPr indent="-299321" lvl="2" marL="1828800" rtl="0" algn="l">
              <a:spcBef>
                <a:spcPts val="0"/>
              </a:spcBef>
              <a:spcAft>
                <a:spcPts val="0"/>
              </a:spcAft>
              <a:buSzPct val="100000"/>
              <a:buChar char="■"/>
            </a:pPr>
            <a:r>
              <a:rPr lang="en" sz="2344"/>
              <a:t>Kept so we have a total of 51 “states”</a:t>
            </a:r>
            <a:endParaRPr sz="2344"/>
          </a:p>
          <a:p>
            <a:pPr indent="0" lvl="0" marL="0" rtl="0" algn="l">
              <a:lnSpc>
                <a:spcPct val="105000"/>
              </a:lnSpc>
              <a:spcBef>
                <a:spcPts val="1000"/>
              </a:spcBef>
              <a:spcAft>
                <a:spcPts val="0"/>
              </a:spcAft>
              <a:buNone/>
            </a:pPr>
            <a:r>
              <a:t/>
            </a:r>
            <a:endParaRPr sz="600">
              <a:solidFill>
                <a:schemeClr val="dk1"/>
              </a:solidFill>
            </a:endParaRPr>
          </a:p>
          <a:p>
            <a:pPr indent="0" lvl="0" marL="0" rtl="0" algn="l">
              <a:spcBef>
                <a:spcPts val="0"/>
              </a:spcBef>
              <a:spcAft>
                <a:spcPts val="1200"/>
              </a:spcAft>
              <a:buNone/>
            </a:pPr>
            <a:r>
              <a:t/>
            </a:r>
            <a:endParaRPr/>
          </a:p>
        </p:txBody>
      </p:sp>
      <p:sp>
        <p:nvSpPr>
          <p:cNvPr id="86" name="Google Shape;86;p18"/>
          <p:cNvSpPr txBox="1"/>
          <p:nvPr/>
        </p:nvSpPr>
        <p:spPr>
          <a:xfrm>
            <a:off x="4757150" y="3095475"/>
            <a:ext cx="440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87" name="Google Shape;87;p18"/>
          <p:cNvPicPr preferRelativeResize="0"/>
          <p:nvPr/>
        </p:nvPicPr>
        <p:blipFill rotWithShape="1">
          <a:blip r:embed="rId3">
            <a:alphaModFix/>
          </a:blip>
          <a:srcRect b="24620" l="4974" r="4585" t="25052"/>
          <a:stretch/>
        </p:blipFill>
        <p:spPr>
          <a:xfrm>
            <a:off x="6054450" y="101125"/>
            <a:ext cx="2955000" cy="1301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Dataset after Cleaning</a:t>
            </a:r>
            <a:endParaRPr/>
          </a:p>
        </p:txBody>
      </p:sp>
      <p:pic>
        <p:nvPicPr>
          <p:cNvPr id="93" name="Google Shape;93;p19"/>
          <p:cNvPicPr preferRelativeResize="0"/>
          <p:nvPr/>
        </p:nvPicPr>
        <p:blipFill rotWithShape="1">
          <a:blip r:embed="rId3">
            <a:alphaModFix/>
          </a:blip>
          <a:srcRect b="25857" l="3563" r="3152" t="27768"/>
          <a:stretch/>
        </p:blipFill>
        <p:spPr>
          <a:xfrm>
            <a:off x="311700" y="1166450"/>
            <a:ext cx="8675551" cy="3766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4294967295" type="body"/>
          </p:nvPr>
        </p:nvSpPr>
        <p:spPr>
          <a:xfrm>
            <a:off x="311700" y="4230575"/>
            <a:ext cx="5998800" cy="605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Minimum</a:t>
            </a:r>
            <a:endParaRPr/>
          </a:p>
          <a:p>
            <a:pPr indent="0" lvl="0" marL="0" rtl="0" algn="l">
              <a:spcBef>
                <a:spcPts val="1200"/>
              </a:spcBef>
              <a:spcAft>
                <a:spcPts val="0"/>
              </a:spcAft>
              <a:buNone/>
            </a:pPr>
            <a:r>
              <a:rPr lang="en"/>
              <a:t>Maximum </a:t>
            </a:r>
            <a:endParaRPr/>
          </a:p>
          <a:p>
            <a:pPr indent="0" lvl="0" marL="0" rtl="0" algn="l">
              <a:spcBef>
                <a:spcPts val="1200"/>
              </a:spcBef>
              <a:spcAft>
                <a:spcPts val="0"/>
              </a:spcAft>
              <a:buNone/>
            </a:pPr>
            <a:r>
              <a:rPr lang="en"/>
              <a:t>Standard Deviation</a:t>
            </a:r>
            <a:endParaRPr/>
          </a:p>
          <a:p>
            <a:pPr indent="0" lvl="0" marL="0" rtl="0" algn="l">
              <a:spcBef>
                <a:spcPts val="1200"/>
              </a:spcBef>
              <a:spcAft>
                <a:spcPts val="1200"/>
              </a:spcAft>
              <a:buClr>
                <a:schemeClr val="dk1"/>
              </a:buClr>
              <a:buSzPct val="61111"/>
              <a:buFont typeface="Arial"/>
              <a:buNone/>
            </a:pPr>
            <a:r>
              <a:rPr lang="en"/>
              <a:t>Variance</a:t>
            </a:r>
            <a:endParaRPr/>
          </a:p>
        </p:txBody>
      </p:sp>
      <p:pic>
        <p:nvPicPr>
          <p:cNvPr id="99" name="Google Shape;99;p20"/>
          <p:cNvPicPr preferRelativeResize="0"/>
          <p:nvPr/>
        </p:nvPicPr>
        <p:blipFill>
          <a:blip r:embed="rId3">
            <a:alphaModFix/>
          </a:blip>
          <a:stretch>
            <a:fillRect/>
          </a:stretch>
        </p:blipFill>
        <p:spPr>
          <a:xfrm>
            <a:off x="4385938" y="113950"/>
            <a:ext cx="4514850" cy="1466850"/>
          </a:xfrm>
          <a:prstGeom prst="rect">
            <a:avLst/>
          </a:prstGeom>
          <a:noFill/>
          <a:ln>
            <a:noFill/>
          </a:ln>
        </p:spPr>
      </p:pic>
      <p:pic>
        <p:nvPicPr>
          <p:cNvPr id="100" name="Google Shape;100;p20"/>
          <p:cNvPicPr preferRelativeResize="0"/>
          <p:nvPr/>
        </p:nvPicPr>
        <p:blipFill>
          <a:blip r:embed="rId4">
            <a:alphaModFix/>
          </a:blip>
          <a:stretch>
            <a:fillRect/>
          </a:stretch>
        </p:blipFill>
        <p:spPr>
          <a:xfrm>
            <a:off x="12" y="0"/>
            <a:ext cx="4282225" cy="5143500"/>
          </a:xfrm>
          <a:prstGeom prst="rect">
            <a:avLst/>
          </a:prstGeom>
          <a:noFill/>
          <a:ln>
            <a:noFill/>
          </a:ln>
        </p:spPr>
      </p:pic>
      <p:sp>
        <p:nvSpPr>
          <p:cNvPr id="101" name="Google Shape;101;p20"/>
          <p:cNvSpPr/>
          <p:nvPr/>
        </p:nvSpPr>
        <p:spPr>
          <a:xfrm>
            <a:off x="44775" y="1150475"/>
            <a:ext cx="1349100" cy="146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2" name="Google Shape;102;p20"/>
          <p:cNvPicPr preferRelativeResize="0"/>
          <p:nvPr/>
        </p:nvPicPr>
        <p:blipFill>
          <a:blip r:embed="rId5">
            <a:alphaModFix/>
          </a:blip>
          <a:stretch>
            <a:fillRect/>
          </a:stretch>
        </p:blipFill>
        <p:spPr>
          <a:xfrm>
            <a:off x="4385950" y="1580788"/>
            <a:ext cx="3952875" cy="1133475"/>
          </a:xfrm>
          <a:prstGeom prst="rect">
            <a:avLst/>
          </a:prstGeom>
          <a:noFill/>
          <a:ln>
            <a:noFill/>
          </a:ln>
        </p:spPr>
      </p:pic>
      <p:sp>
        <p:nvSpPr>
          <p:cNvPr id="103" name="Google Shape;103;p20"/>
          <p:cNvSpPr txBox="1"/>
          <p:nvPr>
            <p:ph idx="4294967295" type="title"/>
          </p:nvPr>
        </p:nvSpPr>
        <p:spPr>
          <a:xfrm>
            <a:off x="6484125" y="113950"/>
            <a:ext cx="1980000" cy="9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solidFill>
                  <a:schemeClr val="dk2"/>
                </a:solidFill>
              </a:rPr>
              <a:t>EXPLORATORY DATA </a:t>
            </a:r>
            <a:r>
              <a:rPr lang="en" sz="1820">
                <a:solidFill>
                  <a:schemeClr val="dk2"/>
                </a:solidFill>
              </a:rPr>
              <a:t>A</a:t>
            </a:r>
            <a:r>
              <a:rPr lang="en" sz="1820">
                <a:solidFill>
                  <a:schemeClr val="dk2"/>
                </a:solidFill>
              </a:rPr>
              <a:t>NALYSIS (EDA)</a:t>
            </a:r>
            <a:endParaRPr sz="1820">
              <a:solidFill>
                <a:schemeClr val="dk2"/>
              </a:solidFill>
            </a:endParaRPr>
          </a:p>
        </p:txBody>
      </p:sp>
      <p:sp>
        <p:nvSpPr>
          <p:cNvPr id="104" name="Google Shape;104;p20"/>
          <p:cNvSpPr txBox="1"/>
          <p:nvPr/>
        </p:nvSpPr>
        <p:spPr>
          <a:xfrm>
            <a:off x="4862388" y="3080975"/>
            <a:ext cx="30000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0000FF"/>
                </a:solidFill>
                <a:highlight>
                  <a:schemeClr val="lt1"/>
                </a:highlight>
              </a:rPr>
              <a:t>The Pearson correlation coefficient (</a:t>
            </a:r>
            <a:r>
              <a:rPr i="1" lang="en" sz="1200">
                <a:solidFill>
                  <a:srgbClr val="0000FF"/>
                </a:solidFill>
                <a:highlight>
                  <a:schemeClr val="lt1"/>
                </a:highlight>
              </a:rPr>
              <a:t>r</a:t>
            </a:r>
            <a:r>
              <a:rPr lang="en" sz="1200">
                <a:solidFill>
                  <a:srgbClr val="0000FF"/>
                </a:solidFill>
                <a:highlight>
                  <a:schemeClr val="lt1"/>
                </a:highlight>
              </a:rPr>
              <a:t>) is the most common way of measuring a linear correlation. It is a number between –1 and 1 that measures the strength and direction of the relationship between two variables.</a:t>
            </a:r>
            <a:endParaRPr sz="1200">
              <a:solidFill>
                <a:srgbClr val="0000FF"/>
              </a:solidFill>
              <a:highlight>
                <a:schemeClr val="lt1"/>
              </a:highlight>
            </a:endParaRPr>
          </a:p>
          <a:p>
            <a:pPr indent="0" lvl="0" marL="0" rtl="0" algn="l">
              <a:spcBef>
                <a:spcPts val="0"/>
              </a:spcBef>
              <a:spcAft>
                <a:spcPts val="0"/>
              </a:spcAft>
              <a:buNone/>
            </a:pPr>
            <a:r>
              <a:t/>
            </a:r>
            <a:endParaRPr sz="1200">
              <a:solidFill>
                <a:srgbClr val="0D405F"/>
              </a:solidFill>
              <a:highlight>
                <a:schemeClr val="lt1"/>
              </a:highlight>
            </a:endParaRPr>
          </a:p>
          <a:p>
            <a:pPr indent="0" lvl="0" marL="0" rtl="0" algn="l">
              <a:spcBef>
                <a:spcPts val="0"/>
              </a:spcBef>
              <a:spcAft>
                <a:spcPts val="0"/>
              </a:spcAft>
              <a:buNone/>
            </a:pPr>
            <a:r>
              <a:rPr lang="en" sz="900">
                <a:solidFill>
                  <a:srgbClr val="0D405F"/>
                </a:solidFill>
                <a:highlight>
                  <a:schemeClr val="lt1"/>
                </a:highlight>
              </a:rPr>
              <a:t>https://www.scribbr.com/statistics/pearson-correlation-coefficient/</a:t>
            </a:r>
            <a:endParaRPr/>
          </a:p>
        </p:txBody>
      </p:sp>
      <p:sp>
        <p:nvSpPr>
          <p:cNvPr id="105" name="Google Shape;105;p20"/>
          <p:cNvSpPr/>
          <p:nvPr/>
        </p:nvSpPr>
        <p:spPr>
          <a:xfrm>
            <a:off x="0" y="591200"/>
            <a:ext cx="1349100" cy="146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20"/>
          <p:cNvSpPr/>
          <p:nvPr/>
        </p:nvSpPr>
        <p:spPr>
          <a:xfrm>
            <a:off x="44775" y="1821900"/>
            <a:ext cx="1349100" cy="146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20"/>
          <p:cNvSpPr/>
          <p:nvPr/>
        </p:nvSpPr>
        <p:spPr>
          <a:xfrm>
            <a:off x="0" y="2362475"/>
            <a:ext cx="1349100" cy="146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20"/>
          <p:cNvSpPr/>
          <p:nvPr/>
        </p:nvSpPr>
        <p:spPr>
          <a:xfrm>
            <a:off x="4386000" y="1580788"/>
            <a:ext cx="3952800" cy="12120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20"/>
          <p:cNvSpPr/>
          <p:nvPr/>
        </p:nvSpPr>
        <p:spPr>
          <a:xfrm>
            <a:off x="472500" y="1281325"/>
            <a:ext cx="681300" cy="146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20"/>
          <p:cNvSpPr/>
          <p:nvPr/>
        </p:nvSpPr>
        <p:spPr>
          <a:xfrm>
            <a:off x="472500" y="2493325"/>
            <a:ext cx="681300" cy="146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20"/>
          <p:cNvSpPr/>
          <p:nvPr/>
        </p:nvSpPr>
        <p:spPr>
          <a:xfrm>
            <a:off x="1532125" y="3753525"/>
            <a:ext cx="1217700" cy="1464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20"/>
          <p:cNvSpPr/>
          <p:nvPr/>
        </p:nvSpPr>
        <p:spPr>
          <a:xfrm>
            <a:off x="88625" y="3607125"/>
            <a:ext cx="1260600" cy="146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20"/>
          <p:cNvSpPr/>
          <p:nvPr/>
        </p:nvSpPr>
        <p:spPr>
          <a:xfrm>
            <a:off x="1532263" y="4997100"/>
            <a:ext cx="1217700" cy="1464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20"/>
          <p:cNvSpPr/>
          <p:nvPr/>
        </p:nvSpPr>
        <p:spPr>
          <a:xfrm>
            <a:off x="6236400" y="1427725"/>
            <a:ext cx="1430400" cy="1464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20"/>
          <p:cNvSpPr txBox="1"/>
          <p:nvPr/>
        </p:nvSpPr>
        <p:spPr>
          <a:xfrm>
            <a:off x="1800775" y="2512450"/>
            <a:ext cx="1099800" cy="1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2"/>
                </a:solidFill>
              </a:rPr>
              <a:t>Question 1: </a:t>
            </a:r>
            <a:endParaRPr sz="3000">
              <a:solidFill>
                <a:schemeClr val="dk2"/>
              </a:solidFill>
            </a:endParaRPr>
          </a:p>
          <a:p>
            <a:pPr indent="0" lvl="0" marL="0" rtl="0" algn="l">
              <a:spcBef>
                <a:spcPts val="0"/>
              </a:spcBef>
              <a:spcAft>
                <a:spcPts val="0"/>
              </a:spcAft>
              <a:buNone/>
            </a:pPr>
            <a:r>
              <a:rPr lang="en" sz="2500">
                <a:solidFill>
                  <a:schemeClr val="dk2"/>
                </a:solidFill>
              </a:rPr>
              <a:t>I</a:t>
            </a:r>
            <a:r>
              <a:rPr lang="en" sz="2500">
                <a:solidFill>
                  <a:schemeClr val="dk2"/>
                </a:solidFill>
              </a:rPr>
              <a:t>s there a correlation between the percentage of uninsured adults and premature mortality rates per state? </a:t>
            </a:r>
            <a:endParaRPr sz="25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