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0" r:id="rId6"/>
    <p:sldId id="257" r:id="rId7"/>
    <p:sldId id="299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827A47-03D9-421B-89D7-52A1048263FF}">
          <p14:sldIdLst>
            <p14:sldId id="256"/>
            <p14:sldId id="300"/>
          </p14:sldIdLst>
        </p14:section>
        <p14:section name="Untitled Section" id="{504B91B2-A76B-460A-95FF-E225221AF2F9}">
          <p14:sldIdLst>
            <p14:sldId id="257"/>
            <p14:sldId id="299"/>
            <p14:sldId id="301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C11B3-890E-4CED-975A-85C018F310AE}" v="137" dt="2024-05-16T21:05:05.849"/>
    <p1510:client id="{13A0230F-CFDF-4EED-BE43-4F3D6C3996D3}" v="141" dt="2024-05-16T21:12:56.401"/>
    <p1510:client id="{7920BE19-1869-4A7D-95CD-828A9C1AF88A}" v="191" dt="2024-05-16T21:55:21.833"/>
    <p1510:client id="{9CC0A6B0-7B3D-4661-965B-1CEF8963C7B4}" v="107" dt="2024-05-16T21:25:49.680"/>
    <p1510:client id="{BD77166D-9E80-44D7-83AE-A06FEBD724CA}" v="111" dt="2024-05-16T21:46:22.40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7T06:42:4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25092 4648 16383 0 0,'-6'0'0'0'0,"-8"0"0"0"0,-2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insmes.com/2016/11/deloitte-to-open-tech-hub-in-tel-aviv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lock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94" y="710778"/>
            <a:ext cx="7096933" cy="2009079"/>
          </a:xfrm>
        </p:spPr>
        <p:txBody>
          <a:bodyPr/>
          <a:lstStyle/>
          <a:p>
            <a:pPr algn="ctr"/>
            <a:r>
              <a:rPr lang="en-US" sz="5400" dirty="0"/>
              <a:t>FULL-STACK HACKATHON PROJECT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210BB-076C-29D3-09E5-3BBA9F7DC7FE}"/>
              </a:ext>
            </a:extLst>
          </p:cNvPr>
          <p:cNvSpPr txBox="1"/>
          <p:nvPr/>
        </p:nvSpPr>
        <p:spPr>
          <a:xfrm>
            <a:off x="2518474" y="4823847"/>
            <a:ext cx="80591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Ioanna </a:t>
            </a:r>
            <a:r>
              <a:rPr lang="en-US" sz="2800" err="1">
                <a:ea typeface="+mn-lt"/>
                <a:cs typeface="+mn-lt"/>
              </a:rPr>
              <a:t>Karakoula</a:t>
            </a:r>
            <a:endParaRPr lang="en-US" err="1"/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Ioannis Lolas</a:t>
            </a:r>
          </a:p>
          <a:p>
            <a:r>
              <a:rPr lang="en-US" sz="2800" dirty="0">
                <a:solidFill>
                  <a:srgbClr val="000000"/>
                </a:solidFill>
                <a:latin typeface="Tenorite"/>
                <a:ea typeface="+mn-lt"/>
                <a:cs typeface="Segoe UI"/>
              </a:rPr>
              <a:t>Stavros Tsolakidis</a:t>
            </a:r>
          </a:p>
          <a:p>
            <a:r>
              <a:rPr lang="en-US" sz="1200" dirty="0">
                <a:solidFill>
                  <a:srgbClr val="DBDEE1"/>
                </a:solidFill>
                <a:ea typeface="+mn-lt"/>
                <a:cs typeface="+mn-lt"/>
              </a:rPr>
              <a:t>Ioannis Lolas</a:t>
            </a: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B9F936-A696-1941-0A8D-3CC6868C1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61010" y="4611934"/>
            <a:ext cx="4919472" cy="1999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FCC60-C01B-6EBD-BE9D-5FD566EFC717}"/>
              </a:ext>
            </a:extLst>
          </p:cNvPr>
          <p:cNvSpPr txBox="1"/>
          <p:nvPr/>
        </p:nvSpPr>
        <p:spPr>
          <a:xfrm>
            <a:off x="452034" y="3590440"/>
            <a:ext cx="71873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Team Heraklion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5258-5095-5F97-C054-7826AD89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49" y="-27132"/>
            <a:ext cx="9779183" cy="1744415"/>
          </a:xfrm>
        </p:spPr>
        <p:txBody>
          <a:bodyPr/>
          <a:lstStyle/>
          <a:p>
            <a:pPr algn="ctr"/>
            <a:r>
              <a:rPr lang="en-US" sz="6000" dirty="0"/>
              <a:t>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0CC6-46DE-C61A-9880-E2003142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94" y="2585738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Char char="•"/>
            </a:pPr>
            <a:r>
              <a:rPr lang="en-US" sz="4800" dirty="0"/>
              <a:t>Use Case Analysis</a:t>
            </a:r>
            <a:endParaRPr lang="en-US"/>
          </a:p>
          <a:p>
            <a:pPr marL="685800" indent="-685800">
              <a:buChar char="•"/>
            </a:pPr>
            <a:r>
              <a:rPr lang="en-US" sz="4800" dirty="0"/>
              <a:t>Live Demo</a:t>
            </a:r>
          </a:p>
          <a:p>
            <a:pPr marL="685800" indent="-685800">
              <a:buChar char="•"/>
            </a:pPr>
            <a:r>
              <a:rPr lang="en-US" sz="4800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AE77E-20FC-13B0-C255-2D81C4D9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5936" y="2404538"/>
            <a:ext cx="2431621" cy="270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D4A87-3A10-0CC5-14E5-F3FF3AA9E717}"/>
              </a:ext>
            </a:extLst>
          </p:cNvPr>
          <p:cNvSpPr txBox="1"/>
          <p:nvPr/>
        </p:nvSpPr>
        <p:spPr>
          <a:xfrm>
            <a:off x="8207643" y="3945610"/>
            <a:ext cx="21503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/>
              <a:t>45'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ADE338-11C9-149F-12F3-48608341E42D}"/>
                  </a:ext>
                </a:extLst>
              </p14:cNvPr>
              <p14:cNvContentPartPr/>
              <p14:nvPr/>
            </p14:nvContentPartPr>
            <p14:xfrm>
              <a:off x="14975136" y="2725119"/>
              <a:ext cx="19372" cy="193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ADE338-11C9-149F-12F3-48608341E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9481" y="1775891"/>
                <a:ext cx="71205" cy="19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3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Introduction to Payment Application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33" y="1836654"/>
            <a:ext cx="10993215" cy="45162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highlight>
                  <a:srgbClr val="00FFFF"/>
                </a:highlight>
                <a:latin typeface="Calibri"/>
                <a:cs typeface="Calibri"/>
              </a:rPr>
              <a:t>Main use case</a:t>
            </a:r>
            <a:r>
              <a:rPr lang="en-US" sz="2400" dirty="0">
                <a:highlight>
                  <a:srgbClr val="00FFFF"/>
                </a:highlight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Enable a Customer to select a Shop and initiate a transaction.</a:t>
            </a:r>
            <a:endParaRPr lang="en-US" sz="2400" dirty="0">
              <a:latin typeface="Tenorite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Notify a Shop User about the initiated transaction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b="1" dirty="0">
                <a:highlight>
                  <a:srgbClr val="00FFFF"/>
                </a:highlight>
                <a:latin typeface="Calibri"/>
                <a:cs typeface="Calibri"/>
              </a:rPr>
              <a:t>Customer Users Functionality</a:t>
            </a:r>
            <a:endParaRPr lang="en-US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Calibri"/>
                <a:cs typeface="Calibri"/>
              </a:rPr>
              <a:t>Creation and modification of Customer accounts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latin typeface="Calibri"/>
                <a:cs typeface="Calibri"/>
              </a:rPr>
              <a:t>Linking of payment accounts (bank account or PayPal account)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latin typeface="Calibri"/>
                <a:cs typeface="Calibri"/>
              </a:rPr>
              <a:t>Definition of weekly transfer and weekly expenses limits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latin typeface="Calibri"/>
                <a:cs typeface="Calibri"/>
              </a:rPr>
              <a:t>Viewing payment history and creating new payments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 dirty="0">
                <a:latin typeface="Calibri"/>
                <a:cs typeface="Calibri"/>
              </a:rPr>
              <a:t>Collection of cashback credit for payments over 5€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F186-201B-7054-AE1B-341F89C1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9" y="-320193"/>
            <a:ext cx="9985826" cy="69314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r>
              <a:rPr lang="en-US" b="1" dirty="0">
                <a:highlight>
                  <a:srgbClr val="00FFFF"/>
                </a:highlight>
                <a:latin typeface="Calibri"/>
                <a:cs typeface="Calibri"/>
              </a:rPr>
              <a:t>Shopper Users Functionality</a:t>
            </a:r>
            <a:endParaRPr lang="en-US">
              <a:highlight>
                <a:srgbClr val="00FFFF"/>
              </a:highlight>
              <a:latin typeface="Calibri"/>
              <a:ea typeface="Calibri"/>
              <a:cs typeface="Calibri"/>
            </a:endParaRPr>
          </a:p>
          <a:p>
            <a:pPr marL="457200" indent="-457200">
              <a:buChar char="•"/>
            </a:pPr>
            <a:r>
              <a:rPr lang="en-US" sz="2400" dirty="0">
                <a:latin typeface="Calibri"/>
                <a:cs typeface="Calibri"/>
              </a:rPr>
              <a:t>Creation and modification of user accounts</a:t>
            </a:r>
            <a:endParaRPr lang="en-US" sz="2400"/>
          </a:p>
          <a:p>
            <a:pPr marL="457200" indent="-457200">
              <a:buChar char="•"/>
            </a:pPr>
            <a:r>
              <a:rPr lang="en-US" sz="2400" dirty="0">
                <a:latin typeface="Calibri"/>
                <a:cs typeface="Calibri"/>
              </a:rPr>
              <a:t>Linking a bank account as the payment account</a:t>
            </a:r>
            <a:endParaRPr lang="en-US" sz="2400"/>
          </a:p>
          <a:p>
            <a:pPr marL="457200" indent="-457200">
              <a:buChar char="•"/>
            </a:pPr>
            <a:r>
              <a:rPr lang="en-US" sz="2400" dirty="0">
                <a:latin typeface="Calibri"/>
                <a:cs typeface="Calibri"/>
              </a:rPr>
              <a:t>Viewing transaction history </a:t>
            </a:r>
            <a:endParaRPr lang="en-US" dirty="0"/>
          </a:p>
          <a:p>
            <a:pPr marL="457200" indent="-457200">
              <a:buChar char="•"/>
            </a:pPr>
            <a:r>
              <a:rPr lang="en-US" sz="2400" dirty="0">
                <a:latin typeface="Calibri"/>
                <a:cs typeface="Calibri"/>
              </a:rPr>
              <a:t>Receiving monthly payments from the application account</a:t>
            </a:r>
            <a:endParaRPr lang="en-US" sz="2400" dirty="0"/>
          </a:p>
          <a:p>
            <a:r>
              <a:rPr lang="en-US" b="1" dirty="0">
                <a:highlight>
                  <a:srgbClr val="00FFFF"/>
                </a:highlight>
                <a:latin typeface="Calibri"/>
                <a:cs typeface="Calibri"/>
              </a:rPr>
              <a:t>Payment Provider Role</a:t>
            </a:r>
            <a:endParaRPr lang="en-US">
              <a:highlight>
                <a:srgbClr val="00FFFF"/>
              </a:highlight>
              <a:latin typeface="Calibri"/>
              <a:ea typeface="Calibri"/>
              <a:cs typeface="Calibri"/>
            </a:endParaRPr>
          </a:p>
          <a:p>
            <a:pPr>
              <a:buChar char="•"/>
            </a:pPr>
            <a:r>
              <a:rPr lang="en-US" sz="2400" dirty="0">
                <a:latin typeface="Calibri"/>
                <a:cs typeface="Calibri"/>
              </a:rPr>
              <a:t>      Monitoring transactions on the system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Char char="•"/>
            </a:pPr>
            <a:r>
              <a:rPr lang="en-US" dirty="0">
                <a:latin typeface="Calibri"/>
                <a:cs typeface="Calibri"/>
              </a:rPr>
              <a:t>     </a:t>
            </a:r>
            <a:r>
              <a:rPr lang="en-US" sz="2400" dirty="0">
                <a:latin typeface="Calibri"/>
                <a:cs typeface="Calibri"/>
              </a:rPr>
              <a:t>Creating and modifying account information</a:t>
            </a:r>
            <a:endParaRPr lang="en-US" sz="2400" dirty="0"/>
          </a:p>
          <a:p>
            <a:pPr>
              <a:buChar char="•"/>
            </a:pPr>
            <a:r>
              <a:rPr lang="en-US" dirty="0">
                <a:latin typeface="Calibri"/>
                <a:cs typeface="Calibri"/>
              </a:rPr>
              <a:t>     </a:t>
            </a:r>
            <a:r>
              <a:rPr lang="en-US" sz="2400" dirty="0">
                <a:latin typeface="Calibri"/>
                <a:cs typeface="Calibri"/>
              </a:rPr>
              <a:t>Viewing transaction history with filtering capabilities</a:t>
            </a:r>
            <a:endParaRPr lang="en-US" sz="2400" dirty="0"/>
          </a:p>
          <a:p>
            <a:r>
              <a:rPr lang="en-US" b="1" dirty="0">
                <a:highlight>
                  <a:srgbClr val="00FFFF"/>
                </a:highlight>
                <a:latin typeface="Calibri"/>
                <a:cs typeface="Calibri"/>
              </a:rPr>
              <a:t>Backend Processes</a:t>
            </a:r>
            <a:endParaRPr lang="en-US">
              <a:highlight>
                <a:srgbClr val="00FFFF"/>
              </a:highlight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Weekly transfers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Calculation of transfer amount from the Customer account to the application account and updating the payer credit</a:t>
            </a:r>
            <a:endParaRPr lang="en-US" sz="2400"/>
          </a:p>
          <a:p>
            <a:endParaRPr lang="en-US" sz="2400" b="1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Monthly payments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lang="en-US" sz="11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Calculation of transfer amount from  </a:t>
            </a:r>
            <a:endParaRPr lang="en-US" dirty="0"/>
          </a:p>
          <a:p>
            <a:r>
              <a:rPr lang="en-US" sz="2400" dirty="0">
                <a:latin typeface="Calibri"/>
                <a:cs typeface="Calibri"/>
              </a:rPr>
              <a:t>the app account to the shop account for each shop</a:t>
            </a:r>
          </a:p>
          <a:p>
            <a:pPr>
              <a:buChar char="•"/>
            </a:pPr>
            <a:endParaRPr lang="en-US" sz="1800" dirty="0">
              <a:latin typeface="Calibri"/>
              <a:cs typeface="Calibri"/>
            </a:endParaRPr>
          </a:p>
          <a:p>
            <a:pPr marL="457200" indent="-457200"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AAF3-21AE-D980-9DDB-BB5B8E5B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307" y="2693531"/>
            <a:ext cx="6220278" cy="1467591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08524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426" y="1711973"/>
            <a:ext cx="6220278" cy="332738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 Any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FULL-STACK HACKATHON PROJECT</vt:lpstr>
      <vt:lpstr>STRUCTURE</vt:lpstr>
      <vt:lpstr>Introduction to Payment Application </vt:lpstr>
      <vt:lpstr>PowerPoint Presentation</vt:lpstr>
      <vt:lpstr>LIVE DEMO</vt:lpstr>
      <vt:lpstr>Thank you for your time   Any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265</cp:revision>
  <dcterms:created xsi:type="dcterms:W3CDTF">2024-05-16T20:55:42Z</dcterms:created>
  <dcterms:modified xsi:type="dcterms:W3CDTF">2024-05-17T06:44:45Z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