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8" r:id="rId1"/>
  </p:sldMasterIdLst>
  <p:notesMasterIdLst>
    <p:notesMasterId r:id="rId124"/>
  </p:notesMasterIdLst>
  <p:handoutMasterIdLst>
    <p:handoutMasterId r:id="rId125"/>
  </p:handoutMasterIdLst>
  <p:sldIdLst>
    <p:sldId id="256" r:id="rId2"/>
    <p:sldId id="261" r:id="rId3"/>
    <p:sldId id="260" r:id="rId4"/>
    <p:sldId id="262" r:id="rId5"/>
    <p:sldId id="263" r:id="rId6"/>
    <p:sldId id="264" r:id="rId7"/>
    <p:sldId id="266" r:id="rId8"/>
    <p:sldId id="267" r:id="rId9"/>
    <p:sldId id="265" r:id="rId10"/>
    <p:sldId id="268" r:id="rId11"/>
    <p:sldId id="269" r:id="rId12"/>
    <p:sldId id="270" r:id="rId13"/>
    <p:sldId id="271" r:id="rId14"/>
    <p:sldId id="272" r:id="rId15"/>
    <p:sldId id="273" r:id="rId16"/>
    <p:sldId id="274" r:id="rId17"/>
    <p:sldId id="275" r:id="rId18"/>
    <p:sldId id="276" r:id="rId19"/>
    <p:sldId id="363" r:id="rId20"/>
    <p:sldId id="360" r:id="rId21"/>
    <p:sldId id="359" r:id="rId22"/>
    <p:sldId id="277" r:id="rId23"/>
    <p:sldId id="278" r:id="rId24"/>
    <p:sldId id="279" r:id="rId25"/>
    <p:sldId id="280" r:id="rId26"/>
    <p:sldId id="281" r:id="rId27"/>
    <p:sldId id="282" r:id="rId28"/>
    <p:sldId id="283" r:id="rId29"/>
    <p:sldId id="364" r:id="rId30"/>
    <p:sldId id="365" r:id="rId31"/>
    <p:sldId id="366" r:id="rId32"/>
    <p:sldId id="367" r:id="rId33"/>
    <p:sldId id="285" r:id="rId34"/>
    <p:sldId id="284"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368" r:id="rId48"/>
    <p:sldId id="361" r:id="rId49"/>
    <p:sldId id="298" r:id="rId50"/>
    <p:sldId id="299" r:id="rId51"/>
    <p:sldId id="300" r:id="rId52"/>
    <p:sldId id="301" r:id="rId53"/>
    <p:sldId id="369" r:id="rId54"/>
    <p:sldId id="370" r:id="rId55"/>
    <p:sldId id="302" r:id="rId56"/>
    <p:sldId id="304" r:id="rId57"/>
    <p:sldId id="357" r:id="rId58"/>
    <p:sldId id="303" r:id="rId59"/>
    <p:sldId id="358" r:id="rId60"/>
    <p:sldId id="305" r:id="rId61"/>
    <p:sldId id="306" r:id="rId62"/>
    <p:sldId id="307" r:id="rId63"/>
    <p:sldId id="308" r:id="rId64"/>
    <p:sldId id="309" r:id="rId65"/>
    <p:sldId id="310" r:id="rId66"/>
    <p:sldId id="356" r:id="rId67"/>
    <p:sldId id="311" r:id="rId68"/>
    <p:sldId id="312" r:id="rId69"/>
    <p:sldId id="371" r:id="rId70"/>
    <p:sldId id="372" r:id="rId71"/>
    <p:sldId id="362" r:id="rId72"/>
    <p:sldId id="313" r:id="rId73"/>
    <p:sldId id="314" r:id="rId74"/>
    <p:sldId id="315" r:id="rId75"/>
    <p:sldId id="353" r:id="rId76"/>
    <p:sldId id="354" r:id="rId77"/>
    <p:sldId id="316" r:id="rId78"/>
    <p:sldId id="374" r:id="rId79"/>
    <p:sldId id="373" r:id="rId80"/>
    <p:sldId id="317" r:id="rId81"/>
    <p:sldId id="318" r:id="rId82"/>
    <p:sldId id="319" r:id="rId83"/>
    <p:sldId id="320" r:id="rId84"/>
    <p:sldId id="321" r:id="rId85"/>
    <p:sldId id="323" r:id="rId86"/>
    <p:sldId id="322" r:id="rId87"/>
    <p:sldId id="324" r:id="rId88"/>
    <p:sldId id="325" r:id="rId89"/>
    <p:sldId id="326" r:id="rId90"/>
    <p:sldId id="327" r:id="rId91"/>
    <p:sldId id="375" r:id="rId92"/>
    <p:sldId id="376" r:id="rId93"/>
    <p:sldId id="328" r:id="rId94"/>
    <p:sldId id="329" r:id="rId95"/>
    <p:sldId id="331" r:id="rId96"/>
    <p:sldId id="330" r:id="rId97"/>
    <p:sldId id="332" r:id="rId98"/>
    <p:sldId id="333" r:id="rId99"/>
    <p:sldId id="334" r:id="rId100"/>
    <p:sldId id="335" r:id="rId101"/>
    <p:sldId id="336" r:id="rId102"/>
    <p:sldId id="377" r:id="rId103"/>
    <p:sldId id="378" r:id="rId104"/>
    <p:sldId id="381" r:id="rId105"/>
    <p:sldId id="338" r:id="rId106"/>
    <p:sldId id="337" r:id="rId107"/>
    <p:sldId id="339" r:id="rId108"/>
    <p:sldId id="340" r:id="rId109"/>
    <p:sldId id="341" r:id="rId110"/>
    <p:sldId id="342" r:id="rId111"/>
    <p:sldId id="343" r:id="rId112"/>
    <p:sldId id="379" r:id="rId113"/>
    <p:sldId id="380" r:id="rId114"/>
    <p:sldId id="346" r:id="rId115"/>
    <p:sldId id="347" r:id="rId116"/>
    <p:sldId id="348" r:id="rId117"/>
    <p:sldId id="344" r:id="rId118"/>
    <p:sldId id="345" r:id="rId119"/>
    <p:sldId id="351" r:id="rId120"/>
    <p:sldId id="349" r:id="rId121"/>
    <p:sldId id="350" r:id="rId122"/>
    <p:sldId id="258" r:id="rId123"/>
  </p:sldIdLst>
  <p:sldSz cx="9144000" cy="6858000" type="screen4x3"/>
  <p:notesSz cx="6858000" cy="9144000"/>
  <p:embeddedFontLst>
    <p:embeddedFont>
      <p:font typeface="Calibri" panose="020F0502020204030204" pitchFamily="34" charset="0"/>
      <p:regular r:id="rId126"/>
      <p:bold r:id="rId127"/>
      <p:italic r:id="rId128"/>
      <p:boldItalic r:id="rId129"/>
    </p:embeddedFont>
  </p:embeddedFontLst>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5">
          <p15:clr>
            <a:srgbClr val="A4A3A4"/>
          </p15:clr>
        </p15:guide>
        <p15:guide id="2" pos="26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7EB"/>
    <a:srgbClr val="DCDFE4"/>
    <a:srgbClr val="8D97CD"/>
    <a:srgbClr val="414141"/>
    <a:srgbClr val="004280"/>
    <a:srgbClr val="F37021"/>
    <a:srgbClr val="F8F8F8"/>
    <a:srgbClr val="004232"/>
    <a:srgbClr val="004C92"/>
    <a:srgbClr val="013E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6" autoAdjust="0"/>
    <p:restoredTop sz="65758" autoAdjust="0"/>
  </p:normalViewPr>
  <p:slideViewPr>
    <p:cSldViewPr snapToGrid="0">
      <p:cViewPr varScale="1">
        <p:scale>
          <a:sx n="77" d="100"/>
          <a:sy n="77" d="100"/>
        </p:scale>
        <p:origin x="2928" y="84"/>
      </p:cViewPr>
      <p:guideLst>
        <p:guide orient="horz" pos="275"/>
        <p:guide pos="26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5" d="100"/>
          <a:sy n="85" d="100"/>
        </p:scale>
        <p:origin x="-375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font" Target="fonts/font3.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font" Target="fonts/font4.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D281AC-2956-4322-8993-E838F74861BA}" type="datetimeFigureOut">
              <a:rPr lang="pl-PL" smtClean="0"/>
              <a:pPr/>
              <a:t>2015-03-24</a:t>
            </a:fld>
            <a:endParaRPr lang="pl-P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58F2ED-C79A-4335-9BE9-EA76D9748617}" type="slidenum">
              <a:rPr lang="pl-PL" smtClean="0"/>
              <a:pPr/>
              <a:t>‹#›</a:t>
            </a:fld>
            <a:endParaRPr lang="pl-PL"/>
          </a:p>
        </p:txBody>
      </p:sp>
    </p:spTree>
    <p:extLst>
      <p:ext uri="{BB962C8B-B14F-4D97-AF65-F5344CB8AC3E}">
        <p14:creationId xmlns:p14="http://schemas.microsoft.com/office/powerpoint/2010/main" val="22743122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C4FA90-17A9-4BF3-8ABD-D22643878E28}" type="datetimeFigureOut">
              <a:rPr lang="pl-PL" smtClean="0"/>
              <a:pPr/>
              <a:t>2015-03-24</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9D3FE1-B02A-4CFB-BCF8-54D02961AA0E}" type="slidenum">
              <a:rPr lang="pl-PL" smtClean="0"/>
              <a:pPr/>
              <a:t>‹#›</a:t>
            </a:fld>
            <a:endParaRPr lang="pl-PL"/>
          </a:p>
        </p:txBody>
      </p:sp>
    </p:spTree>
    <p:extLst>
      <p:ext uri="{BB962C8B-B14F-4D97-AF65-F5344CB8AC3E}">
        <p14:creationId xmlns:p14="http://schemas.microsoft.com/office/powerpoint/2010/main" val="82248105"/>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pypi.python.org/"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github.com/languages/Python" TargetMode="External"/><Relationship Id="rId4" Type="http://schemas.openxmlformats.org/officeDocument/2006/relationships/hyperlink" Target="http://code.activestate.com/pypm"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470B73E8-D317-4358-8A04-49CF3454EA8F}"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a:t>
            </a:fld>
            <a:endParaRPr lang="pl-PL"/>
          </a:p>
        </p:txBody>
      </p:sp>
    </p:spTree>
    <p:extLst>
      <p:ext uri="{BB962C8B-B14F-4D97-AF65-F5344CB8AC3E}">
        <p14:creationId xmlns:p14="http://schemas.microsoft.com/office/powerpoint/2010/main" val="1566658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A632A548-51BE-4927-A7DC-60DA3B984619}"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14</a:t>
            </a:fld>
            <a:endParaRPr lang="pl-PL"/>
          </a:p>
        </p:txBody>
      </p:sp>
    </p:spTree>
    <p:extLst>
      <p:ext uri="{BB962C8B-B14F-4D97-AF65-F5344CB8AC3E}">
        <p14:creationId xmlns:p14="http://schemas.microsoft.com/office/powerpoint/2010/main" val="1212257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2911F610-2820-4ACE-9F93-30D1E680B792}"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15</a:t>
            </a:fld>
            <a:endParaRPr lang="pl-PL"/>
          </a:p>
        </p:txBody>
      </p:sp>
    </p:spTree>
    <p:extLst>
      <p:ext uri="{BB962C8B-B14F-4D97-AF65-F5344CB8AC3E}">
        <p14:creationId xmlns:p14="http://schemas.microsoft.com/office/powerpoint/2010/main" val="1376929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mn-lt"/>
                <a:ea typeface="+mn-ea"/>
                <a:cs typeface="+mn-cs"/>
              </a:rPr>
              <a:t>There is full support for </a:t>
            </a:r>
            <a:r>
              <a:rPr lang="en-US" sz="1200" b="1" kern="1200" dirty="0" smtClean="0">
                <a:solidFill>
                  <a:schemeClr val="tx1"/>
                </a:solidFill>
                <a:latin typeface="+mn-lt"/>
                <a:ea typeface="+mn-ea"/>
                <a:cs typeface="+mn-cs"/>
              </a:rPr>
              <a:t>floating point</a:t>
            </a:r>
            <a:r>
              <a:rPr lang="en-US" sz="1200" kern="1200" dirty="0" smtClean="0">
                <a:solidFill>
                  <a:schemeClr val="tx1"/>
                </a:solidFill>
                <a:latin typeface="+mn-lt"/>
                <a:ea typeface="+mn-ea"/>
                <a:cs typeface="+mn-cs"/>
              </a:rPr>
              <a:t>; operators with mixed type operands convert the integer operand to floating point: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3 * 3.75 / 1.5</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7.5</a:t>
            </a:r>
          </a:p>
          <a:p>
            <a:endParaRPr lang="ro-RO"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Complex numbers</a:t>
            </a:r>
            <a:r>
              <a:rPr lang="en-US" sz="1200" kern="1200" dirty="0" smtClean="0">
                <a:solidFill>
                  <a:schemeClr val="tx1"/>
                </a:solidFill>
                <a:latin typeface="+mn-lt"/>
                <a:ea typeface="+mn-ea"/>
                <a:cs typeface="+mn-cs"/>
              </a:rPr>
              <a:t> are also supported; imaginary numbers are written with a suffix of j or J. Complex numbers with a nonzero real component are written as (</a:t>
            </a:r>
            <a:r>
              <a:rPr lang="en-US" sz="1200" kern="1200" dirty="0" err="1" smtClean="0">
                <a:solidFill>
                  <a:schemeClr val="tx1"/>
                </a:solidFill>
                <a:latin typeface="+mn-lt"/>
                <a:ea typeface="+mn-ea"/>
                <a:cs typeface="+mn-cs"/>
              </a:rPr>
              <a:t>real+imagj</a:t>
            </a:r>
            <a:r>
              <a:rPr lang="en-US" sz="1200" kern="1200" dirty="0" smtClean="0">
                <a:solidFill>
                  <a:schemeClr val="tx1"/>
                </a:solidFill>
                <a:latin typeface="+mn-lt"/>
                <a:ea typeface="+mn-ea"/>
                <a:cs typeface="+mn-cs"/>
              </a:rPr>
              <a:t>), or can be created with the complex(real, </a:t>
            </a:r>
            <a:r>
              <a:rPr lang="en-US" sz="1200" kern="1200" dirty="0" err="1" smtClean="0">
                <a:solidFill>
                  <a:schemeClr val="tx1"/>
                </a:solidFill>
                <a:latin typeface="+mn-lt"/>
                <a:ea typeface="+mn-ea"/>
                <a:cs typeface="+mn-cs"/>
              </a:rPr>
              <a:t>imag</a:t>
            </a:r>
            <a:r>
              <a:rPr lang="en-US" sz="1200" kern="1200" dirty="0" smtClean="0">
                <a:solidFill>
                  <a:schemeClr val="tx1"/>
                </a:solidFill>
                <a:latin typeface="+mn-lt"/>
                <a:ea typeface="+mn-ea"/>
                <a:cs typeface="+mn-cs"/>
              </a:rPr>
              <a:t>) function.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1j * 1J</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(-1+0j)</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1j * complex(0,1)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(-1+0j)</a:t>
            </a:r>
          </a:p>
          <a:p>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a:t>
            </a:r>
            <a:r>
              <a:rPr lang="en-US" sz="1200" b="1" kern="1200" dirty="0" smtClean="0">
                <a:solidFill>
                  <a:schemeClr val="tx1"/>
                </a:solidFill>
                <a:latin typeface="+mn-lt"/>
                <a:ea typeface="+mn-ea"/>
                <a:cs typeface="+mn-cs"/>
              </a:rPr>
              <a:t>interactive mode</a:t>
            </a:r>
            <a:r>
              <a:rPr lang="en-US" sz="1200" kern="1200" dirty="0" smtClean="0">
                <a:solidFill>
                  <a:schemeClr val="tx1"/>
                </a:solidFill>
                <a:latin typeface="+mn-lt"/>
                <a:ea typeface="+mn-ea"/>
                <a:cs typeface="+mn-cs"/>
              </a:rPr>
              <a:t>, the last printed expression is assigned to the variable _. This means that when you are using Python as a desk calculator, it is somewhat easier to continue calculations, for example: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tax = 12.5 / 100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price = 100.50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price * tax</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12.5625</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price + _</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113.0625</a:t>
            </a:r>
          </a:p>
          <a:p>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syntax of the </a:t>
            </a:r>
            <a:r>
              <a:rPr lang="en-US" sz="1200" b="1" kern="1200" dirty="0" smtClean="0">
                <a:solidFill>
                  <a:schemeClr val="tx1"/>
                </a:solidFill>
                <a:latin typeface="+mn-lt"/>
                <a:ea typeface="+mn-ea"/>
                <a:cs typeface="+mn-cs"/>
              </a:rPr>
              <a:t>del </a:t>
            </a:r>
            <a:r>
              <a:rPr lang="en-US" sz="1200" kern="1200" dirty="0" smtClean="0">
                <a:solidFill>
                  <a:schemeClr val="tx1"/>
                </a:solidFill>
                <a:latin typeface="+mn-lt"/>
                <a:ea typeface="+mn-ea"/>
                <a:cs typeface="+mn-cs"/>
              </a:rPr>
              <a:t>statement is: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del </a:t>
            </a:r>
            <a:r>
              <a:rPr lang="en-US" sz="1200" i="1" kern="1200" dirty="0" err="1" smtClean="0">
                <a:solidFill>
                  <a:schemeClr val="tx1"/>
                </a:solidFill>
                <a:latin typeface="+mn-lt"/>
                <a:ea typeface="+mn-ea"/>
                <a:cs typeface="+mn-cs"/>
              </a:rPr>
              <a:t>var</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del </a:t>
            </a:r>
            <a:r>
              <a:rPr lang="en-US" sz="1200" i="1" kern="1200" dirty="0" err="1" smtClean="0">
                <a:solidFill>
                  <a:schemeClr val="tx1"/>
                </a:solidFill>
                <a:latin typeface="+mn-lt"/>
                <a:ea typeface="+mn-ea"/>
                <a:cs typeface="+mn-cs"/>
              </a:rPr>
              <a:t>var_a</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var_b</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2EDC358E-3471-4CA9-8D4F-D18D20021B2E}"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16</a:t>
            </a:fld>
            <a:endParaRPr lang="pl-PL"/>
          </a:p>
        </p:txBody>
      </p:sp>
    </p:spTree>
    <p:extLst>
      <p:ext uri="{BB962C8B-B14F-4D97-AF65-F5344CB8AC3E}">
        <p14:creationId xmlns:p14="http://schemas.microsoft.com/office/powerpoint/2010/main" val="2998323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smtClean="0"/>
              <a:t>Single/double quotes example:</a:t>
            </a:r>
          </a:p>
          <a:p>
            <a:r>
              <a:rPr lang="en-US" sz="1200" i="1" kern="1200" dirty="0" smtClean="0">
                <a:solidFill>
                  <a:schemeClr val="tx1"/>
                </a:solidFill>
                <a:latin typeface="+mn-lt"/>
                <a:ea typeface="+mn-ea"/>
                <a:cs typeface="+mn-cs"/>
              </a:rPr>
              <a:t>&gt;&gt;&gt;str1 = 'String 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&gt;&gt;&gt;str2 = “String's reloaded”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'"Yes," he said.'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'"Yes," he said.'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"\"Yes,\" he said."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'"Yes," he said.'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Isn</a:t>
            </a:r>
            <a:r>
              <a:rPr lang="en-US" sz="1200" i="1" kern="1200" dirty="0" smtClean="0">
                <a:solidFill>
                  <a:schemeClr val="tx1"/>
                </a:solidFill>
                <a:latin typeface="+mn-lt"/>
                <a:ea typeface="+mn-ea"/>
                <a:cs typeface="+mn-cs"/>
              </a:rPr>
              <a:t>\'t," she said.'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Isn</a:t>
            </a:r>
            <a:r>
              <a:rPr lang="en-US" sz="1200" i="1" kern="1200" dirty="0" smtClean="0">
                <a:solidFill>
                  <a:schemeClr val="tx1"/>
                </a:solidFill>
                <a:latin typeface="+mn-lt"/>
                <a:ea typeface="+mn-ea"/>
                <a:cs typeface="+mn-cs"/>
              </a:rPr>
              <a:t>\'t," she said.'</a:t>
            </a:r>
            <a:endParaRPr lang="ro-RO" sz="1200" kern="1200" dirty="0" smtClean="0">
              <a:solidFill>
                <a:schemeClr val="tx1"/>
              </a:solidFill>
              <a:latin typeface="+mn-lt"/>
              <a:ea typeface="+mn-ea"/>
              <a:cs typeface="+mn-cs"/>
            </a:endParaRPr>
          </a:p>
          <a:p>
            <a:endParaRPr lang="en-US" b="0" dirty="0" smtClean="0"/>
          </a:p>
          <a:p>
            <a:r>
              <a:rPr lang="en-US" b="1" dirty="0" smtClean="0"/>
              <a:t>“Raw” string example:</a:t>
            </a:r>
          </a:p>
          <a:p>
            <a:r>
              <a:rPr lang="en-US" sz="1200" i="1" kern="1200" dirty="0" smtClean="0">
                <a:solidFill>
                  <a:schemeClr val="tx1"/>
                </a:solidFill>
                <a:latin typeface="+mn-lt"/>
                <a:ea typeface="+mn-ea"/>
                <a:cs typeface="+mn-cs"/>
              </a:rPr>
              <a:t>&gt;&gt;&gt; hello = </a:t>
            </a:r>
            <a:r>
              <a:rPr lang="en-US" sz="1200" i="1" kern="1200" dirty="0" err="1" smtClean="0">
                <a:solidFill>
                  <a:schemeClr val="tx1"/>
                </a:solidFill>
                <a:latin typeface="+mn-lt"/>
                <a:ea typeface="+mn-ea"/>
                <a:cs typeface="+mn-cs"/>
              </a:rPr>
              <a:t>r"This</a:t>
            </a:r>
            <a:r>
              <a:rPr lang="en-US" sz="1200" i="1" kern="1200" dirty="0" smtClean="0">
                <a:solidFill>
                  <a:schemeClr val="tx1"/>
                </a:solidFill>
                <a:latin typeface="+mn-lt"/>
                <a:ea typeface="+mn-ea"/>
                <a:cs typeface="+mn-cs"/>
              </a:rPr>
              <a:t> is a rather long string containing\n\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several lines of text much as you would do in C."</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hello</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'This is a rather long string containing\\n\\\</a:t>
            </a:r>
            <a:r>
              <a:rPr lang="en-US" sz="1200" i="1" kern="1200" dirty="0" err="1" smtClean="0">
                <a:solidFill>
                  <a:schemeClr val="tx1"/>
                </a:solidFill>
                <a:latin typeface="+mn-lt"/>
                <a:ea typeface="+mn-ea"/>
                <a:cs typeface="+mn-cs"/>
              </a:rPr>
              <a:t>nseveral</a:t>
            </a:r>
            <a:r>
              <a:rPr lang="en-US" sz="1200" i="1" kern="1200" dirty="0" smtClean="0">
                <a:solidFill>
                  <a:schemeClr val="tx1"/>
                </a:solidFill>
                <a:latin typeface="+mn-lt"/>
                <a:ea typeface="+mn-ea"/>
                <a:cs typeface="+mn-cs"/>
              </a:rPr>
              <a:t> lines of text much as you would do in C.'</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hello</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This is a rather long string containing\n\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several lines of text much as you would do in C.</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endParaRPr lang="en-US" b="0" dirty="0" smtClean="0"/>
          </a:p>
          <a:p>
            <a:r>
              <a:rPr lang="en-US" b="1" dirty="0" smtClean="0"/>
              <a:t>Concat</a:t>
            </a:r>
            <a:r>
              <a:rPr lang="en-US" b="1" baseline="0" dirty="0" smtClean="0"/>
              <a:t>enated strings:</a:t>
            </a:r>
          </a:p>
          <a:p>
            <a:r>
              <a:rPr lang="en-US" sz="1200" i="1" kern="1200" dirty="0" smtClean="0">
                <a:solidFill>
                  <a:schemeClr val="tx1"/>
                </a:solidFill>
                <a:latin typeface="+mn-lt"/>
                <a:ea typeface="+mn-ea"/>
                <a:cs typeface="+mn-cs"/>
              </a:rPr>
              <a:t>&gt;&gt;&gt; word = 'Help' +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word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HelpA</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'&lt;' + word*5 + '&gt;'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'&lt;</a:t>
            </a:r>
            <a:r>
              <a:rPr lang="en-US" sz="1200" i="1" kern="1200" dirty="0" err="1" smtClean="0">
                <a:solidFill>
                  <a:schemeClr val="tx1"/>
                </a:solidFill>
                <a:latin typeface="+mn-lt"/>
                <a:ea typeface="+mn-ea"/>
                <a:cs typeface="+mn-cs"/>
              </a:rPr>
              <a:t>HelpAHelpAHelpAHelpAHelpA</a:t>
            </a:r>
            <a:r>
              <a:rPr lang="en-US" sz="1200" i="1" kern="1200" dirty="0" smtClean="0">
                <a:solidFill>
                  <a:schemeClr val="tx1"/>
                </a:solidFill>
                <a:latin typeface="+mn-lt"/>
                <a:ea typeface="+mn-ea"/>
                <a:cs typeface="+mn-cs"/>
              </a:rPr>
              <a:t>&gt;'</a:t>
            </a:r>
            <a:endParaRPr lang="ro-RO" sz="1200" kern="1200" dirty="0" smtClean="0">
              <a:solidFill>
                <a:schemeClr val="tx1"/>
              </a:solidFill>
              <a:latin typeface="+mn-lt"/>
              <a:ea typeface="+mn-ea"/>
              <a:cs typeface="+mn-cs"/>
            </a:endParaRPr>
          </a:p>
          <a:p>
            <a:endParaRPr lang="en-US" b="0" dirty="0" smtClean="0"/>
          </a:p>
          <a:p>
            <a:r>
              <a:rPr lang="en-US" b="1" dirty="0" smtClean="0"/>
              <a:t>Subset of</a:t>
            </a:r>
            <a:r>
              <a:rPr lang="en-US" b="1" baseline="0" dirty="0" smtClean="0"/>
              <a:t> strings:</a:t>
            </a:r>
          </a:p>
          <a:p>
            <a:r>
              <a:rPr lang="en-US" sz="1200" i="1" kern="1200" dirty="0" smtClean="0">
                <a:solidFill>
                  <a:schemeClr val="tx1"/>
                </a:solidFill>
                <a:latin typeface="+mn-lt"/>
                <a:ea typeface="+mn-ea"/>
                <a:cs typeface="+mn-cs"/>
              </a:rPr>
              <a:t>&gt;&gt;&gt;  str1 = 'Hello World!'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str1          # Prints complete string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Hello World!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str1[0]       # Prints first character of the string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H</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str1[2:5]     # Prints characters starting from 3rd to 5th</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llo</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str1[2:]      # Prints string starting from 3rd character</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llo</a:t>
            </a:r>
            <a:r>
              <a:rPr lang="en-US" sz="1200" i="1" kern="1200" dirty="0" smtClean="0">
                <a:solidFill>
                  <a:schemeClr val="tx1"/>
                </a:solidFill>
                <a:latin typeface="+mn-lt"/>
                <a:ea typeface="+mn-ea"/>
                <a:cs typeface="+mn-cs"/>
              </a:rPr>
              <a:t> World!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str1 * 2      # Prints string two times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Hello </a:t>
            </a:r>
            <a:r>
              <a:rPr lang="en-US" sz="1200" i="1" kern="1200" dirty="0" err="1" smtClean="0">
                <a:solidFill>
                  <a:schemeClr val="tx1"/>
                </a:solidFill>
                <a:latin typeface="+mn-lt"/>
                <a:ea typeface="+mn-ea"/>
                <a:cs typeface="+mn-cs"/>
              </a:rPr>
              <a:t>World!Hello</a:t>
            </a:r>
            <a:r>
              <a:rPr lang="en-US" sz="1200" i="1" kern="1200" dirty="0" smtClean="0">
                <a:solidFill>
                  <a:schemeClr val="tx1"/>
                </a:solidFill>
                <a:latin typeface="+mn-lt"/>
                <a:ea typeface="+mn-ea"/>
                <a:cs typeface="+mn-cs"/>
              </a:rPr>
              <a:t> World!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str1 + "TEST" # Prints concatenated string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Hello </a:t>
            </a:r>
            <a:r>
              <a:rPr lang="en-US" sz="1200" i="1" kern="1200" dirty="0" err="1" smtClean="0">
                <a:solidFill>
                  <a:schemeClr val="tx1"/>
                </a:solidFill>
                <a:latin typeface="+mn-lt"/>
                <a:ea typeface="+mn-ea"/>
                <a:cs typeface="+mn-cs"/>
              </a:rPr>
              <a:t>World!TEST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endParaRPr lang="ro-RO" b="0" dirty="0"/>
          </a:p>
        </p:txBody>
      </p:sp>
      <p:sp>
        <p:nvSpPr>
          <p:cNvPr id="4" name="Date Placeholder 3"/>
          <p:cNvSpPr>
            <a:spLocks noGrp="1"/>
          </p:cNvSpPr>
          <p:nvPr>
            <p:ph type="dt" idx="10"/>
          </p:nvPr>
        </p:nvSpPr>
        <p:spPr/>
        <p:txBody>
          <a:bodyPr/>
          <a:lstStyle/>
          <a:p>
            <a:fld id="{41DAA365-7F3F-497F-8D78-7ECA4B5B2111}"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17</a:t>
            </a:fld>
            <a:endParaRPr lang="pl-PL"/>
          </a:p>
        </p:txBody>
      </p:sp>
    </p:spTree>
    <p:extLst>
      <p:ext uri="{BB962C8B-B14F-4D97-AF65-F5344CB8AC3E}">
        <p14:creationId xmlns:p14="http://schemas.microsoft.com/office/powerpoint/2010/main" val="3026255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a:buNone/>
            </a:pPr>
            <a:r>
              <a:rPr lang="en-US" sz="1200" b="1" i="0" dirty="0" smtClean="0">
                <a:latin typeface="+mn-lt"/>
              </a:rPr>
              <a:t>Open python</a:t>
            </a:r>
            <a:r>
              <a:rPr lang="en-US" sz="1200" i="1" dirty="0" smtClean="0">
                <a:latin typeface="+mn-lt"/>
              </a:rPr>
              <a:t> </a:t>
            </a:r>
          </a:p>
          <a:p>
            <a:pPr>
              <a:buNone/>
            </a:pPr>
            <a:r>
              <a:rPr lang="en-US" sz="1200" i="1" dirty="0" smtClean="0">
                <a:latin typeface="+mn-lt"/>
              </a:rPr>
              <a:t>$ </a:t>
            </a:r>
            <a:r>
              <a:rPr lang="en-US" sz="1200" i="1" dirty="0" smtClean="0">
                <a:latin typeface="+mn-lt"/>
              </a:rPr>
              <a:t>python</a:t>
            </a:r>
            <a:endParaRPr lang="ro-RO" sz="1200" dirty="0" smtClean="0">
              <a:latin typeface="+mn-lt"/>
            </a:endParaRPr>
          </a:p>
          <a:p>
            <a:pPr>
              <a:buNone/>
            </a:pPr>
            <a:r>
              <a:rPr lang="en-US" sz="1200" i="1" dirty="0" smtClean="0">
                <a:latin typeface="+mn-lt"/>
              </a:rPr>
              <a:t>Python 2.7.1 (r271:86832, Apr 12 2011, 16:15:16) </a:t>
            </a:r>
            <a:endParaRPr lang="ro-RO" sz="1200" dirty="0" smtClean="0">
              <a:latin typeface="+mn-lt"/>
            </a:endParaRPr>
          </a:p>
          <a:p>
            <a:pPr>
              <a:buNone/>
            </a:pPr>
            <a:r>
              <a:rPr lang="en-US" sz="1200" i="1" dirty="0" smtClean="0">
                <a:latin typeface="+mn-lt"/>
              </a:rPr>
              <a:t>[GCC 4.6.0 20110331 (Red Hat 4.6.0-2)] on linux2</a:t>
            </a:r>
            <a:endParaRPr lang="ro-RO" sz="1200" dirty="0" smtClean="0">
              <a:latin typeface="+mn-lt"/>
            </a:endParaRPr>
          </a:p>
          <a:p>
            <a:pPr>
              <a:buNone/>
            </a:pPr>
            <a:r>
              <a:rPr lang="en-US" sz="1200" i="1" dirty="0" smtClean="0">
                <a:latin typeface="+mn-lt"/>
              </a:rPr>
              <a:t>Type "help", "copyright", "credits" or "license" for more information.</a:t>
            </a:r>
            <a:endParaRPr lang="ro-RO" sz="1200" dirty="0" smtClean="0">
              <a:latin typeface="+mn-lt"/>
            </a:endParaRPr>
          </a:p>
          <a:p>
            <a:pPr>
              <a:buNone/>
            </a:pPr>
            <a:r>
              <a:rPr lang="en-US" sz="1200" i="1" dirty="0" smtClean="0">
                <a:latin typeface="+mn-lt"/>
              </a:rPr>
              <a:t>&gt;&gt;&gt; </a:t>
            </a:r>
          </a:p>
          <a:p>
            <a:pPr>
              <a:buNone/>
            </a:pPr>
            <a:endParaRPr lang="en-US" sz="1200" i="1" dirty="0" smtClean="0">
              <a:latin typeface="+mn-lt"/>
            </a:endParaRPr>
          </a:p>
          <a:p>
            <a:r>
              <a:rPr lang="en-US" sz="1200" b="1" kern="1200" dirty="0" smtClean="0">
                <a:solidFill>
                  <a:schemeClr val="tx1"/>
                </a:solidFill>
                <a:latin typeface="+mn-lt"/>
                <a:ea typeface="+mn-ea"/>
                <a:cs typeface="+mn-cs"/>
              </a:rPr>
              <a:t>Comments  </a:t>
            </a:r>
            <a:r>
              <a:rPr lang="en-US" sz="1200" kern="1200" dirty="0" smtClean="0">
                <a:solidFill>
                  <a:schemeClr val="tx1"/>
                </a:solidFill>
                <a:latin typeface="+mn-lt"/>
                <a:ea typeface="+mn-ea"/>
                <a:cs typeface="+mn-cs"/>
              </a:rPr>
              <a:t>example: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 First comment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"Hello World!";  # second comment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Hello World!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var</a:t>
            </a:r>
            <a:r>
              <a:rPr lang="en-US" sz="1200" i="1" kern="1200" dirty="0" smtClean="0">
                <a:solidFill>
                  <a:schemeClr val="tx1"/>
                </a:solidFill>
                <a:latin typeface="+mn-lt"/>
                <a:ea typeface="+mn-ea"/>
                <a:cs typeface="+mn-cs"/>
              </a:rPr>
              <a:t> = "</a:t>
            </a:r>
            <a:r>
              <a:rPr lang="en-US" sz="1200" i="1" kern="1200" dirty="0" err="1" smtClean="0">
                <a:solidFill>
                  <a:schemeClr val="tx1"/>
                </a:solidFill>
                <a:latin typeface="+mn-lt"/>
                <a:ea typeface="+mn-ea"/>
                <a:cs typeface="+mn-cs"/>
              </a:rPr>
              <a:t>Test#this</a:t>
            </a:r>
            <a:r>
              <a:rPr lang="en-US" sz="1200" i="1" kern="1200" dirty="0" smtClean="0">
                <a:solidFill>
                  <a:schemeClr val="tx1"/>
                </a:solidFill>
                <a:latin typeface="+mn-lt"/>
                <a:ea typeface="+mn-ea"/>
                <a:cs typeface="+mn-cs"/>
              </a:rPr>
              <a:t> is not a comment"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a:t>
            </a:r>
            <a:r>
              <a:rPr lang="en-US" sz="1200" i="1" kern="1200" dirty="0" err="1" smtClean="0">
                <a:solidFill>
                  <a:schemeClr val="tx1"/>
                </a:solidFill>
                <a:latin typeface="+mn-lt"/>
                <a:ea typeface="+mn-ea"/>
                <a:cs typeface="+mn-cs"/>
              </a:rPr>
              <a:t>var</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Test#this</a:t>
            </a:r>
            <a:r>
              <a:rPr lang="en-US" sz="1200" i="1" kern="1200" dirty="0" smtClean="0">
                <a:solidFill>
                  <a:schemeClr val="tx1"/>
                </a:solidFill>
                <a:latin typeface="+mn-lt"/>
                <a:ea typeface="+mn-ea"/>
                <a:cs typeface="+mn-cs"/>
              </a:rPr>
              <a:t> is not a comment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endParaRPr lang="en-US" dirty="0" smtClean="0"/>
          </a:p>
          <a:p>
            <a:r>
              <a:rPr lang="en-US" sz="1200" b="1" kern="1200" dirty="0" smtClean="0">
                <a:solidFill>
                  <a:schemeClr val="tx1"/>
                </a:solidFill>
                <a:latin typeface="+mn-lt"/>
                <a:ea typeface="+mn-ea"/>
                <a:cs typeface="+mn-cs"/>
              </a:rPr>
              <a:t>Quotation </a:t>
            </a:r>
            <a:r>
              <a:rPr lang="en-US" sz="1200" kern="1200" dirty="0" smtClean="0">
                <a:solidFill>
                  <a:schemeClr val="tx1"/>
                </a:solidFill>
                <a:latin typeface="+mn-lt"/>
                <a:ea typeface="+mn-ea"/>
                <a:cs typeface="+mn-cs"/>
              </a:rPr>
              <a:t>example:</a:t>
            </a:r>
          </a:p>
          <a:p>
            <a:r>
              <a:rPr lang="en-US" sz="1200" i="1" kern="1200" dirty="0" smtClean="0">
                <a:solidFill>
                  <a:schemeClr val="tx1"/>
                </a:solidFill>
                <a:latin typeface="+mn-lt"/>
                <a:ea typeface="+mn-ea"/>
                <a:cs typeface="+mn-cs"/>
              </a:rPr>
              <a:t>&gt;&gt;&gt;word = 'word'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&gt;&gt;&gt;sentence = "This is a sentence."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&gt;&gt;&gt;paragraph = """This is a paragraph. It is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&gt;&gt;&gt;made up of multiple lines and sentences."""</a:t>
            </a:r>
            <a:endParaRPr lang="ro-RO" sz="1200" kern="1200" dirty="0" smtClean="0">
              <a:solidFill>
                <a:schemeClr val="tx1"/>
              </a:solidFill>
              <a:latin typeface="+mn-lt"/>
              <a:ea typeface="+mn-ea"/>
              <a:cs typeface="+mn-cs"/>
            </a:endParaRPr>
          </a:p>
          <a:p>
            <a:endParaRPr lang="en-US" dirty="0" smtClean="0"/>
          </a:p>
          <a:p>
            <a:r>
              <a:rPr lang="en-US" sz="1200" b="1" kern="1200" dirty="0" smtClean="0">
                <a:solidFill>
                  <a:schemeClr val="tx1"/>
                </a:solidFill>
                <a:latin typeface="+mn-lt"/>
                <a:ea typeface="+mn-ea"/>
                <a:cs typeface="+mn-cs"/>
              </a:rPr>
              <a:t>Statements</a:t>
            </a:r>
            <a:r>
              <a:rPr lang="en-US" sz="1200" kern="1200" dirty="0" smtClean="0">
                <a:solidFill>
                  <a:schemeClr val="tx1"/>
                </a:solidFill>
                <a:latin typeface="+mn-lt"/>
                <a:ea typeface="+mn-ea"/>
                <a:cs typeface="+mn-cs"/>
              </a:rPr>
              <a:t>  example:</a:t>
            </a:r>
          </a:p>
          <a:p>
            <a:r>
              <a:rPr lang="en-US" sz="1200" i="1" kern="1200" dirty="0" smtClean="0">
                <a:solidFill>
                  <a:schemeClr val="tx1"/>
                </a:solidFill>
                <a:latin typeface="+mn-lt"/>
                <a:ea typeface="+mn-ea"/>
                <a:cs typeface="+mn-cs"/>
              </a:rPr>
              <a:t>&gt;&gt;&gt;total = </a:t>
            </a:r>
            <a:r>
              <a:rPr lang="en-US" sz="1200" i="1" kern="1200" dirty="0" err="1" smtClean="0">
                <a:solidFill>
                  <a:schemeClr val="tx1"/>
                </a:solidFill>
                <a:latin typeface="+mn-lt"/>
                <a:ea typeface="+mn-ea"/>
                <a:cs typeface="+mn-cs"/>
              </a:rPr>
              <a:t>item_one</a:t>
            </a:r>
            <a:r>
              <a:rPr lang="en-US" sz="1200" b="1" i="1" kern="1200" dirty="0" smtClean="0">
                <a:solidFill>
                  <a:schemeClr val="tx1"/>
                </a:solidFill>
                <a:latin typeface="+mn-lt"/>
                <a:ea typeface="+mn-ea"/>
                <a:cs typeface="+mn-cs"/>
              </a:rPr>
              <a:t> +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item_two</a:t>
            </a:r>
            <a:r>
              <a:rPr lang="en-US" sz="1200" i="1" kern="1200" dirty="0" smtClean="0">
                <a:solidFill>
                  <a:schemeClr val="tx1"/>
                </a:solidFill>
                <a:latin typeface="+mn-lt"/>
                <a:ea typeface="+mn-ea"/>
                <a:cs typeface="+mn-cs"/>
              </a:rPr>
              <a:t> +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item_three</a:t>
            </a:r>
            <a:endParaRPr lang="ro-RO" sz="1200" kern="1200" dirty="0" smtClean="0">
              <a:solidFill>
                <a:schemeClr val="tx1"/>
              </a:solidFill>
              <a:latin typeface="+mn-lt"/>
              <a:ea typeface="+mn-ea"/>
              <a:cs typeface="+mn-cs"/>
            </a:endParaRPr>
          </a:p>
          <a:p>
            <a:endParaRPr lang="en-US" dirty="0" smtClean="0"/>
          </a:p>
          <a:p>
            <a:r>
              <a:rPr lang="en-US" sz="1200" i="1" kern="1200" dirty="0" smtClean="0">
                <a:solidFill>
                  <a:schemeClr val="tx1"/>
                </a:solidFill>
                <a:latin typeface="+mn-lt"/>
                <a:ea typeface="+mn-ea"/>
                <a:cs typeface="+mn-cs"/>
              </a:rPr>
              <a:t>&gt;&gt;&gt;days = ['Monday', 'Tuesday', 'Wednesday',</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'Thursday', 'Friday']</a:t>
            </a:r>
            <a:endParaRPr lang="ro-RO" sz="1200" kern="1200" dirty="0" smtClean="0">
              <a:solidFill>
                <a:schemeClr val="tx1"/>
              </a:solidFill>
              <a:latin typeface="+mn-lt"/>
              <a:ea typeface="+mn-ea"/>
              <a:cs typeface="+mn-cs"/>
            </a:endParaRP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latin typeface="+mn-lt"/>
                <a:ea typeface="+mn-ea"/>
                <a:cs typeface="+mn-cs"/>
              </a:rPr>
              <a:t>&gt;&gt;&gt;x = 'test'; print “x value:”; print x</a:t>
            </a:r>
            <a:endParaRPr lang="ro-RO" sz="1200" kern="1200" dirty="0" smtClean="0">
              <a:solidFill>
                <a:schemeClr val="tx1"/>
              </a:solidFill>
              <a:latin typeface="+mn-lt"/>
              <a:ea typeface="+mn-ea"/>
              <a:cs typeface="+mn-cs"/>
            </a:endParaRPr>
          </a:p>
          <a:p>
            <a:pPr>
              <a:buNone/>
            </a:pPr>
            <a:endParaRPr lang="en-US" dirty="0" smtClean="0">
              <a:latin typeface="+mn-lt"/>
            </a:endParaRPr>
          </a:p>
          <a:p>
            <a:pPr>
              <a:buNone/>
            </a:pPr>
            <a:endParaRPr lang="ro-RO" dirty="0" smtClean="0">
              <a:latin typeface="+mn-lt"/>
            </a:endParaRPr>
          </a:p>
          <a:p>
            <a:r>
              <a:rPr lang="en-US" b="1" dirty="0" smtClean="0"/>
              <a:t>Single/double quotes example:</a:t>
            </a:r>
          </a:p>
          <a:p>
            <a:r>
              <a:rPr lang="en-US" sz="1200" i="1" kern="1200" dirty="0" smtClean="0">
                <a:solidFill>
                  <a:schemeClr val="tx1"/>
                </a:solidFill>
                <a:latin typeface="+mn-lt"/>
                <a:ea typeface="+mn-ea"/>
                <a:cs typeface="+mn-cs"/>
              </a:rPr>
              <a:t>&gt;&gt;&gt;str1 = 'String 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&gt;&gt;&gt;str2 = “String's reloaded”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'"Yes," he said.'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'"Yes," he said.'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"\"Yes,\" he said."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'"Yes," he said.'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Isn</a:t>
            </a:r>
            <a:r>
              <a:rPr lang="en-US" sz="1200" i="1" kern="1200" dirty="0" smtClean="0">
                <a:solidFill>
                  <a:schemeClr val="tx1"/>
                </a:solidFill>
                <a:latin typeface="+mn-lt"/>
                <a:ea typeface="+mn-ea"/>
                <a:cs typeface="+mn-cs"/>
              </a:rPr>
              <a:t>\'t," she said.'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Isn</a:t>
            </a:r>
            <a:r>
              <a:rPr lang="en-US" sz="1200" i="1" kern="1200" dirty="0" smtClean="0">
                <a:solidFill>
                  <a:schemeClr val="tx1"/>
                </a:solidFill>
                <a:latin typeface="+mn-lt"/>
                <a:ea typeface="+mn-ea"/>
                <a:cs typeface="+mn-cs"/>
              </a:rPr>
              <a:t>\'t," she said.'</a:t>
            </a:r>
            <a:endParaRPr lang="ro-RO" sz="1200" kern="1200" dirty="0" smtClean="0">
              <a:solidFill>
                <a:schemeClr val="tx1"/>
              </a:solidFill>
              <a:latin typeface="+mn-lt"/>
              <a:ea typeface="+mn-ea"/>
              <a:cs typeface="+mn-cs"/>
            </a:endParaRPr>
          </a:p>
          <a:p>
            <a:endParaRPr lang="en-US" b="0" dirty="0" smtClean="0"/>
          </a:p>
          <a:p>
            <a:r>
              <a:rPr lang="en-US" b="1" dirty="0" smtClean="0"/>
              <a:t>“Raw” string example:</a:t>
            </a:r>
          </a:p>
          <a:p>
            <a:r>
              <a:rPr lang="en-US" sz="1200" i="1" kern="1200" dirty="0" smtClean="0">
                <a:solidFill>
                  <a:schemeClr val="tx1"/>
                </a:solidFill>
                <a:latin typeface="+mn-lt"/>
                <a:ea typeface="+mn-ea"/>
                <a:cs typeface="+mn-cs"/>
              </a:rPr>
              <a:t>&gt;&gt;&gt; hello = </a:t>
            </a:r>
            <a:r>
              <a:rPr lang="en-US" sz="1200" i="1" kern="1200" dirty="0" err="1" smtClean="0">
                <a:solidFill>
                  <a:schemeClr val="tx1"/>
                </a:solidFill>
                <a:latin typeface="+mn-lt"/>
                <a:ea typeface="+mn-ea"/>
                <a:cs typeface="+mn-cs"/>
              </a:rPr>
              <a:t>r"This</a:t>
            </a:r>
            <a:r>
              <a:rPr lang="en-US" sz="1200" i="1" kern="1200" dirty="0" smtClean="0">
                <a:solidFill>
                  <a:schemeClr val="tx1"/>
                </a:solidFill>
                <a:latin typeface="+mn-lt"/>
                <a:ea typeface="+mn-ea"/>
                <a:cs typeface="+mn-cs"/>
              </a:rPr>
              <a:t> is a rather long string containing\n\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several lines of text much as you would do in C."</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hello</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'This is a rather long string containing\\n\\\</a:t>
            </a:r>
            <a:r>
              <a:rPr lang="en-US" sz="1200" i="1" kern="1200" dirty="0" err="1" smtClean="0">
                <a:solidFill>
                  <a:schemeClr val="tx1"/>
                </a:solidFill>
                <a:latin typeface="+mn-lt"/>
                <a:ea typeface="+mn-ea"/>
                <a:cs typeface="+mn-cs"/>
              </a:rPr>
              <a:t>nseveral</a:t>
            </a:r>
            <a:r>
              <a:rPr lang="en-US" sz="1200" i="1" kern="1200" dirty="0" smtClean="0">
                <a:solidFill>
                  <a:schemeClr val="tx1"/>
                </a:solidFill>
                <a:latin typeface="+mn-lt"/>
                <a:ea typeface="+mn-ea"/>
                <a:cs typeface="+mn-cs"/>
              </a:rPr>
              <a:t> lines of text much as you would do in C.'</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hello</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This is a rather long string containing\n\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several lines of text much as you would do in C.</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endParaRPr lang="en-US" b="0" dirty="0" smtClean="0"/>
          </a:p>
          <a:p>
            <a:r>
              <a:rPr lang="en-US" b="1" dirty="0" smtClean="0"/>
              <a:t>Concat</a:t>
            </a:r>
            <a:r>
              <a:rPr lang="en-US" b="1" baseline="0" dirty="0" smtClean="0"/>
              <a:t>enated strings:</a:t>
            </a:r>
          </a:p>
          <a:p>
            <a:r>
              <a:rPr lang="en-US" sz="1200" i="1" kern="1200" dirty="0" smtClean="0">
                <a:solidFill>
                  <a:schemeClr val="tx1"/>
                </a:solidFill>
                <a:latin typeface="+mn-lt"/>
                <a:ea typeface="+mn-ea"/>
                <a:cs typeface="+mn-cs"/>
              </a:rPr>
              <a:t>&gt;&gt;&gt; word = 'Help' +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word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HelpA</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'&lt;' + word*5 + '&gt;'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'&lt;</a:t>
            </a:r>
            <a:r>
              <a:rPr lang="en-US" sz="1200" i="1" kern="1200" dirty="0" err="1" smtClean="0">
                <a:solidFill>
                  <a:schemeClr val="tx1"/>
                </a:solidFill>
                <a:latin typeface="+mn-lt"/>
                <a:ea typeface="+mn-ea"/>
                <a:cs typeface="+mn-cs"/>
              </a:rPr>
              <a:t>HelpAHelpAHelpAHelpAHelpA</a:t>
            </a:r>
            <a:r>
              <a:rPr lang="en-US" sz="1200" i="1" kern="1200" dirty="0" smtClean="0">
                <a:solidFill>
                  <a:schemeClr val="tx1"/>
                </a:solidFill>
                <a:latin typeface="+mn-lt"/>
                <a:ea typeface="+mn-ea"/>
                <a:cs typeface="+mn-cs"/>
              </a:rPr>
              <a:t>&gt;'</a:t>
            </a:r>
            <a:endParaRPr lang="ro-RO" sz="1200" kern="1200" dirty="0" smtClean="0">
              <a:solidFill>
                <a:schemeClr val="tx1"/>
              </a:solidFill>
              <a:latin typeface="+mn-lt"/>
              <a:ea typeface="+mn-ea"/>
              <a:cs typeface="+mn-cs"/>
            </a:endParaRPr>
          </a:p>
          <a:p>
            <a:endParaRPr lang="en-US" b="0" dirty="0" smtClean="0"/>
          </a:p>
          <a:p>
            <a:r>
              <a:rPr lang="en-US" b="1" dirty="0" smtClean="0"/>
              <a:t>Subset of</a:t>
            </a:r>
            <a:r>
              <a:rPr lang="en-US" b="1" baseline="0" dirty="0" smtClean="0"/>
              <a:t> strings:</a:t>
            </a:r>
          </a:p>
          <a:p>
            <a:r>
              <a:rPr lang="en-US" sz="1200" i="1" kern="1200" dirty="0" smtClean="0">
                <a:solidFill>
                  <a:schemeClr val="tx1"/>
                </a:solidFill>
                <a:latin typeface="+mn-lt"/>
                <a:ea typeface="+mn-ea"/>
                <a:cs typeface="+mn-cs"/>
              </a:rPr>
              <a:t>&gt;&gt;&gt;  str1 = 'Hello World!'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str1          # Prints complete string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Hello World!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str1[0]       # Prints first character of the string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H</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str1[2:5]     # Prints characters starting from 3rd to 5th</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llo</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str1[2:]      # Prints string starting from 3rd character</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llo</a:t>
            </a:r>
            <a:r>
              <a:rPr lang="en-US" sz="1200" i="1" kern="1200" dirty="0" smtClean="0">
                <a:solidFill>
                  <a:schemeClr val="tx1"/>
                </a:solidFill>
                <a:latin typeface="+mn-lt"/>
                <a:ea typeface="+mn-ea"/>
                <a:cs typeface="+mn-cs"/>
              </a:rPr>
              <a:t> World!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str1 * 2      # Prints string two times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Hello </a:t>
            </a:r>
            <a:r>
              <a:rPr lang="en-US" sz="1200" i="1" kern="1200" dirty="0" err="1" smtClean="0">
                <a:solidFill>
                  <a:schemeClr val="tx1"/>
                </a:solidFill>
                <a:latin typeface="+mn-lt"/>
                <a:ea typeface="+mn-ea"/>
                <a:cs typeface="+mn-cs"/>
              </a:rPr>
              <a:t>World!Hello</a:t>
            </a:r>
            <a:r>
              <a:rPr lang="en-US" sz="1200" i="1" kern="1200" dirty="0" smtClean="0">
                <a:solidFill>
                  <a:schemeClr val="tx1"/>
                </a:solidFill>
                <a:latin typeface="+mn-lt"/>
                <a:ea typeface="+mn-ea"/>
                <a:cs typeface="+mn-cs"/>
              </a:rPr>
              <a:t> World!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str1 + "TEST" # Prints concatenated string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Hello </a:t>
            </a:r>
            <a:r>
              <a:rPr lang="en-US" sz="1200" i="1" kern="1200" dirty="0" err="1" smtClean="0">
                <a:solidFill>
                  <a:schemeClr val="tx1"/>
                </a:solidFill>
                <a:latin typeface="+mn-lt"/>
                <a:ea typeface="+mn-ea"/>
                <a:cs typeface="+mn-cs"/>
              </a:rPr>
              <a:t>World!TEST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endParaRPr lang="ro-RO" b="0" dirty="0" smtClean="0"/>
          </a:p>
          <a:p>
            <a:endParaRPr lang="en-US" b="1" dirty="0" smtClean="0"/>
          </a:p>
          <a:p>
            <a:endParaRPr lang="en-US" b="1" dirty="0" smtClean="0"/>
          </a:p>
        </p:txBody>
      </p:sp>
      <p:sp>
        <p:nvSpPr>
          <p:cNvPr id="4" name="Date Placeholder 3"/>
          <p:cNvSpPr>
            <a:spLocks noGrp="1"/>
          </p:cNvSpPr>
          <p:nvPr>
            <p:ph type="dt" idx="10"/>
          </p:nvPr>
        </p:nvSpPr>
        <p:spPr/>
        <p:txBody>
          <a:bodyPr/>
          <a:lstStyle/>
          <a:p>
            <a:fld id="{41DAA365-7F3F-497F-8D78-7ECA4B5B2111}"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19</a:t>
            </a:fld>
            <a:endParaRPr lang="pl-PL"/>
          </a:p>
        </p:txBody>
      </p:sp>
    </p:spTree>
    <p:extLst>
      <p:ext uri="{BB962C8B-B14F-4D97-AF65-F5344CB8AC3E}">
        <p14:creationId xmlns:p14="http://schemas.microsoft.com/office/powerpoint/2010/main" val="378132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a:buNone/>
            </a:pPr>
            <a:r>
              <a:rPr lang="en-US" sz="1200" b="1" i="0" u="none" dirty="0" smtClean="0">
                <a:latin typeface="+mn-lt"/>
              </a:rPr>
              <a:t>Calculate price</a:t>
            </a:r>
            <a:r>
              <a:rPr lang="en-US" sz="1200" b="1" i="0" u="none" baseline="0" dirty="0" smtClean="0">
                <a:latin typeface="+mn-lt"/>
              </a:rPr>
              <a:t> with tax</a:t>
            </a:r>
            <a:endParaRPr lang="en-US" sz="1200" b="1" i="0" u="none" dirty="0" smtClean="0">
              <a:latin typeface="+mn-lt"/>
            </a:endParaRPr>
          </a:p>
          <a:p>
            <a:r>
              <a:rPr lang="en-US" sz="1200" i="1" kern="1200" dirty="0" smtClean="0">
                <a:solidFill>
                  <a:schemeClr val="tx1"/>
                </a:solidFill>
                <a:latin typeface="+mn-lt"/>
                <a:ea typeface="+mn-ea"/>
                <a:cs typeface="+mn-cs"/>
              </a:rPr>
              <a:t>&gt;&gt;&gt; tax = 12.5 / 100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price = 100.50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price * tax</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12.5625</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price + _</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113.0625</a:t>
            </a:r>
          </a:p>
          <a:p>
            <a:pPr>
              <a:buNone/>
            </a:pPr>
            <a:endParaRPr lang="en-US" dirty="0" smtClean="0">
              <a:latin typeface="+mn-lt"/>
            </a:endParaRPr>
          </a:p>
          <a:p>
            <a:r>
              <a:rPr lang="en-US" sz="1200" b="1" kern="1200" dirty="0" smtClean="0">
                <a:solidFill>
                  <a:schemeClr val="tx1"/>
                </a:solidFill>
                <a:latin typeface="+mn-lt"/>
                <a:ea typeface="+mn-ea"/>
                <a:cs typeface="+mn-cs"/>
              </a:rPr>
              <a:t>Comments  </a:t>
            </a:r>
            <a:r>
              <a:rPr lang="en-US" sz="1200" kern="1200" dirty="0" smtClean="0">
                <a:solidFill>
                  <a:schemeClr val="tx1"/>
                </a:solidFill>
                <a:latin typeface="+mn-lt"/>
                <a:ea typeface="+mn-ea"/>
                <a:cs typeface="+mn-cs"/>
              </a:rPr>
              <a:t>example: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 First comment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"Hello World!";  # second comment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Hello World!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var</a:t>
            </a:r>
            <a:r>
              <a:rPr lang="en-US" sz="1200" i="1" kern="1200" dirty="0" smtClean="0">
                <a:solidFill>
                  <a:schemeClr val="tx1"/>
                </a:solidFill>
                <a:latin typeface="+mn-lt"/>
                <a:ea typeface="+mn-ea"/>
                <a:cs typeface="+mn-cs"/>
              </a:rPr>
              <a:t> = "</a:t>
            </a:r>
            <a:r>
              <a:rPr lang="en-US" sz="1200" i="1" kern="1200" dirty="0" err="1" smtClean="0">
                <a:solidFill>
                  <a:schemeClr val="tx1"/>
                </a:solidFill>
                <a:latin typeface="+mn-lt"/>
                <a:ea typeface="+mn-ea"/>
                <a:cs typeface="+mn-cs"/>
              </a:rPr>
              <a:t>Test#this</a:t>
            </a:r>
            <a:r>
              <a:rPr lang="en-US" sz="1200" i="1" kern="1200" dirty="0" smtClean="0">
                <a:solidFill>
                  <a:schemeClr val="tx1"/>
                </a:solidFill>
                <a:latin typeface="+mn-lt"/>
                <a:ea typeface="+mn-ea"/>
                <a:cs typeface="+mn-cs"/>
              </a:rPr>
              <a:t> is not a comment"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a:t>
            </a:r>
            <a:r>
              <a:rPr lang="en-US" sz="1200" i="1" kern="1200" dirty="0" err="1" smtClean="0">
                <a:solidFill>
                  <a:schemeClr val="tx1"/>
                </a:solidFill>
                <a:latin typeface="+mn-lt"/>
                <a:ea typeface="+mn-ea"/>
                <a:cs typeface="+mn-cs"/>
              </a:rPr>
              <a:t>var</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Test#this</a:t>
            </a:r>
            <a:r>
              <a:rPr lang="en-US" sz="1200" i="1" kern="1200" dirty="0" smtClean="0">
                <a:solidFill>
                  <a:schemeClr val="tx1"/>
                </a:solidFill>
                <a:latin typeface="+mn-lt"/>
                <a:ea typeface="+mn-ea"/>
                <a:cs typeface="+mn-cs"/>
              </a:rPr>
              <a:t> is not a comment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endParaRPr lang="en-US" dirty="0" smtClean="0"/>
          </a:p>
          <a:p>
            <a:r>
              <a:rPr lang="en-US" sz="1200" b="1" kern="1200" dirty="0" smtClean="0">
                <a:solidFill>
                  <a:schemeClr val="tx1"/>
                </a:solidFill>
                <a:latin typeface="+mn-lt"/>
                <a:ea typeface="+mn-ea"/>
                <a:cs typeface="+mn-cs"/>
              </a:rPr>
              <a:t>Quotation </a:t>
            </a:r>
            <a:r>
              <a:rPr lang="en-US" sz="1200" kern="1200" dirty="0" smtClean="0">
                <a:solidFill>
                  <a:schemeClr val="tx1"/>
                </a:solidFill>
                <a:latin typeface="+mn-lt"/>
                <a:ea typeface="+mn-ea"/>
                <a:cs typeface="+mn-cs"/>
              </a:rPr>
              <a:t>example:</a:t>
            </a:r>
          </a:p>
          <a:p>
            <a:r>
              <a:rPr lang="en-US" sz="1200" i="1" kern="1200" dirty="0" smtClean="0">
                <a:solidFill>
                  <a:schemeClr val="tx1"/>
                </a:solidFill>
                <a:latin typeface="+mn-lt"/>
                <a:ea typeface="+mn-ea"/>
                <a:cs typeface="+mn-cs"/>
              </a:rPr>
              <a:t>&gt;&gt;&gt;word = 'word'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&gt;&gt;&gt;sentence = "This is a sentence."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&gt;&gt;&gt;paragraph = """This is a paragraph. It is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&gt;&gt;&gt;made up of multiple lines and sentences."""</a:t>
            </a:r>
            <a:endParaRPr lang="ro-RO" sz="1200" kern="1200" dirty="0" smtClean="0">
              <a:solidFill>
                <a:schemeClr val="tx1"/>
              </a:solidFill>
              <a:latin typeface="+mn-lt"/>
              <a:ea typeface="+mn-ea"/>
              <a:cs typeface="+mn-cs"/>
            </a:endParaRPr>
          </a:p>
          <a:p>
            <a:endParaRPr lang="en-US" dirty="0" smtClean="0"/>
          </a:p>
          <a:p>
            <a:r>
              <a:rPr lang="en-US" sz="1200" b="1" kern="1200" dirty="0" smtClean="0">
                <a:solidFill>
                  <a:schemeClr val="tx1"/>
                </a:solidFill>
                <a:latin typeface="+mn-lt"/>
                <a:ea typeface="+mn-ea"/>
                <a:cs typeface="+mn-cs"/>
              </a:rPr>
              <a:t>Statements</a:t>
            </a:r>
            <a:r>
              <a:rPr lang="en-US" sz="1200" kern="1200" dirty="0" smtClean="0">
                <a:solidFill>
                  <a:schemeClr val="tx1"/>
                </a:solidFill>
                <a:latin typeface="+mn-lt"/>
                <a:ea typeface="+mn-ea"/>
                <a:cs typeface="+mn-cs"/>
              </a:rPr>
              <a:t>  example:</a:t>
            </a:r>
          </a:p>
          <a:p>
            <a:r>
              <a:rPr lang="en-US" sz="1200" i="1" kern="1200" dirty="0" smtClean="0">
                <a:solidFill>
                  <a:schemeClr val="tx1"/>
                </a:solidFill>
                <a:latin typeface="+mn-lt"/>
                <a:ea typeface="+mn-ea"/>
                <a:cs typeface="+mn-cs"/>
              </a:rPr>
              <a:t>&gt;&gt;&gt;total = </a:t>
            </a:r>
            <a:r>
              <a:rPr lang="en-US" sz="1200" i="1" kern="1200" dirty="0" err="1" smtClean="0">
                <a:solidFill>
                  <a:schemeClr val="tx1"/>
                </a:solidFill>
                <a:latin typeface="+mn-lt"/>
                <a:ea typeface="+mn-ea"/>
                <a:cs typeface="+mn-cs"/>
              </a:rPr>
              <a:t>item_one</a:t>
            </a:r>
            <a:r>
              <a:rPr lang="en-US" sz="1200" b="1" i="1" kern="1200" dirty="0" smtClean="0">
                <a:solidFill>
                  <a:schemeClr val="tx1"/>
                </a:solidFill>
                <a:latin typeface="+mn-lt"/>
                <a:ea typeface="+mn-ea"/>
                <a:cs typeface="+mn-cs"/>
              </a:rPr>
              <a:t> +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item_two</a:t>
            </a:r>
            <a:r>
              <a:rPr lang="en-US" sz="1200" i="1" kern="1200" dirty="0" smtClean="0">
                <a:solidFill>
                  <a:schemeClr val="tx1"/>
                </a:solidFill>
                <a:latin typeface="+mn-lt"/>
                <a:ea typeface="+mn-ea"/>
                <a:cs typeface="+mn-cs"/>
              </a:rPr>
              <a:t> +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item_three</a:t>
            </a:r>
            <a:endParaRPr lang="ro-RO" sz="1200" kern="1200" dirty="0" smtClean="0">
              <a:solidFill>
                <a:schemeClr val="tx1"/>
              </a:solidFill>
              <a:latin typeface="+mn-lt"/>
              <a:ea typeface="+mn-ea"/>
              <a:cs typeface="+mn-cs"/>
            </a:endParaRPr>
          </a:p>
          <a:p>
            <a:endParaRPr lang="en-US" dirty="0" smtClean="0"/>
          </a:p>
          <a:p>
            <a:r>
              <a:rPr lang="en-US" sz="1200" i="1" kern="1200" dirty="0" smtClean="0">
                <a:solidFill>
                  <a:schemeClr val="tx1"/>
                </a:solidFill>
                <a:latin typeface="+mn-lt"/>
                <a:ea typeface="+mn-ea"/>
                <a:cs typeface="+mn-cs"/>
              </a:rPr>
              <a:t>&gt;&gt;&gt;days = ['Monday', 'Tuesday', 'Wednesday',</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'Thursday', 'Friday']</a:t>
            </a:r>
            <a:endParaRPr lang="ro-RO" sz="1200" kern="1200" dirty="0" smtClean="0">
              <a:solidFill>
                <a:schemeClr val="tx1"/>
              </a:solidFill>
              <a:latin typeface="+mn-lt"/>
              <a:ea typeface="+mn-ea"/>
              <a:cs typeface="+mn-cs"/>
            </a:endParaRP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latin typeface="+mn-lt"/>
                <a:ea typeface="+mn-ea"/>
                <a:cs typeface="+mn-cs"/>
              </a:rPr>
              <a:t>&gt;&gt;&gt;x = 'test'; print “x value:”; print x</a:t>
            </a:r>
            <a:endParaRPr lang="ro-RO" sz="1200" kern="1200" dirty="0" smtClean="0">
              <a:solidFill>
                <a:schemeClr val="tx1"/>
              </a:solidFill>
              <a:latin typeface="+mn-lt"/>
              <a:ea typeface="+mn-ea"/>
              <a:cs typeface="+mn-cs"/>
            </a:endParaRPr>
          </a:p>
          <a:p>
            <a:pPr>
              <a:buNone/>
            </a:pPr>
            <a:endParaRPr lang="en-US" dirty="0" smtClean="0">
              <a:latin typeface="+mn-lt"/>
            </a:endParaRPr>
          </a:p>
          <a:p>
            <a:pPr>
              <a:buNone/>
            </a:pPr>
            <a:endParaRPr lang="ro-RO" dirty="0" smtClean="0">
              <a:latin typeface="+mn-lt"/>
            </a:endParaRPr>
          </a:p>
          <a:p>
            <a:r>
              <a:rPr lang="en-US" b="1" dirty="0" smtClean="0"/>
              <a:t>Single/double quotes example:</a:t>
            </a:r>
          </a:p>
          <a:p>
            <a:r>
              <a:rPr lang="en-US" sz="1200" i="1" kern="1200" dirty="0" smtClean="0">
                <a:solidFill>
                  <a:schemeClr val="tx1"/>
                </a:solidFill>
                <a:latin typeface="+mn-lt"/>
                <a:ea typeface="+mn-ea"/>
                <a:cs typeface="+mn-cs"/>
              </a:rPr>
              <a:t>&gt;&gt;&gt;str1 = 'String 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&gt;&gt;&gt;str2 = “String's reloaded”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'"Yes," he said.'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'"Yes," he said.'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"\"Yes,\" he said."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'"Yes," he said.'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Isn</a:t>
            </a:r>
            <a:r>
              <a:rPr lang="en-US" sz="1200" i="1" kern="1200" dirty="0" smtClean="0">
                <a:solidFill>
                  <a:schemeClr val="tx1"/>
                </a:solidFill>
                <a:latin typeface="+mn-lt"/>
                <a:ea typeface="+mn-ea"/>
                <a:cs typeface="+mn-cs"/>
              </a:rPr>
              <a:t>\'t," she said.'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Isn</a:t>
            </a:r>
            <a:r>
              <a:rPr lang="en-US" sz="1200" i="1" kern="1200" dirty="0" smtClean="0">
                <a:solidFill>
                  <a:schemeClr val="tx1"/>
                </a:solidFill>
                <a:latin typeface="+mn-lt"/>
                <a:ea typeface="+mn-ea"/>
                <a:cs typeface="+mn-cs"/>
              </a:rPr>
              <a:t>\'t," she said.'</a:t>
            </a:r>
            <a:endParaRPr lang="ro-RO" sz="1200" kern="1200" dirty="0" smtClean="0">
              <a:solidFill>
                <a:schemeClr val="tx1"/>
              </a:solidFill>
              <a:latin typeface="+mn-lt"/>
              <a:ea typeface="+mn-ea"/>
              <a:cs typeface="+mn-cs"/>
            </a:endParaRPr>
          </a:p>
          <a:p>
            <a:endParaRPr lang="en-US" b="0" dirty="0" smtClean="0"/>
          </a:p>
          <a:p>
            <a:r>
              <a:rPr lang="en-US" b="1" dirty="0" smtClean="0"/>
              <a:t>“Raw” string example:</a:t>
            </a:r>
          </a:p>
          <a:p>
            <a:r>
              <a:rPr lang="en-US" sz="1200" i="1" kern="1200" dirty="0" smtClean="0">
                <a:solidFill>
                  <a:schemeClr val="tx1"/>
                </a:solidFill>
                <a:latin typeface="+mn-lt"/>
                <a:ea typeface="+mn-ea"/>
                <a:cs typeface="+mn-cs"/>
              </a:rPr>
              <a:t>&gt;&gt;&gt; hello = </a:t>
            </a:r>
            <a:r>
              <a:rPr lang="en-US" sz="1200" i="1" kern="1200" dirty="0" err="1" smtClean="0">
                <a:solidFill>
                  <a:schemeClr val="tx1"/>
                </a:solidFill>
                <a:latin typeface="+mn-lt"/>
                <a:ea typeface="+mn-ea"/>
                <a:cs typeface="+mn-cs"/>
              </a:rPr>
              <a:t>r"This</a:t>
            </a:r>
            <a:r>
              <a:rPr lang="en-US" sz="1200" i="1" kern="1200" dirty="0" smtClean="0">
                <a:solidFill>
                  <a:schemeClr val="tx1"/>
                </a:solidFill>
                <a:latin typeface="+mn-lt"/>
                <a:ea typeface="+mn-ea"/>
                <a:cs typeface="+mn-cs"/>
              </a:rPr>
              <a:t> is a rather long string containing\n\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several lines of text much as you would do in C."</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hello</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'This is a rather long string containing\\n\\\</a:t>
            </a:r>
            <a:r>
              <a:rPr lang="en-US" sz="1200" i="1" kern="1200" dirty="0" err="1" smtClean="0">
                <a:solidFill>
                  <a:schemeClr val="tx1"/>
                </a:solidFill>
                <a:latin typeface="+mn-lt"/>
                <a:ea typeface="+mn-ea"/>
                <a:cs typeface="+mn-cs"/>
              </a:rPr>
              <a:t>nseveral</a:t>
            </a:r>
            <a:r>
              <a:rPr lang="en-US" sz="1200" i="1" kern="1200" dirty="0" smtClean="0">
                <a:solidFill>
                  <a:schemeClr val="tx1"/>
                </a:solidFill>
                <a:latin typeface="+mn-lt"/>
                <a:ea typeface="+mn-ea"/>
                <a:cs typeface="+mn-cs"/>
              </a:rPr>
              <a:t> lines of text much as you would do in C.'</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hello</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This is a rather long string containing\n\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several lines of text much as you would do in C.</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endParaRPr lang="en-US" b="0" dirty="0" smtClean="0"/>
          </a:p>
          <a:p>
            <a:r>
              <a:rPr lang="en-US" b="1" dirty="0" smtClean="0"/>
              <a:t>Concat</a:t>
            </a:r>
            <a:r>
              <a:rPr lang="en-US" b="1" baseline="0" dirty="0" smtClean="0"/>
              <a:t>enated strings:</a:t>
            </a:r>
          </a:p>
          <a:p>
            <a:r>
              <a:rPr lang="en-US" sz="1200" i="1" kern="1200" dirty="0" smtClean="0">
                <a:solidFill>
                  <a:schemeClr val="tx1"/>
                </a:solidFill>
                <a:latin typeface="+mn-lt"/>
                <a:ea typeface="+mn-ea"/>
                <a:cs typeface="+mn-cs"/>
              </a:rPr>
              <a:t>&gt;&gt;&gt; word = 'Help' +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word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HelpA</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'&lt;' + word*5 + '&gt;'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'&lt;</a:t>
            </a:r>
            <a:r>
              <a:rPr lang="en-US" sz="1200" i="1" kern="1200" dirty="0" err="1" smtClean="0">
                <a:solidFill>
                  <a:schemeClr val="tx1"/>
                </a:solidFill>
                <a:latin typeface="+mn-lt"/>
                <a:ea typeface="+mn-ea"/>
                <a:cs typeface="+mn-cs"/>
              </a:rPr>
              <a:t>HelpAHelpAHelpAHelpAHelpA</a:t>
            </a:r>
            <a:r>
              <a:rPr lang="en-US" sz="1200" i="1" kern="1200" dirty="0" smtClean="0">
                <a:solidFill>
                  <a:schemeClr val="tx1"/>
                </a:solidFill>
                <a:latin typeface="+mn-lt"/>
                <a:ea typeface="+mn-ea"/>
                <a:cs typeface="+mn-cs"/>
              </a:rPr>
              <a:t>&gt;'</a:t>
            </a:r>
            <a:endParaRPr lang="ro-RO" sz="1200" kern="1200" dirty="0" smtClean="0">
              <a:solidFill>
                <a:schemeClr val="tx1"/>
              </a:solidFill>
              <a:latin typeface="+mn-lt"/>
              <a:ea typeface="+mn-ea"/>
              <a:cs typeface="+mn-cs"/>
            </a:endParaRPr>
          </a:p>
          <a:p>
            <a:endParaRPr lang="en-US" b="0" dirty="0" smtClean="0"/>
          </a:p>
          <a:p>
            <a:r>
              <a:rPr lang="en-US" b="1" dirty="0" smtClean="0"/>
              <a:t>Subset of</a:t>
            </a:r>
            <a:r>
              <a:rPr lang="en-US" b="1" baseline="0" dirty="0" smtClean="0"/>
              <a:t> strings:</a:t>
            </a:r>
          </a:p>
          <a:p>
            <a:r>
              <a:rPr lang="en-US" sz="1200" i="1" kern="1200" dirty="0" smtClean="0">
                <a:solidFill>
                  <a:schemeClr val="tx1"/>
                </a:solidFill>
                <a:latin typeface="+mn-lt"/>
                <a:ea typeface="+mn-ea"/>
                <a:cs typeface="+mn-cs"/>
              </a:rPr>
              <a:t>&gt;&gt;&gt;  str1 = 'Hello World!'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str1          # Prints complete string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Hello World!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str1[0]       # Prints first character of the string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H</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str1[2:5]     # Prints characters starting from 3rd to 5th</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llo</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str1[2:]      # Prints string starting from 3rd character</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llo</a:t>
            </a:r>
            <a:r>
              <a:rPr lang="en-US" sz="1200" i="1" kern="1200" dirty="0" smtClean="0">
                <a:solidFill>
                  <a:schemeClr val="tx1"/>
                </a:solidFill>
                <a:latin typeface="+mn-lt"/>
                <a:ea typeface="+mn-ea"/>
                <a:cs typeface="+mn-cs"/>
              </a:rPr>
              <a:t> World!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str1 * 2      # Prints string two times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Hello </a:t>
            </a:r>
            <a:r>
              <a:rPr lang="en-US" sz="1200" i="1" kern="1200" dirty="0" err="1" smtClean="0">
                <a:solidFill>
                  <a:schemeClr val="tx1"/>
                </a:solidFill>
                <a:latin typeface="+mn-lt"/>
                <a:ea typeface="+mn-ea"/>
                <a:cs typeface="+mn-cs"/>
              </a:rPr>
              <a:t>World!Hello</a:t>
            </a:r>
            <a:r>
              <a:rPr lang="en-US" sz="1200" i="1" kern="1200" dirty="0" smtClean="0">
                <a:solidFill>
                  <a:schemeClr val="tx1"/>
                </a:solidFill>
                <a:latin typeface="+mn-lt"/>
                <a:ea typeface="+mn-ea"/>
                <a:cs typeface="+mn-cs"/>
              </a:rPr>
              <a:t> World!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str1 + "TEST" # Prints concatenated string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Hello </a:t>
            </a:r>
            <a:r>
              <a:rPr lang="en-US" sz="1200" i="1" kern="1200" dirty="0" err="1" smtClean="0">
                <a:solidFill>
                  <a:schemeClr val="tx1"/>
                </a:solidFill>
                <a:latin typeface="+mn-lt"/>
                <a:ea typeface="+mn-ea"/>
                <a:cs typeface="+mn-cs"/>
              </a:rPr>
              <a:t>World!TEST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endParaRPr lang="ro-RO" b="0" dirty="0" smtClean="0"/>
          </a:p>
          <a:p>
            <a:endParaRPr lang="en-US" b="1" dirty="0" smtClean="0"/>
          </a:p>
          <a:p>
            <a:endParaRPr lang="en-US" b="1" dirty="0" smtClean="0"/>
          </a:p>
        </p:txBody>
      </p:sp>
      <p:sp>
        <p:nvSpPr>
          <p:cNvPr id="4" name="Date Placeholder 3"/>
          <p:cNvSpPr>
            <a:spLocks noGrp="1"/>
          </p:cNvSpPr>
          <p:nvPr>
            <p:ph type="dt" idx="10"/>
          </p:nvPr>
        </p:nvSpPr>
        <p:spPr/>
        <p:txBody>
          <a:bodyPr/>
          <a:lstStyle/>
          <a:p>
            <a:fld id="{41DAA365-7F3F-497F-8D78-7ECA4B5B2111}"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20</a:t>
            </a:fld>
            <a:endParaRPr lang="pl-PL"/>
          </a:p>
        </p:txBody>
      </p:sp>
    </p:spTree>
    <p:extLst>
      <p:ext uri="{BB962C8B-B14F-4D97-AF65-F5344CB8AC3E}">
        <p14:creationId xmlns:p14="http://schemas.microsoft.com/office/powerpoint/2010/main" val="2618033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dirty="0" smtClean="0"/>
              <a:t>Examples on how to access a list:</a:t>
            </a:r>
          </a:p>
          <a:p>
            <a:r>
              <a:rPr lang="en-US" sz="1200" i="1" kern="1200" dirty="0" smtClean="0">
                <a:solidFill>
                  <a:schemeClr val="tx1"/>
                </a:solidFill>
                <a:latin typeface="+mn-lt"/>
                <a:ea typeface="+mn-ea"/>
                <a:cs typeface="+mn-cs"/>
              </a:rPr>
              <a:t>&gt;&gt;&gt; print l1 # Prints complete list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abcd</a:t>
            </a:r>
            <a:r>
              <a:rPr lang="en-US" sz="1200" i="1" kern="1200" dirty="0" smtClean="0">
                <a:solidFill>
                  <a:schemeClr val="tx1"/>
                </a:solidFill>
                <a:latin typeface="+mn-lt"/>
                <a:ea typeface="+mn-ea"/>
                <a:cs typeface="+mn-cs"/>
              </a:rPr>
              <a:t>', 786, 2.23, 'john', 70.2]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l1[0] # Prints first element of the list</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abcd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l1[1:3] # Prints elements starting from 2nd till 3rd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[786, 2.23]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l1[2:] </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 Prints elements starting from 3rd element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[2.23, 'john', 70.2]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tinylist</a:t>
            </a:r>
            <a:r>
              <a:rPr lang="en-US" sz="1200" i="1" kern="1200" dirty="0" smtClean="0">
                <a:solidFill>
                  <a:schemeClr val="tx1"/>
                </a:solidFill>
                <a:latin typeface="+mn-lt"/>
                <a:ea typeface="+mn-ea"/>
                <a:cs typeface="+mn-cs"/>
              </a:rPr>
              <a:t> = [123, 'john']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a:t>
            </a:r>
            <a:r>
              <a:rPr lang="en-US" sz="1200" i="1" kern="1200" dirty="0" err="1" smtClean="0">
                <a:solidFill>
                  <a:schemeClr val="tx1"/>
                </a:solidFill>
                <a:latin typeface="+mn-lt"/>
                <a:ea typeface="+mn-ea"/>
                <a:cs typeface="+mn-cs"/>
              </a:rPr>
              <a:t>tinylist</a:t>
            </a:r>
            <a:r>
              <a:rPr lang="en-US" sz="1200" i="1" kern="1200" dirty="0" smtClean="0">
                <a:solidFill>
                  <a:schemeClr val="tx1"/>
                </a:solidFill>
                <a:latin typeface="+mn-lt"/>
                <a:ea typeface="+mn-ea"/>
                <a:cs typeface="+mn-cs"/>
              </a:rPr>
              <a:t> * 2    # Prints list two times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[123, 'john', 123, 'john']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list + </a:t>
            </a:r>
            <a:r>
              <a:rPr lang="en-US" sz="1200" i="1" kern="1200" dirty="0" err="1" smtClean="0">
                <a:solidFill>
                  <a:schemeClr val="tx1"/>
                </a:solidFill>
                <a:latin typeface="+mn-lt"/>
                <a:ea typeface="+mn-ea"/>
                <a:cs typeface="+mn-cs"/>
              </a:rPr>
              <a:t>tinylist</a:t>
            </a:r>
            <a:r>
              <a:rPr lang="en-US" sz="1200" i="1" kern="1200" dirty="0" smtClean="0">
                <a:solidFill>
                  <a:schemeClr val="tx1"/>
                </a:solidFill>
                <a:latin typeface="+mn-lt"/>
                <a:ea typeface="+mn-ea"/>
                <a:cs typeface="+mn-cs"/>
              </a:rPr>
              <a:t>  # Prints concatenated lists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abcd</a:t>
            </a:r>
            <a:r>
              <a:rPr lang="en-US" sz="1200" i="1" kern="1200" dirty="0" smtClean="0">
                <a:solidFill>
                  <a:schemeClr val="tx1"/>
                </a:solidFill>
                <a:latin typeface="+mn-lt"/>
                <a:ea typeface="+mn-ea"/>
                <a:cs typeface="+mn-cs"/>
              </a:rPr>
              <a:t>', 786, 2.23, 'john', 70.2, 123, 'john']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l2=l1+tinylist  # Concatenates the list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l2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abcd</a:t>
            </a:r>
            <a:r>
              <a:rPr lang="en-US" sz="1200" i="1" kern="1200" dirty="0" smtClean="0">
                <a:solidFill>
                  <a:schemeClr val="tx1"/>
                </a:solidFill>
                <a:latin typeface="+mn-lt"/>
                <a:ea typeface="+mn-ea"/>
                <a:cs typeface="+mn-cs"/>
              </a:rPr>
              <a:t>', 786, 2.23, 'john', 70.2, 123, 'john']</a:t>
            </a:r>
            <a:endParaRPr lang="ro-RO" sz="1200" kern="1200" dirty="0" smtClean="0">
              <a:solidFill>
                <a:schemeClr val="tx1"/>
              </a:solidFill>
              <a:latin typeface="+mn-lt"/>
              <a:ea typeface="+mn-ea"/>
              <a:cs typeface="+mn-cs"/>
            </a:endParaRPr>
          </a:p>
          <a:p>
            <a:endParaRPr lang="en-US" dirty="0" smtClean="0"/>
          </a:p>
          <a:p>
            <a:r>
              <a:rPr lang="en-US" dirty="0" smtClean="0"/>
              <a:t>Example</a:t>
            </a:r>
            <a:r>
              <a:rPr lang="en-US" baseline="0" dirty="0" smtClean="0"/>
              <a:t> on how to change individual elements in a list:</a:t>
            </a:r>
          </a:p>
          <a:p>
            <a:r>
              <a:rPr lang="en-US" sz="1200" i="1" kern="1200" dirty="0" smtClean="0">
                <a:solidFill>
                  <a:schemeClr val="tx1"/>
                </a:solidFill>
                <a:latin typeface="+mn-lt"/>
                <a:ea typeface="+mn-ea"/>
                <a:cs typeface="+mn-cs"/>
              </a:rPr>
              <a:t>&gt;&gt;&gt;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['spam', 'eggs', 100, 1234]</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a[2] = a[2] + 23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['spam', 'eggs', 123, 1234]</a:t>
            </a:r>
            <a:endParaRPr lang="ro-RO" sz="1200" kern="1200" dirty="0" smtClean="0">
              <a:solidFill>
                <a:schemeClr val="tx1"/>
              </a:solidFill>
              <a:latin typeface="+mn-lt"/>
              <a:ea typeface="+mn-ea"/>
              <a:cs typeface="+mn-cs"/>
            </a:endParaRPr>
          </a:p>
          <a:p>
            <a:endParaRPr lang="en-US" dirty="0" smtClean="0"/>
          </a:p>
          <a:p>
            <a:r>
              <a:rPr lang="en-US" dirty="0" smtClean="0"/>
              <a:t>Example of slice assignment:</a:t>
            </a:r>
          </a:p>
          <a:p>
            <a:r>
              <a:rPr lang="en-US" sz="1200" i="1" kern="1200" dirty="0" smtClean="0">
                <a:solidFill>
                  <a:schemeClr val="tx1"/>
                </a:solidFill>
                <a:latin typeface="+mn-lt"/>
                <a:ea typeface="+mn-ea"/>
                <a:cs typeface="+mn-cs"/>
              </a:rPr>
              <a:t>&gt;&gt;&gt;a[0:2] = [1, 12] # Replace some items: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 12, 123, 1234]</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&gt;&gt;&gt;a[0:2] = []  # Remove some: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[123, 1234]</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a[1:1] = ['inserted', '</a:t>
            </a:r>
            <a:r>
              <a:rPr lang="en-US" sz="1200" i="1" kern="1200" dirty="0" err="1" smtClean="0">
                <a:solidFill>
                  <a:schemeClr val="tx1"/>
                </a:solidFill>
                <a:latin typeface="+mn-lt"/>
                <a:ea typeface="+mn-ea"/>
                <a:cs typeface="+mn-cs"/>
              </a:rPr>
              <a:t>xyzzy</a:t>
            </a:r>
            <a:r>
              <a:rPr lang="en-US" sz="1200" i="1" kern="1200" dirty="0" smtClean="0">
                <a:solidFill>
                  <a:schemeClr val="tx1"/>
                </a:solidFill>
                <a:latin typeface="+mn-lt"/>
                <a:ea typeface="+mn-ea"/>
                <a:cs typeface="+mn-cs"/>
              </a:rPr>
              <a:t>'] # Insert some: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[123, 'inserted', '</a:t>
            </a:r>
            <a:r>
              <a:rPr lang="en-US" sz="1200" i="1" kern="1200" dirty="0" err="1" smtClean="0">
                <a:solidFill>
                  <a:schemeClr val="tx1"/>
                </a:solidFill>
                <a:latin typeface="+mn-lt"/>
                <a:ea typeface="+mn-ea"/>
                <a:cs typeface="+mn-cs"/>
              </a:rPr>
              <a:t>xyzzy</a:t>
            </a:r>
            <a:r>
              <a:rPr lang="en-US" sz="1200" i="1" kern="1200" dirty="0" smtClean="0">
                <a:solidFill>
                  <a:schemeClr val="tx1"/>
                </a:solidFill>
                <a:latin typeface="+mn-lt"/>
                <a:ea typeface="+mn-ea"/>
                <a:cs typeface="+mn-cs"/>
              </a:rPr>
              <a:t>', 1234]</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a[:0] = a # Insert (a copy of) itself at the beginning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[123, 'inserted', '</a:t>
            </a:r>
            <a:r>
              <a:rPr lang="en-US" sz="1200" i="1" kern="1200" dirty="0" err="1" smtClean="0">
                <a:solidFill>
                  <a:schemeClr val="tx1"/>
                </a:solidFill>
                <a:latin typeface="+mn-lt"/>
                <a:ea typeface="+mn-ea"/>
                <a:cs typeface="+mn-cs"/>
              </a:rPr>
              <a:t>xyzzy</a:t>
            </a:r>
            <a:r>
              <a:rPr lang="en-US" sz="1200" i="1" kern="1200" dirty="0" smtClean="0">
                <a:solidFill>
                  <a:schemeClr val="tx1"/>
                </a:solidFill>
                <a:latin typeface="+mn-lt"/>
                <a:ea typeface="+mn-ea"/>
                <a:cs typeface="+mn-cs"/>
              </a:rPr>
              <a:t>', 1234, 123, '</a:t>
            </a:r>
            <a:r>
              <a:rPr lang="en-US" sz="1200" i="1" kern="1200" dirty="0" err="1" smtClean="0">
                <a:solidFill>
                  <a:schemeClr val="tx1"/>
                </a:solidFill>
                <a:latin typeface="+mn-lt"/>
                <a:ea typeface="+mn-ea"/>
                <a:cs typeface="+mn-cs"/>
              </a:rPr>
              <a:t>bletch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xyzzy</a:t>
            </a:r>
            <a:r>
              <a:rPr lang="en-US" sz="1200" i="1" kern="1200" dirty="0" smtClean="0">
                <a:solidFill>
                  <a:schemeClr val="tx1"/>
                </a:solidFill>
                <a:latin typeface="+mn-lt"/>
                <a:ea typeface="+mn-ea"/>
                <a:cs typeface="+mn-cs"/>
              </a:rPr>
              <a:t>', 1234]</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 = [] # Clear the list: replace all items with an empty list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endParaRPr lang="en-US" baseline="0" dirty="0" smtClean="0"/>
          </a:p>
          <a:p>
            <a:r>
              <a:rPr lang="en-US" baseline="0" dirty="0" smtClean="0"/>
              <a:t>Nested lists example:</a:t>
            </a:r>
          </a:p>
          <a:p>
            <a:r>
              <a:rPr lang="en-US" baseline="0" dirty="0" smtClean="0"/>
              <a:t> </a:t>
            </a:r>
            <a:r>
              <a:rPr lang="en-US" sz="1200" i="1" kern="1200" dirty="0" smtClean="0">
                <a:solidFill>
                  <a:schemeClr val="tx1"/>
                </a:solidFill>
                <a:latin typeface="+mn-lt"/>
                <a:ea typeface="+mn-ea"/>
                <a:cs typeface="+mn-cs"/>
              </a:rPr>
              <a:t>&gt;&gt;&gt; q = [2, 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 = [1, q, 4]</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len</a:t>
            </a:r>
            <a:r>
              <a:rPr lang="en-US" sz="1200" i="1" kern="1200" dirty="0" smtClean="0">
                <a:solidFill>
                  <a:schemeClr val="tx1"/>
                </a:solidFill>
                <a:latin typeface="+mn-lt"/>
                <a:ea typeface="+mn-ea"/>
                <a:cs typeface="+mn-cs"/>
              </a:rPr>
              <a:t>(p)</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p[1][0]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p[1].append('</a:t>
            </a:r>
            <a:r>
              <a:rPr lang="en-US" sz="1200" i="1" kern="1200" dirty="0" err="1" smtClean="0">
                <a:solidFill>
                  <a:schemeClr val="tx1"/>
                </a:solidFill>
                <a:latin typeface="+mn-lt"/>
                <a:ea typeface="+mn-ea"/>
                <a:cs typeface="+mn-cs"/>
              </a:rPr>
              <a:t>xtra</a:t>
            </a:r>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 [2, 3, '</a:t>
            </a:r>
            <a:r>
              <a:rPr lang="en-US" sz="1200" i="1" kern="1200" dirty="0" err="1" smtClean="0">
                <a:solidFill>
                  <a:schemeClr val="tx1"/>
                </a:solidFill>
                <a:latin typeface="+mn-lt"/>
                <a:ea typeface="+mn-ea"/>
                <a:cs typeface="+mn-cs"/>
              </a:rPr>
              <a:t>xtra</a:t>
            </a:r>
            <a:r>
              <a:rPr lang="en-US" sz="1200" i="1" kern="1200" dirty="0" smtClean="0">
                <a:solidFill>
                  <a:schemeClr val="tx1"/>
                </a:solidFill>
                <a:latin typeface="+mn-lt"/>
                <a:ea typeface="+mn-ea"/>
                <a:cs typeface="+mn-cs"/>
              </a:rPr>
              <a:t>'], 4]</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q</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3, '</a:t>
            </a:r>
            <a:r>
              <a:rPr lang="en-US" sz="1200" i="1" kern="1200" dirty="0" err="1" smtClean="0">
                <a:solidFill>
                  <a:schemeClr val="tx1"/>
                </a:solidFill>
                <a:latin typeface="+mn-lt"/>
                <a:ea typeface="+mn-ea"/>
                <a:cs typeface="+mn-cs"/>
              </a:rPr>
              <a:t>xtra</a:t>
            </a:r>
            <a:r>
              <a:rPr lang="en-US" sz="1200" i="1" kern="1200" dirty="0" smtClean="0">
                <a:solidFill>
                  <a:schemeClr val="tx1"/>
                </a:solidFill>
                <a:latin typeface="+mn-lt"/>
                <a:ea typeface="+mn-ea"/>
                <a:cs typeface="+mn-cs"/>
              </a:rPr>
              <a:t>']</a:t>
            </a:r>
          </a:p>
          <a:p>
            <a:endParaRPr lang="en-US" dirty="0" smtClean="0"/>
          </a:p>
          <a:p>
            <a:r>
              <a:rPr lang="en-US" dirty="0" smtClean="0"/>
              <a:t>Strings</a:t>
            </a:r>
            <a:r>
              <a:rPr lang="en-US" baseline="0" dirty="0" smtClean="0"/>
              <a:t> </a:t>
            </a:r>
            <a:r>
              <a:rPr lang="en-US" baseline="0" dirty="0" smtClean="0"/>
              <a:t>are immutable. </a:t>
            </a:r>
          </a:p>
          <a:p>
            <a:r>
              <a:rPr lang="en-US" baseline="0" dirty="0" smtClean="0"/>
              <a:t>When assigning a = “val1” , you can consider ‘a’ as tag of string ‘val1’.</a:t>
            </a:r>
          </a:p>
          <a:p>
            <a:r>
              <a:rPr lang="en-US" baseline="0" dirty="0" smtClean="0"/>
              <a:t>You can assign tag ‘a’ to another string or value, but you cannot change ‘val1’</a:t>
            </a:r>
          </a:p>
          <a:p>
            <a:r>
              <a:rPr lang="en-US" baseline="0" dirty="0" smtClean="0"/>
              <a:t>For ex: a = ‘val2’ will work</a:t>
            </a:r>
          </a:p>
          <a:p>
            <a:r>
              <a:rPr lang="en-US" baseline="0" dirty="0" smtClean="0"/>
              <a:t>But a[1] = 34 will return error</a:t>
            </a:r>
          </a:p>
          <a:p>
            <a:endParaRPr lang="en-US" baseline="0" dirty="0" smtClean="0"/>
          </a:p>
          <a:p>
            <a:r>
              <a:rPr lang="en-US" baseline="0" dirty="0" smtClean="0"/>
              <a:t>Why are string immutable?</a:t>
            </a:r>
          </a:p>
          <a:p>
            <a:r>
              <a:rPr lang="en-US" dirty="0" smtClean="0"/>
              <a:t>One is performance: knowing that a string is immutable makes it easy to lay it out at construction time — fixed and unchanging storage requirements. This is also one of the reasons for the distinction between tuples and lists. This also allows the implementation to safely reuse string objects. For example, the </a:t>
            </a:r>
            <a:r>
              <a:rPr lang="en-US" dirty="0" err="1" smtClean="0"/>
              <a:t>CPython</a:t>
            </a:r>
            <a:r>
              <a:rPr lang="en-US" dirty="0" smtClean="0"/>
              <a:t> </a:t>
            </a:r>
            <a:r>
              <a:rPr lang="en-US" dirty="0" err="1" smtClean="0"/>
              <a:t>implemenation</a:t>
            </a:r>
            <a:r>
              <a:rPr lang="en-US" dirty="0" smtClean="0"/>
              <a:t> uses pre-allocated objects for single-character strings, and usually returns the original string for string operations that doesn’t change the content.</a:t>
            </a:r>
          </a:p>
          <a:p>
            <a:r>
              <a:rPr lang="en-US" dirty="0" smtClean="0"/>
              <a:t>The other is that strings in Python are considered as elemental as numbers. No amount of activity will change the value 8 to anything else, and in Python, no amount of activity will change the string “eight” to anything else</a:t>
            </a:r>
          </a:p>
          <a:p>
            <a:endParaRPr lang="ro-RO" dirty="0"/>
          </a:p>
        </p:txBody>
      </p:sp>
      <p:sp>
        <p:nvSpPr>
          <p:cNvPr id="4" name="Date Placeholder 3"/>
          <p:cNvSpPr>
            <a:spLocks noGrp="1"/>
          </p:cNvSpPr>
          <p:nvPr>
            <p:ph type="dt" idx="10"/>
          </p:nvPr>
        </p:nvSpPr>
        <p:spPr/>
        <p:txBody>
          <a:bodyPr/>
          <a:lstStyle/>
          <a:p>
            <a:fld id="{5ACDD338-2945-4EAD-ACAC-FDF307CD25F0}"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22</a:t>
            </a:fld>
            <a:endParaRPr lang="pl-PL"/>
          </a:p>
        </p:txBody>
      </p:sp>
    </p:spTree>
    <p:extLst>
      <p:ext uri="{BB962C8B-B14F-4D97-AF65-F5344CB8AC3E}">
        <p14:creationId xmlns:p14="http://schemas.microsoft.com/office/powerpoint/2010/main" val="3293323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t"/>
            <a:r>
              <a:rPr lang="en-US" sz="1200" b="1" i="0" u="none" strike="noStrike" kern="1200" dirty="0" smtClean="0">
                <a:solidFill>
                  <a:schemeClr val="tx1"/>
                </a:solidFill>
                <a:latin typeface="+mn-lt"/>
                <a:ea typeface="+mn-ea"/>
                <a:cs typeface="+mn-cs"/>
              </a:rPr>
              <a:t>Example (</a:t>
            </a:r>
            <a:r>
              <a:rPr lang="en-US" sz="1200" b="1" i="1" u="none" strike="noStrike" kern="1200" dirty="0" smtClean="0">
                <a:solidFill>
                  <a:schemeClr val="tx1"/>
                </a:solidFill>
                <a:latin typeface="+mn-lt"/>
                <a:ea typeface="+mn-ea"/>
                <a:cs typeface="+mn-cs"/>
              </a:rPr>
              <a:t> </a:t>
            </a:r>
            <a:r>
              <a:rPr lang="en-US" sz="1200" b="1" i="1" u="none" strike="noStrike" kern="1200" dirty="0" err="1" smtClean="0">
                <a:solidFill>
                  <a:schemeClr val="tx1"/>
                </a:solidFill>
                <a:latin typeface="+mn-lt"/>
                <a:ea typeface="+mn-ea"/>
                <a:cs typeface="+mn-cs"/>
              </a:rPr>
              <a:t>lst</a:t>
            </a:r>
            <a:r>
              <a:rPr lang="en-US" sz="1200" b="1" i="1" u="none" strike="noStrike" kern="1200" dirty="0" smtClean="0">
                <a:solidFill>
                  <a:schemeClr val="tx1"/>
                </a:solidFill>
                <a:latin typeface="+mn-lt"/>
                <a:ea typeface="+mn-ea"/>
                <a:cs typeface="+mn-cs"/>
              </a:rPr>
              <a:t> = [1,'a'])</a:t>
            </a:r>
            <a:endParaRPr lang="ro-RO" sz="1200" b="1" i="0" u="none" strike="noStrike" kern="1200" dirty="0" smtClean="0">
              <a:solidFill>
                <a:schemeClr val="tx1"/>
              </a:solidFill>
              <a:latin typeface="+mn-lt"/>
              <a:ea typeface="+mn-ea"/>
              <a:cs typeface="+mn-cs"/>
            </a:endParaRPr>
          </a:p>
          <a:p>
            <a:pPr fontAlgn="t"/>
            <a:endParaRPr lang="en-US" sz="1200" b="1" i="0" u="none" strike="noStrike" kern="1200" dirty="0" smtClean="0">
              <a:solidFill>
                <a:schemeClr val="tx1"/>
              </a:solidFill>
              <a:latin typeface="+mn-lt"/>
              <a:ea typeface="+mn-ea"/>
              <a:cs typeface="+mn-cs"/>
            </a:endParaRPr>
          </a:p>
          <a:p>
            <a:pPr fontAlgn="t"/>
            <a:r>
              <a:rPr lang="en-US" sz="1200" b="1" i="0" u="none" strike="noStrike" kern="1200" dirty="0" err="1" smtClean="0">
                <a:solidFill>
                  <a:schemeClr val="tx1"/>
                </a:solidFill>
                <a:latin typeface="+mn-lt"/>
                <a:ea typeface="+mn-ea"/>
                <a:cs typeface="+mn-cs"/>
              </a:rPr>
              <a:t>list.append</a:t>
            </a:r>
            <a:r>
              <a:rPr lang="en-US" sz="1200" b="1" i="0" u="none" strike="noStrike" kern="1200" dirty="0" smtClean="0">
                <a:solidFill>
                  <a:schemeClr val="tx1"/>
                </a:solidFill>
                <a:latin typeface="+mn-lt"/>
                <a:ea typeface="+mn-ea"/>
                <a:cs typeface="+mn-cs"/>
              </a:rPr>
              <a:t>(</a:t>
            </a:r>
            <a:r>
              <a:rPr lang="en-US" sz="1200" b="1" i="1" u="none" strike="noStrike" kern="1200" dirty="0" smtClean="0">
                <a:solidFill>
                  <a:schemeClr val="tx1"/>
                </a:solidFill>
                <a:latin typeface="+mn-lt"/>
                <a:ea typeface="+mn-ea"/>
                <a:cs typeface="+mn-cs"/>
              </a:rPr>
              <a:t>x</a:t>
            </a:r>
            <a:r>
              <a:rPr lang="en-US" sz="1200" b="1" i="0"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lst.append</a:t>
            </a:r>
            <a:r>
              <a:rPr lang="en-US" sz="1200" b="0" i="1" u="none" strike="noStrike" kern="1200" dirty="0" smtClean="0">
                <a:solidFill>
                  <a:schemeClr val="tx1"/>
                </a:solidFill>
                <a:latin typeface="+mn-lt"/>
                <a:ea typeface="+mn-ea"/>
                <a:cs typeface="+mn-cs"/>
              </a:rPr>
              <a:t>('b')</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[1, 'a', 'b']</a:t>
            </a:r>
            <a:endParaRPr lang="ro-RO" sz="1200" b="0" i="0" u="none" strike="noStrike" kern="1200" dirty="0" smtClean="0">
              <a:solidFill>
                <a:schemeClr val="tx1"/>
              </a:solidFill>
              <a:latin typeface="+mn-lt"/>
              <a:ea typeface="+mn-ea"/>
              <a:cs typeface="+mn-cs"/>
            </a:endParaRPr>
          </a:p>
          <a:p>
            <a:pPr fontAlgn="t"/>
            <a:endParaRPr lang="en-US" sz="1200" b="1" i="0" u="none" strike="noStrike" kern="1200" dirty="0" smtClean="0">
              <a:solidFill>
                <a:schemeClr val="tx1"/>
              </a:solidFill>
              <a:latin typeface="+mn-lt"/>
              <a:ea typeface="+mn-ea"/>
              <a:cs typeface="+mn-cs"/>
            </a:endParaRPr>
          </a:p>
          <a:p>
            <a:pPr fontAlgn="t"/>
            <a:r>
              <a:rPr lang="en-US" sz="1200" b="1" i="0" u="none" strike="noStrike" kern="1200" dirty="0" err="1" smtClean="0">
                <a:solidFill>
                  <a:schemeClr val="tx1"/>
                </a:solidFill>
                <a:latin typeface="+mn-lt"/>
                <a:ea typeface="+mn-ea"/>
                <a:cs typeface="+mn-cs"/>
              </a:rPr>
              <a:t>list.extend</a:t>
            </a:r>
            <a:r>
              <a:rPr lang="en-US" sz="1200" b="1" i="0" u="none" strike="noStrike" kern="1200" dirty="0" smtClean="0">
                <a:solidFill>
                  <a:schemeClr val="tx1"/>
                </a:solidFill>
                <a:latin typeface="+mn-lt"/>
                <a:ea typeface="+mn-ea"/>
                <a:cs typeface="+mn-cs"/>
              </a:rPr>
              <a:t>(</a:t>
            </a:r>
            <a:r>
              <a:rPr lang="en-US" sz="1200" b="1" i="1" u="none" strike="noStrike" kern="1200" dirty="0" smtClean="0">
                <a:solidFill>
                  <a:schemeClr val="tx1"/>
                </a:solidFill>
                <a:latin typeface="+mn-lt"/>
                <a:ea typeface="+mn-ea"/>
                <a:cs typeface="+mn-cs"/>
              </a:rPr>
              <a:t>L</a:t>
            </a:r>
            <a:r>
              <a:rPr lang="en-US" sz="1200" b="1" i="0"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lst.extend</a:t>
            </a:r>
            <a:r>
              <a:rPr lang="en-US" sz="1200" b="0" i="1" u="none" strike="noStrike" kern="1200" dirty="0" smtClean="0">
                <a:solidFill>
                  <a:schemeClr val="tx1"/>
                </a:solidFill>
                <a:latin typeface="+mn-lt"/>
                <a:ea typeface="+mn-ea"/>
                <a:cs typeface="+mn-cs"/>
              </a:rPr>
              <a:t>(</a:t>
            </a:r>
            <a:r>
              <a:rPr lang="en-US" sz="1200" b="0" i="1" u="none" strike="noStrike" kern="1200" dirty="0" err="1" smtClean="0">
                <a:solidFill>
                  <a:schemeClr val="tx1"/>
                </a:solidFill>
                <a:latin typeface="+mn-lt"/>
                <a:ea typeface="+mn-ea"/>
                <a:cs typeface="+mn-cs"/>
              </a:rPr>
              <a:t>lst</a:t>
            </a:r>
            <a:r>
              <a:rPr lang="en-US" sz="1200" b="0" i="1"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[1, 'a', 'b', 1, 'a', 'b']</a:t>
            </a:r>
            <a:endParaRPr lang="ro-RO" sz="1200" b="0" i="0" u="none" strike="noStrike" kern="1200" dirty="0" smtClean="0">
              <a:solidFill>
                <a:schemeClr val="tx1"/>
              </a:solidFill>
              <a:latin typeface="+mn-lt"/>
              <a:ea typeface="+mn-ea"/>
              <a:cs typeface="+mn-cs"/>
            </a:endParaRPr>
          </a:p>
          <a:p>
            <a:pPr fontAlgn="t"/>
            <a:endParaRPr lang="en-US" sz="1200" b="1" i="0" u="none" strike="noStrike" kern="1200" dirty="0" smtClean="0">
              <a:solidFill>
                <a:schemeClr val="tx1"/>
              </a:solidFill>
              <a:latin typeface="+mn-lt"/>
              <a:ea typeface="+mn-ea"/>
              <a:cs typeface="+mn-cs"/>
            </a:endParaRPr>
          </a:p>
          <a:p>
            <a:pPr fontAlgn="t"/>
            <a:r>
              <a:rPr lang="en-US" sz="1200" b="1" i="0" u="none" strike="noStrike" kern="1200" dirty="0" err="1" smtClean="0">
                <a:solidFill>
                  <a:schemeClr val="tx1"/>
                </a:solidFill>
                <a:latin typeface="+mn-lt"/>
                <a:ea typeface="+mn-ea"/>
                <a:cs typeface="+mn-cs"/>
              </a:rPr>
              <a:t>list.insert</a:t>
            </a:r>
            <a:r>
              <a:rPr lang="en-US" sz="1200" b="1" i="0" u="none" strike="noStrike" kern="1200" dirty="0" smtClean="0">
                <a:solidFill>
                  <a:schemeClr val="tx1"/>
                </a:solidFill>
                <a:latin typeface="+mn-lt"/>
                <a:ea typeface="+mn-ea"/>
                <a:cs typeface="+mn-cs"/>
              </a:rPr>
              <a:t>(</a:t>
            </a:r>
            <a:r>
              <a:rPr lang="en-US" sz="1200" b="1" i="1" u="none" strike="noStrike" kern="1200" dirty="0" err="1" smtClean="0">
                <a:solidFill>
                  <a:schemeClr val="tx1"/>
                </a:solidFill>
                <a:latin typeface="+mn-lt"/>
                <a:ea typeface="+mn-ea"/>
                <a:cs typeface="+mn-cs"/>
              </a:rPr>
              <a:t>i</a:t>
            </a:r>
            <a:r>
              <a:rPr lang="en-US" sz="1200" b="1" i="0" u="none" strike="noStrike" kern="1200" dirty="0" smtClean="0">
                <a:solidFill>
                  <a:schemeClr val="tx1"/>
                </a:solidFill>
                <a:latin typeface="+mn-lt"/>
                <a:ea typeface="+mn-ea"/>
                <a:cs typeface="+mn-cs"/>
              </a:rPr>
              <a:t>, </a:t>
            </a:r>
            <a:r>
              <a:rPr lang="en-US" sz="1200" b="1" i="1" u="none" strike="noStrike" kern="1200" dirty="0" smtClean="0">
                <a:solidFill>
                  <a:schemeClr val="tx1"/>
                </a:solidFill>
                <a:latin typeface="+mn-lt"/>
                <a:ea typeface="+mn-ea"/>
                <a:cs typeface="+mn-cs"/>
              </a:rPr>
              <a:t>x</a:t>
            </a:r>
            <a:r>
              <a:rPr lang="en-US" sz="1200" b="1" i="0"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lst.insert</a:t>
            </a:r>
            <a:r>
              <a:rPr lang="en-US" sz="1200" b="0" i="1" u="none" strike="noStrike" kern="1200" dirty="0" smtClean="0">
                <a:solidFill>
                  <a:schemeClr val="tx1"/>
                </a:solidFill>
                <a:latin typeface="+mn-lt"/>
                <a:ea typeface="+mn-ea"/>
                <a:cs typeface="+mn-cs"/>
              </a:rPr>
              <a:t>(3,'c')</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[1, 'a', 'b', 'c', 1, 'a', 'b']</a:t>
            </a:r>
            <a:endParaRPr lang="ro-RO" sz="1200" b="0" i="0" u="none" strike="noStrike" kern="1200" dirty="0" smtClean="0">
              <a:solidFill>
                <a:schemeClr val="tx1"/>
              </a:solidFill>
              <a:latin typeface="+mn-lt"/>
              <a:ea typeface="+mn-ea"/>
              <a:cs typeface="+mn-cs"/>
            </a:endParaRPr>
          </a:p>
          <a:p>
            <a:pPr fontAlgn="t"/>
            <a:endParaRPr lang="en-US" sz="1200" b="1" i="0" u="none" strike="noStrike" kern="1200" dirty="0" smtClean="0">
              <a:solidFill>
                <a:schemeClr val="tx1"/>
              </a:solidFill>
              <a:latin typeface="+mn-lt"/>
              <a:ea typeface="+mn-ea"/>
              <a:cs typeface="+mn-cs"/>
            </a:endParaRPr>
          </a:p>
          <a:p>
            <a:pPr fontAlgn="t"/>
            <a:r>
              <a:rPr lang="en-US" sz="1200" b="1" i="0" u="none" strike="noStrike" kern="1200" dirty="0" err="1" smtClean="0">
                <a:solidFill>
                  <a:schemeClr val="tx1"/>
                </a:solidFill>
                <a:latin typeface="+mn-lt"/>
                <a:ea typeface="+mn-ea"/>
                <a:cs typeface="+mn-cs"/>
              </a:rPr>
              <a:t>list.remove</a:t>
            </a:r>
            <a:r>
              <a:rPr lang="en-US" sz="1200" b="1" i="0" u="none" strike="noStrike" kern="1200" dirty="0" smtClean="0">
                <a:solidFill>
                  <a:schemeClr val="tx1"/>
                </a:solidFill>
                <a:latin typeface="+mn-lt"/>
                <a:ea typeface="+mn-ea"/>
                <a:cs typeface="+mn-cs"/>
              </a:rPr>
              <a:t>(</a:t>
            </a:r>
            <a:r>
              <a:rPr lang="en-US" sz="1200" b="1" i="1" u="none" strike="noStrike" kern="1200" dirty="0" smtClean="0">
                <a:solidFill>
                  <a:schemeClr val="tx1"/>
                </a:solidFill>
                <a:latin typeface="+mn-lt"/>
                <a:ea typeface="+mn-ea"/>
                <a:cs typeface="+mn-cs"/>
              </a:rPr>
              <a:t>x</a:t>
            </a:r>
            <a:r>
              <a:rPr lang="en-US" sz="1200" b="1" i="0"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lst.remove</a:t>
            </a:r>
            <a:r>
              <a:rPr lang="en-US" sz="1200" b="0" i="1" u="none" strike="noStrike" kern="1200" dirty="0" smtClean="0">
                <a:solidFill>
                  <a:schemeClr val="tx1"/>
                </a:solidFill>
                <a:latin typeface="+mn-lt"/>
                <a:ea typeface="+mn-ea"/>
                <a:cs typeface="+mn-cs"/>
              </a:rPr>
              <a:t>('a')</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[1, 'b', 'c', 1, 'a', 'b']</a:t>
            </a:r>
            <a:endParaRPr lang="ro-RO" sz="1200" b="0" i="0" u="none" strike="noStrike" kern="1200" dirty="0" smtClean="0">
              <a:solidFill>
                <a:schemeClr val="tx1"/>
              </a:solidFill>
              <a:latin typeface="+mn-lt"/>
              <a:ea typeface="+mn-ea"/>
              <a:cs typeface="+mn-cs"/>
            </a:endParaRPr>
          </a:p>
          <a:p>
            <a:pPr fontAlgn="t"/>
            <a:endParaRPr lang="en-US" sz="1200" b="1" i="0" u="none" strike="noStrike" kern="1200" dirty="0" smtClean="0">
              <a:solidFill>
                <a:schemeClr val="tx1"/>
              </a:solidFill>
              <a:latin typeface="+mn-lt"/>
              <a:ea typeface="+mn-ea"/>
              <a:cs typeface="+mn-cs"/>
            </a:endParaRPr>
          </a:p>
          <a:p>
            <a:pPr fontAlgn="t"/>
            <a:r>
              <a:rPr lang="en-US" sz="1200" b="1" i="0" u="none" strike="noStrike" kern="1200" dirty="0" err="1" smtClean="0">
                <a:solidFill>
                  <a:schemeClr val="tx1"/>
                </a:solidFill>
                <a:latin typeface="+mn-lt"/>
                <a:ea typeface="+mn-ea"/>
                <a:cs typeface="+mn-cs"/>
              </a:rPr>
              <a:t>list.pop</a:t>
            </a:r>
            <a:r>
              <a:rPr lang="en-US" sz="1200" b="1" i="0" u="none" strike="noStrike" kern="1200" dirty="0" smtClean="0">
                <a:solidFill>
                  <a:schemeClr val="tx1"/>
                </a:solidFill>
                <a:latin typeface="+mn-lt"/>
                <a:ea typeface="+mn-ea"/>
                <a:cs typeface="+mn-cs"/>
              </a:rPr>
              <a:t>([</a:t>
            </a:r>
            <a:r>
              <a:rPr lang="en-US" sz="1200" b="1" i="1" u="none" strike="noStrike" kern="1200" dirty="0" err="1" smtClean="0">
                <a:solidFill>
                  <a:schemeClr val="tx1"/>
                </a:solidFill>
                <a:latin typeface="+mn-lt"/>
                <a:ea typeface="+mn-ea"/>
                <a:cs typeface="+mn-cs"/>
              </a:rPr>
              <a:t>i</a:t>
            </a:r>
            <a:r>
              <a:rPr lang="en-US" sz="1200" b="1" i="0"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lst.pop</a:t>
            </a:r>
            <a:r>
              <a:rPr lang="en-US" sz="1200" b="0" i="1"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'b'</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[1, 'b', 'c', 1, 'a']</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lst.pop</a:t>
            </a:r>
            <a:r>
              <a:rPr lang="en-US" sz="1200" b="0" i="1" u="none" strike="noStrike" kern="1200" dirty="0" smtClean="0">
                <a:solidFill>
                  <a:schemeClr val="tx1"/>
                </a:solidFill>
                <a:latin typeface="+mn-lt"/>
                <a:ea typeface="+mn-ea"/>
                <a:cs typeface="+mn-cs"/>
              </a:rPr>
              <a:t>(0)</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1</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['b', 'c', 1, 'a']</a:t>
            </a:r>
            <a:endParaRPr lang="ro-RO" sz="1200" b="0" i="0" u="none" strike="noStrike" kern="1200" dirty="0" smtClean="0">
              <a:solidFill>
                <a:schemeClr val="tx1"/>
              </a:solidFill>
              <a:latin typeface="+mn-lt"/>
              <a:ea typeface="+mn-ea"/>
              <a:cs typeface="+mn-cs"/>
            </a:endParaRPr>
          </a:p>
          <a:p>
            <a:pPr fontAlgn="t"/>
            <a:endParaRPr lang="en-US" sz="1200" b="1" i="0" u="none" strike="noStrike" kern="1200" dirty="0" smtClean="0">
              <a:solidFill>
                <a:schemeClr val="tx1"/>
              </a:solidFill>
              <a:latin typeface="+mn-lt"/>
              <a:ea typeface="+mn-ea"/>
              <a:cs typeface="+mn-cs"/>
            </a:endParaRPr>
          </a:p>
          <a:p>
            <a:pPr fontAlgn="t"/>
            <a:r>
              <a:rPr lang="en-US" sz="1200" b="1" i="0" u="none" strike="noStrike" kern="1200" dirty="0" err="1" smtClean="0">
                <a:solidFill>
                  <a:schemeClr val="tx1"/>
                </a:solidFill>
                <a:latin typeface="+mn-lt"/>
                <a:ea typeface="+mn-ea"/>
                <a:cs typeface="+mn-cs"/>
              </a:rPr>
              <a:t>list.index</a:t>
            </a:r>
            <a:r>
              <a:rPr lang="en-US" sz="1200" b="1" i="0" u="none" strike="noStrike" kern="1200" dirty="0" smtClean="0">
                <a:solidFill>
                  <a:schemeClr val="tx1"/>
                </a:solidFill>
                <a:latin typeface="+mn-lt"/>
                <a:ea typeface="+mn-ea"/>
                <a:cs typeface="+mn-cs"/>
              </a:rPr>
              <a:t>(</a:t>
            </a:r>
            <a:r>
              <a:rPr lang="en-US" sz="1200" b="1" i="1" u="none" strike="noStrike" kern="1200" dirty="0" smtClean="0">
                <a:solidFill>
                  <a:schemeClr val="tx1"/>
                </a:solidFill>
                <a:latin typeface="+mn-lt"/>
                <a:ea typeface="+mn-ea"/>
                <a:cs typeface="+mn-cs"/>
              </a:rPr>
              <a:t>x</a:t>
            </a:r>
            <a:r>
              <a:rPr lang="en-US" sz="1200" b="1" i="0"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['b', 'c', 1, 'a', 'b']</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lst.index</a:t>
            </a:r>
            <a:r>
              <a:rPr lang="en-US" sz="1200" b="0" i="1" u="none" strike="noStrike" kern="1200" dirty="0" smtClean="0">
                <a:solidFill>
                  <a:schemeClr val="tx1"/>
                </a:solidFill>
                <a:latin typeface="+mn-lt"/>
                <a:ea typeface="+mn-ea"/>
                <a:cs typeface="+mn-cs"/>
              </a:rPr>
              <a:t>('b')</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0</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lst.index</a:t>
            </a:r>
            <a:r>
              <a:rPr lang="en-US" sz="1200" b="0" i="1" u="none" strike="noStrike" kern="1200" dirty="0" smtClean="0">
                <a:solidFill>
                  <a:schemeClr val="tx1"/>
                </a:solidFill>
                <a:latin typeface="+mn-lt"/>
                <a:ea typeface="+mn-ea"/>
                <a:cs typeface="+mn-cs"/>
              </a:rPr>
              <a:t>(22)</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err="1" smtClean="0">
                <a:solidFill>
                  <a:schemeClr val="tx1"/>
                </a:solidFill>
                <a:latin typeface="+mn-lt"/>
                <a:ea typeface="+mn-ea"/>
                <a:cs typeface="+mn-cs"/>
              </a:rPr>
              <a:t>Traceback</a:t>
            </a:r>
            <a:r>
              <a:rPr lang="en-US" sz="1200" b="0" i="1" u="none" strike="noStrike" kern="1200" dirty="0" smtClean="0">
                <a:solidFill>
                  <a:schemeClr val="tx1"/>
                </a:solidFill>
                <a:latin typeface="+mn-lt"/>
                <a:ea typeface="+mn-ea"/>
                <a:cs typeface="+mn-cs"/>
              </a:rPr>
              <a:t> (most recent call last):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  File "&lt;</a:t>
            </a:r>
            <a:r>
              <a:rPr lang="en-US" sz="1200" b="0" i="1" u="none" strike="noStrike" kern="1200" dirty="0" err="1" smtClean="0">
                <a:solidFill>
                  <a:schemeClr val="tx1"/>
                </a:solidFill>
                <a:latin typeface="+mn-lt"/>
                <a:ea typeface="+mn-ea"/>
                <a:cs typeface="+mn-cs"/>
              </a:rPr>
              <a:t>stdin</a:t>
            </a:r>
            <a:r>
              <a:rPr lang="en-US" sz="1200" b="0" i="1" u="none" strike="noStrike" kern="1200" dirty="0" smtClean="0">
                <a:solidFill>
                  <a:schemeClr val="tx1"/>
                </a:solidFill>
                <a:latin typeface="+mn-lt"/>
                <a:ea typeface="+mn-ea"/>
                <a:cs typeface="+mn-cs"/>
              </a:rPr>
              <a:t>&gt;", line 1, in &lt;module&gt;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err="1" smtClean="0">
                <a:solidFill>
                  <a:schemeClr val="tx1"/>
                </a:solidFill>
                <a:latin typeface="+mn-lt"/>
                <a:ea typeface="+mn-ea"/>
                <a:cs typeface="+mn-cs"/>
              </a:rPr>
              <a:t>ValueError</a:t>
            </a:r>
            <a:r>
              <a:rPr lang="en-US" sz="1200" b="0" i="1" u="none" strike="noStrike" kern="1200" dirty="0" smtClean="0">
                <a:solidFill>
                  <a:schemeClr val="tx1"/>
                </a:solidFill>
                <a:latin typeface="+mn-lt"/>
                <a:ea typeface="+mn-ea"/>
                <a:cs typeface="+mn-cs"/>
              </a:rPr>
              <a:t>: 22 is not in list</a:t>
            </a:r>
            <a:endParaRPr lang="ro-RO" sz="1200" b="0" i="0" u="none" strike="noStrike" kern="1200" dirty="0" smtClean="0">
              <a:solidFill>
                <a:schemeClr val="tx1"/>
              </a:solidFill>
              <a:latin typeface="+mn-lt"/>
              <a:ea typeface="+mn-ea"/>
              <a:cs typeface="+mn-cs"/>
            </a:endParaRPr>
          </a:p>
          <a:p>
            <a:pPr fontAlgn="t"/>
            <a:endParaRPr lang="en-US" sz="1200" b="1" i="0" u="none" strike="noStrike" kern="1200" dirty="0" smtClean="0">
              <a:solidFill>
                <a:schemeClr val="tx1"/>
              </a:solidFill>
              <a:latin typeface="+mn-lt"/>
              <a:ea typeface="+mn-ea"/>
              <a:cs typeface="+mn-cs"/>
            </a:endParaRPr>
          </a:p>
          <a:p>
            <a:pPr fontAlgn="t"/>
            <a:r>
              <a:rPr lang="en-US" sz="1200" b="1" i="0" u="none" strike="noStrike" kern="1200" dirty="0" err="1" smtClean="0">
                <a:solidFill>
                  <a:schemeClr val="tx1"/>
                </a:solidFill>
                <a:latin typeface="+mn-lt"/>
                <a:ea typeface="+mn-ea"/>
                <a:cs typeface="+mn-cs"/>
              </a:rPr>
              <a:t>list.count</a:t>
            </a:r>
            <a:r>
              <a:rPr lang="en-US" sz="1200" b="1" i="0" u="none" strike="noStrike" kern="1200" dirty="0" smtClean="0">
                <a:solidFill>
                  <a:schemeClr val="tx1"/>
                </a:solidFill>
                <a:latin typeface="+mn-lt"/>
                <a:ea typeface="+mn-ea"/>
                <a:cs typeface="+mn-cs"/>
              </a:rPr>
              <a:t>(</a:t>
            </a:r>
            <a:r>
              <a:rPr lang="en-US" sz="1200" b="1" i="1" u="none" strike="noStrike" kern="1200" dirty="0" smtClean="0">
                <a:solidFill>
                  <a:schemeClr val="tx1"/>
                </a:solidFill>
                <a:latin typeface="+mn-lt"/>
                <a:ea typeface="+mn-ea"/>
                <a:cs typeface="+mn-cs"/>
              </a:rPr>
              <a:t>x</a:t>
            </a:r>
            <a:r>
              <a:rPr lang="en-US" sz="1200" b="1" i="0"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lst.count</a:t>
            </a:r>
            <a:r>
              <a:rPr lang="en-US" sz="1200" b="0" i="1" u="none" strike="noStrike" kern="1200" dirty="0" smtClean="0">
                <a:solidFill>
                  <a:schemeClr val="tx1"/>
                </a:solidFill>
                <a:latin typeface="+mn-lt"/>
                <a:ea typeface="+mn-ea"/>
                <a:cs typeface="+mn-cs"/>
              </a:rPr>
              <a:t>('b')</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2</a:t>
            </a:r>
            <a:endParaRPr lang="ro-RO" sz="1200" b="0" i="0" u="none" strike="noStrike" kern="1200" dirty="0" smtClean="0">
              <a:solidFill>
                <a:schemeClr val="tx1"/>
              </a:solidFill>
              <a:latin typeface="+mn-lt"/>
              <a:ea typeface="+mn-ea"/>
              <a:cs typeface="+mn-cs"/>
            </a:endParaRPr>
          </a:p>
          <a:p>
            <a:pPr fontAlgn="t"/>
            <a:endParaRPr lang="en-US" sz="1200" b="1" i="0" u="none" strike="noStrike" kern="1200" dirty="0" smtClean="0">
              <a:solidFill>
                <a:schemeClr val="tx1"/>
              </a:solidFill>
              <a:latin typeface="+mn-lt"/>
              <a:ea typeface="+mn-ea"/>
              <a:cs typeface="+mn-cs"/>
            </a:endParaRPr>
          </a:p>
          <a:p>
            <a:pPr fontAlgn="t"/>
            <a:r>
              <a:rPr lang="en-US" sz="1200" b="1" i="0" u="none" strike="noStrike" kern="1200" dirty="0" err="1" smtClean="0">
                <a:solidFill>
                  <a:schemeClr val="tx1"/>
                </a:solidFill>
                <a:latin typeface="+mn-lt"/>
                <a:ea typeface="+mn-ea"/>
                <a:cs typeface="+mn-cs"/>
              </a:rPr>
              <a:t>list.sort</a:t>
            </a:r>
            <a:r>
              <a:rPr lang="en-US" sz="1200" b="1" i="0"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lst.sort</a:t>
            </a:r>
            <a:r>
              <a:rPr lang="en-US" sz="1200" b="0" i="1"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[1, 'a', 'b', 'b', 'c']</a:t>
            </a:r>
            <a:endParaRPr lang="ro-RO" sz="1200" b="0" i="0" u="none" strike="noStrike" kern="1200" dirty="0" smtClean="0">
              <a:solidFill>
                <a:schemeClr val="tx1"/>
              </a:solidFill>
              <a:latin typeface="+mn-lt"/>
              <a:ea typeface="+mn-ea"/>
              <a:cs typeface="+mn-cs"/>
            </a:endParaRPr>
          </a:p>
          <a:p>
            <a:pPr fontAlgn="t"/>
            <a:endParaRPr lang="en-US" sz="1200" b="1" i="0" u="none" strike="noStrike" kern="1200" dirty="0" smtClean="0">
              <a:solidFill>
                <a:schemeClr val="tx1"/>
              </a:solidFill>
              <a:latin typeface="+mn-lt"/>
              <a:ea typeface="+mn-ea"/>
              <a:cs typeface="+mn-cs"/>
            </a:endParaRPr>
          </a:p>
          <a:p>
            <a:pPr fontAlgn="t"/>
            <a:r>
              <a:rPr lang="en-US" sz="1200" b="1" i="0" u="none" strike="noStrike" kern="1200" dirty="0" err="1" smtClean="0">
                <a:solidFill>
                  <a:schemeClr val="tx1"/>
                </a:solidFill>
                <a:latin typeface="+mn-lt"/>
                <a:ea typeface="+mn-ea"/>
                <a:cs typeface="+mn-cs"/>
              </a:rPr>
              <a:t>list.reverse</a:t>
            </a:r>
            <a:r>
              <a:rPr lang="en-US" sz="1200" b="1" i="0"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0" u="none" strike="noStrike" kern="1200" dirty="0" smtClean="0">
                <a:solidFill>
                  <a:schemeClr val="tx1"/>
                </a:solidFill>
                <a:latin typeface="+mn-lt"/>
                <a:ea typeface="+mn-ea"/>
                <a:cs typeface="+mn-cs"/>
              </a:rPr>
              <a:t> </a:t>
            </a:r>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lst.reverse</a:t>
            </a:r>
            <a:r>
              <a:rPr lang="en-US" sz="1200" b="0" i="1"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['c', 'b', 'b', 'a', 1]</a:t>
            </a:r>
            <a:endParaRPr lang="ro-RO" sz="1200" b="0" i="0" u="none" strike="noStrike" kern="1200" dirty="0" smtClean="0">
              <a:solidFill>
                <a:schemeClr val="tx1"/>
              </a:solidFill>
              <a:latin typeface="+mn-lt"/>
              <a:ea typeface="+mn-ea"/>
              <a:cs typeface="+mn-cs"/>
            </a:endParaRPr>
          </a:p>
          <a:p>
            <a:endParaRPr lang="ro-RO" dirty="0" smtClean="0"/>
          </a:p>
          <a:p>
            <a:endParaRPr lang="en-US" sz="1200" i="1" kern="1200" dirty="0" smtClean="0">
              <a:solidFill>
                <a:schemeClr val="tx1"/>
              </a:solidFill>
              <a:latin typeface="+mn-lt"/>
              <a:ea typeface="+mn-ea"/>
              <a:cs typeface="+mn-cs"/>
            </a:endParaRPr>
          </a:p>
          <a:p>
            <a:endParaRPr lang="ro-RO" sz="1200" kern="1200" dirty="0" smtClean="0">
              <a:solidFill>
                <a:schemeClr val="tx1"/>
              </a:solidFill>
              <a:latin typeface="+mn-lt"/>
              <a:ea typeface="+mn-ea"/>
              <a:cs typeface="+mn-cs"/>
            </a:endParaRPr>
          </a:p>
          <a:p>
            <a:endParaRPr lang="en-US" b="1" dirty="0" smtClean="0"/>
          </a:p>
          <a:p>
            <a:endParaRPr lang="ro-RO" dirty="0"/>
          </a:p>
        </p:txBody>
      </p:sp>
      <p:sp>
        <p:nvSpPr>
          <p:cNvPr id="4" name="Date Placeholder 3"/>
          <p:cNvSpPr>
            <a:spLocks noGrp="1"/>
          </p:cNvSpPr>
          <p:nvPr>
            <p:ph type="dt" idx="10"/>
          </p:nvPr>
        </p:nvSpPr>
        <p:spPr/>
        <p:txBody>
          <a:bodyPr/>
          <a:lstStyle/>
          <a:p>
            <a:fld id="{E4E01070-A29B-4334-9BB1-AED253797BE0}"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23</a:t>
            </a:fld>
            <a:endParaRPr lang="pl-PL"/>
          </a:p>
        </p:txBody>
      </p:sp>
    </p:spTree>
    <p:extLst>
      <p:ext uri="{BB962C8B-B14F-4D97-AF65-F5344CB8AC3E}">
        <p14:creationId xmlns:p14="http://schemas.microsoft.com/office/powerpoint/2010/main" val="2156244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Tuples</a:t>
            </a:r>
            <a:r>
              <a:rPr lang="en-US" dirty="0" smtClean="0"/>
              <a:t> are mostly used in this cases:</a:t>
            </a:r>
          </a:p>
          <a:p>
            <a:endParaRPr lang="en-US" dirty="0" smtClean="0"/>
          </a:p>
          <a:p>
            <a:r>
              <a:rPr lang="en-US" dirty="0" smtClean="0"/>
              <a:t>1.</a:t>
            </a:r>
            <a:r>
              <a:rPr lang="en-US" b="1" baseline="0" dirty="0" smtClean="0"/>
              <a:t> Multiple return</a:t>
            </a:r>
            <a:endParaRPr lang="en-US" b="1" dirty="0" smtClean="0"/>
          </a:p>
          <a:p>
            <a:r>
              <a:rPr lang="ro-RO" dirty="0" smtClean="0"/>
              <a:t>def foo(): return 1, 2, 3</a:t>
            </a:r>
            <a:br>
              <a:rPr lang="ro-RO" dirty="0" smtClean="0"/>
            </a:br>
            <a:endParaRPr lang="en-US" dirty="0" smtClean="0"/>
          </a:p>
          <a:p>
            <a:r>
              <a:rPr lang="en-US" dirty="0" smtClean="0"/>
              <a:t>&gt;&gt;&gt; </a:t>
            </a:r>
            <a:r>
              <a:rPr lang="ro-RO" dirty="0" smtClean="0"/>
              <a:t>x, y, z = foo()</a:t>
            </a:r>
            <a:endParaRPr lang="en-US" dirty="0" smtClean="0"/>
          </a:p>
          <a:p>
            <a:r>
              <a:rPr lang="en-US" dirty="0" smtClean="0"/>
              <a:t>&gt;&gt;&gt; </a:t>
            </a:r>
            <a:r>
              <a:rPr lang="ro-RO" dirty="0" smtClean="0"/>
              <a:t>print x, y, z</a:t>
            </a:r>
            <a:endParaRPr lang="en-US" dirty="0" smtClean="0"/>
          </a:p>
          <a:p>
            <a:r>
              <a:rPr lang="en-US" baseline="0" dirty="0" smtClean="0"/>
              <a:t>1 2 3</a:t>
            </a:r>
            <a:r>
              <a:rPr lang="ro-RO" dirty="0" smtClean="0"/>
              <a:t/>
            </a:r>
            <a:br>
              <a:rPr lang="ro-RO" dirty="0" smtClean="0"/>
            </a:br>
            <a:r>
              <a:rPr lang="en-US" baseline="0" dirty="0" smtClean="0"/>
              <a:t>&gt;&gt;&gt;</a:t>
            </a:r>
          </a:p>
          <a:p>
            <a:r>
              <a:rPr lang="ro-RO" dirty="0" smtClean="0"/>
              <a:t/>
            </a:r>
            <a:br>
              <a:rPr lang="ro-RO" dirty="0" smtClean="0"/>
            </a:br>
            <a:r>
              <a:rPr lang="en-US" dirty="0" smtClean="0"/>
              <a:t>2. </a:t>
            </a:r>
            <a:r>
              <a:rPr lang="en-US" b="1" dirty="0" smtClean="0"/>
              <a:t>Multiple</a:t>
            </a:r>
            <a:r>
              <a:rPr lang="en-US" b="1" baseline="0" dirty="0" smtClean="0"/>
              <a:t> assignment</a:t>
            </a:r>
            <a:r>
              <a:rPr lang="en-US" baseline="0" dirty="0" smtClean="0"/>
              <a:t> </a:t>
            </a:r>
            <a:r>
              <a:rPr lang="ro-RO" dirty="0" smtClean="0"/>
              <a:t/>
            </a:r>
            <a:br>
              <a:rPr lang="ro-RO" dirty="0" smtClean="0"/>
            </a:br>
            <a:r>
              <a:rPr lang="en-US" dirty="0" smtClean="0"/>
              <a:t>&gt;&gt;&gt;  </a:t>
            </a:r>
            <a:r>
              <a:rPr lang="ro-RO" dirty="0" smtClean="0"/>
              <a:t>a, b, c = 3, 4, 5</a:t>
            </a:r>
            <a:br>
              <a:rPr lang="ro-RO" dirty="0" smtClean="0"/>
            </a:br>
            <a:r>
              <a:rPr lang="ro-RO" dirty="0" smtClean="0"/>
              <a:t/>
            </a:r>
            <a:br>
              <a:rPr lang="ro-RO" dirty="0" smtClean="0"/>
            </a:br>
            <a:r>
              <a:rPr lang="en-US" dirty="0" smtClean="0"/>
              <a:t>3. </a:t>
            </a:r>
            <a:r>
              <a:rPr lang="en-US" b="1" dirty="0" smtClean="0"/>
              <a:t>Reversing</a:t>
            </a:r>
            <a:endParaRPr lang="en-US" b="1" baseline="0" dirty="0" smtClean="0"/>
          </a:p>
          <a:p>
            <a:r>
              <a:rPr lang="en-US" dirty="0" smtClean="0"/>
              <a:t>&gt;&gt;&gt; print a, b</a:t>
            </a:r>
          </a:p>
          <a:p>
            <a:r>
              <a:rPr lang="en-US" dirty="0" smtClean="0"/>
              <a:t>3 4</a:t>
            </a:r>
            <a:r>
              <a:rPr lang="ro-RO" dirty="0" smtClean="0"/>
              <a:t/>
            </a:r>
            <a:br>
              <a:rPr lang="ro-RO" dirty="0" smtClean="0"/>
            </a:br>
            <a:r>
              <a:rPr lang="en-US" dirty="0" smtClean="0"/>
              <a:t>&gt;&gt;&gt;  </a:t>
            </a:r>
            <a:r>
              <a:rPr lang="ro-RO" dirty="0" smtClean="0"/>
              <a:t>a, b = b, a</a:t>
            </a:r>
            <a:endParaRPr lang="en-US" dirty="0" smtClean="0"/>
          </a:p>
          <a:p>
            <a:r>
              <a:rPr lang="en-US" dirty="0" smtClean="0"/>
              <a:t>&gt;&gt;&gt;  print a, b</a:t>
            </a:r>
          </a:p>
          <a:p>
            <a:r>
              <a:rPr lang="en-US" dirty="0" smtClean="0"/>
              <a:t>4,3</a:t>
            </a:r>
            <a:r>
              <a:rPr lang="ro-RO" dirty="0" smtClean="0"/>
              <a:t/>
            </a:r>
            <a:br>
              <a:rPr lang="ro-RO" dirty="0" smtClean="0"/>
            </a:br>
            <a:endParaRPr lang="ro-RO" dirty="0"/>
          </a:p>
        </p:txBody>
      </p:sp>
      <p:sp>
        <p:nvSpPr>
          <p:cNvPr id="4" name="Date Placeholder 3"/>
          <p:cNvSpPr>
            <a:spLocks noGrp="1"/>
          </p:cNvSpPr>
          <p:nvPr>
            <p:ph type="dt" idx="10"/>
          </p:nvPr>
        </p:nvSpPr>
        <p:spPr/>
        <p:txBody>
          <a:bodyPr/>
          <a:lstStyle/>
          <a:p>
            <a:fld id="{FABD61F5-F217-4636-8A4E-79D13449C45D}" type="datetime1">
              <a:rPr lang="pl-PL" smtClean="0"/>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24</a:t>
            </a:fld>
            <a:endParaRPr lang="pl-PL"/>
          </a:p>
        </p:txBody>
      </p:sp>
    </p:spTree>
    <p:extLst>
      <p:ext uri="{BB962C8B-B14F-4D97-AF65-F5344CB8AC3E}">
        <p14:creationId xmlns:p14="http://schemas.microsoft.com/office/powerpoint/2010/main" val="2058414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1" kern="1200" dirty="0" smtClean="0">
                <a:solidFill>
                  <a:schemeClr val="tx1"/>
                </a:solidFill>
                <a:latin typeface="+mn-lt"/>
                <a:ea typeface="+mn-ea"/>
                <a:cs typeface="+mn-cs"/>
              </a:rPr>
              <a:t>Example </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tpl</a:t>
            </a:r>
            <a:r>
              <a:rPr lang="en-US" sz="1200" i="1" kern="1200" dirty="0" smtClean="0">
                <a:solidFill>
                  <a:schemeClr val="tx1"/>
                </a:solidFill>
                <a:latin typeface="+mn-lt"/>
                <a:ea typeface="+mn-ea"/>
                <a:cs typeface="+mn-cs"/>
              </a:rPr>
              <a:t> = (1,'a')</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t>
            </a:r>
          </a:p>
          <a:p>
            <a:endParaRPr lang="ro-RO"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cmp</a:t>
            </a:r>
            <a:r>
              <a:rPr lang="en-US" sz="1200" b="1" kern="1200" dirty="0" smtClean="0">
                <a:solidFill>
                  <a:schemeClr val="tx1"/>
                </a:solidFill>
                <a:latin typeface="+mn-lt"/>
                <a:ea typeface="+mn-ea"/>
                <a:cs typeface="+mn-cs"/>
              </a:rPr>
              <a:t>(tuple1,tuple2)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tpl2 = (2,'b')</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cmp</a:t>
            </a:r>
            <a:r>
              <a:rPr lang="en-US" sz="1200" i="1" kern="1200" dirty="0" smtClean="0">
                <a:solidFill>
                  <a:schemeClr val="tx1"/>
                </a:solidFill>
                <a:latin typeface="+mn-lt"/>
                <a:ea typeface="+mn-ea"/>
                <a:cs typeface="+mn-cs"/>
              </a:rPr>
              <a:t>(tpl,tpl2)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cmp</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tpl,tpl</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cmp</a:t>
            </a:r>
            <a:r>
              <a:rPr lang="en-US" sz="1200" i="1" kern="1200" dirty="0" smtClean="0">
                <a:solidFill>
                  <a:schemeClr val="tx1"/>
                </a:solidFill>
                <a:latin typeface="+mn-lt"/>
                <a:ea typeface="+mn-ea"/>
                <a:cs typeface="+mn-cs"/>
              </a:rPr>
              <a:t>(tpl2,tpl)</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a:t>
            </a:r>
          </a:p>
          <a:p>
            <a:endParaRPr lang="ro-RO"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len</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tuple</a:t>
            </a:r>
            <a:r>
              <a:rPr lang="en-US" sz="1200" b="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len</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tpl</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a:t>
            </a:r>
          </a:p>
          <a:p>
            <a:endParaRPr lang="ro-RO"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max(</a:t>
            </a:r>
            <a:r>
              <a:rPr lang="en-US" sz="1200" b="1" kern="1200" dirty="0" err="1" smtClean="0">
                <a:solidFill>
                  <a:schemeClr val="tx1"/>
                </a:solidFill>
                <a:latin typeface="+mn-lt"/>
                <a:ea typeface="+mn-ea"/>
                <a:cs typeface="+mn-cs"/>
              </a:rPr>
              <a:t>tuple</a:t>
            </a:r>
            <a:r>
              <a:rPr lang="en-US" sz="1200" b="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max(</a:t>
            </a:r>
            <a:r>
              <a:rPr lang="en-US" sz="1200" i="1" kern="1200" dirty="0" err="1" smtClean="0">
                <a:solidFill>
                  <a:schemeClr val="tx1"/>
                </a:solidFill>
                <a:latin typeface="+mn-lt"/>
                <a:ea typeface="+mn-ea"/>
                <a:cs typeface="+mn-cs"/>
              </a:rPr>
              <a:t>tpl</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tpl3 = (1,2,3)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&gt;&gt;&gt;max(tpl3)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3</a:t>
            </a:r>
          </a:p>
          <a:p>
            <a:endParaRPr lang="en-US" sz="1200" b="1" i="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min(</a:t>
            </a:r>
            <a:r>
              <a:rPr lang="en-US" sz="1200" b="1" kern="1200" dirty="0" err="1" smtClean="0">
                <a:solidFill>
                  <a:schemeClr val="tx1"/>
                </a:solidFill>
                <a:latin typeface="+mn-lt"/>
                <a:ea typeface="+mn-ea"/>
                <a:cs typeface="+mn-cs"/>
              </a:rPr>
              <a:t>tuple</a:t>
            </a:r>
            <a:r>
              <a:rPr lang="en-US" sz="1200" b="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min(</a:t>
            </a:r>
            <a:r>
              <a:rPr lang="en-US" sz="1200" i="1" kern="1200" dirty="0" err="1" smtClean="0">
                <a:solidFill>
                  <a:schemeClr val="tx1"/>
                </a:solidFill>
                <a:latin typeface="+mn-lt"/>
                <a:ea typeface="+mn-ea"/>
                <a:cs typeface="+mn-cs"/>
              </a:rPr>
              <a:t>tpl</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min(tpl3)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a:t>
            </a:r>
          </a:p>
          <a:p>
            <a:endParaRPr lang="ro-RO"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tuple</a:t>
            </a:r>
            <a:r>
              <a:rPr lang="en-US" sz="1200" b="1" kern="1200" dirty="0" smtClean="0">
                <a:solidFill>
                  <a:schemeClr val="tx1"/>
                </a:solidFill>
                <a:latin typeface="+mn-lt"/>
                <a:ea typeface="+mn-ea"/>
                <a:cs typeface="+mn-cs"/>
              </a:rPr>
              <a:t>(sequence)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lst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 'b', 'b', 'a', 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tuple</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lst</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 'b', 'b', 'a', 1)</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80073E4C-BB68-426C-AE17-F6078A886613}"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25</a:t>
            </a:fld>
            <a:endParaRPr lang="pl-PL"/>
          </a:p>
        </p:txBody>
      </p:sp>
    </p:spTree>
    <p:extLst>
      <p:ext uri="{BB962C8B-B14F-4D97-AF65-F5344CB8AC3E}">
        <p14:creationId xmlns:p14="http://schemas.microsoft.com/office/powerpoint/2010/main" val="13176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u-RU" dirty="0"/>
          </a:p>
        </p:txBody>
      </p:sp>
      <p:sp>
        <p:nvSpPr>
          <p:cNvPr id="4" name="Date Placeholder 3"/>
          <p:cNvSpPr>
            <a:spLocks noGrp="1"/>
          </p:cNvSpPr>
          <p:nvPr>
            <p:ph type="dt" idx="10"/>
          </p:nvPr>
        </p:nvSpPr>
        <p:spPr/>
        <p:txBody>
          <a:bodyPr/>
          <a:lstStyle/>
          <a:p>
            <a:fld id="{A58B9EF8-CAE7-4714-978E-7B57F3DFAB44}"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2</a:t>
            </a:fld>
            <a:endParaRPr lang="pl-PL"/>
          </a:p>
        </p:txBody>
      </p:sp>
    </p:spTree>
    <p:extLst>
      <p:ext uri="{BB962C8B-B14F-4D97-AF65-F5344CB8AC3E}">
        <p14:creationId xmlns:p14="http://schemas.microsoft.com/office/powerpoint/2010/main" val="46022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Dictionary</a:t>
            </a:r>
            <a:r>
              <a:rPr lang="en-US" baseline="0" dirty="0" smtClean="0"/>
              <a:t> example:</a:t>
            </a:r>
          </a:p>
          <a:p>
            <a:r>
              <a:rPr lang="en-US" sz="1200" i="1" kern="1200" dirty="0" smtClean="0">
                <a:solidFill>
                  <a:schemeClr val="tx1"/>
                </a:solidFill>
                <a:latin typeface="+mn-lt"/>
                <a:ea typeface="+mn-ea"/>
                <a:cs typeface="+mn-cs"/>
              </a:rPr>
              <a:t>&gt;&gt;&gt; d = </a:t>
            </a:r>
            <a:r>
              <a:rPr lang="en-US" sz="1200" i="1" kern="1200" dirty="0" err="1" smtClean="0">
                <a:solidFill>
                  <a:schemeClr val="tx1"/>
                </a:solidFill>
                <a:latin typeface="+mn-lt"/>
                <a:ea typeface="+mn-ea"/>
                <a:cs typeface="+mn-cs"/>
              </a:rPr>
              <a:t>dict</a:t>
            </a:r>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d['one'] = "First"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d[2] = "Second"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d[3] = 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compact_dict</a:t>
            </a:r>
            <a:r>
              <a:rPr lang="en-US" sz="1200" i="1" kern="1200" dirty="0" smtClean="0">
                <a:solidFill>
                  <a:schemeClr val="tx1"/>
                </a:solidFill>
                <a:latin typeface="+mn-lt"/>
                <a:ea typeface="+mn-ea"/>
                <a:cs typeface="+mn-cs"/>
              </a:rPr>
              <a:t> = {'one':'First',2:"Second",3:3}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a:t>
            </a:r>
            <a:r>
              <a:rPr lang="en-US" sz="1200" i="1" kern="1200" dirty="0" err="1" smtClean="0">
                <a:solidFill>
                  <a:schemeClr val="tx1"/>
                </a:solidFill>
                <a:latin typeface="+mn-lt"/>
                <a:ea typeface="+mn-ea"/>
                <a:cs typeface="+mn-cs"/>
              </a:rPr>
              <a:t>d.keys</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3, 'one']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a:t>
            </a:r>
            <a:r>
              <a:rPr lang="en-US" sz="1200" i="1" kern="1200" dirty="0" err="1" smtClean="0">
                <a:solidFill>
                  <a:schemeClr val="tx1"/>
                </a:solidFill>
                <a:latin typeface="+mn-lt"/>
                <a:ea typeface="+mn-ea"/>
                <a:cs typeface="+mn-cs"/>
              </a:rPr>
              <a:t>compact_dict.keys</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3, 'one']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a:t>
            </a:r>
            <a:r>
              <a:rPr lang="en-US" sz="1200" i="1" kern="1200" dirty="0" err="1" smtClean="0">
                <a:solidFill>
                  <a:schemeClr val="tx1"/>
                </a:solidFill>
                <a:latin typeface="+mn-lt"/>
                <a:ea typeface="+mn-ea"/>
                <a:cs typeface="+mn-cs"/>
              </a:rPr>
              <a:t>d.values</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['Second', 3, 'First']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a:t>
            </a:r>
            <a:r>
              <a:rPr lang="en-US" sz="1200" i="1" kern="1200" dirty="0" err="1" smtClean="0">
                <a:solidFill>
                  <a:schemeClr val="tx1"/>
                </a:solidFill>
                <a:latin typeface="+mn-lt"/>
                <a:ea typeface="+mn-ea"/>
                <a:cs typeface="+mn-cs"/>
              </a:rPr>
              <a:t>compact_dict.values</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['Second', 3, 'First']</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31E09BCC-53B9-454B-9AFB-FC6A0E011B4F}"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26</a:t>
            </a:fld>
            <a:endParaRPr lang="pl-PL"/>
          </a:p>
        </p:txBody>
      </p:sp>
    </p:spTree>
    <p:extLst>
      <p:ext uri="{BB962C8B-B14F-4D97-AF65-F5344CB8AC3E}">
        <p14:creationId xmlns:p14="http://schemas.microsoft.com/office/powerpoint/2010/main" val="2047504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Example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dct</a:t>
            </a:r>
            <a:r>
              <a:rPr lang="en-US" sz="1200" i="1" kern="1200" dirty="0" smtClean="0">
                <a:solidFill>
                  <a:schemeClr val="tx1"/>
                </a:solidFill>
                <a:latin typeface="+mn-lt"/>
                <a:ea typeface="+mn-ea"/>
                <a:cs typeface="+mn-cs"/>
              </a:rPr>
              <a:t> = {'one':'First',2:"Second",3:3}</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cmp(dict1, dict2)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dct2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{'test': 'Test', 4: 4, 5: 'John'}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cmp</a:t>
            </a:r>
            <a:r>
              <a:rPr lang="en-US" sz="1200" i="1" kern="1200" dirty="0" smtClean="0">
                <a:solidFill>
                  <a:schemeClr val="tx1"/>
                </a:solidFill>
                <a:latin typeface="+mn-lt"/>
                <a:ea typeface="+mn-ea"/>
                <a:cs typeface="+mn-cs"/>
              </a:rPr>
              <a:t>(dct,dct2)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len(dict)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len</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dct</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3</a:t>
            </a:r>
            <a:endParaRPr lang="ro-RO"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type(</a:t>
            </a:r>
            <a:r>
              <a:rPr lang="en-US" sz="1200" b="1" kern="1200" dirty="0" err="1" smtClean="0">
                <a:solidFill>
                  <a:schemeClr val="tx1"/>
                </a:solidFill>
                <a:latin typeface="+mn-lt"/>
                <a:ea typeface="+mn-ea"/>
                <a:cs typeface="+mn-cs"/>
              </a:rPr>
              <a:t>var</a:t>
            </a:r>
            <a:r>
              <a:rPr lang="en-US" sz="1200" b="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type(</a:t>
            </a:r>
            <a:r>
              <a:rPr lang="en-US" sz="1200" i="1" kern="1200" dirty="0" err="1" smtClean="0">
                <a:solidFill>
                  <a:schemeClr val="tx1"/>
                </a:solidFill>
                <a:latin typeface="+mn-lt"/>
                <a:ea typeface="+mn-ea"/>
                <a:cs typeface="+mn-cs"/>
              </a:rPr>
              <a:t>dct</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&lt;type '</a:t>
            </a:r>
            <a:r>
              <a:rPr lang="en-US" sz="1200" i="1" kern="1200" dirty="0" err="1" smtClean="0">
                <a:solidFill>
                  <a:schemeClr val="tx1"/>
                </a:solidFill>
                <a:latin typeface="+mn-lt"/>
                <a:ea typeface="+mn-ea"/>
                <a:cs typeface="+mn-cs"/>
              </a:rPr>
              <a:t>dict</a:t>
            </a:r>
            <a:r>
              <a:rPr lang="en-US" sz="1200" i="1" kern="1200" dirty="0" smtClean="0">
                <a:solidFill>
                  <a:schemeClr val="tx1"/>
                </a:solidFill>
                <a:latin typeface="+mn-lt"/>
                <a:ea typeface="+mn-ea"/>
                <a:cs typeface="+mn-cs"/>
              </a:rPr>
              <a:t>'&gt;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4D52BD42-DCA6-46F3-8FDD-A0A01211B66A}"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27</a:t>
            </a:fld>
            <a:endParaRPr lang="pl-PL"/>
          </a:p>
        </p:txBody>
      </p:sp>
    </p:spTree>
    <p:extLst>
      <p:ext uri="{BB962C8B-B14F-4D97-AF65-F5344CB8AC3E}">
        <p14:creationId xmlns:p14="http://schemas.microsoft.com/office/powerpoint/2010/main" val="174538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1" kern="1200" dirty="0" smtClean="0">
                <a:solidFill>
                  <a:schemeClr val="tx1"/>
                </a:solidFill>
                <a:latin typeface="+mn-lt"/>
                <a:ea typeface="+mn-ea"/>
                <a:cs typeface="+mn-cs"/>
              </a:rPr>
              <a:t>Example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dct</a:t>
            </a:r>
            <a:r>
              <a:rPr lang="en-US" sz="1200" i="1" kern="1200" dirty="0" smtClean="0">
                <a:solidFill>
                  <a:schemeClr val="tx1"/>
                </a:solidFill>
                <a:latin typeface="+mn-lt"/>
                <a:ea typeface="+mn-ea"/>
                <a:cs typeface="+mn-cs"/>
              </a:rPr>
              <a:t> = {'one':'First',2:"Second",3:3}</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dict.clear()</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dct.clear</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dict.copy()</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copy_dct</a:t>
            </a:r>
            <a:r>
              <a:rPr lang="en-US" sz="1200" i="1" kern="1200" dirty="0" smtClean="0">
                <a:solidFill>
                  <a:schemeClr val="tx1"/>
                </a:solidFill>
                <a:latin typeface="+mn-lt"/>
                <a:ea typeface="+mn-ea"/>
                <a:cs typeface="+mn-cs"/>
              </a:rPr>
              <a:t> = </a:t>
            </a:r>
            <a:r>
              <a:rPr lang="en-US" sz="1200" i="1" kern="1200" dirty="0" err="1" smtClean="0">
                <a:solidFill>
                  <a:schemeClr val="tx1"/>
                </a:solidFill>
                <a:latin typeface="+mn-lt"/>
                <a:ea typeface="+mn-ea"/>
                <a:cs typeface="+mn-cs"/>
              </a:rPr>
              <a:t>dct.copy</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copy_dct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'Second', 3: 3, 'one': 'First'}</a:t>
            </a:r>
            <a:endParaRPr lang="ro-RO"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dict.fromkeys</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seq</a:t>
            </a:r>
            <a:r>
              <a:rPr lang="en-US" sz="1200" b="1" kern="1200" dirty="0" smtClean="0">
                <a:solidFill>
                  <a:schemeClr val="tx1"/>
                </a:solidFill>
                <a:latin typeface="+mn-lt"/>
                <a:ea typeface="+mn-ea"/>
                <a:cs typeface="+mn-cs"/>
              </a:rPr>
              <a:t>[, value])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frm_dct</a:t>
            </a:r>
            <a:r>
              <a:rPr lang="en-US" sz="1200" i="1" kern="1200" dirty="0" smtClean="0">
                <a:solidFill>
                  <a:schemeClr val="tx1"/>
                </a:solidFill>
                <a:latin typeface="+mn-lt"/>
                <a:ea typeface="+mn-ea"/>
                <a:cs typeface="+mn-cs"/>
              </a:rPr>
              <a:t> = </a:t>
            </a:r>
            <a:r>
              <a:rPr lang="en-US" sz="1200" i="1" kern="1200" dirty="0" err="1" smtClean="0">
                <a:solidFill>
                  <a:schemeClr val="tx1"/>
                </a:solidFill>
                <a:latin typeface="+mn-lt"/>
                <a:ea typeface="+mn-ea"/>
                <a:cs typeface="+mn-cs"/>
              </a:rPr>
              <a:t>dct.fromkeys</a:t>
            </a:r>
            <a:r>
              <a:rPr lang="en-US" sz="1200" i="1" kern="1200" dirty="0" smtClean="0">
                <a:solidFill>
                  <a:schemeClr val="tx1"/>
                </a:solidFill>
                <a:latin typeface="+mn-lt"/>
                <a:ea typeface="+mn-ea"/>
                <a:cs typeface="+mn-cs"/>
              </a:rPr>
              <a:t>((2,'one'))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frm_dct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None, 'one': None}</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dict.get(key,default=None)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dct.get</a:t>
            </a:r>
            <a:r>
              <a:rPr lang="en-US" sz="1200" i="1" kern="1200" dirty="0" smtClean="0">
                <a:solidFill>
                  <a:schemeClr val="tx1"/>
                </a:solidFill>
                <a:latin typeface="+mn-lt"/>
                <a:ea typeface="+mn-ea"/>
                <a:cs typeface="+mn-cs"/>
              </a:rPr>
              <a: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'Second'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dct.get</a:t>
            </a:r>
            <a:r>
              <a:rPr lang="en-US" sz="1200" i="1" kern="1200" dirty="0" smtClean="0">
                <a:solidFill>
                  <a:schemeClr val="tx1"/>
                </a:solidFill>
                <a:latin typeface="+mn-lt"/>
                <a:ea typeface="+mn-ea"/>
                <a:cs typeface="+mn-cs"/>
              </a:rPr>
              <a:t>(4,"Not found")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'Not found'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dct.get</a:t>
            </a:r>
            <a:r>
              <a:rPr lang="en-US" sz="1200" i="1" kern="1200" dirty="0" smtClean="0">
                <a:solidFill>
                  <a:schemeClr val="tx1"/>
                </a:solidFill>
                <a:latin typeface="+mn-lt"/>
                <a:ea typeface="+mn-ea"/>
                <a:cs typeface="+mn-cs"/>
              </a:rPr>
              <a:t>(2,"Not found")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'Second'</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dict.has_key(key)</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dct.has_key</a:t>
            </a:r>
            <a:r>
              <a:rPr lang="en-US" sz="1200" i="1" kern="1200" dirty="0" smtClean="0">
                <a:solidFill>
                  <a:schemeClr val="tx1"/>
                </a:solidFill>
                <a:latin typeface="+mn-lt"/>
                <a:ea typeface="+mn-ea"/>
                <a:cs typeface="+mn-cs"/>
              </a:rPr>
              <a: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True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dct.has_key</a:t>
            </a:r>
            <a:r>
              <a:rPr lang="en-US" sz="1200" i="1" kern="1200" dirty="0" smtClean="0">
                <a:solidFill>
                  <a:schemeClr val="tx1"/>
                </a:solidFill>
                <a:latin typeface="+mn-lt"/>
                <a:ea typeface="+mn-ea"/>
                <a:cs typeface="+mn-cs"/>
              </a:rPr>
              <a:t>(4)</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False</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dict.items()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dct.items</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'Second'), (3, 3), ('one', 'First')]</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dict.keys()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dct.keys</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3, 'one']</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dict.setdefault(key, default=None)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dct.setdefault</a:t>
            </a:r>
            <a:r>
              <a:rPr lang="en-US" sz="1200" i="1" kern="1200" dirty="0" smtClean="0">
                <a:solidFill>
                  <a:schemeClr val="tx1"/>
                </a:solidFill>
                <a:latin typeface="+mn-lt"/>
                <a:ea typeface="+mn-ea"/>
                <a:cs typeface="+mn-cs"/>
              </a:rPr>
              <a: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'Second'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dct.setdefault</a:t>
            </a:r>
            <a:r>
              <a:rPr lang="en-US" sz="1200" i="1" kern="1200" dirty="0" smtClean="0">
                <a:solidFill>
                  <a:schemeClr val="tx1"/>
                </a:solidFill>
                <a:latin typeface="+mn-lt"/>
                <a:ea typeface="+mn-ea"/>
                <a:cs typeface="+mn-cs"/>
              </a:rPr>
              <a:t>(4)</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'Second', 3: 3, 4: None, 'one': 'First'}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dct.setdefault</a:t>
            </a:r>
            <a:r>
              <a:rPr lang="en-US" sz="1200" i="1" kern="1200" dirty="0" smtClean="0">
                <a:solidFill>
                  <a:schemeClr val="tx1"/>
                </a:solidFill>
                <a:latin typeface="+mn-lt"/>
                <a:ea typeface="+mn-ea"/>
                <a:cs typeface="+mn-cs"/>
              </a:rPr>
              <a:t>(5, 5)</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5</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'Second', 3: 3, 4: None, 5: 5, 'one': 'First'}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dict.update(dict2)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dict2 = {6:"Six"}</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dct.update</a:t>
            </a:r>
            <a:r>
              <a:rPr lang="en-US" sz="1200" i="1" kern="1200" dirty="0" smtClean="0">
                <a:solidFill>
                  <a:schemeClr val="tx1"/>
                </a:solidFill>
                <a:latin typeface="+mn-lt"/>
                <a:ea typeface="+mn-ea"/>
                <a:cs typeface="+mn-cs"/>
              </a:rPr>
              <a:t>(dict2)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'Second', 3: 3, 4: None, 5: 5, 6: 'Six', 'one': 'First'}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dict2 = {5:"Five"}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dct.update</a:t>
            </a:r>
            <a:r>
              <a:rPr lang="en-US" sz="1200" i="1" kern="1200" dirty="0" smtClean="0">
                <a:solidFill>
                  <a:schemeClr val="tx1"/>
                </a:solidFill>
                <a:latin typeface="+mn-lt"/>
                <a:ea typeface="+mn-ea"/>
                <a:cs typeface="+mn-cs"/>
              </a:rPr>
              <a:t>(dict2)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'Second', 3: 3, 4: None, 5: 'Five', 6: 'Six', 'one': 'First'}</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dict.values()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dct.values</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['Second', 3, None, 'Five', 'Six', 'First']</a:t>
            </a:r>
            <a:endParaRPr lang="ro-RO" sz="1200" kern="1200" dirty="0" smtClean="0">
              <a:solidFill>
                <a:schemeClr val="tx1"/>
              </a:solidFill>
              <a:latin typeface="+mn-lt"/>
              <a:ea typeface="+mn-ea"/>
              <a:cs typeface="+mn-cs"/>
            </a:endParaRPr>
          </a:p>
          <a:p>
            <a:pPr algn="ctr"/>
            <a:endParaRPr lang="ro-RO" dirty="0"/>
          </a:p>
        </p:txBody>
      </p:sp>
      <p:sp>
        <p:nvSpPr>
          <p:cNvPr id="4" name="Date Placeholder 3"/>
          <p:cNvSpPr>
            <a:spLocks noGrp="1"/>
          </p:cNvSpPr>
          <p:nvPr>
            <p:ph type="dt" idx="10"/>
          </p:nvPr>
        </p:nvSpPr>
        <p:spPr/>
        <p:txBody>
          <a:bodyPr/>
          <a:lstStyle/>
          <a:p>
            <a:fld id="{E4E01070-A29B-4334-9BB1-AED253797BE0}"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28</a:t>
            </a:fld>
            <a:endParaRPr lang="pl-PL"/>
          </a:p>
        </p:txBody>
      </p:sp>
    </p:spTree>
    <p:extLst>
      <p:ext uri="{BB962C8B-B14F-4D97-AF65-F5344CB8AC3E}">
        <p14:creationId xmlns:p14="http://schemas.microsoft.com/office/powerpoint/2010/main" val="318695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37348C3E-65FB-4529-9959-E562CAF43502}"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29</a:t>
            </a:fld>
            <a:endParaRPr lang="pl-PL"/>
          </a:p>
        </p:txBody>
      </p:sp>
    </p:spTree>
    <p:extLst>
      <p:ext uri="{BB962C8B-B14F-4D97-AF65-F5344CB8AC3E}">
        <p14:creationId xmlns:p14="http://schemas.microsoft.com/office/powerpoint/2010/main" val="3678872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Examples on how to access a list:</a:t>
            </a:r>
          </a:p>
          <a:p>
            <a:r>
              <a:rPr lang="en-US" sz="1200" i="1" kern="1200" dirty="0" smtClean="0">
                <a:solidFill>
                  <a:schemeClr val="tx1"/>
                </a:solidFill>
                <a:latin typeface="+mn-lt"/>
                <a:ea typeface="+mn-ea"/>
                <a:cs typeface="+mn-cs"/>
              </a:rPr>
              <a:t>&gt;&gt;&gt; print l1 # Prints complete list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abcd</a:t>
            </a:r>
            <a:r>
              <a:rPr lang="en-US" sz="1200" i="1" kern="1200" dirty="0" smtClean="0">
                <a:solidFill>
                  <a:schemeClr val="tx1"/>
                </a:solidFill>
                <a:latin typeface="+mn-lt"/>
                <a:ea typeface="+mn-ea"/>
                <a:cs typeface="+mn-cs"/>
              </a:rPr>
              <a:t>', 786, 2.23, 'john', 70.2]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l1[0] # Prints first element of the list</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abcd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l1[1:3] # Prints elements starting from 2nd till 3rd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[786, 2.23]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l1[2:] </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 Prints elements starting from 3rd element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[2.23, 'john', 70.2]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tinylist</a:t>
            </a:r>
            <a:r>
              <a:rPr lang="en-US" sz="1200" i="1" kern="1200" dirty="0" smtClean="0">
                <a:solidFill>
                  <a:schemeClr val="tx1"/>
                </a:solidFill>
                <a:latin typeface="+mn-lt"/>
                <a:ea typeface="+mn-ea"/>
                <a:cs typeface="+mn-cs"/>
              </a:rPr>
              <a:t> = [123, 'john']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a:t>
            </a:r>
            <a:r>
              <a:rPr lang="en-US" sz="1200" i="1" kern="1200" dirty="0" err="1" smtClean="0">
                <a:solidFill>
                  <a:schemeClr val="tx1"/>
                </a:solidFill>
                <a:latin typeface="+mn-lt"/>
                <a:ea typeface="+mn-ea"/>
                <a:cs typeface="+mn-cs"/>
              </a:rPr>
              <a:t>tinylist</a:t>
            </a:r>
            <a:r>
              <a:rPr lang="en-US" sz="1200" i="1" kern="1200" dirty="0" smtClean="0">
                <a:solidFill>
                  <a:schemeClr val="tx1"/>
                </a:solidFill>
                <a:latin typeface="+mn-lt"/>
                <a:ea typeface="+mn-ea"/>
                <a:cs typeface="+mn-cs"/>
              </a:rPr>
              <a:t> * 2    # Prints list two times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[123, 'john', 123, 'john']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list + </a:t>
            </a:r>
            <a:r>
              <a:rPr lang="en-US" sz="1200" i="1" kern="1200" dirty="0" err="1" smtClean="0">
                <a:solidFill>
                  <a:schemeClr val="tx1"/>
                </a:solidFill>
                <a:latin typeface="+mn-lt"/>
                <a:ea typeface="+mn-ea"/>
                <a:cs typeface="+mn-cs"/>
              </a:rPr>
              <a:t>tinylist</a:t>
            </a:r>
            <a:r>
              <a:rPr lang="en-US" sz="1200" i="1" kern="1200" dirty="0" smtClean="0">
                <a:solidFill>
                  <a:schemeClr val="tx1"/>
                </a:solidFill>
                <a:latin typeface="+mn-lt"/>
                <a:ea typeface="+mn-ea"/>
                <a:cs typeface="+mn-cs"/>
              </a:rPr>
              <a:t>  # Prints concatenated lists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abcd</a:t>
            </a:r>
            <a:r>
              <a:rPr lang="en-US" sz="1200" i="1" kern="1200" dirty="0" smtClean="0">
                <a:solidFill>
                  <a:schemeClr val="tx1"/>
                </a:solidFill>
                <a:latin typeface="+mn-lt"/>
                <a:ea typeface="+mn-ea"/>
                <a:cs typeface="+mn-cs"/>
              </a:rPr>
              <a:t>', 786, 2.23, 'john', 70.2, 123, 'john']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l2=l1+tinylist  # Concatenates the list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l2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abcd</a:t>
            </a:r>
            <a:r>
              <a:rPr lang="en-US" sz="1200" i="1" kern="1200" dirty="0" smtClean="0">
                <a:solidFill>
                  <a:schemeClr val="tx1"/>
                </a:solidFill>
                <a:latin typeface="+mn-lt"/>
                <a:ea typeface="+mn-ea"/>
                <a:cs typeface="+mn-cs"/>
              </a:rPr>
              <a:t>', 786, 2.23, 'john', 70.2, 123, 'john']</a:t>
            </a:r>
            <a:endParaRPr lang="ro-RO" sz="1200" kern="1200" dirty="0" smtClean="0">
              <a:solidFill>
                <a:schemeClr val="tx1"/>
              </a:solidFill>
              <a:latin typeface="+mn-lt"/>
              <a:ea typeface="+mn-ea"/>
              <a:cs typeface="+mn-cs"/>
            </a:endParaRPr>
          </a:p>
          <a:p>
            <a:endParaRPr lang="en-US" dirty="0" smtClean="0"/>
          </a:p>
          <a:p>
            <a:r>
              <a:rPr lang="en-US" dirty="0" smtClean="0"/>
              <a:t>Example</a:t>
            </a:r>
            <a:r>
              <a:rPr lang="en-US" baseline="0" dirty="0" smtClean="0"/>
              <a:t> on how to change individual elements in a list:</a:t>
            </a:r>
          </a:p>
          <a:p>
            <a:r>
              <a:rPr lang="en-US" sz="1200" i="1" kern="1200" dirty="0" smtClean="0">
                <a:solidFill>
                  <a:schemeClr val="tx1"/>
                </a:solidFill>
                <a:latin typeface="+mn-lt"/>
                <a:ea typeface="+mn-ea"/>
                <a:cs typeface="+mn-cs"/>
              </a:rPr>
              <a:t>&gt;&gt;&gt;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['spam', 'eggs', 100, 1234]</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a[2] = a[2] + 23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['spam', 'eggs', 123, 1234]</a:t>
            </a:r>
            <a:endParaRPr lang="ro-RO" sz="1200" kern="1200" dirty="0" smtClean="0">
              <a:solidFill>
                <a:schemeClr val="tx1"/>
              </a:solidFill>
              <a:latin typeface="+mn-lt"/>
              <a:ea typeface="+mn-ea"/>
              <a:cs typeface="+mn-cs"/>
            </a:endParaRPr>
          </a:p>
          <a:p>
            <a:endParaRPr lang="en-US" dirty="0" smtClean="0"/>
          </a:p>
          <a:p>
            <a:r>
              <a:rPr lang="en-US" dirty="0" smtClean="0"/>
              <a:t>Example of slice assignment:</a:t>
            </a:r>
          </a:p>
          <a:p>
            <a:r>
              <a:rPr lang="en-US" sz="1200" i="1" kern="1200" dirty="0" smtClean="0">
                <a:solidFill>
                  <a:schemeClr val="tx1"/>
                </a:solidFill>
                <a:latin typeface="+mn-lt"/>
                <a:ea typeface="+mn-ea"/>
                <a:cs typeface="+mn-cs"/>
              </a:rPr>
              <a:t>&gt;&gt;&gt;a[0:2] = [1, 12] # Replace some items: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 12, 123, 1234]</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&gt;&gt;&gt;a[0:2] = []  # Remove some: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[123, 1234]</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a[1:1] = ['inserted', '</a:t>
            </a:r>
            <a:r>
              <a:rPr lang="en-US" sz="1200" i="1" kern="1200" dirty="0" err="1" smtClean="0">
                <a:solidFill>
                  <a:schemeClr val="tx1"/>
                </a:solidFill>
                <a:latin typeface="+mn-lt"/>
                <a:ea typeface="+mn-ea"/>
                <a:cs typeface="+mn-cs"/>
              </a:rPr>
              <a:t>xyzzy</a:t>
            </a:r>
            <a:r>
              <a:rPr lang="en-US" sz="1200" i="1" kern="1200" dirty="0" smtClean="0">
                <a:solidFill>
                  <a:schemeClr val="tx1"/>
                </a:solidFill>
                <a:latin typeface="+mn-lt"/>
                <a:ea typeface="+mn-ea"/>
                <a:cs typeface="+mn-cs"/>
              </a:rPr>
              <a:t>'] # Insert some: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[123, 'inserted', '</a:t>
            </a:r>
            <a:r>
              <a:rPr lang="en-US" sz="1200" i="1" kern="1200" dirty="0" err="1" smtClean="0">
                <a:solidFill>
                  <a:schemeClr val="tx1"/>
                </a:solidFill>
                <a:latin typeface="+mn-lt"/>
                <a:ea typeface="+mn-ea"/>
                <a:cs typeface="+mn-cs"/>
              </a:rPr>
              <a:t>xyzzy</a:t>
            </a:r>
            <a:r>
              <a:rPr lang="en-US" sz="1200" i="1" kern="1200" dirty="0" smtClean="0">
                <a:solidFill>
                  <a:schemeClr val="tx1"/>
                </a:solidFill>
                <a:latin typeface="+mn-lt"/>
                <a:ea typeface="+mn-ea"/>
                <a:cs typeface="+mn-cs"/>
              </a:rPr>
              <a:t>', 1234]</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a[:0] = a # Insert (a copy of) itself at the beginning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[123, 'inserted', '</a:t>
            </a:r>
            <a:r>
              <a:rPr lang="en-US" sz="1200" i="1" kern="1200" dirty="0" err="1" smtClean="0">
                <a:solidFill>
                  <a:schemeClr val="tx1"/>
                </a:solidFill>
                <a:latin typeface="+mn-lt"/>
                <a:ea typeface="+mn-ea"/>
                <a:cs typeface="+mn-cs"/>
              </a:rPr>
              <a:t>xyzzy</a:t>
            </a:r>
            <a:r>
              <a:rPr lang="en-US" sz="1200" i="1" kern="1200" dirty="0" smtClean="0">
                <a:solidFill>
                  <a:schemeClr val="tx1"/>
                </a:solidFill>
                <a:latin typeface="+mn-lt"/>
                <a:ea typeface="+mn-ea"/>
                <a:cs typeface="+mn-cs"/>
              </a:rPr>
              <a:t>', 1234, 123, '</a:t>
            </a:r>
            <a:r>
              <a:rPr lang="en-US" sz="1200" i="1" kern="1200" dirty="0" err="1" smtClean="0">
                <a:solidFill>
                  <a:schemeClr val="tx1"/>
                </a:solidFill>
                <a:latin typeface="+mn-lt"/>
                <a:ea typeface="+mn-ea"/>
                <a:cs typeface="+mn-cs"/>
              </a:rPr>
              <a:t>bletch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xyzzy</a:t>
            </a:r>
            <a:r>
              <a:rPr lang="en-US" sz="1200" i="1" kern="1200" dirty="0" smtClean="0">
                <a:solidFill>
                  <a:schemeClr val="tx1"/>
                </a:solidFill>
                <a:latin typeface="+mn-lt"/>
                <a:ea typeface="+mn-ea"/>
                <a:cs typeface="+mn-cs"/>
              </a:rPr>
              <a:t>', 1234]</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 = [] # Clear the list: replace all items with an empty list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endParaRPr lang="en-US" baseline="0" dirty="0" smtClean="0"/>
          </a:p>
          <a:p>
            <a:r>
              <a:rPr lang="en-US" baseline="0" dirty="0" smtClean="0"/>
              <a:t>Nested lists example:</a:t>
            </a:r>
          </a:p>
          <a:p>
            <a:r>
              <a:rPr lang="en-US" baseline="0" dirty="0" smtClean="0"/>
              <a:t> </a:t>
            </a:r>
            <a:r>
              <a:rPr lang="en-US" sz="1200" i="1" kern="1200" dirty="0" smtClean="0">
                <a:solidFill>
                  <a:schemeClr val="tx1"/>
                </a:solidFill>
                <a:latin typeface="+mn-lt"/>
                <a:ea typeface="+mn-ea"/>
                <a:cs typeface="+mn-cs"/>
              </a:rPr>
              <a:t>&gt;&gt;&gt; q = [2, 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 = [1, q, 4]</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len</a:t>
            </a:r>
            <a:r>
              <a:rPr lang="en-US" sz="1200" i="1" kern="1200" dirty="0" smtClean="0">
                <a:solidFill>
                  <a:schemeClr val="tx1"/>
                </a:solidFill>
                <a:latin typeface="+mn-lt"/>
                <a:ea typeface="+mn-ea"/>
                <a:cs typeface="+mn-cs"/>
              </a:rPr>
              <a:t>(p)</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p[1][0]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p[1].append('</a:t>
            </a:r>
            <a:r>
              <a:rPr lang="en-US" sz="1200" i="1" kern="1200" dirty="0" err="1" smtClean="0">
                <a:solidFill>
                  <a:schemeClr val="tx1"/>
                </a:solidFill>
                <a:latin typeface="+mn-lt"/>
                <a:ea typeface="+mn-ea"/>
                <a:cs typeface="+mn-cs"/>
              </a:rPr>
              <a:t>xtra</a:t>
            </a:r>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 [2, 3, '</a:t>
            </a:r>
            <a:r>
              <a:rPr lang="en-US" sz="1200" i="1" kern="1200" dirty="0" err="1" smtClean="0">
                <a:solidFill>
                  <a:schemeClr val="tx1"/>
                </a:solidFill>
                <a:latin typeface="+mn-lt"/>
                <a:ea typeface="+mn-ea"/>
                <a:cs typeface="+mn-cs"/>
              </a:rPr>
              <a:t>xtra</a:t>
            </a:r>
            <a:r>
              <a:rPr lang="en-US" sz="1200" i="1" kern="1200" dirty="0" smtClean="0">
                <a:solidFill>
                  <a:schemeClr val="tx1"/>
                </a:solidFill>
                <a:latin typeface="+mn-lt"/>
                <a:ea typeface="+mn-ea"/>
                <a:cs typeface="+mn-cs"/>
              </a:rPr>
              <a:t>'], 4]</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q</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3, '</a:t>
            </a:r>
            <a:r>
              <a:rPr lang="en-US" sz="1200" i="1" kern="1200" dirty="0" err="1" smtClean="0">
                <a:solidFill>
                  <a:schemeClr val="tx1"/>
                </a:solidFill>
                <a:latin typeface="+mn-lt"/>
                <a:ea typeface="+mn-ea"/>
                <a:cs typeface="+mn-cs"/>
              </a:rPr>
              <a:t>xtra</a:t>
            </a:r>
            <a:r>
              <a:rPr lang="en-US" sz="1200" i="1" kern="1200" dirty="0" smtClean="0">
                <a:solidFill>
                  <a:schemeClr val="tx1"/>
                </a:solidFill>
                <a:latin typeface="+mn-lt"/>
                <a:ea typeface="+mn-ea"/>
                <a:cs typeface="+mn-cs"/>
              </a:rPr>
              <a:t>']</a:t>
            </a:r>
          </a:p>
          <a:p>
            <a:endParaRPr lang="en-US" sz="1200" i="1" kern="1200" dirty="0" smtClean="0">
              <a:solidFill>
                <a:schemeClr val="tx1"/>
              </a:solidFill>
              <a:latin typeface="+mn-lt"/>
              <a:ea typeface="+mn-ea"/>
              <a:cs typeface="+mn-cs"/>
            </a:endParaRPr>
          </a:p>
          <a:p>
            <a:pPr fontAlgn="t"/>
            <a:r>
              <a:rPr lang="en-US" sz="1200" b="1" i="0" u="none" strike="noStrike" kern="1200" dirty="0" smtClean="0">
                <a:solidFill>
                  <a:schemeClr val="tx1"/>
                </a:solidFill>
                <a:latin typeface="+mn-lt"/>
                <a:ea typeface="+mn-ea"/>
                <a:cs typeface="+mn-cs"/>
              </a:rPr>
              <a:t>Example (</a:t>
            </a:r>
            <a:r>
              <a:rPr lang="en-US" sz="1200" b="1" i="1" u="none" strike="noStrike" kern="1200" dirty="0" smtClean="0">
                <a:solidFill>
                  <a:schemeClr val="tx1"/>
                </a:solidFill>
                <a:latin typeface="+mn-lt"/>
                <a:ea typeface="+mn-ea"/>
                <a:cs typeface="+mn-cs"/>
              </a:rPr>
              <a:t> </a:t>
            </a:r>
            <a:r>
              <a:rPr lang="en-US" sz="1200" b="1" i="1" u="none" strike="noStrike" kern="1200" dirty="0" err="1" smtClean="0">
                <a:solidFill>
                  <a:schemeClr val="tx1"/>
                </a:solidFill>
                <a:latin typeface="+mn-lt"/>
                <a:ea typeface="+mn-ea"/>
                <a:cs typeface="+mn-cs"/>
              </a:rPr>
              <a:t>lst</a:t>
            </a:r>
            <a:r>
              <a:rPr lang="en-US" sz="1200" b="1" i="1" u="none" strike="noStrike" kern="1200" dirty="0" smtClean="0">
                <a:solidFill>
                  <a:schemeClr val="tx1"/>
                </a:solidFill>
                <a:latin typeface="+mn-lt"/>
                <a:ea typeface="+mn-ea"/>
                <a:cs typeface="+mn-cs"/>
              </a:rPr>
              <a:t> = [1,'a'])</a:t>
            </a:r>
            <a:endParaRPr lang="ro-RO" sz="1200" b="1" i="0" u="none" strike="noStrike" kern="1200" dirty="0" smtClean="0">
              <a:solidFill>
                <a:schemeClr val="tx1"/>
              </a:solidFill>
              <a:latin typeface="+mn-lt"/>
              <a:ea typeface="+mn-ea"/>
              <a:cs typeface="+mn-cs"/>
            </a:endParaRPr>
          </a:p>
          <a:p>
            <a:pPr fontAlgn="t"/>
            <a:endParaRPr lang="en-US" sz="1200" b="1" i="0" u="none" strike="noStrike" kern="1200" dirty="0" smtClean="0">
              <a:solidFill>
                <a:schemeClr val="tx1"/>
              </a:solidFill>
              <a:latin typeface="+mn-lt"/>
              <a:ea typeface="+mn-ea"/>
              <a:cs typeface="+mn-cs"/>
            </a:endParaRPr>
          </a:p>
          <a:p>
            <a:pPr fontAlgn="t"/>
            <a:r>
              <a:rPr lang="en-US" sz="1200" b="1" i="0" u="none" strike="noStrike" kern="1200" dirty="0" err="1" smtClean="0">
                <a:solidFill>
                  <a:schemeClr val="tx1"/>
                </a:solidFill>
                <a:latin typeface="+mn-lt"/>
                <a:ea typeface="+mn-ea"/>
                <a:cs typeface="+mn-cs"/>
              </a:rPr>
              <a:t>list.append</a:t>
            </a:r>
            <a:r>
              <a:rPr lang="en-US" sz="1200" b="1" i="0" u="none" strike="noStrike" kern="1200" dirty="0" smtClean="0">
                <a:solidFill>
                  <a:schemeClr val="tx1"/>
                </a:solidFill>
                <a:latin typeface="+mn-lt"/>
                <a:ea typeface="+mn-ea"/>
                <a:cs typeface="+mn-cs"/>
              </a:rPr>
              <a:t>(</a:t>
            </a:r>
            <a:r>
              <a:rPr lang="en-US" sz="1200" b="1" i="1" u="none" strike="noStrike" kern="1200" dirty="0" smtClean="0">
                <a:solidFill>
                  <a:schemeClr val="tx1"/>
                </a:solidFill>
                <a:latin typeface="+mn-lt"/>
                <a:ea typeface="+mn-ea"/>
                <a:cs typeface="+mn-cs"/>
              </a:rPr>
              <a:t>x</a:t>
            </a:r>
            <a:r>
              <a:rPr lang="en-US" sz="1200" b="1" i="0"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lst.append</a:t>
            </a:r>
            <a:r>
              <a:rPr lang="en-US" sz="1200" b="0" i="1" u="none" strike="noStrike" kern="1200" dirty="0" smtClean="0">
                <a:solidFill>
                  <a:schemeClr val="tx1"/>
                </a:solidFill>
                <a:latin typeface="+mn-lt"/>
                <a:ea typeface="+mn-ea"/>
                <a:cs typeface="+mn-cs"/>
              </a:rPr>
              <a:t>('b')</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[1, 'a', 'b']</a:t>
            </a:r>
            <a:endParaRPr lang="ro-RO" sz="1200" b="0" i="0" u="none" strike="noStrike" kern="1200" dirty="0" smtClean="0">
              <a:solidFill>
                <a:schemeClr val="tx1"/>
              </a:solidFill>
              <a:latin typeface="+mn-lt"/>
              <a:ea typeface="+mn-ea"/>
              <a:cs typeface="+mn-cs"/>
            </a:endParaRPr>
          </a:p>
          <a:p>
            <a:pPr fontAlgn="t"/>
            <a:endParaRPr lang="en-US" sz="1200" b="1" i="0" u="none" strike="noStrike" kern="1200" dirty="0" smtClean="0">
              <a:solidFill>
                <a:schemeClr val="tx1"/>
              </a:solidFill>
              <a:latin typeface="+mn-lt"/>
              <a:ea typeface="+mn-ea"/>
              <a:cs typeface="+mn-cs"/>
            </a:endParaRPr>
          </a:p>
          <a:p>
            <a:pPr fontAlgn="t"/>
            <a:r>
              <a:rPr lang="en-US" sz="1200" b="1" i="0" u="none" strike="noStrike" kern="1200" dirty="0" err="1" smtClean="0">
                <a:solidFill>
                  <a:schemeClr val="tx1"/>
                </a:solidFill>
                <a:latin typeface="+mn-lt"/>
                <a:ea typeface="+mn-ea"/>
                <a:cs typeface="+mn-cs"/>
              </a:rPr>
              <a:t>list.extend</a:t>
            </a:r>
            <a:r>
              <a:rPr lang="en-US" sz="1200" b="1" i="0" u="none" strike="noStrike" kern="1200" dirty="0" smtClean="0">
                <a:solidFill>
                  <a:schemeClr val="tx1"/>
                </a:solidFill>
                <a:latin typeface="+mn-lt"/>
                <a:ea typeface="+mn-ea"/>
                <a:cs typeface="+mn-cs"/>
              </a:rPr>
              <a:t>(</a:t>
            </a:r>
            <a:r>
              <a:rPr lang="en-US" sz="1200" b="1" i="1" u="none" strike="noStrike" kern="1200" dirty="0" smtClean="0">
                <a:solidFill>
                  <a:schemeClr val="tx1"/>
                </a:solidFill>
                <a:latin typeface="+mn-lt"/>
                <a:ea typeface="+mn-ea"/>
                <a:cs typeface="+mn-cs"/>
              </a:rPr>
              <a:t>L</a:t>
            </a:r>
            <a:r>
              <a:rPr lang="en-US" sz="1200" b="1" i="0"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lst.extend</a:t>
            </a:r>
            <a:r>
              <a:rPr lang="en-US" sz="1200" b="0" i="1" u="none" strike="noStrike" kern="1200" dirty="0" smtClean="0">
                <a:solidFill>
                  <a:schemeClr val="tx1"/>
                </a:solidFill>
                <a:latin typeface="+mn-lt"/>
                <a:ea typeface="+mn-ea"/>
                <a:cs typeface="+mn-cs"/>
              </a:rPr>
              <a:t>(</a:t>
            </a:r>
            <a:r>
              <a:rPr lang="en-US" sz="1200" b="0" i="1" u="none" strike="noStrike" kern="1200" dirty="0" err="1" smtClean="0">
                <a:solidFill>
                  <a:schemeClr val="tx1"/>
                </a:solidFill>
                <a:latin typeface="+mn-lt"/>
                <a:ea typeface="+mn-ea"/>
                <a:cs typeface="+mn-cs"/>
              </a:rPr>
              <a:t>lst</a:t>
            </a:r>
            <a:r>
              <a:rPr lang="en-US" sz="1200" b="0" i="1"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[1, 'a', 'b', 1, 'a', 'b']</a:t>
            </a:r>
            <a:endParaRPr lang="ro-RO" sz="1200" b="0" i="0" u="none" strike="noStrike" kern="1200" dirty="0" smtClean="0">
              <a:solidFill>
                <a:schemeClr val="tx1"/>
              </a:solidFill>
              <a:latin typeface="+mn-lt"/>
              <a:ea typeface="+mn-ea"/>
              <a:cs typeface="+mn-cs"/>
            </a:endParaRPr>
          </a:p>
          <a:p>
            <a:pPr fontAlgn="t"/>
            <a:endParaRPr lang="en-US" sz="1200" b="1" i="0" u="none" strike="noStrike" kern="1200" dirty="0" smtClean="0">
              <a:solidFill>
                <a:schemeClr val="tx1"/>
              </a:solidFill>
              <a:latin typeface="+mn-lt"/>
              <a:ea typeface="+mn-ea"/>
              <a:cs typeface="+mn-cs"/>
            </a:endParaRPr>
          </a:p>
          <a:p>
            <a:pPr fontAlgn="t"/>
            <a:r>
              <a:rPr lang="en-US" sz="1200" b="1" i="0" u="none" strike="noStrike" kern="1200" dirty="0" err="1" smtClean="0">
                <a:solidFill>
                  <a:schemeClr val="tx1"/>
                </a:solidFill>
                <a:latin typeface="+mn-lt"/>
                <a:ea typeface="+mn-ea"/>
                <a:cs typeface="+mn-cs"/>
              </a:rPr>
              <a:t>list.insert</a:t>
            </a:r>
            <a:r>
              <a:rPr lang="en-US" sz="1200" b="1" i="0" u="none" strike="noStrike" kern="1200" dirty="0" smtClean="0">
                <a:solidFill>
                  <a:schemeClr val="tx1"/>
                </a:solidFill>
                <a:latin typeface="+mn-lt"/>
                <a:ea typeface="+mn-ea"/>
                <a:cs typeface="+mn-cs"/>
              </a:rPr>
              <a:t>(</a:t>
            </a:r>
            <a:r>
              <a:rPr lang="en-US" sz="1200" b="1" i="1" u="none" strike="noStrike" kern="1200" dirty="0" err="1" smtClean="0">
                <a:solidFill>
                  <a:schemeClr val="tx1"/>
                </a:solidFill>
                <a:latin typeface="+mn-lt"/>
                <a:ea typeface="+mn-ea"/>
                <a:cs typeface="+mn-cs"/>
              </a:rPr>
              <a:t>i</a:t>
            </a:r>
            <a:r>
              <a:rPr lang="en-US" sz="1200" b="1" i="0" u="none" strike="noStrike" kern="1200" dirty="0" smtClean="0">
                <a:solidFill>
                  <a:schemeClr val="tx1"/>
                </a:solidFill>
                <a:latin typeface="+mn-lt"/>
                <a:ea typeface="+mn-ea"/>
                <a:cs typeface="+mn-cs"/>
              </a:rPr>
              <a:t>, </a:t>
            </a:r>
            <a:r>
              <a:rPr lang="en-US" sz="1200" b="1" i="1" u="none" strike="noStrike" kern="1200" dirty="0" smtClean="0">
                <a:solidFill>
                  <a:schemeClr val="tx1"/>
                </a:solidFill>
                <a:latin typeface="+mn-lt"/>
                <a:ea typeface="+mn-ea"/>
                <a:cs typeface="+mn-cs"/>
              </a:rPr>
              <a:t>x</a:t>
            </a:r>
            <a:r>
              <a:rPr lang="en-US" sz="1200" b="1" i="0"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lst.insert</a:t>
            </a:r>
            <a:r>
              <a:rPr lang="en-US" sz="1200" b="0" i="1" u="none" strike="noStrike" kern="1200" dirty="0" smtClean="0">
                <a:solidFill>
                  <a:schemeClr val="tx1"/>
                </a:solidFill>
                <a:latin typeface="+mn-lt"/>
                <a:ea typeface="+mn-ea"/>
                <a:cs typeface="+mn-cs"/>
              </a:rPr>
              <a:t>(3,'c')</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[1, 'a', 'b', 'c', 1, 'a', 'b']</a:t>
            </a:r>
            <a:endParaRPr lang="ro-RO" sz="1200" b="0" i="0" u="none" strike="noStrike" kern="1200" dirty="0" smtClean="0">
              <a:solidFill>
                <a:schemeClr val="tx1"/>
              </a:solidFill>
              <a:latin typeface="+mn-lt"/>
              <a:ea typeface="+mn-ea"/>
              <a:cs typeface="+mn-cs"/>
            </a:endParaRPr>
          </a:p>
          <a:p>
            <a:pPr fontAlgn="t"/>
            <a:endParaRPr lang="en-US" sz="1200" b="1" i="0" u="none" strike="noStrike" kern="1200" dirty="0" smtClean="0">
              <a:solidFill>
                <a:schemeClr val="tx1"/>
              </a:solidFill>
              <a:latin typeface="+mn-lt"/>
              <a:ea typeface="+mn-ea"/>
              <a:cs typeface="+mn-cs"/>
            </a:endParaRPr>
          </a:p>
          <a:p>
            <a:pPr fontAlgn="t"/>
            <a:r>
              <a:rPr lang="en-US" sz="1200" b="1" i="0" u="none" strike="noStrike" kern="1200" dirty="0" err="1" smtClean="0">
                <a:solidFill>
                  <a:schemeClr val="tx1"/>
                </a:solidFill>
                <a:latin typeface="+mn-lt"/>
                <a:ea typeface="+mn-ea"/>
                <a:cs typeface="+mn-cs"/>
              </a:rPr>
              <a:t>list.remove</a:t>
            </a:r>
            <a:r>
              <a:rPr lang="en-US" sz="1200" b="1" i="0" u="none" strike="noStrike" kern="1200" dirty="0" smtClean="0">
                <a:solidFill>
                  <a:schemeClr val="tx1"/>
                </a:solidFill>
                <a:latin typeface="+mn-lt"/>
                <a:ea typeface="+mn-ea"/>
                <a:cs typeface="+mn-cs"/>
              </a:rPr>
              <a:t>(</a:t>
            </a:r>
            <a:r>
              <a:rPr lang="en-US" sz="1200" b="1" i="1" u="none" strike="noStrike" kern="1200" dirty="0" smtClean="0">
                <a:solidFill>
                  <a:schemeClr val="tx1"/>
                </a:solidFill>
                <a:latin typeface="+mn-lt"/>
                <a:ea typeface="+mn-ea"/>
                <a:cs typeface="+mn-cs"/>
              </a:rPr>
              <a:t>x</a:t>
            </a:r>
            <a:r>
              <a:rPr lang="en-US" sz="1200" b="1" i="0"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lst.remove</a:t>
            </a:r>
            <a:r>
              <a:rPr lang="en-US" sz="1200" b="0" i="1" u="none" strike="noStrike" kern="1200" dirty="0" smtClean="0">
                <a:solidFill>
                  <a:schemeClr val="tx1"/>
                </a:solidFill>
                <a:latin typeface="+mn-lt"/>
                <a:ea typeface="+mn-ea"/>
                <a:cs typeface="+mn-cs"/>
              </a:rPr>
              <a:t>('a')</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[1, 'b', 'c', 1, 'a', 'b']</a:t>
            </a:r>
            <a:endParaRPr lang="ro-RO" sz="1200" b="0" i="0" u="none" strike="noStrike" kern="1200" dirty="0" smtClean="0">
              <a:solidFill>
                <a:schemeClr val="tx1"/>
              </a:solidFill>
              <a:latin typeface="+mn-lt"/>
              <a:ea typeface="+mn-ea"/>
              <a:cs typeface="+mn-cs"/>
            </a:endParaRPr>
          </a:p>
          <a:p>
            <a:pPr fontAlgn="t"/>
            <a:endParaRPr lang="en-US" sz="1200" b="1" i="0" u="none" strike="noStrike" kern="1200" dirty="0" smtClean="0">
              <a:solidFill>
                <a:schemeClr val="tx1"/>
              </a:solidFill>
              <a:latin typeface="+mn-lt"/>
              <a:ea typeface="+mn-ea"/>
              <a:cs typeface="+mn-cs"/>
            </a:endParaRPr>
          </a:p>
          <a:p>
            <a:pPr fontAlgn="t"/>
            <a:r>
              <a:rPr lang="en-US" sz="1200" b="1" i="0" u="none" strike="noStrike" kern="1200" dirty="0" err="1" smtClean="0">
                <a:solidFill>
                  <a:schemeClr val="tx1"/>
                </a:solidFill>
                <a:latin typeface="+mn-lt"/>
                <a:ea typeface="+mn-ea"/>
                <a:cs typeface="+mn-cs"/>
              </a:rPr>
              <a:t>list.pop</a:t>
            </a:r>
            <a:r>
              <a:rPr lang="en-US" sz="1200" b="1" i="0" u="none" strike="noStrike" kern="1200" dirty="0" smtClean="0">
                <a:solidFill>
                  <a:schemeClr val="tx1"/>
                </a:solidFill>
                <a:latin typeface="+mn-lt"/>
                <a:ea typeface="+mn-ea"/>
                <a:cs typeface="+mn-cs"/>
              </a:rPr>
              <a:t>([</a:t>
            </a:r>
            <a:r>
              <a:rPr lang="en-US" sz="1200" b="1" i="1" u="none" strike="noStrike" kern="1200" dirty="0" err="1" smtClean="0">
                <a:solidFill>
                  <a:schemeClr val="tx1"/>
                </a:solidFill>
                <a:latin typeface="+mn-lt"/>
                <a:ea typeface="+mn-ea"/>
                <a:cs typeface="+mn-cs"/>
              </a:rPr>
              <a:t>i</a:t>
            </a:r>
            <a:r>
              <a:rPr lang="en-US" sz="1200" b="1" i="0"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lst.pop</a:t>
            </a:r>
            <a:r>
              <a:rPr lang="en-US" sz="1200" b="0" i="1"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'b'</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[1, 'b', 'c', 1, 'a']</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lst.pop</a:t>
            </a:r>
            <a:r>
              <a:rPr lang="en-US" sz="1200" b="0" i="1" u="none" strike="noStrike" kern="1200" dirty="0" smtClean="0">
                <a:solidFill>
                  <a:schemeClr val="tx1"/>
                </a:solidFill>
                <a:latin typeface="+mn-lt"/>
                <a:ea typeface="+mn-ea"/>
                <a:cs typeface="+mn-cs"/>
              </a:rPr>
              <a:t>(0)</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1</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['b', 'c', 1, 'a']</a:t>
            </a:r>
            <a:endParaRPr lang="ro-RO" sz="1200" b="0" i="0" u="none" strike="noStrike" kern="1200" dirty="0" smtClean="0">
              <a:solidFill>
                <a:schemeClr val="tx1"/>
              </a:solidFill>
              <a:latin typeface="+mn-lt"/>
              <a:ea typeface="+mn-ea"/>
              <a:cs typeface="+mn-cs"/>
            </a:endParaRPr>
          </a:p>
          <a:p>
            <a:pPr fontAlgn="t"/>
            <a:endParaRPr lang="en-US" sz="1200" b="1" i="0" u="none" strike="noStrike" kern="1200" dirty="0" smtClean="0">
              <a:solidFill>
                <a:schemeClr val="tx1"/>
              </a:solidFill>
              <a:latin typeface="+mn-lt"/>
              <a:ea typeface="+mn-ea"/>
              <a:cs typeface="+mn-cs"/>
            </a:endParaRPr>
          </a:p>
          <a:p>
            <a:pPr fontAlgn="t"/>
            <a:r>
              <a:rPr lang="en-US" sz="1200" b="1" i="0" u="none" strike="noStrike" kern="1200" dirty="0" err="1" smtClean="0">
                <a:solidFill>
                  <a:schemeClr val="tx1"/>
                </a:solidFill>
                <a:latin typeface="+mn-lt"/>
                <a:ea typeface="+mn-ea"/>
                <a:cs typeface="+mn-cs"/>
              </a:rPr>
              <a:t>list.index</a:t>
            </a:r>
            <a:r>
              <a:rPr lang="en-US" sz="1200" b="1" i="0" u="none" strike="noStrike" kern="1200" dirty="0" smtClean="0">
                <a:solidFill>
                  <a:schemeClr val="tx1"/>
                </a:solidFill>
                <a:latin typeface="+mn-lt"/>
                <a:ea typeface="+mn-ea"/>
                <a:cs typeface="+mn-cs"/>
              </a:rPr>
              <a:t>(</a:t>
            </a:r>
            <a:r>
              <a:rPr lang="en-US" sz="1200" b="1" i="1" u="none" strike="noStrike" kern="1200" dirty="0" smtClean="0">
                <a:solidFill>
                  <a:schemeClr val="tx1"/>
                </a:solidFill>
                <a:latin typeface="+mn-lt"/>
                <a:ea typeface="+mn-ea"/>
                <a:cs typeface="+mn-cs"/>
              </a:rPr>
              <a:t>x</a:t>
            </a:r>
            <a:r>
              <a:rPr lang="en-US" sz="1200" b="1" i="0"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['b', 'c', 1, 'a', 'b']</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lst.index</a:t>
            </a:r>
            <a:r>
              <a:rPr lang="en-US" sz="1200" b="0" i="1" u="none" strike="noStrike" kern="1200" dirty="0" smtClean="0">
                <a:solidFill>
                  <a:schemeClr val="tx1"/>
                </a:solidFill>
                <a:latin typeface="+mn-lt"/>
                <a:ea typeface="+mn-ea"/>
                <a:cs typeface="+mn-cs"/>
              </a:rPr>
              <a:t>('b')</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0</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lst.index</a:t>
            </a:r>
            <a:r>
              <a:rPr lang="en-US" sz="1200" b="0" i="1" u="none" strike="noStrike" kern="1200" dirty="0" smtClean="0">
                <a:solidFill>
                  <a:schemeClr val="tx1"/>
                </a:solidFill>
                <a:latin typeface="+mn-lt"/>
                <a:ea typeface="+mn-ea"/>
                <a:cs typeface="+mn-cs"/>
              </a:rPr>
              <a:t>(22)</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err="1" smtClean="0">
                <a:solidFill>
                  <a:schemeClr val="tx1"/>
                </a:solidFill>
                <a:latin typeface="+mn-lt"/>
                <a:ea typeface="+mn-ea"/>
                <a:cs typeface="+mn-cs"/>
              </a:rPr>
              <a:t>Traceback</a:t>
            </a:r>
            <a:r>
              <a:rPr lang="en-US" sz="1200" b="0" i="1" u="none" strike="noStrike" kern="1200" dirty="0" smtClean="0">
                <a:solidFill>
                  <a:schemeClr val="tx1"/>
                </a:solidFill>
                <a:latin typeface="+mn-lt"/>
                <a:ea typeface="+mn-ea"/>
                <a:cs typeface="+mn-cs"/>
              </a:rPr>
              <a:t> (most recent call last):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  File "&lt;</a:t>
            </a:r>
            <a:r>
              <a:rPr lang="en-US" sz="1200" b="0" i="1" u="none" strike="noStrike" kern="1200" dirty="0" err="1" smtClean="0">
                <a:solidFill>
                  <a:schemeClr val="tx1"/>
                </a:solidFill>
                <a:latin typeface="+mn-lt"/>
                <a:ea typeface="+mn-ea"/>
                <a:cs typeface="+mn-cs"/>
              </a:rPr>
              <a:t>stdin</a:t>
            </a:r>
            <a:r>
              <a:rPr lang="en-US" sz="1200" b="0" i="1" u="none" strike="noStrike" kern="1200" dirty="0" smtClean="0">
                <a:solidFill>
                  <a:schemeClr val="tx1"/>
                </a:solidFill>
                <a:latin typeface="+mn-lt"/>
                <a:ea typeface="+mn-ea"/>
                <a:cs typeface="+mn-cs"/>
              </a:rPr>
              <a:t>&gt;", line 1, in &lt;module&gt;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err="1" smtClean="0">
                <a:solidFill>
                  <a:schemeClr val="tx1"/>
                </a:solidFill>
                <a:latin typeface="+mn-lt"/>
                <a:ea typeface="+mn-ea"/>
                <a:cs typeface="+mn-cs"/>
              </a:rPr>
              <a:t>ValueError</a:t>
            </a:r>
            <a:r>
              <a:rPr lang="en-US" sz="1200" b="0" i="1" u="none" strike="noStrike" kern="1200" dirty="0" smtClean="0">
                <a:solidFill>
                  <a:schemeClr val="tx1"/>
                </a:solidFill>
                <a:latin typeface="+mn-lt"/>
                <a:ea typeface="+mn-ea"/>
                <a:cs typeface="+mn-cs"/>
              </a:rPr>
              <a:t>: 22 is not in list</a:t>
            </a:r>
            <a:endParaRPr lang="ro-RO" sz="1200" b="0" i="0" u="none" strike="noStrike" kern="1200" dirty="0" smtClean="0">
              <a:solidFill>
                <a:schemeClr val="tx1"/>
              </a:solidFill>
              <a:latin typeface="+mn-lt"/>
              <a:ea typeface="+mn-ea"/>
              <a:cs typeface="+mn-cs"/>
            </a:endParaRPr>
          </a:p>
          <a:p>
            <a:pPr fontAlgn="t"/>
            <a:endParaRPr lang="en-US" sz="1200" b="1" i="0" u="none" strike="noStrike" kern="1200" dirty="0" smtClean="0">
              <a:solidFill>
                <a:schemeClr val="tx1"/>
              </a:solidFill>
              <a:latin typeface="+mn-lt"/>
              <a:ea typeface="+mn-ea"/>
              <a:cs typeface="+mn-cs"/>
            </a:endParaRPr>
          </a:p>
          <a:p>
            <a:pPr fontAlgn="t"/>
            <a:r>
              <a:rPr lang="en-US" sz="1200" b="1" i="0" u="none" strike="noStrike" kern="1200" dirty="0" err="1" smtClean="0">
                <a:solidFill>
                  <a:schemeClr val="tx1"/>
                </a:solidFill>
                <a:latin typeface="+mn-lt"/>
                <a:ea typeface="+mn-ea"/>
                <a:cs typeface="+mn-cs"/>
              </a:rPr>
              <a:t>list.count</a:t>
            </a:r>
            <a:r>
              <a:rPr lang="en-US" sz="1200" b="1" i="0" u="none" strike="noStrike" kern="1200" dirty="0" smtClean="0">
                <a:solidFill>
                  <a:schemeClr val="tx1"/>
                </a:solidFill>
                <a:latin typeface="+mn-lt"/>
                <a:ea typeface="+mn-ea"/>
                <a:cs typeface="+mn-cs"/>
              </a:rPr>
              <a:t>(</a:t>
            </a:r>
            <a:r>
              <a:rPr lang="en-US" sz="1200" b="1" i="1" u="none" strike="noStrike" kern="1200" dirty="0" smtClean="0">
                <a:solidFill>
                  <a:schemeClr val="tx1"/>
                </a:solidFill>
                <a:latin typeface="+mn-lt"/>
                <a:ea typeface="+mn-ea"/>
                <a:cs typeface="+mn-cs"/>
              </a:rPr>
              <a:t>x</a:t>
            </a:r>
            <a:r>
              <a:rPr lang="en-US" sz="1200" b="1" i="0"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lst.count</a:t>
            </a:r>
            <a:r>
              <a:rPr lang="en-US" sz="1200" b="0" i="1" u="none" strike="noStrike" kern="1200" dirty="0" smtClean="0">
                <a:solidFill>
                  <a:schemeClr val="tx1"/>
                </a:solidFill>
                <a:latin typeface="+mn-lt"/>
                <a:ea typeface="+mn-ea"/>
                <a:cs typeface="+mn-cs"/>
              </a:rPr>
              <a:t>('b')</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2</a:t>
            </a:r>
            <a:endParaRPr lang="ro-RO" sz="1200" b="0" i="0" u="none" strike="noStrike" kern="1200" dirty="0" smtClean="0">
              <a:solidFill>
                <a:schemeClr val="tx1"/>
              </a:solidFill>
              <a:latin typeface="+mn-lt"/>
              <a:ea typeface="+mn-ea"/>
              <a:cs typeface="+mn-cs"/>
            </a:endParaRPr>
          </a:p>
          <a:p>
            <a:pPr fontAlgn="t"/>
            <a:endParaRPr lang="en-US" sz="1200" b="1" i="0" u="none" strike="noStrike" kern="1200" dirty="0" smtClean="0">
              <a:solidFill>
                <a:schemeClr val="tx1"/>
              </a:solidFill>
              <a:latin typeface="+mn-lt"/>
              <a:ea typeface="+mn-ea"/>
              <a:cs typeface="+mn-cs"/>
            </a:endParaRPr>
          </a:p>
          <a:p>
            <a:pPr fontAlgn="t"/>
            <a:r>
              <a:rPr lang="en-US" sz="1200" b="1" i="0" u="none" strike="noStrike" kern="1200" dirty="0" err="1" smtClean="0">
                <a:solidFill>
                  <a:schemeClr val="tx1"/>
                </a:solidFill>
                <a:latin typeface="+mn-lt"/>
                <a:ea typeface="+mn-ea"/>
                <a:cs typeface="+mn-cs"/>
              </a:rPr>
              <a:t>list.sort</a:t>
            </a:r>
            <a:r>
              <a:rPr lang="en-US" sz="1200" b="1" i="0"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lst.sort</a:t>
            </a:r>
            <a:r>
              <a:rPr lang="en-US" sz="1200" b="0" i="1"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[1, 'a', 'b', 'b', 'c']</a:t>
            </a:r>
            <a:endParaRPr lang="ro-RO" sz="1200" b="0" i="0" u="none" strike="noStrike" kern="1200" dirty="0" smtClean="0">
              <a:solidFill>
                <a:schemeClr val="tx1"/>
              </a:solidFill>
              <a:latin typeface="+mn-lt"/>
              <a:ea typeface="+mn-ea"/>
              <a:cs typeface="+mn-cs"/>
            </a:endParaRPr>
          </a:p>
          <a:p>
            <a:pPr fontAlgn="t"/>
            <a:endParaRPr lang="en-US" sz="1200" b="1" i="0" u="none" strike="noStrike" kern="1200" dirty="0" smtClean="0">
              <a:solidFill>
                <a:schemeClr val="tx1"/>
              </a:solidFill>
              <a:latin typeface="+mn-lt"/>
              <a:ea typeface="+mn-ea"/>
              <a:cs typeface="+mn-cs"/>
            </a:endParaRPr>
          </a:p>
          <a:p>
            <a:pPr fontAlgn="t"/>
            <a:r>
              <a:rPr lang="en-US" sz="1200" b="1" i="0" u="none" strike="noStrike" kern="1200" dirty="0" err="1" smtClean="0">
                <a:solidFill>
                  <a:schemeClr val="tx1"/>
                </a:solidFill>
                <a:latin typeface="+mn-lt"/>
                <a:ea typeface="+mn-ea"/>
                <a:cs typeface="+mn-cs"/>
              </a:rPr>
              <a:t>list.reverse</a:t>
            </a:r>
            <a:r>
              <a:rPr lang="en-US" sz="1200" b="1" i="0"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0" u="none" strike="noStrike" kern="1200" dirty="0" smtClean="0">
                <a:solidFill>
                  <a:schemeClr val="tx1"/>
                </a:solidFill>
                <a:latin typeface="+mn-lt"/>
                <a:ea typeface="+mn-ea"/>
                <a:cs typeface="+mn-cs"/>
              </a:rPr>
              <a:t> </a:t>
            </a:r>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lst.reverse</a:t>
            </a:r>
            <a:r>
              <a:rPr lang="en-US" sz="1200" b="0" i="1" u="none" strike="noStrike" kern="1200" dirty="0" smtClean="0">
                <a:solidFill>
                  <a:schemeClr val="tx1"/>
                </a:solidFill>
                <a:latin typeface="+mn-lt"/>
                <a:ea typeface="+mn-ea"/>
                <a:cs typeface="+mn-cs"/>
              </a:rPr>
              <a: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&gt;&gt;&gt; </a:t>
            </a:r>
            <a:r>
              <a:rPr lang="en-US" sz="1200" b="0" i="1" u="none" strike="noStrike" kern="1200" dirty="0" err="1" smtClean="0">
                <a:solidFill>
                  <a:schemeClr val="tx1"/>
                </a:solidFill>
                <a:latin typeface="+mn-lt"/>
                <a:ea typeface="+mn-ea"/>
                <a:cs typeface="+mn-cs"/>
              </a:rPr>
              <a:t>lst</a:t>
            </a:r>
            <a:endParaRPr lang="ro-RO" sz="1200" b="0" i="0" u="none" strike="noStrike" kern="1200" dirty="0" smtClean="0">
              <a:solidFill>
                <a:schemeClr val="tx1"/>
              </a:solidFill>
              <a:latin typeface="+mn-lt"/>
              <a:ea typeface="+mn-ea"/>
              <a:cs typeface="+mn-cs"/>
            </a:endParaRPr>
          </a:p>
          <a:p>
            <a:pPr fontAlgn="t"/>
            <a:r>
              <a:rPr lang="en-US" sz="1200" b="0" i="1" u="none" strike="noStrike" kern="1200" dirty="0" smtClean="0">
                <a:solidFill>
                  <a:schemeClr val="tx1"/>
                </a:solidFill>
                <a:latin typeface="+mn-lt"/>
                <a:ea typeface="+mn-ea"/>
                <a:cs typeface="+mn-cs"/>
              </a:rPr>
              <a:t>['c', 'b', 'b', 'a', 1]</a:t>
            </a:r>
            <a:endParaRPr lang="ro-RO" sz="1200" b="0" i="0" u="none" strike="noStrike" kern="1200" dirty="0" smtClean="0">
              <a:solidFill>
                <a:schemeClr val="tx1"/>
              </a:solidFill>
              <a:latin typeface="+mn-lt"/>
              <a:ea typeface="+mn-ea"/>
              <a:cs typeface="+mn-cs"/>
            </a:endParaRPr>
          </a:p>
          <a:p>
            <a:endParaRPr lang="ro-RO" dirty="0" smtClean="0"/>
          </a:p>
          <a:p>
            <a:endParaRPr lang="en-US" sz="1200" i="1" kern="1200" dirty="0" smtClean="0">
              <a:solidFill>
                <a:schemeClr val="tx1"/>
              </a:solidFill>
              <a:latin typeface="+mn-lt"/>
              <a:ea typeface="+mn-ea"/>
              <a:cs typeface="+mn-cs"/>
            </a:endParaRPr>
          </a:p>
          <a:p>
            <a:endParaRPr lang="ro-RO" sz="1200" kern="1200" dirty="0" smtClean="0">
              <a:solidFill>
                <a:schemeClr val="tx1"/>
              </a:solidFill>
              <a:latin typeface="+mn-lt"/>
              <a:ea typeface="+mn-ea"/>
              <a:cs typeface="+mn-cs"/>
            </a:endParaRPr>
          </a:p>
          <a:p>
            <a:endParaRPr lang="en-US" b="1" dirty="0" smtClean="0"/>
          </a:p>
        </p:txBody>
      </p:sp>
      <p:sp>
        <p:nvSpPr>
          <p:cNvPr id="4" name="Date Placeholder 3"/>
          <p:cNvSpPr>
            <a:spLocks noGrp="1"/>
          </p:cNvSpPr>
          <p:nvPr>
            <p:ph type="dt" idx="10"/>
          </p:nvPr>
        </p:nvSpPr>
        <p:spPr/>
        <p:txBody>
          <a:bodyPr/>
          <a:lstStyle/>
          <a:p>
            <a:fld id="{41DAA365-7F3F-497F-8D78-7ECA4B5B2111}"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30</a:t>
            </a:fld>
            <a:endParaRPr lang="pl-PL"/>
          </a:p>
        </p:txBody>
      </p:sp>
    </p:spTree>
    <p:extLst>
      <p:ext uri="{BB962C8B-B14F-4D97-AF65-F5344CB8AC3E}">
        <p14:creationId xmlns:p14="http://schemas.microsoft.com/office/powerpoint/2010/main" val="1477086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b="1" kern="1200" dirty="0" smtClean="0">
                <a:solidFill>
                  <a:schemeClr val="tx1"/>
                </a:solidFill>
                <a:latin typeface="+mn-lt"/>
                <a:ea typeface="+mn-ea"/>
                <a:cs typeface="+mn-cs"/>
              </a:rPr>
              <a:t>Example </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tpl</a:t>
            </a:r>
            <a:r>
              <a:rPr lang="en-US" sz="1200" i="1" kern="1200" dirty="0" smtClean="0">
                <a:solidFill>
                  <a:schemeClr val="tx1"/>
                </a:solidFill>
                <a:latin typeface="+mn-lt"/>
                <a:ea typeface="+mn-ea"/>
                <a:cs typeface="+mn-cs"/>
              </a:rPr>
              <a:t> = (1,'a')</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t>
            </a:r>
          </a:p>
          <a:p>
            <a:endParaRPr lang="ro-RO"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cmp</a:t>
            </a:r>
            <a:r>
              <a:rPr lang="en-US" sz="1200" b="1" kern="1200" dirty="0" smtClean="0">
                <a:solidFill>
                  <a:schemeClr val="tx1"/>
                </a:solidFill>
                <a:latin typeface="+mn-lt"/>
                <a:ea typeface="+mn-ea"/>
                <a:cs typeface="+mn-cs"/>
              </a:rPr>
              <a:t>(tuple1,tuple2)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tpl2 = (2,'b')</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cmp</a:t>
            </a:r>
            <a:r>
              <a:rPr lang="en-US" sz="1200" i="1" kern="1200" dirty="0" smtClean="0">
                <a:solidFill>
                  <a:schemeClr val="tx1"/>
                </a:solidFill>
                <a:latin typeface="+mn-lt"/>
                <a:ea typeface="+mn-ea"/>
                <a:cs typeface="+mn-cs"/>
              </a:rPr>
              <a:t>(tpl,tpl2)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cmp</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tpl,tpl</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cmp</a:t>
            </a:r>
            <a:r>
              <a:rPr lang="en-US" sz="1200" i="1" kern="1200" dirty="0" smtClean="0">
                <a:solidFill>
                  <a:schemeClr val="tx1"/>
                </a:solidFill>
                <a:latin typeface="+mn-lt"/>
                <a:ea typeface="+mn-ea"/>
                <a:cs typeface="+mn-cs"/>
              </a:rPr>
              <a:t>(tpl2,tpl)</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a:t>
            </a:r>
          </a:p>
          <a:p>
            <a:endParaRPr lang="ro-RO"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len</a:t>
            </a:r>
            <a:r>
              <a:rPr lang="en-US" sz="1200" b="1" kern="1200" dirty="0" smtClean="0">
                <a:solidFill>
                  <a:schemeClr val="tx1"/>
                </a:solidFill>
                <a:latin typeface="+mn-lt"/>
                <a:ea typeface="+mn-ea"/>
                <a:cs typeface="+mn-cs"/>
              </a:rPr>
              <a:t>(tuple)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len</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tpl</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a:t>
            </a:r>
          </a:p>
          <a:p>
            <a:endParaRPr lang="ro-RO"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max(tuple)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max(</a:t>
            </a:r>
            <a:r>
              <a:rPr lang="en-US" sz="1200" i="1" kern="1200" dirty="0" err="1" smtClean="0">
                <a:solidFill>
                  <a:schemeClr val="tx1"/>
                </a:solidFill>
                <a:latin typeface="+mn-lt"/>
                <a:ea typeface="+mn-ea"/>
                <a:cs typeface="+mn-cs"/>
              </a:rPr>
              <a:t>tpl</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tpl3 = (1,2,3)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&gt;&gt;&gt;max(tpl3)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3</a:t>
            </a:r>
          </a:p>
          <a:p>
            <a:endParaRPr lang="en-US" sz="1200" b="1" i="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min(tuple)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min(</a:t>
            </a:r>
            <a:r>
              <a:rPr lang="en-US" sz="1200" i="1" kern="1200" dirty="0" err="1" smtClean="0">
                <a:solidFill>
                  <a:schemeClr val="tx1"/>
                </a:solidFill>
                <a:latin typeface="+mn-lt"/>
                <a:ea typeface="+mn-ea"/>
                <a:cs typeface="+mn-cs"/>
              </a:rPr>
              <a:t>tpl</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min(tpl3)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a:t>
            </a:r>
          </a:p>
          <a:p>
            <a:endParaRPr lang="ro-RO"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tuple(sequence)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lst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 'b', 'b', 'a', 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tuple(</a:t>
            </a:r>
            <a:r>
              <a:rPr lang="en-US" sz="1200" i="1" kern="1200" dirty="0" err="1" smtClean="0">
                <a:solidFill>
                  <a:schemeClr val="tx1"/>
                </a:solidFill>
                <a:latin typeface="+mn-lt"/>
                <a:ea typeface="+mn-ea"/>
                <a:cs typeface="+mn-cs"/>
              </a:rPr>
              <a:t>lst</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 'b', 'b', 'a', 1)</a:t>
            </a:r>
          </a:p>
          <a:p>
            <a:endParaRPr lang="en-US" sz="1200" i="1"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Verify</a:t>
            </a:r>
            <a:r>
              <a:rPr lang="en-US" sz="1200" b="1" i="0" kern="1200" baseline="0" dirty="0" smtClean="0">
                <a:solidFill>
                  <a:schemeClr val="tx1"/>
                </a:solidFill>
                <a:latin typeface="+mn-lt"/>
                <a:ea typeface="+mn-ea"/>
                <a:cs typeface="+mn-cs"/>
              </a:rPr>
              <a:t> the type of a variable </a:t>
            </a:r>
          </a:p>
          <a:p>
            <a:r>
              <a:rPr lang="en-US" sz="1200" b="0" i="0" kern="1200" baseline="0" dirty="0" smtClean="0">
                <a:solidFill>
                  <a:schemeClr val="tx1"/>
                </a:solidFill>
                <a:latin typeface="+mn-lt"/>
                <a:ea typeface="+mn-ea"/>
                <a:cs typeface="+mn-cs"/>
              </a:rPr>
              <a:t>&gt;&gt;&gt;type(</a:t>
            </a:r>
            <a:r>
              <a:rPr lang="en-US" sz="1200" b="0" i="0" kern="1200" baseline="0" dirty="0" err="1" smtClean="0">
                <a:solidFill>
                  <a:schemeClr val="tx1"/>
                </a:solidFill>
                <a:latin typeface="+mn-lt"/>
                <a:ea typeface="+mn-ea"/>
                <a:cs typeface="+mn-cs"/>
              </a:rPr>
              <a:t>lst</a:t>
            </a:r>
            <a:r>
              <a:rPr lang="en-US" sz="1200" b="0" i="0" kern="1200" baseline="0" dirty="0" smtClean="0">
                <a:solidFill>
                  <a:schemeClr val="tx1"/>
                </a:solidFill>
                <a:latin typeface="+mn-lt"/>
                <a:ea typeface="+mn-ea"/>
                <a:cs typeface="+mn-cs"/>
              </a:rPr>
              <a:t>)</a:t>
            </a:r>
          </a:p>
          <a:p>
            <a:r>
              <a:rPr lang="en-US" sz="1200" b="0" i="0" kern="1200" baseline="0" dirty="0" smtClean="0">
                <a:solidFill>
                  <a:schemeClr val="tx1"/>
                </a:solidFill>
                <a:latin typeface="+mn-lt"/>
                <a:ea typeface="+mn-ea"/>
                <a:cs typeface="+mn-cs"/>
              </a:rPr>
              <a:t>&lt;type ‘tuple’&gt;</a:t>
            </a:r>
          </a:p>
          <a:p>
            <a:r>
              <a:rPr lang="en-US" sz="1200" b="0" i="0" kern="1200" baseline="0" dirty="0" smtClean="0">
                <a:solidFill>
                  <a:schemeClr val="tx1"/>
                </a:solidFill>
                <a:latin typeface="+mn-lt"/>
                <a:ea typeface="+mn-ea"/>
                <a:cs typeface="+mn-cs"/>
              </a:rPr>
              <a:t>&gt;&gt;&gt;</a:t>
            </a:r>
            <a:r>
              <a:rPr lang="en-US" sz="1200" b="0" i="0" kern="1200" baseline="0" dirty="0" err="1" smtClean="0">
                <a:solidFill>
                  <a:schemeClr val="tx1"/>
                </a:solidFill>
                <a:latin typeface="+mn-lt"/>
                <a:ea typeface="+mn-ea"/>
                <a:cs typeface="+mn-cs"/>
              </a:rPr>
              <a:t>isinstance</a:t>
            </a:r>
            <a:r>
              <a:rPr lang="en-US" sz="1200" b="0" i="0" kern="1200" baseline="0" dirty="0" smtClean="0">
                <a:solidFill>
                  <a:schemeClr val="tx1"/>
                </a:solidFill>
                <a:latin typeface="+mn-lt"/>
                <a:ea typeface="+mn-ea"/>
                <a:cs typeface="+mn-cs"/>
              </a:rPr>
              <a:t>(</a:t>
            </a:r>
            <a:r>
              <a:rPr lang="en-US" sz="1200" b="0" i="0" kern="1200" baseline="0" dirty="0" err="1" smtClean="0">
                <a:solidFill>
                  <a:schemeClr val="tx1"/>
                </a:solidFill>
                <a:latin typeface="+mn-lt"/>
                <a:ea typeface="+mn-ea"/>
                <a:cs typeface="+mn-cs"/>
              </a:rPr>
              <a:t>lst,tuple</a:t>
            </a:r>
            <a:r>
              <a:rPr lang="en-US" sz="1200" b="0" i="0" kern="1200" baseline="0" dirty="0" smtClean="0">
                <a:solidFill>
                  <a:schemeClr val="tx1"/>
                </a:solidFill>
                <a:latin typeface="+mn-lt"/>
                <a:ea typeface="+mn-ea"/>
                <a:cs typeface="+mn-cs"/>
              </a:rPr>
              <a:t>)</a:t>
            </a:r>
          </a:p>
          <a:p>
            <a:r>
              <a:rPr lang="en-US" sz="1200" b="0" i="0" kern="1200" baseline="0" dirty="0" smtClean="0">
                <a:solidFill>
                  <a:schemeClr val="tx1"/>
                </a:solidFill>
                <a:latin typeface="+mn-lt"/>
                <a:ea typeface="+mn-ea"/>
                <a:cs typeface="+mn-cs"/>
              </a:rPr>
              <a:t>True</a:t>
            </a:r>
            <a:endParaRPr lang="ro-RO" sz="1200" b="0" i="0" kern="1200" dirty="0" smtClean="0">
              <a:solidFill>
                <a:schemeClr val="tx1"/>
              </a:solidFill>
              <a:latin typeface="+mn-lt"/>
              <a:ea typeface="+mn-ea"/>
              <a:cs typeface="+mn-cs"/>
            </a:endParaRPr>
          </a:p>
          <a:p>
            <a:endParaRPr lang="ro-RO" dirty="0" smtClean="0"/>
          </a:p>
          <a:p>
            <a:endParaRPr lang="en-US" b="1" dirty="0" smtClean="0"/>
          </a:p>
        </p:txBody>
      </p:sp>
      <p:sp>
        <p:nvSpPr>
          <p:cNvPr id="4" name="Date Placeholder 3"/>
          <p:cNvSpPr>
            <a:spLocks noGrp="1"/>
          </p:cNvSpPr>
          <p:nvPr>
            <p:ph type="dt" idx="10"/>
          </p:nvPr>
        </p:nvSpPr>
        <p:spPr/>
        <p:txBody>
          <a:bodyPr/>
          <a:lstStyle/>
          <a:p>
            <a:fld id="{41DAA365-7F3F-497F-8D78-7ECA4B5B2111}"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31</a:t>
            </a:fld>
            <a:endParaRPr lang="pl-PL"/>
          </a:p>
        </p:txBody>
      </p:sp>
    </p:spTree>
    <p:extLst>
      <p:ext uri="{BB962C8B-B14F-4D97-AF65-F5344CB8AC3E}">
        <p14:creationId xmlns:p14="http://schemas.microsoft.com/office/powerpoint/2010/main" val="1268997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Dictionary</a:t>
            </a:r>
            <a:r>
              <a:rPr lang="en-US" baseline="0" dirty="0" smtClean="0"/>
              <a:t> example:</a:t>
            </a:r>
          </a:p>
          <a:p>
            <a:r>
              <a:rPr lang="en-US" sz="1200" i="1" kern="1200" dirty="0" smtClean="0">
                <a:solidFill>
                  <a:schemeClr val="tx1"/>
                </a:solidFill>
                <a:latin typeface="+mn-lt"/>
                <a:ea typeface="+mn-ea"/>
                <a:cs typeface="+mn-cs"/>
              </a:rPr>
              <a:t>&gt;&gt;&gt; d = </a:t>
            </a:r>
            <a:r>
              <a:rPr lang="en-US" sz="1200" i="1" kern="1200" dirty="0" err="1" smtClean="0">
                <a:solidFill>
                  <a:schemeClr val="tx1"/>
                </a:solidFill>
                <a:latin typeface="+mn-lt"/>
                <a:ea typeface="+mn-ea"/>
                <a:cs typeface="+mn-cs"/>
              </a:rPr>
              <a:t>dict</a:t>
            </a:r>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d['one'] = "First"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d[2] = "Second"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d[3] = 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compact_dict</a:t>
            </a:r>
            <a:r>
              <a:rPr lang="en-US" sz="1200" i="1" kern="1200" dirty="0" smtClean="0">
                <a:solidFill>
                  <a:schemeClr val="tx1"/>
                </a:solidFill>
                <a:latin typeface="+mn-lt"/>
                <a:ea typeface="+mn-ea"/>
                <a:cs typeface="+mn-cs"/>
              </a:rPr>
              <a:t> = {'one':'First',2:"Second",3:3}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a:t>
            </a:r>
            <a:r>
              <a:rPr lang="en-US" sz="1200" i="1" kern="1200" dirty="0" err="1" smtClean="0">
                <a:solidFill>
                  <a:schemeClr val="tx1"/>
                </a:solidFill>
                <a:latin typeface="+mn-lt"/>
                <a:ea typeface="+mn-ea"/>
                <a:cs typeface="+mn-cs"/>
              </a:rPr>
              <a:t>d.keys</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3, 'one']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a:t>
            </a:r>
            <a:r>
              <a:rPr lang="en-US" sz="1200" i="1" kern="1200" dirty="0" err="1" smtClean="0">
                <a:solidFill>
                  <a:schemeClr val="tx1"/>
                </a:solidFill>
                <a:latin typeface="+mn-lt"/>
                <a:ea typeface="+mn-ea"/>
                <a:cs typeface="+mn-cs"/>
              </a:rPr>
              <a:t>compact_dict.keys</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3, 'one']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a:t>
            </a:r>
            <a:r>
              <a:rPr lang="en-US" sz="1200" i="1" kern="1200" dirty="0" err="1" smtClean="0">
                <a:solidFill>
                  <a:schemeClr val="tx1"/>
                </a:solidFill>
                <a:latin typeface="+mn-lt"/>
                <a:ea typeface="+mn-ea"/>
                <a:cs typeface="+mn-cs"/>
              </a:rPr>
              <a:t>d.values</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['Second', 3, 'First']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a:t>
            </a:r>
            <a:r>
              <a:rPr lang="en-US" sz="1200" i="1" kern="1200" dirty="0" err="1" smtClean="0">
                <a:solidFill>
                  <a:schemeClr val="tx1"/>
                </a:solidFill>
                <a:latin typeface="+mn-lt"/>
                <a:ea typeface="+mn-ea"/>
                <a:cs typeface="+mn-cs"/>
              </a:rPr>
              <a:t>compact_dict.values</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['Second', 3, 'First']</a:t>
            </a:r>
          </a:p>
          <a:p>
            <a:endParaRPr lang="en-US" sz="1200" i="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Example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dct</a:t>
            </a:r>
            <a:r>
              <a:rPr lang="en-US" sz="1200" i="1" kern="1200" dirty="0" smtClean="0">
                <a:solidFill>
                  <a:schemeClr val="tx1"/>
                </a:solidFill>
                <a:latin typeface="+mn-lt"/>
                <a:ea typeface="+mn-ea"/>
                <a:cs typeface="+mn-cs"/>
              </a:rPr>
              <a:t> = {'one':'First',2:"Second",3:3}</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dict.clear()</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dct.clear</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dict.copy()</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copy_dct</a:t>
            </a:r>
            <a:r>
              <a:rPr lang="en-US" sz="1200" i="1" kern="1200" dirty="0" smtClean="0">
                <a:solidFill>
                  <a:schemeClr val="tx1"/>
                </a:solidFill>
                <a:latin typeface="+mn-lt"/>
                <a:ea typeface="+mn-ea"/>
                <a:cs typeface="+mn-cs"/>
              </a:rPr>
              <a:t> = </a:t>
            </a:r>
            <a:r>
              <a:rPr lang="en-US" sz="1200" i="1" kern="1200" dirty="0" err="1" smtClean="0">
                <a:solidFill>
                  <a:schemeClr val="tx1"/>
                </a:solidFill>
                <a:latin typeface="+mn-lt"/>
                <a:ea typeface="+mn-ea"/>
                <a:cs typeface="+mn-cs"/>
              </a:rPr>
              <a:t>dct.copy</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copy_dct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'Second', 3: 3, 'one': 'First'}</a:t>
            </a:r>
            <a:endParaRPr lang="ro-RO"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dict.fromkeys</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seq</a:t>
            </a:r>
            <a:r>
              <a:rPr lang="en-US" sz="1200" b="1" kern="1200" dirty="0" smtClean="0">
                <a:solidFill>
                  <a:schemeClr val="tx1"/>
                </a:solidFill>
                <a:latin typeface="+mn-lt"/>
                <a:ea typeface="+mn-ea"/>
                <a:cs typeface="+mn-cs"/>
              </a:rPr>
              <a:t>[, value])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frm_dct</a:t>
            </a:r>
            <a:r>
              <a:rPr lang="en-US" sz="1200" i="1" kern="1200" dirty="0" smtClean="0">
                <a:solidFill>
                  <a:schemeClr val="tx1"/>
                </a:solidFill>
                <a:latin typeface="+mn-lt"/>
                <a:ea typeface="+mn-ea"/>
                <a:cs typeface="+mn-cs"/>
              </a:rPr>
              <a:t> = </a:t>
            </a:r>
            <a:r>
              <a:rPr lang="en-US" sz="1200" i="1" kern="1200" dirty="0" err="1" smtClean="0">
                <a:solidFill>
                  <a:schemeClr val="tx1"/>
                </a:solidFill>
                <a:latin typeface="+mn-lt"/>
                <a:ea typeface="+mn-ea"/>
                <a:cs typeface="+mn-cs"/>
              </a:rPr>
              <a:t>dct.fromkeys</a:t>
            </a:r>
            <a:r>
              <a:rPr lang="en-US" sz="1200" i="1" kern="1200" dirty="0" smtClean="0">
                <a:solidFill>
                  <a:schemeClr val="tx1"/>
                </a:solidFill>
                <a:latin typeface="+mn-lt"/>
                <a:ea typeface="+mn-ea"/>
                <a:cs typeface="+mn-cs"/>
              </a:rPr>
              <a:t>((2,'one'))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frm_dct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None, 'one': None}</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dict.get(key,default=None)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dct.get</a:t>
            </a:r>
            <a:r>
              <a:rPr lang="en-US" sz="1200" i="1" kern="1200" dirty="0" smtClean="0">
                <a:solidFill>
                  <a:schemeClr val="tx1"/>
                </a:solidFill>
                <a:latin typeface="+mn-lt"/>
                <a:ea typeface="+mn-ea"/>
                <a:cs typeface="+mn-cs"/>
              </a:rPr>
              <a: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'Second'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dct.get</a:t>
            </a:r>
            <a:r>
              <a:rPr lang="en-US" sz="1200" i="1" kern="1200" dirty="0" smtClean="0">
                <a:solidFill>
                  <a:schemeClr val="tx1"/>
                </a:solidFill>
                <a:latin typeface="+mn-lt"/>
                <a:ea typeface="+mn-ea"/>
                <a:cs typeface="+mn-cs"/>
              </a:rPr>
              <a:t>(4,"Not found")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'Not found'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dct.get</a:t>
            </a:r>
            <a:r>
              <a:rPr lang="en-US" sz="1200" i="1" kern="1200" dirty="0" smtClean="0">
                <a:solidFill>
                  <a:schemeClr val="tx1"/>
                </a:solidFill>
                <a:latin typeface="+mn-lt"/>
                <a:ea typeface="+mn-ea"/>
                <a:cs typeface="+mn-cs"/>
              </a:rPr>
              <a:t>(2,"Not found")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'Second'</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dict.has_key(key)</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dct.has_key</a:t>
            </a:r>
            <a:r>
              <a:rPr lang="en-US" sz="1200" i="1" kern="1200" dirty="0" smtClean="0">
                <a:solidFill>
                  <a:schemeClr val="tx1"/>
                </a:solidFill>
                <a:latin typeface="+mn-lt"/>
                <a:ea typeface="+mn-ea"/>
                <a:cs typeface="+mn-cs"/>
              </a:rPr>
              <a: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True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dct.has_key</a:t>
            </a:r>
            <a:r>
              <a:rPr lang="en-US" sz="1200" i="1" kern="1200" dirty="0" smtClean="0">
                <a:solidFill>
                  <a:schemeClr val="tx1"/>
                </a:solidFill>
                <a:latin typeface="+mn-lt"/>
                <a:ea typeface="+mn-ea"/>
                <a:cs typeface="+mn-cs"/>
              </a:rPr>
              <a:t>(4)</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False</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dict.items()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dct.items</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'Second'), (3, 3), ('one', 'First')]</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dict.keys()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dct.keys</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3, 'one']</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dict.setdefault(key, default=None)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dct.setdefault</a:t>
            </a:r>
            <a:r>
              <a:rPr lang="en-US" sz="1200" i="1" kern="1200" dirty="0" smtClean="0">
                <a:solidFill>
                  <a:schemeClr val="tx1"/>
                </a:solidFill>
                <a:latin typeface="+mn-lt"/>
                <a:ea typeface="+mn-ea"/>
                <a:cs typeface="+mn-cs"/>
              </a:rPr>
              <a: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'Second'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dct.setdefault</a:t>
            </a:r>
            <a:r>
              <a:rPr lang="en-US" sz="1200" i="1" kern="1200" dirty="0" smtClean="0">
                <a:solidFill>
                  <a:schemeClr val="tx1"/>
                </a:solidFill>
                <a:latin typeface="+mn-lt"/>
                <a:ea typeface="+mn-ea"/>
                <a:cs typeface="+mn-cs"/>
              </a:rPr>
              <a:t>(4)</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'Second', 3: 3, 4: None, 'one': 'First'}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dct.setdefault</a:t>
            </a:r>
            <a:r>
              <a:rPr lang="en-US" sz="1200" i="1" kern="1200" dirty="0" smtClean="0">
                <a:solidFill>
                  <a:schemeClr val="tx1"/>
                </a:solidFill>
                <a:latin typeface="+mn-lt"/>
                <a:ea typeface="+mn-ea"/>
                <a:cs typeface="+mn-cs"/>
              </a:rPr>
              <a:t>(5, 5)</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5</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'Second', 3: 3, 4: None, 5: 5, 'one': 'First'}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dict.update(dict2)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dict2 = {6:"Six"}</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dct.update</a:t>
            </a:r>
            <a:r>
              <a:rPr lang="en-US" sz="1200" i="1" kern="1200" dirty="0" smtClean="0">
                <a:solidFill>
                  <a:schemeClr val="tx1"/>
                </a:solidFill>
                <a:latin typeface="+mn-lt"/>
                <a:ea typeface="+mn-ea"/>
                <a:cs typeface="+mn-cs"/>
              </a:rPr>
              <a:t>(dict2)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'Second', 3: 3, 4: None, 5: 5, 6: 'Six', 'one': 'First'}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dict2 = {5:"Five"}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dct.update</a:t>
            </a:r>
            <a:r>
              <a:rPr lang="en-US" sz="1200" i="1" kern="1200" dirty="0" smtClean="0">
                <a:solidFill>
                  <a:schemeClr val="tx1"/>
                </a:solidFill>
                <a:latin typeface="+mn-lt"/>
                <a:ea typeface="+mn-ea"/>
                <a:cs typeface="+mn-cs"/>
              </a:rPr>
              <a:t>(dict2)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'Second', 3: 3, 4: None, 5: 'Five', 6: 'Six', 'one': 'First'}</a:t>
            </a:r>
            <a:endParaRPr lang="ro-RO" sz="1200" kern="1200" dirty="0" smtClean="0">
              <a:solidFill>
                <a:schemeClr val="tx1"/>
              </a:solidFill>
              <a:latin typeface="+mn-lt"/>
              <a:ea typeface="+mn-ea"/>
              <a:cs typeface="+mn-cs"/>
            </a:endParaRPr>
          </a:p>
          <a:p>
            <a:endParaRPr lang="en-US" sz="1200" b="1" u="sng" kern="1200" dirty="0" smtClean="0">
              <a:solidFill>
                <a:schemeClr val="tx1"/>
              </a:solidFill>
              <a:latin typeface="+mn-lt"/>
              <a:ea typeface="+mn-ea"/>
              <a:cs typeface="+mn-cs"/>
            </a:endParaRPr>
          </a:p>
          <a:p>
            <a:r>
              <a:rPr lang="ro-RO" sz="1200" b="1" u="sng" kern="1200" dirty="0" smtClean="0">
                <a:solidFill>
                  <a:schemeClr val="tx1"/>
                </a:solidFill>
                <a:latin typeface="+mn-lt"/>
                <a:ea typeface="+mn-ea"/>
                <a:cs typeface="+mn-cs"/>
              </a:rPr>
              <a:t>dict.values()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dct.values</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['Second', 3, None, 'Five', 'Six', 'First']</a:t>
            </a:r>
            <a:endParaRPr lang="ro-RO" sz="1200" kern="1200" dirty="0" smtClean="0">
              <a:solidFill>
                <a:schemeClr val="tx1"/>
              </a:solidFill>
              <a:latin typeface="+mn-lt"/>
              <a:ea typeface="+mn-ea"/>
              <a:cs typeface="+mn-cs"/>
            </a:endParaRPr>
          </a:p>
          <a:p>
            <a:pPr algn="ctr"/>
            <a:endParaRPr lang="ro-RO" dirty="0" smtClean="0"/>
          </a:p>
          <a:p>
            <a:endParaRPr lang="ro-RO" sz="1200" kern="1200" dirty="0" smtClean="0">
              <a:solidFill>
                <a:schemeClr val="tx1"/>
              </a:solidFill>
              <a:latin typeface="+mn-lt"/>
              <a:ea typeface="+mn-ea"/>
              <a:cs typeface="+mn-cs"/>
            </a:endParaRPr>
          </a:p>
          <a:p>
            <a:endParaRPr lang="en-US" b="1" dirty="0" smtClean="0"/>
          </a:p>
        </p:txBody>
      </p:sp>
      <p:sp>
        <p:nvSpPr>
          <p:cNvPr id="4" name="Date Placeholder 3"/>
          <p:cNvSpPr>
            <a:spLocks noGrp="1"/>
          </p:cNvSpPr>
          <p:nvPr>
            <p:ph type="dt" idx="10"/>
          </p:nvPr>
        </p:nvSpPr>
        <p:spPr/>
        <p:txBody>
          <a:bodyPr/>
          <a:lstStyle/>
          <a:p>
            <a:fld id="{41DAA365-7F3F-497F-8D78-7ECA4B5B2111}"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32</a:t>
            </a:fld>
            <a:endParaRPr lang="pl-PL"/>
          </a:p>
        </p:txBody>
      </p:sp>
    </p:spTree>
    <p:extLst>
      <p:ext uri="{BB962C8B-B14F-4D97-AF65-F5344CB8AC3E}">
        <p14:creationId xmlns:p14="http://schemas.microsoft.com/office/powerpoint/2010/main" val="3383269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Note that neither </a:t>
            </a:r>
            <a:r>
              <a:rPr lang="en-US" sz="1200" i="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nor </a:t>
            </a:r>
            <a:r>
              <a:rPr lang="en-US" sz="1200" i="1" kern="1200" dirty="0" smtClean="0">
                <a:solidFill>
                  <a:schemeClr val="tx1"/>
                </a:solidFill>
                <a:latin typeface="+mn-lt"/>
                <a:ea typeface="+mn-ea"/>
                <a:cs typeface="+mn-cs"/>
              </a:rPr>
              <a:t>or</a:t>
            </a:r>
            <a:r>
              <a:rPr lang="en-US" sz="1200" kern="1200" dirty="0" smtClean="0">
                <a:solidFill>
                  <a:schemeClr val="tx1"/>
                </a:solidFill>
                <a:latin typeface="+mn-lt"/>
                <a:ea typeface="+mn-ea"/>
                <a:cs typeface="+mn-cs"/>
              </a:rPr>
              <a:t> restrict the value and type they return to False and True, but rather return the last evaluated argument.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This is sometimes useful, e.g., if s is a string that should be replaced by a default value if it is empty, the expression s or '</a:t>
            </a:r>
            <a:r>
              <a:rPr lang="en-US" sz="1200" kern="1200" dirty="0" err="1" smtClean="0">
                <a:solidFill>
                  <a:schemeClr val="tx1"/>
                </a:solidFill>
                <a:latin typeface="+mn-lt"/>
                <a:ea typeface="+mn-ea"/>
                <a:cs typeface="+mn-cs"/>
              </a:rPr>
              <a:t>foo</a:t>
            </a:r>
            <a:r>
              <a:rPr lang="en-US" sz="1200" kern="1200" dirty="0" smtClean="0">
                <a:solidFill>
                  <a:schemeClr val="tx1"/>
                </a:solidFill>
                <a:latin typeface="+mn-lt"/>
                <a:ea typeface="+mn-ea"/>
                <a:cs typeface="+mn-cs"/>
              </a:rPr>
              <a:t>' yields the desired value. Because not has to invent a value anyway, it does not bother to return a value of the same type as its argument, so e.g., not '</a:t>
            </a:r>
            <a:r>
              <a:rPr lang="en-US" sz="1200" kern="1200" dirty="0" err="1" smtClean="0">
                <a:solidFill>
                  <a:schemeClr val="tx1"/>
                </a:solidFill>
                <a:latin typeface="+mn-lt"/>
                <a:ea typeface="+mn-ea"/>
                <a:cs typeface="+mn-cs"/>
              </a:rPr>
              <a:t>foo</a:t>
            </a:r>
            <a:r>
              <a:rPr lang="en-US" sz="1200" kern="1200" dirty="0" smtClean="0">
                <a:solidFill>
                  <a:schemeClr val="tx1"/>
                </a:solidFill>
                <a:latin typeface="+mn-lt"/>
                <a:ea typeface="+mn-ea"/>
                <a:cs typeface="+mn-cs"/>
              </a:rPr>
              <a:t>' yields False, not ‘ '.</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2BFCC522-8DEB-45C8-98B2-649A238E0A84}"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34</a:t>
            </a:fld>
            <a:endParaRPr lang="pl-PL"/>
          </a:p>
        </p:txBody>
      </p:sp>
    </p:spTree>
    <p:extLst>
      <p:ext uri="{BB962C8B-B14F-4D97-AF65-F5344CB8AC3E}">
        <p14:creationId xmlns:p14="http://schemas.microsoft.com/office/powerpoint/2010/main" val="1269617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6C9F783F-6E5C-4E5F-8E00-B73CB51DA5E0}"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37</a:t>
            </a:fld>
            <a:endParaRPr lang="pl-PL"/>
          </a:p>
        </p:txBody>
      </p:sp>
    </p:spTree>
    <p:extLst>
      <p:ext uri="{BB962C8B-B14F-4D97-AF65-F5344CB8AC3E}">
        <p14:creationId xmlns:p14="http://schemas.microsoft.com/office/powerpoint/2010/main" val="2690054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6C9F783F-6E5C-4E5F-8E00-B73CB51DA5E0}"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38</a:t>
            </a:fld>
            <a:endParaRPr lang="pl-PL"/>
          </a:p>
        </p:txBody>
      </p:sp>
    </p:spTree>
    <p:extLst>
      <p:ext uri="{BB962C8B-B14F-4D97-AF65-F5344CB8AC3E}">
        <p14:creationId xmlns:p14="http://schemas.microsoft.com/office/powerpoint/2010/main" val="1279574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smtClean="0">
                <a:solidFill>
                  <a:schemeClr val="tx1"/>
                </a:solidFill>
                <a:latin typeface="+mn-lt"/>
                <a:ea typeface="+mn-ea"/>
                <a:cs typeface="+mn-cs"/>
              </a:rPr>
              <a:t>Python is Interpreted:</a:t>
            </a:r>
            <a:r>
              <a:rPr lang="en-US" sz="1200" kern="1200" dirty="0" smtClean="0">
                <a:solidFill>
                  <a:schemeClr val="tx1"/>
                </a:solidFill>
                <a:latin typeface="+mn-lt"/>
                <a:ea typeface="+mn-ea"/>
                <a:cs typeface="+mn-cs"/>
              </a:rPr>
              <a:t> This means that it is processed at runtime by the interpreter and you do not need to compile your program before executing it. This is similar to PERL, PHP and TCL.</a:t>
            </a:r>
          </a:p>
          <a:p>
            <a:pPr lvl="0"/>
            <a:endParaRPr lang="ro-RO"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Python is Interactive:</a:t>
            </a:r>
            <a:r>
              <a:rPr lang="en-US" sz="1200" kern="1200" dirty="0" smtClean="0">
                <a:solidFill>
                  <a:schemeClr val="tx1"/>
                </a:solidFill>
                <a:latin typeface="+mn-lt"/>
                <a:ea typeface="+mn-ea"/>
                <a:cs typeface="+mn-cs"/>
              </a:rPr>
              <a:t> This means that you can actually sit at a Python prompt and interact with the interpreter directly to write your programs.</a:t>
            </a:r>
          </a:p>
          <a:p>
            <a:pPr lvl="0"/>
            <a:endParaRPr lang="ro-RO"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Python is Object-Oriented:</a:t>
            </a:r>
            <a:r>
              <a:rPr lang="en-US" sz="1200" kern="1200" dirty="0" smtClean="0">
                <a:solidFill>
                  <a:schemeClr val="tx1"/>
                </a:solidFill>
                <a:latin typeface="+mn-lt"/>
                <a:ea typeface="+mn-ea"/>
                <a:cs typeface="+mn-cs"/>
              </a:rPr>
              <a:t> This means that Python supports Object-Oriented style or technique of programming that encapsulates code within objects.</a:t>
            </a:r>
            <a:endParaRPr lang="ro-RO" sz="1200" kern="1200" dirty="0" smtClean="0">
              <a:solidFill>
                <a:schemeClr val="tx1"/>
              </a:solidFill>
              <a:latin typeface="+mn-lt"/>
              <a:ea typeface="+mn-ea"/>
              <a:cs typeface="+mn-cs"/>
            </a:endParaRPr>
          </a:p>
          <a:p>
            <a:endParaRPr lang="ru-RU" dirty="0"/>
          </a:p>
        </p:txBody>
      </p:sp>
      <p:sp>
        <p:nvSpPr>
          <p:cNvPr id="4" name="Date Placeholder 3"/>
          <p:cNvSpPr>
            <a:spLocks noGrp="1"/>
          </p:cNvSpPr>
          <p:nvPr>
            <p:ph type="dt" idx="10"/>
          </p:nvPr>
        </p:nvSpPr>
        <p:spPr/>
        <p:txBody>
          <a:bodyPr/>
          <a:lstStyle/>
          <a:p>
            <a:fld id="{A58B9EF8-CAE7-4714-978E-7B57F3DFAB44}"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4</a:t>
            </a:fld>
            <a:endParaRPr lang="pl-PL"/>
          </a:p>
        </p:txBody>
      </p:sp>
    </p:spTree>
    <p:extLst>
      <p:ext uri="{BB962C8B-B14F-4D97-AF65-F5344CB8AC3E}">
        <p14:creationId xmlns:p14="http://schemas.microsoft.com/office/powerpoint/2010/main" val="32772423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6C9F783F-6E5C-4E5F-8E00-B73CB51DA5E0}"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40</a:t>
            </a:fld>
            <a:endParaRPr lang="pl-PL"/>
          </a:p>
        </p:txBody>
      </p:sp>
    </p:spTree>
    <p:extLst>
      <p:ext uri="{BB962C8B-B14F-4D97-AF65-F5344CB8AC3E}">
        <p14:creationId xmlns:p14="http://schemas.microsoft.com/office/powerpoint/2010/main" val="984785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6C9F783F-6E5C-4E5F-8E00-B73CB51DA5E0}"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41</a:t>
            </a:fld>
            <a:endParaRPr lang="pl-PL"/>
          </a:p>
        </p:txBody>
      </p:sp>
    </p:spTree>
    <p:extLst>
      <p:ext uri="{BB962C8B-B14F-4D97-AF65-F5344CB8AC3E}">
        <p14:creationId xmlns:p14="http://schemas.microsoft.com/office/powerpoint/2010/main" val="47512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6C9F783F-6E5C-4E5F-8E00-B73CB51DA5E0}"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42</a:t>
            </a:fld>
            <a:endParaRPr lang="pl-PL"/>
          </a:p>
        </p:txBody>
      </p:sp>
    </p:spTree>
    <p:extLst>
      <p:ext uri="{BB962C8B-B14F-4D97-AF65-F5344CB8AC3E}">
        <p14:creationId xmlns:p14="http://schemas.microsoft.com/office/powerpoint/2010/main" val="3055578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6C9F783F-6E5C-4E5F-8E00-B73CB51DA5E0}"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43</a:t>
            </a:fld>
            <a:endParaRPr lang="pl-PL"/>
          </a:p>
        </p:txBody>
      </p:sp>
    </p:spTree>
    <p:extLst>
      <p:ext uri="{BB962C8B-B14F-4D97-AF65-F5344CB8AC3E}">
        <p14:creationId xmlns:p14="http://schemas.microsoft.com/office/powerpoint/2010/main" val="1701687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1" kern="1200" dirty="0" smtClean="0">
                <a:solidFill>
                  <a:schemeClr val="tx1"/>
                </a:solidFill>
                <a:latin typeface="+mn-lt"/>
                <a:ea typeface="+mn-ea"/>
                <a:cs typeface="+mn-cs"/>
              </a:rPr>
              <a:t>Break</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for letter in 'Python':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if letter == 'h':</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break</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'Not printed'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'Current Letter :', letter</a:t>
            </a:r>
            <a:endParaRPr lang="ro-RO" sz="120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Print:</a:t>
            </a:r>
            <a:endParaRPr lang="ro-RO" sz="1200" b="1" i="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Current Letter : P</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Current Letter : y</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Current Letter : t</a:t>
            </a:r>
            <a:endParaRPr lang="ro-RO" sz="1200" kern="1200" dirty="0" smtClean="0">
              <a:solidFill>
                <a:schemeClr val="tx1"/>
              </a:solidFill>
              <a:latin typeface="+mn-lt"/>
              <a:ea typeface="+mn-ea"/>
              <a:cs typeface="+mn-cs"/>
            </a:endParaRPr>
          </a:p>
          <a:p>
            <a:endParaRPr lang="en-US" sz="1200" i="1"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Continue</a:t>
            </a:r>
          </a:p>
          <a:p>
            <a:r>
              <a:rPr lang="en-US" sz="1200" i="1" kern="1200" dirty="0" smtClean="0">
                <a:solidFill>
                  <a:schemeClr val="tx1"/>
                </a:solidFill>
                <a:latin typeface="+mn-lt"/>
                <a:ea typeface="+mn-ea"/>
                <a:cs typeface="+mn-cs"/>
              </a:rPr>
              <a:t>for letter in 'Python':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if letter == 'h':</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continue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'Not printed'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'Current Letter :', letter</a:t>
            </a:r>
            <a:endParaRPr lang="ro-RO" sz="1200" kern="1200" dirty="0" smtClean="0">
              <a:solidFill>
                <a:schemeClr val="tx1"/>
              </a:solidFill>
              <a:latin typeface="+mn-lt"/>
              <a:ea typeface="+mn-ea"/>
              <a:cs typeface="+mn-cs"/>
            </a:endParaRPr>
          </a:p>
          <a:p>
            <a:endParaRPr lang="en-US" sz="1200" i="1"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Print:</a:t>
            </a:r>
          </a:p>
          <a:p>
            <a:r>
              <a:rPr lang="en-US" sz="1200" i="1" kern="1200" dirty="0" smtClean="0">
                <a:solidFill>
                  <a:schemeClr val="tx1"/>
                </a:solidFill>
                <a:latin typeface="+mn-lt"/>
                <a:ea typeface="+mn-ea"/>
                <a:cs typeface="+mn-cs"/>
              </a:rPr>
              <a:t>Current Letter : P</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Current Letter : y</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Current Letter : 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Current Letter : o</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Current Letter : n</a:t>
            </a:r>
            <a:endParaRPr lang="ro-RO"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Pass</a:t>
            </a:r>
          </a:p>
          <a:p>
            <a:r>
              <a:rPr lang="en-US" sz="1200" i="1" kern="1200" dirty="0" smtClean="0">
                <a:solidFill>
                  <a:schemeClr val="tx1"/>
                </a:solidFill>
                <a:latin typeface="+mn-lt"/>
                <a:ea typeface="+mn-ea"/>
                <a:cs typeface="+mn-cs"/>
              </a:rPr>
              <a:t>for letter in 'Python':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if letter == 'h':</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pass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'Not printed'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'Current Letter :', letter</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Print</a:t>
            </a:r>
            <a:r>
              <a:rPr lang="en-US" sz="1200"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Current Letter : P</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Current Letter : y</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Current Letter : 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Not printed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Current Letter : h</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Current Letter : o</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Current Letter : n</a:t>
            </a:r>
          </a:p>
          <a:p>
            <a:endParaRPr lang="en-US" sz="1200" i="1" kern="1200" dirty="0" smtClean="0">
              <a:solidFill>
                <a:schemeClr val="tx1"/>
              </a:solidFill>
              <a:latin typeface="+mn-lt"/>
              <a:ea typeface="+mn-ea"/>
              <a:cs typeface="+mn-cs"/>
            </a:endParaRPr>
          </a:p>
          <a:p>
            <a:r>
              <a:rPr lang="en-US" sz="1200" i="0" kern="1200" dirty="0" smtClean="0">
                <a:solidFill>
                  <a:schemeClr val="tx1"/>
                </a:solidFill>
                <a:latin typeface="+mn-lt"/>
                <a:ea typeface="+mn-ea"/>
                <a:cs typeface="+mn-cs"/>
              </a:rPr>
              <a:t>Pass is similar with “do nothing”.</a:t>
            </a:r>
            <a:r>
              <a:rPr lang="en-US" sz="1200" i="0" kern="1200" baseline="0" dirty="0" smtClean="0">
                <a:solidFill>
                  <a:schemeClr val="tx1"/>
                </a:solidFill>
                <a:latin typeface="+mn-lt"/>
                <a:ea typeface="+mn-ea"/>
                <a:cs typeface="+mn-cs"/>
              </a:rPr>
              <a:t> It is used when syntax requires an element, but no action needed.</a:t>
            </a:r>
          </a:p>
          <a:p>
            <a:r>
              <a:rPr lang="en-US" sz="1200" i="0" kern="1200" baseline="0" dirty="0" smtClean="0">
                <a:solidFill>
                  <a:schemeClr val="tx1"/>
                </a:solidFill>
                <a:latin typeface="+mn-lt"/>
                <a:ea typeface="+mn-ea"/>
                <a:cs typeface="+mn-cs"/>
              </a:rPr>
              <a:t>For example, when you have exceptions. For certain exceptions you don’t want to change anything</a:t>
            </a:r>
            <a:endParaRPr lang="ro-RO" sz="1200" i="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6C9F783F-6E5C-4E5F-8E00-B73CB51DA5E0}"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44</a:t>
            </a:fld>
            <a:endParaRPr lang="pl-PL"/>
          </a:p>
        </p:txBody>
      </p:sp>
    </p:spTree>
    <p:extLst>
      <p:ext uri="{BB962C8B-B14F-4D97-AF65-F5344CB8AC3E}">
        <p14:creationId xmlns:p14="http://schemas.microsoft.com/office/powerpoint/2010/main" val="17201430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1" kern="1200" dirty="0" smtClean="0">
                <a:solidFill>
                  <a:schemeClr val="tx1"/>
                </a:solidFill>
                <a:latin typeface="+mn-lt"/>
                <a:ea typeface="+mn-ea"/>
                <a:cs typeface="+mn-cs"/>
              </a:rPr>
              <a:t>range()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range(10)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[0, 1, 2, 3, 4, 5, 6, 7, 8, 9]</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range(5, 10)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[5, 6, 7, 8, 9]</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range(0, 10, 3)</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[0, 3, 6, 9]</a:t>
            </a:r>
          </a:p>
          <a:p>
            <a:endParaRPr lang="ro-RO"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len</a:t>
            </a:r>
            <a:r>
              <a:rPr lang="en-US" sz="1200" b="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v = ["</a:t>
            </a:r>
            <a:r>
              <a:rPr lang="en-US" sz="1200" i="1" kern="1200" dirty="0" err="1" smtClean="0">
                <a:solidFill>
                  <a:schemeClr val="tx1"/>
                </a:solidFill>
                <a:latin typeface="+mn-lt"/>
                <a:ea typeface="+mn-ea"/>
                <a:cs typeface="+mn-cs"/>
              </a:rPr>
              <a:t>a","b","c</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t>
            </a:r>
            <a:r>
              <a:rPr lang="en-US" sz="1200" i="1" kern="1200" dirty="0" err="1" smtClean="0">
                <a:solidFill>
                  <a:schemeClr val="tx1"/>
                </a:solidFill>
                <a:latin typeface="+mn-lt"/>
                <a:ea typeface="+mn-ea"/>
                <a:cs typeface="+mn-cs"/>
              </a:rPr>
              <a:t>len</a:t>
            </a:r>
            <a:r>
              <a:rPr lang="en-US" sz="1200" i="1" kern="1200" dirty="0" smtClean="0">
                <a:solidFill>
                  <a:schemeClr val="tx1"/>
                </a:solidFill>
                <a:latin typeface="+mn-lt"/>
                <a:ea typeface="+mn-ea"/>
                <a:cs typeface="+mn-cs"/>
              </a:rPr>
              <a:t>(v)</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for </a:t>
            </a:r>
            <a:r>
              <a:rPr lang="en-US" sz="1200" i="1" kern="1200" dirty="0" err="1" smtClean="0">
                <a:solidFill>
                  <a:schemeClr val="tx1"/>
                </a:solidFill>
                <a:latin typeface="+mn-lt"/>
                <a:ea typeface="+mn-ea"/>
                <a:cs typeface="+mn-cs"/>
              </a:rPr>
              <a:t>i</a:t>
            </a:r>
            <a:r>
              <a:rPr lang="en-US" sz="1200" i="1" kern="1200" dirty="0" smtClean="0">
                <a:solidFill>
                  <a:schemeClr val="tx1"/>
                </a:solidFill>
                <a:latin typeface="+mn-lt"/>
                <a:ea typeface="+mn-ea"/>
                <a:cs typeface="+mn-cs"/>
              </a:rPr>
              <a:t> in range(</a:t>
            </a:r>
            <a:r>
              <a:rPr lang="en-US" sz="1200" i="1" kern="1200" dirty="0" err="1" smtClean="0">
                <a:solidFill>
                  <a:schemeClr val="tx1"/>
                </a:solidFill>
                <a:latin typeface="+mn-lt"/>
                <a:ea typeface="+mn-ea"/>
                <a:cs typeface="+mn-cs"/>
              </a:rPr>
              <a:t>len</a:t>
            </a:r>
            <a:r>
              <a:rPr lang="en-US" sz="1200" i="1" kern="1200" dirty="0" smtClean="0">
                <a:solidFill>
                  <a:schemeClr val="tx1"/>
                </a:solidFill>
                <a:latin typeface="+mn-lt"/>
                <a:ea typeface="+mn-ea"/>
                <a:cs typeface="+mn-cs"/>
              </a:rPr>
              <a:t>(v)):</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a:t>
            </a:r>
            <a:r>
              <a:rPr lang="en-US" sz="1200" i="1" kern="1200" dirty="0" err="1" smtClean="0">
                <a:solidFill>
                  <a:schemeClr val="tx1"/>
                </a:solidFill>
                <a:latin typeface="+mn-lt"/>
                <a:ea typeface="+mn-ea"/>
                <a:cs typeface="+mn-cs"/>
              </a:rPr>
              <a:t>i,v</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i</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0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 b</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c</a:t>
            </a:r>
          </a:p>
          <a:p>
            <a:endParaRPr lang="ro-RO"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enumerate()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for </a:t>
            </a:r>
            <a:r>
              <a:rPr lang="en-US" sz="1200" i="1" kern="1200" dirty="0" err="1" smtClean="0">
                <a:solidFill>
                  <a:schemeClr val="tx1"/>
                </a:solidFill>
                <a:latin typeface="+mn-lt"/>
                <a:ea typeface="+mn-ea"/>
                <a:cs typeface="+mn-cs"/>
              </a:rPr>
              <a:t>i,val</a:t>
            </a:r>
            <a:r>
              <a:rPr lang="en-US" sz="1200" i="1" kern="1200" dirty="0" smtClean="0">
                <a:solidFill>
                  <a:schemeClr val="tx1"/>
                </a:solidFill>
                <a:latin typeface="+mn-lt"/>
                <a:ea typeface="+mn-ea"/>
                <a:cs typeface="+mn-cs"/>
              </a:rPr>
              <a:t> in enumerate(['</a:t>
            </a:r>
            <a:r>
              <a:rPr lang="en-US" sz="1200" i="1" kern="1200" dirty="0" err="1" smtClean="0">
                <a:solidFill>
                  <a:schemeClr val="tx1"/>
                </a:solidFill>
                <a:latin typeface="+mn-lt"/>
                <a:ea typeface="+mn-ea"/>
                <a:cs typeface="+mn-cs"/>
              </a:rPr>
              <a:t>a','b','c</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a:t>
            </a:r>
            <a:r>
              <a:rPr lang="en-US" sz="1200" i="1" kern="1200" dirty="0" err="1" smtClean="0">
                <a:solidFill>
                  <a:schemeClr val="tx1"/>
                </a:solidFill>
                <a:latin typeface="+mn-lt"/>
                <a:ea typeface="+mn-ea"/>
                <a:cs typeface="+mn-cs"/>
              </a:rPr>
              <a:t>i</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val</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0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 b</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 c</a:t>
            </a:r>
          </a:p>
          <a:p>
            <a:endParaRPr lang="ro-RO"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zip()</a:t>
            </a:r>
          </a:p>
          <a:p>
            <a:r>
              <a:rPr lang="en-US" sz="1200" b="0" kern="1200" dirty="0" smtClean="0">
                <a:solidFill>
                  <a:schemeClr val="tx1"/>
                </a:solidFill>
                <a:latin typeface="+mn-lt"/>
                <a:ea typeface="+mn-ea"/>
                <a:cs typeface="+mn-cs"/>
              </a:rPr>
              <a:t>&gt;&gt;&gt;  a = (</a:t>
            </a:r>
            <a:r>
              <a:rPr lang="en-US" sz="1200" i="1" kern="1200" dirty="0" err="1" smtClean="0">
                <a:solidFill>
                  <a:schemeClr val="tx1"/>
                </a:solidFill>
                <a:latin typeface="+mn-lt"/>
                <a:ea typeface="+mn-ea"/>
                <a:cs typeface="+mn-cs"/>
              </a:rPr>
              <a:t>a','b','c</a:t>
            </a:r>
            <a:r>
              <a:rPr lang="en-US" sz="1200" i="1" kern="1200" dirty="0" smtClean="0">
                <a:solidFill>
                  <a:schemeClr val="tx1"/>
                </a:solidFill>
                <a:latin typeface="+mn-lt"/>
                <a:ea typeface="+mn-ea"/>
                <a:cs typeface="+mn-cs"/>
              </a:rPr>
              <a:t>‘)</a:t>
            </a:r>
            <a:endParaRPr lang="ro-RO" sz="1200" b="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b = (1,2,3)</a:t>
            </a:r>
          </a:p>
          <a:p>
            <a:r>
              <a:rPr lang="en-US" sz="1200" i="1" kern="1200" dirty="0" smtClean="0">
                <a:solidFill>
                  <a:schemeClr val="tx1"/>
                </a:solidFill>
                <a:latin typeface="+mn-lt"/>
                <a:ea typeface="+mn-ea"/>
                <a:cs typeface="+mn-cs"/>
              </a:rPr>
              <a:t>&gt;&gt;&gt; for </a:t>
            </a:r>
            <a:r>
              <a:rPr lang="en-US" sz="1200" i="1" kern="1200" dirty="0" err="1" smtClean="0">
                <a:solidFill>
                  <a:schemeClr val="tx1"/>
                </a:solidFill>
                <a:latin typeface="+mn-lt"/>
                <a:ea typeface="+mn-ea"/>
                <a:cs typeface="+mn-cs"/>
              </a:rPr>
              <a:t>i,j</a:t>
            </a:r>
            <a:r>
              <a:rPr lang="en-US" sz="1200" i="1" kern="1200" dirty="0" smtClean="0">
                <a:solidFill>
                  <a:schemeClr val="tx1"/>
                </a:solidFill>
                <a:latin typeface="+mn-lt"/>
                <a:ea typeface="+mn-ea"/>
                <a:cs typeface="+mn-cs"/>
              </a:rPr>
              <a:t> in zip(</a:t>
            </a:r>
            <a:r>
              <a:rPr lang="en-US" sz="1200" i="1" kern="1200" dirty="0" err="1" smtClean="0">
                <a:solidFill>
                  <a:schemeClr val="tx1"/>
                </a:solidFill>
                <a:latin typeface="+mn-lt"/>
                <a:ea typeface="+mn-ea"/>
                <a:cs typeface="+mn-cs"/>
              </a:rPr>
              <a:t>a,b</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a:t>
            </a:r>
            <a:r>
              <a:rPr lang="en-US" sz="1200" i="1" kern="1200" dirty="0" err="1" smtClean="0">
                <a:solidFill>
                  <a:schemeClr val="tx1"/>
                </a:solidFill>
                <a:latin typeface="+mn-lt"/>
                <a:ea typeface="+mn-ea"/>
                <a:cs typeface="+mn-cs"/>
              </a:rPr>
              <a:t>i</a:t>
            </a:r>
            <a:r>
              <a:rPr lang="en-US" sz="1200" i="1" kern="1200" dirty="0" smtClean="0">
                <a:solidFill>
                  <a:schemeClr val="tx1"/>
                </a:solidFill>
                <a:latin typeface="+mn-lt"/>
                <a:ea typeface="+mn-ea"/>
                <a:cs typeface="+mn-cs"/>
              </a:rPr>
              <a:t>, j</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 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b 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 3</a:t>
            </a:r>
          </a:p>
          <a:p>
            <a:endParaRPr lang="ro-RO"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reversed()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for </a:t>
            </a:r>
            <a:r>
              <a:rPr lang="en-US" sz="1200" i="1" kern="1200" dirty="0" err="1" smtClean="0">
                <a:solidFill>
                  <a:schemeClr val="tx1"/>
                </a:solidFill>
                <a:latin typeface="+mn-lt"/>
                <a:ea typeface="+mn-ea"/>
                <a:cs typeface="+mn-cs"/>
              </a:rPr>
              <a:t>i,j</a:t>
            </a:r>
            <a:r>
              <a:rPr lang="en-US" sz="1200" i="1" kern="1200" dirty="0" smtClean="0">
                <a:solidFill>
                  <a:schemeClr val="tx1"/>
                </a:solidFill>
                <a:latin typeface="+mn-lt"/>
                <a:ea typeface="+mn-ea"/>
                <a:cs typeface="+mn-cs"/>
              </a:rPr>
              <a:t> in reversed(zip(</a:t>
            </a:r>
            <a:r>
              <a:rPr lang="en-US" sz="1200" i="1" kern="1200" dirty="0" err="1" smtClean="0">
                <a:solidFill>
                  <a:schemeClr val="tx1"/>
                </a:solidFill>
                <a:latin typeface="+mn-lt"/>
                <a:ea typeface="+mn-ea"/>
                <a:cs typeface="+mn-cs"/>
              </a:rPr>
              <a:t>a,b</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a:t>
            </a:r>
            <a:r>
              <a:rPr lang="en-US" sz="1200" i="1" kern="1200" dirty="0" err="1" smtClean="0">
                <a:solidFill>
                  <a:schemeClr val="tx1"/>
                </a:solidFill>
                <a:latin typeface="+mn-lt"/>
                <a:ea typeface="+mn-ea"/>
                <a:cs typeface="+mn-cs"/>
              </a:rPr>
              <a:t>i,j</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 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b 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 1</a:t>
            </a:r>
          </a:p>
          <a:p>
            <a:endParaRPr lang="ro-RO"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sorted()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basket = ['apple', 'orange', 'apple', 'pear', 'orange', 'banana']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for f in sorted(set(basket)):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f</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apple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banana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orange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pear</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6C9F783F-6E5C-4E5F-8E00-B73CB51DA5E0}"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45</a:t>
            </a:fld>
            <a:endParaRPr lang="pl-PL"/>
          </a:p>
        </p:txBody>
      </p:sp>
    </p:spTree>
    <p:extLst>
      <p:ext uri="{BB962C8B-B14F-4D97-AF65-F5344CB8AC3E}">
        <p14:creationId xmlns:p14="http://schemas.microsoft.com/office/powerpoint/2010/main" val="4284641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37348C3E-65FB-4529-9959-E562CAF43502}"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46</a:t>
            </a:fld>
            <a:endParaRPr lang="pl-PL"/>
          </a:p>
        </p:txBody>
      </p:sp>
    </p:spTree>
    <p:extLst>
      <p:ext uri="{BB962C8B-B14F-4D97-AF65-F5344CB8AC3E}">
        <p14:creationId xmlns:p14="http://schemas.microsoft.com/office/powerpoint/2010/main" val="5888978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6C9F783F-6E5C-4E5F-8E00-B73CB51DA5E0}"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47</a:t>
            </a:fld>
            <a:endParaRPr lang="pl-PL"/>
          </a:p>
        </p:txBody>
      </p:sp>
    </p:spTree>
    <p:extLst>
      <p:ext uri="{BB962C8B-B14F-4D97-AF65-F5344CB8AC3E}">
        <p14:creationId xmlns:p14="http://schemas.microsoft.com/office/powerpoint/2010/main" val="19555008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37348C3E-65FB-4529-9959-E562CAF43502}"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48</a:t>
            </a:fld>
            <a:endParaRPr lang="pl-PL"/>
          </a:p>
        </p:txBody>
      </p:sp>
    </p:spTree>
    <p:extLst>
      <p:ext uri="{BB962C8B-B14F-4D97-AF65-F5344CB8AC3E}">
        <p14:creationId xmlns:p14="http://schemas.microsoft.com/office/powerpoint/2010/main" val="27150982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mn-lt"/>
                <a:ea typeface="+mn-ea"/>
                <a:cs typeface="+mn-cs"/>
              </a:rPr>
              <a:t>By default, parameters have a positional behavior, and you need to inform them in the same order that they were defined.</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 example, there is the function of adding two numbers: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def add(</a:t>
            </a:r>
            <a:r>
              <a:rPr lang="en-US" sz="1200" i="1" kern="1200" dirty="0" err="1" smtClean="0">
                <a:solidFill>
                  <a:schemeClr val="tx1"/>
                </a:solidFill>
                <a:latin typeface="+mn-lt"/>
                <a:ea typeface="+mn-ea"/>
                <a:cs typeface="+mn-cs"/>
              </a:rPr>
              <a:t>a,b</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"Sum of two numbers"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sum = a + b</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return sum</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endParaRPr lang="en-US" dirty="0" smtClean="0"/>
          </a:p>
          <a:p>
            <a:r>
              <a:rPr lang="en-US" dirty="0" smtClean="0"/>
              <a:t>You can add attributes to a function, and use it as a static variable( as</a:t>
            </a:r>
            <a:r>
              <a:rPr lang="en-US" baseline="0" dirty="0" smtClean="0"/>
              <a:t> in C\C++</a:t>
            </a:r>
            <a:r>
              <a:rPr lang="en-US" dirty="0" smtClean="0"/>
              <a:t>)</a:t>
            </a:r>
          </a:p>
          <a:p>
            <a:r>
              <a:rPr lang="ro-RO" i="1" dirty="0" smtClean="0"/>
              <a:t>def myfunc():</a:t>
            </a:r>
            <a:endParaRPr lang="en-US" i="1" dirty="0" smtClean="0"/>
          </a:p>
          <a:p>
            <a:r>
              <a:rPr lang="ro-RO" i="1" dirty="0" smtClean="0"/>
              <a:t> </a:t>
            </a:r>
            <a:r>
              <a:rPr lang="en-US" i="1" dirty="0" smtClean="0"/>
              <a:t>  </a:t>
            </a:r>
            <a:r>
              <a:rPr lang="ro-RO" i="1" dirty="0" smtClean="0"/>
              <a:t>myfunc.counter += 1</a:t>
            </a:r>
            <a:endParaRPr lang="en-US" i="1" dirty="0" smtClean="0"/>
          </a:p>
          <a:p>
            <a:r>
              <a:rPr lang="ro-RO" i="1" dirty="0" smtClean="0"/>
              <a:t> </a:t>
            </a:r>
            <a:r>
              <a:rPr lang="en-US" i="1" dirty="0" smtClean="0"/>
              <a:t>  </a:t>
            </a:r>
            <a:r>
              <a:rPr lang="ro-RO" i="1" dirty="0" smtClean="0"/>
              <a:t>print myfunc.counter</a:t>
            </a:r>
            <a:endParaRPr lang="en-US" i="1" dirty="0" smtClean="0"/>
          </a:p>
          <a:p>
            <a:endParaRPr lang="en-US" i="1" dirty="0" smtClean="0"/>
          </a:p>
          <a:p>
            <a:r>
              <a:rPr lang="ro-RO" i="1" dirty="0" smtClean="0"/>
              <a:t># attribute must be initialized</a:t>
            </a:r>
            <a:endParaRPr lang="en-US" i="1" dirty="0" smtClean="0"/>
          </a:p>
          <a:p>
            <a:r>
              <a:rPr lang="ro-RO" i="1" dirty="0" smtClean="0"/>
              <a:t>myfunc.counter = 0</a:t>
            </a:r>
            <a:endParaRPr lang="en-US" i="1" dirty="0" smtClean="0"/>
          </a:p>
          <a:p>
            <a:endParaRPr lang="en-US" dirty="0" smtClean="0"/>
          </a:p>
          <a:p>
            <a:r>
              <a:rPr lang="en-US" dirty="0" smtClean="0"/>
              <a:t>Alternatively, if you don't want to setup the variable outside the function, you can use </a:t>
            </a:r>
            <a:r>
              <a:rPr lang="en-US" dirty="0" err="1" smtClean="0"/>
              <a:t>hasattr</a:t>
            </a:r>
            <a:r>
              <a:rPr lang="en-US" dirty="0" smtClean="0"/>
              <a:t>() to avoid an </a:t>
            </a:r>
            <a:r>
              <a:rPr lang="en-US" dirty="0" err="1" smtClean="0"/>
              <a:t>AttributeError</a:t>
            </a:r>
            <a:r>
              <a:rPr lang="en-US" dirty="0" smtClean="0"/>
              <a:t> exception:</a:t>
            </a:r>
          </a:p>
          <a:p>
            <a:r>
              <a:rPr lang="en-US" i="1" dirty="0" smtClean="0"/>
              <a:t>def </a:t>
            </a:r>
            <a:r>
              <a:rPr lang="en-US" i="1" dirty="0" err="1" smtClean="0"/>
              <a:t>myfunc</a:t>
            </a:r>
            <a:r>
              <a:rPr lang="en-US" i="1" dirty="0" smtClean="0"/>
              <a:t>():</a:t>
            </a:r>
          </a:p>
          <a:p>
            <a:r>
              <a:rPr lang="en-US" i="1" dirty="0" smtClean="0"/>
              <a:t>   if not </a:t>
            </a:r>
            <a:r>
              <a:rPr lang="en-US" i="1" dirty="0" err="1" smtClean="0"/>
              <a:t>hasattr</a:t>
            </a:r>
            <a:r>
              <a:rPr lang="en-US" i="1" dirty="0" smtClean="0"/>
              <a:t>(</a:t>
            </a:r>
            <a:r>
              <a:rPr lang="en-US" i="1" dirty="0" err="1" smtClean="0"/>
              <a:t>myfunc</a:t>
            </a:r>
            <a:r>
              <a:rPr lang="en-US" i="1" dirty="0" smtClean="0"/>
              <a:t>, "counter"):</a:t>
            </a:r>
          </a:p>
          <a:p>
            <a:r>
              <a:rPr lang="en-US" i="1" dirty="0" smtClean="0"/>
              <a:t>       </a:t>
            </a:r>
            <a:r>
              <a:rPr lang="en-US" i="1" dirty="0" err="1" smtClean="0"/>
              <a:t>myfunc.counter</a:t>
            </a:r>
            <a:r>
              <a:rPr lang="en-US" i="1" dirty="0" smtClean="0"/>
              <a:t> = 0 # it doesn't exist yet, so initialize it </a:t>
            </a:r>
          </a:p>
          <a:p>
            <a:r>
              <a:rPr lang="en-US" i="1" dirty="0" smtClean="0"/>
              <a:t>   </a:t>
            </a:r>
            <a:r>
              <a:rPr lang="en-US" i="1" dirty="0" err="1" smtClean="0"/>
              <a:t>myfunc.counter</a:t>
            </a:r>
            <a:r>
              <a:rPr lang="en-US" i="1" dirty="0" smtClean="0"/>
              <a:t> += 1</a:t>
            </a:r>
          </a:p>
          <a:p>
            <a:endParaRPr lang="en-US" dirty="0" smtClean="0"/>
          </a:p>
          <a:p>
            <a:r>
              <a:rPr lang="en-US" dirty="0" smtClean="0"/>
              <a:t>Anyway static variables are rather rare, they</a:t>
            </a:r>
            <a:r>
              <a:rPr lang="en-US" baseline="0" dirty="0" smtClean="0"/>
              <a:t> are</a:t>
            </a:r>
            <a:r>
              <a:rPr lang="en-US" dirty="0" smtClean="0"/>
              <a:t> most likely used inside a class.</a:t>
            </a:r>
            <a:endParaRPr lang="ro-RO" dirty="0"/>
          </a:p>
        </p:txBody>
      </p:sp>
      <p:sp>
        <p:nvSpPr>
          <p:cNvPr id="4" name="Date Placeholder 3"/>
          <p:cNvSpPr>
            <a:spLocks noGrp="1"/>
          </p:cNvSpPr>
          <p:nvPr>
            <p:ph type="dt" idx="10"/>
          </p:nvPr>
        </p:nvSpPr>
        <p:spPr/>
        <p:txBody>
          <a:bodyPr/>
          <a:lstStyle/>
          <a:p>
            <a:fld id="{304288EA-8F41-4DA1-8C4F-7FB34F65636F}"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49</a:t>
            </a:fld>
            <a:endParaRPr lang="pl-PL"/>
          </a:p>
        </p:txBody>
      </p:sp>
    </p:spTree>
    <p:extLst>
      <p:ext uri="{BB962C8B-B14F-4D97-AF65-F5344CB8AC3E}">
        <p14:creationId xmlns:p14="http://schemas.microsoft.com/office/powerpoint/2010/main" val="2888060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lvl="0"/>
            <a:r>
              <a:rPr lang="en-US" sz="1200" b="1" kern="1200" dirty="0" smtClean="0">
                <a:solidFill>
                  <a:schemeClr val="tx1"/>
                </a:solidFill>
                <a:latin typeface="+mn-lt"/>
                <a:ea typeface="+mn-ea"/>
                <a:cs typeface="+mn-cs"/>
              </a:rPr>
              <a:t>Easy-to-learn:</a:t>
            </a:r>
            <a:r>
              <a:rPr lang="en-US" sz="1200" kern="1200" dirty="0" smtClean="0">
                <a:solidFill>
                  <a:schemeClr val="tx1"/>
                </a:solidFill>
                <a:latin typeface="+mn-lt"/>
                <a:ea typeface="+mn-ea"/>
                <a:cs typeface="+mn-cs"/>
              </a:rPr>
              <a:t> Python has relatively few keywords, simple structure, and a clearly defined syntax. </a:t>
            </a:r>
            <a:endParaRPr lang="ro-RO"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Easy-to-use:</a:t>
            </a:r>
            <a:r>
              <a:rPr lang="en-US" sz="1200" kern="1200" dirty="0" smtClean="0">
                <a:solidFill>
                  <a:schemeClr val="tx1"/>
                </a:solidFill>
                <a:latin typeface="+mn-lt"/>
                <a:ea typeface="+mn-ea"/>
                <a:cs typeface="+mn-cs"/>
              </a:rPr>
              <a:t> Python code is much more clearly defined and visible to the eyes. The programs are written compactly and readable, usually much shorter than equivalent C, C++, or Java programs</a:t>
            </a:r>
            <a:endParaRPr lang="ro-RO"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Easy-to-maintain:</a:t>
            </a:r>
            <a:r>
              <a:rPr lang="en-US" sz="1200" kern="1200" dirty="0" smtClean="0">
                <a:solidFill>
                  <a:schemeClr val="tx1"/>
                </a:solidFill>
                <a:latin typeface="+mn-lt"/>
                <a:ea typeface="+mn-ea"/>
                <a:cs typeface="+mn-cs"/>
              </a:rPr>
              <a:t> The source code is easy-to-maintain. Python allows you to split your program into modules that can be reused in other Python programs. It comes with a large collection of standard modules that you can use as the basis of your programs</a:t>
            </a:r>
            <a:endParaRPr lang="ro-RO"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A broad standard library:</a:t>
            </a:r>
            <a:r>
              <a:rPr lang="en-US" sz="1200" kern="1200" dirty="0" smtClean="0">
                <a:solidFill>
                  <a:schemeClr val="tx1"/>
                </a:solidFill>
                <a:latin typeface="+mn-lt"/>
                <a:ea typeface="+mn-ea"/>
                <a:cs typeface="+mn-cs"/>
              </a:rPr>
              <a:t> One of Python's greatest strengths is the bulk of the library is very portable and cross-platform compatible on UNIX, Windows, and Macintosh.</a:t>
            </a:r>
            <a:endParaRPr lang="ro-RO"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Interactive Mode:</a:t>
            </a:r>
            <a:r>
              <a:rPr lang="en-US" sz="1200" kern="1200" dirty="0" smtClean="0">
                <a:solidFill>
                  <a:schemeClr val="tx1"/>
                </a:solidFill>
                <a:latin typeface="+mn-lt"/>
                <a:ea typeface="+mn-ea"/>
                <a:cs typeface="+mn-cs"/>
              </a:rPr>
              <a:t> Support for an interactive mode in which you can enter results from a terminal right to the language, allowing interactive testing and debugging of snippets of code.</a:t>
            </a:r>
            <a:endParaRPr lang="ro-RO"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Portable:</a:t>
            </a:r>
            <a:r>
              <a:rPr lang="en-US" sz="1200" kern="1200" dirty="0" smtClean="0">
                <a:solidFill>
                  <a:schemeClr val="tx1"/>
                </a:solidFill>
                <a:latin typeface="+mn-lt"/>
                <a:ea typeface="+mn-ea"/>
                <a:cs typeface="+mn-cs"/>
              </a:rPr>
              <a:t> Python can run on a wide variety of hardware platforms and has the same interface on all platforms.</a:t>
            </a:r>
            <a:endParaRPr lang="ro-RO"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Extendable:</a:t>
            </a:r>
            <a:r>
              <a:rPr lang="en-US" sz="1200" kern="1200" dirty="0" smtClean="0">
                <a:solidFill>
                  <a:schemeClr val="tx1"/>
                </a:solidFill>
                <a:latin typeface="+mn-lt"/>
                <a:ea typeface="+mn-ea"/>
                <a:cs typeface="+mn-cs"/>
              </a:rPr>
              <a:t> You can add low-level modules to the Python interpreter. These modules enable programmers to add to or customize their tools to be more efficient.</a:t>
            </a:r>
          </a:p>
          <a:p>
            <a:pPr lvl="0"/>
            <a:r>
              <a:rPr lang="en-US" sz="1200" kern="1200" dirty="0" smtClean="0">
                <a:solidFill>
                  <a:schemeClr val="tx1"/>
                </a:solidFill>
                <a:latin typeface="+mn-lt"/>
                <a:ea typeface="+mn-ea"/>
                <a:cs typeface="+mn-cs"/>
              </a:rPr>
              <a:t>                     You can import already made modules. Here</a:t>
            </a:r>
            <a:r>
              <a:rPr lang="en-US" sz="1200" kern="1200" baseline="0" dirty="0" smtClean="0">
                <a:solidFill>
                  <a:schemeClr val="tx1"/>
                </a:solidFill>
                <a:latin typeface="+mn-lt"/>
                <a:ea typeface="+mn-ea"/>
                <a:cs typeface="+mn-cs"/>
              </a:rPr>
              <a:t> are some of the most popular: </a:t>
            </a:r>
            <a:r>
              <a:rPr lang="ro-RO" dirty="0" smtClean="0">
                <a:hlinkClick r:id="rId3"/>
              </a:rPr>
              <a:t>pypi.python.org</a:t>
            </a:r>
            <a:r>
              <a:rPr lang="en-US" dirty="0" smtClean="0"/>
              <a:t> ;</a:t>
            </a:r>
            <a:r>
              <a:rPr lang="ro-RO" dirty="0" smtClean="0"/>
              <a:t> </a:t>
            </a:r>
            <a:r>
              <a:rPr lang="ro-RO" dirty="0" smtClean="0">
                <a:hlinkClick r:id="rId4"/>
              </a:rPr>
              <a:t>code.activestate.com/pypm</a:t>
            </a:r>
            <a:r>
              <a:rPr lang="en-US" dirty="0" smtClean="0"/>
              <a:t>; </a:t>
            </a:r>
            <a:r>
              <a:rPr lang="ro-RO" dirty="0" smtClean="0">
                <a:hlinkClick r:id="rId5"/>
              </a:rPr>
              <a:t>github.com/languages/Python</a:t>
            </a:r>
            <a:endParaRPr lang="ro-RO"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GUI Programming:</a:t>
            </a:r>
            <a:r>
              <a:rPr lang="en-US" sz="1200" kern="1200" dirty="0" smtClean="0">
                <a:solidFill>
                  <a:schemeClr val="tx1"/>
                </a:solidFill>
                <a:latin typeface="+mn-lt"/>
                <a:ea typeface="+mn-ea"/>
                <a:cs typeface="+mn-cs"/>
              </a:rPr>
              <a:t> Python supports GUI applications that can be created and ported to many system calls, libraries, and windows systems, such as Windows MFC, Macintosh, and the X Window system of Unix.</a:t>
            </a:r>
            <a:endParaRPr lang="ro-RO"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Scalable:</a:t>
            </a:r>
            <a:r>
              <a:rPr lang="en-US" sz="1200" kern="1200" dirty="0" smtClean="0">
                <a:solidFill>
                  <a:schemeClr val="tx1"/>
                </a:solidFill>
                <a:latin typeface="+mn-lt"/>
                <a:ea typeface="+mn-ea"/>
                <a:cs typeface="+mn-cs"/>
              </a:rPr>
              <a:t> Python provides a better structure and support for large programs than shell scripting.</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64A11CB1-E738-43A5-AA82-47E34CE957B6}"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5</a:t>
            </a:fld>
            <a:endParaRPr lang="pl-PL"/>
          </a:p>
        </p:txBody>
      </p:sp>
    </p:spTree>
    <p:extLst>
      <p:ext uri="{BB962C8B-B14F-4D97-AF65-F5344CB8AC3E}">
        <p14:creationId xmlns:p14="http://schemas.microsoft.com/office/powerpoint/2010/main" val="15877694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DA0BFCE5-2BF3-45C8-914A-268E79C1E93E}"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50</a:t>
            </a:fld>
            <a:endParaRPr lang="pl-PL"/>
          </a:p>
        </p:txBody>
      </p:sp>
    </p:spTree>
    <p:extLst>
      <p:ext uri="{BB962C8B-B14F-4D97-AF65-F5344CB8AC3E}">
        <p14:creationId xmlns:p14="http://schemas.microsoft.com/office/powerpoint/2010/main" val="20650666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b="1" kern="1200" dirty="0" smtClean="0">
                <a:solidFill>
                  <a:schemeClr val="tx1"/>
                </a:solidFill>
                <a:latin typeface="+mn-lt"/>
                <a:ea typeface="+mn-ea"/>
                <a:cs typeface="+mn-cs"/>
              </a:rPr>
              <a:t>Required arguments</a:t>
            </a:r>
            <a:r>
              <a:rPr lang="en-US" sz="1200" kern="1200" dirty="0" smtClean="0">
                <a:solidFill>
                  <a:schemeClr val="tx1"/>
                </a:solidFill>
                <a:latin typeface="+mn-lt"/>
                <a:ea typeface="+mn-ea"/>
                <a:cs typeface="+mn-cs"/>
              </a:rPr>
              <a:t> are the arguments passed to a function in correct positional order.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Here the number of arguments in the function call should match exactly with the function definition.</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 call the function </a:t>
            </a:r>
            <a:r>
              <a:rPr lang="en-US" sz="1200" i="1" kern="1200" dirty="0" smtClean="0">
                <a:solidFill>
                  <a:schemeClr val="tx1"/>
                </a:solidFill>
                <a:latin typeface="+mn-lt"/>
                <a:ea typeface="+mn-ea"/>
                <a:cs typeface="+mn-cs"/>
              </a:rPr>
              <a:t>add()</a:t>
            </a:r>
            <a:r>
              <a:rPr lang="en-US" sz="1200" kern="1200" dirty="0" smtClean="0">
                <a:solidFill>
                  <a:schemeClr val="tx1"/>
                </a:solidFill>
                <a:latin typeface="+mn-lt"/>
                <a:ea typeface="+mn-ea"/>
                <a:cs typeface="+mn-cs"/>
              </a:rPr>
              <a:t> you definitely need to pass one argument otherwise it would give a syntax error as follows: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add()</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Traceback</a:t>
            </a:r>
            <a:r>
              <a:rPr lang="en-US" sz="1200" i="1" kern="1200" dirty="0" smtClean="0">
                <a:solidFill>
                  <a:schemeClr val="tx1"/>
                </a:solidFill>
                <a:latin typeface="+mn-lt"/>
                <a:ea typeface="+mn-ea"/>
                <a:cs typeface="+mn-cs"/>
              </a:rPr>
              <a:t> (most recent call last):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File "&lt;</a:t>
            </a:r>
            <a:r>
              <a:rPr lang="en-US" sz="1200" i="1" kern="1200" dirty="0" err="1" smtClean="0">
                <a:solidFill>
                  <a:schemeClr val="tx1"/>
                </a:solidFill>
                <a:latin typeface="+mn-lt"/>
                <a:ea typeface="+mn-ea"/>
                <a:cs typeface="+mn-cs"/>
              </a:rPr>
              <a:t>stdin</a:t>
            </a:r>
            <a:r>
              <a:rPr lang="en-US" sz="1200" i="1" kern="1200" dirty="0" smtClean="0">
                <a:solidFill>
                  <a:schemeClr val="tx1"/>
                </a:solidFill>
                <a:latin typeface="+mn-lt"/>
                <a:ea typeface="+mn-ea"/>
                <a:cs typeface="+mn-cs"/>
              </a:rPr>
              <a:t>&gt;", line 1, in &lt;module&gt;</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TypeError</a:t>
            </a:r>
            <a:r>
              <a:rPr lang="en-US" sz="1200" i="1" kern="1200" dirty="0" smtClean="0">
                <a:solidFill>
                  <a:schemeClr val="tx1"/>
                </a:solidFill>
                <a:latin typeface="+mn-lt"/>
                <a:ea typeface="+mn-ea"/>
                <a:cs typeface="+mn-cs"/>
              </a:rPr>
              <a:t>: add() takes exactly 2 arguments (0 given)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Keyword arguments</a:t>
            </a:r>
            <a:r>
              <a:rPr lang="en-US" sz="1200" kern="1200" dirty="0" smtClean="0">
                <a:solidFill>
                  <a:schemeClr val="tx1"/>
                </a:solidFill>
                <a:latin typeface="+mn-lt"/>
                <a:ea typeface="+mn-ea"/>
                <a:cs typeface="+mn-cs"/>
              </a:rPr>
              <a:t> are related to the function calls. When you use keyword arguments in a function call, the caller identifies the arguments by the parameter name.</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allows you to skip arguments or place them out of order because the Python interpreter is able to use the keywords provided to match the values with parameters.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can also make keyword calls to the </a:t>
            </a:r>
            <a:r>
              <a:rPr lang="en-US" sz="1200" i="1" kern="1200" dirty="0" smtClean="0">
                <a:solidFill>
                  <a:schemeClr val="tx1"/>
                </a:solidFill>
                <a:latin typeface="+mn-lt"/>
                <a:ea typeface="+mn-ea"/>
                <a:cs typeface="+mn-cs"/>
              </a:rPr>
              <a:t>add()</a:t>
            </a:r>
            <a:r>
              <a:rPr lang="en-US" sz="1200" kern="1200" dirty="0" smtClean="0">
                <a:solidFill>
                  <a:schemeClr val="tx1"/>
                </a:solidFill>
                <a:latin typeface="+mn-lt"/>
                <a:ea typeface="+mn-ea"/>
                <a:cs typeface="+mn-cs"/>
              </a:rPr>
              <a:t> function in the following ways: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add(a=4,b=5)</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9</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add(b=4,a=5)</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9</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add(b=4)</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Traceback</a:t>
            </a:r>
            <a:r>
              <a:rPr lang="en-US" sz="1200" i="1" kern="1200" dirty="0" smtClean="0">
                <a:solidFill>
                  <a:schemeClr val="tx1"/>
                </a:solidFill>
                <a:latin typeface="+mn-lt"/>
                <a:ea typeface="+mn-ea"/>
                <a:cs typeface="+mn-cs"/>
              </a:rPr>
              <a:t> (most recent call last):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File "&lt;</a:t>
            </a:r>
            <a:r>
              <a:rPr lang="en-US" sz="1200" i="1" kern="1200" dirty="0" err="1" smtClean="0">
                <a:solidFill>
                  <a:schemeClr val="tx1"/>
                </a:solidFill>
                <a:latin typeface="+mn-lt"/>
                <a:ea typeface="+mn-ea"/>
                <a:cs typeface="+mn-cs"/>
              </a:rPr>
              <a:t>stdin</a:t>
            </a:r>
            <a:r>
              <a:rPr lang="en-US" sz="1200" i="1" kern="1200" dirty="0" smtClean="0">
                <a:solidFill>
                  <a:schemeClr val="tx1"/>
                </a:solidFill>
                <a:latin typeface="+mn-lt"/>
                <a:ea typeface="+mn-ea"/>
                <a:cs typeface="+mn-cs"/>
              </a:rPr>
              <a:t>&gt;", line 1, in &lt;module&gt;</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TypeError</a:t>
            </a:r>
            <a:r>
              <a:rPr lang="en-US" sz="1200" i="1" kern="1200" dirty="0" smtClean="0">
                <a:solidFill>
                  <a:schemeClr val="tx1"/>
                </a:solidFill>
                <a:latin typeface="+mn-lt"/>
                <a:ea typeface="+mn-ea"/>
                <a:cs typeface="+mn-cs"/>
              </a:rPr>
              <a:t>: add() takes exactly 2 arguments (1 given)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a:t>
            </a:r>
            <a:r>
              <a:rPr lang="en-US" sz="1200" b="1" kern="1200" dirty="0" smtClean="0">
                <a:solidFill>
                  <a:schemeClr val="tx1"/>
                </a:solidFill>
                <a:latin typeface="+mn-lt"/>
                <a:ea typeface="+mn-ea"/>
                <a:cs typeface="+mn-cs"/>
              </a:rPr>
              <a:t>default argument</a:t>
            </a:r>
            <a:r>
              <a:rPr lang="en-US" sz="1200" kern="1200" dirty="0" smtClean="0">
                <a:solidFill>
                  <a:schemeClr val="tx1"/>
                </a:solidFill>
                <a:latin typeface="+mn-lt"/>
                <a:ea typeface="+mn-ea"/>
                <a:cs typeface="+mn-cs"/>
              </a:rPr>
              <a:t> is an argument that assumes a default value if a value is not provided in the function call for that argument.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Following example gives idea on default arguments, it would print default age if it is not passed: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def </a:t>
            </a:r>
            <a:r>
              <a:rPr lang="en-US" sz="1200" i="1" kern="1200" dirty="0" err="1" smtClean="0">
                <a:solidFill>
                  <a:schemeClr val="tx1"/>
                </a:solidFill>
                <a:latin typeface="+mn-lt"/>
                <a:ea typeface="+mn-ea"/>
                <a:cs typeface="+mn-cs"/>
              </a:rPr>
              <a:t>printinfo</a:t>
            </a:r>
            <a:r>
              <a:rPr lang="en-US" sz="1200" i="1" kern="1200" dirty="0" smtClean="0">
                <a:solidFill>
                  <a:schemeClr val="tx1"/>
                </a:solidFill>
                <a:latin typeface="+mn-lt"/>
                <a:ea typeface="+mn-ea"/>
                <a:cs typeface="+mn-cs"/>
              </a:rPr>
              <a:t>( name, age = 35 ):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"This prints a passed info into this function"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"Name: ", name;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"Age ", age;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return;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printinfo</a:t>
            </a:r>
            <a:r>
              <a:rPr lang="en-US" sz="1200" i="1" kern="1200" dirty="0" smtClean="0">
                <a:solidFill>
                  <a:schemeClr val="tx1"/>
                </a:solidFill>
                <a:latin typeface="+mn-lt"/>
                <a:ea typeface="+mn-ea"/>
                <a:cs typeface="+mn-cs"/>
              </a:rPr>
              <a:t>( age=50, name="</a:t>
            </a:r>
            <a:r>
              <a:rPr lang="en-US" sz="1200" i="1" kern="1200" dirty="0" err="1" smtClean="0">
                <a:solidFill>
                  <a:schemeClr val="tx1"/>
                </a:solidFill>
                <a:latin typeface="+mn-lt"/>
                <a:ea typeface="+mn-ea"/>
                <a:cs typeface="+mn-cs"/>
              </a:rPr>
              <a:t>miki</a:t>
            </a:r>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Name:  </a:t>
            </a:r>
            <a:r>
              <a:rPr lang="en-US" sz="1200" i="1" kern="1200" dirty="0" err="1" smtClean="0">
                <a:solidFill>
                  <a:schemeClr val="tx1"/>
                </a:solidFill>
                <a:latin typeface="+mn-lt"/>
                <a:ea typeface="+mn-ea"/>
                <a:cs typeface="+mn-cs"/>
              </a:rPr>
              <a:t>miki</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Age  50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printinfo</a:t>
            </a:r>
            <a:r>
              <a:rPr lang="en-US" sz="1200" i="1" kern="1200" dirty="0" smtClean="0">
                <a:solidFill>
                  <a:schemeClr val="tx1"/>
                </a:solidFill>
                <a:latin typeface="+mn-lt"/>
                <a:ea typeface="+mn-ea"/>
                <a:cs typeface="+mn-cs"/>
              </a:rPr>
              <a:t>( name="</a:t>
            </a:r>
            <a:r>
              <a:rPr lang="en-US" sz="1200" i="1" kern="1200" dirty="0" err="1" smtClean="0">
                <a:solidFill>
                  <a:schemeClr val="tx1"/>
                </a:solidFill>
                <a:latin typeface="+mn-lt"/>
                <a:ea typeface="+mn-ea"/>
                <a:cs typeface="+mn-cs"/>
              </a:rPr>
              <a:t>miki</a:t>
            </a:r>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Name:  </a:t>
            </a:r>
            <a:r>
              <a:rPr lang="en-US" sz="1200" i="1" kern="1200" dirty="0" err="1" smtClean="0">
                <a:solidFill>
                  <a:schemeClr val="tx1"/>
                </a:solidFill>
                <a:latin typeface="+mn-lt"/>
                <a:ea typeface="+mn-ea"/>
                <a:cs typeface="+mn-cs"/>
              </a:rPr>
              <a:t>miki</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Age  35</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may need to process a function for more arguments than you specified while defining the function. These arguments are called </a:t>
            </a:r>
            <a:r>
              <a:rPr lang="en-US" sz="1200" b="1" i="1" kern="1200" dirty="0" smtClean="0">
                <a:solidFill>
                  <a:schemeClr val="tx1"/>
                </a:solidFill>
                <a:latin typeface="+mn-lt"/>
                <a:ea typeface="+mn-ea"/>
                <a:cs typeface="+mn-cs"/>
              </a:rPr>
              <a:t>variable-length</a:t>
            </a:r>
            <a:r>
              <a:rPr lang="en-US" sz="1200" kern="1200" dirty="0" smtClean="0">
                <a:solidFill>
                  <a:schemeClr val="tx1"/>
                </a:solidFill>
                <a:latin typeface="+mn-lt"/>
                <a:ea typeface="+mn-ea"/>
                <a:cs typeface="+mn-cs"/>
              </a:rPr>
              <a:t> arguments and are not named in the function definition, unlike required and default arguments.</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general syntax for a function with non-keyword variable arguments is this: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def </a:t>
            </a:r>
            <a:r>
              <a:rPr lang="en-US" sz="1200" i="1" kern="1200" dirty="0" err="1" smtClean="0">
                <a:solidFill>
                  <a:schemeClr val="tx1"/>
                </a:solidFill>
                <a:latin typeface="+mn-lt"/>
                <a:ea typeface="+mn-ea"/>
                <a:cs typeface="+mn-cs"/>
              </a:rPr>
              <a:t>functionname</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formal_args</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var_args_tuple</a:t>
            </a:r>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function_docstring</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function_suite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return [expression]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 asterisk (*) is placed before the variable name that will hold the values of all </a:t>
            </a:r>
            <a:r>
              <a:rPr lang="en-US" sz="1200" kern="1200" dirty="0" err="1" smtClean="0">
                <a:solidFill>
                  <a:schemeClr val="tx1"/>
                </a:solidFill>
                <a:latin typeface="+mn-lt"/>
                <a:ea typeface="+mn-ea"/>
                <a:cs typeface="+mn-cs"/>
              </a:rPr>
              <a:t>nonkeyword</a:t>
            </a:r>
            <a:r>
              <a:rPr lang="en-US" sz="1200" kern="1200" dirty="0" smtClean="0">
                <a:solidFill>
                  <a:schemeClr val="tx1"/>
                </a:solidFill>
                <a:latin typeface="+mn-lt"/>
                <a:ea typeface="+mn-ea"/>
                <a:cs typeface="+mn-cs"/>
              </a:rPr>
              <a:t> variable arguments. This </a:t>
            </a:r>
            <a:r>
              <a:rPr lang="en-US" sz="1200" kern="1200" dirty="0" err="1" smtClean="0">
                <a:solidFill>
                  <a:schemeClr val="tx1"/>
                </a:solidFill>
                <a:latin typeface="+mn-lt"/>
                <a:ea typeface="+mn-ea"/>
                <a:cs typeface="+mn-cs"/>
              </a:rPr>
              <a:t>tuple</a:t>
            </a:r>
            <a:r>
              <a:rPr lang="en-US" sz="1200" kern="1200" dirty="0" smtClean="0">
                <a:solidFill>
                  <a:schemeClr val="tx1"/>
                </a:solidFill>
                <a:latin typeface="+mn-lt"/>
                <a:ea typeface="+mn-ea"/>
                <a:cs typeface="+mn-cs"/>
              </a:rPr>
              <a:t> remains empty if no additional arguments are specified during the function call.</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Following is a simple example: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def </a:t>
            </a:r>
            <a:r>
              <a:rPr lang="en-US" sz="1200" i="1" kern="1200" dirty="0" err="1" smtClean="0">
                <a:solidFill>
                  <a:schemeClr val="tx1"/>
                </a:solidFill>
                <a:latin typeface="+mn-lt"/>
                <a:ea typeface="+mn-ea"/>
                <a:cs typeface="+mn-cs"/>
              </a:rPr>
              <a:t>printinfo</a:t>
            </a:r>
            <a:r>
              <a:rPr lang="en-US" sz="1200" i="1" kern="1200" dirty="0" smtClean="0">
                <a:solidFill>
                  <a:schemeClr val="tx1"/>
                </a:solidFill>
                <a:latin typeface="+mn-lt"/>
                <a:ea typeface="+mn-ea"/>
                <a:cs typeface="+mn-cs"/>
              </a:rPr>
              <a:t>( arg1, *</a:t>
            </a:r>
            <a:r>
              <a:rPr lang="en-US" sz="1200" i="1" kern="1200" dirty="0" err="1" smtClean="0">
                <a:solidFill>
                  <a:schemeClr val="tx1"/>
                </a:solidFill>
                <a:latin typeface="+mn-lt"/>
                <a:ea typeface="+mn-ea"/>
                <a:cs typeface="+mn-cs"/>
              </a:rPr>
              <a:t>vartuple</a:t>
            </a:r>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"This prints a variable passed arguments"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"Output is: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arg1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for </a:t>
            </a:r>
            <a:r>
              <a:rPr lang="en-US" sz="1200" i="1" kern="1200" dirty="0" err="1" smtClean="0">
                <a:solidFill>
                  <a:schemeClr val="tx1"/>
                </a:solidFill>
                <a:latin typeface="+mn-lt"/>
                <a:ea typeface="+mn-ea"/>
                <a:cs typeface="+mn-cs"/>
              </a:rPr>
              <a:t>var</a:t>
            </a:r>
            <a:r>
              <a:rPr lang="en-US" sz="1200" i="1" kern="1200" dirty="0" smtClean="0">
                <a:solidFill>
                  <a:schemeClr val="tx1"/>
                </a:solidFill>
                <a:latin typeface="+mn-lt"/>
                <a:ea typeface="+mn-ea"/>
                <a:cs typeface="+mn-cs"/>
              </a:rPr>
              <a:t> in </a:t>
            </a:r>
            <a:r>
              <a:rPr lang="en-US" sz="1200" i="1" kern="1200" dirty="0" err="1" smtClean="0">
                <a:solidFill>
                  <a:schemeClr val="tx1"/>
                </a:solidFill>
                <a:latin typeface="+mn-lt"/>
                <a:ea typeface="+mn-ea"/>
                <a:cs typeface="+mn-cs"/>
              </a:rPr>
              <a:t>vartuple</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a:t>
            </a:r>
            <a:r>
              <a:rPr lang="en-US" sz="1200" i="1" kern="1200" dirty="0" err="1" smtClean="0">
                <a:solidFill>
                  <a:schemeClr val="tx1"/>
                </a:solidFill>
                <a:latin typeface="+mn-lt"/>
                <a:ea typeface="+mn-ea"/>
                <a:cs typeface="+mn-cs"/>
              </a:rPr>
              <a:t>var</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return;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printinfo</a:t>
            </a:r>
            <a:r>
              <a:rPr lang="en-US" sz="1200" i="1" kern="1200" dirty="0" smtClean="0">
                <a:solidFill>
                  <a:schemeClr val="tx1"/>
                </a:solidFill>
                <a:latin typeface="+mn-lt"/>
                <a:ea typeface="+mn-ea"/>
                <a:cs typeface="+mn-cs"/>
              </a:rPr>
              <a:t>( 10 );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Output is: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printinfo</a:t>
            </a:r>
            <a:r>
              <a:rPr lang="en-US" sz="1200" i="1" kern="1200" dirty="0" smtClean="0">
                <a:solidFill>
                  <a:schemeClr val="tx1"/>
                </a:solidFill>
                <a:latin typeface="+mn-lt"/>
                <a:ea typeface="+mn-ea"/>
                <a:cs typeface="+mn-cs"/>
              </a:rPr>
              <a:t>( 70, 60, 50 );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Output is: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70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60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50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DA0BFCE5-2BF3-45C8-914A-268E79C1E93E}"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51</a:t>
            </a:fld>
            <a:endParaRPr lang="pl-PL"/>
          </a:p>
        </p:txBody>
      </p:sp>
    </p:spTree>
    <p:extLst>
      <p:ext uri="{BB962C8B-B14F-4D97-AF65-F5344CB8AC3E}">
        <p14:creationId xmlns:p14="http://schemas.microsoft.com/office/powerpoint/2010/main" val="8403125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latin typeface="+mn-lt"/>
                <a:ea typeface="+mn-ea"/>
                <a:cs typeface="+mn-cs"/>
              </a:rPr>
              <a:t>Here is an example: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def f1():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x = 5</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"X inside proc:",x</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x</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Traceback</a:t>
            </a:r>
            <a:r>
              <a:rPr lang="en-US" sz="1200" i="1" kern="1200" dirty="0" smtClean="0">
                <a:solidFill>
                  <a:schemeClr val="tx1"/>
                </a:solidFill>
                <a:latin typeface="+mn-lt"/>
                <a:ea typeface="+mn-ea"/>
                <a:cs typeface="+mn-cs"/>
              </a:rPr>
              <a:t> (most recent call last):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File "&lt;</a:t>
            </a:r>
            <a:r>
              <a:rPr lang="en-US" sz="1200" i="1" kern="1200" dirty="0" err="1" smtClean="0">
                <a:solidFill>
                  <a:schemeClr val="tx1"/>
                </a:solidFill>
                <a:latin typeface="+mn-lt"/>
                <a:ea typeface="+mn-ea"/>
                <a:cs typeface="+mn-cs"/>
              </a:rPr>
              <a:t>stdin</a:t>
            </a:r>
            <a:r>
              <a:rPr lang="en-US" sz="1200" i="1" kern="1200" dirty="0" smtClean="0">
                <a:solidFill>
                  <a:schemeClr val="tx1"/>
                </a:solidFill>
                <a:latin typeface="+mn-lt"/>
                <a:ea typeface="+mn-ea"/>
                <a:cs typeface="+mn-cs"/>
              </a:rPr>
              <a:t>&gt;", line 1, in &lt;module&gt;</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NameError</a:t>
            </a:r>
            <a:r>
              <a:rPr lang="en-US" sz="1200" i="1" kern="1200" dirty="0" smtClean="0">
                <a:solidFill>
                  <a:schemeClr val="tx1"/>
                </a:solidFill>
                <a:latin typeface="+mn-lt"/>
                <a:ea typeface="+mn-ea"/>
                <a:cs typeface="+mn-cs"/>
              </a:rPr>
              <a:t>: name 'x' is not defined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f1()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X inside proc: 5</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x = 10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f1()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X inside proc: 5</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Any variable assigned in a function is local to that function, unless it is specifically declared global. Since a value is bound to </a:t>
            </a:r>
            <a:r>
              <a:rPr lang="en-US" sz="1200" i="0" kern="1200" dirty="0" smtClean="0">
                <a:solidFill>
                  <a:schemeClr val="tx1"/>
                </a:solidFill>
                <a:latin typeface="+mn-lt"/>
                <a:ea typeface="+mn-ea"/>
                <a:cs typeface="+mn-cs"/>
              </a:rPr>
              <a:t>x</a:t>
            </a:r>
            <a:r>
              <a:rPr lang="en-US" sz="1200" kern="1200" dirty="0" smtClean="0">
                <a:solidFill>
                  <a:schemeClr val="tx1"/>
                </a:solidFill>
                <a:latin typeface="+mn-lt"/>
                <a:ea typeface="+mn-ea"/>
                <a:cs typeface="+mn-cs"/>
              </a:rPr>
              <a:t> as the last statement of the function body, the compiler assumes that </a:t>
            </a:r>
            <a:r>
              <a:rPr lang="en-US" sz="1200" i="0" kern="1200" dirty="0" smtClean="0">
                <a:solidFill>
                  <a:schemeClr val="tx1"/>
                </a:solidFill>
                <a:latin typeface="+mn-lt"/>
                <a:ea typeface="+mn-ea"/>
                <a:cs typeface="+mn-cs"/>
              </a:rPr>
              <a:t>x</a:t>
            </a:r>
            <a:r>
              <a:rPr lang="en-US" sz="1200" kern="1200" dirty="0" smtClean="0">
                <a:solidFill>
                  <a:schemeClr val="tx1"/>
                </a:solidFill>
                <a:latin typeface="+mn-lt"/>
                <a:ea typeface="+mn-ea"/>
                <a:cs typeface="+mn-cs"/>
              </a:rPr>
              <a:t> is local.</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solution is to insert an explicit </a:t>
            </a:r>
            <a:r>
              <a:rPr lang="en-US" sz="1200" b="1" kern="1200" dirty="0" smtClean="0">
                <a:solidFill>
                  <a:schemeClr val="tx1"/>
                </a:solidFill>
                <a:latin typeface="+mn-lt"/>
                <a:ea typeface="+mn-ea"/>
                <a:cs typeface="+mn-cs"/>
              </a:rPr>
              <a:t>global</a:t>
            </a:r>
            <a:r>
              <a:rPr lang="en-US" sz="1200" kern="1200" dirty="0" smtClean="0">
                <a:solidFill>
                  <a:schemeClr val="tx1"/>
                </a:solidFill>
                <a:latin typeface="+mn-lt"/>
                <a:ea typeface="+mn-ea"/>
                <a:cs typeface="+mn-cs"/>
              </a:rPr>
              <a:t> declaration at the start of the function: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def f2():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global x</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x = 5</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"x inside </a:t>
            </a:r>
            <a:r>
              <a:rPr lang="en-US" sz="1200" i="1" kern="1200" dirty="0" err="1" smtClean="0">
                <a:solidFill>
                  <a:schemeClr val="tx1"/>
                </a:solidFill>
                <a:latin typeface="+mn-lt"/>
                <a:ea typeface="+mn-ea"/>
                <a:cs typeface="+mn-cs"/>
              </a:rPr>
              <a:t>proc",x</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x</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Traceback</a:t>
            </a:r>
            <a:r>
              <a:rPr lang="en-US" sz="1200" i="1" kern="1200" dirty="0" smtClean="0">
                <a:solidFill>
                  <a:schemeClr val="tx1"/>
                </a:solidFill>
                <a:latin typeface="+mn-lt"/>
                <a:ea typeface="+mn-ea"/>
                <a:cs typeface="+mn-cs"/>
              </a:rPr>
              <a:t> (most recent call last):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File "&lt;</a:t>
            </a:r>
            <a:r>
              <a:rPr lang="en-US" sz="1200" i="1" kern="1200" dirty="0" err="1" smtClean="0">
                <a:solidFill>
                  <a:schemeClr val="tx1"/>
                </a:solidFill>
                <a:latin typeface="+mn-lt"/>
                <a:ea typeface="+mn-ea"/>
                <a:cs typeface="+mn-cs"/>
              </a:rPr>
              <a:t>stdin</a:t>
            </a:r>
            <a:r>
              <a:rPr lang="en-US" sz="1200" i="1" kern="1200" dirty="0" smtClean="0">
                <a:solidFill>
                  <a:schemeClr val="tx1"/>
                </a:solidFill>
                <a:latin typeface="+mn-lt"/>
                <a:ea typeface="+mn-ea"/>
                <a:cs typeface="+mn-cs"/>
              </a:rPr>
              <a:t>&gt;", line 1, in &lt;module&gt;</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NameError</a:t>
            </a:r>
            <a:r>
              <a:rPr lang="en-US" sz="1200" i="1" kern="1200" dirty="0" smtClean="0">
                <a:solidFill>
                  <a:schemeClr val="tx1"/>
                </a:solidFill>
                <a:latin typeface="+mn-lt"/>
                <a:ea typeface="+mn-ea"/>
                <a:cs typeface="+mn-cs"/>
              </a:rPr>
              <a:t>: name 'x' is not defined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f2()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x inside proc 5</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x</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5</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this case, all references to </a:t>
            </a:r>
            <a:r>
              <a:rPr lang="en-US" sz="1200" i="1" kern="1200" dirty="0" smtClean="0">
                <a:solidFill>
                  <a:schemeClr val="tx1"/>
                </a:solidFill>
                <a:latin typeface="+mn-lt"/>
                <a:ea typeface="+mn-ea"/>
                <a:cs typeface="+mn-cs"/>
              </a:rPr>
              <a:t>x</a:t>
            </a:r>
            <a:r>
              <a:rPr lang="en-US" sz="1200" kern="1200" dirty="0" smtClean="0">
                <a:solidFill>
                  <a:schemeClr val="tx1"/>
                </a:solidFill>
                <a:latin typeface="+mn-lt"/>
                <a:ea typeface="+mn-ea"/>
                <a:cs typeface="+mn-cs"/>
              </a:rPr>
              <a:t> are interpreted as references to the </a:t>
            </a:r>
            <a:r>
              <a:rPr lang="en-US" sz="1200" i="1" kern="1200" dirty="0" smtClean="0">
                <a:solidFill>
                  <a:schemeClr val="tx1"/>
                </a:solidFill>
                <a:latin typeface="+mn-lt"/>
                <a:ea typeface="+mn-ea"/>
                <a:cs typeface="+mn-cs"/>
              </a:rPr>
              <a:t>x</a:t>
            </a:r>
            <a:r>
              <a:rPr lang="en-US" sz="1200" kern="1200" dirty="0" smtClean="0">
                <a:solidFill>
                  <a:schemeClr val="tx1"/>
                </a:solidFill>
                <a:latin typeface="+mn-lt"/>
                <a:ea typeface="+mn-ea"/>
                <a:cs typeface="+mn-cs"/>
              </a:rPr>
              <a:t>  from the module namespace.</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5310B989-CB54-4085-8461-773EC0C5A347}"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52</a:t>
            </a:fld>
            <a:endParaRPr lang="pl-PL"/>
          </a:p>
        </p:txBody>
      </p:sp>
    </p:spTree>
    <p:extLst>
      <p:ext uri="{BB962C8B-B14F-4D97-AF65-F5344CB8AC3E}">
        <p14:creationId xmlns:p14="http://schemas.microsoft.com/office/powerpoint/2010/main" val="9957871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37348C3E-65FB-4529-9959-E562CAF43502}" type="datetime1">
              <a:rPr lang="pl-PL" smtClean="0"/>
              <a:pPr/>
              <a:t>2015-03-25</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53</a:t>
            </a:fld>
            <a:endParaRPr lang="pl-PL"/>
          </a:p>
        </p:txBody>
      </p:sp>
    </p:spTree>
    <p:extLst>
      <p:ext uri="{BB962C8B-B14F-4D97-AF65-F5344CB8AC3E}">
        <p14:creationId xmlns:p14="http://schemas.microsoft.com/office/powerpoint/2010/main" val="24583294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6C9F783F-6E5C-4E5F-8E00-B73CB51DA5E0}" type="datetime1">
              <a:rPr lang="pl-PL" smtClean="0"/>
              <a:pPr/>
              <a:t>2015-03-25</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54</a:t>
            </a:fld>
            <a:endParaRPr lang="pl-PL"/>
          </a:p>
        </p:txBody>
      </p:sp>
    </p:spTree>
    <p:extLst>
      <p:ext uri="{BB962C8B-B14F-4D97-AF65-F5344CB8AC3E}">
        <p14:creationId xmlns:p14="http://schemas.microsoft.com/office/powerpoint/2010/main" val="37335988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37348C3E-65FB-4529-9959-E562CAF43502}"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55</a:t>
            </a:fld>
            <a:endParaRPr lang="pl-PL"/>
          </a:p>
        </p:txBody>
      </p:sp>
    </p:spTree>
    <p:extLst>
      <p:ext uri="{BB962C8B-B14F-4D97-AF65-F5344CB8AC3E}">
        <p14:creationId xmlns:p14="http://schemas.microsoft.com/office/powerpoint/2010/main" val="5524177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When the interpreter encounters an import statement, it imports the module if the module is present in the search path. A search path is a list of directories that the interpreter searches before importing a module. </a:t>
            </a:r>
          </a:p>
          <a:p>
            <a:r>
              <a:rPr lang="en-US" dirty="0" smtClean="0"/>
              <a:t>When you import a module, the Python interpreter searches for the module in the following sequences:</a:t>
            </a:r>
          </a:p>
          <a:p>
            <a:r>
              <a:rPr lang="en-US" dirty="0" smtClean="0"/>
              <a:t>- The current directory.</a:t>
            </a:r>
          </a:p>
          <a:p>
            <a:r>
              <a:rPr lang="en-US" dirty="0" smtClean="0"/>
              <a:t>- If the module isn't found, Python then searches each directory in the shell variable PYTHONPATH.</a:t>
            </a:r>
          </a:p>
          <a:p>
            <a:r>
              <a:rPr lang="en-US" dirty="0" smtClean="0"/>
              <a:t>- If all else fails, Python checks the default path. On UNIX, this default path is normally /</a:t>
            </a:r>
            <a:r>
              <a:rPr lang="en-US" dirty="0" err="1" smtClean="0"/>
              <a:t>usr</a:t>
            </a:r>
            <a:r>
              <a:rPr lang="en-US" dirty="0" smtClean="0"/>
              <a:t>/local/lib/python/.</a:t>
            </a:r>
          </a:p>
          <a:p>
            <a:r>
              <a:rPr lang="en-US" dirty="0" smtClean="0"/>
              <a:t>The module search path is stored in the system module sys as the </a:t>
            </a:r>
            <a:r>
              <a:rPr lang="en-US" b="1" dirty="0" err="1" smtClean="0"/>
              <a:t>sys.path</a:t>
            </a:r>
            <a:r>
              <a:rPr lang="en-US" dirty="0" smtClean="0"/>
              <a:t> variable. The </a:t>
            </a:r>
            <a:r>
              <a:rPr lang="en-US" dirty="0" err="1" smtClean="0"/>
              <a:t>sys.path</a:t>
            </a:r>
            <a:r>
              <a:rPr lang="en-US" dirty="0" smtClean="0"/>
              <a:t> variable contains the current directory, PYTHONPATH, and the installation-dependent default.</a:t>
            </a:r>
          </a:p>
          <a:p>
            <a:endParaRPr lang="en-US" dirty="0" smtClean="0"/>
          </a:p>
          <a:p>
            <a:r>
              <a:rPr lang="en-US" dirty="0" smtClean="0"/>
              <a:t>A module is loaded only once, regardless of the number of times it is imported. This prevents the module execution from happening over and over again if multiple imports occur.</a:t>
            </a:r>
          </a:p>
          <a:p>
            <a:endParaRPr lang="en-US" dirty="0" smtClean="0"/>
          </a:p>
          <a:p>
            <a:r>
              <a:rPr lang="en-US" dirty="0" smtClean="0"/>
              <a:t>When using from … import for a specific attribute, you import only the specific</a:t>
            </a:r>
            <a:r>
              <a:rPr lang="en-US" baseline="0" dirty="0" smtClean="0"/>
              <a:t> attributes, not the entire module.</a:t>
            </a:r>
          </a:p>
          <a:p>
            <a:endParaRPr lang="en-US" baseline="0" dirty="0" smtClean="0"/>
          </a:p>
          <a:p>
            <a:r>
              <a:rPr lang="en-US" dirty="0" smtClean="0"/>
              <a:t>From.. Import * provides an easy way to import all the items from a module into the current namespace; however, this statement should be used rarely</a:t>
            </a:r>
          </a:p>
          <a:p>
            <a:endParaRPr lang="en-US" dirty="0" smtClean="0"/>
          </a:p>
          <a:p>
            <a:r>
              <a:rPr lang="en-US" dirty="0" smtClean="0"/>
              <a:t>For more details</a:t>
            </a:r>
            <a:r>
              <a:rPr lang="en-US" baseline="0" dirty="0" smtClean="0"/>
              <a:t> on how </a:t>
            </a:r>
            <a:r>
              <a:rPr lang="en-US" baseline="0" smtClean="0"/>
              <a:t>to import/install modules: http://docs.python.org/2/install/index.html </a:t>
            </a:r>
          </a:p>
          <a:p>
            <a:endParaRPr lang="ro-RO" dirty="0"/>
          </a:p>
        </p:txBody>
      </p:sp>
      <p:sp>
        <p:nvSpPr>
          <p:cNvPr id="4" name="Date Placeholder 3"/>
          <p:cNvSpPr>
            <a:spLocks noGrp="1"/>
          </p:cNvSpPr>
          <p:nvPr>
            <p:ph type="dt" idx="10"/>
          </p:nvPr>
        </p:nvSpPr>
        <p:spPr/>
        <p:txBody>
          <a:bodyPr/>
          <a:lstStyle/>
          <a:p>
            <a:fld id="{411766AA-24EC-4EDE-95CB-2FFBE09F76D5}" type="datetime1">
              <a:rPr lang="pl-PL" smtClean="0"/>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56</a:t>
            </a:fld>
            <a:endParaRPr lang="pl-PL"/>
          </a:p>
        </p:txBody>
      </p:sp>
    </p:spTree>
    <p:extLst>
      <p:ext uri="{BB962C8B-B14F-4D97-AF65-F5344CB8AC3E}">
        <p14:creationId xmlns:p14="http://schemas.microsoft.com/office/powerpoint/2010/main" val="8791721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37348C3E-65FB-4529-9959-E562CAF43502}"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57</a:t>
            </a:fld>
            <a:endParaRPr lang="pl-PL"/>
          </a:p>
        </p:txBody>
      </p:sp>
    </p:spTree>
    <p:extLst>
      <p:ext uri="{BB962C8B-B14F-4D97-AF65-F5344CB8AC3E}">
        <p14:creationId xmlns:p14="http://schemas.microsoft.com/office/powerpoint/2010/main" val="22228998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mn-lt"/>
                <a:ea typeface="+mn-ea"/>
                <a:cs typeface="+mn-cs"/>
              </a:rPr>
              <a:t>The </a:t>
            </a:r>
            <a:r>
              <a:rPr lang="en-US" sz="1200" b="1" i="1" kern="1200" dirty="0" err="1" smtClean="0">
                <a:solidFill>
                  <a:schemeClr val="tx1"/>
                </a:solidFill>
                <a:latin typeface="+mn-lt"/>
                <a:ea typeface="+mn-ea"/>
                <a:cs typeface="+mn-cs"/>
              </a:rPr>
              <a:t>raw_input</a:t>
            </a:r>
            <a:r>
              <a:rPr lang="en-US" sz="1200" b="1" i="1" kern="1200" dirty="0" smtClean="0">
                <a:solidFill>
                  <a:schemeClr val="tx1"/>
                </a:solidFill>
                <a:latin typeface="+mn-lt"/>
                <a:ea typeface="+mn-ea"/>
                <a:cs typeface="+mn-cs"/>
              </a:rPr>
              <a:t>([prompt])</a:t>
            </a:r>
            <a:r>
              <a:rPr lang="en-US" sz="1200" kern="1200" dirty="0" smtClean="0">
                <a:solidFill>
                  <a:schemeClr val="tx1"/>
                </a:solidFill>
                <a:latin typeface="+mn-lt"/>
                <a:ea typeface="+mn-ea"/>
                <a:cs typeface="+mn-cs"/>
              </a:rPr>
              <a:t> function reads one line from standard input and returns it as a string (removing the trailing newline):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str1 = </a:t>
            </a:r>
            <a:r>
              <a:rPr lang="en-US" sz="1200" i="1" kern="1200" dirty="0" err="1" smtClean="0">
                <a:solidFill>
                  <a:schemeClr val="tx1"/>
                </a:solidFill>
                <a:latin typeface="+mn-lt"/>
                <a:ea typeface="+mn-ea"/>
                <a:cs typeface="+mn-cs"/>
              </a:rPr>
              <a:t>raw_input</a:t>
            </a:r>
            <a:r>
              <a:rPr lang="en-US" sz="1200" i="1" kern="1200" dirty="0" smtClean="0">
                <a:solidFill>
                  <a:schemeClr val="tx1"/>
                </a:solidFill>
                <a:latin typeface="+mn-lt"/>
                <a:ea typeface="+mn-ea"/>
                <a:cs typeface="+mn-cs"/>
              </a:rPr>
              <a:t>("Enter your input:")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Enter your </a:t>
            </a:r>
            <a:r>
              <a:rPr lang="en-US" sz="1200" i="1" kern="1200" dirty="0" err="1" smtClean="0">
                <a:solidFill>
                  <a:schemeClr val="tx1"/>
                </a:solidFill>
                <a:latin typeface="+mn-lt"/>
                <a:ea typeface="+mn-ea"/>
                <a:cs typeface="+mn-cs"/>
              </a:rPr>
              <a:t>input:test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str1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'test'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t>
            </a:r>
            <a:r>
              <a:rPr lang="en-US" sz="1200" b="1" i="1" kern="1200" dirty="0" smtClean="0">
                <a:solidFill>
                  <a:schemeClr val="tx1"/>
                </a:solidFill>
                <a:latin typeface="+mn-lt"/>
                <a:ea typeface="+mn-ea"/>
                <a:cs typeface="+mn-cs"/>
              </a:rPr>
              <a:t>input([prompt])</a:t>
            </a:r>
            <a:r>
              <a:rPr lang="en-US" sz="1200" kern="1200" dirty="0" smtClean="0">
                <a:solidFill>
                  <a:schemeClr val="tx1"/>
                </a:solidFill>
                <a:latin typeface="+mn-lt"/>
                <a:ea typeface="+mn-ea"/>
                <a:cs typeface="+mn-cs"/>
              </a:rPr>
              <a:t> function is equivalent to </a:t>
            </a:r>
            <a:r>
              <a:rPr lang="en-US" sz="1200" kern="1200" dirty="0" err="1" smtClean="0">
                <a:solidFill>
                  <a:schemeClr val="tx1"/>
                </a:solidFill>
                <a:latin typeface="+mn-lt"/>
                <a:ea typeface="+mn-ea"/>
                <a:cs typeface="+mn-cs"/>
              </a:rPr>
              <a:t>raw_input</a:t>
            </a:r>
            <a:r>
              <a:rPr lang="en-US" sz="1200" kern="1200" dirty="0" smtClean="0">
                <a:solidFill>
                  <a:schemeClr val="tx1"/>
                </a:solidFill>
                <a:latin typeface="+mn-lt"/>
                <a:ea typeface="+mn-ea"/>
                <a:cs typeface="+mn-cs"/>
              </a:rPr>
              <a:t>, except that it assumes the input is a valid Python expression and returns the evaluated result to you:</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str1 = input("Enter your input:")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Enter your </a:t>
            </a:r>
            <a:r>
              <a:rPr lang="en-US" sz="1200" i="1" kern="1200" dirty="0" err="1" smtClean="0">
                <a:solidFill>
                  <a:schemeClr val="tx1"/>
                </a:solidFill>
                <a:latin typeface="+mn-lt"/>
                <a:ea typeface="+mn-ea"/>
                <a:cs typeface="+mn-cs"/>
              </a:rPr>
              <a:t>input:test</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Traceback</a:t>
            </a:r>
            <a:r>
              <a:rPr lang="en-US" sz="1200" i="1" kern="1200" dirty="0" smtClean="0">
                <a:solidFill>
                  <a:schemeClr val="tx1"/>
                </a:solidFill>
                <a:latin typeface="+mn-lt"/>
                <a:ea typeface="+mn-ea"/>
                <a:cs typeface="+mn-cs"/>
              </a:rPr>
              <a:t> (most recent call last):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File "&lt;</a:t>
            </a:r>
            <a:r>
              <a:rPr lang="en-US" sz="1200" i="1" kern="1200" dirty="0" err="1" smtClean="0">
                <a:solidFill>
                  <a:schemeClr val="tx1"/>
                </a:solidFill>
                <a:latin typeface="+mn-lt"/>
                <a:ea typeface="+mn-ea"/>
                <a:cs typeface="+mn-cs"/>
              </a:rPr>
              <a:t>stdin</a:t>
            </a:r>
            <a:r>
              <a:rPr lang="en-US" sz="1200" i="1" kern="1200" dirty="0" smtClean="0">
                <a:solidFill>
                  <a:schemeClr val="tx1"/>
                </a:solidFill>
                <a:latin typeface="+mn-lt"/>
                <a:ea typeface="+mn-ea"/>
                <a:cs typeface="+mn-cs"/>
              </a:rPr>
              <a:t>&gt;", line 1, in &lt;module&gt;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File "&lt;string&gt;", line 1, in &lt;module&gt;</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NameError</a:t>
            </a:r>
            <a:r>
              <a:rPr lang="en-US" sz="1200" i="1" kern="1200" dirty="0" smtClean="0">
                <a:solidFill>
                  <a:schemeClr val="tx1"/>
                </a:solidFill>
                <a:latin typeface="+mn-lt"/>
                <a:ea typeface="+mn-ea"/>
                <a:cs typeface="+mn-cs"/>
              </a:rPr>
              <a:t>: name 'test' is not defined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str1 = input("Enter your input:")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Enter your input:5+3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str1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8</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7B6D9F91-760E-4FDB-B053-0AABA5014D81}"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58</a:t>
            </a:fld>
            <a:endParaRPr lang="pl-PL"/>
          </a:p>
        </p:txBody>
      </p:sp>
    </p:spTree>
    <p:extLst>
      <p:ext uri="{BB962C8B-B14F-4D97-AF65-F5344CB8AC3E}">
        <p14:creationId xmlns:p14="http://schemas.microsoft.com/office/powerpoint/2010/main" val="38111592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Here is parameters detail:</a:t>
            </a:r>
            <a:endParaRPr lang="ro-RO"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file_name</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The </a:t>
            </a:r>
            <a:r>
              <a:rPr lang="en-US" sz="1200" kern="1200" dirty="0" err="1" smtClean="0">
                <a:solidFill>
                  <a:schemeClr val="tx1"/>
                </a:solidFill>
                <a:latin typeface="+mn-lt"/>
                <a:ea typeface="+mn-ea"/>
                <a:cs typeface="+mn-cs"/>
              </a:rPr>
              <a:t>file_name</a:t>
            </a:r>
            <a:r>
              <a:rPr lang="en-US" sz="1200" kern="1200" dirty="0" smtClean="0">
                <a:solidFill>
                  <a:schemeClr val="tx1"/>
                </a:solidFill>
                <a:latin typeface="+mn-lt"/>
                <a:ea typeface="+mn-ea"/>
                <a:cs typeface="+mn-cs"/>
              </a:rPr>
              <a:t> argument is a string value that contains the name of the file that you want to access.</a:t>
            </a:r>
            <a:endParaRPr lang="ro-RO" sz="1200" kern="1200" dirty="0" smtClean="0">
              <a:solidFill>
                <a:schemeClr val="tx1"/>
              </a:solidFill>
              <a:latin typeface="+mn-lt"/>
              <a:ea typeface="+mn-ea"/>
              <a:cs typeface="+mn-cs"/>
            </a:endParaRPr>
          </a:p>
          <a:p>
            <a:pPr lvl="0"/>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access_mode</a:t>
            </a:r>
            <a:r>
              <a:rPr lang="en-US" sz="1200" b="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The </a:t>
            </a:r>
            <a:r>
              <a:rPr lang="en-US" sz="1200" kern="1200" dirty="0" err="1" smtClean="0">
                <a:solidFill>
                  <a:schemeClr val="tx1"/>
                </a:solidFill>
                <a:latin typeface="+mn-lt"/>
                <a:ea typeface="+mn-ea"/>
                <a:cs typeface="+mn-cs"/>
              </a:rPr>
              <a:t>access_mode</a:t>
            </a:r>
            <a:r>
              <a:rPr lang="en-US" sz="1200" kern="1200" dirty="0" smtClean="0">
                <a:solidFill>
                  <a:schemeClr val="tx1"/>
                </a:solidFill>
                <a:latin typeface="+mn-lt"/>
                <a:ea typeface="+mn-ea"/>
                <a:cs typeface="+mn-cs"/>
              </a:rPr>
              <a:t> determines the mode in which the file has to be opened </a:t>
            </a:r>
            <a:r>
              <a:rPr lang="en-US" sz="1200" kern="1200" dirty="0" err="1" smtClean="0">
                <a:solidFill>
                  <a:schemeClr val="tx1"/>
                </a:solidFill>
                <a:latin typeface="+mn-lt"/>
                <a:ea typeface="+mn-ea"/>
                <a:cs typeface="+mn-cs"/>
              </a:rPr>
              <a:t>ie</a:t>
            </a:r>
            <a:r>
              <a:rPr lang="en-US" sz="1200" kern="1200" dirty="0" smtClean="0">
                <a:solidFill>
                  <a:schemeClr val="tx1"/>
                </a:solidFill>
                <a:latin typeface="+mn-lt"/>
                <a:ea typeface="+mn-ea"/>
                <a:cs typeface="+mn-cs"/>
              </a:rPr>
              <a:t>. read, </a:t>
            </a:r>
            <a:r>
              <a:rPr lang="en-US" sz="1200" kern="1200" dirty="0" err="1" smtClean="0">
                <a:solidFill>
                  <a:schemeClr val="tx1"/>
                </a:solidFill>
                <a:latin typeface="+mn-lt"/>
                <a:ea typeface="+mn-ea"/>
                <a:cs typeface="+mn-cs"/>
              </a:rPr>
              <a:t>write,append</a:t>
            </a:r>
            <a:r>
              <a:rPr lang="en-US" sz="1200" kern="1200" dirty="0" smtClean="0">
                <a:solidFill>
                  <a:schemeClr val="tx1"/>
                </a:solidFill>
                <a:latin typeface="+mn-lt"/>
                <a:ea typeface="+mn-ea"/>
                <a:cs typeface="+mn-cs"/>
              </a:rPr>
              <a:t> etc. The most commonly-used values of </a:t>
            </a:r>
            <a:r>
              <a:rPr lang="en-US" sz="1200" i="1" kern="1200" dirty="0" smtClean="0">
                <a:solidFill>
                  <a:schemeClr val="tx1"/>
                </a:solidFill>
                <a:latin typeface="+mn-lt"/>
                <a:ea typeface="+mn-ea"/>
                <a:cs typeface="+mn-cs"/>
              </a:rPr>
              <a:t>mode</a:t>
            </a:r>
            <a:r>
              <a:rPr lang="en-US" sz="1200" kern="1200" dirty="0" smtClean="0">
                <a:solidFill>
                  <a:schemeClr val="tx1"/>
                </a:solidFill>
                <a:latin typeface="+mn-lt"/>
                <a:ea typeface="+mn-ea"/>
                <a:cs typeface="+mn-cs"/>
              </a:rPr>
              <a:t> are 'r' for reading, 'w' for writing (truncating the file if it already exists), and 'a' for appending (which on </a:t>
            </a:r>
            <a:r>
              <a:rPr lang="en-US" sz="1200" i="1" kern="1200" dirty="0" smtClean="0">
                <a:solidFill>
                  <a:schemeClr val="tx1"/>
                </a:solidFill>
                <a:latin typeface="+mn-lt"/>
                <a:ea typeface="+mn-ea"/>
                <a:cs typeface="+mn-cs"/>
              </a:rPr>
              <a:t>some</a:t>
            </a:r>
            <a:r>
              <a:rPr lang="en-US" sz="1200" kern="1200" dirty="0" smtClean="0">
                <a:solidFill>
                  <a:schemeClr val="tx1"/>
                </a:solidFill>
                <a:latin typeface="+mn-lt"/>
                <a:ea typeface="+mn-ea"/>
                <a:cs typeface="+mn-cs"/>
              </a:rPr>
              <a:t> Unix systems means that </a:t>
            </a:r>
            <a:r>
              <a:rPr lang="en-US" sz="1200" i="1" kern="1200" dirty="0" smtClean="0">
                <a:solidFill>
                  <a:schemeClr val="tx1"/>
                </a:solidFill>
                <a:latin typeface="+mn-lt"/>
                <a:ea typeface="+mn-ea"/>
                <a:cs typeface="+mn-cs"/>
              </a:rPr>
              <a:t>all</a:t>
            </a:r>
            <a:r>
              <a:rPr lang="en-US" sz="1200" kern="1200" dirty="0" smtClean="0">
                <a:solidFill>
                  <a:schemeClr val="tx1"/>
                </a:solidFill>
                <a:latin typeface="+mn-lt"/>
                <a:ea typeface="+mn-ea"/>
                <a:cs typeface="+mn-cs"/>
              </a:rPr>
              <a:t> writes append to the end of the file regardless of the current seek position). Modes 'r+', 'w+' and 'a+' open the file for updating (note that 'w+' truncates the file). Append 'b' to the mode to open the file in binary mode, on systems that differentiate between binary and text files; on systems that don’t have this distinction, adding the 'b' has no effect. If </a:t>
            </a:r>
            <a:r>
              <a:rPr lang="en-US" sz="1200" i="1" kern="1200" dirty="0" smtClean="0">
                <a:solidFill>
                  <a:schemeClr val="tx1"/>
                </a:solidFill>
                <a:latin typeface="+mn-lt"/>
                <a:ea typeface="+mn-ea"/>
                <a:cs typeface="+mn-cs"/>
              </a:rPr>
              <a:t>mode</a:t>
            </a:r>
            <a:r>
              <a:rPr lang="en-US" sz="1200" kern="1200" dirty="0" smtClean="0">
                <a:solidFill>
                  <a:schemeClr val="tx1"/>
                </a:solidFill>
                <a:latin typeface="+mn-lt"/>
                <a:ea typeface="+mn-ea"/>
                <a:cs typeface="+mn-cs"/>
              </a:rPr>
              <a:t> is omitted, it defaults to 'r'.</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buffering:</a:t>
            </a:r>
            <a:r>
              <a:rPr lang="en-US" sz="1200" kern="1200" dirty="0" smtClean="0">
                <a:solidFill>
                  <a:schemeClr val="tx1"/>
                </a:solidFill>
                <a:latin typeface="+mn-lt"/>
                <a:ea typeface="+mn-ea"/>
                <a:cs typeface="+mn-cs"/>
              </a:rPr>
              <a:t> If the buffering value is set to 0, no buffering will take place. If the buffering value is 1, line buffering will be performed while accessing a file. If you specify the buffering value as an integer greater than 1, then buffering action will be performed with the indicated buffer size. If negative, the buffer size is the system default(default behavior).</a:t>
            </a:r>
            <a:endParaRPr lang="ro-RO"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Here is an example: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fin = open("</a:t>
            </a:r>
            <a:r>
              <a:rPr lang="en-US" sz="1200" i="1" kern="1200" dirty="0" err="1" smtClean="0">
                <a:solidFill>
                  <a:schemeClr val="tx1"/>
                </a:solidFill>
                <a:latin typeface="+mn-lt"/>
                <a:ea typeface="+mn-ea"/>
                <a:cs typeface="+mn-cs"/>
              </a:rPr>
              <a:t>test.txt","w</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fin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&lt;open file 'test.txt', mode 'w' at 0x158c810&gt;</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4F5CA59F-A86F-45D9-8BB1-99CFCA62D813}"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60</a:t>
            </a:fld>
            <a:endParaRPr lang="pl-PL"/>
          </a:p>
        </p:txBody>
      </p:sp>
    </p:spTree>
    <p:extLst>
      <p:ext uri="{BB962C8B-B14F-4D97-AF65-F5344CB8AC3E}">
        <p14:creationId xmlns:p14="http://schemas.microsoft.com/office/powerpoint/2010/main" val="397483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64A11CB1-E738-43A5-AA82-47E34CE957B6}"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7</a:t>
            </a:fld>
            <a:endParaRPr lang="pl-PL"/>
          </a:p>
        </p:txBody>
      </p:sp>
    </p:spTree>
    <p:extLst>
      <p:ext uri="{BB962C8B-B14F-4D97-AF65-F5344CB8AC3E}">
        <p14:creationId xmlns:p14="http://schemas.microsoft.com/office/powerpoint/2010/main" val="4249661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Here is an example: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fin.close</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11F41202-B081-4C11-9CAE-12F6B7E2C388}"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62</a:t>
            </a:fld>
            <a:endParaRPr lang="pl-PL"/>
          </a:p>
        </p:txBody>
      </p:sp>
    </p:spTree>
    <p:extLst>
      <p:ext uri="{BB962C8B-B14F-4D97-AF65-F5344CB8AC3E}">
        <p14:creationId xmlns:p14="http://schemas.microsoft.com/office/powerpoint/2010/main" val="33333891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an example</a:t>
            </a:r>
            <a:r>
              <a:rPr lang="en-US" baseline="0" dirty="0" smtClean="0"/>
              <a:t> for </a:t>
            </a:r>
            <a:r>
              <a:rPr lang="en-US" b="1" baseline="0" dirty="0" smtClean="0"/>
              <a:t>read method</a:t>
            </a:r>
            <a:r>
              <a:rPr lang="en-US" b="0" baseline="0" dirty="0" smtClean="0"/>
              <a:t>:</a:t>
            </a:r>
          </a:p>
          <a:p>
            <a:r>
              <a:rPr lang="en-US" sz="1200" i="1" kern="1200" dirty="0" smtClean="0">
                <a:solidFill>
                  <a:schemeClr val="tx1"/>
                </a:solidFill>
                <a:latin typeface="+mn-lt"/>
                <a:ea typeface="+mn-ea"/>
                <a:cs typeface="+mn-cs"/>
              </a:rPr>
              <a:t>&gt;&gt;&gt;</a:t>
            </a:r>
            <a:r>
              <a:rPr lang="en-US" sz="1200" i="1" kern="1200" dirty="0" err="1" smtClean="0">
                <a:solidFill>
                  <a:schemeClr val="tx1"/>
                </a:solidFill>
                <a:latin typeface="+mn-lt"/>
                <a:ea typeface="+mn-ea"/>
                <a:cs typeface="+mn-cs"/>
              </a:rPr>
              <a:t>fout</a:t>
            </a:r>
            <a:r>
              <a:rPr lang="en-US" sz="1200" i="1" kern="1200" dirty="0" smtClean="0">
                <a:solidFill>
                  <a:schemeClr val="tx1"/>
                </a:solidFill>
                <a:latin typeface="+mn-lt"/>
                <a:ea typeface="+mn-ea"/>
                <a:cs typeface="+mn-cs"/>
              </a:rPr>
              <a:t> = open(“test.txt”, “r”)</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&gt;&gt;&gt;output = </a:t>
            </a:r>
            <a:r>
              <a:rPr lang="en-US" sz="1200" i="1" kern="1200" dirty="0" err="1" smtClean="0">
                <a:solidFill>
                  <a:schemeClr val="tx1"/>
                </a:solidFill>
                <a:latin typeface="+mn-lt"/>
                <a:ea typeface="+mn-ea"/>
                <a:cs typeface="+mn-cs"/>
              </a:rPr>
              <a:t>fout.read</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&gt;&gt;&gt;output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'Python is a great language.\</a:t>
            </a:r>
            <a:r>
              <a:rPr lang="en-US" sz="1200" i="1" kern="1200" dirty="0" err="1" smtClean="0">
                <a:solidFill>
                  <a:schemeClr val="tx1"/>
                </a:solidFill>
                <a:latin typeface="+mn-lt"/>
                <a:ea typeface="+mn-ea"/>
                <a:cs typeface="+mn-cs"/>
              </a:rPr>
              <a:t>nYeah</a:t>
            </a:r>
            <a:r>
              <a:rPr lang="en-US" sz="1200" i="1" kern="1200" dirty="0" smtClean="0">
                <a:solidFill>
                  <a:schemeClr val="tx1"/>
                </a:solidFill>
                <a:latin typeface="+mn-lt"/>
                <a:ea typeface="+mn-ea"/>
                <a:cs typeface="+mn-cs"/>
              </a:rPr>
              <a:t> its great!!\n'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fo</a:t>
            </a:r>
            <a:r>
              <a:rPr lang="en-US" sz="1200" i="1" kern="1200" dirty="0" smtClean="0">
                <a:solidFill>
                  <a:schemeClr val="tx1"/>
                </a:solidFill>
                <a:latin typeface="+mn-lt"/>
                <a:ea typeface="+mn-ea"/>
                <a:cs typeface="+mn-cs"/>
              </a:rPr>
              <a:t> = open("</a:t>
            </a:r>
            <a:r>
              <a:rPr lang="en-US" sz="1200" i="1" kern="1200" dirty="0" err="1" smtClean="0">
                <a:solidFill>
                  <a:schemeClr val="tx1"/>
                </a:solidFill>
                <a:latin typeface="+mn-lt"/>
                <a:ea typeface="+mn-ea"/>
                <a:cs typeface="+mn-cs"/>
              </a:rPr>
              <a:t>test.txt","r</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small_output</a:t>
            </a:r>
            <a:r>
              <a:rPr lang="en-US" sz="1200" i="1" kern="1200" dirty="0" smtClean="0">
                <a:solidFill>
                  <a:schemeClr val="tx1"/>
                </a:solidFill>
                <a:latin typeface="+mn-lt"/>
                <a:ea typeface="+mn-ea"/>
                <a:cs typeface="+mn-cs"/>
              </a:rPr>
              <a:t> = </a:t>
            </a:r>
            <a:r>
              <a:rPr lang="en-US" sz="1200" i="1" kern="1200" dirty="0" err="1" smtClean="0">
                <a:solidFill>
                  <a:schemeClr val="tx1"/>
                </a:solidFill>
                <a:latin typeface="+mn-lt"/>
                <a:ea typeface="+mn-ea"/>
                <a:cs typeface="+mn-cs"/>
              </a:rPr>
              <a:t>fo.read</a:t>
            </a:r>
            <a:r>
              <a:rPr lang="en-US" sz="1200" i="1" kern="1200" dirty="0" smtClean="0">
                <a:solidFill>
                  <a:schemeClr val="tx1"/>
                </a:solidFill>
                <a:latin typeface="+mn-lt"/>
                <a:ea typeface="+mn-ea"/>
                <a:cs typeface="+mn-cs"/>
              </a:rPr>
              <a:t>(10)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small_output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'Python is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small_output</a:t>
            </a:r>
            <a:r>
              <a:rPr lang="en-US" sz="1200" i="1" kern="1200" dirty="0" smtClean="0">
                <a:solidFill>
                  <a:schemeClr val="tx1"/>
                </a:solidFill>
                <a:latin typeface="+mn-lt"/>
                <a:ea typeface="+mn-ea"/>
                <a:cs typeface="+mn-cs"/>
              </a:rPr>
              <a:t> = </a:t>
            </a:r>
            <a:r>
              <a:rPr lang="en-US" sz="1200" i="1" kern="1200" dirty="0" err="1" smtClean="0">
                <a:solidFill>
                  <a:schemeClr val="tx1"/>
                </a:solidFill>
                <a:latin typeface="+mn-lt"/>
                <a:ea typeface="+mn-ea"/>
                <a:cs typeface="+mn-cs"/>
              </a:rPr>
              <a:t>fo.read</a:t>
            </a:r>
            <a:r>
              <a:rPr lang="en-US" sz="1200" i="1" kern="1200" dirty="0" smtClean="0">
                <a:solidFill>
                  <a:schemeClr val="tx1"/>
                </a:solidFill>
                <a:latin typeface="+mn-lt"/>
                <a:ea typeface="+mn-ea"/>
                <a:cs typeface="+mn-cs"/>
              </a:rPr>
              <a:t>(10)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small_output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 great la'</a:t>
            </a:r>
            <a:endParaRPr lang="ro-RO" sz="1200" kern="1200" dirty="0" smtClean="0">
              <a:solidFill>
                <a:schemeClr val="tx1"/>
              </a:solidFill>
              <a:latin typeface="+mn-lt"/>
              <a:ea typeface="+mn-ea"/>
              <a:cs typeface="+mn-cs"/>
            </a:endParaRPr>
          </a:p>
          <a:p>
            <a:endParaRPr lang="en-US" b="1" dirty="0" smtClean="0"/>
          </a:p>
          <a:p>
            <a:endParaRPr lang="en-US" b="1" dirty="0" smtClean="0"/>
          </a:p>
          <a:p>
            <a:r>
              <a:rPr lang="en-US" dirty="0" smtClean="0"/>
              <a:t>Here is an example for </a:t>
            </a:r>
            <a:r>
              <a:rPr lang="en-US" b="1" dirty="0" smtClean="0"/>
              <a:t>write method</a:t>
            </a:r>
            <a:r>
              <a:rPr lang="en-US" dirty="0" smtClean="0"/>
              <a:t>:</a:t>
            </a:r>
            <a:endParaRPr lang="ro-RO" dirty="0" smtClean="0"/>
          </a:p>
          <a:p>
            <a:r>
              <a:rPr lang="en-US" i="1" dirty="0" smtClean="0"/>
              <a:t>&gt;&gt;&gt;</a:t>
            </a:r>
            <a:r>
              <a:rPr lang="en-US" i="1" dirty="0" err="1" smtClean="0"/>
              <a:t>fin.write</a:t>
            </a:r>
            <a:r>
              <a:rPr lang="en-US" i="1" dirty="0" smtClean="0"/>
              <a:t>( "Python is a great language.\</a:t>
            </a:r>
            <a:r>
              <a:rPr lang="en-US" i="1" dirty="0" err="1" smtClean="0"/>
              <a:t>nYeah</a:t>
            </a:r>
            <a:r>
              <a:rPr lang="en-US" i="1" dirty="0" smtClean="0"/>
              <a:t> its great!!\n")</a:t>
            </a:r>
            <a:endParaRPr lang="ro-RO" dirty="0" smtClean="0"/>
          </a:p>
          <a:p>
            <a:r>
              <a:rPr lang="en-US" dirty="0" smtClean="0"/>
              <a:t> </a:t>
            </a:r>
            <a:endParaRPr lang="ro-RO" dirty="0" smtClean="0"/>
          </a:p>
          <a:p>
            <a:r>
              <a:rPr lang="en-US" dirty="0" smtClean="0"/>
              <a:t>The file test.txt will look like this:</a:t>
            </a:r>
            <a:endParaRPr lang="ro-RO" dirty="0" smtClean="0"/>
          </a:p>
          <a:p>
            <a:r>
              <a:rPr lang="en-US" i="1" dirty="0" smtClean="0"/>
              <a:t>Python is a great language.</a:t>
            </a:r>
            <a:endParaRPr lang="ro-RO" dirty="0" smtClean="0"/>
          </a:p>
          <a:p>
            <a:r>
              <a:rPr lang="en-US" i="1" dirty="0" smtClean="0"/>
              <a:t>Yeah its great!!</a:t>
            </a:r>
            <a:endParaRPr lang="ro-RO" dirty="0" smtClean="0"/>
          </a:p>
          <a:p>
            <a:endParaRPr lang="ro-RO" dirty="0"/>
          </a:p>
        </p:txBody>
      </p:sp>
      <p:sp>
        <p:nvSpPr>
          <p:cNvPr id="4" name="Date Placeholder 3"/>
          <p:cNvSpPr>
            <a:spLocks noGrp="1"/>
          </p:cNvSpPr>
          <p:nvPr>
            <p:ph type="dt" idx="10"/>
          </p:nvPr>
        </p:nvSpPr>
        <p:spPr/>
        <p:txBody>
          <a:bodyPr/>
          <a:lstStyle/>
          <a:p>
            <a:fld id="{11F41202-B081-4C11-9CAE-12F6B7E2C388}"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63</a:t>
            </a:fld>
            <a:endParaRPr lang="pl-PL"/>
          </a:p>
        </p:txBody>
      </p:sp>
    </p:spTree>
    <p:extLst>
      <p:ext uri="{BB962C8B-B14F-4D97-AF65-F5344CB8AC3E}">
        <p14:creationId xmlns:p14="http://schemas.microsoft.com/office/powerpoint/2010/main" val="7514560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example:</a:t>
            </a: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fo</a:t>
            </a:r>
            <a:r>
              <a:rPr lang="en-US" sz="1200" i="1" kern="1200" dirty="0" smtClean="0">
                <a:solidFill>
                  <a:schemeClr val="tx1"/>
                </a:solidFill>
                <a:latin typeface="+mn-lt"/>
                <a:ea typeface="+mn-ea"/>
                <a:cs typeface="+mn-cs"/>
              </a:rPr>
              <a:t> = open("foo.txt", "r+") # Open a file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fo.tell</a:t>
            </a:r>
            <a:r>
              <a:rPr lang="en-US" sz="1200" i="1" kern="1200" dirty="0" smtClean="0">
                <a:solidFill>
                  <a:schemeClr val="tx1"/>
                </a:solidFill>
                <a:latin typeface="+mn-lt"/>
                <a:ea typeface="+mn-ea"/>
                <a:cs typeface="+mn-cs"/>
              </a:rPr>
              <a:t>() # Check current position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fo.read</a:t>
            </a:r>
            <a:r>
              <a:rPr lang="en-US" sz="1200" i="1" kern="1200" dirty="0" smtClean="0">
                <a:solidFill>
                  <a:schemeClr val="tx1"/>
                </a:solidFill>
                <a:latin typeface="+mn-lt"/>
                <a:ea typeface="+mn-ea"/>
                <a:cs typeface="+mn-cs"/>
              </a:rPr>
              <a:t>(3)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Pyt</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fo.tell</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fo.seek</a:t>
            </a:r>
            <a:r>
              <a:rPr lang="en-US" sz="1200" i="1" kern="1200" dirty="0" smtClean="0">
                <a:solidFill>
                  <a:schemeClr val="tx1"/>
                </a:solidFill>
                <a:latin typeface="+mn-lt"/>
                <a:ea typeface="+mn-ea"/>
                <a:cs typeface="+mn-cs"/>
              </a:rPr>
              <a:t>(0,1) # Reposition pointer after the first character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fo.read</a:t>
            </a:r>
            <a:r>
              <a:rPr lang="en-US" sz="1200" i="1" kern="1200" dirty="0" smtClean="0">
                <a:solidFill>
                  <a:schemeClr val="tx1"/>
                </a:solidFill>
                <a:latin typeface="+mn-lt"/>
                <a:ea typeface="+mn-ea"/>
                <a:cs typeface="+mn-cs"/>
              </a:rPr>
              <a:t>(3)</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hon</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fo.seek</a:t>
            </a:r>
            <a:r>
              <a:rPr lang="en-US" sz="1200" i="1" kern="1200" dirty="0" smtClean="0">
                <a:solidFill>
                  <a:schemeClr val="tx1"/>
                </a:solidFill>
                <a:latin typeface="+mn-lt"/>
                <a:ea typeface="+mn-ea"/>
                <a:cs typeface="+mn-cs"/>
              </a:rPr>
              <a:t>(0,0) # Reposition pointer at the beginning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fo.read</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'Python'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68A35490-DBCC-4519-A8B9-ABC8EA102553}"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64</a:t>
            </a:fld>
            <a:endParaRPr lang="pl-PL"/>
          </a:p>
        </p:txBody>
      </p:sp>
    </p:spTree>
    <p:extLst>
      <p:ext uri="{BB962C8B-B14F-4D97-AF65-F5344CB8AC3E}">
        <p14:creationId xmlns:p14="http://schemas.microsoft.com/office/powerpoint/2010/main" val="13739930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a:t>
            </a:r>
            <a:r>
              <a:rPr lang="en-US" dirty="0" err="1" smtClean="0"/>
              <a:t>shutil</a:t>
            </a:r>
            <a:r>
              <a:rPr lang="en-US" dirty="0" smtClean="0"/>
              <a:t> you can copy/move/remove directories</a:t>
            </a:r>
            <a:r>
              <a:rPr lang="en-US" baseline="0" dirty="0" smtClean="0"/>
              <a:t> </a:t>
            </a:r>
          </a:p>
          <a:p>
            <a:pPr>
              <a:buFontTx/>
              <a:buChar char="-"/>
            </a:pPr>
            <a:r>
              <a:rPr lang="ro-RO" dirty="0" smtClean="0"/>
              <a:t>copy a file from `shutil`:</a:t>
            </a:r>
            <a:br>
              <a:rPr lang="ro-RO" dirty="0" smtClean="0"/>
            </a:br>
            <a:r>
              <a:rPr lang="ro-RO" dirty="0" smtClean="0"/>
              <a:t>shutil.copy(src_path, dest_path)</a:t>
            </a:r>
            <a:br>
              <a:rPr lang="ro-RO" dirty="0" smtClean="0"/>
            </a:br>
            <a:r>
              <a:rPr lang="ro-RO" dirty="0" smtClean="0"/>
              <a:t>- move a file also from `shutil`:</a:t>
            </a:r>
            <a:br>
              <a:rPr lang="ro-RO" dirty="0" smtClean="0"/>
            </a:br>
            <a:r>
              <a:rPr lang="ro-RO" dirty="0" smtClean="0"/>
              <a:t>shutil.move(src_path, dest_path)</a:t>
            </a:r>
            <a:br>
              <a:rPr lang="ro-RO" dirty="0" smtClean="0"/>
            </a:br>
            <a:r>
              <a:rPr lang="ro-RO" dirty="0" smtClean="0"/>
              <a:t>- delete a file </a:t>
            </a:r>
            <a:r>
              <a:rPr lang="en-US" dirty="0" smtClean="0"/>
              <a:t>(</a:t>
            </a:r>
            <a:r>
              <a:rPr lang="ro-RO" dirty="0" smtClean="0"/>
              <a:t>also from `os`</a:t>
            </a:r>
            <a:r>
              <a:rPr lang="en-US" dirty="0" smtClean="0"/>
              <a:t>)</a:t>
            </a:r>
            <a:r>
              <a:rPr lang="ro-RO" dirty="0" smtClean="0"/>
              <a:t>:</a:t>
            </a:r>
            <a:br>
              <a:rPr lang="ro-RO" dirty="0" smtClean="0"/>
            </a:br>
            <a:r>
              <a:rPr lang="ro-RO" dirty="0" smtClean="0"/>
              <a:t>shutil.remove(some_path)</a:t>
            </a:r>
            <a:br>
              <a:rPr lang="ro-RO" dirty="0" smtClean="0"/>
            </a:br>
            <a:r>
              <a:rPr lang="ro-RO" dirty="0" smtClean="0"/>
              <a:t>- copy a folder from `shutil`:</a:t>
            </a:r>
            <a:br>
              <a:rPr lang="ro-RO" dirty="0" smtClean="0"/>
            </a:br>
            <a:r>
              <a:rPr lang="ro-RO" dirty="0" smtClean="0"/>
              <a:t>shutil.copytree(src_path, dest_path)</a:t>
            </a:r>
            <a:br>
              <a:rPr lang="ro-RO" dirty="0" smtClean="0"/>
            </a:br>
            <a:r>
              <a:rPr lang="ro-RO" dirty="0" smtClean="0"/>
              <a:t>- move a folder also from `shutil`:</a:t>
            </a:r>
            <a:br>
              <a:rPr lang="ro-RO" dirty="0" smtClean="0"/>
            </a:br>
            <a:r>
              <a:rPr lang="ro-RO" dirty="0" smtClean="0"/>
              <a:t>shutil.move(src_path, dest_path)</a:t>
            </a:r>
            <a:br>
              <a:rPr lang="ro-RO" dirty="0" smtClean="0"/>
            </a:br>
            <a:r>
              <a:rPr lang="ro-RO" dirty="0" smtClean="0"/>
              <a:t>- delete a folder also from `shutil:</a:t>
            </a:r>
            <a:br>
              <a:rPr lang="ro-RO" dirty="0" smtClean="0"/>
            </a:br>
            <a:r>
              <a:rPr lang="ro-RO" dirty="0" smtClean="0"/>
              <a:t>shutil.rmtree(some_path)</a:t>
            </a:r>
            <a:br>
              <a:rPr lang="ro-RO" dirty="0" smtClean="0"/>
            </a:br>
            <a:endParaRPr lang="en-US" dirty="0" smtClean="0"/>
          </a:p>
          <a:p>
            <a:pPr>
              <a:buFontTx/>
              <a:buChar char="-"/>
            </a:pPr>
            <a:endParaRPr lang="ro-RO" dirty="0"/>
          </a:p>
        </p:txBody>
      </p:sp>
      <p:sp>
        <p:nvSpPr>
          <p:cNvPr id="4" name="Date Placeholder 3"/>
          <p:cNvSpPr>
            <a:spLocks noGrp="1"/>
          </p:cNvSpPr>
          <p:nvPr>
            <p:ph type="dt" idx="10"/>
          </p:nvPr>
        </p:nvSpPr>
        <p:spPr/>
        <p:txBody>
          <a:bodyPr/>
          <a:lstStyle/>
          <a:p>
            <a:fld id="{ECF06F97-614F-41FE-A69E-78FB86F23663}" type="datetime1">
              <a:rPr lang="pl-PL" smtClean="0"/>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65</a:t>
            </a:fld>
            <a:endParaRPr lang="pl-PL"/>
          </a:p>
        </p:txBody>
      </p:sp>
    </p:spTree>
    <p:extLst>
      <p:ext uri="{BB962C8B-B14F-4D97-AF65-F5344CB8AC3E}">
        <p14:creationId xmlns:p14="http://schemas.microsoft.com/office/powerpoint/2010/main" val="39640054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0"/>
              </a:spcAft>
            </a:pPr>
            <a:r>
              <a:rPr lang="en-US" sz="1200" b="1" i="0" kern="50" dirty="0" smtClean="0">
                <a:latin typeface="Liberation Serif"/>
                <a:ea typeface="WenQuanYi Zen Hei"/>
                <a:cs typeface="Liberation Serif"/>
              </a:rPr>
              <a:t>Examples</a:t>
            </a:r>
          </a:p>
          <a:p>
            <a:pPr>
              <a:spcAft>
                <a:spcPts val="0"/>
              </a:spcAft>
            </a:pPr>
            <a:r>
              <a:rPr lang="en-US" sz="1200" i="1" kern="50" dirty="0" smtClean="0">
                <a:latin typeface="Liberation Serif"/>
                <a:ea typeface="WenQuanYi Zen Hei"/>
                <a:cs typeface="Liberation Serif"/>
              </a:rPr>
              <a:t>&gt;&gt;&gt; </a:t>
            </a:r>
            <a:r>
              <a:rPr lang="en-US" sz="1200" i="1" kern="50" dirty="0" err="1" smtClean="0">
                <a:latin typeface="Liberation Serif"/>
                <a:ea typeface="WenQuanYi Zen Hei"/>
                <a:cs typeface="Liberation Serif"/>
              </a:rPr>
              <a:t>os.getcwd</a:t>
            </a:r>
            <a:r>
              <a:rPr lang="en-US" sz="1200" i="1" kern="50" dirty="0" smtClean="0">
                <a:latin typeface="Liberation Serif"/>
                <a:ea typeface="WenQuanYi Zen Hei"/>
                <a:cs typeface="Liberation Serif"/>
              </a:rPr>
              <a:t>()</a:t>
            </a:r>
            <a:endParaRPr lang="ro-RO" sz="1200" kern="50" dirty="0" smtClean="0">
              <a:latin typeface="Liberation Serif"/>
              <a:ea typeface="WenQuanYi Zen Hei"/>
              <a:cs typeface="Lohit Devanagari"/>
            </a:endParaRPr>
          </a:p>
          <a:p>
            <a:pPr>
              <a:spcAft>
                <a:spcPts val="0"/>
              </a:spcAft>
            </a:pPr>
            <a:r>
              <a:rPr lang="en-US" sz="1200" i="1" kern="50" dirty="0" smtClean="0">
                <a:latin typeface="Liberation Serif"/>
                <a:ea typeface="WenQuanYi Zen Hei"/>
                <a:cs typeface="Lohit Devanagari"/>
              </a:rPr>
              <a:t>C:\\Program</a:t>
            </a:r>
            <a:r>
              <a:rPr lang="en-US" sz="1200" i="1" kern="50" baseline="0" dirty="0" smtClean="0">
                <a:latin typeface="Liberation Serif"/>
                <a:ea typeface="WenQuanYi Zen Hei"/>
                <a:cs typeface="Lohit Devanagari"/>
              </a:rPr>
              <a:t> Files\\Python27</a:t>
            </a:r>
          </a:p>
          <a:p>
            <a:pPr>
              <a:spcAft>
                <a:spcPts val="0"/>
              </a:spcAft>
            </a:pPr>
            <a:r>
              <a:rPr lang="en-US" sz="1200" i="1" kern="50" baseline="0" dirty="0" smtClean="0">
                <a:latin typeface="Liberation Serif"/>
                <a:ea typeface="WenQuanYi Zen Hei"/>
                <a:cs typeface="Lohit Devanagari"/>
              </a:rPr>
              <a:t>&gt;&gt;&gt;</a:t>
            </a:r>
            <a:r>
              <a:rPr lang="en-US" sz="1200" i="1" kern="50" baseline="0" dirty="0" err="1" smtClean="0">
                <a:latin typeface="Liberation Serif"/>
                <a:ea typeface="WenQuanYi Zen Hei"/>
                <a:cs typeface="Lohit Devanagari"/>
              </a:rPr>
              <a:t>os.listdir</a:t>
            </a:r>
            <a:r>
              <a:rPr lang="en-US" sz="1200" i="1" kern="50" baseline="0" dirty="0" smtClean="0">
                <a:latin typeface="Liberation Serif"/>
                <a:ea typeface="WenQuanYi Zen Hei"/>
                <a:cs typeface="Lohit Devanagari"/>
              </a:rPr>
              <a:t>(</a:t>
            </a:r>
            <a:r>
              <a:rPr lang="en-US" sz="1200" i="1" kern="50" dirty="0" err="1" smtClean="0">
                <a:latin typeface="Liberation Serif"/>
                <a:ea typeface="WenQuanYi Zen Hei"/>
                <a:cs typeface="Liberation Serif"/>
              </a:rPr>
              <a:t>os.getcwd</a:t>
            </a:r>
            <a:r>
              <a:rPr lang="en-US" sz="1200" i="1" kern="50" dirty="0" smtClean="0">
                <a:latin typeface="Liberation Serif"/>
                <a:ea typeface="WenQuanYi Zen Hei"/>
                <a:cs typeface="Liberation Serif"/>
              </a:rPr>
              <a:t>())</a:t>
            </a:r>
          </a:p>
          <a:p>
            <a:pPr>
              <a:spcAft>
                <a:spcPts val="0"/>
              </a:spcAft>
            </a:pPr>
            <a:r>
              <a:rPr lang="en-US" sz="1200" i="1" kern="50" dirty="0" smtClean="0">
                <a:latin typeface="Liberation Serif"/>
                <a:ea typeface="WenQuanYi Zen Hei"/>
                <a:cs typeface="Lohit Devanagari"/>
              </a:rPr>
              <a:t>[  “DLLs” , “Doc” ] </a:t>
            </a:r>
          </a:p>
          <a:p>
            <a:pPr>
              <a:spcAft>
                <a:spcPts val="0"/>
              </a:spcAft>
            </a:pPr>
            <a:r>
              <a:rPr lang="en-US" dirty="0" smtClean="0"/>
              <a:t>&gt;&gt;&gt; </a:t>
            </a:r>
            <a:r>
              <a:rPr lang="en-US" dirty="0" err="1" smtClean="0"/>
              <a:t>os.chdir</a:t>
            </a:r>
            <a:r>
              <a:rPr lang="en-US" dirty="0" smtClean="0"/>
              <a:t>(‘D:\\’)</a:t>
            </a:r>
          </a:p>
          <a:p>
            <a:r>
              <a:rPr lang="en-US" sz="1200" i="1" kern="50" dirty="0" smtClean="0">
                <a:latin typeface="Liberation Serif"/>
                <a:ea typeface="WenQuanYi Zen Hei"/>
                <a:cs typeface="Lohit Devanagari"/>
              </a:rPr>
              <a:t>[ “Test” , “D2” ] </a:t>
            </a:r>
            <a:endParaRPr lang="en-US" dirty="0" smtClean="0"/>
          </a:p>
          <a:p>
            <a:r>
              <a:rPr lang="en-US" dirty="0" smtClean="0"/>
              <a:t>&gt;&gt;&gt; </a:t>
            </a:r>
            <a:r>
              <a:rPr lang="en-US" dirty="0" err="1" smtClean="0"/>
              <a:t>os.rmdir</a:t>
            </a:r>
            <a:r>
              <a:rPr lang="en-US" dirty="0" smtClean="0"/>
              <a:t>(“Test”)</a:t>
            </a:r>
          </a:p>
          <a:p>
            <a:r>
              <a:rPr lang="en-US" dirty="0" smtClean="0"/>
              <a:t>&gt;&gt;&gt;</a:t>
            </a:r>
          </a:p>
          <a:p>
            <a:r>
              <a:rPr lang="en-US" dirty="0" smtClean="0"/>
              <a:t>&gt;&gt;&gt; </a:t>
            </a:r>
            <a:r>
              <a:rPr lang="en-US" dirty="0" err="1" smtClean="0"/>
              <a:t>os.chdir</a:t>
            </a:r>
            <a:r>
              <a:rPr lang="en-US" dirty="0" smtClean="0"/>
              <a:t>(‘D:\\’)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50" dirty="0" smtClean="0">
                <a:latin typeface="Liberation Serif"/>
                <a:ea typeface="WenQuanYi Zen Hei"/>
                <a:cs typeface="Lohit Devanagari"/>
              </a:rPr>
              <a:t>[ “D2” ] </a:t>
            </a:r>
            <a:endParaRPr lang="en-US" dirty="0" smtClean="0"/>
          </a:p>
          <a:p>
            <a:r>
              <a:rPr lang="en-US" dirty="0" smtClean="0"/>
              <a:t>&gt;&gt;&gt; </a:t>
            </a:r>
            <a:r>
              <a:rPr lang="en-US" dirty="0" err="1" smtClean="0"/>
              <a:t>os.mkdir</a:t>
            </a:r>
            <a:r>
              <a:rPr lang="en-US" dirty="0" smtClean="0"/>
              <a:t>(‘test’)</a:t>
            </a:r>
          </a:p>
          <a:p>
            <a:pPr>
              <a:spcAft>
                <a:spcPts val="0"/>
              </a:spcAft>
            </a:pPr>
            <a:r>
              <a:rPr lang="en-US" dirty="0" smtClean="0"/>
              <a:t>&gt;&gt;&gt; </a:t>
            </a:r>
            <a:r>
              <a:rPr lang="en-US" dirty="0" err="1" smtClean="0"/>
              <a:t>os.chdir</a:t>
            </a:r>
            <a:r>
              <a:rPr lang="en-US" dirty="0" smtClean="0"/>
              <a:t>(‘D:\\’)</a:t>
            </a:r>
          </a:p>
          <a:p>
            <a:r>
              <a:rPr lang="en-US" sz="1200" i="1" kern="50" dirty="0" smtClean="0">
                <a:latin typeface="Liberation Serif"/>
                <a:ea typeface="WenQuanYi Zen Hei"/>
                <a:cs typeface="Lohit Devanagari"/>
              </a:rPr>
              <a:t>[ “test” , “D2” ] </a:t>
            </a:r>
            <a:endParaRPr lang="en-US" dirty="0" smtClean="0"/>
          </a:p>
          <a:p>
            <a:r>
              <a:rPr lang="en-US" dirty="0" smtClean="0"/>
              <a:t>&gt;&gt;&gt; </a:t>
            </a:r>
            <a:r>
              <a:rPr lang="en-US" dirty="0" err="1" smtClean="0"/>
              <a:t>os.path.isdir</a:t>
            </a:r>
            <a:r>
              <a:rPr lang="en-US" dirty="0" smtClean="0"/>
              <a:t>(‘test’)</a:t>
            </a:r>
          </a:p>
          <a:p>
            <a:r>
              <a:rPr lang="en-US" dirty="0" smtClean="0"/>
              <a:t>True</a:t>
            </a:r>
          </a:p>
          <a:p>
            <a:endParaRPr lang="ro-RO" dirty="0"/>
          </a:p>
        </p:txBody>
      </p:sp>
      <p:sp>
        <p:nvSpPr>
          <p:cNvPr id="4" name="Date Placeholder 3"/>
          <p:cNvSpPr>
            <a:spLocks noGrp="1"/>
          </p:cNvSpPr>
          <p:nvPr>
            <p:ph type="dt" idx="10"/>
          </p:nvPr>
        </p:nvSpPr>
        <p:spPr/>
        <p:txBody>
          <a:bodyPr/>
          <a:lstStyle/>
          <a:p>
            <a:fld id="{AAE435D2-44EA-41FC-8291-6F329C8E35D1}" type="datetime1">
              <a:rPr lang="pl-PL" smtClean="0"/>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66</a:t>
            </a:fld>
            <a:endParaRPr lang="pl-PL"/>
          </a:p>
        </p:txBody>
      </p:sp>
    </p:spTree>
    <p:extLst>
      <p:ext uri="{BB962C8B-B14F-4D97-AF65-F5344CB8AC3E}">
        <p14:creationId xmlns:p14="http://schemas.microsoft.com/office/powerpoint/2010/main" val="40537124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1" kern="1200" dirty="0" err="1" smtClean="0">
                <a:solidFill>
                  <a:schemeClr val="tx1"/>
                </a:solidFill>
                <a:latin typeface="+mn-lt"/>
                <a:ea typeface="+mn-ea"/>
                <a:cs typeface="+mn-cs"/>
              </a:rPr>
              <a:t>Cmd</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pwd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&gt;&gt;&gt;import </a:t>
            </a:r>
            <a:r>
              <a:rPr lang="en-US" sz="1200" i="1" kern="1200" dirty="0" err="1" smtClean="0">
                <a:solidFill>
                  <a:schemeClr val="tx1"/>
                </a:solidFill>
                <a:latin typeface="+mn-lt"/>
                <a:ea typeface="+mn-ea"/>
                <a:cs typeface="+mn-cs"/>
              </a:rPr>
              <a:t>subprocess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t>
            </a:r>
            <a:r>
              <a:rPr lang="en-US" sz="1200" i="1" kern="1200" dirty="0" err="1" smtClean="0">
                <a:solidFill>
                  <a:schemeClr val="tx1"/>
                </a:solidFill>
                <a:latin typeface="+mn-lt"/>
                <a:ea typeface="+mn-ea"/>
                <a:cs typeface="+mn-cs"/>
              </a:rPr>
              <a:t>subprocess.call</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pwd</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usr</a:t>
            </a:r>
            <a:r>
              <a:rPr lang="en-US" sz="1200" i="1" kern="1200" dirty="0" smtClean="0">
                <a:solidFill>
                  <a:schemeClr val="tx1"/>
                </a:solidFill>
                <a:latin typeface="+mn-lt"/>
                <a:ea typeface="+mn-ea"/>
                <a:cs typeface="+mn-cs"/>
              </a:rPr>
              <a:t>/bin/python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&gt;&gt;&gt;import </a:t>
            </a:r>
            <a:r>
              <a:rPr lang="en-US" sz="1200" i="1" kern="1200" dirty="0" err="1" smtClean="0">
                <a:solidFill>
                  <a:schemeClr val="tx1"/>
                </a:solidFill>
                <a:latin typeface="+mn-lt"/>
                <a:ea typeface="+mn-ea"/>
                <a:cs typeface="+mn-cs"/>
              </a:rPr>
              <a:t>os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t>
            </a:r>
            <a:r>
              <a:rPr lang="en-US" sz="1200" i="1" kern="1200" dirty="0" err="1" smtClean="0">
                <a:solidFill>
                  <a:schemeClr val="tx1"/>
                </a:solidFill>
                <a:latin typeface="+mn-lt"/>
                <a:ea typeface="+mn-ea"/>
                <a:cs typeface="+mn-cs"/>
              </a:rPr>
              <a:t>os.system</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pwd</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usr</a:t>
            </a:r>
            <a:r>
              <a:rPr lang="en-US" sz="1200" i="1" kern="1200" dirty="0" smtClean="0">
                <a:solidFill>
                  <a:schemeClr val="tx1"/>
                </a:solidFill>
                <a:latin typeface="+mn-lt"/>
                <a:ea typeface="+mn-ea"/>
                <a:cs typeface="+mn-cs"/>
              </a:rPr>
              <a:t>/bin/python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t>
            </a:r>
            <a:r>
              <a:rPr lang="en-US" sz="1200" i="1" kern="1200" dirty="0" err="1" smtClean="0">
                <a:solidFill>
                  <a:schemeClr val="tx1"/>
                </a:solidFill>
                <a:latin typeface="+mn-lt"/>
                <a:ea typeface="+mn-ea"/>
                <a:cs typeface="+mn-cs"/>
              </a:rPr>
              <a:t>os.getcwd</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usr</a:t>
            </a:r>
            <a:r>
              <a:rPr lang="en-US" sz="1200" i="1" kern="1200" dirty="0" smtClean="0">
                <a:solidFill>
                  <a:schemeClr val="tx1"/>
                </a:solidFill>
                <a:latin typeface="+mn-lt"/>
                <a:ea typeface="+mn-ea"/>
                <a:cs typeface="+mn-cs"/>
              </a:rPr>
              <a:t>/bin/python'</a:t>
            </a:r>
            <a:endParaRPr lang="ro-RO"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Cmd</a:t>
            </a:r>
            <a:r>
              <a:rPr lang="en-US" sz="1200" b="1" kern="1200" dirty="0" smtClean="0">
                <a:solidFill>
                  <a:schemeClr val="tx1"/>
                </a:solidFill>
                <a:latin typeface="+mn-lt"/>
                <a:ea typeface="+mn-ea"/>
                <a:cs typeface="+mn-cs"/>
              </a:rPr>
              <a:t>: ping </a:t>
            </a:r>
            <a:r>
              <a:rPr lang="en-US" sz="1200" b="1" kern="1200" dirty="0" err="1" smtClean="0">
                <a:solidFill>
                  <a:schemeClr val="tx1"/>
                </a:solidFill>
                <a:latin typeface="+mn-lt"/>
                <a:ea typeface="+mn-ea"/>
                <a:cs typeface="+mn-cs"/>
              </a:rPr>
              <a:t>localhost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subprocess.call</a:t>
            </a:r>
            <a:r>
              <a:rPr lang="en-US" sz="1200" i="1" kern="1200" dirty="0" smtClean="0">
                <a:solidFill>
                  <a:schemeClr val="tx1"/>
                </a:solidFill>
                <a:latin typeface="+mn-lt"/>
                <a:ea typeface="+mn-ea"/>
                <a:cs typeface="+mn-cs"/>
              </a:rPr>
              <a:t>(['ping', '</a:t>
            </a:r>
            <a:r>
              <a:rPr lang="en-US" sz="1200" i="1" kern="1200" dirty="0" err="1" smtClean="0">
                <a:solidFill>
                  <a:schemeClr val="tx1"/>
                </a:solidFill>
                <a:latin typeface="+mn-lt"/>
                <a:ea typeface="+mn-ea"/>
                <a:cs typeface="+mn-cs"/>
              </a:rPr>
              <a:t>localhost</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PING </a:t>
            </a:r>
            <a:r>
              <a:rPr lang="en-US" sz="1200" i="1" kern="1200" dirty="0" err="1" smtClean="0">
                <a:solidFill>
                  <a:schemeClr val="tx1"/>
                </a:solidFill>
                <a:latin typeface="+mn-lt"/>
                <a:ea typeface="+mn-ea"/>
                <a:cs typeface="+mn-cs"/>
              </a:rPr>
              <a:t>localhost</a:t>
            </a:r>
            <a:r>
              <a:rPr lang="en-US" sz="1200" i="1" kern="1200" dirty="0" smtClean="0">
                <a:solidFill>
                  <a:schemeClr val="tx1"/>
                </a:solidFill>
                <a:latin typeface="+mn-lt"/>
                <a:ea typeface="+mn-ea"/>
                <a:cs typeface="+mn-cs"/>
              </a:rPr>
              <a:t> (127.0.0.1) 56(84) bytes of data.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64 bytes from </a:t>
            </a:r>
            <a:r>
              <a:rPr lang="en-US" sz="1200" i="1" kern="1200" dirty="0" err="1" smtClean="0">
                <a:solidFill>
                  <a:schemeClr val="tx1"/>
                </a:solidFill>
                <a:latin typeface="+mn-lt"/>
                <a:ea typeface="+mn-ea"/>
                <a:cs typeface="+mn-cs"/>
              </a:rPr>
              <a:t>localhost</a:t>
            </a:r>
            <a:r>
              <a:rPr lang="en-US" sz="1200" i="1" kern="1200" dirty="0" smtClean="0">
                <a:solidFill>
                  <a:schemeClr val="tx1"/>
                </a:solidFill>
                <a:latin typeface="+mn-lt"/>
                <a:ea typeface="+mn-ea"/>
                <a:cs typeface="+mn-cs"/>
              </a:rPr>
              <a:t> (127.0.0.1): </a:t>
            </a:r>
            <a:r>
              <a:rPr lang="en-US" sz="1200" i="1" kern="1200" dirty="0" err="1" smtClean="0">
                <a:solidFill>
                  <a:schemeClr val="tx1"/>
                </a:solidFill>
                <a:latin typeface="+mn-lt"/>
                <a:ea typeface="+mn-ea"/>
                <a:cs typeface="+mn-cs"/>
              </a:rPr>
              <a:t>icmp_req</a:t>
            </a:r>
            <a:r>
              <a:rPr lang="en-US" sz="1200" i="1" kern="1200" dirty="0" smtClean="0">
                <a:solidFill>
                  <a:schemeClr val="tx1"/>
                </a:solidFill>
                <a:latin typeface="+mn-lt"/>
                <a:ea typeface="+mn-ea"/>
                <a:cs typeface="+mn-cs"/>
              </a:rPr>
              <a:t>=1 </a:t>
            </a:r>
            <a:r>
              <a:rPr lang="en-US" sz="1200" i="1" kern="1200" dirty="0" err="1" smtClean="0">
                <a:solidFill>
                  <a:schemeClr val="tx1"/>
                </a:solidFill>
                <a:latin typeface="+mn-lt"/>
                <a:ea typeface="+mn-ea"/>
                <a:cs typeface="+mn-cs"/>
              </a:rPr>
              <a:t>ttl</a:t>
            </a:r>
            <a:r>
              <a:rPr lang="en-US" sz="1200" i="1" kern="1200" dirty="0" smtClean="0">
                <a:solidFill>
                  <a:schemeClr val="tx1"/>
                </a:solidFill>
                <a:latin typeface="+mn-lt"/>
                <a:ea typeface="+mn-ea"/>
                <a:cs typeface="+mn-cs"/>
              </a:rPr>
              <a:t>=64 time=0.029 ms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localhost</a:t>
            </a:r>
            <a:r>
              <a:rPr lang="en-US" sz="1200" i="1" kern="1200" dirty="0" smtClean="0">
                <a:solidFill>
                  <a:schemeClr val="tx1"/>
                </a:solidFill>
                <a:latin typeface="+mn-lt"/>
                <a:ea typeface="+mn-ea"/>
                <a:cs typeface="+mn-cs"/>
              </a:rPr>
              <a:t> ping statistics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10 packets transmitted, 10 received, 0% packet loss, time 8999ms</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rtt</a:t>
            </a:r>
            <a:r>
              <a:rPr lang="en-US" sz="1200" i="1" kern="1200" dirty="0" smtClean="0">
                <a:solidFill>
                  <a:schemeClr val="tx1"/>
                </a:solidFill>
                <a:latin typeface="+mn-lt"/>
                <a:ea typeface="+mn-ea"/>
                <a:cs typeface="+mn-cs"/>
              </a:rPr>
              <a:t> min/</a:t>
            </a:r>
            <a:r>
              <a:rPr lang="en-US" sz="1200" i="1" kern="1200" dirty="0" err="1" smtClean="0">
                <a:solidFill>
                  <a:schemeClr val="tx1"/>
                </a:solidFill>
                <a:latin typeface="+mn-lt"/>
                <a:ea typeface="+mn-ea"/>
                <a:cs typeface="+mn-cs"/>
              </a:rPr>
              <a:t>avg</a:t>
            </a:r>
            <a:r>
              <a:rPr lang="en-US" sz="1200" i="1" kern="1200" dirty="0" smtClean="0">
                <a:solidFill>
                  <a:schemeClr val="tx1"/>
                </a:solidFill>
                <a:latin typeface="+mn-lt"/>
                <a:ea typeface="+mn-ea"/>
                <a:cs typeface="+mn-cs"/>
              </a:rPr>
              <a:t>/max/</a:t>
            </a:r>
            <a:r>
              <a:rPr lang="en-US" sz="1200" i="1" kern="1200" dirty="0" err="1" smtClean="0">
                <a:solidFill>
                  <a:schemeClr val="tx1"/>
                </a:solidFill>
                <a:latin typeface="+mn-lt"/>
                <a:ea typeface="+mn-ea"/>
                <a:cs typeface="+mn-cs"/>
              </a:rPr>
              <a:t>mdev</a:t>
            </a:r>
            <a:r>
              <a:rPr lang="en-US" sz="1200" i="1" kern="1200" dirty="0" smtClean="0">
                <a:solidFill>
                  <a:schemeClr val="tx1"/>
                </a:solidFill>
                <a:latin typeface="+mn-lt"/>
                <a:ea typeface="+mn-ea"/>
                <a:cs typeface="+mn-cs"/>
              </a:rPr>
              <a:t> = 0.026/0.027/0.029/0.007 ms</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Traceback</a:t>
            </a:r>
            <a:r>
              <a:rPr lang="en-US" sz="1200" i="1" kern="1200" dirty="0" smtClean="0">
                <a:solidFill>
                  <a:schemeClr val="tx1"/>
                </a:solidFill>
                <a:latin typeface="+mn-lt"/>
                <a:ea typeface="+mn-ea"/>
                <a:cs typeface="+mn-cs"/>
              </a:rPr>
              <a:t> (most recent call last):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File "&lt;</a:t>
            </a:r>
            <a:r>
              <a:rPr lang="en-US" sz="1200" i="1" kern="1200" dirty="0" err="1" smtClean="0">
                <a:solidFill>
                  <a:schemeClr val="tx1"/>
                </a:solidFill>
                <a:latin typeface="+mn-lt"/>
                <a:ea typeface="+mn-ea"/>
                <a:cs typeface="+mn-cs"/>
              </a:rPr>
              <a:t>stdin</a:t>
            </a:r>
            <a:r>
              <a:rPr lang="en-US" sz="1200" i="1" kern="1200" dirty="0" smtClean="0">
                <a:solidFill>
                  <a:schemeClr val="tx1"/>
                </a:solidFill>
                <a:latin typeface="+mn-lt"/>
                <a:ea typeface="+mn-ea"/>
                <a:cs typeface="+mn-cs"/>
              </a:rPr>
              <a:t>&gt;", line 1, in &lt;module&gt;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File "/</a:t>
            </a:r>
            <a:r>
              <a:rPr lang="en-US" sz="1200" i="1" kern="1200" dirty="0" err="1" smtClean="0">
                <a:solidFill>
                  <a:schemeClr val="tx1"/>
                </a:solidFill>
                <a:latin typeface="+mn-lt"/>
                <a:ea typeface="+mn-ea"/>
                <a:cs typeface="+mn-cs"/>
              </a:rPr>
              <a:t>usr</a:t>
            </a:r>
            <a:r>
              <a:rPr lang="en-US" sz="1200" i="1" kern="1200" dirty="0" smtClean="0">
                <a:solidFill>
                  <a:schemeClr val="tx1"/>
                </a:solidFill>
                <a:latin typeface="+mn-lt"/>
                <a:ea typeface="+mn-ea"/>
                <a:cs typeface="+mn-cs"/>
              </a:rPr>
              <a:t>/lib64/python2.7/subprocess.py", line 486, in call</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return </a:t>
            </a:r>
            <a:r>
              <a:rPr lang="en-US" sz="1200" i="1" kern="1200" dirty="0" err="1" smtClean="0">
                <a:solidFill>
                  <a:schemeClr val="tx1"/>
                </a:solidFill>
                <a:latin typeface="+mn-lt"/>
                <a:ea typeface="+mn-ea"/>
                <a:cs typeface="+mn-cs"/>
              </a:rPr>
              <a:t>Popen</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popenargs</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kwargs</a:t>
            </a:r>
            <a:r>
              <a:rPr lang="en-US" sz="1200" i="1" kern="1200" dirty="0" smtClean="0">
                <a:solidFill>
                  <a:schemeClr val="tx1"/>
                </a:solidFill>
                <a:latin typeface="+mn-lt"/>
                <a:ea typeface="+mn-ea"/>
                <a:cs typeface="+mn-cs"/>
              </a:rPr>
              <a:t>).wait()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File "/</a:t>
            </a:r>
            <a:r>
              <a:rPr lang="en-US" sz="1200" i="1" kern="1200" dirty="0" err="1" smtClean="0">
                <a:solidFill>
                  <a:schemeClr val="tx1"/>
                </a:solidFill>
                <a:latin typeface="+mn-lt"/>
                <a:ea typeface="+mn-ea"/>
                <a:cs typeface="+mn-cs"/>
              </a:rPr>
              <a:t>usr</a:t>
            </a:r>
            <a:r>
              <a:rPr lang="en-US" sz="1200" i="1" kern="1200" dirty="0" smtClean="0">
                <a:solidFill>
                  <a:schemeClr val="tx1"/>
                </a:solidFill>
                <a:latin typeface="+mn-lt"/>
                <a:ea typeface="+mn-ea"/>
                <a:cs typeface="+mn-cs"/>
              </a:rPr>
              <a:t>/lib64/python2.7/subprocess.py", line 1243, in wait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pid</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sts</a:t>
            </a:r>
            <a:r>
              <a:rPr lang="en-US" sz="1200" i="1" kern="1200" dirty="0" smtClean="0">
                <a:solidFill>
                  <a:schemeClr val="tx1"/>
                </a:solidFill>
                <a:latin typeface="+mn-lt"/>
                <a:ea typeface="+mn-ea"/>
                <a:cs typeface="+mn-cs"/>
              </a:rPr>
              <a:t> = _</a:t>
            </a:r>
            <a:r>
              <a:rPr lang="en-US" sz="1200" i="1" kern="1200" dirty="0" err="1" smtClean="0">
                <a:solidFill>
                  <a:schemeClr val="tx1"/>
                </a:solidFill>
                <a:latin typeface="+mn-lt"/>
                <a:ea typeface="+mn-ea"/>
                <a:cs typeface="+mn-cs"/>
              </a:rPr>
              <a:t>eintr_retry_call</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os.waitpid</a:t>
            </a:r>
            <a:r>
              <a:rPr lang="en-US" sz="1200" i="1" kern="1200" dirty="0" smtClean="0">
                <a:solidFill>
                  <a:schemeClr val="tx1"/>
                </a:solidFill>
                <a:latin typeface="+mn-lt"/>
                <a:ea typeface="+mn-ea"/>
                <a:cs typeface="+mn-cs"/>
              </a:rPr>
              <a:t>, self.pid, 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File "/</a:t>
            </a:r>
            <a:r>
              <a:rPr lang="en-US" sz="1200" i="1" kern="1200" dirty="0" err="1" smtClean="0">
                <a:solidFill>
                  <a:schemeClr val="tx1"/>
                </a:solidFill>
                <a:latin typeface="+mn-lt"/>
                <a:ea typeface="+mn-ea"/>
                <a:cs typeface="+mn-cs"/>
              </a:rPr>
              <a:t>usr</a:t>
            </a:r>
            <a:r>
              <a:rPr lang="en-US" sz="1200" i="1" kern="1200" dirty="0" smtClean="0">
                <a:solidFill>
                  <a:schemeClr val="tx1"/>
                </a:solidFill>
                <a:latin typeface="+mn-lt"/>
                <a:ea typeface="+mn-ea"/>
                <a:cs typeface="+mn-cs"/>
              </a:rPr>
              <a:t>/lib64/python2.7/subprocess.py", line 471, in _</a:t>
            </a:r>
            <a:r>
              <a:rPr lang="en-US" sz="1200" i="1" kern="1200" dirty="0" err="1" smtClean="0">
                <a:solidFill>
                  <a:schemeClr val="tx1"/>
                </a:solidFill>
                <a:latin typeface="+mn-lt"/>
                <a:ea typeface="+mn-ea"/>
                <a:cs typeface="+mn-cs"/>
              </a:rPr>
              <a:t>eintr_retry_call</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return </a:t>
            </a:r>
            <a:r>
              <a:rPr lang="en-US" sz="1200" i="1" kern="1200" dirty="0" err="1" smtClean="0">
                <a:solidFill>
                  <a:schemeClr val="tx1"/>
                </a:solidFill>
                <a:latin typeface="+mn-lt"/>
                <a:ea typeface="+mn-ea"/>
                <a:cs typeface="+mn-cs"/>
              </a:rPr>
              <a:t>func</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args</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KeyboardInterrupt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os.system</a:t>
            </a:r>
            <a:r>
              <a:rPr lang="en-US" sz="1200" i="1" kern="1200" dirty="0" smtClean="0">
                <a:solidFill>
                  <a:schemeClr val="tx1"/>
                </a:solidFill>
                <a:latin typeface="+mn-lt"/>
                <a:ea typeface="+mn-ea"/>
                <a:cs typeface="+mn-cs"/>
              </a:rPr>
              <a:t>('ping </a:t>
            </a:r>
            <a:r>
              <a:rPr lang="en-US" sz="1200" i="1" kern="1200" dirty="0" err="1" smtClean="0">
                <a:solidFill>
                  <a:schemeClr val="tx1"/>
                </a:solidFill>
                <a:latin typeface="+mn-lt"/>
                <a:ea typeface="+mn-ea"/>
                <a:cs typeface="+mn-cs"/>
              </a:rPr>
              <a:t>localhost</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PING </a:t>
            </a:r>
            <a:r>
              <a:rPr lang="en-US" sz="1200" i="1" kern="1200" dirty="0" err="1" smtClean="0">
                <a:solidFill>
                  <a:schemeClr val="tx1"/>
                </a:solidFill>
                <a:latin typeface="+mn-lt"/>
                <a:ea typeface="+mn-ea"/>
                <a:cs typeface="+mn-cs"/>
              </a:rPr>
              <a:t>localhost</a:t>
            </a:r>
            <a:r>
              <a:rPr lang="en-US" sz="1200" i="1" kern="1200" dirty="0" smtClean="0">
                <a:solidFill>
                  <a:schemeClr val="tx1"/>
                </a:solidFill>
                <a:latin typeface="+mn-lt"/>
                <a:ea typeface="+mn-ea"/>
                <a:cs typeface="+mn-cs"/>
              </a:rPr>
              <a:t> (127.0.0.1) 56(84) bytes of data.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64 bytes from </a:t>
            </a:r>
            <a:r>
              <a:rPr lang="en-US" sz="1200" i="1" kern="1200" dirty="0" err="1" smtClean="0">
                <a:solidFill>
                  <a:schemeClr val="tx1"/>
                </a:solidFill>
                <a:latin typeface="+mn-lt"/>
                <a:ea typeface="+mn-ea"/>
                <a:cs typeface="+mn-cs"/>
              </a:rPr>
              <a:t>localhost</a:t>
            </a:r>
            <a:r>
              <a:rPr lang="en-US" sz="1200" i="1" kern="1200" dirty="0" smtClean="0">
                <a:solidFill>
                  <a:schemeClr val="tx1"/>
                </a:solidFill>
                <a:latin typeface="+mn-lt"/>
                <a:ea typeface="+mn-ea"/>
                <a:cs typeface="+mn-cs"/>
              </a:rPr>
              <a:t> (127.0.0.1): </a:t>
            </a:r>
            <a:r>
              <a:rPr lang="en-US" sz="1200" i="1" kern="1200" dirty="0" err="1" smtClean="0">
                <a:solidFill>
                  <a:schemeClr val="tx1"/>
                </a:solidFill>
                <a:latin typeface="+mn-lt"/>
                <a:ea typeface="+mn-ea"/>
                <a:cs typeface="+mn-cs"/>
              </a:rPr>
              <a:t>icmp_req</a:t>
            </a:r>
            <a:r>
              <a:rPr lang="en-US" sz="1200" i="1" kern="1200" dirty="0" smtClean="0">
                <a:solidFill>
                  <a:schemeClr val="tx1"/>
                </a:solidFill>
                <a:latin typeface="+mn-lt"/>
                <a:ea typeface="+mn-ea"/>
                <a:cs typeface="+mn-cs"/>
              </a:rPr>
              <a:t>=1 </a:t>
            </a:r>
            <a:r>
              <a:rPr lang="en-US" sz="1200" i="1" kern="1200" dirty="0" err="1" smtClean="0">
                <a:solidFill>
                  <a:schemeClr val="tx1"/>
                </a:solidFill>
                <a:latin typeface="+mn-lt"/>
                <a:ea typeface="+mn-ea"/>
                <a:cs typeface="+mn-cs"/>
              </a:rPr>
              <a:t>ttl</a:t>
            </a:r>
            <a:r>
              <a:rPr lang="en-US" sz="1200" i="1" kern="1200" dirty="0" smtClean="0">
                <a:solidFill>
                  <a:schemeClr val="tx1"/>
                </a:solidFill>
                <a:latin typeface="+mn-lt"/>
                <a:ea typeface="+mn-ea"/>
                <a:cs typeface="+mn-cs"/>
              </a:rPr>
              <a:t>=64 time=0.027 ms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localhost</a:t>
            </a:r>
            <a:r>
              <a:rPr lang="en-US" sz="1200" i="1" kern="1200" dirty="0" smtClean="0">
                <a:solidFill>
                  <a:schemeClr val="tx1"/>
                </a:solidFill>
                <a:latin typeface="+mn-lt"/>
                <a:ea typeface="+mn-ea"/>
                <a:cs typeface="+mn-cs"/>
              </a:rPr>
              <a:t> ping statistics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4 packets transmitted, 4 received, 0% packet loss, time 2999ms</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rtt</a:t>
            </a:r>
            <a:r>
              <a:rPr lang="en-US" sz="1200" i="1" kern="1200" dirty="0" smtClean="0">
                <a:solidFill>
                  <a:schemeClr val="tx1"/>
                </a:solidFill>
                <a:latin typeface="+mn-lt"/>
                <a:ea typeface="+mn-ea"/>
                <a:cs typeface="+mn-cs"/>
              </a:rPr>
              <a:t> min/</a:t>
            </a:r>
            <a:r>
              <a:rPr lang="en-US" sz="1200" i="1" kern="1200" dirty="0" err="1" smtClean="0">
                <a:solidFill>
                  <a:schemeClr val="tx1"/>
                </a:solidFill>
                <a:latin typeface="+mn-lt"/>
                <a:ea typeface="+mn-ea"/>
                <a:cs typeface="+mn-cs"/>
              </a:rPr>
              <a:t>avg</a:t>
            </a:r>
            <a:r>
              <a:rPr lang="en-US" sz="1200" i="1" kern="1200" dirty="0" smtClean="0">
                <a:solidFill>
                  <a:schemeClr val="tx1"/>
                </a:solidFill>
                <a:latin typeface="+mn-lt"/>
                <a:ea typeface="+mn-ea"/>
                <a:cs typeface="+mn-cs"/>
              </a:rPr>
              <a:t>/max/</a:t>
            </a:r>
            <a:r>
              <a:rPr lang="en-US" sz="1200" i="1" kern="1200" dirty="0" err="1" smtClean="0">
                <a:solidFill>
                  <a:schemeClr val="tx1"/>
                </a:solidFill>
                <a:latin typeface="+mn-lt"/>
                <a:ea typeface="+mn-ea"/>
                <a:cs typeface="+mn-cs"/>
              </a:rPr>
              <a:t>mdev</a:t>
            </a:r>
            <a:r>
              <a:rPr lang="en-US" sz="1200" i="1" kern="1200" dirty="0" smtClean="0">
                <a:solidFill>
                  <a:schemeClr val="tx1"/>
                </a:solidFill>
                <a:latin typeface="+mn-lt"/>
                <a:ea typeface="+mn-ea"/>
                <a:cs typeface="+mn-cs"/>
              </a:rPr>
              <a:t> = 0.027/0.029/0.031/0.004 ms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C3DA75EF-2FC9-4342-A6E1-B86E9F56DDCD}"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67</a:t>
            </a:fld>
            <a:endParaRPr lang="pl-PL"/>
          </a:p>
        </p:txBody>
      </p:sp>
    </p:spTree>
    <p:extLst>
      <p:ext uri="{BB962C8B-B14F-4D97-AF65-F5344CB8AC3E}">
        <p14:creationId xmlns:p14="http://schemas.microsoft.com/office/powerpoint/2010/main" val="34699437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err="1" smtClean="0">
                <a:solidFill>
                  <a:schemeClr val="tx1"/>
                </a:solidFill>
                <a:latin typeface="+mn-lt"/>
                <a:ea typeface="+mn-ea"/>
                <a:cs typeface="+mn-cs"/>
              </a:rPr>
              <a:t>Cmd</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pwd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&gt;&gt;&gt;import </a:t>
            </a:r>
            <a:r>
              <a:rPr lang="en-US" sz="1200" i="1" kern="1200" dirty="0" err="1" smtClean="0">
                <a:solidFill>
                  <a:schemeClr val="tx1"/>
                </a:solidFill>
                <a:latin typeface="+mn-lt"/>
                <a:ea typeface="+mn-ea"/>
                <a:cs typeface="+mn-cs"/>
              </a:rPr>
              <a:t>subprocess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t>
            </a:r>
            <a:r>
              <a:rPr lang="en-US" sz="1200" i="1" kern="1200" dirty="0" err="1" smtClean="0">
                <a:solidFill>
                  <a:schemeClr val="tx1"/>
                </a:solidFill>
                <a:latin typeface="+mn-lt"/>
                <a:ea typeface="+mn-ea"/>
                <a:cs typeface="+mn-cs"/>
              </a:rPr>
              <a:t>subprocess.call</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pwd</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usr</a:t>
            </a:r>
            <a:r>
              <a:rPr lang="en-US" sz="1200" i="1" kern="1200" dirty="0" smtClean="0">
                <a:solidFill>
                  <a:schemeClr val="tx1"/>
                </a:solidFill>
                <a:latin typeface="+mn-lt"/>
                <a:ea typeface="+mn-ea"/>
                <a:cs typeface="+mn-cs"/>
              </a:rPr>
              <a:t>/bin/python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&gt;&gt;&gt;import </a:t>
            </a:r>
            <a:r>
              <a:rPr lang="en-US" sz="1200" i="1" kern="1200" dirty="0" err="1" smtClean="0">
                <a:solidFill>
                  <a:schemeClr val="tx1"/>
                </a:solidFill>
                <a:latin typeface="+mn-lt"/>
                <a:ea typeface="+mn-ea"/>
                <a:cs typeface="+mn-cs"/>
              </a:rPr>
              <a:t>os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t>
            </a:r>
            <a:r>
              <a:rPr lang="en-US" sz="1200" i="1" kern="1200" dirty="0" err="1" smtClean="0">
                <a:solidFill>
                  <a:schemeClr val="tx1"/>
                </a:solidFill>
                <a:latin typeface="+mn-lt"/>
                <a:ea typeface="+mn-ea"/>
                <a:cs typeface="+mn-cs"/>
              </a:rPr>
              <a:t>os.system</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pwd</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usr</a:t>
            </a:r>
            <a:r>
              <a:rPr lang="en-US" sz="1200" i="1" kern="1200" dirty="0" smtClean="0">
                <a:solidFill>
                  <a:schemeClr val="tx1"/>
                </a:solidFill>
                <a:latin typeface="+mn-lt"/>
                <a:ea typeface="+mn-ea"/>
                <a:cs typeface="+mn-cs"/>
              </a:rPr>
              <a:t>/bin/python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t>
            </a:r>
            <a:r>
              <a:rPr lang="en-US" sz="1200" i="1" kern="1200" dirty="0" err="1" smtClean="0">
                <a:solidFill>
                  <a:schemeClr val="tx1"/>
                </a:solidFill>
                <a:latin typeface="+mn-lt"/>
                <a:ea typeface="+mn-ea"/>
                <a:cs typeface="+mn-cs"/>
              </a:rPr>
              <a:t>os.getcwd</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usr</a:t>
            </a:r>
            <a:r>
              <a:rPr lang="en-US" sz="1200" i="1" kern="1200" dirty="0" smtClean="0">
                <a:solidFill>
                  <a:schemeClr val="tx1"/>
                </a:solidFill>
                <a:latin typeface="+mn-lt"/>
                <a:ea typeface="+mn-ea"/>
                <a:cs typeface="+mn-cs"/>
              </a:rPr>
              <a:t>/bin/python'</a:t>
            </a:r>
            <a:endParaRPr lang="ro-RO"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C3DA75EF-2FC9-4342-A6E1-B86E9F56DDCD}" type="datetime1">
              <a:rPr lang="pl-PL" smtClean="0"/>
              <a:pPr/>
              <a:t>2015-03-27</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69</a:t>
            </a:fld>
            <a:endParaRPr lang="pl-PL"/>
          </a:p>
        </p:txBody>
      </p:sp>
    </p:spTree>
    <p:extLst>
      <p:ext uri="{BB962C8B-B14F-4D97-AF65-F5344CB8AC3E}">
        <p14:creationId xmlns:p14="http://schemas.microsoft.com/office/powerpoint/2010/main" val="30694694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1" kern="1200" dirty="0" err="1" smtClean="0">
                <a:solidFill>
                  <a:schemeClr val="tx1"/>
                </a:solidFill>
                <a:latin typeface="+mn-lt"/>
                <a:ea typeface="+mn-ea"/>
                <a:cs typeface="+mn-cs"/>
              </a:rPr>
              <a:t>Cmd</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pwd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&gt;&gt;&gt;import </a:t>
            </a:r>
            <a:r>
              <a:rPr lang="en-US" sz="1200" i="1" kern="1200" dirty="0" err="1" smtClean="0">
                <a:solidFill>
                  <a:schemeClr val="tx1"/>
                </a:solidFill>
                <a:latin typeface="+mn-lt"/>
                <a:ea typeface="+mn-ea"/>
                <a:cs typeface="+mn-cs"/>
              </a:rPr>
              <a:t>subprocess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t>
            </a:r>
            <a:r>
              <a:rPr lang="en-US" sz="1200" i="1" kern="1200" dirty="0" err="1" smtClean="0">
                <a:solidFill>
                  <a:schemeClr val="tx1"/>
                </a:solidFill>
                <a:latin typeface="+mn-lt"/>
                <a:ea typeface="+mn-ea"/>
                <a:cs typeface="+mn-cs"/>
              </a:rPr>
              <a:t>subprocess.call</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pwd</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usr</a:t>
            </a:r>
            <a:r>
              <a:rPr lang="en-US" sz="1200" i="1" kern="1200" dirty="0" smtClean="0">
                <a:solidFill>
                  <a:schemeClr val="tx1"/>
                </a:solidFill>
                <a:latin typeface="+mn-lt"/>
                <a:ea typeface="+mn-ea"/>
                <a:cs typeface="+mn-cs"/>
              </a:rPr>
              <a:t>/bin/python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&gt;&gt;&gt;import </a:t>
            </a:r>
            <a:r>
              <a:rPr lang="en-US" sz="1200" i="1" kern="1200" dirty="0" err="1" smtClean="0">
                <a:solidFill>
                  <a:schemeClr val="tx1"/>
                </a:solidFill>
                <a:latin typeface="+mn-lt"/>
                <a:ea typeface="+mn-ea"/>
                <a:cs typeface="+mn-cs"/>
              </a:rPr>
              <a:t>os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t>
            </a:r>
            <a:r>
              <a:rPr lang="en-US" sz="1200" i="1" kern="1200" dirty="0" err="1" smtClean="0">
                <a:solidFill>
                  <a:schemeClr val="tx1"/>
                </a:solidFill>
                <a:latin typeface="+mn-lt"/>
                <a:ea typeface="+mn-ea"/>
                <a:cs typeface="+mn-cs"/>
              </a:rPr>
              <a:t>os.system</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pwd</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usr</a:t>
            </a:r>
            <a:r>
              <a:rPr lang="en-US" sz="1200" i="1" kern="1200" dirty="0" smtClean="0">
                <a:solidFill>
                  <a:schemeClr val="tx1"/>
                </a:solidFill>
                <a:latin typeface="+mn-lt"/>
                <a:ea typeface="+mn-ea"/>
                <a:cs typeface="+mn-cs"/>
              </a:rPr>
              <a:t>/bin/python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t>
            </a:r>
            <a:r>
              <a:rPr lang="en-US" sz="1200" i="1" kern="1200" dirty="0" err="1" smtClean="0">
                <a:solidFill>
                  <a:schemeClr val="tx1"/>
                </a:solidFill>
                <a:latin typeface="+mn-lt"/>
                <a:ea typeface="+mn-ea"/>
                <a:cs typeface="+mn-cs"/>
              </a:rPr>
              <a:t>os.getcwd</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usr</a:t>
            </a:r>
            <a:r>
              <a:rPr lang="en-US" sz="1200" i="1" kern="1200" dirty="0" smtClean="0">
                <a:solidFill>
                  <a:schemeClr val="tx1"/>
                </a:solidFill>
                <a:latin typeface="+mn-lt"/>
                <a:ea typeface="+mn-ea"/>
                <a:cs typeface="+mn-cs"/>
              </a:rPr>
              <a:t>/bin/python'</a:t>
            </a:r>
            <a:endParaRPr lang="ro-RO"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Cmd</a:t>
            </a:r>
            <a:r>
              <a:rPr lang="en-US" sz="1200" b="1" kern="1200" dirty="0" smtClean="0">
                <a:solidFill>
                  <a:schemeClr val="tx1"/>
                </a:solidFill>
                <a:latin typeface="+mn-lt"/>
                <a:ea typeface="+mn-ea"/>
                <a:cs typeface="+mn-cs"/>
              </a:rPr>
              <a:t>: ping </a:t>
            </a:r>
            <a:r>
              <a:rPr lang="en-US" sz="1200" b="1" kern="1200" dirty="0" err="1" smtClean="0">
                <a:solidFill>
                  <a:schemeClr val="tx1"/>
                </a:solidFill>
                <a:latin typeface="+mn-lt"/>
                <a:ea typeface="+mn-ea"/>
                <a:cs typeface="+mn-cs"/>
              </a:rPr>
              <a:t>localhost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subprocess.call</a:t>
            </a:r>
            <a:r>
              <a:rPr lang="en-US" sz="1200" i="1" kern="1200" dirty="0" smtClean="0">
                <a:solidFill>
                  <a:schemeClr val="tx1"/>
                </a:solidFill>
                <a:latin typeface="+mn-lt"/>
                <a:ea typeface="+mn-ea"/>
                <a:cs typeface="+mn-cs"/>
              </a:rPr>
              <a:t>(['ping', '</a:t>
            </a:r>
            <a:r>
              <a:rPr lang="en-US" sz="1200" i="1" kern="1200" dirty="0" err="1" smtClean="0">
                <a:solidFill>
                  <a:schemeClr val="tx1"/>
                </a:solidFill>
                <a:latin typeface="+mn-lt"/>
                <a:ea typeface="+mn-ea"/>
                <a:cs typeface="+mn-cs"/>
              </a:rPr>
              <a:t>localhost</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PING </a:t>
            </a:r>
            <a:r>
              <a:rPr lang="en-US" sz="1200" i="1" kern="1200" dirty="0" err="1" smtClean="0">
                <a:solidFill>
                  <a:schemeClr val="tx1"/>
                </a:solidFill>
                <a:latin typeface="+mn-lt"/>
                <a:ea typeface="+mn-ea"/>
                <a:cs typeface="+mn-cs"/>
              </a:rPr>
              <a:t>localhost</a:t>
            </a:r>
            <a:r>
              <a:rPr lang="en-US" sz="1200" i="1" kern="1200" dirty="0" smtClean="0">
                <a:solidFill>
                  <a:schemeClr val="tx1"/>
                </a:solidFill>
                <a:latin typeface="+mn-lt"/>
                <a:ea typeface="+mn-ea"/>
                <a:cs typeface="+mn-cs"/>
              </a:rPr>
              <a:t> (127.0.0.1) 56(84) bytes of data.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64 bytes from </a:t>
            </a:r>
            <a:r>
              <a:rPr lang="en-US" sz="1200" i="1" kern="1200" dirty="0" err="1" smtClean="0">
                <a:solidFill>
                  <a:schemeClr val="tx1"/>
                </a:solidFill>
                <a:latin typeface="+mn-lt"/>
                <a:ea typeface="+mn-ea"/>
                <a:cs typeface="+mn-cs"/>
              </a:rPr>
              <a:t>localhost</a:t>
            </a:r>
            <a:r>
              <a:rPr lang="en-US" sz="1200" i="1" kern="1200" dirty="0" smtClean="0">
                <a:solidFill>
                  <a:schemeClr val="tx1"/>
                </a:solidFill>
                <a:latin typeface="+mn-lt"/>
                <a:ea typeface="+mn-ea"/>
                <a:cs typeface="+mn-cs"/>
              </a:rPr>
              <a:t> (127.0.0.1): </a:t>
            </a:r>
            <a:r>
              <a:rPr lang="en-US" sz="1200" i="1" kern="1200" dirty="0" err="1" smtClean="0">
                <a:solidFill>
                  <a:schemeClr val="tx1"/>
                </a:solidFill>
                <a:latin typeface="+mn-lt"/>
                <a:ea typeface="+mn-ea"/>
                <a:cs typeface="+mn-cs"/>
              </a:rPr>
              <a:t>icmp_req</a:t>
            </a:r>
            <a:r>
              <a:rPr lang="en-US" sz="1200" i="1" kern="1200" dirty="0" smtClean="0">
                <a:solidFill>
                  <a:schemeClr val="tx1"/>
                </a:solidFill>
                <a:latin typeface="+mn-lt"/>
                <a:ea typeface="+mn-ea"/>
                <a:cs typeface="+mn-cs"/>
              </a:rPr>
              <a:t>=1 </a:t>
            </a:r>
            <a:r>
              <a:rPr lang="en-US" sz="1200" i="1" kern="1200" dirty="0" err="1" smtClean="0">
                <a:solidFill>
                  <a:schemeClr val="tx1"/>
                </a:solidFill>
                <a:latin typeface="+mn-lt"/>
                <a:ea typeface="+mn-ea"/>
                <a:cs typeface="+mn-cs"/>
              </a:rPr>
              <a:t>ttl</a:t>
            </a:r>
            <a:r>
              <a:rPr lang="en-US" sz="1200" i="1" kern="1200" dirty="0" smtClean="0">
                <a:solidFill>
                  <a:schemeClr val="tx1"/>
                </a:solidFill>
                <a:latin typeface="+mn-lt"/>
                <a:ea typeface="+mn-ea"/>
                <a:cs typeface="+mn-cs"/>
              </a:rPr>
              <a:t>=64 time=0.029 ms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localhost</a:t>
            </a:r>
            <a:r>
              <a:rPr lang="en-US" sz="1200" i="1" kern="1200" dirty="0" smtClean="0">
                <a:solidFill>
                  <a:schemeClr val="tx1"/>
                </a:solidFill>
                <a:latin typeface="+mn-lt"/>
                <a:ea typeface="+mn-ea"/>
                <a:cs typeface="+mn-cs"/>
              </a:rPr>
              <a:t> ping statistics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10 packets transmitted, 10 received, 0% packet loss, time 8999ms</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rtt</a:t>
            </a:r>
            <a:r>
              <a:rPr lang="en-US" sz="1200" i="1" kern="1200" dirty="0" smtClean="0">
                <a:solidFill>
                  <a:schemeClr val="tx1"/>
                </a:solidFill>
                <a:latin typeface="+mn-lt"/>
                <a:ea typeface="+mn-ea"/>
                <a:cs typeface="+mn-cs"/>
              </a:rPr>
              <a:t> min/</a:t>
            </a:r>
            <a:r>
              <a:rPr lang="en-US" sz="1200" i="1" kern="1200" dirty="0" err="1" smtClean="0">
                <a:solidFill>
                  <a:schemeClr val="tx1"/>
                </a:solidFill>
                <a:latin typeface="+mn-lt"/>
                <a:ea typeface="+mn-ea"/>
                <a:cs typeface="+mn-cs"/>
              </a:rPr>
              <a:t>avg</a:t>
            </a:r>
            <a:r>
              <a:rPr lang="en-US" sz="1200" i="1" kern="1200" dirty="0" smtClean="0">
                <a:solidFill>
                  <a:schemeClr val="tx1"/>
                </a:solidFill>
                <a:latin typeface="+mn-lt"/>
                <a:ea typeface="+mn-ea"/>
                <a:cs typeface="+mn-cs"/>
              </a:rPr>
              <a:t>/max/</a:t>
            </a:r>
            <a:r>
              <a:rPr lang="en-US" sz="1200" i="1" kern="1200" dirty="0" err="1" smtClean="0">
                <a:solidFill>
                  <a:schemeClr val="tx1"/>
                </a:solidFill>
                <a:latin typeface="+mn-lt"/>
                <a:ea typeface="+mn-ea"/>
                <a:cs typeface="+mn-cs"/>
              </a:rPr>
              <a:t>mdev</a:t>
            </a:r>
            <a:r>
              <a:rPr lang="en-US" sz="1200" i="1" kern="1200" dirty="0" smtClean="0">
                <a:solidFill>
                  <a:schemeClr val="tx1"/>
                </a:solidFill>
                <a:latin typeface="+mn-lt"/>
                <a:ea typeface="+mn-ea"/>
                <a:cs typeface="+mn-cs"/>
              </a:rPr>
              <a:t> = 0.026/0.027/0.029/0.007 ms</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Traceback</a:t>
            </a:r>
            <a:r>
              <a:rPr lang="en-US" sz="1200" i="1" kern="1200" dirty="0" smtClean="0">
                <a:solidFill>
                  <a:schemeClr val="tx1"/>
                </a:solidFill>
                <a:latin typeface="+mn-lt"/>
                <a:ea typeface="+mn-ea"/>
                <a:cs typeface="+mn-cs"/>
              </a:rPr>
              <a:t> (most recent call last):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File "&lt;</a:t>
            </a:r>
            <a:r>
              <a:rPr lang="en-US" sz="1200" i="1" kern="1200" dirty="0" err="1" smtClean="0">
                <a:solidFill>
                  <a:schemeClr val="tx1"/>
                </a:solidFill>
                <a:latin typeface="+mn-lt"/>
                <a:ea typeface="+mn-ea"/>
                <a:cs typeface="+mn-cs"/>
              </a:rPr>
              <a:t>stdin</a:t>
            </a:r>
            <a:r>
              <a:rPr lang="en-US" sz="1200" i="1" kern="1200" dirty="0" smtClean="0">
                <a:solidFill>
                  <a:schemeClr val="tx1"/>
                </a:solidFill>
                <a:latin typeface="+mn-lt"/>
                <a:ea typeface="+mn-ea"/>
                <a:cs typeface="+mn-cs"/>
              </a:rPr>
              <a:t>&gt;", line 1, in &lt;module&gt;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File "/</a:t>
            </a:r>
            <a:r>
              <a:rPr lang="en-US" sz="1200" i="1" kern="1200" dirty="0" err="1" smtClean="0">
                <a:solidFill>
                  <a:schemeClr val="tx1"/>
                </a:solidFill>
                <a:latin typeface="+mn-lt"/>
                <a:ea typeface="+mn-ea"/>
                <a:cs typeface="+mn-cs"/>
              </a:rPr>
              <a:t>usr</a:t>
            </a:r>
            <a:r>
              <a:rPr lang="en-US" sz="1200" i="1" kern="1200" dirty="0" smtClean="0">
                <a:solidFill>
                  <a:schemeClr val="tx1"/>
                </a:solidFill>
                <a:latin typeface="+mn-lt"/>
                <a:ea typeface="+mn-ea"/>
                <a:cs typeface="+mn-cs"/>
              </a:rPr>
              <a:t>/lib64/python2.7/subprocess.py", line 486, in call</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return </a:t>
            </a:r>
            <a:r>
              <a:rPr lang="en-US" sz="1200" i="1" kern="1200" dirty="0" err="1" smtClean="0">
                <a:solidFill>
                  <a:schemeClr val="tx1"/>
                </a:solidFill>
                <a:latin typeface="+mn-lt"/>
                <a:ea typeface="+mn-ea"/>
                <a:cs typeface="+mn-cs"/>
              </a:rPr>
              <a:t>Popen</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popenargs</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kwargs</a:t>
            </a:r>
            <a:r>
              <a:rPr lang="en-US" sz="1200" i="1" kern="1200" dirty="0" smtClean="0">
                <a:solidFill>
                  <a:schemeClr val="tx1"/>
                </a:solidFill>
                <a:latin typeface="+mn-lt"/>
                <a:ea typeface="+mn-ea"/>
                <a:cs typeface="+mn-cs"/>
              </a:rPr>
              <a:t>).wait()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File "/</a:t>
            </a:r>
            <a:r>
              <a:rPr lang="en-US" sz="1200" i="1" kern="1200" dirty="0" err="1" smtClean="0">
                <a:solidFill>
                  <a:schemeClr val="tx1"/>
                </a:solidFill>
                <a:latin typeface="+mn-lt"/>
                <a:ea typeface="+mn-ea"/>
                <a:cs typeface="+mn-cs"/>
              </a:rPr>
              <a:t>usr</a:t>
            </a:r>
            <a:r>
              <a:rPr lang="en-US" sz="1200" i="1" kern="1200" dirty="0" smtClean="0">
                <a:solidFill>
                  <a:schemeClr val="tx1"/>
                </a:solidFill>
                <a:latin typeface="+mn-lt"/>
                <a:ea typeface="+mn-ea"/>
                <a:cs typeface="+mn-cs"/>
              </a:rPr>
              <a:t>/lib64/python2.7/subprocess.py", line 1243, in wait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pid</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sts</a:t>
            </a:r>
            <a:r>
              <a:rPr lang="en-US" sz="1200" i="1" kern="1200" dirty="0" smtClean="0">
                <a:solidFill>
                  <a:schemeClr val="tx1"/>
                </a:solidFill>
                <a:latin typeface="+mn-lt"/>
                <a:ea typeface="+mn-ea"/>
                <a:cs typeface="+mn-cs"/>
              </a:rPr>
              <a:t> = _</a:t>
            </a:r>
            <a:r>
              <a:rPr lang="en-US" sz="1200" i="1" kern="1200" dirty="0" err="1" smtClean="0">
                <a:solidFill>
                  <a:schemeClr val="tx1"/>
                </a:solidFill>
                <a:latin typeface="+mn-lt"/>
                <a:ea typeface="+mn-ea"/>
                <a:cs typeface="+mn-cs"/>
              </a:rPr>
              <a:t>eintr_retry_call</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os.waitpid</a:t>
            </a:r>
            <a:r>
              <a:rPr lang="en-US" sz="1200" i="1" kern="1200" dirty="0" smtClean="0">
                <a:solidFill>
                  <a:schemeClr val="tx1"/>
                </a:solidFill>
                <a:latin typeface="+mn-lt"/>
                <a:ea typeface="+mn-ea"/>
                <a:cs typeface="+mn-cs"/>
              </a:rPr>
              <a:t>, self.pid, 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File "/</a:t>
            </a:r>
            <a:r>
              <a:rPr lang="en-US" sz="1200" i="1" kern="1200" dirty="0" err="1" smtClean="0">
                <a:solidFill>
                  <a:schemeClr val="tx1"/>
                </a:solidFill>
                <a:latin typeface="+mn-lt"/>
                <a:ea typeface="+mn-ea"/>
                <a:cs typeface="+mn-cs"/>
              </a:rPr>
              <a:t>usr</a:t>
            </a:r>
            <a:r>
              <a:rPr lang="en-US" sz="1200" i="1" kern="1200" dirty="0" smtClean="0">
                <a:solidFill>
                  <a:schemeClr val="tx1"/>
                </a:solidFill>
                <a:latin typeface="+mn-lt"/>
                <a:ea typeface="+mn-ea"/>
                <a:cs typeface="+mn-cs"/>
              </a:rPr>
              <a:t>/lib64/python2.7/subprocess.py", line 471, in _</a:t>
            </a:r>
            <a:r>
              <a:rPr lang="en-US" sz="1200" i="1" kern="1200" dirty="0" err="1" smtClean="0">
                <a:solidFill>
                  <a:schemeClr val="tx1"/>
                </a:solidFill>
                <a:latin typeface="+mn-lt"/>
                <a:ea typeface="+mn-ea"/>
                <a:cs typeface="+mn-cs"/>
              </a:rPr>
              <a:t>eintr_retry_call</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return </a:t>
            </a:r>
            <a:r>
              <a:rPr lang="en-US" sz="1200" i="1" kern="1200" dirty="0" err="1" smtClean="0">
                <a:solidFill>
                  <a:schemeClr val="tx1"/>
                </a:solidFill>
                <a:latin typeface="+mn-lt"/>
                <a:ea typeface="+mn-ea"/>
                <a:cs typeface="+mn-cs"/>
              </a:rPr>
              <a:t>func</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args</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KeyboardInterrupt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os.system</a:t>
            </a:r>
            <a:r>
              <a:rPr lang="en-US" sz="1200" i="1" kern="1200" dirty="0" smtClean="0">
                <a:solidFill>
                  <a:schemeClr val="tx1"/>
                </a:solidFill>
                <a:latin typeface="+mn-lt"/>
                <a:ea typeface="+mn-ea"/>
                <a:cs typeface="+mn-cs"/>
              </a:rPr>
              <a:t>('ping </a:t>
            </a:r>
            <a:r>
              <a:rPr lang="en-US" sz="1200" i="1" kern="1200" dirty="0" err="1" smtClean="0">
                <a:solidFill>
                  <a:schemeClr val="tx1"/>
                </a:solidFill>
                <a:latin typeface="+mn-lt"/>
                <a:ea typeface="+mn-ea"/>
                <a:cs typeface="+mn-cs"/>
              </a:rPr>
              <a:t>localhost</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PING </a:t>
            </a:r>
            <a:r>
              <a:rPr lang="en-US" sz="1200" i="1" kern="1200" dirty="0" err="1" smtClean="0">
                <a:solidFill>
                  <a:schemeClr val="tx1"/>
                </a:solidFill>
                <a:latin typeface="+mn-lt"/>
                <a:ea typeface="+mn-ea"/>
                <a:cs typeface="+mn-cs"/>
              </a:rPr>
              <a:t>localhost</a:t>
            </a:r>
            <a:r>
              <a:rPr lang="en-US" sz="1200" i="1" kern="1200" dirty="0" smtClean="0">
                <a:solidFill>
                  <a:schemeClr val="tx1"/>
                </a:solidFill>
                <a:latin typeface="+mn-lt"/>
                <a:ea typeface="+mn-ea"/>
                <a:cs typeface="+mn-cs"/>
              </a:rPr>
              <a:t> (127.0.0.1) 56(84) bytes of data.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64 bytes from </a:t>
            </a:r>
            <a:r>
              <a:rPr lang="en-US" sz="1200" i="1" kern="1200" dirty="0" err="1" smtClean="0">
                <a:solidFill>
                  <a:schemeClr val="tx1"/>
                </a:solidFill>
                <a:latin typeface="+mn-lt"/>
                <a:ea typeface="+mn-ea"/>
                <a:cs typeface="+mn-cs"/>
              </a:rPr>
              <a:t>localhost</a:t>
            </a:r>
            <a:r>
              <a:rPr lang="en-US" sz="1200" i="1" kern="1200" dirty="0" smtClean="0">
                <a:solidFill>
                  <a:schemeClr val="tx1"/>
                </a:solidFill>
                <a:latin typeface="+mn-lt"/>
                <a:ea typeface="+mn-ea"/>
                <a:cs typeface="+mn-cs"/>
              </a:rPr>
              <a:t> (127.0.0.1): </a:t>
            </a:r>
            <a:r>
              <a:rPr lang="en-US" sz="1200" i="1" kern="1200" dirty="0" err="1" smtClean="0">
                <a:solidFill>
                  <a:schemeClr val="tx1"/>
                </a:solidFill>
                <a:latin typeface="+mn-lt"/>
                <a:ea typeface="+mn-ea"/>
                <a:cs typeface="+mn-cs"/>
              </a:rPr>
              <a:t>icmp_req</a:t>
            </a:r>
            <a:r>
              <a:rPr lang="en-US" sz="1200" i="1" kern="1200" dirty="0" smtClean="0">
                <a:solidFill>
                  <a:schemeClr val="tx1"/>
                </a:solidFill>
                <a:latin typeface="+mn-lt"/>
                <a:ea typeface="+mn-ea"/>
                <a:cs typeface="+mn-cs"/>
              </a:rPr>
              <a:t>=1 </a:t>
            </a:r>
            <a:r>
              <a:rPr lang="en-US" sz="1200" i="1" kern="1200" dirty="0" err="1" smtClean="0">
                <a:solidFill>
                  <a:schemeClr val="tx1"/>
                </a:solidFill>
                <a:latin typeface="+mn-lt"/>
                <a:ea typeface="+mn-ea"/>
                <a:cs typeface="+mn-cs"/>
              </a:rPr>
              <a:t>ttl</a:t>
            </a:r>
            <a:r>
              <a:rPr lang="en-US" sz="1200" i="1" kern="1200" dirty="0" smtClean="0">
                <a:solidFill>
                  <a:schemeClr val="tx1"/>
                </a:solidFill>
                <a:latin typeface="+mn-lt"/>
                <a:ea typeface="+mn-ea"/>
                <a:cs typeface="+mn-cs"/>
              </a:rPr>
              <a:t>=64 time=0.027 ms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localhost</a:t>
            </a:r>
            <a:r>
              <a:rPr lang="en-US" sz="1200" i="1" kern="1200" dirty="0" smtClean="0">
                <a:solidFill>
                  <a:schemeClr val="tx1"/>
                </a:solidFill>
                <a:latin typeface="+mn-lt"/>
                <a:ea typeface="+mn-ea"/>
                <a:cs typeface="+mn-cs"/>
              </a:rPr>
              <a:t> ping statistics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4 packets transmitted, 4 received, 0% packet loss, time 2999ms</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rtt</a:t>
            </a:r>
            <a:r>
              <a:rPr lang="en-US" sz="1200" i="1" kern="1200" dirty="0" smtClean="0">
                <a:solidFill>
                  <a:schemeClr val="tx1"/>
                </a:solidFill>
                <a:latin typeface="+mn-lt"/>
                <a:ea typeface="+mn-ea"/>
                <a:cs typeface="+mn-cs"/>
              </a:rPr>
              <a:t> min/</a:t>
            </a:r>
            <a:r>
              <a:rPr lang="en-US" sz="1200" i="1" kern="1200" dirty="0" err="1" smtClean="0">
                <a:solidFill>
                  <a:schemeClr val="tx1"/>
                </a:solidFill>
                <a:latin typeface="+mn-lt"/>
                <a:ea typeface="+mn-ea"/>
                <a:cs typeface="+mn-cs"/>
              </a:rPr>
              <a:t>avg</a:t>
            </a:r>
            <a:r>
              <a:rPr lang="en-US" sz="1200" i="1" kern="1200" dirty="0" smtClean="0">
                <a:solidFill>
                  <a:schemeClr val="tx1"/>
                </a:solidFill>
                <a:latin typeface="+mn-lt"/>
                <a:ea typeface="+mn-ea"/>
                <a:cs typeface="+mn-cs"/>
              </a:rPr>
              <a:t>/max/</a:t>
            </a:r>
            <a:r>
              <a:rPr lang="en-US" sz="1200" i="1" kern="1200" dirty="0" err="1" smtClean="0">
                <a:solidFill>
                  <a:schemeClr val="tx1"/>
                </a:solidFill>
                <a:latin typeface="+mn-lt"/>
                <a:ea typeface="+mn-ea"/>
                <a:cs typeface="+mn-cs"/>
              </a:rPr>
              <a:t>mdev</a:t>
            </a:r>
            <a:r>
              <a:rPr lang="en-US" sz="1200" i="1" kern="1200" dirty="0" smtClean="0">
                <a:solidFill>
                  <a:schemeClr val="tx1"/>
                </a:solidFill>
                <a:latin typeface="+mn-lt"/>
                <a:ea typeface="+mn-ea"/>
                <a:cs typeface="+mn-cs"/>
              </a:rPr>
              <a:t> = 0.027/0.029/0.031/0.004 ms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en-US" sz="1200" i="1" kern="1200" dirty="0" smtClean="0">
              <a:solidFill>
                <a:schemeClr val="tx1"/>
              </a:solidFill>
              <a:latin typeface="+mn-lt"/>
              <a:ea typeface="+mn-ea"/>
              <a:cs typeface="+mn-cs"/>
            </a:endParaRPr>
          </a:p>
          <a:p>
            <a:r>
              <a:rPr lang="ro-RO" sz="1200" kern="1200" dirty="0" smtClean="0">
                <a:solidFill>
                  <a:schemeClr val="tx1"/>
                </a:solidFill>
                <a:latin typeface="+mn-lt"/>
                <a:ea typeface="+mn-ea"/>
                <a:cs typeface="+mn-cs"/>
              </a:rPr>
              <a:t>&gt;&gt;&gt; ret = subprocess.call("ping localhost -c 5",shell=True)</a:t>
            </a:r>
          </a:p>
          <a:p>
            <a:r>
              <a:rPr lang="ro-RO" sz="1200" kern="1200" dirty="0" smtClean="0">
                <a:solidFill>
                  <a:schemeClr val="tx1"/>
                </a:solidFill>
                <a:latin typeface="+mn-lt"/>
                <a:ea typeface="+mn-ea"/>
                <a:cs typeface="+mn-cs"/>
              </a:rPr>
              <a:t>PING localhost (127.0.0.1) 56(84) bytes of data.</a:t>
            </a:r>
          </a:p>
          <a:p>
            <a:r>
              <a:rPr lang="ro-RO" sz="1200" kern="1200" dirty="0" smtClean="0">
                <a:solidFill>
                  <a:schemeClr val="tx1"/>
                </a:solidFill>
                <a:latin typeface="+mn-lt"/>
                <a:ea typeface="+mn-ea"/>
                <a:cs typeface="+mn-cs"/>
              </a:rPr>
              <a:t>64 bytes from localhost (127.0.0.1): icmp_req=1 ttl=64 time=0.020 ms</a:t>
            </a:r>
          </a:p>
          <a:p>
            <a:r>
              <a:rPr lang="ro-RO" sz="1200" kern="1200" dirty="0" smtClean="0">
                <a:solidFill>
                  <a:schemeClr val="tx1"/>
                </a:solidFill>
                <a:latin typeface="+mn-lt"/>
                <a:ea typeface="+mn-ea"/>
                <a:cs typeface="+mn-cs"/>
              </a:rPr>
              <a:t>64 bytes from localhost (127.0.0.1): icmp_req=2 ttl=64 time=0.021 ms</a:t>
            </a:r>
          </a:p>
          <a:p>
            <a:r>
              <a:rPr lang="ro-RO" sz="1200" kern="1200" dirty="0" smtClean="0">
                <a:solidFill>
                  <a:schemeClr val="tx1"/>
                </a:solidFill>
                <a:latin typeface="+mn-lt"/>
                <a:ea typeface="+mn-ea"/>
                <a:cs typeface="+mn-cs"/>
              </a:rPr>
              <a:t>64 bytes from localhost (127.0.0.1): icmp_req=3 ttl=64 time=0.018 ms</a:t>
            </a:r>
          </a:p>
          <a:p>
            <a:r>
              <a:rPr lang="ro-RO" sz="1200" kern="1200" dirty="0" smtClean="0">
                <a:solidFill>
                  <a:schemeClr val="tx1"/>
                </a:solidFill>
                <a:latin typeface="+mn-lt"/>
                <a:ea typeface="+mn-ea"/>
                <a:cs typeface="+mn-cs"/>
              </a:rPr>
              <a:t>64 bytes from localhost (127.0.0.1): icmp_req=4 ttl=64 time=0.020 ms</a:t>
            </a:r>
          </a:p>
          <a:p>
            <a:r>
              <a:rPr lang="ro-RO" sz="1200" kern="1200" dirty="0" smtClean="0">
                <a:solidFill>
                  <a:schemeClr val="tx1"/>
                </a:solidFill>
                <a:latin typeface="+mn-lt"/>
                <a:ea typeface="+mn-ea"/>
                <a:cs typeface="+mn-cs"/>
              </a:rPr>
              <a:t>64 bytes from localhost (127.0.0.1): icmp_req=5 ttl=64 time=0.021 ms</a:t>
            </a:r>
          </a:p>
          <a:p>
            <a:endParaRPr lang="ro-RO" sz="1200" kern="1200" dirty="0" smtClean="0">
              <a:solidFill>
                <a:schemeClr val="tx1"/>
              </a:solidFill>
              <a:latin typeface="+mn-lt"/>
              <a:ea typeface="+mn-ea"/>
              <a:cs typeface="+mn-cs"/>
            </a:endParaRPr>
          </a:p>
          <a:p>
            <a:r>
              <a:rPr lang="ro-RO" sz="1200" kern="1200" dirty="0" smtClean="0">
                <a:solidFill>
                  <a:schemeClr val="tx1"/>
                </a:solidFill>
                <a:latin typeface="+mn-lt"/>
                <a:ea typeface="+mn-ea"/>
                <a:cs typeface="+mn-cs"/>
              </a:rPr>
              <a:t>--- localhost ping statistics ---</a:t>
            </a:r>
          </a:p>
          <a:p>
            <a:r>
              <a:rPr lang="ro-RO" sz="1200" kern="1200" dirty="0" smtClean="0">
                <a:solidFill>
                  <a:schemeClr val="tx1"/>
                </a:solidFill>
                <a:latin typeface="+mn-lt"/>
                <a:ea typeface="+mn-ea"/>
                <a:cs typeface="+mn-cs"/>
              </a:rPr>
              <a:t>5 packets transmitted, 5 received, 0% packet loss, time 3999ms</a:t>
            </a:r>
          </a:p>
          <a:p>
            <a:r>
              <a:rPr lang="ro-RO" sz="1200" kern="1200" dirty="0" smtClean="0">
                <a:solidFill>
                  <a:schemeClr val="tx1"/>
                </a:solidFill>
                <a:latin typeface="+mn-lt"/>
                <a:ea typeface="+mn-ea"/>
                <a:cs typeface="+mn-cs"/>
              </a:rPr>
              <a:t>rtt min/avg/max/mdev = 0.018/0.020/0.021/0.001 ms</a:t>
            </a:r>
          </a:p>
          <a:p>
            <a:r>
              <a:rPr lang="ro-RO" sz="1200" kern="1200" dirty="0" smtClean="0">
                <a:solidFill>
                  <a:schemeClr val="tx1"/>
                </a:solidFill>
                <a:latin typeface="+mn-lt"/>
                <a:ea typeface="+mn-ea"/>
                <a:cs typeface="+mn-cs"/>
              </a:rPr>
              <a:t>&gt;&gt;&gt; ret</a:t>
            </a:r>
          </a:p>
          <a:p>
            <a:r>
              <a:rPr lang="ro-RO" sz="1200" kern="1200" dirty="0" smtClean="0">
                <a:solidFill>
                  <a:schemeClr val="tx1"/>
                </a:solidFill>
                <a:latin typeface="+mn-lt"/>
                <a:ea typeface="+mn-ea"/>
                <a:cs typeface="+mn-cs"/>
              </a:rPr>
              <a:t>0</a:t>
            </a:r>
          </a:p>
          <a:p>
            <a:r>
              <a:rPr lang="ro-RO" sz="1200" kern="1200" dirty="0" smtClean="0">
                <a:solidFill>
                  <a:schemeClr val="tx1"/>
                </a:solidFill>
                <a:latin typeface="+mn-lt"/>
                <a:ea typeface="+mn-ea"/>
                <a:cs typeface="+mn-cs"/>
              </a:rPr>
              <a:t>&gt;&gt;&gt; ret = subprocess.check_output("ping localhost -c 5",shell=True)</a:t>
            </a:r>
          </a:p>
          <a:p>
            <a:r>
              <a:rPr lang="ro-RO" sz="1200" kern="1200" dirty="0" smtClean="0">
                <a:solidFill>
                  <a:schemeClr val="tx1"/>
                </a:solidFill>
                <a:latin typeface="+mn-lt"/>
                <a:ea typeface="+mn-ea"/>
                <a:cs typeface="+mn-cs"/>
              </a:rPr>
              <a:t>&gt;&gt;&gt; ret</a:t>
            </a:r>
          </a:p>
          <a:p>
            <a:r>
              <a:rPr lang="ro-RO" sz="1200" kern="1200" dirty="0" smtClean="0">
                <a:solidFill>
                  <a:schemeClr val="tx1"/>
                </a:solidFill>
                <a:latin typeface="+mn-lt"/>
                <a:ea typeface="+mn-ea"/>
                <a:cs typeface="+mn-cs"/>
              </a:rPr>
              <a:t>'PING localhost (127.0.0.1) 56(84) bytes of data.\n64 bytes from localhost (127.0.0.1): icmp_req=1 ttl=64 time=0.018 ms\n64 bytes from localhost (127.0.0.1): icmp_req=2 ttl=64 time=0.020 ms\n64 bytes from localhost (127.0.0.1): icmp_req=3 ttl=64 time=0.013 ms\n64 bytes from localhost (127.0.0.1): icmp_req=4 ttl=64 time=0.012 ms\n64 bytes from localhost (127.0.0.1): icmp_req=5 ttl=64 time=0.013 ms\n\n--- localhost ping statistics ---\n5 packets transmitted, 5 received, 0% packet loss, time 3999ms\nrtt min/avg/max/mdev = 0.012/0.015/0.020/0.004 ms\n'</a:t>
            </a:r>
          </a:p>
          <a:p>
            <a:endParaRPr lang="ro-RO" dirty="0"/>
          </a:p>
        </p:txBody>
      </p:sp>
      <p:sp>
        <p:nvSpPr>
          <p:cNvPr id="4" name="Date Placeholder 3"/>
          <p:cNvSpPr>
            <a:spLocks noGrp="1"/>
          </p:cNvSpPr>
          <p:nvPr>
            <p:ph type="dt" idx="10"/>
          </p:nvPr>
        </p:nvSpPr>
        <p:spPr/>
        <p:txBody>
          <a:bodyPr/>
          <a:lstStyle/>
          <a:p>
            <a:fld id="{C3DA75EF-2FC9-4342-A6E1-B86E9F56DDCD}" type="datetime1">
              <a:rPr lang="pl-PL" smtClean="0"/>
              <a:pPr/>
              <a:t>2015-03-27</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70</a:t>
            </a:fld>
            <a:endParaRPr lang="pl-PL"/>
          </a:p>
        </p:txBody>
      </p:sp>
    </p:spTree>
    <p:extLst>
      <p:ext uri="{BB962C8B-B14F-4D97-AF65-F5344CB8AC3E}">
        <p14:creationId xmlns:p14="http://schemas.microsoft.com/office/powerpoint/2010/main" val="25233666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A1A04FB3-8901-4BF0-9F7E-D22A1F7AA538}"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72</a:t>
            </a:fld>
            <a:endParaRPr lang="pl-PL"/>
          </a:p>
        </p:txBody>
      </p:sp>
    </p:spTree>
    <p:extLst>
      <p:ext uri="{BB962C8B-B14F-4D97-AF65-F5344CB8AC3E}">
        <p14:creationId xmlns:p14="http://schemas.microsoft.com/office/powerpoint/2010/main" val="40914426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Programs may name their own exceptions by creating a new exception class. Exceptions should typically be derived from the Exception class, either directly or indirectly. </a:t>
            </a:r>
          </a:p>
          <a:p>
            <a:endParaRPr lang="en-US" dirty="0" smtClean="0"/>
          </a:p>
          <a:p>
            <a:r>
              <a:rPr lang="en-US" b="1" dirty="0" smtClean="0"/>
              <a:t>For example:</a:t>
            </a:r>
          </a:p>
          <a:p>
            <a:r>
              <a:rPr lang="en-US" i="1" dirty="0" smtClean="0"/>
              <a:t>&gt;&gt;&gt;</a:t>
            </a:r>
            <a:r>
              <a:rPr lang="ro-RO" i="1" dirty="0" smtClean="0"/>
              <a:t>class MyError(Exception):</a:t>
            </a:r>
            <a:endParaRPr lang="en-US" i="1" dirty="0" smtClean="0"/>
          </a:p>
          <a:p>
            <a:r>
              <a:rPr lang="en-US" i="1" dirty="0" smtClean="0"/>
              <a:t>        </a:t>
            </a:r>
            <a:r>
              <a:rPr lang="ro-RO" i="1" dirty="0" smtClean="0"/>
              <a:t>def __init__(self, value): </a:t>
            </a:r>
            <a:endParaRPr lang="en-US" i="1" dirty="0" smtClean="0"/>
          </a:p>
          <a:p>
            <a:r>
              <a:rPr lang="en-US" i="1" dirty="0" smtClean="0"/>
              <a:t>          </a:t>
            </a:r>
            <a:r>
              <a:rPr lang="ro-RO" i="1" dirty="0" smtClean="0"/>
              <a:t>self.value = value </a:t>
            </a:r>
            <a:endParaRPr lang="en-US" i="1" dirty="0" smtClean="0"/>
          </a:p>
          <a:p>
            <a:r>
              <a:rPr lang="en-US" i="1" dirty="0" smtClean="0"/>
              <a:t>        </a:t>
            </a:r>
            <a:r>
              <a:rPr lang="ro-RO" i="1" dirty="0" smtClean="0"/>
              <a:t>def __str__(self): </a:t>
            </a:r>
            <a:endParaRPr lang="en-US" i="1" dirty="0" smtClean="0"/>
          </a:p>
          <a:p>
            <a:r>
              <a:rPr lang="en-US" i="1" dirty="0" smtClean="0"/>
              <a:t>          </a:t>
            </a:r>
            <a:r>
              <a:rPr lang="ro-RO" i="1" dirty="0" smtClean="0"/>
              <a:t>return repr(self.value) </a:t>
            </a:r>
            <a:endParaRPr lang="en-US" i="1" dirty="0" smtClean="0"/>
          </a:p>
          <a:p>
            <a:endParaRPr lang="en-US" i="1" dirty="0" smtClean="0"/>
          </a:p>
          <a:p>
            <a:r>
              <a:rPr lang="en-US" i="1" dirty="0" smtClean="0"/>
              <a:t>&gt;&gt;&gt;</a:t>
            </a:r>
            <a:r>
              <a:rPr lang="ro-RO" i="1" dirty="0" smtClean="0"/>
              <a:t>try: </a:t>
            </a:r>
            <a:endParaRPr lang="en-US" i="1" dirty="0" smtClean="0"/>
          </a:p>
          <a:p>
            <a:r>
              <a:rPr lang="en-US" i="1" dirty="0" smtClean="0"/>
              <a:t>         </a:t>
            </a:r>
            <a:r>
              <a:rPr lang="ro-RO" i="1" dirty="0" smtClean="0"/>
              <a:t>raise MyError(2*2) </a:t>
            </a:r>
            <a:endParaRPr lang="en-US" i="1" dirty="0" smtClean="0"/>
          </a:p>
          <a:p>
            <a:r>
              <a:rPr lang="en-US" i="1" dirty="0" smtClean="0"/>
              <a:t>        e</a:t>
            </a:r>
            <a:r>
              <a:rPr lang="ro-RO" i="1" dirty="0" smtClean="0"/>
              <a:t>xcept MyError as e:</a:t>
            </a:r>
            <a:endParaRPr lang="en-US" i="1" dirty="0" smtClean="0"/>
          </a:p>
          <a:p>
            <a:r>
              <a:rPr lang="en-US" i="1" dirty="0" smtClean="0"/>
              <a:t>          </a:t>
            </a:r>
            <a:r>
              <a:rPr lang="ro-RO" i="1" dirty="0" smtClean="0"/>
              <a:t>print 'My exception occurred, value:', e.value </a:t>
            </a:r>
            <a:endParaRPr lang="en-US" i="1" dirty="0" smtClean="0"/>
          </a:p>
          <a:p>
            <a:endParaRPr lang="en-US" i="1" dirty="0" smtClean="0"/>
          </a:p>
          <a:p>
            <a:r>
              <a:rPr lang="ro-RO" i="1" dirty="0" smtClean="0"/>
              <a:t>My exception occurred, value: 4 </a:t>
            </a:r>
            <a:endParaRPr lang="en-US" i="1" dirty="0" smtClean="0"/>
          </a:p>
          <a:p>
            <a:endParaRPr lang="en-US" i="1" dirty="0" smtClean="0"/>
          </a:p>
          <a:p>
            <a:r>
              <a:rPr lang="en-US" i="1" dirty="0" smtClean="0"/>
              <a:t>&gt;&gt;&gt;</a:t>
            </a:r>
            <a:r>
              <a:rPr lang="ro-RO" i="1" dirty="0" smtClean="0"/>
              <a:t>raise MyError('oops!') </a:t>
            </a:r>
            <a:endParaRPr lang="en-US" i="1" dirty="0" smtClean="0"/>
          </a:p>
          <a:p>
            <a:endParaRPr lang="en-US" i="1" dirty="0" smtClean="0"/>
          </a:p>
          <a:p>
            <a:r>
              <a:rPr lang="ro-RO" i="1" dirty="0" smtClean="0"/>
              <a:t>Traceback (most recent call last): </a:t>
            </a:r>
            <a:endParaRPr lang="en-US" i="1" dirty="0" smtClean="0"/>
          </a:p>
          <a:p>
            <a:r>
              <a:rPr lang="en-US" i="1" dirty="0" smtClean="0"/>
              <a:t>   </a:t>
            </a:r>
            <a:r>
              <a:rPr lang="ro-RO" i="1" dirty="0" smtClean="0"/>
              <a:t>File "&lt;stdin&gt;", line 1, in ? </a:t>
            </a:r>
            <a:endParaRPr lang="en-US" i="1" dirty="0" smtClean="0"/>
          </a:p>
          <a:p>
            <a:r>
              <a:rPr lang="ro-RO" i="1" dirty="0" smtClean="0"/>
              <a:t>__main__.MyError: 'oops!'</a:t>
            </a:r>
            <a:endParaRPr lang="ro-RO" i="1" dirty="0"/>
          </a:p>
        </p:txBody>
      </p:sp>
      <p:sp>
        <p:nvSpPr>
          <p:cNvPr id="4" name="Date Placeholder 3"/>
          <p:cNvSpPr>
            <a:spLocks noGrp="1"/>
          </p:cNvSpPr>
          <p:nvPr>
            <p:ph type="dt" idx="10"/>
          </p:nvPr>
        </p:nvSpPr>
        <p:spPr/>
        <p:txBody>
          <a:bodyPr/>
          <a:lstStyle/>
          <a:p>
            <a:fld id="{A1A04FB3-8901-4BF0-9F7E-D22A1F7AA538}"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73</a:t>
            </a:fld>
            <a:endParaRPr lang="pl-PL"/>
          </a:p>
        </p:txBody>
      </p:sp>
    </p:spTree>
    <p:extLst>
      <p:ext uri="{BB962C8B-B14F-4D97-AF65-F5344CB8AC3E}">
        <p14:creationId xmlns:p14="http://schemas.microsoft.com/office/powerpoint/2010/main" val="302459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Make sure you have execute permissions on that file. If not, run command “</a:t>
            </a:r>
            <a:r>
              <a:rPr lang="en-US" i="1" dirty="0" err="1" smtClean="0"/>
              <a:t>chmod</a:t>
            </a:r>
            <a:r>
              <a:rPr lang="en-US" i="1" dirty="0" smtClean="0"/>
              <a:t> +x test.py</a:t>
            </a:r>
            <a:r>
              <a:rPr lang="en-US" dirty="0" smtClean="0"/>
              <a:t>”</a:t>
            </a:r>
            <a:endParaRPr lang="ro-RO" dirty="0" smtClean="0"/>
          </a:p>
          <a:p>
            <a:endParaRPr lang="ro-RO" dirty="0"/>
          </a:p>
        </p:txBody>
      </p:sp>
      <p:sp>
        <p:nvSpPr>
          <p:cNvPr id="4" name="Date Placeholder 3"/>
          <p:cNvSpPr>
            <a:spLocks noGrp="1"/>
          </p:cNvSpPr>
          <p:nvPr>
            <p:ph type="dt" idx="10"/>
          </p:nvPr>
        </p:nvSpPr>
        <p:spPr/>
        <p:txBody>
          <a:bodyPr/>
          <a:lstStyle/>
          <a:p>
            <a:fld id="{847E28D7-D5B6-4417-B9CD-A242EB7CCDCF}"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8</a:t>
            </a:fld>
            <a:endParaRPr lang="pl-PL"/>
          </a:p>
        </p:txBody>
      </p:sp>
    </p:spTree>
    <p:extLst>
      <p:ext uri="{BB962C8B-B14F-4D97-AF65-F5344CB8AC3E}">
        <p14:creationId xmlns:p14="http://schemas.microsoft.com/office/powerpoint/2010/main" val="28871479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kern="1200" dirty="0" smtClean="0">
                <a:solidFill>
                  <a:schemeClr val="tx1"/>
                </a:solidFill>
                <a:latin typeface="+mn-lt"/>
                <a:ea typeface="+mn-ea"/>
                <a:cs typeface="+mn-cs"/>
              </a:rPr>
              <a:t>Here is simple syntax of </a:t>
            </a:r>
            <a:r>
              <a:rPr lang="en-US" sz="1200" b="1" i="1" kern="1200" dirty="0" smtClean="0">
                <a:solidFill>
                  <a:schemeClr val="tx1"/>
                </a:solidFill>
                <a:latin typeface="+mn-lt"/>
                <a:ea typeface="+mn-ea"/>
                <a:cs typeface="+mn-cs"/>
              </a:rPr>
              <a:t>try....except...else</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blocks: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try:</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You do your operations here;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except </a:t>
            </a:r>
            <a:r>
              <a:rPr lang="en-US" sz="1200" i="1" kern="1200" dirty="0" err="1" smtClean="0">
                <a:solidFill>
                  <a:schemeClr val="tx1"/>
                </a:solidFill>
                <a:latin typeface="+mn-lt"/>
                <a:ea typeface="+mn-ea"/>
                <a:cs typeface="+mn-cs"/>
              </a:rPr>
              <a:t>ExceptionI</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If there is </a:t>
            </a:r>
            <a:r>
              <a:rPr lang="en-US" sz="1200" i="1" kern="1200" dirty="0" err="1" smtClean="0">
                <a:solidFill>
                  <a:schemeClr val="tx1"/>
                </a:solidFill>
                <a:latin typeface="+mn-lt"/>
                <a:ea typeface="+mn-ea"/>
                <a:cs typeface="+mn-cs"/>
              </a:rPr>
              <a:t>ExceptionI</a:t>
            </a:r>
            <a:r>
              <a:rPr lang="en-US" sz="1200" i="1" kern="1200" dirty="0" smtClean="0">
                <a:solidFill>
                  <a:schemeClr val="tx1"/>
                </a:solidFill>
                <a:latin typeface="+mn-lt"/>
                <a:ea typeface="+mn-ea"/>
                <a:cs typeface="+mn-cs"/>
              </a:rPr>
              <a:t>, then execute this block.</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except </a:t>
            </a:r>
            <a:r>
              <a:rPr lang="en-US" sz="1200" i="1" kern="1200" dirty="0" err="1" smtClean="0">
                <a:solidFill>
                  <a:schemeClr val="tx1"/>
                </a:solidFill>
                <a:latin typeface="+mn-lt"/>
                <a:ea typeface="+mn-ea"/>
                <a:cs typeface="+mn-cs"/>
              </a:rPr>
              <a:t>ExceptionII</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If there is </a:t>
            </a:r>
            <a:r>
              <a:rPr lang="en-US" sz="1200" i="1" kern="1200" dirty="0" err="1" smtClean="0">
                <a:solidFill>
                  <a:schemeClr val="tx1"/>
                </a:solidFill>
                <a:latin typeface="+mn-lt"/>
                <a:ea typeface="+mn-ea"/>
                <a:cs typeface="+mn-cs"/>
              </a:rPr>
              <a:t>ExceptionII</a:t>
            </a:r>
            <a:r>
              <a:rPr lang="en-US" sz="1200" i="1" kern="1200" dirty="0" smtClean="0">
                <a:solidFill>
                  <a:schemeClr val="tx1"/>
                </a:solidFill>
                <a:latin typeface="+mn-lt"/>
                <a:ea typeface="+mn-ea"/>
                <a:cs typeface="+mn-cs"/>
              </a:rPr>
              <a:t>, then execute this block.</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else: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If there is no exception then execute this block</a:t>
            </a:r>
          </a:p>
          <a:p>
            <a:endParaRPr lang="en-US" sz="1200" i="1"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Example:</a:t>
            </a:r>
          </a:p>
          <a:p>
            <a:r>
              <a:rPr lang="en-US" dirty="0" smtClean="0"/>
              <a:t>try: </a:t>
            </a:r>
          </a:p>
          <a:p>
            <a:r>
              <a:rPr lang="en-US" dirty="0" smtClean="0"/>
              <a:t>    </a:t>
            </a:r>
            <a:r>
              <a:rPr lang="en-US" dirty="0" err="1" smtClean="0"/>
              <a:t>fh</a:t>
            </a:r>
            <a:r>
              <a:rPr lang="en-US" dirty="0" smtClean="0"/>
              <a:t> = open("</a:t>
            </a:r>
            <a:r>
              <a:rPr lang="en-US" dirty="0" err="1" smtClean="0"/>
              <a:t>testfile</a:t>
            </a:r>
            <a:r>
              <a:rPr lang="en-US" dirty="0" smtClean="0"/>
              <a:t>", “r") </a:t>
            </a:r>
          </a:p>
          <a:p>
            <a:r>
              <a:rPr lang="en-US" dirty="0" smtClean="0"/>
              <a:t>except </a:t>
            </a:r>
            <a:r>
              <a:rPr lang="en-US" dirty="0" err="1" smtClean="0"/>
              <a:t>IOError</a:t>
            </a:r>
            <a:r>
              <a:rPr lang="en-US" dirty="0" smtClean="0"/>
              <a:t>: </a:t>
            </a:r>
          </a:p>
          <a:p>
            <a:r>
              <a:rPr lang="en-US" dirty="0" smtClean="0"/>
              <a:t>    print "Error: can\'t find file or read data" </a:t>
            </a:r>
          </a:p>
          <a:p>
            <a:r>
              <a:rPr lang="en-US" dirty="0" smtClean="0"/>
              <a:t>else: </a:t>
            </a:r>
          </a:p>
          <a:p>
            <a:r>
              <a:rPr lang="en-US" dirty="0" smtClean="0"/>
              <a:t>    print "Written content in the file successfully" </a:t>
            </a:r>
          </a:p>
          <a:p>
            <a:r>
              <a:rPr lang="en-US" dirty="0" smtClean="0"/>
              <a:t>    </a:t>
            </a:r>
            <a:r>
              <a:rPr lang="en-US" dirty="0" err="1" smtClean="0"/>
              <a:t>fh.close</a:t>
            </a:r>
            <a:r>
              <a:rPr lang="en-US" dirty="0" smtClean="0"/>
              <a:t>()</a:t>
            </a:r>
          </a:p>
          <a:p>
            <a:endParaRPr lang="en-US" sz="1200" b="0" i="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can also use the </a:t>
            </a:r>
            <a:r>
              <a:rPr lang="en-US" sz="1200" b="1" kern="1200" dirty="0" smtClean="0">
                <a:solidFill>
                  <a:schemeClr val="tx1"/>
                </a:solidFill>
                <a:latin typeface="+mn-lt"/>
                <a:ea typeface="+mn-ea"/>
                <a:cs typeface="+mn-cs"/>
              </a:rPr>
              <a:t>except statement with no exceptions </a:t>
            </a:r>
            <a:r>
              <a:rPr lang="en-US" sz="1200" kern="1200" dirty="0" smtClean="0">
                <a:solidFill>
                  <a:schemeClr val="tx1"/>
                </a:solidFill>
                <a:latin typeface="+mn-lt"/>
                <a:ea typeface="+mn-ea"/>
                <a:cs typeface="+mn-cs"/>
              </a:rPr>
              <a:t>defined as follows: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try:</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You do your operations here;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except: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If there is any exception, then execute this block.</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else: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If there is no exception then execute this block. </a:t>
            </a:r>
            <a:endParaRPr lang="ro-RO" sz="1200" kern="1200" dirty="0" smtClean="0">
              <a:solidFill>
                <a:schemeClr val="tx1"/>
              </a:solidFill>
              <a:latin typeface="+mn-lt"/>
              <a:ea typeface="+mn-ea"/>
              <a:cs typeface="+mn-cs"/>
            </a:endParaRPr>
          </a:p>
          <a:p>
            <a:endParaRPr lang="en-US" dirty="0" smtClean="0"/>
          </a:p>
          <a:p>
            <a:r>
              <a:rPr lang="en-US" sz="1200" b="1" i="0" kern="1200" dirty="0" smtClean="0">
                <a:solidFill>
                  <a:schemeClr val="tx1"/>
                </a:solidFill>
                <a:latin typeface="+mn-lt"/>
                <a:ea typeface="+mn-ea"/>
                <a:cs typeface="+mn-cs"/>
              </a:rPr>
              <a:t>Example:</a:t>
            </a:r>
          </a:p>
          <a:p>
            <a:r>
              <a:rPr lang="en-US" dirty="0" smtClean="0"/>
              <a:t>try: </a:t>
            </a:r>
          </a:p>
          <a:p>
            <a:r>
              <a:rPr lang="en-US" dirty="0" smtClean="0"/>
              <a:t>    </a:t>
            </a:r>
            <a:r>
              <a:rPr lang="en-US" dirty="0" err="1" smtClean="0"/>
              <a:t>fout</a:t>
            </a:r>
            <a:r>
              <a:rPr lang="en-US" dirty="0" smtClean="0"/>
              <a:t> = open("</a:t>
            </a:r>
            <a:r>
              <a:rPr lang="en-US" dirty="0" err="1" smtClean="0"/>
              <a:t>testfile</a:t>
            </a:r>
            <a:r>
              <a:rPr lang="en-US" dirty="0" smtClean="0"/>
              <a:t>", “w") </a:t>
            </a:r>
          </a:p>
          <a:p>
            <a:r>
              <a:rPr lang="en-US" dirty="0" smtClean="0"/>
              <a:t>    </a:t>
            </a:r>
            <a:r>
              <a:rPr lang="en-US" dirty="0" err="1" smtClean="0"/>
              <a:t>fout.write</a:t>
            </a:r>
            <a:r>
              <a:rPr lang="en-US" dirty="0" smtClean="0"/>
              <a:t>(“Test write on file”)</a:t>
            </a:r>
          </a:p>
          <a:p>
            <a:r>
              <a:rPr lang="en-US" dirty="0" smtClean="0"/>
              <a:t>except : </a:t>
            </a:r>
          </a:p>
          <a:p>
            <a:r>
              <a:rPr lang="en-US" dirty="0" smtClean="0"/>
              <a:t>    print "Error: can\'t find file or read data" </a:t>
            </a:r>
          </a:p>
          <a:p>
            <a:r>
              <a:rPr lang="en-US" dirty="0" smtClean="0"/>
              <a:t>else: </a:t>
            </a:r>
          </a:p>
          <a:p>
            <a:r>
              <a:rPr lang="en-US" dirty="0" smtClean="0"/>
              <a:t>    print "Written content in the file successfully" </a:t>
            </a:r>
          </a:p>
          <a:p>
            <a:r>
              <a:rPr lang="en-US" dirty="0" smtClean="0"/>
              <a:t>    </a:t>
            </a:r>
            <a:r>
              <a:rPr lang="en-US" dirty="0" err="1" smtClean="0"/>
              <a:t>fout.close</a:t>
            </a:r>
            <a:r>
              <a:rPr lang="en-US" dirty="0" smtClean="0"/>
              <a:t>()</a:t>
            </a:r>
          </a:p>
          <a:p>
            <a:endParaRPr lang="en-US" dirty="0" smtClean="0"/>
          </a:p>
          <a:p>
            <a:endParaRPr lang="en-US" dirty="0" smtClean="0"/>
          </a:p>
          <a:p>
            <a:r>
              <a:rPr lang="en-US" sz="1200" kern="1200" dirty="0" smtClean="0">
                <a:solidFill>
                  <a:schemeClr val="tx1"/>
                </a:solidFill>
                <a:latin typeface="+mn-lt"/>
                <a:ea typeface="+mn-ea"/>
                <a:cs typeface="+mn-cs"/>
              </a:rPr>
              <a:t>This kind of a </a:t>
            </a:r>
            <a:r>
              <a:rPr lang="en-US" sz="1200" b="1" kern="1200" dirty="0" smtClean="0">
                <a:solidFill>
                  <a:schemeClr val="tx1"/>
                </a:solidFill>
                <a:latin typeface="+mn-lt"/>
                <a:ea typeface="+mn-ea"/>
                <a:cs typeface="+mn-cs"/>
              </a:rPr>
              <a:t>try-except</a:t>
            </a:r>
            <a:r>
              <a:rPr lang="en-US" sz="1200" kern="1200" dirty="0" smtClean="0">
                <a:solidFill>
                  <a:schemeClr val="tx1"/>
                </a:solidFill>
                <a:latin typeface="+mn-lt"/>
                <a:ea typeface="+mn-ea"/>
                <a:cs typeface="+mn-cs"/>
              </a:rPr>
              <a:t> statement catches all the exceptions that occur. Using this kind of try-except statement is not considered a good programming practice, though, because it catches all exceptions but does not make the programmer identify the root cause of the problem that may occur.</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can also use the same </a:t>
            </a:r>
            <a:r>
              <a:rPr lang="en-US" sz="1200" i="1" kern="1200" dirty="0" smtClean="0">
                <a:solidFill>
                  <a:schemeClr val="tx1"/>
                </a:solidFill>
                <a:latin typeface="+mn-lt"/>
                <a:ea typeface="+mn-ea"/>
                <a:cs typeface="+mn-cs"/>
              </a:rPr>
              <a:t>except</a:t>
            </a:r>
            <a:r>
              <a:rPr lang="en-US" sz="1200" kern="1200" dirty="0" smtClean="0">
                <a:solidFill>
                  <a:schemeClr val="tx1"/>
                </a:solidFill>
                <a:latin typeface="+mn-lt"/>
                <a:ea typeface="+mn-ea"/>
                <a:cs typeface="+mn-cs"/>
              </a:rPr>
              <a:t> statement to handle multiple exceptions as follows: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try:</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You do your operations here;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except(Exception1[, Exception2[,...</a:t>
            </a:r>
            <a:r>
              <a:rPr lang="en-US" sz="1200" i="1" kern="1200" dirty="0" err="1" smtClean="0">
                <a:solidFill>
                  <a:schemeClr val="tx1"/>
                </a:solidFill>
                <a:latin typeface="+mn-lt"/>
                <a:ea typeface="+mn-ea"/>
                <a:cs typeface="+mn-cs"/>
              </a:rPr>
              <a:t>ExceptionN</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If there is any exception from the given exception list,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then execute this block.</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else: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If there is no exception then execute this block. </a:t>
            </a:r>
          </a:p>
          <a:p>
            <a:endParaRPr lang="en-US" sz="1200" i="1"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Example:</a:t>
            </a:r>
          </a:p>
          <a:p>
            <a:r>
              <a:rPr lang="en-US" dirty="0" smtClean="0"/>
              <a:t>try: </a:t>
            </a:r>
          </a:p>
          <a:p>
            <a:r>
              <a:rPr lang="en-US" dirty="0" smtClean="0"/>
              <a:t>    </a:t>
            </a:r>
            <a:r>
              <a:rPr lang="en-US" dirty="0" err="1" smtClean="0"/>
              <a:t>fh.write</a:t>
            </a:r>
            <a:r>
              <a:rPr lang="en-US" dirty="0" smtClean="0"/>
              <a:t>(“Write in a file that wasn’t opened”) </a:t>
            </a:r>
          </a:p>
          <a:p>
            <a:r>
              <a:rPr lang="en-US" dirty="0" smtClean="0"/>
              <a:t>except (</a:t>
            </a:r>
            <a:r>
              <a:rPr lang="en-US" dirty="0" err="1" smtClean="0"/>
              <a:t>IOError,ValueError</a:t>
            </a:r>
            <a:r>
              <a:rPr lang="en-US" dirty="0" smtClean="0"/>
              <a:t>): </a:t>
            </a:r>
          </a:p>
          <a:p>
            <a:r>
              <a:rPr lang="en-US" dirty="0" smtClean="0"/>
              <a:t>    print "Error: can\'t find file or read data" </a:t>
            </a:r>
          </a:p>
          <a:p>
            <a:r>
              <a:rPr lang="en-US" dirty="0" smtClean="0"/>
              <a:t>else: </a:t>
            </a:r>
          </a:p>
          <a:p>
            <a:r>
              <a:rPr lang="en-US" dirty="0" smtClean="0"/>
              <a:t>    print "Written content in the file successfully" </a:t>
            </a:r>
          </a:p>
          <a:p>
            <a:endParaRPr lang="en-US" sz="1200" i="1" kern="1200" dirty="0" smtClean="0">
              <a:solidFill>
                <a:schemeClr val="tx1"/>
              </a:solidFill>
              <a:latin typeface="+mn-lt"/>
              <a:ea typeface="+mn-ea"/>
              <a:cs typeface="+mn-cs"/>
            </a:endParaRPr>
          </a:p>
          <a:p>
            <a:r>
              <a:rPr lang="en-US" dirty="0" smtClean="0"/>
              <a:t>You capture an exception's argument by supplying a variable in the except clause as follows:</a:t>
            </a:r>
          </a:p>
          <a:p>
            <a:r>
              <a:rPr lang="en-US" i="1" dirty="0" smtClean="0"/>
              <a:t>try: </a:t>
            </a:r>
          </a:p>
          <a:p>
            <a:r>
              <a:rPr lang="en-US" i="1" dirty="0" smtClean="0"/>
              <a:t>You do your operations here;</a:t>
            </a:r>
          </a:p>
          <a:p>
            <a:r>
              <a:rPr lang="en-US" i="1" dirty="0" smtClean="0"/>
              <a:t> ......................</a:t>
            </a:r>
          </a:p>
          <a:p>
            <a:r>
              <a:rPr lang="en-US" i="1" dirty="0" smtClean="0"/>
              <a:t> except </a:t>
            </a:r>
            <a:r>
              <a:rPr lang="en-US" i="1" dirty="0" err="1" smtClean="0"/>
              <a:t>ExceptionType</a:t>
            </a:r>
            <a:r>
              <a:rPr lang="en-US" i="1" dirty="0" smtClean="0"/>
              <a:t>, Argument:</a:t>
            </a:r>
          </a:p>
          <a:p>
            <a:r>
              <a:rPr lang="en-US" i="1" dirty="0" smtClean="0"/>
              <a:t> You can print value of Argument here...</a:t>
            </a:r>
          </a:p>
          <a:p>
            <a:endParaRPr lang="en-US" dirty="0" smtClean="0"/>
          </a:p>
          <a:p>
            <a:r>
              <a:rPr lang="en-US" dirty="0" smtClean="0"/>
              <a:t>If you are writing the code to handle a single exception, you can have a variable follow the name of the exception in the except statement. If you are trapping multiple exceptions, you can have a variable follow the </a:t>
            </a:r>
            <a:r>
              <a:rPr lang="en-US" dirty="0" err="1" smtClean="0"/>
              <a:t>tuple</a:t>
            </a:r>
            <a:r>
              <a:rPr lang="en-US" dirty="0" smtClean="0"/>
              <a:t> of the exception.</a:t>
            </a:r>
          </a:p>
          <a:p>
            <a:r>
              <a:rPr lang="en-US" dirty="0" smtClean="0"/>
              <a:t>This variable will receive the value of the exception mostly containing the cause of the exception. The variable can receive a single value or multiple values in the form of a </a:t>
            </a:r>
            <a:r>
              <a:rPr lang="en-US" dirty="0" err="1" smtClean="0"/>
              <a:t>tuple</a:t>
            </a:r>
            <a:r>
              <a:rPr lang="en-US" dirty="0" smtClean="0"/>
              <a:t>. This </a:t>
            </a:r>
            <a:r>
              <a:rPr lang="en-US" dirty="0" err="1" smtClean="0"/>
              <a:t>tuple</a:t>
            </a:r>
            <a:r>
              <a:rPr lang="en-US" dirty="0" smtClean="0"/>
              <a:t> usually contains the error string, the error number, and an error location.</a:t>
            </a:r>
          </a:p>
          <a:p>
            <a:r>
              <a:rPr lang="en-US" sz="1200"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Example:</a:t>
            </a:r>
          </a:p>
          <a:p>
            <a:r>
              <a:rPr lang="en-US" i="1" dirty="0" smtClean="0"/>
              <a:t>try: </a:t>
            </a:r>
          </a:p>
          <a:p>
            <a:r>
              <a:rPr lang="en-US" i="1" dirty="0" smtClean="0"/>
              <a:t>    </a:t>
            </a:r>
            <a:r>
              <a:rPr lang="en-US" i="1" dirty="0" err="1" smtClean="0"/>
              <a:t>fh</a:t>
            </a:r>
            <a:r>
              <a:rPr lang="en-US" i="1" dirty="0" smtClean="0"/>
              <a:t> = open("</a:t>
            </a:r>
            <a:r>
              <a:rPr lang="en-US" i="1" dirty="0" err="1" smtClean="0"/>
              <a:t>testfile</a:t>
            </a:r>
            <a:r>
              <a:rPr lang="en-US" i="1" dirty="0" smtClean="0"/>
              <a:t>", “r") </a:t>
            </a:r>
          </a:p>
          <a:p>
            <a:r>
              <a:rPr lang="en-US" i="1" dirty="0" smtClean="0"/>
              <a:t>except </a:t>
            </a:r>
            <a:r>
              <a:rPr lang="en-US" i="1" dirty="0" err="1" smtClean="0"/>
              <a:t>IOError,e</a:t>
            </a:r>
            <a:r>
              <a:rPr lang="en-US" i="1" dirty="0" smtClean="0"/>
              <a:t>: </a:t>
            </a:r>
          </a:p>
          <a:p>
            <a:r>
              <a:rPr lang="en-US" i="1" dirty="0" smtClean="0"/>
              <a:t>    print "Error:“,e </a:t>
            </a:r>
          </a:p>
          <a:p>
            <a:r>
              <a:rPr lang="en-US" i="1" dirty="0" smtClean="0"/>
              <a:t>else: </a:t>
            </a:r>
          </a:p>
          <a:p>
            <a:r>
              <a:rPr lang="en-US" i="1" dirty="0" smtClean="0"/>
              <a:t>    print "Written content in the file successfully" </a:t>
            </a:r>
          </a:p>
          <a:p>
            <a:r>
              <a:rPr lang="en-US" i="1" dirty="0" smtClean="0"/>
              <a:t>    </a:t>
            </a:r>
            <a:r>
              <a:rPr lang="en-US" i="1" dirty="0" err="1" smtClean="0"/>
              <a:t>fh.close</a:t>
            </a:r>
            <a:r>
              <a:rPr lang="en-US" i="1"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 you can use</a:t>
            </a:r>
            <a:r>
              <a:rPr lang="en-US" baseline="0" dirty="0" smtClean="0"/>
              <a:t> it like this: </a:t>
            </a:r>
            <a:r>
              <a:rPr lang="en-US" i="1" dirty="0" smtClean="0"/>
              <a:t>except </a:t>
            </a:r>
            <a:r>
              <a:rPr lang="en-US" i="1" dirty="0" err="1" smtClean="0"/>
              <a:t>IOError</a:t>
            </a:r>
            <a:r>
              <a:rPr lang="en-US" i="1" baseline="0" dirty="0" smtClean="0"/>
              <a:t> as </a:t>
            </a:r>
            <a:r>
              <a:rPr lang="en-US" i="1" dirty="0" smtClean="0"/>
              <a:t>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Example that combines more exceptions</a:t>
            </a:r>
          </a:p>
          <a:p>
            <a:pPr marL="0" marR="0" indent="0" algn="l" defTabSz="914400" rtl="0" eaLnBrk="1" fontAlgn="auto" latinLnBrk="0" hangingPunct="1">
              <a:lnSpc>
                <a:spcPct val="100000"/>
              </a:lnSpc>
              <a:spcBef>
                <a:spcPts val="0"/>
              </a:spcBef>
              <a:spcAft>
                <a:spcPts val="0"/>
              </a:spcAft>
              <a:buClrTx/>
              <a:buSzTx/>
              <a:buFontTx/>
              <a:buNone/>
              <a:tabLst/>
              <a:defRPr/>
            </a:pPr>
            <a:r>
              <a:rPr lang="ro-RO" i="1" dirty="0" smtClean="0"/>
              <a:t>import sys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o-RO" i="1" dirty="0" smtClean="0"/>
              <a:t>try: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ro-RO" i="1" dirty="0" smtClean="0"/>
              <a:t>f = open('myfile.txt')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ro-RO" i="1" dirty="0" smtClean="0"/>
              <a:t>s = f.readline()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ro-RO" i="1" dirty="0" smtClean="0"/>
              <a:t>i = int(s.strip())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ro-RO" i="1" dirty="0" smtClean="0"/>
              <a:t>except IOError as e: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ro-RO" i="1" dirty="0" smtClean="0"/>
              <a:t>print "I/O error({0}): {1}".format(e.errno, e.strerror)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o-RO" i="1" dirty="0" smtClean="0"/>
              <a:t>except ValueError: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ro-RO" i="1" dirty="0" smtClean="0"/>
              <a:t>print "Could not convert data to an integer."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o-RO" i="1" dirty="0" smtClean="0"/>
              <a:t>except: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ro-RO" i="1" dirty="0" smtClean="0"/>
              <a:t>print "Unexpected error:",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ro-RO" i="1" dirty="0" smtClean="0"/>
              <a:t>sys.exc_info()[0]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o-RO" i="1" dirty="0" smtClean="0"/>
              <a:t>raise</a:t>
            </a:r>
            <a:endParaRPr lang="en-US" i="1" dirty="0" smtClean="0"/>
          </a:p>
          <a:p>
            <a:endParaRPr lang="ro-RO" dirty="0"/>
          </a:p>
        </p:txBody>
      </p:sp>
      <p:sp>
        <p:nvSpPr>
          <p:cNvPr id="4" name="Date Placeholder 3"/>
          <p:cNvSpPr>
            <a:spLocks noGrp="1"/>
          </p:cNvSpPr>
          <p:nvPr>
            <p:ph type="dt" idx="10"/>
          </p:nvPr>
        </p:nvSpPr>
        <p:spPr/>
        <p:txBody>
          <a:bodyPr/>
          <a:lstStyle/>
          <a:p>
            <a:fld id="{A1A04FB3-8901-4BF0-9F7E-D22A1F7AA538}"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74</a:t>
            </a:fld>
            <a:endParaRPr lang="pl-PL"/>
          </a:p>
        </p:txBody>
      </p:sp>
    </p:spTree>
    <p:extLst>
      <p:ext uri="{BB962C8B-B14F-4D97-AF65-F5344CB8AC3E}">
        <p14:creationId xmlns:p14="http://schemas.microsoft.com/office/powerpoint/2010/main" val="32119992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sz="1200" i="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Example:</a:t>
            </a:r>
          </a:p>
          <a:p>
            <a:r>
              <a:rPr lang="en-US" i="1" dirty="0" smtClean="0"/>
              <a:t>try: </a:t>
            </a:r>
          </a:p>
          <a:p>
            <a:r>
              <a:rPr lang="en-US" i="1" dirty="0" smtClean="0"/>
              <a:t>  </a:t>
            </a:r>
            <a:r>
              <a:rPr lang="en-US" i="1" dirty="0" err="1" smtClean="0"/>
              <a:t>fh</a:t>
            </a:r>
            <a:r>
              <a:rPr lang="en-US" i="1" dirty="0" smtClean="0"/>
              <a:t> = open("</a:t>
            </a:r>
            <a:r>
              <a:rPr lang="en-US" i="1" dirty="0" err="1" smtClean="0"/>
              <a:t>testfile</a:t>
            </a:r>
            <a:r>
              <a:rPr lang="en-US" i="1" dirty="0" smtClean="0"/>
              <a:t>", "w") </a:t>
            </a:r>
          </a:p>
          <a:p>
            <a:r>
              <a:rPr lang="en-US" i="1" dirty="0" smtClean="0"/>
              <a:t>  </a:t>
            </a:r>
            <a:r>
              <a:rPr lang="en-US" i="1" dirty="0" err="1" smtClean="0"/>
              <a:t>fh.write</a:t>
            </a:r>
            <a:r>
              <a:rPr lang="en-US" i="1" dirty="0" smtClean="0"/>
              <a:t>("This is my test file for exception handling!!") </a:t>
            </a:r>
          </a:p>
          <a:p>
            <a:r>
              <a:rPr lang="en-US" i="1" dirty="0" smtClean="0"/>
              <a:t>finally: </a:t>
            </a:r>
          </a:p>
          <a:p>
            <a:r>
              <a:rPr lang="en-US" i="1" dirty="0" smtClean="0"/>
              <a:t>  print "Error: can\'t find file or read data"</a:t>
            </a:r>
            <a:endParaRPr lang="ro-RO" sz="1200" b="1" i="1" kern="1200" dirty="0" smtClean="0">
              <a:solidFill>
                <a:schemeClr val="tx1"/>
              </a:solidFill>
              <a:latin typeface="+mn-lt"/>
              <a:ea typeface="+mn-ea"/>
              <a:cs typeface="+mn-cs"/>
            </a:endParaRPr>
          </a:p>
          <a:p>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Or, you can you can write</a:t>
            </a:r>
            <a:r>
              <a:rPr lang="en-US" sz="1200" kern="1200" baseline="0" dirty="0" smtClean="0">
                <a:solidFill>
                  <a:schemeClr val="tx1"/>
                </a:solidFill>
                <a:latin typeface="+mn-lt"/>
                <a:ea typeface="+mn-ea"/>
                <a:cs typeface="+mn-cs"/>
              </a:rPr>
              <a:t> it more cleanly:</a:t>
            </a:r>
          </a:p>
          <a:p>
            <a:r>
              <a:rPr lang="en-US" dirty="0" smtClean="0"/>
              <a:t>try: </a:t>
            </a:r>
          </a:p>
          <a:p>
            <a:r>
              <a:rPr lang="en-US" dirty="0" smtClean="0"/>
              <a:t>   </a:t>
            </a:r>
            <a:r>
              <a:rPr lang="en-US" dirty="0" err="1" smtClean="0"/>
              <a:t>fh</a:t>
            </a:r>
            <a:r>
              <a:rPr lang="en-US" dirty="0" smtClean="0"/>
              <a:t> = open("</a:t>
            </a:r>
            <a:r>
              <a:rPr lang="en-US" dirty="0" err="1" smtClean="0"/>
              <a:t>testfile</a:t>
            </a:r>
            <a:r>
              <a:rPr lang="en-US" dirty="0" smtClean="0"/>
              <a:t>", "w") </a:t>
            </a:r>
          </a:p>
          <a:p>
            <a:r>
              <a:rPr lang="en-US" dirty="0" smtClean="0"/>
              <a:t>   try: </a:t>
            </a:r>
          </a:p>
          <a:p>
            <a:r>
              <a:rPr lang="en-US" dirty="0" smtClean="0"/>
              <a:t>      </a:t>
            </a:r>
            <a:r>
              <a:rPr lang="en-US" dirty="0" err="1" smtClean="0"/>
              <a:t>fh.write</a:t>
            </a:r>
            <a:r>
              <a:rPr lang="en-US" dirty="0" smtClean="0"/>
              <a:t>("This is my test file for exception handling!!") </a:t>
            </a:r>
          </a:p>
          <a:p>
            <a:r>
              <a:rPr lang="en-US" dirty="0" smtClean="0"/>
              <a:t>   finally: </a:t>
            </a:r>
          </a:p>
          <a:p>
            <a:r>
              <a:rPr lang="en-US" dirty="0" smtClean="0"/>
              <a:t>      </a:t>
            </a:r>
            <a:r>
              <a:rPr lang="en-US" dirty="0" err="1" smtClean="0"/>
              <a:t>fh.close</a:t>
            </a:r>
            <a:r>
              <a:rPr lang="en-US" dirty="0" smtClean="0"/>
              <a:t>() </a:t>
            </a:r>
          </a:p>
          <a:p>
            <a:r>
              <a:rPr lang="en-US" dirty="0" smtClean="0"/>
              <a:t>except </a:t>
            </a:r>
            <a:r>
              <a:rPr lang="en-US" dirty="0" err="1" smtClean="0"/>
              <a:t>IOError</a:t>
            </a:r>
            <a:r>
              <a:rPr lang="en-US" dirty="0" smtClean="0"/>
              <a:t>: </a:t>
            </a:r>
          </a:p>
          <a:p>
            <a:r>
              <a:rPr lang="en-US" dirty="0" smtClean="0"/>
              <a:t>   print "Error: can\'t find file or read data"</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can raise exceptions in several ways by using the raise statement. The general syntax for the </a:t>
            </a:r>
            <a:r>
              <a:rPr lang="en-US" sz="1200" b="1" kern="1200" dirty="0" smtClean="0">
                <a:solidFill>
                  <a:schemeClr val="tx1"/>
                </a:solidFill>
                <a:latin typeface="+mn-lt"/>
                <a:ea typeface="+mn-ea"/>
                <a:cs typeface="+mn-cs"/>
              </a:rPr>
              <a:t>raise</a:t>
            </a:r>
            <a:r>
              <a:rPr lang="en-US" sz="1200" kern="1200" dirty="0" smtClean="0">
                <a:solidFill>
                  <a:schemeClr val="tx1"/>
                </a:solidFill>
                <a:latin typeface="+mn-lt"/>
                <a:ea typeface="+mn-ea"/>
                <a:cs typeface="+mn-cs"/>
              </a:rPr>
              <a:t> statement.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Syntax:</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raise [Exception [, </a:t>
            </a:r>
            <a:r>
              <a:rPr lang="en-US" sz="1200" i="1" kern="1200" dirty="0" err="1" smtClean="0">
                <a:solidFill>
                  <a:schemeClr val="tx1"/>
                </a:solidFill>
                <a:latin typeface="+mn-lt"/>
                <a:ea typeface="+mn-ea"/>
                <a:cs typeface="+mn-cs"/>
              </a:rPr>
              <a:t>args</a:t>
            </a:r>
            <a:r>
              <a:rPr lang="en-US" sz="1200" i="1" kern="1200" dirty="0" smtClean="0">
                <a:solidFill>
                  <a:schemeClr val="tx1"/>
                </a:solidFill>
                <a:latin typeface="+mn-lt"/>
                <a:ea typeface="+mn-ea"/>
                <a:cs typeface="+mn-cs"/>
              </a:rPr>
              <a:t> [, </a:t>
            </a:r>
            <a:r>
              <a:rPr lang="en-US" sz="1200" i="1" kern="1200" dirty="0" err="1" smtClean="0">
                <a:solidFill>
                  <a:schemeClr val="tx1"/>
                </a:solidFill>
                <a:latin typeface="+mn-lt"/>
                <a:ea typeface="+mn-ea"/>
                <a:cs typeface="+mn-cs"/>
              </a:rPr>
              <a:t>traceback</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Here </a:t>
            </a:r>
            <a:r>
              <a:rPr lang="en-US" sz="1200" i="1" kern="1200" dirty="0" smtClean="0">
                <a:solidFill>
                  <a:schemeClr val="tx1"/>
                </a:solidFill>
                <a:latin typeface="+mn-lt"/>
                <a:ea typeface="+mn-ea"/>
                <a:cs typeface="+mn-cs"/>
              </a:rPr>
              <a:t>Exception</a:t>
            </a:r>
            <a:r>
              <a:rPr lang="en-US" sz="1200" kern="1200" dirty="0" smtClean="0">
                <a:solidFill>
                  <a:schemeClr val="tx1"/>
                </a:solidFill>
                <a:latin typeface="+mn-lt"/>
                <a:ea typeface="+mn-ea"/>
                <a:cs typeface="+mn-cs"/>
              </a:rPr>
              <a:t> is the type of exception (for example, </a:t>
            </a:r>
            <a:r>
              <a:rPr lang="en-US" sz="1200" kern="1200" dirty="0" err="1" smtClean="0">
                <a:solidFill>
                  <a:schemeClr val="tx1"/>
                </a:solidFill>
                <a:latin typeface="+mn-lt"/>
                <a:ea typeface="+mn-ea"/>
                <a:cs typeface="+mn-cs"/>
              </a:rPr>
              <a:t>NameError</a:t>
            </a:r>
            <a:r>
              <a:rPr lang="en-US" sz="1200" kern="1200" dirty="0" smtClean="0">
                <a:solidFill>
                  <a:schemeClr val="tx1"/>
                </a:solidFill>
                <a:latin typeface="+mn-lt"/>
                <a:ea typeface="+mn-ea"/>
                <a:cs typeface="+mn-cs"/>
              </a:rPr>
              <a:t>) and </a:t>
            </a:r>
            <a:r>
              <a:rPr lang="en-US" sz="1200" i="1" kern="1200" dirty="0" smtClean="0">
                <a:solidFill>
                  <a:schemeClr val="tx1"/>
                </a:solidFill>
                <a:latin typeface="+mn-lt"/>
                <a:ea typeface="+mn-ea"/>
                <a:cs typeface="+mn-cs"/>
              </a:rPr>
              <a:t>argument</a:t>
            </a:r>
            <a:r>
              <a:rPr lang="en-US" sz="1200" kern="1200" dirty="0" smtClean="0">
                <a:solidFill>
                  <a:schemeClr val="tx1"/>
                </a:solidFill>
                <a:latin typeface="+mn-lt"/>
                <a:ea typeface="+mn-ea"/>
                <a:cs typeface="+mn-cs"/>
              </a:rPr>
              <a:t> is a value for the exception argument. The argument is optional; if not supplied, the exception argument is None.</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final argument, </a:t>
            </a:r>
            <a:r>
              <a:rPr lang="en-US" sz="1200" kern="1200" dirty="0" err="1" smtClean="0">
                <a:solidFill>
                  <a:schemeClr val="tx1"/>
                </a:solidFill>
                <a:latin typeface="+mn-lt"/>
                <a:ea typeface="+mn-ea"/>
                <a:cs typeface="+mn-cs"/>
              </a:rPr>
              <a:t>traceback</a:t>
            </a:r>
            <a:r>
              <a:rPr lang="en-US" sz="1200" kern="1200" dirty="0" smtClean="0">
                <a:solidFill>
                  <a:schemeClr val="tx1"/>
                </a:solidFill>
                <a:latin typeface="+mn-lt"/>
                <a:ea typeface="+mn-ea"/>
                <a:cs typeface="+mn-cs"/>
              </a:rPr>
              <a:t>, is also optional (and rarely used in practice), and, if present, is the </a:t>
            </a:r>
            <a:r>
              <a:rPr lang="en-US" sz="1200" kern="1200" dirty="0" err="1" smtClean="0">
                <a:solidFill>
                  <a:schemeClr val="tx1"/>
                </a:solidFill>
                <a:latin typeface="+mn-lt"/>
                <a:ea typeface="+mn-ea"/>
                <a:cs typeface="+mn-cs"/>
              </a:rPr>
              <a:t>traceback</a:t>
            </a:r>
            <a:r>
              <a:rPr lang="en-US" sz="1200" kern="1200" dirty="0" smtClean="0">
                <a:solidFill>
                  <a:schemeClr val="tx1"/>
                </a:solidFill>
                <a:latin typeface="+mn-lt"/>
                <a:ea typeface="+mn-ea"/>
                <a:cs typeface="+mn-cs"/>
              </a:rPr>
              <a:t> object used for the exception</a:t>
            </a:r>
            <a:endParaRPr lang="ro-RO" sz="1200" kern="1200" dirty="0" smtClean="0">
              <a:solidFill>
                <a:schemeClr val="tx1"/>
              </a:solidFill>
              <a:latin typeface="+mn-lt"/>
              <a:ea typeface="+mn-ea"/>
              <a:cs typeface="+mn-cs"/>
            </a:endParaRPr>
          </a:p>
          <a:p>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A1A04FB3-8901-4BF0-9F7E-D22A1F7AA538}"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75</a:t>
            </a:fld>
            <a:endParaRPr lang="pl-PL"/>
          </a:p>
        </p:txBody>
      </p:sp>
    </p:spTree>
    <p:extLst>
      <p:ext uri="{BB962C8B-B14F-4D97-AF65-F5344CB8AC3E}">
        <p14:creationId xmlns:p14="http://schemas.microsoft.com/office/powerpoint/2010/main" val="3372492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Python, defining and raising new exceptions is quite easy</a:t>
            </a:r>
          </a:p>
          <a:p>
            <a:pPr marL="0" marR="0" indent="0" algn="l" defTabSz="914400" rtl="0" eaLnBrk="1" fontAlgn="auto" latinLnBrk="0" hangingPunct="1">
              <a:lnSpc>
                <a:spcPct val="100000"/>
              </a:lnSpc>
              <a:spcBef>
                <a:spcPts val="0"/>
              </a:spcBef>
              <a:spcAft>
                <a:spcPts val="0"/>
              </a:spcAft>
              <a:buClrTx/>
              <a:buSzTx/>
              <a:buFontTx/>
              <a:buNone/>
              <a:tabLst/>
              <a:defRPr/>
            </a:pPr>
            <a:endParaRPr lang="en-US" kern="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try: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raise </a:t>
            </a:r>
            <a:r>
              <a:rPr lang="en-US" i="1" dirty="0" err="1" smtClean="0"/>
              <a:t>NameError</a:t>
            </a:r>
            <a:r>
              <a:rPr lang="en-US" i="1" dirty="0" smtClean="0"/>
              <a:t>('</a:t>
            </a:r>
            <a:r>
              <a:rPr lang="en-US" i="1" dirty="0" err="1" smtClean="0"/>
              <a:t>HiThere</a:t>
            </a:r>
            <a:r>
              <a:rPr lang="en-US" i="1"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except </a:t>
            </a:r>
            <a:r>
              <a:rPr lang="en-US" i="1" dirty="0" err="1" smtClean="0"/>
              <a:t>NameError</a:t>
            </a:r>
            <a:r>
              <a:rPr lang="en-US" i="1"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print 'An exception!‘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raise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An exception!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err="1" smtClean="0"/>
              <a:t>Traceback</a:t>
            </a:r>
            <a:r>
              <a:rPr lang="en-US" i="1" dirty="0" smtClean="0"/>
              <a:t> (most recent call last):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File "&lt;</a:t>
            </a:r>
            <a:r>
              <a:rPr lang="en-US" i="1" dirty="0" err="1" smtClean="0"/>
              <a:t>stdin</a:t>
            </a:r>
            <a:r>
              <a:rPr lang="en-US" i="1" dirty="0" smtClean="0"/>
              <a:t>&gt;", line 2, in ? </a:t>
            </a:r>
          </a:p>
          <a:p>
            <a:pPr marL="0" marR="0" indent="0" algn="l" defTabSz="914400" rtl="0" eaLnBrk="1" fontAlgn="auto" latinLnBrk="0" hangingPunct="1">
              <a:lnSpc>
                <a:spcPct val="100000"/>
              </a:lnSpc>
              <a:spcBef>
                <a:spcPts val="0"/>
              </a:spcBef>
              <a:spcAft>
                <a:spcPts val="0"/>
              </a:spcAft>
              <a:buClrTx/>
              <a:buSzTx/>
              <a:buFontTx/>
              <a:buNone/>
              <a:tabLst/>
              <a:defRPr/>
            </a:pPr>
            <a:r>
              <a:rPr lang="en-US" i="1" dirty="0" err="1" smtClean="0"/>
              <a:t>NameError</a:t>
            </a:r>
            <a:r>
              <a:rPr lang="en-US" i="1" dirty="0" smtClean="0"/>
              <a:t>: </a:t>
            </a:r>
            <a:r>
              <a:rPr lang="en-US" i="1" dirty="0" err="1" smtClean="0"/>
              <a:t>HiThere</a:t>
            </a:r>
            <a:endParaRPr lang="ro-RO" i="1" kern="1200" dirty="0" smtClean="0"/>
          </a:p>
          <a:p>
            <a:endParaRPr lang="en-US" sz="1200" i="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A1A04FB3-8901-4BF0-9F7E-D22A1F7AA538}"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76</a:t>
            </a:fld>
            <a:endParaRPr lang="pl-PL"/>
          </a:p>
        </p:txBody>
      </p:sp>
    </p:spTree>
    <p:extLst>
      <p:ext uri="{BB962C8B-B14F-4D97-AF65-F5344CB8AC3E}">
        <p14:creationId xmlns:p14="http://schemas.microsoft.com/office/powerpoint/2010/main" val="33923494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CD07D328-0B92-41D4-AC60-7F30056847B2}"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77</a:t>
            </a:fld>
            <a:endParaRPr lang="pl-PL"/>
          </a:p>
        </p:txBody>
      </p:sp>
    </p:spTree>
    <p:extLst>
      <p:ext uri="{BB962C8B-B14F-4D97-AF65-F5344CB8AC3E}">
        <p14:creationId xmlns:p14="http://schemas.microsoft.com/office/powerpoint/2010/main" val="24781421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b="1" i="0" kern="1200" dirty="0" smtClean="0">
                <a:solidFill>
                  <a:schemeClr val="tx1"/>
                </a:solidFill>
                <a:latin typeface="+mn-lt"/>
                <a:ea typeface="+mn-ea"/>
                <a:cs typeface="+mn-cs"/>
              </a:rPr>
              <a:t>Example</a:t>
            </a:r>
            <a:r>
              <a:rPr lang="en-US" sz="1200" b="1" i="0" kern="1200" dirty="0" smtClean="0">
                <a:solidFill>
                  <a:schemeClr val="tx1"/>
                </a:solidFill>
                <a:latin typeface="+mn-lt"/>
                <a:ea typeface="+mn-ea"/>
                <a:cs typeface="+mn-cs"/>
              </a:rPr>
              <a:t>:</a:t>
            </a:r>
          </a:p>
          <a:p>
            <a:r>
              <a:rPr lang="en-US" dirty="0" smtClean="0"/>
              <a:t>try: </a:t>
            </a:r>
          </a:p>
          <a:p>
            <a:r>
              <a:rPr lang="en-US" dirty="0" smtClean="0"/>
              <a:t>    </a:t>
            </a:r>
            <a:r>
              <a:rPr lang="en-US" dirty="0" err="1" smtClean="0"/>
              <a:t>fh</a:t>
            </a:r>
            <a:r>
              <a:rPr lang="en-US" dirty="0" smtClean="0"/>
              <a:t> = open("</a:t>
            </a:r>
            <a:r>
              <a:rPr lang="en-US" dirty="0" err="1" smtClean="0"/>
              <a:t>testfile</a:t>
            </a:r>
            <a:r>
              <a:rPr lang="en-US" dirty="0" smtClean="0"/>
              <a:t>", “r") </a:t>
            </a:r>
          </a:p>
          <a:p>
            <a:r>
              <a:rPr lang="en-US" dirty="0" smtClean="0"/>
              <a:t>except </a:t>
            </a:r>
            <a:r>
              <a:rPr lang="en-US" dirty="0" err="1" smtClean="0"/>
              <a:t>IOError</a:t>
            </a:r>
            <a:r>
              <a:rPr lang="en-US" dirty="0" smtClean="0"/>
              <a:t>: </a:t>
            </a:r>
          </a:p>
          <a:p>
            <a:r>
              <a:rPr lang="en-US" dirty="0" smtClean="0"/>
              <a:t>    print "Error: can\'t find file or read data" </a:t>
            </a:r>
          </a:p>
          <a:p>
            <a:r>
              <a:rPr lang="en-US" dirty="0" smtClean="0"/>
              <a:t>else: </a:t>
            </a:r>
          </a:p>
          <a:p>
            <a:r>
              <a:rPr lang="en-US" dirty="0" smtClean="0"/>
              <a:t>    print "Written content in the file successfully" </a:t>
            </a:r>
          </a:p>
          <a:p>
            <a:r>
              <a:rPr lang="en-US" dirty="0" smtClean="0"/>
              <a:t>    </a:t>
            </a:r>
            <a:r>
              <a:rPr lang="en-US" dirty="0" err="1" smtClean="0"/>
              <a:t>fh.close</a:t>
            </a:r>
            <a:r>
              <a:rPr lang="en-US" dirty="0" smtClean="0"/>
              <a:t>()</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Example</a:t>
            </a:r>
            <a:r>
              <a:rPr lang="en-US" sz="1200" b="1" i="0" kern="1200" dirty="0" smtClean="0">
                <a:solidFill>
                  <a:schemeClr val="tx1"/>
                </a:solidFill>
                <a:latin typeface="+mn-lt"/>
                <a:ea typeface="+mn-ea"/>
                <a:cs typeface="+mn-cs"/>
              </a:rPr>
              <a:t>:</a:t>
            </a:r>
          </a:p>
          <a:p>
            <a:r>
              <a:rPr lang="en-US" dirty="0" smtClean="0"/>
              <a:t>try: </a:t>
            </a:r>
          </a:p>
          <a:p>
            <a:r>
              <a:rPr lang="en-US" dirty="0" smtClean="0"/>
              <a:t>    </a:t>
            </a:r>
            <a:r>
              <a:rPr lang="en-US" dirty="0" err="1" smtClean="0"/>
              <a:t>fout</a:t>
            </a:r>
            <a:r>
              <a:rPr lang="en-US" dirty="0" smtClean="0"/>
              <a:t> = open("</a:t>
            </a:r>
            <a:r>
              <a:rPr lang="en-US" dirty="0" err="1" smtClean="0"/>
              <a:t>testfile</a:t>
            </a:r>
            <a:r>
              <a:rPr lang="en-US" dirty="0" smtClean="0"/>
              <a:t>", “w") </a:t>
            </a:r>
          </a:p>
          <a:p>
            <a:r>
              <a:rPr lang="en-US" dirty="0" smtClean="0"/>
              <a:t>    </a:t>
            </a:r>
            <a:r>
              <a:rPr lang="en-US" dirty="0" err="1" smtClean="0"/>
              <a:t>fout.write</a:t>
            </a:r>
            <a:r>
              <a:rPr lang="en-US" dirty="0" smtClean="0"/>
              <a:t>(“Test write on file”)</a:t>
            </a:r>
          </a:p>
          <a:p>
            <a:r>
              <a:rPr lang="en-US" dirty="0" smtClean="0"/>
              <a:t>except : </a:t>
            </a:r>
          </a:p>
          <a:p>
            <a:r>
              <a:rPr lang="en-US" dirty="0" smtClean="0"/>
              <a:t>    print "Error: can\'t find file or read data" </a:t>
            </a:r>
          </a:p>
          <a:p>
            <a:r>
              <a:rPr lang="en-US" dirty="0" smtClean="0"/>
              <a:t>else: </a:t>
            </a:r>
          </a:p>
          <a:p>
            <a:r>
              <a:rPr lang="en-US" dirty="0" smtClean="0"/>
              <a:t>    print "Written content in the file successfully" </a:t>
            </a:r>
          </a:p>
          <a:p>
            <a:r>
              <a:rPr lang="en-US" dirty="0" smtClean="0"/>
              <a:t>    </a:t>
            </a:r>
            <a:r>
              <a:rPr lang="en-US" dirty="0" err="1" smtClean="0"/>
              <a:t>fout.close</a:t>
            </a:r>
            <a:r>
              <a:rPr lang="en-US" dirty="0" smtClean="0"/>
              <a:t>()</a:t>
            </a:r>
          </a:p>
          <a:p>
            <a:endParaRPr lang="en-US" dirty="0" smtClean="0"/>
          </a:p>
          <a:p>
            <a:endParaRPr lang="en-US" sz="1200" i="1"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Example:</a:t>
            </a:r>
          </a:p>
          <a:p>
            <a:r>
              <a:rPr lang="en-US" dirty="0" smtClean="0"/>
              <a:t>try: </a:t>
            </a:r>
          </a:p>
          <a:p>
            <a:r>
              <a:rPr lang="en-US" dirty="0" smtClean="0"/>
              <a:t>    </a:t>
            </a:r>
            <a:r>
              <a:rPr lang="en-US" dirty="0" err="1" smtClean="0"/>
              <a:t>fh.write</a:t>
            </a:r>
            <a:r>
              <a:rPr lang="en-US" dirty="0" smtClean="0"/>
              <a:t>(“Write in a file that wasn’t opened”) </a:t>
            </a:r>
          </a:p>
          <a:p>
            <a:r>
              <a:rPr lang="en-US" dirty="0" smtClean="0"/>
              <a:t>except (</a:t>
            </a:r>
            <a:r>
              <a:rPr lang="en-US" dirty="0" err="1" smtClean="0"/>
              <a:t>IOError,ValueError</a:t>
            </a:r>
            <a:r>
              <a:rPr lang="en-US" dirty="0" smtClean="0"/>
              <a:t>): </a:t>
            </a:r>
          </a:p>
          <a:p>
            <a:r>
              <a:rPr lang="en-US" dirty="0" smtClean="0"/>
              <a:t>    print "Error: can\'t find file or read data" </a:t>
            </a:r>
          </a:p>
          <a:p>
            <a:r>
              <a:rPr lang="en-US" dirty="0" smtClean="0"/>
              <a:t>else: </a:t>
            </a:r>
          </a:p>
          <a:p>
            <a:r>
              <a:rPr lang="en-US" dirty="0" smtClean="0"/>
              <a:t>    print "Written content in the file successfully" </a:t>
            </a:r>
          </a:p>
          <a:p>
            <a:endParaRPr lang="en-US" sz="1200" i="1" kern="1200" dirty="0" smtClean="0">
              <a:solidFill>
                <a:schemeClr val="tx1"/>
              </a:solidFill>
              <a:latin typeface="+mn-lt"/>
              <a:ea typeface="+mn-ea"/>
              <a:cs typeface="+mn-cs"/>
            </a:endParaRPr>
          </a:p>
          <a:p>
            <a:endParaRPr lang="ro-RO" sz="120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Example:</a:t>
            </a:r>
          </a:p>
          <a:p>
            <a:r>
              <a:rPr lang="en-US" i="1" dirty="0" smtClean="0"/>
              <a:t>try: </a:t>
            </a:r>
          </a:p>
          <a:p>
            <a:r>
              <a:rPr lang="en-US" i="1" dirty="0" smtClean="0"/>
              <a:t>    </a:t>
            </a:r>
            <a:r>
              <a:rPr lang="en-US" i="1" dirty="0" err="1" smtClean="0"/>
              <a:t>fh</a:t>
            </a:r>
            <a:r>
              <a:rPr lang="en-US" i="1" dirty="0" smtClean="0"/>
              <a:t> = open("</a:t>
            </a:r>
            <a:r>
              <a:rPr lang="en-US" i="1" dirty="0" err="1" smtClean="0"/>
              <a:t>testfile</a:t>
            </a:r>
            <a:r>
              <a:rPr lang="en-US" i="1" dirty="0" smtClean="0"/>
              <a:t>", “r") </a:t>
            </a:r>
          </a:p>
          <a:p>
            <a:r>
              <a:rPr lang="en-US" i="1" dirty="0" smtClean="0"/>
              <a:t>except </a:t>
            </a:r>
            <a:r>
              <a:rPr lang="en-US" i="1" dirty="0" err="1" smtClean="0"/>
              <a:t>IOError,e</a:t>
            </a:r>
            <a:r>
              <a:rPr lang="en-US" i="1" dirty="0" smtClean="0"/>
              <a:t>: </a:t>
            </a:r>
          </a:p>
          <a:p>
            <a:r>
              <a:rPr lang="en-US" i="1" dirty="0" smtClean="0"/>
              <a:t>    print "Error:“,e </a:t>
            </a:r>
          </a:p>
          <a:p>
            <a:r>
              <a:rPr lang="en-US" i="1" dirty="0" smtClean="0"/>
              <a:t>else: </a:t>
            </a:r>
          </a:p>
          <a:p>
            <a:r>
              <a:rPr lang="en-US" i="1" dirty="0" smtClean="0"/>
              <a:t>    print "Written content in the file successfully" </a:t>
            </a:r>
          </a:p>
          <a:p>
            <a:r>
              <a:rPr lang="en-US" i="1" dirty="0" smtClean="0"/>
              <a:t>    </a:t>
            </a:r>
            <a:r>
              <a:rPr lang="en-US" i="1" dirty="0" err="1" smtClean="0"/>
              <a:t>fh.close</a:t>
            </a:r>
            <a:r>
              <a:rPr lang="en-US" i="1"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 you can use</a:t>
            </a:r>
            <a:r>
              <a:rPr lang="en-US" baseline="0" dirty="0" smtClean="0"/>
              <a:t> it like this: </a:t>
            </a:r>
            <a:r>
              <a:rPr lang="en-US" i="1" dirty="0" smtClean="0"/>
              <a:t>except </a:t>
            </a:r>
            <a:r>
              <a:rPr lang="en-US" i="1" dirty="0" err="1" smtClean="0"/>
              <a:t>IOError</a:t>
            </a:r>
            <a:r>
              <a:rPr lang="en-US" i="1" baseline="0" dirty="0" smtClean="0"/>
              <a:t> as </a:t>
            </a:r>
            <a:r>
              <a:rPr lang="en-US" i="1" dirty="0" smtClean="0"/>
              <a:t>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Example that combines more exceptions</a:t>
            </a:r>
          </a:p>
          <a:p>
            <a:pPr marL="0" marR="0" indent="0" algn="l" defTabSz="914400" rtl="0" eaLnBrk="1" fontAlgn="auto" latinLnBrk="0" hangingPunct="1">
              <a:lnSpc>
                <a:spcPct val="100000"/>
              </a:lnSpc>
              <a:spcBef>
                <a:spcPts val="0"/>
              </a:spcBef>
              <a:spcAft>
                <a:spcPts val="0"/>
              </a:spcAft>
              <a:buClrTx/>
              <a:buSzTx/>
              <a:buFontTx/>
              <a:buNone/>
              <a:tabLst/>
              <a:defRPr/>
            </a:pPr>
            <a:r>
              <a:rPr lang="ro-RO" i="1" dirty="0" smtClean="0"/>
              <a:t>import sys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o-RO" i="1" dirty="0" smtClean="0"/>
              <a:t>try: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ro-RO" i="1" dirty="0" smtClean="0"/>
              <a:t>f = open('myfile.txt')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ro-RO" i="1" dirty="0" smtClean="0"/>
              <a:t>s = f.readline()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ro-RO" i="1" dirty="0" smtClean="0"/>
              <a:t>i = int(s.strip())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ro-RO" i="1" dirty="0" smtClean="0"/>
              <a:t>except IOError as e: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ro-RO" i="1" dirty="0" smtClean="0"/>
              <a:t>print "I/O error({0}): {1}".format(e.errno, e.strerror)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o-RO" i="1" dirty="0" smtClean="0"/>
              <a:t>except ValueError: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ro-RO" i="1" dirty="0" smtClean="0"/>
              <a:t>print "Could not convert data to an integer."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o-RO" i="1" dirty="0" smtClean="0"/>
              <a:t>except: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ro-RO" i="1" dirty="0" smtClean="0"/>
              <a:t>print "Unexpected error:",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  </a:t>
            </a:r>
            <a:r>
              <a:rPr lang="ro-RO" i="1" dirty="0" smtClean="0"/>
              <a:t>sys.exc_info()[0] </a:t>
            </a:r>
            <a:endParaRPr lang="en-US"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o-RO" i="1" dirty="0" smtClean="0"/>
              <a:t>raise</a:t>
            </a:r>
            <a:endParaRPr lang="en-US" i="1" dirty="0" smtClean="0"/>
          </a:p>
          <a:p>
            <a:endParaRPr lang="ro-RO" dirty="0"/>
          </a:p>
        </p:txBody>
      </p:sp>
      <p:sp>
        <p:nvSpPr>
          <p:cNvPr id="4" name="Date Placeholder 3"/>
          <p:cNvSpPr>
            <a:spLocks noGrp="1"/>
          </p:cNvSpPr>
          <p:nvPr>
            <p:ph type="dt" idx="10"/>
          </p:nvPr>
        </p:nvSpPr>
        <p:spPr/>
        <p:txBody>
          <a:bodyPr/>
          <a:lstStyle/>
          <a:p>
            <a:fld id="{A1A04FB3-8901-4BF0-9F7E-D22A1F7AA538}" type="datetime1">
              <a:rPr lang="pl-PL" smtClean="0"/>
              <a:pPr/>
              <a:t>2015-03-27</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78</a:t>
            </a:fld>
            <a:endParaRPr lang="pl-PL"/>
          </a:p>
        </p:txBody>
      </p:sp>
    </p:spTree>
    <p:extLst>
      <p:ext uri="{BB962C8B-B14F-4D97-AF65-F5344CB8AC3E}">
        <p14:creationId xmlns:p14="http://schemas.microsoft.com/office/powerpoint/2010/main" val="33551356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CD07D328-0B92-41D4-AC60-7F30056847B2}" type="datetime1">
              <a:rPr lang="pl-PL" smtClean="0"/>
              <a:pPr/>
              <a:t>2015-03-27</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79</a:t>
            </a:fld>
            <a:endParaRPr lang="pl-PL"/>
          </a:p>
        </p:txBody>
      </p:sp>
    </p:spTree>
    <p:extLst>
      <p:ext uri="{BB962C8B-B14F-4D97-AF65-F5344CB8AC3E}">
        <p14:creationId xmlns:p14="http://schemas.microsoft.com/office/powerpoint/2010/main" val="13160820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mn-lt"/>
                <a:ea typeface="+mn-ea"/>
                <a:cs typeface="+mn-cs"/>
              </a:rPr>
              <a:t>For example: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import re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str1= "This is a string"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matchObj</a:t>
            </a:r>
            <a:r>
              <a:rPr lang="en-US" sz="1200" i="1" kern="1200" dirty="0" smtClean="0">
                <a:solidFill>
                  <a:schemeClr val="tx1"/>
                </a:solidFill>
                <a:latin typeface="+mn-lt"/>
                <a:ea typeface="+mn-ea"/>
                <a:cs typeface="+mn-cs"/>
              </a:rPr>
              <a:t> = </a:t>
            </a:r>
            <a:r>
              <a:rPr lang="en-US" sz="1200" i="1" kern="1200" dirty="0" err="1" smtClean="0">
                <a:solidFill>
                  <a:schemeClr val="tx1"/>
                </a:solidFill>
                <a:latin typeface="+mn-lt"/>
                <a:ea typeface="+mn-ea"/>
                <a:cs typeface="+mn-cs"/>
              </a:rPr>
              <a:t>re.match</a:t>
            </a:r>
            <a:r>
              <a:rPr lang="en-US" sz="1200" i="1" kern="1200" dirty="0" smtClean="0">
                <a:solidFill>
                  <a:schemeClr val="tx1"/>
                </a:solidFill>
                <a:latin typeface="+mn-lt"/>
                <a:ea typeface="+mn-ea"/>
                <a:cs typeface="+mn-cs"/>
              </a:rPr>
              <a:t>(r'(.*) is a (\w+)',str1)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matchObj.group</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'This is a string'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matchObj.group</a:t>
            </a:r>
            <a:r>
              <a:rPr lang="en-US" sz="1200" i="1" kern="1200" dirty="0" smtClean="0">
                <a:solidFill>
                  <a:schemeClr val="tx1"/>
                </a:solidFill>
                <a:latin typeface="+mn-lt"/>
                <a:ea typeface="+mn-ea"/>
                <a:cs typeface="+mn-cs"/>
              </a:rPr>
              <a:t>(0)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'This is a string'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matchObj.groups</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('This', 'string')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matchObj.group</a:t>
            </a:r>
            <a:r>
              <a:rPr lang="en-US" sz="1200" i="1" kern="1200" dirty="0" smtClean="0">
                <a:solidFill>
                  <a:schemeClr val="tx1"/>
                </a:solidFill>
                <a:latin typeface="+mn-lt"/>
                <a:ea typeface="+mn-ea"/>
                <a:cs typeface="+mn-cs"/>
              </a:rPr>
              <a:t>(1)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'This'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matchObj.group</a:t>
            </a:r>
            <a:r>
              <a:rPr lang="en-US" sz="1200" i="1" kern="1200" dirty="0" smtClean="0">
                <a:solidFill>
                  <a:schemeClr val="tx1"/>
                </a:solidFill>
                <a:latin typeface="+mn-lt"/>
                <a:ea typeface="+mn-ea"/>
                <a:cs typeface="+mn-cs"/>
              </a:rPr>
              <a: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'string'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matchObj.group</a:t>
            </a:r>
            <a:r>
              <a:rPr lang="en-US" sz="1200" i="1" kern="1200" dirty="0" smtClean="0">
                <a:solidFill>
                  <a:schemeClr val="tx1"/>
                </a:solidFill>
                <a:latin typeface="+mn-lt"/>
                <a:ea typeface="+mn-ea"/>
                <a:cs typeface="+mn-cs"/>
              </a:rPr>
              <a:t>(3)</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Traceback</a:t>
            </a:r>
            <a:r>
              <a:rPr lang="en-US" sz="1200" i="1" kern="1200" dirty="0" smtClean="0">
                <a:solidFill>
                  <a:schemeClr val="tx1"/>
                </a:solidFill>
                <a:latin typeface="+mn-lt"/>
                <a:ea typeface="+mn-ea"/>
                <a:cs typeface="+mn-cs"/>
              </a:rPr>
              <a:t> (most recent call last):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File "&lt;</a:t>
            </a:r>
            <a:r>
              <a:rPr lang="en-US" sz="1200" i="1" kern="1200" dirty="0" err="1" smtClean="0">
                <a:solidFill>
                  <a:schemeClr val="tx1"/>
                </a:solidFill>
                <a:latin typeface="+mn-lt"/>
                <a:ea typeface="+mn-ea"/>
                <a:cs typeface="+mn-cs"/>
              </a:rPr>
              <a:t>stdin</a:t>
            </a:r>
            <a:r>
              <a:rPr lang="en-US" sz="1200" i="1" kern="1200" dirty="0" smtClean="0">
                <a:solidFill>
                  <a:schemeClr val="tx1"/>
                </a:solidFill>
                <a:latin typeface="+mn-lt"/>
                <a:ea typeface="+mn-ea"/>
                <a:cs typeface="+mn-cs"/>
              </a:rPr>
              <a:t>&gt;", line 1, in &lt;module&gt;</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IndexError</a:t>
            </a:r>
            <a:r>
              <a:rPr lang="en-US" sz="1200" i="1" kern="1200" dirty="0" smtClean="0">
                <a:solidFill>
                  <a:schemeClr val="tx1"/>
                </a:solidFill>
                <a:latin typeface="+mn-lt"/>
                <a:ea typeface="+mn-ea"/>
                <a:cs typeface="+mn-cs"/>
              </a:rPr>
              <a:t>: no such group</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m = </a:t>
            </a:r>
            <a:r>
              <a:rPr lang="en-US" sz="1200" i="1" kern="1200" dirty="0" err="1" smtClean="0">
                <a:solidFill>
                  <a:schemeClr val="tx1"/>
                </a:solidFill>
                <a:latin typeface="+mn-lt"/>
                <a:ea typeface="+mn-ea"/>
                <a:cs typeface="+mn-cs"/>
              </a:rPr>
              <a:t>re.match</a:t>
            </a:r>
            <a:r>
              <a:rPr lang="en-US" sz="1200" i="1" kern="1200" dirty="0" smtClean="0">
                <a:solidFill>
                  <a:schemeClr val="tx1"/>
                </a:solidFill>
                <a:latin typeface="+mn-lt"/>
                <a:ea typeface="+mn-ea"/>
                <a:cs typeface="+mn-cs"/>
              </a:rPr>
              <a:t>(r'digit',str1)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m.group</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Traceback</a:t>
            </a:r>
            <a:r>
              <a:rPr lang="en-US" sz="1200" i="1" kern="1200" dirty="0" smtClean="0">
                <a:solidFill>
                  <a:schemeClr val="tx1"/>
                </a:solidFill>
                <a:latin typeface="+mn-lt"/>
                <a:ea typeface="+mn-ea"/>
                <a:cs typeface="+mn-cs"/>
              </a:rPr>
              <a:t> (most recent call last):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File "&lt;</a:t>
            </a:r>
            <a:r>
              <a:rPr lang="en-US" sz="1200" i="1" kern="1200" dirty="0" err="1" smtClean="0">
                <a:solidFill>
                  <a:schemeClr val="tx1"/>
                </a:solidFill>
                <a:latin typeface="+mn-lt"/>
                <a:ea typeface="+mn-ea"/>
                <a:cs typeface="+mn-cs"/>
              </a:rPr>
              <a:t>stdin</a:t>
            </a:r>
            <a:r>
              <a:rPr lang="en-US" sz="1200" i="1" kern="1200" dirty="0" smtClean="0">
                <a:solidFill>
                  <a:schemeClr val="tx1"/>
                </a:solidFill>
                <a:latin typeface="+mn-lt"/>
                <a:ea typeface="+mn-ea"/>
                <a:cs typeface="+mn-cs"/>
              </a:rPr>
              <a:t>&gt;", line 1, in &lt;module&gt;</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AttributeError</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NoneType</a:t>
            </a:r>
            <a:r>
              <a:rPr lang="en-US" sz="1200" i="1" kern="1200" dirty="0" smtClean="0">
                <a:solidFill>
                  <a:schemeClr val="tx1"/>
                </a:solidFill>
                <a:latin typeface="+mn-lt"/>
                <a:ea typeface="+mn-ea"/>
                <a:cs typeface="+mn-cs"/>
              </a:rPr>
              <a:t>' object has no attribute 'group'</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m</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&gt;&gt;&gt;None</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572A7BFE-111B-46B1-AB6F-57BE54D50C57}"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81</a:t>
            </a:fld>
            <a:endParaRPr lang="pl-PL"/>
          </a:p>
        </p:txBody>
      </p:sp>
    </p:spTree>
    <p:extLst>
      <p:ext uri="{BB962C8B-B14F-4D97-AF65-F5344CB8AC3E}">
        <p14:creationId xmlns:p14="http://schemas.microsoft.com/office/powerpoint/2010/main" val="42945962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mn-lt"/>
                <a:ea typeface="+mn-ea"/>
                <a:cs typeface="+mn-cs"/>
              </a:rPr>
              <a:t>For example: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matchObj</a:t>
            </a:r>
            <a:r>
              <a:rPr lang="en-US" sz="1200" i="1" kern="1200" dirty="0" smtClean="0">
                <a:solidFill>
                  <a:schemeClr val="tx1"/>
                </a:solidFill>
                <a:latin typeface="+mn-lt"/>
                <a:ea typeface="+mn-ea"/>
                <a:cs typeface="+mn-cs"/>
              </a:rPr>
              <a:t> = </a:t>
            </a:r>
            <a:r>
              <a:rPr lang="en-US" sz="1200" i="1" kern="1200" dirty="0" err="1" smtClean="0">
                <a:solidFill>
                  <a:schemeClr val="tx1"/>
                </a:solidFill>
                <a:latin typeface="+mn-lt"/>
                <a:ea typeface="+mn-ea"/>
                <a:cs typeface="+mn-cs"/>
              </a:rPr>
              <a:t>re.search</a:t>
            </a:r>
            <a:r>
              <a:rPr lang="en-US" sz="1200" i="1" kern="1200" dirty="0" smtClean="0">
                <a:solidFill>
                  <a:schemeClr val="tx1"/>
                </a:solidFill>
                <a:latin typeface="+mn-lt"/>
                <a:ea typeface="+mn-ea"/>
                <a:cs typeface="+mn-cs"/>
              </a:rPr>
              <a:t>(r'(.*) is a (\w+)',str1)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matchObj.group</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'This is a string'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matchObj.group</a:t>
            </a:r>
            <a:r>
              <a:rPr lang="en-US" sz="1200" i="1" kern="1200" dirty="0" smtClean="0">
                <a:solidFill>
                  <a:schemeClr val="tx1"/>
                </a:solidFill>
                <a:latin typeface="+mn-lt"/>
                <a:ea typeface="+mn-ea"/>
                <a:cs typeface="+mn-cs"/>
              </a:rPr>
              <a:t>(0)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'This is a string'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matchObj.groups</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('This', 'string')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matchObj.group</a:t>
            </a:r>
            <a:r>
              <a:rPr lang="en-US" sz="1200" i="1" kern="1200" dirty="0" smtClean="0">
                <a:solidFill>
                  <a:schemeClr val="tx1"/>
                </a:solidFill>
                <a:latin typeface="+mn-lt"/>
                <a:ea typeface="+mn-ea"/>
                <a:cs typeface="+mn-cs"/>
              </a:rPr>
              <a:t>(1)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'This'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matchObj.group</a:t>
            </a:r>
            <a:r>
              <a:rPr lang="en-US" sz="1200" i="1" kern="1200" dirty="0" smtClean="0">
                <a:solidFill>
                  <a:schemeClr val="tx1"/>
                </a:solidFill>
                <a:latin typeface="+mn-lt"/>
                <a:ea typeface="+mn-ea"/>
                <a:cs typeface="+mn-cs"/>
              </a:rPr>
              <a: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'string'</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r>
              <a:rPr lang="en-US" sz="1200" i="1" kern="1200" dirty="0" err="1" smtClean="0">
                <a:solidFill>
                  <a:schemeClr val="tx1"/>
                </a:solidFill>
                <a:latin typeface="+mn-lt"/>
                <a:ea typeface="+mn-ea"/>
                <a:cs typeface="+mn-cs"/>
              </a:rPr>
              <a:t>matchObj.group</a:t>
            </a:r>
            <a:r>
              <a:rPr lang="en-US" sz="1200" i="1" kern="1200" dirty="0" smtClean="0">
                <a:solidFill>
                  <a:schemeClr val="tx1"/>
                </a:solidFill>
                <a:latin typeface="+mn-lt"/>
                <a:ea typeface="+mn-ea"/>
                <a:cs typeface="+mn-cs"/>
              </a:rPr>
              <a:t>(3)</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Traceback</a:t>
            </a:r>
            <a:r>
              <a:rPr lang="en-US" sz="1200" i="1" kern="1200" dirty="0" smtClean="0">
                <a:solidFill>
                  <a:schemeClr val="tx1"/>
                </a:solidFill>
                <a:latin typeface="+mn-lt"/>
                <a:ea typeface="+mn-ea"/>
                <a:cs typeface="+mn-cs"/>
              </a:rPr>
              <a:t> (most recent call last):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File "&lt;</a:t>
            </a:r>
            <a:r>
              <a:rPr lang="en-US" sz="1200" i="1" kern="1200" dirty="0" err="1" smtClean="0">
                <a:solidFill>
                  <a:schemeClr val="tx1"/>
                </a:solidFill>
                <a:latin typeface="+mn-lt"/>
                <a:ea typeface="+mn-ea"/>
                <a:cs typeface="+mn-cs"/>
              </a:rPr>
              <a:t>stdin</a:t>
            </a:r>
            <a:r>
              <a:rPr lang="en-US" sz="1200" i="1" kern="1200" dirty="0" smtClean="0">
                <a:solidFill>
                  <a:schemeClr val="tx1"/>
                </a:solidFill>
                <a:latin typeface="+mn-lt"/>
                <a:ea typeface="+mn-ea"/>
                <a:cs typeface="+mn-cs"/>
              </a:rPr>
              <a:t>&gt;", line 1, in &lt;module&gt;</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IndexError</a:t>
            </a:r>
            <a:r>
              <a:rPr lang="en-US" sz="1200" i="1" kern="1200" dirty="0" smtClean="0">
                <a:solidFill>
                  <a:schemeClr val="tx1"/>
                </a:solidFill>
                <a:latin typeface="+mn-lt"/>
                <a:ea typeface="+mn-ea"/>
                <a:cs typeface="+mn-cs"/>
              </a:rPr>
              <a:t>: no such group</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m = </a:t>
            </a:r>
            <a:r>
              <a:rPr lang="en-US" sz="1200" i="1" kern="1200" dirty="0" err="1" smtClean="0">
                <a:solidFill>
                  <a:schemeClr val="tx1"/>
                </a:solidFill>
                <a:latin typeface="+mn-lt"/>
                <a:ea typeface="+mn-ea"/>
                <a:cs typeface="+mn-cs"/>
              </a:rPr>
              <a:t>re.match</a:t>
            </a:r>
            <a:r>
              <a:rPr lang="en-US" sz="1200" i="1" kern="1200" dirty="0" smtClean="0">
                <a:solidFill>
                  <a:schemeClr val="tx1"/>
                </a:solidFill>
                <a:latin typeface="+mn-lt"/>
                <a:ea typeface="+mn-ea"/>
                <a:cs typeface="+mn-cs"/>
              </a:rPr>
              <a:t>(r'string',str1)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m</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None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m = </a:t>
            </a:r>
            <a:r>
              <a:rPr lang="en-US" sz="1200" i="1" kern="1200" dirty="0" err="1" smtClean="0">
                <a:solidFill>
                  <a:schemeClr val="tx1"/>
                </a:solidFill>
                <a:latin typeface="+mn-lt"/>
                <a:ea typeface="+mn-ea"/>
                <a:cs typeface="+mn-cs"/>
              </a:rPr>
              <a:t>re.search</a:t>
            </a:r>
            <a:r>
              <a:rPr lang="en-US" sz="1200" i="1" kern="1200" dirty="0" smtClean="0">
                <a:solidFill>
                  <a:schemeClr val="tx1"/>
                </a:solidFill>
                <a:latin typeface="+mn-lt"/>
                <a:ea typeface="+mn-ea"/>
                <a:cs typeface="+mn-cs"/>
              </a:rPr>
              <a:t>(r'string',str1)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m</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&lt;_</a:t>
            </a:r>
            <a:r>
              <a:rPr lang="en-US" sz="1200" i="1" kern="1200" dirty="0" err="1" smtClean="0">
                <a:solidFill>
                  <a:schemeClr val="tx1"/>
                </a:solidFill>
                <a:latin typeface="+mn-lt"/>
                <a:ea typeface="+mn-ea"/>
                <a:cs typeface="+mn-cs"/>
              </a:rPr>
              <a:t>sre.SRE_Match</a:t>
            </a:r>
            <a:r>
              <a:rPr lang="en-US" sz="1200" i="1" kern="1200" dirty="0" smtClean="0">
                <a:solidFill>
                  <a:schemeClr val="tx1"/>
                </a:solidFill>
                <a:latin typeface="+mn-lt"/>
                <a:ea typeface="+mn-ea"/>
                <a:cs typeface="+mn-cs"/>
              </a:rPr>
              <a:t> object at 0x15dc578&gt;</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572A7BFE-111B-46B1-AB6F-57BE54D50C57}"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82</a:t>
            </a:fld>
            <a:endParaRPr lang="pl-PL"/>
          </a:p>
        </p:txBody>
      </p:sp>
    </p:spTree>
    <p:extLst>
      <p:ext uri="{BB962C8B-B14F-4D97-AF65-F5344CB8AC3E}">
        <p14:creationId xmlns:p14="http://schemas.microsoft.com/office/powerpoint/2010/main" val="15724313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For example: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re.sub(r'string','number',str1)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'This is a number'</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phone = "2004-959-559 #This is Phone Number"</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num = re.sub(r'#.*$', "", phone)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"Phone Num : ", num</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Phone Num :  2004-959-559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re.sub(r'\D', "", num,1)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'2004959-559 '</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572A7BFE-111B-46B1-AB6F-57BE54D50C57}"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83</a:t>
            </a:fld>
            <a:endParaRPr lang="pl-PL"/>
          </a:p>
        </p:txBody>
      </p:sp>
    </p:spTree>
    <p:extLst>
      <p:ext uri="{BB962C8B-B14F-4D97-AF65-F5344CB8AC3E}">
        <p14:creationId xmlns:p14="http://schemas.microsoft.com/office/powerpoint/2010/main" val="23038412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For example:</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print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(r'String',str1)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None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print </a:t>
            </a:r>
            <a:r>
              <a:rPr lang="en-US" sz="1200" i="1" kern="1200" dirty="0" err="1" smtClean="0">
                <a:solidFill>
                  <a:schemeClr val="tx1"/>
                </a:solidFill>
                <a:latin typeface="+mn-lt"/>
                <a:ea typeface="+mn-ea"/>
                <a:cs typeface="+mn-cs"/>
              </a:rPr>
              <a:t>re.search</a:t>
            </a:r>
            <a:r>
              <a:rPr lang="en-US" sz="1200" i="1" kern="1200" dirty="0" smtClean="0">
                <a:solidFill>
                  <a:schemeClr val="tx1"/>
                </a:solidFill>
                <a:latin typeface="+mn-lt"/>
                <a:ea typeface="+mn-ea"/>
                <a:cs typeface="+mn-cs"/>
              </a:rPr>
              <a:t>(r'String',str1, </a:t>
            </a:r>
            <a:r>
              <a:rPr lang="en-US" sz="1200" i="1" kern="1200" dirty="0" err="1" smtClean="0">
                <a:solidFill>
                  <a:schemeClr val="tx1"/>
                </a:solidFill>
                <a:latin typeface="+mn-lt"/>
                <a:ea typeface="+mn-ea"/>
                <a:cs typeface="+mn-cs"/>
              </a:rPr>
              <a:t>re.I</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&lt;_</a:t>
            </a:r>
            <a:r>
              <a:rPr lang="en-US" sz="1200" i="1" kern="1200" dirty="0" err="1" smtClean="0">
                <a:solidFill>
                  <a:schemeClr val="tx1"/>
                </a:solidFill>
                <a:latin typeface="+mn-lt"/>
                <a:ea typeface="+mn-ea"/>
                <a:cs typeface="+mn-cs"/>
              </a:rPr>
              <a:t>sre.SRE_Match</a:t>
            </a:r>
            <a:r>
              <a:rPr lang="en-US" sz="1200" i="1" kern="1200" dirty="0" smtClean="0">
                <a:solidFill>
                  <a:schemeClr val="tx1"/>
                </a:solidFill>
                <a:latin typeface="+mn-lt"/>
                <a:ea typeface="+mn-ea"/>
                <a:cs typeface="+mn-cs"/>
              </a:rPr>
              <a:t> object at 0x15dc578&gt;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 </a:t>
            </a:r>
          </a:p>
          <a:p>
            <a:r>
              <a:rPr lang="en-US" sz="1200" i="1" kern="1200" dirty="0" smtClean="0">
                <a:solidFill>
                  <a:schemeClr val="tx1"/>
                </a:solidFill>
                <a:latin typeface="+mn-lt"/>
                <a:ea typeface="+mn-ea"/>
                <a:cs typeface="+mn-cs"/>
              </a:rPr>
              <a:t>&gt;&gt;&gt; str2</a:t>
            </a:r>
            <a:r>
              <a:rPr lang="en-US" sz="1200" i="1" kern="1200" baseline="0" dirty="0" smtClean="0">
                <a:solidFill>
                  <a:schemeClr val="tx1"/>
                </a:solidFill>
                <a:latin typeface="+mn-lt"/>
                <a:ea typeface="+mn-ea"/>
                <a:cs typeface="+mn-cs"/>
              </a:rPr>
              <a:t> = “String has 	tab and \n newline“</a:t>
            </a:r>
            <a:endParaRPr lang="ro-RO" sz="1200" kern="1200" dirty="0" smtClean="0">
              <a:solidFill>
                <a:schemeClr val="tx1"/>
              </a:solidFill>
              <a:latin typeface="+mn-lt"/>
              <a:ea typeface="+mn-ea"/>
              <a:cs typeface="+mn-cs"/>
            </a:endParaRPr>
          </a:p>
          <a:p>
            <a:r>
              <a:rPr lang="en-US" dirty="0" smtClean="0"/>
              <a:t>&gt;&gt;&gt; m = </a:t>
            </a:r>
            <a:r>
              <a:rPr lang="en-US" dirty="0" err="1" smtClean="0"/>
              <a:t>re.search</a:t>
            </a:r>
            <a:r>
              <a:rPr lang="en-US" dirty="0" smtClean="0"/>
              <a:t>(r’string’,str2,re.I|re.S)</a:t>
            </a:r>
          </a:p>
          <a:p>
            <a:r>
              <a:rPr lang="en-US" dirty="0" smtClean="0"/>
              <a:t>&gt;&gt;&gt;</a:t>
            </a:r>
          </a:p>
          <a:p>
            <a:r>
              <a:rPr lang="en-US" dirty="0" smtClean="0"/>
              <a:t>&gt;&gt;&gt;</a:t>
            </a:r>
            <a:r>
              <a:rPr lang="en-US" baseline="0" dirty="0" smtClean="0"/>
              <a:t> </a:t>
            </a:r>
            <a:r>
              <a:rPr lang="en-US" baseline="0" dirty="0" err="1" smtClean="0"/>
              <a:t>m.group</a:t>
            </a:r>
            <a:r>
              <a:rPr lang="en-US" baseline="0" dirty="0" smtClean="0"/>
              <a:t>()</a:t>
            </a:r>
          </a:p>
          <a:p>
            <a:r>
              <a:rPr lang="en-US" baseline="0" dirty="0" smtClean="0"/>
              <a:t>“String has \</a:t>
            </a:r>
            <a:r>
              <a:rPr lang="en-US" baseline="0" dirty="0" err="1" smtClean="0"/>
              <a:t>ttab</a:t>
            </a:r>
            <a:r>
              <a:rPr lang="en-US" baseline="0" dirty="0" smtClean="0"/>
              <a:t> and \n newline”</a:t>
            </a:r>
          </a:p>
          <a:p>
            <a:endParaRPr lang="en-US" baseline="0" dirty="0" smtClean="0"/>
          </a:p>
          <a:p>
            <a:r>
              <a:rPr lang="en-US" dirty="0" smtClean="0"/>
              <a:t>&gt;&gt;&gt; m = </a:t>
            </a:r>
            <a:r>
              <a:rPr lang="en-US" dirty="0" err="1" smtClean="0"/>
              <a:t>re.search</a:t>
            </a:r>
            <a:r>
              <a:rPr lang="en-US" dirty="0" smtClean="0"/>
              <a:t>(r’string’,str2,re.I)</a:t>
            </a:r>
          </a:p>
          <a:p>
            <a:r>
              <a:rPr lang="en-US" dirty="0" smtClean="0"/>
              <a:t>&gt;&gt;&gt;</a:t>
            </a:r>
          </a:p>
          <a:p>
            <a:r>
              <a:rPr lang="en-US" dirty="0" smtClean="0"/>
              <a:t>&gt;&gt;&gt;</a:t>
            </a:r>
            <a:r>
              <a:rPr lang="en-US" baseline="0" dirty="0" smtClean="0"/>
              <a:t> </a:t>
            </a:r>
            <a:r>
              <a:rPr lang="en-US" baseline="0" dirty="0" err="1" smtClean="0"/>
              <a:t>m.group</a:t>
            </a:r>
            <a:r>
              <a:rPr lang="en-US" baseline="0" dirty="0" smtClean="0"/>
              <a:t>()</a:t>
            </a:r>
          </a:p>
          <a:p>
            <a:r>
              <a:rPr lang="en-US" baseline="0" dirty="0" smtClean="0"/>
              <a:t>“String has \</a:t>
            </a:r>
            <a:r>
              <a:rPr lang="en-US" baseline="0" dirty="0" err="1" smtClean="0"/>
              <a:t>ttab</a:t>
            </a:r>
            <a:r>
              <a:rPr lang="en-US" baseline="0" dirty="0" smtClean="0"/>
              <a:t> and ”</a:t>
            </a:r>
          </a:p>
          <a:p>
            <a:endParaRPr lang="ro-RO" dirty="0"/>
          </a:p>
        </p:txBody>
      </p:sp>
      <p:sp>
        <p:nvSpPr>
          <p:cNvPr id="4" name="Date Placeholder 3"/>
          <p:cNvSpPr>
            <a:spLocks noGrp="1"/>
          </p:cNvSpPr>
          <p:nvPr>
            <p:ph type="dt" idx="10"/>
          </p:nvPr>
        </p:nvSpPr>
        <p:spPr/>
        <p:txBody>
          <a:bodyPr/>
          <a:lstStyle/>
          <a:p>
            <a:fld id="{B2D337EA-F37B-49E5-94CF-32CF9E9B3643}"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84</a:t>
            </a:fld>
            <a:endParaRPr lang="pl-PL"/>
          </a:p>
        </p:txBody>
      </p:sp>
    </p:spTree>
    <p:extLst>
      <p:ext uri="{BB962C8B-B14F-4D97-AF65-F5344CB8AC3E}">
        <p14:creationId xmlns:p14="http://schemas.microsoft.com/office/powerpoint/2010/main" val="3220503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AC31A5C-CF7F-4A19-A578-B1AC65604974}"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11</a:t>
            </a:fld>
            <a:endParaRPr lang="pl-PL"/>
          </a:p>
        </p:txBody>
      </p:sp>
    </p:spTree>
    <p:extLst>
      <p:ext uri="{BB962C8B-B14F-4D97-AF65-F5344CB8AC3E}">
        <p14:creationId xmlns:p14="http://schemas.microsoft.com/office/powerpoint/2010/main" val="2302247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dirty="0" smtClean="0">
                <a:solidFill>
                  <a:schemeClr val="tx1"/>
                </a:solidFill>
                <a:latin typeface="+mn-lt"/>
                <a:ea typeface="+mn-ea"/>
                <a:cs typeface="+mn-cs"/>
              </a:rPr>
              <a:t>For example:</a:t>
            </a:r>
            <a:endParaRPr lang="ro-RO"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str</a:t>
            </a:r>
            <a:r>
              <a:rPr lang="en-US" sz="1200" b="1" kern="1200" dirty="0" smtClean="0">
                <a:solidFill>
                  <a:schemeClr val="tx1"/>
                </a:solidFill>
                <a:latin typeface="+mn-lt"/>
                <a:ea typeface="+mn-ea"/>
                <a:cs typeface="+mn-cs"/>
              </a:rPr>
              <a:t> = "Python is a scripting language“</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&gt;&gt;&gt; print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Python",str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&lt;_</a:t>
            </a:r>
            <a:r>
              <a:rPr lang="en-US" sz="1200" kern="1200" dirty="0" err="1" smtClean="0">
                <a:solidFill>
                  <a:schemeClr val="tx1"/>
                </a:solidFill>
                <a:latin typeface="+mn-lt"/>
                <a:ea typeface="+mn-ea"/>
                <a:cs typeface="+mn-cs"/>
              </a:rPr>
              <a:t>sre.SRE_Match</a:t>
            </a:r>
            <a:r>
              <a:rPr lang="en-US" sz="1200" kern="1200" dirty="0" smtClean="0">
                <a:solidFill>
                  <a:schemeClr val="tx1"/>
                </a:solidFill>
                <a:latin typeface="+mn-lt"/>
                <a:ea typeface="+mn-ea"/>
                <a:cs typeface="+mn-cs"/>
              </a:rPr>
              <a:t> object at 0x15dc578&gt;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print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is",str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None</a:t>
            </a:r>
            <a:endParaRPr lang="ro-RO" sz="120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&gt;&gt;&gt; print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("language$",</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&lt;_</a:t>
            </a:r>
            <a:r>
              <a:rPr lang="en-US" sz="1200" kern="1200" dirty="0" err="1" smtClean="0">
                <a:solidFill>
                  <a:schemeClr val="tx1"/>
                </a:solidFill>
                <a:latin typeface="+mn-lt"/>
                <a:ea typeface="+mn-ea"/>
                <a:cs typeface="+mn-cs"/>
              </a:rPr>
              <a:t>sre.SRE_Match</a:t>
            </a:r>
            <a:r>
              <a:rPr lang="en-US" sz="1200" kern="1200" dirty="0" smtClean="0">
                <a:solidFill>
                  <a:schemeClr val="tx1"/>
                </a:solidFill>
                <a:latin typeface="+mn-lt"/>
                <a:ea typeface="+mn-ea"/>
                <a:cs typeface="+mn-cs"/>
              </a:rPr>
              <a:t> object at 0x15dc578&gt;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print </a:t>
            </a:r>
            <a:r>
              <a:rPr lang="en-US" sz="1200" kern="1200" dirty="0" err="1" smtClean="0">
                <a:solidFill>
                  <a:schemeClr val="tx1"/>
                </a:solidFill>
                <a:latin typeface="+mn-lt"/>
                <a:ea typeface="+mn-ea"/>
                <a:cs typeface="+mn-cs"/>
              </a:rPr>
              <a:t>re.match</a:t>
            </a:r>
            <a:r>
              <a:rPr lang="en-US" sz="1200" kern="1200" dirty="0" smtClean="0">
                <a:solidFill>
                  <a:schemeClr val="tx1"/>
                </a:solidFill>
                <a:latin typeface="+mn-lt"/>
                <a:ea typeface="+mn-ea"/>
                <a:cs typeface="+mn-cs"/>
              </a:rPr>
              <a:t>("is$",</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None</a:t>
            </a:r>
            <a:endParaRPr lang="ro-RO" sz="1200" kern="1200" dirty="0" smtClean="0">
              <a:solidFill>
                <a:schemeClr val="tx1"/>
              </a:solidFill>
              <a:latin typeface="+mn-lt"/>
              <a:ea typeface="+mn-ea"/>
              <a:cs typeface="+mn-cs"/>
            </a:endParaRP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a:t>
            </a: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APython",str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'Python'</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Ascripting",str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print m</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None</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\Z</a:t>
            </a: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("language\</a:t>
            </a:r>
            <a:r>
              <a:rPr lang="en-US" sz="1200" kern="1200" dirty="0" err="1" smtClean="0">
                <a:solidFill>
                  <a:schemeClr val="tx1"/>
                </a:solidFill>
                <a:latin typeface="+mn-lt"/>
                <a:ea typeface="+mn-ea"/>
                <a:cs typeface="+mn-cs"/>
              </a:rPr>
              <a:t>Z",str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'language'</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("Python\</a:t>
            </a:r>
            <a:r>
              <a:rPr lang="en-US" sz="1200" kern="1200" dirty="0" err="1" smtClean="0">
                <a:solidFill>
                  <a:schemeClr val="tx1"/>
                </a:solidFill>
                <a:latin typeface="+mn-lt"/>
                <a:ea typeface="+mn-ea"/>
                <a:cs typeface="+mn-cs"/>
              </a:rPr>
              <a:t>Z",str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print m</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None</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\b</a:t>
            </a: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(r"\</a:t>
            </a:r>
            <a:r>
              <a:rPr lang="en-US" sz="1200" kern="1200" dirty="0" err="1" smtClean="0">
                <a:solidFill>
                  <a:schemeClr val="tx1"/>
                </a:solidFill>
                <a:latin typeface="+mn-lt"/>
                <a:ea typeface="+mn-ea"/>
                <a:cs typeface="+mn-cs"/>
              </a:rPr>
              <a:t>bPython</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b",str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'Python'</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str2 = "Python2 is a scripting language"</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print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(r"\</a:t>
            </a:r>
            <a:r>
              <a:rPr lang="en-US" sz="1200" kern="1200" dirty="0" err="1" smtClean="0">
                <a:solidFill>
                  <a:schemeClr val="tx1"/>
                </a:solidFill>
                <a:latin typeface="+mn-lt"/>
                <a:ea typeface="+mn-ea"/>
                <a:cs typeface="+mn-cs"/>
              </a:rPr>
              <a:t>bPython</a:t>
            </a:r>
            <a:r>
              <a:rPr lang="en-US" sz="1200" kern="1200" dirty="0" smtClean="0">
                <a:solidFill>
                  <a:schemeClr val="tx1"/>
                </a:solidFill>
                <a:latin typeface="+mn-lt"/>
                <a:ea typeface="+mn-ea"/>
                <a:cs typeface="+mn-cs"/>
              </a:rPr>
              <a:t>\b",str2)</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None</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\B</a:t>
            </a:r>
          </a:p>
          <a:p>
            <a:r>
              <a:rPr lang="en-US" sz="1200" kern="1200" dirty="0" smtClean="0">
                <a:solidFill>
                  <a:schemeClr val="tx1"/>
                </a:solidFill>
                <a:latin typeface="+mn-lt"/>
                <a:ea typeface="+mn-ea"/>
                <a:cs typeface="+mn-cs"/>
              </a:rPr>
              <a:t>&gt;&gt;&gt; str2 = "Python2 is a scripting language"</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r"Python</a:t>
            </a:r>
            <a:r>
              <a:rPr lang="en-US" sz="1200" kern="1200" dirty="0" smtClean="0">
                <a:solidFill>
                  <a:schemeClr val="tx1"/>
                </a:solidFill>
                <a:latin typeface="+mn-lt"/>
                <a:ea typeface="+mn-ea"/>
                <a:cs typeface="+mn-cs"/>
              </a:rPr>
              <a:t>\B",str2)</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'Python'</a:t>
            </a:r>
            <a:endParaRPr lang="ro-RO" sz="1200" kern="1200" dirty="0" smtClean="0">
              <a:solidFill>
                <a:schemeClr val="tx1"/>
              </a:solidFill>
              <a:latin typeface="+mn-lt"/>
              <a:ea typeface="+mn-ea"/>
              <a:cs typeface="+mn-cs"/>
            </a:endParaRPr>
          </a:p>
          <a:p>
            <a:endParaRPr lang="ro-RO" b="0" dirty="0"/>
          </a:p>
        </p:txBody>
      </p:sp>
      <p:sp>
        <p:nvSpPr>
          <p:cNvPr id="4" name="Date Placeholder 3"/>
          <p:cNvSpPr>
            <a:spLocks noGrp="1"/>
          </p:cNvSpPr>
          <p:nvPr>
            <p:ph type="dt" idx="10"/>
          </p:nvPr>
        </p:nvSpPr>
        <p:spPr/>
        <p:txBody>
          <a:bodyPr/>
          <a:lstStyle/>
          <a:p>
            <a:fld id="{B2D337EA-F37B-49E5-94CF-32CF9E9B3643}"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86</a:t>
            </a:fld>
            <a:endParaRPr lang="pl-PL"/>
          </a:p>
        </p:txBody>
      </p:sp>
    </p:spTree>
    <p:extLst>
      <p:ext uri="{BB962C8B-B14F-4D97-AF65-F5344CB8AC3E}">
        <p14:creationId xmlns:p14="http://schemas.microsoft.com/office/powerpoint/2010/main" val="35840120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For example:</a:t>
            </a:r>
            <a:endParaRPr lang="ro-RO"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str</a:t>
            </a:r>
            <a:r>
              <a:rPr lang="en-US" sz="1200" b="1" kern="1200" dirty="0" smtClean="0">
                <a:solidFill>
                  <a:schemeClr val="tx1"/>
                </a:solidFill>
                <a:latin typeface="+mn-lt"/>
                <a:ea typeface="+mn-ea"/>
                <a:cs typeface="+mn-cs"/>
              </a:rPr>
              <a:t> = "Python is a scripting language“</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re.match</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Pwqz</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re.match</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wqz</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(re)</a:t>
            </a:r>
          </a:p>
          <a:p>
            <a:r>
              <a:rPr lang="en-US" sz="1200" kern="1200" dirty="0" smtClean="0">
                <a:solidFill>
                  <a:schemeClr val="tx1"/>
                </a:solidFill>
                <a:latin typeface="+mn-lt"/>
                <a:ea typeface="+mn-ea"/>
                <a:cs typeface="+mn-cs"/>
              </a:rPr>
              <a:t>&gt;&gt;&gt; mm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(r'(Python) (.+) ',</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mm.group</a:t>
            </a:r>
            <a:r>
              <a:rPr lang="en-US" sz="1200" kern="1200" dirty="0" smtClean="0">
                <a:solidFill>
                  <a:schemeClr val="tx1"/>
                </a:solidFill>
                <a:latin typeface="+mn-lt"/>
                <a:ea typeface="+mn-ea"/>
                <a:cs typeface="+mn-cs"/>
              </a:rPr>
              <a:t>(0)</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'Python is a scripting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mm.group</a:t>
            </a:r>
            <a:r>
              <a:rPr lang="en-US" sz="1200" kern="1200" dirty="0" smtClean="0">
                <a:solidFill>
                  <a:schemeClr val="tx1"/>
                </a:solidFill>
                <a:latin typeface="+mn-lt"/>
                <a:ea typeface="+mn-ea"/>
                <a:cs typeface="+mn-cs"/>
              </a:rPr>
              <a:t>(1)</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'Python'</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mm.group</a:t>
            </a:r>
            <a:r>
              <a:rPr lang="en-US" sz="1200" kern="1200" dirty="0" smtClean="0">
                <a:solidFill>
                  <a:schemeClr val="tx1"/>
                </a:solidFill>
                <a:latin typeface="+mn-lt"/>
                <a:ea typeface="+mn-ea"/>
                <a:cs typeface="+mn-cs"/>
              </a:rPr>
              <a:t>(2)</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'is a scripting‘</a:t>
            </a:r>
          </a:p>
          <a:p>
            <a:endParaRPr lang="en-US" sz="1200" b="0" kern="1200" dirty="0" smtClean="0">
              <a:solidFill>
                <a:schemeClr val="tx1"/>
              </a:solidFill>
              <a:latin typeface="+mn-lt"/>
              <a:ea typeface="+mn-ea"/>
              <a:cs typeface="+mn-cs"/>
            </a:endParaRPr>
          </a:p>
        </p:txBody>
      </p:sp>
      <p:sp>
        <p:nvSpPr>
          <p:cNvPr id="4" name="Date Placeholder 3"/>
          <p:cNvSpPr>
            <a:spLocks noGrp="1"/>
          </p:cNvSpPr>
          <p:nvPr>
            <p:ph type="dt" idx="10"/>
          </p:nvPr>
        </p:nvSpPr>
        <p:spPr/>
        <p:txBody>
          <a:bodyPr/>
          <a:lstStyle/>
          <a:p>
            <a:fld id="{B2D337EA-F37B-49E5-94CF-32CF9E9B3643}"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87</a:t>
            </a:fld>
            <a:endParaRPr lang="pl-PL"/>
          </a:p>
        </p:txBody>
      </p:sp>
    </p:spTree>
    <p:extLst>
      <p:ext uri="{BB962C8B-B14F-4D97-AF65-F5344CB8AC3E}">
        <p14:creationId xmlns:p14="http://schemas.microsoft.com/office/powerpoint/2010/main" val="7206136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dirty="0" smtClean="0">
                <a:solidFill>
                  <a:schemeClr val="tx1"/>
                </a:solidFill>
                <a:latin typeface="+mn-lt"/>
                <a:ea typeface="+mn-ea"/>
                <a:cs typeface="+mn-cs"/>
              </a:rPr>
              <a:t>For example:</a:t>
            </a:r>
            <a:endParaRPr lang="ro-RO"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str</a:t>
            </a:r>
            <a:r>
              <a:rPr lang="en-US" sz="1200" b="1" kern="1200" dirty="0" smtClean="0">
                <a:solidFill>
                  <a:schemeClr val="tx1"/>
                </a:solidFill>
                <a:latin typeface="+mn-lt"/>
                <a:ea typeface="+mn-ea"/>
                <a:cs typeface="+mn-cs"/>
              </a:rPr>
              <a:t> = "Python is a scripting language“</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re*</a:t>
            </a: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re.match</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'Python is a scripting language'</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re.match</a:t>
            </a:r>
            <a:r>
              <a:rPr lang="en-US" sz="1200" kern="1200" dirty="0" smtClean="0">
                <a:solidFill>
                  <a:schemeClr val="tx1"/>
                </a:solidFill>
                <a:latin typeface="+mn-lt"/>
                <a:ea typeface="+mn-ea"/>
                <a:cs typeface="+mn-cs"/>
              </a:rPr>
              <a:t>("Pythons*",</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'Python‘</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re+</a:t>
            </a: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re.match</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'Python is a scripting language'</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re.match</a:t>
            </a:r>
            <a:r>
              <a:rPr lang="en-US" sz="1200" kern="1200" dirty="0" smtClean="0">
                <a:solidFill>
                  <a:schemeClr val="tx1"/>
                </a:solidFill>
                <a:latin typeface="+mn-lt"/>
                <a:ea typeface="+mn-ea"/>
                <a:cs typeface="+mn-cs"/>
              </a:rPr>
              <a:t>("Pythons+",</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print m</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None</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re?</a:t>
            </a: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re.match</a:t>
            </a:r>
            <a:r>
              <a:rPr lang="en-US" sz="1200" kern="1200" dirty="0" smtClean="0">
                <a:solidFill>
                  <a:schemeClr val="tx1"/>
                </a:solidFill>
                <a:latin typeface="+mn-lt"/>
                <a:ea typeface="+mn-ea"/>
                <a:cs typeface="+mn-cs"/>
              </a:rPr>
              <a:t>("Pythons?",</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'Python‘</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re{n}</a:t>
            </a:r>
          </a:p>
          <a:p>
            <a:r>
              <a:rPr lang="en-US" sz="1200" kern="1200" dirty="0" smtClean="0">
                <a:solidFill>
                  <a:schemeClr val="tx1"/>
                </a:solidFill>
                <a:latin typeface="+mn-lt"/>
                <a:ea typeface="+mn-ea"/>
                <a:cs typeface="+mn-cs"/>
              </a:rPr>
              <a:t>&gt;&gt;&gt; str2 = "1.1.1.1"</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mm = </a:t>
            </a:r>
            <a:r>
              <a:rPr lang="en-US" sz="1200" kern="1200" dirty="0" err="1" smtClean="0">
                <a:solidFill>
                  <a:schemeClr val="tx1"/>
                </a:solidFill>
                <a:latin typeface="+mn-lt"/>
                <a:ea typeface="+mn-ea"/>
                <a:cs typeface="+mn-cs"/>
              </a:rPr>
              <a:t>re.match</a:t>
            </a:r>
            <a:r>
              <a:rPr lang="en-US" sz="1200" kern="1200" dirty="0" smtClean="0">
                <a:solidFill>
                  <a:schemeClr val="tx1"/>
                </a:solidFill>
                <a:latin typeface="+mn-lt"/>
                <a:ea typeface="+mn-ea"/>
                <a:cs typeface="+mn-cs"/>
              </a:rPr>
              <a:t>('(1\.){3}1',str2)</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'1.1.1.1'</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mm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(r'(1\.){2}',str2)</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'1.1.‘</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re{n,}</a:t>
            </a:r>
          </a:p>
          <a:p>
            <a:r>
              <a:rPr lang="en-US" sz="1200" kern="1200" dirty="0" smtClean="0">
                <a:solidFill>
                  <a:schemeClr val="tx1"/>
                </a:solidFill>
                <a:latin typeface="+mn-lt"/>
                <a:ea typeface="+mn-ea"/>
                <a:cs typeface="+mn-cs"/>
              </a:rPr>
              <a:t>&gt;&gt;&gt; mm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(r'(1\.){2,}',str2)</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'1.1.1.‘</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re{</a:t>
            </a:r>
            <a:r>
              <a:rPr lang="en-US" sz="1200" b="1" kern="1200" dirty="0" err="1" smtClean="0">
                <a:solidFill>
                  <a:schemeClr val="tx1"/>
                </a:solidFill>
                <a:latin typeface="+mn-lt"/>
                <a:ea typeface="+mn-ea"/>
                <a:cs typeface="+mn-cs"/>
              </a:rPr>
              <a:t>n,m</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&gt;&gt;&gt; mm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(r'(1\.){2,3}',str2)</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'1.1.1.'</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mm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(r'(1\.){1,2}',</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'1.1.‘</a:t>
            </a:r>
          </a:p>
          <a:p>
            <a:endParaRPr lang="en-US"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a|b</a:t>
            </a:r>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 = "Python is a scripting language"</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mm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r'Python|TCL',str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'Python'</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str1 = "Pearl is a scripting language"</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mm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(r'Python|TCL',str1)</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print mm</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None </a:t>
            </a:r>
            <a:endParaRPr lang="ro-RO" sz="1200" b="0" kern="1200" dirty="0" smtClean="0">
              <a:solidFill>
                <a:schemeClr val="tx1"/>
              </a:solidFill>
              <a:latin typeface="+mn-lt"/>
              <a:ea typeface="+mn-ea"/>
              <a:cs typeface="+mn-cs"/>
            </a:endParaRPr>
          </a:p>
          <a:p>
            <a:endParaRPr lang="ro-RO" b="0" dirty="0"/>
          </a:p>
        </p:txBody>
      </p:sp>
      <p:sp>
        <p:nvSpPr>
          <p:cNvPr id="4" name="Date Placeholder 3"/>
          <p:cNvSpPr>
            <a:spLocks noGrp="1"/>
          </p:cNvSpPr>
          <p:nvPr>
            <p:ph type="dt" idx="10"/>
          </p:nvPr>
        </p:nvSpPr>
        <p:spPr/>
        <p:txBody>
          <a:bodyPr/>
          <a:lstStyle/>
          <a:p>
            <a:fld id="{B2D337EA-F37B-49E5-94CF-32CF9E9B3643}"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88</a:t>
            </a:fld>
            <a:endParaRPr lang="pl-PL"/>
          </a:p>
        </p:txBody>
      </p:sp>
    </p:spTree>
    <p:extLst>
      <p:ext uri="{BB962C8B-B14F-4D97-AF65-F5344CB8AC3E}">
        <p14:creationId xmlns:p14="http://schemas.microsoft.com/office/powerpoint/2010/main" val="39809552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mn-lt"/>
                <a:ea typeface="+mn-ea"/>
                <a:cs typeface="+mn-cs"/>
              </a:rPr>
              <a:t>For example:</a:t>
            </a:r>
            <a:endParaRPr lang="ro-RO"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str</a:t>
            </a:r>
            <a:r>
              <a:rPr lang="en-US" sz="1200" b="1" kern="1200" dirty="0" smtClean="0">
                <a:solidFill>
                  <a:schemeClr val="tx1"/>
                </a:solidFill>
                <a:latin typeface="+mn-lt"/>
                <a:ea typeface="+mn-ea"/>
                <a:cs typeface="+mn-cs"/>
              </a:rPr>
              <a:t> = "Python is a scripting language?“</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(?:re)</a:t>
            </a:r>
          </a:p>
          <a:p>
            <a:r>
              <a:rPr lang="en-US" sz="1200" kern="1200" dirty="0" smtClean="0">
                <a:solidFill>
                  <a:schemeClr val="tx1"/>
                </a:solidFill>
                <a:latin typeface="+mn-lt"/>
                <a:ea typeface="+mn-ea"/>
                <a:cs typeface="+mn-cs"/>
              </a:rPr>
              <a:t>&gt;&gt;&gt; mm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(r'(Python) (?:.+) ',</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mm.group</a:t>
            </a:r>
            <a:r>
              <a:rPr lang="en-US" sz="1200" kern="1200" dirty="0" smtClean="0">
                <a:solidFill>
                  <a:schemeClr val="tx1"/>
                </a:solidFill>
                <a:latin typeface="+mn-lt"/>
                <a:ea typeface="+mn-ea"/>
                <a:cs typeface="+mn-cs"/>
              </a:rPr>
              <a:t>(0)</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'Python is a scripting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mm.group</a:t>
            </a:r>
            <a:r>
              <a:rPr lang="en-US" sz="1200" kern="1200" dirty="0" smtClean="0">
                <a:solidFill>
                  <a:schemeClr val="tx1"/>
                </a:solidFill>
                <a:latin typeface="+mn-lt"/>
                <a:ea typeface="+mn-ea"/>
                <a:cs typeface="+mn-cs"/>
              </a:rPr>
              <a:t>(1)</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'Python'</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mm.group</a:t>
            </a:r>
            <a:r>
              <a:rPr lang="en-US" sz="1200" kern="1200" dirty="0" smtClean="0">
                <a:solidFill>
                  <a:schemeClr val="tx1"/>
                </a:solidFill>
                <a:latin typeface="+mn-lt"/>
                <a:ea typeface="+mn-ea"/>
                <a:cs typeface="+mn-cs"/>
              </a:rPr>
              <a:t>(2)</a:t>
            </a:r>
            <a:endParaRPr lang="ro-RO"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Traceback</a:t>
            </a:r>
            <a:r>
              <a:rPr lang="en-US" sz="1200" kern="1200" dirty="0" smtClean="0">
                <a:solidFill>
                  <a:schemeClr val="tx1"/>
                </a:solidFill>
                <a:latin typeface="+mn-lt"/>
                <a:ea typeface="+mn-ea"/>
                <a:cs typeface="+mn-cs"/>
              </a:rPr>
              <a:t> (most recent call last):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File "&lt;</a:t>
            </a:r>
            <a:r>
              <a:rPr lang="en-US" sz="1200" kern="1200" dirty="0" err="1" smtClean="0">
                <a:solidFill>
                  <a:schemeClr val="tx1"/>
                </a:solidFill>
                <a:latin typeface="+mn-lt"/>
                <a:ea typeface="+mn-ea"/>
                <a:cs typeface="+mn-cs"/>
              </a:rPr>
              <a:t>stdin</a:t>
            </a:r>
            <a:r>
              <a:rPr lang="en-US" sz="1200" kern="1200" dirty="0" smtClean="0">
                <a:solidFill>
                  <a:schemeClr val="tx1"/>
                </a:solidFill>
                <a:latin typeface="+mn-lt"/>
                <a:ea typeface="+mn-ea"/>
                <a:cs typeface="+mn-cs"/>
              </a:rPr>
              <a:t>&gt;", line 1, in &lt;module&gt;</a:t>
            </a:r>
            <a:endParaRPr lang="ro-RO"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IndexError</a:t>
            </a:r>
            <a:r>
              <a:rPr lang="en-US" sz="1200" kern="1200" dirty="0" smtClean="0">
                <a:solidFill>
                  <a:schemeClr val="tx1"/>
                </a:solidFill>
                <a:latin typeface="+mn-lt"/>
                <a:ea typeface="+mn-ea"/>
                <a:cs typeface="+mn-cs"/>
              </a:rPr>
              <a:t>: no such group</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('Python(?#comment) ', </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'Python ‘</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(?=re)</a:t>
            </a:r>
          </a:p>
          <a:p>
            <a:r>
              <a:rPr lang="en-US" sz="1200" kern="1200" dirty="0" smtClean="0">
                <a:solidFill>
                  <a:schemeClr val="tx1"/>
                </a:solidFill>
                <a:latin typeface="+mn-lt"/>
                <a:ea typeface="+mn-ea"/>
                <a:cs typeface="+mn-cs"/>
              </a:rPr>
              <a:t>&gt;&gt;&gt; mm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r'language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mm.group</a:t>
            </a:r>
            <a:r>
              <a:rPr lang="en-US" sz="1200" kern="1200" dirty="0" smtClean="0">
                <a:solidFill>
                  <a:schemeClr val="tx1"/>
                </a:solidFill>
                <a:latin typeface="+mn-lt"/>
                <a:ea typeface="+mn-ea"/>
                <a:cs typeface="+mn-cs"/>
              </a:rPr>
              <a:t>(0)</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'language'</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mm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r'language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&gt;&gt;&gt;print mm</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None</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(?!re)</a:t>
            </a:r>
          </a:p>
          <a:p>
            <a:r>
              <a:rPr lang="en-US" sz="1200" kern="1200" dirty="0" smtClean="0">
                <a:solidFill>
                  <a:schemeClr val="tx1"/>
                </a:solidFill>
                <a:latin typeface="+mn-lt"/>
                <a:ea typeface="+mn-ea"/>
                <a:cs typeface="+mn-cs"/>
              </a:rPr>
              <a:t>&gt;&gt;&gt; mm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r'language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mm.group</a:t>
            </a:r>
            <a:r>
              <a:rPr lang="en-US" sz="1200" kern="1200" dirty="0" smtClean="0">
                <a:solidFill>
                  <a:schemeClr val="tx1"/>
                </a:solidFill>
                <a:latin typeface="+mn-lt"/>
                <a:ea typeface="+mn-ea"/>
                <a:cs typeface="+mn-cs"/>
              </a:rPr>
              <a:t>(0)</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'language'</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mm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r'language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&gt;&gt;&gt;print mm</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None</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(?&gt;re)</a:t>
            </a: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abc</a:t>
            </a:r>
            <a:r>
              <a:rPr lang="en-US" sz="1200" kern="1200" dirty="0" smtClean="0">
                <a:solidFill>
                  <a:schemeClr val="tx1"/>
                </a:solidFill>
                <a:latin typeface="+mn-lt"/>
                <a:ea typeface="+mn-ea"/>
                <a:cs typeface="+mn-cs"/>
              </a:rPr>
              <a:t>)def', '</a:t>
            </a:r>
            <a:r>
              <a:rPr lang="en-US" sz="1200" kern="1200" dirty="0" err="1" smtClean="0">
                <a:solidFill>
                  <a:schemeClr val="tx1"/>
                </a:solidFill>
                <a:latin typeface="+mn-lt"/>
                <a:ea typeface="+mn-ea"/>
                <a:cs typeface="+mn-cs"/>
              </a:rPr>
              <a:t>abcdef</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(0)</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'def'</a:t>
            </a:r>
            <a:endParaRPr lang="en-US" sz="1200" b="0" kern="1200" dirty="0" smtClean="0">
              <a:solidFill>
                <a:schemeClr val="tx1"/>
              </a:solidFill>
              <a:latin typeface="+mn-lt"/>
              <a:ea typeface="+mn-ea"/>
              <a:cs typeface="+mn-cs"/>
            </a:endParaRPr>
          </a:p>
        </p:txBody>
      </p:sp>
      <p:sp>
        <p:nvSpPr>
          <p:cNvPr id="4" name="Date Placeholder 3"/>
          <p:cNvSpPr>
            <a:spLocks noGrp="1"/>
          </p:cNvSpPr>
          <p:nvPr>
            <p:ph type="dt" idx="10"/>
          </p:nvPr>
        </p:nvSpPr>
        <p:spPr/>
        <p:txBody>
          <a:bodyPr/>
          <a:lstStyle/>
          <a:p>
            <a:fld id="{B2D337EA-F37B-49E5-94CF-32CF9E9B3643}"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89</a:t>
            </a:fld>
            <a:endParaRPr lang="pl-PL"/>
          </a:p>
        </p:txBody>
      </p:sp>
    </p:spTree>
    <p:extLst>
      <p:ext uri="{BB962C8B-B14F-4D97-AF65-F5344CB8AC3E}">
        <p14:creationId xmlns:p14="http://schemas.microsoft.com/office/powerpoint/2010/main" val="10648888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mn-lt"/>
                <a:ea typeface="+mn-ea"/>
                <a:cs typeface="+mn-cs"/>
              </a:rPr>
              <a:t>For example:</a:t>
            </a:r>
            <a:endParaRPr lang="ro-RO" sz="1200"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str</a:t>
            </a:r>
            <a:r>
              <a:rPr lang="en-US" sz="1200" b="1" kern="1200" dirty="0" smtClean="0">
                <a:solidFill>
                  <a:schemeClr val="tx1"/>
                </a:solidFill>
                <a:latin typeface="+mn-lt"/>
                <a:ea typeface="+mn-ea"/>
                <a:cs typeface="+mn-cs"/>
              </a:rPr>
              <a:t> = "Python123!“</a:t>
            </a:r>
          </a:p>
          <a:p>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re.match</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\w</a:t>
            </a: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re.match</a:t>
            </a:r>
            <a:r>
              <a:rPr lang="en-US" sz="1200" kern="1200" dirty="0" smtClean="0">
                <a:solidFill>
                  <a:schemeClr val="tx1"/>
                </a:solidFill>
                <a:latin typeface="+mn-lt"/>
                <a:ea typeface="+mn-ea"/>
                <a:cs typeface="+mn-cs"/>
              </a:rPr>
              <a:t>("\w+",</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'Python123‘</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\W</a:t>
            </a: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("\W+",</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\S \s</a:t>
            </a: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 1= "Python is a scripting language"</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("\S+\s+",str1)</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'Python '</a:t>
            </a:r>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\d</a:t>
            </a: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("\d+",</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\D</a:t>
            </a: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("\D+",</a:t>
            </a:r>
            <a:r>
              <a:rPr lang="en-US" sz="1200" kern="1200" dirty="0" err="1" smtClean="0">
                <a:solidFill>
                  <a:schemeClr val="tx1"/>
                </a:solidFill>
                <a:latin typeface="+mn-lt"/>
                <a:ea typeface="+mn-ea"/>
                <a:cs typeface="+mn-cs"/>
              </a:rPr>
              <a:t>str</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'Python‘</a:t>
            </a:r>
          </a:p>
          <a:p>
            <a:endParaRPr lang="en-US" b="0" dirty="0" smtClean="0"/>
          </a:p>
          <a:p>
            <a:r>
              <a:rPr lang="en-US" b="1" dirty="0" smtClean="0"/>
              <a:t>\n,\t</a:t>
            </a:r>
          </a:p>
          <a:p>
            <a:r>
              <a:rPr lang="en-US" sz="1200" kern="1200" dirty="0" smtClean="0">
                <a:solidFill>
                  <a:schemeClr val="tx1"/>
                </a:solidFill>
                <a:latin typeface="+mn-lt"/>
                <a:ea typeface="+mn-ea"/>
                <a:cs typeface="+mn-cs"/>
              </a:rPr>
              <a:t>&gt;&gt;&gt; st2 = "</a:t>
            </a:r>
            <a:r>
              <a:rPr lang="en-US" sz="1200" kern="1200" dirty="0" err="1" smtClean="0">
                <a:solidFill>
                  <a:schemeClr val="tx1"/>
                </a:solidFill>
                <a:latin typeface="+mn-lt"/>
                <a:ea typeface="+mn-ea"/>
                <a:cs typeface="+mn-cs"/>
              </a:rPr>
              <a:t>Pyton</a:t>
            </a:r>
            <a:r>
              <a:rPr lang="en-US" sz="1200" kern="1200" dirty="0" smtClean="0">
                <a:solidFill>
                  <a:schemeClr val="tx1"/>
                </a:solidFill>
                <a:latin typeface="+mn-lt"/>
                <a:ea typeface="+mn-ea"/>
                <a:cs typeface="+mn-cs"/>
              </a:rPr>
              <a:t>        is a scripting language"</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m = </a:t>
            </a:r>
            <a:r>
              <a:rPr lang="en-US" sz="1200" kern="1200" dirty="0" err="1" smtClean="0">
                <a:solidFill>
                  <a:schemeClr val="tx1"/>
                </a:solidFill>
                <a:latin typeface="+mn-lt"/>
                <a:ea typeface="+mn-ea"/>
                <a:cs typeface="+mn-cs"/>
              </a:rPr>
              <a:t>re.search</a:t>
            </a:r>
            <a:r>
              <a:rPr lang="en-US" sz="1200" kern="1200" dirty="0" smtClean="0">
                <a:solidFill>
                  <a:schemeClr val="tx1"/>
                </a:solidFill>
                <a:latin typeface="+mn-lt"/>
                <a:ea typeface="+mn-ea"/>
                <a:cs typeface="+mn-cs"/>
              </a:rPr>
              <a:t>("\t",st2)</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&gt;&gt;&gt; </a:t>
            </a:r>
            <a:r>
              <a:rPr lang="en-US" sz="1200" kern="1200" dirty="0" err="1" smtClean="0">
                <a:solidFill>
                  <a:schemeClr val="tx1"/>
                </a:solidFill>
                <a:latin typeface="+mn-lt"/>
                <a:ea typeface="+mn-ea"/>
                <a:cs typeface="+mn-cs"/>
              </a:rPr>
              <a:t>m.group</a:t>
            </a:r>
            <a:r>
              <a:rPr lang="en-US" sz="1200"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a:t>
            </a:r>
            <a:endParaRPr lang="ro-RO" b="0" dirty="0"/>
          </a:p>
        </p:txBody>
      </p:sp>
      <p:sp>
        <p:nvSpPr>
          <p:cNvPr id="4" name="Date Placeholder 3"/>
          <p:cNvSpPr>
            <a:spLocks noGrp="1"/>
          </p:cNvSpPr>
          <p:nvPr>
            <p:ph type="dt" idx="10"/>
          </p:nvPr>
        </p:nvSpPr>
        <p:spPr/>
        <p:txBody>
          <a:bodyPr/>
          <a:lstStyle/>
          <a:p>
            <a:fld id="{B2D337EA-F37B-49E5-94CF-32CF9E9B3643}"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90</a:t>
            </a:fld>
            <a:endParaRPr lang="pl-PL"/>
          </a:p>
        </p:txBody>
      </p:sp>
    </p:spTree>
    <p:extLst>
      <p:ext uri="{BB962C8B-B14F-4D97-AF65-F5344CB8AC3E}">
        <p14:creationId xmlns:p14="http://schemas.microsoft.com/office/powerpoint/2010/main" val="32790589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CD07D328-0B92-41D4-AC60-7F30056847B2}" type="datetime1">
              <a:rPr lang="pl-PL" smtClean="0"/>
              <a:pPr/>
              <a:t>2015-03-27</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91</a:t>
            </a:fld>
            <a:endParaRPr lang="pl-PL"/>
          </a:p>
        </p:txBody>
      </p:sp>
    </p:spTree>
    <p:extLst>
      <p:ext uri="{BB962C8B-B14F-4D97-AF65-F5344CB8AC3E}">
        <p14:creationId xmlns:p14="http://schemas.microsoft.com/office/powerpoint/2010/main" val="104541063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ro-RO" dirty="0"/>
          </a:p>
        </p:txBody>
      </p:sp>
      <p:sp>
        <p:nvSpPr>
          <p:cNvPr id="4" name="Date Placeholder 3"/>
          <p:cNvSpPr>
            <a:spLocks noGrp="1"/>
          </p:cNvSpPr>
          <p:nvPr>
            <p:ph type="dt" idx="10"/>
          </p:nvPr>
        </p:nvSpPr>
        <p:spPr/>
        <p:txBody>
          <a:bodyPr/>
          <a:lstStyle/>
          <a:p>
            <a:fld id="{A1A04FB3-8901-4BF0-9F7E-D22A1F7AA538}" type="datetime1">
              <a:rPr lang="pl-PL" smtClean="0"/>
              <a:pPr/>
              <a:t>2015-03-27</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92</a:t>
            </a:fld>
            <a:endParaRPr lang="pl-PL"/>
          </a:p>
        </p:txBody>
      </p:sp>
    </p:spTree>
    <p:extLst>
      <p:ext uri="{BB962C8B-B14F-4D97-AF65-F5344CB8AC3E}">
        <p14:creationId xmlns:p14="http://schemas.microsoft.com/office/powerpoint/2010/main" val="45862483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AA95CAFC-B664-4DDC-A936-64FE7AEA8F7E}"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94</a:t>
            </a:fld>
            <a:endParaRPr lang="pl-PL"/>
          </a:p>
        </p:txBody>
      </p:sp>
    </p:spTree>
    <p:extLst>
      <p:ext uri="{BB962C8B-B14F-4D97-AF65-F5344CB8AC3E}">
        <p14:creationId xmlns:p14="http://schemas.microsoft.com/office/powerpoint/2010/main" val="36654273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mn-lt"/>
                <a:ea typeface="+mn-ea"/>
                <a:cs typeface="+mn-cs"/>
              </a:rPr>
              <a:t>Following is the example of a simple Python class: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class Employee: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'Common base class for all employees'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empCount</a:t>
            </a:r>
            <a:r>
              <a:rPr lang="en-US" sz="1200" i="1" kern="1200" dirty="0" smtClean="0">
                <a:solidFill>
                  <a:schemeClr val="tx1"/>
                </a:solidFill>
                <a:latin typeface="+mn-lt"/>
                <a:ea typeface="+mn-ea"/>
                <a:cs typeface="+mn-cs"/>
              </a:rPr>
              <a:t> = 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def __init__(self, name, salary):</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self.name = name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self.salary</a:t>
            </a:r>
            <a:r>
              <a:rPr lang="en-US" sz="1200" i="1" kern="1200" dirty="0" smtClean="0">
                <a:solidFill>
                  <a:schemeClr val="tx1"/>
                </a:solidFill>
                <a:latin typeface="+mn-lt"/>
                <a:ea typeface="+mn-ea"/>
                <a:cs typeface="+mn-cs"/>
              </a:rPr>
              <a:t> = salary</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Employee.empCount</a:t>
            </a:r>
            <a:r>
              <a:rPr lang="en-US" sz="1200" i="1" kern="1200" dirty="0" smtClean="0">
                <a:solidFill>
                  <a:schemeClr val="tx1"/>
                </a:solidFill>
                <a:latin typeface="+mn-lt"/>
                <a:ea typeface="+mn-ea"/>
                <a:cs typeface="+mn-cs"/>
              </a:rPr>
              <a:t> += 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def </a:t>
            </a:r>
            <a:r>
              <a:rPr lang="en-US" sz="1200" i="1" kern="1200" dirty="0" err="1" smtClean="0">
                <a:solidFill>
                  <a:schemeClr val="tx1"/>
                </a:solidFill>
                <a:latin typeface="+mn-lt"/>
                <a:ea typeface="+mn-ea"/>
                <a:cs typeface="+mn-cs"/>
              </a:rPr>
              <a:t>displayCount</a:t>
            </a:r>
            <a:r>
              <a:rPr lang="en-US" sz="1200" i="1" kern="1200" dirty="0" smtClean="0">
                <a:solidFill>
                  <a:schemeClr val="tx1"/>
                </a:solidFill>
                <a:latin typeface="+mn-lt"/>
                <a:ea typeface="+mn-ea"/>
                <a:cs typeface="+mn-cs"/>
              </a:rPr>
              <a:t>(self):</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"Total Employee %d" % </a:t>
            </a:r>
            <a:r>
              <a:rPr lang="en-US" sz="1200" i="1" kern="1200" dirty="0" err="1" smtClean="0">
                <a:solidFill>
                  <a:schemeClr val="tx1"/>
                </a:solidFill>
                <a:latin typeface="+mn-lt"/>
                <a:ea typeface="+mn-ea"/>
                <a:cs typeface="+mn-cs"/>
              </a:rPr>
              <a:t>Employee.empCount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def </a:t>
            </a:r>
            <a:r>
              <a:rPr lang="en-US" sz="1200" i="1" kern="1200" dirty="0" err="1" smtClean="0">
                <a:solidFill>
                  <a:schemeClr val="tx1"/>
                </a:solidFill>
                <a:latin typeface="+mn-lt"/>
                <a:ea typeface="+mn-ea"/>
                <a:cs typeface="+mn-cs"/>
              </a:rPr>
              <a:t>displayEmployee</a:t>
            </a:r>
            <a:r>
              <a:rPr lang="en-US" sz="1200" i="1" kern="1200" dirty="0" smtClean="0">
                <a:solidFill>
                  <a:schemeClr val="tx1"/>
                </a:solidFill>
                <a:latin typeface="+mn-lt"/>
                <a:ea typeface="+mn-ea"/>
                <a:cs typeface="+mn-cs"/>
              </a:rPr>
              <a:t>(self):</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"Name : ", self.name,  ", Salary: ", </a:t>
            </a:r>
            <a:r>
              <a:rPr lang="en-US" sz="1200" i="1" kern="1200" dirty="0" err="1" smtClean="0">
                <a:solidFill>
                  <a:schemeClr val="tx1"/>
                </a:solidFill>
                <a:latin typeface="+mn-lt"/>
                <a:ea typeface="+mn-ea"/>
                <a:cs typeface="+mn-cs"/>
              </a:rPr>
              <a:t>self.salary</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pPr lvl="0">
              <a:buFontTx/>
              <a:buChar char="-"/>
            </a:pPr>
            <a:r>
              <a:rPr lang="en-US" sz="1200" kern="1200" dirty="0" smtClean="0">
                <a:solidFill>
                  <a:schemeClr val="tx1"/>
                </a:solidFill>
                <a:latin typeface="+mn-lt"/>
                <a:ea typeface="+mn-ea"/>
                <a:cs typeface="+mn-cs"/>
              </a:rPr>
              <a:t>The variable </a:t>
            </a:r>
            <a:r>
              <a:rPr lang="en-US" sz="1200" i="1" kern="1200" dirty="0" err="1" smtClean="0">
                <a:solidFill>
                  <a:schemeClr val="tx1"/>
                </a:solidFill>
                <a:latin typeface="+mn-lt"/>
                <a:ea typeface="+mn-ea"/>
                <a:cs typeface="+mn-cs"/>
              </a:rPr>
              <a:t>empCount</a:t>
            </a:r>
            <a:r>
              <a:rPr lang="en-US" sz="1200" kern="1200" dirty="0" smtClean="0">
                <a:solidFill>
                  <a:schemeClr val="tx1"/>
                </a:solidFill>
                <a:latin typeface="+mn-lt"/>
                <a:ea typeface="+mn-ea"/>
                <a:cs typeface="+mn-cs"/>
              </a:rPr>
              <a:t> is a class variable whose value would be shared among all instances of a this class. This can be accessed as </a:t>
            </a:r>
            <a:r>
              <a:rPr lang="en-US" sz="1200" i="1" kern="1200" dirty="0" err="1" smtClean="0">
                <a:solidFill>
                  <a:schemeClr val="tx1"/>
                </a:solidFill>
                <a:latin typeface="+mn-lt"/>
                <a:ea typeface="+mn-ea"/>
                <a:cs typeface="+mn-cs"/>
              </a:rPr>
              <a:t>Employee.empCount</a:t>
            </a:r>
            <a:r>
              <a:rPr lang="en-US" sz="1200" kern="1200" dirty="0" smtClean="0">
                <a:solidFill>
                  <a:schemeClr val="tx1"/>
                </a:solidFill>
                <a:latin typeface="+mn-lt"/>
                <a:ea typeface="+mn-ea"/>
                <a:cs typeface="+mn-cs"/>
              </a:rPr>
              <a:t> from inside the class or outside the class.</a:t>
            </a:r>
          </a:p>
          <a:p>
            <a:pPr lvl="0">
              <a:buFontTx/>
              <a:buNone/>
            </a:pPr>
            <a:endParaRPr lang="ro-RO" sz="1200" kern="1200" dirty="0" smtClean="0">
              <a:solidFill>
                <a:schemeClr val="tx1"/>
              </a:solidFill>
              <a:latin typeface="+mn-lt"/>
              <a:ea typeface="+mn-ea"/>
              <a:cs typeface="+mn-cs"/>
            </a:endParaRPr>
          </a:p>
          <a:p>
            <a:pPr lvl="0">
              <a:buFontTx/>
              <a:buChar char="-"/>
            </a:pPr>
            <a:r>
              <a:rPr lang="en-US" sz="1200" kern="1200" dirty="0" smtClean="0">
                <a:solidFill>
                  <a:schemeClr val="tx1"/>
                </a:solidFill>
                <a:latin typeface="+mn-lt"/>
                <a:ea typeface="+mn-ea"/>
                <a:cs typeface="+mn-cs"/>
              </a:rPr>
              <a:t>The first method </a:t>
            </a:r>
            <a:r>
              <a:rPr lang="en-US" sz="1200" i="1" kern="1200" dirty="0" smtClean="0">
                <a:solidFill>
                  <a:schemeClr val="tx1"/>
                </a:solidFill>
                <a:latin typeface="+mn-lt"/>
                <a:ea typeface="+mn-ea"/>
                <a:cs typeface="+mn-cs"/>
              </a:rPr>
              <a:t>__init__()</a:t>
            </a:r>
            <a:r>
              <a:rPr lang="en-US" sz="1200" kern="1200" dirty="0" smtClean="0">
                <a:solidFill>
                  <a:schemeClr val="tx1"/>
                </a:solidFill>
                <a:latin typeface="+mn-lt"/>
                <a:ea typeface="+mn-ea"/>
                <a:cs typeface="+mn-cs"/>
              </a:rPr>
              <a:t> is a special method which is called class constructor or initialization method that Python calls when you create a new instance of this class.</a:t>
            </a:r>
          </a:p>
          <a:p>
            <a:pPr lvl="0">
              <a:buFontTx/>
              <a:buNone/>
            </a:pPr>
            <a:endParaRPr lang="ro-RO" sz="1200" kern="1200" dirty="0" smtClean="0">
              <a:solidFill>
                <a:schemeClr val="tx1"/>
              </a:solidFill>
              <a:latin typeface="+mn-lt"/>
              <a:ea typeface="+mn-ea"/>
              <a:cs typeface="+mn-cs"/>
            </a:endParaRPr>
          </a:p>
          <a:p>
            <a:pPr lvl="0">
              <a:buFontTx/>
              <a:buChar char="-"/>
            </a:pPr>
            <a:r>
              <a:rPr lang="en-US" sz="1200" kern="1200" dirty="0" smtClean="0">
                <a:solidFill>
                  <a:schemeClr val="tx1"/>
                </a:solidFill>
                <a:latin typeface="+mn-lt"/>
                <a:ea typeface="+mn-ea"/>
                <a:cs typeface="+mn-cs"/>
              </a:rPr>
              <a:t>You declare other class methods like normal functions with the exception that the first argument to each method is </a:t>
            </a:r>
            <a:r>
              <a:rPr lang="en-US" sz="1200" i="1" kern="1200" dirty="0" smtClean="0">
                <a:solidFill>
                  <a:schemeClr val="tx1"/>
                </a:solidFill>
                <a:latin typeface="+mn-lt"/>
                <a:ea typeface="+mn-ea"/>
                <a:cs typeface="+mn-cs"/>
              </a:rPr>
              <a:t>self</a:t>
            </a:r>
            <a:r>
              <a:rPr lang="en-US" sz="1200" kern="1200" dirty="0" smtClean="0">
                <a:solidFill>
                  <a:schemeClr val="tx1"/>
                </a:solidFill>
                <a:latin typeface="+mn-lt"/>
                <a:ea typeface="+mn-ea"/>
                <a:cs typeface="+mn-cs"/>
              </a:rPr>
              <a:t>. Python adds the </a:t>
            </a:r>
            <a:r>
              <a:rPr lang="en-US" sz="1200" i="1" kern="1200" dirty="0" smtClean="0">
                <a:solidFill>
                  <a:schemeClr val="tx1"/>
                </a:solidFill>
                <a:latin typeface="+mn-lt"/>
                <a:ea typeface="+mn-ea"/>
                <a:cs typeface="+mn-cs"/>
              </a:rPr>
              <a:t>self</a:t>
            </a:r>
            <a:r>
              <a:rPr lang="en-US" sz="1200" kern="1200" dirty="0" smtClean="0">
                <a:solidFill>
                  <a:schemeClr val="tx1"/>
                </a:solidFill>
                <a:latin typeface="+mn-lt"/>
                <a:ea typeface="+mn-ea"/>
                <a:cs typeface="+mn-cs"/>
              </a:rPr>
              <a:t> argument to the list for you; you don't need to include it when you call the methods.</a:t>
            </a:r>
          </a:p>
          <a:p>
            <a:pPr lvl="0">
              <a:buFontTx/>
              <a:buChar char="-"/>
            </a:pPr>
            <a:endParaRPr lang="en-US" sz="1200" kern="1200" dirty="0" smtClean="0">
              <a:solidFill>
                <a:schemeClr val="tx1"/>
              </a:solidFill>
              <a:latin typeface="+mn-lt"/>
              <a:ea typeface="+mn-ea"/>
              <a:cs typeface="+mn-cs"/>
            </a:endParaRPr>
          </a:p>
          <a:p>
            <a:pPr lvl="0">
              <a:buFontTx/>
              <a:buNone/>
            </a:pPr>
            <a:r>
              <a:rPr lang="en-US" sz="1200" kern="1200" dirty="0" smtClean="0">
                <a:solidFill>
                  <a:schemeClr val="tx1"/>
                </a:solidFill>
                <a:latin typeface="+mn-lt"/>
                <a:ea typeface="+mn-ea"/>
                <a:cs typeface="+mn-cs"/>
              </a:rPr>
              <a:t>This</a:t>
            </a:r>
            <a:r>
              <a:rPr lang="en-US" sz="1200" kern="1200" baseline="0" dirty="0" smtClean="0">
                <a:solidFill>
                  <a:schemeClr val="tx1"/>
                </a:solidFill>
                <a:latin typeface="+mn-lt"/>
                <a:ea typeface="+mn-ea"/>
                <a:cs typeface="+mn-cs"/>
              </a:rPr>
              <a:t> how you create an instance of a class:</a:t>
            </a:r>
          </a:p>
          <a:p>
            <a:r>
              <a:rPr lang="en-US" sz="1200" i="1" kern="1200" dirty="0" smtClean="0">
                <a:solidFill>
                  <a:schemeClr val="tx1"/>
                </a:solidFill>
                <a:latin typeface="+mn-lt"/>
                <a:ea typeface="+mn-ea"/>
                <a:cs typeface="+mn-cs"/>
              </a:rPr>
              <a:t>"This would create first object of Employee class"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emp1 = Employee("Zara", 2000)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"This would create second object of Employee class"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emp2 = Employee("</a:t>
            </a:r>
            <a:r>
              <a:rPr lang="en-US" sz="1200" i="1" kern="1200" dirty="0" err="1" smtClean="0">
                <a:solidFill>
                  <a:schemeClr val="tx1"/>
                </a:solidFill>
                <a:latin typeface="+mn-lt"/>
                <a:ea typeface="+mn-ea"/>
                <a:cs typeface="+mn-cs"/>
              </a:rPr>
              <a:t>Manni</a:t>
            </a:r>
            <a:r>
              <a:rPr lang="en-US" sz="1200" i="1" kern="1200" dirty="0" smtClean="0">
                <a:solidFill>
                  <a:schemeClr val="tx1"/>
                </a:solidFill>
                <a:latin typeface="+mn-lt"/>
                <a:ea typeface="+mn-ea"/>
                <a:cs typeface="+mn-cs"/>
              </a:rPr>
              <a:t>", 5000)</a:t>
            </a:r>
            <a:endParaRPr lang="ro-RO" sz="1200" kern="1200" dirty="0" smtClean="0">
              <a:solidFill>
                <a:schemeClr val="tx1"/>
              </a:solidFill>
              <a:latin typeface="+mn-lt"/>
              <a:ea typeface="+mn-ea"/>
              <a:cs typeface="+mn-cs"/>
            </a:endParaRPr>
          </a:p>
          <a:p>
            <a:pPr lvl="0">
              <a:buFontTx/>
              <a:buNone/>
            </a:pPr>
            <a:endParaRPr lang="en-US" sz="1200" kern="1200" dirty="0" smtClean="0">
              <a:solidFill>
                <a:schemeClr val="tx1"/>
              </a:solidFill>
              <a:latin typeface="+mn-lt"/>
              <a:ea typeface="+mn-ea"/>
              <a:cs typeface="+mn-cs"/>
            </a:endParaRPr>
          </a:p>
          <a:p>
            <a:pPr lvl="0">
              <a:buFontTx/>
              <a:buNone/>
            </a:pPr>
            <a:r>
              <a:rPr lang="en-US" dirty="0" smtClean="0"/>
              <a:t>The self variable represents the instance of the object itself. Most object-oriented languages pass this as a hidden parameter to the methods defined on an object; Python does not. </a:t>
            </a:r>
          </a:p>
          <a:p>
            <a:pPr lvl="0">
              <a:buFontTx/>
              <a:buNone/>
            </a:pPr>
            <a:r>
              <a:rPr lang="en-US" dirty="0" smtClean="0"/>
              <a:t>You have to declare it explicitly. When you create an instance of the class and call its methods, it will be passed automatically,</a:t>
            </a:r>
            <a:endParaRPr lang="en-US" sz="1200" kern="1200" dirty="0" smtClean="0">
              <a:solidFill>
                <a:schemeClr val="tx1"/>
              </a:solidFill>
              <a:latin typeface="+mn-lt"/>
              <a:ea typeface="+mn-ea"/>
              <a:cs typeface="+mn-cs"/>
            </a:endParaRPr>
          </a:p>
          <a:p>
            <a:endParaRPr lang="en-US" dirty="0" smtClean="0"/>
          </a:p>
          <a:p>
            <a:r>
              <a:rPr lang="en-US" dirty="0" smtClean="0"/>
              <a:t>Normally, this argument is called </a:t>
            </a:r>
            <a:r>
              <a:rPr lang="en-US" i="1" dirty="0" smtClean="0"/>
              <a:t>self.</a:t>
            </a:r>
            <a:r>
              <a:rPr lang="en-US" dirty="0" smtClean="0"/>
              <a:t> This is nothing more than a convention: the name self has absolutely no special meaning to Python. Note, however, that by not following the convention your code may be less readable to other Python programmers, and it is also conceivable that a class browser program might be written that relies upon such a convention.</a:t>
            </a:r>
          </a:p>
          <a:p>
            <a:endParaRPr lang="en-US" dirty="0" smtClean="0"/>
          </a:p>
          <a:p>
            <a:pPr lvl="0">
              <a:buFontTx/>
              <a:buNone/>
            </a:pPr>
            <a:r>
              <a:rPr lang="en-US" dirty="0" smtClean="0"/>
              <a:t>Its use is nearly the same as that of this keyword in Java, i.e. to give a reference to the current object.</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937A535A-033D-4345-86CA-2E492FD40B91}"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95</a:t>
            </a:fld>
            <a:endParaRPr lang="pl-PL"/>
          </a:p>
        </p:txBody>
      </p:sp>
    </p:spTree>
    <p:extLst>
      <p:ext uri="{BB962C8B-B14F-4D97-AF65-F5344CB8AC3E}">
        <p14:creationId xmlns:p14="http://schemas.microsoft.com/office/powerpoint/2010/main" val="341440776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Class variable would be accessed using class name as follows: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emp1.displayEmployee()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emp2.displayEmployee()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print "Total Employee %d" % </a:t>
            </a:r>
            <a:r>
              <a:rPr lang="en-US" sz="1200" i="1" kern="1200" dirty="0" err="1" smtClean="0">
                <a:solidFill>
                  <a:schemeClr val="tx1"/>
                </a:solidFill>
                <a:latin typeface="+mn-lt"/>
                <a:ea typeface="+mn-ea"/>
                <a:cs typeface="+mn-cs"/>
              </a:rPr>
              <a:t>Employee.empCount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can add, remove, or modify attributes of classes and objects at any time: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emp1.age = 7  # Add an 'age' attribute.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emp1.age = 8  # Modify 'age' attribute.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del emp1.age  # Delete 'age' attribute.</a:t>
            </a:r>
            <a:endParaRPr lang="ro-RO" sz="1200" kern="1200" dirty="0" smtClean="0">
              <a:solidFill>
                <a:schemeClr val="tx1"/>
              </a:solidFill>
              <a:latin typeface="+mn-lt"/>
              <a:ea typeface="+mn-ea"/>
              <a:cs typeface="+mn-cs"/>
            </a:endParaRPr>
          </a:p>
          <a:p>
            <a:endParaRPr lang="en-US" dirty="0" smtClean="0"/>
          </a:p>
          <a:p>
            <a:r>
              <a:rPr lang="en-US" dirty="0" smtClean="0"/>
              <a:t>Example on using</a:t>
            </a:r>
            <a:r>
              <a:rPr lang="en-US" baseline="0" dirty="0" smtClean="0"/>
              <a:t> functions:</a:t>
            </a:r>
          </a:p>
          <a:p>
            <a:r>
              <a:rPr lang="en-US" sz="1200" i="1" kern="1200" dirty="0" err="1" smtClean="0">
                <a:solidFill>
                  <a:schemeClr val="tx1"/>
                </a:solidFill>
                <a:latin typeface="+mn-lt"/>
                <a:ea typeface="+mn-ea"/>
                <a:cs typeface="+mn-cs"/>
              </a:rPr>
              <a:t>hasattr</a:t>
            </a:r>
            <a:r>
              <a:rPr lang="en-US" sz="1200" i="1" kern="1200" dirty="0" smtClean="0">
                <a:solidFill>
                  <a:schemeClr val="tx1"/>
                </a:solidFill>
                <a:latin typeface="+mn-lt"/>
                <a:ea typeface="+mn-ea"/>
                <a:cs typeface="+mn-cs"/>
              </a:rPr>
              <a:t>(emp1, 'age')    # Returns true if 'age' attribute exists</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getattr</a:t>
            </a:r>
            <a:r>
              <a:rPr lang="en-US" sz="1200" i="1" kern="1200" dirty="0" smtClean="0">
                <a:solidFill>
                  <a:schemeClr val="tx1"/>
                </a:solidFill>
                <a:latin typeface="+mn-lt"/>
                <a:ea typeface="+mn-ea"/>
                <a:cs typeface="+mn-cs"/>
              </a:rPr>
              <a:t>(emp1, 'age')    # Returns value of 'age' attribute</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setattr</a:t>
            </a:r>
            <a:r>
              <a:rPr lang="en-US" sz="1200" i="1" kern="1200" dirty="0" smtClean="0">
                <a:solidFill>
                  <a:schemeClr val="tx1"/>
                </a:solidFill>
                <a:latin typeface="+mn-lt"/>
                <a:ea typeface="+mn-ea"/>
                <a:cs typeface="+mn-cs"/>
              </a:rPr>
              <a:t>(emp1, 'age', 8) # Set attribute 'age' at 8</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delattr</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empl</a:t>
            </a:r>
            <a:r>
              <a:rPr lang="en-US" sz="1200" i="1" kern="1200" dirty="0" smtClean="0">
                <a:solidFill>
                  <a:schemeClr val="tx1"/>
                </a:solidFill>
                <a:latin typeface="+mn-lt"/>
                <a:ea typeface="+mn-ea"/>
                <a:cs typeface="+mn-cs"/>
              </a:rPr>
              <a:t>, 'age')    # Delete attribute 'age'</a:t>
            </a:r>
            <a:endParaRPr lang="ro-RO" sz="1200" kern="1200" dirty="0" smtClean="0">
              <a:solidFill>
                <a:schemeClr val="tx1"/>
              </a:solidFill>
              <a:latin typeface="+mn-lt"/>
              <a:ea typeface="+mn-ea"/>
              <a:cs typeface="+mn-cs"/>
            </a:endParaRPr>
          </a:p>
          <a:p>
            <a:endParaRPr lang="en-US" baseline="0" dirty="0" smtClean="0"/>
          </a:p>
        </p:txBody>
      </p:sp>
      <p:sp>
        <p:nvSpPr>
          <p:cNvPr id="4" name="Date Placeholder 3"/>
          <p:cNvSpPr>
            <a:spLocks noGrp="1"/>
          </p:cNvSpPr>
          <p:nvPr>
            <p:ph type="dt" idx="10"/>
          </p:nvPr>
        </p:nvSpPr>
        <p:spPr/>
        <p:txBody>
          <a:bodyPr/>
          <a:lstStyle/>
          <a:p>
            <a:fld id="{937A535A-033D-4345-86CA-2E492FD40B91}"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96</a:t>
            </a:fld>
            <a:endParaRPr lang="pl-PL"/>
          </a:p>
        </p:txBody>
      </p:sp>
    </p:spTree>
    <p:extLst>
      <p:ext uri="{BB962C8B-B14F-4D97-AF65-F5344CB8AC3E}">
        <p14:creationId xmlns:p14="http://schemas.microsoft.com/office/powerpoint/2010/main" val="156567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For example, this block is correct: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if True: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"True"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else: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"False"</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But this one is not: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if True: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"Answer"</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"True"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else: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"Answer"</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"False"</a:t>
            </a:r>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49AA8615-9410-4982-8C3B-FDCB2B66E9C3}"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12</a:t>
            </a:fld>
            <a:endParaRPr lang="pl-PL"/>
          </a:p>
        </p:txBody>
      </p:sp>
    </p:spTree>
    <p:extLst>
      <p:ext uri="{BB962C8B-B14F-4D97-AF65-F5344CB8AC3E}">
        <p14:creationId xmlns:p14="http://schemas.microsoft.com/office/powerpoint/2010/main" val="3463230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For the above class let's try to access all these attributes: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&gt;&gt;&gt;print "</a:t>
            </a:r>
            <a:r>
              <a:rPr lang="en-US" sz="1200" i="1" kern="1200" dirty="0" err="1" smtClean="0">
                <a:solidFill>
                  <a:schemeClr val="tx1"/>
                </a:solidFill>
                <a:latin typeface="+mn-lt"/>
                <a:ea typeface="+mn-ea"/>
                <a:cs typeface="+mn-cs"/>
              </a:rPr>
              <a:t>Employee.__doc</a:t>
            </a:r>
            <a:r>
              <a:rPr lang="en-US" sz="1200" i="1" kern="1200" dirty="0" smtClean="0">
                <a:solidFill>
                  <a:schemeClr val="tx1"/>
                </a:solidFill>
                <a:latin typeface="+mn-lt"/>
                <a:ea typeface="+mn-ea"/>
                <a:cs typeface="+mn-cs"/>
              </a:rPr>
              <a:t>__:", </a:t>
            </a:r>
            <a:r>
              <a:rPr lang="en-US" sz="1200" i="1" kern="1200" dirty="0" err="1" smtClean="0">
                <a:solidFill>
                  <a:schemeClr val="tx1"/>
                </a:solidFill>
                <a:latin typeface="+mn-lt"/>
                <a:ea typeface="+mn-ea"/>
                <a:cs typeface="+mn-cs"/>
              </a:rPr>
              <a:t>Employee.__doc</a:t>
            </a:r>
            <a:r>
              <a:rPr lang="en-US" sz="1200" i="1" kern="1200" dirty="0" smtClean="0">
                <a:solidFill>
                  <a:schemeClr val="tx1"/>
                </a:solidFill>
                <a:latin typeface="+mn-lt"/>
                <a:ea typeface="+mn-ea"/>
                <a:cs typeface="+mn-cs"/>
              </a:rPr>
              <a:t>__</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Employee.__doc</a:t>
            </a:r>
            <a:r>
              <a:rPr lang="en-US" sz="1200" i="1" kern="1200" dirty="0" smtClean="0">
                <a:solidFill>
                  <a:schemeClr val="tx1"/>
                </a:solidFill>
                <a:latin typeface="+mn-lt"/>
                <a:ea typeface="+mn-ea"/>
                <a:cs typeface="+mn-cs"/>
              </a:rPr>
              <a:t>__: Common base class for all employees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&gt;&gt;&gt;print "</a:t>
            </a:r>
            <a:r>
              <a:rPr lang="en-US" sz="1200" i="1" kern="1200" dirty="0" err="1" smtClean="0">
                <a:solidFill>
                  <a:schemeClr val="tx1"/>
                </a:solidFill>
                <a:latin typeface="+mn-lt"/>
                <a:ea typeface="+mn-ea"/>
                <a:cs typeface="+mn-cs"/>
              </a:rPr>
              <a:t>Employee.__name</a:t>
            </a:r>
            <a:r>
              <a:rPr lang="en-US" sz="1200" i="1" kern="1200" dirty="0" smtClean="0">
                <a:solidFill>
                  <a:schemeClr val="tx1"/>
                </a:solidFill>
                <a:latin typeface="+mn-lt"/>
                <a:ea typeface="+mn-ea"/>
                <a:cs typeface="+mn-cs"/>
              </a:rPr>
              <a:t>__:", </a:t>
            </a:r>
            <a:r>
              <a:rPr lang="en-US" sz="1200" i="1" kern="1200" dirty="0" err="1" smtClean="0">
                <a:solidFill>
                  <a:schemeClr val="tx1"/>
                </a:solidFill>
                <a:latin typeface="+mn-lt"/>
                <a:ea typeface="+mn-ea"/>
                <a:cs typeface="+mn-cs"/>
              </a:rPr>
              <a:t>Employee.__name</a:t>
            </a:r>
            <a:r>
              <a:rPr lang="en-US" sz="1200" i="1" kern="1200" dirty="0" smtClean="0">
                <a:solidFill>
                  <a:schemeClr val="tx1"/>
                </a:solidFill>
                <a:latin typeface="+mn-lt"/>
                <a:ea typeface="+mn-ea"/>
                <a:cs typeface="+mn-cs"/>
              </a:rPr>
              <a:t>__</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Employee.__name</a:t>
            </a:r>
            <a:r>
              <a:rPr lang="en-US" sz="1200" i="1" kern="1200" dirty="0" smtClean="0">
                <a:solidFill>
                  <a:schemeClr val="tx1"/>
                </a:solidFill>
                <a:latin typeface="+mn-lt"/>
                <a:ea typeface="+mn-ea"/>
                <a:cs typeface="+mn-cs"/>
              </a:rPr>
              <a:t>__: Employee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&gt;&gt;&gt;print "</a:t>
            </a:r>
            <a:r>
              <a:rPr lang="en-US" sz="1200" i="1" kern="1200" dirty="0" err="1" smtClean="0">
                <a:solidFill>
                  <a:schemeClr val="tx1"/>
                </a:solidFill>
                <a:latin typeface="+mn-lt"/>
                <a:ea typeface="+mn-ea"/>
                <a:cs typeface="+mn-cs"/>
              </a:rPr>
              <a:t>Employee.__module</a:t>
            </a:r>
            <a:r>
              <a:rPr lang="en-US" sz="1200" i="1" kern="1200" dirty="0" smtClean="0">
                <a:solidFill>
                  <a:schemeClr val="tx1"/>
                </a:solidFill>
                <a:latin typeface="+mn-lt"/>
                <a:ea typeface="+mn-ea"/>
                <a:cs typeface="+mn-cs"/>
              </a:rPr>
              <a:t>__:", </a:t>
            </a:r>
            <a:r>
              <a:rPr lang="en-US" sz="1200" i="1" kern="1200" dirty="0" err="1" smtClean="0">
                <a:solidFill>
                  <a:schemeClr val="tx1"/>
                </a:solidFill>
                <a:latin typeface="+mn-lt"/>
                <a:ea typeface="+mn-ea"/>
                <a:cs typeface="+mn-cs"/>
              </a:rPr>
              <a:t>Employee.__module</a:t>
            </a:r>
            <a:r>
              <a:rPr lang="en-US" sz="1200" i="1" kern="1200" dirty="0" smtClean="0">
                <a:solidFill>
                  <a:schemeClr val="tx1"/>
                </a:solidFill>
                <a:latin typeface="+mn-lt"/>
                <a:ea typeface="+mn-ea"/>
                <a:cs typeface="+mn-cs"/>
              </a:rPr>
              <a:t>__</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Employee.__module</a:t>
            </a:r>
            <a:r>
              <a:rPr lang="en-US" sz="1200" i="1" kern="1200" dirty="0" smtClean="0">
                <a:solidFill>
                  <a:schemeClr val="tx1"/>
                </a:solidFill>
                <a:latin typeface="+mn-lt"/>
                <a:ea typeface="+mn-ea"/>
                <a:cs typeface="+mn-cs"/>
              </a:rPr>
              <a:t>__: __main__</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&gt;&gt;&gt;print "</a:t>
            </a:r>
            <a:r>
              <a:rPr lang="en-US" sz="1200" i="1" kern="1200" dirty="0" err="1" smtClean="0">
                <a:solidFill>
                  <a:schemeClr val="tx1"/>
                </a:solidFill>
                <a:latin typeface="+mn-lt"/>
                <a:ea typeface="+mn-ea"/>
                <a:cs typeface="+mn-cs"/>
              </a:rPr>
              <a:t>Employee.__bases</a:t>
            </a:r>
            <a:r>
              <a:rPr lang="en-US" sz="1200" i="1" kern="1200" dirty="0" smtClean="0">
                <a:solidFill>
                  <a:schemeClr val="tx1"/>
                </a:solidFill>
                <a:latin typeface="+mn-lt"/>
                <a:ea typeface="+mn-ea"/>
                <a:cs typeface="+mn-cs"/>
              </a:rPr>
              <a:t>__:", </a:t>
            </a:r>
            <a:r>
              <a:rPr lang="en-US" sz="1200" i="1" kern="1200" dirty="0" err="1" smtClean="0">
                <a:solidFill>
                  <a:schemeClr val="tx1"/>
                </a:solidFill>
                <a:latin typeface="+mn-lt"/>
                <a:ea typeface="+mn-ea"/>
                <a:cs typeface="+mn-cs"/>
              </a:rPr>
              <a:t>Employee.__bases</a:t>
            </a:r>
            <a:r>
              <a:rPr lang="en-US" sz="1200" i="1" kern="1200" dirty="0" smtClean="0">
                <a:solidFill>
                  <a:schemeClr val="tx1"/>
                </a:solidFill>
                <a:latin typeface="+mn-lt"/>
                <a:ea typeface="+mn-ea"/>
                <a:cs typeface="+mn-cs"/>
              </a:rPr>
              <a:t>__</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Employee.__bases</a:t>
            </a:r>
            <a:r>
              <a:rPr lang="en-US" sz="1200" i="1" kern="1200" dirty="0" smtClean="0">
                <a:solidFill>
                  <a:schemeClr val="tx1"/>
                </a:solidFill>
                <a:latin typeface="+mn-lt"/>
                <a:ea typeface="+mn-ea"/>
                <a:cs typeface="+mn-cs"/>
              </a:rPr>
              <a:t>__: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&gt;&gt;&gt;print "</a:t>
            </a:r>
            <a:r>
              <a:rPr lang="en-US" sz="1200" i="1" kern="1200" dirty="0" err="1" smtClean="0">
                <a:solidFill>
                  <a:schemeClr val="tx1"/>
                </a:solidFill>
                <a:latin typeface="+mn-lt"/>
                <a:ea typeface="+mn-ea"/>
                <a:cs typeface="+mn-cs"/>
              </a:rPr>
              <a:t>Employee.__dict</a:t>
            </a:r>
            <a:r>
              <a:rPr lang="en-US" sz="1200" i="1" kern="1200" dirty="0" smtClean="0">
                <a:solidFill>
                  <a:schemeClr val="tx1"/>
                </a:solidFill>
                <a:latin typeface="+mn-lt"/>
                <a:ea typeface="+mn-ea"/>
                <a:cs typeface="+mn-cs"/>
              </a:rPr>
              <a:t>__:", </a:t>
            </a:r>
            <a:r>
              <a:rPr lang="en-US" sz="1200" i="1" kern="1200" dirty="0" err="1" smtClean="0">
                <a:solidFill>
                  <a:schemeClr val="tx1"/>
                </a:solidFill>
                <a:latin typeface="+mn-lt"/>
                <a:ea typeface="+mn-ea"/>
                <a:cs typeface="+mn-cs"/>
              </a:rPr>
              <a:t>Employee.__dict</a:t>
            </a:r>
            <a:r>
              <a:rPr lang="en-US" sz="1200" i="1" kern="1200" dirty="0" smtClean="0">
                <a:solidFill>
                  <a:schemeClr val="tx1"/>
                </a:solidFill>
                <a:latin typeface="+mn-lt"/>
                <a:ea typeface="+mn-ea"/>
                <a:cs typeface="+mn-cs"/>
              </a:rPr>
              <a:t>__</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Employee.__dict</a:t>
            </a:r>
            <a:r>
              <a:rPr lang="en-US" sz="1200" i="1" kern="1200" dirty="0" smtClean="0">
                <a:solidFill>
                  <a:schemeClr val="tx1"/>
                </a:solidFill>
                <a:latin typeface="+mn-lt"/>
                <a:ea typeface="+mn-ea"/>
                <a:cs typeface="+mn-cs"/>
              </a:rPr>
              <a:t>__: {'__module__': '__main__', '</a:t>
            </a:r>
            <a:r>
              <a:rPr lang="en-US" sz="1200" i="1" kern="1200" dirty="0" err="1" smtClean="0">
                <a:solidFill>
                  <a:schemeClr val="tx1"/>
                </a:solidFill>
                <a:latin typeface="+mn-lt"/>
                <a:ea typeface="+mn-ea"/>
                <a:cs typeface="+mn-cs"/>
              </a:rPr>
              <a:t>displayCount</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&lt;function </a:t>
            </a:r>
            <a:r>
              <a:rPr lang="en-US" sz="1200" i="1" kern="1200" dirty="0" err="1" smtClean="0">
                <a:solidFill>
                  <a:schemeClr val="tx1"/>
                </a:solidFill>
                <a:latin typeface="+mn-lt"/>
                <a:ea typeface="+mn-ea"/>
                <a:cs typeface="+mn-cs"/>
              </a:rPr>
              <a:t>displayCount</a:t>
            </a:r>
            <a:r>
              <a:rPr lang="en-US" sz="1200" i="1" kern="1200" dirty="0" smtClean="0">
                <a:solidFill>
                  <a:schemeClr val="tx1"/>
                </a:solidFill>
                <a:latin typeface="+mn-lt"/>
                <a:ea typeface="+mn-ea"/>
                <a:cs typeface="+mn-cs"/>
              </a:rPr>
              <a:t> at 0xb7c84994&gt;, '</a:t>
            </a:r>
            <a:r>
              <a:rPr lang="en-US" sz="1200" i="1" kern="1200" dirty="0" err="1" smtClean="0">
                <a:solidFill>
                  <a:schemeClr val="tx1"/>
                </a:solidFill>
                <a:latin typeface="+mn-lt"/>
                <a:ea typeface="+mn-ea"/>
                <a:cs typeface="+mn-cs"/>
              </a:rPr>
              <a:t>empCount</a:t>
            </a:r>
            <a:r>
              <a:rPr lang="en-US" sz="1200" i="1" kern="1200" dirty="0" smtClean="0">
                <a:solidFill>
                  <a:schemeClr val="tx1"/>
                </a:solidFill>
                <a:latin typeface="+mn-lt"/>
                <a:ea typeface="+mn-ea"/>
                <a:cs typeface="+mn-cs"/>
              </a:rPr>
              <a:t>': 2,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displayEmployee</a:t>
            </a:r>
            <a:r>
              <a:rPr lang="en-US" sz="1200" i="1" kern="1200" dirty="0" smtClean="0">
                <a:solidFill>
                  <a:schemeClr val="tx1"/>
                </a:solidFill>
                <a:latin typeface="+mn-lt"/>
                <a:ea typeface="+mn-ea"/>
                <a:cs typeface="+mn-cs"/>
              </a:rPr>
              <a:t>': &lt;function </a:t>
            </a:r>
            <a:r>
              <a:rPr lang="en-US" sz="1200" i="1" kern="1200" dirty="0" err="1" smtClean="0">
                <a:solidFill>
                  <a:schemeClr val="tx1"/>
                </a:solidFill>
                <a:latin typeface="+mn-lt"/>
                <a:ea typeface="+mn-ea"/>
                <a:cs typeface="+mn-cs"/>
              </a:rPr>
              <a:t>displayEmployee</a:t>
            </a:r>
            <a:r>
              <a:rPr lang="en-US" sz="1200" i="1" kern="1200" dirty="0" smtClean="0">
                <a:solidFill>
                  <a:schemeClr val="tx1"/>
                </a:solidFill>
                <a:latin typeface="+mn-lt"/>
                <a:ea typeface="+mn-ea"/>
                <a:cs typeface="+mn-cs"/>
              </a:rPr>
              <a:t> at 0xb7c8441c&gt;,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'__doc__': 'Common base class for all employees',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'__init__': &lt;function __init__ at 0xb7c846bc&gt;}</a:t>
            </a:r>
            <a:endParaRPr lang="ro-RO" sz="1200" kern="1200" dirty="0">
              <a:solidFill>
                <a:schemeClr val="tx1"/>
              </a:solidFill>
              <a:latin typeface="+mn-lt"/>
              <a:ea typeface="+mn-ea"/>
              <a:cs typeface="+mn-cs"/>
            </a:endParaRPr>
          </a:p>
        </p:txBody>
      </p:sp>
      <p:sp>
        <p:nvSpPr>
          <p:cNvPr id="4" name="Date Placeholder 3"/>
          <p:cNvSpPr>
            <a:spLocks noGrp="1"/>
          </p:cNvSpPr>
          <p:nvPr>
            <p:ph type="dt" idx="10"/>
          </p:nvPr>
        </p:nvSpPr>
        <p:spPr/>
        <p:txBody>
          <a:bodyPr/>
          <a:lstStyle/>
          <a:p>
            <a:fld id="{937A535A-033D-4345-86CA-2E492FD40B91}"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97</a:t>
            </a:fld>
            <a:endParaRPr lang="pl-PL"/>
          </a:p>
        </p:txBody>
      </p:sp>
    </p:spTree>
    <p:extLst>
      <p:ext uri="{BB962C8B-B14F-4D97-AF65-F5344CB8AC3E}">
        <p14:creationId xmlns:p14="http://schemas.microsoft.com/office/powerpoint/2010/main" val="33677436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sz="1200" kern="1200" dirty="0">
              <a:solidFill>
                <a:schemeClr val="tx1"/>
              </a:solidFill>
              <a:latin typeface="+mn-lt"/>
              <a:ea typeface="+mn-ea"/>
              <a:cs typeface="+mn-cs"/>
            </a:endParaRPr>
          </a:p>
        </p:txBody>
      </p:sp>
      <p:sp>
        <p:nvSpPr>
          <p:cNvPr id="4" name="Date Placeholder 3"/>
          <p:cNvSpPr>
            <a:spLocks noGrp="1"/>
          </p:cNvSpPr>
          <p:nvPr>
            <p:ph type="dt" idx="10"/>
          </p:nvPr>
        </p:nvSpPr>
        <p:spPr/>
        <p:txBody>
          <a:bodyPr/>
          <a:lstStyle/>
          <a:p>
            <a:fld id="{937A535A-033D-4345-86CA-2E492FD40B91}"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98</a:t>
            </a:fld>
            <a:endParaRPr lang="pl-PL"/>
          </a:p>
        </p:txBody>
      </p:sp>
    </p:spTree>
    <p:extLst>
      <p:ext uri="{BB962C8B-B14F-4D97-AF65-F5344CB8AC3E}">
        <p14:creationId xmlns:p14="http://schemas.microsoft.com/office/powerpoint/2010/main" val="215533031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mn-lt"/>
                <a:ea typeface="+mn-ea"/>
                <a:cs typeface="+mn-cs"/>
              </a:rPr>
              <a:t>Here is an example of Parent/Child definition:</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class Parent:        # define parent class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parentAttr</a:t>
            </a:r>
            <a:r>
              <a:rPr lang="en-US" sz="1200" i="1" kern="1200" dirty="0" smtClean="0">
                <a:solidFill>
                  <a:schemeClr val="tx1"/>
                </a:solidFill>
                <a:latin typeface="+mn-lt"/>
                <a:ea typeface="+mn-ea"/>
                <a:cs typeface="+mn-cs"/>
              </a:rPr>
              <a:t> = 100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def __init__(self):</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"Calling parent constructor"</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def </a:t>
            </a:r>
            <a:r>
              <a:rPr lang="en-US" sz="1200" i="1" kern="1200" dirty="0" err="1" smtClean="0">
                <a:solidFill>
                  <a:schemeClr val="tx1"/>
                </a:solidFill>
                <a:latin typeface="+mn-lt"/>
                <a:ea typeface="+mn-ea"/>
                <a:cs typeface="+mn-cs"/>
              </a:rPr>
              <a:t>parentMethod</a:t>
            </a:r>
            <a:r>
              <a:rPr lang="en-US" sz="1200" i="1" kern="1200" dirty="0" smtClean="0">
                <a:solidFill>
                  <a:schemeClr val="tx1"/>
                </a:solidFill>
                <a:latin typeface="+mn-lt"/>
                <a:ea typeface="+mn-ea"/>
                <a:cs typeface="+mn-cs"/>
              </a:rPr>
              <a:t>(self):</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'Calling parent method'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def </a:t>
            </a:r>
            <a:r>
              <a:rPr lang="en-US" sz="1200" i="1" kern="1200" dirty="0" err="1" smtClean="0">
                <a:solidFill>
                  <a:schemeClr val="tx1"/>
                </a:solidFill>
                <a:latin typeface="+mn-lt"/>
                <a:ea typeface="+mn-ea"/>
                <a:cs typeface="+mn-cs"/>
              </a:rPr>
              <a:t>setAttr</a:t>
            </a:r>
            <a:r>
              <a:rPr lang="en-US" sz="1200" i="1" kern="1200" dirty="0" smtClean="0">
                <a:solidFill>
                  <a:schemeClr val="tx1"/>
                </a:solidFill>
                <a:latin typeface="+mn-lt"/>
                <a:ea typeface="+mn-ea"/>
                <a:cs typeface="+mn-cs"/>
              </a:rPr>
              <a:t>(self, </a:t>
            </a:r>
            <a:r>
              <a:rPr lang="en-US" sz="1200" i="1" kern="1200" dirty="0" err="1" smtClean="0">
                <a:solidFill>
                  <a:schemeClr val="tx1"/>
                </a:solidFill>
                <a:latin typeface="+mn-lt"/>
                <a:ea typeface="+mn-ea"/>
                <a:cs typeface="+mn-cs"/>
              </a:rPr>
              <a:t>attr</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Parent.parentAttr</a:t>
            </a:r>
            <a:r>
              <a:rPr lang="en-US" sz="1200" i="1" kern="1200" dirty="0" smtClean="0">
                <a:solidFill>
                  <a:schemeClr val="tx1"/>
                </a:solidFill>
                <a:latin typeface="+mn-lt"/>
                <a:ea typeface="+mn-ea"/>
                <a:cs typeface="+mn-cs"/>
              </a:rPr>
              <a:t> = </a:t>
            </a:r>
            <a:r>
              <a:rPr lang="en-US" sz="1200" i="1" kern="1200" dirty="0" err="1" smtClean="0">
                <a:solidFill>
                  <a:schemeClr val="tx1"/>
                </a:solidFill>
                <a:latin typeface="+mn-lt"/>
                <a:ea typeface="+mn-ea"/>
                <a:cs typeface="+mn-cs"/>
              </a:rPr>
              <a:t>attr</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def </a:t>
            </a:r>
            <a:r>
              <a:rPr lang="en-US" sz="1200" i="1" kern="1200" dirty="0" err="1" smtClean="0">
                <a:solidFill>
                  <a:schemeClr val="tx1"/>
                </a:solidFill>
                <a:latin typeface="+mn-lt"/>
                <a:ea typeface="+mn-ea"/>
                <a:cs typeface="+mn-cs"/>
              </a:rPr>
              <a:t>getAttr</a:t>
            </a:r>
            <a:r>
              <a:rPr lang="en-US" sz="1200" i="1" kern="1200" dirty="0" smtClean="0">
                <a:solidFill>
                  <a:schemeClr val="tx1"/>
                </a:solidFill>
                <a:latin typeface="+mn-lt"/>
                <a:ea typeface="+mn-ea"/>
                <a:cs typeface="+mn-cs"/>
              </a:rPr>
              <a:t>(self):</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"Parent attribute :", </a:t>
            </a:r>
            <a:r>
              <a:rPr lang="en-US" sz="1200" i="1" kern="1200" dirty="0" err="1" smtClean="0">
                <a:solidFill>
                  <a:schemeClr val="tx1"/>
                </a:solidFill>
                <a:latin typeface="+mn-lt"/>
                <a:ea typeface="+mn-ea"/>
                <a:cs typeface="+mn-cs"/>
              </a:rPr>
              <a:t>Parent.parentAttr</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class Child(Parent): # define child class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def __init__(self):</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"Calling child constructor"</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def </a:t>
            </a:r>
            <a:r>
              <a:rPr lang="en-US" sz="1200" i="1" kern="1200" dirty="0" err="1" smtClean="0">
                <a:solidFill>
                  <a:schemeClr val="tx1"/>
                </a:solidFill>
                <a:latin typeface="+mn-lt"/>
                <a:ea typeface="+mn-ea"/>
                <a:cs typeface="+mn-cs"/>
              </a:rPr>
              <a:t>childMethod</a:t>
            </a:r>
            <a:r>
              <a:rPr lang="en-US" sz="1200" i="1" kern="1200" dirty="0" smtClean="0">
                <a:solidFill>
                  <a:schemeClr val="tx1"/>
                </a:solidFill>
                <a:latin typeface="+mn-lt"/>
                <a:ea typeface="+mn-ea"/>
                <a:cs typeface="+mn-cs"/>
              </a:rPr>
              <a:t>(self):</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'Calling child method'</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ro-RO" sz="1200" i="0" kern="1200" dirty="0" smtClean="0">
              <a:solidFill>
                <a:schemeClr val="tx1"/>
              </a:solidFill>
              <a:latin typeface="+mn-lt"/>
              <a:ea typeface="+mn-ea"/>
              <a:cs typeface="+mn-cs"/>
            </a:endParaRPr>
          </a:p>
          <a:p>
            <a:r>
              <a:rPr lang="en-US" sz="1200" i="0" kern="1200" dirty="0" smtClean="0">
                <a:solidFill>
                  <a:schemeClr val="tx1"/>
                </a:solidFill>
                <a:latin typeface="+mn-lt"/>
                <a:ea typeface="+mn-ea"/>
                <a:cs typeface="+mn-cs"/>
              </a:rPr>
              <a:t>When calling the objects above:</a:t>
            </a:r>
            <a:endParaRPr lang="ro-RO" sz="1200" i="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&gt;&gt;&gt;c = Child()          # instance of child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Calling child constructor</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t>
            </a:r>
            <a:r>
              <a:rPr lang="en-US" sz="1200" i="1" kern="1200" dirty="0" err="1" smtClean="0">
                <a:solidFill>
                  <a:schemeClr val="tx1"/>
                </a:solidFill>
                <a:latin typeface="+mn-lt"/>
                <a:ea typeface="+mn-ea"/>
                <a:cs typeface="+mn-cs"/>
              </a:rPr>
              <a:t>c.childMethod</a:t>
            </a:r>
            <a:r>
              <a:rPr lang="en-US" sz="1200" i="1" kern="1200" dirty="0" smtClean="0">
                <a:solidFill>
                  <a:schemeClr val="tx1"/>
                </a:solidFill>
                <a:latin typeface="+mn-lt"/>
                <a:ea typeface="+mn-ea"/>
                <a:cs typeface="+mn-cs"/>
              </a:rPr>
              <a:t>()      # child calls its method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Calling child method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t>
            </a:r>
            <a:r>
              <a:rPr lang="en-US" sz="1200" i="1" kern="1200" dirty="0" err="1" smtClean="0">
                <a:solidFill>
                  <a:schemeClr val="tx1"/>
                </a:solidFill>
                <a:latin typeface="+mn-lt"/>
                <a:ea typeface="+mn-ea"/>
                <a:cs typeface="+mn-cs"/>
              </a:rPr>
              <a:t>c.parentMethod</a:t>
            </a:r>
            <a:r>
              <a:rPr lang="en-US" sz="1200" i="1" kern="1200" dirty="0" smtClean="0">
                <a:solidFill>
                  <a:schemeClr val="tx1"/>
                </a:solidFill>
                <a:latin typeface="+mn-lt"/>
                <a:ea typeface="+mn-ea"/>
                <a:cs typeface="+mn-cs"/>
              </a:rPr>
              <a:t>()     # calls parent's method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Calling parent method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t>
            </a:r>
            <a:r>
              <a:rPr lang="en-US" sz="1200" i="1" kern="1200" dirty="0" err="1" smtClean="0">
                <a:solidFill>
                  <a:schemeClr val="tx1"/>
                </a:solidFill>
                <a:latin typeface="+mn-lt"/>
                <a:ea typeface="+mn-ea"/>
                <a:cs typeface="+mn-cs"/>
              </a:rPr>
              <a:t>c.setAttr</a:t>
            </a:r>
            <a:r>
              <a:rPr lang="en-US" sz="1200" i="1" kern="1200" dirty="0" smtClean="0">
                <a:solidFill>
                  <a:schemeClr val="tx1"/>
                </a:solidFill>
                <a:latin typeface="+mn-lt"/>
                <a:ea typeface="+mn-ea"/>
                <a:cs typeface="+mn-cs"/>
              </a:rPr>
              <a:t>(200)       # again call parent's method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t>
            </a:r>
            <a:r>
              <a:rPr lang="en-US" sz="1200" i="1" kern="1200" dirty="0" err="1" smtClean="0">
                <a:solidFill>
                  <a:schemeClr val="tx1"/>
                </a:solidFill>
                <a:latin typeface="+mn-lt"/>
                <a:ea typeface="+mn-ea"/>
                <a:cs typeface="+mn-cs"/>
              </a:rPr>
              <a:t>c.getAttr</a:t>
            </a:r>
            <a:r>
              <a:rPr lang="en-US" sz="1200" i="1" kern="1200" dirty="0" smtClean="0">
                <a:solidFill>
                  <a:schemeClr val="tx1"/>
                </a:solidFill>
                <a:latin typeface="+mn-lt"/>
                <a:ea typeface="+mn-ea"/>
                <a:cs typeface="+mn-cs"/>
              </a:rPr>
              <a:t>()          # again call parent's method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Parent attribute : 200</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Similar way you can drive a class from multiple parent classes as follows: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class A:        # define your class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class B:         # define your </a:t>
            </a:r>
            <a:r>
              <a:rPr lang="en-US" sz="1200" i="1" kern="1200" dirty="0" err="1" smtClean="0">
                <a:solidFill>
                  <a:schemeClr val="tx1"/>
                </a:solidFill>
                <a:latin typeface="+mn-lt"/>
                <a:ea typeface="+mn-ea"/>
                <a:cs typeface="+mn-cs"/>
              </a:rPr>
              <a:t>calss</a:t>
            </a:r>
            <a:r>
              <a:rPr lang="en-US" sz="1200" i="1" kern="1200" dirty="0" smtClean="0">
                <a:solidFill>
                  <a:schemeClr val="tx1"/>
                </a:solidFill>
                <a:latin typeface="+mn-lt"/>
                <a:ea typeface="+mn-ea"/>
                <a:cs typeface="+mn-cs"/>
              </a:rPr>
              <a:t> B</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class C(A, B):   # subclass of A and B</a:t>
            </a:r>
            <a:endParaRPr lang="ro-RO" sz="1200" kern="1200" dirty="0" smtClean="0">
              <a:solidFill>
                <a:schemeClr val="tx1"/>
              </a:solidFill>
              <a:latin typeface="+mn-lt"/>
              <a:ea typeface="+mn-ea"/>
              <a:cs typeface="+mn-cs"/>
            </a:endParaRPr>
          </a:p>
          <a:p>
            <a:endParaRPr lang="ro-RO" sz="1200" kern="1200" dirty="0">
              <a:solidFill>
                <a:schemeClr val="tx1"/>
              </a:solidFill>
              <a:latin typeface="+mn-lt"/>
              <a:ea typeface="+mn-ea"/>
              <a:cs typeface="+mn-cs"/>
            </a:endParaRPr>
          </a:p>
        </p:txBody>
      </p:sp>
      <p:sp>
        <p:nvSpPr>
          <p:cNvPr id="4" name="Date Placeholder 3"/>
          <p:cNvSpPr>
            <a:spLocks noGrp="1"/>
          </p:cNvSpPr>
          <p:nvPr>
            <p:ph type="dt" idx="10"/>
          </p:nvPr>
        </p:nvSpPr>
        <p:spPr/>
        <p:txBody>
          <a:bodyPr/>
          <a:lstStyle/>
          <a:p>
            <a:fld id="{937A535A-033D-4345-86CA-2E492FD40B91}"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99</a:t>
            </a:fld>
            <a:endParaRPr lang="pl-PL"/>
          </a:p>
        </p:txBody>
      </p:sp>
    </p:spTree>
    <p:extLst>
      <p:ext uri="{BB962C8B-B14F-4D97-AF65-F5344CB8AC3E}">
        <p14:creationId xmlns:p14="http://schemas.microsoft.com/office/powerpoint/2010/main" val="7872995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i="1" kern="1200" dirty="0" smtClean="0">
                <a:solidFill>
                  <a:schemeClr val="tx1"/>
                </a:solidFill>
                <a:latin typeface="+mn-lt"/>
                <a:ea typeface="+mn-ea"/>
                <a:cs typeface="+mn-cs"/>
              </a:rPr>
              <a:t>class Parent:        # define parent class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def </a:t>
            </a:r>
            <a:r>
              <a:rPr lang="en-US" sz="1200" i="1" kern="1200" dirty="0" err="1" smtClean="0">
                <a:solidFill>
                  <a:schemeClr val="tx1"/>
                </a:solidFill>
                <a:latin typeface="+mn-lt"/>
                <a:ea typeface="+mn-ea"/>
                <a:cs typeface="+mn-cs"/>
              </a:rPr>
              <a:t>myMethod</a:t>
            </a:r>
            <a:r>
              <a:rPr lang="en-US" sz="1200" i="1" kern="1200" dirty="0" smtClean="0">
                <a:solidFill>
                  <a:schemeClr val="tx1"/>
                </a:solidFill>
                <a:latin typeface="+mn-lt"/>
                <a:ea typeface="+mn-ea"/>
                <a:cs typeface="+mn-cs"/>
              </a:rPr>
              <a:t>(self):</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'Calling parent method'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class Child(Parent): # define child class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def </a:t>
            </a:r>
            <a:r>
              <a:rPr lang="en-US" sz="1200" i="1" kern="1200" dirty="0" err="1" smtClean="0">
                <a:solidFill>
                  <a:schemeClr val="tx1"/>
                </a:solidFill>
                <a:latin typeface="+mn-lt"/>
                <a:ea typeface="+mn-ea"/>
                <a:cs typeface="+mn-cs"/>
              </a:rPr>
              <a:t>myMethod</a:t>
            </a:r>
            <a:r>
              <a:rPr lang="en-US" sz="1200" i="1" kern="1200" dirty="0" smtClean="0">
                <a:solidFill>
                  <a:schemeClr val="tx1"/>
                </a:solidFill>
                <a:latin typeface="+mn-lt"/>
                <a:ea typeface="+mn-ea"/>
                <a:cs typeface="+mn-cs"/>
              </a:rPr>
              <a:t>(self):</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'Calling child method'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&gt;&gt;&gt;c = Child()          # instance of child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t>
            </a:r>
            <a:r>
              <a:rPr lang="en-US" sz="1200" i="1" kern="1200" dirty="0" err="1" smtClean="0">
                <a:solidFill>
                  <a:schemeClr val="tx1"/>
                </a:solidFill>
                <a:latin typeface="+mn-lt"/>
                <a:ea typeface="+mn-ea"/>
                <a:cs typeface="+mn-cs"/>
              </a:rPr>
              <a:t>c.myMethod</a:t>
            </a:r>
            <a:r>
              <a:rPr lang="en-US" sz="1200" i="1" kern="1200" dirty="0" smtClean="0">
                <a:solidFill>
                  <a:schemeClr val="tx1"/>
                </a:solidFill>
                <a:latin typeface="+mn-lt"/>
                <a:ea typeface="+mn-ea"/>
                <a:cs typeface="+mn-cs"/>
              </a:rPr>
              <a:t>()         # child calls overridden method</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Calling child method</a:t>
            </a:r>
            <a:endParaRPr lang="ro-RO"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Vector</a:t>
            </a:r>
            <a:r>
              <a:rPr lang="en-US" sz="1200" kern="1200" baseline="0" dirty="0" smtClean="0">
                <a:solidFill>
                  <a:schemeClr val="tx1"/>
                </a:solidFill>
                <a:latin typeface="+mn-lt"/>
                <a:ea typeface="+mn-ea"/>
                <a:cs typeface="+mn-cs"/>
              </a:rPr>
              <a:t> class example:</a:t>
            </a:r>
          </a:p>
          <a:p>
            <a:r>
              <a:rPr lang="en-US" sz="1200" i="1" kern="1200" dirty="0" smtClean="0">
                <a:solidFill>
                  <a:schemeClr val="tx1"/>
                </a:solidFill>
                <a:latin typeface="+mn-lt"/>
                <a:ea typeface="+mn-ea"/>
                <a:cs typeface="+mn-cs"/>
              </a:rPr>
              <a:t>class Vector:</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def __init__(self, a, b):</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self.a</a:t>
            </a:r>
            <a:r>
              <a:rPr lang="en-US" sz="1200" i="1" kern="1200" dirty="0" smtClean="0">
                <a:solidFill>
                  <a:schemeClr val="tx1"/>
                </a:solidFill>
                <a:latin typeface="+mn-lt"/>
                <a:ea typeface="+mn-ea"/>
                <a:cs typeface="+mn-cs"/>
              </a:rPr>
              <a:t> = a</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self.b</a:t>
            </a:r>
            <a:r>
              <a:rPr lang="en-US" sz="1200" i="1" kern="1200" dirty="0" smtClean="0">
                <a:solidFill>
                  <a:schemeClr val="tx1"/>
                </a:solidFill>
                <a:latin typeface="+mn-lt"/>
                <a:ea typeface="+mn-ea"/>
                <a:cs typeface="+mn-cs"/>
              </a:rPr>
              <a:t> = b</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def __</a:t>
            </a:r>
            <a:r>
              <a:rPr lang="en-US" sz="1200" i="1" kern="1200" dirty="0" err="1" smtClean="0">
                <a:solidFill>
                  <a:schemeClr val="tx1"/>
                </a:solidFill>
                <a:latin typeface="+mn-lt"/>
                <a:ea typeface="+mn-ea"/>
                <a:cs typeface="+mn-cs"/>
              </a:rPr>
              <a:t>str</a:t>
            </a:r>
            <a:r>
              <a:rPr lang="en-US" sz="1200" i="1" kern="1200" dirty="0" smtClean="0">
                <a:solidFill>
                  <a:schemeClr val="tx1"/>
                </a:solidFill>
                <a:latin typeface="+mn-lt"/>
                <a:ea typeface="+mn-ea"/>
                <a:cs typeface="+mn-cs"/>
              </a:rPr>
              <a:t>__(self):</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return 'Vector (%d, %d)' % (</a:t>
            </a:r>
            <a:r>
              <a:rPr lang="en-US" sz="1200" i="1" kern="1200" dirty="0" err="1" smtClean="0">
                <a:solidFill>
                  <a:schemeClr val="tx1"/>
                </a:solidFill>
                <a:latin typeface="+mn-lt"/>
                <a:ea typeface="+mn-ea"/>
                <a:cs typeface="+mn-cs"/>
              </a:rPr>
              <a:t>self.a</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self.b</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def __add__(</a:t>
            </a:r>
            <a:r>
              <a:rPr lang="en-US" sz="1200" i="1" kern="1200" dirty="0" err="1" smtClean="0">
                <a:solidFill>
                  <a:schemeClr val="tx1"/>
                </a:solidFill>
                <a:latin typeface="+mn-lt"/>
                <a:ea typeface="+mn-ea"/>
                <a:cs typeface="+mn-cs"/>
              </a:rPr>
              <a:t>self,other</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return Vector(</a:t>
            </a:r>
            <a:r>
              <a:rPr lang="en-US" sz="1200" i="1" kern="1200" dirty="0" err="1" smtClean="0">
                <a:solidFill>
                  <a:schemeClr val="tx1"/>
                </a:solidFill>
                <a:latin typeface="+mn-lt"/>
                <a:ea typeface="+mn-ea"/>
                <a:cs typeface="+mn-cs"/>
              </a:rPr>
              <a:t>self.a</a:t>
            </a:r>
            <a:r>
              <a:rPr lang="en-US" sz="1200" i="1" kern="1200" dirty="0" smtClean="0">
                <a:solidFill>
                  <a:schemeClr val="tx1"/>
                </a:solidFill>
                <a:latin typeface="+mn-lt"/>
                <a:ea typeface="+mn-ea"/>
                <a:cs typeface="+mn-cs"/>
              </a:rPr>
              <a:t> + </a:t>
            </a:r>
            <a:r>
              <a:rPr lang="en-US" sz="1200" i="1" kern="1200" dirty="0" err="1" smtClean="0">
                <a:solidFill>
                  <a:schemeClr val="tx1"/>
                </a:solidFill>
                <a:latin typeface="+mn-lt"/>
                <a:ea typeface="+mn-ea"/>
                <a:cs typeface="+mn-cs"/>
              </a:rPr>
              <a:t>other.a</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self.b</a:t>
            </a:r>
            <a:r>
              <a:rPr lang="en-US" sz="1200" i="1" kern="1200" dirty="0" smtClean="0">
                <a:solidFill>
                  <a:schemeClr val="tx1"/>
                </a:solidFill>
                <a:latin typeface="+mn-lt"/>
                <a:ea typeface="+mn-ea"/>
                <a:cs typeface="+mn-cs"/>
              </a:rPr>
              <a:t> + </a:t>
            </a:r>
            <a:r>
              <a:rPr lang="en-US" sz="1200" i="1" kern="1200" dirty="0" err="1" smtClean="0">
                <a:solidFill>
                  <a:schemeClr val="tx1"/>
                </a:solidFill>
                <a:latin typeface="+mn-lt"/>
                <a:ea typeface="+mn-ea"/>
                <a:cs typeface="+mn-cs"/>
              </a:rPr>
              <a:t>other.b</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&gt;&gt;&gt;v1 = Vector(2,10)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&gt;&gt;&gt;v2 = Vector(5,-2)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&gt;&gt;&gt;print v1 + v2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Vector(7,8)</a:t>
            </a:r>
            <a:endParaRPr lang="ro-RO" sz="1200" kern="120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ro-RO" sz="1200" kern="1200" dirty="0">
              <a:solidFill>
                <a:schemeClr val="tx1"/>
              </a:solidFill>
              <a:latin typeface="+mn-lt"/>
              <a:ea typeface="+mn-ea"/>
              <a:cs typeface="+mn-cs"/>
            </a:endParaRPr>
          </a:p>
        </p:txBody>
      </p:sp>
      <p:sp>
        <p:nvSpPr>
          <p:cNvPr id="4" name="Date Placeholder 3"/>
          <p:cNvSpPr>
            <a:spLocks noGrp="1"/>
          </p:cNvSpPr>
          <p:nvPr>
            <p:ph type="dt" idx="10"/>
          </p:nvPr>
        </p:nvSpPr>
        <p:spPr/>
        <p:txBody>
          <a:bodyPr/>
          <a:lstStyle/>
          <a:p>
            <a:fld id="{937A535A-033D-4345-86CA-2E492FD40B91}"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100</a:t>
            </a:fld>
            <a:endParaRPr lang="pl-PL"/>
          </a:p>
        </p:txBody>
      </p:sp>
    </p:spTree>
    <p:extLst>
      <p:ext uri="{BB962C8B-B14F-4D97-AF65-F5344CB8AC3E}">
        <p14:creationId xmlns:p14="http://schemas.microsoft.com/office/powerpoint/2010/main" val="113831522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i="0" kern="1200" dirty="0" smtClean="0">
                <a:solidFill>
                  <a:schemeClr val="tx1"/>
                </a:solidFill>
                <a:latin typeface="+mn-lt"/>
                <a:ea typeface="+mn-ea"/>
                <a:cs typeface="+mn-cs"/>
              </a:rPr>
              <a:t>For</a:t>
            </a:r>
            <a:r>
              <a:rPr lang="en-US" sz="1200" i="0" kern="1200" baseline="0" dirty="0" smtClean="0">
                <a:solidFill>
                  <a:schemeClr val="tx1"/>
                </a:solidFill>
                <a:latin typeface="+mn-lt"/>
                <a:ea typeface="+mn-ea"/>
                <a:cs typeface="+mn-cs"/>
              </a:rPr>
              <a:t> example:</a:t>
            </a:r>
            <a:endParaRPr lang="en-US" sz="1200" i="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class </a:t>
            </a:r>
            <a:r>
              <a:rPr lang="en-US" sz="1200" i="1" kern="1200" dirty="0" err="1" smtClean="0">
                <a:solidFill>
                  <a:schemeClr val="tx1"/>
                </a:solidFill>
                <a:latin typeface="+mn-lt"/>
                <a:ea typeface="+mn-ea"/>
                <a:cs typeface="+mn-cs"/>
              </a:rPr>
              <a:t>JustCounter</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__</a:t>
            </a:r>
            <a:r>
              <a:rPr lang="en-US" sz="1200" i="1" kern="1200" dirty="0" err="1" smtClean="0">
                <a:solidFill>
                  <a:schemeClr val="tx1"/>
                </a:solidFill>
                <a:latin typeface="+mn-lt"/>
                <a:ea typeface="+mn-ea"/>
                <a:cs typeface="+mn-cs"/>
              </a:rPr>
              <a:t>secretCount</a:t>
            </a:r>
            <a:r>
              <a:rPr lang="en-US" sz="1200" i="1" kern="1200" dirty="0" smtClean="0">
                <a:solidFill>
                  <a:schemeClr val="tx1"/>
                </a:solidFill>
                <a:latin typeface="+mn-lt"/>
                <a:ea typeface="+mn-ea"/>
                <a:cs typeface="+mn-cs"/>
              </a:rPr>
              <a:t> = 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def count(self):</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self.__secretCount</a:t>
            </a:r>
            <a:r>
              <a:rPr lang="en-US" sz="1200" i="1" kern="1200" dirty="0" smtClean="0">
                <a:solidFill>
                  <a:schemeClr val="tx1"/>
                </a:solidFill>
                <a:latin typeface="+mn-lt"/>
                <a:ea typeface="+mn-ea"/>
                <a:cs typeface="+mn-cs"/>
              </a:rPr>
              <a:t> += 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a:t>
            </a:r>
            <a:r>
              <a:rPr lang="en-US" sz="1200" i="1" kern="1200" dirty="0" err="1" smtClean="0">
                <a:solidFill>
                  <a:schemeClr val="tx1"/>
                </a:solidFill>
                <a:latin typeface="+mn-lt"/>
                <a:ea typeface="+mn-ea"/>
                <a:cs typeface="+mn-cs"/>
              </a:rPr>
              <a:t>self.__secretCount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&gt;&gt;&gt;counter = </a:t>
            </a:r>
            <a:r>
              <a:rPr lang="en-US" sz="1200" i="1" kern="1200" dirty="0" err="1" smtClean="0">
                <a:solidFill>
                  <a:schemeClr val="tx1"/>
                </a:solidFill>
                <a:latin typeface="+mn-lt"/>
                <a:ea typeface="+mn-ea"/>
                <a:cs typeface="+mn-cs"/>
              </a:rPr>
              <a:t>JustCounter</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t>
            </a:r>
            <a:r>
              <a:rPr lang="en-US" sz="1200" i="1" kern="1200" dirty="0" err="1" smtClean="0">
                <a:solidFill>
                  <a:schemeClr val="tx1"/>
                </a:solidFill>
                <a:latin typeface="+mn-lt"/>
                <a:ea typeface="+mn-ea"/>
                <a:cs typeface="+mn-cs"/>
              </a:rPr>
              <a:t>counter.count</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a:t>
            </a:r>
            <a:r>
              <a:rPr lang="en-US" sz="1200" i="1" kern="1200" dirty="0" err="1" smtClean="0">
                <a:solidFill>
                  <a:schemeClr val="tx1"/>
                </a:solidFill>
                <a:latin typeface="+mn-lt"/>
                <a:ea typeface="+mn-ea"/>
                <a:cs typeface="+mn-cs"/>
              </a:rPr>
              <a:t>counter.count</a:t>
            </a:r>
            <a:r>
              <a:rPr lang="en-US" sz="1200" i="1" kern="1200" dirty="0" smtClean="0">
                <a:solidFill>
                  <a:schemeClr val="tx1"/>
                </a:solidFill>
                <a:latin typeface="+mn-lt"/>
                <a:ea typeface="+mn-ea"/>
                <a:cs typeface="+mn-cs"/>
              </a:rPr>
              <a: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&gt;&gt;&gt;print </a:t>
            </a:r>
            <a:r>
              <a:rPr lang="en-US" sz="1200" i="1" kern="1200" dirty="0" err="1" smtClean="0">
                <a:solidFill>
                  <a:schemeClr val="tx1"/>
                </a:solidFill>
                <a:latin typeface="+mn-lt"/>
                <a:ea typeface="+mn-ea"/>
                <a:cs typeface="+mn-cs"/>
              </a:rPr>
              <a:t>counter.__secretCount</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Traceback</a:t>
            </a:r>
            <a:r>
              <a:rPr lang="en-US" sz="1200" i="1" kern="1200" dirty="0" smtClean="0">
                <a:solidFill>
                  <a:schemeClr val="tx1"/>
                </a:solidFill>
                <a:latin typeface="+mn-lt"/>
                <a:ea typeface="+mn-ea"/>
                <a:cs typeface="+mn-cs"/>
              </a:rPr>
              <a:t> (most recent call last):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File "test.py", line 12, in &lt;module&gt;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a:t>
            </a:r>
            <a:r>
              <a:rPr lang="en-US" sz="1200" i="1" kern="1200" dirty="0" err="1" smtClean="0">
                <a:solidFill>
                  <a:schemeClr val="tx1"/>
                </a:solidFill>
                <a:latin typeface="+mn-lt"/>
                <a:ea typeface="+mn-ea"/>
                <a:cs typeface="+mn-cs"/>
              </a:rPr>
              <a:t>counter.__secretCount</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AttributeError</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JustCounter</a:t>
            </a:r>
            <a:r>
              <a:rPr lang="en-US" sz="1200" i="1" kern="1200" dirty="0" smtClean="0">
                <a:solidFill>
                  <a:schemeClr val="tx1"/>
                </a:solidFill>
                <a:latin typeface="+mn-lt"/>
                <a:ea typeface="+mn-ea"/>
                <a:cs typeface="+mn-cs"/>
              </a:rPr>
              <a:t> instance has no attribute '__</a:t>
            </a:r>
            <a:r>
              <a:rPr lang="en-US" sz="1200" i="1" kern="1200" dirty="0" err="1" smtClean="0">
                <a:solidFill>
                  <a:schemeClr val="tx1"/>
                </a:solidFill>
                <a:latin typeface="+mn-lt"/>
                <a:ea typeface="+mn-ea"/>
                <a:cs typeface="+mn-cs"/>
              </a:rPr>
              <a:t>secretCount</a:t>
            </a:r>
            <a:r>
              <a:rPr lang="en-US" sz="1200" i="1" kern="1200" dirty="0" smtClean="0">
                <a:solidFill>
                  <a:schemeClr val="tx1"/>
                </a:solidFill>
                <a:latin typeface="+mn-lt"/>
                <a:ea typeface="+mn-ea"/>
                <a:cs typeface="+mn-cs"/>
              </a:rPr>
              <a:t>‘</a:t>
            </a:r>
          </a:p>
          <a:p>
            <a:r>
              <a:rPr lang="en-US" sz="1200" i="1" kern="1200" dirty="0" smtClean="0">
                <a:solidFill>
                  <a:schemeClr val="tx1"/>
                </a:solidFill>
                <a:latin typeface="+mn-lt"/>
                <a:ea typeface="+mn-ea"/>
                <a:cs typeface="+mn-cs"/>
              </a:rPr>
              <a:t>&gt;&gt;&gt;print </a:t>
            </a:r>
            <a:r>
              <a:rPr lang="en-US" sz="1200" i="1" kern="1200" dirty="0" err="1" smtClean="0">
                <a:solidFill>
                  <a:schemeClr val="tx1"/>
                </a:solidFill>
                <a:latin typeface="+mn-lt"/>
                <a:ea typeface="+mn-ea"/>
                <a:cs typeface="+mn-cs"/>
              </a:rPr>
              <a:t>counter._JustCounter__secretCount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2</a:t>
            </a:r>
          </a:p>
          <a:p>
            <a:endParaRPr lang="en-US" sz="1200" i="1" kern="1200" dirty="0" smtClean="0">
              <a:solidFill>
                <a:schemeClr val="tx1"/>
              </a:solidFill>
              <a:latin typeface="+mn-lt"/>
              <a:ea typeface="+mn-ea"/>
              <a:cs typeface="+mn-cs"/>
            </a:endParaRPr>
          </a:p>
          <a:p>
            <a:r>
              <a:rPr lang="en-US" dirty="0" smtClean="0"/>
              <a:t>“Private” instance variables that cannot be accessed except from inside an object don’t exist in Python. However, there is a convention that is followed by most Python code: a name prefixed with an underscore (e.g. _</a:t>
            </a:r>
            <a:r>
              <a:rPr lang="en-US" dirty="0" err="1" smtClean="0"/>
              <a:t>scretCount</a:t>
            </a:r>
            <a:r>
              <a:rPr lang="en-US" dirty="0" smtClean="0"/>
              <a:t>) should be treated as a non-public part</a:t>
            </a:r>
            <a:endParaRPr lang="ro-RO" sz="1200" kern="1200" dirty="0" smtClean="0">
              <a:solidFill>
                <a:schemeClr val="tx1"/>
              </a:solidFill>
              <a:latin typeface="+mn-lt"/>
              <a:ea typeface="+mn-ea"/>
              <a:cs typeface="+mn-cs"/>
            </a:endParaRPr>
          </a:p>
          <a:p>
            <a:endParaRPr lang="ro-RO" sz="1200" kern="1200" dirty="0">
              <a:solidFill>
                <a:schemeClr val="tx1"/>
              </a:solidFill>
              <a:latin typeface="+mn-lt"/>
              <a:ea typeface="+mn-ea"/>
              <a:cs typeface="+mn-cs"/>
            </a:endParaRPr>
          </a:p>
        </p:txBody>
      </p:sp>
      <p:sp>
        <p:nvSpPr>
          <p:cNvPr id="4" name="Date Placeholder 3"/>
          <p:cNvSpPr>
            <a:spLocks noGrp="1"/>
          </p:cNvSpPr>
          <p:nvPr>
            <p:ph type="dt" idx="10"/>
          </p:nvPr>
        </p:nvSpPr>
        <p:spPr/>
        <p:txBody>
          <a:bodyPr/>
          <a:lstStyle/>
          <a:p>
            <a:fld id="{937A535A-033D-4345-86CA-2E492FD40B91}"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101</a:t>
            </a:fld>
            <a:endParaRPr lang="pl-PL"/>
          </a:p>
        </p:txBody>
      </p:sp>
    </p:spTree>
    <p:extLst>
      <p:ext uri="{BB962C8B-B14F-4D97-AF65-F5344CB8AC3E}">
        <p14:creationId xmlns:p14="http://schemas.microsoft.com/office/powerpoint/2010/main" val="148144162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CD07D328-0B92-41D4-AC60-7F30056847B2}" type="datetime1">
              <a:rPr lang="pl-PL" smtClean="0"/>
              <a:pPr/>
              <a:t>2015-03-27</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102</a:t>
            </a:fld>
            <a:endParaRPr lang="pl-PL"/>
          </a:p>
        </p:txBody>
      </p:sp>
    </p:spTree>
    <p:extLst>
      <p:ext uri="{BB962C8B-B14F-4D97-AF65-F5344CB8AC3E}">
        <p14:creationId xmlns:p14="http://schemas.microsoft.com/office/powerpoint/2010/main" val="26102926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dirty="0" smtClean="0">
                <a:solidFill>
                  <a:schemeClr val="tx1"/>
                </a:solidFill>
                <a:latin typeface="+mn-lt"/>
                <a:ea typeface="+mn-ea"/>
                <a:cs typeface="+mn-cs"/>
              </a:rPr>
              <a:t>class Employee: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'Common base class for all employees'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empCount</a:t>
            </a:r>
            <a:r>
              <a:rPr lang="en-US" sz="1200" i="1" kern="1200" dirty="0" smtClean="0">
                <a:solidFill>
                  <a:schemeClr val="tx1"/>
                </a:solidFill>
                <a:latin typeface="+mn-lt"/>
                <a:ea typeface="+mn-ea"/>
                <a:cs typeface="+mn-cs"/>
              </a:rPr>
              <a:t> = 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def</a:t>
            </a:r>
            <a:r>
              <a:rPr lang="en-US" sz="1200" i="1" kern="1200" dirty="0" smtClean="0">
                <a:solidFill>
                  <a:schemeClr val="tx1"/>
                </a:solidFill>
                <a:latin typeface="+mn-lt"/>
                <a:ea typeface="+mn-ea"/>
                <a:cs typeface="+mn-cs"/>
              </a:rPr>
              <a:t> __</a:t>
            </a:r>
            <a:r>
              <a:rPr lang="en-US" sz="1200" i="1" kern="1200" dirty="0" err="1" smtClean="0">
                <a:solidFill>
                  <a:schemeClr val="tx1"/>
                </a:solidFill>
                <a:latin typeface="+mn-lt"/>
                <a:ea typeface="+mn-ea"/>
                <a:cs typeface="+mn-cs"/>
              </a:rPr>
              <a:t>init</a:t>
            </a:r>
            <a:r>
              <a:rPr lang="en-US" sz="1200" i="1" kern="1200" dirty="0" smtClean="0">
                <a:solidFill>
                  <a:schemeClr val="tx1"/>
                </a:solidFill>
                <a:latin typeface="+mn-lt"/>
                <a:ea typeface="+mn-ea"/>
                <a:cs typeface="+mn-cs"/>
              </a:rPr>
              <a:t>__(self, name, salary):</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self.name = name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self.salary</a:t>
            </a:r>
            <a:r>
              <a:rPr lang="en-US" sz="1200" i="1" kern="1200" dirty="0" smtClean="0">
                <a:solidFill>
                  <a:schemeClr val="tx1"/>
                </a:solidFill>
                <a:latin typeface="+mn-lt"/>
                <a:ea typeface="+mn-ea"/>
                <a:cs typeface="+mn-cs"/>
              </a:rPr>
              <a:t> = salary</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Employee.empCount</a:t>
            </a:r>
            <a:r>
              <a:rPr lang="en-US" sz="1200" i="1" kern="1200" dirty="0" smtClean="0">
                <a:solidFill>
                  <a:schemeClr val="tx1"/>
                </a:solidFill>
                <a:latin typeface="+mn-lt"/>
                <a:ea typeface="+mn-ea"/>
                <a:cs typeface="+mn-cs"/>
              </a:rPr>
              <a:t> += 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def</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displayCount</a:t>
            </a:r>
            <a:r>
              <a:rPr lang="en-US" sz="1200" i="1" kern="1200" dirty="0" smtClean="0">
                <a:solidFill>
                  <a:schemeClr val="tx1"/>
                </a:solidFill>
                <a:latin typeface="+mn-lt"/>
                <a:ea typeface="+mn-ea"/>
                <a:cs typeface="+mn-cs"/>
              </a:rPr>
              <a:t>(self):</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"Total Employee %d" % </a:t>
            </a:r>
            <a:r>
              <a:rPr lang="en-US" sz="1200" i="1" kern="1200" dirty="0" err="1" smtClean="0">
                <a:solidFill>
                  <a:schemeClr val="tx1"/>
                </a:solidFill>
                <a:latin typeface="+mn-lt"/>
                <a:ea typeface="+mn-ea"/>
                <a:cs typeface="+mn-cs"/>
              </a:rPr>
              <a:t>Employee.empCount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def</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displayEmployee</a:t>
            </a:r>
            <a:r>
              <a:rPr lang="en-US" sz="1200" i="1" kern="1200" dirty="0" smtClean="0">
                <a:solidFill>
                  <a:schemeClr val="tx1"/>
                </a:solidFill>
                <a:latin typeface="+mn-lt"/>
                <a:ea typeface="+mn-ea"/>
                <a:cs typeface="+mn-cs"/>
              </a:rPr>
              <a:t>(self):</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"Name : ", self.name,  ", Salary: ", </a:t>
            </a:r>
            <a:r>
              <a:rPr lang="en-US" sz="1200" i="1" kern="1200" dirty="0" err="1" smtClean="0">
                <a:solidFill>
                  <a:schemeClr val="tx1"/>
                </a:solidFill>
                <a:latin typeface="+mn-lt"/>
                <a:ea typeface="+mn-ea"/>
                <a:cs typeface="+mn-cs"/>
              </a:rPr>
              <a:t>self.salary</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pPr lvl="0">
              <a:buFontTx/>
              <a:buChar char="-"/>
            </a:pPr>
            <a:r>
              <a:rPr lang="en-US" sz="1200" kern="1200" dirty="0" smtClean="0">
                <a:solidFill>
                  <a:schemeClr val="tx1"/>
                </a:solidFill>
                <a:latin typeface="+mn-lt"/>
                <a:ea typeface="+mn-ea"/>
                <a:cs typeface="+mn-cs"/>
              </a:rPr>
              <a:t>The variable </a:t>
            </a:r>
            <a:r>
              <a:rPr lang="en-US" sz="1200" i="1" kern="1200" dirty="0" err="1" smtClean="0">
                <a:solidFill>
                  <a:schemeClr val="tx1"/>
                </a:solidFill>
                <a:latin typeface="+mn-lt"/>
                <a:ea typeface="+mn-ea"/>
                <a:cs typeface="+mn-cs"/>
              </a:rPr>
              <a:t>empCount</a:t>
            </a:r>
            <a:r>
              <a:rPr lang="en-US" sz="1200" kern="1200" dirty="0" smtClean="0">
                <a:solidFill>
                  <a:schemeClr val="tx1"/>
                </a:solidFill>
                <a:latin typeface="+mn-lt"/>
                <a:ea typeface="+mn-ea"/>
                <a:cs typeface="+mn-cs"/>
              </a:rPr>
              <a:t> is a class variable whose value would be shared among all instances of a this class. This can be accessed as </a:t>
            </a:r>
            <a:r>
              <a:rPr lang="en-US" sz="1200" i="1" kern="1200" dirty="0" err="1" smtClean="0">
                <a:solidFill>
                  <a:schemeClr val="tx1"/>
                </a:solidFill>
                <a:latin typeface="+mn-lt"/>
                <a:ea typeface="+mn-ea"/>
                <a:cs typeface="+mn-cs"/>
              </a:rPr>
              <a:t>Employee.empCount</a:t>
            </a:r>
            <a:r>
              <a:rPr lang="en-US" sz="1200" kern="1200" dirty="0" smtClean="0">
                <a:solidFill>
                  <a:schemeClr val="tx1"/>
                </a:solidFill>
                <a:latin typeface="+mn-lt"/>
                <a:ea typeface="+mn-ea"/>
                <a:cs typeface="+mn-cs"/>
              </a:rPr>
              <a:t> from inside the class or outside the class.</a:t>
            </a:r>
          </a:p>
          <a:p>
            <a:pPr lvl="0">
              <a:buFontTx/>
              <a:buNone/>
            </a:pPr>
            <a:endParaRPr lang="ro-RO" sz="1200" kern="1200" dirty="0" smtClean="0">
              <a:solidFill>
                <a:schemeClr val="tx1"/>
              </a:solidFill>
              <a:latin typeface="+mn-lt"/>
              <a:ea typeface="+mn-ea"/>
              <a:cs typeface="+mn-cs"/>
            </a:endParaRPr>
          </a:p>
          <a:p>
            <a:pPr lvl="0">
              <a:buFontTx/>
              <a:buChar char="-"/>
            </a:pPr>
            <a:r>
              <a:rPr lang="en-US" sz="1200" kern="1200" dirty="0" smtClean="0">
                <a:solidFill>
                  <a:schemeClr val="tx1"/>
                </a:solidFill>
                <a:latin typeface="+mn-lt"/>
                <a:ea typeface="+mn-ea"/>
                <a:cs typeface="+mn-cs"/>
              </a:rPr>
              <a:t>The first method </a:t>
            </a:r>
            <a:r>
              <a:rPr lang="en-US" sz="1200" i="1" kern="1200" dirty="0" smtClean="0">
                <a:solidFill>
                  <a:schemeClr val="tx1"/>
                </a:solidFill>
                <a:latin typeface="+mn-lt"/>
                <a:ea typeface="+mn-ea"/>
                <a:cs typeface="+mn-cs"/>
              </a:rPr>
              <a:t>__</a:t>
            </a:r>
            <a:r>
              <a:rPr lang="en-US" sz="1200" i="1" kern="1200" dirty="0" err="1" smtClean="0">
                <a:solidFill>
                  <a:schemeClr val="tx1"/>
                </a:solidFill>
                <a:latin typeface="+mn-lt"/>
                <a:ea typeface="+mn-ea"/>
                <a:cs typeface="+mn-cs"/>
              </a:rPr>
              <a:t>init</a:t>
            </a:r>
            <a:r>
              <a:rPr lang="en-US" sz="1200" i="1" kern="1200" dirty="0" smtClean="0">
                <a:solidFill>
                  <a:schemeClr val="tx1"/>
                </a:solidFill>
                <a:latin typeface="+mn-lt"/>
                <a:ea typeface="+mn-ea"/>
                <a:cs typeface="+mn-cs"/>
              </a:rPr>
              <a:t>__()</a:t>
            </a:r>
            <a:r>
              <a:rPr lang="en-US" sz="1200" kern="1200" dirty="0" smtClean="0">
                <a:solidFill>
                  <a:schemeClr val="tx1"/>
                </a:solidFill>
                <a:latin typeface="+mn-lt"/>
                <a:ea typeface="+mn-ea"/>
                <a:cs typeface="+mn-cs"/>
              </a:rPr>
              <a:t> is a special method which is called class constructor or initialization method that Python calls when you create a new instance of this class.</a:t>
            </a:r>
          </a:p>
          <a:p>
            <a:pPr lvl="0">
              <a:buFontTx/>
              <a:buNone/>
            </a:pPr>
            <a:endParaRPr lang="ro-RO" sz="1200" kern="1200" dirty="0" smtClean="0">
              <a:solidFill>
                <a:schemeClr val="tx1"/>
              </a:solidFill>
              <a:latin typeface="+mn-lt"/>
              <a:ea typeface="+mn-ea"/>
              <a:cs typeface="+mn-cs"/>
            </a:endParaRPr>
          </a:p>
          <a:p>
            <a:pPr lvl="0">
              <a:buFontTx/>
              <a:buChar char="-"/>
            </a:pPr>
            <a:r>
              <a:rPr lang="en-US" sz="1200" kern="1200" dirty="0" smtClean="0">
                <a:solidFill>
                  <a:schemeClr val="tx1"/>
                </a:solidFill>
                <a:latin typeface="+mn-lt"/>
                <a:ea typeface="+mn-ea"/>
                <a:cs typeface="+mn-cs"/>
              </a:rPr>
              <a:t>You declare other class methods like normal functions with the exception that the first argument to each method is </a:t>
            </a:r>
            <a:r>
              <a:rPr lang="en-US" sz="1200" i="1" kern="1200" dirty="0" smtClean="0">
                <a:solidFill>
                  <a:schemeClr val="tx1"/>
                </a:solidFill>
                <a:latin typeface="+mn-lt"/>
                <a:ea typeface="+mn-ea"/>
                <a:cs typeface="+mn-cs"/>
              </a:rPr>
              <a:t>self</a:t>
            </a:r>
            <a:r>
              <a:rPr lang="en-US" sz="1200" kern="1200" dirty="0" smtClean="0">
                <a:solidFill>
                  <a:schemeClr val="tx1"/>
                </a:solidFill>
                <a:latin typeface="+mn-lt"/>
                <a:ea typeface="+mn-ea"/>
                <a:cs typeface="+mn-cs"/>
              </a:rPr>
              <a:t>. Python adds the </a:t>
            </a:r>
            <a:r>
              <a:rPr lang="en-US" sz="1200" i="1" kern="1200" dirty="0" smtClean="0">
                <a:solidFill>
                  <a:schemeClr val="tx1"/>
                </a:solidFill>
                <a:latin typeface="+mn-lt"/>
                <a:ea typeface="+mn-ea"/>
                <a:cs typeface="+mn-cs"/>
              </a:rPr>
              <a:t>self</a:t>
            </a:r>
            <a:r>
              <a:rPr lang="en-US" sz="1200" kern="1200" dirty="0" smtClean="0">
                <a:solidFill>
                  <a:schemeClr val="tx1"/>
                </a:solidFill>
                <a:latin typeface="+mn-lt"/>
                <a:ea typeface="+mn-ea"/>
                <a:cs typeface="+mn-cs"/>
              </a:rPr>
              <a:t> argument to the list for you; you don't need to include it when you call the methods.</a:t>
            </a:r>
          </a:p>
          <a:p>
            <a:pPr lvl="0">
              <a:buFontTx/>
              <a:buChar char="-"/>
            </a:pPr>
            <a:endParaRPr lang="en-US" sz="1200" kern="1200" dirty="0" smtClean="0">
              <a:solidFill>
                <a:schemeClr val="tx1"/>
              </a:solidFill>
              <a:latin typeface="+mn-lt"/>
              <a:ea typeface="+mn-ea"/>
              <a:cs typeface="+mn-cs"/>
            </a:endParaRPr>
          </a:p>
          <a:p>
            <a:pPr lvl="0">
              <a:buFontTx/>
              <a:buNone/>
            </a:pPr>
            <a:r>
              <a:rPr lang="en-US" sz="1200" kern="1200" dirty="0" smtClean="0">
                <a:solidFill>
                  <a:schemeClr val="tx1"/>
                </a:solidFill>
                <a:latin typeface="+mn-lt"/>
                <a:ea typeface="+mn-ea"/>
                <a:cs typeface="+mn-cs"/>
              </a:rPr>
              <a:t>This</a:t>
            </a:r>
            <a:r>
              <a:rPr lang="en-US" sz="1200" kern="1200" baseline="0" dirty="0" smtClean="0">
                <a:solidFill>
                  <a:schemeClr val="tx1"/>
                </a:solidFill>
                <a:latin typeface="+mn-lt"/>
                <a:ea typeface="+mn-ea"/>
                <a:cs typeface="+mn-cs"/>
              </a:rPr>
              <a:t> how you create an instance of a class:</a:t>
            </a:r>
          </a:p>
          <a:p>
            <a:r>
              <a:rPr lang="en-US" sz="1200" i="1" kern="1200" dirty="0" smtClean="0">
                <a:solidFill>
                  <a:schemeClr val="tx1"/>
                </a:solidFill>
                <a:latin typeface="+mn-lt"/>
                <a:ea typeface="+mn-ea"/>
                <a:cs typeface="+mn-cs"/>
              </a:rPr>
              <a:t>"This would create first object of Employee class"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emp1 = Employee("Zara", 2000)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"This would create second object of Employee class"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emp2 = Employee("</a:t>
            </a:r>
            <a:r>
              <a:rPr lang="en-US" sz="1200" i="1" kern="1200" dirty="0" err="1" smtClean="0">
                <a:solidFill>
                  <a:schemeClr val="tx1"/>
                </a:solidFill>
                <a:latin typeface="+mn-lt"/>
                <a:ea typeface="+mn-ea"/>
                <a:cs typeface="+mn-cs"/>
              </a:rPr>
              <a:t>Manni</a:t>
            </a:r>
            <a:r>
              <a:rPr lang="en-US" sz="1200" i="1" kern="1200" dirty="0" smtClean="0">
                <a:solidFill>
                  <a:schemeClr val="tx1"/>
                </a:solidFill>
                <a:latin typeface="+mn-lt"/>
                <a:ea typeface="+mn-ea"/>
                <a:cs typeface="+mn-cs"/>
              </a:rPr>
              <a:t>", 5000)</a:t>
            </a: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emp1.displayEmployee()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emp2.displayEmployee()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print "Total Employee %d" % </a:t>
            </a:r>
            <a:r>
              <a:rPr lang="en-US" sz="1200" i="1" kern="1200" dirty="0" err="1" smtClean="0">
                <a:solidFill>
                  <a:schemeClr val="tx1"/>
                </a:solidFill>
                <a:latin typeface="+mn-lt"/>
                <a:ea typeface="+mn-ea"/>
                <a:cs typeface="+mn-cs"/>
              </a:rPr>
              <a:t>Employee.empCount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can add, remove, or modify attributes of classes and objects at any time: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emp1.age = 7  # Add an 'age' attribute.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emp1.age = 8  # Modify 'age' attribute.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del emp1.age  # Delete 'age' attribute.</a:t>
            </a:r>
            <a:endParaRPr lang="ro-RO" sz="1200" kern="1200" dirty="0" smtClean="0">
              <a:solidFill>
                <a:schemeClr val="tx1"/>
              </a:solidFill>
              <a:latin typeface="+mn-lt"/>
              <a:ea typeface="+mn-ea"/>
              <a:cs typeface="+mn-cs"/>
            </a:endParaRPr>
          </a:p>
          <a:p>
            <a:endParaRPr lang="en-US" dirty="0" smtClean="0"/>
          </a:p>
          <a:p>
            <a:r>
              <a:rPr lang="en-US" dirty="0" smtClean="0"/>
              <a:t>Example on using</a:t>
            </a:r>
            <a:r>
              <a:rPr lang="en-US" baseline="0" dirty="0" smtClean="0"/>
              <a:t> functions:</a:t>
            </a:r>
          </a:p>
          <a:p>
            <a:r>
              <a:rPr lang="en-US" sz="1200" i="1" kern="1200" dirty="0" err="1" smtClean="0">
                <a:solidFill>
                  <a:schemeClr val="tx1"/>
                </a:solidFill>
                <a:latin typeface="+mn-lt"/>
                <a:ea typeface="+mn-ea"/>
                <a:cs typeface="+mn-cs"/>
              </a:rPr>
              <a:t>hasattr</a:t>
            </a:r>
            <a:r>
              <a:rPr lang="en-US" sz="1200" i="1" kern="1200" dirty="0" smtClean="0">
                <a:solidFill>
                  <a:schemeClr val="tx1"/>
                </a:solidFill>
                <a:latin typeface="+mn-lt"/>
                <a:ea typeface="+mn-ea"/>
                <a:cs typeface="+mn-cs"/>
              </a:rPr>
              <a:t>(emp1, 'age')    # Returns true if 'age' attribute exists</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getattr</a:t>
            </a:r>
            <a:r>
              <a:rPr lang="en-US" sz="1200" i="1" kern="1200" dirty="0" smtClean="0">
                <a:solidFill>
                  <a:schemeClr val="tx1"/>
                </a:solidFill>
                <a:latin typeface="+mn-lt"/>
                <a:ea typeface="+mn-ea"/>
                <a:cs typeface="+mn-cs"/>
              </a:rPr>
              <a:t>(emp1, 'age')    # Returns value of 'age' attribute</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setattr</a:t>
            </a:r>
            <a:r>
              <a:rPr lang="en-US" sz="1200" i="1" kern="1200" dirty="0" smtClean="0">
                <a:solidFill>
                  <a:schemeClr val="tx1"/>
                </a:solidFill>
                <a:latin typeface="+mn-lt"/>
                <a:ea typeface="+mn-ea"/>
                <a:cs typeface="+mn-cs"/>
              </a:rPr>
              <a:t>(emp1, 'age', 8) # Set attribute 'age' at 8</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delattr</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empl</a:t>
            </a:r>
            <a:r>
              <a:rPr lang="en-US" sz="1200" i="1" kern="1200" dirty="0" smtClean="0">
                <a:solidFill>
                  <a:schemeClr val="tx1"/>
                </a:solidFill>
                <a:latin typeface="+mn-lt"/>
                <a:ea typeface="+mn-ea"/>
                <a:cs typeface="+mn-cs"/>
              </a:rPr>
              <a:t>, 'age')    # Delete attribute 'age'</a:t>
            </a:r>
            <a:endParaRPr lang="ro-RO" sz="1200" kern="1200" dirty="0" smtClean="0">
              <a:solidFill>
                <a:schemeClr val="tx1"/>
              </a:solidFill>
              <a:latin typeface="+mn-lt"/>
              <a:ea typeface="+mn-ea"/>
              <a:cs typeface="+mn-cs"/>
            </a:endParaRPr>
          </a:p>
          <a:p>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A1A04FB3-8901-4BF0-9F7E-D22A1F7AA538}" type="datetime1">
              <a:rPr lang="pl-PL" smtClean="0"/>
              <a:pPr/>
              <a:t>2015-03-27</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103</a:t>
            </a:fld>
            <a:endParaRPr lang="pl-PL"/>
          </a:p>
        </p:txBody>
      </p:sp>
    </p:spTree>
    <p:extLst>
      <p:ext uri="{BB962C8B-B14F-4D97-AF65-F5344CB8AC3E}">
        <p14:creationId xmlns:p14="http://schemas.microsoft.com/office/powerpoint/2010/main" val="358134156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i="1" kern="1200" dirty="0" smtClean="0">
                <a:solidFill>
                  <a:schemeClr val="tx1"/>
                </a:solidFill>
                <a:latin typeface="+mn-lt"/>
                <a:ea typeface="+mn-ea"/>
                <a:cs typeface="+mn-cs"/>
              </a:rPr>
              <a:t>class Employee: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'Common base class for all employees'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empCount</a:t>
            </a:r>
            <a:r>
              <a:rPr lang="en-US" sz="1200" i="1" kern="1200" dirty="0" smtClean="0">
                <a:solidFill>
                  <a:schemeClr val="tx1"/>
                </a:solidFill>
                <a:latin typeface="+mn-lt"/>
                <a:ea typeface="+mn-ea"/>
                <a:cs typeface="+mn-cs"/>
              </a:rPr>
              <a:t> = 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def</a:t>
            </a:r>
            <a:r>
              <a:rPr lang="en-US" sz="1200" i="1" kern="1200" dirty="0" smtClean="0">
                <a:solidFill>
                  <a:schemeClr val="tx1"/>
                </a:solidFill>
                <a:latin typeface="+mn-lt"/>
                <a:ea typeface="+mn-ea"/>
                <a:cs typeface="+mn-cs"/>
              </a:rPr>
              <a:t> __</a:t>
            </a:r>
            <a:r>
              <a:rPr lang="en-US" sz="1200" i="1" kern="1200" dirty="0" err="1" smtClean="0">
                <a:solidFill>
                  <a:schemeClr val="tx1"/>
                </a:solidFill>
                <a:latin typeface="+mn-lt"/>
                <a:ea typeface="+mn-ea"/>
                <a:cs typeface="+mn-cs"/>
              </a:rPr>
              <a:t>init</a:t>
            </a:r>
            <a:r>
              <a:rPr lang="en-US" sz="1200" i="1" kern="1200" dirty="0" smtClean="0">
                <a:solidFill>
                  <a:schemeClr val="tx1"/>
                </a:solidFill>
                <a:latin typeface="+mn-lt"/>
                <a:ea typeface="+mn-ea"/>
                <a:cs typeface="+mn-cs"/>
              </a:rPr>
              <a:t>__(self, name, salary):</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self.name = name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self.salary</a:t>
            </a:r>
            <a:r>
              <a:rPr lang="en-US" sz="1200" i="1" kern="1200" dirty="0" smtClean="0">
                <a:solidFill>
                  <a:schemeClr val="tx1"/>
                </a:solidFill>
                <a:latin typeface="+mn-lt"/>
                <a:ea typeface="+mn-ea"/>
                <a:cs typeface="+mn-cs"/>
              </a:rPr>
              <a:t> = salary</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Employee.empCount</a:t>
            </a:r>
            <a:r>
              <a:rPr lang="en-US" sz="1200" i="1" kern="1200" dirty="0" smtClean="0">
                <a:solidFill>
                  <a:schemeClr val="tx1"/>
                </a:solidFill>
                <a:latin typeface="+mn-lt"/>
                <a:ea typeface="+mn-ea"/>
                <a:cs typeface="+mn-cs"/>
              </a:rPr>
              <a:t> += 1</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def</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displayCount</a:t>
            </a:r>
            <a:r>
              <a:rPr lang="en-US" sz="1200" i="1" kern="1200" dirty="0" smtClean="0">
                <a:solidFill>
                  <a:schemeClr val="tx1"/>
                </a:solidFill>
                <a:latin typeface="+mn-lt"/>
                <a:ea typeface="+mn-ea"/>
                <a:cs typeface="+mn-cs"/>
              </a:rPr>
              <a:t>(self):</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"Total Employee %d" % </a:t>
            </a:r>
            <a:r>
              <a:rPr lang="en-US" sz="1200" i="1" kern="1200" dirty="0" err="1" smtClean="0">
                <a:solidFill>
                  <a:schemeClr val="tx1"/>
                </a:solidFill>
                <a:latin typeface="+mn-lt"/>
                <a:ea typeface="+mn-ea"/>
                <a:cs typeface="+mn-cs"/>
              </a:rPr>
              <a:t>Employee.empCount</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def</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displayEmployee</a:t>
            </a:r>
            <a:r>
              <a:rPr lang="en-US" sz="1200" i="1" kern="1200" dirty="0" smtClean="0">
                <a:solidFill>
                  <a:schemeClr val="tx1"/>
                </a:solidFill>
                <a:latin typeface="+mn-lt"/>
                <a:ea typeface="+mn-ea"/>
                <a:cs typeface="+mn-cs"/>
              </a:rPr>
              <a:t>(self):</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      print "Name : ", self.name,  ", Salary: ", </a:t>
            </a:r>
            <a:r>
              <a:rPr lang="en-US" sz="1200" i="1" kern="1200" dirty="0" err="1" smtClean="0">
                <a:solidFill>
                  <a:schemeClr val="tx1"/>
                </a:solidFill>
                <a:latin typeface="+mn-lt"/>
                <a:ea typeface="+mn-ea"/>
                <a:cs typeface="+mn-cs"/>
              </a:rPr>
              <a:t>self.salary</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pPr lvl="0">
              <a:buFontTx/>
              <a:buChar char="-"/>
            </a:pPr>
            <a:r>
              <a:rPr lang="en-US" sz="1200" kern="1200" dirty="0" smtClean="0">
                <a:solidFill>
                  <a:schemeClr val="tx1"/>
                </a:solidFill>
                <a:latin typeface="+mn-lt"/>
                <a:ea typeface="+mn-ea"/>
                <a:cs typeface="+mn-cs"/>
              </a:rPr>
              <a:t>The variable </a:t>
            </a:r>
            <a:r>
              <a:rPr lang="en-US" sz="1200" i="1" kern="1200" dirty="0" err="1" smtClean="0">
                <a:solidFill>
                  <a:schemeClr val="tx1"/>
                </a:solidFill>
                <a:latin typeface="+mn-lt"/>
                <a:ea typeface="+mn-ea"/>
                <a:cs typeface="+mn-cs"/>
              </a:rPr>
              <a:t>empCount</a:t>
            </a:r>
            <a:r>
              <a:rPr lang="en-US" sz="1200" kern="1200" dirty="0" smtClean="0">
                <a:solidFill>
                  <a:schemeClr val="tx1"/>
                </a:solidFill>
                <a:latin typeface="+mn-lt"/>
                <a:ea typeface="+mn-ea"/>
                <a:cs typeface="+mn-cs"/>
              </a:rPr>
              <a:t> is a class variable whose value would be shared among all instances of a this class. This can be accessed as </a:t>
            </a:r>
            <a:r>
              <a:rPr lang="en-US" sz="1200" i="1" kern="1200" dirty="0" err="1" smtClean="0">
                <a:solidFill>
                  <a:schemeClr val="tx1"/>
                </a:solidFill>
                <a:latin typeface="+mn-lt"/>
                <a:ea typeface="+mn-ea"/>
                <a:cs typeface="+mn-cs"/>
              </a:rPr>
              <a:t>Employee.empCount</a:t>
            </a:r>
            <a:r>
              <a:rPr lang="en-US" sz="1200" kern="1200" dirty="0" smtClean="0">
                <a:solidFill>
                  <a:schemeClr val="tx1"/>
                </a:solidFill>
                <a:latin typeface="+mn-lt"/>
                <a:ea typeface="+mn-ea"/>
                <a:cs typeface="+mn-cs"/>
              </a:rPr>
              <a:t> from inside the class or outside the class.</a:t>
            </a:r>
          </a:p>
          <a:p>
            <a:pPr lvl="0">
              <a:buFontTx/>
              <a:buNone/>
            </a:pPr>
            <a:endParaRPr lang="ro-RO" sz="1200" kern="1200" dirty="0" smtClean="0">
              <a:solidFill>
                <a:schemeClr val="tx1"/>
              </a:solidFill>
              <a:latin typeface="+mn-lt"/>
              <a:ea typeface="+mn-ea"/>
              <a:cs typeface="+mn-cs"/>
            </a:endParaRPr>
          </a:p>
          <a:p>
            <a:pPr lvl="0">
              <a:buFontTx/>
              <a:buChar char="-"/>
            </a:pPr>
            <a:r>
              <a:rPr lang="en-US" sz="1200" kern="1200" dirty="0" smtClean="0">
                <a:solidFill>
                  <a:schemeClr val="tx1"/>
                </a:solidFill>
                <a:latin typeface="+mn-lt"/>
                <a:ea typeface="+mn-ea"/>
                <a:cs typeface="+mn-cs"/>
              </a:rPr>
              <a:t>The first method </a:t>
            </a:r>
            <a:r>
              <a:rPr lang="en-US" sz="1200" i="1" kern="1200" dirty="0" smtClean="0">
                <a:solidFill>
                  <a:schemeClr val="tx1"/>
                </a:solidFill>
                <a:latin typeface="+mn-lt"/>
                <a:ea typeface="+mn-ea"/>
                <a:cs typeface="+mn-cs"/>
              </a:rPr>
              <a:t>__</a:t>
            </a:r>
            <a:r>
              <a:rPr lang="en-US" sz="1200" i="1" kern="1200" dirty="0" err="1" smtClean="0">
                <a:solidFill>
                  <a:schemeClr val="tx1"/>
                </a:solidFill>
                <a:latin typeface="+mn-lt"/>
                <a:ea typeface="+mn-ea"/>
                <a:cs typeface="+mn-cs"/>
              </a:rPr>
              <a:t>init</a:t>
            </a:r>
            <a:r>
              <a:rPr lang="en-US" sz="1200" i="1" kern="1200" dirty="0" smtClean="0">
                <a:solidFill>
                  <a:schemeClr val="tx1"/>
                </a:solidFill>
                <a:latin typeface="+mn-lt"/>
                <a:ea typeface="+mn-ea"/>
                <a:cs typeface="+mn-cs"/>
              </a:rPr>
              <a:t>__()</a:t>
            </a:r>
            <a:r>
              <a:rPr lang="en-US" sz="1200" kern="1200" dirty="0" smtClean="0">
                <a:solidFill>
                  <a:schemeClr val="tx1"/>
                </a:solidFill>
                <a:latin typeface="+mn-lt"/>
                <a:ea typeface="+mn-ea"/>
                <a:cs typeface="+mn-cs"/>
              </a:rPr>
              <a:t> is a special method which is called class constructor or initialization method that Python calls when you create a new instance of this class.</a:t>
            </a:r>
          </a:p>
          <a:p>
            <a:pPr lvl="0">
              <a:buFontTx/>
              <a:buNone/>
            </a:pPr>
            <a:endParaRPr lang="ro-RO" sz="1200" kern="1200" dirty="0" smtClean="0">
              <a:solidFill>
                <a:schemeClr val="tx1"/>
              </a:solidFill>
              <a:latin typeface="+mn-lt"/>
              <a:ea typeface="+mn-ea"/>
              <a:cs typeface="+mn-cs"/>
            </a:endParaRPr>
          </a:p>
          <a:p>
            <a:pPr lvl="0">
              <a:buFontTx/>
              <a:buChar char="-"/>
            </a:pPr>
            <a:r>
              <a:rPr lang="en-US" sz="1200" kern="1200" dirty="0" smtClean="0">
                <a:solidFill>
                  <a:schemeClr val="tx1"/>
                </a:solidFill>
                <a:latin typeface="+mn-lt"/>
                <a:ea typeface="+mn-ea"/>
                <a:cs typeface="+mn-cs"/>
              </a:rPr>
              <a:t>You declare other class methods like normal functions with the exception that the first argument to each method is </a:t>
            </a:r>
            <a:r>
              <a:rPr lang="en-US" sz="1200" i="1" kern="1200" dirty="0" smtClean="0">
                <a:solidFill>
                  <a:schemeClr val="tx1"/>
                </a:solidFill>
                <a:latin typeface="+mn-lt"/>
                <a:ea typeface="+mn-ea"/>
                <a:cs typeface="+mn-cs"/>
              </a:rPr>
              <a:t>self</a:t>
            </a:r>
            <a:r>
              <a:rPr lang="en-US" sz="1200" kern="1200" dirty="0" smtClean="0">
                <a:solidFill>
                  <a:schemeClr val="tx1"/>
                </a:solidFill>
                <a:latin typeface="+mn-lt"/>
                <a:ea typeface="+mn-ea"/>
                <a:cs typeface="+mn-cs"/>
              </a:rPr>
              <a:t>. Python adds the </a:t>
            </a:r>
            <a:r>
              <a:rPr lang="en-US" sz="1200" i="1" kern="1200" dirty="0" smtClean="0">
                <a:solidFill>
                  <a:schemeClr val="tx1"/>
                </a:solidFill>
                <a:latin typeface="+mn-lt"/>
                <a:ea typeface="+mn-ea"/>
                <a:cs typeface="+mn-cs"/>
              </a:rPr>
              <a:t>self</a:t>
            </a:r>
            <a:r>
              <a:rPr lang="en-US" sz="1200" kern="1200" dirty="0" smtClean="0">
                <a:solidFill>
                  <a:schemeClr val="tx1"/>
                </a:solidFill>
                <a:latin typeface="+mn-lt"/>
                <a:ea typeface="+mn-ea"/>
                <a:cs typeface="+mn-cs"/>
              </a:rPr>
              <a:t> argument to the list for you; you don't need to include it when you call the methods.</a:t>
            </a:r>
          </a:p>
          <a:p>
            <a:pPr lvl="0">
              <a:buFontTx/>
              <a:buChar char="-"/>
            </a:pPr>
            <a:endParaRPr lang="en-US" sz="1200" kern="1200" dirty="0" smtClean="0">
              <a:solidFill>
                <a:schemeClr val="tx1"/>
              </a:solidFill>
              <a:latin typeface="+mn-lt"/>
              <a:ea typeface="+mn-ea"/>
              <a:cs typeface="+mn-cs"/>
            </a:endParaRPr>
          </a:p>
          <a:p>
            <a:pPr lvl="0">
              <a:buFontTx/>
              <a:buNone/>
            </a:pPr>
            <a:r>
              <a:rPr lang="en-US" sz="1200" kern="1200" dirty="0" smtClean="0">
                <a:solidFill>
                  <a:schemeClr val="tx1"/>
                </a:solidFill>
                <a:latin typeface="+mn-lt"/>
                <a:ea typeface="+mn-ea"/>
                <a:cs typeface="+mn-cs"/>
              </a:rPr>
              <a:t>This</a:t>
            </a:r>
            <a:r>
              <a:rPr lang="en-US" sz="1200" kern="1200" baseline="0" dirty="0" smtClean="0">
                <a:solidFill>
                  <a:schemeClr val="tx1"/>
                </a:solidFill>
                <a:latin typeface="+mn-lt"/>
                <a:ea typeface="+mn-ea"/>
                <a:cs typeface="+mn-cs"/>
              </a:rPr>
              <a:t> how you create an instance of a class:</a:t>
            </a:r>
          </a:p>
          <a:p>
            <a:r>
              <a:rPr lang="en-US" sz="1200" i="1" kern="1200" dirty="0" smtClean="0">
                <a:solidFill>
                  <a:schemeClr val="tx1"/>
                </a:solidFill>
                <a:latin typeface="+mn-lt"/>
                <a:ea typeface="+mn-ea"/>
                <a:cs typeface="+mn-cs"/>
              </a:rPr>
              <a:t>"This would create first object of Employee class"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emp1 = Employee("Zara", 2000)</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"This would create second object of Employee class"</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emp2 = Employee("</a:t>
            </a:r>
            <a:r>
              <a:rPr lang="en-US" sz="1200" i="1" kern="1200" dirty="0" err="1" smtClean="0">
                <a:solidFill>
                  <a:schemeClr val="tx1"/>
                </a:solidFill>
                <a:latin typeface="+mn-lt"/>
                <a:ea typeface="+mn-ea"/>
                <a:cs typeface="+mn-cs"/>
              </a:rPr>
              <a:t>Manni</a:t>
            </a:r>
            <a:r>
              <a:rPr lang="en-US" sz="1200" i="1" kern="1200" dirty="0" smtClean="0">
                <a:solidFill>
                  <a:schemeClr val="tx1"/>
                </a:solidFill>
                <a:latin typeface="+mn-lt"/>
                <a:ea typeface="+mn-ea"/>
                <a:cs typeface="+mn-cs"/>
              </a:rPr>
              <a:t>", 5000)</a:t>
            </a:r>
          </a:p>
          <a:p>
            <a:endParaRPr lang="en-US" sz="1200" i="1"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emp1.displayEmployee()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emp2.displayEmployee()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print "Total Employee %d" % </a:t>
            </a:r>
            <a:r>
              <a:rPr lang="en-US" sz="1200" i="1" kern="1200" dirty="0" err="1" smtClean="0">
                <a:solidFill>
                  <a:schemeClr val="tx1"/>
                </a:solidFill>
                <a:latin typeface="+mn-lt"/>
                <a:ea typeface="+mn-ea"/>
                <a:cs typeface="+mn-cs"/>
              </a:rPr>
              <a:t>Employee.empCount</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endParaRPr lang="ro-RO"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can add, remove, or modify attributes of classes and objects at any time: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emp1.age = 7  # Add an 'age' attribute.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emp1.age = 8  # Modify 'age' attribute.</a:t>
            </a:r>
            <a:endParaRPr lang="ro-RO" sz="1200" kern="1200" dirty="0" smtClean="0">
              <a:solidFill>
                <a:schemeClr val="tx1"/>
              </a:solidFill>
              <a:latin typeface="+mn-lt"/>
              <a:ea typeface="+mn-ea"/>
              <a:cs typeface="+mn-cs"/>
            </a:endParaRPr>
          </a:p>
          <a:p>
            <a:r>
              <a:rPr lang="en-US" sz="1200" i="1" kern="1200" dirty="0" smtClean="0">
                <a:solidFill>
                  <a:schemeClr val="tx1"/>
                </a:solidFill>
                <a:latin typeface="+mn-lt"/>
                <a:ea typeface="+mn-ea"/>
                <a:cs typeface="+mn-cs"/>
              </a:rPr>
              <a:t>del emp1.age  # Delete 'age' attribute.</a:t>
            </a:r>
            <a:endParaRPr lang="ro-RO" sz="1200" kern="1200" dirty="0" smtClean="0">
              <a:solidFill>
                <a:schemeClr val="tx1"/>
              </a:solidFill>
              <a:latin typeface="+mn-lt"/>
              <a:ea typeface="+mn-ea"/>
              <a:cs typeface="+mn-cs"/>
            </a:endParaRPr>
          </a:p>
          <a:p>
            <a:endParaRPr lang="en-US" dirty="0" smtClean="0"/>
          </a:p>
          <a:p>
            <a:r>
              <a:rPr lang="en-US" dirty="0" smtClean="0"/>
              <a:t>Example on using</a:t>
            </a:r>
            <a:r>
              <a:rPr lang="en-US" baseline="0" dirty="0" smtClean="0"/>
              <a:t> functions:</a:t>
            </a:r>
          </a:p>
          <a:p>
            <a:r>
              <a:rPr lang="en-US" sz="1200" i="1" kern="1200" dirty="0" err="1" smtClean="0">
                <a:solidFill>
                  <a:schemeClr val="tx1"/>
                </a:solidFill>
                <a:latin typeface="+mn-lt"/>
                <a:ea typeface="+mn-ea"/>
                <a:cs typeface="+mn-cs"/>
              </a:rPr>
              <a:t>hasattr</a:t>
            </a:r>
            <a:r>
              <a:rPr lang="en-US" sz="1200" i="1" kern="1200" dirty="0" smtClean="0">
                <a:solidFill>
                  <a:schemeClr val="tx1"/>
                </a:solidFill>
                <a:latin typeface="+mn-lt"/>
                <a:ea typeface="+mn-ea"/>
                <a:cs typeface="+mn-cs"/>
              </a:rPr>
              <a:t>(emp1, 'age')    # Returns true if 'age' attribute exists</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getattr</a:t>
            </a:r>
            <a:r>
              <a:rPr lang="en-US" sz="1200" i="1" kern="1200" dirty="0" smtClean="0">
                <a:solidFill>
                  <a:schemeClr val="tx1"/>
                </a:solidFill>
                <a:latin typeface="+mn-lt"/>
                <a:ea typeface="+mn-ea"/>
                <a:cs typeface="+mn-cs"/>
              </a:rPr>
              <a:t>(emp1, 'age')    # Returns value of 'age' attribute</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setattr</a:t>
            </a:r>
            <a:r>
              <a:rPr lang="en-US" sz="1200" i="1" kern="1200" dirty="0" smtClean="0">
                <a:solidFill>
                  <a:schemeClr val="tx1"/>
                </a:solidFill>
                <a:latin typeface="+mn-lt"/>
                <a:ea typeface="+mn-ea"/>
                <a:cs typeface="+mn-cs"/>
              </a:rPr>
              <a:t>(emp1, 'age', 8) # Set attribute 'age' at 8</a:t>
            </a:r>
            <a:endParaRPr lang="ro-RO" sz="1200" kern="1200" dirty="0" smtClean="0">
              <a:solidFill>
                <a:schemeClr val="tx1"/>
              </a:solidFill>
              <a:latin typeface="+mn-lt"/>
              <a:ea typeface="+mn-ea"/>
              <a:cs typeface="+mn-cs"/>
            </a:endParaRPr>
          </a:p>
          <a:p>
            <a:r>
              <a:rPr lang="en-US" sz="1200" i="1" kern="1200" dirty="0" err="1" smtClean="0">
                <a:solidFill>
                  <a:schemeClr val="tx1"/>
                </a:solidFill>
                <a:latin typeface="+mn-lt"/>
                <a:ea typeface="+mn-ea"/>
                <a:cs typeface="+mn-cs"/>
              </a:rPr>
              <a:t>delattr</a:t>
            </a:r>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empl</a:t>
            </a:r>
            <a:r>
              <a:rPr lang="en-US" sz="1200" i="1" kern="1200" dirty="0" smtClean="0">
                <a:solidFill>
                  <a:schemeClr val="tx1"/>
                </a:solidFill>
                <a:latin typeface="+mn-lt"/>
                <a:ea typeface="+mn-ea"/>
                <a:cs typeface="+mn-cs"/>
              </a:rPr>
              <a:t>, 'age')    # Delete attribute 'age'</a:t>
            </a:r>
            <a:endParaRPr lang="ro-RO" sz="1200" kern="1200" dirty="0" smtClean="0">
              <a:solidFill>
                <a:schemeClr val="tx1"/>
              </a:solidFill>
              <a:latin typeface="+mn-lt"/>
              <a:ea typeface="+mn-ea"/>
              <a:cs typeface="+mn-cs"/>
            </a:endParaRPr>
          </a:p>
          <a:p>
            <a:endParaRPr lang="ro-RO" sz="1200" kern="1200" dirty="0" smtClean="0">
              <a:solidFill>
                <a:schemeClr val="tx1"/>
              </a:solidFill>
              <a:latin typeface="+mn-lt"/>
              <a:ea typeface="+mn-ea"/>
              <a:cs typeface="+mn-cs"/>
            </a:endParaRPr>
          </a:p>
          <a:p>
            <a:endParaRPr lang="ro-RO" dirty="0"/>
          </a:p>
        </p:txBody>
      </p:sp>
      <p:sp>
        <p:nvSpPr>
          <p:cNvPr id="4" name="Date Placeholder 3"/>
          <p:cNvSpPr>
            <a:spLocks noGrp="1"/>
          </p:cNvSpPr>
          <p:nvPr>
            <p:ph type="dt" idx="10"/>
          </p:nvPr>
        </p:nvSpPr>
        <p:spPr/>
        <p:txBody>
          <a:bodyPr/>
          <a:lstStyle/>
          <a:p>
            <a:fld id="{A1A04FB3-8901-4BF0-9F7E-D22A1F7AA538}" type="datetime1">
              <a:rPr lang="pl-PL" smtClean="0"/>
              <a:pPr/>
              <a:t>2015-03-27</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104</a:t>
            </a:fld>
            <a:endParaRPr lang="pl-PL"/>
          </a:p>
        </p:txBody>
      </p:sp>
    </p:spTree>
    <p:extLst>
      <p:ext uri="{BB962C8B-B14F-4D97-AF65-F5344CB8AC3E}">
        <p14:creationId xmlns:p14="http://schemas.microsoft.com/office/powerpoint/2010/main" val="39783093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E7914A00-60D4-4306-9C0D-A0E48100771C}"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105</a:t>
            </a:fld>
            <a:endParaRPr lang="pl-PL"/>
          </a:p>
        </p:txBody>
      </p:sp>
    </p:spTree>
    <p:extLst>
      <p:ext uri="{BB962C8B-B14F-4D97-AF65-F5344CB8AC3E}">
        <p14:creationId xmlns:p14="http://schemas.microsoft.com/office/powerpoint/2010/main" val="273043293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68980518-8E95-4514-9926-84AB016FBBD7}"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107</a:t>
            </a:fld>
            <a:endParaRPr lang="pl-PL"/>
          </a:p>
        </p:txBody>
      </p:sp>
    </p:spTree>
    <p:extLst>
      <p:ext uri="{BB962C8B-B14F-4D97-AF65-F5344CB8AC3E}">
        <p14:creationId xmlns:p14="http://schemas.microsoft.com/office/powerpoint/2010/main" val="2666540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smtClean="0"/>
          </a:p>
          <a:p>
            <a:endParaRPr lang="ro-RO" dirty="0"/>
          </a:p>
        </p:txBody>
      </p:sp>
      <p:sp>
        <p:nvSpPr>
          <p:cNvPr id="4" name="Date Placeholder 3"/>
          <p:cNvSpPr>
            <a:spLocks noGrp="1"/>
          </p:cNvSpPr>
          <p:nvPr>
            <p:ph type="dt" idx="10"/>
          </p:nvPr>
        </p:nvSpPr>
        <p:spPr/>
        <p:txBody>
          <a:bodyPr/>
          <a:lstStyle/>
          <a:p>
            <a:fld id="{3C79BA06-7AD8-4240-B6CF-B02A32A46679}"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13</a:t>
            </a:fld>
            <a:endParaRPr lang="pl-PL"/>
          </a:p>
        </p:txBody>
      </p:sp>
    </p:spTree>
    <p:extLst>
      <p:ext uri="{BB962C8B-B14F-4D97-AF65-F5344CB8AC3E}">
        <p14:creationId xmlns:p14="http://schemas.microsoft.com/office/powerpoint/2010/main" val="342249210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The format of </a:t>
            </a:r>
            <a:r>
              <a:rPr lang="en-US" sz="1200" i="1" dirty="0" smtClean="0"/>
              <a:t>address</a:t>
            </a:r>
            <a:r>
              <a:rPr lang="en-US" sz="1200" dirty="0" smtClean="0"/>
              <a:t> depends on the address family</a:t>
            </a:r>
            <a:endParaRPr lang="ro-RO" dirty="0"/>
          </a:p>
        </p:txBody>
      </p:sp>
      <p:sp>
        <p:nvSpPr>
          <p:cNvPr id="4" name="Date Placeholder 3"/>
          <p:cNvSpPr>
            <a:spLocks noGrp="1"/>
          </p:cNvSpPr>
          <p:nvPr>
            <p:ph type="dt" idx="10"/>
          </p:nvPr>
        </p:nvSpPr>
        <p:spPr/>
        <p:txBody>
          <a:bodyPr/>
          <a:lstStyle/>
          <a:p>
            <a:fld id="{39CEA76B-0D38-4396-A047-DC08B15B6A55}"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109</a:t>
            </a:fld>
            <a:endParaRPr lang="pl-PL"/>
          </a:p>
        </p:txBody>
      </p:sp>
    </p:spTree>
    <p:extLst>
      <p:ext uri="{BB962C8B-B14F-4D97-AF65-F5344CB8AC3E}">
        <p14:creationId xmlns:p14="http://schemas.microsoft.com/office/powerpoint/2010/main" val="86127023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2095F262-1A2F-48AE-AE54-8DD4C42DD9A8}"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110</a:t>
            </a:fld>
            <a:endParaRPr lang="pl-PL"/>
          </a:p>
        </p:txBody>
      </p:sp>
    </p:spTree>
    <p:extLst>
      <p:ext uri="{BB962C8B-B14F-4D97-AF65-F5344CB8AC3E}">
        <p14:creationId xmlns:p14="http://schemas.microsoft.com/office/powerpoint/2010/main" val="224144174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DC53F609-1CA0-4764-85FC-38C87FC53751}"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111</a:t>
            </a:fld>
            <a:endParaRPr lang="pl-PL"/>
          </a:p>
        </p:txBody>
      </p:sp>
    </p:spTree>
    <p:extLst>
      <p:ext uri="{BB962C8B-B14F-4D97-AF65-F5344CB8AC3E}">
        <p14:creationId xmlns:p14="http://schemas.microsoft.com/office/powerpoint/2010/main" val="3639910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CD07D328-0B92-41D4-AC60-7F30056847B2}" type="datetime1">
              <a:rPr lang="pl-PL" smtClean="0"/>
              <a:pPr/>
              <a:t>2015-03-27</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112</a:t>
            </a:fld>
            <a:endParaRPr lang="pl-PL"/>
          </a:p>
        </p:txBody>
      </p:sp>
    </p:spTree>
    <p:extLst>
      <p:ext uri="{BB962C8B-B14F-4D97-AF65-F5344CB8AC3E}">
        <p14:creationId xmlns:p14="http://schemas.microsoft.com/office/powerpoint/2010/main" val="97172750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ro-RO" dirty="0"/>
          </a:p>
        </p:txBody>
      </p:sp>
      <p:sp>
        <p:nvSpPr>
          <p:cNvPr id="4" name="Date Placeholder 3"/>
          <p:cNvSpPr>
            <a:spLocks noGrp="1"/>
          </p:cNvSpPr>
          <p:nvPr>
            <p:ph type="dt" idx="10"/>
          </p:nvPr>
        </p:nvSpPr>
        <p:spPr/>
        <p:txBody>
          <a:bodyPr/>
          <a:lstStyle/>
          <a:p>
            <a:fld id="{A1A04FB3-8901-4BF0-9F7E-D22A1F7AA538}" type="datetime1">
              <a:rPr lang="pl-PL" smtClean="0"/>
              <a:pPr/>
              <a:t>2015-03-27</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113</a:t>
            </a:fld>
            <a:endParaRPr lang="pl-PL"/>
          </a:p>
        </p:txBody>
      </p:sp>
    </p:spTree>
    <p:extLst>
      <p:ext uri="{BB962C8B-B14F-4D97-AF65-F5344CB8AC3E}">
        <p14:creationId xmlns:p14="http://schemas.microsoft.com/office/powerpoint/2010/main" val="304004523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45D08A71-5599-4D20-87BD-0BA2F31D0407}"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120</a:t>
            </a:fld>
            <a:endParaRPr lang="pl-PL"/>
          </a:p>
        </p:txBody>
      </p:sp>
    </p:spTree>
    <p:extLst>
      <p:ext uri="{BB962C8B-B14F-4D97-AF65-F5344CB8AC3E}">
        <p14:creationId xmlns:p14="http://schemas.microsoft.com/office/powerpoint/2010/main" val="174467276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45D08A71-5599-4D20-87BD-0BA2F31D0407}"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121</a:t>
            </a:fld>
            <a:endParaRPr lang="pl-PL"/>
          </a:p>
        </p:txBody>
      </p:sp>
    </p:spTree>
    <p:extLst>
      <p:ext uri="{BB962C8B-B14F-4D97-AF65-F5344CB8AC3E}">
        <p14:creationId xmlns:p14="http://schemas.microsoft.com/office/powerpoint/2010/main" val="229333232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o-RO" dirty="0"/>
          </a:p>
        </p:txBody>
      </p:sp>
      <p:sp>
        <p:nvSpPr>
          <p:cNvPr id="4" name="Date Placeholder 3"/>
          <p:cNvSpPr>
            <a:spLocks noGrp="1"/>
          </p:cNvSpPr>
          <p:nvPr>
            <p:ph type="dt" idx="10"/>
          </p:nvPr>
        </p:nvSpPr>
        <p:spPr/>
        <p:txBody>
          <a:bodyPr/>
          <a:lstStyle/>
          <a:p>
            <a:fld id="{C4167EFE-ECF8-4D12-A95F-49DC768825C8}" type="datetime1">
              <a:rPr lang="pl-PL" smtClean="0"/>
              <a:pPr/>
              <a:t>2015-03-24</a:t>
            </a:fld>
            <a:endParaRPr lang="pl-PL"/>
          </a:p>
        </p:txBody>
      </p:sp>
      <p:sp>
        <p:nvSpPr>
          <p:cNvPr id="5" name="Slide Number Placeholder 4"/>
          <p:cNvSpPr>
            <a:spLocks noGrp="1"/>
          </p:cNvSpPr>
          <p:nvPr>
            <p:ph type="sldNum" sz="quarter" idx="11"/>
          </p:nvPr>
        </p:nvSpPr>
        <p:spPr/>
        <p:txBody>
          <a:bodyPr/>
          <a:lstStyle/>
          <a:p>
            <a:fld id="{849D3FE1-B02A-4CFB-BCF8-54D02961AA0E}" type="slidenum">
              <a:rPr lang="pl-PL" smtClean="0"/>
              <a:pPr/>
              <a:t>122</a:t>
            </a:fld>
            <a:endParaRPr lang="pl-PL"/>
          </a:p>
        </p:txBody>
      </p:sp>
    </p:spTree>
    <p:extLst>
      <p:ext uri="{BB962C8B-B14F-4D97-AF65-F5344CB8AC3E}">
        <p14:creationId xmlns:p14="http://schemas.microsoft.com/office/powerpoint/2010/main" val="37001692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10.emf"/><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a:gsLst>
            <a:gs pos="99000">
              <a:schemeClr val="tx2">
                <a:lumMod val="75000"/>
              </a:schemeClr>
            </a:gs>
            <a:gs pos="0">
              <a:schemeClr val="accent1">
                <a:lumMod val="75000"/>
              </a:schemeClr>
            </a:gs>
          </a:gsLst>
          <a:path path="circle">
            <a:fillToRect r="100000" b="100000"/>
          </a:path>
        </a:gradFill>
        <a:effectLst/>
      </p:bgPr>
    </p:bg>
    <p:spTree>
      <p:nvGrpSpPr>
        <p:cNvPr id="1" name=""/>
        <p:cNvGrpSpPr/>
        <p:nvPr/>
      </p:nvGrpSpPr>
      <p:grpSpPr>
        <a:xfrm>
          <a:off x="0" y="0"/>
          <a:ext cx="0" cy="0"/>
          <a:chOff x="0" y="0"/>
          <a:chExt cx="0" cy="0"/>
        </a:xfrm>
      </p:grpSpPr>
      <p:pic>
        <p:nvPicPr>
          <p:cNvPr id="12" name="Obraz 16" descr="prezentacja 1.jpg"/>
          <p:cNvPicPr>
            <a:picLocks noChangeAspect="1"/>
          </p:cNvPicPr>
          <p:nvPr/>
        </p:nvPicPr>
        <p:blipFill>
          <a:blip r:embed="rId2" cstate="print"/>
          <a:srcRect/>
          <a:stretch>
            <a:fillRect/>
          </a:stretch>
        </p:blipFill>
        <p:spPr bwMode="auto">
          <a:xfrm>
            <a:off x="-1" y="-1"/>
            <a:ext cx="9144001" cy="6858001"/>
          </a:xfrm>
          <a:prstGeom prst="rect">
            <a:avLst/>
          </a:prstGeom>
          <a:noFill/>
          <a:ln w="9525">
            <a:noFill/>
            <a:miter lim="800000"/>
            <a:headEnd/>
            <a:tailEnd/>
          </a:ln>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8" y="1143000"/>
            <a:ext cx="9131824" cy="4572000"/>
          </a:xfrm>
          <a:prstGeom prst="rect">
            <a:avLst/>
          </a:prstGeom>
        </p:spPr>
      </p:pic>
      <p:sp>
        <p:nvSpPr>
          <p:cNvPr id="15" name="Podtytuł 2"/>
          <p:cNvSpPr>
            <a:spLocks noGrp="1"/>
          </p:cNvSpPr>
          <p:nvPr>
            <p:ph type="subTitle" idx="1" hasCustomPrompt="1"/>
          </p:nvPr>
        </p:nvSpPr>
        <p:spPr>
          <a:xfrm>
            <a:off x="4571999" y="3437476"/>
            <a:ext cx="417671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smtClean="0"/>
              <a:t>The </a:t>
            </a:r>
            <a:r>
              <a:rPr lang="pl-PL" dirty="0" err="1" smtClean="0"/>
              <a:t>sub-title</a:t>
            </a:r>
            <a:r>
              <a:rPr lang="pl-PL" dirty="0" smtClean="0"/>
              <a:t> of the </a:t>
            </a:r>
            <a:r>
              <a:rPr lang="pl-PL" dirty="0" err="1" smtClean="0"/>
              <a:t>presentation</a:t>
            </a:r>
            <a:endParaRPr lang="pl-PL" dirty="0"/>
          </a:p>
        </p:txBody>
      </p:sp>
      <p:sp>
        <p:nvSpPr>
          <p:cNvPr id="18" name="Tytuł 10"/>
          <p:cNvSpPr>
            <a:spLocks noGrp="1"/>
          </p:cNvSpPr>
          <p:nvPr>
            <p:ph type="title" hasCustomPrompt="1"/>
          </p:nvPr>
        </p:nvSpPr>
        <p:spPr>
          <a:xfrm>
            <a:off x="4572000" y="2427157"/>
            <a:ext cx="4176464" cy="1019843"/>
          </a:xfrm>
        </p:spPr>
        <p:txBody>
          <a:bodyPr anchor="ctr">
            <a:normAutofit/>
          </a:bodyPr>
          <a:lstStyle>
            <a:lvl1pPr algn="r">
              <a:defRPr sz="2800" b="1" baseline="0">
                <a:solidFill>
                  <a:schemeClr val="bg1"/>
                </a:solidFill>
                <a:latin typeface="+mj-lt"/>
                <a:cs typeface="Arial" pitchFamily="34" charset="0"/>
              </a:defRPr>
            </a:lvl1pPr>
          </a:lstStyle>
          <a:p>
            <a:r>
              <a:rPr lang="pl-PL" dirty="0" smtClean="0"/>
              <a:t>The </a:t>
            </a:r>
            <a:r>
              <a:rPr lang="pl-PL" dirty="0" err="1" smtClean="0"/>
              <a:t>title</a:t>
            </a:r>
            <a:r>
              <a:rPr lang="pl-PL" dirty="0" smtClean="0"/>
              <a:t> of the </a:t>
            </a:r>
            <a:r>
              <a:rPr lang="pl-PL" dirty="0" err="1" smtClean="0"/>
              <a:t>presentation</a:t>
            </a:r>
            <a:endParaRPr lang="pl-PL" dirty="0"/>
          </a:p>
        </p:txBody>
      </p:sp>
      <p:sp>
        <p:nvSpPr>
          <p:cNvPr id="19" name="Symbol zastępczy tekstu 5"/>
          <p:cNvSpPr>
            <a:spLocks noGrp="1"/>
          </p:cNvSpPr>
          <p:nvPr>
            <p:ph type="body" sz="quarter" idx="11" hasCustomPrompt="1"/>
          </p:nvPr>
        </p:nvSpPr>
        <p:spPr>
          <a:xfrm>
            <a:off x="4562475" y="5132809"/>
            <a:ext cx="4186237"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pl-PL" dirty="0" smtClean="0"/>
              <a:t>Author </a:t>
            </a:r>
            <a:r>
              <a:rPr lang="pl-PL" dirty="0" err="1" smtClean="0"/>
              <a:t>name</a:t>
            </a:r>
            <a:r>
              <a:rPr lang="pl-PL" dirty="0" smtClean="0"/>
              <a:t>  and </a:t>
            </a:r>
            <a:r>
              <a:rPr lang="pl-PL" dirty="0" err="1" smtClean="0"/>
              <a:t>surname</a:t>
            </a:r>
            <a:endParaRPr lang="pl-PL" dirty="0"/>
          </a:p>
        </p:txBody>
      </p:sp>
      <p:sp>
        <p:nvSpPr>
          <p:cNvPr id="20" name="Symbol zastępczy tekstu 5"/>
          <p:cNvSpPr>
            <a:spLocks noGrp="1"/>
          </p:cNvSpPr>
          <p:nvPr>
            <p:ph type="body" sz="quarter" idx="12" hasCustomPrompt="1"/>
          </p:nvPr>
        </p:nvSpPr>
        <p:spPr>
          <a:xfrm>
            <a:off x="4574830" y="4301480"/>
            <a:ext cx="4161446"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pl-PL" dirty="0" smtClean="0"/>
              <a:t>Location</a:t>
            </a:r>
            <a:endParaRPr lang="en-US" dirty="0" smtClean="0"/>
          </a:p>
        </p:txBody>
      </p:sp>
      <p:pic>
        <p:nvPicPr>
          <p:cNvPr id="24" name="Picture 5" descr="C:\Documents and Settings\Administrator\Pulpit\logo pomaranczowe tlo.png"/>
          <p:cNvPicPr>
            <a:picLocks noChangeAspect="1" noChangeArrowheads="1"/>
          </p:cNvPicPr>
          <p:nvPr/>
        </p:nvPicPr>
        <p:blipFill>
          <a:blip r:embed="rId4" cstate="print"/>
          <a:srcRect/>
          <a:stretch>
            <a:fillRect/>
          </a:stretch>
        </p:blipFill>
        <p:spPr bwMode="auto">
          <a:xfrm>
            <a:off x="500034" y="267811"/>
            <a:ext cx="2786082" cy="1018311"/>
          </a:xfrm>
          <a:prstGeom prst="rect">
            <a:avLst/>
          </a:prstGeom>
          <a:noFill/>
        </p:spPr>
      </p:pic>
      <p:sp>
        <p:nvSpPr>
          <p:cNvPr id="25" name="Prostokąt 24"/>
          <p:cNvSpPr/>
          <p:nvPr/>
        </p:nvSpPr>
        <p:spPr>
          <a:xfrm flipH="1">
            <a:off x="8748712" y="2427158"/>
            <a:ext cx="395288" cy="1505898"/>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atin typeface="+mj-lt"/>
              <a:cs typeface="Arial" pitchFamily="34" charset="0"/>
            </a:endParaRPr>
          </a:p>
        </p:txBody>
      </p:sp>
      <p:sp>
        <p:nvSpPr>
          <p:cNvPr id="17" name="Symbol zastępczy daty 6"/>
          <p:cNvSpPr>
            <a:spLocks noGrp="1"/>
          </p:cNvSpPr>
          <p:nvPr>
            <p:ph type="dt" sz="half" idx="10"/>
          </p:nvPr>
        </p:nvSpPr>
        <p:spPr>
          <a:xfrm>
            <a:off x="4562475" y="4780870"/>
            <a:ext cx="4173801" cy="257369"/>
          </a:xfrm>
        </p:spPr>
        <p:txBody>
          <a:bodyPr/>
          <a:lstStyle>
            <a:lvl1pPr algn="r">
              <a:defRPr sz="1200">
                <a:solidFill>
                  <a:schemeClr val="bg1"/>
                </a:solidFill>
                <a:latin typeface="+mj-lt"/>
              </a:defRPr>
            </a:lvl1pPr>
          </a:lstStyle>
          <a:p>
            <a:fld id="{921850DD-B50E-4A38-BFD1-5AD8B3D6FCE0}" type="datetime3">
              <a:rPr lang="en-US" smtClean="0"/>
              <a:pPr/>
              <a:t>24 March 2015</a:t>
            </a:fld>
            <a:endParaRPr lang="pl-PL" dirty="0"/>
          </a:p>
        </p:txBody>
      </p:sp>
      <p:pic>
        <p:nvPicPr>
          <p:cNvPr id="26" name="Picture 25" descr="3 Quadrants.png"/>
          <p:cNvPicPr>
            <a:picLocks noChangeAspect="1"/>
          </p:cNvPicPr>
          <p:nvPr/>
        </p:nvPicPr>
        <p:blipFill>
          <a:blip r:embed="rId5" cstate="print"/>
          <a:stretch>
            <a:fillRect/>
          </a:stretch>
        </p:blipFill>
        <p:spPr>
          <a:xfrm>
            <a:off x="7648574" y="346374"/>
            <a:ext cx="1092589" cy="1406226"/>
          </a:xfrm>
          <a:prstGeom prst="rect">
            <a:avLst/>
          </a:prstGeom>
        </p:spPr>
      </p:pic>
      <p:pic>
        <p:nvPicPr>
          <p:cNvPr id="13" name="Obraz 16" descr="prezentacja 1.jpg"/>
          <p:cNvPicPr>
            <a:picLocks noChangeAspect="1"/>
          </p:cNvPicPr>
          <p:nvPr userDrawn="1"/>
        </p:nvPicPr>
        <p:blipFill>
          <a:blip r:embed="rId2" cstate="print"/>
          <a:srcRect/>
          <a:stretch>
            <a:fillRect/>
          </a:stretch>
        </p:blipFill>
        <p:spPr bwMode="auto">
          <a:xfrm>
            <a:off x="-1" y="-1"/>
            <a:ext cx="9144001" cy="6858001"/>
          </a:xfrm>
          <a:prstGeom prst="rect">
            <a:avLst/>
          </a:prstGeom>
          <a:noFill/>
          <a:ln w="9525">
            <a:noFill/>
            <a:miter lim="800000"/>
            <a:headEnd/>
            <a:tailEnd/>
          </a:ln>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88" y="1143000"/>
            <a:ext cx="9131824" cy="4572000"/>
          </a:xfrm>
          <a:prstGeom prst="rect">
            <a:avLst/>
          </a:prstGeom>
        </p:spPr>
      </p:pic>
      <p:pic>
        <p:nvPicPr>
          <p:cNvPr id="16" name="Picture 5" descr="C:\Documents and Settings\Administrator\Pulpit\logo pomaranczowe tlo.png"/>
          <p:cNvPicPr>
            <a:picLocks noChangeAspect="1" noChangeArrowheads="1"/>
          </p:cNvPicPr>
          <p:nvPr userDrawn="1"/>
        </p:nvPicPr>
        <p:blipFill>
          <a:blip r:embed="rId4" cstate="print"/>
          <a:srcRect/>
          <a:stretch>
            <a:fillRect/>
          </a:stretch>
        </p:blipFill>
        <p:spPr bwMode="auto">
          <a:xfrm>
            <a:off x="500034" y="267811"/>
            <a:ext cx="2786082" cy="1018311"/>
          </a:xfrm>
          <a:prstGeom prst="rect">
            <a:avLst/>
          </a:prstGeom>
          <a:noFill/>
        </p:spPr>
      </p:pic>
      <p:sp>
        <p:nvSpPr>
          <p:cNvPr id="21" name="Prostokąt 24"/>
          <p:cNvSpPr/>
          <p:nvPr userDrawn="1"/>
        </p:nvSpPr>
        <p:spPr>
          <a:xfrm flipH="1">
            <a:off x="8748712" y="2427158"/>
            <a:ext cx="395288" cy="1505898"/>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atin typeface="+mj-lt"/>
              <a:cs typeface="Arial" pitchFamily="34" charset="0"/>
            </a:endParaRPr>
          </a:p>
        </p:txBody>
      </p:sp>
      <p:pic>
        <p:nvPicPr>
          <p:cNvPr id="22" name="Picture 21" descr="3 Quadrants.png"/>
          <p:cNvPicPr>
            <a:picLocks noChangeAspect="1"/>
          </p:cNvPicPr>
          <p:nvPr userDrawn="1"/>
        </p:nvPicPr>
        <p:blipFill>
          <a:blip r:embed="rId5" cstate="print"/>
          <a:stretch>
            <a:fillRect/>
          </a:stretch>
        </p:blipFill>
        <p:spPr>
          <a:xfrm>
            <a:off x="7648574" y="346374"/>
            <a:ext cx="1092589" cy="1406226"/>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text">
    <p:bg>
      <p:bgPr>
        <a:solidFill>
          <a:schemeClr val="bg1">
            <a:lumMod val="85000"/>
          </a:schemeClr>
        </a:solidFill>
        <a:effectLst/>
      </p:bgPr>
    </p:bg>
    <p:spTree>
      <p:nvGrpSpPr>
        <p:cNvPr id="1" name=""/>
        <p:cNvGrpSpPr/>
        <p:nvPr/>
      </p:nvGrpSpPr>
      <p:grpSpPr>
        <a:xfrm>
          <a:off x="0" y="0"/>
          <a:ext cx="0" cy="0"/>
          <a:chOff x="0" y="0"/>
          <a:chExt cx="0" cy="0"/>
        </a:xfrm>
      </p:grpSpPr>
      <p:sp>
        <p:nvSpPr>
          <p:cNvPr id="5" name="Symbol zastępczy obrazu 4"/>
          <p:cNvSpPr>
            <a:spLocks noGrp="1"/>
          </p:cNvSpPr>
          <p:nvPr>
            <p:ph type="pic" sz="quarter" idx="22"/>
          </p:nvPr>
        </p:nvSpPr>
        <p:spPr>
          <a:xfrm>
            <a:off x="285720" y="1047750"/>
            <a:ext cx="4718050" cy="5505450"/>
          </a:xfrm>
        </p:spPr>
        <p:txBody>
          <a:bodyPr/>
          <a:lstStyle>
            <a:lvl1pPr>
              <a:defRPr>
                <a:latin typeface="+mj-lt"/>
              </a:defRPr>
            </a:lvl1pPr>
          </a:lstStyle>
          <a:p>
            <a:r>
              <a:rPr lang="fr-FR" smtClean="0"/>
              <a:t>Drag picture to placeholder or click icon to add</a:t>
            </a:r>
            <a:endParaRPr lang="pl-PL"/>
          </a:p>
        </p:txBody>
      </p:sp>
      <p:sp>
        <p:nvSpPr>
          <p:cNvPr id="34" name="Symbol zastępczy tekstu 43"/>
          <p:cNvSpPr>
            <a:spLocks noGrp="1"/>
          </p:cNvSpPr>
          <p:nvPr>
            <p:ph type="body" sz="quarter" idx="39" hasCustomPrompt="1"/>
          </p:nvPr>
        </p:nvSpPr>
        <p:spPr>
          <a:xfrm>
            <a:off x="285720" y="101713"/>
            <a:ext cx="3090321" cy="306989"/>
          </a:xfrm>
          <a:prstGeom prst="rect">
            <a:avLst/>
          </a:prstGeom>
        </p:spPr>
        <p:txBody>
          <a:bodyPr anchor="ctr"/>
          <a:lstStyle>
            <a:lvl1pPr marL="0" indent="0">
              <a:buFontTx/>
              <a:buNone/>
              <a:defRPr sz="1000" b="1"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presentation</a:t>
            </a:r>
            <a:endParaRPr lang="pl-PL" dirty="0"/>
          </a:p>
        </p:txBody>
      </p:sp>
      <p:sp>
        <p:nvSpPr>
          <p:cNvPr id="35" name="Symbol zastępczy tekstu 43"/>
          <p:cNvSpPr>
            <a:spLocks noGrp="1"/>
          </p:cNvSpPr>
          <p:nvPr>
            <p:ph type="body" sz="quarter" idx="40" hasCustomPrompt="1"/>
          </p:nvPr>
        </p:nvSpPr>
        <p:spPr>
          <a:xfrm>
            <a:off x="3347864" y="101713"/>
            <a:ext cx="3724466" cy="306989"/>
          </a:xfrm>
          <a:prstGeom prst="rect">
            <a:avLst/>
          </a:prstGeom>
        </p:spPr>
        <p:txBody>
          <a:bodyPr anchor="ctr"/>
          <a:lstStyle>
            <a:lvl1pPr marL="0" indent="0">
              <a:buFontTx/>
              <a:buNone/>
              <a:defRPr sz="1000"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section</a:t>
            </a:r>
            <a:endParaRPr lang="pl-PL" dirty="0"/>
          </a:p>
        </p:txBody>
      </p:sp>
      <p:sp>
        <p:nvSpPr>
          <p:cNvPr id="11" name="Symbol zastępczy daty 6"/>
          <p:cNvSpPr>
            <a:spLocks noGrp="1"/>
          </p:cNvSpPr>
          <p:nvPr>
            <p:ph type="dt" sz="half" idx="10"/>
          </p:nvPr>
        </p:nvSpPr>
        <p:spPr>
          <a:xfrm>
            <a:off x="0" y="6715148"/>
            <a:ext cx="1139940" cy="142852"/>
          </a:xfrm>
        </p:spPr>
        <p:txBody>
          <a:bodyPr/>
          <a:lstStyle>
            <a:lvl1pPr algn="l">
              <a:defRPr sz="800">
                <a:solidFill>
                  <a:schemeClr val="tx1">
                    <a:lumMod val="65000"/>
                    <a:lumOff val="35000"/>
                  </a:schemeClr>
                </a:solidFill>
                <a:latin typeface="+mn-lt"/>
              </a:defRPr>
            </a:lvl1pPr>
          </a:lstStyle>
          <a:p>
            <a:fld id="{939160F1-D131-488F-8FBF-A9F49A274FEE}" type="datetime3">
              <a:rPr lang="en-US" smtClean="0"/>
              <a:pPr/>
              <a:t>24 March 2015</a:t>
            </a:fld>
            <a:endParaRPr lang="pl-PL" dirty="0"/>
          </a:p>
        </p:txBody>
      </p:sp>
      <p:sp>
        <p:nvSpPr>
          <p:cNvPr id="13" name="Symbol zastępczy tekstu 17"/>
          <p:cNvSpPr>
            <a:spLocks noGrp="1"/>
          </p:cNvSpPr>
          <p:nvPr>
            <p:ph type="body" sz="quarter" idx="41" hasCustomPrompt="1"/>
          </p:nvPr>
        </p:nvSpPr>
        <p:spPr>
          <a:xfrm>
            <a:off x="285720" y="334307"/>
            <a:ext cx="8724930" cy="607071"/>
          </a:xfrm>
          <a:prstGeom prst="rect">
            <a:avLst/>
          </a:prstGeom>
        </p:spPr>
        <p:txBody>
          <a:bodyPr wrap="square" anchor="b">
            <a:spAutoFit/>
          </a:bodyPr>
          <a:lstStyle>
            <a:lvl1pPr marL="0" marR="0" indent="0" defTabSz="914400" eaLnBrk="1" fontAlgn="auto" latinLnBrk="0" hangingPunct="1">
              <a:lnSpc>
                <a:spcPct val="100000"/>
              </a:lnSpc>
              <a:spcBef>
                <a:spcPts val="0"/>
              </a:spcBef>
              <a:spcAft>
                <a:spcPts val="0"/>
              </a:spcAft>
              <a:buClrTx/>
              <a:buSzTx/>
              <a:buFontTx/>
              <a:buNone/>
              <a:tabLst/>
              <a:defRPr sz="3000" b="1">
                <a:solidFill>
                  <a:schemeClr val="tx2"/>
                </a:solidFill>
                <a:latin typeface="+mj-lt"/>
              </a:defRPr>
            </a:lvl1pPr>
            <a:lvl2pPr>
              <a:defRPr>
                <a:solidFill>
                  <a:schemeClr val="bg1">
                    <a:lumMod val="65000"/>
                  </a:schemeClr>
                </a:solidFill>
                <a:latin typeface="Myriad Pro" pitchFamily="34" charset="0"/>
              </a:defRPr>
            </a:lvl2pPr>
            <a:lvl3pPr>
              <a:defRPr>
                <a:solidFill>
                  <a:schemeClr val="bg1">
                    <a:lumMod val="65000"/>
                  </a:schemeClr>
                </a:solidFill>
                <a:latin typeface="Myriad Pro" pitchFamily="34" charset="0"/>
              </a:defRPr>
            </a:lvl3pPr>
            <a:lvl4pPr>
              <a:defRPr>
                <a:solidFill>
                  <a:schemeClr val="bg1">
                    <a:lumMod val="65000"/>
                  </a:schemeClr>
                </a:solidFill>
                <a:latin typeface="Myriad Pro" pitchFamily="34" charset="0"/>
              </a:defRPr>
            </a:lvl4pPr>
            <a:lvl5pPr>
              <a:defRPr>
                <a:solidFill>
                  <a:schemeClr val="bg1">
                    <a:lumMod val="65000"/>
                  </a:schemeClr>
                </a:solidFill>
                <a:latin typeface="Myriad Pro"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lang="pl-PL" dirty="0" smtClean="0"/>
              <a:t>The </a:t>
            </a:r>
            <a:r>
              <a:rPr lang="pl-PL" dirty="0" err="1" smtClean="0"/>
              <a:t>title</a:t>
            </a:r>
            <a:r>
              <a:rPr lang="pl-PL" dirty="0" smtClean="0"/>
              <a:t> of the </a:t>
            </a:r>
            <a:r>
              <a:rPr lang="pl-PL" dirty="0" err="1" smtClean="0"/>
              <a:t>slide</a:t>
            </a:r>
            <a:endParaRPr lang="pl-PL" dirty="0" smtClean="0"/>
          </a:p>
        </p:txBody>
      </p:sp>
      <p:sp>
        <p:nvSpPr>
          <p:cNvPr id="16" name="Text Placeholder 15"/>
          <p:cNvSpPr>
            <a:spLocks noGrp="1"/>
          </p:cNvSpPr>
          <p:nvPr>
            <p:ph type="body" sz="quarter" idx="42"/>
          </p:nvPr>
        </p:nvSpPr>
        <p:spPr>
          <a:xfrm>
            <a:off x="5172075" y="1047749"/>
            <a:ext cx="3810000" cy="5495926"/>
          </a:xfrm>
        </p:spPr>
        <p:txBody>
          <a:bodyPr>
            <a:no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p:txBody>
      </p:sp>
    </p:spTree>
  </p:cSld>
  <p:clrMapOvr>
    <a:masterClrMapping/>
  </p:clrMapOvr>
  <p:transition>
    <p:zo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Graph and text">
    <p:bg>
      <p:bgPr>
        <a:solidFill>
          <a:schemeClr val="bg1">
            <a:lumMod val="85000"/>
          </a:schemeClr>
        </a:solidFill>
        <a:effectLst/>
      </p:bgPr>
    </p:bg>
    <p:spTree>
      <p:nvGrpSpPr>
        <p:cNvPr id="1" name=""/>
        <p:cNvGrpSpPr/>
        <p:nvPr/>
      </p:nvGrpSpPr>
      <p:grpSpPr>
        <a:xfrm>
          <a:off x="0" y="0"/>
          <a:ext cx="0" cy="0"/>
          <a:chOff x="0" y="0"/>
          <a:chExt cx="0" cy="0"/>
        </a:xfrm>
      </p:grpSpPr>
      <p:sp>
        <p:nvSpPr>
          <p:cNvPr id="15" name="Symbol zastępczy wykresu 14"/>
          <p:cNvSpPr>
            <a:spLocks noGrp="1"/>
          </p:cNvSpPr>
          <p:nvPr>
            <p:ph type="chart" sz="quarter" idx="24" hasCustomPrompt="1"/>
          </p:nvPr>
        </p:nvSpPr>
        <p:spPr>
          <a:xfrm>
            <a:off x="4757738" y="1047750"/>
            <a:ext cx="4249737" cy="5514975"/>
          </a:xfrm>
          <a:prstGeom prst="rect">
            <a:avLst/>
          </a:prstGeom>
          <a:noFill/>
        </p:spPr>
        <p:txBody>
          <a:bodyPr/>
          <a:lstStyle>
            <a:lvl1pPr>
              <a:buNone/>
              <a:defRPr>
                <a:solidFill>
                  <a:schemeClr val="bg1">
                    <a:lumMod val="65000"/>
                  </a:schemeClr>
                </a:solidFill>
                <a:latin typeface="+mj-lt"/>
              </a:defRPr>
            </a:lvl1pPr>
          </a:lstStyle>
          <a:p>
            <a:r>
              <a:rPr lang="en-US" dirty="0" smtClean="0"/>
              <a:t>Graphic</a:t>
            </a:r>
            <a:endParaRPr lang="pl-PL" dirty="0"/>
          </a:p>
        </p:txBody>
      </p:sp>
      <p:sp>
        <p:nvSpPr>
          <p:cNvPr id="31" name="Symbol zastępczy tekstu 43"/>
          <p:cNvSpPr>
            <a:spLocks noGrp="1"/>
          </p:cNvSpPr>
          <p:nvPr>
            <p:ph type="body" sz="quarter" idx="39" hasCustomPrompt="1"/>
          </p:nvPr>
        </p:nvSpPr>
        <p:spPr>
          <a:xfrm>
            <a:off x="285720" y="101713"/>
            <a:ext cx="3090321" cy="306989"/>
          </a:xfrm>
          <a:prstGeom prst="rect">
            <a:avLst/>
          </a:prstGeom>
        </p:spPr>
        <p:txBody>
          <a:bodyPr anchor="ctr"/>
          <a:lstStyle>
            <a:lvl1pPr marL="0" indent="0">
              <a:buFontTx/>
              <a:buNone/>
              <a:defRPr sz="1000" b="1"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presentation</a:t>
            </a:r>
            <a:endParaRPr lang="pl-PL" dirty="0"/>
          </a:p>
        </p:txBody>
      </p:sp>
      <p:sp>
        <p:nvSpPr>
          <p:cNvPr id="32" name="Symbol zastępczy tekstu 43"/>
          <p:cNvSpPr>
            <a:spLocks noGrp="1"/>
          </p:cNvSpPr>
          <p:nvPr>
            <p:ph type="body" sz="quarter" idx="40" hasCustomPrompt="1"/>
          </p:nvPr>
        </p:nvSpPr>
        <p:spPr>
          <a:xfrm>
            <a:off x="3347864" y="101713"/>
            <a:ext cx="3724466" cy="306989"/>
          </a:xfrm>
          <a:prstGeom prst="rect">
            <a:avLst/>
          </a:prstGeom>
        </p:spPr>
        <p:txBody>
          <a:bodyPr anchor="ctr"/>
          <a:lstStyle>
            <a:lvl1pPr marL="0" indent="0">
              <a:buFontTx/>
              <a:buNone/>
              <a:defRPr sz="1000"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section</a:t>
            </a:r>
            <a:endParaRPr lang="pl-PL" dirty="0"/>
          </a:p>
        </p:txBody>
      </p:sp>
      <p:sp>
        <p:nvSpPr>
          <p:cNvPr id="16" name="Symbol zastępczy daty 6"/>
          <p:cNvSpPr>
            <a:spLocks noGrp="1"/>
          </p:cNvSpPr>
          <p:nvPr>
            <p:ph type="dt" sz="half" idx="10"/>
          </p:nvPr>
        </p:nvSpPr>
        <p:spPr>
          <a:xfrm>
            <a:off x="0" y="6715148"/>
            <a:ext cx="1139940" cy="142852"/>
          </a:xfrm>
        </p:spPr>
        <p:txBody>
          <a:bodyPr/>
          <a:lstStyle>
            <a:lvl1pPr algn="l">
              <a:defRPr sz="800">
                <a:solidFill>
                  <a:schemeClr val="tx1">
                    <a:lumMod val="65000"/>
                    <a:lumOff val="35000"/>
                  </a:schemeClr>
                </a:solidFill>
                <a:latin typeface="+mn-lt"/>
              </a:defRPr>
            </a:lvl1pPr>
          </a:lstStyle>
          <a:p>
            <a:fld id="{939160F1-D131-488F-8FBF-A9F49A274FEE}" type="datetime3">
              <a:rPr lang="en-US" smtClean="0"/>
              <a:pPr/>
              <a:t>24 March 2015</a:t>
            </a:fld>
            <a:endParaRPr lang="pl-PL" dirty="0"/>
          </a:p>
        </p:txBody>
      </p:sp>
      <p:sp>
        <p:nvSpPr>
          <p:cNvPr id="18" name="Symbol zastępczy tekstu 17"/>
          <p:cNvSpPr>
            <a:spLocks noGrp="1"/>
          </p:cNvSpPr>
          <p:nvPr>
            <p:ph type="body" sz="quarter" idx="17" hasCustomPrompt="1"/>
          </p:nvPr>
        </p:nvSpPr>
        <p:spPr>
          <a:xfrm>
            <a:off x="285720" y="334307"/>
            <a:ext cx="8724930" cy="607071"/>
          </a:xfrm>
          <a:prstGeom prst="rect">
            <a:avLst/>
          </a:prstGeom>
        </p:spPr>
        <p:txBody>
          <a:bodyPr wrap="square" anchor="b">
            <a:spAutoFit/>
          </a:bodyPr>
          <a:lstStyle>
            <a:lvl1pPr marL="0" marR="0" indent="0" defTabSz="914400" eaLnBrk="1" fontAlgn="auto" latinLnBrk="0" hangingPunct="1">
              <a:lnSpc>
                <a:spcPct val="100000"/>
              </a:lnSpc>
              <a:spcBef>
                <a:spcPts val="0"/>
              </a:spcBef>
              <a:spcAft>
                <a:spcPts val="0"/>
              </a:spcAft>
              <a:buClrTx/>
              <a:buSzTx/>
              <a:buFontTx/>
              <a:buNone/>
              <a:tabLst/>
              <a:defRPr sz="3000" b="1">
                <a:solidFill>
                  <a:schemeClr val="tx2"/>
                </a:solidFill>
                <a:latin typeface="+mj-lt"/>
              </a:defRPr>
            </a:lvl1pPr>
            <a:lvl2pPr>
              <a:defRPr>
                <a:solidFill>
                  <a:schemeClr val="bg1">
                    <a:lumMod val="65000"/>
                  </a:schemeClr>
                </a:solidFill>
                <a:latin typeface="Myriad Pro" pitchFamily="34" charset="0"/>
              </a:defRPr>
            </a:lvl2pPr>
            <a:lvl3pPr>
              <a:defRPr>
                <a:solidFill>
                  <a:schemeClr val="bg1">
                    <a:lumMod val="65000"/>
                  </a:schemeClr>
                </a:solidFill>
                <a:latin typeface="Myriad Pro" pitchFamily="34" charset="0"/>
              </a:defRPr>
            </a:lvl3pPr>
            <a:lvl4pPr>
              <a:defRPr>
                <a:solidFill>
                  <a:schemeClr val="bg1">
                    <a:lumMod val="65000"/>
                  </a:schemeClr>
                </a:solidFill>
                <a:latin typeface="Myriad Pro" pitchFamily="34" charset="0"/>
              </a:defRPr>
            </a:lvl4pPr>
            <a:lvl5pPr>
              <a:defRPr>
                <a:solidFill>
                  <a:schemeClr val="bg1">
                    <a:lumMod val="65000"/>
                  </a:schemeClr>
                </a:solidFill>
                <a:latin typeface="Myriad Pro"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lang="pl-PL" dirty="0" smtClean="0"/>
              <a:t>The </a:t>
            </a:r>
            <a:r>
              <a:rPr lang="pl-PL" dirty="0" err="1" smtClean="0"/>
              <a:t>title</a:t>
            </a:r>
            <a:r>
              <a:rPr lang="pl-PL" dirty="0" smtClean="0"/>
              <a:t> of the </a:t>
            </a:r>
            <a:r>
              <a:rPr lang="pl-PL" dirty="0" err="1" smtClean="0"/>
              <a:t>slide</a:t>
            </a:r>
            <a:endParaRPr lang="pl-PL" dirty="0" smtClean="0"/>
          </a:p>
        </p:txBody>
      </p:sp>
      <p:sp>
        <p:nvSpPr>
          <p:cNvPr id="20" name="Text Placeholder 19"/>
          <p:cNvSpPr>
            <a:spLocks noGrp="1"/>
          </p:cNvSpPr>
          <p:nvPr>
            <p:ph type="body" sz="quarter" idx="41"/>
          </p:nvPr>
        </p:nvSpPr>
        <p:spPr>
          <a:xfrm>
            <a:off x="295275" y="1047750"/>
            <a:ext cx="4343400" cy="5524500"/>
          </a:xfrm>
        </p:spPr>
        <p:txBody>
          <a:bodyPr>
            <a:noAutofit/>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p:txBody>
      </p:sp>
    </p:spTree>
  </p:cSld>
  <p:clrMapOvr>
    <a:masterClrMapping/>
  </p:clrMapOvr>
  <p:transition>
    <p:zoom/>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ph only">
    <p:bg>
      <p:bgPr>
        <a:solidFill>
          <a:schemeClr val="bg1">
            <a:lumMod val="85000"/>
          </a:schemeClr>
        </a:solidFill>
        <a:effectLst/>
      </p:bgPr>
    </p:bg>
    <p:spTree>
      <p:nvGrpSpPr>
        <p:cNvPr id="1" name=""/>
        <p:cNvGrpSpPr/>
        <p:nvPr/>
      </p:nvGrpSpPr>
      <p:grpSpPr>
        <a:xfrm>
          <a:off x="0" y="0"/>
          <a:ext cx="0" cy="0"/>
          <a:chOff x="0" y="0"/>
          <a:chExt cx="0" cy="0"/>
        </a:xfrm>
      </p:grpSpPr>
      <p:sp>
        <p:nvSpPr>
          <p:cNvPr id="15" name="Symbol zastępczy wykresu 14"/>
          <p:cNvSpPr>
            <a:spLocks noGrp="1"/>
          </p:cNvSpPr>
          <p:nvPr>
            <p:ph type="chart" sz="quarter" idx="24" hasCustomPrompt="1"/>
          </p:nvPr>
        </p:nvSpPr>
        <p:spPr>
          <a:xfrm>
            <a:off x="285720" y="1085849"/>
            <a:ext cx="8705850" cy="2847975"/>
          </a:xfrm>
          <a:prstGeom prst="rect">
            <a:avLst/>
          </a:prstGeom>
          <a:noFill/>
        </p:spPr>
        <p:txBody>
          <a:bodyPr/>
          <a:lstStyle>
            <a:lvl1pPr>
              <a:buNone/>
              <a:defRPr>
                <a:solidFill>
                  <a:schemeClr val="bg1">
                    <a:lumMod val="65000"/>
                  </a:schemeClr>
                </a:solidFill>
                <a:latin typeface="+mj-lt"/>
              </a:defRPr>
            </a:lvl1pPr>
          </a:lstStyle>
          <a:p>
            <a:r>
              <a:rPr lang="en-US" dirty="0" smtClean="0"/>
              <a:t>Graphic</a:t>
            </a:r>
            <a:endParaRPr lang="pl-PL" dirty="0"/>
          </a:p>
        </p:txBody>
      </p:sp>
      <p:sp>
        <p:nvSpPr>
          <p:cNvPr id="26" name="Symbol zastępczy tekstu 43"/>
          <p:cNvSpPr>
            <a:spLocks noGrp="1"/>
          </p:cNvSpPr>
          <p:nvPr>
            <p:ph type="body" sz="quarter" idx="39" hasCustomPrompt="1"/>
          </p:nvPr>
        </p:nvSpPr>
        <p:spPr>
          <a:xfrm>
            <a:off x="285720" y="101713"/>
            <a:ext cx="3090321" cy="306989"/>
          </a:xfrm>
          <a:prstGeom prst="rect">
            <a:avLst/>
          </a:prstGeom>
        </p:spPr>
        <p:txBody>
          <a:bodyPr anchor="ctr"/>
          <a:lstStyle>
            <a:lvl1pPr marL="0" indent="0">
              <a:buFontTx/>
              <a:buNone/>
              <a:defRPr sz="1000" b="1"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presentation</a:t>
            </a:r>
            <a:endParaRPr lang="pl-PL" dirty="0"/>
          </a:p>
        </p:txBody>
      </p:sp>
      <p:sp>
        <p:nvSpPr>
          <p:cNvPr id="28" name="Symbol zastępczy tekstu 43"/>
          <p:cNvSpPr>
            <a:spLocks noGrp="1"/>
          </p:cNvSpPr>
          <p:nvPr>
            <p:ph type="body" sz="quarter" idx="40" hasCustomPrompt="1"/>
          </p:nvPr>
        </p:nvSpPr>
        <p:spPr>
          <a:xfrm>
            <a:off x="3347864" y="101713"/>
            <a:ext cx="3724466" cy="306989"/>
          </a:xfrm>
          <a:prstGeom prst="rect">
            <a:avLst/>
          </a:prstGeom>
        </p:spPr>
        <p:txBody>
          <a:bodyPr anchor="ctr"/>
          <a:lstStyle>
            <a:lvl1pPr marL="0" indent="0">
              <a:buFontTx/>
              <a:buNone/>
              <a:defRPr sz="1000"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section</a:t>
            </a:r>
            <a:endParaRPr lang="pl-PL" dirty="0"/>
          </a:p>
        </p:txBody>
      </p:sp>
      <p:sp>
        <p:nvSpPr>
          <p:cNvPr id="14" name="Symbol zastępczy daty 6"/>
          <p:cNvSpPr>
            <a:spLocks noGrp="1"/>
          </p:cNvSpPr>
          <p:nvPr>
            <p:ph type="dt" sz="half" idx="10"/>
          </p:nvPr>
        </p:nvSpPr>
        <p:spPr>
          <a:xfrm>
            <a:off x="0" y="6715148"/>
            <a:ext cx="1139940" cy="142852"/>
          </a:xfrm>
        </p:spPr>
        <p:txBody>
          <a:bodyPr/>
          <a:lstStyle>
            <a:lvl1pPr algn="l">
              <a:defRPr sz="800">
                <a:solidFill>
                  <a:schemeClr val="tx1">
                    <a:lumMod val="65000"/>
                    <a:lumOff val="35000"/>
                  </a:schemeClr>
                </a:solidFill>
                <a:latin typeface="+mn-lt"/>
              </a:defRPr>
            </a:lvl1pPr>
          </a:lstStyle>
          <a:p>
            <a:fld id="{939160F1-D131-488F-8FBF-A9F49A274FEE}" type="datetime3">
              <a:rPr lang="en-US" smtClean="0"/>
              <a:pPr/>
              <a:t>24 March 2015</a:t>
            </a:fld>
            <a:endParaRPr lang="pl-PL" dirty="0"/>
          </a:p>
        </p:txBody>
      </p:sp>
      <p:sp>
        <p:nvSpPr>
          <p:cNvPr id="18" name="Symbol zastępczy tekstu 17"/>
          <p:cNvSpPr>
            <a:spLocks noGrp="1"/>
          </p:cNvSpPr>
          <p:nvPr>
            <p:ph type="body" sz="quarter" idx="17" hasCustomPrompt="1"/>
          </p:nvPr>
        </p:nvSpPr>
        <p:spPr>
          <a:xfrm>
            <a:off x="285719" y="334307"/>
            <a:ext cx="8734455" cy="607071"/>
          </a:xfrm>
          <a:prstGeom prst="rect">
            <a:avLst/>
          </a:prstGeom>
        </p:spPr>
        <p:txBody>
          <a:bodyPr wrap="square" anchor="b">
            <a:spAutoFit/>
          </a:bodyPr>
          <a:lstStyle>
            <a:lvl1pPr marL="0" marR="0" indent="0" defTabSz="914400" eaLnBrk="1" fontAlgn="auto" latinLnBrk="0" hangingPunct="1">
              <a:lnSpc>
                <a:spcPct val="100000"/>
              </a:lnSpc>
              <a:spcBef>
                <a:spcPts val="0"/>
              </a:spcBef>
              <a:spcAft>
                <a:spcPts val="0"/>
              </a:spcAft>
              <a:buClrTx/>
              <a:buSzTx/>
              <a:buFontTx/>
              <a:buNone/>
              <a:tabLst/>
              <a:defRPr sz="3000" b="1">
                <a:solidFill>
                  <a:schemeClr val="tx2"/>
                </a:solidFill>
                <a:latin typeface="+mj-lt"/>
              </a:defRPr>
            </a:lvl1pPr>
            <a:lvl2pPr>
              <a:defRPr>
                <a:solidFill>
                  <a:schemeClr val="bg1">
                    <a:lumMod val="65000"/>
                  </a:schemeClr>
                </a:solidFill>
                <a:latin typeface="Myriad Pro" pitchFamily="34" charset="0"/>
              </a:defRPr>
            </a:lvl2pPr>
            <a:lvl3pPr>
              <a:defRPr>
                <a:solidFill>
                  <a:schemeClr val="bg1">
                    <a:lumMod val="65000"/>
                  </a:schemeClr>
                </a:solidFill>
                <a:latin typeface="Myriad Pro" pitchFamily="34" charset="0"/>
              </a:defRPr>
            </a:lvl3pPr>
            <a:lvl4pPr>
              <a:defRPr>
                <a:solidFill>
                  <a:schemeClr val="bg1">
                    <a:lumMod val="65000"/>
                  </a:schemeClr>
                </a:solidFill>
                <a:latin typeface="Myriad Pro" pitchFamily="34" charset="0"/>
              </a:defRPr>
            </a:lvl4pPr>
            <a:lvl5pPr>
              <a:defRPr>
                <a:solidFill>
                  <a:schemeClr val="bg1">
                    <a:lumMod val="65000"/>
                  </a:schemeClr>
                </a:solidFill>
                <a:latin typeface="Myriad Pro"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lang="pl-PL" dirty="0" smtClean="0"/>
              <a:t>The </a:t>
            </a:r>
            <a:r>
              <a:rPr lang="pl-PL" dirty="0" err="1" smtClean="0"/>
              <a:t>title</a:t>
            </a:r>
            <a:r>
              <a:rPr lang="pl-PL" dirty="0" smtClean="0"/>
              <a:t> of the </a:t>
            </a:r>
            <a:r>
              <a:rPr lang="pl-PL" dirty="0" err="1" smtClean="0"/>
              <a:t>slide</a:t>
            </a:r>
            <a:endParaRPr lang="pl-PL" dirty="0" smtClean="0"/>
          </a:p>
        </p:txBody>
      </p:sp>
      <p:sp>
        <p:nvSpPr>
          <p:cNvPr id="19" name="Text Placeholder 19"/>
          <p:cNvSpPr>
            <a:spLocks noGrp="1"/>
          </p:cNvSpPr>
          <p:nvPr>
            <p:ph type="body" sz="quarter" idx="41"/>
          </p:nvPr>
        </p:nvSpPr>
        <p:spPr>
          <a:xfrm>
            <a:off x="285719" y="4048075"/>
            <a:ext cx="8715405" cy="2486075"/>
          </a:xfrm>
        </p:spPr>
        <p:txBody>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p:txBody>
      </p:sp>
    </p:spTree>
  </p:cSld>
  <p:clrMapOvr>
    <a:masterClrMapping/>
  </p:clrMapOvr>
  <p:transition>
    <p:zo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tandard Text">
    <p:bg>
      <p:bgPr>
        <a:solidFill>
          <a:schemeClr val="bg1">
            <a:lumMod val="85000"/>
          </a:schemeClr>
        </a:solidFill>
        <a:effectLst/>
      </p:bgPr>
    </p:bg>
    <p:spTree>
      <p:nvGrpSpPr>
        <p:cNvPr id="1" name=""/>
        <p:cNvGrpSpPr/>
        <p:nvPr/>
      </p:nvGrpSpPr>
      <p:grpSpPr>
        <a:xfrm>
          <a:off x="0" y="0"/>
          <a:ext cx="0" cy="0"/>
          <a:chOff x="0" y="0"/>
          <a:chExt cx="0" cy="0"/>
        </a:xfrm>
      </p:grpSpPr>
      <p:sp>
        <p:nvSpPr>
          <p:cNvPr id="18" name="Symbol zastępczy tekstu 17"/>
          <p:cNvSpPr>
            <a:spLocks noGrp="1"/>
          </p:cNvSpPr>
          <p:nvPr>
            <p:ph type="body" sz="quarter" idx="17" hasCustomPrompt="1"/>
          </p:nvPr>
        </p:nvSpPr>
        <p:spPr>
          <a:xfrm>
            <a:off x="285719" y="386734"/>
            <a:ext cx="8723809" cy="553998"/>
          </a:xfrm>
          <a:prstGeom prst="rect">
            <a:avLst/>
          </a:prstGeom>
        </p:spPr>
        <p:txBody>
          <a:bodyPr wrap="square" anchor="b">
            <a:spAutoFit/>
          </a:bodyPr>
          <a:lstStyle>
            <a:lvl1pPr marL="0" marR="0" indent="0" defTabSz="914400" eaLnBrk="1" fontAlgn="auto" latinLnBrk="0" hangingPunct="1">
              <a:lnSpc>
                <a:spcPct val="100000"/>
              </a:lnSpc>
              <a:spcBef>
                <a:spcPts val="0"/>
              </a:spcBef>
              <a:spcAft>
                <a:spcPts val="0"/>
              </a:spcAft>
              <a:buClrTx/>
              <a:buSzTx/>
              <a:buFontTx/>
              <a:buNone/>
              <a:tabLst/>
              <a:defRPr sz="3000" b="1">
                <a:solidFill>
                  <a:schemeClr val="tx2"/>
                </a:solidFill>
                <a:latin typeface="Arial" pitchFamily="34" charset="0"/>
                <a:cs typeface="Arial" pitchFamily="34" charset="0"/>
              </a:defRPr>
            </a:lvl1pPr>
            <a:lvl2pPr>
              <a:defRPr>
                <a:solidFill>
                  <a:schemeClr val="bg1">
                    <a:lumMod val="65000"/>
                  </a:schemeClr>
                </a:solidFill>
                <a:latin typeface="Myriad Pro" pitchFamily="34" charset="0"/>
              </a:defRPr>
            </a:lvl2pPr>
            <a:lvl3pPr>
              <a:defRPr>
                <a:solidFill>
                  <a:schemeClr val="bg1">
                    <a:lumMod val="65000"/>
                  </a:schemeClr>
                </a:solidFill>
                <a:latin typeface="Myriad Pro" pitchFamily="34" charset="0"/>
              </a:defRPr>
            </a:lvl3pPr>
            <a:lvl4pPr>
              <a:defRPr>
                <a:solidFill>
                  <a:schemeClr val="bg1">
                    <a:lumMod val="65000"/>
                  </a:schemeClr>
                </a:solidFill>
                <a:latin typeface="Myriad Pro" pitchFamily="34" charset="0"/>
              </a:defRPr>
            </a:lvl4pPr>
            <a:lvl5pPr>
              <a:defRPr>
                <a:solidFill>
                  <a:schemeClr val="bg1">
                    <a:lumMod val="65000"/>
                  </a:schemeClr>
                </a:solidFill>
                <a:latin typeface="Myriad Pro"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lang="pl-PL" dirty="0" smtClean="0"/>
              <a:t>The </a:t>
            </a:r>
            <a:r>
              <a:rPr lang="pl-PL" dirty="0" err="1" smtClean="0"/>
              <a:t>title</a:t>
            </a:r>
            <a:r>
              <a:rPr lang="pl-PL" dirty="0" smtClean="0"/>
              <a:t> of the </a:t>
            </a:r>
            <a:r>
              <a:rPr lang="pl-PL" dirty="0" err="1" smtClean="0"/>
              <a:t>slide</a:t>
            </a:r>
            <a:endParaRPr lang="pl-PL" dirty="0" smtClean="0"/>
          </a:p>
        </p:txBody>
      </p:sp>
      <p:sp>
        <p:nvSpPr>
          <p:cNvPr id="13" name="Symbol zastępczy tekstu 17"/>
          <p:cNvSpPr>
            <a:spLocks noGrp="1"/>
          </p:cNvSpPr>
          <p:nvPr>
            <p:ph type="body" sz="quarter" idx="23"/>
          </p:nvPr>
        </p:nvSpPr>
        <p:spPr>
          <a:xfrm>
            <a:off x="285719" y="1032876"/>
            <a:ext cx="8705881" cy="1484234"/>
          </a:xfrm>
          <a:prstGeom prst="rect">
            <a:avLst/>
          </a:prstGeom>
          <a:noFill/>
        </p:spPr>
        <p:txBody>
          <a:bodyPr wrap="square" anchor="t">
            <a:spAutoFit/>
          </a:bodyPr>
          <a:lstStyle>
            <a:lvl1pPr>
              <a:buClr>
                <a:schemeClr val="accent4"/>
              </a:buClr>
              <a:buFont typeface="Wingdings" pitchFamily="2" charset="2"/>
              <a:buChar char="§"/>
              <a:defRPr sz="1800" b="0" baseline="0">
                <a:solidFill>
                  <a:schemeClr val="tx1"/>
                </a:solidFill>
                <a:latin typeface="+mj-lt"/>
                <a:cs typeface="Arial" pitchFamily="34" charset="0"/>
              </a:defRPr>
            </a:lvl1pPr>
            <a:lvl2pPr>
              <a:defRPr sz="1800">
                <a:solidFill>
                  <a:schemeClr val="tx1"/>
                </a:solidFill>
                <a:latin typeface="+mj-lt"/>
              </a:defRPr>
            </a:lvl2pPr>
            <a:lvl3pPr>
              <a:defRPr sz="1800">
                <a:solidFill>
                  <a:schemeClr val="tx1"/>
                </a:solidFill>
                <a:latin typeface="+mj-lt"/>
              </a:defRPr>
            </a:lvl3pPr>
            <a:lvl4pPr>
              <a:defRPr sz="1800">
                <a:solidFill>
                  <a:schemeClr val="tx1"/>
                </a:solidFill>
                <a:latin typeface="+mj-lt"/>
              </a:defRPr>
            </a:lvl4pPr>
            <a:lvl5pPr>
              <a:defRPr>
                <a:solidFill>
                  <a:schemeClr val="bg1">
                    <a:lumMod val="65000"/>
                  </a:schemeClr>
                </a:solidFill>
                <a:latin typeface="Myriad Pro"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2" name="Symbol zastępczy tekstu 43"/>
          <p:cNvSpPr>
            <a:spLocks noGrp="1"/>
          </p:cNvSpPr>
          <p:nvPr>
            <p:ph type="body" sz="quarter" idx="39" hasCustomPrompt="1"/>
          </p:nvPr>
        </p:nvSpPr>
        <p:spPr>
          <a:xfrm>
            <a:off x="285720" y="125597"/>
            <a:ext cx="3090321" cy="299295"/>
          </a:xfrm>
          <a:prstGeom prst="rect">
            <a:avLst/>
          </a:prstGeom>
        </p:spPr>
        <p:txBody>
          <a:bodyPr anchor="ctr"/>
          <a:lstStyle>
            <a:lvl1pPr marL="0" indent="0">
              <a:buFontTx/>
              <a:buNone/>
              <a:defRPr sz="1000" b="1" baseline="0">
                <a:solidFill>
                  <a:schemeClr val="bg1">
                    <a:lumMod val="50000"/>
                  </a:schemeClr>
                </a:solidFill>
                <a:latin typeface="+mj-lt"/>
                <a:cs typeface="Arial" pitchFamily="34" charset="0"/>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presentation</a:t>
            </a:r>
            <a:endParaRPr lang="pl-PL" dirty="0"/>
          </a:p>
        </p:txBody>
      </p:sp>
      <p:sp>
        <p:nvSpPr>
          <p:cNvPr id="23" name="Symbol zastępczy tekstu 43"/>
          <p:cNvSpPr>
            <a:spLocks noGrp="1"/>
          </p:cNvSpPr>
          <p:nvPr>
            <p:ph type="body" sz="quarter" idx="40" hasCustomPrompt="1"/>
          </p:nvPr>
        </p:nvSpPr>
        <p:spPr>
          <a:xfrm>
            <a:off x="3347864" y="125597"/>
            <a:ext cx="3724466" cy="299295"/>
          </a:xfrm>
          <a:prstGeom prst="rect">
            <a:avLst/>
          </a:prstGeom>
        </p:spPr>
        <p:txBody>
          <a:bodyPr anchor="ctr"/>
          <a:lstStyle>
            <a:lvl1pPr marL="0" indent="0">
              <a:buFontTx/>
              <a:buNone/>
              <a:defRPr sz="1000" baseline="0">
                <a:solidFill>
                  <a:schemeClr val="bg1">
                    <a:lumMod val="50000"/>
                  </a:schemeClr>
                </a:solidFill>
                <a:latin typeface="+mj-lt"/>
                <a:cs typeface="Arial" pitchFamily="34" charset="0"/>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section</a:t>
            </a:r>
            <a:endParaRPr lang="pl-PL" dirty="0"/>
          </a:p>
        </p:txBody>
      </p:sp>
      <p:sp>
        <p:nvSpPr>
          <p:cNvPr id="9" name="Symbol zastępczy daty 6"/>
          <p:cNvSpPr>
            <a:spLocks noGrp="1"/>
          </p:cNvSpPr>
          <p:nvPr>
            <p:ph type="dt" sz="half" idx="10"/>
          </p:nvPr>
        </p:nvSpPr>
        <p:spPr>
          <a:xfrm>
            <a:off x="0" y="6715148"/>
            <a:ext cx="1139940" cy="142852"/>
          </a:xfrm>
        </p:spPr>
        <p:txBody>
          <a:bodyPr/>
          <a:lstStyle>
            <a:lvl1pPr algn="l">
              <a:defRPr sz="800">
                <a:solidFill>
                  <a:schemeClr val="tx1">
                    <a:lumMod val="65000"/>
                    <a:lumOff val="35000"/>
                  </a:schemeClr>
                </a:solidFill>
                <a:latin typeface="+mn-lt"/>
              </a:defRPr>
            </a:lvl1p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Table">
    <p:bg>
      <p:bgPr>
        <a:solidFill>
          <a:schemeClr val="bg1">
            <a:lumMod val="95000"/>
          </a:schemeClr>
        </a:solidFill>
        <a:effectLst/>
      </p:bgPr>
    </p:bg>
    <p:spTree>
      <p:nvGrpSpPr>
        <p:cNvPr id="1" name=""/>
        <p:cNvGrpSpPr/>
        <p:nvPr/>
      </p:nvGrpSpPr>
      <p:grpSpPr>
        <a:xfrm>
          <a:off x="0" y="0"/>
          <a:ext cx="0" cy="0"/>
          <a:chOff x="0" y="0"/>
          <a:chExt cx="0" cy="0"/>
        </a:xfrm>
      </p:grpSpPr>
      <p:sp>
        <p:nvSpPr>
          <p:cNvPr id="2" name="Prostokąt 1"/>
          <p:cNvSpPr/>
          <p:nvPr userDrawn="1"/>
        </p:nvSpPr>
        <p:spPr>
          <a:xfrm>
            <a:off x="257543" y="374679"/>
            <a:ext cx="8858250" cy="542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latin typeface="+mj-lt"/>
            </a:endParaRPr>
          </a:p>
        </p:txBody>
      </p:sp>
      <p:sp>
        <p:nvSpPr>
          <p:cNvPr id="39" name="Symbol zastępczy tekstu 41"/>
          <p:cNvSpPr>
            <a:spLocks noGrp="1"/>
          </p:cNvSpPr>
          <p:nvPr>
            <p:ph type="body" sz="quarter" idx="27" hasCustomPrompt="1"/>
          </p:nvPr>
        </p:nvSpPr>
        <p:spPr>
          <a:xfrm>
            <a:off x="736526" y="1392585"/>
            <a:ext cx="3388936" cy="792162"/>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baseline="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marL="0" marR="0" lvl="0" indent="0" algn="l" defTabSz="914400" eaLnBrk="1" fontAlgn="auto" latinLnBrk="0" hangingPunct="1">
              <a:lnSpc>
                <a:spcPct val="100000"/>
              </a:lnSpc>
              <a:spcBef>
                <a:spcPts val="0"/>
              </a:spcBef>
              <a:spcAft>
                <a:spcPts val="0"/>
              </a:spcAft>
              <a:buClrTx/>
              <a:buSzTx/>
              <a:buFontTx/>
              <a:buNone/>
              <a:tabLst/>
              <a:defRPr/>
            </a:pPr>
            <a:r>
              <a:rPr lang="pl-PL" dirty="0" err="1" smtClean="0"/>
              <a:t>Click</a:t>
            </a:r>
            <a:r>
              <a:rPr lang="pl-PL" dirty="0" smtClean="0"/>
              <a:t> to </a:t>
            </a:r>
            <a:r>
              <a:rPr lang="pl-PL" dirty="0" err="1" smtClean="0"/>
              <a:t>add</a:t>
            </a:r>
            <a:r>
              <a:rPr lang="pl-PL" dirty="0" smtClean="0"/>
              <a:t> the </a:t>
            </a:r>
            <a:r>
              <a:rPr lang="pl-PL" dirty="0" err="1" smtClean="0"/>
              <a:t>key</a:t>
            </a:r>
            <a:r>
              <a:rPr lang="pl-PL" dirty="0" smtClean="0"/>
              <a:t> </a:t>
            </a:r>
            <a:r>
              <a:rPr lang="pl-PL" dirty="0" err="1" smtClean="0"/>
              <a:t>messages</a:t>
            </a:r>
            <a:endParaRPr lang="pl-PL" dirty="0"/>
          </a:p>
        </p:txBody>
      </p:sp>
      <p:sp>
        <p:nvSpPr>
          <p:cNvPr id="40" name="Symbol zastępczy tekstu 43"/>
          <p:cNvSpPr>
            <a:spLocks noGrp="1"/>
          </p:cNvSpPr>
          <p:nvPr>
            <p:ph type="body" sz="quarter" idx="28" hasCustomPrompt="1"/>
          </p:nvPr>
        </p:nvSpPr>
        <p:spPr>
          <a:xfrm>
            <a:off x="4268338" y="1623630"/>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pl-PL" dirty="0" err="1" smtClean="0"/>
              <a:t>Click</a:t>
            </a:r>
            <a:r>
              <a:rPr lang="pl-PL" dirty="0" smtClean="0"/>
              <a:t> to </a:t>
            </a:r>
            <a:r>
              <a:rPr lang="pl-PL" dirty="0" err="1" smtClean="0"/>
              <a:t>add</a:t>
            </a:r>
            <a:r>
              <a:rPr lang="pl-PL" dirty="0" smtClean="0"/>
              <a:t> the </a:t>
            </a:r>
            <a:r>
              <a:rPr lang="pl-PL" dirty="0" err="1" smtClean="0"/>
              <a:t>sub</a:t>
            </a:r>
            <a:r>
              <a:rPr lang="pl-PL" dirty="0" smtClean="0"/>
              <a:t> </a:t>
            </a:r>
            <a:r>
              <a:rPr lang="pl-PL" dirty="0" err="1" smtClean="0"/>
              <a:t>messages</a:t>
            </a:r>
            <a:endParaRPr lang="pl-PL" dirty="0"/>
          </a:p>
        </p:txBody>
      </p:sp>
      <p:sp>
        <p:nvSpPr>
          <p:cNvPr id="41" name="Symbol zastępczy tekstu 41"/>
          <p:cNvSpPr>
            <a:spLocks noGrp="1"/>
          </p:cNvSpPr>
          <p:nvPr>
            <p:ph type="body" sz="quarter" idx="29" hasCustomPrompt="1"/>
          </p:nvPr>
        </p:nvSpPr>
        <p:spPr>
          <a:xfrm>
            <a:off x="736526" y="2257028"/>
            <a:ext cx="3388936" cy="799480"/>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marL="0" marR="0" lvl="0" indent="0" algn="l" defTabSz="914400" eaLnBrk="1" fontAlgn="auto" latinLnBrk="0" hangingPunct="1">
              <a:lnSpc>
                <a:spcPct val="100000"/>
              </a:lnSpc>
              <a:spcBef>
                <a:spcPts val="0"/>
              </a:spcBef>
              <a:spcAft>
                <a:spcPts val="0"/>
              </a:spcAft>
              <a:buClrTx/>
              <a:buSzTx/>
              <a:buFontTx/>
              <a:buNone/>
              <a:tabLst/>
              <a:defRPr/>
            </a:pPr>
            <a:r>
              <a:rPr lang="pl-PL" dirty="0" err="1" smtClean="0"/>
              <a:t>Click</a:t>
            </a:r>
            <a:r>
              <a:rPr lang="pl-PL" dirty="0" smtClean="0"/>
              <a:t> to </a:t>
            </a:r>
            <a:r>
              <a:rPr lang="pl-PL" dirty="0" err="1" smtClean="0"/>
              <a:t>add</a:t>
            </a:r>
            <a:r>
              <a:rPr lang="pl-PL" dirty="0" smtClean="0"/>
              <a:t> the </a:t>
            </a:r>
            <a:r>
              <a:rPr lang="pl-PL" dirty="0" err="1" smtClean="0"/>
              <a:t>key</a:t>
            </a:r>
            <a:r>
              <a:rPr lang="pl-PL" dirty="0" smtClean="0"/>
              <a:t> </a:t>
            </a:r>
            <a:r>
              <a:rPr lang="pl-PL" dirty="0" err="1" smtClean="0"/>
              <a:t>messages</a:t>
            </a:r>
            <a:endParaRPr lang="pl-PL" dirty="0"/>
          </a:p>
        </p:txBody>
      </p:sp>
      <p:sp>
        <p:nvSpPr>
          <p:cNvPr id="42" name="Symbol zastępczy tekstu 41"/>
          <p:cNvSpPr>
            <a:spLocks noGrp="1"/>
          </p:cNvSpPr>
          <p:nvPr>
            <p:ph type="body" sz="quarter" idx="30" hasCustomPrompt="1"/>
          </p:nvPr>
        </p:nvSpPr>
        <p:spPr>
          <a:xfrm>
            <a:off x="736526" y="3120455"/>
            <a:ext cx="3388936" cy="784026"/>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marL="0" marR="0" lvl="0" indent="0" algn="l" defTabSz="914400" eaLnBrk="1" fontAlgn="auto" latinLnBrk="0" hangingPunct="1">
              <a:lnSpc>
                <a:spcPct val="100000"/>
              </a:lnSpc>
              <a:spcBef>
                <a:spcPts val="0"/>
              </a:spcBef>
              <a:spcAft>
                <a:spcPts val="0"/>
              </a:spcAft>
              <a:buClrTx/>
              <a:buSzTx/>
              <a:buFontTx/>
              <a:buNone/>
              <a:tabLst/>
              <a:defRPr/>
            </a:pPr>
            <a:r>
              <a:rPr lang="pl-PL" dirty="0" err="1" smtClean="0"/>
              <a:t>Click</a:t>
            </a:r>
            <a:r>
              <a:rPr lang="pl-PL" dirty="0" smtClean="0"/>
              <a:t> to </a:t>
            </a:r>
            <a:r>
              <a:rPr lang="pl-PL" dirty="0" err="1" smtClean="0"/>
              <a:t>add</a:t>
            </a:r>
            <a:r>
              <a:rPr lang="pl-PL" dirty="0" smtClean="0"/>
              <a:t> the </a:t>
            </a:r>
            <a:r>
              <a:rPr lang="pl-PL" dirty="0" err="1" smtClean="0"/>
              <a:t>key</a:t>
            </a:r>
            <a:r>
              <a:rPr lang="pl-PL" dirty="0" smtClean="0"/>
              <a:t> </a:t>
            </a:r>
            <a:r>
              <a:rPr lang="pl-PL" dirty="0" err="1" smtClean="0"/>
              <a:t>messages</a:t>
            </a:r>
            <a:endParaRPr lang="pl-PL" dirty="0"/>
          </a:p>
        </p:txBody>
      </p:sp>
      <p:sp>
        <p:nvSpPr>
          <p:cNvPr id="43" name="Symbol zastępczy tekstu 41"/>
          <p:cNvSpPr>
            <a:spLocks noGrp="1"/>
          </p:cNvSpPr>
          <p:nvPr>
            <p:ph type="body" sz="quarter" idx="31" hasCustomPrompt="1"/>
          </p:nvPr>
        </p:nvSpPr>
        <p:spPr>
          <a:xfrm>
            <a:off x="736526" y="3982907"/>
            <a:ext cx="3388936" cy="779063"/>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marL="0" marR="0" lvl="0" indent="0" algn="l" defTabSz="914400" eaLnBrk="1" fontAlgn="auto" latinLnBrk="0" hangingPunct="1">
              <a:lnSpc>
                <a:spcPct val="100000"/>
              </a:lnSpc>
              <a:spcBef>
                <a:spcPts val="0"/>
              </a:spcBef>
              <a:spcAft>
                <a:spcPts val="0"/>
              </a:spcAft>
              <a:buClrTx/>
              <a:buSzTx/>
              <a:buFontTx/>
              <a:buNone/>
              <a:tabLst/>
              <a:defRPr/>
            </a:pPr>
            <a:r>
              <a:rPr lang="pl-PL" dirty="0" err="1" smtClean="0"/>
              <a:t>Click</a:t>
            </a:r>
            <a:r>
              <a:rPr lang="pl-PL" dirty="0" smtClean="0"/>
              <a:t> to </a:t>
            </a:r>
            <a:r>
              <a:rPr lang="pl-PL" dirty="0" err="1" smtClean="0"/>
              <a:t>add</a:t>
            </a:r>
            <a:r>
              <a:rPr lang="pl-PL" dirty="0" smtClean="0"/>
              <a:t> the </a:t>
            </a:r>
            <a:r>
              <a:rPr lang="pl-PL" dirty="0" err="1" smtClean="0"/>
              <a:t>key</a:t>
            </a:r>
            <a:r>
              <a:rPr lang="pl-PL" dirty="0" smtClean="0"/>
              <a:t> </a:t>
            </a:r>
            <a:r>
              <a:rPr lang="pl-PL" dirty="0" err="1" smtClean="0"/>
              <a:t>messages</a:t>
            </a:r>
            <a:endParaRPr lang="pl-PL" dirty="0"/>
          </a:p>
        </p:txBody>
      </p:sp>
      <p:sp>
        <p:nvSpPr>
          <p:cNvPr id="30" name="Symbol zastępczy tekstu 41"/>
          <p:cNvSpPr>
            <a:spLocks noGrp="1"/>
          </p:cNvSpPr>
          <p:nvPr>
            <p:ph type="body" sz="quarter" idx="35" hasCustomPrompt="1"/>
          </p:nvPr>
        </p:nvSpPr>
        <p:spPr>
          <a:xfrm>
            <a:off x="736526" y="4841508"/>
            <a:ext cx="3388936" cy="799895"/>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marL="0" marR="0" lvl="0" indent="0" algn="l" defTabSz="914400" eaLnBrk="1" fontAlgn="auto" latinLnBrk="0" hangingPunct="1">
              <a:lnSpc>
                <a:spcPct val="100000"/>
              </a:lnSpc>
              <a:spcBef>
                <a:spcPts val="0"/>
              </a:spcBef>
              <a:spcAft>
                <a:spcPts val="0"/>
              </a:spcAft>
              <a:buClrTx/>
              <a:buSzTx/>
              <a:buFontTx/>
              <a:buNone/>
              <a:tabLst/>
              <a:defRPr/>
            </a:pPr>
            <a:r>
              <a:rPr lang="pl-PL" dirty="0" err="1" smtClean="0"/>
              <a:t>Click</a:t>
            </a:r>
            <a:r>
              <a:rPr lang="pl-PL" dirty="0" smtClean="0"/>
              <a:t> to </a:t>
            </a:r>
            <a:r>
              <a:rPr lang="pl-PL" dirty="0" err="1" smtClean="0"/>
              <a:t>add</a:t>
            </a:r>
            <a:r>
              <a:rPr lang="pl-PL" dirty="0" smtClean="0"/>
              <a:t> the </a:t>
            </a:r>
            <a:r>
              <a:rPr lang="pl-PL" dirty="0" err="1" smtClean="0"/>
              <a:t>key</a:t>
            </a:r>
            <a:r>
              <a:rPr lang="pl-PL" dirty="0" smtClean="0"/>
              <a:t> </a:t>
            </a:r>
            <a:r>
              <a:rPr lang="pl-PL" dirty="0" err="1" smtClean="0"/>
              <a:t>messages</a:t>
            </a:r>
            <a:endParaRPr lang="pl-PL" dirty="0"/>
          </a:p>
        </p:txBody>
      </p:sp>
      <p:sp>
        <p:nvSpPr>
          <p:cNvPr id="49" name="Symbol zastępczy daty 6"/>
          <p:cNvSpPr>
            <a:spLocks noGrp="1"/>
          </p:cNvSpPr>
          <p:nvPr>
            <p:ph type="dt" sz="half" idx="10"/>
          </p:nvPr>
        </p:nvSpPr>
        <p:spPr>
          <a:xfrm>
            <a:off x="0" y="6715148"/>
            <a:ext cx="1139940" cy="142852"/>
          </a:xfrm>
        </p:spPr>
        <p:txBody>
          <a:bodyPr/>
          <a:lstStyle>
            <a:lvl1pPr algn="l">
              <a:defRPr sz="800">
                <a:solidFill>
                  <a:schemeClr val="tx1">
                    <a:lumMod val="65000"/>
                    <a:lumOff val="35000"/>
                  </a:schemeClr>
                </a:solidFill>
                <a:latin typeface="+mn-lt"/>
              </a:defRPr>
            </a:lvl1pPr>
          </a:lstStyle>
          <a:p>
            <a:fld id="{939160F1-D131-488F-8FBF-A9F49A274FEE}" type="datetime3">
              <a:rPr lang="en-US" smtClean="0"/>
              <a:pPr/>
              <a:t>24 March 2015</a:t>
            </a:fld>
            <a:endParaRPr lang="pl-PL" dirty="0"/>
          </a:p>
        </p:txBody>
      </p:sp>
      <p:sp>
        <p:nvSpPr>
          <p:cNvPr id="25" name="Symbol zastępczy tekstu 43"/>
          <p:cNvSpPr>
            <a:spLocks noGrp="1"/>
          </p:cNvSpPr>
          <p:nvPr>
            <p:ph type="body" sz="quarter" idx="39" hasCustomPrompt="1"/>
          </p:nvPr>
        </p:nvSpPr>
        <p:spPr>
          <a:xfrm>
            <a:off x="285720" y="101713"/>
            <a:ext cx="3090321" cy="306989"/>
          </a:xfrm>
          <a:prstGeom prst="rect">
            <a:avLst/>
          </a:prstGeom>
        </p:spPr>
        <p:txBody>
          <a:bodyPr anchor="ctr"/>
          <a:lstStyle>
            <a:lvl1pPr marL="0" indent="0">
              <a:buFontTx/>
              <a:buNone/>
              <a:defRPr sz="1000" b="1"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presentation</a:t>
            </a:r>
            <a:endParaRPr lang="pl-PL" dirty="0"/>
          </a:p>
        </p:txBody>
      </p:sp>
      <p:sp>
        <p:nvSpPr>
          <p:cNvPr id="26" name="Symbol zastępczy tekstu 43"/>
          <p:cNvSpPr>
            <a:spLocks noGrp="1"/>
          </p:cNvSpPr>
          <p:nvPr>
            <p:ph type="body" sz="quarter" idx="40" hasCustomPrompt="1"/>
          </p:nvPr>
        </p:nvSpPr>
        <p:spPr>
          <a:xfrm>
            <a:off x="3347864" y="101713"/>
            <a:ext cx="3724466" cy="306989"/>
          </a:xfrm>
          <a:prstGeom prst="rect">
            <a:avLst/>
          </a:prstGeom>
        </p:spPr>
        <p:txBody>
          <a:bodyPr anchor="ctr"/>
          <a:lstStyle>
            <a:lvl1pPr marL="0" indent="0">
              <a:buFontTx/>
              <a:buNone/>
              <a:defRPr sz="1000"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section</a:t>
            </a:r>
            <a:endParaRPr lang="pl-PL" dirty="0"/>
          </a:p>
        </p:txBody>
      </p:sp>
      <p:sp>
        <p:nvSpPr>
          <p:cNvPr id="24" name="Symbol zastępczy tekstu 17"/>
          <p:cNvSpPr>
            <a:spLocks noGrp="1"/>
          </p:cNvSpPr>
          <p:nvPr>
            <p:ph type="body" sz="quarter" idx="17" hasCustomPrompt="1"/>
          </p:nvPr>
        </p:nvSpPr>
        <p:spPr>
          <a:xfrm>
            <a:off x="285720" y="334307"/>
            <a:ext cx="8724930" cy="607071"/>
          </a:xfrm>
          <a:prstGeom prst="rect">
            <a:avLst/>
          </a:prstGeom>
        </p:spPr>
        <p:txBody>
          <a:bodyPr wrap="square" anchor="b">
            <a:spAutoFit/>
          </a:bodyPr>
          <a:lstStyle>
            <a:lvl1pPr marL="0" marR="0" indent="0" defTabSz="914400" eaLnBrk="1" fontAlgn="auto" latinLnBrk="0" hangingPunct="1">
              <a:lnSpc>
                <a:spcPct val="100000"/>
              </a:lnSpc>
              <a:spcBef>
                <a:spcPts val="0"/>
              </a:spcBef>
              <a:spcAft>
                <a:spcPts val="0"/>
              </a:spcAft>
              <a:buClrTx/>
              <a:buSzTx/>
              <a:buFontTx/>
              <a:buNone/>
              <a:tabLst/>
              <a:defRPr sz="3000" b="1">
                <a:solidFill>
                  <a:schemeClr val="tx2"/>
                </a:solidFill>
                <a:latin typeface="+mj-lt"/>
              </a:defRPr>
            </a:lvl1pPr>
            <a:lvl2pPr>
              <a:defRPr>
                <a:solidFill>
                  <a:schemeClr val="bg1">
                    <a:lumMod val="65000"/>
                  </a:schemeClr>
                </a:solidFill>
                <a:latin typeface="Myriad Pro" pitchFamily="34" charset="0"/>
              </a:defRPr>
            </a:lvl2pPr>
            <a:lvl3pPr>
              <a:defRPr>
                <a:solidFill>
                  <a:schemeClr val="bg1">
                    <a:lumMod val="65000"/>
                  </a:schemeClr>
                </a:solidFill>
                <a:latin typeface="Myriad Pro" pitchFamily="34" charset="0"/>
              </a:defRPr>
            </a:lvl3pPr>
            <a:lvl4pPr>
              <a:defRPr>
                <a:solidFill>
                  <a:schemeClr val="bg1">
                    <a:lumMod val="65000"/>
                  </a:schemeClr>
                </a:solidFill>
                <a:latin typeface="Myriad Pro" pitchFamily="34" charset="0"/>
              </a:defRPr>
            </a:lvl4pPr>
            <a:lvl5pPr>
              <a:defRPr>
                <a:solidFill>
                  <a:schemeClr val="bg1">
                    <a:lumMod val="65000"/>
                  </a:schemeClr>
                </a:solidFill>
                <a:latin typeface="Myriad Pro"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lang="pl-PL" dirty="0" smtClean="0"/>
              <a:t>The </a:t>
            </a:r>
            <a:r>
              <a:rPr lang="pl-PL" dirty="0" err="1" smtClean="0"/>
              <a:t>title</a:t>
            </a:r>
            <a:r>
              <a:rPr lang="pl-PL" dirty="0" smtClean="0"/>
              <a:t> of the </a:t>
            </a:r>
            <a:r>
              <a:rPr lang="pl-PL" dirty="0" err="1" smtClean="0"/>
              <a:t>slide</a:t>
            </a:r>
            <a:endParaRPr lang="pl-PL" dirty="0" smtClean="0"/>
          </a:p>
        </p:txBody>
      </p:sp>
      <p:sp>
        <p:nvSpPr>
          <p:cNvPr id="23" name="Symbol zastępczy tekstu 43"/>
          <p:cNvSpPr>
            <a:spLocks noGrp="1"/>
          </p:cNvSpPr>
          <p:nvPr>
            <p:ph type="body" sz="quarter" idx="41" hasCustomPrompt="1"/>
          </p:nvPr>
        </p:nvSpPr>
        <p:spPr>
          <a:xfrm>
            <a:off x="4268338" y="24917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pl-PL" dirty="0" err="1" smtClean="0"/>
              <a:t>Click</a:t>
            </a:r>
            <a:r>
              <a:rPr lang="pl-PL" dirty="0" smtClean="0"/>
              <a:t> to </a:t>
            </a:r>
            <a:r>
              <a:rPr lang="pl-PL" dirty="0" err="1" smtClean="0"/>
              <a:t>add</a:t>
            </a:r>
            <a:r>
              <a:rPr lang="pl-PL" dirty="0" smtClean="0"/>
              <a:t> the </a:t>
            </a:r>
            <a:r>
              <a:rPr lang="pl-PL" dirty="0" err="1" smtClean="0"/>
              <a:t>sub</a:t>
            </a:r>
            <a:r>
              <a:rPr lang="pl-PL" dirty="0" smtClean="0"/>
              <a:t> </a:t>
            </a:r>
            <a:r>
              <a:rPr lang="pl-PL" dirty="0" err="1" smtClean="0"/>
              <a:t>messages</a:t>
            </a:r>
            <a:endParaRPr lang="pl-PL" dirty="0"/>
          </a:p>
        </p:txBody>
      </p:sp>
      <p:sp>
        <p:nvSpPr>
          <p:cNvPr id="27" name="Symbol zastępczy tekstu 43"/>
          <p:cNvSpPr>
            <a:spLocks noGrp="1"/>
          </p:cNvSpPr>
          <p:nvPr>
            <p:ph type="body" sz="quarter" idx="42" hasCustomPrompt="1"/>
          </p:nvPr>
        </p:nvSpPr>
        <p:spPr>
          <a:xfrm>
            <a:off x="4268338" y="33474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pl-PL" dirty="0" err="1" smtClean="0"/>
              <a:t>Click</a:t>
            </a:r>
            <a:r>
              <a:rPr lang="pl-PL" dirty="0" smtClean="0"/>
              <a:t> to </a:t>
            </a:r>
            <a:r>
              <a:rPr lang="pl-PL" dirty="0" err="1" smtClean="0"/>
              <a:t>add</a:t>
            </a:r>
            <a:r>
              <a:rPr lang="pl-PL" dirty="0" smtClean="0"/>
              <a:t> the </a:t>
            </a:r>
            <a:r>
              <a:rPr lang="pl-PL" dirty="0" err="1" smtClean="0"/>
              <a:t>sub</a:t>
            </a:r>
            <a:r>
              <a:rPr lang="pl-PL" dirty="0" smtClean="0"/>
              <a:t> </a:t>
            </a:r>
            <a:r>
              <a:rPr lang="pl-PL" dirty="0" err="1" smtClean="0"/>
              <a:t>messages</a:t>
            </a:r>
            <a:endParaRPr lang="pl-PL" dirty="0"/>
          </a:p>
        </p:txBody>
      </p:sp>
      <p:sp>
        <p:nvSpPr>
          <p:cNvPr id="28" name="Symbol zastępczy tekstu 43"/>
          <p:cNvSpPr>
            <a:spLocks noGrp="1"/>
          </p:cNvSpPr>
          <p:nvPr>
            <p:ph type="body" sz="quarter" idx="43" hasCustomPrompt="1"/>
          </p:nvPr>
        </p:nvSpPr>
        <p:spPr>
          <a:xfrm>
            <a:off x="4268338" y="420740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pl-PL" dirty="0" err="1" smtClean="0"/>
              <a:t>Click</a:t>
            </a:r>
            <a:r>
              <a:rPr lang="pl-PL" dirty="0" smtClean="0"/>
              <a:t> to </a:t>
            </a:r>
            <a:r>
              <a:rPr lang="pl-PL" dirty="0" err="1" smtClean="0"/>
              <a:t>add</a:t>
            </a:r>
            <a:r>
              <a:rPr lang="pl-PL" dirty="0" smtClean="0"/>
              <a:t> the </a:t>
            </a:r>
            <a:r>
              <a:rPr lang="pl-PL" dirty="0" err="1" smtClean="0"/>
              <a:t>sub</a:t>
            </a:r>
            <a:r>
              <a:rPr lang="pl-PL" dirty="0" smtClean="0"/>
              <a:t> </a:t>
            </a:r>
            <a:r>
              <a:rPr lang="pl-PL" dirty="0" err="1" smtClean="0"/>
              <a:t>messages</a:t>
            </a:r>
            <a:endParaRPr lang="pl-PL" dirty="0"/>
          </a:p>
        </p:txBody>
      </p:sp>
      <p:sp>
        <p:nvSpPr>
          <p:cNvPr id="29" name="Symbol zastępczy tekstu 43"/>
          <p:cNvSpPr>
            <a:spLocks noGrp="1"/>
          </p:cNvSpPr>
          <p:nvPr>
            <p:ph type="body" sz="quarter" idx="44" hasCustomPrompt="1"/>
          </p:nvPr>
        </p:nvSpPr>
        <p:spPr>
          <a:xfrm>
            <a:off x="4268338" y="5076419"/>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pl-PL" dirty="0" err="1" smtClean="0"/>
              <a:t>Click</a:t>
            </a:r>
            <a:r>
              <a:rPr lang="pl-PL" dirty="0" smtClean="0"/>
              <a:t> to </a:t>
            </a:r>
            <a:r>
              <a:rPr lang="pl-PL" dirty="0" err="1" smtClean="0"/>
              <a:t>add</a:t>
            </a:r>
            <a:r>
              <a:rPr lang="pl-PL" dirty="0" smtClean="0"/>
              <a:t> the </a:t>
            </a:r>
            <a:r>
              <a:rPr lang="pl-PL" dirty="0" err="1" smtClean="0"/>
              <a:t>sub</a:t>
            </a:r>
            <a:r>
              <a:rPr lang="pl-PL" dirty="0" smtClean="0"/>
              <a:t> </a:t>
            </a:r>
            <a:r>
              <a:rPr lang="pl-PL" dirty="0" err="1" smtClean="0"/>
              <a:t>messages</a:t>
            </a:r>
            <a:endParaRPr lang="pl-PL" dirty="0"/>
          </a:p>
        </p:txBody>
      </p:sp>
      <p:sp>
        <p:nvSpPr>
          <p:cNvPr id="31" name="Text Placeholder 30"/>
          <p:cNvSpPr>
            <a:spLocks noGrp="1"/>
          </p:cNvSpPr>
          <p:nvPr>
            <p:ph type="body" sz="quarter" idx="45" hasCustomPrompt="1"/>
          </p:nvPr>
        </p:nvSpPr>
        <p:spPr>
          <a:xfrm>
            <a:off x="466725" y="1390650"/>
            <a:ext cx="200026" cy="790575"/>
          </a:xfrm>
          <a:solidFill>
            <a:srgbClr val="F37021"/>
          </a:solidFill>
        </p:spPr>
        <p:txBody>
          <a:bodyPr/>
          <a:lstStyle>
            <a:lvl1pPr>
              <a:buFontTx/>
              <a:buNone/>
              <a:defRPr>
                <a:solidFill>
                  <a:srgbClr val="F37021"/>
                </a:solidFill>
              </a:defRPr>
            </a:lvl1pPr>
          </a:lstStyle>
          <a:p>
            <a:pPr lvl="0"/>
            <a:r>
              <a:rPr lang="en-US" dirty="0" smtClean="0"/>
              <a:t>k</a:t>
            </a:r>
            <a:endParaRPr lang="ru-RU" dirty="0"/>
          </a:p>
        </p:txBody>
      </p:sp>
      <p:sp>
        <p:nvSpPr>
          <p:cNvPr id="32" name="Text Placeholder 30"/>
          <p:cNvSpPr>
            <a:spLocks noGrp="1"/>
          </p:cNvSpPr>
          <p:nvPr>
            <p:ph type="body" sz="quarter" idx="46" hasCustomPrompt="1"/>
          </p:nvPr>
        </p:nvSpPr>
        <p:spPr>
          <a:xfrm>
            <a:off x="466725" y="2257425"/>
            <a:ext cx="200026" cy="790575"/>
          </a:xfrm>
          <a:solidFill>
            <a:srgbClr val="F37021"/>
          </a:solidFill>
        </p:spPr>
        <p:txBody>
          <a:bodyPr/>
          <a:lstStyle>
            <a:lvl1pPr>
              <a:buFontTx/>
              <a:buNone/>
              <a:defRPr>
                <a:solidFill>
                  <a:srgbClr val="F37021"/>
                </a:solidFill>
              </a:defRPr>
            </a:lvl1pPr>
          </a:lstStyle>
          <a:p>
            <a:pPr lvl="0"/>
            <a:r>
              <a:rPr lang="en-US" dirty="0" smtClean="0"/>
              <a:t>k</a:t>
            </a:r>
            <a:endParaRPr lang="ru-RU" dirty="0"/>
          </a:p>
        </p:txBody>
      </p:sp>
      <p:sp>
        <p:nvSpPr>
          <p:cNvPr id="36" name="Text Placeholder 30"/>
          <p:cNvSpPr>
            <a:spLocks noGrp="1"/>
          </p:cNvSpPr>
          <p:nvPr>
            <p:ph type="body" sz="quarter" idx="47" hasCustomPrompt="1"/>
          </p:nvPr>
        </p:nvSpPr>
        <p:spPr>
          <a:xfrm>
            <a:off x="466725" y="3124200"/>
            <a:ext cx="200026" cy="790575"/>
          </a:xfrm>
          <a:solidFill>
            <a:srgbClr val="F37021"/>
          </a:solidFill>
        </p:spPr>
        <p:txBody>
          <a:bodyPr/>
          <a:lstStyle>
            <a:lvl1pPr>
              <a:buFontTx/>
              <a:buNone/>
              <a:defRPr>
                <a:solidFill>
                  <a:srgbClr val="F37021"/>
                </a:solidFill>
              </a:defRPr>
            </a:lvl1pPr>
          </a:lstStyle>
          <a:p>
            <a:pPr lvl="0"/>
            <a:r>
              <a:rPr lang="en-US" dirty="0" smtClean="0"/>
              <a:t>k</a:t>
            </a:r>
            <a:endParaRPr lang="ru-RU" dirty="0"/>
          </a:p>
        </p:txBody>
      </p:sp>
      <p:sp>
        <p:nvSpPr>
          <p:cNvPr id="37" name="Text Placeholder 30"/>
          <p:cNvSpPr>
            <a:spLocks noGrp="1"/>
          </p:cNvSpPr>
          <p:nvPr>
            <p:ph type="body" sz="quarter" idx="48" hasCustomPrompt="1"/>
          </p:nvPr>
        </p:nvSpPr>
        <p:spPr>
          <a:xfrm>
            <a:off x="466725" y="3971925"/>
            <a:ext cx="200026" cy="790575"/>
          </a:xfrm>
          <a:solidFill>
            <a:srgbClr val="F37021"/>
          </a:solidFill>
        </p:spPr>
        <p:txBody>
          <a:bodyPr/>
          <a:lstStyle>
            <a:lvl1pPr>
              <a:buFontTx/>
              <a:buNone/>
              <a:defRPr>
                <a:solidFill>
                  <a:srgbClr val="F37021"/>
                </a:solidFill>
              </a:defRPr>
            </a:lvl1pPr>
          </a:lstStyle>
          <a:p>
            <a:pPr lvl="0"/>
            <a:r>
              <a:rPr lang="en-US" dirty="0" smtClean="0"/>
              <a:t>k</a:t>
            </a:r>
            <a:endParaRPr lang="ru-RU" dirty="0"/>
          </a:p>
        </p:txBody>
      </p:sp>
      <p:sp>
        <p:nvSpPr>
          <p:cNvPr id="38" name="Text Placeholder 30"/>
          <p:cNvSpPr>
            <a:spLocks noGrp="1"/>
          </p:cNvSpPr>
          <p:nvPr>
            <p:ph type="body" sz="quarter" idx="49" hasCustomPrompt="1"/>
          </p:nvPr>
        </p:nvSpPr>
        <p:spPr>
          <a:xfrm>
            <a:off x="466725" y="4838700"/>
            <a:ext cx="200026" cy="790575"/>
          </a:xfrm>
          <a:solidFill>
            <a:srgbClr val="F37021"/>
          </a:solidFill>
        </p:spPr>
        <p:txBody>
          <a:bodyPr/>
          <a:lstStyle>
            <a:lvl1pPr>
              <a:buFontTx/>
              <a:buNone/>
              <a:defRPr>
                <a:solidFill>
                  <a:srgbClr val="F37021"/>
                </a:solidFill>
              </a:defRPr>
            </a:lvl1pPr>
          </a:lstStyle>
          <a:p>
            <a:pPr lvl="0"/>
            <a:r>
              <a:rPr lang="en-US" dirty="0" smtClean="0"/>
              <a:t>k</a:t>
            </a:r>
            <a:endParaRPr lang="ru-RU" dirty="0"/>
          </a:p>
        </p:txBody>
      </p:sp>
      <p:sp>
        <p:nvSpPr>
          <p:cNvPr id="22" name="Text Placeholder 30"/>
          <p:cNvSpPr>
            <a:spLocks noGrp="1"/>
          </p:cNvSpPr>
          <p:nvPr>
            <p:ph type="body" sz="quarter" idx="50" hasCustomPrompt="1"/>
          </p:nvPr>
        </p:nvSpPr>
        <p:spPr>
          <a:xfrm>
            <a:off x="467544" y="5733256"/>
            <a:ext cx="200026" cy="790575"/>
          </a:xfrm>
          <a:solidFill>
            <a:srgbClr val="F37021"/>
          </a:solidFill>
        </p:spPr>
        <p:txBody>
          <a:bodyPr/>
          <a:lstStyle>
            <a:lvl1pPr>
              <a:buFontTx/>
              <a:buNone/>
              <a:defRPr>
                <a:solidFill>
                  <a:srgbClr val="F37021"/>
                </a:solidFill>
              </a:defRPr>
            </a:lvl1pPr>
          </a:lstStyle>
          <a:p>
            <a:pPr lvl="0"/>
            <a:r>
              <a:rPr lang="en-US" dirty="0" smtClean="0"/>
              <a:t>k</a:t>
            </a:r>
            <a:endParaRPr lang="ru-RU" dirty="0"/>
          </a:p>
        </p:txBody>
      </p:sp>
      <p:sp>
        <p:nvSpPr>
          <p:cNvPr id="33" name="Symbol zastępczy tekstu 41"/>
          <p:cNvSpPr>
            <a:spLocks noGrp="1"/>
          </p:cNvSpPr>
          <p:nvPr>
            <p:ph type="body" sz="quarter" idx="51" hasCustomPrompt="1"/>
          </p:nvPr>
        </p:nvSpPr>
        <p:spPr>
          <a:xfrm>
            <a:off x="727001" y="5736858"/>
            <a:ext cx="3388936" cy="799895"/>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marL="0" marR="0" lvl="0" indent="0" algn="l" defTabSz="914400" eaLnBrk="1" fontAlgn="auto" latinLnBrk="0" hangingPunct="1">
              <a:lnSpc>
                <a:spcPct val="100000"/>
              </a:lnSpc>
              <a:spcBef>
                <a:spcPts val="0"/>
              </a:spcBef>
              <a:spcAft>
                <a:spcPts val="0"/>
              </a:spcAft>
              <a:buClrTx/>
              <a:buSzTx/>
              <a:buFontTx/>
              <a:buNone/>
              <a:tabLst/>
              <a:defRPr/>
            </a:pPr>
            <a:r>
              <a:rPr lang="pl-PL" dirty="0" err="1" smtClean="0"/>
              <a:t>Click</a:t>
            </a:r>
            <a:r>
              <a:rPr lang="pl-PL" dirty="0" smtClean="0"/>
              <a:t> to </a:t>
            </a:r>
            <a:r>
              <a:rPr lang="pl-PL" dirty="0" err="1" smtClean="0"/>
              <a:t>add</a:t>
            </a:r>
            <a:r>
              <a:rPr lang="pl-PL" dirty="0" smtClean="0"/>
              <a:t> the </a:t>
            </a:r>
            <a:r>
              <a:rPr lang="pl-PL" dirty="0" err="1" smtClean="0"/>
              <a:t>key</a:t>
            </a:r>
            <a:r>
              <a:rPr lang="pl-PL" dirty="0" smtClean="0"/>
              <a:t> </a:t>
            </a:r>
            <a:r>
              <a:rPr lang="pl-PL" dirty="0" err="1" smtClean="0"/>
              <a:t>messages</a:t>
            </a:r>
            <a:endParaRPr lang="pl-PL" dirty="0"/>
          </a:p>
        </p:txBody>
      </p:sp>
      <p:sp>
        <p:nvSpPr>
          <p:cNvPr id="34" name="Symbol zastępczy tekstu 43"/>
          <p:cNvSpPr>
            <a:spLocks noGrp="1"/>
          </p:cNvSpPr>
          <p:nvPr>
            <p:ph type="body" sz="quarter" idx="52" hasCustomPrompt="1"/>
          </p:nvPr>
        </p:nvSpPr>
        <p:spPr>
          <a:xfrm>
            <a:off x="4258813" y="5981294"/>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pl-PL" dirty="0" err="1" smtClean="0"/>
              <a:t>Click</a:t>
            </a:r>
            <a:r>
              <a:rPr lang="pl-PL" dirty="0" smtClean="0"/>
              <a:t> to </a:t>
            </a:r>
            <a:r>
              <a:rPr lang="pl-PL" dirty="0" err="1" smtClean="0"/>
              <a:t>add</a:t>
            </a:r>
            <a:r>
              <a:rPr lang="pl-PL" dirty="0" smtClean="0"/>
              <a:t> the </a:t>
            </a:r>
            <a:r>
              <a:rPr lang="pl-PL" dirty="0" err="1" smtClean="0"/>
              <a:t>sub</a:t>
            </a:r>
            <a:r>
              <a:rPr lang="pl-PL" dirty="0" smtClean="0"/>
              <a:t> </a:t>
            </a:r>
            <a:r>
              <a:rPr lang="pl-PL" dirty="0" err="1" smtClean="0"/>
              <a:t>messages</a:t>
            </a:r>
            <a:endParaRPr lang="pl-PL" dirty="0"/>
          </a:p>
        </p:txBody>
      </p:sp>
    </p:spTree>
    <p:extLst>
      <p:ext uri="{BB962C8B-B14F-4D97-AF65-F5344CB8AC3E}">
        <p14:creationId xmlns:p14="http://schemas.microsoft.com/office/powerpoint/2010/main" val="2053115355"/>
      </p:ext>
    </p:extLst>
  </p:cSld>
  <p:clrMapOvr>
    <a:masterClrMapping/>
  </p:clrMapOvr>
  <p:transition>
    <p:zoom/>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in columns">
    <p:bg>
      <p:bgPr>
        <a:solidFill>
          <a:schemeClr val="bg1">
            <a:lumMod val="85000"/>
          </a:schemeClr>
        </a:solidFill>
        <a:effectLst/>
      </p:bgPr>
    </p:bg>
    <p:spTree>
      <p:nvGrpSpPr>
        <p:cNvPr id="1" name=""/>
        <p:cNvGrpSpPr/>
        <p:nvPr/>
      </p:nvGrpSpPr>
      <p:grpSpPr>
        <a:xfrm>
          <a:off x="0" y="0"/>
          <a:ext cx="0" cy="0"/>
          <a:chOff x="0" y="0"/>
          <a:chExt cx="0" cy="0"/>
        </a:xfrm>
      </p:grpSpPr>
      <p:sp>
        <p:nvSpPr>
          <p:cNvPr id="11" name="Prostokąt 10"/>
          <p:cNvSpPr/>
          <p:nvPr userDrawn="1"/>
        </p:nvSpPr>
        <p:spPr>
          <a:xfrm>
            <a:off x="0" y="142852"/>
            <a:ext cx="214282" cy="6000792"/>
          </a:xfrm>
          <a:prstGeom prst="rect">
            <a:avLst/>
          </a:prstGeom>
          <a:solidFill>
            <a:srgbClr val="004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Symbol zastępczy tekstu 29"/>
          <p:cNvSpPr>
            <a:spLocks noGrp="1"/>
          </p:cNvSpPr>
          <p:nvPr>
            <p:ph type="body" sz="quarter" idx="23" hasCustomPrompt="1"/>
          </p:nvPr>
        </p:nvSpPr>
        <p:spPr>
          <a:xfrm>
            <a:off x="501650" y="1296312"/>
            <a:ext cx="2728903" cy="699404"/>
          </a:xfrm>
          <a:prstGeom prst="rect">
            <a:avLst/>
          </a:prstGeom>
          <a:solidFill>
            <a:srgbClr val="F37021"/>
          </a:solidFill>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marL="0" marR="0" lvl="0" indent="0" algn="l" defTabSz="914400" eaLnBrk="1" fontAlgn="auto" latinLnBrk="0" hangingPunct="1">
              <a:lnSpc>
                <a:spcPct val="100000"/>
              </a:lnSpc>
              <a:spcBef>
                <a:spcPts val="0"/>
              </a:spcBef>
              <a:spcAft>
                <a:spcPts val="0"/>
              </a:spcAft>
              <a:buClrTx/>
              <a:buSzTx/>
              <a:buFontTx/>
              <a:buNone/>
              <a:tabLst/>
              <a:defRPr/>
            </a:pPr>
            <a:r>
              <a:rPr lang="pl-PL" dirty="0" err="1" smtClean="0"/>
              <a:t>Click</a:t>
            </a:r>
            <a:r>
              <a:rPr lang="pl-PL" dirty="0" smtClean="0"/>
              <a:t> to </a:t>
            </a:r>
            <a:r>
              <a:rPr lang="pl-PL" dirty="0" err="1" smtClean="0"/>
              <a:t>add</a:t>
            </a:r>
            <a:r>
              <a:rPr lang="pl-PL" dirty="0" smtClean="0"/>
              <a:t> the </a:t>
            </a:r>
            <a:r>
              <a:rPr lang="pl-PL" dirty="0" err="1" smtClean="0"/>
              <a:t>key</a:t>
            </a:r>
            <a:r>
              <a:rPr lang="pl-PL" dirty="0" smtClean="0"/>
              <a:t> </a:t>
            </a:r>
            <a:r>
              <a:rPr lang="pl-PL" dirty="0" err="1" smtClean="0"/>
              <a:t>messages</a:t>
            </a:r>
            <a:endParaRPr lang="pl-PL" dirty="0"/>
          </a:p>
        </p:txBody>
      </p:sp>
      <p:sp>
        <p:nvSpPr>
          <p:cNvPr id="23" name="Symbol zastępczy tekstu 29"/>
          <p:cNvSpPr>
            <a:spLocks noGrp="1"/>
          </p:cNvSpPr>
          <p:nvPr>
            <p:ph type="body" sz="quarter" idx="24" hasCustomPrompt="1"/>
          </p:nvPr>
        </p:nvSpPr>
        <p:spPr>
          <a:xfrm>
            <a:off x="6191816" y="1296312"/>
            <a:ext cx="2662315" cy="699404"/>
          </a:xfrm>
          <a:prstGeom prst="rect">
            <a:avLst/>
          </a:prstGeom>
          <a:solidFill>
            <a:srgbClr val="F37021"/>
          </a:solidFill>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marL="0" marR="0" lvl="0" indent="0" algn="l" defTabSz="914400" eaLnBrk="1" fontAlgn="auto" latinLnBrk="0" hangingPunct="1">
              <a:lnSpc>
                <a:spcPct val="100000"/>
              </a:lnSpc>
              <a:spcBef>
                <a:spcPts val="0"/>
              </a:spcBef>
              <a:spcAft>
                <a:spcPts val="0"/>
              </a:spcAft>
              <a:buClrTx/>
              <a:buSzTx/>
              <a:buFontTx/>
              <a:buNone/>
              <a:tabLst/>
              <a:defRPr/>
            </a:pPr>
            <a:r>
              <a:rPr lang="pl-PL" dirty="0" err="1" smtClean="0"/>
              <a:t>Click</a:t>
            </a:r>
            <a:r>
              <a:rPr lang="pl-PL" dirty="0" smtClean="0"/>
              <a:t> to </a:t>
            </a:r>
            <a:r>
              <a:rPr lang="pl-PL" dirty="0" err="1" smtClean="0"/>
              <a:t>add</a:t>
            </a:r>
            <a:r>
              <a:rPr lang="pl-PL" dirty="0" smtClean="0"/>
              <a:t> the </a:t>
            </a:r>
            <a:r>
              <a:rPr lang="pl-PL" dirty="0" err="1" smtClean="0"/>
              <a:t>key</a:t>
            </a:r>
            <a:r>
              <a:rPr lang="pl-PL" dirty="0" smtClean="0"/>
              <a:t> </a:t>
            </a:r>
            <a:r>
              <a:rPr lang="pl-PL" dirty="0" err="1" smtClean="0"/>
              <a:t>messages</a:t>
            </a:r>
            <a:endParaRPr lang="pl-PL" dirty="0"/>
          </a:p>
        </p:txBody>
      </p:sp>
      <p:sp>
        <p:nvSpPr>
          <p:cNvPr id="24" name="Symbol zastępczy tekstu 29"/>
          <p:cNvSpPr>
            <a:spLocks noGrp="1"/>
          </p:cNvSpPr>
          <p:nvPr>
            <p:ph type="body" sz="quarter" idx="25" hasCustomPrompt="1"/>
          </p:nvPr>
        </p:nvSpPr>
        <p:spPr>
          <a:xfrm>
            <a:off x="3355075" y="1296312"/>
            <a:ext cx="2728903" cy="699404"/>
          </a:xfrm>
          <a:prstGeom prst="rect">
            <a:avLst/>
          </a:prstGeom>
          <a:solidFill>
            <a:srgbClr val="F37021"/>
          </a:solidFill>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marL="0" marR="0" lvl="0" indent="0" algn="l" defTabSz="914400" eaLnBrk="1" fontAlgn="auto" latinLnBrk="0" hangingPunct="1">
              <a:lnSpc>
                <a:spcPct val="100000"/>
              </a:lnSpc>
              <a:spcBef>
                <a:spcPts val="0"/>
              </a:spcBef>
              <a:spcAft>
                <a:spcPts val="0"/>
              </a:spcAft>
              <a:buClrTx/>
              <a:buSzTx/>
              <a:buFontTx/>
              <a:buNone/>
              <a:tabLst/>
              <a:defRPr/>
            </a:pPr>
            <a:r>
              <a:rPr lang="pl-PL" dirty="0" err="1" smtClean="0"/>
              <a:t>Click</a:t>
            </a:r>
            <a:r>
              <a:rPr lang="pl-PL" dirty="0" smtClean="0"/>
              <a:t> to </a:t>
            </a:r>
            <a:r>
              <a:rPr lang="pl-PL" dirty="0" err="1" smtClean="0"/>
              <a:t>add</a:t>
            </a:r>
            <a:r>
              <a:rPr lang="pl-PL" dirty="0" smtClean="0"/>
              <a:t> the </a:t>
            </a:r>
            <a:r>
              <a:rPr lang="pl-PL" dirty="0" err="1" smtClean="0"/>
              <a:t>key</a:t>
            </a:r>
            <a:r>
              <a:rPr lang="pl-PL" dirty="0" smtClean="0"/>
              <a:t> </a:t>
            </a:r>
            <a:r>
              <a:rPr lang="pl-PL" dirty="0" err="1" smtClean="0"/>
              <a:t>messages</a:t>
            </a:r>
            <a:endParaRPr lang="pl-PL" dirty="0"/>
          </a:p>
        </p:txBody>
      </p:sp>
      <p:sp>
        <p:nvSpPr>
          <p:cNvPr id="36" name="Symbol zastępczy tekstu 43"/>
          <p:cNvSpPr>
            <a:spLocks noGrp="1"/>
          </p:cNvSpPr>
          <p:nvPr>
            <p:ph type="body" sz="quarter" idx="39" hasCustomPrompt="1"/>
          </p:nvPr>
        </p:nvSpPr>
        <p:spPr>
          <a:xfrm>
            <a:off x="285720" y="101713"/>
            <a:ext cx="3090321" cy="306989"/>
          </a:xfrm>
          <a:prstGeom prst="rect">
            <a:avLst/>
          </a:prstGeom>
        </p:spPr>
        <p:txBody>
          <a:bodyPr anchor="ctr"/>
          <a:lstStyle>
            <a:lvl1pPr marL="0" indent="0">
              <a:buFontTx/>
              <a:buNone/>
              <a:defRPr sz="1000" b="1"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presentation</a:t>
            </a:r>
            <a:endParaRPr lang="pl-PL" dirty="0"/>
          </a:p>
        </p:txBody>
      </p:sp>
      <p:sp>
        <p:nvSpPr>
          <p:cNvPr id="37" name="Symbol zastępczy tekstu 43"/>
          <p:cNvSpPr>
            <a:spLocks noGrp="1"/>
          </p:cNvSpPr>
          <p:nvPr>
            <p:ph type="body" sz="quarter" idx="40" hasCustomPrompt="1"/>
          </p:nvPr>
        </p:nvSpPr>
        <p:spPr>
          <a:xfrm>
            <a:off x="3347864" y="101713"/>
            <a:ext cx="3724466" cy="306989"/>
          </a:xfrm>
          <a:prstGeom prst="rect">
            <a:avLst/>
          </a:prstGeom>
        </p:spPr>
        <p:txBody>
          <a:bodyPr anchor="ctr"/>
          <a:lstStyle>
            <a:lvl1pPr marL="0" indent="0">
              <a:buFontTx/>
              <a:buNone/>
              <a:defRPr sz="1000"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section</a:t>
            </a:r>
            <a:endParaRPr lang="pl-PL" dirty="0"/>
          </a:p>
        </p:txBody>
      </p:sp>
      <p:sp>
        <p:nvSpPr>
          <p:cNvPr id="18" name="Symbol zastępczy daty 6"/>
          <p:cNvSpPr>
            <a:spLocks noGrp="1"/>
          </p:cNvSpPr>
          <p:nvPr>
            <p:ph type="dt" sz="half" idx="10"/>
          </p:nvPr>
        </p:nvSpPr>
        <p:spPr>
          <a:xfrm>
            <a:off x="0" y="6715148"/>
            <a:ext cx="1139940" cy="142852"/>
          </a:xfrm>
        </p:spPr>
        <p:txBody>
          <a:bodyPr/>
          <a:lstStyle>
            <a:lvl1pPr algn="l">
              <a:defRPr sz="800">
                <a:solidFill>
                  <a:schemeClr val="tx1">
                    <a:lumMod val="65000"/>
                    <a:lumOff val="35000"/>
                  </a:schemeClr>
                </a:solidFill>
                <a:latin typeface="+mn-lt"/>
              </a:defRPr>
            </a:lvl1pPr>
          </a:lstStyle>
          <a:p>
            <a:fld id="{939160F1-D131-488F-8FBF-A9F49A274FEE}" type="datetime3">
              <a:rPr lang="en-US" smtClean="0"/>
              <a:pPr/>
              <a:t>24 March 2015</a:t>
            </a:fld>
            <a:endParaRPr lang="pl-PL" dirty="0"/>
          </a:p>
        </p:txBody>
      </p:sp>
      <p:sp>
        <p:nvSpPr>
          <p:cNvPr id="19" name="Symbol zastępczy tekstu 17"/>
          <p:cNvSpPr>
            <a:spLocks noGrp="1"/>
          </p:cNvSpPr>
          <p:nvPr>
            <p:ph type="body" sz="quarter" idx="17" hasCustomPrompt="1"/>
          </p:nvPr>
        </p:nvSpPr>
        <p:spPr>
          <a:xfrm>
            <a:off x="285719" y="334307"/>
            <a:ext cx="8715405" cy="607071"/>
          </a:xfrm>
          <a:prstGeom prst="rect">
            <a:avLst/>
          </a:prstGeom>
        </p:spPr>
        <p:txBody>
          <a:bodyPr wrap="square" anchor="b">
            <a:spAutoFit/>
          </a:bodyPr>
          <a:lstStyle>
            <a:lvl1pPr marL="0" marR="0" indent="0" defTabSz="914400" eaLnBrk="1" fontAlgn="auto" latinLnBrk="0" hangingPunct="1">
              <a:lnSpc>
                <a:spcPct val="100000"/>
              </a:lnSpc>
              <a:spcBef>
                <a:spcPts val="0"/>
              </a:spcBef>
              <a:spcAft>
                <a:spcPts val="0"/>
              </a:spcAft>
              <a:buClrTx/>
              <a:buSzTx/>
              <a:buFontTx/>
              <a:buNone/>
              <a:tabLst/>
              <a:defRPr sz="3000" b="1">
                <a:solidFill>
                  <a:schemeClr val="tx2"/>
                </a:solidFill>
                <a:latin typeface="+mj-lt"/>
              </a:defRPr>
            </a:lvl1pPr>
            <a:lvl2pPr>
              <a:defRPr>
                <a:solidFill>
                  <a:schemeClr val="bg1">
                    <a:lumMod val="65000"/>
                  </a:schemeClr>
                </a:solidFill>
                <a:latin typeface="Myriad Pro" pitchFamily="34" charset="0"/>
              </a:defRPr>
            </a:lvl2pPr>
            <a:lvl3pPr>
              <a:defRPr>
                <a:solidFill>
                  <a:schemeClr val="bg1">
                    <a:lumMod val="65000"/>
                  </a:schemeClr>
                </a:solidFill>
                <a:latin typeface="Myriad Pro" pitchFamily="34" charset="0"/>
              </a:defRPr>
            </a:lvl3pPr>
            <a:lvl4pPr>
              <a:defRPr>
                <a:solidFill>
                  <a:schemeClr val="bg1">
                    <a:lumMod val="65000"/>
                  </a:schemeClr>
                </a:solidFill>
                <a:latin typeface="Myriad Pro" pitchFamily="34" charset="0"/>
              </a:defRPr>
            </a:lvl4pPr>
            <a:lvl5pPr>
              <a:defRPr>
                <a:solidFill>
                  <a:schemeClr val="bg1">
                    <a:lumMod val="65000"/>
                  </a:schemeClr>
                </a:solidFill>
                <a:latin typeface="Myriad Pro"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lang="pl-PL" dirty="0" smtClean="0"/>
              <a:t>The </a:t>
            </a:r>
            <a:r>
              <a:rPr lang="pl-PL" dirty="0" err="1" smtClean="0"/>
              <a:t>title</a:t>
            </a:r>
            <a:r>
              <a:rPr lang="pl-PL" dirty="0" smtClean="0"/>
              <a:t> of the </a:t>
            </a:r>
            <a:r>
              <a:rPr lang="pl-PL" dirty="0" err="1" smtClean="0"/>
              <a:t>slide</a:t>
            </a:r>
            <a:endParaRPr lang="pl-PL" dirty="0" smtClean="0"/>
          </a:p>
        </p:txBody>
      </p:sp>
      <p:sp>
        <p:nvSpPr>
          <p:cNvPr id="26" name="Symbol zastępczy tekstu 43"/>
          <p:cNvSpPr>
            <a:spLocks noGrp="1"/>
          </p:cNvSpPr>
          <p:nvPr>
            <p:ph type="body" sz="quarter" idx="41" hasCustomPrompt="1"/>
          </p:nvPr>
        </p:nvSpPr>
        <p:spPr>
          <a:xfrm>
            <a:off x="501650" y="2128455"/>
            <a:ext cx="2698750" cy="699404"/>
          </a:xfrm>
          <a:prstGeom prst="rect">
            <a:avLst/>
          </a:prstGeom>
        </p:spPr>
        <p:txBody>
          <a:bodyPr anchor="t">
            <a:spAutoFit/>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pl-PL" dirty="0" err="1" smtClean="0"/>
              <a:t>Click</a:t>
            </a:r>
            <a:r>
              <a:rPr lang="pl-PL" dirty="0" smtClean="0"/>
              <a:t> to </a:t>
            </a:r>
            <a:r>
              <a:rPr lang="pl-PL" dirty="0" err="1" smtClean="0"/>
              <a:t>add</a:t>
            </a:r>
            <a:r>
              <a:rPr lang="pl-PL" dirty="0" smtClean="0"/>
              <a:t> the </a:t>
            </a:r>
            <a:r>
              <a:rPr lang="pl-PL" dirty="0" err="1" smtClean="0"/>
              <a:t>sub</a:t>
            </a:r>
            <a:r>
              <a:rPr lang="pl-PL" dirty="0" smtClean="0"/>
              <a:t> </a:t>
            </a:r>
            <a:r>
              <a:rPr lang="pl-PL" dirty="0" err="1" smtClean="0"/>
              <a:t>messages</a:t>
            </a:r>
            <a:endParaRPr lang="pl-PL" dirty="0"/>
          </a:p>
        </p:txBody>
      </p:sp>
      <p:sp>
        <p:nvSpPr>
          <p:cNvPr id="27" name="Symbol zastępczy tekstu 43"/>
          <p:cNvSpPr>
            <a:spLocks noGrp="1"/>
          </p:cNvSpPr>
          <p:nvPr>
            <p:ph type="body" sz="quarter" idx="42" hasCustomPrompt="1"/>
          </p:nvPr>
        </p:nvSpPr>
        <p:spPr>
          <a:xfrm>
            <a:off x="3355075" y="2128455"/>
            <a:ext cx="2698750" cy="699404"/>
          </a:xfrm>
          <a:prstGeom prst="rect">
            <a:avLst/>
          </a:prstGeom>
        </p:spPr>
        <p:txBody>
          <a:bodyPr anchor="t">
            <a:spAutoFit/>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pl-PL" dirty="0" err="1" smtClean="0"/>
              <a:t>Click</a:t>
            </a:r>
            <a:r>
              <a:rPr lang="pl-PL" dirty="0" smtClean="0"/>
              <a:t> to </a:t>
            </a:r>
            <a:r>
              <a:rPr lang="pl-PL" dirty="0" err="1" smtClean="0"/>
              <a:t>add</a:t>
            </a:r>
            <a:r>
              <a:rPr lang="pl-PL" dirty="0" smtClean="0"/>
              <a:t> the </a:t>
            </a:r>
            <a:r>
              <a:rPr lang="pl-PL" dirty="0" err="1" smtClean="0"/>
              <a:t>sub</a:t>
            </a:r>
            <a:r>
              <a:rPr lang="pl-PL" dirty="0" smtClean="0"/>
              <a:t> </a:t>
            </a:r>
            <a:r>
              <a:rPr lang="pl-PL" dirty="0" err="1" smtClean="0"/>
              <a:t>messages</a:t>
            </a:r>
            <a:endParaRPr lang="pl-PL" dirty="0"/>
          </a:p>
        </p:txBody>
      </p:sp>
      <p:sp>
        <p:nvSpPr>
          <p:cNvPr id="31" name="Symbol zastępczy tekstu 43"/>
          <p:cNvSpPr>
            <a:spLocks noGrp="1"/>
          </p:cNvSpPr>
          <p:nvPr>
            <p:ph type="body" sz="quarter" idx="43" hasCustomPrompt="1"/>
          </p:nvPr>
        </p:nvSpPr>
        <p:spPr>
          <a:xfrm>
            <a:off x="6191816" y="2128455"/>
            <a:ext cx="2698750" cy="699404"/>
          </a:xfrm>
          <a:prstGeom prst="rect">
            <a:avLst/>
          </a:prstGeom>
        </p:spPr>
        <p:txBody>
          <a:bodyPr anchor="t">
            <a:spAutoFit/>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pl-PL" dirty="0" err="1" smtClean="0"/>
              <a:t>Click</a:t>
            </a:r>
            <a:r>
              <a:rPr lang="pl-PL" dirty="0" smtClean="0"/>
              <a:t> to </a:t>
            </a:r>
            <a:r>
              <a:rPr lang="pl-PL" dirty="0" err="1" smtClean="0"/>
              <a:t>add</a:t>
            </a:r>
            <a:r>
              <a:rPr lang="pl-PL" dirty="0" smtClean="0"/>
              <a:t> the </a:t>
            </a:r>
            <a:r>
              <a:rPr lang="pl-PL" dirty="0" err="1" smtClean="0"/>
              <a:t>sub</a:t>
            </a:r>
            <a:r>
              <a:rPr lang="pl-PL" dirty="0" smtClean="0"/>
              <a:t> </a:t>
            </a:r>
            <a:r>
              <a:rPr lang="pl-PL" dirty="0" err="1" smtClean="0"/>
              <a:t>messages</a:t>
            </a:r>
            <a:endParaRPr lang="pl-PL" dirty="0"/>
          </a:p>
        </p:txBody>
      </p:sp>
    </p:spTree>
  </p:cSld>
  <p:clrMapOvr>
    <a:masterClrMapping/>
  </p:clrMapOvr>
  <p:transition>
    <p:zoom/>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mage and text">
    <p:bg>
      <p:bgPr>
        <a:solidFill>
          <a:schemeClr val="bg1">
            <a:lumMod val="85000"/>
          </a:schemeClr>
        </a:solidFill>
        <a:effectLst/>
      </p:bgPr>
    </p:bg>
    <p:spTree>
      <p:nvGrpSpPr>
        <p:cNvPr id="1" name=""/>
        <p:cNvGrpSpPr/>
        <p:nvPr/>
      </p:nvGrpSpPr>
      <p:grpSpPr>
        <a:xfrm>
          <a:off x="0" y="0"/>
          <a:ext cx="0" cy="0"/>
          <a:chOff x="0" y="0"/>
          <a:chExt cx="0" cy="0"/>
        </a:xfrm>
      </p:grpSpPr>
      <p:sp>
        <p:nvSpPr>
          <p:cNvPr id="5" name="Symbol zastępczy obrazu 4"/>
          <p:cNvSpPr>
            <a:spLocks noGrp="1"/>
          </p:cNvSpPr>
          <p:nvPr>
            <p:ph type="pic" sz="quarter" idx="22"/>
          </p:nvPr>
        </p:nvSpPr>
        <p:spPr>
          <a:xfrm>
            <a:off x="285720" y="1047750"/>
            <a:ext cx="4718050" cy="5505450"/>
          </a:xfrm>
        </p:spPr>
        <p:txBody>
          <a:bodyPr/>
          <a:lstStyle>
            <a:lvl1pPr>
              <a:defRPr>
                <a:latin typeface="+mj-lt"/>
              </a:defRPr>
            </a:lvl1pPr>
          </a:lstStyle>
          <a:p>
            <a:endParaRPr lang="pl-PL"/>
          </a:p>
        </p:txBody>
      </p:sp>
      <p:sp>
        <p:nvSpPr>
          <p:cNvPr id="34" name="Symbol zastępczy tekstu 43"/>
          <p:cNvSpPr>
            <a:spLocks noGrp="1"/>
          </p:cNvSpPr>
          <p:nvPr>
            <p:ph type="body" sz="quarter" idx="39" hasCustomPrompt="1"/>
          </p:nvPr>
        </p:nvSpPr>
        <p:spPr>
          <a:xfrm>
            <a:off x="285720" y="101713"/>
            <a:ext cx="3090321" cy="306989"/>
          </a:xfrm>
          <a:prstGeom prst="rect">
            <a:avLst/>
          </a:prstGeom>
        </p:spPr>
        <p:txBody>
          <a:bodyPr anchor="ctr"/>
          <a:lstStyle>
            <a:lvl1pPr marL="0" indent="0">
              <a:buFontTx/>
              <a:buNone/>
              <a:defRPr sz="1000" b="1"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presentation</a:t>
            </a:r>
            <a:endParaRPr lang="pl-PL" dirty="0"/>
          </a:p>
        </p:txBody>
      </p:sp>
      <p:sp>
        <p:nvSpPr>
          <p:cNvPr id="35" name="Symbol zastępczy tekstu 43"/>
          <p:cNvSpPr>
            <a:spLocks noGrp="1"/>
          </p:cNvSpPr>
          <p:nvPr>
            <p:ph type="body" sz="quarter" idx="40" hasCustomPrompt="1"/>
          </p:nvPr>
        </p:nvSpPr>
        <p:spPr>
          <a:xfrm>
            <a:off x="3347864" y="101713"/>
            <a:ext cx="3724466" cy="306989"/>
          </a:xfrm>
          <a:prstGeom prst="rect">
            <a:avLst/>
          </a:prstGeom>
        </p:spPr>
        <p:txBody>
          <a:bodyPr anchor="ctr"/>
          <a:lstStyle>
            <a:lvl1pPr marL="0" indent="0">
              <a:buFontTx/>
              <a:buNone/>
              <a:defRPr sz="1000"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section</a:t>
            </a:r>
            <a:endParaRPr lang="pl-PL" dirty="0"/>
          </a:p>
        </p:txBody>
      </p:sp>
      <p:sp>
        <p:nvSpPr>
          <p:cNvPr id="11" name="Symbol zastępczy daty 6"/>
          <p:cNvSpPr>
            <a:spLocks noGrp="1"/>
          </p:cNvSpPr>
          <p:nvPr>
            <p:ph type="dt" sz="half" idx="10"/>
          </p:nvPr>
        </p:nvSpPr>
        <p:spPr>
          <a:xfrm>
            <a:off x="0" y="6715148"/>
            <a:ext cx="1139940" cy="142852"/>
          </a:xfrm>
        </p:spPr>
        <p:txBody>
          <a:bodyPr/>
          <a:lstStyle>
            <a:lvl1pPr algn="l">
              <a:defRPr sz="800">
                <a:solidFill>
                  <a:schemeClr val="tx1">
                    <a:lumMod val="65000"/>
                    <a:lumOff val="35000"/>
                  </a:schemeClr>
                </a:solidFill>
                <a:latin typeface="+mn-lt"/>
              </a:defRPr>
            </a:lvl1pPr>
          </a:lstStyle>
          <a:p>
            <a:fld id="{939160F1-D131-488F-8FBF-A9F49A274FEE}" type="datetime3">
              <a:rPr lang="en-US" smtClean="0"/>
              <a:pPr/>
              <a:t>24 March 2015</a:t>
            </a:fld>
            <a:endParaRPr lang="pl-PL" dirty="0"/>
          </a:p>
        </p:txBody>
      </p:sp>
      <p:sp>
        <p:nvSpPr>
          <p:cNvPr id="13" name="Symbol zastępczy tekstu 17"/>
          <p:cNvSpPr>
            <a:spLocks noGrp="1"/>
          </p:cNvSpPr>
          <p:nvPr>
            <p:ph type="body" sz="quarter" idx="41" hasCustomPrompt="1"/>
          </p:nvPr>
        </p:nvSpPr>
        <p:spPr>
          <a:xfrm>
            <a:off x="285720" y="334307"/>
            <a:ext cx="8724930" cy="607071"/>
          </a:xfrm>
          <a:prstGeom prst="rect">
            <a:avLst/>
          </a:prstGeom>
        </p:spPr>
        <p:txBody>
          <a:bodyPr wrap="square" anchor="b">
            <a:spAutoFit/>
          </a:bodyPr>
          <a:lstStyle>
            <a:lvl1pPr marL="0" marR="0" indent="0" defTabSz="914400" eaLnBrk="1" fontAlgn="auto" latinLnBrk="0" hangingPunct="1">
              <a:lnSpc>
                <a:spcPct val="100000"/>
              </a:lnSpc>
              <a:spcBef>
                <a:spcPts val="0"/>
              </a:spcBef>
              <a:spcAft>
                <a:spcPts val="0"/>
              </a:spcAft>
              <a:buClrTx/>
              <a:buSzTx/>
              <a:buFontTx/>
              <a:buNone/>
              <a:tabLst/>
              <a:defRPr sz="3000" b="1">
                <a:solidFill>
                  <a:schemeClr val="tx2"/>
                </a:solidFill>
                <a:latin typeface="+mj-lt"/>
              </a:defRPr>
            </a:lvl1pPr>
            <a:lvl2pPr>
              <a:defRPr>
                <a:solidFill>
                  <a:schemeClr val="bg1">
                    <a:lumMod val="65000"/>
                  </a:schemeClr>
                </a:solidFill>
                <a:latin typeface="Myriad Pro" pitchFamily="34" charset="0"/>
              </a:defRPr>
            </a:lvl2pPr>
            <a:lvl3pPr>
              <a:defRPr>
                <a:solidFill>
                  <a:schemeClr val="bg1">
                    <a:lumMod val="65000"/>
                  </a:schemeClr>
                </a:solidFill>
                <a:latin typeface="Myriad Pro" pitchFamily="34" charset="0"/>
              </a:defRPr>
            </a:lvl3pPr>
            <a:lvl4pPr>
              <a:defRPr>
                <a:solidFill>
                  <a:schemeClr val="bg1">
                    <a:lumMod val="65000"/>
                  </a:schemeClr>
                </a:solidFill>
                <a:latin typeface="Myriad Pro" pitchFamily="34" charset="0"/>
              </a:defRPr>
            </a:lvl4pPr>
            <a:lvl5pPr>
              <a:defRPr>
                <a:solidFill>
                  <a:schemeClr val="bg1">
                    <a:lumMod val="65000"/>
                  </a:schemeClr>
                </a:solidFill>
                <a:latin typeface="Myriad Pro"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lang="pl-PL" dirty="0" smtClean="0"/>
              <a:t>The </a:t>
            </a:r>
            <a:r>
              <a:rPr lang="pl-PL" dirty="0" err="1" smtClean="0"/>
              <a:t>title</a:t>
            </a:r>
            <a:r>
              <a:rPr lang="pl-PL" dirty="0" smtClean="0"/>
              <a:t> of the </a:t>
            </a:r>
            <a:r>
              <a:rPr lang="pl-PL" dirty="0" err="1" smtClean="0"/>
              <a:t>slide</a:t>
            </a:r>
            <a:endParaRPr lang="pl-PL" dirty="0" smtClean="0"/>
          </a:p>
        </p:txBody>
      </p:sp>
      <p:sp>
        <p:nvSpPr>
          <p:cNvPr id="16" name="Text Placeholder 15"/>
          <p:cNvSpPr>
            <a:spLocks noGrp="1"/>
          </p:cNvSpPr>
          <p:nvPr>
            <p:ph type="body" sz="quarter" idx="42"/>
          </p:nvPr>
        </p:nvSpPr>
        <p:spPr>
          <a:xfrm>
            <a:off x="5172075" y="1047749"/>
            <a:ext cx="3810000" cy="5495926"/>
          </a:xfrm>
        </p:spPr>
        <p:txBody>
          <a:bodyPr>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ransition>
    <p:zoom/>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Graph and text">
    <p:bg>
      <p:bgPr>
        <a:solidFill>
          <a:schemeClr val="bg1">
            <a:lumMod val="85000"/>
          </a:schemeClr>
        </a:solidFill>
        <a:effectLst/>
      </p:bgPr>
    </p:bg>
    <p:spTree>
      <p:nvGrpSpPr>
        <p:cNvPr id="1" name=""/>
        <p:cNvGrpSpPr/>
        <p:nvPr/>
      </p:nvGrpSpPr>
      <p:grpSpPr>
        <a:xfrm>
          <a:off x="0" y="0"/>
          <a:ext cx="0" cy="0"/>
          <a:chOff x="0" y="0"/>
          <a:chExt cx="0" cy="0"/>
        </a:xfrm>
      </p:grpSpPr>
      <p:sp>
        <p:nvSpPr>
          <p:cNvPr id="15" name="Symbol zastępczy wykresu 14"/>
          <p:cNvSpPr>
            <a:spLocks noGrp="1"/>
          </p:cNvSpPr>
          <p:nvPr>
            <p:ph type="chart" sz="quarter" idx="24" hasCustomPrompt="1"/>
          </p:nvPr>
        </p:nvSpPr>
        <p:spPr>
          <a:xfrm>
            <a:off x="4757738" y="1047750"/>
            <a:ext cx="4249737" cy="5514975"/>
          </a:xfrm>
          <a:prstGeom prst="rect">
            <a:avLst/>
          </a:prstGeom>
          <a:noFill/>
        </p:spPr>
        <p:txBody>
          <a:bodyPr/>
          <a:lstStyle>
            <a:lvl1pPr>
              <a:buNone/>
              <a:defRPr>
                <a:solidFill>
                  <a:schemeClr val="bg1">
                    <a:lumMod val="65000"/>
                  </a:schemeClr>
                </a:solidFill>
                <a:latin typeface="+mj-lt"/>
              </a:defRPr>
            </a:lvl1pPr>
          </a:lstStyle>
          <a:p>
            <a:r>
              <a:rPr lang="en-US" dirty="0" smtClean="0"/>
              <a:t>Graphic</a:t>
            </a:r>
            <a:endParaRPr lang="pl-PL" dirty="0"/>
          </a:p>
        </p:txBody>
      </p:sp>
      <p:sp>
        <p:nvSpPr>
          <p:cNvPr id="31" name="Symbol zastępczy tekstu 43"/>
          <p:cNvSpPr>
            <a:spLocks noGrp="1"/>
          </p:cNvSpPr>
          <p:nvPr>
            <p:ph type="body" sz="quarter" idx="39" hasCustomPrompt="1"/>
          </p:nvPr>
        </p:nvSpPr>
        <p:spPr>
          <a:xfrm>
            <a:off x="285720" y="101713"/>
            <a:ext cx="3090321" cy="306989"/>
          </a:xfrm>
          <a:prstGeom prst="rect">
            <a:avLst/>
          </a:prstGeom>
        </p:spPr>
        <p:txBody>
          <a:bodyPr anchor="ctr"/>
          <a:lstStyle>
            <a:lvl1pPr marL="0" indent="0">
              <a:buFontTx/>
              <a:buNone/>
              <a:defRPr sz="1000" b="1"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presentation</a:t>
            </a:r>
            <a:endParaRPr lang="pl-PL" dirty="0"/>
          </a:p>
        </p:txBody>
      </p:sp>
      <p:sp>
        <p:nvSpPr>
          <p:cNvPr id="32" name="Symbol zastępczy tekstu 43"/>
          <p:cNvSpPr>
            <a:spLocks noGrp="1"/>
          </p:cNvSpPr>
          <p:nvPr>
            <p:ph type="body" sz="quarter" idx="40" hasCustomPrompt="1"/>
          </p:nvPr>
        </p:nvSpPr>
        <p:spPr>
          <a:xfrm>
            <a:off x="3347864" y="101713"/>
            <a:ext cx="3724466" cy="306989"/>
          </a:xfrm>
          <a:prstGeom prst="rect">
            <a:avLst/>
          </a:prstGeom>
        </p:spPr>
        <p:txBody>
          <a:bodyPr anchor="ctr"/>
          <a:lstStyle>
            <a:lvl1pPr marL="0" indent="0">
              <a:buFontTx/>
              <a:buNone/>
              <a:defRPr sz="1000"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section</a:t>
            </a:r>
            <a:endParaRPr lang="pl-PL" dirty="0"/>
          </a:p>
        </p:txBody>
      </p:sp>
      <p:sp>
        <p:nvSpPr>
          <p:cNvPr id="16" name="Symbol zastępczy daty 6"/>
          <p:cNvSpPr>
            <a:spLocks noGrp="1"/>
          </p:cNvSpPr>
          <p:nvPr>
            <p:ph type="dt" sz="half" idx="10"/>
          </p:nvPr>
        </p:nvSpPr>
        <p:spPr>
          <a:xfrm>
            <a:off x="0" y="6715148"/>
            <a:ext cx="1139940" cy="142852"/>
          </a:xfrm>
        </p:spPr>
        <p:txBody>
          <a:bodyPr/>
          <a:lstStyle>
            <a:lvl1pPr algn="l">
              <a:defRPr sz="800">
                <a:solidFill>
                  <a:schemeClr val="tx1">
                    <a:lumMod val="65000"/>
                    <a:lumOff val="35000"/>
                  </a:schemeClr>
                </a:solidFill>
                <a:latin typeface="+mn-lt"/>
              </a:defRPr>
            </a:lvl1pPr>
          </a:lstStyle>
          <a:p>
            <a:fld id="{939160F1-D131-488F-8FBF-A9F49A274FEE}" type="datetime3">
              <a:rPr lang="en-US" smtClean="0"/>
              <a:pPr/>
              <a:t>24 March 2015</a:t>
            </a:fld>
            <a:endParaRPr lang="pl-PL" dirty="0"/>
          </a:p>
        </p:txBody>
      </p:sp>
      <p:sp>
        <p:nvSpPr>
          <p:cNvPr id="18" name="Symbol zastępczy tekstu 17"/>
          <p:cNvSpPr>
            <a:spLocks noGrp="1"/>
          </p:cNvSpPr>
          <p:nvPr>
            <p:ph type="body" sz="quarter" idx="17" hasCustomPrompt="1"/>
          </p:nvPr>
        </p:nvSpPr>
        <p:spPr>
          <a:xfrm>
            <a:off x="285720" y="334307"/>
            <a:ext cx="8724930" cy="607071"/>
          </a:xfrm>
          <a:prstGeom prst="rect">
            <a:avLst/>
          </a:prstGeom>
        </p:spPr>
        <p:txBody>
          <a:bodyPr wrap="square" anchor="b">
            <a:spAutoFit/>
          </a:bodyPr>
          <a:lstStyle>
            <a:lvl1pPr marL="0" marR="0" indent="0" defTabSz="914400" eaLnBrk="1" fontAlgn="auto" latinLnBrk="0" hangingPunct="1">
              <a:lnSpc>
                <a:spcPct val="100000"/>
              </a:lnSpc>
              <a:spcBef>
                <a:spcPts val="0"/>
              </a:spcBef>
              <a:spcAft>
                <a:spcPts val="0"/>
              </a:spcAft>
              <a:buClrTx/>
              <a:buSzTx/>
              <a:buFontTx/>
              <a:buNone/>
              <a:tabLst/>
              <a:defRPr sz="3000" b="1">
                <a:solidFill>
                  <a:schemeClr val="tx2"/>
                </a:solidFill>
                <a:latin typeface="+mj-lt"/>
              </a:defRPr>
            </a:lvl1pPr>
            <a:lvl2pPr>
              <a:defRPr>
                <a:solidFill>
                  <a:schemeClr val="bg1">
                    <a:lumMod val="65000"/>
                  </a:schemeClr>
                </a:solidFill>
                <a:latin typeface="Myriad Pro" pitchFamily="34" charset="0"/>
              </a:defRPr>
            </a:lvl2pPr>
            <a:lvl3pPr>
              <a:defRPr>
                <a:solidFill>
                  <a:schemeClr val="bg1">
                    <a:lumMod val="65000"/>
                  </a:schemeClr>
                </a:solidFill>
                <a:latin typeface="Myriad Pro" pitchFamily="34" charset="0"/>
              </a:defRPr>
            </a:lvl3pPr>
            <a:lvl4pPr>
              <a:defRPr>
                <a:solidFill>
                  <a:schemeClr val="bg1">
                    <a:lumMod val="65000"/>
                  </a:schemeClr>
                </a:solidFill>
                <a:latin typeface="Myriad Pro" pitchFamily="34" charset="0"/>
              </a:defRPr>
            </a:lvl4pPr>
            <a:lvl5pPr>
              <a:defRPr>
                <a:solidFill>
                  <a:schemeClr val="bg1">
                    <a:lumMod val="65000"/>
                  </a:schemeClr>
                </a:solidFill>
                <a:latin typeface="Myriad Pro"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lang="pl-PL" dirty="0" smtClean="0"/>
              <a:t>The </a:t>
            </a:r>
            <a:r>
              <a:rPr lang="pl-PL" dirty="0" err="1" smtClean="0"/>
              <a:t>title</a:t>
            </a:r>
            <a:r>
              <a:rPr lang="pl-PL" dirty="0" smtClean="0"/>
              <a:t> of the </a:t>
            </a:r>
            <a:r>
              <a:rPr lang="pl-PL" dirty="0" err="1" smtClean="0"/>
              <a:t>slide</a:t>
            </a:r>
            <a:endParaRPr lang="pl-PL" dirty="0" smtClean="0"/>
          </a:p>
        </p:txBody>
      </p:sp>
      <p:sp>
        <p:nvSpPr>
          <p:cNvPr id="20" name="Text Placeholder 19"/>
          <p:cNvSpPr>
            <a:spLocks noGrp="1"/>
          </p:cNvSpPr>
          <p:nvPr>
            <p:ph type="body" sz="quarter" idx="41"/>
          </p:nvPr>
        </p:nvSpPr>
        <p:spPr>
          <a:xfrm>
            <a:off x="295275" y="1047750"/>
            <a:ext cx="4343400" cy="5524500"/>
          </a:xfrm>
        </p:spPr>
        <p:txBody>
          <a:bodyPr>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ransition>
    <p:zoom/>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Graph only">
    <p:bg>
      <p:bgPr>
        <a:solidFill>
          <a:schemeClr val="bg1">
            <a:lumMod val="85000"/>
          </a:schemeClr>
        </a:solidFill>
        <a:effectLst/>
      </p:bgPr>
    </p:bg>
    <p:spTree>
      <p:nvGrpSpPr>
        <p:cNvPr id="1" name=""/>
        <p:cNvGrpSpPr/>
        <p:nvPr/>
      </p:nvGrpSpPr>
      <p:grpSpPr>
        <a:xfrm>
          <a:off x="0" y="0"/>
          <a:ext cx="0" cy="0"/>
          <a:chOff x="0" y="0"/>
          <a:chExt cx="0" cy="0"/>
        </a:xfrm>
      </p:grpSpPr>
      <p:sp>
        <p:nvSpPr>
          <p:cNvPr id="15" name="Symbol zastępczy wykresu 14"/>
          <p:cNvSpPr>
            <a:spLocks noGrp="1"/>
          </p:cNvSpPr>
          <p:nvPr>
            <p:ph type="chart" sz="quarter" idx="24" hasCustomPrompt="1"/>
          </p:nvPr>
        </p:nvSpPr>
        <p:spPr>
          <a:xfrm>
            <a:off x="285720" y="1085849"/>
            <a:ext cx="8705850" cy="2847975"/>
          </a:xfrm>
          <a:prstGeom prst="rect">
            <a:avLst/>
          </a:prstGeom>
          <a:noFill/>
        </p:spPr>
        <p:txBody>
          <a:bodyPr/>
          <a:lstStyle>
            <a:lvl1pPr>
              <a:buNone/>
              <a:defRPr>
                <a:solidFill>
                  <a:schemeClr val="bg1">
                    <a:lumMod val="65000"/>
                  </a:schemeClr>
                </a:solidFill>
                <a:latin typeface="+mj-lt"/>
              </a:defRPr>
            </a:lvl1pPr>
          </a:lstStyle>
          <a:p>
            <a:r>
              <a:rPr lang="en-US" dirty="0" smtClean="0"/>
              <a:t>Graphic</a:t>
            </a:r>
            <a:endParaRPr lang="pl-PL" dirty="0"/>
          </a:p>
        </p:txBody>
      </p:sp>
      <p:sp>
        <p:nvSpPr>
          <p:cNvPr id="26" name="Symbol zastępczy tekstu 43"/>
          <p:cNvSpPr>
            <a:spLocks noGrp="1"/>
          </p:cNvSpPr>
          <p:nvPr>
            <p:ph type="body" sz="quarter" idx="39" hasCustomPrompt="1"/>
          </p:nvPr>
        </p:nvSpPr>
        <p:spPr>
          <a:xfrm>
            <a:off x="285720" y="101713"/>
            <a:ext cx="3090321" cy="306989"/>
          </a:xfrm>
          <a:prstGeom prst="rect">
            <a:avLst/>
          </a:prstGeom>
        </p:spPr>
        <p:txBody>
          <a:bodyPr anchor="ctr"/>
          <a:lstStyle>
            <a:lvl1pPr marL="0" indent="0">
              <a:buFontTx/>
              <a:buNone/>
              <a:defRPr sz="1000" b="1"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presentation</a:t>
            </a:r>
            <a:endParaRPr lang="pl-PL" dirty="0"/>
          </a:p>
        </p:txBody>
      </p:sp>
      <p:sp>
        <p:nvSpPr>
          <p:cNvPr id="28" name="Symbol zastępczy tekstu 43"/>
          <p:cNvSpPr>
            <a:spLocks noGrp="1"/>
          </p:cNvSpPr>
          <p:nvPr>
            <p:ph type="body" sz="quarter" idx="40" hasCustomPrompt="1"/>
          </p:nvPr>
        </p:nvSpPr>
        <p:spPr>
          <a:xfrm>
            <a:off x="3347864" y="101713"/>
            <a:ext cx="3724466" cy="306989"/>
          </a:xfrm>
          <a:prstGeom prst="rect">
            <a:avLst/>
          </a:prstGeom>
        </p:spPr>
        <p:txBody>
          <a:bodyPr anchor="ctr"/>
          <a:lstStyle>
            <a:lvl1pPr marL="0" indent="0">
              <a:buFontTx/>
              <a:buNone/>
              <a:defRPr sz="1000"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section</a:t>
            </a:r>
            <a:endParaRPr lang="pl-PL" dirty="0"/>
          </a:p>
        </p:txBody>
      </p:sp>
      <p:sp>
        <p:nvSpPr>
          <p:cNvPr id="14" name="Symbol zastępczy daty 6"/>
          <p:cNvSpPr>
            <a:spLocks noGrp="1"/>
          </p:cNvSpPr>
          <p:nvPr>
            <p:ph type="dt" sz="half" idx="10"/>
          </p:nvPr>
        </p:nvSpPr>
        <p:spPr>
          <a:xfrm>
            <a:off x="0" y="6715148"/>
            <a:ext cx="1139940" cy="142852"/>
          </a:xfrm>
        </p:spPr>
        <p:txBody>
          <a:bodyPr/>
          <a:lstStyle>
            <a:lvl1pPr algn="l">
              <a:defRPr sz="800">
                <a:solidFill>
                  <a:schemeClr val="tx1">
                    <a:lumMod val="65000"/>
                    <a:lumOff val="35000"/>
                  </a:schemeClr>
                </a:solidFill>
                <a:latin typeface="+mn-lt"/>
              </a:defRPr>
            </a:lvl1pPr>
          </a:lstStyle>
          <a:p>
            <a:fld id="{939160F1-D131-488F-8FBF-A9F49A274FEE}" type="datetime3">
              <a:rPr lang="en-US" smtClean="0"/>
              <a:pPr/>
              <a:t>24 March 2015</a:t>
            </a:fld>
            <a:endParaRPr lang="pl-PL" dirty="0"/>
          </a:p>
        </p:txBody>
      </p:sp>
      <p:sp>
        <p:nvSpPr>
          <p:cNvPr id="18" name="Symbol zastępczy tekstu 17"/>
          <p:cNvSpPr>
            <a:spLocks noGrp="1"/>
          </p:cNvSpPr>
          <p:nvPr>
            <p:ph type="body" sz="quarter" idx="17" hasCustomPrompt="1"/>
          </p:nvPr>
        </p:nvSpPr>
        <p:spPr>
          <a:xfrm>
            <a:off x="285719" y="334307"/>
            <a:ext cx="8734455" cy="607071"/>
          </a:xfrm>
          <a:prstGeom prst="rect">
            <a:avLst/>
          </a:prstGeom>
        </p:spPr>
        <p:txBody>
          <a:bodyPr wrap="square" anchor="b">
            <a:spAutoFit/>
          </a:bodyPr>
          <a:lstStyle>
            <a:lvl1pPr marL="0" marR="0" indent="0" defTabSz="914400" eaLnBrk="1" fontAlgn="auto" latinLnBrk="0" hangingPunct="1">
              <a:lnSpc>
                <a:spcPct val="100000"/>
              </a:lnSpc>
              <a:spcBef>
                <a:spcPts val="0"/>
              </a:spcBef>
              <a:spcAft>
                <a:spcPts val="0"/>
              </a:spcAft>
              <a:buClrTx/>
              <a:buSzTx/>
              <a:buFontTx/>
              <a:buNone/>
              <a:tabLst/>
              <a:defRPr sz="3000" b="1">
                <a:solidFill>
                  <a:schemeClr val="tx2"/>
                </a:solidFill>
                <a:latin typeface="+mj-lt"/>
              </a:defRPr>
            </a:lvl1pPr>
            <a:lvl2pPr>
              <a:defRPr>
                <a:solidFill>
                  <a:schemeClr val="bg1">
                    <a:lumMod val="65000"/>
                  </a:schemeClr>
                </a:solidFill>
                <a:latin typeface="Myriad Pro" pitchFamily="34" charset="0"/>
              </a:defRPr>
            </a:lvl2pPr>
            <a:lvl3pPr>
              <a:defRPr>
                <a:solidFill>
                  <a:schemeClr val="bg1">
                    <a:lumMod val="65000"/>
                  </a:schemeClr>
                </a:solidFill>
                <a:latin typeface="Myriad Pro" pitchFamily="34" charset="0"/>
              </a:defRPr>
            </a:lvl3pPr>
            <a:lvl4pPr>
              <a:defRPr>
                <a:solidFill>
                  <a:schemeClr val="bg1">
                    <a:lumMod val="65000"/>
                  </a:schemeClr>
                </a:solidFill>
                <a:latin typeface="Myriad Pro" pitchFamily="34" charset="0"/>
              </a:defRPr>
            </a:lvl4pPr>
            <a:lvl5pPr>
              <a:defRPr>
                <a:solidFill>
                  <a:schemeClr val="bg1">
                    <a:lumMod val="65000"/>
                  </a:schemeClr>
                </a:solidFill>
                <a:latin typeface="Myriad Pro"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lang="pl-PL" dirty="0" smtClean="0"/>
              <a:t>The </a:t>
            </a:r>
            <a:r>
              <a:rPr lang="pl-PL" dirty="0" err="1" smtClean="0"/>
              <a:t>title</a:t>
            </a:r>
            <a:r>
              <a:rPr lang="pl-PL" dirty="0" smtClean="0"/>
              <a:t> of the </a:t>
            </a:r>
            <a:r>
              <a:rPr lang="pl-PL" dirty="0" err="1" smtClean="0"/>
              <a:t>slide</a:t>
            </a:r>
            <a:endParaRPr lang="pl-PL" dirty="0" smtClean="0"/>
          </a:p>
        </p:txBody>
      </p:sp>
      <p:sp>
        <p:nvSpPr>
          <p:cNvPr id="19" name="Text Placeholder 19"/>
          <p:cNvSpPr>
            <a:spLocks noGrp="1"/>
          </p:cNvSpPr>
          <p:nvPr>
            <p:ph type="body" sz="quarter" idx="41"/>
          </p:nvPr>
        </p:nvSpPr>
        <p:spPr>
          <a:xfrm>
            <a:off x="285719" y="4048075"/>
            <a:ext cx="8715405" cy="24860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ransition>
    <p:zoom/>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End slide">
    <p:bg>
      <p:bgPr>
        <a:gradFill>
          <a:gsLst>
            <a:gs pos="99000">
              <a:schemeClr val="tx2">
                <a:lumMod val="75000"/>
              </a:schemeClr>
            </a:gs>
            <a:gs pos="0">
              <a:schemeClr val="accent1">
                <a:lumMod val="75000"/>
              </a:schemeClr>
            </a:gs>
          </a:gsLst>
          <a:path path="circle">
            <a:fillToRect r="100000" b="100000"/>
          </a:path>
        </a:gradFill>
        <a:effectLst/>
      </p:bgPr>
    </p:bg>
    <p:spTree>
      <p:nvGrpSpPr>
        <p:cNvPr id="1" name=""/>
        <p:cNvGrpSpPr/>
        <p:nvPr/>
      </p:nvGrpSpPr>
      <p:grpSpPr>
        <a:xfrm>
          <a:off x="0" y="0"/>
          <a:ext cx="0" cy="0"/>
          <a:chOff x="0" y="0"/>
          <a:chExt cx="0" cy="0"/>
        </a:xfrm>
      </p:grpSpPr>
      <p:pic>
        <p:nvPicPr>
          <p:cNvPr id="18" name="Obraz 16" descr="prezentacja 1.jpg"/>
          <p:cNvPicPr>
            <a:picLocks noChangeAspect="1"/>
          </p:cNvPicPr>
          <p:nvPr userDrawn="1"/>
        </p:nvPicPr>
        <p:blipFill>
          <a:blip r:embed="rId2" cstate="print"/>
          <a:srcRect/>
          <a:stretch>
            <a:fillRect/>
          </a:stretch>
        </p:blipFill>
        <p:spPr bwMode="auto">
          <a:xfrm>
            <a:off x="-1" y="-1"/>
            <a:ext cx="9144001" cy="6858001"/>
          </a:xfrm>
          <a:prstGeom prst="rect">
            <a:avLst/>
          </a:prstGeom>
          <a:noFill/>
          <a:ln w="9525">
            <a:noFill/>
            <a:miter lim="800000"/>
            <a:headEnd/>
            <a:tailEnd/>
          </a:ln>
        </p:spPr>
      </p:pic>
      <p:sp>
        <p:nvSpPr>
          <p:cNvPr id="15" name="Podtytuł 2"/>
          <p:cNvSpPr>
            <a:spLocks noGrp="1"/>
          </p:cNvSpPr>
          <p:nvPr>
            <p:ph type="subTitle" idx="1" hasCustomPrompt="1"/>
          </p:nvPr>
        </p:nvSpPr>
        <p:spPr>
          <a:xfrm>
            <a:off x="4573404" y="2427158"/>
            <a:ext cx="4176713" cy="1505898"/>
          </a:xfrm>
        </p:spPr>
        <p:txBody>
          <a:bodyPr anchor="ctr">
            <a:noAutofit/>
          </a:bodyPr>
          <a:lstStyle>
            <a:lvl1pPr marL="0" indent="0" algn="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z="2000" dirty="0" smtClean="0">
                <a:solidFill>
                  <a:schemeClr val="bg1"/>
                </a:solidFill>
              </a:rPr>
              <a:t>I </a:t>
            </a:r>
            <a:r>
              <a:rPr lang="pl-PL" sz="2000" dirty="0" err="1" smtClean="0">
                <a:solidFill>
                  <a:schemeClr val="bg1"/>
                </a:solidFill>
              </a:rPr>
              <a:t>am</a:t>
            </a:r>
            <a:r>
              <a:rPr lang="pl-PL" sz="2000" dirty="0" smtClean="0">
                <a:solidFill>
                  <a:schemeClr val="bg1"/>
                </a:solidFill>
              </a:rPr>
              <a:t> </a:t>
            </a:r>
            <a:r>
              <a:rPr lang="pl-PL" sz="2000" dirty="0" err="1" smtClean="0">
                <a:solidFill>
                  <a:schemeClr val="bg1"/>
                </a:solidFill>
              </a:rPr>
              <a:t>at</a:t>
            </a:r>
            <a:r>
              <a:rPr lang="pl-PL" sz="2000" dirty="0" smtClean="0">
                <a:solidFill>
                  <a:schemeClr val="bg1"/>
                </a:solidFill>
              </a:rPr>
              <a:t> </a:t>
            </a:r>
            <a:r>
              <a:rPr lang="pl-PL" sz="2000" dirty="0" err="1" smtClean="0">
                <a:solidFill>
                  <a:schemeClr val="bg1"/>
                </a:solidFill>
              </a:rPr>
              <a:t>your</a:t>
            </a:r>
            <a:r>
              <a:rPr lang="pl-PL" sz="2000" dirty="0" smtClean="0">
                <a:solidFill>
                  <a:schemeClr val="bg1"/>
                </a:solidFill>
              </a:rPr>
              <a:t> </a:t>
            </a:r>
            <a:r>
              <a:rPr lang="pl-PL" sz="2000" dirty="0" err="1" smtClean="0">
                <a:solidFill>
                  <a:schemeClr val="bg1"/>
                </a:solidFill>
              </a:rPr>
              <a:t>disposal</a:t>
            </a:r>
            <a:r>
              <a:rPr lang="pl-PL" sz="2000" dirty="0" smtClean="0">
                <a:solidFill>
                  <a:schemeClr val="bg1"/>
                </a:solidFill>
              </a:rPr>
              <a:t> in </a:t>
            </a:r>
            <a:r>
              <a:rPr lang="pl-PL" sz="2000" dirty="0" err="1" smtClean="0">
                <a:solidFill>
                  <a:schemeClr val="bg1"/>
                </a:solidFill>
              </a:rPr>
              <a:t>case</a:t>
            </a:r>
            <a:r>
              <a:rPr lang="pl-PL" sz="2000" dirty="0" smtClean="0">
                <a:solidFill>
                  <a:schemeClr val="bg1"/>
                </a:solidFill>
              </a:rPr>
              <a:t> of </a:t>
            </a:r>
            <a:r>
              <a:rPr lang="pl-PL" sz="2000" dirty="0" err="1" smtClean="0">
                <a:solidFill>
                  <a:schemeClr val="bg1"/>
                </a:solidFill>
              </a:rPr>
              <a:t>any</a:t>
            </a:r>
            <a:r>
              <a:rPr lang="pl-PL" sz="2000" dirty="0" smtClean="0">
                <a:solidFill>
                  <a:schemeClr val="bg1"/>
                </a:solidFill>
              </a:rPr>
              <a:t> </a:t>
            </a:r>
            <a:r>
              <a:rPr lang="pl-PL" sz="2000" dirty="0" err="1" smtClean="0">
                <a:solidFill>
                  <a:schemeClr val="bg1"/>
                </a:solidFill>
              </a:rPr>
              <a:t>questions</a:t>
            </a:r>
            <a:r>
              <a:rPr lang="pl-PL" sz="2000" dirty="0" smtClean="0">
                <a:solidFill>
                  <a:schemeClr val="bg1"/>
                </a:solidFill>
              </a:rPr>
              <a:t> </a:t>
            </a:r>
            <a:r>
              <a:rPr lang="pl-PL" sz="2000" dirty="0" err="1" smtClean="0">
                <a:solidFill>
                  <a:schemeClr val="bg1"/>
                </a:solidFill>
              </a:rPr>
              <a:t>or</a:t>
            </a:r>
            <a:r>
              <a:rPr lang="pl-PL" sz="2000" dirty="0" smtClean="0">
                <a:solidFill>
                  <a:schemeClr val="bg1"/>
                </a:solidFill>
              </a:rPr>
              <a:t> </a:t>
            </a:r>
            <a:r>
              <a:rPr lang="pl-PL" sz="2000" dirty="0" err="1" smtClean="0">
                <a:solidFill>
                  <a:schemeClr val="bg1"/>
                </a:solidFill>
              </a:rPr>
              <a:t>doubts</a:t>
            </a:r>
            <a:endParaRPr lang="pl-PL" sz="2000" dirty="0" smtClean="0">
              <a:solidFill>
                <a:schemeClr val="bg1"/>
              </a:solidFill>
            </a:endParaRPr>
          </a:p>
        </p:txBody>
      </p:sp>
      <p:sp>
        <p:nvSpPr>
          <p:cNvPr id="16" name="Symbol zastępczy daty 6"/>
          <p:cNvSpPr>
            <a:spLocks noGrp="1"/>
          </p:cNvSpPr>
          <p:nvPr>
            <p:ph type="dt" sz="half" idx="10"/>
          </p:nvPr>
        </p:nvSpPr>
        <p:spPr>
          <a:xfrm>
            <a:off x="4600575" y="4696570"/>
            <a:ext cx="4135701" cy="257369"/>
          </a:xfrm>
        </p:spPr>
        <p:txBody>
          <a:bodyPr/>
          <a:lstStyle>
            <a:lvl1pPr algn="r">
              <a:defRPr sz="1200">
                <a:solidFill>
                  <a:schemeClr val="bg1"/>
                </a:solidFill>
                <a:latin typeface="+mj-lt"/>
              </a:defRPr>
            </a:lvl1pPr>
          </a:lstStyle>
          <a:p>
            <a:fld id="{921850DD-B50E-4A38-BFD1-5AD8B3D6FCE0}" type="datetime3">
              <a:rPr lang="en-US" smtClean="0"/>
              <a:pPr/>
              <a:t>24 March 2015</a:t>
            </a:fld>
            <a:endParaRPr lang="pl-PL" dirty="0"/>
          </a:p>
        </p:txBody>
      </p:sp>
      <p:sp>
        <p:nvSpPr>
          <p:cNvPr id="19" name="Symbol zastępczy tekstu 5"/>
          <p:cNvSpPr>
            <a:spLocks noGrp="1"/>
          </p:cNvSpPr>
          <p:nvPr>
            <p:ph type="body" sz="quarter" idx="11" hasCustomPrompt="1"/>
          </p:nvPr>
        </p:nvSpPr>
        <p:spPr>
          <a:xfrm>
            <a:off x="4622009" y="5353480"/>
            <a:ext cx="4116492" cy="360040"/>
          </a:xfrm>
        </p:spPr>
        <p:txBody>
          <a:bodyPr anchor="ctr">
            <a:normAutofit/>
          </a:bodyPr>
          <a:lstStyle>
            <a:lvl1pPr marL="0" indent="0" algn="l">
              <a:buNone/>
              <a:defRPr sz="1200" baseline="0">
                <a:solidFill>
                  <a:schemeClr val="bg1"/>
                </a:solidFill>
                <a:latin typeface="+mj-lt"/>
              </a:defRPr>
            </a:lvl1pPr>
          </a:lstStyle>
          <a:p>
            <a:pPr lvl="0"/>
            <a:r>
              <a:rPr lang="pl-PL" dirty="0" smtClean="0"/>
              <a:t>Author </a:t>
            </a:r>
            <a:r>
              <a:rPr lang="pl-PL" dirty="0" err="1" smtClean="0"/>
              <a:t>name</a:t>
            </a:r>
            <a:r>
              <a:rPr lang="pl-PL" dirty="0" smtClean="0"/>
              <a:t>  and </a:t>
            </a:r>
            <a:r>
              <a:rPr lang="pl-PL" dirty="0" err="1" smtClean="0"/>
              <a:t>surname</a:t>
            </a:r>
            <a:endParaRPr lang="pl-PL" dirty="0"/>
          </a:p>
        </p:txBody>
      </p:sp>
      <p:sp>
        <p:nvSpPr>
          <p:cNvPr id="20" name="Symbol zastępczy tekstu 5"/>
          <p:cNvSpPr>
            <a:spLocks noGrp="1"/>
          </p:cNvSpPr>
          <p:nvPr>
            <p:ph type="body" sz="quarter" idx="12" hasCustomPrompt="1"/>
          </p:nvPr>
        </p:nvSpPr>
        <p:spPr>
          <a:xfrm>
            <a:off x="4583285" y="4279379"/>
            <a:ext cx="4152991" cy="360040"/>
          </a:xfrm>
        </p:spPr>
        <p:txBody>
          <a:bodyPr anchor="ctr">
            <a:normAutofit/>
          </a:bodyPr>
          <a:lstStyle>
            <a:lvl1pPr marL="0" indent="0" algn="r">
              <a:buNone/>
              <a:defRPr sz="1200" baseline="0">
                <a:solidFill>
                  <a:srgbClr val="F36E2B"/>
                </a:solidFill>
                <a:latin typeface="+mj-lt"/>
              </a:defRPr>
            </a:lvl1pPr>
          </a:lstStyle>
          <a:p>
            <a:pPr lvl="0"/>
            <a:r>
              <a:rPr lang="pl-PL" dirty="0" err="1" smtClean="0"/>
              <a:t>Location</a:t>
            </a:r>
            <a:endParaRPr lang="pl-PL" dirty="0"/>
          </a:p>
        </p:txBody>
      </p:sp>
      <p:sp>
        <p:nvSpPr>
          <p:cNvPr id="25" name="Prostokąt 24"/>
          <p:cNvSpPr/>
          <p:nvPr userDrawn="1"/>
        </p:nvSpPr>
        <p:spPr>
          <a:xfrm flipH="1">
            <a:off x="8748712" y="2427158"/>
            <a:ext cx="395288" cy="1505898"/>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atin typeface="+mj-lt"/>
            </a:endParaRPr>
          </a:p>
        </p:txBody>
      </p:sp>
      <p:sp>
        <p:nvSpPr>
          <p:cNvPr id="12" name="Symbol zastępczy tekstu 5"/>
          <p:cNvSpPr>
            <a:spLocks noGrp="1"/>
          </p:cNvSpPr>
          <p:nvPr>
            <p:ph type="body" sz="quarter" idx="13" hasCustomPrompt="1"/>
          </p:nvPr>
        </p:nvSpPr>
        <p:spPr>
          <a:xfrm>
            <a:off x="4622009" y="5704310"/>
            <a:ext cx="4116492" cy="360040"/>
          </a:xfrm>
        </p:spPr>
        <p:txBody>
          <a:bodyPr anchor="ctr">
            <a:normAutofit/>
          </a:bodyPr>
          <a:lstStyle>
            <a:lvl1pPr marL="0" indent="0" algn="l">
              <a:buNone/>
              <a:defRPr sz="1200" baseline="0">
                <a:solidFill>
                  <a:schemeClr val="bg1"/>
                </a:solidFill>
                <a:latin typeface="+mj-lt"/>
              </a:defRPr>
            </a:lvl1pPr>
          </a:lstStyle>
          <a:p>
            <a:pPr lvl="0"/>
            <a:r>
              <a:rPr lang="pl-PL" dirty="0" smtClean="0"/>
              <a:t>E-mail </a:t>
            </a:r>
            <a:r>
              <a:rPr lang="pl-PL" dirty="0" err="1" smtClean="0"/>
              <a:t>contact</a:t>
            </a:r>
            <a:endParaRPr lang="pl-PL" dirty="0"/>
          </a:p>
        </p:txBody>
      </p:sp>
      <p:sp>
        <p:nvSpPr>
          <p:cNvPr id="13" name="Symbol zastępczy tekstu 5"/>
          <p:cNvSpPr>
            <a:spLocks noGrp="1"/>
          </p:cNvSpPr>
          <p:nvPr>
            <p:ph type="body" sz="quarter" idx="14" hasCustomPrompt="1"/>
          </p:nvPr>
        </p:nvSpPr>
        <p:spPr>
          <a:xfrm>
            <a:off x="4622009" y="6064350"/>
            <a:ext cx="4116492" cy="360040"/>
          </a:xfrm>
        </p:spPr>
        <p:txBody>
          <a:bodyPr anchor="ctr">
            <a:normAutofit/>
          </a:bodyPr>
          <a:lstStyle>
            <a:lvl1pPr marL="0" indent="0" algn="l">
              <a:buNone/>
              <a:defRPr sz="1200" baseline="0">
                <a:solidFill>
                  <a:schemeClr val="bg1"/>
                </a:solidFill>
                <a:latin typeface="+mj-lt"/>
              </a:defRPr>
            </a:lvl1pPr>
          </a:lstStyle>
          <a:p>
            <a:pPr lvl="0"/>
            <a:r>
              <a:rPr lang="pl-PL" dirty="0" smtClean="0"/>
              <a:t>Phone </a:t>
            </a:r>
            <a:r>
              <a:rPr lang="pl-PL" dirty="0" err="1" smtClean="0"/>
              <a:t>number</a:t>
            </a:r>
            <a:endParaRPr lang="pl-PL" dirty="0"/>
          </a:p>
        </p:txBody>
      </p:sp>
      <p:sp>
        <p:nvSpPr>
          <p:cNvPr id="10" name="Podtytuł 2"/>
          <p:cNvSpPr txBox="1">
            <a:spLocks/>
          </p:cNvSpPr>
          <p:nvPr userDrawn="1"/>
        </p:nvSpPr>
        <p:spPr>
          <a:xfrm>
            <a:off x="2927306" y="2427158"/>
            <a:ext cx="1646097" cy="1505898"/>
          </a:xfrm>
          <a:prstGeom prst="rect">
            <a:avLst/>
          </a:prstGeom>
          <a:solidFill>
            <a:schemeClr val="bg1"/>
          </a:solidFill>
        </p:spPr>
        <p:txBody>
          <a:bodyPr vert="horz" lIns="91440" tIns="45720" rIns="91440" bIns="45720" rtlCol="0" anchor="ctr">
            <a:noAutofit/>
          </a:bodyPr>
          <a:lstStyle>
            <a:lvl1pPr marL="0" indent="0" algn="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ctr"/>
            <a:r>
              <a:rPr lang="pl-PL" sz="2000" dirty="0" smtClean="0">
                <a:solidFill>
                  <a:srgbClr val="002060"/>
                </a:solidFill>
              </a:rPr>
              <a:t>Your</a:t>
            </a:r>
            <a:r>
              <a:rPr lang="pl-PL" sz="2000" baseline="0" dirty="0" smtClean="0">
                <a:solidFill>
                  <a:srgbClr val="002060"/>
                </a:solidFill>
              </a:rPr>
              <a:t> </a:t>
            </a:r>
          </a:p>
          <a:p>
            <a:pPr algn="ctr"/>
            <a:r>
              <a:rPr lang="en-US" sz="2000" dirty="0" smtClean="0">
                <a:solidFill>
                  <a:srgbClr val="002060"/>
                </a:solidFill>
              </a:rPr>
              <a:t>QR </a:t>
            </a:r>
            <a:r>
              <a:rPr lang="pl-PL" sz="2000" dirty="0" smtClean="0">
                <a:solidFill>
                  <a:srgbClr val="002060"/>
                </a:solidFill>
              </a:rPr>
              <a:t>Code</a:t>
            </a:r>
          </a:p>
        </p:txBody>
      </p:sp>
      <p:pic>
        <p:nvPicPr>
          <p:cNvPr id="14" name="Picture 13" descr="3 Quadrants.png"/>
          <p:cNvPicPr>
            <a:picLocks noChangeAspect="1"/>
          </p:cNvPicPr>
          <p:nvPr userDrawn="1"/>
        </p:nvPicPr>
        <p:blipFill>
          <a:blip r:embed="rId3" cstate="print"/>
          <a:stretch>
            <a:fillRect/>
          </a:stretch>
        </p:blipFill>
        <p:spPr>
          <a:xfrm>
            <a:off x="7648574" y="346374"/>
            <a:ext cx="1092589" cy="1406226"/>
          </a:xfrm>
          <a:prstGeom prst="rect">
            <a:avLst/>
          </a:prstGeom>
        </p:spPr>
      </p:pic>
      <p:sp>
        <p:nvSpPr>
          <p:cNvPr id="17" name="Picture Placeholder 16"/>
          <p:cNvSpPr>
            <a:spLocks noGrp="1"/>
          </p:cNvSpPr>
          <p:nvPr>
            <p:ph type="pic" sz="quarter" idx="15"/>
          </p:nvPr>
        </p:nvSpPr>
        <p:spPr>
          <a:xfrm>
            <a:off x="2924175" y="2419350"/>
            <a:ext cx="1647825" cy="1514475"/>
          </a:xfrm>
        </p:spPr>
        <p:txBody>
          <a:bodyPr/>
          <a:lstStyle>
            <a:lvl1pPr>
              <a:buFontTx/>
              <a:buNone/>
              <a:defRPr/>
            </a:lvl1pPr>
          </a:lstStyle>
          <a:p>
            <a:endParaRPr lang="ru-RU"/>
          </a:p>
        </p:txBody>
      </p:sp>
    </p:spTree>
    <p:extLst>
      <p:ext uri="{BB962C8B-B14F-4D97-AF65-F5344CB8AC3E}">
        <p14:creationId xmlns:p14="http://schemas.microsoft.com/office/powerpoint/2010/main" val="1506999196"/>
      </p:ext>
    </p:extLst>
  </p:cSld>
  <p:clrMapOvr>
    <a:masterClrMapping/>
  </p:clrMapOvr>
  <p:transition>
    <p:zo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gradFill>
          <a:gsLst>
            <a:gs pos="99000">
              <a:schemeClr val="tx2">
                <a:lumMod val="75000"/>
              </a:schemeClr>
            </a:gs>
            <a:gs pos="0">
              <a:schemeClr val="accent1">
                <a:lumMod val="75000"/>
              </a:schemeClr>
            </a:gs>
          </a:gsLst>
          <a:path path="circle">
            <a:fillToRect r="100000" b="100000"/>
          </a:path>
        </a:gradFill>
        <a:effectLst/>
      </p:bgPr>
    </p:bg>
    <p:spTree>
      <p:nvGrpSpPr>
        <p:cNvPr id="1" name=""/>
        <p:cNvGrpSpPr/>
        <p:nvPr/>
      </p:nvGrpSpPr>
      <p:grpSpPr>
        <a:xfrm>
          <a:off x="0" y="0"/>
          <a:ext cx="0" cy="0"/>
          <a:chOff x="0" y="0"/>
          <a:chExt cx="0" cy="0"/>
        </a:xfrm>
      </p:grpSpPr>
      <p:pic>
        <p:nvPicPr>
          <p:cNvPr id="12" name="Obraz 16" descr="prezentacja 1.jpg"/>
          <p:cNvPicPr>
            <a:picLocks noChangeAspect="1"/>
          </p:cNvPicPr>
          <p:nvPr/>
        </p:nvPicPr>
        <p:blipFill>
          <a:blip r:embed="rId2" cstate="print"/>
          <a:srcRect/>
          <a:stretch>
            <a:fillRect/>
          </a:stretch>
        </p:blipFill>
        <p:spPr bwMode="auto">
          <a:xfrm>
            <a:off x="-1" y="-1"/>
            <a:ext cx="9144001" cy="6858001"/>
          </a:xfrm>
          <a:prstGeom prst="rect">
            <a:avLst/>
          </a:prstGeom>
          <a:noFill/>
          <a:ln w="9525">
            <a:noFill/>
            <a:miter lim="800000"/>
            <a:headEnd/>
            <a:tailEnd/>
          </a:ln>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8" y="1143000"/>
            <a:ext cx="9131824" cy="4572000"/>
          </a:xfrm>
          <a:prstGeom prst="rect">
            <a:avLst/>
          </a:prstGeom>
        </p:spPr>
      </p:pic>
      <p:sp>
        <p:nvSpPr>
          <p:cNvPr id="15" name="Podtytuł 2"/>
          <p:cNvSpPr>
            <a:spLocks noGrp="1"/>
          </p:cNvSpPr>
          <p:nvPr>
            <p:ph type="subTitle" idx="1" hasCustomPrompt="1"/>
          </p:nvPr>
        </p:nvSpPr>
        <p:spPr>
          <a:xfrm>
            <a:off x="4571999" y="3437476"/>
            <a:ext cx="4176713" cy="486823"/>
          </a:xfrm>
        </p:spPr>
        <p:txBody>
          <a:bodyPr>
            <a:normAutofit/>
          </a:bodyPr>
          <a:lstStyle>
            <a:lvl1pPr marL="0" indent="0" algn="r">
              <a:buNone/>
              <a:defRPr sz="2000" baseline="0">
                <a:solidFill>
                  <a:schemeClr val="bg1"/>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smtClean="0"/>
              <a:t>The </a:t>
            </a:r>
            <a:r>
              <a:rPr lang="pl-PL" dirty="0" err="1" smtClean="0"/>
              <a:t>sub-title</a:t>
            </a:r>
            <a:r>
              <a:rPr lang="pl-PL" dirty="0" smtClean="0"/>
              <a:t> of the </a:t>
            </a:r>
            <a:r>
              <a:rPr lang="pl-PL" dirty="0" err="1" smtClean="0"/>
              <a:t>presentation</a:t>
            </a:r>
            <a:endParaRPr lang="pl-PL" dirty="0"/>
          </a:p>
        </p:txBody>
      </p:sp>
      <p:sp>
        <p:nvSpPr>
          <p:cNvPr id="18" name="Tytuł 10"/>
          <p:cNvSpPr>
            <a:spLocks noGrp="1"/>
          </p:cNvSpPr>
          <p:nvPr>
            <p:ph type="title" hasCustomPrompt="1"/>
          </p:nvPr>
        </p:nvSpPr>
        <p:spPr>
          <a:xfrm>
            <a:off x="4572000" y="2427157"/>
            <a:ext cx="4176464" cy="1019843"/>
          </a:xfrm>
        </p:spPr>
        <p:txBody>
          <a:bodyPr anchor="ctr">
            <a:normAutofit/>
          </a:bodyPr>
          <a:lstStyle>
            <a:lvl1pPr algn="r">
              <a:defRPr sz="2800" b="1" baseline="0">
                <a:solidFill>
                  <a:schemeClr val="bg1"/>
                </a:solidFill>
                <a:latin typeface="+mj-lt"/>
                <a:cs typeface="Arial" pitchFamily="34" charset="0"/>
              </a:defRPr>
            </a:lvl1pPr>
          </a:lstStyle>
          <a:p>
            <a:r>
              <a:rPr lang="pl-PL" dirty="0" smtClean="0"/>
              <a:t>The </a:t>
            </a:r>
            <a:r>
              <a:rPr lang="pl-PL" dirty="0" err="1" smtClean="0"/>
              <a:t>title</a:t>
            </a:r>
            <a:r>
              <a:rPr lang="pl-PL" dirty="0" smtClean="0"/>
              <a:t> of the </a:t>
            </a:r>
            <a:r>
              <a:rPr lang="pl-PL" dirty="0" err="1" smtClean="0"/>
              <a:t>presentation</a:t>
            </a:r>
            <a:endParaRPr lang="pl-PL" dirty="0"/>
          </a:p>
        </p:txBody>
      </p:sp>
      <p:sp>
        <p:nvSpPr>
          <p:cNvPr id="19" name="Symbol zastępczy tekstu 5"/>
          <p:cNvSpPr>
            <a:spLocks noGrp="1"/>
          </p:cNvSpPr>
          <p:nvPr>
            <p:ph type="body" sz="quarter" idx="11" hasCustomPrompt="1"/>
          </p:nvPr>
        </p:nvSpPr>
        <p:spPr>
          <a:xfrm>
            <a:off x="4562475" y="5132809"/>
            <a:ext cx="4186237" cy="360040"/>
          </a:xfrm>
        </p:spPr>
        <p:txBody>
          <a:bodyPr anchor="ctr">
            <a:normAutofit/>
          </a:bodyPr>
          <a:lstStyle>
            <a:lvl1pPr marL="0" indent="0" algn="r">
              <a:buNone/>
              <a:defRPr sz="1200" baseline="0">
                <a:solidFill>
                  <a:schemeClr val="bg1"/>
                </a:solidFill>
                <a:latin typeface="+mj-lt"/>
                <a:cs typeface="Arial" pitchFamily="34" charset="0"/>
              </a:defRPr>
            </a:lvl1pPr>
          </a:lstStyle>
          <a:p>
            <a:pPr lvl="0"/>
            <a:r>
              <a:rPr lang="pl-PL" dirty="0" smtClean="0"/>
              <a:t>Author </a:t>
            </a:r>
            <a:r>
              <a:rPr lang="pl-PL" dirty="0" err="1" smtClean="0"/>
              <a:t>name</a:t>
            </a:r>
            <a:r>
              <a:rPr lang="pl-PL" dirty="0" smtClean="0"/>
              <a:t>  and </a:t>
            </a:r>
            <a:r>
              <a:rPr lang="pl-PL" dirty="0" err="1" smtClean="0"/>
              <a:t>surname</a:t>
            </a:r>
            <a:endParaRPr lang="pl-PL" dirty="0"/>
          </a:p>
        </p:txBody>
      </p:sp>
      <p:sp>
        <p:nvSpPr>
          <p:cNvPr id="20" name="Symbol zastępczy tekstu 5"/>
          <p:cNvSpPr>
            <a:spLocks noGrp="1"/>
          </p:cNvSpPr>
          <p:nvPr>
            <p:ph type="body" sz="quarter" idx="12" hasCustomPrompt="1"/>
          </p:nvPr>
        </p:nvSpPr>
        <p:spPr>
          <a:xfrm>
            <a:off x="4574830" y="4301480"/>
            <a:ext cx="4161446"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pl-PL" dirty="0" smtClean="0"/>
              <a:t>Location</a:t>
            </a:r>
            <a:endParaRPr lang="en-US" dirty="0" smtClean="0"/>
          </a:p>
        </p:txBody>
      </p:sp>
      <p:pic>
        <p:nvPicPr>
          <p:cNvPr id="24" name="Picture 5" descr="C:\Documents and Settings\Administrator\Pulpit\logo pomaranczowe tlo.png"/>
          <p:cNvPicPr>
            <a:picLocks noChangeAspect="1" noChangeArrowheads="1"/>
          </p:cNvPicPr>
          <p:nvPr/>
        </p:nvPicPr>
        <p:blipFill>
          <a:blip r:embed="rId4" cstate="print"/>
          <a:srcRect/>
          <a:stretch>
            <a:fillRect/>
          </a:stretch>
        </p:blipFill>
        <p:spPr bwMode="auto">
          <a:xfrm>
            <a:off x="500034" y="267811"/>
            <a:ext cx="2786082" cy="1018311"/>
          </a:xfrm>
          <a:prstGeom prst="rect">
            <a:avLst/>
          </a:prstGeom>
          <a:noFill/>
        </p:spPr>
      </p:pic>
      <p:sp>
        <p:nvSpPr>
          <p:cNvPr id="25" name="Prostokąt 24"/>
          <p:cNvSpPr/>
          <p:nvPr/>
        </p:nvSpPr>
        <p:spPr>
          <a:xfrm flipH="1">
            <a:off x="8748712" y="2427158"/>
            <a:ext cx="395288" cy="1505898"/>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atin typeface="+mj-lt"/>
              <a:cs typeface="Arial" pitchFamily="34" charset="0"/>
            </a:endParaRPr>
          </a:p>
        </p:txBody>
      </p:sp>
      <p:sp>
        <p:nvSpPr>
          <p:cNvPr id="17" name="Symbol zastępczy daty 6"/>
          <p:cNvSpPr>
            <a:spLocks noGrp="1"/>
          </p:cNvSpPr>
          <p:nvPr>
            <p:ph type="dt" sz="half" idx="10"/>
          </p:nvPr>
        </p:nvSpPr>
        <p:spPr>
          <a:xfrm>
            <a:off x="4562475" y="4780870"/>
            <a:ext cx="4173801" cy="257369"/>
          </a:xfrm>
        </p:spPr>
        <p:txBody>
          <a:bodyPr/>
          <a:lstStyle>
            <a:lvl1pPr algn="r">
              <a:defRPr sz="1200">
                <a:solidFill>
                  <a:schemeClr val="bg1"/>
                </a:solidFill>
                <a:latin typeface="+mj-lt"/>
              </a:defRPr>
            </a:lvl1pPr>
          </a:lstStyle>
          <a:p>
            <a:fld id="{921850DD-B50E-4A38-BFD1-5AD8B3D6FCE0}" type="datetime3">
              <a:rPr lang="en-US" smtClean="0"/>
              <a:pPr/>
              <a:t>24 March 2015</a:t>
            </a:fld>
            <a:endParaRPr lang="pl-PL" dirty="0"/>
          </a:p>
        </p:txBody>
      </p:sp>
      <p:pic>
        <p:nvPicPr>
          <p:cNvPr id="26" name="Picture 25" descr="3 Quadrants.png"/>
          <p:cNvPicPr>
            <a:picLocks noChangeAspect="1"/>
          </p:cNvPicPr>
          <p:nvPr/>
        </p:nvPicPr>
        <p:blipFill>
          <a:blip r:embed="rId5" cstate="print"/>
          <a:stretch>
            <a:fillRect/>
          </a:stretch>
        </p:blipFill>
        <p:spPr>
          <a:xfrm>
            <a:off x="7648574" y="346374"/>
            <a:ext cx="1092589" cy="1406226"/>
          </a:xfrm>
          <a:prstGeom prst="rect">
            <a:avLst/>
          </a:prstGeom>
        </p:spPr>
      </p:pic>
      <p:pic>
        <p:nvPicPr>
          <p:cNvPr id="13" name="Obraz 16" descr="prezentacja 1.jpg"/>
          <p:cNvPicPr>
            <a:picLocks noChangeAspect="1"/>
          </p:cNvPicPr>
          <p:nvPr userDrawn="1"/>
        </p:nvPicPr>
        <p:blipFill>
          <a:blip r:embed="rId2" cstate="print"/>
          <a:srcRect/>
          <a:stretch>
            <a:fillRect/>
          </a:stretch>
        </p:blipFill>
        <p:spPr bwMode="auto">
          <a:xfrm>
            <a:off x="-1" y="-1"/>
            <a:ext cx="9144001" cy="6858001"/>
          </a:xfrm>
          <a:prstGeom prst="rect">
            <a:avLst/>
          </a:prstGeom>
          <a:noFill/>
          <a:ln w="9525">
            <a:noFill/>
            <a:miter lim="800000"/>
            <a:headEnd/>
            <a:tailEnd/>
          </a:ln>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88" y="1143000"/>
            <a:ext cx="9131824" cy="4572000"/>
          </a:xfrm>
          <a:prstGeom prst="rect">
            <a:avLst/>
          </a:prstGeom>
        </p:spPr>
      </p:pic>
      <p:sp>
        <p:nvSpPr>
          <p:cNvPr id="21" name="Prostokąt 24"/>
          <p:cNvSpPr/>
          <p:nvPr userDrawn="1"/>
        </p:nvSpPr>
        <p:spPr>
          <a:xfrm flipH="1">
            <a:off x="8748712" y="2427158"/>
            <a:ext cx="395288" cy="1505898"/>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atin typeface="+mj-lt"/>
              <a:cs typeface="Arial" pitchFamily="34" charset="0"/>
            </a:endParaRPr>
          </a:p>
        </p:txBody>
      </p:sp>
      <p:pic>
        <p:nvPicPr>
          <p:cNvPr id="22" name="Picture 21" descr="3 Quadrants.png"/>
          <p:cNvPicPr>
            <a:picLocks noChangeAspect="1"/>
          </p:cNvPicPr>
          <p:nvPr userDrawn="1"/>
        </p:nvPicPr>
        <p:blipFill>
          <a:blip r:embed="rId5" cstate="print"/>
          <a:stretch>
            <a:fillRect/>
          </a:stretch>
        </p:blipFill>
        <p:spPr>
          <a:xfrm>
            <a:off x="7648574" y="346374"/>
            <a:ext cx="1092589" cy="1406226"/>
          </a:xfrm>
          <a:prstGeom prst="rect">
            <a:avLst/>
          </a:prstGeom>
        </p:spPr>
      </p:pic>
      <p:pic>
        <p:nvPicPr>
          <p:cNvPr id="3" name="Picture 2"/>
          <p:cNvPicPr>
            <a:picLocks noChangeAspect="1"/>
          </p:cNvPicPr>
          <p:nvPr userDrawn="1"/>
        </p:nvPicPr>
        <p:blipFill>
          <a:blip r:embed="rId6" cstate="print"/>
          <a:stretch>
            <a:fillRect/>
          </a:stretch>
        </p:blipFill>
        <p:spPr>
          <a:xfrm>
            <a:off x="495300" y="266700"/>
            <a:ext cx="1955800" cy="1031540"/>
          </a:xfrm>
          <a:prstGeom prst="rect">
            <a:avLst/>
          </a:prstGeom>
        </p:spPr>
      </p:pic>
    </p:spTree>
    <p:extLst>
      <p:ext uri="{BB962C8B-B14F-4D97-AF65-F5344CB8AC3E}">
        <p14:creationId xmlns:p14="http://schemas.microsoft.com/office/powerpoint/2010/main" val="2573035457"/>
      </p:ext>
    </p:extLst>
  </p:cSld>
  <p:clrMapOvr>
    <a:masterClrMapping/>
  </p:clrMapOvr>
  <p:transition>
    <p:zoom/>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End slide">
    <p:bg>
      <p:bgPr>
        <a:gradFill>
          <a:gsLst>
            <a:gs pos="99000">
              <a:schemeClr val="tx2">
                <a:lumMod val="75000"/>
              </a:schemeClr>
            </a:gs>
            <a:gs pos="0">
              <a:schemeClr val="accent1">
                <a:lumMod val="75000"/>
              </a:schemeClr>
            </a:gs>
          </a:gsLst>
          <a:path path="circle">
            <a:fillToRect r="100000" b="100000"/>
          </a:path>
        </a:gradFill>
        <a:effectLst/>
      </p:bgPr>
    </p:bg>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print"/>
          <a:stretch>
            <a:fillRect/>
          </a:stretch>
        </p:blipFill>
        <p:spPr>
          <a:xfrm>
            <a:off x="0" y="0"/>
            <a:ext cx="9144000" cy="6857213"/>
          </a:xfrm>
          <a:prstGeom prst="rect">
            <a:avLst/>
          </a:prstGeom>
        </p:spPr>
      </p:pic>
      <p:pic>
        <p:nvPicPr>
          <p:cNvPr id="22" name="Picture 21"/>
          <p:cNvPicPr>
            <a:picLocks noChangeAspect="1"/>
          </p:cNvPicPr>
          <p:nvPr userDrawn="1"/>
        </p:nvPicPr>
        <p:blipFill>
          <a:blip r:embed="rId3" cstate="print"/>
          <a:stretch>
            <a:fillRect/>
          </a:stretch>
        </p:blipFill>
        <p:spPr>
          <a:xfrm>
            <a:off x="7666320" y="338500"/>
            <a:ext cx="1071072" cy="1439500"/>
          </a:xfrm>
          <a:prstGeom prst="rect">
            <a:avLst/>
          </a:prstGeom>
        </p:spPr>
      </p:pic>
      <p:sp>
        <p:nvSpPr>
          <p:cNvPr id="16" name="Symbol zastępczy daty 6"/>
          <p:cNvSpPr>
            <a:spLocks noGrp="1"/>
          </p:cNvSpPr>
          <p:nvPr>
            <p:ph type="dt" sz="half" idx="10"/>
          </p:nvPr>
        </p:nvSpPr>
        <p:spPr>
          <a:xfrm>
            <a:off x="4600575" y="4696570"/>
            <a:ext cx="4135701" cy="257369"/>
          </a:xfrm>
        </p:spPr>
        <p:txBody>
          <a:bodyPr/>
          <a:lstStyle>
            <a:lvl1pPr algn="r">
              <a:defRPr sz="1200">
                <a:solidFill>
                  <a:srgbClr val="004281"/>
                </a:solidFill>
                <a:latin typeface="+mj-lt"/>
              </a:defRPr>
            </a:lvl1pPr>
          </a:lstStyle>
          <a:p>
            <a:fld id="{921850DD-B50E-4A38-BFD1-5AD8B3D6FCE0}" type="datetime3">
              <a:rPr lang="en-US" smtClean="0"/>
              <a:pPr/>
              <a:t>24 March 2015</a:t>
            </a:fld>
            <a:endParaRPr lang="pl-PL" dirty="0"/>
          </a:p>
        </p:txBody>
      </p:sp>
      <p:sp>
        <p:nvSpPr>
          <p:cNvPr id="19" name="Symbol zastępczy tekstu 5"/>
          <p:cNvSpPr>
            <a:spLocks noGrp="1"/>
          </p:cNvSpPr>
          <p:nvPr>
            <p:ph type="body" sz="quarter" idx="11" hasCustomPrompt="1"/>
          </p:nvPr>
        </p:nvSpPr>
        <p:spPr>
          <a:xfrm>
            <a:off x="4622009" y="5353480"/>
            <a:ext cx="4116492" cy="360040"/>
          </a:xfrm>
        </p:spPr>
        <p:txBody>
          <a:bodyPr anchor="ctr">
            <a:normAutofit/>
          </a:bodyPr>
          <a:lstStyle>
            <a:lvl1pPr marL="0" indent="0" algn="l">
              <a:buNone/>
              <a:defRPr sz="1200" baseline="0">
                <a:solidFill>
                  <a:srgbClr val="004281"/>
                </a:solidFill>
                <a:latin typeface="+mj-lt"/>
              </a:defRPr>
            </a:lvl1pPr>
          </a:lstStyle>
          <a:p>
            <a:pPr lvl="0"/>
            <a:r>
              <a:rPr lang="pl-PL" dirty="0" smtClean="0"/>
              <a:t>Author </a:t>
            </a:r>
            <a:r>
              <a:rPr lang="pl-PL" dirty="0" err="1" smtClean="0"/>
              <a:t>name</a:t>
            </a:r>
            <a:r>
              <a:rPr lang="pl-PL" dirty="0" smtClean="0"/>
              <a:t>  and </a:t>
            </a:r>
            <a:r>
              <a:rPr lang="pl-PL" dirty="0" err="1" smtClean="0"/>
              <a:t>surname</a:t>
            </a:r>
            <a:endParaRPr lang="pl-PL" dirty="0"/>
          </a:p>
        </p:txBody>
      </p:sp>
      <p:sp>
        <p:nvSpPr>
          <p:cNvPr id="20" name="Symbol zastępczy tekstu 5"/>
          <p:cNvSpPr>
            <a:spLocks noGrp="1"/>
          </p:cNvSpPr>
          <p:nvPr>
            <p:ph type="body" sz="quarter" idx="12" hasCustomPrompt="1"/>
          </p:nvPr>
        </p:nvSpPr>
        <p:spPr>
          <a:xfrm>
            <a:off x="4583285" y="4279379"/>
            <a:ext cx="4152991" cy="360040"/>
          </a:xfrm>
        </p:spPr>
        <p:txBody>
          <a:bodyPr anchor="ctr">
            <a:normAutofit/>
          </a:bodyPr>
          <a:lstStyle>
            <a:lvl1pPr marL="0" indent="0" algn="r">
              <a:buNone/>
              <a:defRPr sz="1200" baseline="0">
                <a:solidFill>
                  <a:srgbClr val="F36E2B"/>
                </a:solidFill>
                <a:latin typeface="+mj-lt"/>
              </a:defRPr>
            </a:lvl1pPr>
          </a:lstStyle>
          <a:p>
            <a:pPr lvl="0"/>
            <a:r>
              <a:rPr lang="pl-PL" dirty="0" err="1" smtClean="0"/>
              <a:t>Location</a:t>
            </a:r>
            <a:endParaRPr lang="pl-PL" dirty="0"/>
          </a:p>
        </p:txBody>
      </p:sp>
      <p:sp>
        <p:nvSpPr>
          <p:cNvPr id="25" name="Prostokąt 24"/>
          <p:cNvSpPr/>
          <p:nvPr userDrawn="1"/>
        </p:nvSpPr>
        <p:spPr>
          <a:xfrm flipH="1">
            <a:off x="8748712" y="2427158"/>
            <a:ext cx="395288" cy="1505898"/>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atin typeface="+mj-lt"/>
            </a:endParaRPr>
          </a:p>
        </p:txBody>
      </p:sp>
      <p:sp>
        <p:nvSpPr>
          <p:cNvPr id="12" name="Symbol zastępczy tekstu 5"/>
          <p:cNvSpPr>
            <a:spLocks noGrp="1"/>
          </p:cNvSpPr>
          <p:nvPr>
            <p:ph type="body" sz="quarter" idx="13" hasCustomPrompt="1"/>
          </p:nvPr>
        </p:nvSpPr>
        <p:spPr>
          <a:xfrm>
            <a:off x="4622009" y="5704310"/>
            <a:ext cx="4116492" cy="360040"/>
          </a:xfrm>
        </p:spPr>
        <p:txBody>
          <a:bodyPr anchor="ctr">
            <a:normAutofit/>
          </a:bodyPr>
          <a:lstStyle>
            <a:lvl1pPr marL="0" indent="0" algn="l">
              <a:buNone/>
              <a:defRPr sz="1200" baseline="0">
                <a:solidFill>
                  <a:srgbClr val="004281"/>
                </a:solidFill>
                <a:latin typeface="+mj-lt"/>
              </a:defRPr>
            </a:lvl1pPr>
          </a:lstStyle>
          <a:p>
            <a:pPr lvl="0"/>
            <a:r>
              <a:rPr lang="pl-PL" dirty="0" smtClean="0"/>
              <a:t>E-mail </a:t>
            </a:r>
            <a:r>
              <a:rPr lang="pl-PL" dirty="0" err="1" smtClean="0"/>
              <a:t>contact</a:t>
            </a:r>
            <a:endParaRPr lang="pl-PL" dirty="0"/>
          </a:p>
        </p:txBody>
      </p:sp>
      <p:sp>
        <p:nvSpPr>
          <p:cNvPr id="13" name="Symbol zastępczy tekstu 5"/>
          <p:cNvSpPr>
            <a:spLocks noGrp="1"/>
          </p:cNvSpPr>
          <p:nvPr>
            <p:ph type="body" sz="quarter" idx="14" hasCustomPrompt="1"/>
          </p:nvPr>
        </p:nvSpPr>
        <p:spPr>
          <a:xfrm>
            <a:off x="4622009" y="6064350"/>
            <a:ext cx="4116492" cy="360040"/>
          </a:xfrm>
        </p:spPr>
        <p:txBody>
          <a:bodyPr anchor="ctr">
            <a:normAutofit/>
          </a:bodyPr>
          <a:lstStyle>
            <a:lvl1pPr marL="0" indent="0" algn="l">
              <a:buNone/>
              <a:defRPr sz="1200" baseline="0">
                <a:solidFill>
                  <a:srgbClr val="004281"/>
                </a:solidFill>
                <a:latin typeface="+mj-lt"/>
              </a:defRPr>
            </a:lvl1pPr>
          </a:lstStyle>
          <a:p>
            <a:pPr lvl="0"/>
            <a:r>
              <a:rPr lang="pl-PL" dirty="0" smtClean="0"/>
              <a:t>Phone </a:t>
            </a:r>
            <a:r>
              <a:rPr lang="pl-PL" dirty="0" err="1" smtClean="0"/>
              <a:t>number</a:t>
            </a:r>
            <a:endParaRPr lang="pl-PL" dirty="0"/>
          </a:p>
        </p:txBody>
      </p:sp>
      <p:sp>
        <p:nvSpPr>
          <p:cNvPr id="10" name="Podtytuł 2"/>
          <p:cNvSpPr txBox="1">
            <a:spLocks/>
          </p:cNvSpPr>
          <p:nvPr userDrawn="1"/>
        </p:nvSpPr>
        <p:spPr>
          <a:xfrm>
            <a:off x="2927306" y="2427158"/>
            <a:ext cx="1646097" cy="1505898"/>
          </a:xfrm>
          <a:prstGeom prst="rect">
            <a:avLst/>
          </a:prstGeom>
          <a:solidFill>
            <a:schemeClr val="bg1"/>
          </a:solidFill>
        </p:spPr>
        <p:txBody>
          <a:bodyPr vert="horz" lIns="91440" tIns="45720" rIns="91440" bIns="45720" rtlCol="0" anchor="ctr">
            <a:noAutofit/>
          </a:bodyPr>
          <a:lstStyle>
            <a:lvl1pPr marL="0" indent="0" algn="r">
              <a:buNone/>
              <a:defRPr sz="24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ctr"/>
            <a:r>
              <a:rPr lang="pl-PL" sz="2000" dirty="0" smtClean="0">
                <a:solidFill>
                  <a:srgbClr val="002060"/>
                </a:solidFill>
              </a:rPr>
              <a:t>Your</a:t>
            </a:r>
            <a:r>
              <a:rPr lang="pl-PL" sz="2000" baseline="0" dirty="0" smtClean="0">
                <a:solidFill>
                  <a:srgbClr val="002060"/>
                </a:solidFill>
              </a:rPr>
              <a:t> </a:t>
            </a:r>
          </a:p>
          <a:p>
            <a:pPr algn="ctr"/>
            <a:r>
              <a:rPr lang="en-US" sz="2000" dirty="0" smtClean="0">
                <a:solidFill>
                  <a:srgbClr val="002060"/>
                </a:solidFill>
              </a:rPr>
              <a:t>QR </a:t>
            </a:r>
            <a:r>
              <a:rPr lang="pl-PL" sz="2000" dirty="0" smtClean="0">
                <a:solidFill>
                  <a:srgbClr val="002060"/>
                </a:solidFill>
              </a:rPr>
              <a:t>Code</a:t>
            </a:r>
          </a:p>
        </p:txBody>
      </p:sp>
      <p:sp>
        <p:nvSpPr>
          <p:cNvPr id="17" name="Picture Placeholder 16"/>
          <p:cNvSpPr>
            <a:spLocks noGrp="1"/>
          </p:cNvSpPr>
          <p:nvPr>
            <p:ph type="pic" sz="quarter" idx="15"/>
          </p:nvPr>
        </p:nvSpPr>
        <p:spPr>
          <a:xfrm>
            <a:off x="2924175" y="2419350"/>
            <a:ext cx="1647825" cy="1514475"/>
          </a:xfrm>
        </p:spPr>
        <p:txBody>
          <a:bodyPr/>
          <a:lstStyle>
            <a:lvl1pPr>
              <a:buFontTx/>
              <a:buNone/>
              <a:defRPr/>
            </a:lvl1pPr>
          </a:lstStyle>
          <a:p>
            <a:endParaRPr lang="ru-RU" dirty="0"/>
          </a:p>
        </p:txBody>
      </p:sp>
      <p:sp>
        <p:nvSpPr>
          <p:cNvPr id="23" name="Tytuł 10"/>
          <p:cNvSpPr>
            <a:spLocks noGrp="1"/>
          </p:cNvSpPr>
          <p:nvPr>
            <p:ph type="title" hasCustomPrompt="1"/>
          </p:nvPr>
        </p:nvSpPr>
        <p:spPr>
          <a:xfrm>
            <a:off x="4572000" y="2427157"/>
            <a:ext cx="4176464" cy="1497143"/>
          </a:xfrm>
        </p:spPr>
        <p:txBody>
          <a:bodyPr anchor="ctr">
            <a:normAutofit/>
          </a:bodyPr>
          <a:lstStyle>
            <a:lvl1pPr algn="r">
              <a:defRPr sz="2800" b="1" baseline="0">
                <a:solidFill>
                  <a:schemeClr val="tx2"/>
                </a:solidFill>
                <a:latin typeface="+mj-lt"/>
                <a:cs typeface="Arial" pitchFamily="34" charset="0"/>
              </a:defRPr>
            </a:lvl1pPr>
          </a:lstStyle>
          <a:p>
            <a:r>
              <a:rPr lang="pl-PL" dirty="0" smtClean="0"/>
              <a:t>The </a:t>
            </a:r>
            <a:r>
              <a:rPr lang="pl-PL" dirty="0" err="1" smtClean="0"/>
              <a:t>title</a:t>
            </a:r>
            <a:r>
              <a:rPr lang="pl-PL" dirty="0" smtClean="0"/>
              <a:t> of the </a:t>
            </a:r>
            <a:r>
              <a:rPr lang="pl-PL" dirty="0" err="1" smtClean="0"/>
              <a:t>presentation</a:t>
            </a:r>
            <a:endParaRPr lang="pl-PL" dirty="0"/>
          </a:p>
        </p:txBody>
      </p:sp>
    </p:spTree>
    <p:extLst>
      <p:ext uri="{BB962C8B-B14F-4D97-AF65-F5344CB8AC3E}">
        <p14:creationId xmlns:p14="http://schemas.microsoft.com/office/powerpoint/2010/main" val="177362867"/>
      </p:ext>
    </p:extLst>
  </p:cSld>
  <p:clrMapOvr>
    <a:masterClrMapping/>
  </p:clrMapOvr>
  <p:transition>
    <p:zo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stretch>
            <a:fillRect/>
          </a:stretch>
        </p:blipFill>
        <p:spPr>
          <a:xfrm>
            <a:off x="0" y="0"/>
            <a:ext cx="9144000" cy="6857213"/>
          </a:xfrm>
          <a:prstGeom prst="rect">
            <a:avLst/>
          </a:prstGeom>
        </p:spPr>
      </p:pic>
      <p:pic>
        <p:nvPicPr>
          <p:cNvPr id="4" name="Picture 3"/>
          <p:cNvPicPr>
            <a:picLocks noChangeAspect="1"/>
          </p:cNvPicPr>
          <p:nvPr userDrawn="1"/>
        </p:nvPicPr>
        <p:blipFill>
          <a:blip r:embed="rId3" cstate="print"/>
          <a:stretch>
            <a:fillRect/>
          </a:stretch>
        </p:blipFill>
        <p:spPr>
          <a:xfrm>
            <a:off x="7666320" y="338500"/>
            <a:ext cx="1071072" cy="1439500"/>
          </a:xfrm>
          <a:prstGeom prst="rect">
            <a:avLst/>
          </a:prstGeom>
        </p:spPr>
      </p:pic>
      <p:pic>
        <p:nvPicPr>
          <p:cNvPr id="14" name="Picture 13"/>
          <p:cNvPicPr>
            <a:picLocks noChangeAspect="1"/>
          </p:cNvPicPr>
          <p:nvPr userDrawn="1"/>
        </p:nvPicPr>
        <p:blipFill>
          <a:blip r:embed="rId4" cstate="print">
            <a:alphaModFix amt="0"/>
            <a:extLst>
              <a:ext uri="{28A0092B-C50C-407E-A947-70E740481C1C}">
                <a14:useLocalDpi xmlns:a14="http://schemas.microsoft.com/office/drawing/2010/main" val="0"/>
              </a:ext>
            </a:extLst>
          </a:blip>
          <a:stretch>
            <a:fillRect/>
          </a:stretch>
        </p:blipFill>
        <p:spPr>
          <a:xfrm>
            <a:off x="6088" y="1143000"/>
            <a:ext cx="9131824" cy="4572000"/>
          </a:xfrm>
          <a:prstGeom prst="rect">
            <a:avLst/>
          </a:prstGeom>
        </p:spPr>
      </p:pic>
      <p:pic>
        <p:nvPicPr>
          <p:cNvPr id="2" name="Picture 1"/>
          <p:cNvPicPr>
            <a:picLocks noChangeAspect="1"/>
          </p:cNvPicPr>
          <p:nvPr/>
        </p:nvPicPr>
        <p:blipFill>
          <a:blip r:embed="rId4" cstate="print">
            <a:alphaModFix amt="92000"/>
            <a:extLst>
              <a:ext uri="{28A0092B-C50C-407E-A947-70E740481C1C}">
                <a14:useLocalDpi xmlns:a14="http://schemas.microsoft.com/office/drawing/2010/main" val="0"/>
              </a:ext>
            </a:extLst>
          </a:blip>
          <a:stretch>
            <a:fillRect/>
          </a:stretch>
        </p:blipFill>
        <p:spPr>
          <a:xfrm>
            <a:off x="6088" y="1143000"/>
            <a:ext cx="9131824" cy="4572000"/>
          </a:xfrm>
          <a:prstGeom prst="rect">
            <a:avLst/>
          </a:prstGeom>
        </p:spPr>
      </p:pic>
      <p:sp>
        <p:nvSpPr>
          <p:cNvPr id="15" name="Podtytuł 2"/>
          <p:cNvSpPr>
            <a:spLocks noGrp="1"/>
          </p:cNvSpPr>
          <p:nvPr>
            <p:ph type="subTitle" idx="1" hasCustomPrompt="1"/>
          </p:nvPr>
        </p:nvSpPr>
        <p:spPr>
          <a:xfrm>
            <a:off x="4571999" y="3437476"/>
            <a:ext cx="4176713" cy="486823"/>
          </a:xfrm>
        </p:spPr>
        <p:txBody>
          <a:bodyPr>
            <a:normAutofit/>
          </a:bodyPr>
          <a:lstStyle>
            <a:lvl1pPr marL="0" indent="0" algn="r">
              <a:buNone/>
              <a:defRPr sz="2000" baseline="0">
                <a:solidFill>
                  <a:srgbClr val="1F497D"/>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smtClean="0"/>
              <a:t>The </a:t>
            </a:r>
            <a:r>
              <a:rPr lang="pl-PL" dirty="0" err="1" smtClean="0"/>
              <a:t>sub-title</a:t>
            </a:r>
            <a:r>
              <a:rPr lang="pl-PL" dirty="0" smtClean="0"/>
              <a:t> of the </a:t>
            </a:r>
            <a:r>
              <a:rPr lang="pl-PL" dirty="0" err="1" smtClean="0"/>
              <a:t>presentation</a:t>
            </a:r>
            <a:endParaRPr lang="pl-PL" dirty="0"/>
          </a:p>
        </p:txBody>
      </p:sp>
      <p:sp>
        <p:nvSpPr>
          <p:cNvPr id="18" name="Tytuł 10"/>
          <p:cNvSpPr>
            <a:spLocks noGrp="1"/>
          </p:cNvSpPr>
          <p:nvPr>
            <p:ph type="title" hasCustomPrompt="1"/>
          </p:nvPr>
        </p:nvSpPr>
        <p:spPr>
          <a:xfrm>
            <a:off x="4572000" y="2427157"/>
            <a:ext cx="4176464" cy="1019843"/>
          </a:xfrm>
        </p:spPr>
        <p:txBody>
          <a:bodyPr anchor="ctr">
            <a:normAutofit/>
          </a:bodyPr>
          <a:lstStyle>
            <a:lvl1pPr algn="r">
              <a:defRPr sz="2800" b="1" baseline="0">
                <a:solidFill>
                  <a:schemeClr val="tx2"/>
                </a:solidFill>
                <a:latin typeface="+mj-lt"/>
                <a:cs typeface="Arial" pitchFamily="34" charset="0"/>
              </a:defRPr>
            </a:lvl1pPr>
          </a:lstStyle>
          <a:p>
            <a:r>
              <a:rPr lang="pl-PL" dirty="0" smtClean="0"/>
              <a:t>The </a:t>
            </a:r>
            <a:r>
              <a:rPr lang="pl-PL" dirty="0" err="1" smtClean="0"/>
              <a:t>title</a:t>
            </a:r>
            <a:r>
              <a:rPr lang="pl-PL" dirty="0" smtClean="0"/>
              <a:t> of the </a:t>
            </a:r>
            <a:r>
              <a:rPr lang="pl-PL" dirty="0" err="1" smtClean="0"/>
              <a:t>presentation</a:t>
            </a:r>
            <a:endParaRPr lang="pl-PL" dirty="0"/>
          </a:p>
        </p:txBody>
      </p:sp>
      <p:sp>
        <p:nvSpPr>
          <p:cNvPr id="19" name="Symbol zastępczy tekstu 5"/>
          <p:cNvSpPr>
            <a:spLocks noGrp="1"/>
          </p:cNvSpPr>
          <p:nvPr>
            <p:ph type="body" sz="quarter" idx="11" hasCustomPrompt="1"/>
          </p:nvPr>
        </p:nvSpPr>
        <p:spPr>
          <a:xfrm>
            <a:off x="4562475" y="5132809"/>
            <a:ext cx="4186237" cy="360040"/>
          </a:xfrm>
        </p:spPr>
        <p:txBody>
          <a:bodyPr anchor="ctr">
            <a:normAutofit/>
          </a:bodyPr>
          <a:lstStyle>
            <a:lvl1pPr marL="0" indent="0" algn="r">
              <a:buNone/>
              <a:defRPr sz="1200" baseline="0">
                <a:solidFill>
                  <a:srgbClr val="1F497D"/>
                </a:solidFill>
                <a:latin typeface="+mj-lt"/>
                <a:cs typeface="Arial" pitchFamily="34" charset="0"/>
              </a:defRPr>
            </a:lvl1pPr>
          </a:lstStyle>
          <a:p>
            <a:pPr lvl="0"/>
            <a:r>
              <a:rPr lang="pl-PL" dirty="0" smtClean="0"/>
              <a:t>Author </a:t>
            </a:r>
            <a:r>
              <a:rPr lang="pl-PL" dirty="0" err="1" smtClean="0"/>
              <a:t>name</a:t>
            </a:r>
            <a:r>
              <a:rPr lang="pl-PL" dirty="0" smtClean="0"/>
              <a:t>  and </a:t>
            </a:r>
            <a:r>
              <a:rPr lang="pl-PL" dirty="0" err="1" smtClean="0"/>
              <a:t>surname</a:t>
            </a:r>
            <a:endParaRPr lang="pl-PL" dirty="0"/>
          </a:p>
        </p:txBody>
      </p:sp>
      <p:sp>
        <p:nvSpPr>
          <p:cNvPr id="20" name="Symbol zastępczy tekstu 5"/>
          <p:cNvSpPr>
            <a:spLocks noGrp="1"/>
          </p:cNvSpPr>
          <p:nvPr>
            <p:ph type="body" sz="quarter" idx="12" hasCustomPrompt="1"/>
          </p:nvPr>
        </p:nvSpPr>
        <p:spPr>
          <a:xfrm>
            <a:off x="4574830" y="4301480"/>
            <a:ext cx="4161446"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pl-PL" dirty="0" smtClean="0"/>
              <a:t>Location</a:t>
            </a:r>
            <a:endParaRPr lang="en-US" dirty="0" smtClean="0"/>
          </a:p>
        </p:txBody>
      </p:sp>
      <p:pic>
        <p:nvPicPr>
          <p:cNvPr id="24" name="Picture 5" descr="C:\Documents and Settings\Administrator\Pulpit\logo pomaranczowe tlo.png"/>
          <p:cNvPicPr>
            <a:picLocks noChangeAspect="1" noChangeArrowheads="1"/>
          </p:cNvPicPr>
          <p:nvPr/>
        </p:nvPicPr>
        <p:blipFill>
          <a:blip r:embed="rId5" cstate="print"/>
          <a:srcRect/>
          <a:stretch>
            <a:fillRect/>
          </a:stretch>
        </p:blipFill>
        <p:spPr bwMode="auto">
          <a:xfrm>
            <a:off x="500034" y="267811"/>
            <a:ext cx="2786082" cy="1018311"/>
          </a:xfrm>
          <a:prstGeom prst="rect">
            <a:avLst/>
          </a:prstGeom>
          <a:noFill/>
        </p:spPr>
      </p:pic>
      <p:sp>
        <p:nvSpPr>
          <p:cNvPr id="25" name="Prostokąt 24"/>
          <p:cNvSpPr/>
          <p:nvPr/>
        </p:nvSpPr>
        <p:spPr>
          <a:xfrm flipH="1">
            <a:off x="8748712" y="2427158"/>
            <a:ext cx="395288" cy="1505898"/>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atin typeface="+mj-lt"/>
              <a:cs typeface="Arial" pitchFamily="34" charset="0"/>
            </a:endParaRPr>
          </a:p>
        </p:txBody>
      </p:sp>
      <p:sp>
        <p:nvSpPr>
          <p:cNvPr id="17" name="Symbol zastępczy daty 6"/>
          <p:cNvSpPr>
            <a:spLocks noGrp="1"/>
          </p:cNvSpPr>
          <p:nvPr>
            <p:ph type="dt" sz="half" idx="10"/>
          </p:nvPr>
        </p:nvSpPr>
        <p:spPr>
          <a:xfrm>
            <a:off x="4562475" y="4780870"/>
            <a:ext cx="4173801" cy="257369"/>
          </a:xfrm>
        </p:spPr>
        <p:txBody>
          <a:bodyPr/>
          <a:lstStyle>
            <a:lvl1pPr algn="r">
              <a:defRPr sz="1200">
                <a:solidFill>
                  <a:srgbClr val="1F497D"/>
                </a:solidFill>
                <a:latin typeface="+mj-lt"/>
              </a:defRPr>
            </a:lvl1pPr>
          </a:lstStyle>
          <a:p>
            <a:fld id="{921850DD-B50E-4A38-BFD1-5AD8B3D6FCE0}" type="datetime3">
              <a:rPr lang="en-US" smtClean="0"/>
              <a:pPr/>
              <a:t>24 March 2015</a:t>
            </a:fld>
            <a:endParaRPr lang="pl-PL" dirty="0"/>
          </a:p>
        </p:txBody>
      </p:sp>
      <p:pic>
        <p:nvPicPr>
          <p:cNvPr id="16" name="Picture 5" descr="C:\Documents and Settings\Administrator\Pulpit\logo pomaranczowe tlo.png"/>
          <p:cNvPicPr>
            <a:picLocks noChangeAspect="1" noChangeArrowheads="1"/>
          </p:cNvPicPr>
          <p:nvPr userDrawn="1"/>
        </p:nvPicPr>
        <p:blipFill>
          <a:blip r:embed="rId5" cstate="print"/>
          <a:srcRect/>
          <a:stretch>
            <a:fillRect/>
          </a:stretch>
        </p:blipFill>
        <p:spPr bwMode="auto">
          <a:xfrm>
            <a:off x="500034" y="267811"/>
            <a:ext cx="2786082" cy="1018311"/>
          </a:xfrm>
          <a:prstGeom prst="rect">
            <a:avLst/>
          </a:prstGeom>
          <a:noFill/>
        </p:spPr>
      </p:pic>
      <p:sp>
        <p:nvSpPr>
          <p:cNvPr id="21" name="Prostokąt 24"/>
          <p:cNvSpPr/>
          <p:nvPr userDrawn="1"/>
        </p:nvSpPr>
        <p:spPr>
          <a:xfrm flipH="1">
            <a:off x="8748712" y="2427158"/>
            <a:ext cx="395288" cy="1505898"/>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atin typeface="+mj-lt"/>
              <a:cs typeface="Arial" pitchFamily="34" charset="0"/>
            </a:endParaRPr>
          </a:p>
        </p:txBody>
      </p:sp>
      <p:pic>
        <p:nvPicPr>
          <p:cNvPr id="23" name="Picture 22" descr="LP_logo_new.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95300" y="266700"/>
            <a:ext cx="2806700" cy="1005985"/>
          </a:xfrm>
          <a:prstGeom prst="rect">
            <a:avLst/>
          </a:prstGeom>
        </p:spPr>
      </p:pic>
    </p:spTree>
    <p:extLst>
      <p:ext uri="{BB962C8B-B14F-4D97-AF65-F5344CB8AC3E}">
        <p14:creationId xmlns:p14="http://schemas.microsoft.com/office/powerpoint/2010/main" val="1736974606"/>
      </p:ext>
    </p:extLst>
  </p:cSld>
  <p:clrMapOvr>
    <a:masterClrMapping/>
  </p:clrMapOvr>
  <p:transition>
    <p:zo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rainin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stretch>
            <a:fillRect/>
          </a:stretch>
        </p:blipFill>
        <p:spPr>
          <a:xfrm>
            <a:off x="0" y="0"/>
            <a:ext cx="9144000" cy="6857213"/>
          </a:xfrm>
          <a:prstGeom prst="rect">
            <a:avLst/>
          </a:prstGeom>
        </p:spPr>
      </p:pic>
      <p:pic>
        <p:nvPicPr>
          <p:cNvPr id="4" name="Picture 3"/>
          <p:cNvPicPr>
            <a:picLocks noChangeAspect="1"/>
          </p:cNvPicPr>
          <p:nvPr userDrawn="1"/>
        </p:nvPicPr>
        <p:blipFill>
          <a:blip r:embed="rId3" cstate="print"/>
          <a:stretch>
            <a:fillRect/>
          </a:stretch>
        </p:blipFill>
        <p:spPr>
          <a:xfrm>
            <a:off x="7666320" y="338500"/>
            <a:ext cx="1071072" cy="1439500"/>
          </a:xfrm>
          <a:prstGeom prst="rect">
            <a:avLst/>
          </a:prstGeom>
        </p:spPr>
      </p:pic>
      <p:pic>
        <p:nvPicPr>
          <p:cNvPr id="14" name="Picture 13"/>
          <p:cNvPicPr>
            <a:picLocks noChangeAspect="1"/>
          </p:cNvPicPr>
          <p:nvPr userDrawn="1"/>
        </p:nvPicPr>
        <p:blipFill>
          <a:blip r:embed="rId4" cstate="print">
            <a:alphaModFix amt="0"/>
            <a:extLst>
              <a:ext uri="{28A0092B-C50C-407E-A947-70E740481C1C}">
                <a14:useLocalDpi xmlns:a14="http://schemas.microsoft.com/office/drawing/2010/main" val="0"/>
              </a:ext>
            </a:extLst>
          </a:blip>
          <a:stretch>
            <a:fillRect/>
          </a:stretch>
        </p:blipFill>
        <p:spPr>
          <a:xfrm>
            <a:off x="6088" y="1143000"/>
            <a:ext cx="9131824" cy="4572000"/>
          </a:xfrm>
          <a:prstGeom prst="rect">
            <a:avLst/>
          </a:prstGeom>
        </p:spPr>
      </p:pic>
      <p:pic>
        <p:nvPicPr>
          <p:cNvPr id="2" name="Picture 1"/>
          <p:cNvPicPr>
            <a:picLocks noChangeAspect="1"/>
          </p:cNvPicPr>
          <p:nvPr/>
        </p:nvPicPr>
        <p:blipFill>
          <a:blip r:embed="rId4" cstate="print">
            <a:alphaModFix amt="92000"/>
            <a:extLst>
              <a:ext uri="{28A0092B-C50C-407E-A947-70E740481C1C}">
                <a14:useLocalDpi xmlns:a14="http://schemas.microsoft.com/office/drawing/2010/main" val="0"/>
              </a:ext>
            </a:extLst>
          </a:blip>
          <a:stretch>
            <a:fillRect/>
          </a:stretch>
        </p:blipFill>
        <p:spPr>
          <a:xfrm>
            <a:off x="6088" y="1143000"/>
            <a:ext cx="9131824" cy="4572000"/>
          </a:xfrm>
          <a:prstGeom prst="rect">
            <a:avLst/>
          </a:prstGeom>
        </p:spPr>
      </p:pic>
      <p:sp>
        <p:nvSpPr>
          <p:cNvPr id="15" name="Podtytuł 2"/>
          <p:cNvSpPr>
            <a:spLocks noGrp="1"/>
          </p:cNvSpPr>
          <p:nvPr>
            <p:ph type="subTitle" idx="1" hasCustomPrompt="1"/>
          </p:nvPr>
        </p:nvSpPr>
        <p:spPr>
          <a:xfrm>
            <a:off x="4571999" y="3437476"/>
            <a:ext cx="4176713" cy="486823"/>
          </a:xfrm>
        </p:spPr>
        <p:txBody>
          <a:bodyPr>
            <a:normAutofit/>
          </a:bodyPr>
          <a:lstStyle>
            <a:lvl1pPr marL="0" indent="0" algn="r">
              <a:buNone/>
              <a:defRPr sz="2000" baseline="0">
                <a:solidFill>
                  <a:srgbClr val="1F497D"/>
                </a:solidFill>
                <a:latin typeface="+mj-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dirty="0" smtClean="0"/>
              <a:t>The </a:t>
            </a:r>
            <a:r>
              <a:rPr lang="pl-PL" dirty="0" err="1" smtClean="0"/>
              <a:t>sub-title</a:t>
            </a:r>
            <a:r>
              <a:rPr lang="pl-PL" dirty="0" smtClean="0"/>
              <a:t> of the </a:t>
            </a:r>
            <a:r>
              <a:rPr lang="pl-PL" dirty="0" err="1" smtClean="0"/>
              <a:t>presentation</a:t>
            </a:r>
            <a:endParaRPr lang="pl-PL" dirty="0"/>
          </a:p>
        </p:txBody>
      </p:sp>
      <p:sp>
        <p:nvSpPr>
          <p:cNvPr id="18" name="Tytuł 10"/>
          <p:cNvSpPr>
            <a:spLocks noGrp="1"/>
          </p:cNvSpPr>
          <p:nvPr>
            <p:ph type="title" hasCustomPrompt="1"/>
          </p:nvPr>
        </p:nvSpPr>
        <p:spPr>
          <a:xfrm>
            <a:off x="4572000" y="2427157"/>
            <a:ext cx="4176464" cy="1019843"/>
          </a:xfrm>
        </p:spPr>
        <p:txBody>
          <a:bodyPr anchor="ctr">
            <a:normAutofit/>
          </a:bodyPr>
          <a:lstStyle>
            <a:lvl1pPr algn="r">
              <a:defRPr sz="2800" b="1" baseline="0">
                <a:solidFill>
                  <a:schemeClr val="tx2"/>
                </a:solidFill>
                <a:latin typeface="+mj-lt"/>
                <a:cs typeface="Arial" pitchFamily="34" charset="0"/>
              </a:defRPr>
            </a:lvl1pPr>
          </a:lstStyle>
          <a:p>
            <a:r>
              <a:rPr lang="pl-PL" dirty="0" smtClean="0"/>
              <a:t>The </a:t>
            </a:r>
            <a:r>
              <a:rPr lang="pl-PL" dirty="0" err="1" smtClean="0"/>
              <a:t>title</a:t>
            </a:r>
            <a:r>
              <a:rPr lang="pl-PL" dirty="0" smtClean="0"/>
              <a:t> of the </a:t>
            </a:r>
            <a:r>
              <a:rPr lang="pl-PL" dirty="0" err="1" smtClean="0"/>
              <a:t>presentation</a:t>
            </a:r>
            <a:endParaRPr lang="pl-PL" dirty="0"/>
          </a:p>
        </p:txBody>
      </p:sp>
      <p:sp>
        <p:nvSpPr>
          <p:cNvPr id="19" name="Symbol zastępczy tekstu 5"/>
          <p:cNvSpPr>
            <a:spLocks noGrp="1"/>
          </p:cNvSpPr>
          <p:nvPr>
            <p:ph type="body" sz="quarter" idx="11" hasCustomPrompt="1"/>
          </p:nvPr>
        </p:nvSpPr>
        <p:spPr>
          <a:xfrm>
            <a:off x="4562475" y="5132809"/>
            <a:ext cx="4186237" cy="360040"/>
          </a:xfrm>
        </p:spPr>
        <p:txBody>
          <a:bodyPr anchor="ctr">
            <a:normAutofit/>
          </a:bodyPr>
          <a:lstStyle>
            <a:lvl1pPr marL="0" indent="0" algn="r">
              <a:buNone/>
              <a:defRPr sz="1200" baseline="0">
                <a:solidFill>
                  <a:srgbClr val="1F497D"/>
                </a:solidFill>
                <a:latin typeface="+mj-lt"/>
                <a:cs typeface="Arial" pitchFamily="34" charset="0"/>
              </a:defRPr>
            </a:lvl1pPr>
          </a:lstStyle>
          <a:p>
            <a:pPr lvl="0"/>
            <a:r>
              <a:rPr lang="pl-PL" dirty="0" smtClean="0"/>
              <a:t>Author </a:t>
            </a:r>
            <a:r>
              <a:rPr lang="pl-PL" dirty="0" err="1" smtClean="0"/>
              <a:t>name</a:t>
            </a:r>
            <a:r>
              <a:rPr lang="pl-PL" dirty="0" smtClean="0"/>
              <a:t>  and </a:t>
            </a:r>
            <a:r>
              <a:rPr lang="pl-PL" dirty="0" err="1" smtClean="0"/>
              <a:t>surname</a:t>
            </a:r>
            <a:endParaRPr lang="pl-PL" dirty="0"/>
          </a:p>
        </p:txBody>
      </p:sp>
      <p:sp>
        <p:nvSpPr>
          <p:cNvPr id="20" name="Symbol zastępczy tekstu 5"/>
          <p:cNvSpPr>
            <a:spLocks noGrp="1"/>
          </p:cNvSpPr>
          <p:nvPr>
            <p:ph type="body" sz="quarter" idx="12" hasCustomPrompt="1"/>
          </p:nvPr>
        </p:nvSpPr>
        <p:spPr>
          <a:xfrm>
            <a:off x="4574830" y="4301480"/>
            <a:ext cx="4161446" cy="384820"/>
          </a:xfrm>
        </p:spPr>
        <p:txBody>
          <a:bodyPr anchor="ctr">
            <a:normAutofit/>
          </a:bodyPr>
          <a:lstStyle>
            <a:lvl1pPr marL="0" indent="0" algn="r">
              <a:buNone/>
              <a:defRPr sz="1200" b="0" baseline="0">
                <a:solidFill>
                  <a:srgbClr val="F36E2B"/>
                </a:solidFill>
                <a:latin typeface="+mj-lt"/>
                <a:cs typeface="Arial" pitchFamily="34" charset="0"/>
              </a:defRPr>
            </a:lvl1pPr>
          </a:lstStyle>
          <a:p>
            <a:pPr lvl="0"/>
            <a:r>
              <a:rPr lang="pl-PL" dirty="0" smtClean="0"/>
              <a:t>Location</a:t>
            </a:r>
            <a:endParaRPr lang="en-US" dirty="0" smtClean="0"/>
          </a:p>
        </p:txBody>
      </p:sp>
      <p:pic>
        <p:nvPicPr>
          <p:cNvPr id="24" name="Picture 5" descr="C:\Documents and Settings\Administrator\Pulpit\logo pomaranczowe tlo.png"/>
          <p:cNvPicPr>
            <a:picLocks noChangeAspect="1" noChangeArrowheads="1"/>
          </p:cNvPicPr>
          <p:nvPr/>
        </p:nvPicPr>
        <p:blipFill>
          <a:blip r:embed="rId5" cstate="print"/>
          <a:srcRect/>
          <a:stretch>
            <a:fillRect/>
          </a:stretch>
        </p:blipFill>
        <p:spPr bwMode="auto">
          <a:xfrm>
            <a:off x="500034" y="267811"/>
            <a:ext cx="2786082" cy="1018311"/>
          </a:xfrm>
          <a:prstGeom prst="rect">
            <a:avLst/>
          </a:prstGeom>
          <a:noFill/>
        </p:spPr>
      </p:pic>
      <p:sp>
        <p:nvSpPr>
          <p:cNvPr id="25" name="Prostokąt 24"/>
          <p:cNvSpPr/>
          <p:nvPr/>
        </p:nvSpPr>
        <p:spPr>
          <a:xfrm flipH="1">
            <a:off x="8748712" y="2427158"/>
            <a:ext cx="395288" cy="1505898"/>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atin typeface="+mj-lt"/>
              <a:cs typeface="Arial" pitchFamily="34" charset="0"/>
            </a:endParaRPr>
          </a:p>
        </p:txBody>
      </p:sp>
      <p:sp>
        <p:nvSpPr>
          <p:cNvPr id="17" name="Symbol zastępczy daty 6"/>
          <p:cNvSpPr>
            <a:spLocks noGrp="1"/>
          </p:cNvSpPr>
          <p:nvPr>
            <p:ph type="dt" sz="half" idx="10"/>
          </p:nvPr>
        </p:nvSpPr>
        <p:spPr>
          <a:xfrm>
            <a:off x="4562475" y="4780870"/>
            <a:ext cx="4173801" cy="257369"/>
          </a:xfrm>
        </p:spPr>
        <p:txBody>
          <a:bodyPr/>
          <a:lstStyle>
            <a:lvl1pPr algn="r">
              <a:defRPr sz="1200">
                <a:solidFill>
                  <a:srgbClr val="1F497D"/>
                </a:solidFill>
                <a:latin typeface="+mj-lt"/>
              </a:defRPr>
            </a:lvl1pPr>
          </a:lstStyle>
          <a:p>
            <a:fld id="{921850DD-B50E-4A38-BFD1-5AD8B3D6FCE0}" type="datetime3">
              <a:rPr lang="en-US" smtClean="0"/>
              <a:pPr/>
              <a:t>24 March 2015</a:t>
            </a:fld>
            <a:endParaRPr lang="pl-PL" dirty="0"/>
          </a:p>
        </p:txBody>
      </p:sp>
      <p:pic>
        <p:nvPicPr>
          <p:cNvPr id="16" name="Picture 5" descr="C:\Documents and Settings\Administrator\Pulpit\logo pomaranczowe tlo.png"/>
          <p:cNvPicPr>
            <a:picLocks noChangeAspect="1" noChangeArrowheads="1"/>
          </p:cNvPicPr>
          <p:nvPr userDrawn="1"/>
        </p:nvPicPr>
        <p:blipFill>
          <a:blip r:embed="rId5" cstate="print"/>
          <a:srcRect/>
          <a:stretch>
            <a:fillRect/>
          </a:stretch>
        </p:blipFill>
        <p:spPr bwMode="auto">
          <a:xfrm>
            <a:off x="500034" y="267811"/>
            <a:ext cx="2786082" cy="1018311"/>
          </a:xfrm>
          <a:prstGeom prst="rect">
            <a:avLst/>
          </a:prstGeom>
          <a:noFill/>
        </p:spPr>
      </p:pic>
      <p:sp>
        <p:nvSpPr>
          <p:cNvPr id="21" name="Prostokąt 24"/>
          <p:cNvSpPr/>
          <p:nvPr userDrawn="1"/>
        </p:nvSpPr>
        <p:spPr>
          <a:xfrm flipH="1">
            <a:off x="8748712" y="2427158"/>
            <a:ext cx="395288" cy="1505898"/>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atin typeface="+mj-lt"/>
              <a:cs typeface="Arial" pitchFamily="34" charset="0"/>
            </a:endParaRPr>
          </a:p>
        </p:txBody>
      </p:sp>
      <p:pic>
        <p:nvPicPr>
          <p:cNvPr id="3" name="Picture 2"/>
          <p:cNvPicPr>
            <a:picLocks noChangeAspect="1"/>
          </p:cNvPicPr>
          <p:nvPr userDrawn="1"/>
        </p:nvPicPr>
        <p:blipFill>
          <a:blip r:embed="rId6" cstate="print"/>
          <a:stretch>
            <a:fillRect/>
          </a:stretch>
        </p:blipFill>
        <p:spPr>
          <a:xfrm>
            <a:off x="495300" y="266700"/>
            <a:ext cx="1943100" cy="1024842"/>
          </a:xfrm>
          <a:prstGeom prst="rect">
            <a:avLst/>
          </a:prstGeom>
        </p:spPr>
      </p:pic>
    </p:spTree>
    <p:extLst>
      <p:ext uri="{BB962C8B-B14F-4D97-AF65-F5344CB8AC3E}">
        <p14:creationId xmlns:p14="http://schemas.microsoft.com/office/powerpoint/2010/main" val="4243271679"/>
      </p:ext>
    </p:extLst>
  </p:cSld>
  <p:clrMapOvr>
    <a:masterClrMapping/>
  </p:clrMapOvr>
  <p:transition>
    <p:zo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Sub-title">
    <p:bg>
      <p:bgPr>
        <a:solidFill>
          <a:schemeClr val="bg1">
            <a:lumMod val="85000"/>
          </a:schemeClr>
        </a:solidFill>
        <a:effectLst/>
      </p:bgPr>
    </p:bg>
    <p:spTree>
      <p:nvGrpSpPr>
        <p:cNvPr id="1" name=""/>
        <p:cNvGrpSpPr/>
        <p:nvPr/>
      </p:nvGrpSpPr>
      <p:grpSpPr>
        <a:xfrm>
          <a:off x="0" y="0"/>
          <a:ext cx="0" cy="0"/>
          <a:chOff x="0" y="0"/>
          <a:chExt cx="0" cy="0"/>
        </a:xfrm>
      </p:grpSpPr>
      <p:sp>
        <p:nvSpPr>
          <p:cNvPr id="3" name="Prostokąt 18"/>
          <p:cNvSpPr/>
          <p:nvPr/>
        </p:nvSpPr>
        <p:spPr>
          <a:xfrm>
            <a:off x="0" y="6715125"/>
            <a:ext cx="9144000" cy="142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5" name="Prostokąt 10"/>
          <p:cNvSpPr/>
          <p:nvPr/>
        </p:nvSpPr>
        <p:spPr>
          <a:xfrm>
            <a:off x="0" y="142875"/>
            <a:ext cx="214313" cy="64278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pic>
        <p:nvPicPr>
          <p:cNvPr id="6" name="Picture 2" descr="F:\prezentacjav3\szblonu\kwadraty.png"/>
          <p:cNvPicPr>
            <a:picLocks noChangeAspect="1" noChangeArrowheads="1"/>
          </p:cNvPicPr>
          <p:nvPr/>
        </p:nvPicPr>
        <p:blipFill>
          <a:blip r:embed="rId2" cstate="print"/>
          <a:srcRect/>
          <a:stretch>
            <a:fillRect/>
          </a:stretch>
        </p:blipFill>
        <p:spPr bwMode="auto">
          <a:xfrm>
            <a:off x="7643813" y="285750"/>
            <a:ext cx="1000125" cy="1095375"/>
          </a:xfrm>
          <a:prstGeom prst="rect">
            <a:avLst/>
          </a:prstGeom>
          <a:noFill/>
          <a:ln w="9525">
            <a:noFill/>
            <a:miter lim="800000"/>
            <a:headEnd/>
            <a:tailEnd/>
          </a:ln>
        </p:spPr>
      </p:pic>
      <p:sp>
        <p:nvSpPr>
          <p:cNvPr id="9" name="Symbol zastępczy daty 6"/>
          <p:cNvSpPr>
            <a:spLocks noGrp="1"/>
          </p:cNvSpPr>
          <p:nvPr>
            <p:ph type="dt" sz="half" idx="10"/>
          </p:nvPr>
        </p:nvSpPr>
        <p:spPr>
          <a:xfrm>
            <a:off x="0" y="6715148"/>
            <a:ext cx="1139940" cy="142852"/>
          </a:xfrm>
        </p:spPr>
        <p:txBody>
          <a:bodyPr/>
          <a:lstStyle>
            <a:lvl1pPr algn="l">
              <a:defRPr sz="800">
                <a:solidFill>
                  <a:schemeClr val="tx1">
                    <a:lumMod val="65000"/>
                    <a:lumOff val="35000"/>
                  </a:schemeClr>
                </a:solidFill>
                <a:latin typeface="+mn-lt"/>
              </a:defRPr>
            </a:lvl1pPr>
          </a:lstStyle>
          <a:p>
            <a:fld id="{939160F1-D131-488F-8FBF-A9F49A274FEE}" type="datetime3">
              <a:rPr lang="en-US" smtClean="0"/>
              <a:pPr/>
              <a:t>24 March 2015</a:t>
            </a:fld>
            <a:endParaRPr lang="pl-PL" dirty="0"/>
          </a:p>
        </p:txBody>
      </p:sp>
      <p:pic>
        <p:nvPicPr>
          <p:cNvPr id="11" name="Obraz 16" descr="prezentacja 1.jpg"/>
          <p:cNvPicPr>
            <a:picLocks noChangeAspect="1"/>
          </p:cNvPicPr>
          <p:nvPr userDrawn="1"/>
        </p:nvPicPr>
        <p:blipFill>
          <a:blip r:embed="rId3" cstate="print"/>
          <a:srcRect/>
          <a:stretch>
            <a:fillRect/>
          </a:stretch>
        </p:blipFill>
        <p:spPr bwMode="auto">
          <a:xfrm>
            <a:off x="285750" y="142874"/>
            <a:ext cx="8858250" cy="6429375"/>
          </a:xfrm>
          <a:prstGeom prst="rect">
            <a:avLst/>
          </a:prstGeom>
          <a:noFill/>
          <a:ln w="9525">
            <a:noFill/>
            <a:miter lim="800000"/>
            <a:headEnd/>
            <a:tailEnd/>
          </a:ln>
        </p:spPr>
      </p:pic>
      <p:sp>
        <p:nvSpPr>
          <p:cNvPr id="12" name="Prostokąt 24"/>
          <p:cNvSpPr/>
          <p:nvPr/>
        </p:nvSpPr>
        <p:spPr>
          <a:xfrm flipH="1">
            <a:off x="5462587" y="2427158"/>
            <a:ext cx="280988" cy="15058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atin typeface="Arial" pitchFamily="34" charset="0"/>
              <a:cs typeface="Arial" pitchFamily="34" charset="0"/>
            </a:endParaRPr>
          </a:p>
        </p:txBody>
      </p:sp>
      <p:sp>
        <p:nvSpPr>
          <p:cNvPr id="14" name="Text Placeholder 13"/>
          <p:cNvSpPr>
            <a:spLocks noGrp="1"/>
          </p:cNvSpPr>
          <p:nvPr>
            <p:ph type="body" sz="quarter" idx="20" hasCustomPrompt="1"/>
          </p:nvPr>
        </p:nvSpPr>
        <p:spPr>
          <a:xfrm>
            <a:off x="5848350" y="2891961"/>
            <a:ext cx="3095625" cy="576293"/>
          </a:xfrm>
        </p:spPr>
        <p:txBody>
          <a:bodyPr>
            <a:spAutoFit/>
          </a:bodyPr>
          <a:lstStyle>
            <a:lvl1pPr marL="0" indent="0">
              <a:spcAft>
                <a:spcPts val="0"/>
              </a:spcAft>
              <a:buFontTx/>
              <a:buNone/>
              <a:defRPr sz="2800" b="1">
                <a:solidFill>
                  <a:schemeClr val="bg1"/>
                </a:solidFill>
              </a:defRPr>
            </a:lvl1pPr>
            <a:lvl2pPr marL="0" indent="0">
              <a:spcAft>
                <a:spcPts val="0"/>
              </a:spcAft>
              <a:buFontTx/>
              <a:buNone/>
              <a:defRPr b="1">
                <a:solidFill>
                  <a:schemeClr val="bg1"/>
                </a:solidFill>
              </a:defRPr>
            </a:lvl2pPr>
            <a:lvl3pPr marL="0" indent="0">
              <a:spcAft>
                <a:spcPts val="0"/>
              </a:spcAft>
              <a:buFontTx/>
              <a:buNone/>
              <a:defRPr b="1">
                <a:solidFill>
                  <a:schemeClr val="bg1"/>
                </a:solidFill>
              </a:defRPr>
            </a:lvl3pPr>
            <a:lvl4pPr marL="0" indent="0">
              <a:spcAft>
                <a:spcPts val="0"/>
              </a:spcAft>
              <a:buFontTx/>
              <a:buNone/>
              <a:defRPr b="1">
                <a:solidFill>
                  <a:schemeClr val="bg1"/>
                </a:solidFill>
              </a:defRPr>
            </a:lvl4pPr>
            <a:lvl5pPr marL="0" indent="0">
              <a:spcAft>
                <a:spcPts val="0"/>
              </a:spcAft>
              <a:buFontTx/>
              <a:buNone/>
              <a:defRPr b="1">
                <a:solidFill>
                  <a:schemeClr val="bg1"/>
                </a:solidFill>
              </a:defRPr>
            </a:lvl5pPr>
          </a:lstStyle>
          <a:p>
            <a:pPr lvl="0"/>
            <a:r>
              <a:rPr lang="en-US" dirty="0" smtClean="0"/>
              <a:t>Sub-category title</a:t>
            </a:r>
            <a:endParaRPr lang="ru-RU" dirty="0"/>
          </a:p>
        </p:txBody>
      </p:sp>
      <p:sp>
        <p:nvSpPr>
          <p:cNvPr id="16" name="Rectangle 280"/>
          <p:cNvSpPr txBox="1">
            <a:spLocks noChangeArrowheads="1"/>
          </p:cNvSpPr>
          <p:nvPr/>
        </p:nvSpPr>
        <p:spPr bwMode="auto">
          <a:xfrm>
            <a:off x="8316416" y="6676020"/>
            <a:ext cx="731837" cy="259208"/>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DB605C4-3D8B-4085-B8E1-8E98B65DE422}" type="slidenum">
              <a:rPr kumimoji="0" lang="en-US" sz="11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7" name="Picture 16" descr="3 Quadrants.png"/>
          <p:cNvPicPr>
            <a:picLocks noChangeAspect="1"/>
          </p:cNvPicPr>
          <p:nvPr/>
        </p:nvPicPr>
        <p:blipFill>
          <a:blip r:embed="rId4" cstate="print"/>
          <a:stretch>
            <a:fillRect/>
          </a:stretch>
        </p:blipFill>
        <p:spPr>
          <a:xfrm>
            <a:off x="7648574" y="346374"/>
            <a:ext cx="1092589" cy="1406226"/>
          </a:xfrm>
          <a:prstGeom prst="rect">
            <a:avLst/>
          </a:prstGeom>
        </p:spPr>
      </p:pic>
      <p:sp>
        <p:nvSpPr>
          <p:cNvPr id="13" name="Prostokąt 18"/>
          <p:cNvSpPr/>
          <p:nvPr userDrawn="1"/>
        </p:nvSpPr>
        <p:spPr>
          <a:xfrm>
            <a:off x="0" y="6715125"/>
            <a:ext cx="9144000" cy="142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5" name="Prostokąt 10"/>
          <p:cNvSpPr/>
          <p:nvPr userDrawn="1"/>
        </p:nvSpPr>
        <p:spPr>
          <a:xfrm>
            <a:off x="0" y="142875"/>
            <a:ext cx="214313" cy="64278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20" name="Prostokąt 24"/>
          <p:cNvSpPr/>
          <p:nvPr userDrawn="1"/>
        </p:nvSpPr>
        <p:spPr>
          <a:xfrm flipH="1">
            <a:off x="5462587" y="2427158"/>
            <a:ext cx="280988" cy="15058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atin typeface="Arial" pitchFamily="34" charset="0"/>
              <a:cs typeface="Arial" pitchFamily="34" charset="0"/>
            </a:endParaRPr>
          </a:p>
        </p:txBody>
      </p:sp>
      <p:sp>
        <p:nvSpPr>
          <p:cNvPr id="21" name="Rectangle 280"/>
          <p:cNvSpPr txBox="1">
            <a:spLocks noChangeArrowheads="1"/>
          </p:cNvSpPr>
          <p:nvPr userDrawn="1"/>
        </p:nvSpPr>
        <p:spPr bwMode="auto">
          <a:xfrm>
            <a:off x="8316416" y="6676020"/>
            <a:ext cx="731837" cy="259208"/>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DB605C4-3D8B-4085-B8E1-8E98B65DE422}" type="slidenum">
              <a:rPr kumimoji="0" lang="en-US" sz="11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989551707"/>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ub-title">
    <p:bg>
      <p:bgPr>
        <a:solidFill>
          <a:schemeClr val="bg1"/>
        </a:soli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cstate="print"/>
          <a:stretch>
            <a:fillRect/>
          </a:stretch>
        </p:blipFill>
        <p:spPr>
          <a:xfrm>
            <a:off x="292100" y="139701"/>
            <a:ext cx="8851900" cy="6444951"/>
          </a:xfrm>
          <a:prstGeom prst="rect">
            <a:avLst/>
          </a:prstGeom>
        </p:spPr>
      </p:pic>
      <p:sp>
        <p:nvSpPr>
          <p:cNvPr id="3" name="Prostokąt 18"/>
          <p:cNvSpPr/>
          <p:nvPr/>
        </p:nvSpPr>
        <p:spPr>
          <a:xfrm>
            <a:off x="0" y="6715125"/>
            <a:ext cx="9144000" cy="142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5" name="Prostokąt 10"/>
          <p:cNvSpPr/>
          <p:nvPr/>
        </p:nvSpPr>
        <p:spPr>
          <a:xfrm>
            <a:off x="0" y="142875"/>
            <a:ext cx="214313" cy="64278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9" name="Symbol zastępczy daty 6"/>
          <p:cNvSpPr>
            <a:spLocks noGrp="1"/>
          </p:cNvSpPr>
          <p:nvPr>
            <p:ph type="dt" sz="half" idx="10"/>
          </p:nvPr>
        </p:nvSpPr>
        <p:spPr>
          <a:xfrm>
            <a:off x="0" y="6715148"/>
            <a:ext cx="1139940" cy="142852"/>
          </a:xfrm>
        </p:spPr>
        <p:txBody>
          <a:bodyPr/>
          <a:lstStyle>
            <a:lvl1pPr algn="l">
              <a:defRPr sz="800">
                <a:solidFill>
                  <a:schemeClr val="tx1">
                    <a:lumMod val="65000"/>
                    <a:lumOff val="35000"/>
                  </a:schemeClr>
                </a:solidFill>
                <a:latin typeface="+mn-lt"/>
              </a:defRPr>
            </a:lvl1pPr>
          </a:lstStyle>
          <a:p>
            <a:fld id="{939160F1-D131-488F-8FBF-A9F49A274FEE}" type="datetime3">
              <a:rPr lang="en-US" smtClean="0"/>
              <a:pPr/>
              <a:t>24 March 2015</a:t>
            </a:fld>
            <a:endParaRPr lang="pl-PL" dirty="0"/>
          </a:p>
        </p:txBody>
      </p:sp>
      <p:sp>
        <p:nvSpPr>
          <p:cNvPr id="12" name="Prostokąt 24"/>
          <p:cNvSpPr/>
          <p:nvPr/>
        </p:nvSpPr>
        <p:spPr>
          <a:xfrm flipH="1">
            <a:off x="5462587" y="2427158"/>
            <a:ext cx="280988" cy="15058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atin typeface="Arial" pitchFamily="34" charset="0"/>
              <a:cs typeface="Arial" pitchFamily="34" charset="0"/>
            </a:endParaRPr>
          </a:p>
        </p:txBody>
      </p:sp>
      <p:sp>
        <p:nvSpPr>
          <p:cNvPr id="14" name="Text Placeholder 13"/>
          <p:cNvSpPr>
            <a:spLocks noGrp="1"/>
          </p:cNvSpPr>
          <p:nvPr>
            <p:ph type="body" sz="quarter" idx="20" hasCustomPrompt="1"/>
          </p:nvPr>
        </p:nvSpPr>
        <p:spPr>
          <a:xfrm>
            <a:off x="5848350" y="2891961"/>
            <a:ext cx="3095625" cy="576293"/>
          </a:xfrm>
        </p:spPr>
        <p:txBody>
          <a:bodyPr>
            <a:spAutoFit/>
          </a:bodyPr>
          <a:lstStyle>
            <a:lvl1pPr marL="0" indent="0">
              <a:spcAft>
                <a:spcPts val="0"/>
              </a:spcAft>
              <a:buFontTx/>
              <a:buNone/>
              <a:defRPr sz="2800" b="1">
                <a:solidFill>
                  <a:srgbClr val="1F497D"/>
                </a:solidFill>
              </a:defRPr>
            </a:lvl1pPr>
            <a:lvl2pPr marL="0" indent="0">
              <a:spcAft>
                <a:spcPts val="0"/>
              </a:spcAft>
              <a:buFontTx/>
              <a:buNone/>
              <a:defRPr b="1">
                <a:solidFill>
                  <a:schemeClr val="bg1"/>
                </a:solidFill>
              </a:defRPr>
            </a:lvl2pPr>
            <a:lvl3pPr marL="0" indent="0">
              <a:spcAft>
                <a:spcPts val="0"/>
              </a:spcAft>
              <a:buFontTx/>
              <a:buNone/>
              <a:defRPr b="1">
                <a:solidFill>
                  <a:schemeClr val="bg1"/>
                </a:solidFill>
              </a:defRPr>
            </a:lvl3pPr>
            <a:lvl4pPr marL="0" indent="0">
              <a:spcAft>
                <a:spcPts val="0"/>
              </a:spcAft>
              <a:buFontTx/>
              <a:buNone/>
              <a:defRPr b="1">
                <a:solidFill>
                  <a:schemeClr val="bg1"/>
                </a:solidFill>
              </a:defRPr>
            </a:lvl4pPr>
            <a:lvl5pPr marL="0" indent="0">
              <a:spcAft>
                <a:spcPts val="0"/>
              </a:spcAft>
              <a:buFontTx/>
              <a:buNone/>
              <a:defRPr b="1">
                <a:solidFill>
                  <a:schemeClr val="bg1"/>
                </a:solidFill>
              </a:defRPr>
            </a:lvl5pPr>
          </a:lstStyle>
          <a:p>
            <a:pPr lvl="0"/>
            <a:r>
              <a:rPr lang="en-US" dirty="0" smtClean="0"/>
              <a:t>Sub-category title</a:t>
            </a:r>
            <a:endParaRPr lang="ru-RU" dirty="0"/>
          </a:p>
        </p:txBody>
      </p:sp>
      <p:sp>
        <p:nvSpPr>
          <p:cNvPr id="16" name="Rectangle 280"/>
          <p:cNvSpPr txBox="1">
            <a:spLocks noChangeArrowheads="1"/>
          </p:cNvSpPr>
          <p:nvPr/>
        </p:nvSpPr>
        <p:spPr bwMode="auto">
          <a:xfrm>
            <a:off x="8316416" y="6676020"/>
            <a:ext cx="731837" cy="259208"/>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DB605C4-3D8B-4085-B8E1-8E98B65DE422}" type="slidenum">
              <a:rPr kumimoji="0" lang="en-US" sz="11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Prostokąt 18"/>
          <p:cNvSpPr/>
          <p:nvPr userDrawn="1"/>
        </p:nvSpPr>
        <p:spPr>
          <a:xfrm>
            <a:off x="0" y="6715125"/>
            <a:ext cx="9144000" cy="142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15" name="Prostokąt 10"/>
          <p:cNvSpPr/>
          <p:nvPr userDrawn="1"/>
        </p:nvSpPr>
        <p:spPr>
          <a:xfrm>
            <a:off x="0" y="142875"/>
            <a:ext cx="214313" cy="64278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l-PL"/>
          </a:p>
        </p:txBody>
      </p:sp>
      <p:sp>
        <p:nvSpPr>
          <p:cNvPr id="20" name="Prostokąt 24"/>
          <p:cNvSpPr/>
          <p:nvPr userDrawn="1"/>
        </p:nvSpPr>
        <p:spPr>
          <a:xfrm flipH="1">
            <a:off x="5462587" y="2427158"/>
            <a:ext cx="280988" cy="15058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atin typeface="Arial" pitchFamily="34" charset="0"/>
              <a:cs typeface="Arial" pitchFamily="34" charset="0"/>
            </a:endParaRPr>
          </a:p>
        </p:txBody>
      </p:sp>
      <p:sp>
        <p:nvSpPr>
          <p:cNvPr id="21" name="Rectangle 280"/>
          <p:cNvSpPr txBox="1">
            <a:spLocks noChangeArrowheads="1"/>
          </p:cNvSpPr>
          <p:nvPr userDrawn="1"/>
        </p:nvSpPr>
        <p:spPr bwMode="auto">
          <a:xfrm>
            <a:off x="8316416" y="6676020"/>
            <a:ext cx="731837" cy="259208"/>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DB605C4-3D8B-4085-B8E1-8E98B65DE422}" type="slidenum">
              <a:rPr kumimoji="0" lang="en-US" sz="11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24" name="Picture 23"/>
          <p:cNvPicPr>
            <a:picLocks noChangeAspect="1"/>
          </p:cNvPicPr>
          <p:nvPr userDrawn="1"/>
        </p:nvPicPr>
        <p:blipFill>
          <a:blip r:embed="rId3" cstate="print"/>
          <a:stretch>
            <a:fillRect/>
          </a:stretch>
        </p:blipFill>
        <p:spPr>
          <a:xfrm>
            <a:off x="7666320" y="338500"/>
            <a:ext cx="1071072" cy="1439500"/>
          </a:xfrm>
          <a:prstGeom prst="rect">
            <a:avLst/>
          </a:prstGeom>
        </p:spPr>
      </p:pic>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tandard Text">
    <p:bg>
      <p:bgPr>
        <a:solidFill>
          <a:schemeClr val="bg1">
            <a:lumMod val="85000"/>
          </a:schemeClr>
        </a:solidFill>
        <a:effectLst/>
      </p:bgPr>
    </p:bg>
    <p:spTree>
      <p:nvGrpSpPr>
        <p:cNvPr id="1" name=""/>
        <p:cNvGrpSpPr/>
        <p:nvPr/>
      </p:nvGrpSpPr>
      <p:grpSpPr>
        <a:xfrm>
          <a:off x="0" y="0"/>
          <a:ext cx="0" cy="0"/>
          <a:chOff x="0" y="0"/>
          <a:chExt cx="0" cy="0"/>
        </a:xfrm>
      </p:grpSpPr>
      <p:sp>
        <p:nvSpPr>
          <p:cNvPr id="18" name="Symbol zastępczy tekstu 17"/>
          <p:cNvSpPr>
            <a:spLocks noGrp="1"/>
          </p:cNvSpPr>
          <p:nvPr>
            <p:ph type="body" sz="quarter" idx="17" hasCustomPrompt="1"/>
          </p:nvPr>
        </p:nvSpPr>
        <p:spPr>
          <a:xfrm>
            <a:off x="285719" y="386734"/>
            <a:ext cx="8723809" cy="553998"/>
          </a:xfrm>
          <a:prstGeom prst="rect">
            <a:avLst/>
          </a:prstGeom>
        </p:spPr>
        <p:txBody>
          <a:bodyPr wrap="square" anchor="b">
            <a:spAutoFit/>
          </a:bodyPr>
          <a:lstStyle>
            <a:lvl1pPr marL="0" marR="0" indent="0" defTabSz="914400" eaLnBrk="1" fontAlgn="auto" latinLnBrk="0" hangingPunct="1">
              <a:lnSpc>
                <a:spcPct val="100000"/>
              </a:lnSpc>
              <a:spcBef>
                <a:spcPts val="0"/>
              </a:spcBef>
              <a:spcAft>
                <a:spcPts val="0"/>
              </a:spcAft>
              <a:buClrTx/>
              <a:buSzTx/>
              <a:buFontTx/>
              <a:buNone/>
              <a:tabLst/>
              <a:defRPr sz="3000" b="1">
                <a:solidFill>
                  <a:schemeClr val="tx2"/>
                </a:solidFill>
                <a:latin typeface="Arial" pitchFamily="34" charset="0"/>
                <a:cs typeface="Arial" pitchFamily="34" charset="0"/>
              </a:defRPr>
            </a:lvl1pPr>
            <a:lvl2pPr>
              <a:defRPr>
                <a:solidFill>
                  <a:schemeClr val="bg1">
                    <a:lumMod val="65000"/>
                  </a:schemeClr>
                </a:solidFill>
                <a:latin typeface="Myriad Pro" pitchFamily="34" charset="0"/>
              </a:defRPr>
            </a:lvl2pPr>
            <a:lvl3pPr>
              <a:defRPr>
                <a:solidFill>
                  <a:schemeClr val="bg1">
                    <a:lumMod val="65000"/>
                  </a:schemeClr>
                </a:solidFill>
                <a:latin typeface="Myriad Pro" pitchFamily="34" charset="0"/>
              </a:defRPr>
            </a:lvl3pPr>
            <a:lvl4pPr>
              <a:defRPr>
                <a:solidFill>
                  <a:schemeClr val="bg1">
                    <a:lumMod val="65000"/>
                  </a:schemeClr>
                </a:solidFill>
                <a:latin typeface="Myriad Pro" pitchFamily="34" charset="0"/>
              </a:defRPr>
            </a:lvl4pPr>
            <a:lvl5pPr>
              <a:defRPr>
                <a:solidFill>
                  <a:schemeClr val="bg1">
                    <a:lumMod val="65000"/>
                  </a:schemeClr>
                </a:solidFill>
                <a:latin typeface="Myriad Pro"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lang="pl-PL" dirty="0" smtClean="0"/>
              <a:t>The </a:t>
            </a:r>
            <a:r>
              <a:rPr lang="pl-PL" dirty="0" err="1" smtClean="0"/>
              <a:t>title</a:t>
            </a:r>
            <a:r>
              <a:rPr lang="pl-PL" dirty="0" smtClean="0"/>
              <a:t> of the </a:t>
            </a:r>
            <a:r>
              <a:rPr lang="pl-PL" dirty="0" err="1" smtClean="0"/>
              <a:t>slide</a:t>
            </a:r>
            <a:endParaRPr lang="pl-PL" dirty="0" smtClean="0"/>
          </a:p>
        </p:txBody>
      </p:sp>
      <p:sp>
        <p:nvSpPr>
          <p:cNvPr id="13" name="Symbol zastępczy tekstu 17"/>
          <p:cNvSpPr>
            <a:spLocks noGrp="1"/>
          </p:cNvSpPr>
          <p:nvPr>
            <p:ph type="body" sz="quarter" idx="23"/>
          </p:nvPr>
        </p:nvSpPr>
        <p:spPr>
          <a:xfrm>
            <a:off x="285719" y="1032876"/>
            <a:ext cx="8705881" cy="1484234"/>
          </a:xfrm>
          <a:prstGeom prst="rect">
            <a:avLst/>
          </a:prstGeom>
          <a:noFill/>
        </p:spPr>
        <p:txBody>
          <a:bodyPr wrap="square" anchor="t">
            <a:spAutoFit/>
          </a:bodyPr>
          <a:lstStyle>
            <a:lvl1pPr>
              <a:buClr>
                <a:schemeClr val="accent4"/>
              </a:buClr>
              <a:buFont typeface="Wingdings" pitchFamily="2" charset="2"/>
              <a:buChar char="§"/>
              <a:defRPr sz="1800" b="0" baseline="0">
                <a:solidFill>
                  <a:schemeClr val="tx1"/>
                </a:solidFill>
                <a:latin typeface="+mj-lt"/>
                <a:cs typeface="Arial" pitchFamily="34" charset="0"/>
              </a:defRPr>
            </a:lvl1pPr>
            <a:lvl2pPr>
              <a:defRPr sz="1800">
                <a:solidFill>
                  <a:schemeClr val="tx1"/>
                </a:solidFill>
                <a:latin typeface="+mj-lt"/>
              </a:defRPr>
            </a:lvl2pPr>
            <a:lvl3pPr>
              <a:defRPr sz="1800">
                <a:solidFill>
                  <a:schemeClr val="tx1"/>
                </a:solidFill>
                <a:latin typeface="+mj-lt"/>
              </a:defRPr>
            </a:lvl3pPr>
            <a:lvl4pPr>
              <a:defRPr sz="1800">
                <a:solidFill>
                  <a:schemeClr val="tx1"/>
                </a:solidFill>
                <a:latin typeface="+mj-lt"/>
              </a:defRPr>
            </a:lvl4pPr>
            <a:lvl5pPr>
              <a:defRPr>
                <a:solidFill>
                  <a:schemeClr val="bg1">
                    <a:lumMod val="65000"/>
                  </a:schemeClr>
                </a:solidFill>
                <a:latin typeface="Myriad Pro" pitchFamily="34" charset="0"/>
              </a:defRPr>
            </a:lvl5p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p:txBody>
      </p:sp>
      <p:sp>
        <p:nvSpPr>
          <p:cNvPr id="22" name="Symbol zastępczy tekstu 43"/>
          <p:cNvSpPr>
            <a:spLocks noGrp="1"/>
          </p:cNvSpPr>
          <p:nvPr>
            <p:ph type="body" sz="quarter" idx="39" hasCustomPrompt="1"/>
          </p:nvPr>
        </p:nvSpPr>
        <p:spPr>
          <a:xfrm>
            <a:off x="285720" y="125597"/>
            <a:ext cx="3090321" cy="299295"/>
          </a:xfrm>
          <a:prstGeom prst="rect">
            <a:avLst/>
          </a:prstGeom>
        </p:spPr>
        <p:txBody>
          <a:bodyPr anchor="ctr"/>
          <a:lstStyle>
            <a:lvl1pPr marL="0" indent="0">
              <a:buFontTx/>
              <a:buNone/>
              <a:defRPr sz="1000" b="1" baseline="0">
                <a:solidFill>
                  <a:schemeClr val="bg1">
                    <a:lumMod val="50000"/>
                  </a:schemeClr>
                </a:solidFill>
                <a:latin typeface="+mj-lt"/>
                <a:cs typeface="Arial" pitchFamily="34" charset="0"/>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presentation</a:t>
            </a:r>
            <a:endParaRPr lang="pl-PL" dirty="0"/>
          </a:p>
        </p:txBody>
      </p:sp>
      <p:sp>
        <p:nvSpPr>
          <p:cNvPr id="23" name="Symbol zastępczy tekstu 43"/>
          <p:cNvSpPr>
            <a:spLocks noGrp="1"/>
          </p:cNvSpPr>
          <p:nvPr>
            <p:ph type="body" sz="quarter" idx="40" hasCustomPrompt="1"/>
          </p:nvPr>
        </p:nvSpPr>
        <p:spPr>
          <a:xfrm>
            <a:off x="3347864" y="125597"/>
            <a:ext cx="3724466" cy="299295"/>
          </a:xfrm>
          <a:prstGeom prst="rect">
            <a:avLst/>
          </a:prstGeom>
        </p:spPr>
        <p:txBody>
          <a:bodyPr anchor="ctr"/>
          <a:lstStyle>
            <a:lvl1pPr marL="0" indent="0">
              <a:buFontTx/>
              <a:buNone/>
              <a:defRPr sz="1000" baseline="0">
                <a:solidFill>
                  <a:schemeClr val="bg1">
                    <a:lumMod val="50000"/>
                  </a:schemeClr>
                </a:solidFill>
                <a:latin typeface="+mj-lt"/>
                <a:cs typeface="Arial" pitchFamily="34" charset="0"/>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section</a:t>
            </a:r>
            <a:endParaRPr lang="pl-PL" dirty="0"/>
          </a:p>
        </p:txBody>
      </p:sp>
      <p:sp>
        <p:nvSpPr>
          <p:cNvPr id="9" name="Symbol zastępczy daty 6"/>
          <p:cNvSpPr>
            <a:spLocks noGrp="1"/>
          </p:cNvSpPr>
          <p:nvPr>
            <p:ph type="dt" sz="half" idx="10"/>
          </p:nvPr>
        </p:nvSpPr>
        <p:spPr>
          <a:xfrm>
            <a:off x="0" y="6715148"/>
            <a:ext cx="1139940" cy="142852"/>
          </a:xfrm>
        </p:spPr>
        <p:txBody>
          <a:bodyPr/>
          <a:lstStyle>
            <a:lvl1pPr algn="l">
              <a:defRPr sz="800">
                <a:solidFill>
                  <a:schemeClr val="tx1">
                    <a:lumMod val="65000"/>
                    <a:lumOff val="35000"/>
                  </a:schemeClr>
                </a:solidFill>
                <a:latin typeface="+mn-lt"/>
              </a:defRPr>
            </a:lvl1p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Table">
    <p:bg>
      <p:bgPr>
        <a:solidFill>
          <a:schemeClr val="bg1">
            <a:lumMod val="95000"/>
          </a:schemeClr>
        </a:solidFill>
        <a:effectLst/>
      </p:bgPr>
    </p:bg>
    <p:spTree>
      <p:nvGrpSpPr>
        <p:cNvPr id="1" name=""/>
        <p:cNvGrpSpPr/>
        <p:nvPr/>
      </p:nvGrpSpPr>
      <p:grpSpPr>
        <a:xfrm>
          <a:off x="0" y="0"/>
          <a:ext cx="0" cy="0"/>
          <a:chOff x="0" y="0"/>
          <a:chExt cx="0" cy="0"/>
        </a:xfrm>
      </p:grpSpPr>
      <p:sp>
        <p:nvSpPr>
          <p:cNvPr id="2" name="Prostokąt 1"/>
          <p:cNvSpPr/>
          <p:nvPr/>
        </p:nvSpPr>
        <p:spPr>
          <a:xfrm>
            <a:off x="257543" y="374679"/>
            <a:ext cx="8858250" cy="542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latin typeface="+mj-lt"/>
            </a:endParaRPr>
          </a:p>
        </p:txBody>
      </p:sp>
      <p:sp>
        <p:nvSpPr>
          <p:cNvPr id="39" name="Symbol zastępczy tekstu 41"/>
          <p:cNvSpPr>
            <a:spLocks noGrp="1"/>
          </p:cNvSpPr>
          <p:nvPr>
            <p:ph type="body" sz="quarter" idx="27" hasCustomPrompt="1"/>
          </p:nvPr>
        </p:nvSpPr>
        <p:spPr>
          <a:xfrm>
            <a:off x="736526" y="1392585"/>
            <a:ext cx="3388936" cy="792162"/>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baseline="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marL="0" marR="0" lvl="0" indent="0" algn="l" defTabSz="914400" eaLnBrk="1" fontAlgn="auto" latinLnBrk="0" hangingPunct="1">
              <a:lnSpc>
                <a:spcPct val="100000"/>
              </a:lnSpc>
              <a:spcBef>
                <a:spcPts val="0"/>
              </a:spcBef>
              <a:spcAft>
                <a:spcPts val="0"/>
              </a:spcAft>
              <a:buClrTx/>
              <a:buSzTx/>
              <a:buFontTx/>
              <a:buNone/>
              <a:tabLst/>
              <a:defRPr/>
            </a:pPr>
            <a:r>
              <a:rPr lang="pl-PL" dirty="0" err="1" smtClean="0"/>
              <a:t>Click</a:t>
            </a:r>
            <a:r>
              <a:rPr lang="pl-PL" dirty="0" smtClean="0"/>
              <a:t> to </a:t>
            </a:r>
            <a:r>
              <a:rPr lang="pl-PL" dirty="0" err="1" smtClean="0"/>
              <a:t>add</a:t>
            </a:r>
            <a:r>
              <a:rPr lang="pl-PL" dirty="0" smtClean="0"/>
              <a:t> the </a:t>
            </a:r>
            <a:r>
              <a:rPr lang="pl-PL" dirty="0" err="1" smtClean="0"/>
              <a:t>key</a:t>
            </a:r>
            <a:r>
              <a:rPr lang="pl-PL" dirty="0" smtClean="0"/>
              <a:t> </a:t>
            </a:r>
            <a:r>
              <a:rPr lang="pl-PL" dirty="0" err="1" smtClean="0"/>
              <a:t>messages</a:t>
            </a:r>
            <a:endParaRPr lang="pl-PL" dirty="0"/>
          </a:p>
        </p:txBody>
      </p:sp>
      <p:sp>
        <p:nvSpPr>
          <p:cNvPr id="40" name="Symbol zastępczy tekstu 43"/>
          <p:cNvSpPr>
            <a:spLocks noGrp="1"/>
          </p:cNvSpPr>
          <p:nvPr>
            <p:ph type="body" sz="quarter" idx="28" hasCustomPrompt="1"/>
          </p:nvPr>
        </p:nvSpPr>
        <p:spPr>
          <a:xfrm>
            <a:off x="4268338" y="1623630"/>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pl-PL" dirty="0" err="1" smtClean="0"/>
              <a:t>Click</a:t>
            </a:r>
            <a:r>
              <a:rPr lang="pl-PL" dirty="0" smtClean="0"/>
              <a:t> to </a:t>
            </a:r>
            <a:r>
              <a:rPr lang="pl-PL" dirty="0" err="1" smtClean="0"/>
              <a:t>add</a:t>
            </a:r>
            <a:r>
              <a:rPr lang="pl-PL" dirty="0" smtClean="0"/>
              <a:t> the </a:t>
            </a:r>
            <a:r>
              <a:rPr lang="pl-PL" dirty="0" err="1" smtClean="0"/>
              <a:t>sub</a:t>
            </a:r>
            <a:r>
              <a:rPr lang="pl-PL" dirty="0" smtClean="0"/>
              <a:t> </a:t>
            </a:r>
            <a:r>
              <a:rPr lang="pl-PL" dirty="0" err="1" smtClean="0"/>
              <a:t>messages</a:t>
            </a:r>
            <a:endParaRPr lang="pl-PL" dirty="0"/>
          </a:p>
        </p:txBody>
      </p:sp>
      <p:sp>
        <p:nvSpPr>
          <p:cNvPr id="41" name="Symbol zastępczy tekstu 41"/>
          <p:cNvSpPr>
            <a:spLocks noGrp="1"/>
          </p:cNvSpPr>
          <p:nvPr>
            <p:ph type="body" sz="quarter" idx="29" hasCustomPrompt="1"/>
          </p:nvPr>
        </p:nvSpPr>
        <p:spPr>
          <a:xfrm>
            <a:off x="736526" y="2257028"/>
            <a:ext cx="3388936" cy="799480"/>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marL="0" marR="0" lvl="0" indent="0" algn="l" defTabSz="914400" eaLnBrk="1" fontAlgn="auto" latinLnBrk="0" hangingPunct="1">
              <a:lnSpc>
                <a:spcPct val="100000"/>
              </a:lnSpc>
              <a:spcBef>
                <a:spcPts val="0"/>
              </a:spcBef>
              <a:spcAft>
                <a:spcPts val="0"/>
              </a:spcAft>
              <a:buClrTx/>
              <a:buSzTx/>
              <a:buFontTx/>
              <a:buNone/>
              <a:tabLst/>
              <a:defRPr/>
            </a:pPr>
            <a:r>
              <a:rPr lang="pl-PL" dirty="0" err="1" smtClean="0"/>
              <a:t>Click</a:t>
            </a:r>
            <a:r>
              <a:rPr lang="pl-PL" dirty="0" smtClean="0"/>
              <a:t> to </a:t>
            </a:r>
            <a:r>
              <a:rPr lang="pl-PL" dirty="0" err="1" smtClean="0"/>
              <a:t>add</a:t>
            </a:r>
            <a:r>
              <a:rPr lang="pl-PL" dirty="0" smtClean="0"/>
              <a:t> the </a:t>
            </a:r>
            <a:r>
              <a:rPr lang="pl-PL" dirty="0" err="1" smtClean="0"/>
              <a:t>key</a:t>
            </a:r>
            <a:r>
              <a:rPr lang="pl-PL" dirty="0" smtClean="0"/>
              <a:t> </a:t>
            </a:r>
            <a:r>
              <a:rPr lang="pl-PL" dirty="0" err="1" smtClean="0"/>
              <a:t>messages</a:t>
            </a:r>
            <a:endParaRPr lang="pl-PL" dirty="0"/>
          </a:p>
        </p:txBody>
      </p:sp>
      <p:sp>
        <p:nvSpPr>
          <p:cNvPr id="42" name="Symbol zastępczy tekstu 41"/>
          <p:cNvSpPr>
            <a:spLocks noGrp="1"/>
          </p:cNvSpPr>
          <p:nvPr>
            <p:ph type="body" sz="quarter" idx="30" hasCustomPrompt="1"/>
          </p:nvPr>
        </p:nvSpPr>
        <p:spPr>
          <a:xfrm>
            <a:off x="736526" y="3120455"/>
            <a:ext cx="3388936" cy="784026"/>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marL="0" marR="0" lvl="0" indent="0" algn="l" defTabSz="914400" eaLnBrk="1" fontAlgn="auto" latinLnBrk="0" hangingPunct="1">
              <a:lnSpc>
                <a:spcPct val="100000"/>
              </a:lnSpc>
              <a:spcBef>
                <a:spcPts val="0"/>
              </a:spcBef>
              <a:spcAft>
                <a:spcPts val="0"/>
              </a:spcAft>
              <a:buClrTx/>
              <a:buSzTx/>
              <a:buFontTx/>
              <a:buNone/>
              <a:tabLst/>
              <a:defRPr/>
            </a:pPr>
            <a:r>
              <a:rPr lang="pl-PL" dirty="0" err="1" smtClean="0"/>
              <a:t>Click</a:t>
            </a:r>
            <a:r>
              <a:rPr lang="pl-PL" dirty="0" smtClean="0"/>
              <a:t> to </a:t>
            </a:r>
            <a:r>
              <a:rPr lang="pl-PL" dirty="0" err="1" smtClean="0"/>
              <a:t>add</a:t>
            </a:r>
            <a:r>
              <a:rPr lang="pl-PL" dirty="0" smtClean="0"/>
              <a:t> the </a:t>
            </a:r>
            <a:r>
              <a:rPr lang="pl-PL" dirty="0" err="1" smtClean="0"/>
              <a:t>key</a:t>
            </a:r>
            <a:r>
              <a:rPr lang="pl-PL" dirty="0" smtClean="0"/>
              <a:t> </a:t>
            </a:r>
            <a:r>
              <a:rPr lang="pl-PL" dirty="0" err="1" smtClean="0"/>
              <a:t>messages</a:t>
            </a:r>
            <a:endParaRPr lang="pl-PL" dirty="0"/>
          </a:p>
        </p:txBody>
      </p:sp>
      <p:sp>
        <p:nvSpPr>
          <p:cNvPr id="43" name="Symbol zastępczy tekstu 41"/>
          <p:cNvSpPr>
            <a:spLocks noGrp="1"/>
          </p:cNvSpPr>
          <p:nvPr>
            <p:ph type="body" sz="quarter" idx="31" hasCustomPrompt="1"/>
          </p:nvPr>
        </p:nvSpPr>
        <p:spPr>
          <a:xfrm>
            <a:off x="736526" y="3982907"/>
            <a:ext cx="3388936" cy="779063"/>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marL="0" marR="0" lvl="0" indent="0" algn="l" defTabSz="914400" eaLnBrk="1" fontAlgn="auto" latinLnBrk="0" hangingPunct="1">
              <a:lnSpc>
                <a:spcPct val="100000"/>
              </a:lnSpc>
              <a:spcBef>
                <a:spcPts val="0"/>
              </a:spcBef>
              <a:spcAft>
                <a:spcPts val="0"/>
              </a:spcAft>
              <a:buClrTx/>
              <a:buSzTx/>
              <a:buFontTx/>
              <a:buNone/>
              <a:tabLst/>
              <a:defRPr/>
            </a:pPr>
            <a:r>
              <a:rPr lang="pl-PL" dirty="0" err="1" smtClean="0"/>
              <a:t>Click</a:t>
            </a:r>
            <a:r>
              <a:rPr lang="pl-PL" dirty="0" smtClean="0"/>
              <a:t> to </a:t>
            </a:r>
            <a:r>
              <a:rPr lang="pl-PL" dirty="0" err="1" smtClean="0"/>
              <a:t>add</a:t>
            </a:r>
            <a:r>
              <a:rPr lang="pl-PL" dirty="0" smtClean="0"/>
              <a:t> the </a:t>
            </a:r>
            <a:r>
              <a:rPr lang="pl-PL" dirty="0" err="1" smtClean="0"/>
              <a:t>key</a:t>
            </a:r>
            <a:r>
              <a:rPr lang="pl-PL" dirty="0" smtClean="0"/>
              <a:t> </a:t>
            </a:r>
            <a:r>
              <a:rPr lang="pl-PL" dirty="0" err="1" smtClean="0"/>
              <a:t>messages</a:t>
            </a:r>
            <a:endParaRPr lang="pl-PL" dirty="0"/>
          </a:p>
        </p:txBody>
      </p:sp>
      <p:sp>
        <p:nvSpPr>
          <p:cNvPr id="30" name="Symbol zastępczy tekstu 41"/>
          <p:cNvSpPr>
            <a:spLocks noGrp="1"/>
          </p:cNvSpPr>
          <p:nvPr>
            <p:ph type="body" sz="quarter" idx="35" hasCustomPrompt="1"/>
          </p:nvPr>
        </p:nvSpPr>
        <p:spPr>
          <a:xfrm>
            <a:off x="736526" y="4841508"/>
            <a:ext cx="3388936" cy="799895"/>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marL="0" marR="0" lvl="0" indent="0" algn="l" defTabSz="914400" eaLnBrk="1" fontAlgn="auto" latinLnBrk="0" hangingPunct="1">
              <a:lnSpc>
                <a:spcPct val="100000"/>
              </a:lnSpc>
              <a:spcBef>
                <a:spcPts val="0"/>
              </a:spcBef>
              <a:spcAft>
                <a:spcPts val="0"/>
              </a:spcAft>
              <a:buClrTx/>
              <a:buSzTx/>
              <a:buFontTx/>
              <a:buNone/>
              <a:tabLst/>
              <a:defRPr/>
            </a:pPr>
            <a:r>
              <a:rPr lang="pl-PL" dirty="0" err="1" smtClean="0"/>
              <a:t>Click</a:t>
            </a:r>
            <a:r>
              <a:rPr lang="pl-PL" dirty="0" smtClean="0"/>
              <a:t> to </a:t>
            </a:r>
            <a:r>
              <a:rPr lang="pl-PL" dirty="0" err="1" smtClean="0"/>
              <a:t>add</a:t>
            </a:r>
            <a:r>
              <a:rPr lang="pl-PL" dirty="0" smtClean="0"/>
              <a:t> the </a:t>
            </a:r>
            <a:r>
              <a:rPr lang="pl-PL" dirty="0" err="1" smtClean="0"/>
              <a:t>key</a:t>
            </a:r>
            <a:r>
              <a:rPr lang="pl-PL" dirty="0" smtClean="0"/>
              <a:t> </a:t>
            </a:r>
            <a:r>
              <a:rPr lang="pl-PL" dirty="0" err="1" smtClean="0"/>
              <a:t>messages</a:t>
            </a:r>
            <a:endParaRPr lang="pl-PL" dirty="0"/>
          </a:p>
        </p:txBody>
      </p:sp>
      <p:sp>
        <p:nvSpPr>
          <p:cNvPr id="49" name="Symbol zastępczy daty 6"/>
          <p:cNvSpPr>
            <a:spLocks noGrp="1"/>
          </p:cNvSpPr>
          <p:nvPr>
            <p:ph type="dt" sz="half" idx="10"/>
          </p:nvPr>
        </p:nvSpPr>
        <p:spPr>
          <a:xfrm>
            <a:off x="0" y="6715148"/>
            <a:ext cx="1139940" cy="142852"/>
          </a:xfrm>
        </p:spPr>
        <p:txBody>
          <a:bodyPr/>
          <a:lstStyle>
            <a:lvl1pPr algn="l">
              <a:defRPr sz="800">
                <a:solidFill>
                  <a:schemeClr val="tx1">
                    <a:lumMod val="65000"/>
                    <a:lumOff val="35000"/>
                  </a:schemeClr>
                </a:solidFill>
                <a:latin typeface="+mn-lt"/>
              </a:defRPr>
            </a:lvl1pPr>
          </a:lstStyle>
          <a:p>
            <a:fld id="{939160F1-D131-488F-8FBF-A9F49A274FEE}" type="datetime3">
              <a:rPr lang="en-US" smtClean="0"/>
              <a:pPr/>
              <a:t>24 March 2015</a:t>
            </a:fld>
            <a:endParaRPr lang="pl-PL" dirty="0"/>
          </a:p>
        </p:txBody>
      </p:sp>
      <p:sp>
        <p:nvSpPr>
          <p:cNvPr id="25" name="Symbol zastępczy tekstu 43"/>
          <p:cNvSpPr>
            <a:spLocks noGrp="1"/>
          </p:cNvSpPr>
          <p:nvPr>
            <p:ph type="body" sz="quarter" idx="39" hasCustomPrompt="1"/>
          </p:nvPr>
        </p:nvSpPr>
        <p:spPr>
          <a:xfrm>
            <a:off x="285720" y="101713"/>
            <a:ext cx="3090321" cy="306989"/>
          </a:xfrm>
          <a:prstGeom prst="rect">
            <a:avLst/>
          </a:prstGeom>
        </p:spPr>
        <p:txBody>
          <a:bodyPr anchor="ctr"/>
          <a:lstStyle>
            <a:lvl1pPr marL="0" indent="0">
              <a:buFontTx/>
              <a:buNone/>
              <a:defRPr sz="1000" b="1"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presentation</a:t>
            </a:r>
            <a:endParaRPr lang="pl-PL" dirty="0"/>
          </a:p>
        </p:txBody>
      </p:sp>
      <p:sp>
        <p:nvSpPr>
          <p:cNvPr id="26" name="Symbol zastępczy tekstu 43"/>
          <p:cNvSpPr>
            <a:spLocks noGrp="1"/>
          </p:cNvSpPr>
          <p:nvPr>
            <p:ph type="body" sz="quarter" idx="40" hasCustomPrompt="1"/>
          </p:nvPr>
        </p:nvSpPr>
        <p:spPr>
          <a:xfrm>
            <a:off x="3347864" y="101713"/>
            <a:ext cx="3724466" cy="306989"/>
          </a:xfrm>
          <a:prstGeom prst="rect">
            <a:avLst/>
          </a:prstGeom>
        </p:spPr>
        <p:txBody>
          <a:bodyPr anchor="ctr"/>
          <a:lstStyle>
            <a:lvl1pPr marL="0" indent="0">
              <a:buFontTx/>
              <a:buNone/>
              <a:defRPr sz="1000"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section</a:t>
            </a:r>
            <a:endParaRPr lang="pl-PL" dirty="0"/>
          </a:p>
        </p:txBody>
      </p:sp>
      <p:sp>
        <p:nvSpPr>
          <p:cNvPr id="24" name="Symbol zastępczy tekstu 17"/>
          <p:cNvSpPr>
            <a:spLocks noGrp="1"/>
          </p:cNvSpPr>
          <p:nvPr>
            <p:ph type="body" sz="quarter" idx="17" hasCustomPrompt="1"/>
          </p:nvPr>
        </p:nvSpPr>
        <p:spPr>
          <a:xfrm>
            <a:off x="285720" y="334307"/>
            <a:ext cx="8724930" cy="607071"/>
          </a:xfrm>
          <a:prstGeom prst="rect">
            <a:avLst/>
          </a:prstGeom>
        </p:spPr>
        <p:txBody>
          <a:bodyPr wrap="square" anchor="b">
            <a:spAutoFit/>
          </a:bodyPr>
          <a:lstStyle>
            <a:lvl1pPr marL="0" marR="0" indent="0" defTabSz="914400" eaLnBrk="1" fontAlgn="auto" latinLnBrk="0" hangingPunct="1">
              <a:lnSpc>
                <a:spcPct val="100000"/>
              </a:lnSpc>
              <a:spcBef>
                <a:spcPts val="0"/>
              </a:spcBef>
              <a:spcAft>
                <a:spcPts val="0"/>
              </a:spcAft>
              <a:buClrTx/>
              <a:buSzTx/>
              <a:buFontTx/>
              <a:buNone/>
              <a:tabLst/>
              <a:defRPr sz="3000" b="1">
                <a:solidFill>
                  <a:schemeClr val="tx2"/>
                </a:solidFill>
                <a:latin typeface="+mj-lt"/>
              </a:defRPr>
            </a:lvl1pPr>
            <a:lvl2pPr>
              <a:defRPr>
                <a:solidFill>
                  <a:schemeClr val="bg1">
                    <a:lumMod val="65000"/>
                  </a:schemeClr>
                </a:solidFill>
                <a:latin typeface="Myriad Pro" pitchFamily="34" charset="0"/>
              </a:defRPr>
            </a:lvl2pPr>
            <a:lvl3pPr>
              <a:defRPr>
                <a:solidFill>
                  <a:schemeClr val="bg1">
                    <a:lumMod val="65000"/>
                  </a:schemeClr>
                </a:solidFill>
                <a:latin typeface="Myriad Pro" pitchFamily="34" charset="0"/>
              </a:defRPr>
            </a:lvl3pPr>
            <a:lvl4pPr>
              <a:defRPr>
                <a:solidFill>
                  <a:schemeClr val="bg1">
                    <a:lumMod val="65000"/>
                  </a:schemeClr>
                </a:solidFill>
                <a:latin typeface="Myriad Pro" pitchFamily="34" charset="0"/>
              </a:defRPr>
            </a:lvl4pPr>
            <a:lvl5pPr>
              <a:defRPr>
                <a:solidFill>
                  <a:schemeClr val="bg1">
                    <a:lumMod val="65000"/>
                  </a:schemeClr>
                </a:solidFill>
                <a:latin typeface="Myriad Pro"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lang="pl-PL" dirty="0" smtClean="0"/>
              <a:t>The </a:t>
            </a:r>
            <a:r>
              <a:rPr lang="pl-PL" dirty="0" err="1" smtClean="0"/>
              <a:t>title</a:t>
            </a:r>
            <a:r>
              <a:rPr lang="pl-PL" dirty="0" smtClean="0"/>
              <a:t> of the </a:t>
            </a:r>
            <a:r>
              <a:rPr lang="pl-PL" dirty="0" err="1" smtClean="0"/>
              <a:t>slide</a:t>
            </a:r>
            <a:endParaRPr lang="pl-PL" dirty="0" smtClean="0"/>
          </a:p>
        </p:txBody>
      </p:sp>
      <p:sp>
        <p:nvSpPr>
          <p:cNvPr id="23" name="Symbol zastępczy tekstu 43"/>
          <p:cNvSpPr>
            <a:spLocks noGrp="1"/>
          </p:cNvSpPr>
          <p:nvPr>
            <p:ph type="body" sz="quarter" idx="41" hasCustomPrompt="1"/>
          </p:nvPr>
        </p:nvSpPr>
        <p:spPr>
          <a:xfrm>
            <a:off x="4268338" y="24917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pl-PL" dirty="0" err="1" smtClean="0"/>
              <a:t>Click</a:t>
            </a:r>
            <a:r>
              <a:rPr lang="pl-PL" dirty="0" smtClean="0"/>
              <a:t> to </a:t>
            </a:r>
            <a:r>
              <a:rPr lang="pl-PL" dirty="0" err="1" smtClean="0"/>
              <a:t>add</a:t>
            </a:r>
            <a:r>
              <a:rPr lang="pl-PL" dirty="0" smtClean="0"/>
              <a:t> the </a:t>
            </a:r>
            <a:r>
              <a:rPr lang="pl-PL" dirty="0" err="1" smtClean="0"/>
              <a:t>sub</a:t>
            </a:r>
            <a:r>
              <a:rPr lang="pl-PL" dirty="0" smtClean="0"/>
              <a:t> </a:t>
            </a:r>
            <a:r>
              <a:rPr lang="pl-PL" dirty="0" err="1" smtClean="0"/>
              <a:t>messages</a:t>
            </a:r>
            <a:endParaRPr lang="pl-PL" dirty="0"/>
          </a:p>
        </p:txBody>
      </p:sp>
      <p:sp>
        <p:nvSpPr>
          <p:cNvPr id="27" name="Symbol zastępczy tekstu 43"/>
          <p:cNvSpPr>
            <a:spLocks noGrp="1"/>
          </p:cNvSpPr>
          <p:nvPr>
            <p:ph type="body" sz="quarter" idx="42" hasCustomPrompt="1"/>
          </p:nvPr>
        </p:nvSpPr>
        <p:spPr>
          <a:xfrm>
            <a:off x="4268338" y="334743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pl-PL" dirty="0" err="1" smtClean="0"/>
              <a:t>Click</a:t>
            </a:r>
            <a:r>
              <a:rPr lang="pl-PL" dirty="0" smtClean="0"/>
              <a:t> to </a:t>
            </a:r>
            <a:r>
              <a:rPr lang="pl-PL" dirty="0" err="1" smtClean="0"/>
              <a:t>add</a:t>
            </a:r>
            <a:r>
              <a:rPr lang="pl-PL" dirty="0" smtClean="0"/>
              <a:t> the </a:t>
            </a:r>
            <a:r>
              <a:rPr lang="pl-PL" dirty="0" err="1" smtClean="0"/>
              <a:t>sub</a:t>
            </a:r>
            <a:r>
              <a:rPr lang="pl-PL" dirty="0" smtClean="0"/>
              <a:t> </a:t>
            </a:r>
            <a:r>
              <a:rPr lang="pl-PL" dirty="0" err="1" smtClean="0"/>
              <a:t>messages</a:t>
            </a:r>
            <a:endParaRPr lang="pl-PL" dirty="0"/>
          </a:p>
        </p:txBody>
      </p:sp>
      <p:sp>
        <p:nvSpPr>
          <p:cNvPr id="28" name="Symbol zastępczy tekstu 43"/>
          <p:cNvSpPr>
            <a:spLocks noGrp="1"/>
          </p:cNvSpPr>
          <p:nvPr>
            <p:ph type="body" sz="quarter" idx="43" hasCustomPrompt="1"/>
          </p:nvPr>
        </p:nvSpPr>
        <p:spPr>
          <a:xfrm>
            <a:off x="4268338" y="4207402"/>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pl-PL" dirty="0" err="1" smtClean="0"/>
              <a:t>Click</a:t>
            </a:r>
            <a:r>
              <a:rPr lang="pl-PL" dirty="0" smtClean="0"/>
              <a:t> to </a:t>
            </a:r>
            <a:r>
              <a:rPr lang="pl-PL" dirty="0" err="1" smtClean="0"/>
              <a:t>add</a:t>
            </a:r>
            <a:r>
              <a:rPr lang="pl-PL" dirty="0" smtClean="0"/>
              <a:t> the </a:t>
            </a:r>
            <a:r>
              <a:rPr lang="pl-PL" dirty="0" err="1" smtClean="0"/>
              <a:t>sub</a:t>
            </a:r>
            <a:r>
              <a:rPr lang="pl-PL" dirty="0" smtClean="0"/>
              <a:t> </a:t>
            </a:r>
            <a:r>
              <a:rPr lang="pl-PL" dirty="0" err="1" smtClean="0"/>
              <a:t>messages</a:t>
            </a:r>
            <a:endParaRPr lang="pl-PL" dirty="0"/>
          </a:p>
        </p:txBody>
      </p:sp>
      <p:sp>
        <p:nvSpPr>
          <p:cNvPr id="29" name="Symbol zastępczy tekstu 43"/>
          <p:cNvSpPr>
            <a:spLocks noGrp="1"/>
          </p:cNvSpPr>
          <p:nvPr>
            <p:ph type="body" sz="quarter" idx="44" hasCustomPrompt="1"/>
          </p:nvPr>
        </p:nvSpPr>
        <p:spPr>
          <a:xfrm>
            <a:off x="4268338" y="5076419"/>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pl-PL" dirty="0" err="1" smtClean="0"/>
              <a:t>Click</a:t>
            </a:r>
            <a:r>
              <a:rPr lang="pl-PL" dirty="0" smtClean="0"/>
              <a:t> to </a:t>
            </a:r>
            <a:r>
              <a:rPr lang="pl-PL" dirty="0" err="1" smtClean="0"/>
              <a:t>add</a:t>
            </a:r>
            <a:r>
              <a:rPr lang="pl-PL" dirty="0" smtClean="0"/>
              <a:t> the </a:t>
            </a:r>
            <a:r>
              <a:rPr lang="pl-PL" dirty="0" err="1" smtClean="0"/>
              <a:t>sub</a:t>
            </a:r>
            <a:r>
              <a:rPr lang="pl-PL" dirty="0" smtClean="0"/>
              <a:t> </a:t>
            </a:r>
            <a:r>
              <a:rPr lang="pl-PL" dirty="0" err="1" smtClean="0"/>
              <a:t>messages</a:t>
            </a:r>
            <a:endParaRPr lang="pl-PL" dirty="0"/>
          </a:p>
        </p:txBody>
      </p:sp>
      <p:sp>
        <p:nvSpPr>
          <p:cNvPr id="31" name="Text Placeholder 30"/>
          <p:cNvSpPr>
            <a:spLocks noGrp="1"/>
          </p:cNvSpPr>
          <p:nvPr>
            <p:ph type="body" sz="quarter" idx="45" hasCustomPrompt="1"/>
          </p:nvPr>
        </p:nvSpPr>
        <p:spPr>
          <a:xfrm>
            <a:off x="466725" y="1390650"/>
            <a:ext cx="200026" cy="790575"/>
          </a:xfrm>
          <a:solidFill>
            <a:srgbClr val="F37021"/>
          </a:solidFill>
        </p:spPr>
        <p:txBody>
          <a:bodyPr/>
          <a:lstStyle>
            <a:lvl1pPr>
              <a:buFontTx/>
              <a:buNone/>
              <a:defRPr>
                <a:solidFill>
                  <a:srgbClr val="F37021"/>
                </a:solidFill>
              </a:defRPr>
            </a:lvl1pPr>
          </a:lstStyle>
          <a:p>
            <a:pPr lvl="0"/>
            <a:r>
              <a:rPr lang="en-US" dirty="0" smtClean="0"/>
              <a:t>k</a:t>
            </a:r>
            <a:endParaRPr lang="ru-RU" dirty="0"/>
          </a:p>
        </p:txBody>
      </p:sp>
      <p:sp>
        <p:nvSpPr>
          <p:cNvPr id="32" name="Text Placeholder 30"/>
          <p:cNvSpPr>
            <a:spLocks noGrp="1"/>
          </p:cNvSpPr>
          <p:nvPr>
            <p:ph type="body" sz="quarter" idx="46" hasCustomPrompt="1"/>
          </p:nvPr>
        </p:nvSpPr>
        <p:spPr>
          <a:xfrm>
            <a:off x="466725" y="2257425"/>
            <a:ext cx="200026" cy="790575"/>
          </a:xfrm>
          <a:solidFill>
            <a:srgbClr val="F37021"/>
          </a:solidFill>
        </p:spPr>
        <p:txBody>
          <a:bodyPr/>
          <a:lstStyle>
            <a:lvl1pPr>
              <a:buFontTx/>
              <a:buNone/>
              <a:defRPr>
                <a:solidFill>
                  <a:srgbClr val="F37021"/>
                </a:solidFill>
              </a:defRPr>
            </a:lvl1pPr>
          </a:lstStyle>
          <a:p>
            <a:pPr lvl="0"/>
            <a:r>
              <a:rPr lang="en-US" dirty="0" smtClean="0"/>
              <a:t>k</a:t>
            </a:r>
            <a:endParaRPr lang="ru-RU" dirty="0"/>
          </a:p>
        </p:txBody>
      </p:sp>
      <p:sp>
        <p:nvSpPr>
          <p:cNvPr id="36" name="Text Placeholder 30"/>
          <p:cNvSpPr>
            <a:spLocks noGrp="1"/>
          </p:cNvSpPr>
          <p:nvPr>
            <p:ph type="body" sz="quarter" idx="47" hasCustomPrompt="1"/>
          </p:nvPr>
        </p:nvSpPr>
        <p:spPr>
          <a:xfrm>
            <a:off x="466725" y="3124200"/>
            <a:ext cx="200026" cy="790575"/>
          </a:xfrm>
          <a:solidFill>
            <a:srgbClr val="F37021"/>
          </a:solidFill>
        </p:spPr>
        <p:txBody>
          <a:bodyPr/>
          <a:lstStyle>
            <a:lvl1pPr>
              <a:buFontTx/>
              <a:buNone/>
              <a:defRPr>
                <a:solidFill>
                  <a:srgbClr val="F37021"/>
                </a:solidFill>
              </a:defRPr>
            </a:lvl1pPr>
          </a:lstStyle>
          <a:p>
            <a:pPr lvl="0"/>
            <a:r>
              <a:rPr lang="en-US" dirty="0" smtClean="0"/>
              <a:t>k</a:t>
            </a:r>
            <a:endParaRPr lang="ru-RU" dirty="0"/>
          </a:p>
        </p:txBody>
      </p:sp>
      <p:sp>
        <p:nvSpPr>
          <p:cNvPr id="37" name="Text Placeholder 30"/>
          <p:cNvSpPr>
            <a:spLocks noGrp="1"/>
          </p:cNvSpPr>
          <p:nvPr>
            <p:ph type="body" sz="quarter" idx="48" hasCustomPrompt="1"/>
          </p:nvPr>
        </p:nvSpPr>
        <p:spPr>
          <a:xfrm>
            <a:off x="466725" y="3971925"/>
            <a:ext cx="200026" cy="790575"/>
          </a:xfrm>
          <a:solidFill>
            <a:srgbClr val="F37021"/>
          </a:solidFill>
        </p:spPr>
        <p:txBody>
          <a:bodyPr/>
          <a:lstStyle>
            <a:lvl1pPr>
              <a:buFontTx/>
              <a:buNone/>
              <a:defRPr>
                <a:solidFill>
                  <a:srgbClr val="F37021"/>
                </a:solidFill>
              </a:defRPr>
            </a:lvl1pPr>
          </a:lstStyle>
          <a:p>
            <a:pPr lvl="0"/>
            <a:r>
              <a:rPr lang="en-US" dirty="0" smtClean="0"/>
              <a:t>k</a:t>
            </a:r>
            <a:endParaRPr lang="ru-RU" dirty="0"/>
          </a:p>
        </p:txBody>
      </p:sp>
      <p:sp>
        <p:nvSpPr>
          <p:cNvPr id="38" name="Text Placeholder 30"/>
          <p:cNvSpPr>
            <a:spLocks noGrp="1"/>
          </p:cNvSpPr>
          <p:nvPr>
            <p:ph type="body" sz="quarter" idx="49" hasCustomPrompt="1"/>
          </p:nvPr>
        </p:nvSpPr>
        <p:spPr>
          <a:xfrm>
            <a:off x="466725" y="4838700"/>
            <a:ext cx="200026" cy="790575"/>
          </a:xfrm>
          <a:solidFill>
            <a:srgbClr val="F37021"/>
          </a:solidFill>
        </p:spPr>
        <p:txBody>
          <a:bodyPr/>
          <a:lstStyle>
            <a:lvl1pPr>
              <a:buFontTx/>
              <a:buNone/>
              <a:defRPr>
                <a:solidFill>
                  <a:srgbClr val="F37021"/>
                </a:solidFill>
              </a:defRPr>
            </a:lvl1pPr>
          </a:lstStyle>
          <a:p>
            <a:pPr lvl="0"/>
            <a:r>
              <a:rPr lang="en-US" dirty="0" smtClean="0"/>
              <a:t>k</a:t>
            </a:r>
            <a:endParaRPr lang="ru-RU" dirty="0"/>
          </a:p>
        </p:txBody>
      </p:sp>
      <p:sp>
        <p:nvSpPr>
          <p:cNvPr id="22" name="Text Placeholder 30"/>
          <p:cNvSpPr>
            <a:spLocks noGrp="1"/>
          </p:cNvSpPr>
          <p:nvPr>
            <p:ph type="body" sz="quarter" idx="50" hasCustomPrompt="1"/>
          </p:nvPr>
        </p:nvSpPr>
        <p:spPr>
          <a:xfrm>
            <a:off x="467544" y="5733256"/>
            <a:ext cx="200026" cy="790575"/>
          </a:xfrm>
          <a:solidFill>
            <a:srgbClr val="F37021"/>
          </a:solidFill>
        </p:spPr>
        <p:txBody>
          <a:bodyPr/>
          <a:lstStyle>
            <a:lvl1pPr>
              <a:buFontTx/>
              <a:buNone/>
              <a:defRPr>
                <a:solidFill>
                  <a:srgbClr val="F37021"/>
                </a:solidFill>
              </a:defRPr>
            </a:lvl1pPr>
          </a:lstStyle>
          <a:p>
            <a:pPr lvl="0"/>
            <a:r>
              <a:rPr lang="en-US" dirty="0" smtClean="0"/>
              <a:t>k</a:t>
            </a:r>
            <a:endParaRPr lang="ru-RU" dirty="0"/>
          </a:p>
        </p:txBody>
      </p:sp>
      <p:sp>
        <p:nvSpPr>
          <p:cNvPr id="33" name="Symbol zastępczy tekstu 41"/>
          <p:cNvSpPr>
            <a:spLocks noGrp="1"/>
          </p:cNvSpPr>
          <p:nvPr>
            <p:ph type="body" sz="quarter" idx="51" hasCustomPrompt="1"/>
          </p:nvPr>
        </p:nvSpPr>
        <p:spPr>
          <a:xfrm>
            <a:off x="727001" y="5736858"/>
            <a:ext cx="3388936" cy="799895"/>
          </a:xfrm>
          <a:prstGeom prst="rect">
            <a:avLst/>
          </a:prstGeom>
          <a:solidFill>
            <a:schemeClr val="bg1">
              <a:lumMod val="75000"/>
              <a:alpha val="50000"/>
            </a:schemeClr>
          </a:solidFill>
        </p:spPr>
        <p:txBody>
          <a:bodyPr anchor="ctr">
            <a:noAutofit/>
          </a:bodyPr>
          <a:lstStyle>
            <a:lvl1pPr marL="0" marR="0" indent="0" algn="l" defTabSz="914400" eaLnBrk="1" fontAlgn="auto" latinLnBrk="0" hangingPunct="1">
              <a:lnSpc>
                <a:spcPct val="100000"/>
              </a:lnSpc>
              <a:spcBef>
                <a:spcPts val="0"/>
              </a:spcBef>
              <a:spcAft>
                <a:spcPts val="0"/>
              </a:spcAft>
              <a:buClrTx/>
              <a:buSzTx/>
              <a:buFontTx/>
              <a:buNone/>
              <a:tabLst/>
              <a:defRPr sz="1800">
                <a:solidFill>
                  <a:schemeClr val="tx1"/>
                </a:solidFill>
                <a:latin typeface="+mj-lt"/>
              </a:defRPr>
            </a:lvl1pPr>
            <a:lvl2pPr>
              <a:defRPr sz="2000">
                <a:latin typeface="Myriad Pro" pitchFamily="34" charset="0"/>
              </a:defRPr>
            </a:lvl2pPr>
            <a:lvl3pPr>
              <a:defRPr sz="2000">
                <a:latin typeface="Myriad Pro" pitchFamily="34" charset="0"/>
              </a:defRPr>
            </a:lvl3pPr>
            <a:lvl4pPr>
              <a:defRPr sz="2000">
                <a:latin typeface="Myriad Pro" pitchFamily="34" charset="0"/>
              </a:defRPr>
            </a:lvl4pPr>
            <a:lvl5pPr>
              <a:defRPr sz="2000">
                <a:latin typeface="Myriad Pro" pitchFamily="34" charset="0"/>
              </a:defRPr>
            </a:lvl5pPr>
          </a:lstStyle>
          <a:p>
            <a:pPr marL="0" marR="0" lvl="0" indent="0" algn="l" defTabSz="914400" eaLnBrk="1" fontAlgn="auto" latinLnBrk="0" hangingPunct="1">
              <a:lnSpc>
                <a:spcPct val="100000"/>
              </a:lnSpc>
              <a:spcBef>
                <a:spcPts val="0"/>
              </a:spcBef>
              <a:spcAft>
                <a:spcPts val="0"/>
              </a:spcAft>
              <a:buClrTx/>
              <a:buSzTx/>
              <a:buFontTx/>
              <a:buNone/>
              <a:tabLst/>
              <a:defRPr/>
            </a:pPr>
            <a:r>
              <a:rPr lang="pl-PL" dirty="0" err="1" smtClean="0"/>
              <a:t>Click</a:t>
            </a:r>
            <a:r>
              <a:rPr lang="pl-PL" dirty="0" smtClean="0"/>
              <a:t> to </a:t>
            </a:r>
            <a:r>
              <a:rPr lang="pl-PL" dirty="0" err="1" smtClean="0"/>
              <a:t>add</a:t>
            </a:r>
            <a:r>
              <a:rPr lang="pl-PL" dirty="0" smtClean="0"/>
              <a:t> the </a:t>
            </a:r>
            <a:r>
              <a:rPr lang="pl-PL" dirty="0" err="1" smtClean="0"/>
              <a:t>key</a:t>
            </a:r>
            <a:r>
              <a:rPr lang="pl-PL" dirty="0" smtClean="0"/>
              <a:t> </a:t>
            </a:r>
            <a:r>
              <a:rPr lang="pl-PL" dirty="0" err="1" smtClean="0"/>
              <a:t>messages</a:t>
            </a:r>
            <a:endParaRPr lang="pl-PL" dirty="0"/>
          </a:p>
        </p:txBody>
      </p:sp>
      <p:sp>
        <p:nvSpPr>
          <p:cNvPr id="34" name="Symbol zastępczy tekstu 43"/>
          <p:cNvSpPr>
            <a:spLocks noGrp="1"/>
          </p:cNvSpPr>
          <p:nvPr>
            <p:ph type="body" sz="quarter" idx="52" hasCustomPrompt="1"/>
          </p:nvPr>
        </p:nvSpPr>
        <p:spPr>
          <a:xfrm>
            <a:off x="4258813" y="5981294"/>
            <a:ext cx="4605092" cy="330072"/>
          </a:xfrm>
          <a:prstGeom prst="rect">
            <a:avLst/>
          </a:prstGeom>
        </p:spPr>
        <p:txBody>
          <a:bodyPr anchor="ctr"/>
          <a:lstStyle>
            <a:lvl1pPr marL="288000" indent="-288000">
              <a:buClr>
                <a:schemeClr val="accent4"/>
              </a:buClr>
              <a:buFont typeface="Wingdings" pitchFamily="2" charset="2"/>
              <a:buChar char="§"/>
              <a:defRPr sz="1200" baseline="0">
                <a:solidFill>
                  <a:schemeClr val="tx1"/>
                </a:solidFill>
                <a:latin typeface="+mj-lt"/>
              </a:defRPr>
            </a:lvl1pPr>
            <a:lvl2pPr>
              <a:buClr>
                <a:schemeClr val="accent4"/>
              </a:buClr>
              <a:buFont typeface="Arial" pitchFamily="34" charset="0"/>
              <a:buChar char="–"/>
              <a:defRPr sz="1200">
                <a:solidFill>
                  <a:schemeClr val="tx1"/>
                </a:solidFill>
                <a:latin typeface="+mj-lt"/>
              </a:defRPr>
            </a:lvl2pPr>
            <a:lvl3pPr>
              <a:buClr>
                <a:schemeClr val="tx2"/>
              </a:buClr>
              <a:buFont typeface="Wingdings" pitchFamily="2" charset="2"/>
              <a:buChar char="§"/>
              <a:defRPr sz="1200">
                <a:solidFill>
                  <a:schemeClr val="tx1"/>
                </a:solidFill>
                <a:latin typeface="+mj-lt"/>
              </a:defRPr>
            </a:lvl3pPr>
            <a:lvl4pPr>
              <a:buFont typeface="Arial" pitchFamily="34" charset="0"/>
              <a:buChar char="–"/>
              <a:defRPr sz="1200">
                <a:solidFill>
                  <a:schemeClr val="tx1"/>
                </a:solidFill>
                <a:latin typeface="+mj-lt"/>
              </a:defRPr>
            </a:lvl4pPr>
            <a:lvl5pPr>
              <a:buFont typeface="Wingdings" pitchFamily="2" charset="2"/>
              <a:buChar char="v"/>
              <a:defRPr sz="1000">
                <a:latin typeface="Myriad Pro" pitchFamily="34" charset="0"/>
              </a:defRPr>
            </a:lvl5pPr>
          </a:lstStyle>
          <a:p>
            <a:pPr lvl="0"/>
            <a:r>
              <a:rPr lang="pl-PL" dirty="0" err="1" smtClean="0"/>
              <a:t>Click</a:t>
            </a:r>
            <a:r>
              <a:rPr lang="pl-PL" dirty="0" smtClean="0"/>
              <a:t> to </a:t>
            </a:r>
            <a:r>
              <a:rPr lang="pl-PL" dirty="0" err="1" smtClean="0"/>
              <a:t>add</a:t>
            </a:r>
            <a:r>
              <a:rPr lang="pl-PL" dirty="0" smtClean="0"/>
              <a:t> the </a:t>
            </a:r>
            <a:r>
              <a:rPr lang="pl-PL" dirty="0" err="1" smtClean="0"/>
              <a:t>sub</a:t>
            </a:r>
            <a:r>
              <a:rPr lang="pl-PL" dirty="0" smtClean="0"/>
              <a:t> </a:t>
            </a:r>
            <a:r>
              <a:rPr lang="pl-PL" dirty="0" err="1" smtClean="0"/>
              <a:t>messages</a:t>
            </a:r>
            <a:endParaRPr lang="pl-PL" dirty="0"/>
          </a:p>
        </p:txBody>
      </p:sp>
      <p:sp>
        <p:nvSpPr>
          <p:cNvPr id="35" name="Prostokąt 1"/>
          <p:cNvSpPr/>
          <p:nvPr userDrawn="1"/>
        </p:nvSpPr>
        <p:spPr>
          <a:xfrm>
            <a:off x="257543" y="374679"/>
            <a:ext cx="8858250" cy="542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latin typeface="+mj-lt"/>
            </a:endParaRPr>
          </a:p>
        </p:txBody>
      </p:sp>
    </p:spTree>
    <p:extLst>
      <p:ext uri="{BB962C8B-B14F-4D97-AF65-F5344CB8AC3E}">
        <p14:creationId xmlns:p14="http://schemas.microsoft.com/office/powerpoint/2010/main" val="2053115355"/>
      </p:ext>
    </p:extLst>
  </p:cSld>
  <p:clrMapOvr>
    <a:masterClrMapping/>
  </p:clrMapOvr>
  <p:transition>
    <p:zo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in columns">
    <p:bg>
      <p:bgPr>
        <a:solidFill>
          <a:schemeClr val="bg1">
            <a:lumMod val="85000"/>
          </a:schemeClr>
        </a:solidFill>
        <a:effectLst/>
      </p:bgPr>
    </p:bg>
    <p:spTree>
      <p:nvGrpSpPr>
        <p:cNvPr id="1" name=""/>
        <p:cNvGrpSpPr/>
        <p:nvPr/>
      </p:nvGrpSpPr>
      <p:grpSpPr>
        <a:xfrm>
          <a:off x="0" y="0"/>
          <a:ext cx="0" cy="0"/>
          <a:chOff x="0" y="0"/>
          <a:chExt cx="0" cy="0"/>
        </a:xfrm>
      </p:grpSpPr>
      <p:sp>
        <p:nvSpPr>
          <p:cNvPr id="11" name="Prostokąt 10"/>
          <p:cNvSpPr/>
          <p:nvPr/>
        </p:nvSpPr>
        <p:spPr>
          <a:xfrm>
            <a:off x="0" y="142852"/>
            <a:ext cx="214282" cy="6000792"/>
          </a:xfrm>
          <a:prstGeom prst="rect">
            <a:avLst/>
          </a:prstGeom>
          <a:solidFill>
            <a:srgbClr val="004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Symbol zastępczy tekstu 29"/>
          <p:cNvSpPr>
            <a:spLocks noGrp="1"/>
          </p:cNvSpPr>
          <p:nvPr>
            <p:ph type="body" sz="quarter" idx="23" hasCustomPrompt="1"/>
          </p:nvPr>
        </p:nvSpPr>
        <p:spPr>
          <a:xfrm>
            <a:off x="501650" y="1296312"/>
            <a:ext cx="2728903" cy="699404"/>
          </a:xfrm>
          <a:prstGeom prst="rect">
            <a:avLst/>
          </a:prstGeom>
          <a:solidFill>
            <a:srgbClr val="F37021"/>
          </a:solidFill>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marL="0" marR="0" lvl="0" indent="0" algn="l" defTabSz="914400" eaLnBrk="1" fontAlgn="auto" latinLnBrk="0" hangingPunct="1">
              <a:lnSpc>
                <a:spcPct val="100000"/>
              </a:lnSpc>
              <a:spcBef>
                <a:spcPts val="0"/>
              </a:spcBef>
              <a:spcAft>
                <a:spcPts val="0"/>
              </a:spcAft>
              <a:buClrTx/>
              <a:buSzTx/>
              <a:buFontTx/>
              <a:buNone/>
              <a:tabLst/>
              <a:defRPr/>
            </a:pPr>
            <a:r>
              <a:rPr lang="pl-PL" dirty="0" err="1" smtClean="0"/>
              <a:t>Click</a:t>
            </a:r>
            <a:r>
              <a:rPr lang="pl-PL" dirty="0" smtClean="0"/>
              <a:t> to </a:t>
            </a:r>
            <a:r>
              <a:rPr lang="pl-PL" dirty="0" err="1" smtClean="0"/>
              <a:t>add</a:t>
            </a:r>
            <a:r>
              <a:rPr lang="pl-PL" dirty="0" smtClean="0"/>
              <a:t> the </a:t>
            </a:r>
            <a:r>
              <a:rPr lang="pl-PL" dirty="0" err="1" smtClean="0"/>
              <a:t>key</a:t>
            </a:r>
            <a:r>
              <a:rPr lang="pl-PL" dirty="0" smtClean="0"/>
              <a:t> </a:t>
            </a:r>
            <a:r>
              <a:rPr lang="pl-PL" dirty="0" err="1" smtClean="0"/>
              <a:t>messages</a:t>
            </a:r>
            <a:endParaRPr lang="pl-PL" dirty="0"/>
          </a:p>
        </p:txBody>
      </p:sp>
      <p:sp>
        <p:nvSpPr>
          <p:cNvPr id="23" name="Symbol zastępczy tekstu 29"/>
          <p:cNvSpPr>
            <a:spLocks noGrp="1"/>
          </p:cNvSpPr>
          <p:nvPr>
            <p:ph type="body" sz="quarter" idx="24" hasCustomPrompt="1"/>
          </p:nvPr>
        </p:nvSpPr>
        <p:spPr>
          <a:xfrm>
            <a:off x="6191816" y="1296312"/>
            <a:ext cx="2662315" cy="699404"/>
          </a:xfrm>
          <a:prstGeom prst="rect">
            <a:avLst/>
          </a:prstGeom>
          <a:solidFill>
            <a:srgbClr val="F37021"/>
          </a:solidFill>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marL="0" marR="0" lvl="0" indent="0" algn="l" defTabSz="914400" eaLnBrk="1" fontAlgn="auto" latinLnBrk="0" hangingPunct="1">
              <a:lnSpc>
                <a:spcPct val="100000"/>
              </a:lnSpc>
              <a:spcBef>
                <a:spcPts val="0"/>
              </a:spcBef>
              <a:spcAft>
                <a:spcPts val="0"/>
              </a:spcAft>
              <a:buClrTx/>
              <a:buSzTx/>
              <a:buFontTx/>
              <a:buNone/>
              <a:tabLst/>
              <a:defRPr/>
            </a:pPr>
            <a:r>
              <a:rPr lang="pl-PL" dirty="0" err="1" smtClean="0"/>
              <a:t>Click</a:t>
            </a:r>
            <a:r>
              <a:rPr lang="pl-PL" dirty="0" smtClean="0"/>
              <a:t> to </a:t>
            </a:r>
            <a:r>
              <a:rPr lang="pl-PL" dirty="0" err="1" smtClean="0"/>
              <a:t>add</a:t>
            </a:r>
            <a:r>
              <a:rPr lang="pl-PL" dirty="0" smtClean="0"/>
              <a:t> the </a:t>
            </a:r>
            <a:r>
              <a:rPr lang="pl-PL" dirty="0" err="1" smtClean="0"/>
              <a:t>key</a:t>
            </a:r>
            <a:r>
              <a:rPr lang="pl-PL" dirty="0" smtClean="0"/>
              <a:t> </a:t>
            </a:r>
            <a:r>
              <a:rPr lang="pl-PL" dirty="0" err="1" smtClean="0"/>
              <a:t>messages</a:t>
            </a:r>
            <a:endParaRPr lang="pl-PL" dirty="0"/>
          </a:p>
        </p:txBody>
      </p:sp>
      <p:sp>
        <p:nvSpPr>
          <p:cNvPr id="24" name="Symbol zastępczy tekstu 29"/>
          <p:cNvSpPr>
            <a:spLocks noGrp="1"/>
          </p:cNvSpPr>
          <p:nvPr>
            <p:ph type="body" sz="quarter" idx="25" hasCustomPrompt="1"/>
          </p:nvPr>
        </p:nvSpPr>
        <p:spPr>
          <a:xfrm>
            <a:off x="3355075" y="1296312"/>
            <a:ext cx="2728903" cy="699404"/>
          </a:xfrm>
          <a:prstGeom prst="rect">
            <a:avLst/>
          </a:prstGeom>
          <a:solidFill>
            <a:srgbClr val="F37021"/>
          </a:solidFill>
        </p:spPr>
        <p:txBody>
          <a:bodyPr anchor="ctr"/>
          <a:lstStyle>
            <a:lvl1pPr marL="0" marR="0" indent="0" algn="ctr" defTabSz="914400" eaLnBrk="1" fontAlgn="auto" latinLnBrk="0" hangingPunct="1">
              <a:lnSpc>
                <a:spcPct val="100000"/>
              </a:lnSpc>
              <a:spcBef>
                <a:spcPts val="0"/>
              </a:spcBef>
              <a:spcAft>
                <a:spcPts val="0"/>
              </a:spcAft>
              <a:buClrTx/>
              <a:buSzTx/>
              <a:buFontTx/>
              <a:buNone/>
              <a:tabLst/>
              <a:defRPr sz="1800" b="1">
                <a:solidFill>
                  <a:schemeClr val="bg1"/>
                </a:solidFill>
                <a:latin typeface="+mj-lt"/>
              </a:defRPr>
            </a:lvl1pPr>
            <a:lvl2pPr>
              <a:defRPr sz="1200">
                <a:solidFill>
                  <a:schemeClr val="bg1"/>
                </a:solidFill>
                <a:latin typeface="Myriad Pro" pitchFamily="34" charset="0"/>
              </a:defRPr>
            </a:lvl2pPr>
            <a:lvl3pPr>
              <a:defRPr sz="1200">
                <a:solidFill>
                  <a:schemeClr val="bg1"/>
                </a:solidFill>
                <a:latin typeface="Myriad Pro" pitchFamily="34" charset="0"/>
              </a:defRPr>
            </a:lvl3pPr>
            <a:lvl4pPr>
              <a:defRPr sz="1200">
                <a:solidFill>
                  <a:schemeClr val="bg1"/>
                </a:solidFill>
                <a:latin typeface="Myriad Pro" pitchFamily="34" charset="0"/>
              </a:defRPr>
            </a:lvl4pPr>
            <a:lvl5pPr>
              <a:defRPr sz="1200">
                <a:solidFill>
                  <a:schemeClr val="bg1"/>
                </a:solidFill>
                <a:latin typeface="Myriad Pro" pitchFamily="34" charset="0"/>
              </a:defRPr>
            </a:lvl5pPr>
          </a:lstStyle>
          <a:p>
            <a:pPr marL="0" marR="0" lvl="0" indent="0" algn="l" defTabSz="914400" eaLnBrk="1" fontAlgn="auto" latinLnBrk="0" hangingPunct="1">
              <a:lnSpc>
                <a:spcPct val="100000"/>
              </a:lnSpc>
              <a:spcBef>
                <a:spcPts val="0"/>
              </a:spcBef>
              <a:spcAft>
                <a:spcPts val="0"/>
              </a:spcAft>
              <a:buClrTx/>
              <a:buSzTx/>
              <a:buFontTx/>
              <a:buNone/>
              <a:tabLst/>
              <a:defRPr/>
            </a:pPr>
            <a:r>
              <a:rPr lang="pl-PL" dirty="0" err="1" smtClean="0"/>
              <a:t>Click</a:t>
            </a:r>
            <a:r>
              <a:rPr lang="pl-PL" dirty="0" smtClean="0"/>
              <a:t> to </a:t>
            </a:r>
            <a:r>
              <a:rPr lang="pl-PL" dirty="0" err="1" smtClean="0"/>
              <a:t>add</a:t>
            </a:r>
            <a:r>
              <a:rPr lang="pl-PL" dirty="0" smtClean="0"/>
              <a:t> the </a:t>
            </a:r>
            <a:r>
              <a:rPr lang="pl-PL" dirty="0" err="1" smtClean="0"/>
              <a:t>key</a:t>
            </a:r>
            <a:r>
              <a:rPr lang="pl-PL" dirty="0" smtClean="0"/>
              <a:t> </a:t>
            </a:r>
            <a:r>
              <a:rPr lang="pl-PL" dirty="0" err="1" smtClean="0"/>
              <a:t>messages</a:t>
            </a:r>
            <a:endParaRPr lang="pl-PL" dirty="0"/>
          </a:p>
        </p:txBody>
      </p:sp>
      <p:sp>
        <p:nvSpPr>
          <p:cNvPr id="36" name="Symbol zastępczy tekstu 43"/>
          <p:cNvSpPr>
            <a:spLocks noGrp="1"/>
          </p:cNvSpPr>
          <p:nvPr>
            <p:ph type="body" sz="quarter" idx="39" hasCustomPrompt="1"/>
          </p:nvPr>
        </p:nvSpPr>
        <p:spPr>
          <a:xfrm>
            <a:off x="285720" y="101713"/>
            <a:ext cx="3090321" cy="306989"/>
          </a:xfrm>
          <a:prstGeom prst="rect">
            <a:avLst/>
          </a:prstGeom>
        </p:spPr>
        <p:txBody>
          <a:bodyPr anchor="ctr"/>
          <a:lstStyle>
            <a:lvl1pPr marL="0" indent="0">
              <a:buFontTx/>
              <a:buNone/>
              <a:defRPr sz="1000" b="1"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presentation</a:t>
            </a:r>
            <a:endParaRPr lang="pl-PL" dirty="0"/>
          </a:p>
        </p:txBody>
      </p:sp>
      <p:sp>
        <p:nvSpPr>
          <p:cNvPr id="37" name="Symbol zastępczy tekstu 43"/>
          <p:cNvSpPr>
            <a:spLocks noGrp="1"/>
          </p:cNvSpPr>
          <p:nvPr>
            <p:ph type="body" sz="quarter" idx="40" hasCustomPrompt="1"/>
          </p:nvPr>
        </p:nvSpPr>
        <p:spPr>
          <a:xfrm>
            <a:off x="3347864" y="101713"/>
            <a:ext cx="3724466" cy="306989"/>
          </a:xfrm>
          <a:prstGeom prst="rect">
            <a:avLst/>
          </a:prstGeom>
        </p:spPr>
        <p:txBody>
          <a:bodyPr anchor="ctr"/>
          <a:lstStyle>
            <a:lvl1pPr marL="0" indent="0">
              <a:buFontTx/>
              <a:buNone/>
              <a:defRPr sz="1000" baseline="0">
                <a:solidFill>
                  <a:schemeClr val="bg1">
                    <a:lumMod val="50000"/>
                  </a:schemeClr>
                </a:solidFill>
                <a:latin typeface="+mj-lt"/>
              </a:defRPr>
            </a:lvl1pPr>
            <a:lvl2pPr>
              <a:buFont typeface="Wingdings" pitchFamily="2" charset="2"/>
              <a:buChar char="v"/>
              <a:defRPr sz="1000">
                <a:latin typeface="Myriad Pro" pitchFamily="34" charset="0"/>
              </a:defRPr>
            </a:lvl2pPr>
            <a:lvl3pPr>
              <a:buFont typeface="Wingdings" pitchFamily="2" charset="2"/>
              <a:buChar char="v"/>
              <a:defRPr sz="1000">
                <a:latin typeface="Myriad Pro" pitchFamily="34" charset="0"/>
              </a:defRPr>
            </a:lvl3pPr>
            <a:lvl4pPr>
              <a:buFont typeface="Wingdings" pitchFamily="2" charset="2"/>
              <a:buChar char="v"/>
              <a:defRPr sz="1000">
                <a:latin typeface="Myriad Pro" pitchFamily="34" charset="0"/>
              </a:defRPr>
            </a:lvl4pPr>
            <a:lvl5pPr>
              <a:buFont typeface="Wingdings" pitchFamily="2" charset="2"/>
              <a:buChar char="v"/>
              <a:defRPr sz="1000">
                <a:latin typeface="Myriad Pro" pitchFamily="34" charset="0"/>
              </a:defRPr>
            </a:lvl5pPr>
          </a:lstStyle>
          <a:p>
            <a:pPr lvl="0"/>
            <a:r>
              <a:rPr lang="pl-PL" dirty="0" smtClean="0"/>
              <a:t>The </a:t>
            </a:r>
            <a:r>
              <a:rPr lang="pl-PL" dirty="0" err="1" smtClean="0"/>
              <a:t>title</a:t>
            </a:r>
            <a:r>
              <a:rPr lang="pl-PL" dirty="0" smtClean="0"/>
              <a:t> of the </a:t>
            </a:r>
            <a:r>
              <a:rPr lang="pl-PL" dirty="0" err="1" smtClean="0"/>
              <a:t>section</a:t>
            </a:r>
            <a:endParaRPr lang="pl-PL" dirty="0"/>
          </a:p>
        </p:txBody>
      </p:sp>
      <p:sp>
        <p:nvSpPr>
          <p:cNvPr id="18" name="Symbol zastępczy daty 6"/>
          <p:cNvSpPr>
            <a:spLocks noGrp="1"/>
          </p:cNvSpPr>
          <p:nvPr>
            <p:ph type="dt" sz="half" idx="10"/>
          </p:nvPr>
        </p:nvSpPr>
        <p:spPr>
          <a:xfrm>
            <a:off x="0" y="6715148"/>
            <a:ext cx="1139940" cy="142852"/>
          </a:xfrm>
        </p:spPr>
        <p:txBody>
          <a:bodyPr/>
          <a:lstStyle>
            <a:lvl1pPr algn="l">
              <a:defRPr sz="800">
                <a:solidFill>
                  <a:schemeClr val="tx1">
                    <a:lumMod val="65000"/>
                    <a:lumOff val="35000"/>
                  </a:schemeClr>
                </a:solidFill>
                <a:latin typeface="+mn-lt"/>
              </a:defRPr>
            </a:lvl1pPr>
          </a:lstStyle>
          <a:p>
            <a:fld id="{939160F1-D131-488F-8FBF-A9F49A274FEE}" type="datetime3">
              <a:rPr lang="en-US" smtClean="0"/>
              <a:pPr/>
              <a:t>24 March 2015</a:t>
            </a:fld>
            <a:endParaRPr lang="pl-PL" dirty="0"/>
          </a:p>
        </p:txBody>
      </p:sp>
      <p:sp>
        <p:nvSpPr>
          <p:cNvPr id="19" name="Symbol zastępczy tekstu 17"/>
          <p:cNvSpPr>
            <a:spLocks noGrp="1"/>
          </p:cNvSpPr>
          <p:nvPr>
            <p:ph type="body" sz="quarter" idx="17" hasCustomPrompt="1"/>
          </p:nvPr>
        </p:nvSpPr>
        <p:spPr>
          <a:xfrm>
            <a:off x="285719" y="334307"/>
            <a:ext cx="8715405" cy="607071"/>
          </a:xfrm>
          <a:prstGeom prst="rect">
            <a:avLst/>
          </a:prstGeom>
        </p:spPr>
        <p:txBody>
          <a:bodyPr wrap="square" anchor="b">
            <a:spAutoFit/>
          </a:bodyPr>
          <a:lstStyle>
            <a:lvl1pPr marL="0" marR="0" indent="0" defTabSz="914400" eaLnBrk="1" fontAlgn="auto" latinLnBrk="0" hangingPunct="1">
              <a:lnSpc>
                <a:spcPct val="100000"/>
              </a:lnSpc>
              <a:spcBef>
                <a:spcPts val="0"/>
              </a:spcBef>
              <a:spcAft>
                <a:spcPts val="0"/>
              </a:spcAft>
              <a:buClrTx/>
              <a:buSzTx/>
              <a:buFontTx/>
              <a:buNone/>
              <a:tabLst/>
              <a:defRPr sz="3000" b="1">
                <a:solidFill>
                  <a:schemeClr val="tx2"/>
                </a:solidFill>
                <a:latin typeface="+mj-lt"/>
              </a:defRPr>
            </a:lvl1pPr>
            <a:lvl2pPr>
              <a:defRPr>
                <a:solidFill>
                  <a:schemeClr val="bg1">
                    <a:lumMod val="65000"/>
                  </a:schemeClr>
                </a:solidFill>
                <a:latin typeface="Myriad Pro" pitchFamily="34" charset="0"/>
              </a:defRPr>
            </a:lvl2pPr>
            <a:lvl3pPr>
              <a:defRPr>
                <a:solidFill>
                  <a:schemeClr val="bg1">
                    <a:lumMod val="65000"/>
                  </a:schemeClr>
                </a:solidFill>
                <a:latin typeface="Myriad Pro" pitchFamily="34" charset="0"/>
              </a:defRPr>
            </a:lvl3pPr>
            <a:lvl4pPr>
              <a:defRPr>
                <a:solidFill>
                  <a:schemeClr val="bg1">
                    <a:lumMod val="65000"/>
                  </a:schemeClr>
                </a:solidFill>
                <a:latin typeface="Myriad Pro" pitchFamily="34" charset="0"/>
              </a:defRPr>
            </a:lvl4pPr>
            <a:lvl5pPr>
              <a:defRPr>
                <a:solidFill>
                  <a:schemeClr val="bg1">
                    <a:lumMod val="65000"/>
                  </a:schemeClr>
                </a:solidFill>
                <a:latin typeface="Myriad Pro" pitchFamily="34" charset="0"/>
              </a:defRPr>
            </a:lvl5pPr>
          </a:lstStyle>
          <a:p>
            <a:pPr marL="0" marR="0" lvl="0" indent="0" defTabSz="914400" eaLnBrk="1" fontAlgn="auto" latinLnBrk="0" hangingPunct="1">
              <a:lnSpc>
                <a:spcPct val="100000"/>
              </a:lnSpc>
              <a:spcBef>
                <a:spcPts val="0"/>
              </a:spcBef>
              <a:spcAft>
                <a:spcPts val="0"/>
              </a:spcAft>
              <a:buClrTx/>
              <a:buSzTx/>
              <a:buFontTx/>
              <a:buNone/>
              <a:tabLst/>
              <a:defRPr/>
            </a:pPr>
            <a:r>
              <a:rPr lang="pl-PL" dirty="0" smtClean="0"/>
              <a:t>The </a:t>
            </a:r>
            <a:r>
              <a:rPr lang="pl-PL" dirty="0" err="1" smtClean="0"/>
              <a:t>title</a:t>
            </a:r>
            <a:r>
              <a:rPr lang="pl-PL" dirty="0" smtClean="0"/>
              <a:t> of the </a:t>
            </a:r>
            <a:r>
              <a:rPr lang="pl-PL" dirty="0" err="1" smtClean="0"/>
              <a:t>slide</a:t>
            </a:r>
            <a:endParaRPr lang="pl-PL" dirty="0" smtClean="0"/>
          </a:p>
        </p:txBody>
      </p:sp>
      <p:sp>
        <p:nvSpPr>
          <p:cNvPr id="26" name="Symbol zastępczy tekstu 43"/>
          <p:cNvSpPr>
            <a:spLocks noGrp="1"/>
          </p:cNvSpPr>
          <p:nvPr>
            <p:ph type="body" sz="quarter" idx="41" hasCustomPrompt="1"/>
          </p:nvPr>
        </p:nvSpPr>
        <p:spPr>
          <a:xfrm>
            <a:off x="501650" y="2128455"/>
            <a:ext cx="2698750" cy="699404"/>
          </a:xfrm>
          <a:prstGeom prst="rect">
            <a:avLst/>
          </a:prstGeom>
        </p:spPr>
        <p:txBody>
          <a:bodyPr anchor="t">
            <a:spAutoFit/>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pl-PL" dirty="0" err="1" smtClean="0"/>
              <a:t>Click</a:t>
            </a:r>
            <a:r>
              <a:rPr lang="pl-PL" dirty="0" smtClean="0"/>
              <a:t> to </a:t>
            </a:r>
            <a:r>
              <a:rPr lang="pl-PL" dirty="0" err="1" smtClean="0"/>
              <a:t>add</a:t>
            </a:r>
            <a:r>
              <a:rPr lang="pl-PL" dirty="0" smtClean="0"/>
              <a:t> the </a:t>
            </a:r>
            <a:r>
              <a:rPr lang="pl-PL" dirty="0" err="1" smtClean="0"/>
              <a:t>sub</a:t>
            </a:r>
            <a:r>
              <a:rPr lang="pl-PL" dirty="0" smtClean="0"/>
              <a:t> </a:t>
            </a:r>
            <a:r>
              <a:rPr lang="pl-PL" dirty="0" err="1" smtClean="0"/>
              <a:t>messages</a:t>
            </a:r>
            <a:endParaRPr lang="pl-PL" dirty="0"/>
          </a:p>
        </p:txBody>
      </p:sp>
      <p:sp>
        <p:nvSpPr>
          <p:cNvPr id="27" name="Symbol zastępczy tekstu 43"/>
          <p:cNvSpPr>
            <a:spLocks noGrp="1"/>
          </p:cNvSpPr>
          <p:nvPr>
            <p:ph type="body" sz="quarter" idx="42" hasCustomPrompt="1"/>
          </p:nvPr>
        </p:nvSpPr>
        <p:spPr>
          <a:xfrm>
            <a:off x="3355075" y="2128455"/>
            <a:ext cx="2698750" cy="699404"/>
          </a:xfrm>
          <a:prstGeom prst="rect">
            <a:avLst/>
          </a:prstGeom>
        </p:spPr>
        <p:txBody>
          <a:bodyPr anchor="t">
            <a:spAutoFit/>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pl-PL" dirty="0" err="1" smtClean="0"/>
              <a:t>Click</a:t>
            </a:r>
            <a:r>
              <a:rPr lang="pl-PL" dirty="0" smtClean="0"/>
              <a:t> to </a:t>
            </a:r>
            <a:r>
              <a:rPr lang="pl-PL" dirty="0" err="1" smtClean="0"/>
              <a:t>add</a:t>
            </a:r>
            <a:r>
              <a:rPr lang="pl-PL" dirty="0" smtClean="0"/>
              <a:t> the </a:t>
            </a:r>
            <a:r>
              <a:rPr lang="pl-PL" dirty="0" err="1" smtClean="0"/>
              <a:t>sub</a:t>
            </a:r>
            <a:r>
              <a:rPr lang="pl-PL" dirty="0" smtClean="0"/>
              <a:t> </a:t>
            </a:r>
            <a:r>
              <a:rPr lang="pl-PL" dirty="0" err="1" smtClean="0"/>
              <a:t>messages</a:t>
            </a:r>
            <a:endParaRPr lang="pl-PL" dirty="0"/>
          </a:p>
        </p:txBody>
      </p:sp>
      <p:sp>
        <p:nvSpPr>
          <p:cNvPr id="31" name="Symbol zastępczy tekstu 43"/>
          <p:cNvSpPr>
            <a:spLocks noGrp="1"/>
          </p:cNvSpPr>
          <p:nvPr>
            <p:ph type="body" sz="quarter" idx="43" hasCustomPrompt="1"/>
          </p:nvPr>
        </p:nvSpPr>
        <p:spPr>
          <a:xfrm>
            <a:off x="6191816" y="2128455"/>
            <a:ext cx="2698750" cy="699404"/>
          </a:xfrm>
          <a:prstGeom prst="rect">
            <a:avLst/>
          </a:prstGeom>
        </p:spPr>
        <p:txBody>
          <a:bodyPr anchor="t">
            <a:spAutoFit/>
          </a:bodyPr>
          <a:lstStyle>
            <a:lvl1pPr marL="288000" indent="-288000">
              <a:buClr>
                <a:schemeClr val="accent4"/>
              </a:buClr>
              <a:buFont typeface="Wingdings" pitchFamily="2" charset="2"/>
              <a:buChar char="§"/>
              <a:defRPr sz="1800" baseline="0">
                <a:solidFill>
                  <a:schemeClr val="tx1"/>
                </a:solidFill>
                <a:latin typeface="+mj-lt"/>
              </a:defRPr>
            </a:lvl1pPr>
            <a:lvl2pPr>
              <a:buClr>
                <a:schemeClr val="accent4"/>
              </a:buClr>
              <a:buFont typeface="Arial" pitchFamily="34" charset="0"/>
              <a:buChar char="–"/>
              <a:defRPr sz="1800">
                <a:solidFill>
                  <a:schemeClr val="tx1"/>
                </a:solidFill>
                <a:latin typeface="+mj-lt"/>
              </a:defRPr>
            </a:lvl2pPr>
            <a:lvl3pPr>
              <a:buClr>
                <a:schemeClr val="tx2"/>
              </a:buClr>
              <a:buFont typeface="Wingdings" pitchFamily="2" charset="2"/>
              <a:buChar char="§"/>
              <a:defRPr sz="1800">
                <a:solidFill>
                  <a:schemeClr val="tx1"/>
                </a:solidFill>
                <a:latin typeface="+mj-lt"/>
              </a:defRPr>
            </a:lvl3pPr>
            <a:lvl4pPr>
              <a:buFont typeface="Arial" pitchFamily="34" charset="0"/>
              <a:buChar char="–"/>
              <a:defRPr sz="1800">
                <a:solidFill>
                  <a:schemeClr val="tx1"/>
                </a:solidFill>
                <a:latin typeface="+mj-lt"/>
              </a:defRPr>
            </a:lvl4pPr>
            <a:lvl5pPr>
              <a:buFont typeface="Wingdings" pitchFamily="2" charset="2"/>
              <a:buChar char="v"/>
              <a:defRPr sz="1000">
                <a:latin typeface="Myriad Pro" pitchFamily="34" charset="0"/>
              </a:defRPr>
            </a:lvl5pPr>
          </a:lstStyle>
          <a:p>
            <a:pPr lvl="0"/>
            <a:r>
              <a:rPr lang="pl-PL" dirty="0" err="1" smtClean="0"/>
              <a:t>Click</a:t>
            </a:r>
            <a:r>
              <a:rPr lang="pl-PL" dirty="0" smtClean="0"/>
              <a:t> to </a:t>
            </a:r>
            <a:r>
              <a:rPr lang="pl-PL" dirty="0" err="1" smtClean="0"/>
              <a:t>add</a:t>
            </a:r>
            <a:r>
              <a:rPr lang="pl-PL" dirty="0" smtClean="0"/>
              <a:t> the </a:t>
            </a:r>
            <a:r>
              <a:rPr lang="pl-PL" dirty="0" err="1" smtClean="0"/>
              <a:t>sub</a:t>
            </a:r>
            <a:r>
              <a:rPr lang="pl-PL" dirty="0" smtClean="0"/>
              <a:t> </a:t>
            </a:r>
            <a:r>
              <a:rPr lang="pl-PL" dirty="0" err="1" smtClean="0"/>
              <a:t>messages</a:t>
            </a:r>
            <a:endParaRPr lang="pl-PL" dirty="0"/>
          </a:p>
        </p:txBody>
      </p:sp>
      <p:sp>
        <p:nvSpPr>
          <p:cNvPr id="13" name="Prostokąt 10"/>
          <p:cNvSpPr/>
          <p:nvPr userDrawn="1"/>
        </p:nvSpPr>
        <p:spPr>
          <a:xfrm>
            <a:off x="0" y="142852"/>
            <a:ext cx="214282" cy="6000792"/>
          </a:xfrm>
          <a:prstGeom prst="rect">
            <a:avLst/>
          </a:prstGeom>
          <a:solidFill>
            <a:srgbClr val="0042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cSld>
  <p:clrMapOvr>
    <a:masterClrMapping/>
  </p:clrMapOvr>
  <p:transition>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Prostokąt 10"/>
          <p:cNvSpPr/>
          <p:nvPr/>
        </p:nvSpPr>
        <p:spPr>
          <a:xfrm>
            <a:off x="0" y="142852"/>
            <a:ext cx="214282" cy="65175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Prostokąt 20"/>
          <p:cNvSpPr/>
          <p:nvPr/>
        </p:nvSpPr>
        <p:spPr>
          <a:xfrm>
            <a:off x="214282" y="142852"/>
            <a:ext cx="8929718" cy="7858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latin typeface="+mj-lt"/>
              <a:cs typeface="Arial" pitchFamily="34" charset="0"/>
            </a:endParaRPr>
          </a:p>
        </p:txBody>
      </p:sp>
      <p:sp>
        <p:nvSpPr>
          <p:cNvPr id="11" name="Prostokąt 20"/>
          <p:cNvSpPr/>
          <p:nvPr/>
        </p:nvSpPr>
        <p:spPr>
          <a:xfrm>
            <a:off x="214282" y="982866"/>
            <a:ext cx="8929718" cy="5678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Title Placeholder 11"/>
          <p:cNvSpPr>
            <a:spLocks noGrp="1"/>
          </p:cNvSpPr>
          <p:nvPr>
            <p:ph type="title"/>
          </p:nvPr>
        </p:nvSpPr>
        <p:spPr>
          <a:xfrm>
            <a:off x="283463" y="330039"/>
            <a:ext cx="8698611" cy="607071"/>
          </a:xfrm>
          <a:prstGeom prst="rect">
            <a:avLst/>
          </a:prstGeom>
        </p:spPr>
        <p:txBody>
          <a:bodyPr vert="horz" wrap="square" lIns="72000" tIns="72000" rIns="72000" bIns="72000" rtlCol="0" anchor="b" anchorCtr="0">
            <a:spAutoFit/>
          </a:bodyPr>
          <a:lstStyle/>
          <a:p>
            <a:endParaRPr lang="ru-RU" dirty="0"/>
          </a:p>
        </p:txBody>
      </p:sp>
      <p:sp>
        <p:nvSpPr>
          <p:cNvPr id="14" name="Text Placeholder 13"/>
          <p:cNvSpPr>
            <a:spLocks noGrp="1"/>
          </p:cNvSpPr>
          <p:nvPr>
            <p:ph type="body" idx="1"/>
          </p:nvPr>
        </p:nvSpPr>
        <p:spPr>
          <a:xfrm>
            <a:off x="283463" y="1005840"/>
            <a:ext cx="8698611" cy="1484234"/>
          </a:xfrm>
          <a:prstGeom prst="rect">
            <a:avLst/>
          </a:prstGeom>
        </p:spPr>
        <p:txBody>
          <a:bodyPr vert="horz" wrap="square" lIns="72000" tIns="72000" rIns="72000" bIns="7200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7" name="Prostokąt 18"/>
          <p:cNvSpPr/>
          <p:nvPr/>
        </p:nvSpPr>
        <p:spPr>
          <a:xfrm>
            <a:off x="0" y="6715148"/>
            <a:ext cx="9144000" cy="142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atin typeface="+mn-lt"/>
            </a:endParaRPr>
          </a:p>
        </p:txBody>
      </p:sp>
      <p:sp>
        <p:nvSpPr>
          <p:cNvPr id="16" name="Date Placeholder 15"/>
          <p:cNvSpPr>
            <a:spLocks noGrp="1"/>
          </p:cNvSpPr>
          <p:nvPr>
            <p:ph type="dt" sz="half" idx="2"/>
          </p:nvPr>
        </p:nvSpPr>
        <p:spPr>
          <a:xfrm>
            <a:off x="27432" y="6680474"/>
            <a:ext cx="2133600" cy="195814"/>
          </a:xfrm>
          <a:prstGeom prst="rect">
            <a:avLst/>
          </a:prstGeom>
        </p:spPr>
        <p:txBody>
          <a:bodyPr vert="horz" lIns="36000" tIns="36000" rIns="36000" bIns="36000" rtlCol="0" anchor="ctr">
            <a:spAutoFit/>
          </a:bodyPr>
          <a:lstStyle>
            <a:lvl1pPr algn="l">
              <a:defRPr sz="800">
                <a:solidFill>
                  <a:schemeClr val="tx1">
                    <a:tint val="75000"/>
                  </a:schemeClr>
                </a:solidFill>
              </a:defRPr>
            </a:lvl1pPr>
          </a:lstStyle>
          <a:p>
            <a:fld id="{A0A44CF8-1661-44D8-8CAA-C34677948B2E}" type="datetime3">
              <a:rPr lang="en-US" smtClean="0"/>
              <a:pPr/>
              <a:t>24 March 2015</a:t>
            </a:fld>
            <a:endParaRPr lang="ru-RU" dirty="0"/>
          </a:p>
        </p:txBody>
      </p:sp>
      <p:sp>
        <p:nvSpPr>
          <p:cNvPr id="19" name="Rectangle 280"/>
          <p:cNvSpPr txBox="1">
            <a:spLocks noChangeArrowheads="1"/>
          </p:cNvSpPr>
          <p:nvPr/>
        </p:nvSpPr>
        <p:spPr bwMode="auto">
          <a:xfrm>
            <a:off x="8316416" y="6676020"/>
            <a:ext cx="731837" cy="259208"/>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DB605C4-3D8B-4085-B8E1-8E98B65DE422}" type="slidenum">
              <a:rPr kumimoji="0" lang="en-US" sz="11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22" name="Picture 21" descr="3 Quadrants_white.png"/>
          <p:cNvPicPr>
            <a:picLocks noChangeAspect="1"/>
          </p:cNvPicPr>
          <p:nvPr/>
        </p:nvPicPr>
        <p:blipFill>
          <a:blip r:embed="rId22" cstate="print"/>
          <a:stretch>
            <a:fillRect/>
          </a:stretch>
        </p:blipFill>
        <p:spPr>
          <a:xfrm>
            <a:off x="8352731" y="179774"/>
            <a:ext cx="553179" cy="711974"/>
          </a:xfrm>
          <a:prstGeom prst="rect">
            <a:avLst/>
          </a:prstGeom>
        </p:spPr>
      </p:pic>
      <p:pic>
        <p:nvPicPr>
          <p:cNvPr id="13" name="Picture 12" descr="3 Quadrants_white.png"/>
          <p:cNvPicPr>
            <a:picLocks noChangeAspect="1"/>
          </p:cNvPicPr>
          <p:nvPr userDrawn="1"/>
        </p:nvPicPr>
        <p:blipFill>
          <a:blip r:embed="rId22" cstate="print"/>
          <a:stretch>
            <a:fillRect/>
          </a:stretch>
        </p:blipFill>
        <p:spPr>
          <a:xfrm>
            <a:off x="8352731" y="179774"/>
            <a:ext cx="553179" cy="711974"/>
          </a:xfrm>
          <a:prstGeom prst="rect">
            <a:avLst/>
          </a:prstGeom>
        </p:spPr>
      </p:pic>
    </p:spTree>
  </p:cSld>
  <p:clrMap bg1="lt1" tx1="dk1" bg2="lt2" tx2="dk2" accent1="accent1" accent2="accent2" accent3="accent3" accent4="accent4" accent5="accent5" accent6="accent6" hlink="hlink" folHlink="folHlink"/>
  <p:sldLayoutIdLst>
    <p:sldLayoutId id="2147483679" r:id="rId1"/>
    <p:sldLayoutId id="2147483692" r:id="rId2"/>
    <p:sldLayoutId id="2147483688" r:id="rId3"/>
    <p:sldLayoutId id="2147483691" r:id="rId4"/>
    <p:sldLayoutId id="2147483689" r:id="rId5"/>
    <p:sldLayoutId id="2147483680" r:id="rId6"/>
    <p:sldLayoutId id="2147483681" r:id="rId7"/>
    <p:sldLayoutId id="2147483682" r:id="rId8"/>
    <p:sldLayoutId id="2147483683" r:id="rId9"/>
    <p:sldLayoutId id="2147483684" r:id="rId10"/>
    <p:sldLayoutId id="2147483685" r:id="rId11"/>
    <p:sldLayoutId id="2147483686" r:id="rId12"/>
    <p:sldLayoutId id="2147483665" r:id="rId13"/>
    <p:sldLayoutId id="2147483674" r:id="rId14"/>
    <p:sldLayoutId id="2147483667" r:id="rId15"/>
    <p:sldLayoutId id="2147483662" r:id="rId16"/>
    <p:sldLayoutId id="2147483670" r:id="rId17"/>
    <p:sldLayoutId id="2147483671" r:id="rId18"/>
    <p:sldLayoutId id="2147483675" r:id="rId19"/>
    <p:sldLayoutId id="2147483690" r:id="rId20"/>
  </p:sldLayoutIdLst>
  <p:timing>
    <p:tnLst>
      <p:par>
        <p:cTn id="1" dur="indefinite" restart="never" nodeType="tmRoot"/>
      </p:par>
    </p:tnLst>
  </p:timing>
  <p:hf hdr="0"/>
  <p:txStyles>
    <p:titleStyle>
      <a:lvl1pPr eaLnBrk="1" hangingPunct="1">
        <a:defRPr sz="3000" b="1" baseline="0">
          <a:solidFill>
            <a:schemeClr val="tx2"/>
          </a:solidFill>
          <a:latin typeface="+mj-lt"/>
          <a:cs typeface="Arial" pitchFamily="34" charset="0"/>
        </a:defRPr>
      </a:lvl1pPr>
    </p:titleStyle>
    <p:bodyStyle>
      <a:lvl1pPr marL="288000" indent="-288000" eaLnBrk="1" hangingPunct="1">
        <a:spcAft>
          <a:spcPts val="600"/>
        </a:spcAft>
        <a:buClr>
          <a:schemeClr val="accent4"/>
        </a:buClr>
        <a:buSzPct val="125000"/>
        <a:buFont typeface="Wingdings" pitchFamily="2" charset="2"/>
        <a:buChar char="§"/>
        <a:defRPr>
          <a:solidFill>
            <a:schemeClr val="tx1"/>
          </a:solidFill>
          <a:latin typeface="+mj-lt"/>
          <a:cs typeface="Arial" pitchFamily="34" charset="0"/>
        </a:defRPr>
      </a:lvl1pPr>
      <a:lvl2pPr marL="576000" indent="-288000" eaLnBrk="1" hangingPunct="1">
        <a:spcAft>
          <a:spcPts val="600"/>
        </a:spcAft>
        <a:buClr>
          <a:schemeClr val="accent4"/>
        </a:buClr>
        <a:buSzPct val="125000"/>
        <a:buFont typeface="Arial" pitchFamily="34" charset="0"/>
        <a:buChar char="–"/>
        <a:defRPr>
          <a:latin typeface="+mj-lt"/>
        </a:defRPr>
      </a:lvl2pPr>
      <a:lvl3pPr marL="864000" indent="-288000" eaLnBrk="1" hangingPunct="1">
        <a:spcAft>
          <a:spcPts val="600"/>
        </a:spcAft>
        <a:buClr>
          <a:schemeClr val="tx2"/>
        </a:buClr>
        <a:buFont typeface="Wingdings" pitchFamily="2" charset="2"/>
        <a:buChar char="§"/>
        <a:defRPr>
          <a:latin typeface="+mj-lt"/>
        </a:defRPr>
      </a:lvl3pPr>
      <a:lvl4pPr marL="1152000" indent="-288000" eaLnBrk="1" hangingPunct="1">
        <a:spcAft>
          <a:spcPts val="600"/>
        </a:spcAft>
        <a:buClr>
          <a:schemeClr val="tx2"/>
        </a:buClr>
        <a:buFont typeface="Arial" pitchFamily="34" charset="0"/>
        <a:buChar char="–"/>
        <a:defRPr>
          <a:latin typeface="+mj-lt"/>
        </a:defRPr>
      </a:lvl4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hyperlink" Target="http://www.python.org/dev/peps/pep-0008" TargetMode="Externa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python.org/psf/licens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python.org/"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docs.python.org/library/functions.html" TargetMode="External"/><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hyperlink" Target="http://docs.python.org/library/os.html?highlight=os" TargetMode="External"/><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hyperlink" Target="http://docs.python.org/2/library/exceptions.html" TargetMode="External"/><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dirty="0"/>
          </a:p>
        </p:txBody>
      </p:sp>
      <p:sp>
        <p:nvSpPr>
          <p:cNvPr id="3" name="Title 2"/>
          <p:cNvSpPr>
            <a:spLocks noGrp="1"/>
          </p:cNvSpPr>
          <p:nvPr>
            <p:ph type="title"/>
          </p:nvPr>
        </p:nvSpPr>
        <p:spPr/>
        <p:txBody>
          <a:bodyPr/>
          <a:lstStyle/>
          <a:p>
            <a:r>
              <a:rPr lang="en-US" dirty="0" smtClean="0"/>
              <a:t>Python</a:t>
            </a:r>
            <a:endParaRPr lang="en-US" dirty="0"/>
          </a:p>
        </p:txBody>
      </p:sp>
      <p:sp>
        <p:nvSpPr>
          <p:cNvPr id="5" name="Text Placeholder 4"/>
          <p:cNvSpPr>
            <a:spLocks noGrp="1"/>
          </p:cNvSpPr>
          <p:nvPr>
            <p:ph type="body" sz="quarter" idx="11"/>
          </p:nvPr>
        </p:nvSpPr>
        <p:spPr/>
        <p:txBody>
          <a:bodyPr/>
          <a:lstStyle/>
          <a:p>
            <a:r>
              <a:rPr lang="en-US" dirty="0" smtClean="0"/>
              <a:t>Georgiana </a:t>
            </a:r>
            <a:r>
              <a:rPr lang="en-US" dirty="0" err="1" smtClean="0"/>
              <a:t>Moise</a:t>
            </a:r>
            <a:endParaRPr lang="en-US" dirty="0"/>
          </a:p>
        </p:txBody>
      </p:sp>
      <p:sp>
        <p:nvSpPr>
          <p:cNvPr id="7" name="Text Placeholder 6"/>
          <p:cNvSpPr>
            <a:spLocks noGrp="1"/>
          </p:cNvSpPr>
          <p:nvPr>
            <p:ph type="body" sz="quarter" idx="12"/>
          </p:nvPr>
        </p:nvSpPr>
        <p:spPr/>
        <p:txBody>
          <a:bodyPr/>
          <a:lstStyle/>
          <a:p>
            <a:r>
              <a:rPr lang="en-US" dirty="0" smtClean="0"/>
              <a:t>Bucharest</a:t>
            </a:r>
            <a:endParaRPr lang="en-US" dirty="0"/>
          </a:p>
        </p:txBody>
      </p:sp>
      <p:sp>
        <p:nvSpPr>
          <p:cNvPr id="6" name="Date Placeholder 5"/>
          <p:cNvSpPr>
            <a:spLocks noGrp="1"/>
          </p:cNvSpPr>
          <p:nvPr>
            <p:ph type="dt" sz="half" idx="10"/>
          </p:nvPr>
        </p:nvSpPr>
        <p:spPr/>
        <p:txBody>
          <a:bodyPr/>
          <a:lstStyle/>
          <a:p>
            <a:fld id="{921850DD-B50E-4A38-BFD1-5AD8B3D6FCE0}" type="datetime3">
              <a:rPr lang="en-US" smtClean="0"/>
              <a:pPr/>
              <a:t>24 March 2015</a:t>
            </a:fld>
            <a:endParaRPr lang="pl-PL" dirty="0"/>
          </a:p>
        </p:txBody>
      </p:sp>
    </p:spTree>
    <p:extLst>
      <p:ext uri="{BB962C8B-B14F-4D97-AF65-F5344CB8AC3E}">
        <p14:creationId xmlns:p14="http://schemas.microsoft.com/office/powerpoint/2010/main" val="1950488330"/>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Identifiers</a:t>
            </a:r>
            <a:endParaRPr lang="ro-RO" dirty="0"/>
          </a:p>
        </p:txBody>
      </p:sp>
      <p:sp>
        <p:nvSpPr>
          <p:cNvPr id="3" name="Text Placeholder 2"/>
          <p:cNvSpPr>
            <a:spLocks noGrp="1"/>
          </p:cNvSpPr>
          <p:nvPr>
            <p:ph type="body" sz="quarter" idx="23"/>
          </p:nvPr>
        </p:nvSpPr>
        <p:spPr>
          <a:xfrm>
            <a:off x="285719" y="1032876"/>
            <a:ext cx="8705881" cy="5115998"/>
          </a:xfrm>
        </p:spPr>
        <p:txBody>
          <a:bodyPr/>
          <a:lstStyle/>
          <a:p>
            <a:r>
              <a:rPr lang="en-US" dirty="0" smtClean="0"/>
              <a:t>A Python identifier is a name used to identify a variable, function, class, module, or other object. An identifier starts with a letter A to Z or a to z or an underscore (_) followed by zero or more letters, underscores, and digits (0 to 9).</a:t>
            </a:r>
            <a:endParaRPr lang="ro-RO" dirty="0" smtClean="0"/>
          </a:p>
          <a:p>
            <a:r>
              <a:rPr lang="en-US" dirty="0" smtClean="0"/>
              <a:t>Python does not allow punctuation characters such as @, $, and % within identifiers. Python is a case sensitive programming language. Thus </a:t>
            </a:r>
            <a:r>
              <a:rPr lang="en-US" b="1" dirty="0" smtClean="0"/>
              <a:t>Test</a:t>
            </a:r>
            <a:r>
              <a:rPr lang="en-US" dirty="0" smtClean="0"/>
              <a:t> and </a:t>
            </a:r>
            <a:r>
              <a:rPr lang="en-US" b="1" dirty="0" smtClean="0"/>
              <a:t>test</a:t>
            </a:r>
            <a:r>
              <a:rPr lang="en-US" dirty="0" smtClean="0"/>
              <a:t> are two different identifiers in Python.</a:t>
            </a:r>
            <a:endParaRPr lang="ro-RO" dirty="0" smtClean="0"/>
          </a:p>
          <a:p>
            <a:r>
              <a:rPr lang="en-US" dirty="0" smtClean="0"/>
              <a:t>Here are following identifier naming convention for Python:</a:t>
            </a:r>
            <a:endParaRPr lang="ro-RO" dirty="0" smtClean="0"/>
          </a:p>
          <a:p>
            <a:pPr lvl="1"/>
            <a:r>
              <a:rPr lang="en-US" dirty="0" smtClean="0"/>
              <a:t>Class names start with an uppercase letter and all other identifiers with a lowercase letter.</a:t>
            </a:r>
            <a:endParaRPr lang="ro-RO" dirty="0" smtClean="0"/>
          </a:p>
          <a:p>
            <a:pPr lvl="1"/>
            <a:r>
              <a:rPr lang="en-US" dirty="0" smtClean="0"/>
              <a:t>Starting an identifier with a single leading underscore indicates by convention that the identifier is meant to be private. </a:t>
            </a:r>
            <a:endParaRPr lang="ro-RO" dirty="0" smtClean="0"/>
          </a:p>
          <a:p>
            <a:pPr lvl="1"/>
            <a:r>
              <a:rPr lang="en-US" dirty="0" smtClean="0"/>
              <a:t>Starting an identifier with two leading underscores indicates a strongly private identifier.</a:t>
            </a:r>
            <a:endParaRPr lang="ro-RO" dirty="0" smtClean="0"/>
          </a:p>
          <a:p>
            <a:pPr lvl="1"/>
            <a:r>
              <a:rPr lang="en-US" dirty="0" smtClean="0"/>
              <a:t>If the identifier also ends with two trailing underscores, the identifier is a language-defined special name.</a:t>
            </a:r>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Basic syntax</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Overriding methods</a:t>
            </a:r>
            <a:endParaRPr lang="ro-RO" dirty="0"/>
          </a:p>
        </p:txBody>
      </p:sp>
      <p:sp>
        <p:nvSpPr>
          <p:cNvPr id="3" name="Text Placeholder 2"/>
          <p:cNvSpPr>
            <a:spLocks noGrp="1"/>
          </p:cNvSpPr>
          <p:nvPr>
            <p:ph type="body" sz="quarter" idx="23"/>
          </p:nvPr>
        </p:nvSpPr>
        <p:spPr>
          <a:xfrm>
            <a:off x="295244" y="909051"/>
            <a:ext cx="8705881" cy="3654059"/>
          </a:xfrm>
        </p:spPr>
        <p:txBody>
          <a:bodyPr/>
          <a:lstStyle/>
          <a:p>
            <a:r>
              <a:rPr lang="en-US" dirty="0" smtClean="0"/>
              <a:t>You can always </a:t>
            </a:r>
            <a:r>
              <a:rPr lang="en-US" b="1" dirty="0" smtClean="0"/>
              <a:t>override</a:t>
            </a:r>
            <a:r>
              <a:rPr lang="en-US" dirty="0" smtClean="0"/>
              <a:t> your parent class methods. </a:t>
            </a:r>
          </a:p>
          <a:p>
            <a:r>
              <a:rPr lang="en-US" dirty="0" smtClean="0"/>
              <a:t>One reason for overriding parent's methods is because you may want special or different functionality in your subclass.</a:t>
            </a:r>
          </a:p>
          <a:p>
            <a:r>
              <a:rPr lang="en-US" dirty="0" smtClean="0"/>
              <a:t>You can override operator also.</a:t>
            </a:r>
          </a:p>
          <a:p>
            <a:r>
              <a:rPr lang="en-US" dirty="0" smtClean="0"/>
              <a:t>For example: </a:t>
            </a:r>
            <a:endParaRPr lang="ro-RO" dirty="0" smtClean="0"/>
          </a:p>
          <a:p>
            <a:pPr lvl="1"/>
            <a:r>
              <a:rPr lang="en-US" dirty="0" smtClean="0"/>
              <a:t>Assume you’ve created a Vector class to represent two-dimensional vectors. What happens when you use the plus operator to add them? Most likely Python will return error. To avoid, you could define the </a:t>
            </a:r>
            <a:r>
              <a:rPr lang="en-US" i="1" dirty="0" smtClean="0"/>
              <a:t>__add__</a:t>
            </a:r>
            <a:r>
              <a:rPr lang="en-US" dirty="0" smtClean="0"/>
              <a:t> method in class to perform vector addition, and then the plus operator would behave as per expectation</a:t>
            </a:r>
          </a:p>
          <a:p>
            <a:r>
              <a:rPr lang="en-US" dirty="0" smtClean="0"/>
              <a:t>Here are some generic functionality that you can override in your own classes:</a:t>
            </a:r>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Classes and objects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7" name="Table 6"/>
          <p:cNvGraphicFramePr>
            <a:graphicFrameLocks noGrp="1"/>
          </p:cNvGraphicFramePr>
          <p:nvPr/>
        </p:nvGraphicFramePr>
        <p:xfrm>
          <a:off x="438149" y="4187825"/>
          <a:ext cx="8486775" cy="2414695"/>
        </p:xfrm>
        <a:graphic>
          <a:graphicData uri="http://schemas.openxmlformats.org/drawingml/2006/table">
            <a:tbl>
              <a:tblPr firstRow="1" bandRow="1">
                <a:tableStyleId>{5C22544A-7EE6-4342-B048-85BDC9FD1C3A}</a:tableStyleId>
              </a:tblPr>
              <a:tblGrid>
                <a:gridCol w="2828925"/>
                <a:gridCol w="2828925"/>
                <a:gridCol w="2828925"/>
              </a:tblGrid>
              <a:tr h="395817">
                <a:tc>
                  <a:txBody>
                    <a:bodyPr/>
                    <a:lstStyle/>
                    <a:p>
                      <a:pPr>
                        <a:spcAft>
                          <a:spcPts val="0"/>
                        </a:spcAft>
                      </a:pPr>
                      <a:r>
                        <a:rPr lang="en-US" sz="1200" b="1" kern="50" dirty="0">
                          <a:latin typeface="Liberation Serif"/>
                          <a:ea typeface="WenQuanYi Zen Hei"/>
                          <a:cs typeface="Lohit Devanagari"/>
                        </a:rPr>
                        <a:t>Method</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b="1" kern="50">
                          <a:latin typeface="Liberation Serif"/>
                          <a:ea typeface="WenQuanYi Zen Hei"/>
                          <a:cs typeface="Lohit Devanagari"/>
                        </a:rPr>
                        <a:t>Description</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b="1" kern="50">
                          <a:latin typeface="Liberation Serif"/>
                          <a:ea typeface="WenQuanYi Zen Hei"/>
                          <a:cs typeface="Lohit Devanagari"/>
                        </a:rPr>
                        <a:t>Example</a:t>
                      </a:r>
                      <a:endParaRPr lang="ro-RO" sz="1200" kern="50">
                        <a:latin typeface="Liberation Serif"/>
                        <a:ea typeface="WenQuanYi Zen Hei"/>
                        <a:cs typeface="Lohit Devanagari"/>
                      </a:endParaRPr>
                    </a:p>
                  </a:txBody>
                  <a:tcPr marL="34925" marR="34925" marT="34925" marB="34925"/>
                </a:tc>
              </a:tr>
              <a:tr h="395817">
                <a:tc>
                  <a:txBody>
                    <a:bodyPr/>
                    <a:lstStyle/>
                    <a:p>
                      <a:pPr>
                        <a:spcAft>
                          <a:spcPts val="0"/>
                        </a:spcAft>
                      </a:pPr>
                      <a:r>
                        <a:rPr lang="en-US" sz="1200" b="1" kern="50">
                          <a:latin typeface="Liberation Serif"/>
                          <a:ea typeface="WenQuanYi Zen Hei"/>
                          <a:cs typeface="Lohit Devanagari"/>
                        </a:rPr>
                        <a:t>__init__ ( self [,args...] )</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Constructor (with any optional arguments)</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i="1" kern="50">
                          <a:latin typeface="Liberation Serif"/>
                          <a:ea typeface="WenQuanYi Zen Hei"/>
                          <a:cs typeface="Lohit Devanagari"/>
                        </a:rPr>
                        <a:t>obj = className(args)</a:t>
                      </a:r>
                      <a:endParaRPr lang="ro-RO" sz="1200" kern="50">
                        <a:latin typeface="Liberation Serif"/>
                        <a:ea typeface="WenQuanYi Zen Hei"/>
                        <a:cs typeface="Lohit Devanagari"/>
                      </a:endParaRPr>
                    </a:p>
                  </a:txBody>
                  <a:tcPr marL="34925" marR="34925" marT="34925" marB="34925"/>
                </a:tc>
              </a:tr>
              <a:tr h="395817">
                <a:tc>
                  <a:txBody>
                    <a:bodyPr/>
                    <a:lstStyle/>
                    <a:p>
                      <a:pPr>
                        <a:spcAft>
                          <a:spcPts val="0"/>
                        </a:spcAft>
                      </a:pPr>
                      <a:r>
                        <a:rPr lang="en-US" sz="1200" b="1" kern="50">
                          <a:latin typeface="Liberation Serif"/>
                          <a:ea typeface="WenQuanYi Zen Hei"/>
                          <a:cs typeface="Lohit Devanagari"/>
                        </a:rPr>
                        <a:t>__del__( self )</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Destructor, deletes an object</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i="1" kern="50">
                          <a:latin typeface="Liberation Serif"/>
                          <a:ea typeface="WenQuanYi Zen Hei"/>
                          <a:cs typeface="Lohit Devanagari"/>
                        </a:rPr>
                        <a:t>dell obj</a:t>
                      </a:r>
                      <a:endParaRPr lang="ro-RO" sz="1200" kern="50">
                        <a:latin typeface="Liberation Serif"/>
                        <a:ea typeface="WenQuanYi Zen Hei"/>
                        <a:cs typeface="Lohit Devanagari"/>
                      </a:endParaRPr>
                    </a:p>
                  </a:txBody>
                  <a:tcPr marL="34925" marR="34925" marT="34925" marB="34925"/>
                </a:tc>
              </a:tr>
              <a:tr h="395817">
                <a:tc>
                  <a:txBody>
                    <a:bodyPr/>
                    <a:lstStyle/>
                    <a:p>
                      <a:pPr>
                        <a:spcAft>
                          <a:spcPts val="0"/>
                        </a:spcAft>
                      </a:pPr>
                      <a:r>
                        <a:rPr lang="en-US" sz="1200" b="1" kern="50">
                          <a:latin typeface="Liberation Serif"/>
                          <a:ea typeface="WenQuanYi Zen Hei"/>
                          <a:cs typeface="Lohit Devanagari"/>
                        </a:rPr>
                        <a:t>__repr__( self )</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Evaluate string representation</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i="1" kern="50">
                          <a:latin typeface="Liberation Serif"/>
                          <a:ea typeface="WenQuanYi Zen Hei"/>
                          <a:cs typeface="Lohit Devanagari"/>
                        </a:rPr>
                        <a:t>repr(obj)</a:t>
                      </a:r>
                      <a:endParaRPr lang="ro-RO" sz="1200" kern="50">
                        <a:latin typeface="Liberation Serif"/>
                        <a:ea typeface="WenQuanYi Zen Hei"/>
                        <a:cs typeface="Lohit Devanagari"/>
                      </a:endParaRPr>
                    </a:p>
                  </a:txBody>
                  <a:tcPr marL="34925" marR="34925" marT="34925" marB="34925"/>
                </a:tc>
              </a:tr>
              <a:tr h="395817">
                <a:tc>
                  <a:txBody>
                    <a:bodyPr/>
                    <a:lstStyle/>
                    <a:p>
                      <a:pPr>
                        <a:spcAft>
                          <a:spcPts val="0"/>
                        </a:spcAft>
                      </a:pPr>
                      <a:r>
                        <a:rPr lang="en-US" sz="1200" b="1" kern="50">
                          <a:latin typeface="Liberation Serif"/>
                          <a:ea typeface="WenQuanYi Zen Hei"/>
                          <a:cs typeface="Lohit Devanagari"/>
                        </a:rPr>
                        <a:t>__str__( self )</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Printable string representation</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i="1" kern="50">
                          <a:latin typeface="Liberation Serif"/>
                          <a:ea typeface="WenQuanYi Zen Hei"/>
                          <a:cs typeface="Lohit Devanagari"/>
                        </a:rPr>
                        <a:t>str(obj)</a:t>
                      </a:r>
                      <a:endParaRPr lang="ro-RO" sz="1200" kern="50">
                        <a:latin typeface="Liberation Serif"/>
                        <a:ea typeface="WenQuanYi Zen Hei"/>
                        <a:cs typeface="Lohit Devanagari"/>
                      </a:endParaRPr>
                    </a:p>
                  </a:txBody>
                  <a:tcPr marL="34925" marR="34925" marT="34925" marB="34925"/>
                </a:tc>
              </a:tr>
              <a:tr h="395817">
                <a:tc>
                  <a:txBody>
                    <a:bodyPr/>
                    <a:lstStyle/>
                    <a:p>
                      <a:pPr>
                        <a:spcAft>
                          <a:spcPts val="0"/>
                        </a:spcAft>
                      </a:pPr>
                      <a:r>
                        <a:rPr lang="en-US" sz="1200" b="1" kern="50">
                          <a:latin typeface="Liberation Serif"/>
                          <a:ea typeface="WenQuanYi Zen Hei"/>
                          <a:cs typeface="Lohit Devanagari"/>
                        </a:rPr>
                        <a:t>__cmp__ ( self, x )</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Object comparison</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i="1" kern="50" dirty="0" err="1">
                          <a:latin typeface="Liberation Serif"/>
                          <a:ea typeface="WenQuanYi Zen Hei"/>
                          <a:cs typeface="Lohit Devanagari"/>
                        </a:rPr>
                        <a:t>cmp</a:t>
                      </a:r>
                      <a:r>
                        <a:rPr lang="en-US" sz="1200" i="1" kern="50" dirty="0">
                          <a:latin typeface="Liberation Serif"/>
                          <a:ea typeface="WenQuanYi Zen Hei"/>
                          <a:cs typeface="Lohit Devanagari"/>
                        </a:rPr>
                        <a:t>(</a:t>
                      </a:r>
                      <a:r>
                        <a:rPr lang="en-US" sz="1200" i="1" kern="50" dirty="0" err="1">
                          <a:latin typeface="Liberation Serif"/>
                          <a:ea typeface="WenQuanYi Zen Hei"/>
                          <a:cs typeface="Lohit Devanagari"/>
                        </a:rPr>
                        <a:t>obj</a:t>
                      </a:r>
                      <a:r>
                        <a:rPr lang="en-US" sz="1200" i="1" kern="50" dirty="0">
                          <a:latin typeface="Liberation Serif"/>
                          <a:ea typeface="WenQuanYi Zen Hei"/>
                          <a:cs typeface="Lohit Devanagari"/>
                        </a:rPr>
                        <a:t>, x)</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Data hiding</a:t>
            </a:r>
            <a:endParaRPr lang="ro-RO" dirty="0"/>
          </a:p>
        </p:txBody>
      </p:sp>
      <p:sp>
        <p:nvSpPr>
          <p:cNvPr id="3" name="Text Placeholder 2"/>
          <p:cNvSpPr>
            <a:spLocks noGrp="1"/>
          </p:cNvSpPr>
          <p:nvPr>
            <p:ph type="body" sz="quarter" idx="23"/>
          </p:nvPr>
        </p:nvSpPr>
        <p:spPr>
          <a:xfrm>
            <a:off x="285719" y="1032876"/>
            <a:ext cx="8705881" cy="3807947"/>
          </a:xfrm>
        </p:spPr>
        <p:txBody>
          <a:bodyPr/>
          <a:lstStyle/>
          <a:p>
            <a:r>
              <a:rPr lang="en-US" dirty="0" smtClean="0"/>
              <a:t>An object's attributes may or may not be visible outside the class definition. </a:t>
            </a:r>
          </a:p>
          <a:p>
            <a:r>
              <a:rPr lang="en-US" dirty="0" smtClean="0"/>
              <a:t>For these cases, you can name attributes with a double underscore prefix, and those attributes will not be directly visible to outsiders.</a:t>
            </a:r>
          </a:p>
          <a:p>
            <a:r>
              <a:rPr lang="en-US" dirty="0" smtClean="0"/>
              <a:t>Syntax</a:t>
            </a:r>
          </a:p>
          <a:p>
            <a:pPr lvl="1">
              <a:buNone/>
            </a:pPr>
            <a:r>
              <a:rPr lang="en-US" i="1" dirty="0" smtClean="0"/>
              <a:t>class </a:t>
            </a:r>
            <a:r>
              <a:rPr lang="en-US" i="1" dirty="0" err="1" smtClean="0"/>
              <a:t>className</a:t>
            </a:r>
            <a:r>
              <a:rPr lang="en-US" i="1" dirty="0" smtClean="0"/>
              <a:t>:</a:t>
            </a:r>
          </a:p>
          <a:p>
            <a:pPr lvl="1">
              <a:buNone/>
            </a:pPr>
            <a:r>
              <a:rPr lang="en-US" i="1" dirty="0" smtClean="0"/>
              <a:t>   __</a:t>
            </a:r>
            <a:r>
              <a:rPr lang="en-US" i="1" dirty="0" err="1" smtClean="0"/>
              <a:t>attrName</a:t>
            </a:r>
            <a:r>
              <a:rPr lang="en-US" i="1" dirty="0" smtClean="0"/>
              <a:t> = value</a:t>
            </a:r>
            <a:endParaRPr lang="ro-RO" i="1" dirty="0" smtClean="0"/>
          </a:p>
          <a:p>
            <a:endParaRPr lang="en-US" dirty="0" smtClean="0"/>
          </a:p>
          <a:p>
            <a:r>
              <a:rPr lang="en-US" dirty="0" smtClean="0"/>
              <a:t>Python protects those members by internally changing the name to include the class name. </a:t>
            </a:r>
          </a:p>
          <a:p>
            <a:r>
              <a:rPr lang="en-US" dirty="0" smtClean="0"/>
              <a:t>You can access such attributes as </a:t>
            </a:r>
            <a:r>
              <a:rPr lang="en-US" i="1" dirty="0" err="1" smtClean="0"/>
              <a:t>object._className__attrName</a:t>
            </a:r>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Classes and objects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160F1-D131-488F-8FBF-A9F49A274FEE}" type="datetime3">
              <a:rPr lang="en-US" smtClean="0"/>
              <a:pPr/>
              <a:t>27 March 2015</a:t>
            </a:fld>
            <a:endParaRPr lang="pl-PL" dirty="0"/>
          </a:p>
        </p:txBody>
      </p:sp>
      <p:sp>
        <p:nvSpPr>
          <p:cNvPr id="3" name="Text Placeholder 2"/>
          <p:cNvSpPr>
            <a:spLocks noGrp="1"/>
          </p:cNvSpPr>
          <p:nvPr>
            <p:ph type="body" sz="quarter" idx="20"/>
          </p:nvPr>
        </p:nvSpPr>
        <p:spPr>
          <a:xfrm>
            <a:off x="5848350" y="2891961"/>
            <a:ext cx="3181350" cy="576293"/>
          </a:xfrm>
        </p:spPr>
        <p:txBody>
          <a:bodyPr/>
          <a:lstStyle/>
          <a:p>
            <a:r>
              <a:rPr lang="en-US" dirty="0" smtClean="0"/>
              <a:t>Practice</a:t>
            </a:r>
            <a:endParaRPr lang="ro-RO" dirty="0"/>
          </a:p>
        </p:txBody>
      </p:sp>
    </p:spTree>
    <p:extLst>
      <p:ext uri="{BB962C8B-B14F-4D97-AF65-F5344CB8AC3E}">
        <p14:creationId xmlns:p14="http://schemas.microsoft.com/office/powerpoint/2010/main" val="751770239"/>
      </p:ext>
    </p:extLst>
  </p:cSld>
  <p:clrMapOvr>
    <a:masterClrMapping/>
  </p:clrMapOvr>
  <p:transition>
    <p:zo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7"/>
          </p:nvPr>
        </p:nvSpPr>
        <p:spPr>
          <a:xfrm>
            <a:off x="285719" y="333661"/>
            <a:ext cx="8723809" cy="607071"/>
          </a:xfrm>
        </p:spPr>
        <p:txBody>
          <a:bodyPr/>
          <a:lstStyle/>
          <a:p>
            <a:r>
              <a:rPr lang="en-US" dirty="0" smtClean="0"/>
              <a:t>Practice</a:t>
            </a:r>
            <a:endParaRPr lang="ro-RO" dirty="0"/>
          </a:p>
        </p:txBody>
      </p:sp>
      <p:sp>
        <p:nvSpPr>
          <p:cNvPr id="14" name="Text Placeholder 13"/>
          <p:cNvSpPr>
            <a:spLocks noGrp="1"/>
          </p:cNvSpPr>
          <p:nvPr>
            <p:ph type="body" sz="quarter" idx="23"/>
          </p:nvPr>
        </p:nvSpPr>
        <p:spPr>
          <a:xfrm>
            <a:off x="285719" y="1032876"/>
            <a:ext cx="8705881" cy="2546063"/>
          </a:xfrm>
        </p:spPr>
        <p:txBody>
          <a:bodyPr/>
          <a:lstStyle/>
          <a:p>
            <a:r>
              <a:rPr lang="en-US" dirty="0" smtClean="0"/>
              <a:t>Having class “</a:t>
            </a:r>
            <a:r>
              <a:rPr lang="en-US" dirty="0"/>
              <a:t>E</a:t>
            </a:r>
            <a:r>
              <a:rPr lang="en-US" dirty="0" smtClean="0"/>
              <a:t>mployee” create two instances of this class(emp1 and emp2)</a:t>
            </a:r>
          </a:p>
          <a:p>
            <a:r>
              <a:rPr lang="en-US" dirty="0" smtClean="0"/>
              <a:t>After you create each instance, print the value of </a:t>
            </a:r>
            <a:r>
              <a:rPr lang="en-US" dirty="0" err="1" smtClean="0"/>
              <a:t>empCount</a:t>
            </a:r>
            <a:r>
              <a:rPr lang="en-US" dirty="0" smtClean="0"/>
              <a:t>.</a:t>
            </a:r>
          </a:p>
          <a:p>
            <a:r>
              <a:rPr lang="en-US" dirty="0" smtClean="0"/>
              <a:t>Add attribute ‘age’ for emp1. Verify if emp2 has the same attribute</a:t>
            </a:r>
          </a:p>
          <a:p>
            <a:r>
              <a:rPr lang="en-US" dirty="0" smtClean="0"/>
              <a:t>Create a method to update the salary.</a:t>
            </a:r>
          </a:p>
          <a:p>
            <a:r>
              <a:rPr lang="en-US" dirty="0" smtClean="0"/>
              <a:t>Delete object emp1 and try to update ‘age’ attribute.</a:t>
            </a:r>
          </a:p>
          <a:p>
            <a:endParaRPr lang="en-US" dirty="0" smtClean="0"/>
          </a:p>
          <a:p>
            <a:endParaRPr lang="en-US" dirty="0" smtClean="0"/>
          </a:p>
        </p:txBody>
      </p:sp>
      <p:sp>
        <p:nvSpPr>
          <p:cNvPr id="15" name="Text Placeholder 14"/>
          <p:cNvSpPr>
            <a:spLocks noGrp="1"/>
          </p:cNvSpPr>
          <p:nvPr>
            <p:ph type="body" sz="quarter" idx="39"/>
          </p:nvPr>
        </p:nvSpPr>
        <p:spPr/>
        <p:txBody>
          <a:bodyPr/>
          <a:lstStyle/>
          <a:p>
            <a:r>
              <a:rPr lang="en-US" dirty="0" smtClean="0"/>
              <a:t>Python</a:t>
            </a:r>
            <a:endParaRPr lang="ro-RO" dirty="0"/>
          </a:p>
        </p:txBody>
      </p:sp>
      <p:sp>
        <p:nvSpPr>
          <p:cNvPr id="16" name="Text Placeholder 15"/>
          <p:cNvSpPr>
            <a:spLocks noGrp="1"/>
          </p:cNvSpPr>
          <p:nvPr>
            <p:ph type="body" sz="quarter" idx="40"/>
          </p:nvPr>
        </p:nvSpPr>
        <p:spPr/>
        <p:txBody>
          <a:bodyPr/>
          <a:lstStyle/>
          <a:p>
            <a:r>
              <a:rPr lang="en-US" dirty="0" smtClean="0"/>
              <a:t>Classes and objects</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27 March 2015</a:t>
            </a:fld>
            <a:endParaRPr lang="pl-PL" dirty="0"/>
          </a:p>
        </p:txBody>
      </p:sp>
    </p:spTree>
    <p:extLst>
      <p:ext uri="{BB962C8B-B14F-4D97-AF65-F5344CB8AC3E}">
        <p14:creationId xmlns:p14="http://schemas.microsoft.com/office/powerpoint/2010/main" val="3512228474"/>
      </p:ext>
    </p:extLst>
  </p:cSld>
  <p:clrMapOvr>
    <a:masterClrMapping/>
  </p:clrMapOvr>
  <p:transition>
    <p:zo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7"/>
          </p:nvPr>
        </p:nvSpPr>
        <p:spPr>
          <a:xfrm>
            <a:off x="285719" y="333661"/>
            <a:ext cx="8723809" cy="607071"/>
          </a:xfrm>
        </p:spPr>
        <p:txBody>
          <a:bodyPr/>
          <a:lstStyle/>
          <a:p>
            <a:r>
              <a:rPr lang="en-US" dirty="0" smtClean="0"/>
              <a:t>Practice</a:t>
            </a:r>
            <a:endParaRPr lang="ro-RO" dirty="0"/>
          </a:p>
        </p:txBody>
      </p:sp>
      <p:sp>
        <p:nvSpPr>
          <p:cNvPr id="14" name="Text Placeholder 13"/>
          <p:cNvSpPr>
            <a:spLocks noGrp="1"/>
          </p:cNvSpPr>
          <p:nvPr>
            <p:ph type="body" sz="quarter" idx="23"/>
          </p:nvPr>
        </p:nvSpPr>
        <p:spPr>
          <a:xfrm>
            <a:off x="285719" y="1032876"/>
            <a:ext cx="8705881" cy="3884891"/>
          </a:xfrm>
        </p:spPr>
        <p:txBody>
          <a:bodyPr/>
          <a:lstStyle/>
          <a:p>
            <a:r>
              <a:rPr lang="en-US" dirty="0" smtClean="0"/>
              <a:t>Create </a:t>
            </a:r>
            <a:r>
              <a:rPr lang="en-US" dirty="0"/>
              <a:t>a class that will inherit Employee class – Manager class.</a:t>
            </a:r>
            <a:endParaRPr lang="ro-RO" dirty="0"/>
          </a:p>
          <a:p>
            <a:pPr lvl="1">
              <a:buNone/>
            </a:pPr>
            <a:r>
              <a:rPr lang="en-US" dirty="0"/>
              <a:t>The class will have </a:t>
            </a:r>
            <a:r>
              <a:rPr lang="en-US" dirty="0" err="1"/>
              <a:t>mCount</a:t>
            </a:r>
            <a:r>
              <a:rPr lang="en-US" dirty="0"/>
              <a:t> variable the will count the number of Manager objects </a:t>
            </a:r>
            <a:endParaRPr lang="ro-RO" dirty="0"/>
          </a:p>
          <a:p>
            <a:pPr lvl="1">
              <a:buNone/>
            </a:pPr>
            <a:r>
              <a:rPr lang="en-US" dirty="0"/>
              <a:t>The class constructor will have 3 arguments: name, salary and departments </a:t>
            </a:r>
            <a:endParaRPr lang="ro-RO" dirty="0"/>
          </a:p>
          <a:p>
            <a:r>
              <a:rPr lang="en-US" dirty="0"/>
              <a:t>In Manager class create </a:t>
            </a:r>
            <a:r>
              <a:rPr lang="en-US" dirty="0" err="1"/>
              <a:t>displayEmployee</a:t>
            </a:r>
            <a:r>
              <a:rPr lang="en-US" dirty="0"/>
              <a:t> method that displays the name</a:t>
            </a:r>
            <a:endParaRPr lang="ro-RO" dirty="0"/>
          </a:p>
          <a:p>
            <a:r>
              <a:rPr lang="en-US" dirty="0"/>
              <a:t>In Manager class create </a:t>
            </a:r>
            <a:r>
              <a:rPr lang="en-US" dirty="0" err="1"/>
              <a:t>displayManager</a:t>
            </a:r>
            <a:r>
              <a:rPr lang="en-US" dirty="0"/>
              <a:t> method that prints the departments he is assigned to </a:t>
            </a:r>
            <a:endParaRPr lang="ro-RO" dirty="0"/>
          </a:p>
          <a:p>
            <a:r>
              <a:rPr lang="en-US" dirty="0"/>
              <a:t>Create  2 Manager objects. Call </a:t>
            </a:r>
            <a:r>
              <a:rPr lang="en-US" dirty="0" err="1"/>
              <a:t>displayEmployee</a:t>
            </a:r>
            <a:r>
              <a:rPr lang="en-US" dirty="0"/>
              <a:t> for both manager objects.</a:t>
            </a:r>
            <a:endParaRPr lang="ro-RO" dirty="0"/>
          </a:p>
          <a:p>
            <a:r>
              <a:rPr lang="en-US" dirty="0"/>
              <a:t>Print the value of </a:t>
            </a:r>
            <a:r>
              <a:rPr lang="en-US" dirty="0" err="1"/>
              <a:t>empCount</a:t>
            </a:r>
            <a:r>
              <a:rPr lang="en-US" dirty="0"/>
              <a:t> from Employee and Manager</a:t>
            </a:r>
          </a:p>
          <a:p>
            <a:endParaRPr lang="en-US" dirty="0" smtClean="0"/>
          </a:p>
          <a:p>
            <a:endParaRPr lang="en-US" dirty="0" smtClean="0"/>
          </a:p>
          <a:p>
            <a:endParaRPr lang="en-US" dirty="0" smtClean="0"/>
          </a:p>
        </p:txBody>
      </p:sp>
      <p:sp>
        <p:nvSpPr>
          <p:cNvPr id="15" name="Text Placeholder 14"/>
          <p:cNvSpPr>
            <a:spLocks noGrp="1"/>
          </p:cNvSpPr>
          <p:nvPr>
            <p:ph type="body" sz="quarter" idx="39"/>
          </p:nvPr>
        </p:nvSpPr>
        <p:spPr/>
        <p:txBody>
          <a:bodyPr/>
          <a:lstStyle/>
          <a:p>
            <a:r>
              <a:rPr lang="en-US" dirty="0" smtClean="0"/>
              <a:t>Python</a:t>
            </a:r>
            <a:endParaRPr lang="ro-RO" dirty="0"/>
          </a:p>
        </p:txBody>
      </p:sp>
      <p:sp>
        <p:nvSpPr>
          <p:cNvPr id="16" name="Text Placeholder 15"/>
          <p:cNvSpPr>
            <a:spLocks noGrp="1"/>
          </p:cNvSpPr>
          <p:nvPr>
            <p:ph type="body" sz="quarter" idx="40"/>
          </p:nvPr>
        </p:nvSpPr>
        <p:spPr/>
        <p:txBody>
          <a:bodyPr/>
          <a:lstStyle/>
          <a:p>
            <a:r>
              <a:rPr lang="en-US" dirty="0" smtClean="0"/>
              <a:t>Classes and objects</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27 March 2015</a:t>
            </a:fld>
            <a:endParaRPr lang="pl-PL" dirty="0"/>
          </a:p>
        </p:txBody>
      </p:sp>
    </p:spTree>
    <p:extLst>
      <p:ext uri="{BB962C8B-B14F-4D97-AF65-F5344CB8AC3E}">
        <p14:creationId xmlns:p14="http://schemas.microsoft.com/office/powerpoint/2010/main" val="3033708043"/>
      </p:ext>
    </p:extLst>
  </p:cSld>
  <p:clrMapOvr>
    <a:masterClrMapping/>
  </p:clrMapOvr>
  <p:transition>
    <p:zoom/>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
        <p:nvSpPr>
          <p:cNvPr id="7" name="Text Placeholder 6"/>
          <p:cNvSpPr>
            <a:spLocks noGrp="1"/>
          </p:cNvSpPr>
          <p:nvPr>
            <p:ph type="body" sz="quarter" idx="20"/>
          </p:nvPr>
        </p:nvSpPr>
        <p:spPr/>
        <p:txBody>
          <a:bodyPr/>
          <a:lstStyle/>
          <a:p>
            <a:r>
              <a:rPr lang="en-US" dirty="0" smtClean="0"/>
              <a:t>Networking</a:t>
            </a:r>
            <a:endParaRPr lang="ro-RO" dirty="0"/>
          </a:p>
        </p:txBody>
      </p:sp>
    </p:spTree>
  </p:cSld>
  <p:clrMapOvr>
    <a:masterClrMapping/>
  </p:clrMapOvr>
  <p:transition>
    <p:zoom/>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Overview</a:t>
            </a:r>
            <a:endParaRPr lang="ro-RO" dirty="0"/>
          </a:p>
        </p:txBody>
      </p:sp>
      <p:sp>
        <p:nvSpPr>
          <p:cNvPr id="3" name="Text Placeholder 2"/>
          <p:cNvSpPr>
            <a:spLocks noGrp="1"/>
          </p:cNvSpPr>
          <p:nvPr>
            <p:ph type="body" sz="quarter" idx="23"/>
          </p:nvPr>
        </p:nvSpPr>
        <p:spPr>
          <a:xfrm>
            <a:off x="285719" y="1032876"/>
            <a:ext cx="8705881" cy="2315231"/>
          </a:xfrm>
        </p:spPr>
        <p:txBody>
          <a:bodyPr/>
          <a:lstStyle/>
          <a:p>
            <a:r>
              <a:rPr lang="en-US" dirty="0" smtClean="0"/>
              <a:t>Python provides two levels of access to network services.</a:t>
            </a:r>
          </a:p>
          <a:p>
            <a:r>
              <a:rPr lang="en-US" dirty="0" smtClean="0"/>
              <a:t> At a low level, you can access the basic socket support in the underlying operating system, which allows you to implement clients and servers for both connection-oriented and connection-less protocols.</a:t>
            </a:r>
            <a:endParaRPr lang="ro-RO" dirty="0" smtClean="0"/>
          </a:p>
          <a:p>
            <a:r>
              <a:rPr lang="en-US" dirty="0" smtClean="0"/>
              <a:t>Python also has libraries that provide higher-level access to specific application-level network protocols, such as FTP, HTTP, and so on.</a:t>
            </a:r>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Networking</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Sockets</a:t>
            </a:r>
            <a:endParaRPr lang="ro-RO" dirty="0"/>
          </a:p>
        </p:txBody>
      </p:sp>
      <p:sp>
        <p:nvSpPr>
          <p:cNvPr id="3" name="Text Placeholder 2"/>
          <p:cNvSpPr>
            <a:spLocks noGrp="1"/>
          </p:cNvSpPr>
          <p:nvPr>
            <p:ph type="body" sz="quarter" idx="23"/>
          </p:nvPr>
        </p:nvSpPr>
        <p:spPr>
          <a:xfrm>
            <a:off x="285719" y="1032876"/>
            <a:ext cx="8705881" cy="3023117"/>
          </a:xfrm>
        </p:spPr>
        <p:txBody>
          <a:bodyPr/>
          <a:lstStyle/>
          <a:p>
            <a:r>
              <a:rPr lang="en-US" dirty="0" smtClean="0"/>
              <a:t>Sockets are the endpoints of a bidirectional communications channel. </a:t>
            </a:r>
          </a:p>
          <a:p>
            <a:r>
              <a:rPr lang="en-US" dirty="0" smtClean="0"/>
              <a:t>Sockets may communicate within a process, between processes on the same machine, or between processes on different continents.</a:t>
            </a:r>
            <a:endParaRPr lang="ro-RO" dirty="0" smtClean="0"/>
          </a:p>
          <a:p>
            <a:r>
              <a:rPr lang="en-US" dirty="0" smtClean="0"/>
              <a:t>Sockets may be implemented over a number of different channel types: Unix domain sockets, TCP, UDP, and so on. </a:t>
            </a:r>
          </a:p>
          <a:p>
            <a:r>
              <a:rPr lang="en-US" dirty="0" smtClean="0"/>
              <a:t>The </a:t>
            </a:r>
            <a:r>
              <a:rPr lang="en-US" i="1" dirty="0" smtClean="0"/>
              <a:t>socket</a:t>
            </a:r>
            <a:r>
              <a:rPr lang="en-US" dirty="0" smtClean="0"/>
              <a:t> library provides specific classes for handling the common transports as well as a generic interface for handling the rest.</a:t>
            </a:r>
            <a:endParaRPr lang="ro-RO" dirty="0" smtClean="0"/>
          </a:p>
          <a:p>
            <a:r>
              <a:rPr lang="en-US" dirty="0" smtClean="0"/>
              <a:t>When working with sockets, you will see the following terms:</a:t>
            </a:r>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Networking</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7" name="Table 6"/>
          <p:cNvGraphicFramePr>
            <a:graphicFrameLocks noGrp="1"/>
          </p:cNvGraphicFramePr>
          <p:nvPr/>
        </p:nvGraphicFramePr>
        <p:xfrm>
          <a:off x="438150" y="3635374"/>
          <a:ext cx="8534400" cy="2871275"/>
        </p:xfrm>
        <a:graphic>
          <a:graphicData uri="http://schemas.openxmlformats.org/drawingml/2006/table">
            <a:tbl>
              <a:tblPr firstRow="1" bandRow="1">
                <a:tableStyleId>{5C22544A-7EE6-4342-B048-85BDC9FD1C3A}</a:tableStyleId>
              </a:tblPr>
              <a:tblGrid>
                <a:gridCol w="857250"/>
                <a:gridCol w="7677150"/>
              </a:tblGrid>
              <a:tr h="283719">
                <a:tc>
                  <a:txBody>
                    <a:bodyPr/>
                    <a:lstStyle/>
                    <a:p>
                      <a:pPr>
                        <a:spcAft>
                          <a:spcPts val="0"/>
                        </a:spcAft>
                      </a:pPr>
                      <a:r>
                        <a:rPr lang="en-US" sz="1200" b="1" kern="50" dirty="0">
                          <a:latin typeface="Liberation Serif"/>
                          <a:ea typeface="WenQuanYi Zen Hei"/>
                          <a:cs typeface="Lohit Devanagari"/>
                        </a:rPr>
                        <a:t>Term</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b="1" kern="50" dirty="0">
                          <a:latin typeface="Liberation Serif"/>
                          <a:ea typeface="WenQuanYi Zen Hei"/>
                          <a:cs typeface="Lohit Devanagari"/>
                        </a:rPr>
                        <a:t>Description</a:t>
                      </a:r>
                      <a:endParaRPr lang="ro-RO" sz="1200" kern="50" dirty="0">
                        <a:latin typeface="Liberation Serif"/>
                        <a:ea typeface="WenQuanYi Zen Hei"/>
                        <a:cs typeface="Lohit Devanagari"/>
                      </a:endParaRPr>
                    </a:p>
                  </a:txBody>
                  <a:tcPr marL="34925" marR="34925" marT="34925" marB="34925"/>
                </a:tc>
              </a:tr>
              <a:tr h="442342">
                <a:tc>
                  <a:txBody>
                    <a:bodyPr/>
                    <a:lstStyle/>
                    <a:p>
                      <a:pPr>
                        <a:spcAft>
                          <a:spcPts val="0"/>
                        </a:spcAft>
                      </a:pPr>
                      <a:r>
                        <a:rPr lang="en-US" sz="1200" b="1" kern="50">
                          <a:latin typeface="Liberation Serif"/>
                          <a:ea typeface="WenQuanYi Zen Hei"/>
                          <a:cs typeface="Lohit Devanagari"/>
                        </a:rPr>
                        <a:t>domain</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The family of protocols that will be used as the transport mechanism. These values are constants such as AF_INET, PF_INET, PF_UNIX, PF_X25, and so on.</a:t>
                      </a:r>
                      <a:endParaRPr lang="ro-RO" sz="1200" kern="50">
                        <a:latin typeface="Liberation Serif"/>
                        <a:ea typeface="WenQuanYi Zen Hei"/>
                        <a:cs typeface="Lohit Devanagari"/>
                      </a:endParaRPr>
                    </a:p>
                  </a:txBody>
                  <a:tcPr marL="34925" marR="34925" marT="34925" marB="34925"/>
                </a:tc>
              </a:tr>
              <a:tr h="442342">
                <a:tc>
                  <a:txBody>
                    <a:bodyPr/>
                    <a:lstStyle/>
                    <a:p>
                      <a:pPr>
                        <a:spcAft>
                          <a:spcPts val="0"/>
                        </a:spcAft>
                      </a:pPr>
                      <a:r>
                        <a:rPr lang="en-US" sz="1200" b="1" kern="50">
                          <a:latin typeface="Liberation Serif"/>
                          <a:ea typeface="WenQuanYi Zen Hei"/>
                          <a:cs typeface="Lohit Devanagari"/>
                        </a:rPr>
                        <a:t>type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The type of communications between the two endpoints, typically SOCK_STREAM for connection-oriented protocols and SOCK_DGRAM for connectionless protocols.</a:t>
                      </a:r>
                      <a:endParaRPr lang="ro-RO" sz="1200" kern="50" dirty="0">
                        <a:latin typeface="Liberation Serif"/>
                        <a:ea typeface="WenQuanYi Zen Hei"/>
                        <a:cs typeface="Lohit Devanagari"/>
                      </a:endParaRPr>
                    </a:p>
                  </a:txBody>
                  <a:tcPr marL="34925" marR="34925" marT="34925" marB="34925"/>
                </a:tc>
              </a:tr>
              <a:tr h="311148">
                <a:tc>
                  <a:txBody>
                    <a:bodyPr/>
                    <a:lstStyle/>
                    <a:p>
                      <a:pPr>
                        <a:spcAft>
                          <a:spcPts val="0"/>
                        </a:spcAft>
                      </a:pPr>
                      <a:r>
                        <a:rPr lang="en-US" sz="1200" b="1" kern="50">
                          <a:latin typeface="Liberation Serif"/>
                          <a:ea typeface="WenQuanYi Zen Hei"/>
                          <a:cs typeface="Lohit Devanagari"/>
                        </a:rPr>
                        <a:t>protocol</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Typically zero, this may be used to identify a variant of a protocol within a domain and type.</a:t>
                      </a:r>
                      <a:endParaRPr lang="ro-RO" sz="1200" kern="50" dirty="0">
                        <a:latin typeface="Liberation Serif"/>
                        <a:ea typeface="WenQuanYi Zen Hei"/>
                        <a:cs typeface="Lohit Devanagari"/>
                      </a:endParaRPr>
                    </a:p>
                  </a:txBody>
                  <a:tcPr marL="34925" marR="34925" marT="34925" marB="34925">
                    <a:lnB w="12700" cmpd="sng">
                      <a:noFill/>
                    </a:lnB>
                  </a:tcPr>
                </a:tc>
              </a:tr>
              <a:tr h="911762">
                <a:tc>
                  <a:txBody>
                    <a:bodyPr/>
                    <a:lstStyle/>
                    <a:p>
                      <a:pPr>
                        <a:spcAft>
                          <a:spcPts val="0"/>
                        </a:spcAft>
                      </a:pPr>
                      <a:r>
                        <a:rPr lang="en-US" sz="1200" b="1" kern="50" dirty="0">
                          <a:latin typeface="Liberation Serif"/>
                          <a:ea typeface="WenQuanYi Zen Hei"/>
                          <a:cs typeface="Lohit Devanagari"/>
                        </a:rPr>
                        <a:t>hostname</a:t>
                      </a:r>
                      <a:endParaRPr lang="ro-RO" sz="1200" kern="50" dirty="0">
                        <a:latin typeface="Liberation Serif"/>
                        <a:ea typeface="WenQuanYi Zen Hei"/>
                        <a:cs typeface="Lohit Devanagari"/>
                      </a:endParaRPr>
                    </a:p>
                  </a:txBody>
                  <a:tcPr marL="34925" marR="34925" marT="34925" marB="34925">
                    <a:lnR w="12700" cmpd="sng">
                      <a:noFill/>
                    </a:lnR>
                  </a:tcPr>
                </a:tc>
                <a:tc>
                  <a:txBody>
                    <a:bodyPr/>
                    <a:lstStyle/>
                    <a:p>
                      <a:pPr marL="0" marR="0" indent="0" defTabSz="914400" eaLnBrk="1" fontAlgn="auto" latinLnBrk="0" hangingPunct="1">
                        <a:lnSpc>
                          <a:spcPct val="100000"/>
                        </a:lnSpc>
                        <a:spcBef>
                          <a:spcPts val="0"/>
                        </a:spcBef>
                        <a:spcAft>
                          <a:spcPts val="1415"/>
                        </a:spcAft>
                        <a:buClrTx/>
                        <a:buSzTx/>
                        <a:buFontTx/>
                        <a:buNone/>
                        <a:tabLst/>
                        <a:defRPr/>
                      </a:pPr>
                      <a:r>
                        <a:rPr lang="en-US" sz="1200" kern="50" dirty="0">
                          <a:latin typeface="Liberation Serif"/>
                          <a:ea typeface="WenQuanYi Zen Hei"/>
                          <a:cs typeface="Lohit Devanagari"/>
                        </a:rPr>
                        <a:t>The identifier of a </a:t>
                      </a:r>
                      <a:r>
                        <a:rPr lang="en-US" sz="1200" kern="50" dirty="0" smtClean="0">
                          <a:latin typeface="Liberation Serif"/>
                          <a:ea typeface="WenQuanYi Zen Hei"/>
                          <a:cs typeface="Lohit Devanagari"/>
                        </a:rPr>
                        <a:t>network </a:t>
                      </a:r>
                      <a:r>
                        <a:rPr lang="en-US" sz="1200" kern="50" dirty="0">
                          <a:latin typeface="Liberation Serif"/>
                          <a:ea typeface="WenQuanYi Zen Hei"/>
                          <a:cs typeface="Lohit Devanagari"/>
                        </a:rPr>
                        <a:t>interface</a:t>
                      </a:r>
                      <a:r>
                        <a:rPr lang="en-US" sz="1200" kern="50" dirty="0" smtClean="0">
                          <a:latin typeface="Liberation Serif"/>
                          <a:ea typeface="WenQuanYi Zen Hei"/>
                          <a:cs typeface="Lohit Devanagari"/>
                        </a:rPr>
                        <a:t>:</a:t>
                      </a:r>
                      <a:r>
                        <a:rPr lang="en-US" sz="1200" kern="50" baseline="0" dirty="0" smtClean="0">
                          <a:latin typeface="Liberation Serif"/>
                          <a:ea typeface="WenQuanYi Zen Hei"/>
                          <a:cs typeface="Lohit Devanagari"/>
                        </a:rPr>
                        <a:t> a string, which can be a hostname, a dotted-quad address, or an IPV6 address in colon(and possibly dot) notation; a string</a:t>
                      </a:r>
                      <a:r>
                        <a:rPr lang="en-US" sz="1200" kern="50" dirty="0" smtClean="0">
                          <a:latin typeface="Liberation Serif"/>
                          <a:ea typeface="WenQuanYi Zen Hei"/>
                          <a:cs typeface="Lohit Devanagari"/>
                        </a:rPr>
                        <a:t>"&lt;broadcast&gt;", which specifies an INADDR_BROADCAST address; A zero-length string, which specifies INADDR_ANY;</a:t>
                      </a:r>
                      <a:r>
                        <a:rPr lang="en-US" sz="1200" kern="50" baseline="0" dirty="0" smtClean="0">
                          <a:latin typeface="Liberation Serif"/>
                          <a:ea typeface="WenQuanYi Zen Hei"/>
                          <a:cs typeface="Lohit Devanagari"/>
                        </a:rPr>
                        <a:t> </a:t>
                      </a:r>
                      <a:r>
                        <a:rPr lang="en-US" sz="1200" kern="50" dirty="0" smtClean="0">
                          <a:latin typeface="Liberation Serif"/>
                          <a:ea typeface="WenQuanYi Zen Hei"/>
                          <a:cs typeface="Lohit Devanagari"/>
                        </a:rPr>
                        <a:t>An Integer, interpreted as a binary address in host byte order</a:t>
                      </a:r>
                      <a:r>
                        <a:rPr lang="en-US" sz="1200" kern="50" baseline="0" dirty="0" smtClean="0">
                          <a:latin typeface="Liberation Serif"/>
                          <a:ea typeface="WenQuanYi Zen Hei"/>
                          <a:cs typeface="Lohit Devanagari"/>
                        </a:rPr>
                        <a:t> </a:t>
                      </a:r>
                    </a:p>
                  </a:txBody>
                  <a:tcPr marL="34925" marR="34925" marT="34925" marB="34925">
                    <a:lnL w="12700" cmpd="sng">
                      <a:noFill/>
                    </a:lnL>
                    <a:lnR w="12700" cmpd="sng">
                      <a:noFill/>
                    </a:lnR>
                    <a:lnT w="12700" cmpd="sng">
                      <a:noFill/>
                    </a:lnT>
                    <a:lnB w="12700" cmpd="sng">
                      <a:noFill/>
                    </a:lnB>
                    <a:lnTlToBr w="12700" cmpd="sng">
                      <a:noFill/>
                      <a:prstDash val="solid"/>
                    </a:lnTlToBr>
                    <a:lnBlToTr w="12700" cmpd="sng">
                      <a:noFill/>
                      <a:prstDash val="solid"/>
                    </a:lnBlToTr>
                  </a:tcPr>
                </a:tc>
              </a:tr>
              <a:tr h="479962">
                <a:tc>
                  <a:txBody>
                    <a:bodyPr/>
                    <a:lstStyle/>
                    <a:p>
                      <a:pPr>
                        <a:spcAft>
                          <a:spcPts val="0"/>
                        </a:spcAft>
                      </a:pPr>
                      <a:r>
                        <a:rPr lang="en-US" sz="1200" b="1" kern="50">
                          <a:latin typeface="Liberation Serif"/>
                          <a:ea typeface="WenQuanYi Zen Hei"/>
                          <a:cs typeface="Lohit Devanagari"/>
                        </a:rPr>
                        <a:t>port</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Each server listens for clients calling on one or more ports. A port may be a </a:t>
                      </a:r>
                      <a:r>
                        <a:rPr lang="en-US" sz="1200" kern="50" dirty="0" err="1">
                          <a:latin typeface="Liberation Serif"/>
                          <a:ea typeface="WenQuanYi Zen Hei"/>
                          <a:cs typeface="Lohit Devanagari"/>
                        </a:rPr>
                        <a:t>Fixnum</a:t>
                      </a:r>
                      <a:r>
                        <a:rPr lang="en-US" sz="1200" kern="50" dirty="0">
                          <a:latin typeface="Liberation Serif"/>
                          <a:ea typeface="WenQuanYi Zen Hei"/>
                          <a:cs typeface="Lohit Devanagari"/>
                        </a:rPr>
                        <a:t> port number, a string containing a port number, or the name of a service.</a:t>
                      </a:r>
                      <a:endParaRPr lang="ro-RO" sz="1200" kern="50" dirty="0">
                        <a:latin typeface="Liberation Serif"/>
                        <a:ea typeface="WenQuanYi Zen Hei"/>
                        <a:cs typeface="Lohit Devanagari"/>
                      </a:endParaRPr>
                    </a:p>
                  </a:txBody>
                  <a:tcPr marL="34925" marR="34925" marT="34925" marB="34925">
                    <a:lnT w="12700" cmpd="sng">
                      <a:noFill/>
                    </a:lnT>
                  </a:tcPr>
                </a:tc>
              </a:tr>
            </a:tbl>
          </a:graphicData>
        </a:graphic>
      </p:graphicFrame>
    </p:spTree>
  </p:cSld>
  <p:clrMapOvr>
    <a:masterClrMapping/>
  </p:clrMapOvr>
  <p:transition>
    <p:zoom/>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Creating a socket </a:t>
            </a:r>
            <a:endParaRPr lang="ro-RO" dirty="0"/>
          </a:p>
        </p:txBody>
      </p:sp>
      <p:sp>
        <p:nvSpPr>
          <p:cNvPr id="3" name="Text Placeholder 2"/>
          <p:cNvSpPr>
            <a:spLocks noGrp="1"/>
          </p:cNvSpPr>
          <p:nvPr>
            <p:ph type="body" sz="quarter" idx="23"/>
          </p:nvPr>
        </p:nvSpPr>
        <p:spPr>
          <a:xfrm>
            <a:off x="285719" y="1032876"/>
            <a:ext cx="8705881" cy="3454004"/>
          </a:xfrm>
        </p:spPr>
        <p:txBody>
          <a:bodyPr/>
          <a:lstStyle/>
          <a:p>
            <a:r>
              <a:rPr lang="en-US" dirty="0" smtClean="0"/>
              <a:t>In Python, to create a socket, you must use the </a:t>
            </a:r>
            <a:r>
              <a:rPr lang="en-US" b="1" i="1" dirty="0" err="1" smtClean="0"/>
              <a:t>socket.socket</a:t>
            </a:r>
            <a:r>
              <a:rPr lang="en-US" b="1" i="1" dirty="0" smtClean="0"/>
              <a:t>()</a:t>
            </a:r>
            <a:r>
              <a:rPr lang="en-US" dirty="0" smtClean="0"/>
              <a:t> function available in </a:t>
            </a:r>
            <a:r>
              <a:rPr lang="en-US" b="1" i="1" dirty="0" smtClean="0"/>
              <a:t>socket</a:t>
            </a:r>
            <a:r>
              <a:rPr lang="en-US" dirty="0" smtClean="0"/>
              <a:t> module, which has the general syntax:</a:t>
            </a:r>
            <a:endParaRPr lang="ro-RO" dirty="0" smtClean="0"/>
          </a:p>
          <a:p>
            <a:pPr lvl="1">
              <a:buNone/>
            </a:pPr>
            <a:r>
              <a:rPr lang="en-US" i="1" dirty="0" smtClean="0"/>
              <a:t>s = </a:t>
            </a:r>
            <a:r>
              <a:rPr lang="en-US" i="1" dirty="0" err="1" smtClean="0"/>
              <a:t>socket.socket</a:t>
            </a:r>
            <a:r>
              <a:rPr lang="en-US" i="1" dirty="0" smtClean="0"/>
              <a:t> (</a:t>
            </a:r>
            <a:r>
              <a:rPr lang="en-US" i="1" dirty="0" err="1" smtClean="0"/>
              <a:t>socket_family</a:t>
            </a:r>
            <a:r>
              <a:rPr lang="en-US" i="1" dirty="0" smtClean="0"/>
              <a:t>, </a:t>
            </a:r>
            <a:r>
              <a:rPr lang="en-US" i="1" dirty="0" err="1" smtClean="0"/>
              <a:t>socket_type</a:t>
            </a:r>
            <a:r>
              <a:rPr lang="en-US" i="1" dirty="0" smtClean="0"/>
              <a:t>, protocol=0)</a:t>
            </a:r>
            <a:endParaRPr lang="ro-RO" dirty="0" smtClean="0"/>
          </a:p>
          <a:p>
            <a:r>
              <a:rPr lang="en-US" dirty="0" smtClean="0"/>
              <a:t>Here is the description of the parameters:</a:t>
            </a:r>
            <a:endParaRPr lang="ro-RO" dirty="0" smtClean="0"/>
          </a:p>
          <a:p>
            <a:pPr lvl="1"/>
            <a:r>
              <a:rPr lang="en-US" b="1" dirty="0" err="1" smtClean="0"/>
              <a:t>socket_family</a:t>
            </a:r>
            <a:r>
              <a:rPr lang="en-US" b="1" dirty="0" smtClean="0"/>
              <a:t>:</a:t>
            </a:r>
            <a:r>
              <a:rPr lang="en-US" dirty="0" smtClean="0"/>
              <a:t> This is either AF_UNIX or AF_INET, as explained earlier.</a:t>
            </a:r>
            <a:endParaRPr lang="ro-RO" dirty="0" smtClean="0"/>
          </a:p>
          <a:p>
            <a:pPr lvl="1"/>
            <a:r>
              <a:rPr lang="en-US" b="1" dirty="0" err="1" smtClean="0"/>
              <a:t>socket_type</a:t>
            </a:r>
            <a:r>
              <a:rPr lang="en-US" b="1" dirty="0" smtClean="0"/>
              <a:t>:</a:t>
            </a:r>
            <a:r>
              <a:rPr lang="en-US" dirty="0" smtClean="0"/>
              <a:t> This is either SOCK_STREAM or SOCK_DGRAM.</a:t>
            </a:r>
            <a:endParaRPr lang="ro-RO" dirty="0" smtClean="0"/>
          </a:p>
          <a:p>
            <a:pPr lvl="1"/>
            <a:r>
              <a:rPr lang="en-US" b="1" dirty="0" smtClean="0"/>
              <a:t>protocol:</a:t>
            </a:r>
            <a:r>
              <a:rPr lang="en-US" dirty="0" smtClean="0"/>
              <a:t> This is usually left out, defaulting to 0.</a:t>
            </a:r>
            <a:endParaRPr lang="ro-RO" dirty="0" smtClean="0"/>
          </a:p>
          <a:p>
            <a:r>
              <a:rPr lang="en-US" dirty="0" smtClean="0"/>
              <a:t>Once you have </a:t>
            </a:r>
            <a:r>
              <a:rPr lang="en-US" i="1" dirty="0" smtClean="0"/>
              <a:t>socket</a:t>
            </a:r>
            <a:r>
              <a:rPr lang="en-US" dirty="0" smtClean="0"/>
              <a:t> object, then you can use required functions to create your client or server program. </a:t>
            </a:r>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Networking</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Client/Server socket methods </a:t>
            </a:r>
            <a:endParaRPr lang="ro-RO" dirty="0"/>
          </a:p>
        </p:txBody>
      </p:sp>
      <p:sp>
        <p:nvSpPr>
          <p:cNvPr id="3" name="Text Placeholder 2"/>
          <p:cNvSpPr>
            <a:spLocks noGrp="1"/>
          </p:cNvSpPr>
          <p:nvPr>
            <p:ph type="body" sz="quarter" idx="23"/>
          </p:nvPr>
        </p:nvSpPr>
        <p:spPr>
          <a:xfrm>
            <a:off x="285719" y="1032876"/>
            <a:ext cx="8705881" cy="1838177"/>
          </a:xfrm>
        </p:spPr>
        <p:txBody>
          <a:bodyPr/>
          <a:lstStyle/>
          <a:p>
            <a:r>
              <a:rPr lang="en-US" dirty="0" smtClean="0"/>
              <a:t>Client socket methods</a:t>
            </a:r>
          </a:p>
          <a:p>
            <a:endParaRPr lang="en-US" dirty="0" smtClean="0"/>
          </a:p>
          <a:p>
            <a:endParaRPr lang="en-US" dirty="0" smtClean="0"/>
          </a:p>
          <a:p>
            <a:endParaRPr lang="en-US" dirty="0" smtClean="0"/>
          </a:p>
          <a:p>
            <a:r>
              <a:rPr lang="en-US" dirty="0" smtClean="0"/>
              <a:t>Server socket methods</a:t>
            </a:r>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Networking</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7" name="Table 6"/>
          <p:cNvGraphicFramePr>
            <a:graphicFrameLocks noGrp="1"/>
          </p:cNvGraphicFramePr>
          <p:nvPr/>
        </p:nvGraphicFramePr>
        <p:xfrm>
          <a:off x="504825" y="1482725"/>
          <a:ext cx="8039100" cy="741680"/>
        </p:xfrm>
        <a:graphic>
          <a:graphicData uri="http://schemas.openxmlformats.org/drawingml/2006/table">
            <a:tbl>
              <a:tblPr firstRow="1" bandRow="1">
                <a:tableStyleId>{5C22544A-7EE6-4342-B048-85BDC9FD1C3A}</a:tableStyleId>
              </a:tblPr>
              <a:tblGrid>
                <a:gridCol w="1733550"/>
                <a:gridCol w="6305550"/>
              </a:tblGrid>
              <a:tr h="370840">
                <a:tc>
                  <a:txBody>
                    <a:bodyPr/>
                    <a:lstStyle/>
                    <a:p>
                      <a:pPr>
                        <a:spcAft>
                          <a:spcPts val="0"/>
                        </a:spcAft>
                      </a:pPr>
                      <a:r>
                        <a:rPr lang="en-US" sz="1200" b="1" kern="50" dirty="0">
                          <a:latin typeface="Liberation Serif"/>
                          <a:ea typeface="WenQuanYi Zen Hei"/>
                          <a:cs typeface="Lohit Devanagari"/>
                        </a:rPr>
                        <a:t>Method</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b="1" kern="50">
                          <a:latin typeface="Liberation Serif"/>
                          <a:ea typeface="WenQuanYi Zen Hei"/>
                          <a:cs typeface="Lohit Devanagari"/>
                        </a:rPr>
                        <a:t>Description</a:t>
                      </a:r>
                      <a:endParaRPr lang="ro-RO" sz="1200" kern="50">
                        <a:latin typeface="Liberation Serif"/>
                        <a:ea typeface="WenQuanYi Zen Hei"/>
                        <a:cs typeface="Lohit Devanagari"/>
                      </a:endParaRPr>
                    </a:p>
                  </a:txBody>
                  <a:tcPr marL="34925" marR="34925" marT="34925" marB="34925"/>
                </a:tc>
              </a:tr>
              <a:tr h="370840">
                <a:tc>
                  <a:txBody>
                    <a:bodyPr/>
                    <a:lstStyle/>
                    <a:p>
                      <a:pPr>
                        <a:spcAft>
                          <a:spcPts val="0"/>
                        </a:spcAft>
                      </a:pPr>
                      <a:r>
                        <a:rPr lang="en-US" sz="1200" b="1" kern="50" dirty="0" err="1" smtClean="0">
                          <a:latin typeface="Liberation Serif"/>
                          <a:ea typeface="WenQuanYi Zen Hei"/>
                          <a:cs typeface="Lohit Devanagari"/>
                        </a:rPr>
                        <a:t>s.connect</a:t>
                      </a:r>
                      <a:r>
                        <a:rPr lang="en-US" sz="1200" b="1" kern="50" dirty="0" smtClean="0">
                          <a:latin typeface="Liberation Serif"/>
                          <a:ea typeface="WenQuanYi Zen Hei"/>
                          <a:cs typeface="Lohit Devanagari"/>
                        </a:rPr>
                        <a:t>(</a:t>
                      </a:r>
                      <a:r>
                        <a:rPr lang="en-US" sz="1200" b="0" kern="50" dirty="0" smtClean="0">
                          <a:latin typeface="Liberation Serif"/>
                          <a:ea typeface="WenQuanYi Zen Hei"/>
                          <a:cs typeface="Lohit Devanagari"/>
                        </a:rPr>
                        <a:t>address</a:t>
                      </a:r>
                      <a:r>
                        <a:rPr lang="en-US" sz="1200" b="1" kern="50" dirty="0" smtClean="0">
                          <a:latin typeface="Liberation Serif"/>
                          <a:ea typeface="WenQuanYi Zen Hei"/>
                          <a:cs typeface="Lohit Devanagari"/>
                        </a:rPr>
                        <a:t>)</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dirty="0" smtClean="0"/>
                        <a:t>Connect to a remote socket at </a:t>
                      </a:r>
                      <a:r>
                        <a:rPr lang="en-US" sz="1200" i="1" dirty="0" smtClean="0"/>
                        <a:t>address</a:t>
                      </a:r>
                      <a:r>
                        <a:rPr lang="en-US" sz="1200" dirty="0" smtClean="0"/>
                        <a:t>.</a:t>
                      </a:r>
                      <a:endParaRPr lang="ro-RO" sz="1200" kern="50" dirty="0">
                        <a:latin typeface="Liberation Serif"/>
                        <a:ea typeface="WenQuanYi Zen Hei"/>
                        <a:cs typeface="Lohit Devanagari"/>
                      </a:endParaRPr>
                    </a:p>
                  </a:txBody>
                  <a:tcPr marL="34925" marR="34925" marT="34925" marB="34925"/>
                </a:tc>
              </a:tr>
            </a:tbl>
          </a:graphicData>
        </a:graphic>
      </p:graphicFrame>
      <p:graphicFrame>
        <p:nvGraphicFramePr>
          <p:cNvPr id="8" name="Table 7"/>
          <p:cNvGraphicFramePr>
            <a:graphicFrameLocks noGrp="1"/>
          </p:cNvGraphicFramePr>
          <p:nvPr/>
        </p:nvGraphicFramePr>
        <p:xfrm>
          <a:off x="523875" y="2997200"/>
          <a:ext cx="8010524" cy="2344420"/>
        </p:xfrm>
        <a:graphic>
          <a:graphicData uri="http://schemas.openxmlformats.org/drawingml/2006/table">
            <a:tbl>
              <a:tblPr firstRow="1" bandRow="1">
                <a:tableStyleId>{5C22544A-7EE6-4342-B048-85BDC9FD1C3A}</a:tableStyleId>
              </a:tblPr>
              <a:tblGrid>
                <a:gridCol w="1724025"/>
                <a:gridCol w="6286499"/>
              </a:tblGrid>
              <a:tr h="370840">
                <a:tc>
                  <a:txBody>
                    <a:bodyPr/>
                    <a:lstStyle/>
                    <a:p>
                      <a:pPr>
                        <a:spcAft>
                          <a:spcPts val="0"/>
                        </a:spcAft>
                      </a:pPr>
                      <a:r>
                        <a:rPr lang="en-US" sz="1200" b="1" kern="50" dirty="0">
                          <a:latin typeface="Liberation Serif"/>
                          <a:ea typeface="WenQuanYi Zen Hei"/>
                          <a:cs typeface="Lohit Devanagari"/>
                        </a:rPr>
                        <a:t>Method</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b="1" kern="50" dirty="0">
                          <a:latin typeface="Liberation Serif"/>
                          <a:ea typeface="WenQuanYi Zen Hei"/>
                          <a:cs typeface="Lohit Devanagari"/>
                        </a:rPr>
                        <a:t>Description</a:t>
                      </a:r>
                      <a:endParaRPr lang="ro-RO" sz="1200" kern="50" dirty="0">
                        <a:latin typeface="Liberation Serif"/>
                        <a:ea typeface="WenQuanYi Zen Hei"/>
                        <a:cs typeface="Lohit Devanagari"/>
                      </a:endParaRPr>
                    </a:p>
                  </a:txBody>
                  <a:tcPr marL="34925" marR="34925" marT="34925" marB="34925"/>
                </a:tc>
              </a:tr>
              <a:tr h="370840">
                <a:tc>
                  <a:txBody>
                    <a:bodyPr/>
                    <a:lstStyle/>
                    <a:p>
                      <a:pPr>
                        <a:spcAft>
                          <a:spcPts val="0"/>
                        </a:spcAft>
                      </a:pPr>
                      <a:r>
                        <a:rPr lang="en-US" sz="1200" b="1" kern="50" dirty="0" err="1" smtClean="0">
                          <a:latin typeface="Liberation Serif"/>
                          <a:ea typeface="WenQuanYi Zen Hei"/>
                          <a:cs typeface="Lohit Devanagari"/>
                        </a:rPr>
                        <a:t>s.bind</a:t>
                      </a:r>
                      <a:r>
                        <a:rPr lang="en-US" sz="1200" b="1" kern="50" dirty="0" smtClean="0">
                          <a:latin typeface="Liberation Serif"/>
                          <a:ea typeface="WenQuanYi Zen Hei"/>
                          <a:cs typeface="Lohit Devanagari"/>
                        </a:rPr>
                        <a:t>(</a:t>
                      </a:r>
                      <a:r>
                        <a:rPr lang="en-US" sz="1200" b="0" kern="50" dirty="0" smtClean="0">
                          <a:latin typeface="Liberation Serif"/>
                          <a:ea typeface="WenQuanYi Zen Hei"/>
                          <a:cs typeface="Lohit Devanagari"/>
                        </a:rPr>
                        <a:t>address</a:t>
                      </a:r>
                      <a:r>
                        <a:rPr lang="en-US" sz="1200" b="1" kern="50" dirty="0" smtClean="0">
                          <a:latin typeface="Liberation Serif"/>
                          <a:ea typeface="WenQuanYi Zen Hei"/>
                          <a:cs typeface="Lohit Devanagari"/>
                        </a:rPr>
                        <a:t>)</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dirty="0" smtClean="0"/>
                        <a:t>Bind the socket to </a:t>
                      </a:r>
                      <a:r>
                        <a:rPr lang="en-US" sz="1200" i="1" dirty="0" smtClean="0"/>
                        <a:t>address</a:t>
                      </a:r>
                      <a:r>
                        <a:rPr lang="en-US" sz="1200" dirty="0" smtClean="0"/>
                        <a:t>. The socket must not already be bound</a:t>
                      </a:r>
                      <a:endParaRPr lang="ro-RO" sz="1200" kern="50" dirty="0">
                        <a:latin typeface="Liberation Serif"/>
                        <a:ea typeface="WenQuanYi Zen Hei"/>
                        <a:cs typeface="Lohit Devanagari"/>
                      </a:endParaRPr>
                    </a:p>
                  </a:txBody>
                  <a:tcPr marL="34925" marR="34925" marT="34925" marB="34925"/>
                </a:tc>
              </a:tr>
              <a:tr h="370840">
                <a:tc>
                  <a:txBody>
                    <a:bodyPr/>
                    <a:lstStyle/>
                    <a:p>
                      <a:pPr>
                        <a:spcAft>
                          <a:spcPts val="0"/>
                        </a:spcAft>
                      </a:pPr>
                      <a:r>
                        <a:rPr lang="en-US" sz="1200" b="1" kern="50" dirty="0" err="1" smtClean="0">
                          <a:latin typeface="Liberation Serif"/>
                          <a:ea typeface="WenQuanYi Zen Hei"/>
                          <a:cs typeface="Lohit Devanagari"/>
                        </a:rPr>
                        <a:t>s.listen</a:t>
                      </a:r>
                      <a:r>
                        <a:rPr lang="en-US" sz="1200" b="1" kern="50" dirty="0" smtClean="0">
                          <a:latin typeface="Liberation Serif"/>
                          <a:ea typeface="WenQuanYi Zen Hei"/>
                          <a:cs typeface="Lohit Devanagari"/>
                        </a:rPr>
                        <a:t>(</a:t>
                      </a:r>
                      <a:r>
                        <a:rPr lang="ro-RO" sz="1200" i="1" dirty="0" smtClean="0"/>
                        <a:t>backlog</a:t>
                      </a:r>
                      <a:r>
                        <a:rPr lang="en-US" sz="1200" b="1" kern="50" dirty="0" smtClean="0">
                          <a:latin typeface="Liberation Serif"/>
                          <a:ea typeface="WenQuanYi Zen Hei"/>
                          <a:cs typeface="Lohit Devanagari"/>
                        </a:rPr>
                        <a:t>)</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dirty="0" smtClean="0"/>
                        <a:t>Listen for connections made to the socket. The </a:t>
                      </a:r>
                      <a:r>
                        <a:rPr lang="en-US" sz="1200" i="1" dirty="0" smtClean="0"/>
                        <a:t>backlog</a:t>
                      </a:r>
                      <a:r>
                        <a:rPr lang="en-US" sz="1200" dirty="0" smtClean="0"/>
                        <a:t> argument specifies the maximum number of queued connections and should be at least 1; the maximum value is system-dependent (usually 5).</a:t>
                      </a:r>
                      <a:endParaRPr lang="ro-RO" sz="1200" kern="50" dirty="0">
                        <a:latin typeface="Liberation Serif"/>
                        <a:ea typeface="WenQuanYi Zen Hei"/>
                        <a:cs typeface="Lohit Devanagari"/>
                      </a:endParaRPr>
                    </a:p>
                  </a:txBody>
                  <a:tcPr marL="34925" marR="34925" marT="34925" marB="34925"/>
                </a:tc>
              </a:tr>
              <a:tr h="370840">
                <a:tc>
                  <a:txBody>
                    <a:bodyPr/>
                    <a:lstStyle/>
                    <a:p>
                      <a:pPr>
                        <a:spcAft>
                          <a:spcPts val="0"/>
                        </a:spcAft>
                      </a:pPr>
                      <a:r>
                        <a:rPr lang="en-US" sz="1200" b="1" kern="50" dirty="0" err="1" smtClean="0">
                          <a:latin typeface="Liberation Serif"/>
                          <a:ea typeface="WenQuanYi Zen Hei"/>
                          <a:cs typeface="Lohit Devanagari"/>
                        </a:rPr>
                        <a:t>s.accept</a:t>
                      </a:r>
                      <a:r>
                        <a:rPr lang="en-US" sz="1200" b="1" kern="50" dirty="0" smtClean="0">
                          <a:latin typeface="Liberation Serif"/>
                          <a:ea typeface="WenQuanYi Zen Hei"/>
                          <a:cs typeface="Lohit Devanagari"/>
                        </a:rPr>
                        <a:t>()</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dirty="0" smtClean="0"/>
                        <a:t>Accept a connection. The socket must be bound to an address and listening for connections. </a:t>
                      </a:r>
                    </a:p>
                    <a:p>
                      <a:pPr>
                        <a:spcAft>
                          <a:spcPts val="0"/>
                        </a:spcAft>
                      </a:pPr>
                      <a:r>
                        <a:rPr lang="en-US" sz="1200" dirty="0" smtClean="0"/>
                        <a:t>The return value is a pair (</a:t>
                      </a:r>
                      <a:r>
                        <a:rPr lang="en-US" sz="1200" dirty="0" err="1" smtClean="0"/>
                        <a:t>conn</a:t>
                      </a:r>
                      <a:r>
                        <a:rPr lang="en-US" sz="1200" dirty="0" smtClean="0"/>
                        <a:t>, address) where </a:t>
                      </a:r>
                      <a:r>
                        <a:rPr lang="en-US" sz="1200" i="1" dirty="0" err="1" smtClean="0"/>
                        <a:t>conn</a:t>
                      </a:r>
                      <a:r>
                        <a:rPr lang="en-US" sz="1200" dirty="0" smtClean="0"/>
                        <a:t> is a </a:t>
                      </a:r>
                      <a:r>
                        <a:rPr lang="en-US" sz="1200" i="1" dirty="0" smtClean="0"/>
                        <a:t>new</a:t>
                      </a:r>
                      <a:r>
                        <a:rPr lang="en-US" sz="1200" dirty="0" smtClean="0"/>
                        <a:t> socket object usable to send and receive data on the connection, and </a:t>
                      </a:r>
                      <a:r>
                        <a:rPr lang="en-US" sz="1200" i="1" dirty="0" smtClean="0"/>
                        <a:t>address</a:t>
                      </a:r>
                      <a:r>
                        <a:rPr lang="en-US" sz="1200" dirty="0" smtClean="0"/>
                        <a:t> is the address bound to the socket on the other end of the connection.</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Identifiers – Reserved words</a:t>
            </a:r>
            <a:endParaRPr lang="ro-RO" dirty="0"/>
          </a:p>
        </p:txBody>
      </p:sp>
      <p:sp>
        <p:nvSpPr>
          <p:cNvPr id="3" name="Text Placeholder 2"/>
          <p:cNvSpPr>
            <a:spLocks noGrp="1"/>
          </p:cNvSpPr>
          <p:nvPr>
            <p:ph type="body" sz="quarter" idx="23"/>
          </p:nvPr>
        </p:nvSpPr>
        <p:spPr>
          <a:xfrm>
            <a:off x="285719" y="1032876"/>
            <a:ext cx="8705881" cy="2115176"/>
          </a:xfrm>
        </p:spPr>
        <p:txBody>
          <a:bodyPr/>
          <a:lstStyle/>
          <a:p>
            <a:r>
              <a:rPr lang="en-US" dirty="0" smtClean="0"/>
              <a:t>There are some reserved words in Python. </a:t>
            </a:r>
          </a:p>
          <a:p>
            <a:r>
              <a:rPr lang="en-US" dirty="0" smtClean="0"/>
              <a:t>These reserved words may not be used as constant or variable or any other identifier names. </a:t>
            </a:r>
          </a:p>
          <a:p>
            <a:r>
              <a:rPr lang="en-US" dirty="0" smtClean="0"/>
              <a:t>All the Python keywords contain lowercase letters only.</a:t>
            </a:r>
          </a:p>
          <a:p>
            <a:pPr>
              <a:buNone/>
            </a:pPr>
            <a:endParaRPr lang="en-US" dirty="0" smtClean="0"/>
          </a:p>
          <a:p>
            <a:pPr>
              <a:buNone/>
            </a:pP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Basic syntax</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8" name="Table 7"/>
          <p:cNvGraphicFramePr>
            <a:graphicFrameLocks noGrp="1"/>
          </p:cNvGraphicFramePr>
          <p:nvPr>
            <p:extLst>
              <p:ext uri="{D42A27DB-BD31-4B8C-83A1-F6EECF244321}">
                <p14:modId xmlns:p14="http://schemas.microsoft.com/office/powerpoint/2010/main" val="2784996780"/>
              </p:ext>
            </p:extLst>
          </p:nvPr>
        </p:nvGraphicFramePr>
        <p:xfrm>
          <a:off x="666748" y="2559050"/>
          <a:ext cx="6000751" cy="1854200"/>
        </p:xfrm>
        <a:graphic>
          <a:graphicData uri="http://schemas.openxmlformats.org/drawingml/2006/table">
            <a:tbl>
              <a:tblPr firstRow="1" bandRow="1">
                <a:tableStyleId>{5C22544A-7EE6-4342-B048-85BDC9FD1C3A}</a:tableStyleId>
              </a:tblPr>
              <a:tblGrid>
                <a:gridCol w="604291"/>
                <a:gridCol w="899410"/>
                <a:gridCol w="899410"/>
                <a:gridCol w="899410"/>
                <a:gridCol w="899410"/>
                <a:gridCol w="899410"/>
                <a:gridCol w="899410"/>
              </a:tblGrid>
              <a:tr h="370840">
                <a:tc>
                  <a:txBody>
                    <a:bodyPr/>
                    <a:lstStyle/>
                    <a:p>
                      <a:pPr>
                        <a:spcAft>
                          <a:spcPts val="0"/>
                        </a:spcAft>
                      </a:pPr>
                      <a:r>
                        <a:rPr lang="en-US" sz="1200" b="0" kern="50" baseline="0" dirty="0">
                          <a:solidFill>
                            <a:schemeClr val="tx1"/>
                          </a:solidFill>
                          <a:latin typeface="Liberation Serif"/>
                          <a:ea typeface="WenQuanYi Zen Hei"/>
                          <a:cs typeface="Lohit Devanagari"/>
                        </a:rPr>
                        <a:t>and</a:t>
                      </a:r>
                      <a:endParaRPr lang="ro-RO" sz="1200" b="0" kern="50" baseline="0" dirty="0">
                        <a:solidFill>
                          <a:schemeClr val="tx1"/>
                        </a:solidFill>
                        <a:latin typeface="Liberation Serif"/>
                        <a:ea typeface="WenQuanYi Zen Hei"/>
                        <a:cs typeface="Lohit Devanagari"/>
                      </a:endParaRPr>
                    </a:p>
                  </a:txBody>
                  <a:tcPr marL="34925" marR="34925" marT="34925" marB="34925">
                    <a:solidFill>
                      <a:srgbClr val="E5E7EB"/>
                    </a:solidFill>
                  </a:tcPr>
                </a:tc>
                <a:tc>
                  <a:txBody>
                    <a:bodyPr/>
                    <a:lstStyle/>
                    <a:p>
                      <a:pPr>
                        <a:spcAft>
                          <a:spcPts val="0"/>
                        </a:spcAft>
                      </a:pPr>
                      <a:r>
                        <a:rPr lang="en-US" sz="1200" b="0" kern="50" baseline="0" dirty="0">
                          <a:solidFill>
                            <a:schemeClr val="tx1"/>
                          </a:solidFill>
                          <a:latin typeface="Liberation Serif"/>
                          <a:ea typeface="WenQuanYi Zen Hei"/>
                          <a:cs typeface="Lohit Devanagari"/>
                        </a:rPr>
                        <a:t>as</a:t>
                      </a:r>
                      <a:endParaRPr lang="ro-RO" sz="1200" b="0" kern="50" baseline="0" dirty="0">
                        <a:solidFill>
                          <a:schemeClr val="tx1"/>
                        </a:solidFill>
                        <a:latin typeface="Liberation Serif"/>
                        <a:ea typeface="WenQuanYi Zen Hei"/>
                        <a:cs typeface="Lohit Devanagari"/>
                      </a:endParaRPr>
                    </a:p>
                  </a:txBody>
                  <a:tcPr marL="34925" marR="34925" marT="34925" marB="34925">
                    <a:solidFill>
                      <a:srgbClr val="E5E7EB"/>
                    </a:solidFill>
                  </a:tcPr>
                </a:tc>
                <a:tc>
                  <a:txBody>
                    <a:bodyPr/>
                    <a:lstStyle/>
                    <a:p>
                      <a:pPr>
                        <a:spcAft>
                          <a:spcPts val="0"/>
                        </a:spcAft>
                      </a:pPr>
                      <a:r>
                        <a:rPr lang="en-US" sz="1200" b="0" kern="50" baseline="0" dirty="0">
                          <a:solidFill>
                            <a:schemeClr val="tx1"/>
                          </a:solidFill>
                          <a:latin typeface="Liberation Serif"/>
                          <a:ea typeface="WenQuanYi Zen Hei"/>
                          <a:cs typeface="Lohit Devanagari"/>
                        </a:rPr>
                        <a:t>assert</a:t>
                      </a:r>
                      <a:endParaRPr lang="ro-RO" sz="1200" b="0" kern="50" baseline="0" dirty="0">
                        <a:solidFill>
                          <a:schemeClr val="tx1"/>
                        </a:solidFill>
                        <a:latin typeface="Liberation Serif"/>
                        <a:ea typeface="WenQuanYi Zen Hei"/>
                        <a:cs typeface="Lohit Devanagari"/>
                      </a:endParaRPr>
                    </a:p>
                  </a:txBody>
                  <a:tcPr marL="34925" marR="34925" marT="34925" marB="34925">
                    <a:solidFill>
                      <a:srgbClr val="E5E7EB"/>
                    </a:solidFill>
                  </a:tcPr>
                </a:tc>
                <a:tc>
                  <a:txBody>
                    <a:bodyPr/>
                    <a:lstStyle/>
                    <a:p>
                      <a:pPr>
                        <a:spcAft>
                          <a:spcPts val="0"/>
                        </a:spcAft>
                      </a:pPr>
                      <a:r>
                        <a:rPr lang="en-US" sz="1200" b="0" kern="50" baseline="0" dirty="0">
                          <a:solidFill>
                            <a:schemeClr val="tx1"/>
                          </a:solidFill>
                          <a:latin typeface="Liberation Serif"/>
                          <a:ea typeface="WenQuanYi Zen Hei"/>
                          <a:cs typeface="Lohit Devanagari"/>
                        </a:rPr>
                        <a:t>break</a:t>
                      </a:r>
                      <a:endParaRPr lang="ro-RO" sz="1200" b="0" kern="50" baseline="0" dirty="0">
                        <a:solidFill>
                          <a:schemeClr val="tx1"/>
                        </a:solidFill>
                        <a:latin typeface="Liberation Serif"/>
                        <a:ea typeface="WenQuanYi Zen Hei"/>
                        <a:cs typeface="Lohit Devanagari"/>
                      </a:endParaRPr>
                    </a:p>
                  </a:txBody>
                  <a:tcPr marL="34925" marR="34925" marT="34925" marB="34925">
                    <a:solidFill>
                      <a:srgbClr val="E5E7EB"/>
                    </a:solidFill>
                  </a:tcPr>
                </a:tc>
                <a:tc>
                  <a:txBody>
                    <a:bodyPr/>
                    <a:lstStyle/>
                    <a:p>
                      <a:pPr>
                        <a:spcAft>
                          <a:spcPts val="0"/>
                        </a:spcAft>
                      </a:pPr>
                      <a:r>
                        <a:rPr lang="en-US" sz="1200" b="0" kern="50" baseline="0" dirty="0">
                          <a:solidFill>
                            <a:schemeClr val="tx1"/>
                          </a:solidFill>
                          <a:latin typeface="Liberation Serif"/>
                          <a:ea typeface="WenQuanYi Zen Hei"/>
                          <a:cs typeface="Lohit Devanagari"/>
                        </a:rPr>
                        <a:t>class</a:t>
                      </a:r>
                      <a:endParaRPr lang="ro-RO" sz="1200" b="0" kern="50" baseline="0" dirty="0">
                        <a:solidFill>
                          <a:schemeClr val="tx1"/>
                        </a:solidFill>
                        <a:latin typeface="Liberation Serif"/>
                        <a:ea typeface="WenQuanYi Zen Hei"/>
                        <a:cs typeface="Lohit Devanagari"/>
                      </a:endParaRPr>
                    </a:p>
                  </a:txBody>
                  <a:tcPr marL="34925" marR="34925" marT="34925" marB="34925">
                    <a:solidFill>
                      <a:srgbClr val="E5E7EB"/>
                    </a:solidFill>
                  </a:tcPr>
                </a:tc>
                <a:tc>
                  <a:txBody>
                    <a:bodyPr/>
                    <a:lstStyle/>
                    <a:p>
                      <a:pPr>
                        <a:spcAft>
                          <a:spcPts val="0"/>
                        </a:spcAft>
                      </a:pPr>
                      <a:r>
                        <a:rPr lang="en-US" sz="1200" b="0" kern="50" baseline="0" dirty="0">
                          <a:solidFill>
                            <a:schemeClr val="tx1"/>
                          </a:solidFill>
                          <a:latin typeface="Liberation Serif"/>
                          <a:ea typeface="WenQuanYi Zen Hei"/>
                          <a:cs typeface="Lohit Devanagari"/>
                        </a:rPr>
                        <a:t>continue</a:t>
                      </a:r>
                      <a:endParaRPr lang="ro-RO" sz="1200" b="0" kern="50" baseline="0" dirty="0">
                        <a:solidFill>
                          <a:schemeClr val="tx1"/>
                        </a:solidFill>
                        <a:latin typeface="Liberation Serif"/>
                        <a:ea typeface="WenQuanYi Zen Hei"/>
                        <a:cs typeface="Lohit Devanagari"/>
                      </a:endParaRPr>
                    </a:p>
                  </a:txBody>
                  <a:tcPr marL="34925" marR="34925" marT="34925" marB="34925">
                    <a:solidFill>
                      <a:srgbClr val="E5E7EB"/>
                    </a:solidFill>
                  </a:tcPr>
                </a:tc>
                <a:tc>
                  <a:txBody>
                    <a:bodyPr/>
                    <a:lstStyle/>
                    <a:p>
                      <a:pPr>
                        <a:spcAft>
                          <a:spcPts val="0"/>
                        </a:spcAft>
                      </a:pPr>
                      <a:r>
                        <a:rPr lang="en-US" sz="1200" b="0" kern="50" baseline="0" dirty="0">
                          <a:solidFill>
                            <a:schemeClr val="tx1"/>
                          </a:solidFill>
                          <a:latin typeface="Liberation Serif"/>
                          <a:ea typeface="WenQuanYi Zen Hei"/>
                          <a:cs typeface="Lohit Devanagari"/>
                        </a:rPr>
                        <a:t>def</a:t>
                      </a:r>
                      <a:endParaRPr lang="ro-RO" sz="1200" b="0" kern="50" baseline="0" dirty="0">
                        <a:solidFill>
                          <a:schemeClr val="tx1"/>
                        </a:solidFill>
                        <a:latin typeface="Liberation Serif"/>
                        <a:ea typeface="WenQuanYi Zen Hei"/>
                        <a:cs typeface="Lohit Devanagari"/>
                      </a:endParaRPr>
                    </a:p>
                  </a:txBody>
                  <a:tcPr marL="34925" marR="34925" marT="34925" marB="34925">
                    <a:solidFill>
                      <a:srgbClr val="E5E7EB"/>
                    </a:solidFill>
                  </a:tcPr>
                </a:tc>
              </a:tr>
              <a:tr h="370840">
                <a:tc>
                  <a:txBody>
                    <a:bodyPr/>
                    <a:lstStyle/>
                    <a:p>
                      <a:pPr>
                        <a:spcAft>
                          <a:spcPts val="0"/>
                        </a:spcAft>
                      </a:pPr>
                      <a:r>
                        <a:rPr lang="en-US" sz="1200" kern="50" dirty="0">
                          <a:latin typeface="Liberation Serif"/>
                          <a:ea typeface="WenQuanYi Zen Hei"/>
                          <a:cs typeface="Lohit Devanagari"/>
                        </a:rPr>
                        <a:t>del</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err="1">
                          <a:latin typeface="Liberation Serif"/>
                          <a:ea typeface="WenQuanYi Zen Hei"/>
                          <a:cs typeface="Lohit Devanagari"/>
                        </a:rPr>
                        <a:t>elif</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else</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exec</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except</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finally</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for</a:t>
                      </a:r>
                      <a:endParaRPr lang="ro-RO" sz="1200" kern="50">
                        <a:latin typeface="Liberation Serif"/>
                        <a:ea typeface="WenQuanYi Zen Hei"/>
                        <a:cs typeface="Lohit Devanagari"/>
                      </a:endParaRPr>
                    </a:p>
                  </a:txBody>
                  <a:tcPr marL="34925" marR="34925" marT="34925" marB="34925"/>
                </a:tc>
              </a:tr>
              <a:tr h="370840">
                <a:tc>
                  <a:txBody>
                    <a:bodyPr/>
                    <a:lstStyle/>
                    <a:p>
                      <a:pPr>
                        <a:spcAft>
                          <a:spcPts val="0"/>
                        </a:spcAft>
                      </a:pPr>
                      <a:r>
                        <a:rPr lang="en-US" sz="1200" kern="50" dirty="0">
                          <a:latin typeface="Liberation Serif"/>
                          <a:ea typeface="WenQuanYi Zen Hei"/>
                          <a:cs typeface="Lohit Devanagari"/>
                        </a:rPr>
                        <a:t>from</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global</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if</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import</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in</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is</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lambda</a:t>
                      </a:r>
                      <a:endParaRPr lang="ro-RO" sz="1200" kern="50">
                        <a:latin typeface="Liberation Serif"/>
                        <a:ea typeface="WenQuanYi Zen Hei"/>
                        <a:cs typeface="Lohit Devanagari"/>
                      </a:endParaRPr>
                    </a:p>
                  </a:txBody>
                  <a:tcPr marL="34925" marR="34925" marT="34925" marB="34925"/>
                </a:tc>
              </a:tr>
              <a:tr h="370840">
                <a:tc>
                  <a:txBody>
                    <a:bodyPr/>
                    <a:lstStyle/>
                    <a:p>
                      <a:pPr>
                        <a:spcAft>
                          <a:spcPts val="0"/>
                        </a:spcAft>
                      </a:pPr>
                      <a:r>
                        <a:rPr lang="en-US" sz="1200" kern="50">
                          <a:latin typeface="Liberation Serif"/>
                          <a:ea typeface="WenQuanYi Zen Hei"/>
                          <a:cs typeface="Lohit Devanagari"/>
                        </a:rPr>
                        <a:t>not</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or</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pass</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print</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raise</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return</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try</a:t>
                      </a:r>
                      <a:endParaRPr lang="ro-RO" sz="1200" kern="50">
                        <a:latin typeface="Liberation Serif"/>
                        <a:ea typeface="WenQuanYi Zen Hei"/>
                        <a:cs typeface="Lohit Devanagari"/>
                      </a:endParaRPr>
                    </a:p>
                  </a:txBody>
                  <a:tcPr marL="34925" marR="34925" marT="34925" marB="34925"/>
                </a:tc>
              </a:tr>
              <a:tr h="370840">
                <a:tc>
                  <a:txBody>
                    <a:bodyPr/>
                    <a:lstStyle/>
                    <a:p>
                      <a:pPr>
                        <a:spcAft>
                          <a:spcPts val="0"/>
                        </a:spcAft>
                      </a:pPr>
                      <a:r>
                        <a:rPr lang="en-US" sz="1200" kern="50">
                          <a:latin typeface="Liberation Serif"/>
                          <a:ea typeface="WenQuanYi Zen Hei"/>
                          <a:cs typeface="Lohit Devanagari"/>
                        </a:rPr>
                        <a:t>with</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while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yield</a:t>
                      </a:r>
                      <a:endParaRPr lang="ro-RO" sz="1200" kern="50">
                        <a:latin typeface="Liberation Serif"/>
                        <a:ea typeface="WenQuanYi Zen Hei"/>
                        <a:cs typeface="Lohit Devanagari"/>
                      </a:endParaRPr>
                    </a:p>
                  </a:txBody>
                  <a:tcPr marL="34925" marR="34925" marT="34925" marB="34925"/>
                </a:tc>
                <a:tc>
                  <a:txBody>
                    <a:bodyPr/>
                    <a:lstStyle/>
                    <a:p>
                      <a:pPr>
                        <a:spcAft>
                          <a:spcPts val="0"/>
                        </a:spcAft>
                      </a:pPr>
                      <a:endParaRPr lang="en-US" sz="1200" kern="50">
                        <a:latin typeface="Liberation Serif"/>
                        <a:ea typeface="WenQuanYi Zen Hei"/>
                        <a:cs typeface="Lohit Devanagari"/>
                      </a:endParaRPr>
                    </a:p>
                  </a:txBody>
                  <a:tcPr marL="34925" marR="34925" marT="34925" marB="34925"/>
                </a:tc>
                <a:tc>
                  <a:txBody>
                    <a:bodyPr/>
                    <a:lstStyle/>
                    <a:p>
                      <a:pPr>
                        <a:spcAft>
                          <a:spcPts val="0"/>
                        </a:spcAft>
                      </a:pPr>
                      <a:endParaRPr lang="en-US" sz="1200" kern="50">
                        <a:latin typeface="Liberation Serif"/>
                        <a:ea typeface="WenQuanYi Zen Hei"/>
                        <a:cs typeface="Lohit Devanagari"/>
                      </a:endParaRPr>
                    </a:p>
                  </a:txBody>
                  <a:tcPr marL="34925" marR="34925" marT="34925" marB="34925"/>
                </a:tc>
                <a:tc>
                  <a:txBody>
                    <a:bodyPr/>
                    <a:lstStyle/>
                    <a:p>
                      <a:pPr>
                        <a:spcAft>
                          <a:spcPts val="0"/>
                        </a:spcAft>
                      </a:pPr>
                      <a:endParaRPr lang="en-US" sz="1200" kern="50" dirty="0">
                        <a:latin typeface="Liberation Serif"/>
                        <a:ea typeface="WenQuanYi Zen Hei"/>
                        <a:cs typeface="Lohit Devanagari"/>
                      </a:endParaRPr>
                    </a:p>
                  </a:txBody>
                  <a:tcPr marL="34925" marR="34925" marT="34925" marB="34925"/>
                </a:tc>
                <a:tc>
                  <a:txBody>
                    <a:bodyPr/>
                    <a:lstStyle/>
                    <a:p>
                      <a:pPr>
                        <a:spcAft>
                          <a:spcPts val="0"/>
                        </a:spcAft>
                      </a:pPr>
                      <a:endParaRPr lang="en-US"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General socket methods </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Networking</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9" name="Table 8"/>
          <p:cNvGraphicFramePr>
            <a:graphicFrameLocks noGrp="1"/>
          </p:cNvGraphicFramePr>
          <p:nvPr/>
        </p:nvGraphicFramePr>
        <p:xfrm>
          <a:off x="504825" y="1177925"/>
          <a:ext cx="8296274" cy="5211172"/>
        </p:xfrm>
        <a:graphic>
          <a:graphicData uri="http://schemas.openxmlformats.org/drawingml/2006/table">
            <a:tbl>
              <a:tblPr firstRow="1" bandRow="1">
                <a:tableStyleId>{5C22544A-7EE6-4342-B048-85BDC9FD1C3A}</a:tableStyleId>
              </a:tblPr>
              <a:tblGrid>
                <a:gridCol w="2438400"/>
                <a:gridCol w="5857874"/>
              </a:tblGrid>
              <a:tr h="510721">
                <a:tc>
                  <a:txBody>
                    <a:bodyPr/>
                    <a:lstStyle/>
                    <a:p>
                      <a:pPr>
                        <a:spcAft>
                          <a:spcPts val="0"/>
                        </a:spcAft>
                      </a:pPr>
                      <a:r>
                        <a:rPr lang="en-US" sz="1200" b="1" kern="50" dirty="0">
                          <a:latin typeface="Liberation Serif"/>
                          <a:ea typeface="WenQuanYi Zen Hei"/>
                          <a:cs typeface="Lohit Devanagari"/>
                        </a:rPr>
                        <a:t>Method</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b="1" kern="50">
                          <a:latin typeface="Liberation Serif"/>
                          <a:ea typeface="WenQuanYi Zen Hei"/>
                          <a:cs typeface="Lohit Devanagari"/>
                        </a:rPr>
                        <a:t>Description</a:t>
                      </a:r>
                      <a:endParaRPr lang="ro-RO" sz="1200" kern="50" dirty="0">
                        <a:latin typeface="Liberation Serif"/>
                        <a:ea typeface="WenQuanYi Zen Hei"/>
                        <a:cs typeface="Lohit Devanagari"/>
                      </a:endParaRPr>
                    </a:p>
                  </a:txBody>
                  <a:tcPr marL="34925" marR="34925" marT="34925" marB="34925"/>
                </a:tc>
              </a:tr>
              <a:tr h="510721">
                <a:tc>
                  <a:txBody>
                    <a:bodyPr/>
                    <a:lstStyle/>
                    <a:p>
                      <a:pPr>
                        <a:spcAft>
                          <a:spcPts val="0"/>
                        </a:spcAft>
                      </a:pPr>
                      <a:r>
                        <a:rPr lang="en-US" sz="1400" b="1" kern="50" dirty="0" err="1" smtClean="0">
                          <a:latin typeface="+mn-lt"/>
                          <a:ea typeface="WenQuanYi Zen Hei"/>
                          <a:cs typeface="Lohit Devanagari"/>
                        </a:rPr>
                        <a:t>s.recv</a:t>
                      </a:r>
                      <a:r>
                        <a:rPr lang="en-US" sz="1400" b="1" kern="50" dirty="0" smtClean="0">
                          <a:latin typeface="+mn-lt"/>
                          <a:ea typeface="WenQuanYi Zen Hei"/>
                          <a:cs typeface="Lohit Devanagari"/>
                        </a:rPr>
                        <a:t>(</a:t>
                      </a:r>
                      <a:r>
                        <a:rPr lang="ro-RO" sz="1400" b="0" i="1" dirty="0" smtClean="0">
                          <a:latin typeface="+mn-lt"/>
                        </a:rPr>
                        <a:t>bufsize</a:t>
                      </a:r>
                      <a:r>
                        <a:rPr lang="ro-RO" sz="1400" b="0" dirty="0" smtClean="0">
                          <a:latin typeface="+mn-lt"/>
                        </a:rPr>
                        <a:t>[, </a:t>
                      </a:r>
                      <a:r>
                        <a:rPr lang="ro-RO" sz="1400" b="0" i="1" dirty="0" smtClean="0">
                          <a:latin typeface="+mn-lt"/>
                        </a:rPr>
                        <a:t>flags</a:t>
                      </a:r>
                      <a:r>
                        <a:rPr lang="ro-RO" sz="1400" b="0" dirty="0" smtClean="0">
                          <a:latin typeface="+mn-lt"/>
                        </a:rPr>
                        <a:t>]</a:t>
                      </a:r>
                      <a:r>
                        <a:rPr lang="en-US" sz="1400" b="1" kern="50" dirty="0" smtClean="0">
                          <a:latin typeface="+mn-lt"/>
                          <a:ea typeface="WenQuanYi Zen Hei"/>
                          <a:cs typeface="Lohit Devanagari"/>
                        </a:rPr>
                        <a:t>)</a:t>
                      </a:r>
                      <a:endParaRPr lang="ro-RO" sz="1400" b="1" kern="50" dirty="0">
                        <a:latin typeface="+mn-lt"/>
                        <a:ea typeface="WenQuanYi Zen Hei"/>
                        <a:cs typeface="Lohit Devanagari"/>
                      </a:endParaRPr>
                    </a:p>
                  </a:txBody>
                  <a:tcPr marL="34925" marR="34925" marT="34925" marB="34925"/>
                </a:tc>
                <a:tc>
                  <a:txBody>
                    <a:bodyPr/>
                    <a:lstStyle/>
                    <a:p>
                      <a:pPr>
                        <a:spcAft>
                          <a:spcPts val="0"/>
                        </a:spcAft>
                      </a:pPr>
                      <a:r>
                        <a:rPr lang="en-US" sz="1200" dirty="0" smtClean="0"/>
                        <a:t>Receive data from the socket. </a:t>
                      </a:r>
                    </a:p>
                    <a:p>
                      <a:pPr>
                        <a:spcAft>
                          <a:spcPts val="0"/>
                        </a:spcAft>
                      </a:pPr>
                      <a:r>
                        <a:rPr lang="en-US" sz="1200" dirty="0" smtClean="0"/>
                        <a:t>The return value is a bytes object representing the data received.</a:t>
                      </a:r>
                    </a:p>
                    <a:p>
                      <a:pPr>
                        <a:spcAft>
                          <a:spcPts val="0"/>
                        </a:spcAft>
                      </a:pPr>
                      <a:r>
                        <a:rPr lang="en-US" sz="1200" dirty="0" smtClean="0"/>
                        <a:t>The maximum amount of data to be received at once is specified by </a:t>
                      </a:r>
                      <a:r>
                        <a:rPr lang="en-US" sz="1200" i="1" dirty="0" err="1" smtClean="0"/>
                        <a:t>bufsize</a:t>
                      </a:r>
                      <a:r>
                        <a:rPr lang="en-US" sz="1200" dirty="0" smtClean="0"/>
                        <a:t>.</a:t>
                      </a:r>
                    </a:p>
                    <a:p>
                      <a:pPr>
                        <a:spcAft>
                          <a:spcPts val="0"/>
                        </a:spcAft>
                      </a:pPr>
                      <a:r>
                        <a:rPr lang="en-US" sz="1200" kern="50" dirty="0" err="1" smtClean="0">
                          <a:latin typeface="+mn-lt"/>
                          <a:ea typeface="WenQuanYi Zen Hei"/>
                          <a:cs typeface="Lohit Devanagari"/>
                        </a:rPr>
                        <a:t>Ussually</a:t>
                      </a:r>
                      <a:r>
                        <a:rPr lang="en-US" sz="1200" kern="50" baseline="0" dirty="0" smtClean="0">
                          <a:latin typeface="+mn-lt"/>
                          <a:ea typeface="WenQuanYi Zen Hei"/>
                          <a:cs typeface="Lohit Devanagari"/>
                        </a:rPr>
                        <a:t> for TCP</a:t>
                      </a:r>
                      <a:endParaRPr lang="ro-RO" sz="1200" kern="50" dirty="0">
                        <a:latin typeface="Liberation Serif"/>
                        <a:ea typeface="WenQuanYi Zen Hei"/>
                        <a:cs typeface="Lohit Devanagari"/>
                      </a:endParaRPr>
                    </a:p>
                  </a:txBody>
                  <a:tcPr marL="34925" marR="34925" marT="34925" marB="34925"/>
                </a:tc>
              </a:tr>
              <a:tr h="510721">
                <a:tc>
                  <a:txBody>
                    <a:bodyPr/>
                    <a:lstStyle/>
                    <a:p>
                      <a:pPr>
                        <a:spcAft>
                          <a:spcPts val="0"/>
                        </a:spcAft>
                      </a:pPr>
                      <a:endParaRPr lang="en-US" sz="1400" b="1" kern="50" dirty="0" smtClean="0">
                        <a:latin typeface="+mn-lt"/>
                        <a:ea typeface="WenQuanYi Zen Hei"/>
                        <a:cs typeface="Lohit Devanagari"/>
                      </a:endParaRPr>
                    </a:p>
                    <a:p>
                      <a:pPr>
                        <a:spcAft>
                          <a:spcPts val="0"/>
                        </a:spcAft>
                      </a:pPr>
                      <a:r>
                        <a:rPr lang="en-US" sz="1400" b="1" kern="50" dirty="0" err="1" smtClean="0">
                          <a:latin typeface="+mn-lt"/>
                          <a:ea typeface="WenQuanYi Zen Hei"/>
                          <a:cs typeface="Lohit Devanagari"/>
                        </a:rPr>
                        <a:t>s.send</a:t>
                      </a:r>
                      <a:r>
                        <a:rPr lang="en-US" sz="1400" b="1" kern="50" dirty="0" smtClean="0">
                          <a:latin typeface="+mn-lt"/>
                          <a:ea typeface="WenQuanYi Zen Hei"/>
                          <a:cs typeface="Lohit Devanagari"/>
                        </a:rPr>
                        <a:t>(</a:t>
                      </a:r>
                      <a:r>
                        <a:rPr lang="ro-RO" sz="1400" b="0" i="1" dirty="0" smtClean="0">
                          <a:latin typeface="+mn-lt"/>
                        </a:rPr>
                        <a:t>bytes</a:t>
                      </a:r>
                      <a:r>
                        <a:rPr lang="ro-RO" sz="1400" b="0" dirty="0" smtClean="0">
                          <a:latin typeface="+mn-lt"/>
                        </a:rPr>
                        <a:t>[, </a:t>
                      </a:r>
                      <a:r>
                        <a:rPr lang="ro-RO" sz="1400" b="0" i="1" dirty="0" smtClean="0">
                          <a:latin typeface="+mn-lt"/>
                        </a:rPr>
                        <a:t>flags</a:t>
                      </a:r>
                      <a:r>
                        <a:rPr lang="ro-RO" sz="1400" b="0" dirty="0" smtClean="0">
                          <a:latin typeface="+mn-lt"/>
                        </a:rPr>
                        <a:t>]</a:t>
                      </a:r>
                      <a:r>
                        <a:rPr lang="en-US" sz="1400" b="1" kern="50" dirty="0" smtClean="0">
                          <a:latin typeface="+mn-lt"/>
                          <a:ea typeface="WenQuanYi Zen Hei"/>
                          <a:cs typeface="Lohit Devanagari"/>
                        </a:rPr>
                        <a:t>)</a:t>
                      </a:r>
                      <a:endParaRPr lang="ro-RO" sz="1400" b="1" kern="50" dirty="0">
                        <a:latin typeface="+mn-lt"/>
                        <a:ea typeface="WenQuanYi Zen Hei"/>
                        <a:cs typeface="Lohit Devanagari"/>
                      </a:endParaRPr>
                    </a:p>
                  </a:txBody>
                  <a:tcPr marL="34925" marR="34925" marT="34925" marB="34925"/>
                </a:tc>
                <a:tc>
                  <a:txBody>
                    <a:bodyPr/>
                    <a:lstStyle/>
                    <a:p>
                      <a:pPr>
                        <a:spcAft>
                          <a:spcPts val="0"/>
                        </a:spcAft>
                      </a:pPr>
                      <a:r>
                        <a:rPr lang="en-US" sz="1200" dirty="0" smtClean="0"/>
                        <a:t>Send data to the socket. </a:t>
                      </a:r>
                    </a:p>
                    <a:p>
                      <a:pPr>
                        <a:spcAft>
                          <a:spcPts val="0"/>
                        </a:spcAft>
                      </a:pPr>
                      <a:r>
                        <a:rPr lang="en-US" sz="1200" dirty="0" smtClean="0"/>
                        <a:t>The socket must be connected to a remote socket. Returns the number of bytes sent. Applications are responsible for checking that all data has been sent; if only some of the data was transmitted, the application needs to attempt delivery of the remaining data.</a:t>
                      </a:r>
                      <a:r>
                        <a:rPr lang="en-US" sz="1200" baseline="0" dirty="0" smtClean="0"/>
                        <a:t> </a:t>
                      </a:r>
                      <a:r>
                        <a:rPr lang="en-US" sz="1200" kern="50" dirty="0" err="1" smtClean="0">
                          <a:latin typeface="+mn-lt"/>
                          <a:ea typeface="WenQuanYi Zen Hei"/>
                          <a:cs typeface="Lohit Devanagari"/>
                        </a:rPr>
                        <a:t>Ussually</a:t>
                      </a:r>
                      <a:r>
                        <a:rPr lang="en-US" sz="1200" kern="50" baseline="0" dirty="0" smtClean="0">
                          <a:latin typeface="+mn-lt"/>
                          <a:ea typeface="WenQuanYi Zen Hei"/>
                          <a:cs typeface="Lohit Devanagari"/>
                        </a:rPr>
                        <a:t> for TCP</a:t>
                      </a:r>
                      <a:endParaRPr lang="ro-RO" sz="1200" kern="50" dirty="0">
                        <a:latin typeface="+mn-lt"/>
                        <a:ea typeface="WenQuanYi Zen Hei"/>
                        <a:cs typeface="Lohit Devanagari"/>
                      </a:endParaRPr>
                    </a:p>
                  </a:txBody>
                  <a:tcPr marL="34925" marR="34925" marT="34925" marB="34925"/>
                </a:tc>
              </a:tr>
              <a:tr h="510721">
                <a:tc>
                  <a:txBody>
                    <a:bodyPr/>
                    <a:lstStyle/>
                    <a:p>
                      <a:pPr>
                        <a:spcAft>
                          <a:spcPts val="0"/>
                        </a:spcAft>
                      </a:pPr>
                      <a:r>
                        <a:rPr lang="en-US" sz="1400" b="1" kern="50" dirty="0" err="1" smtClean="0">
                          <a:latin typeface="+mn-lt"/>
                          <a:ea typeface="WenQuanYi Zen Hei"/>
                          <a:cs typeface="Lohit Devanagari"/>
                        </a:rPr>
                        <a:t>s.recvfrom</a:t>
                      </a:r>
                      <a:r>
                        <a:rPr lang="en-US" sz="1400" b="1" kern="50" dirty="0" smtClean="0">
                          <a:latin typeface="+mn-lt"/>
                          <a:ea typeface="WenQuanYi Zen Hei"/>
                          <a:cs typeface="Lohit Devanagari"/>
                        </a:rPr>
                        <a:t>(</a:t>
                      </a:r>
                      <a:r>
                        <a:rPr lang="ro-RO" sz="1400" b="0" i="1" dirty="0" smtClean="0">
                          <a:latin typeface="+mn-lt"/>
                        </a:rPr>
                        <a:t>bytes</a:t>
                      </a:r>
                      <a:r>
                        <a:rPr lang="ro-RO" sz="1400" b="0" dirty="0" smtClean="0">
                          <a:latin typeface="+mn-lt"/>
                        </a:rPr>
                        <a:t>[, </a:t>
                      </a:r>
                      <a:r>
                        <a:rPr lang="ro-RO" sz="1400" b="0" i="1" dirty="0" smtClean="0">
                          <a:latin typeface="+mn-lt"/>
                        </a:rPr>
                        <a:t>flags</a:t>
                      </a:r>
                      <a:r>
                        <a:rPr lang="ro-RO" sz="1400" b="0" dirty="0" smtClean="0">
                          <a:latin typeface="+mn-lt"/>
                        </a:rPr>
                        <a:t>]</a:t>
                      </a:r>
                      <a:r>
                        <a:rPr lang="en-US" sz="1400" b="1" kern="50" dirty="0" smtClean="0">
                          <a:latin typeface="+mn-lt"/>
                          <a:ea typeface="WenQuanYi Zen Hei"/>
                          <a:cs typeface="Lohit Devanagari"/>
                        </a:rPr>
                        <a:t>)</a:t>
                      </a:r>
                      <a:endParaRPr lang="ro-RO" sz="1400" b="1" kern="50" dirty="0">
                        <a:latin typeface="+mn-lt"/>
                        <a:ea typeface="WenQuanYi Zen Hei"/>
                        <a:cs typeface="Lohit Devanagari"/>
                      </a:endParaRPr>
                    </a:p>
                  </a:txBody>
                  <a:tcPr marL="34925" marR="34925" marT="34925" marB="34925"/>
                </a:tc>
                <a:tc>
                  <a:txBody>
                    <a:bodyPr/>
                    <a:lstStyle/>
                    <a:p>
                      <a:pPr>
                        <a:spcAft>
                          <a:spcPts val="0"/>
                        </a:spcAft>
                      </a:pPr>
                      <a:r>
                        <a:rPr lang="en-US" sz="1200" dirty="0" smtClean="0"/>
                        <a:t>Receive data from the socket.</a:t>
                      </a:r>
                    </a:p>
                    <a:p>
                      <a:pPr>
                        <a:spcAft>
                          <a:spcPts val="0"/>
                        </a:spcAft>
                      </a:pPr>
                      <a:r>
                        <a:rPr lang="en-US" sz="1200" dirty="0" smtClean="0"/>
                        <a:t>The return value is a pair (bytes, address) where </a:t>
                      </a:r>
                      <a:r>
                        <a:rPr lang="en-US" sz="1200" i="1" dirty="0" smtClean="0"/>
                        <a:t>bytes</a:t>
                      </a:r>
                      <a:r>
                        <a:rPr lang="en-US" sz="1200" dirty="0" smtClean="0"/>
                        <a:t> is a bytes object representing the data received and </a:t>
                      </a:r>
                      <a:r>
                        <a:rPr lang="en-US" sz="1200" i="1" dirty="0" smtClean="0"/>
                        <a:t>address</a:t>
                      </a:r>
                      <a:r>
                        <a:rPr lang="en-US" sz="1200" dirty="0" smtClean="0"/>
                        <a:t> is the address of the socket sending the data. Usually for UDP</a:t>
                      </a:r>
                      <a:endParaRPr lang="ro-RO" sz="1200" kern="50" dirty="0">
                        <a:latin typeface="Liberation Serif"/>
                        <a:ea typeface="WenQuanYi Zen Hei"/>
                        <a:cs typeface="Lohit Devanagari"/>
                      </a:endParaRPr>
                    </a:p>
                  </a:txBody>
                  <a:tcPr marL="34925" marR="34925" marT="34925" marB="34925"/>
                </a:tc>
              </a:tr>
              <a:tr h="510721">
                <a:tc>
                  <a:txBody>
                    <a:bodyPr/>
                    <a:lstStyle/>
                    <a:p>
                      <a:pPr>
                        <a:spcAft>
                          <a:spcPts val="0"/>
                        </a:spcAft>
                      </a:pPr>
                      <a:r>
                        <a:rPr lang="en-US" sz="1400" b="1" kern="50" dirty="0" err="1" smtClean="0">
                          <a:latin typeface="+mn-lt"/>
                          <a:ea typeface="WenQuanYi Zen Hei"/>
                          <a:cs typeface="Lohit Devanagari"/>
                        </a:rPr>
                        <a:t>s.sendto</a:t>
                      </a:r>
                      <a:r>
                        <a:rPr lang="en-US" sz="1400" b="1" kern="50" dirty="0" smtClean="0">
                          <a:latin typeface="+mn-lt"/>
                          <a:ea typeface="WenQuanYi Zen Hei"/>
                          <a:cs typeface="Lohit Devanagari"/>
                        </a:rPr>
                        <a:t>(</a:t>
                      </a:r>
                      <a:r>
                        <a:rPr lang="ro-RO" sz="1400" b="0" i="1" dirty="0" smtClean="0">
                          <a:latin typeface="+mn-lt"/>
                        </a:rPr>
                        <a:t>bytes</a:t>
                      </a:r>
                      <a:r>
                        <a:rPr lang="ro-RO" sz="1400" b="0" dirty="0" smtClean="0">
                          <a:latin typeface="+mn-lt"/>
                        </a:rPr>
                        <a:t>[, </a:t>
                      </a:r>
                      <a:r>
                        <a:rPr lang="ro-RO" sz="1400" b="0" i="1" dirty="0" smtClean="0">
                          <a:latin typeface="+mn-lt"/>
                        </a:rPr>
                        <a:t>flags</a:t>
                      </a:r>
                      <a:r>
                        <a:rPr lang="ro-RO" sz="1400" b="0" dirty="0" smtClean="0">
                          <a:latin typeface="+mn-lt"/>
                        </a:rPr>
                        <a:t>], </a:t>
                      </a:r>
                      <a:r>
                        <a:rPr lang="ro-RO" sz="1400" b="0" i="1" dirty="0" smtClean="0">
                          <a:latin typeface="+mn-lt"/>
                        </a:rPr>
                        <a:t>address</a:t>
                      </a:r>
                      <a:r>
                        <a:rPr lang="en-US" sz="1400" b="1" kern="50" dirty="0" smtClean="0">
                          <a:latin typeface="+mn-lt"/>
                          <a:ea typeface="WenQuanYi Zen Hei"/>
                          <a:cs typeface="Lohit Devanagari"/>
                        </a:rPr>
                        <a:t>)</a:t>
                      </a:r>
                      <a:endParaRPr lang="ro-RO" sz="1400" b="1" kern="50" dirty="0">
                        <a:latin typeface="+mn-lt"/>
                        <a:ea typeface="WenQuanYi Zen Hei"/>
                        <a:cs typeface="Lohit Devanagari"/>
                      </a:endParaRPr>
                    </a:p>
                  </a:txBody>
                  <a:tcPr marL="34925" marR="34925" marT="34925" marB="34925"/>
                </a:tc>
                <a:tc>
                  <a:txBody>
                    <a:bodyPr/>
                    <a:lstStyle/>
                    <a:p>
                      <a:pPr>
                        <a:spcAft>
                          <a:spcPts val="0"/>
                        </a:spcAft>
                      </a:pPr>
                      <a:r>
                        <a:rPr lang="en-US" sz="1200" dirty="0" smtClean="0"/>
                        <a:t>Send data to the socket.</a:t>
                      </a:r>
                    </a:p>
                    <a:p>
                      <a:pPr>
                        <a:spcAft>
                          <a:spcPts val="0"/>
                        </a:spcAft>
                      </a:pPr>
                      <a:r>
                        <a:rPr lang="en-US" sz="1200" dirty="0" smtClean="0"/>
                        <a:t> The socket should not be connected to a remote socket, since the destination socket is specified by </a:t>
                      </a:r>
                      <a:r>
                        <a:rPr lang="en-US" sz="1200" i="1" dirty="0" smtClean="0"/>
                        <a:t>address</a:t>
                      </a:r>
                    </a:p>
                    <a:p>
                      <a:pPr>
                        <a:spcAft>
                          <a:spcPts val="0"/>
                        </a:spcAft>
                      </a:pPr>
                      <a:r>
                        <a:rPr lang="en-US" sz="1200" dirty="0" smtClean="0"/>
                        <a:t>Return the number of bytes sent. Usually for UDP</a:t>
                      </a:r>
                      <a:endParaRPr lang="ro-RO" sz="1200" kern="50" dirty="0">
                        <a:latin typeface="Liberation Serif"/>
                        <a:ea typeface="WenQuanYi Zen Hei"/>
                        <a:cs typeface="Lohit Devanagari"/>
                      </a:endParaRPr>
                    </a:p>
                  </a:txBody>
                  <a:tcPr marL="34925" marR="34925" marT="34925" marB="34925"/>
                </a:tc>
              </a:tr>
              <a:tr h="510721">
                <a:tc>
                  <a:txBody>
                    <a:bodyPr/>
                    <a:lstStyle/>
                    <a:p>
                      <a:pPr>
                        <a:spcAft>
                          <a:spcPts val="0"/>
                        </a:spcAft>
                      </a:pPr>
                      <a:r>
                        <a:rPr lang="en-US" sz="1400" b="1" kern="50" dirty="0" err="1">
                          <a:latin typeface="+mn-lt"/>
                          <a:ea typeface="WenQuanYi Zen Hei"/>
                          <a:cs typeface="Lohit Devanagari"/>
                        </a:rPr>
                        <a:t>s.close</a:t>
                      </a:r>
                      <a:r>
                        <a:rPr lang="en-US" sz="1400" b="1" kern="50" dirty="0">
                          <a:latin typeface="+mn-lt"/>
                          <a:ea typeface="WenQuanYi Zen Hei"/>
                          <a:cs typeface="Lohit Devanagari"/>
                        </a:rPr>
                        <a:t>()</a:t>
                      </a:r>
                      <a:endParaRPr lang="ro-RO" sz="1400" b="1" kern="50" dirty="0">
                        <a:latin typeface="+mn-lt"/>
                        <a:ea typeface="WenQuanYi Zen Hei"/>
                        <a:cs typeface="Lohit Devanagari"/>
                      </a:endParaRPr>
                    </a:p>
                  </a:txBody>
                  <a:tcPr marL="34925" marR="34925" marT="34925" marB="34925"/>
                </a:tc>
                <a:tc>
                  <a:txBody>
                    <a:bodyPr/>
                    <a:lstStyle/>
                    <a:p>
                      <a:pPr>
                        <a:spcAft>
                          <a:spcPts val="0"/>
                        </a:spcAft>
                      </a:pPr>
                      <a:r>
                        <a:rPr lang="en-US" sz="1200" kern="50" dirty="0">
                          <a:latin typeface="+mn-lt"/>
                          <a:ea typeface="WenQuanYi Zen Hei"/>
                          <a:cs typeface="Lohit Devanagari"/>
                        </a:rPr>
                        <a:t>This method closes </a:t>
                      </a:r>
                      <a:r>
                        <a:rPr lang="en-US" sz="1200" kern="50" dirty="0" smtClean="0">
                          <a:latin typeface="+mn-lt"/>
                          <a:ea typeface="WenQuanYi Zen Hei"/>
                          <a:cs typeface="Lohit Devanagari"/>
                        </a:rPr>
                        <a:t>socket</a:t>
                      </a:r>
                    </a:p>
                    <a:p>
                      <a:pPr>
                        <a:spcAft>
                          <a:spcPts val="0"/>
                        </a:spcAft>
                      </a:pPr>
                      <a:r>
                        <a:rPr lang="en-US" sz="1200" kern="50" dirty="0" smtClean="0">
                          <a:latin typeface="+mn-lt"/>
                          <a:ea typeface="WenQuanYi Zen Hei"/>
                          <a:cs typeface="Lohit Devanagari"/>
                        </a:rPr>
                        <a:t> </a:t>
                      </a:r>
                      <a:r>
                        <a:rPr lang="en-US" sz="1200" dirty="0" smtClean="0"/>
                        <a:t>All future operations on the socket object will fail. The remote end will receive no more data (after queued data is flushed). </a:t>
                      </a:r>
                    </a:p>
                    <a:p>
                      <a:pPr>
                        <a:spcAft>
                          <a:spcPts val="0"/>
                        </a:spcAft>
                      </a:pPr>
                      <a:r>
                        <a:rPr lang="en-US" sz="1200" dirty="0" smtClean="0"/>
                        <a:t>Sockets are automatically closed when they are garbage-collected.</a:t>
                      </a:r>
                      <a:endParaRPr lang="ro-RO" sz="1200" kern="50" dirty="0">
                        <a:latin typeface="Liberation Serif"/>
                        <a:ea typeface="WenQuanYi Zen Hei"/>
                        <a:cs typeface="Lohit Devanagari"/>
                      </a:endParaRPr>
                    </a:p>
                  </a:txBody>
                  <a:tcPr marL="34925" marR="34925" marT="34925" marB="34925"/>
                </a:tc>
              </a:tr>
              <a:tr h="510721">
                <a:tc>
                  <a:txBody>
                    <a:bodyPr/>
                    <a:lstStyle/>
                    <a:p>
                      <a:pPr>
                        <a:spcAft>
                          <a:spcPts val="0"/>
                        </a:spcAft>
                      </a:pPr>
                      <a:r>
                        <a:rPr lang="en-US" sz="1400" b="1" kern="50" dirty="0" err="1">
                          <a:latin typeface="+mn-lt"/>
                          <a:ea typeface="WenQuanYi Zen Hei"/>
                          <a:cs typeface="Lohit Devanagari"/>
                        </a:rPr>
                        <a:t>socket.gethostname</a:t>
                      </a:r>
                      <a:r>
                        <a:rPr lang="en-US" sz="1400" b="1" kern="50" dirty="0">
                          <a:latin typeface="+mn-lt"/>
                          <a:ea typeface="WenQuanYi Zen Hei"/>
                          <a:cs typeface="Lohit Devanagari"/>
                        </a:rPr>
                        <a:t>()</a:t>
                      </a:r>
                      <a:endParaRPr lang="ro-RO" sz="1400" b="1" kern="50" dirty="0">
                        <a:latin typeface="+mn-lt"/>
                        <a:ea typeface="WenQuanYi Zen Hei"/>
                        <a:cs typeface="Lohit Devanagari"/>
                      </a:endParaRPr>
                    </a:p>
                  </a:txBody>
                  <a:tcPr marL="34925" marR="34925" marT="34925" marB="34925"/>
                </a:tc>
                <a:tc>
                  <a:txBody>
                    <a:bodyPr/>
                    <a:lstStyle/>
                    <a:p>
                      <a:pPr>
                        <a:spcAft>
                          <a:spcPts val="0"/>
                        </a:spcAft>
                      </a:pPr>
                      <a:r>
                        <a:rPr lang="en-US" sz="1200" dirty="0" smtClean="0"/>
                        <a:t>Return a string containing the hostname of the machine where the Python interpreter is currently executing.</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Internet modules</a:t>
            </a:r>
            <a:endParaRPr lang="ro-RO" dirty="0"/>
          </a:p>
        </p:txBody>
      </p:sp>
      <p:sp>
        <p:nvSpPr>
          <p:cNvPr id="3" name="Text Placeholder 2"/>
          <p:cNvSpPr>
            <a:spLocks noGrp="1"/>
          </p:cNvSpPr>
          <p:nvPr>
            <p:ph type="body" sz="quarter" idx="23"/>
          </p:nvPr>
        </p:nvSpPr>
        <p:spPr>
          <a:xfrm>
            <a:off x="285719" y="1032876"/>
            <a:ext cx="8705881" cy="1761233"/>
          </a:xfrm>
        </p:spPr>
        <p:txBody>
          <a:bodyPr/>
          <a:lstStyle/>
          <a:p>
            <a:r>
              <a:rPr lang="en-US" dirty="0" smtClean="0"/>
              <a:t>A list of some important modules which could be used in Python Network/Internet programming</a:t>
            </a:r>
          </a:p>
          <a:p>
            <a:endParaRPr lang="en-US" dirty="0" smtClean="0"/>
          </a:p>
          <a:p>
            <a:endParaRPr lang="en-US" dirty="0" smtClean="0"/>
          </a:p>
          <a:p>
            <a:endParaRPr lang="en-US" dirty="0" smtClean="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Networking</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9" name="Table 8"/>
          <p:cNvGraphicFramePr>
            <a:graphicFrameLocks noGrp="1"/>
          </p:cNvGraphicFramePr>
          <p:nvPr/>
        </p:nvGraphicFramePr>
        <p:xfrm>
          <a:off x="676275" y="1844675"/>
          <a:ext cx="8096252" cy="3879846"/>
        </p:xfrm>
        <a:graphic>
          <a:graphicData uri="http://schemas.openxmlformats.org/drawingml/2006/table">
            <a:tbl>
              <a:tblPr firstRow="1" bandRow="1">
                <a:tableStyleId>{5C22544A-7EE6-4342-B048-85BDC9FD1C3A}</a:tableStyleId>
              </a:tblPr>
              <a:tblGrid>
                <a:gridCol w="2024063"/>
                <a:gridCol w="2024063"/>
                <a:gridCol w="2024063"/>
                <a:gridCol w="2024063"/>
              </a:tblGrid>
              <a:tr h="431094">
                <a:tc>
                  <a:txBody>
                    <a:bodyPr/>
                    <a:lstStyle/>
                    <a:p>
                      <a:pPr>
                        <a:spcAft>
                          <a:spcPts val="0"/>
                        </a:spcAft>
                      </a:pPr>
                      <a:r>
                        <a:rPr lang="en-US" sz="1200" b="1" kern="50" dirty="0">
                          <a:latin typeface="Liberation Serif"/>
                          <a:ea typeface="WenQuanYi Zen Hei"/>
                          <a:cs typeface="Lohit Devanagari"/>
                        </a:rPr>
                        <a:t>Protocol</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b="1" kern="50">
                          <a:latin typeface="Liberation Serif"/>
                          <a:ea typeface="WenQuanYi Zen Hei"/>
                          <a:cs typeface="Lohit Devanagari"/>
                        </a:rPr>
                        <a:t>Common function</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b="1" kern="50">
                          <a:latin typeface="Liberation Serif"/>
                          <a:ea typeface="WenQuanYi Zen Hei"/>
                          <a:cs typeface="Lohit Devanagari"/>
                        </a:rPr>
                        <a:t>Port No</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b="1" kern="50">
                          <a:latin typeface="Liberation Serif"/>
                          <a:ea typeface="WenQuanYi Zen Hei"/>
                          <a:cs typeface="Lohit Devanagari"/>
                        </a:rPr>
                        <a:t>Python module</a:t>
                      </a:r>
                      <a:endParaRPr lang="ro-RO" sz="1200" kern="50">
                        <a:latin typeface="Liberation Serif"/>
                        <a:ea typeface="WenQuanYi Zen Hei"/>
                        <a:cs typeface="Lohit Devanagari"/>
                      </a:endParaRPr>
                    </a:p>
                  </a:txBody>
                  <a:tcPr marL="34925" marR="34925" marT="34925" marB="34925"/>
                </a:tc>
              </a:tr>
              <a:tr h="431094">
                <a:tc>
                  <a:txBody>
                    <a:bodyPr/>
                    <a:lstStyle/>
                    <a:p>
                      <a:pPr>
                        <a:spcAft>
                          <a:spcPts val="0"/>
                        </a:spcAft>
                      </a:pPr>
                      <a:r>
                        <a:rPr lang="en-US" sz="1200" b="1" kern="50">
                          <a:latin typeface="Liberation Serif"/>
                          <a:ea typeface="WenQuanYi Zen Hei"/>
                          <a:cs typeface="Lohit Devanagari"/>
                        </a:rPr>
                        <a:t>HTTP</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Web pages</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80</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httplib, urllib, xmlrpclib</a:t>
                      </a:r>
                      <a:endParaRPr lang="ro-RO" sz="1200" kern="50">
                        <a:latin typeface="Liberation Serif"/>
                        <a:ea typeface="WenQuanYi Zen Hei"/>
                        <a:cs typeface="Lohit Devanagari"/>
                      </a:endParaRPr>
                    </a:p>
                  </a:txBody>
                  <a:tcPr marL="34925" marR="34925" marT="34925" marB="34925"/>
                </a:tc>
              </a:tr>
              <a:tr h="431094">
                <a:tc>
                  <a:txBody>
                    <a:bodyPr/>
                    <a:lstStyle/>
                    <a:p>
                      <a:pPr>
                        <a:spcAft>
                          <a:spcPts val="0"/>
                        </a:spcAft>
                      </a:pPr>
                      <a:r>
                        <a:rPr lang="en-US" sz="1200" b="1" kern="50">
                          <a:latin typeface="Liberation Serif"/>
                          <a:ea typeface="WenQuanYi Zen Hei"/>
                          <a:cs typeface="Lohit Devanagari"/>
                        </a:rPr>
                        <a:t>NNTP</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Usenet news</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119</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nntplib</a:t>
                      </a:r>
                      <a:endParaRPr lang="ro-RO" sz="1200" kern="50">
                        <a:latin typeface="Liberation Serif"/>
                        <a:ea typeface="WenQuanYi Zen Hei"/>
                        <a:cs typeface="Lohit Devanagari"/>
                      </a:endParaRPr>
                    </a:p>
                  </a:txBody>
                  <a:tcPr marL="34925" marR="34925" marT="34925" marB="34925"/>
                </a:tc>
              </a:tr>
              <a:tr h="431094">
                <a:tc>
                  <a:txBody>
                    <a:bodyPr/>
                    <a:lstStyle/>
                    <a:p>
                      <a:pPr>
                        <a:spcAft>
                          <a:spcPts val="0"/>
                        </a:spcAft>
                      </a:pPr>
                      <a:r>
                        <a:rPr lang="en-US" sz="1200" b="1" kern="50">
                          <a:latin typeface="Liberation Serif"/>
                          <a:ea typeface="WenQuanYi Zen Hei"/>
                          <a:cs typeface="Lohit Devanagari"/>
                        </a:rPr>
                        <a:t>FTP</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File transfers</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20</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ftplib, urllib</a:t>
                      </a:r>
                      <a:endParaRPr lang="ro-RO" sz="1200" kern="50">
                        <a:latin typeface="Liberation Serif"/>
                        <a:ea typeface="WenQuanYi Zen Hei"/>
                        <a:cs typeface="Lohit Devanagari"/>
                      </a:endParaRPr>
                    </a:p>
                  </a:txBody>
                  <a:tcPr marL="34925" marR="34925" marT="34925" marB="34925"/>
                </a:tc>
              </a:tr>
              <a:tr h="431094">
                <a:tc>
                  <a:txBody>
                    <a:bodyPr/>
                    <a:lstStyle/>
                    <a:p>
                      <a:pPr>
                        <a:spcAft>
                          <a:spcPts val="0"/>
                        </a:spcAft>
                      </a:pPr>
                      <a:r>
                        <a:rPr lang="en-US" sz="1200" b="1" kern="50">
                          <a:latin typeface="Liberation Serif"/>
                          <a:ea typeface="WenQuanYi Zen Hei"/>
                          <a:cs typeface="Lohit Devanagari"/>
                        </a:rPr>
                        <a:t>SMTP</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Sending email</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25</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smtplib</a:t>
                      </a:r>
                      <a:endParaRPr lang="ro-RO" sz="1200" kern="50">
                        <a:latin typeface="Liberation Serif"/>
                        <a:ea typeface="WenQuanYi Zen Hei"/>
                        <a:cs typeface="Lohit Devanagari"/>
                      </a:endParaRPr>
                    </a:p>
                  </a:txBody>
                  <a:tcPr marL="34925" marR="34925" marT="34925" marB="34925"/>
                </a:tc>
              </a:tr>
              <a:tr h="431094">
                <a:tc>
                  <a:txBody>
                    <a:bodyPr/>
                    <a:lstStyle/>
                    <a:p>
                      <a:pPr>
                        <a:spcAft>
                          <a:spcPts val="0"/>
                        </a:spcAft>
                      </a:pPr>
                      <a:r>
                        <a:rPr lang="en-US" sz="1200" b="1" kern="50">
                          <a:latin typeface="Liberation Serif"/>
                          <a:ea typeface="WenQuanYi Zen Hei"/>
                          <a:cs typeface="Lohit Devanagari"/>
                        </a:rPr>
                        <a:t>POP3</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Fetching email</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110</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poplib</a:t>
                      </a:r>
                      <a:endParaRPr lang="ro-RO" sz="1200" kern="50">
                        <a:latin typeface="Liberation Serif"/>
                        <a:ea typeface="WenQuanYi Zen Hei"/>
                        <a:cs typeface="Lohit Devanagari"/>
                      </a:endParaRPr>
                    </a:p>
                  </a:txBody>
                  <a:tcPr marL="34925" marR="34925" marT="34925" marB="34925"/>
                </a:tc>
              </a:tr>
              <a:tr h="431094">
                <a:tc>
                  <a:txBody>
                    <a:bodyPr/>
                    <a:lstStyle/>
                    <a:p>
                      <a:pPr>
                        <a:spcAft>
                          <a:spcPts val="0"/>
                        </a:spcAft>
                      </a:pPr>
                      <a:r>
                        <a:rPr lang="en-US" sz="1200" b="1" kern="50">
                          <a:latin typeface="Liberation Serif"/>
                          <a:ea typeface="WenQuanYi Zen Hei"/>
                          <a:cs typeface="Lohit Devanagari"/>
                        </a:rPr>
                        <a:t>IMAP</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Fetching email1</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443</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imaplib</a:t>
                      </a:r>
                      <a:endParaRPr lang="ro-RO" sz="1200" kern="50">
                        <a:latin typeface="Liberation Serif"/>
                        <a:ea typeface="WenQuanYi Zen Hei"/>
                        <a:cs typeface="Lohit Devanagari"/>
                      </a:endParaRPr>
                    </a:p>
                  </a:txBody>
                  <a:tcPr marL="34925" marR="34925" marT="34925" marB="34925"/>
                </a:tc>
              </a:tr>
              <a:tr h="431094">
                <a:tc>
                  <a:txBody>
                    <a:bodyPr/>
                    <a:lstStyle/>
                    <a:p>
                      <a:pPr>
                        <a:spcAft>
                          <a:spcPts val="0"/>
                        </a:spcAft>
                      </a:pPr>
                      <a:r>
                        <a:rPr lang="en-US" sz="1200" b="1" kern="50">
                          <a:latin typeface="Liberation Serif"/>
                          <a:ea typeface="WenQuanYi Zen Hei"/>
                          <a:cs typeface="Lohit Devanagari"/>
                        </a:rPr>
                        <a:t>Telnet</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Command lines</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23</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telnetlib</a:t>
                      </a:r>
                      <a:endParaRPr lang="ro-RO" sz="1200" kern="50">
                        <a:latin typeface="Liberation Serif"/>
                        <a:ea typeface="WenQuanYi Zen Hei"/>
                        <a:cs typeface="Lohit Devanagari"/>
                      </a:endParaRPr>
                    </a:p>
                  </a:txBody>
                  <a:tcPr marL="34925" marR="34925" marT="34925" marB="34925"/>
                </a:tc>
              </a:tr>
              <a:tr h="431094">
                <a:tc>
                  <a:txBody>
                    <a:bodyPr/>
                    <a:lstStyle/>
                    <a:p>
                      <a:pPr>
                        <a:spcAft>
                          <a:spcPts val="0"/>
                        </a:spcAft>
                      </a:pPr>
                      <a:r>
                        <a:rPr lang="en-US" sz="1200" b="1" kern="50">
                          <a:latin typeface="Liberation Serif"/>
                          <a:ea typeface="WenQuanYi Zen Hei"/>
                          <a:cs typeface="Lohit Devanagari"/>
                        </a:rPr>
                        <a:t>Gopher</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Document transfers</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70</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err="1">
                          <a:latin typeface="Liberation Serif"/>
                          <a:ea typeface="WenQuanYi Zen Hei"/>
                          <a:cs typeface="Lohit Devanagari"/>
                        </a:rPr>
                        <a:t>gopherlib</a:t>
                      </a:r>
                      <a:r>
                        <a:rPr lang="en-US" sz="1200" kern="50" dirty="0">
                          <a:latin typeface="Liberation Serif"/>
                          <a:ea typeface="WenQuanYi Zen Hei"/>
                          <a:cs typeface="Lohit Devanagari"/>
                        </a:rPr>
                        <a:t>, </a:t>
                      </a:r>
                      <a:r>
                        <a:rPr lang="en-US" sz="1200" kern="50" dirty="0" err="1">
                          <a:latin typeface="Liberation Serif"/>
                          <a:ea typeface="WenQuanYi Zen Hei"/>
                          <a:cs typeface="Lohit Devanagari"/>
                        </a:rPr>
                        <a:t>urllib</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160F1-D131-488F-8FBF-A9F49A274FEE}" type="datetime3">
              <a:rPr lang="en-US" smtClean="0"/>
              <a:pPr/>
              <a:t>27 March 2015</a:t>
            </a:fld>
            <a:endParaRPr lang="pl-PL" dirty="0"/>
          </a:p>
        </p:txBody>
      </p:sp>
      <p:sp>
        <p:nvSpPr>
          <p:cNvPr id="3" name="Text Placeholder 2"/>
          <p:cNvSpPr>
            <a:spLocks noGrp="1"/>
          </p:cNvSpPr>
          <p:nvPr>
            <p:ph type="body" sz="quarter" idx="20"/>
          </p:nvPr>
        </p:nvSpPr>
        <p:spPr>
          <a:xfrm>
            <a:off x="5848350" y="2891961"/>
            <a:ext cx="3181350" cy="576293"/>
          </a:xfrm>
        </p:spPr>
        <p:txBody>
          <a:bodyPr/>
          <a:lstStyle/>
          <a:p>
            <a:r>
              <a:rPr lang="en-US" dirty="0" smtClean="0"/>
              <a:t>Practice</a:t>
            </a:r>
            <a:endParaRPr lang="ro-RO" dirty="0"/>
          </a:p>
        </p:txBody>
      </p:sp>
    </p:spTree>
    <p:extLst>
      <p:ext uri="{BB962C8B-B14F-4D97-AF65-F5344CB8AC3E}">
        <p14:creationId xmlns:p14="http://schemas.microsoft.com/office/powerpoint/2010/main" val="3827145187"/>
      </p:ext>
    </p:extLst>
  </p:cSld>
  <p:clrMapOvr>
    <a:masterClrMapping/>
  </p:clrMapOvr>
  <p:transition>
    <p:zoom/>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7"/>
          </p:nvPr>
        </p:nvSpPr>
        <p:spPr>
          <a:xfrm>
            <a:off x="285719" y="333661"/>
            <a:ext cx="8723809" cy="607071"/>
          </a:xfrm>
        </p:spPr>
        <p:txBody>
          <a:bodyPr/>
          <a:lstStyle/>
          <a:p>
            <a:r>
              <a:rPr lang="en-US" dirty="0" smtClean="0"/>
              <a:t>Practice</a:t>
            </a:r>
            <a:endParaRPr lang="ro-RO" dirty="0"/>
          </a:p>
        </p:txBody>
      </p:sp>
      <p:sp>
        <p:nvSpPr>
          <p:cNvPr id="14" name="Text Placeholder 13"/>
          <p:cNvSpPr>
            <a:spLocks noGrp="1"/>
          </p:cNvSpPr>
          <p:nvPr>
            <p:ph type="body" sz="quarter" idx="23"/>
          </p:nvPr>
        </p:nvSpPr>
        <p:spPr>
          <a:xfrm>
            <a:off x="285719" y="1032876"/>
            <a:ext cx="8705881" cy="1130291"/>
          </a:xfrm>
        </p:spPr>
        <p:txBody>
          <a:bodyPr/>
          <a:lstStyle/>
          <a:p>
            <a:r>
              <a:rPr lang="en-US" dirty="0" smtClean="0"/>
              <a:t>Telnet to a public telnet server using ‘</a:t>
            </a:r>
            <a:r>
              <a:rPr lang="en-US" dirty="0" err="1" smtClean="0"/>
              <a:t>telnetlib</a:t>
            </a:r>
            <a:r>
              <a:rPr lang="en-US" dirty="0" smtClean="0"/>
              <a:t>’ module</a:t>
            </a:r>
          </a:p>
          <a:p>
            <a:r>
              <a:rPr lang="en-US" dirty="0" smtClean="0"/>
              <a:t>Create a client/server application using sockets.</a:t>
            </a:r>
          </a:p>
          <a:p>
            <a:endParaRPr lang="en-US" dirty="0" smtClean="0"/>
          </a:p>
        </p:txBody>
      </p:sp>
      <p:sp>
        <p:nvSpPr>
          <p:cNvPr id="15" name="Text Placeholder 14"/>
          <p:cNvSpPr>
            <a:spLocks noGrp="1"/>
          </p:cNvSpPr>
          <p:nvPr>
            <p:ph type="body" sz="quarter" idx="39"/>
          </p:nvPr>
        </p:nvSpPr>
        <p:spPr/>
        <p:txBody>
          <a:bodyPr/>
          <a:lstStyle/>
          <a:p>
            <a:r>
              <a:rPr lang="en-US" dirty="0" smtClean="0"/>
              <a:t>Python</a:t>
            </a:r>
            <a:endParaRPr lang="ro-RO" dirty="0"/>
          </a:p>
        </p:txBody>
      </p:sp>
      <p:sp>
        <p:nvSpPr>
          <p:cNvPr id="16" name="Text Placeholder 15"/>
          <p:cNvSpPr>
            <a:spLocks noGrp="1"/>
          </p:cNvSpPr>
          <p:nvPr>
            <p:ph type="body" sz="quarter" idx="40"/>
          </p:nvPr>
        </p:nvSpPr>
        <p:spPr/>
        <p:txBody>
          <a:bodyPr/>
          <a:lstStyle/>
          <a:p>
            <a:r>
              <a:rPr lang="en-US" dirty="0" smtClean="0"/>
              <a:t>Networking</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27 March 2015</a:t>
            </a:fld>
            <a:endParaRPr lang="pl-PL" dirty="0"/>
          </a:p>
        </p:txBody>
      </p:sp>
    </p:spTree>
    <p:extLst>
      <p:ext uri="{BB962C8B-B14F-4D97-AF65-F5344CB8AC3E}">
        <p14:creationId xmlns:p14="http://schemas.microsoft.com/office/powerpoint/2010/main" val="2930551926"/>
      </p:ext>
    </p:extLst>
  </p:cSld>
  <p:clrMapOvr>
    <a:masterClrMapping/>
  </p:clrMapOvr>
  <p:transition>
    <p:zoom/>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
        <p:nvSpPr>
          <p:cNvPr id="3" name="Text Placeholder 2"/>
          <p:cNvSpPr>
            <a:spLocks noGrp="1"/>
          </p:cNvSpPr>
          <p:nvPr>
            <p:ph type="body" sz="quarter" idx="20"/>
          </p:nvPr>
        </p:nvSpPr>
        <p:spPr>
          <a:xfrm>
            <a:off x="5848350" y="2891961"/>
            <a:ext cx="3095625" cy="1007181"/>
          </a:xfrm>
        </p:spPr>
        <p:txBody>
          <a:bodyPr/>
          <a:lstStyle/>
          <a:p>
            <a:r>
              <a:rPr lang="en-US" dirty="0" smtClean="0"/>
              <a:t>Appendix A Coding Style</a:t>
            </a:r>
            <a:endParaRPr lang="ro-RO" dirty="0"/>
          </a:p>
        </p:txBody>
      </p:sp>
    </p:spTree>
  </p:cSld>
  <p:clrMapOvr>
    <a:masterClrMapping/>
  </p:clrMapOvr>
  <p:transition>
    <p:zoom/>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285719" y="333661"/>
            <a:ext cx="8723809" cy="607071"/>
          </a:xfrm>
        </p:spPr>
        <p:txBody>
          <a:bodyPr/>
          <a:lstStyle/>
          <a:p>
            <a:r>
              <a:rPr lang="en-US" dirty="0" smtClean="0"/>
              <a:t>Coding styles</a:t>
            </a:r>
            <a:endParaRPr lang="ro-RO" dirty="0"/>
          </a:p>
        </p:txBody>
      </p:sp>
      <p:sp>
        <p:nvSpPr>
          <p:cNvPr id="5" name="Text Placeholder 4"/>
          <p:cNvSpPr>
            <a:spLocks noGrp="1"/>
          </p:cNvSpPr>
          <p:nvPr>
            <p:ph type="body" sz="quarter" idx="23"/>
          </p:nvPr>
        </p:nvSpPr>
        <p:spPr>
          <a:xfrm>
            <a:off x="285719" y="1032876"/>
            <a:ext cx="8705881" cy="1961288"/>
          </a:xfrm>
        </p:spPr>
        <p:txBody>
          <a:bodyPr/>
          <a:lstStyle/>
          <a:p>
            <a:r>
              <a:rPr lang="en-US" dirty="0" smtClean="0"/>
              <a:t>Most languages can be written (or more concise, </a:t>
            </a:r>
            <a:r>
              <a:rPr lang="en-US" i="1" dirty="0" smtClean="0"/>
              <a:t>formatted</a:t>
            </a:r>
            <a:r>
              <a:rPr lang="en-US" dirty="0" smtClean="0"/>
              <a:t>) in different styles; some are more readable than others. </a:t>
            </a:r>
          </a:p>
          <a:p>
            <a:r>
              <a:rPr lang="en-US" dirty="0" smtClean="0"/>
              <a:t>Making it easy for others to read your code is always a good idea, and adopting a nice coding style helps tremendously for that.</a:t>
            </a:r>
            <a:endParaRPr lang="ro-RO" dirty="0" smtClean="0"/>
          </a:p>
          <a:p>
            <a:r>
              <a:rPr lang="en-US" dirty="0" smtClean="0"/>
              <a:t>For Python, </a:t>
            </a:r>
            <a:r>
              <a:rPr lang="en-US" u="sng" dirty="0" smtClean="0">
                <a:hlinkClick r:id="rId2"/>
              </a:rPr>
              <a:t>PEP 8</a:t>
            </a:r>
            <a:r>
              <a:rPr lang="en-US" dirty="0" smtClean="0"/>
              <a:t> has emerged as the style guide that most projects adhere to; it promotes a very readable and eye-pleasing coding style. </a:t>
            </a:r>
          </a:p>
        </p:txBody>
      </p:sp>
      <p:sp>
        <p:nvSpPr>
          <p:cNvPr id="6" name="Text Placeholder 5"/>
          <p:cNvSpPr>
            <a:spLocks noGrp="1"/>
          </p:cNvSpPr>
          <p:nvPr>
            <p:ph type="body" sz="quarter" idx="39"/>
          </p:nvPr>
        </p:nvSpPr>
        <p:spPr/>
        <p:txBody>
          <a:bodyPr/>
          <a:lstStyle/>
          <a:p>
            <a:r>
              <a:rPr lang="en-US" dirty="0" smtClean="0"/>
              <a:t>Python</a:t>
            </a:r>
            <a:endParaRPr lang="ro-RO" dirty="0"/>
          </a:p>
        </p:txBody>
      </p:sp>
      <p:sp>
        <p:nvSpPr>
          <p:cNvPr id="7" name="Text Placeholder 6"/>
          <p:cNvSpPr>
            <a:spLocks noGrp="1"/>
          </p:cNvSpPr>
          <p:nvPr>
            <p:ph type="body" sz="quarter" idx="40"/>
          </p:nvPr>
        </p:nvSpPr>
        <p:spPr/>
        <p:txBody>
          <a:bodyPr/>
          <a:lstStyle/>
          <a:p>
            <a:r>
              <a:rPr lang="en-US" dirty="0" smtClean="0"/>
              <a:t>Appendix A – Coding styles</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285719" y="333661"/>
            <a:ext cx="8723809" cy="607071"/>
          </a:xfrm>
        </p:spPr>
        <p:txBody>
          <a:bodyPr/>
          <a:lstStyle/>
          <a:p>
            <a:r>
              <a:rPr lang="en-US" dirty="0" smtClean="0"/>
              <a:t>Coding styles – Rules</a:t>
            </a:r>
            <a:endParaRPr lang="ro-RO" dirty="0"/>
          </a:p>
        </p:txBody>
      </p:sp>
      <p:sp>
        <p:nvSpPr>
          <p:cNvPr id="5" name="Text Placeholder 4"/>
          <p:cNvSpPr>
            <a:spLocks noGrp="1"/>
          </p:cNvSpPr>
          <p:nvPr>
            <p:ph type="body" sz="quarter" idx="23"/>
          </p:nvPr>
        </p:nvSpPr>
        <p:spPr>
          <a:xfrm>
            <a:off x="285719" y="1032876"/>
            <a:ext cx="8705881" cy="5423774"/>
          </a:xfrm>
        </p:spPr>
        <p:txBody>
          <a:bodyPr/>
          <a:lstStyle/>
          <a:p>
            <a:pPr lvl="0"/>
            <a:r>
              <a:rPr lang="en-US" dirty="0" smtClean="0"/>
              <a:t>Use 4-space indentation, and no tabs.</a:t>
            </a:r>
            <a:endParaRPr lang="ro-RO" dirty="0" smtClean="0"/>
          </a:p>
          <a:p>
            <a:pPr lvl="1"/>
            <a:r>
              <a:rPr lang="en-US" sz="1600" dirty="0" smtClean="0"/>
              <a:t>4 spaces are a good compromise between small indentation (allows greater nesting depth) and large indentation (easier to read). Tabs introduce confusion, and are best left out.</a:t>
            </a:r>
            <a:endParaRPr lang="ro-RO" sz="1600" dirty="0" smtClean="0"/>
          </a:p>
          <a:p>
            <a:pPr lvl="0"/>
            <a:r>
              <a:rPr lang="en-US" dirty="0" smtClean="0"/>
              <a:t>Wrap lines so that they don’t exceed 79 characters.</a:t>
            </a:r>
            <a:endParaRPr lang="ro-RO" dirty="0" smtClean="0"/>
          </a:p>
          <a:p>
            <a:pPr lvl="1"/>
            <a:r>
              <a:rPr lang="en-US" sz="1600" dirty="0" smtClean="0"/>
              <a:t>This helps users with small displays and makes it possible to have several code files side-by-side on larger displays.</a:t>
            </a:r>
            <a:endParaRPr lang="ro-RO" sz="1600" dirty="0" smtClean="0"/>
          </a:p>
          <a:p>
            <a:pPr lvl="0"/>
            <a:r>
              <a:rPr lang="en-US" dirty="0" smtClean="0"/>
              <a:t>Use blank lines to separate functions and classes, and larger blocks of code inside functions.</a:t>
            </a:r>
            <a:endParaRPr lang="ro-RO" dirty="0" smtClean="0"/>
          </a:p>
          <a:p>
            <a:pPr lvl="0"/>
            <a:r>
              <a:rPr lang="en-US" dirty="0" smtClean="0"/>
              <a:t>When possible, put comments on a line of their own.</a:t>
            </a:r>
            <a:endParaRPr lang="ro-RO" dirty="0" smtClean="0"/>
          </a:p>
          <a:p>
            <a:pPr lvl="0"/>
            <a:r>
              <a:rPr lang="en-US" dirty="0" smtClean="0"/>
              <a:t>Use </a:t>
            </a:r>
            <a:r>
              <a:rPr lang="en-US" dirty="0" err="1" smtClean="0"/>
              <a:t>docstrings</a:t>
            </a:r>
            <a:r>
              <a:rPr lang="en-US" dirty="0" smtClean="0"/>
              <a:t>.</a:t>
            </a:r>
            <a:endParaRPr lang="ro-RO" dirty="0" smtClean="0"/>
          </a:p>
          <a:p>
            <a:pPr lvl="0"/>
            <a:r>
              <a:rPr lang="en-US" dirty="0" smtClean="0"/>
              <a:t>Use spaces around operators and after commas, but not directly inside bracketing constructs: a = f(1, 2) + g(3, 4).</a:t>
            </a:r>
            <a:endParaRPr lang="ro-RO" dirty="0" smtClean="0"/>
          </a:p>
          <a:p>
            <a:pPr lvl="0"/>
            <a:r>
              <a:rPr lang="en-US" dirty="0" smtClean="0"/>
              <a:t>Name your classes and functions consistently; the convention is to use </a:t>
            </a:r>
            <a:r>
              <a:rPr lang="en-US" dirty="0" err="1" smtClean="0"/>
              <a:t>CamelCase</a:t>
            </a:r>
            <a:r>
              <a:rPr lang="en-US" dirty="0" smtClean="0"/>
              <a:t> for classes and </a:t>
            </a:r>
            <a:r>
              <a:rPr lang="en-US" dirty="0" err="1" smtClean="0"/>
              <a:t>lower_case_with_underscores</a:t>
            </a:r>
            <a:r>
              <a:rPr lang="en-US" dirty="0" smtClean="0"/>
              <a:t> for functions and methods. Always use self as the name for the first method</a:t>
            </a:r>
            <a:endParaRPr lang="ro-RO" dirty="0" smtClean="0"/>
          </a:p>
          <a:p>
            <a:pPr lvl="0"/>
            <a:r>
              <a:rPr lang="en-US" dirty="0" smtClean="0"/>
              <a:t>Don’t use fancy encodings if your code is meant to be used in international environments. Plain ASCII works best in any case.</a:t>
            </a:r>
            <a:endParaRPr lang="ro-RO" dirty="0"/>
          </a:p>
        </p:txBody>
      </p:sp>
      <p:sp>
        <p:nvSpPr>
          <p:cNvPr id="6" name="Text Placeholder 5"/>
          <p:cNvSpPr>
            <a:spLocks noGrp="1"/>
          </p:cNvSpPr>
          <p:nvPr>
            <p:ph type="body" sz="quarter" idx="39"/>
          </p:nvPr>
        </p:nvSpPr>
        <p:spPr/>
        <p:txBody>
          <a:bodyPr/>
          <a:lstStyle/>
          <a:p>
            <a:r>
              <a:rPr lang="en-US" dirty="0" smtClean="0"/>
              <a:t>Python</a:t>
            </a:r>
            <a:endParaRPr lang="ro-RO" dirty="0"/>
          </a:p>
        </p:txBody>
      </p:sp>
      <p:sp>
        <p:nvSpPr>
          <p:cNvPr id="7" name="Text Placeholder 6"/>
          <p:cNvSpPr>
            <a:spLocks noGrp="1"/>
          </p:cNvSpPr>
          <p:nvPr>
            <p:ph type="body" sz="quarter" idx="40"/>
          </p:nvPr>
        </p:nvSpPr>
        <p:spPr/>
        <p:txBody>
          <a:bodyPr/>
          <a:lstStyle/>
          <a:p>
            <a:r>
              <a:rPr lang="en-US" dirty="0" smtClean="0"/>
              <a:t>Appendix A – Coding styles</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
        <p:nvSpPr>
          <p:cNvPr id="7" name="Text Placeholder 6"/>
          <p:cNvSpPr>
            <a:spLocks noGrp="1"/>
          </p:cNvSpPr>
          <p:nvPr>
            <p:ph type="body" sz="quarter" idx="20"/>
          </p:nvPr>
        </p:nvSpPr>
        <p:spPr>
          <a:xfrm>
            <a:off x="5848350" y="2891961"/>
            <a:ext cx="3181350" cy="1438068"/>
          </a:xfrm>
        </p:spPr>
        <p:txBody>
          <a:bodyPr/>
          <a:lstStyle/>
          <a:p>
            <a:r>
              <a:rPr lang="en-US" dirty="0" smtClean="0"/>
              <a:t>Appendix B</a:t>
            </a:r>
          </a:p>
          <a:p>
            <a:r>
              <a:rPr lang="en-US" dirty="0" smtClean="0"/>
              <a:t>Exercises and examples</a:t>
            </a:r>
            <a:endParaRPr lang="ro-RO" dirty="0"/>
          </a:p>
        </p:txBody>
      </p:sp>
    </p:spTree>
  </p:cSld>
  <p:clrMapOvr>
    <a:masterClrMapping/>
  </p:clrMapOvr>
  <p:transition>
    <p:zoom/>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285719" y="333661"/>
            <a:ext cx="8723809" cy="607071"/>
          </a:xfrm>
        </p:spPr>
        <p:txBody>
          <a:bodyPr/>
          <a:lstStyle/>
          <a:p>
            <a:r>
              <a:rPr lang="en-US" dirty="0" smtClean="0"/>
              <a:t>Exercises and examples</a:t>
            </a:r>
            <a:endParaRPr lang="ro-RO" dirty="0"/>
          </a:p>
        </p:txBody>
      </p:sp>
      <p:sp>
        <p:nvSpPr>
          <p:cNvPr id="5" name="Text Placeholder 4"/>
          <p:cNvSpPr>
            <a:spLocks noGrp="1"/>
          </p:cNvSpPr>
          <p:nvPr>
            <p:ph type="body" sz="quarter" idx="23"/>
          </p:nvPr>
        </p:nvSpPr>
        <p:spPr>
          <a:xfrm>
            <a:off x="285719" y="1032876"/>
            <a:ext cx="8705881" cy="1053347"/>
          </a:xfrm>
        </p:spPr>
        <p:txBody>
          <a:bodyPr/>
          <a:lstStyle/>
          <a:p>
            <a:pPr marL="342900" indent="-342900"/>
            <a:r>
              <a:rPr lang="en-US" dirty="0" smtClean="0"/>
              <a:t>Each exercise will have an example – sample scripts will be provided in Appendix B document and in .</a:t>
            </a:r>
            <a:r>
              <a:rPr lang="en-US" dirty="0" err="1" smtClean="0"/>
              <a:t>py</a:t>
            </a:r>
            <a:r>
              <a:rPr lang="en-US" dirty="0" smtClean="0"/>
              <a:t> format</a:t>
            </a:r>
          </a:p>
          <a:p>
            <a:pPr marL="342900" indent="-342900"/>
            <a:r>
              <a:rPr lang="en-US" dirty="0" smtClean="0"/>
              <a:t>To complete each exercise use the sample script as a starting point.</a:t>
            </a:r>
          </a:p>
        </p:txBody>
      </p:sp>
      <p:sp>
        <p:nvSpPr>
          <p:cNvPr id="6" name="Text Placeholder 5"/>
          <p:cNvSpPr>
            <a:spLocks noGrp="1"/>
          </p:cNvSpPr>
          <p:nvPr>
            <p:ph type="body" sz="quarter" idx="39"/>
          </p:nvPr>
        </p:nvSpPr>
        <p:spPr/>
        <p:txBody>
          <a:bodyPr/>
          <a:lstStyle/>
          <a:p>
            <a:r>
              <a:rPr lang="en-US" dirty="0" smtClean="0"/>
              <a:t>Python</a:t>
            </a:r>
            <a:endParaRPr lang="ro-RO" dirty="0"/>
          </a:p>
        </p:txBody>
      </p:sp>
      <p:sp>
        <p:nvSpPr>
          <p:cNvPr id="7" name="Text Placeholder 6"/>
          <p:cNvSpPr>
            <a:spLocks noGrp="1"/>
          </p:cNvSpPr>
          <p:nvPr>
            <p:ph type="body" sz="quarter" idx="40"/>
          </p:nvPr>
        </p:nvSpPr>
        <p:spPr/>
        <p:txBody>
          <a:bodyPr/>
          <a:lstStyle/>
          <a:p>
            <a:r>
              <a:rPr lang="en-US" dirty="0" smtClean="0"/>
              <a:t>Appendix B - Exercises and examples</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285719" y="333661"/>
            <a:ext cx="8723809" cy="607071"/>
          </a:xfrm>
        </p:spPr>
        <p:txBody>
          <a:bodyPr/>
          <a:lstStyle/>
          <a:p>
            <a:r>
              <a:rPr lang="en-US" dirty="0" smtClean="0"/>
              <a:t>Exercises and examples – Variables/Lists</a:t>
            </a:r>
            <a:endParaRPr lang="ro-RO" dirty="0"/>
          </a:p>
        </p:txBody>
      </p:sp>
      <p:sp>
        <p:nvSpPr>
          <p:cNvPr id="5" name="Text Placeholder 4"/>
          <p:cNvSpPr>
            <a:spLocks noGrp="1"/>
          </p:cNvSpPr>
          <p:nvPr>
            <p:ph type="body" sz="quarter" idx="23"/>
          </p:nvPr>
        </p:nvSpPr>
        <p:spPr>
          <a:xfrm>
            <a:off x="285719" y="1032876"/>
            <a:ext cx="8705881" cy="4915943"/>
          </a:xfrm>
        </p:spPr>
        <p:txBody>
          <a:bodyPr/>
          <a:lstStyle/>
          <a:p>
            <a:pPr marL="342900" indent="-342900">
              <a:buFont typeface="+mj-lt"/>
              <a:buAutoNum type="arabicPeriod"/>
            </a:pPr>
            <a:r>
              <a:rPr lang="en-US" b="1" dirty="0" smtClean="0"/>
              <a:t>count_words.py</a:t>
            </a:r>
            <a:r>
              <a:rPr lang="en-US" dirty="0" smtClean="0"/>
              <a:t> – Given a list of strings, return the number of strings where the string length is 2 or more</a:t>
            </a:r>
          </a:p>
          <a:p>
            <a:pPr marL="630900" lvl="1" indent="-342900">
              <a:buNone/>
            </a:pPr>
            <a:r>
              <a:rPr lang="en-US" b="1" dirty="0" smtClean="0"/>
              <a:t>Exercise: </a:t>
            </a:r>
            <a:r>
              <a:rPr lang="en-US" dirty="0" smtClean="0"/>
              <a:t>Modify the script to count and print the elements of the list that have the same first and last chars.</a:t>
            </a:r>
          </a:p>
          <a:p>
            <a:pPr marL="342900" indent="-342900">
              <a:buFont typeface="+mj-lt"/>
              <a:buAutoNum type="arabicPeriod"/>
            </a:pPr>
            <a:r>
              <a:rPr lang="en-US" b="1" dirty="0" smtClean="0"/>
              <a:t>sum.py</a:t>
            </a:r>
            <a:r>
              <a:rPr lang="en-US" dirty="0" smtClean="0"/>
              <a:t> – Script for calculating the sum of 2 numbers given as parameters</a:t>
            </a:r>
          </a:p>
          <a:p>
            <a:pPr marL="630900" lvl="1" indent="-342900">
              <a:buNone/>
            </a:pPr>
            <a:r>
              <a:rPr lang="en-US" b="1" dirty="0" smtClean="0"/>
              <a:t>Exercise:</a:t>
            </a:r>
            <a:r>
              <a:rPr lang="en-US" dirty="0" smtClean="0"/>
              <a:t> Modify the script to calculate the sum of all numbers given as parameters (not just for 2 numbers)</a:t>
            </a:r>
            <a:endParaRPr lang="ro-RO" dirty="0" smtClean="0"/>
          </a:p>
          <a:p>
            <a:pPr marL="342900" indent="-342900">
              <a:buFont typeface="+mj-lt"/>
              <a:buAutoNum type="arabicPeriod"/>
            </a:pPr>
            <a:r>
              <a:rPr lang="en-US" b="1" dirty="0" smtClean="0"/>
              <a:t>mix_words.py -  </a:t>
            </a:r>
            <a:r>
              <a:rPr lang="en-US" dirty="0" smtClean="0"/>
              <a:t>Given strings a and b, return a single string with a and b separated by a space '&lt;a&gt; &lt;b&gt;', except swap the first 2 chars of each string. </a:t>
            </a:r>
            <a:endParaRPr lang="ro-RO" dirty="0" smtClean="0"/>
          </a:p>
          <a:p>
            <a:pPr lvl="1">
              <a:buNone/>
            </a:pPr>
            <a:r>
              <a:rPr lang="en-US" dirty="0" smtClean="0"/>
              <a:t>Assume a and b are length 2 or more.</a:t>
            </a:r>
          </a:p>
          <a:p>
            <a:pPr lvl="1">
              <a:buNone/>
            </a:pPr>
            <a:r>
              <a:rPr lang="en-US" b="1" dirty="0" smtClean="0"/>
              <a:t>Exercise: </a:t>
            </a:r>
            <a:r>
              <a:rPr lang="en-US" dirty="0" smtClean="0"/>
              <a:t>Modify </a:t>
            </a:r>
            <a:r>
              <a:rPr lang="en-US" dirty="0" err="1" smtClean="0"/>
              <a:t>mix_words</a:t>
            </a:r>
            <a:r>
              <a:rPr lang="en-US" dirty="0" smtClean="0"/>
              <a:t> procedure to receive a dictionary as parameter. Mix up each key and value pair of the dictionary as above( &lt;key&gt; &lt;value&gt;, swap first two chars ). Return a list that contain all values. Print the list on the screen</a:t>
            </a:r>
            <a:endParaRPr lang="ro-RO" dirty="0" smtClean="0"/>
          </a:p>
          <a:p>
            <a:pPr marL="630900" lvl="1" indent="-342900">
              <a:buNone/>
            </a:pPr>
            <a:endParaRPr lang="en-US" dirty="0" smtClean="0"/>
          </a:p>
          <a:p>
            <a:pPr marL="342900" indent="-342900">
              <a:buFont typeface="+mj-lt"/>
              <a:buAutoNum type="arabicPeriod"/>
            </a:pPr>
            <a:endParaRPr lang="ro-RO" dirty="0"/>
          </a:p>
        </p:txBody>
      </p:sp>
      <p:sp>
        <p:nvSpPr>
          <p:cNvPr id="6" name="Text Placeholder 5"/>
          <p:cNvSpPr>
            <a:spLocks noGrp="1"/>
          </p:cNvSpPr>
          <p:nvPr>
            <p:ph type="body" sz="quarter" idx="39"/>
          </p:nvPr>
        </p:nvSpPr>
        <p:spPr/>
        <p:txBody>
          <a:bodyPr/>
          <a:lstStyle/>
          <a:p>
            <a:r>
              <a:rPr lang="en-US" dirty="0" smtClean="0"/>
              <a:t>Python</a:t>
            </a:r>
            <a:endParaRPr lang="ro-RO" dirty="0"/>
          </a:p>
        </p:txBody>
      </p:sp>
      <p:sp>
        <p:nvSpPr>
          <p:cNvPr id="7" name="Text Placeholder 6"/>
          <p:cNvSpPr>
            <a:spLocks noGrp="1"/>
          </p:cNvSpPr>
          <p:nvPr>
            <p:ph type="body" sz="quarter" idx="40"/>
          </p:nvPr>
        </p:nvSpPr>
        <p:spPr/>
        <p:txBody>
          <a:bodyPr/>
          <a:lstStyle/>
          <a:p>
            <a:r>
              <a:rPr lang="en-US" dirty="0" smtClean="0"/>
              <a:t>Appendix B - Exercises and examples</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Indentation</a:t>
            </a:r>
            <a:endParaRPr lang="ro-RO" dirty="0"/>
          </a:p>
        </p:txBody>
      </p:sp>
      <p:sp>
        <p:nvSpPr>
          <p:cNvPr id="3" name="Text Placeholder 2"/>
          <p:cNvSpPr>
            <a:spLocks noGrp="1"/>
          </p:cNvSpPr>
          <p:nvPr>
            <p:ph type="body" sz="quarter" idx="23"/>
          </p:nvPr>
        </p:nvSpPr>
        <p:spPr>
          <a:xfrm>
            <a:off x="285719" y="1032876"/>
            <a:ext cx="8705881" cy="2669174"/>
          </a:xfrm>
        </p:spPr>
        <p:txBody>
          <a:bodyPr/>
          <a:lstStyle/>
          <a:p>
            <a:r>
              <a:rPr lang="en-US" dirty="0" smtClean="0"/>
              <a:t>Python uses indentation to indicate blocks of code for class and function definition or flow control. Blocks of code are denoted by line indentation, which is rigidly enforced.</a:t>
            </a:r>
            <a:endParaRPr lang="ro-RO" dirty="0" smtClean="0"/>
          </a:p>
          <a:p>
            <a:r>
              <a:rPr lang="en-US" dirty="0" smtClean="0"/>
              <a:t>The number of spaces in the indentation is variable, but all statements within the block must be indented the same amount. </a:t>
            </a:r>
          </a:p>
          <a:p>
            <a:r>
              <a:rPr lang="en-US" dirty="0" smtClean="0"/>
              <a:t>Thus, in Python </a:t>
            </a:r>
            <a:r>
              <a:rPr lang="en-US" b="1" dirty="0" smtClean="0"/>
              <a:t>all the continuous lines indented with similar number of spaces would form a block</a:t>
            </a:r>
            <a:r>
              <a:rPr lang="en-US" dirty="0" smtClean="0"/>
              <a:t>.</a:t>
            </a:r>
            <a:endParaRPr lang="ro-RO" dirty="0" smtClean="0"/>
          </a:p>
          <a:p>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Basic syntax</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295244" y="412103"/>
            <a:ext cx="8723809" cy="607071"/>
          </a:xfrm>
        </p:spPr>
        <p:txBody>
          <a:bodyPr/>
          <a:lstStyle/>
          <a:p>
            <a:r>
              <a:rPr lang="en-US" dirty="0" smtClean="0"/>
              <a:t>Exercises and examples – Regular </a:t>
            </a:r>
            <a:r>
              <a:rPr lang="en-US" dirty="0" err="1" smtClean="0"/>
              <a:t>expr</a:t>
            </a:r>
            <a:r>
              <a:rPr lang="en-US" dirty="0" smtClean="0"/>
              <a:t>/Files</a:t>
            </a:r>
            <a:endParaRPr lang="ro-RO" dirty="0"/>
          </a:p>
        </p:txBody>
      </p:sp>
      <p:sp>
        <p:nvSpPr>
          <p:cNvPr id="5" name="Text Placeholder 4"/>
          <p:cNvSpPr>
            <a:spLocks noGrp="1"/>
          </p:cNvSpPr>
          <p:nvPr>
            <p:ph type="body" sz="quarter" idx="23"/>
          </p:nvPr>
        </p:nvSpPr>
        <p:spPr>
          <a:xfrm>
            <a:off x="285719" y="1032876"/>
            <a:ext cx="8705881" cy="6562548"/>
          </a:xfrm>
        </p:spPr>
        <p:txBody>
          <a:bodyPr/>
          <a:lstStyle/>
          <a:p>
            <a:pPr marL="342900" indent="-342900">
              <a:buFont typeface="+mj-lt"/>
              <a:buAutoNum type="arabicPeriod"/>
            </a:pPr>
            <a:r>
              <a:rPr lang="en-US" b="1" dirty="0" smtClean="0"/>
              <a:t>get_employee_name.py</a:t>
            </a:r>
            <a:r>
              <a:rPr lang="en-US" dirty="0" smtClean="0"/>
              <a:t> – Given a file as a parameter, extract the Name and Surname of each employee. Write the resulted name and surname on another file.</a:t>
            </a:r>
            <a:endParaRPr lang="ro-RO" dirty="0" smtClean="0"/>
          </a:p>
          <a:p>
            <a:pPr lvl="1">
              <a:buNone/>
            </a:pPr>
            <a:r>
              <a:rPr lang="en-US" dirty="0" smtClean="0"/>
              <a:t>Each line of the file has the following format:</a:t>
            </a:r>
            <a:endParaRPr lang="ro-RO" dirty="0" smtClean="0"/>
          </a:p>
          <a:p>
            <a:pPr lvl="1">
              <a:buNone/>
            </a:pPr>
            <a:r>
              <a:rPr lang="en-US" dirty="0" smtClean="0"/>
              <a:t>  Name: &lt;name&gt; Surname: &lt;surname&gt; Address: &lt;address&gt; Phone: &lt;</a:t>
            </a:r>
            <a:r>
              <a:rPr lang="en-US" dirty="0" err="1" smtClean="0"/>
              <a:t>phone_number</a:t>
            </a:r>
            <a:r>
              <a:rPr lang="en-US" dirty="0" smtClean="0"/>
              <a:t>&gt;</a:t>
            </a:r>
            <a:endParaRPr lang="ro-RO" dirty="0" smtClean="0"/>
          </a:p>
          <a:p>
            <a:pPr lvl="1">
              <a:buNone/>
            </a:pPr>
            <a:r>
              <a:rPr lang="en-US" dirty="0" smtClean="0"/>
              <a:t>E.g.  Name: Test Surname: Ana Address: Bucharest Phone: 0040122122</a:t>
            </a:r>
            <a:endParaRPr lang="ro-RO" dirty="0" smtClean="0"/>
          </a:p>
          <a:p>
            <a:pPr lvl="1">
              <a:buNone/>
            </a:pPr>
            <a:r>
              <a:rPr lang="en-US" b="1" dirty="0" smtClean="0"/>
              <a:t>Exercise: </a:t>
            </a:r>
            <a:endParaRPr lang="ro-RO" dirty="0" smtClean="0"/>
          </a:p>
          <a:p>
            <a:pPr lvl="1"/>
            <a:r>
              <a:rPr lang="en-US" dirty="0" smtClean="0"/>
              <a:t>Modify </a:t>
            </a:r>
            <a:r>
              <a:rPr lang="en-US" dirty="0" err="1" smtClean="0"/>
              <a:t>read_file</a:t>
            </a:r>
            <a:r>
              <a:rPr lang="en-US" dirty="0" smtClean="0"/>
              <a:t> procedure to read the file line by line </a:t>
            </a:r>
            <a:endParaRPr lang="ro-RO" dirty="0" smtClean="0"/>
          </a:p>
          <a:p>
            <a:pPr lvl="1"/>
            <a:r>
              <a:rPr lang="en-US" dirty="0" smtClean="0"/>
              <a:t>Create </a:t>
            </a:r>
            <a:r>
              <a:rPr lang="en-US" dirty="0" err="1" smtClean="0"/>
              <a:t>read_file_list</a:t>
            </a:r>
            <a:r>
              <a:rPr lang="en-US" dirty="0" smtClean="0"/>
              <a:t> procedure that reads the file line by line and returns a list</a:t>
            </a:r>
            <a:endParaRPr lang="ro-RO" dirty="0" smtClean="0"/>
          </a:p>
          <a:p>
            <a:pPr lvl="1"/>
            <a:r>
              <a:rPr lang="en-US" dirty="0" smtClean="0"/>
              <a:t>Create </a:t>
            </a:r>
            <a:r>
              <a:rPr lang="en-US" dirty="0" err="1" smtClean="0"/>
              <a:t>parse_list</a:t>
            </a:r>
            <a:r>
              <a:rPr lang="en-US" dirty="0" smtClean="0"/>
              <a:t> procedure that parses the list returned by </a:t>
            </a:r>
            <a:r>
              <a:rPr lang="en-US" dirty="0" err="1" smtClean="0"/>
              <a:t>read_file_list</a:t>
            </a:r>
            <a:endParaRPr lang="ro-RO" dirty="0" smtClean="0"/>
          </a:p>
          <a:p>
            <a:pPr lvl="2">
              <a:buNone/>
            </a:pPr>
            <a:r>
              <a:rPr lang="en-US" dirty="0" smtClean="0"/>
              <a:t>It will return Name, Surname and Phone only for employees that have “Address” field set to “Bucharest”</a:t>
            </a:r>
            <a:endParaRPr lang="ro-RO" dirty="0" smtClean="0"/>
          </a:p>
          <a:p>
            <a:pPr lvl="2">
              <a:buNone/>
            </a:pPr>
            <a:r>
              <a:rPr lang="en-US" dirty="0" smtClean="0"/>
              <a:t>E.g. </a:t>
            </a:r>
            <a:r>
              <a:rPr lang="en-US" dirty="0" err="1" smtClean="0"/>
              <a:t>Tuple</a:t>
            </a:r>
            <a:r>
              <a:rPr lang="en-US" dirty="0" smtClean="0"/>
              <a:t> format: [(&lt;name&gt;,&lt;surname&gt;,&lt;phone&gt;)]</a:t>
            </a:r>
            <a:endParaRPr lang="ro-RO" dirty="0" smtClean="0"/>
          </a:p>
          <a:p>
            <a:pPr lvl="1"/>
            <a:r>
              <a:rPr lang="en-US" dirty="0" smtClean="0"/>
              <a:t>Modify </a:t>
            </a:r>
            <a:r>
              <a:rPr lang="en-US" dirty="0" err="1" smtClean="0"/>
              <a:t>write_file</a:t>
            </a:r>
            <a:r>
              <a:rPr lang="en-US" dirty="0" smtClean="0"/>
              <a:t> procedure to print on the first line the number of employees with “Address” as “Bucharest” and then the Name, Surname and Phone</a:t>
            </a:r>
            <a:endParaRPr lang="ro-RO" dirty="0" smtClean="0"/>
          </a:p>
          <a:p>
            <a:pPr lvl="2">
              <a:buNone/>
            </a:pPr>
            <a:r>
              <a:rPr lang="en-US" dirty="0" smtClean="0"/>
              <a:t>E.g. The output file will have the following format:</a:t>
            </a:r>
            <a:endParaRPr lang="ro-RO" dirty="0" smtClean="0"/>
          </a:p>
          <a:p>
            <a:pPr lvl="1">
              <a:buNone/>
            </a:pPr>
            <a:r>
              <a:rPr lang="en-US" dirty="0" smtClean="0"/>
              <a:t>           Number of employees living in Bucharest:&lt;number&gt;</a:t>
            </a:r>
            <a:endParaRPr lang="ro-RO" dirty="0" smtClean="0"/>
          </a:p>
          <a:p>
            <a:pPr lvl="1">
              <a:buNone/>
            </a:pPr>
            <a:r>
              <a:rPr lang="en-US" dirty="0" smtClean="0"/>
              <a:t>           Name: &lt;name&gt; &lt;surname&gt; Phone: &lt;</a:t>
            </a:r>
            <a:r>
              <a:rPr lang="en-US" dirty="0" err="1" smtClean="0"/>
              <a:t>phone_number</a:t>
            </a:r>
            <a:r>
              <a:rPr lang="en-US" dirty="0" smtClean="0"/>
              <a:t>&gt;</a:t>
            </a:r>
            <a:endParaRPr lang="ro-RO" dirty="0" smtClean="0"/>
          </a:p>
          <a:p>
            <a:pPr marL="630900" lvl="1" indent="-342900">
              <a:buNone/>
            </a:pPr>
            <a:endParaRPr lang="en-US" dirty="0" smtClean="0"/>
          </a:p>
          <a:p>
            <a:pPr marL="342900" indent="-342900">
              <a:buFont typeface="+mj-lt"/>
              <a:buAutoNum type="arabicPeriod"/>
            </a:pPr>
            <a:endParaRPr lang="ro-RO" dirty="0"/>
          </a:p>
        </p:txBody>
      </p:sp>
      <p:sp>
        <p:nvSpPr>
          <p:cNvPr id="6" name="Text Placeholder 5"/>
          <p:cNvSpPr>
            <a:spLocks noGrp="1"/>
          </p:cNvSpPr>
          <p:nvPr>
            <p:ph type="body" sz="quarter" idx="39"/>
          </p:nvPr>
        </p:nvSpPr>
        <p:spPr/>
        <p:txBody>
          <a:bodyPr/>
          <a:lstStyle/>
          <a:p>
            <a:r>
              <a:rPr lang="en-US" dirty="0" smtClean="0"/>
              <a:t>Python</a:t>
            </a:r>
            <a:endParaRPr lang="ro-RO" dirty="0"/>
          </a:p>
        </p:txBody>
      </p:sp>
      <p:sp>
        <p:nvSpPr>
          <p:cNvPr id="7" name="Text Placeholder 6"/>
          <p:cNvSpPr>
            <a:spLocks noGrp="1"/>
          </p:cNvSpPr>
          <p:nvPr>
            <p:ph type="body" sz="quarter" idx="40"/>
          </p:nvPr>
        </p:nvSpPr>
        <p:spPr/>
        <p:txBody>
          <a:bodyPr/>
          <a:lstStyle/>
          <a:p>
            <a:r>
              <a:rPr lang="en-US" dirty="0" smtClean="0"/>
              <a:t>Appendix B - Exercises and examples</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285719" y="333661"/>
            <a:ext cx="8723809" cy="607071"/>
          </a:xfrm>
        </p:spPr>
        <p:txBody>
          <a:bodyPr/>
          <a:lstStyle/>
          <a:p>
            <a:r>
              <a:rPr lang="en-US" dirty="0" smtClean="0"/>
              <a:t>Exercises and examples – Class/Socket/Telnet</a:t>
            </a:r>
            <a:endParaRPr lang="ro-RO" dirty="0"/>
          </a:p>
        </p:txBody>
      </p:sp>
      <p:sp>
        <p:nvSpPr>
          <p:cNvPr id="5" name="Text Placeholder 4"/>
          <p:cNvSpPr>
            <a:spLocks noGrp="1"/>
          </p:cNvSpPr>
          <p:nvPr>
            <p:ph type="body" sz="quarter" idx="23"/>
          </p:nvPr>
        </p:nvSpPr>
        <p:spPr>
          <a:xfrm>
            <a:off x="285719" y="1032876"/>
            <a:ext cx="8705881" cy="4869776"/>
          </a:xfrm>
        </p:spPr>
        <p:txBody>
          <a:bodyPr/>
          <a:lstStyle/>
          <a:p>
            <a:pPr marL="342900" indent="-342900">
              <a:buFont typeface="+mj-lt"/>
              <a:buAutoNum type="arabicPeriod"/>
            </a:pPr>
            <a:r>
              <a:rPr lang="en-US" b="1" dirty="0" smtClean="0"/>
              <a:t>employee_class.py</a:t>
            </a:r>
            <a:r>
              <a:rPr lang="en-US" dirty="0" smtClean="0"/>
              <a:t> - Script that creates Employee class and two methods</a:t>
            </a:r>
            <a:endParaRPr lang="ro-RO" dirty="0" smtClean="0"/>
          </a:p>
          <a:p>
            <a:pPr lvl="1">
              <a:buNone/>
            </a:pPr>
            <a:r>
              <a:rPr lang="en-US" b="1" dirty="0" smtClean="0"/>
              <a:t> Exercise</a:t>
            </a:r>
            <a:r>
              <a:rPr lang="en-US" dirty="0" smtClean="0"/>
              <a:t>: </a:t>
            </a:r>
            <a:endParaRPr lang="ro-RO" dirty="0" smtClean="0"/>
          </a:p>
          <a:p>
            <a:pPr lvl="1"/>
            <a:r>
              <a:rPr lang="en-US" dirty="0" smtClean="0"/>
              <a:t>Create a class that will inherit Employee class – Manager class.</a:t>
            </a:r>
            <a:endParaRPr lang="ro-RO" dirty="0" smtClean="0"/>
          </a:p>
          <a:p>
            <a:pPr lvl="2">
              <a:buNone/>
            </a:pPr>
            <a:r>
              <a:rPr lang="en-US" dirty="0" smtClean="0"/>
              <a:t>The class will have </a:t>
            </a:r>
            <a:r>
              <a:rPr lang="en-US" dirty="0" err="1" smtClean="0"/>
              <a:t>mCount</a:t>
            </a:r>
            <a:r>
              <a:rPr lang="en-US" dirty="0" smtClean="0"/>
              <a:t> variable the will count the number of Manager objects </a:t>
            </a:r>
            <a:endParaRPr lang="ro-RO" dirty="0" smtClean="0"/>
          </a:p>
          <a:p>
            <a:pPr lvl="2">
              <a:buNone/>
            </a:pPr>
            <a:r>
              <a:rPr lang="en-US" dirty="0" smtClean="0"/>
              <a:t>The class constructor will have 3 arguments: name, salary and departments </a:t>
            </a:r>
            <a:endParaRPr lang="ro-RO" dirty="0" smtClean="0"/>
          </a:p>
          <a:p>
            <a:pPr lvl="1"/>
            <a:r>
              <a:rPr lang="en-US" dirty="0" smtClean="0"/>
              <a:t>In Manager class create </a:t>
            </a:r>
            <a:r>
              <a:rPr lang="en-US" dirty="0" err="1" smtClean="0"/>
              <a:t>displayEmployee</a:t>
            </a:r>
            <a:r>
              <a:rPr lang="en-US" dirty="0" smtClean="0"/>
              <a:t> method that displays the name</a:t>
            </a:r>
            <a:endParaRPr lang="ro-RO" dirty="0" smtClean="0"/>
          </a:p>
          <a:p>
            <a:pPr lvl="1"/>
            <a:r>
              <a:rPr lang="en-US" dirty="0" smtClean="0"/>
              <a:t>In Manager class create </a:t>
            </a:r>
            <a:r>
              <a:rPr lang="en-US" dirty="0" err="1" smtClean="0"/>
              <a:t>displayManager</a:t>
            </a:r>
            <a:r>
              <a:rPr lang="en-US" dirty="0" smtClean="0"/>
              <a:t> method that prints the departments he is assigned to </a:t>
            </a:r>
            <a:endParaRPr lang="ro-RO" dirty="0" smtClean="0"/>
          </a:p>
          <a:p>
            <a:pPr lvl="1"/>
            <a:r>
              <a:rPr lang="en-US" dirty="0" smtClean="0"/>
              <a:t>Create  2 Manager objects. Call </a:t>
            </a:r>
            <a:r>
              <a:rPr lang="en-US" dirty="0" err="1" smtClean="0"/>
              <a:t>displayEmployee</a:t>
            </a:r>
            <a:r>
              <a:rPr lang="en-US" dirty="0" smtClean="0"/>
              <a:t> for both manager objects.</a:t>
            </a:r>
            <a:endParaRPr lang="ro-RO" dirty="0" smtClean="0"/>
          </a:p>
          <a:p>
            <a:pPr lvl="1"/>
            <a:r>
              <a:rPr lang="en-US" dirty="0" smtClean="0"/>
              <a:t>Print the value of </a:t>
            </a:r>
            <a:r>
              <a:rPr lang="en-US" dirty="0" err="1" smtClean="0"/>
              <a:t>empCount</a:t>
            </a:r>
            <a:r>
              <a:rPr lang="en-US" dirty="0" smtClean="0"/>
              <a:t> from Employee and Manager</a:t>
            </a:r>
          </a:p>
          <a:p>
            <a:pPr marL="342900" indent="-342900">
              <a:buFont typeface="+mj-lt"/>
              <a:buAutoNum type="arabicPeriod"/>
            </a:pPr>
            <a:r>
              <a:rPr lang="en-US" b="1" dirty="0" smtClean="0"/>
              <a:t>Script for creating a client/server application</a:t>
            </a:r>
          </a:p>
          <a:p>
            <a:pPr marL="630900" lvl="1" indent="-342900">
              <a:buNone/>
            </a:pPr>
            <a:r>
              <a:rPr lang="en-US" b="1" dirty="0" smtClean="0"/>
              <a:t>Exercise: </a:t>
            </a:r>
            <a:r>
              <a:rPr lang="en-US" dirty="0" smtClean="0"/>
              <a:t>Modify the script to send a message from client to the server and print it on the screen with appropriate label</a:t>
            </a:r>
            <a:endParaRPr lang="ro-RO" dirty="0" smtClean="0"/>
          </a:p>
          <a:p>
            <a:pPr marL="342900" indent="-342900">
              <a:buFont typeface="+mj-lt"/>
              <a:buAutoNum type="arabicPeriod"/>
            </a:pPr>
            <a:r>
              <a:rPr lang="en-US" b="1" dirty="0" smtClean="0"/>
              <a:t>Script for creating a telnet connection to a remote device</a:t>
            </a:r>
          </a:p>
        </p:txBody>
      </p:sp>
      <p:sp>
        <p:nvSpPr>
          <p:cNvPr id="6" name="Text Placeholder 5"/>
          <p:cNvSpPr>
            <a:spLocks noGrp="1"/>
          </p:cNvSpPr>
          <p:nvPr>
            <p:ph type="body" sz="quarter" idx="39"/>
          </p:nvPr>
        </p:nvSpPr>
        <p:spPr/>
        <p:txBody>
          <a:bodyPr/>
          <a:lstStyle/>
          <a:p>
            <a:r>
              <a:rPr lang="en-US" dirty="0" smtClean="0"/>
              <a:t>Python</a:t>
            </a:r>
            <a:endParaRPr lang="ro-RO" dirty="0"/>
          </a:p>
        </p:txBody>
      </p:sp>
      <p:sp>
        <p:nvSpPr>
          <p:cNvPr id="7" name="Text Placeholder 6"/>
          <p:cNvSpPr>
            <a:spLocks noGrp="1"/>
          </p:cNvSpPr>
          <p:nvPr>
            <p:ph type="body" sz="quarter" idx="40"/>
          </p:nvPr>
        </p:nvSpPr>
        <p:spPr/>
        <p:txBody>
          <a:bodyPr/>
          <a:lstStyle/>
          <a:p>
            <a:r>
              <a:rPr lang="en-US" dirty="0" smtClean="0"/>
              <a:t>Appendix B - Exercises and examples</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subTitle" idx="1"/>
          </p:nvPr>
        </p:nvSpPr>
        <p:spPr/>
        <p:txBody>
          <a:bodyPr/>
          <a:lstStyle/>
          <a:p>
            <a:endParaRPr lang="en-US"/>
          </a:p>
        </p:txBody>
      </p:sp>
      <p:sp>
        <p:nvSpPr>
          <p:cNvPr id="6" name="Date Placeholder 5"/>
          <p:cNvSpPr>
            <a:spLocks noGrp="1"/>
          </p:cNvSpPr>
          <p:nvPr>
            <p:ph type="dt" sz="half" idx="10"/>
          </p:nvPr>
        </p:nvSpPr>
        <p:spPr/>
        <p:txBody>
          <a:bodyPr/>
          <a:lstStyle/>
          <a:p>
            <a:fld id="{921850DD-B50E-4A38-BFD1-5AD8B3D6FCE0}" type="datetime3">
              <a:rPr lang="en-US" smtClean="0"/>
              <a:pPr/>
              <a:t>24 March 2015</a:t>
            </a:fld>
            <a:endParaRPr lang="pl-PL" dirty="0"/>
          </a:p>
        </p:txBody>
      </p:sp>
      <p:sp>
        <p:nvSpPr>
          <p:cNvPr id="14" name="Text Placeholder 13"/>
          <p:cNvSpPr>
            <a:spLocks noGrp="1"/>
          </p:cNvSpPr>
          <p:nvPr>
            <p:ph type="body" sz="quarter" idx="11"/>
          </p:nvPr>
        </p:nvSpPr>
        <p:spPr/>
        <p:txBody>
          <a:bodyPr/>
          <a:lstStyle/>
          <a:p>
            <a:r>
              <a:rPr lang="en-US" dirty="0" smtClean="0"/>
              <a:t>Georgiana </a:t>
            </a:r>
            <a:r>
              <a:rPr lang="en-US" dirty="0" err="1" smtClean="0"/>
              <a:t>Moise</a:t>
            </a:r>
            <a:endParaRPr lang="en-US" dirty="0"/>
          </a:p>
        </p:txBody>
      </p:sp>
      <p:sp>
        <p:nvSpPr>
          <p:cNvPr id="15" name="Text Placeholder 14"/>
          <p:cNvSpPr>
            <a:spLocks noGrp="1"/>
          </p:cNvSpPr>
          <p:nvPr>
            <p:ph type="body" sz="quarter" idx="12"/>
          </p:nvPr>
        </p:nvSpPr>
        <p:spPr/>
        <p:txBody>
          <a:bodyPr/>
          <a:lstStyle/>
          <a:p>
            <a:r>
              <a:rPr lang="en-US" dirty="0" smtClean="0"/>
              <a:t>Bucharest</a:t>
            </a:r>
            <a:endParaRPr lang="en-US" dirty="0"/>
          </a:p>
        </p:txBody>
      </p:sp>
      <p:sp>
        <p:nvSpPr>
          <p:cNvPr id="16" name="Text Placeholder 15"/>
          <p:cNvSpPr>
            <a:spLocks noGrp="1"/>
          </p:cNvSpPr>
          <p:nvPr>
            <p:ph type="body" sz="quarter" idx="13"/>
          </p:nvPr>
        </p:nvSpPr>
        <p:spPr/>
        <p:txBody>
          <a:bodyPr/>
          <a:lstStyle/>
          <a:p>
            <a:r>
              <a:rPr lang="en-US" dirty="0" smtClean="0"/>
              <a:t>gmoise@luxoft.com</a:t>
            </a:r>
            <a:endParaRPr lang="en-US" dirty="0"/>
          </a:p>
        </p:txBody>
      </p:sp>
      <p:sp>
        <p:nvSpPr>
          <p:cNvPr id="17" name="Text Placeholder 16"/>
          <p:cNvSpPr>
            <a:spLocks noGrp="1"/>
          </p:cNvSpPr>
          <p:nvPr>
            <p:ph type="body" sz="quarter" idx="14"/>
          </p:nvPr>
        </p:nvSpPr>
        <p:spPr/>
        <p:txBody>
          <a:bodyPr/>
          <a:lstStyle/>
          <a:p>
            <a:endParaRPr lang="en-US" dirty="0"/>
          </a:p>
        </p:txBody>
      </p:sp>
      <p:sp>
        <p:nvSpPr>
          <p:cNvPr id="18" name="Picture Placeholder 17"/>
          <p:cNvSpPr>
            <a:spLocks noGrp="1"/>
          </p:cNvSpPr>
          <p:nvPr>
            <p:ph type="pic" sz="quarter" idx="15"/>
          </p:nvPr>
        </p:nvSpPr>
        <p:spPr/>
      </p:sp>
    </p:spTree>
    <p:extLst>
      <p:ext uri="{BB962C8B-B14F-4D97-AF65-F5344CB8AC3E}">
        <p14:creationId xmlns:p14="http://schemas.microsoft.com/office/powerpoint/2010/main" val="792861998"/>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Comment/Quotation/Statements</a:t>
            </a:r>
            <a:endParaRPr lang="ro-RO" dirty="0"/>
          </a:p>
        </p:txBody>
      </p:sp>
      <p:sp>
        <p:nvSpPr>
          <p:cNvPr id="3" name="Text Placeholder 2"/>
          <p:cNvSpPr>
            <a:spLocks noGrp="1"/>
          </p:cNvSpPr>
          <p:nvPr>
            <p:ph type="body" sz="quarter" idx="23"/>
          </p:nvPr>
        </p:nvSpPr>
        <p:spPr>
          <a:xfrm>
            <a:off x="285719" y="1032876"/>
            <a:ext cx="8705881" cy="3854114"/>
          </a:xfrm>
        </p:spPr>
        <p:txBody>
          <a:bodyPr/>
          <a:lstStyle/>
          <a:p>
            <a:r>
              <a:rPr lang="en-US" b="1" dirty="0" smtClean="0"/>
              <a:t>Comments </a:t>
            </a:r>
            <a:r>
              <a:rPr lang="en-US" dirty="0" smtClean="0"/>
              <a:t>are represented by a hash sign(#) that is not inside a string literal. All characters after the # and up to the physical line end are part of the comment, and the Python interpreter ignores them.</a:t>
            </a:r>
            <a:endParaRPr lang="ro-RO" dirty="0" smtClean="0"/>
          </a:p>
          <a:p>
            <a:r>
              <a:rPr lang="en-US" dirty="0" smtClean="0"/>
              <a:t>As</a:t>
            </a:r>
            <a:r>
              <a:rPr lang="en-US" b="1" dirty="0" smtClean="0"/>
              <a:t> Quotation</a:t>
            </a:r>
            <a:r>
              <a:rPr lang="en-US" dirty="0" smtClean="0"/>
              <a:t>, Python </a:t>
            </a:r>
            <a:r>
              <a:rPr lang="en-US" b="1" dirty="0" smtClean="0"/>
              <a:t> </a:t>
            </a:r>
            <a:r>
              <a:rPr lang="en-US" dirty="0" smtClean="0"/>
              <a:t>accepts single ('), double (") and triple (''' or """) quotes to denote string literals, as long as the same type of quote starts and ends the string.</a:t>
            </a:r>
            <a:endParaRPr lang="ro-RO" dirty="0" smtClean="0"/>
          </a:p>
          <a:p>
            <a:pPr>
              <a:buNone/>
            </a:pPr>
            <a:r>
              <a:rPr lang="en-US" dirty="0" smtClean="0"/>
              <a:t>      The triple quotes can be used to span the string across multiple lines. </a:t>
            </a:r>
          </a:p>
          <a:p>
            <a:r>
              <a:rPr lang="en-US" b="1" dirty="0" smtClean="0"/>
              <a:t>Statements</a:t>
            </a:r>
            <a:r>
              <a:rPr lang="en-US" dirty="0" smtClean="0"/>
              <a:t> in Python typically end with a new line. Python does, however, allow the use of the line continuation character (\) to denote that the line should continue. </a:t>
            </a:r>
          </a:p>
          <a:p>
            <a:pPr lvl="1"/>
            <a:r>
              <a:rPr lang="en-US" dirty="0" smtClean="0"/>
              <a:t>Statements contained within the [], {}, or () brackets do not need to use the line continuation character. </a:t>
            </a:r>
          </a:p>
          <a:p>
            <a:pPr lvl="1"/>
            <a:r>
              <a:rPr lang="en-US" dirty="0" smtClean="0"/>
              <a:t>The semicolon ( ; ) allows multiple statements on the single line given that neither statement starts a new code block.</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Basic syntax</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
        <p:nvSpPr>
          <p:cNvPr id="7" name="Text Placeholder 6"/>
          <p:cNvSpPr>
            <a:spLocks noGrp="1"/>
          </p:cNvSpPr>
          <p:nvPr>
            <p:ph type="body" sz="quarter" idx="20"/>
          </p:nvPr>
        </p:nvSpPr>
        <p:spPr/>
        <p:txBody>
          <a:bodyPr/>
          <a:lstStyle/>
          <a:p>
            <a:r>
              <a:rPr lang="en-US" dirty="0" smtClean="0"/>
              <a:t>Variables</a:t>
            </a:r>
            <a:endParaRPr lang="ro-RO" dirty="0"/>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285719" y="333661"/>
            <a:ext cx="8723809" cy="607071"/>
          </a:xfrm>
        </p:spPr>
        <p:txBody>
          <a:bodyPr/>
          <a:lstStyle/>
          <a:p>
            <a:r>
              <a:rPr lang="en-US" dirty="0" smtClean="0"/>
              <a:t>Types</a:t>
            </a:r>
            <a:endParaRPr lang="ro-RO" dirty="0"/>
          </a:p>
        </p:txBody>
      </p:sp>
      <p:sp>
        <p:nvSpPr>
          <p:cNvPr id="5" name="Text Placeholder 4"/>
          <p:cNvSpPr>
            <a:spLocks noGrp="1"/>
          </p:cNvSpPr>
          <p:nvPr>
            <p:ph type="body" sz="quarter" idx="23"/>
          </p:nvPr>
        </p:nvSpPr>
        <p:spPr>
          <a:xfrm>
            <a:off x="285719" y="1032876"/>
            <a:ext cx="8705881" cy="4408112"/>
          </a:xfrm>
        </p:spPr>
        <p:txBody>
          <a:bodyPr/>
          <a:lstStyle/>
          <a:p>
            <a:r>
              <a:rPr lang="en-US" dirty="0" smtClean="0"/>
              <a:t>Python variables do not have to be explicitly declared to reserve memory space. </a:t>
            </a:r>
          </a:p>
          <a:p>
            <a:r>
              <a:rPr lang="en-US" dirty="0" smtClean="0"/>
              <a:t>The declaration happens automatically when you assign a value to a variable. </a:t>
            </a:r>
          </a:p>
          <a:p>
            <a:r>
              <a:rPr lang="en-US" dirty="0" smtClean="0"/>
              <a:t>The equal sign (=) is used to assign values to variables.</a:t>
            </a:r>
            <a:endParaRPr lang="ro-RO" dirty="0" smtClean="0"/>
          </a:p>
          <a:p>
            <a:r>
              <a:rPr lang="en-US" dirty="0" smtClean="0"/>
              <a:t>The operand to the left of the = operator is the name of the variable, and the operand to the right of the = operator is the value stored in the variable.</a:t>
            </a:r>
          </a:p>
          <a:p>
            <a:r>
              <a:rPr lang="en-US" dirty="0" smtClean="0"/>
              <a:t>For example:</a:t>
            </a:r>
          </a:p>
          <a:p>
            <a:pPr>
              <a:buNone/>
            </a:pPr>
            <a:r>
              <a:rPr lang="en-US" sz="1600" i="1" dirty="0" smtClean="0"/>
              <a:t>&gt;&gt;&gt;counter = 100          # An integer assignment</a:t>
            </a:r>
            <a:endParaRPr lang="ro-RO" sz="1600" dirty="0" smtClean="0"/>
          </a:p>
          <a:p>
            <a:pPr>
              <a:buNone/>
            </a:pPr>
            <a:r>
              <a:rPr lang="en-US" sz="1600" i="1" dirty="0" smtClean="0"/>
              <a:t>&gt;&gt;&gt;miles   = 1000.0       # A floating point</a:t>
            </a:r>
            <a:endParaRPr lang="ro-RO" sz="1600" dirty="0" smtClean="0"/>
          </a:p>
          <a:p>
            <a:pPr>
              <a:buNone/>
            </a:pPr>
            <a:r>
              <a:rPr lang="en-US" sz="1600" i="1" dirty="0" smtClean="0"/>
              <a:t>&gt;&gt;&gt;name    = "John"       # A string</a:t>
            </a:r>
            <a:endParaRPr lang="en-US" sz="1600" dirty="0" smtClean="0"/>
          </a:p>
          <a:p>
            <a:r>
              <a:rPr lang="en-US" dirty="0" smtClean="0"/>
              <a:t>You can also do multiple assignments.</a:t>
            </a:r>
          </a:p>
          <a:p>
            <a:pPr>
              <a:buNone/>
            </a:pPr>
            <a:r>
              <a:rPr lang="en-US" sz="1600" i="1" dirty="0" smtClean="0"/>
              <a:t>&gt;&gt;&gt;a=b=c=d=1</a:t>
            </a:r>
            <a:r>
              <a:rPr lang="en-US" sz="1600" dirty="0" smtClean="0"/>
              <a:t> </a:t>
            </a:r>
            <a:endParaRPr lang="ro-RO" sz="1600" dirty="0" smtClean="0"/>
          </a:p>
          <a:p>
            <a:pPr>
              <a:buNone/>
            </a:pPr>
            <a:r>
              <a:rPr lang="en-US" sz="1600" i="1" dirty="0" smtClean="0"/>
              <a:t>&gt;&gt;&gt;</a:t>
            </a:r>
            <a:r>
              <a:rPr lang="en-US" sz="1600" i="1" dirty="0" err="1" smtClean="0"/>
              <a:t>a,b,c</a:t>
            </a:r>
            <a:r>
              <a:rPr lang="en-US" sz="1600" i="1" dirty="0" smtClean="0"/>
              <a:t>=1,2,”Test”</a:t>
            </a:r>
            <a:endParaRPr lang="ro-RO" sz="1600" dirty="0" smtClean="0"/>
          </a:p>
          <a:p>
            <a:pPr>
              <a:buNone/>
            </a:pPr>
            <a:endParaRPr lang="ro-RO" dirty="0"/>
          </a:p>
        </p:txBody>
      </p:sp>
      <p:sp>
        <p:nvSpPr>
          <p:cNvPr id="6" name="Text Placeholder 5"/>
          <p:cNvSpPr>
            <a:spLocks noGrp="1"/>
          </p:cNvSpPr>
          <p:nvPr>
            <p:ph type="body" sz="quarter" idx="39"/>
          </p:nvPr>
        </p:nvSpPr>
        <p:spPr/>
        <p:txBody>
          <a:bodyPr/>
          <a:lstStyle/>
          <a:p>
            <a:r>
              <a:rPr lang="en-US" dirty="0" smtClean="0"/>
              <a:t>Python</a:t>
            </a:r>
            <a:endParaRPr lang="ro-RO" dirty="0"/>
          </a:p>
        </p:txBody>
      </p:sp>
      <p:sp>
        <p:nvSpPr>
          <p:cNvPr id="7" name="Text Placeholder 6"/>
          <p:cNvSpPr>
            <a:spLocks noGrp="1"/>
          </p:cNvSpPr>
          <p:nvPr>
            <p:ph type="body" sz="quarter" idx="40"/>
          </p:nvPr>
        </p:nvSpPr>
        <p:spPr/>
        <p:txBody>
          <a:bodyPr/>
          <a:lstStyle/>
          <a:p>
            <a:r>
              <a:rPr lang="en-US" dirty="0" smtClean="0"/>
              <a:t>Variables</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Numbers</a:t>
            </a:r>
            <a:endParaRPr lang="ro-RO" dirty="0"/>
          </a:p>
        </p:txBody>
      </p:sp>
      <p:sp>
        <p:nvSpPr>
          <p:cNvPr id="3" name="Text Placeholder 2"/>
          <p:cNvSpPr>
            <a:spLocks noGrp="1"/>
          </p:cNvSpPr>
          <p:nvPr>
            <p:ph type="body" sz="quarter" idx="23"/>
          </p:nvPr>
        </p:nvSpPr>
        <p:spPr>
          <a:xfrm>
            <a:off x="285719" y="1032876"/>
            <a:ext cx="8705881" cy="6085494"/>
          </a:xfrm>
        </p:spPr>
        <p:txBody>
          <a:bodyPr/>
          <a:lstStyle/>
          <a:p>
            <a:r>
              <a:rPr lang="en-US" dirty="0" smtClean="0"/>
              <a:t>Number data types store numeric values. </a:t>
            </a:r>
          </a:p>
          <a:p>
            <a:r>
              <a:rPr lang="en-US" dirty="0" smtClean="0"/>
              <a:t>Variables must be “defined” (assigned a value) before they can be used, or an error will occur:</a:t>
            </a:r>
            <a:endParaRPr lang="ro-RO" dirty="0" smtClean="0"/>
          </a:p>
          <a:p>
            <a:pPr>
              <a:buNone/>
            </a:pPr>
            <a:r>
              <a:rPr lang="en-US" sz="1600" i="1" dirty="0" smtClean="0"/>
              <a:t>&gt;&gt;&gt; n  # try to access an undefined variable</a:t>
            </a:r>
            <a:endParaRPr lang="ro-RO" sz="1600" dirty="0" smtClean="0"/>
          </a:p>
          <a:p>
            <a:pPr>
              <a:buNone/>
            </a:pPr>
            <a:r>
              <a:rPr lang="en-US" sz="1600" i="1" dirty="0" err="1" smtClean="0"/>
              <a:t>Traceback</a:t>
            </a:r>
            <a:r>
              <a:rPr lang="en-US" sz="1600" i="1" dirty="0" smtClean="0"/>
              <a:t> (most recent call last):</a:t>
            </a:r>
            <a:endParaRPr lang="ro-RO" sz="1600" dirty="0" smtClean="0"/>
          </a:p>
          <a:p>
            <a:pPr>
              <a:buNone/>
            </a:pPr>
            <a:r>
              <a:rPr lang="en-US" sz="1600" i="1" dirty="0" smtClean="0"/>
              <a:t>  File "&lt;</a:t>
            </a:r>
            <a:r>
              <a:rPr lang="en-US" sz="1600" i="1" dirty="0" err="1" smtClean="0"/>
              <a:t>stdin</a:t>
            </a:r>
            <a:r>
              <a:rPr lang="en-US" sz="1600" i="1" dirty="0" smtClean="0"/>
              <a:t>&gt;", line 1, in &lt;module&gt;</a:t>
            </a:r>
            <a:endParaRPr lang="ro-RO" sz="1600" dirty="0" smtClean="0"/>
          </a:p>
          <a:p>
            <a:pPr>
              <a:buNone/>
            </a:pPr>
            <a:r>
              <a:rPr lang="en-US" sz="1600" i="1" dirty="0" err="1" smtClean="0"/>
              <a:t>NameError</a:t>
            </a:r>
            <a:r>
              <a:rPr lang="en-US" sz="1600" i="1" dirty="0" smtClean="0"/>
              <a:t>: name 'n' is not defined</a:t>
            </a:r>
            <a:endParaRPr lang="ro-RO" dirty="0" smtClean="0"/>
          </a:p>
          <a:p>
            <a:r>
              <a:rPr lang="en-US" dirty="0" smtClean="0"/>
              <a:t>Python supports four different numerical types:</a:t>
            </a:r>
            <a:endParaRPr lang="ro-RO" dirty="0" smtClean="0"/>
          </a:p>
          <a:p>
            <a:pPr lvl="1"/>
            <a:r>
              <a:rPr lang="en-US" dirty="0" err="1" smtClean="0"/>
              <a:t>int</a:t>
            </a:r>
            <a:r>
              <a:rPr lang="en-US" dirty="0" smtClean="0"/>
              <a:t> (signed integers)</a:t>
            </a:r>
            <a:endParaRPr lang="ro-RO" dirty="0" smtClean="0"/>
          </a:p>
          <a:p>
            <a:pPr lvl="1"/>
            <a:r>
              <a:rPr lang="en-US" dirty="0" smtClean="0"/>
              <a:t>long (long integers [can also be represented in octal and hexadecimal])</a:t>
            </a:r>
            <a:endParaRPr lang="ro-RO" dirty="0" smtClean="0"/>
          </a:p>
          <a:p>
            <a:pPr lvl="1"/>
            <a:r>
              <a:rPr lang="en-US" dirty="0" smtClean="0"/>
              <a:t>float (floating point real values)</a:t>
            </a:r>
            <a:endParaRPr lang="ro-RO" dirty="0" smtClean="0"/>
          </a:p>
          <a:p>
            <a:pPr lvl="1"/>
            <a:r>
              <a:rPr lang="en-US" dirty="0" smtClean="0"/>
              <a:t>complex (complex numbers)</a:t>
            </a:r>
          </a:p>
          <a:p>
            <a:r>
              <a:rPr lang="en-US" dirty="0" smtClean="0"/>
              <a:t>The conversion functions to floating point and integer (float(), </a:t>
            </a:r>
            <a:r>
              <a:rPr lang="en-US" dirty="0" err="1" smtClean="0"/>
              <a:t>int</a:t>
            </a:r>
            <a:r>
              <a:rPr lang="en-US" dirty="0" smtClean="0"/>
              <a:t>() and long()) don’t work for complex numbers. Use abs(z) to get its magnitude (as a float) or </a:t>
            </a:r>
            <a:r>
              <a:rPr lang="en-US" dirty="0" err="1" smtClean="0"/>
              <a:t>z.real</a:t>
            </a:r>
            <a:r>
              <a:rPr lang="en-US" dirty="0" smtClean="0"/>
              <a:t> to get its real part.</a:t>
            </a:r>
            <a:endParaRPr lang="ro-RO" dirty="0" smtClean="0"/>
          </a:p>
          <a:p>
            <a:r>
              <a:rPr lang="en-US" dirty="0" smtClean="0"/>
              <a:t>In interactive mode, the last printed expression is assigned to the variable _</a:t>
            </a:r>
          </a:p>
          <a:p>
            <a:r>
              <a:rPr lang="en-US" dirty="0" smtClean="0"/>
              <a:t>You can also delete the reference to a number object by using the </a:t>
            </a:r>
            <a:r>
              <a:rPr lang="en-US" b="1" dirty="0" smtClean="0"/>
              <a:t>del</a:t>
            </a:r>
            <a:r>
              <a:rPr lang="en-US" dirty="0" smtClean="0"/>
              <a:t> statement</a:t>
            </a:r>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Variables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Strings</a:t>
            </a:r>
            <a:endParaRPr lang="ro-RO" dirty="0"/>
          </a:p>
        </p:txBody>
      </p:sp>
      <p:sp>
        <p:nvSpPr>
          <p:cNvPr id="3" name="Text Placeholder 2"/>
          <p:cNvSpPr>
            <a:spLocks noGrp="1"/>
          </p:cNvSpPr>
          <p:nvPr>
            <p:ph type="body" sz="quarter" idx="23"/>
          </p:nvPr>
        </p:nvSpPr>
        <p:spPr>
          <a:xfrm>
            <a:off x="285719" y="1032876"/>
            <a:ext cx="8705881" cy="3315505"/>
          </a:xfrm>
        </p:spPr>
        <p:txBody>
          <a:bodyPr/>
          <a:lstStyle/>
          <a:p>
            <a:r>
              <a:rPr lang="en-US" dirty="0" smtClean="0"/>
              <a:t>Python can manipulate strings, which can be expressed in several ways.</a:t>
            </a:r>
          </a:p>
          <a:p>
            <a:r>
              <a:rPr lang="en-US" dirty="0" smtClean="0"/>
              <a:t>They can be enclosed in single quotes or double quotes</a:t>
            </a:r>
          </a:p>
          <a:p>
            <a:pPr>
              <a:buNone/>
            </a:pPr>
            <a:r>
              <a:rPr lang="en-US" sz="1600" i="1" dirty="0" smtClean="0"/>
              <a:t>&gt;&gt;&gt;str1 = 'String 1'</a:t>
            </a:r>
            <a:endParaRPr lang="ro-RO" sz="1600" dirty="0" smtClean="0"/>
          </a:p>
          <a:p>
            <a:pPr>
              <a:buNone/>
            </a:pPr>
            <a:r>
              <a:rPr lang="en-US" sz="1600" i="1" dirty="0" smtClean="0"/>
              <a:t>&gt;&gt;&gt;str2 = “String's reloaded”</a:t>
            </a:r>
            <a:endParaRPr lang="en-US" dirty="0" smtClean="0"/>
          </a:p>
          <a:p>
            <a:r>
              <a:rPr lang="en-US" dirty="0" smtClean="0"/>
              <a:t>If we make the string literal a “raw” string, \n sequences are not converted to newlines, but the backslash at the end of the line, and the newline character in the source, are both included in the string as data.</a:t>
            </a:r>
          </a:p>
          <a:p>
            <a:r>
              <a:rPr lang="en-US" dirty="0" smtClean="0"/>
              <a:t>Strings can be concatenated (glued together) with the + operator, and repeated with *</a:t>
            </a:r>
          </a:p>
          <a:p>
            <a:r>
              <a:rPr lang="en-US" dirty="0" smtClean="0"/>
              <a:t>Subsets of strings can be taken using the slice operator ( [ ] and [ : ] ) with indexes starting at 0 in the beginning of the string and working their way from -1 at the end</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Variables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
        <p:nvSpPr>
          <p:cNvPr id="7" name="Text Placeholder 6"/>
          <p:cNvSpPr>
            <a:spLocks noGrp="1"/>
          </p:cNvSpPr>
          <p:nvPr>
            <p:ph type="body" sz="quarter" idx="20"/>
          </p:nvPr>
        </p:nvSpPr>
        <p:spPr/>
        <p:txBody>
          <a:bodyPr/>
          <a:lstStyle/>
          <a:p>
            <a:r>
              <a:rPr lang="en-US" dirty="0" smtClean="0"/>
              <a:t>Practice</a:t>
            </a:r>
            <a:endParaRPr lang="ro-RO" dirty="0"/>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Practice</a:t>
            </a:r>
            <a:endParaRPr lang="ro-RO" dirty="0"/>
          </a:p>
        </p:txBody>
      </p:sp>
      <p:sp>
        <p:nvSpPr>
          <p:cNvPr id="3" name="Text Placeholder 2"/>
          <p:cNvSpPr>
            <a:spLocks noGrp="1"/>
          </p:cNvSpPr>
          <p:nvPr>
            <p:ph type="body" sz="quarter" idx="23"/>
          </p:nvPr>
        </p:nvSpPr>
        <p:spPr>
          <a:xfrm>
            <a:off x="285719" y="1032876"/>
            <a:ext cx="8705881" cy="5023665"/>
          </a:xfrm>
        </p:spPr>
        <p:txBody>
          <a:bodyPr/>
          <a:lstStyle/>
          <a:p>
            <a:r>
              <a:rPr lang="en-US" dirty="0" smtClean="0"/>
              <a:t>Open python.exe – scripting and interactive mode</a:t>
            </a:r>
          </a:p>
          <a:p>
            <a:r>
              <a:rPr lang="en-US" dirty="0" smtClean="0"/>
              <a:t>Create “Hello_world.py” </a:t>
            </a:r>
            <a:r>
              <a:rPr lang="en-US" dirty="0" smtClean="0"/>
              <a:t>program and run it</a:t>
            </a:r>
          </a:p>
          <a:p>
            <a:r>
              <a:rPr lang="en-US" dirty="0" smtClean="0"/>
              <a:t>Assign</a:t>
            </a:r>
            <a:r>
              <a:rPr lang="en-US" dirty="0" smtClean="0"/>
              <a:t> the value 5 to a variable named “try”. </a:t>
            </a:r>
            <a:r>
              <a:rPr lang="en-US" dirty="0" smtClean="0"/>
              <a:t>Print the variable value. </a:t>
            </a:r>
          </a:p>
          <a:p>
            <a:r>
              <a:rPr lang="en-US" dirty="0" smtClean="0"/>
              <a:t>Assign the value 5 to a variable named “@try”. Print the variable value. </a:t>
            </a:r>
            <a:endParaRPr lang="en-US" dirty="0" smtClean="0"/>
          </a:p>
          <a:p>
            <a:r>
              <a:rPr lang="en-US" dirty="0" smtClean="0"/>
              <a:t>Create variables </a:t>
            </a:r>
            <a:r>
              <a:rPr lang="en-US" dirty="0" smtClean="0"/>
              <a:t>that </a:t>
            </a:r>
            <a:r>
              <a:rPr lang="en-US" dirty="0" smtClean="0"/>
              <a:t>contain </a:t>
            </a:r>
            <a:r>
              <a:rPr lang="en-US" dirty="0" smtClean="0"/>
              <a:t>the following text:</a:t>
            </a:r>
          </a:p>
          <a:p>
            <a:pPr lvl="1"/>
            <a:r>
              <a:rPr lang="en-US" dirty="0" smtClean="0"/>
              <a:t>“- I like Python! Do you?</a:t>
            </a:r>
          </a:p>
          <a:p>
            <a:pPr marL="288000" lvl="1" indent="0">
              <a:buNone/>
            </a:pPr>
            <a:r>
              <a:rPr lang="en-US" dirty="0" smtClean="0"/>
              <a:t>      - Yes, very much.”</a:t>
            </a:r>
          </a:p>
          <a:p>
            <a:pPr lvl="1"/>
            <a:r>
              <a:rPr lang="en-US" dirty="0" smtClean="0"/>
              <a:t>“I don’t want to go home.”</a:t>
            </a:r>
          </a:p>
          <a:p>
            <a:pPr lvl="1"/>
            <a:r>
              <a:rPr lang="en-US" dirty="0" smtClean="0"/>
              <a:t>“He said: “No, I don’t know.” </a:t>
            </a:r>
            <a:r>
              <a:rPr lang="en-US" dirty="0" smtClean="0"/>
              <a:t>”</a:t>
            </a:r>
          </a:p>
          <a:p>
            <a:pPr lvl="1"/>
            <a:r>
              <a:rPr lang="en-US" dirty="0" smtClean="0"/>
              <a:t>“You can use # to comment a line”</a:t>
            </a:r>
          </a:p>
          <a:p>
            <a:r>
              <a:rPr lang="en-US" dirty="0" smtClean="0"/>
              <a:t>Print the above variables </a:t>
            </a:r>
            <a:r>
              <a:rPr lang="en-US" dirty="0" smtClean="0"/>
              <a:t>and add a comment describing the command</a:t>
            </a:r>
            <a:endParaRPr lang="en-US" dirty="0" smtClean="0"/>
          </a:p>
          <a:p>
            <a:endParaRPr lang="en-US" dirty="0" smtClean="0"/>
          </a:p>
          <a:p>
            <a:pPr marL="0" indent="0">
              <a:buNone/>
            </a:pPr>
            <a:endParaRPr lang="en-US"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Variables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extLst>
      <p:ext uri="{BB962C8B-B14F-4D97-AF65-F5344CB8AC3E}">
        <p14:creationId xmlns:p14="http://schemas.microsoft.com/office/powerpoint/2010/main" val="1125966892"/>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Table of contents</a:t>
            </a:r>
            <a:endParaRPr lang="ru-RU" dirty="0"/>
          </a:p>
        </p:txBody>
      </p:sp>
      <p:sp>
        <p:nvSpPr>
          <p:cNvPr id="3" name="Text Placeholder 2"/>
          <p:cNvSpPr>
            <a:spLocks noGrp="1"/>
          </p:cNvSpPr>
          <p:nvPr>
            <p:ph type="body" sz="quarter" idx="23"/>
          </p:nvPr>
        </p:nvSpPr>
        <p:spPr>
          <a:xfrm>
            <a:off x="285719" y="1032876"/>
            <a:ext cx="8705881" cy="5023665"/>
          </a:xfrm>
        </p:spPr>
        <p:txBody>
          <a:bodyPr/>
          <a:lstStyle/>
          <a:p>
            <a:r>
              <a:rPr lang="en-US" dirty="0" smtClean="0"/>
              <a:t>Introduction</a:t>
            </a:r>
          </a:p>
          <a:p>
            <a:r>
              <a:rPr lang="en-US" dirty="0" smtClean="0"/>
              <a:t>Basic syntax</a:t>
            </a:r>
          </a:p>
          <a:p>
            <a:r>
              <a:rPr lang="en-US" dirty="0" smtClean="0"/>
              <a:t>Variables</a:t>
            </a:r>
          </a:p>
          <a:p>
            <a:r>
              <a:rPr lang="en-US" dirty="0" smtClean="0"/>
              <a:t>Data structures</a:t>
            </a:r>
          </a:p>
          <a:p>
            <a:r>
              <a:rPr lang="en-US" dirty="0" smtClean="0"/>
              <a:t>Control flow programs</a:t>
            </a:r>
          </a:p>
          <a:p>
            <a:r>
              <a:rPr lang="en-US" dirty="0" smtClean="0"/>
              <a:t>Functions</a:t>
            </a:r>
          </a:p>
          <a:p>
            <a:r>
              <a:rPr lang="en-US" dirty="0" smtClean="0"/>
              <a:t>Files I/O</a:t>
            </a:r>
          </a:p>
          <a:p>
            <a:r>
              <a:rPr lang="en-US" dirty="0" smtClean="0"/>
              <a:t>Error handling</a:t>
            </a:r>
          </a:p>
          <a:p>
            <a:r>
              <a:rPr lang="en-US" dirty="0" smtClean="0"/>
              <a:t>Regular expression</a:t>
            </a:r>
          </a:p>
          <a:p>
            <a:r>
              <a:rPr lang="en-US" dirty="0" smtClean="0"/>
              <a:t>Classes and objects</a:t>
            </a:r>
          </a:p>
          <a:p>
            <a:r>
              <a:rPr lang="en-US" dirty="0" smtClean="0"/>
              <a:t>Networking</a:t>
            </a:r>
          </a:p>
          <a:p>
            <a:r>
              <a:rPr lang="en-US" dirty="0" smtClean="0"/>
              <a:t>Exercises</a:t>
            </a:r>
          </a:p>
          <a:p>
            <a:endParaRPr lang="en-US" dirty="0" smtClean="0"/>
          </a:p>
          <a:p>
            <a:endParaRPr lang="ru-RU" dirty="0"/>
          </a:p>
        </p:txBody>
      </p:sp>
      <p:sp>
        <p:nvSpPr>
          <p:cNvPr id="4" name="Text Placeholder 3"/>
          <p:cNvSpPr>
            <a:spLocks noGrp="1"/>
          </p:cNvSpPr>
          <p:nvPr>
            <p:ph type="body" sz="quarter" idx="39"/>
          </p:nvPr>
        </p:nvSpPr>
        <p:spPr/>
        <p:txBody>
          <a:bodyPr/>
          <a:lstStyle/>
          <a:p>
            <a:r>
              <a:rPr lang="en-US" dirty="0" smtClean="0"/>
              <a:t>Python</a:t>
            </a:r>
            <a:endParaRPr lang="ru-RU" dirty="0"/>
          </a:p>
        </p:txBody>
      </p:sp>
      <p:sp>
        <p:nvSpPr>
          <p:cNvPr id="5" name="Text Placeholder 4"/>
          <p:cNvSpPr>
            <a:spLocks noGrp="1"/>
          </p:cNvSpPr>
          <p:nvPr>
            <p:ph type="body" sz="quarter" idx="40"/>
          </p:nvPr>
        </p:nvSpPr>
        <p:spPr/>
        <p:txBody>
          <a:bodyPr/>
          <a:lstStyle/>
          <a:p>
            <a:r>
              <a:rPr lang="en-US" dirty="0" smtClean="0"/>
              <a:t>Table of contents</a:t>
            </a:r>
            <a:endParaRPr lang="ru-RU"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Practice</a:t>
            </a:r>
            <a:endParaRPr lang="ro-RO" dirty="0"/>
          </a:p>
        </p:txBody>
      </p:sp>
      <p:sp>
        <p:nvSpPr>
          <p:cNvPr id="3" name="Text Placeholder 2"/>
          <p:cNvSpPr>
            <a:spLocks noGrp="1"/>
          </p:cNvSpPr>
          <p:nvPr>
            <p:ph type="body" sz="quarter" idx="23"/>
          </p:nvPr>
        </p:nvSpPr>
        <p:spPr>
          <a:xfrm>
            <a:off x="285719" y="1032876"/>
            <a:ext cx="8705881" cy="3731003"/>
          </a:xfrm>
        </p:spPr>
        <p:txBody>
          <a:bodyPr/>
          <a:lstStyle/>
          <a:p>
            <a:r>
              <a:rPr lang="en-US" dirty="0"/>
              <a:t>Create a routine that calculates price with tax – in interactive mode(use _) and create a calculate_tax.py </a:t>
            </a:r>
            <a:r>
              <a:rPr lang="en-US" dirty="0" smtClean="0"/>
              <a:t>program</a:t>
            </a:r>
            <a:endParaRPr lang="en-US" dirty="0" smtClean="0"/>
          </a:p>
          <a:p>
            <a:r>
              <a:rPr lang="en-US" dirty="0" smtClean="0"/>
              <a:t>Create </a:t>
            </a:r>
            <a:r>
              <a:rPr lang="en-US" dirty="0" smtClean="0"/>
              <a:t>variables with the following values: a(3), b(3.2), c(John Smith),  d(Learn)</a:t>
            </a:r>
          </a:p>
          <a:p>
            <a:r>
              <a:rPr lang="en-US" dirty="0" smtClean="0"/>
              <a:t>What is the result of </a:t>
            </a:r>
            <a:r>
              <a:rPr lang="en-US" dirty="0" err="1" smtClean="0"/>
              <a:t>a+b</a:t>
            </a:r>
            <a:r>
              <a:rPr lang="en-US" dirty="0" smtClean="0"/>
              <a:t>? But for </a:t>
            </a:r>
            <a:r>
              <a:rPr lang="en-US" dirty="0" err="1" smtClean="0"/>
              <a:t>a+c</a:t>
            </a:r>
            <a:r>
              <a:rPr lang="en-US" dirty="0" smtClean="0"/>
              <a:t>? </a:t>
            </a:r>
            <a:r>
              <a:rPr lang="en-US" dirty="0" err="1" smtClean="0"/>
              <a:t>c+d</a:t>
            </a:r>
            <a:r>
              <a:rPr lang="en-US" dirty="0" smtClean="0"/>
              <a:t>? </a:t>
            </a:r>
          </a:p>
          <a:p>
            <a:r>
              <a:rPr lang="en-US" dirty="0" smtClean="0"/>
              <a:t>How can you successfully do </a:t>
            </a:r>
            <a:r>
              <a:rPr lang="en-US" dirty="0" err="1" smtClean="0"/>
              <a:t>b+c</a:t>
            </a:r>
            <a:r>
              <a:rPr lang="en-US" dirty="0" smtClean="0"/>
              <a:t>? Extract the first 4 characters from the results of </a:t>
            </a:r>
            <a:r>
              <a:rPr lang="en-US" dirty="0" err="1" smtClean="0"/>
              <a:t>b+c</a:t>
            </a:r>
            <a:r>
              <a:rPr lang="en-US" dirty="0" smtClean="0"/>
              <a:t>.</a:t>
            </a:r>
          </a:p>
          <a:p>
            <a:r>
              <a:rPr lang="en-US" dirty="0" smtClean="0"/>
              <a:t>What is the result of a*3? But for d*3?</a:t>
            </a:r>
          </a:p>
          <a:p>
            <a:r>
              <a:rPr lang="en-US" dirty="0" smtClean="0"/>
              <a:t>Delete the value of b (using del command). What happens when you try to print the value?</a:t>
            </a:r>
            <a:endParaRPr lang="en-US" dirty="0" smtClean="0"/>
          </a:p>
          <a:p>
            <a:pPr marL="0" indent="0">
              <a:buNone/>
            </a:pPr>
            <a:endParaRPr lang="en-US"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Variables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extLst>
      <p:ext uri="{BB962C8B-B14F-4D97-AF65-F5344CB8AC3E}">
        <p14:creationId xmlns:p14="http://schemas.microsoft.com/office/powerpoint/2010/main" val="2091559697"/>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
        <p:nvSpPr>
          <p:cNvPr id="7" name="Text Placeholder 6"/>
          <p:cNvSpPr>
            <a:spLocks noGrp="1"/>
          </p:cNvSpPr>
          <p:nvPr>
            <p:ph type="body" sz="quarter" idx="20"/>
          </p:nvPr>
        </p:nvSpPr>
        <p:spPr/>
        <p:txBody>
          <a:bodyPr/>
          <a:lstStyle/>
          <a:p>
            <a:r>
              <a:rPr lang="en-US" dirty="0" smtClean="0"/>
              <a:t>Data structures</a:t>
            </a:r>
            <a:endParaRPr lang="ro-RO" dirty="0"/>
          </a:p>
        </p:txBody>
      </p:sp>
    </p:spTree>
    <p:extLst>
      <p:ext uri="{BB962C8B-B14F-4D97-AF65-F5344CB8AC3E}">
        <p14:creationId xmlns:p14="http://schemas.microsoft.com/office/powerpoint/2010/main" val="2490730360"/>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285719" y="333661"/>
            <a:ext cx="8723809" cy="607071"/>
          </a:xfrm>
        </p:spPr>
        <p:txBody>
          <a:bodyPr/>
          <a:lstStyle/>
          <a:p>
            <a:r>
              <a:rPr lang="en-US" dirty="0" smtClean="0"/>
              <a:t>Lists</a:t>
            </a:r>
            <a:endParaRPr lang="ro-RO" dirty="0"/>
          </a:p>
        </p:txBody>
      </p:sp>
      <p:sp>
        <p:nvSpPr>
          <p:cNvPr id="5" name="Text Placeholder 4"/>
          <p:cNvSpPr>
            <a:spLocks noGrp="1"/>
          </p:cNvSpPr>
          <p:nvPr>
            <p:ph type="body" sz="quarter" idx="23"/>
          </p:nvPr>
        </p:nvSpPr>
        <p:spPr>
          <a:xfrm>
            <a:off x="285719" y="1032876"/>
            <a:ext cx="8705881" cy="5039054"/>
          </a:xfrm>
        </p:spPr>
        <p:txBody>
          <a:bodyPr/>
          <a:lstStyle/>
          <a:p>
            <a:r>
              <a:rPr lang="en-US" dirty="0" smtClean="0"/>
              <a:t>Lists are the most versatile of Python's compound data types. </a:t>
            </a:r>
          </a:p>
          <a:p>
            <a:r>
              <a:rPr lang="en-US" dirty="0" smtClean="0"/>
              <a:t>A list contains items separated by commas and enclosed within square brackets ([]). </a:t>
            </a:r>
          </a:p>
          <a:p>
            <a:r>
              <a:rPr lang="en-US" dirty="0" smtClean="0"/>
              <a:t>The items belonging to a list can be of different data type.</a:t>
            </a:r>
          </a:p>
          <a:p>
            <a:r>
              <a:rPr lang="en-US" dirty="0" smtClean="0"/>
              <a:t>For example:</a:t>
            </a:r>
          </a:p>
          <a:p>
            <a:pPr>
              <a:buNone/>
            </a:pPr>
            <a:r>
              <a:rPr lang="en-US" sz="1600" i="1" dirty="0" smtClean="0"/>
              <a:t>        &gt;&gt;&gt; l1 = [ '</a:t>
            </a:r>
            <a:r>
              <a:rPr lang="en-US" sz="1600" i="1" dirty="0" err="1" smtClean="0"/>
              <a:t>abcd</a:t>
            </a:r>
            <a:r>
              <a:rPr lang="en-US" sz="1600" i="1" dirty="0" smtClean="0"/>
              <a:t>', 786 , 2.23, 'john', 70.2 ]</a:t>
            </a:r>
            <a:endParaRPr lang="ro-RO" sz="1600" dirty="0" smtClean="0"/>
          </a:p>
          <a:p>
            <a:r>
              <a:rPr lang="en-US" dirty="0" smtClean="0"/>
              <a:t>The values stored in a list can be accessed using the slice operator ( [ ] and [ : ] ) with indexes starting at 0 in the beginning of the list and working their way to end-1. </a:t>
            </a:r>
          </a:p>
          <a:p>
            <a:r>
              <a:rPr lang="en-US" dirty="0" smtClean="0"/>
              <a:t>The plus ( + ) sign is the list concatenation operator, and the asterisk ( * ) is the repetition operator.</a:t>
            </a:r>
          </a:p>
          <a:p>
            <a:r>
              <a:rPr lang="en-US" dirty="0" smtClean="0"/>
              <a:t>Unlike strings, which are immutable, it is possible to change individual elements of a list</a:t>
            </a:r>
          </a:p>
          <a:p>
            <a:r>
              <a:rPr lang="en-US" dirty="0" smtClean="0"/>
              <a:t>Assignment to slices is also possible, and this can even change the size of the list or clear it entirely</a:t>
            </a:r>
          </a:p>
          <a:p>
            <a:r>
              <a:rPr lang="en-US" dirty="0" smtClean="0"/>
              <a:t>It is possible to nest lists (create lists containing other lists)</a:t>
            </a:r>
            <a:endParaRPr lang="ro-RO" dirty="0" smtClean="0"/>
          </a:p>
          <a:p>
            <a:endParaRPr lang="ro-RO" dirty="0"/>
          </a:p>
        </p:txBody>
      </p:sp>
      <p:sp>
        <p:nvSpPr>
          <p:cNvPr id="6" name="Text Placeholder 5"/>
          <p:cNvSpPr>
            <a:spLocks noGrp="1"/>
          </p:cNvSpPr>
          <p:nvPr>
            <p:ph type="body" sz="quarter" idx="39"/>
          </p:nvPr>
        </p:nvSpPr>
        <p:spPr/>
        <p:txBody>
          <a:bodyPr/>
          <a:lstStyle/>
          <a:p>
            <a:r>
              <a:rPr lang="en-US" dirty="0" smtClean="0"/>
              <a:t>Python</a:t>
            </a:r>
            <a:endParaRPr lang="ro-RO" dirty="0"/>
          </a:p>
        </p:txBody>
      </p:sp>
      <p:sp>
        <p:nvSpPr>
          <p:cNvPr id="7" name="Text Placeholder 6"/>
          <p:cNvSpPr>
            <a:spLocks noGrp="1"/>
          </p:cNvSpPr>
          <p:nvPr>
            <p:ph type="body" sz="quarter" idx="40"/>
          </p:nvPr>
        </p:nvSpPr>
        <p:spPr/>
        <p:txBody>
          <a:bodyPr/>
          <a:lstStyle/>
          <a:p>
            <a:r>
              <a:rPr lang="en-US" dirty="0" smtClean="0"/>
              <a:t>Data structures</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List data type methods</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Data structures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8" name="Table 7"/>
          <p:cNvGraphicFramePr>
            <a:graphicFrameLocks noGrp="1"/>
          </p:cNvGraphicFramePr>
          <p:nvPr/>
        </p:nvGraphicFramePr>
        <p:xfrm>
          <a:off x="428625" y="1085854"/>
          <a:ext cx="8562975" cy="5362572"/>
        </p:xfrm>
        <a:graphic>
          <a:graphicData uri="http://schemas.openxmlformats.org/drawingml/2006/table">
            <a:tbl>
              <a:tblPr firstRow="1" bandRow="1">
                <a:tableStyleId>{5C22544A-7EE6-4342-B048-85BDC9FD1C3A}</a:tableStyleId>
              </a:tblPr>
              <a:tblGrid>
                <a:gridCol w="1515687"/>
                <a:gridCol w="7047288"/>
              </a:tblGrid>
              <a:tr h="453350">
                <a:tc>
                  <a:txBody>
                    <a:bodyPr/>
                    <a:lstStyle/>
                    <a:p>
                      <a:pPr>
                        <a:spcAft>
                          <a:spcPts val="0"/>
                        </a:spcAft>
                      </a:pPr>
                      <a:r>
                        <a:rPr lang="en-US" sz="1200" b="1" kern="50" dirty="0">
                          <a:latin typeface="Liberation Serif"/>
                          <a:ea typeface="WenQuanYi Zen Hei"/>
                          <a:cs typeface="Lohit Devanagari"/>
                        </a:rPr>
                        <a:t>Methods</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b="1" kern="50" dirty="0">
                          <a:latin typeface="Liberation Serif"/>
                          <a:ea typeface="WenQuanYi Zen Hei"/>
                          <a:cs typeface="Liberation Serif"/>
                        </a:rPr>
                        <a:t>Description</a:t>
                      </a:r>
                      <a:endParaRPr lang="ro-RO" sz="1200" kern="50" dirty="0">
                        <a:latin typeface="Liberation Serif"/>
                        <a:ea typeface="WenQuanYi Zen Hei"/>
                        <a:cs typeface="Lohit Devanagari"/>
                      </a:endParaRPr>
                    </a:p>
                  </a:txBody>
                  <a:tcPr marL="34925" marR="34925" marT="34925" marB="34925"/>
                </a:tc>
              </a:tr>
              <a:tr h="453350">
                <a:tc>
                  <a:txBody>
                    <a:bodyPr/>
                    <a:lstStyle/>
                    <a:p>
                      <a:pPr>
                        <a:spcAft>
                          <a:spcPts val="0"/>
                        </a:spcAft>
                      </a:pPr>
                      <a:r>
                        <a:rPr lang="en-US" sz="1200" b="1" kern="50" dirty="0" err="1">
                          <a:latin typeface="DejaVu Sans Mono"/>
                          <a:ea typeface="WenQuanYi Zen Hei"/>
                          <a:cs typeface="Liberation Serif"/>
                        </a:rPr>
                        <a:t>list.append</a:t>
                      </a:r>
                      <a:r>
                        <a:rPr lang="en-US" sz="1200" b="1" kern="50" dirty="0">
                          <a:latin typeface="Liberation Serif"/>
                          <a:ea typeface="WenQuanYi Zen Hei"/>
                          <a:cs typeface="Liberation Serif"/>
                        </a:rPr>
                        <a:t>(</a:t>
                      </a:r>
                      <a:r>
                        <a:rPr lang="en-US" sz="1200" b="1" i="1" kern="50" dirty="0">
                          <a:latin typeface="Liberation Serif"/>
                          <a:ea typeface="WenQuanYi Zen Hei"/>
                          <a:cs typeface="Liberation Serif"/>
                        </a:rPr>
                        <a:t>x</a:t>
                      </a:r>
                      <a:r>
                        <a:rPr lang="en-US" sz="1200" b="1" kern="50" dirty="0">
                          <a:latin typeface="Liberation Serif"/>
                          <a:ea typeface="WenQuanYi Zen Hei"/>
                          <a:cs typeface="Liberation Serif"/>
                        </a:rPr>
                        <a:t>)</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Add an item to the end of the list; equivalent to </a:t>
                      </a:r>
                      <a:r>
                        <a:rPr lang="en-US" sz="1200" kern="50" dirty="0">
                          <a:latin typeface="DejaVu Sans Mono"/>
                          <a:ea typeface="WenQuanYi Zen Hei"/>
                          <a:cs typeface="Liberation Serif"/>
                        </a:rPr>
                        <a:t>a[</a:t>
                      </a:r>
                      <a:r>
                        <a:rPr lang="en-US" sz="1200" kern="50" dirty="0" err="1">
                          <a:latin typeface="DejaVu Sans Mono"/>
                          <a:ea typeface="WenQuanYi Zen Hei"/>
                          <a:cs typeface="Liberation Serif"/>
                        </a:rPr>
                        <a:t>len</a:t>
                      </a:r>
                      <a:r>
                        <a:rPr lang="en-US" sz="1200" kern="50" dirty="0">
                          <a:latin typeface="DejaVu Sans Mono"/>
                          <a:ea typeface="WenQuanYi Zen Hei"/>
                          <a:cs typeface="Liberation Serif"/>
                        </a:rPr>
                        <a:t>(a):] = [x]</a:t>
                      </a:r>
                      <a:endParaRPr lang="ro-RO" sz="1200" kern="50" dirty="0">
                        <a:latin typeface="Liberation Serif"/>
                        <a:ea typeface="WenQuanYi Zen Hei"/>
                        <a:cs typeface="Lohit Devanagari"/>
                      </a:endParaRPr>
                    </a:p>
                  </a:txBody>
                  <a:tcPr marL="34925" marR="34925" marT="34925" marB="34925"/>
                </a:tc>
              </a:tr>
              <a:tr h="453350">
                <a:tc>
                  <a:txBody>
                    <a:bodyPr/>
                    <a:lstStyle/>
                    <a:p>
                      <a:pPr>
                        <a:spcAft>
                          <a:spcPts val="0"/>
                        </a:spcAft>
                      </a:pPr>
                      <a:r>
                        <a:rPr lang="en-US" sz="1200" b="1" kern="50">
                          <a:latin typeface="DejaVu Sans Mono"/>
                          <a:ea typeface="WenQuanYi Zen Hei"/>
                          <a:cs typeface="Liberation Serif"/>
                        </a:rPr>
                        <a:t>list.extend</a:t>
                      </a:r>
                      <a:r>
                        <a:rPr lang="en-US" sz="1200" b="1" kern="50">
                          <a:latin typeface="Liberation Serif"/>
                          <a:ea typeface="WenQuanYi Zen Hei"/>
                          <a:cs typeface="Liberation Serif"/>
                        </a:rPr>
                        <a:t>(</a:t>
                      </a:r>
                      <a:r>
                        <a:rPr lang="en-US" sz="1200" b="1" i="1" kern="50">
                          <a:latin typeface="Liberation Serif"/>
                          <a:ea typeface="WenQuanYi Zen Hei"/>
                          <a:cs typeface="Liberation Serif"/>
                        </a:rPr>
                        <a:t>L</a:t>
                      </a:r>
                      <a:r>
                        <a:rPr lang="en-US" sz="1200" b="1" kern="50">
                          <a:latin typeface="Liberation Serif"/>
                          <a:ea typeface="WenQuanYi Zen Hei"/>
                          <a:cs typeface="Liberation Serif"/>
                        </a:rPr>
                        <a:t>)</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Extend the list by appending all the items in the given list; equivalent to </a:t>
                      </a:r>
                      <a:r>
                        <a:rPr lang="en-US" sz="1200" kern="50" dirty="0">
                          <a:latin typeface="DejaVu Sans Mono"/>
                          <a:ea typeface="WenQuanYi Zen Hei"/>
                          <a:cs typeface="Liberation Serif"/>
                        </a:rPr>
                        <a:t>a[</a:t>
                      </a:r>
                      <a:r>
                        <a:rPr lang="en-US" sz="1200" kern="50" dirty="0" err="1">
                          <a:latin typeface="DejaVu Sans Mono"/>
                          <a:ea typeface="WenQuanYi Zen Hei"/>
                          <a:cs typeface="Liberation Serif"/>
                        </a:rPr>
                        <a:t>len</a:t>
                      </a:r>
                      <a:r>
                        <a:rPr lang="en-US" sz="1200" kern="50" dirty="0">
                          <a:latin typeface="DejaVu Sans Mono"/>
                          <a:ea typeface="WenQuanYi Zen Hei"/>
                          <a:cs typeface="Liberation Serif"/>
                        </a:rPr>
                        <a:t>(a):] = L</a:t>
                      </a:r>
                      <a:endParaRPr lang="ro-RO" sz="1200" kern="50" dirty="0">
                        <a:latin typeface="Liberation Serif"/>
                        <a:ea typeface="WenQuanYi Zen Hei"/>
                        <a:cs typeface="Lohit Devanagari"/>
                      </a:endParaRPr>
                    </a:p>
                  </a:txBody>
                  <a:tcPr marL="34925" marR="34925" marT="34925" marB="34925"/>
                </a:tc>
              </a:tr>
              <a:tr h="756101">
                <a:tc>
                  <a:txBody>
                    <a:bodyPr/>
                    <a:lstStyle/>
                    <a:p>
                      <a:pPr>
                        <a:spcAft>
                          <a:spcPts val="0"/>
                        </a:spcAft>
                      </a:pPr>
                      <a:r>
                        <a:rPr lang="en-US" sz="1200" b="1" kern="50">
                          <a:latin typeface="DejaVu Sans Mono"/>
                          <a:ea typeface="WenQuanYi Zen Hei"/>
                          <a:cs typeface="Liberation Serif"/>
                        </a:rPr>
                        <a:t>list.insert</a:t>
                      </a:r>
                      <a:r>
                        <a:rPr lang="en-US" sz="1200" b="1" kern="50">
                          <a:latin typeface="Liberation Serif"/>
                          <a:ea typeface="WenQuanYi Zen Hei"/>
                          <a:cs typeface="Liberation Serif"/>
                        </a:rPr>
                        <a:t>(</a:t>
                      </a:r>
                      <a:r>
                        <a:rPr lang="en-US" sz="1200" b="1" i="1" kern="50">
                          <a:latin typeface="Liberation Serif"/>
                          <a:ea typeface="WenQuanYi Zen Hei"/>
                          <a:cs typeface="Liberation Serif"/>
                        </a:rPr>
                        <a:t>i</a:t>
                      </a:r>
                      <a:r>
                        <a:rPr lang="en-US" sz="1200" b="1" kern="50">
                          <a:latin typeface="Liberation Serif"/>
                          <a:ea typeface="WenQuanYi Zen Hei"/>
                          <a:cs typeface="Liberation Serif"/>
                        </a:rPr>
                        <a:t>, </a:t>
                      </a:r>
                      <a:r>
                        <a:rPr lang="en-US" sz="1200" b="1" i="1" kern="50">
                          <a:latin typeface="Liberation Serif"/>
                          <a:ea typeface="WenQuanYi Zen Hei"/>
                          <a:cs typeface="Liberation Serif"/>
                        </a:rPr>
                        <a:t>x</a:t>
                      </a:r>
                      <a:r>
                        <a:rPr lang="en-US" sz="1200" b="1" kern="50">
                          <a:latin typeface="Liberation Serif"/>
                          <a:ea typeface="WenQuanYi Zen Hei"/>
                          <a:cs typeface="Liberation Serif"/>
                        </a:rPr>
                        <a:t>)</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Insert an item at a given position. The first argument is the index of the element before which to insert, so </a:t>
                      </a:r>
                      <a:r>
                        <a:rPr lang="en-US" sz="1200" kern="50" dirty="0" err="1">
                          <a:latin typeface="DejaVu Sans Mono"/>
                          <a:ea typeface="WenQuanYi Zen Hei"/>
                          <a:cs typeface="Liberation Serif"/>
                        </a:rPr>
                        <a:t>a.insert</a:t>
                      </a:r>
                      <a:r>
                        <a:rPr lang="en-US" sz="1200" kern="50" dirty="0">
                          <a:latin typeface="DejaVu Sans Mono"/>
                          <a:ea typeface="WenQuanYi Zen Hei"/>
                          <a:cs typeface="Liberation Serif"/>
                        </a:rPr>
                        <a:t>(0, x)</a:t>
                      </a:r>
                      <a:r>
                        <a:rPr lang="en-US" sz="1200" kern="50" dirty="0">
                          <a:latin typeface="Liberation Serif"/>
                          <a:ea typeface="WenQuanYi Zen Hei"/>
                          <a:cs typeface="Liberation Serif"/>
                        </a:rPr>
                        <a:t> inserts at the front of the list, and </a:t>
                      </a:r>
                      <a:r>
                        <a:rPr lang="en-US" sz="1200" kern="50" dirty="0" err="1">
                          <a:latin typeface="DejaVu Sans Mono"/>
                          <a:ea typeface="WenQuanYi Zen Hei"/>
                          <a:cs typeface="Liberation Serif"/>
                        </a:rPr>
                        <a:t>a.insert</a:t>
                      </a:r>
                      <a:r>
                        <a:rPr lang="en-US" sz="1200" kern="50" dirty="0">
                          <a:latin typeface="DejaVu Sans Mono"/>
                          <a:ea typeface="WenQuanYi Zen Hei"/>
                          <a:cs typeface="Liberation Serif"/>
                        </a:rPr>
                        <a:t>(</a:t>
                      </a:r>
                      <a:r>
                        <a:rPr lang="en-US" sz="1200" kern="50" dirty="0" err="1">
                          <a:latin typeface="DejaVu Sans Mono"/>
                          <a:ea typeface="WenQuanYi Zen Hei"/>
                          <a:cs typeface="Liberation Serif"/>
                        </a:rPr>
                        <a:t>len</a:t>
                      </a:r>
                      <a:r>
                        <a:rPr lang="en-US" sz="1200" kern="50" dirty="0">
                          <a:latin typeface="DejaVu Sans Mono"/>
                          <a:ea typeface="WenQuanYi Zen Hei"/>
                          <a:cs typeface="Liberation Serif"/>
                        </a:rPr>
                        <a:t>(a), x)</a:t>
                      </a:r>
                      <a:r>
                        <a:rPr lang="en-US" sz="1200" kern="50" dirty="0">
                          <a:latin typeface="Liberation Serif"/>
                          <a:ea typeface="WenQuanYi Zen Hei"/>
                          <a:cs typeface="Liberation Serif"/>
                        </a:rPr>
                        <a:t> is equivalent to </a:t>
                      </a:r>
                      <a:r>
                        <a:rPr lang="en-US" sz="1200" kern="50" dirty="0" err="1">
                          <a:latin typeface="DejaVu Sans Mono"/>
                          <a:ea typeface="WenQuanYi Zen Hei"/>
                          <a:cs typeface="Liberation Serif"/>
                        </a:rPr>
                        <a:t>a.append</a:t>
                      </a:r>
                      <a:r>
                        <a:rPr lang="en-US" sz="1200" kern="50" dirty="0">
                          <a:latin typeface="DejaVu Sans Mono"/>
                          <a:ea typeface="WenQuanYi Zen Hei"/>
                          <a:cs typeface="Liberation Serif"/>
                        </a:rPr>
                        <a:t>(x)</a:t>
                      </a:r>
                      <a:endParaRPr lang="ro-RO" sz="1200" kern="50" dirty="0">
                        <a:latin typeface="Liberation Serif"/>
                        <a:ea typeface="WenQuanYi Zen Hei"/>
                        <a:cs typeface="Lohit Devanagari"/>
                      </a:endParaRPr>
                    </a:p>
                  </a:txBody>
                  <a:tcPr marL="34925" marR="34925" marT="34925" marB="34925"/>
                </a:tc>
              </a:tr>
              <a:tr h="453350">
                <a:tc>
                  <a:txBody>
                    <a:bodyPr/>
                    <a:lstStyle/>
                    <a:p>
                      <a:pPr>
                        <a:spcAft>
                          <a:spcPts val="0"/>
                        </a:spcAft>
                      </a:pPr>
                      <a:r>
                        <a:rPr lang="en-US" sz="1200" b="1" kern="50">
                          <a:latin typeface="DejaVu Sans Mono"/>
                          <a:ea typeface="WenQuanYi Zen Hei"/>
                          <a:cs typeface="Liberation Serif"/>
                        </a:rPr>
                        <a:t>list.remove</a:t>
                      </a:r>
                      <a:r>
                        <a:rPr lang="en-US" sz="1200" b="1" kern="50">
                          <a:latin typeface="Liberation Serif"/>
                          <a:ea typeface="WenQuanYi Zen Hei"/>
                          <a:cs typeface="Liberation Serif"/>
                        </a:rPr>
                        <a:t>(</a:t>
                      </a:r>
                      <a:r>
                        <a:rPr lang="en-US" sz="1200" b="1" i="1" kern="50">
                          <a:latin typeface="Liberation Serif"/>
                          <a:ea typeface="WenQuanYi Zen Hei"/>
                          <a:cs typeface="Liberation Serif"/>
                        </a:rPr>
                        <a:t>x</a:t>
                      </a:r>
                      <a:r>
                        <a:rPr lang="en-US" sz="1200" b="1" kern="50">
                          <a:latin typeface="Liberation Serif"/>
                          <a:ea typeface="WenQuanYi Zen Hei"/>
                          <a:cs typeface="Liberation Serif"/>
                        </a:rPr>
                        <a:t>)</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Remove the first item from the list whose value is </a:t>
                      </a:r>
                      <a:r>
                        <a:rPr lang="en-US" sz="1200" i="1" kern="50">
                          <a:latin typeface="Liberation Serif"/>
                          <a:ea typeface="WenQuanYi Zen Hei"/>
                          <a:cs typeface="Liberation Serif"/>
                        </a:rPr>
                        <a:t>x</a:t>
                      </a:r>
                      <a:r>
                        <a:rPr lang="en-US" sz="1200" kern="50">
                          <a:latin typeface="Liberation Serif"/>
                          <a:ea typeface="WenQuanYi Zen Hei"/>
                          <a:cs typeface="Liberation Serif"/>
                        </a:rPr>
                        <a:t>. It is an error if there is no such item.</a:t>
                      </a:r>
                      <a:endParaRPr lang="ro-RO" sz="1200" kern="50">
                        <a:latin typeface="Liberation Serif"/>
                        <a:ea typeface="WenQuanYi Zen Hei"/>
                        <a:cs typeface="Lohit Devanagari"/>
                      </a:endParaRPr>
                    </a:p>
                  </a:txBody>
                  <a:tcPr marL="34925" marR="34925" marT="34925" marB="34925"/>
                </a:tc>
              </a:tr>
              <a:tr h="979671">
                <a:tc>
                  <a:txBody>
                    <a:bodyPr/>
                    <a:lstStyle/>
                    <a:p>
                      <a:pPr>
                        <a:spcAft>
                          <a:spcPts val="0"/>
                        </a:spcAft>
                      </a:pPr>
                      <a:r>
                        <a:rPr lang="en-US" sz="1200" b="1" kern="50">
                          <a:latin typeface="DejaVu Sans Mono"/>
                          <a:ea typeface="WenQuanYi Zen Hei"/>
                          <a:cs typeface="Liberation Serif"/>
                        </a:rPr>
                        <a:t>list.pop</a:t>
                      </a:r>
                      <a:r>
                        <a:rPr lang="en-US" sz="1200" b="1" kern="50">
                          <a:latin typeface="Liberation Serif"/>
                          <a:ea typeface="WenQuanYi Zen Hei"/>
                          <a:cs typeface="Liberation Serif"/>
                        </a:rPr>
                        <a:t>([</a:t>
                      </a:r>
                      <a:r>
                        <a:rPr lang="en-US" sz="1200" b="1" i="1" kern="50">
                          <a:latin typeface="Liberation Serif"/>
                          <a:ea typeface="WenQuanYi Zen Hei"/>
                          <a:cs typeface="Liberation Serif"/>
                        </a:rPr>
                        <a:t>i</a:t>
                      </a:r>
                      <a:r>
                        <a:rPr lang="en-US" sz="1200" b="1" kern="50">
                          <a:latin typeface="Liberation Serif"/>
                          <a:ea typeface="WenQuanYi Zen Hei"/>
                          <a:cs typeface="Liberation Serif"/>
                        </a:rPr>
                        <a:t>])</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Remove the item at the given position in the list, and return it. If no index is specified, </a:t>
                      </a:r>
                      <a:r>
                        <a:rPr lang="en-US" sz="1200" kern="50" dirty="0">
                          <a:latin typeface="DejaVu Sans Mono"/>
                          <a:ea typeface="WenQuanYi Zen Hei"/>
                          <a:cs typeface="Liberation Serif"/>
                        </a:rPr>
                        <a:t>a.pop()</a:t>
                      </a:r>
                      <a:r>
                        <a:rPr lang="en-US" sz="1200" kern="50" dirty="0">
                          <a:latin typeface="Liberation Serif"/>
                          <a:ea typeface="WenQuanYi Zen Hei"/>
                          <a:cs typeface="Liberation Serif"/>
                        </a:rPr>
                        <a:t> removes and returns the last item in the list. (The square brackets around the </a:t>
                      </a:r>
                      <a:r>
                        <a:rPr lang="en-US" sz="1200" i="1" kern="50" dirty="0" err="1">
                          <a:latin typeface="Liberation Serif"/>
                          <a:ea typeface="WenQuanYi Zen Hei"/>
                          <a:cs typeface="Liberation Serif"/>
                        </a:rPr>
                        <a:t>i</a:t>
                      </a:r>
                      <a:r>
                        <a:rPr lang="en-US" sz="1200" kern="50" dirty="0">
                          <a:latin typeface="Liberation Serif"/>
                          <a:ea typeface="WenQuanYi Zen Hei"/>
                          <a:cs typeface="Liberation Serif"/>
                        </a:rPr>
                        <a:t> in the method signature denote that the parameter is optional, not that you should type square brackets at that position. You will see this notation frequently in the Python Library Reference.)</a:t>
                      </a:r>
                      <a:endParaRPr lang="ro-RO" sz="1200" kern="50" dirty="0">
                        <a:latin typeface="Liberation Serif"/>
                        <a:ea typeface="WenQuanYi Zen Hei"/>
                        <a:cs typeface="Lohit Devanagari"/>
                      </a:endParaRPr>
                    </a:p>
                  </a:txBody>
                  <a:tcPr marL="34925" marR="34925" marT="34925" marB="34925"/>
                </a:tc>
              </a:tr>
              <a:tr h="453350">
                <a:tc>
                  <a:txBody>
                    <a:bodyPr/>
                    <a:lstStyle/>
                    <a:p>
                      <a:pPr>
                        <a:spcAft>
                          <a:spcPts val="0"/>
                        </a:spcAft>
                      </a:pPr>
                      <a:r>
                        <a:rPr lang="en-US" sz="1200" b="1" kern="50">
                          <a:latin typeface="DejaVu Sans Mono"/>
                          <a:ea typeface="WenQuanYi Zen Hei"/>
                          <a:cs typeface="Liberation Serif"/>
                        </a:rPr>
                        <a:t>list.index</a:t>
                      </a:r>
                      <a:r>
                        <a:rPr lang="en-US" sz="1200" b="1" kern="50">
                          <a:latin typeface="Liberation Serif"/>
                          <a:ea typeface="WenQuanYi Zen Hei"/>
                          <a:cs typeface="Liberation Serif"/>
                        </a:rPr>
                        <a:t>(</a:t>
                      </a:r>
                      <a:r>
                        <a:rPr lang="en-US" sz="1200" b="1" i="1" kern="50">
                          <a:latin typeface="Liberation Serif"/>
                          <a:ea typeface="WenQuanYi Zen Hei"/>
                          <a:cs typeface="Liberation Serif"/>
                        </a:rPr>
                        <a:t>x</a:t>
                      </a:r>
                      <a:r>
                        <a:rPr lang="en-US" sz="1200" b="1" kern="50">
                          <a:latin typeface="Liberation Serif"/>
                          <a:ea typeface="WenQuanYi Zen Hei"/>
                          <a:cs typeface="Liberation Serif"/>
                        </a:rPr>
                        <a:t>)</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Return the index in the list of the first item whose value is </a:t>
                      </a:r>
                      <a:r>
                        <a:rPr lang="en-US" sz="1200" i="1" kern="50">
                          <a:latin typeface="Liberation Serif"/>
                          <a:ea typeface="WenQuanYi Zen Hei"/>
                          <a:cs typeface="Liberation Serif"/>
                        </a:rPr>
                        <a:t>x</a:t>
                      </a:r>
                      <a:r>
                        <a:rPr lang="en-US" sz="1200" kern="50">
                          <a:latin typeface="Liberation Serif"/>
                          <a:ea typeface="WenQuanYi Zen Hei"/>
                          <a:cs typeface="Liberation Serif"/>
                        </a:rPr>
                        <a:t>. It is an error if there is no such item.</a:t>
                      </a:r>
                      <a:endParaRPr lang="ro-RO" sz="1200" kern="50">
                        <a:latin typeface="Liberation Serif"/>
                        <a:ea typeface="WenQuanYi Zen Hei"/>
                        <a:cs typeface="Lohit Devanagari"/>
                      </a:endParaRPr>
                    </a:p>
                  </a:txBody>
                  <a:tcPr marL="34925" marR="34925" marT="34925" marB="34925"/>
                </a:tc>
              </a:tr>
              <a:tr h="453350">
                <a:tc>
                  <a:txBody>
                    <a:bodyPr/>
                    <a:lstStyle/>
                    <a:p>
                      <a:pPr>
                        <a:spcAft>
                          <a:spcPts val="0"/>
                        </a:spcAft>
                      </a:pPr>
                      <a:r>
                        <a:rPr lang="en-US" sz="1200" b="1" kern="50">
                          <a:latin typeface="DejaVu Sans Mono"/>
                          <a:ea typeface="WenQuanYi Zen Hei"/>
                          <a:cs typeface="Liberation Serif"/>
                        </a:rPr>
                        <a:t>list.count</a:t>
                      </a:r>
                      <a:r>
                        <a:rPr lang="en-US" sz="1200" b="1" kern="50">
                          <a:latin typeface="Liberation Serif"/>
                          <a:ea typeface="WenQuanYi Zen Hei"/>
                          <a:cs typeface="Liberation Serif"/>
                        </a:rPr>
                        <a:t>(</a:t>
                      </a:r>
                      <a:r>
                        <a:rPr lang="en-US" sz="1200" b="1" i="1" kern="50">
                          <a:latin typeface="Liberation Serif"/>
                          <a:ea typeface="WenQuanYi Zen Hei"/>
                          <a:cs typeface="Liberation Serif"/>
                        </a:rPr>
                        <a:t>x</a:t>
                      </a:r>
                      <a:r>
                        <a:rPr lang="en-US" sz="1200" b="1" kern="50">
                          <a:latin typeface="Liberation Serif"/>
                          <a:ea typeface="WenQuanYi Zen Hei"/>
                          <a:cs typeface="Liberation Serif"/>
                        </a:rPr>
                        <a:t>)</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Return the number of times </a:t>
                      </a:r>
                      <a:r>
                        <a:rPr lang="en-US" sz="1200" i="1" kern="50">
                          <a:latin typeface="Liberation Serif"/>
                          <a:ea typeface="WenQuanYi Zen Hei"/>
                          <a:cs typeface="Liberation Serif"/>
                        </a:rPr>
                        <a:t>x</a:t>
                      </a:r>
                      <a:r>
                        <a:rPr lang="en-US" sz="1200" kern="50">
                          <a:latin typeface="Liberation Serif"/>
                          <a:ea typeface="WenQuanYi Zen Hei"/>
                          <a:cs typeface="Liberation Serif"/>
                        </a:rPr>
                        <a:t> appears in the list.</a:t>
                      </a:r>
                      <a:endParaRPr lang="ro-RO" sz="1200" kern="50">
                        <a:latin typeface="Liberation Serif"/>
                        <a:ea typeface="WenQuanYi Zen Hei"/>
                        <a:cs typeface="Lohit Devanagari"/>
                      </a:endParaRPr>
                    </a:p>
                  </a:txBody>
                  <a:tcPr marL="34925" marR="34925" marT="34925" marB="34925"/>
                </a:tc>
              </a:tr>
              <a:tr h="453350">
                <a:tc>
                  <a:txBody>
                    <a:bodyPr/>
                    <a:lstStyle/>
                    <a:p>
                      <a:pPr>
                        <a:spcAft>
                          <a:spcPts val="0"/>
                        </a:spcAft>
                      </a:pPr>
                      <a:r>
                        <a:rPr lang="en-US" sz="1200" b="1" kern="50">
                          <a:latin typeface="DejaVu Sans Mono"/>
                          <a:ea typeface="WenQuanYi Zen Hei"/>
                          <a:cs typeface="Liberation Serif"/>
                        </a:rPr>
                        <a:t>list.sort</a:t>
                      </a:r>
                      <a:r>
                        <a:rPr lang="en-US" sz="1200" b="1" kern="50">
                          <a:latin typeface="Liberation Serif"/>
                          <a:ea typeface="WenQuanYi Zen Hei"/>
                          <a:cs typeface="Liberation Serif"/>
                        </a:rPr>
                        <a:t>()</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 Sort the items of the list, in place.</a:t>
                      </a:r>
                      <a:endParaRPr lang="ro-RO" sz="1200" kern="50">
                        <a:latin typeface="Liberation Serif"/>
                        <a:ea typeface="WenQuanYi Zen Hei"/>
                        <a:cs typeface="Lohit Devanagari"/>
                      </a:endParaRPr>
                    </a:p>
                  </a:txBody>
                  <a:tcPr marL="34925" marR="34925" marT="34925" marB="34925"/>
                </a:tc>
              </a:tr>
              <a:tr h="453350">
                <a:tc>
                  <a:txBody>
                    <a:bodyPr/>
                    <a:lstStyle/>
                    <a:p>
                      <a:pPr>
                        <a:spcAft>
                          <a:spcPts val="0"/>
                        </a:spcAft>
                      </a:pPr>
                      <a:r>
                        <a:rPr lang="en-US" sz="1200" b="1" kern="50" dirty="0" err="1">
                          <a:latin typeface="DejaVu Sans Mono"/>
                          <a:ea typeface="WenQuanYi Zen Hei"/>
                          <a:cs typeface="Liberation Serif"/>
                        </a:rPr>
                        <a:t>list.reverse</a:t>
                      </a:r>
                      <a:r>
                        <a:rPr lang="en-US" sz="1200" b="1" kern="50" dirty="0">
                          <a:latin typeface="Liberation Serif"/>
                          <a:ea typeface="WenQuanYi Zen Hei"/>
                          <a:cs typeface="Liberation Serif"/>
                        </a:rPr>
                        <a:t>()</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 Reverse the elements of the list, in place</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err="1" smtClean="0"/>
              <a:t>Tuples</a:t>
            </a:r>
            <a:endParaRPr lang="ro-RO" dirty="0"/>
          </a:p>
        </p:txBody>
      </p:sp>
      <p:sp>
        <p:nvSpPr>
          <p:cNvPr id="3" name="Text Placeholder 2"/>
          <p:cNvSpPr>
            <a:spLocks noGrp="1"/>
          </p:cNvSpPr>
          <p:nvPr>
            <p:ph type="body" sz="quarter" idx="23"/>
          </p:nvPr>
        </p:nvSpPr>
        <p:spPr>
          <a:xfrm>
            <a:off x="285719" y="1032876"/>
            <a:ext cx="8705881" cy="3900280"/>
          </a:xfrm>
        </p:spPr>
        <p:txBody>
          <a:bodyPr/>
          <a:lstStyle/>
          <a:p>
            <a:r>
              <a:rPr lang="en-US" dirty="0" smtClean="0"/>
              <a:t>A </a:t>
            </a:r>
            <a:r>
              <a:rPr lang="en-US" dirty="0" err="1" smtClean="0"/>
              <a:t>tuple</a:t>
            </a:r>
            <a:r>
              <a:rPr lang="en-US" dirty="0" smtClean="0"/>
              <a:t> is another sequence data type that is similar to the list. </a:t>
            </a:r>
          </a:p>
          <a:p>
            <a:r>
              <a:rPr lang="en-US" dirty="0" smtClean="0"/>
              <a:t>A </a:t>
            </a:r>
            <a:r>
              <a:rPr lang="en-US" dirty="0" err="1" smtClean="0"/>
              <a:t>tuple</a:t>
            </a:r>
            <a:r>
              <a:rPr lang="en-US" dirty="0" smtClean="0"/>
              <a:t> consists of a number of values separated by commas. </a:t>
            </a:r>
          </a:p>
          <a:p>
            <a:r>
              <a:rPr lang="en-US" dirty="0" smtClean="0"/>
              <a:t>Unlike lists, however, </a:t>
            </a:r>
            <a:r>
              <a:rPr lang="en-US" dirty="0" err="1" smtClean="0"/>
              <a:t>tuples</a:t>
            </a:r>
            <a:r>
              <a:rPr lang="en-US" dirty="0" smtClean="0"/>
              <a:t> are enclosed within parentheses.</a:t>
            </a:r>
            <a:endParaRPr lang="ro-RO" dirty="0" smtClean="0"/>
          </a:p>
          <a:p>
            <a:r>
              <a:rPr lang="en-US" dirty="0" smtClean="0"/>
              <a:t>The main differences between lists and </a:t>
            </a:r>
            <a:r>
              <a:rPr lang="en-US" dirty="0" err="1" smtClean="0"/>
              <a:t>tuples</a:t>
            </a:r>
            <a:r>
              <a:rPr lang="en-US" dirty="0" smtClean="0"/>
              <a:t> are: </a:t>
            </a:r>
          </a:p>
          <a:p>
            <a:pPr lvl="1"/>
            <a:r>
              <a:rPr lang="en-US" dirty="0" smtClean="0"/>
              <a:t>Lists are enclosed in brackets ( [ ] ), and their elements and size can be changed,</a:t>
            </a:r>
          </a:p>
          <a:p>
            <a:pPr lvl="1"/>
            <a:r>
              <a:rPr lang="en-US" dirty="0" err="1" smtClean="0"/>
              <a:t>Tuples</a:t>
            </a:r>
            <a:r>
              <a:rPr lang="en-US" dirty="0" smtClean="0"/>
              <a:t> are enclosed in parentheses ( ( ) ) and cannot be updated. </a:t>
            </a:r>
          </a:p>
          <a:p>
            <a:r>
              <a:rPr lang="en-US" dirty="0" err="1" smtClean="0"/>
              <a:t>Tuples</a:t>
            </a:r>
            <a:r>
              <a:rPr lang="en-US" dirty="0" smtClean="0"/>
              <a:t> can be thought of as </a:t>
            </a:r>
            <a:r>
              <a:rPr lang="en-US" b="1" dirty="0" smtClean="0"/>
              <a:t>read-only</a:t>
            </a:r>
            <a:r>
              <a:rPr lang="en-US" dirty="0" smtClean="0"/>
              <a:t> lists. </a:t>
            </a:r>
          </a:p>
          <a:p>
            <a:r>
              <a:rPr lang="en-US" dirty="0" smtClean="0"/>
              <a:t>For example:</a:t>
            </a:r>
            <a:endParaRPr lang="ro-RO" dirty="0" smtClean="0"/>
          </a:p>
          <a:p>
            <a:pPr>
              <a:buNone/>
            </a:pPr>
            <a:r>
              <a:rPr lang="en-US" sz="1600" i="1" dirty="0" smtClean="0"/>
              <a:t>        &gt;&gt;&gt;</a:t>
            </a:r>
            <a:r>
              <a:rPr lang="en-US" sz="1600" i="1" dirty="0" err="1" smtClean="0"/>
              <a:t>tuple</a:t>
            </a:r>
            <a:r>
              <a:rPr lang="en-US" sz="1600" i="1" dirty="0" smtClean="0"/>
              <a:t> = ( '</a:t>
            </a:r>
            <a:r>
              <a:rPr lang="en-US" sz="1600" i="1" dirty="0" err="1" smtClean="0"/>
              <a:t>abcd</a:t>
            </a:r>
            <a:r>
              <a:rPr lang="en-US" sz="1600" i="1" dirty="0" smtClean="0"/>
              <a:t>', 786 , 2.23, 'john', 70.2  )</a:t>
            </a:r>
            <a:endParaRPr lang="ro-RO" sz="1600" dirty="0" smtClean="0"/>
          </a:p>
          <a:p>
            <a:pPr>
              <a:buNone/>
            </a:pPr>
            <a:r>
              <a:rPr lang="en-US" sz="1600" i="1" dirty="0" smtClean="0"/>
              <a:t>        &gt;&gt;&gt;</a:t>
            </a:r>
            <a:r>
              <a:rPr lang="en-US" sz="1600" i="1" dirty="0" err="1" smtClean="0"/>
              <a:t>tuple</a:t>
            </a:r>
            <a:r>
              <a:rPr lang="en-US" sz="1600" i="1" dirty="0" smtClean="0"/>
              <a:t>[2] = 1000    # Invalid syntax with </a:t>
            </a:r>
            <a:r>
              <a:rPr lang="en-US" sz="1600" i="1" dirty="0" err="1" smtClean="0"/>
              <a:t>tuple</a:t>
            </a:r>
            <a:endParaRPr lang="ro-RO" sz="1600"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Data structures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err="1" smtClean="0"/>
              <a:t>Tuples</a:t>
            </a:r>
            <a:r>
              <a:rPr lang="en-US" dirty="0" smtClean="0"/>
              <a:t> functions</a:t>
            </a:r>
            <a:endParaRPr lang="ro-RO" dirty="0"/>
          </a:p>
        </p:txBody>
      </p:sp>
      <p:sp>
        <p:nvSpPr>
          <p:cNvPr id="3" name="Text Placeholder 2"/>
          <p:cNvSpPr>
            <a:spLocks noGrp="1"/>
          </p:cNvSpPr>
          <p:nvPr>
            <p:ph type="body" sz="quarter" idx="23"/>
          </p:nvPr>
        </p:nvSpPr>
        <p:spPr>
          <a:xfrm>
            <a:off x="285719" y="1032876"/>
            <a:ext cx="8705881" cy="422405"/>
          </a:xfrm>
        </p:spPr>
        <p:txBody>
          <a:bodyPr/>
          <a:lstStyle/>
          <a:p>
            <a:pPr>
              <a:buNone/>
            </a:pP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Data structures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7" name="Table 6"/>
          <p:cNvGraphicFramePr>
            <a:graphicFrameLocks noGrp="1"/>
          </p:cNvGraphicFramePr>
          <p:nvPr/>
        </p:nvGraphicFramePr>
        <p:xfrm>
          <a:off x="285750" y="1045845"/>
          <a:ext cx="8724900" cy="5459731"/>
        </p:xfrm>
        <a:graphic>
          <a:graphicData uri="http://schemas.openxmlformats.org/drawingml/2006/table">
            <a:tbl>
              <a:tblPr firstRow="1" bandRow="1">
                <a:tableStyleId>{5C22544A-7EE6-4342-B048-85BDC9FD1C3A}</a:tableStyleId>
              </a:tblPr>
              <a:tblGrid>
                <a:gridCol w="2835593"/>
                <a:gridCol w="5889307"/>
              </a:tblGrid>
              <a:tr h="357854">
                <a:tc>
                  <a:txBody>
                    <a:bodyPr/>
                    <a:lstStyle/>
                    <a:p>
                      <a:pPr>
                        <a:spcAft>
                          <a:spcPts val="0"/>
                        </a:spcAft>
                      </a:pPr>
                      <a:r>
                        <a:rPr lang="en-US" sz="1200" b="1" kern="50" dirty="0">
                          <a:latin typeface="Liberation Serif"/>
                          <a:ea typeface="WenQuanYi Zen Hei"/>
                          <a:cs typeface="Lohit Devanagari"/>
                        </a:rPr>
                        <a:t>Function</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b="1" kern="50">
                          <a:latin typeface="Liberation Serif"/>
                          <a:ea typeface="WenQuanYi Zen Hei"/>
                          <a:cs typeface="Liberation Serif"/>
                        </a:rPr>
                        <a:t>Description</a:t>
                      </a:r>
                      <a:endParaRPr lang="ro-RO" sz="1200" kern="50">
                        <a:latin typeface="Liberation Serif"/>
                        <a:ea typeface="WenQuanYi Zen Hei"/>
                        <a:cs typeface="Lohit Devanagari"/>
                      </a:endParaRPr>
                    </a:p>
                  </a:txBody>
                  <a:tcPr marL="34925" marR="34925" marT="34925" marB="34925"/>
                </a:tc>
              </a:tr>
              <a:tr h="2185118">
                <a:tc>
                  <a:txBody>
                    <a:bodyPr/>
                    <a:lstStyle/>
                    <a:p>
                      <a:pPr>
                        <a:spcAft>
                          <a:spcPts val="0"/>
                        </a:spcAft>
                      </a:pPr>
                      <a:r>
                        <a:rPr lang="en-US" sz="1200" b="1" kern="50">
                          <a:latin typeface="Liberation Serif"/>
                          <a:ea typeface="WenQuanYi Zen Hei"/>
                          <a:cs typeface="Lohit Devanagari"/>
                        </a:rPr>
                        <a:t>cmp(tuple1,tuple2)</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Compares elements of both tuples.</a:t>
                      </a:r>
                      <a:endParaRPr lang="ro-RO" sz="1200" kern="50">
                        <a:latin typeface="Liberation Serif"/>
                        <a:ea typeface="WenQuanYi Zen Hei"/>
                        <a:cs typeface="Lohit Devanagari"/>
                      </a:endParaRPr>
                    </a:p>
                    <a:p>
                      <a:pPr>
                        <a:spcAft>
                          <a:spcPts val="0"/>
                        </a:spcAft>
                      </a:pPr>
                      <a:r>
                        <a:rPr lang="en-US" sz="1200" kern="50">
                          <a:latin typeface="Liberation Serif"/>
                          <a:ea typeface="WenQuanYi Zen Hei"/>
                          <a:cs typeface="Liberation Serif"/>
                        </a:rPr>
                        <a:t>If elements are of the same type, perform the compare and return the result. If elements are different types, check to see if they are numbers. </a:t>
                      </a:r>
                      <a:endParaRPr lang="ro-RO" sz="1200" kern="50">
                        <a:latin typeface="Liberation Serif"/>
                        <a:ea typeface="WenQuanYi Zen Hei"/>
                        <a:cs typeface="Lohit Devanagari"/>
                      </a:endParaRPr>
                    </a:p>
                    <a:p>
                      <a:pPr>
                        <a:spcAft>
                          <a:spcPts val="0"/>
                        </a:spcAft>
                      </a:pPr>
                      <a:r>
                        <a:rPr lang="en-US" sz="1200" kern="50">
                          <a:latin typeface="Liberation Serif"/>
                          <a:ea typeface="WenQuanYi Zen Hei"/>
                          <a:cs typeface="Liberation Serif"/>
                        </a:rPr>
                        <a:t>If numbers, perform numeric coercion if necessary and compare.</a:t>
                      </a:r>
                      <a:endParaRPr lang="ro-RO" sz="1200" kern="50">
                        <a:latin typeface="Liberation Serif"/>
                        <a:ea typeface="WenQuanYi Zen Hei"/>
                        <a:cs typeface="Lohit Devanagari"/>
                      </a:endParaRPr>
                    </a:p>
                    <a:p>
                      <a:pPr>
                        <a:spcAft>
                          <a:spcPts val="0"/>
                        </a:spcAft>
                      </a:pPr>
                      <a:r>
                        <a:rPr lang="en-US" sz="1200" kern="50">
                          <a:latin typeface="Liberation Serif"/>
                          <a:ea typeface="WenQuanYi Zen Hei"/>
                          <a:cs typeface="Liberation Serif"/>
                        </a:rPr>
                        <a:t>If either element is a number, then the other element is "larger" (numbers are "smallest")</a:t>
                      </a:r>
                      <a:endParaRPr lang="ro-RO" sz="1200" kern="50">
                        <a:latin typeface="Liberation Serif"/>
                        <a:ea typeface="WenQuanYi Zen Hei"/>
                        <a:cs typeface="Lohit Devanagari"/>
                      </a:endParaRPr>
                    </a:p>
                    <a:p>
                      <a:pPr>
                        <a:spcAft>
                          <a:spcPts val="0"/>
                        </a:spcAft>
                      </a:pPr>
                      <a:r>
                        <a:rPr lang="en-US" sz="1200" kern="50">
                          <a:latin typeface="Liberation Serif"/>
                          <a:ea typeface="WenQuanYi Zen Hei"/>
                          <a:cs typeface="Liberation Serif"/>
                        </a:rPr>
                        <a:t>Otherwise, types are sorted alphabetically by name.</a:t>
                      </a:r>
                      <a:endParaRPr lang="ro-RO" sz="1200" kern="50">
                        <a:latin typeface="Liberation Serif"/>
                        <a:ea typeface="WenQuanYi Zen Hei"/>
                        <a:cs typeface="Lohit Devanagari"/>
                      </a:endParaRPr>
                    </a:p>
                    <a:p>
                      <a:pPr>
                        <a:spcAft>
                          <a:spcPts val="0"/>
                        </a:spcAft>
                      </a:pPr>
                      <a:r>
                        <a:rPr lang="en-US" sz="1200" kern="50">
                          <a:latin typeface="Liberation Serif"/>
                          <a:ea typeface="WenQuanYi Zen Hei"/>
                          <a:cs typeface="Liberation Serif"/>
                        </a:rPr>
                        <a:t>If we reached the end of one of the tuples, the longer tuple is "larger." If we exhaust both tuples and share the same data, the result is a tie, meaning that 0 is returned.</a:t>
                      </a:r>
                      <a:endParaRPr lang="ro-RO" sz="1200" kern="50">
                        <a:latin typeface="Liberation Serif"/>
                        <a:ea typeface="WenQuanYi Zen Hei"/>
                        <a:cs typeface="Lohit Devanagari"/>
                      </a:endParaRPr>
                    </a:p>
                  </a:txBody>
                  <a:tcPr marL="34925" marR="34925" marT="34925" marB="34925"/>
                </a:tc>
              </a:tr>
              <a:tr h="420356">
                <a:tc>
                  <a:txBody>
                    <a:bodyPr/>
                    <a:lstStyle/>
                    <a:p>
                      <a:pPr>
                        <a:spcAft>
                          <a:spcPts val="0"/>
                        </a:spcAft>
                      </a:pPr>
                      <a:r>
                        <a:rPr lang="en-US" sz="1200" b="1" kern="50">
                          <a:latin typeface="Liberation Serif"/>
                          <a:ea typeface="WenQuanYi Zen Hei"/>
                          <a:cs typeface="Lohit Devanagari"/>
                        </a:rPr>
                        <a:t>len(tuple)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Gives the total length of the tuple.</a:t>
                      </a:r>
                      <a:endParaRPr lang="ro-RO" sz="1200" kern="50">
                        <a:latin typeface="Liberation Serif"/>
                        <a:ea typeface="WenQuanYi Zen Hei"/>
                        <a:cs typeface="Lohit Devanagari"/>
                      </a:endParaRPr>
                    </a:p>
                  </a:txBody>
                  <a:tcPr marL="34925" marR="34925" marT="34925" marB="34925"/>
                </a:tc>
              </a:tr>
              <a:tr h="949785">
                <a:tc>
                  <a:txBody>
                    <a:bodyPr/>
                    <a:lstStyle/>
                    <a:p>
                      <a:pPr>
                        <a:spcAft>
                          <a:spcPts val="0"/>
                        </a:spcAft>
                      </a:pPr>
                      <a:r>
                        <a:rPr lang="en-US" sz="1200" b="1" kern="50">
                          <a:latin typeface="Liberation Serif"/>
                          <a:ea typeface="WenQuanYi Zen Hei"/>
                          <a:cs typeface="Lohit Devanagari"/>
                        </a:rPr>
                        <a:t>max(tuple)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Returns item from the tuple with max value.</a:t>
                      </a:r>
                      <a:endParaRPr lang="ro-RO" sz="1200" kern="50">
                        <a:latin typeface="Liberation Serif"/>
                        <a:ea typeface="WenQuanYi Zen Hei"/>
                        <a:cs typeface="Lohit Devanagari"/>
                      </a:endParaRPr>
                    </a:p>
                  </a:txBody>
                  <a:tcPr marL="34925" marR="34925" marT="34925" marB="34925"/>
                </a:tc>
              </a:tr>
              <a:tr h="773309">
                <a:tc>
                  <a:txBody>
                    <a:bodyPr/>
                    <a:lstStyle/>
                    <a:p>
                      <a:pPr>
                        <a:spcAft>
                          <a:spcPts val="0"/>
                        </a:spcAft>
                      </a:pPr>
                      <a:r>
                        <a:rPr lang="en-US" sz="1200" b="1" kern="50">
                          <a:latin typeface="Liberation Serif"/>
                          <a:ea typeface="WenQuanYi Zen Hei"/>
                          <a:cs typeface="Lohit Devanagari"/>
                        </a:rPr>
                        <a:t>min(tuple)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Returns item from the </a:t>
                      </a:r>
                      <a:r>
                        <a:rPr lang="en-US" sz="1200" kern="50" dirty="0" err="1">
                          <a:latin typeface="Liberation Serif"/>
                          <a:ea typeface="WenQuanYi Zen Hei"/>
                          <a:cs typeface="Liberation Serif"/>
                        </a:rPr>
                        <a:t>tuple</a:t>
                      </a:r>
                      <a:r>
                        <a:rPr lang="en-US" sz="1200" kern="50" dirty="0">
                          <a:latin typeface="Liberation Serif"/>
                          <a:ea typeface="WenQuanYi Zen Hei"/>
                          <a:cs typeface="Liberation Serif"/>
                        </a:rPr>
                        <a:t> with min value.</a:t>
                      </a:r>
                      <a:endParaRPr lang="ro-RO" sz="1200" kern="50" dirty="0">
                        <a:latin typeface="Liberation Serif"/>
                        <a:ea typeface="WenQuanYi Zen Hei"/>
                        <a:cs typeface="Lohit Devanagari"/>
                      </a:endParaRPr>
                    </a:p>
                  </a:txBody>
                  <a:tcPr marL="34925" marR="34925" marT="34925" marB="34925"/>
                </a:tc>
              </a:tr>
              <a:tr h="773309">
                <a:tc>
                  <a:txBody>
                    <a:bodyPr/>
                    <a:lstStyle/>
                    <a:p>
                      <a:pPr>
                        <a:spcAft>
                          <a:spcPts val="0"/>
                        </a:spcAft>
                      </a:pPr>
                      <a:r>
                        <a:rPr lang="en-US" sz="1200" b="1" kern="50">
                          <a:latin typeface="Liberation Serif"/>
                          <a:ea typeface="WenQuanYi Zen Hei"/>
                          <a:cs typeface="Lohit Devanagari"/>
                        </a:rPr>
                        <a:t>tuple(sequence)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Converts a list into </a:t>
                      </a:r>
                      <a:r>
                        <a:rPr lang="en-US" sz="1200" kern="50" dirty="0" err="1">
                          <a:latin typeface="Liberation Serif"/>
                          <a:ea typeface="WenQuanYi Zen Hei"/>
                          <a:cs typeface="Liberation Serif"/>
                        </a:rPr>
                        <a:t>tuple</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Dictionaries</a:t>
            </a:r>
            <a:endParaRPr lang="ro-RO" dirty="0"/>
          </a:p>
        </p:txBody>
      </p:sp>
      <p:sp>
        <p:nvSpPr>
          <p:cNvPr id="3" name="Text Placeholder 2"/>
          <p:cNvSpPr>
            <a:spLocks noGrp="1"/>
          </p:cNvSpPr>
          <p:nvPr>
            <p:ph type="body" sz="quarter" idx="23"/>
          </p:nvPr>
        </p:nvSpPr>
        <p:spPr>
          <a:xfrm>
            <a:off x="285719" y="1032876"/>
            <a:ext cx="8705881" cy="5546885"/>
          </a:xfrm>
        </p:spPr>
        <p:txBody>
          <a:bodyPr/>
          <a:lstStyle/>
          <a:p>
            <a:r>
              <a:rPr lang="en-US" dirty="0" smtClean="0"/>
              <a:t>Python's dictionaries are kind of hash table type. They work like associative arrays or hashes found in Perl and consist of key-value pairs. </a:t>
            </a:r>
          </a:p>
          <a:p>
            <a:r>
              <a:rPr lang="en-US" dirty="0" smtClean="0"/>
              <a:t>A dictionary keys can be almost any Python type, but are usually numbers or strings. Values, on the other hand, can be any arbitrary Python object.</a:t>
            </a:r>
            <a:endParaRPr lang="ro-RO" dirty="0" smtClean="0"/>
          </a:p>
          <a:p>
            <a:r>
              <a:rPr lang="en-US" dirty="0" smtClean="0"/>
              <a:t>Dictionaries are enclosed by curly braces ( { } ) and values can be assigned and accessed using square braces ( [] ). </a:t>
            </a:r>
            <a:endParaRPr lang="ro-RO" dirty="0" smtClean="0"/>
          </a:p>
          <a:p>
            <a:r>
              <a:rPr lang="en-US" dirty="0" smtClean="0"/>
              <a:t>The </a:t>
            </a:r>
            <a:r>
              <a:rPr lang="en-US" dirty="0" err="1" smtClean="0"/>
              <a:t>dict</a:t>
            </a:r>
            <a:r>
              <a:rPr lang="en-US" dirty="0" smtClean="0"/>
              <a:t>() constructor builds dictionaries directly from lists of key-value pairs stored as </a:t>
            </a:r>
            <a:r>
              <a:rPr lang="en-US" dirty="0" err="1" smtClean="0"/>
              <a:t>tuples</a:t>
            </a:r>
            <a:r>
              <a:rPr lang="en-US" dirty="0" smtClean="0"/>
              <a:t>. </a:t>
            </a:r>
          </a:p>
          <a:p>
            <a:r>
              <a:rPr lang="en-US" dirty="0" smtClean="0"/>
              <a:t>Dictionaries have no concept of order among elements. It is incorrect to say that the elements are "out of order"; they are simply unordered.</a:t>
            </a:r>
            <a:endParaRPr lang="ro-RO" dirty="0" smtClean="0"/>
          </a:p>
          <a:p>
            <a:r>
              <a:rPr lang="en-US" dirty="0" smtClean="0"/>
              <a:t>The main operations on a dictionary are storing a value with some key and extracting the value given the key. </a:t>
            </a:r>
          </a:p>
          <a:p>
            <a:r>
              <a:rPr lang="en-US" dirty="0" smtClean="0"/>
              <a:t>It is also possible to delete a </a:t>
            </a:r>
            <a:r>
              <a:rPr lang="en-US" dirty="0" err="1" smtClean="0"/>
              <a:t>key:value</a:t>
            </a:r>
            <a:r>
              <a:rPr lang="en-US" dirty="0" smtClean="0"/>
              <a:t> pair with del. </a:t>
            </a:r>
          </a:p>
          <a:p>
            <a:r>
              <a:rPr lang="en-US" dirty="0" smtClean="0"/>
              <a:t>If you store using a key that is already in use, the old value associated with that key is forgotten. </a:t>
            </a:r>
          </a:p>
          <a:p>
            <a:r>
              <a:rPr lang="en-US" dirty="0" smtClean="0"/>
              <a:t>It is an error to extract a value using a non-existent key.</a:t>
            </a:r>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Data structures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Dictionary functions</a:t>
            </a:r>
            <a:endParaRPr lang="ro-RO" dirty="0"/>
          </a:p>
        </p:txBody>
      </p:sp>
      <p:sp>
        <p:nvSpPr>
          <p:cNvPr id="3" name="Text Placeholder 2"/>
          <p:cNvSpPr>
            <a:spLocks noGrp="1"/>
          </p:cNvSpPr>
          <p:nvPr>
            <p:ph type="body" sz="quarter" idx="23"/>
          </p:nvPr>
        </p:nvSpPr>
        <p:spPr>
          <a:xfrm>
            <a:off x="285719" y="1032876"/>
            <a:ext cx="8705881" cy="422405"/>
          </a:xfrm>
        </p:spPr>
        <p:txBody>
          <a:bodyPr/>
          <a:lstStyle/>
          <a:p>
            <a:pPr>
              <a:buNone/>
            </a:pP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Data structures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7" name="Table 6"/>
          <p:cNvGraphicFramePr>
            <a:graphicFrameLocks noGrp="1"/>
          </p:cNvGraphicFramePr>
          <p:nvPr/>
        </p:nvGraphicFramePr>
        <p:xfrm>
          <a:off x="276225" y="1085849"/>
          <a:ext cx="8743949" cy="2095500"/>
        </p:xfrm>
        <a:graphic>
          <a:graphicData uri="http://schemas.openxmlformats.org/drawingml/2006/table">
            <a:tbl>
              <a:tblPr firstRow="1" bandRow="1">
                <a:tableStyleId>{5C22544A-7EE6-4342-B048-85BDC9FD1C3A}</a:tableStyleId>
              </a:tblPr>
              <a:tblGrid>
                <a:gridCol w="1824071"/>
                <a:gridCol w="6919878"/>
              </a:tblGrid>
              <a:tr h="523875">
                <a:tc>
                  <a:txBody>
                    <a:bodyPr/>
                    <a:lstStyle/>
                    <a:p>
                      <a:pPr>
                        <a:spcAft>
                          <a:spcPts val="0"/>
                        </a:spcAft>
                      </a:pPr>
                      <a:r>
                        <a:rPr lang="en-US" sz="1200" b="1" kern="50" dirty="0">
                          <a:latin typeface="Liberation Serif"/>
                          <a:ea typeface="WenQuanYi Zen Hei"/>
                          <a:cs typeface="Lohit Devanagari"/>
                        </a:rPr>
                        <a:t>Function</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b="1" kern="50" dirty="0">
                          <a:latin typeface="Liberation Serif"/>
                          <a:ea typeface="WenQuanYi Zen Hei"/>
                          <a:cs typeface="Liberation Serif"/>
                        </a:rPr>
                        <a:t>Description</a:t>
                      </a:r>
                      <a:endParaRPr lang="ro-RO" sz="1200" kern="50" dirty="0">
                        <a:latin typeface="Liberation Serif"/>
                        <a:ea typeface="WenQuanYi Zen Hei"/>
                        <a:cs typeface="Lohit Devanagari"/>
                      </a:endParaRPr>
                    </a:p>
                  </a:txBody>
                  <a:tcPr marL="34925" marR="34925" marT="34925" marB="34925"/>
                </a:tc>
              </a:tr>
              <a:tr h="523875">
                <a:tc>
                  <a:txBody>
                    <a:bodyPr/>
                    <a:lstStyle/>
                    <a:p>
                      <a:pPr>
                        <a:spcAft>
                          <a:spcPts val="0"/>
                        </a:spcAft>
                      </a:pPr>
                      <a:r>
                        <a:rPr lang="ro-RO" sz="1200" b="1" u="none" kern="50" dirty="0">
                          <a:solidFill>
                            <a:sysClr val="windowText" lastClr="000000"/>
                          </a:solidFill>
                          <a:latin typeface="Liberation Serif"/>
                          <a:ea typeface="WenQuanYi Zen Hei"/>
                          <a:cs typeface="Lohit Devanagari"/>
                        </a:rPr>
                        <a:t>cmp(dict1, dict2)</a:t>
                      </a:r>
                      <a:endParaRPr lang="ro-RO" sz="1200" u="none" kern="50" dirty="0">
                        <a:solidFill>
                          <a:sysClr val="windowText" lastClr="000000"/>
                        </a:solidFill>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Compares elements of both dict.</a:t>
                      </a:r>
                      <a:endParaRPr lang="ro-RO" sz="1200" kern="50">
                        <a:latin typeface="Liberation Serif"/>
                        <a:ea typeface="WenQuanYi Zen Hei"/>
                        <a:cs typeface="Lohit Devanagari"/>
                      </a:endParaRPr>
                    </a:p>
                    <a:p>
                      <a:pPr>
                        <a:spcAft>
                          <a:spcPts val="0"/>
                        </a:spcAft>
                      </a:pPr>
                      <a:r>
                        <a:rPr lang="en-US" sz="1200" kern="50">
                          <a:latin typeface="Liberation Serif"/>
                          <a:ea typeface="WenQuanYi Zen Hei"/>
                          <a:cs typeface="Liberation Serif"/>
                        </a:rPr>
                        <a:t>This method returns 0 if both dictionaries are equal, -1 if dict1 &lt; dict2 and 1 if dict1 &gt; dic2.</a:t>
                      </a:r>
                      <a:endParaRPr lang="ro-RO" sz="1200" kern="50">
                        <a:latin typeface="Liberation Serif"/>
                        <a:ea typeface="WenQuanYi Zen Hei"/>
                        <a:cs typeface="Lohit Devanagari"/>
                      </a:endParaRPr>
                    </a:p>
                  </a:txBody>
                  <a:tcPr marL="34925" marR="34925" marT="34925" marB="34925"/>
                </a:tc>
              </a:tr>
              <a:tr h="523875">
                <a:tc>
                  <a:txBody>
                    <a:bodyPr/>
                    <a:lstStyle/>
                    <a:p>
                      <a:pPr>
                        <a:spcAft>
                          <a:spcPts val="0"/>
                        </a:spcAft>
                      </a:pPr>
                      <a:r>
                        <a:rPr lang="ro-RO" sz="1200" b="1" u="none" kern="50" dirty="0">
                          <a:solidFill>
                            <a:sysClr val="windowText" lastClr="000000"/>
                          </a:solidFill>
                          <a:latin typeface="Liberation Serif"/>
                          <a:ea typeface="WenQuanYi Zen Hei"/>
                          <a:cs typeface="Lohit Devanagari"/>
                        </a:rPr>
                        <a:t>len(dict)</a:t>
                      </a:r>
                      <a:endParaRPr lang="ro-RO" sz="1200" u="none" kern="50" dirty="0">
                        <a:solidFill>
                          <a:sysClr val="windowText" lastClr="000000"/>
                        </a:solidFill>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Gives the total length of the dictionary. This would be equal to the number of items in the dictionary.</a:t>
                      </a:r>
                      <a:endParaRPr lang="ro-RO" sz="1200" kern="50">
                        <a:latin typeface="Liberation Serif"/>
                        <a:ea typeface="WenQuanYi Zen Hei"/>
                        <a:cs typeface="Lohit Devanagari"/>
                      </a:endParaRPr>
                    </a:p>
                  </a:txBody>
                  <a:tcPr marL="34925" marR="34925" marT="34925" marB="34925"/>
                </a:tc>
              </a:tr>
              <a:tr h="523875">
                <a:tc>
                  <a:txBody>
                    <a:bodyPr/>
                    <a:lstStyle/>
                    <a:p>
                      <a:pPr>
                        <a:spcAft>
                          <a:spcPts val="0"/>
                        </a:spcAft>
                      </a:pPr>
                      <a:r>
                        <a:rPr lang="en-US" sz="1200" b="1" kern="50">
                          <a:latin typeface="Liberation Serif"/>
                          <a:ea typeface="WenQuanYi Zen Hei"/>
                          <a:cs typeface="Lohit Devanagari"/>
                        </a:rPr>
                        <a:t>type(var)</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Returns the type of the passed variable. If passed variable is dictionary then it would return a dictionary type.</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Dictionary data type methods</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Data structures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8" name="Table 7"/>
          <p:cNvGraphicFramePr>
            <a:graphicFrameLocks noGrp="1"/>
          </p:cNvGraphicFramePr>
          <p:nvPr/>
        </p:nvGraphicFramePr>
        <p:xfrm>
          <a:off x="428625" y="1085854"/>
          <a:ext cx="8562975" cy="5314746"/>
        </p:xfrm>
        <a:graphic>
          <a:graphicData uri="http://schemas.openxmlformats.org/drawingml/2006/table">
            <a:tbl>
              <a:tblPr firstRow="1" bandRow="1">
                <a:tableStyleId>{5C22544A-7EE6-4342-B048-85BDC9FD1C3A}</a:tableStyleId>
              </a:tblPr>
              <a:tblGrid>
                <a:gridCol w="2590800"/>
                <a:gridCol w="5972175"/>
              </a:tblGrid>
              <a:tr h="453350">
                <a:tc>
                  <a:txBody>
                    <a:bodyPr/>
                    <a:lstStyle/>
                    <a:p>
                      <a:pPr>
                        <a:spcAft>
                          <a:spcPts val="0"/>
                        </a:spcAft>
                      </a:pPr>
                      <a:r>
                        <a:rPr lang="en-US" sz="1200" b="1" u="none" kern="50" dirty="0">
                          <a:latin typeface="Liberation Serif"/>
                          <a:ea typeface="WenQuanYi Zen Hei"/>
                          <a:cs typeface="Liberation Serif"/>
                        </a:rPr>
                        <a:t>Method</a:t>
                      </a:r>
                      <a:endParaRPr lang="ro-RO" sz="1200" u="none" kern="50" dirty="0">
                        <a:latin typeface="Liberation Serif"/>
                        <a:ea typeface="WenQuanYi Zen Hei"/>
                        <a:cs typeface="Lohit Devanagari"/>
                      </a:endParaRPr>
                    </a:p>
                  </a:txBody>
                  <a:tcPr marL="34925" marR="34925" marT="34925" marB="34925"/>
                </a:tc>
                <a:tc>
                  <a:txBody>
                    <a:bodyPr/>
                    <a:lstStyle/>
                    <a:p>
                      <a:pPr>
                        <a:spcAft>
                          <a:spcPts val="0"/>
                        </a:spcAft>
                      </a:pPr>
                      <a:r>
                        <a:rPr lang="en-US" sz="1200" b="1" kern="50">
                          <a:latin typeface="Liberation Serif"/>
                          <a:ea typeface="WenQuanYi Zen Hei"/>
                          <a:cs typeface="Liberation Serif"/>
                        </a:rPr>
                        <a:t>Description</a:t>
                      </a:r>
                      <a:endParaRPr lang="ro-RO" sz="1200" kern="50">
                        <a:latin typeface="Liberation Serif"/>
                        <a:ea typeface="WenQuanYi Zen Hei"/>
                        <a:cs typeface="Lohit Devanagari"/>
                      </a:endParaRPr>
                    </a:p>
                  </a:txBody>
                  <a:tcPr marL="34925" marR="34925" marT="34925" marB="34925"/>
                </a:tc>
              </a:tr>
              <a:tr h="453350">
                <a:tc>
                  <a:txBody>
                    <a:bodyPr/>
                    <a:lstStyle/>
                    <a:p>
                      <a:pPr>
                        <a:spcAft>
                          <a:spcPts val="0"/>
                        </a:spcAft>
                      </a:pPr>
                      <a:r>
                        <a:rPr lang="ro-RO" sz="1200" b="1" u="none" kern="50" dirty="0">
                          <a:solidFill>
                            <a:schemeClr val="tx1"/>
                          </a:solidFill>
                          <a:latin typeface="Liberation Serif"/>
                          <a:ea typeface="WenQuanYi Zen Hei"/>
                          <a:cs typeface="Liberation Serif"/>
                        </a:rPr>
                        <a:t>dict.clear()</a:t>
                      </a:r>
                      <a:endParaRPr lang="ro-RO" sz="1200" u="none" kern="50" dirty="0">
                        <a:solidFill>
                          <a:schemeClr val="tx1"/>
                        </a:solidFill>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Removes all elements of dictionary </a:t>
                      </a:r>
                      <a:r>
                        <a:rPr lang="en-US" sz="1200" i="1" kern="50">
                          <a:latin typeface="Liberation Serif"/>
                          <a:ea typeface="WenQuanYi Zen Hei"/>
                          <a:cs typeface="Liberation Serif"/>
                        </a:rPr>
                        <a:t>dict</a:t>
                      </a:r>
                      <a:endParaRPr lang="ro-RO" sz="1200" kern="50">
                        <a:latin typeface="Liberation Serif"/>
                        <a:ea typeface="WenQuanYi Zen Hei"/>
                        <a:cs typeface="Lohit Devanagari"/>
                      </a:endParaRPr>
                    </a:p>
                  </a:txBody>
                  <a:tcPr marL="34925" marR="34925" marT="34925" marB="34925"/>
                </a:tc>
              </a:tr>
              <a:tr h="453350">
                <a:tc>
                  <a:txBody>
                    <a:bodyPr/>
                    <a:lstStyle/>
                    <a:p>
                      <a:pPr>
                        <a:spcAft>
                          <a:spcPts val="0"/>
                        </a:spcAft>
                      </a:pPr>
                      <a:r>
                        <a:rPr lang="ro-RO" sz="1200" b="1" u="none" kern="50" dirty="0">
                          <a:solidFill>
                            <a:schemeClr val="tx1"/>
                          </a:solidFill>
                          <a:latin typeface="Liberation Serif"/>
                          <a:ea typeface="WenQuanYi Zen Hei"/>
                          <a:cs typeface="Liberation Serif"/>
                        </a:rPr>
                        <a:t>dict.copy()</a:t>
                      </a:r>
                      <a:endParaRPr lang="ro-RO" sz="1200" u="none" kern="50" dirty="0">
                        <a:solidFill>
                          <a:schemeClr val="tx1"/>
                        </a:solidFill>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Returns a shallow copy of dictionary </a:t>
                      </a:r>
                      <a:r>
                        <a:rPr lang="en-US" sz="1200" i="1" kern="50">
                          <a:latin typeface="Liberation Serif"/>
                          <a:ea typeface="WenQuanYi Zen Hei"/>
                          <a:cs typeface="Liberation Serif"/>
                        </a:rPr>
                        <a:t>dict</a:t>
                      </a:r>
                      <a:endParaRPr lang="ro-RO" sz="1200" kern="50">
                        <a:latin typeface="Liberation Serif"/>
                        <a:ea typeface="WenQuanYi Zen Hei"/>
                        <a:cs typeface="Lohit Devanagari"/>
                      </a:endParaRPr>
                    </a:p>
                  </a:txBody>
                  <a:tcPr marL="34925" marR="34925" marT="34925" marB="34925"/>
                </a:tc>
              </a:tr>
              <a:tr h="756101">
                <a:tc>
                  <a:txBody>
                    <a:bodyPr/>
                    <a:lstStyle/>
                    <a:p>
                      <a:pPr>
                        <a:spcAft>
                          <a:spcPts val="0"/>
                        </a:spcAft>
                      </a:pPr>
                      <a:r>
                        <a:rPr lang="en-US" sz="1200" b="1" u="none" kern="50">
                          <a:solidFill>
                            <a:schemeClr val="tx1"/>
                          </a:solidFill>
                          <a:latin typeface="Liberation Serif"/>
                          <a:ea typeface="WenQuanYi Zen Hei"/>
                          <a:cs typeface="Liberation Serif"/>
                        </a:rPr>
                        <a:t>dict.fromkeys(seq[, value])</a:t>
                      </a:r>
                      <a:endParaRPr lang="ro-RO" sz="1200" u="none" kern="50">
                        <a:solidFill>
                          <a:schemeClr val="tx1"/>
                        </a:solidFill>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Create a new dictionary with keys from </a:t>
                      </a:r>
                      <a:r>
                        <a:rPr lang="en-US" sz="1200" kern="50" dirty="0" err="1">
                          <a:latin typeface="Liberation Serif"/>
                          <a:ea typeface="WenQuanYi Zen Hei"/>
                          <a:cs typeface="Liberation Serif"/>
                        </a:rPr>
                        <a:t>seq</a:t>
                      </a:r>
                      <a:r>
                        <a:rPr lang="en-US" sz="1200" kern="50" dirty="0">
                          <a:latin typeface="Liberation Serif"/>
                          <a:ea typeface="WenQuanYi Zen Hei"/>
                          <a:cs typeface="Liberation Serif"/>
                        </a:rPr>
                        <a:t> and values </a:t>
                      </a:r>
                      <a:r>
                        <a:rPr lang="en-US" sz="1200" i="1" kern="50" dirty="0">
                          <a:latin typeface="Liberation Serif"/>
                          <a:ea typeface="WenQuanYi Zen Hei"/>
                          <a:cs typeface="Liberation Serif"/>
                        </a:rPr>
                        <a:t>set</a:t>
                      </a:r>
                      <a:r>
                        <a:rPr lang="en-US" sz="1200" kern="50" dirty="0">
                          <a:latin typeface="Liberation Serif"/>
                          <a:ea typeface="WenQuanYi Zen Hei"/>
                          <a:cs typeface="Liberation Serif"/>
                        </a:rPr>
                        <a:t> to </a:t>
                      </a:r>
                      <a:r>
                        <a:rPr lang="en-US" sz="1200" i="1" kern="50" dirty="0">
                          <a:latin typeface="Liberation Serif"/>
                          <a:ea typeface="WenQuanYi Zen Hei"/>
                          <a:cs typeface="Liberation Serif"/>
                        </a:rPr>
                        <a:t>value</a:t>
                      </a:r>
                      <a:r>
                        <a:rPr lang="en-US" sz="1200" kern="50" dirty="0">
                          <a:latin typeface="Liberation Serif"/>
                          <a:ea typeface="WenQuanYi Zen Hei"/>
                          <a:cs typeface="Liberation Serif"/>
                        </a:rPr>
                        <a:t>.</a:t>
                      </a:r>
                      <a:endParaRPr lang="ro-RO" sz="1200" kern="50" dirty="0">
                        <a:latin typeface="Liberation Serif"/>
                        <a:ea typeface="WenQuanYi Zen Hei"/>
                        <a:cs typeface="Lohit Devanagari"/>
                      </a:endParaRPr>
                    </a:p>
                  </a:txBody>
                  <a:tcPr marL="34925" marR="34925" marT="34925" marB="34925"/>
                </a:tc>
              </a:tr>
              <a:tr h="453350">
                <a:tc>
                  <a:txBody>
                    <a:bodyPr/>
                    <a:lstStyle/>
                    <a:p>
                      <a:pPr>
                        <a:spcAft>
                          <a:spcPts val="0"/>
                        </a:spcAft>
                      </a:pPr>
                      <a:r>
                        <a:rPr lang="ro-RO" sz="1200" b="1" u="none" kern="50" dirty="0" smtClean="0">
                          <a:solidFill>
                            <a:schemeClr val="tx1"/>
                          </a:solidFill>
                          <a:latin typeface="Liberation Serif"/>
                          <a:ea typeface="WenQuanYi Zen Hei"/>
                          <a:cs typeface="Liberation Serif"/>
                        </a:rPr>
                        <a:t>dict.get(key,</a:t>
                      </a:r>
                      <a:r>
                        <a:rPr lang="en-US" sz="1200" b="0" u="none" kern="50" baseline="0" dirty="0" smtClean="0">
                          <a:solidFill>
                            <a:schemeClr val="tx1"/>
                          </a:solidFill>
                          <a:latin typeface="Liberation Serif"/>
                          <a:ea typeface="WenQuanYi Zen Hei"/>
                          <a:cs typeface="Liberation Serif"/>
                        </a:rPr>
                        <a:t> </a:t>
                      </a:r>
                      <a:r>
                        <a:rPr lang="ro-RO" sz="1200" b="1" u="none" kern="50" dirty="0" smtClean="0">
                          <a:solidFill>
                            <a:schemeClr val="tx1"/>
                          </a:solidFill>
                          <a:latin typeface="Liberation Serif"/>
                          <a:ea typeface="WenQuanYi Zen Hei"/>
                          <a:cs typeface="Liberation Serif"/>
                        </a:rPr>
                        <a:t>default=None</a:t>
                      </a:r>
                      <a:r>
                        <a:rPr lang="ro-RO" sz="1200" b="1" u="none" kern="50" dirty="0">
                          <a:solidFill>
                            <a:schemeClr val="tx1"/>
                          </a:solidFill>
                          <a:latin typeface="Liberation Serif"/>
                          <a:ea typeface="WenQuanYi Zen Hei"/>
                          <a:cs typeface="Liberation Serif"/>
                        </a:rPr>
                        <a:t>)</a:t>
                      </a:r>
                      <a:endParaRPr lang="ro-RO" sz="1200" u="none" kern="50" dirty="0">
                        <a:solidFill>
                          <a:schemeClr val="tx1"/>
                        </a:solidFill>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For </a:t>
                      </a:r>
                      <a:r>
                        <a:rPr lang="en-US" sz="1200" i="1" kern="50">
                          <a:latin typeface="Liberation Serif"/>
                          <a:ea typeface="WenQuanYi Zen Hei"/>
                          <a:cs typeface="Liberation Serif"/>
                        </a:rPr>
                        <a:t>key</a:t>
                      </a:r>
                      <a:r>
                        <a:rPr lang="en-US" sz="1200" kern="50">
                          <a:latin typeface="Liberation Serif"/>
                          <a:ea typeface="WenQuanYi Zen Hei"/>
                          <a:cs typeface="Liberation Serif"/>
                        </a:rPr>
                        <a:t> key, returns value or default if key not in dictionary</a:t>
                      </a:r>
                      <a:endParaRPr lang="ro-RO" sz="1200" kern="50">
                        <a:latin typeface="Liberation Serif"/>
                        <a:ea typeface="WenQuanYi Zen Hei"/>
                        <a:cs typeface="Lohit Devanagari"/>
                      </a:endParaRPr>
                    </a:p>
                  </a:txBody>
                  <a:tcPr marL="34925" marR="34925" marT="34925" marB="34925"/>
                </a:tc>
              </a:tr>
              <a:tr h="478495">
                <a:tc>
                  <a:txBody>
                    <a:bodyPr/>
                    <a:lstStyle/>
                    <a:p>
                      <a:pPr>
                        <a:spcAft>
                          <a:spcPts val="0"/>
                        </a:spcAft>
                      </a:pPr>
                      <a:r>
                        <a:rPr lang="ro-RO" sz="1200" b="1" u="none" kern="50">
                          <a:solidFill>
                            <a:schemeClr val="tx1"/>
                          </a:solidFill>
                          <a:latin typeface="Liberation Serif"/>
                          <a:ea typeface="WenQuanYi Zen Hei"/>
                          <a:cs typeface="Liberation Serif"/>
                        </a:rPr>
                        <a:t>dict.has_key(key)</a:t>
                      </a:r>
                      <a:endParaRPr lang="ro-RO" sz="1200" u="none" kern="50">
                        <a:solidFill>
                          <a:schemeClr val="tx1"/>
                        </a:solidFill>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Returns </a:t>
                      </a:r>
                      <a:r>
                        <a:rPr lang="en-US" sz="1200" i="1" kern="50">
                          <a:latin typeface="Liberation Serif"/>
                          <a:ea typeface="WenQuanYi Zen Hei"/>
                          <a:cs typeface="Liberation Serif"/>
                        </a:rPr>
                        <a:t>true</a:t>
                      </a:r>
                      <a:r>
                        <a:rPr lang="en-US" sz="1200" kern="50">
                          <a:latin typeface="Liberation Serif"/>
                          <a:ea typeface="WenQuanYi Zen Hei"/>
                          <a:cs typeface="Liberation Serif"/>
                        </a:rPr>
                        <a:t> if key in dictionary </a:t>
                      </a:r>
                      <a:r>
                        <a:rPr lang="en-US" sz="1200" i="1" kern="50">
                          <a:latin typeface="Liberation Serif"/>
                          <a:ea typeface="WenQuanYi Zen Hei"/>
                          <a:cs typeface="Liberation Serif"/>
                        </a:rPr>
                        <a:t>dict</a:t>
                      </a:r>
                      <a:r>
                        <a:rPr lang="en-US" sz="1200" kern="50">
                          <a:latin typeface="Liberation Serif"/>
                          <a:ea typeface="WenQuanYi Zen Hei"/>
                          <a:cs typeface="Liberation Serif"/>
                        </a:rPr>
                        <a:t>, </a:t>
                      </a:r>
                      <a:r>
                        <a:rPr lang="en-US" sz="1200" i="1" kern="50">
                          <a:latin typeface="Liberation Serif"/>
                          <a:ea typeface="WenQuanYi Zen Hei"/>
                          <a:cs typeface="Liberation Serif"/>
                        </a:rPr>
                        <a:t>false</a:t>
                      </a:r>
                      <a:r>
                        <a:rPr lang="en-US" sz="1200" kern="50">
                          <a:latin typeface="Liberation Serif"/>
                          <a:ea typeface="WenQuanYi Zen Hei"/>
                          <a:cs typeface="Liberation Serif"/>
                        </a:rPr>
                        <a:t> otherwise</a:t>
                      </a:r>
                      <a:endParaRPr lang="ro-RO" sz="1200" kern="50">
                        <a:latin typeface="Liberation Serif"/>
                        <a:ea typeface="WenQuanYi Zen Hei"/>
                        <a:cs typeface="Lohit Devanagari"/>
                      </a:endParaRPr>
                    </a:p>
                  </a:txBody>
                  <a:tcPr marL="34925" marR="34925" marT="34925" marB="34925"/>
                </a:tc>
              </a:tr>
              <a:tr h="453350">
                <a:tc>
                  <a:txBody>
                    <a:bodyPr/>
                    <a:lstStyle/>
                    <a:p>
                      <a:pPr>
                        <a:spcAft>
                          <a:spcPts val="0"/>
                        </a:spcAft>
                      </a:pPr>
                      <a:r>
                        <a:rPr lang="ro-RO" sz="1200" b="1" u="none" kern="50">
                          <a:solidFill>
                            <a:schemeClr val="tx1"/>
                          </a:solidFill>
                          <a:latin typeface="Liberation Serif"/>
                          <a:ea typeface="WenQuanYi Zen Hei"/>
                          <a:cs typeface="Liberation Serif"/>
                        </a:rPr>
                        <a:t>dict.items()</a:t>
                      </a:r>
                      <a:endParaRPr lang="ro-RO" sz="1200" u="none" kern="50">
                        <a:solidFill>
                          <a:schemeClr val="tx1"/>
                        </a:solidFill>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Returns a list of </a:t>
                      </a:r>
                      <a:r>
                        <a:rPr lang="en-US" sz="1200" i="1" kern="50">
                          <a:latin typeface="Liberation Serif"/>
                          <a:ea typeface="WenQuanYi Zen Hei"/>
                          <a:cs typeface="Liberation Serif"/>
                        </a:rPr>
                        <a:t>dict</a:t>
                      </a:r>
                      <a:r>
                        <a:rPr lang="en-US" sz="1200" kern="50">
                          <a:latin typeface="Liberation Serif"/>
                          <a:ea typeface="WenQuanYi Zen Hei"/>
                          <a:cs typeface="Liberation Serif"/>
                        </a:rPr>
                        <a:t>'s (key, value) tuple pairs</a:t>
                      </a:r>
                      <a:endParaRPr lang="ro-RO" sz="1200" kern="50">
                        <a:latin typeface="Liberation Serif"/>
                        <a:ea typeface="WenQuanYi Zen Hei"/>
                        <a:cs typeface="Lohit Devanagari"/>
                      </a:endParaRPr>
                    </a:p>
                  </a:txBody>
                  <a:tcPr marL="34925" marR="34925" marT="34925" marB="34925"/>
                </a:tc>
              </a:tr>
              <a:tr h="453350">
                <a:tc>
                  <a:txBody>
                    <a:bodyPr/>
                    <a:lstStyle/>
                    <a:p>
                      <a:pPr>
                        <a:spcAft>
                          <a:spcPts val="0"/>
                        </a:spcAft>
                      </a:pPr>
                      <a:r>
                        <a:rPr lang="ro-RO" sz="1200" b="1" u="none" kern="50">
                          <a:solidFill>
                            <a:schemeClr val="tx1"/>
                          </a:solidFill>
                          <a:latin typeface="Liberation Serif"/>
                          <a:ea typeface="WenQuanYi Zen Hei"/>
                          <a:cs typeface="Liberation Serif"/>
                        </a:rPr>
                        <a:t>dict.keys()</a:t>
                      </a:r>
                      <a:endParaRPr lang="ro-RO" sz="1200" u="none" kern="50">
                        <a:solidFill>
                          <a:schemeClr val="tx1"/>
                        </a:solidFill>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Returns list of dictionary </a:t>
                      </a:r>
                      <a:r>
                        <a:rPr lang="en-US" sz="1200" kern="50" dirty="0" err="1">
                          <a:latin typeface="Liberation Serif"/>
                          <a:ea typeface="WenQuanYi Zen Hei"/>
                          <a:cs typeface="Liberation Serif"/>
                        </a:rPr>
                        <a:t>dict's</a:t>
                      </a:r>
                      <a:r>
                        <a:rPr lang="en-US" sz="1200" kern="50" dirty="0">
                          <a:latin typeface="Liberation Serif"/>
                          <a:ea typeface="WenQuanYi Zen Hei"/>
                          <a:cs typeface="Liberation Serif"/>
                        </a:rPr>
                        <a:t> keys</a:t>
                      </a:r>
                      <a:endParaRPr lang="ro-RO" sz="1200" kern="50" dirty="0">
                        <a:latin typeface="Liberation Serif"/>
                        <a:ea typeface="WenQuanYi Zen Hei"/>
                        <a:cs typeface="Lohit Devanagari"/>
                      </a:endParaRPr>
                    </a:p>
                  </a:txBody>
                  <a:tcPr marL="34925" marR="34925" marT="34925" marB="34925"/>
                </a:tc>
              </a:tr>
              <a:tr h="453350">
                <a:tc>
                  <a:txBody>
                    <a:bodyPr/>
                    <a:lstStyle/>
                    <a:p>
                      <a:pPr>
                        <a:spcAft>
                          <a:spcPts val="0"/>
                        </a:spcAft>
                      </a:pPr>
                      <a:r>
                        <a:rPr lang="ro-RO" sz="1200" b="1" u="none" kern="50">
                          <a:solidFill>
                            <a:schemeClr val="tx1"/>
                          </a:solidFill>
                          <a:latin typeface="Liberation Serif"/>
                          <a:ea typeface="WenQuanYi Zen Hei"/>
                          <a:cs typeface="Liberation Serif"/>
                        </a:rPr>
                        <a:t>dict.setdefault(key, default=None)</a:t>
                      </a:r>
                      <a:endParaRPr lang="ro-RO" sz="1200" u="none" kern="50">
                        <a:solidFill>
                          <a:schemeClr val="tx1"/>
                        </a:solidFill>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Similar to get(), but will set </a:t>
                      </a:r>
                      <a:r>
                        <a:rPr lang="en-US" sz="1200" kern="50" dirty="0" err="1">
                          <a:latin typeface="Liberation Serif"/>
                          <a:ea typeface="WenQuanYi Zen Hei"/>
                          <a:cs typeface="Liberation Serif"/>
                        </a:rPr>
                        <a:t>dict</a:t>
                      </a:r>
                      <a:r>
                        <a:rPr lang="en-US" sz="1200" kern="50" dirty="0">
                          <a:latin typeface="Liberation Serif"/>
                          <a:ea typeface="WenQuanYi Zen Hei"/>
                          <a:cs typeface="Liberation Serif"/>
                        </a:rPr>
                        <a:t>[key]=default if </a:t>
                      </a:r>
                      <a:r>
                        <a:rPr lang="en-US" sz="1200" i="1" kern="50" dirty="0">
                          <a:latin typeface="Liberation Serif"/>
                          <a:ea typeface="WenQuanYi Zen Hei"/>
                          <a:cs typeface="Liberation Serif"/>
                        </a:rPr>
                        <a:t>key</a:t>
                      </a:r>
                      <a:r>
                        <a:rPr lang="en-US" sz="1200" kern="50" dirty="0">
                          <a:latin typeface="Liberation Serif"/>
                          <a:ea typeface="WenQuanYi Zen Hei"/>
                          <a:cs typeface="Liberation Serif"/>
                        </a:rPr>
                        <a:t> is not already in </a:t>
                      </a:r>
                      <a:r>
                        <a:rPr lang="en-US" sz="1200" kern="50" dirty="0" err="1">
                          <a:latin typeface="Liberation Serif"/>
                          <a:ea typeface="WenQuanYi Zen Hei"/>
                          <a:cs typeface="Liberation Serif"/>
                        </a:rPr>
                        <a:t>dict</a:t>
                      </a:r>
                      <a:endParaRPr lang="ro-RO" sz="1200" kern="50" dirty="0">
                        <a:latin typeface="Liberation Serif"/>
                        <a:ea typeface="WenQuanYi Zen Hei"/>
                        <a:cs typeface="Lohit Devanagari"/>
                      </a:endParaRPr>
                    </a:p>
                  </a:txBody>
                  <a:tcPr marL="34925" marR="34925" marT="34925" marB="34925"/>
                </a:tc>
              </a:tr>
              <a:tr h="453350">
                <a:tc>
                  <a:txBody>
                    <a:bodyPr/>
                    <a:lstStyle/>
                    <a:p>
                      <a:pPr>
                        <a:spcAft>
                          <a:spcPts val="0"/>
                        </a:spcAft>
                      </a:pPr>
                      <a:r>
                        <a:rPr lang="ro-RO" sz="1200" b="1" u="none" kern="50" dirty="0">
                          <a:solidFill>
                            <a:schemeClr val="tx1"/>
                          </a:solidFill>
                          <a:latin typeface="Liberation Serif"/>
                          <a:ea typeface="WenQuanYi Zen Hei"/>
                          <a:cs typeface="Liberation Serif"/>
                        </a:rPr>
                        <a:t>dict.update(dict2)</a:t>
                      </a:r>
                      <a:endParaRPr lang="ro-RO" sz="1200" u="none" kern="50" dirty="0">
                        <a:solidFill>
                          <a:schemeClr val="tx1"/>
                        </a:solidFill>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Adds dictionary </a:t>
                      </a:r>
                      <a:r>
                        <a:rPr lang="en-US" sz="1200" i="1" kern="50" dirty="0">
                          <a:latin typeface="Liberation Serif"/>
                          <a:ea typeface="WenQuanYi Zen Hei"/>
                          <a:cs typeface="Liberation Serif"/>
                        </a:rPr>
                        <a:t>dict2</a:t>
                      </a:r>
                      <a:r>
                        <a:rPr lang="en-US" sz="1200" kern="50" dirty="0">
                          <a:latin typeface="Liberation Serif"/>
                          <a:ea typeface="WenQuanYi Zen Hei"/>
                          <a:cs typeface="Liberation Serif"/>
                        </a:rPr>
                        <a:t>'s key-values pairs to </a:t>
                      </a:r>
                      <a:r>
                        <a:rPr lang="en-US" sz="1200" i="1" kern="50" dirty="0" err="1">
                          <a:latin typeface="Liberation Serif"/>
                          <a:ea typeface="WenQuanYi Zen Hei"/>
                          <a:cs typeface="Liberation Serif"/>
                        </a:rPr>
                        <a:t>dict</a:t>
                      </a:r>
                      <a:endParaRPr lang="ro-RO" sz="1200" kern="50" dirty="0">
                        <a:latin typeface="Liberation Serif"/>
                        <a:ea typeface="WenQuanYi Zen Hei"/>
                        <a:cs typeface="Lohit Devanagari"/>
                      </a:endParaRPr>
                    </a:p>
                  </a:txBody>
                  <a:tcPr marL="34925" marR="34925" marT="34925" marB="34925"/>
                </a:tc>
              </a:tr>
              <a:tr h="453350">
                <a:tc>
                  <a:txBody>
                    <a:bodyPr/>
                    <a:lstStyle/>
                    <a:p>
                      <a:pPr>
                        <a:spcAft>
                          <a:spcPts val="0"/>
                        </a:spcAft>
                      </a:pPr>
                      <a:r>
                        <a:rPr lang="ro-RO" sz="1200" b="1" u="none" kern="50" dirty="0">
                          <a:solidFill>
                            <a:schemeClr val="tx1"/>
                          </a:solidFill>
                          <a:latin typeface="Liberation Serif"/>
                          <a:ea typeface="WenQuanYi Zen Hei"/>
                          <a:cs typeface="Liberation Serif"/>
                        </a:rPr>
                        <a:t>dict.values()</a:t>
                      </a:r>
                      <a:endParaRPr lang="ro-RO" sz="1200" u="none" kern="50" dirty="0">
                        <a:solidFill>
                          <a:schemeClr val="tx1"/>
                        </a:solidFill>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Returns list of dictionary </a:t>
                      </a:r>
                      <a:r>
                        <a:rPr lang="en-US" sz="1200" i="1" kern="50" dirty="0">
                          <a:latin typeface="Liberation Serif"/>
                          <a:ea typeface="WenQuanYi Zen Hei"/>
                          <a:cs typeface="Liberation Serif"/>
                        </a:rPr>
                        <a:t>dict2</a:t>
                      </a:r>
                      <a:r>
                        <a:rPr lang="en-US" sz="1200" kern="50" dirty="0">
                          <a:latin typeface="Liberation Serif"/>
                          <a:ea typeface="WenQuanYi Zen Hei"/>
                          <a:cs typeface="Liberation Serif"/>
                        </a:rPr>
                        <a:t>'s values</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
        <p:nvSpPr>
          <p:cNvPr id="7" name="Text Placeholder 6"/>
          <p:cNvSpPr>
            <a:spLocks noGrp="1"/>
          </p:cNvSpPr>
          <p:nvPr>
            <p:ph type="body" sz="quarter" idx="20"/>
          </p:nvPr>
        </p:nvSpPr>
        <p:spPr/>
        <p:txBody>
          <a:bodyPr/>
          <a:lstStyle/>
          <a:p>
            <a:r>
              <a:rPr lang="en-US" dirty="0" smtClean="0"/>
              <a:t>Practice</a:t>
            </a:r>
            <a:endParaRPr lang="ro-RO" dirty="0"/>
          </a:p>
        </p:txBody>
      </p:sp>
    </p:spTree>
    <p:extLst>
      <p:ext uri="{BB962C8B-B14F-4D97-AF65-F5344CB8AC3E}">
        <p14:creationId xmlns:p14="http://schemas.microsoft.com/office/powerpoint/2010/main" val="695570615"/>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21850DD-B50E-4A38-BFD1-5AD8B3D6FCE0}" type="datetime3">
              <a:rPr lang="en-US" smtClean="0"/>
              <a:pPr/>
              <a:t>24 March 2015</a:t>
            </a:fld>
            <a:endParaRPr lang="pl-PL" dirty="0"/>
          </a:p>
        </p:txBody>
      </p:sp>
      <p:sp>
        <p:nvSpPr>
          <p:cNvPr id="7" name="Text Placeholder 6"/>
          <p:cNvSpPr>
            <a:spLocks noGrp="1"/>
          </p:cNvSpPr>
          <p:nvPr>
            <p:ph type="body" sz="quarter" idx="20"/>
          </p:nvPr>
        </p:nvSpPr>
        <p:spPr/>
        <p:txBody>
          <a:bodyPr/>
          <a:lstStyle/>
          <a:p>
            <a:r>
              <a:rPr lang="en-US" dirty="0" smtClean="0"/>
              <a:t>Introduction</a:t>
            </a:r>
            <a:endParaRPr lang="en-US" dirty="0"/>
          </a:p>
        </p:txBody>
      </p:sp>
    </p:spTree>
    <p:extLst>
      <p:ext uri="{BB962C8B-B14F-4D97-AF65-F5344CB8AC3E}">
        <p14:creationId xmlns:p14="http://schemas.microsoft.com/office/powerpoint/2010/main" val="3844126121"/>
      </p:ext>
    </p:extLst>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Practice</a:t>
            </a:r>
            <a:endParaRPr lang="ro-RO" dirty="0"/>
          </a:p>
        </p:txBody>
      </p:sp>
      <p:sp>
        <p:nvSpPr>
          <p:cNvPr id="3" name="Text Placeholder 2"/>
          <p:cNvSpPr>
            <a:spLocks noGrp="1"/>
          </p:cNvSpPr>
          <p:nvPr>
            <p:ph type="body" sz="quarter" idx="23"/>
          </p:nvPr>
        </p:nvSpPr>
        <p:spPr>
          <a:xfrm>
            <a:off x="285719" y="1032876"/>
            <a:ext cx="8705881" cy="7070379"/>
          </a:xfrm>
        </p:spPr>
        <p:txBody>
          <a:bodyPr/>
          <a:lstStyle/>
          <a:p>
            <a:r>
              <a:rPr lang="en-US" dirty="0" smtClean="0"/>
              <a:t>Create list l1, that contains elements: </a:t>
            </a:r>
            <a:r>
              <a:rPr lang="en-US" i="1" dirty="0"/>
              <a:t>'</a:t>
            </a:r>
            <a:r>
              <a:rPr lang="en-US" i="1" dirty="0" err="1"/>
              <a:t>abcd</a:t>
            </a:r>
            <a:r>
              <a:rPr lang="en-US" i="1" dirty="0"/>
              <a:t>', 786 , 2.23, 'john', 70.2 </a:t>
            </a:r>
            <a:endParaRPr lang="en-US" i="1" dirty="0" smtClean="0"/>
          </a:p>
          <a:p>
            <a:pPr lvl="1"/>
            <a:r>
              <a:rPr lang="en-US" dirty="0" smtClean="0"/>
              <a:t>Print the complete list l1</a:t>
            </a:r>
          </a:p>
          <a:p>
            <a:pPr lvl="1"/>
            <a:r>
              <a:rPr lang="en-US" dirty="0" smtClean="0"/>
              <a:t>Print the first element of the list</a:t>
            </a:r>
          </a:p>
          <a:p>
            <a:pPr lvl="1"/>
            <a:r>
              <a:rPr lang="en-US" dirty="0" smtClean="0"/>
              <a:t>Print elements starting with the 3</a:t>
            </a:r>
            <a:r>
              <a:rPr lang="en-US" baseline="30000" dirty="0" smtClean="0"/>
              <a:t>rd</a:t>
            </a:r>
            <a:r>
              <a:rPr lang="en-US" dirty="0" smtClean="0"/>
              <a:t> element</a:t>
            </a:r>
          </a:p>
          <a:p>
            <a:pPr lvl="1"/>
            <a:r>
              <a:rPr lang="en-US" dirty="0" smtClean="0"/>
              <a:t>Duplicate elements in list</a:t>
            </a:r>
          </a:p>
          <a:p>
            <a:r>
              <a:rPr lang="en-US" dirty="0" smtClean="0"/>
              <a:t>Create list l2, that contains elements: ‘second’, ’123’</a:t>
            </a:r>
          </a:p>
          <a:p>
            <a:r>
              <a:rPr lang="en-US" dirty="0" smtClean="0"/>
              <a:t>Create list l3, that contains l1 and l2. Update l1[1] value. Verify l3 values. </a:t>
            </a:r>
          </a:p>
          <a:p>
            <a:r>
              <a:rPr lang="en-US" dirty="0" smtClean="0"/>
              <a:t>Create list l4, that contains all elements of l2. Updated l2[0] value. Print l4. </a:t>
            </a:r>
          </a:p>
          <a:p>
            <a:r>
              <a:rPr lang="en-US" dirty="0" smtClean="0"/>
              <a:t>Create list l5 with 4 elements. </a:t>
            </a:r>
          </a:p>
          <a:p>
            <a:pPr lvl="1"/>
            <a:r>
              <a:rPr lang="en-US" dirty="0" smtClean="0"/>
              <a:t>Using slice operator, update first 2 items to have values ‘1’ and ‘2’. </a:t>
            </a:r>
          </a:p>
          <a:p>
            <a:pPr lvl="1"/>
            <a:r>
              <a:rPr lang="en-US" dirty="0" smtClean="0"/>
              <a:t>Insert list [7,7,7,7,7,7] after value ‘1’</a:t>
            </a:r>
          </a:p>
          <a:p>
            <a:pPr lvl="1"/>
            <a:r>
              <a:rPr lang="en-US" dirty="0" smtClean="0"/>
              <a:t>Insert a copy of itself at the beginning. </a:t>
            </a:r>
          </a:p>
          <a:p>
            <a:pPr lvl="1"/>
            <a:r>
              <a:rPr lang="en-US" dirty="0" smtClean="0"/>
              <a:t>Clear list </a:t>
            </a:r>
          </a:p>
          <a:p>
            <a:r>
              <a:rPr lang="en-US" dirty="0" smtClean="0"/>
              <a:t>Create list l6 that has l1, l2, l5 elements as list.  Update first element of list l1. Print l6</a:t>
            </a:r>
          </a:p>
          <a:p>
            <a:r>
              <a:rPr lang="en-US" dirty="0" smtClean="0"/>
              <a:t>Sort and count the items of lists l1,l2,l3. </a:t>
            </a:r>
          </a:p>
          <a:p>
            <a:endParaRPr lang="en-US" dirty="0" smtClean="0"/>
          </a:p>
          <a:p>
            <a:endParaRPr lang="en-US" dirty="0" smtClean="0"/>
          </a:p>
          <a:p>
            <a:pPr marL="0" indent="0">
              <a:buNone/>
            </a:pPr>
            <a:endParaRPr lang="en-US"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Data structures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extLst>
      <p:ext uri="{BB962C8B-B14F-4D97-AF65-F5344CB8AC3E}">
        <p14:creationId xmlns:p14="http://schemas.microsoft.com/office/powerpoint/2010/main" val="2036154028"/>
      </p:ext>
    </p:extLst>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Practice</a:t>
            </a:r>
            <a:endParaRPr lang="ro-RO" dirty="0"/>
          </a:p>
        </p:txBody>
      </p:sp>
      <p:sp>
        <p:nvSpPr>
          <p:cNvPr id="3" name="Text Placeholder 2"/>
          <p:cNvSpPr>
            <a:spLocks noGrp="1"/>
          </p:cNvSpPr>
          <p:nvPr>
            <p:ph type="body" sz="quarter" idx="23"/>
          </p:nvPr>
        </p:nvSpPr>
        <p:spPr>
          <a:xfrm>
            <a:off x="285719" y="1032876"/>
            <a:ext cx="8705881" cy="2900006"/>
          </a:xfrm>
        </p:spPr>
        <p:txBody>
          <a:bodyPr/>
          <a:lstStyle/>
          <a:p>
            <a:r>
              <a:rPr lang="en-US" dirty="0" smtClean="0"/>
              <a:t>Create tuple t1 that contains elements: </a:t>
            </a:r>
            <a:r>
              <a:rPr lang="en-US" i="1" dirty="0"/>
              <a:t>'</a:t>
            </a:r>
            <a:r>
              <a:rPr lang="en-US" i="1" dirty="0" err="1"/>
              <a:t>abcd</a:t>
            </a:r>
            <a:r>
              <a:rPr lang="en-US" i="1" dirty="0"/>
              <a:t>', 786 , 2.23, 'john', </a:t>
            </a:r>
            <a:r>
              <a:rPr lang="en-US" i="1" dirty="0" smtClean="0"/>
              <a:t>70.2</a:t>
            </a:r>
          </a:p>
          <a:p>
            <a:r>
              <a:rPr lang="en-US" dirty="0" smtClean="0"/>
              <a:t>Update the first element of the tuple. </a:t>
            </a:r>
          </a:p>
          <a:p>
            <a:r>
              <a:rPr lang="en-US" dirty="0" smtClean="0"/>
              <a:t>Return the number of elements that are forming a tuple. </a:t>
            </a:r>
          </a:p>
          <a:p>
            <a:r>
              <a:rPr lang="en-US" dirty="0" smtClean="0"/>
              <a:t>Create tuple t2 based on l2 elements. </a:t>
            </a:r>
          </a:p>
          <a:p>
            <a:r>
              <a:rPr lang="en-US" dirty="0" smtClean="0"/>
              <a:t>What is the minimum value of tuple t1? Can you sort tuple t1?</a:t>
            </a:r>
            <a:endParaRPr lang="en-US" dirty="0" smtClean="0"/>
          </a:p>
          <a:p>
            <a:endParaRPr lang="en-US" dirty="0" smtClean="0"/>
          </a:p>
          <a:p>
            <a:pPr marL="0" indent="0">
              <a:buNone/>
            </a:pPr>
            <a:endParaRPr lang="en-US"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Data structures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extLst>
      <p:ext uri="{BB962C8B-B14F-4D97-AF65-F5344CB8AC3E}">
        <p14:creationId xmlns:p14="http://schemas.microsoft.com/office/powerpoint/2010/main" val="869486430"/>
      </p:ext>
    </p:extLst>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Practice</a:t>
            </a:r>
            <a:endParaRPr lang="ro-RO" dirty="0"/>
          </a:p>
        </p:txBody>
      </p:sp>
      <p:sp>
        <p:nvSpPr>
          <p:cNvPr id="3" name="Text Placeholder 2"/>
          <p:cNvSpPr>
            <a:spLocks noGrp="1"/>
          </p:cNvSpPr>
          <p:nvPr>
            <p:ph type="body" sz="quarter" idx="23"/>
          </p:nvPr>
        </p:nvSpPr>
        <p:spPr>
          <a:xfrm>
            <a:off x="285719" y="1032876"/>
            <a:ext cx="8705881" cy="3253950"/>
          </a:xfrm>
        </p:spPr>
        <p:txBody>
          <a:bodyPr/>
          <a:lstStyle/>
          <a:p>
            <a:r>
              <a:rPr lang="en-US" dirty="0" smtClean="0"/>
              <a:t>Create dictionary d1 that contains : </a:t>
            </a:r>
            <a:r>
              <a:rPr lang="en-US" i="1" kern="1200" dirty="0"/>
              <a:t>'one':'First',2:"Second",</a:t>
            </a:r>
            <a:r>
              <a:rPr lang="en-US" i="1" kern="1200" dirty="0" smtClean="0"/>
              <a:t>3:3</a:t>
            </a:r>
          </a:p>
          <a:p>
            <a:r>
              <a:rPr lang="en-US" kern="1200" dirty="0" smtClean="0"/>
              <a:t>Print dictionary keys. Print dictionary values. </a:t>
            </a:r>
          </a:p>
          <a:p>
            <a:r>
              <a:rPr lang="en-US" kern="1200" dirty="0" smtClean="0"/>
              <a:t>Can you sort a dictionary?</a:t>
            </a:r>
          </a:p>
          <a:p>
            <a:r>
              <a:rPr lang="en-US" kern="1200" dirty="0" smtClean="0"/>
              <a:t>Verify that d1 has key ‘one’. Get value for key ‘one’. Get value for key ‘two’.</a:t>
            </a:r>
          </a:p>
          <a:p>
            <a:r>
              <a:rPr lang="en-US" kern="1200" dirty="0" smtClean="0"/>
              <a:t>Create dictionary d2 using d1’s keys ‘one’ and ‘two’. Print d2.</a:t>
            </a:r>
          </a:p>
          <a:p>
            <a:r>
              <a:rPr lang="en-US" kern="1200" dirty="0" smtClean="0"/>
              <a:t>Create dictionary d3 having l1, t1 and d2 as values. </a:t>
            </a:r>
          </a:p>
          <a:p>
            <a:endParaRPr lang="en-US" dirty="0" smtClean="0"/>
          </a:p>
          <a:p>
            <a:pPr marL="0" indent="0">
              <a:buNone/>
            </a:pPr>
            <a:endParaRPr lang="en-US"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Data structures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extLst>
      <p:ext uri="{BB962C8B-B14F-4D97-AF65-F5344CB8AC3E}">
        <p14:creationId xmlns:p14="http://schemas.microsoft.com/office/powerpoint/2010/main" val="789438367"/>
      </p:ext>
    </p:extLst>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
        <p:nvSpPr>
          <p:cNvPr id="3" name="Text Placeholder 2"/>
          <p:cNvSpPr>
            <a:spLocks noGrp="1"/>
          </p:cNvSpPr>
          <p:nvPr>
            <p:ph type="body" sz="quarter" idx="20"/>
          </p:nvPr>
        </p:nvSpPr>
        <p:spPr>
          <a:xfrm>
            <a:off x="5848350" y="2891961"/>
            <a:ext cx="3095625" cy="1007181"/>
          </a:xfrm>
        </p:spPr>
        <p:txBody>
          <a:bodyPr/>
          <a:lstStyle/>
          <a:p>
            <a:r>
              <a:rPr lang="en-US" dirty="0" smtClean="0"/>
              <a:t>Control flow programs</a:t>
            </a:r>
            <a:endParaRPr lang="ro-RO" dirty="0"/>
          </a:p>
        </p:txBody>
      </p:sp>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Boolean Expressions</a:t>
            </a:r>
            <a:endParaRPr lang="ro-RO" dirty="0"/>
          </a:p>
        </p:txBody>
      </p:sp>
      <p:sp>
        <p:nvSpPr>
          <p:cNvPr id="3" name="Text Placeholder 2"/>
          <p:cNvSpPr>
            <a:spLocks noGrp="1"/>
          </p:cNvSpPr>
          <p:nvPr>
            <p:ph type="body" sz="quarter" idx="23"/>
          </p:nvPr>
        </p:nvSpPr>
        <p:spPr>
          <a:xfrm>
            <a:off x="285719" y="1032876"/>
            <a:ext cx="8705881" cy="5777717"/>
          </a:xfrm>
        </p:spPr>
        <p:txBody>
          <a:bodyPr/>
          <a:lstStyle/>
          <a:p>
            <a:r>
              <a:rPr lang="en-US" dirty="0" smtClean="0"/>
              <a:t>The </a:t>
            </a:r>
            <a:r>
              <a:rPr lang="en-US" dirty="0" err="1" smtClean="0"/>
              <a:t>boolean</a:t>
            </a:r>
            <a:r>
              <a:rPr lang="en-US" dirty="0" smtClean="0"/>
              <a:t> expression returns a value indicating True or False.</a:t>
            </a:r>
          </a:p>
          <a:p>
            <a:r>
              <a:rPr lang="en-US" dirty="0" smtClean="0"/>
              <a:t>Python considers a number of different things to have a truth value assigned to them</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To check the truth value of any given object x, you can use the function </a:t>
            </a:r>
            <a:r>
              <a:rPr lang="en-US" i="1" dirty="0" err="1" smtClean="0"/>
              <a:t>bool</a:t>
            </a:r>
            <a:r>
              <a:rPr lang="en-US" i="1" dirty="0" smtClean="0"/>
              <a:t>(x)</a:t>
            </a:r>
            <a:r>
              <a:rPr lang="en-US" dirty="0" smtClean="0"/>
              <a:t> to see its truth value. </a:t>
            </a:r>
            <a:endParaRPr lang="ro-RO" dirty="0" smtClean="0"/>
          </a:p>
          <a:p>
            <a:r>
              <a:rPr lang="en-US" dirty="0" smtClean="0"/>
              <a:t>The operator  </a:t>
            </a:r>
            <a:r>
              <a:rPr lang="en-US" i="1" dirty="0" smtClean="0"/>
              <a:t>not</a:t>
            </a:r>
            <a:r>
              <a:rPr lang="en-US" dirty="0" smtClean="0"/>
              <a:t> yields True if its argument is false, False otherwise.</a:t>
            </a:r>
            <a:endParaRPr lang="ro-RO" dirty="0" smtClean="0"/>
          </a:p>
          <a:p>
            <a:r>
              <a:rPr lang="en-US" dirty="0" smtClean="0"/>
              <a:t>The expression </a:t>
            </a:r>
            <a:r>
              <a:rPr lang="en-US" i="1" dirty="0" smtClean="0"/>
              <a:t>x and y</a:t>
            </a:r>
            <a:r>
              <a:rPr lang="en-US" dirty="0" smtClean="0"/>
              <a:t> first evaluates </a:t>
            </a:r>
            <a:r>
              <a:rPr lang="en-US" i="1" dirty="0" smtClean="0"/>
              <a:t>x</a:t>
            </a:r>
            <a:r>
              <a:rPr lang="en-US" dirty="0" smtClean="0"/>
              <a:t>; if </a:t>
            </a:r>
            <a:r>
              <a:rPr lang="en-US" i="1" dirty="0" smtClean="0"/>
              <a:t>x</a:t>
            </a:r>
            <a:r>
              <a:rPr lang="en-US" dirty="0" smtClean="0"/>
              <a:t>  is false, its value is returned; otherwise, </a:t>
            </a:r>
            <a:r>
              <a:rPr lang="en-US" i="1" dirty="0" smtClean="0"/>
              <a:t>y</a:t>
            </a:r>
            <a:r>
              <a:rPr lang="en-US" dirty="0" smtClean="0"/>
              <a:t> is evaluated and the resulting value is returned.</a:t>
            </a:r>
            <a:endParaRPr lang="ro-RO" dirty="0" smtClean="0"/>
          </a:p>
          <a:p>
            <a:r>
              <a:rPr lang="en-US" dirty="0" smtClean="0"/>
              <a:t>The expression </a:t>
            </a:r>
            <a:r>
              <a:rPr lang="en-US" i="1" dirty="0" smtClean="0"/>
              <a:t>x or y</a:t>
            </a:r>
            <a:r>
              <a:rPr lang="en-US" dirty="0" smtClean="0"/>
              <a:t> first evaluates </a:t>
            </a:r>
            <a:r>
              <a:rPr lang="en-US" i="1" dirty="0" smtClean="0"/>
              <a:t>x</a:t>
            </a:r>
            <a:r>
              <a:rPr lang="en-US" dirty="0" smtClean="0"/>
              <a:t>; if </a:t>
            </a:r>
            <a:r>
              <a:rPr lang="en-US" i="1" dirty="0" smtClean="0"/>
              <a:t>x</a:t>
            </a:r>
            <a:r>
              <a:rPr lang="en-US" dirty="0" smtClean="0"/>
              <a:t> is true, its value is returned; otherwise, </a:t>
            </a:r>
            <a:r>
              <a:rPr lang="en-US" i="1" dirty="0" smtClean="0"/>
              <a:t>y</a:t>
            </a:r>
            <a:r>
              <a:rPr lang="en-US" dirty="0" smtClean="0"/>
              <a:t> is evaluated and the resulting value is returned.</a:t>
            </a:r>
            <a:endParaRPr lang="ro-RO" dirty="0" smtClean="0"/>
          </a:p>
          <a:p>
            <a:r>
              <a:rPr lang="en-US" dirty="0" smtClean="0"/>
              <a:t>This "laziness" on the part of the interpreter is called "short circuiting" and is a common way of evaluating </a:t>
            </a:r>
            <a:r>
              <a:rPr lang="en-US" dirty="0" err="1" smtClean="0"/>
              <a:t>boolean</a:t>
            </a:r>
            <a:r>
              <a:rPr lang="en-US" dirty="0" smtClean="0"/>
              <a:t> expressions in many programming languages.</a:t>
            </a:r>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Control flow programs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7" name="Table 6"/>
          <p:cNvGraphicFramePr>
            <a:graphicFrameLocks noGrp="1"/>
          </p:cNvGraphicFramePr>
          <p:nvPr/>
        </p:nvGraphicFramePr>
        <p:xfrm>
          <a:off x="666750" y="1768475"/>
          <a:ext cx="6105525" cy="1769110"/>
        </p:xfrm>
        <a:graphic>
          <a:graphicData uri="http://schemas.openxmlformats.org/drawingml/2006/table">
            <a:tbl>
              <a:tblPr firstRow="1" bandRow="1">
                <a:tableStyleId>{5C22544A-7EE6-4342-B048-85BDC9FD1C3A}</a:tableStyleId>
              </a:tblPr>
              <a:tblGrid>
                <a:gridCol w="2830432"/>
                <a:gridCol w="3275093"/>
              </a:tblGrid>
              <a:tr h="239939">
                <a:tc>
                  <a:txBody>
                    <a:bodyPr/>
                    <a:lstStyle/>
                    <a:p>
                      <a:pPr>
                        <a:spcAft>
                          <a:spcPts val="0"/>
                        </a:spcAft>
                      </a:pPr>
                      <a:r>
                        <a:rPr lang="en-US" sz="1200" b="1" kern="50" dirty="0">
                          <a:latin typeface="Liberation Serif"/>
                          <a:ea typeface="WenQuanYi Zen Hei"/>
                          <a:cs typeface="Lohit Devanagari"/>
                        </a:rPr>
                        <a:t>True</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b="1" kern="50">
                          <a:latin typeface="Liberation Serif"/>
                          <a:ea typeface="WenQuanYi Zen Hei"/>
                          <a:cs typeface="Lohit Devanagari"/>
                        </a:rPr>
                        <a:t>False</a:t>
                      </a:r>
                      <a:endParaRPr lang="ro-RO" sz="1200" kern="50">
                        <a:latin typeface="Liberation Serif"/>
                        <a:ea typeface="WenQuanYi Zen Hei"/>
                        <a:cs typeface="Lohit Devanagari"/>
                      </a:endParaRPr>
                    </a:p>
                  </a:txBody>
                  <a:tcPr marL="34925" marR="34925" marT="34925" marB="34925"/>
                </a:tc>
              </a:tr>
              <a:tr h="239939">
                <a:tc>
                  <a:txBody>
                    <a:bodyPr/>
                    <a:lstStyle/>
                    <a:p>
                      <a:pPr>
                        <a:spcAft>
                          <a:spcPts val="0"/>
                        </a:spcAft>
                      </a:pPr>
                      <a:r>
                        <a:rPr lang="en-US" sz="1200" kern="50">
                          <a:latin typeface="Liberation Serif"/>
                          <a:ea typeface="WenQuanYi Zen Hei"/>
                          <a:cs typeface="Lohit Devanagari"/>
                        </a:rPr>
                        <a:t>True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False</a:t>
                      </a:r>
                      <a:endParaRPr lang="ro-RO" sz="1200" kern="50">
                        <a:latin typeface="Liberation Serif"/>
                        <a:ea typeface="WenQuanYi Zen Hei"/>
                        <a:cs typeface="Lohit Devanagari"/>
                      </a:endParaRPr>
                    </a:p>
                  </a:txBody>
                  <a:tcPr marL="34925" marR="34925" marT="34925" marB="34925"/>
                </a:tc>
              </a:tr>
              <a:tr h="239939">
                <a:tc>
                  <a:txBody>
                    <a:bodyPr/>
                    <a:lstStyle/>
                    <a:p>
                      <a:pPr>
                        <a:spcAft>
                          <a:spcPts val="0"/>
                        </a:spcAft>
                      </a:pPr>
                      <a:r>
                        <a:rPr lang="en-US" sz="1200" kern="50">
                          <a:latin typeface="Liberation Serif"/>
                          <a:ea typeface="WenQuanYi Zen Hei"/>
                          <a:cs typeface="Lohit Devanagari"/>
                        </a:rPr>
                        <a:t>1</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0</a:t>
                      </a:r>
                      <a:endParaRPr lang="ro-RO" sz="1200" kern="50">
                        <a:latin typeface="Liberation Serif"/>
                        <a:ea typeface="WenQuanYi Zen Hei"/>
                        <a:cs typeface="Lohit Devanagari"/>
                      </a:endParaRPr>
                    </a:p>
                  </a:txBody>
                  <a:tcPr marL="34925" marR="34925" marT="34925" marB="34925"/>
                </a:tc>
              </a:tr>
              <a:tr h="239939">
                <a:tc>
                  <a:txBody>
                    <a:bodyPr/>
                    <a:lstStyle/>
                    <a:p>
                      <a:pPr>
                        <a:spcAft>
                          <a:spcPts val="600"/>
                        </a:spcAft>
                      </a:pPr>
                      <a:r>
                        <a:rPr lang="en-US" sz="1200" kern="50">
                          <a:latin typeface="Liberation Serif"/>
                          <a:ea typeface="WenQuanYi Zen Hei"/>
                          <a:cs typeface="Lohit Devanagari"/>
                        </a:rPr>
                        <a:t>Numbers other than zero</a:t>
                      </a:r>
                      <a:endParaRPr lang="ro-RO" sz="1200" kern="50">
                        <a:latin typeface="Liberation Serif"/>
                        <a:ea typeface="WenQuanYi Zen Hei"/>
                        <a:cs typeface="Lohit Devanagari"/>
                      </a:endParaRPr>
                    </a:p>
                  </a:txBody>
                  <a:tcPr marL="34925" marR="34925" marT="34925" marB="34925"/>
                </a:tc>
                <a:tc>
                  <a:txBody>
                    <a:bodyPr/>
                    <a:lstStyle/>
                    <a:p>
                      <a:pPr>
                        <a:spcAft>
                          <a:spcPts val="600"/>
                        </a:spcAft>
                      </a:pPr>
                      <a:r>
                        <a:rPr lang="en-US" sz="1200" kern="50">
                          <a:latin typeface="Liberation Serif"/>
                          <a:ea typeface="WenQuanYi Zen Hei"/>
                          <a:cs typeface="Lohit Devanagari"/>
                        </a:rPr>
                        <a:t>The string 'None'</a:t>
                      </a:r>
                      <a:endParaRPr lang="ro-RO" sz="1200" kern="50">
                        <a:latin typeface="Liberation Serif"/>
                        <a:ea typeface="WenQuanYi Zen Hei"/>
                        <a:cs typeface="Lohit Devanagari"/>
                      </a:endParaRPr>
                    </a:p>
                  </a:txBody>
                  <a:tcPr marL="34925" marR="34925" marT="34925" marB="34925"/>
                </a:tc>
              </a:tr>
              <a:tr h="239939">
                <a:tc>
                  <a:txBody>
                    <a:bodyPr/>
                    <a:lstStyle/>
                    <a:p>
                      <a:pPr>
                        <a:spcAft>
                          <a:spcPts val="600"/>
                        </a:spcAft>
                      </a:pPr>
                      <a:r>
                        <a:rPr lang="en-US" sz="1200" kern="50" dirty="0">
                          <a:latin typeface="Liberation Serif"/>
                          <a:ea typeface="WenQuanYi Zen Hei"/>
                          <a:cs typeface="Lohit Devanagari"/>
                        </a:rPr>
                        <a:t>Nonempty strings </a:t>
                      </a:r>
                      <a:endParaRPr lang="ro-RO" sz="1200" kern="50" dirty="0">
                        <a:latin typeface="Liberation Serif"/>
                        <a:ea typeface="WenQuanYi Zen Hei"/>
                        <a:cs typeface="Lohit Devanagari"/>
                      </a:endParaRPr>
                    </a:p>
                  </a:txBody>
                  <a:tcPr marL="34925" marR="34925" marT="34925" marB="34925"/>
                </a:tc>
                <a:tc>
                  <a:txBody>
                    <a:bodyPr/>
                    <a:lstStyle/>
                    <a:p>
                      <a:pPr>
                        <a:spcAft>
                          <a:spcPts val="600"/>
                        </a:spcAft>
                      </a:pPr>
                      <a:r>
                        <a:rPr lang="en-US" sz="1200" kern="50">
                          <a:latin typeface="Liberation Serif"/>
                          <a:ea typeface="WenQuanYi Zen Hei"/>
                          <a:cs typeface="Lohit Devanagari"/>
                        </a:rPr>
                        <a:t>Empty strings</a:t>
                      </a:r>
                      <a:endParaRPr lang="ro-RO" sz="1200" kern="50">
                        <a:latin typeface="Liberation Serif"/>
                        <a:ea typeface="WenQuanYi Zen Hei"/>
                        <a:cs typeface="Lohit Devanagari"/>
                      </a:endParaRPr>
                    </a:p>
                  </a:txBody>
                  <a:tcPr marL="34925" marR="34925" marT="34925" marB="34925"/>
                </a:tc>
              </a:tr>
              <a:tr h="239939">
                <a:tc>
                  <a:txBody>
                    <a:bodyPr/>
                    <a:lstStyle/>
                    <a:p>
                      <a:pPr>
                        <a:spcAft>
                          <a:spcPts val="600"/>
                        </a:spcAft>
                      </a:pPr>
                      <a:r>
                        <a:rPr lang="en-US" sz="1200" kern="50">
                          <a:latin typeface="Liberation Serif"/>
                          <a:ea typeface="WenQuanYi Zen Hei"/>
                          <a:cs typeface="Lohit Devanagari"/>
                        </a:rPr>
                        <a:t>Nonempty lists</a:t>
                      </a:r>
                      <a:endParaRPr lang="ro-RO" sz="1200" kern="50">
                        <a:latin typeface="Liberation Serif"/>
                        <a:ea typeface="WenQuanYi Zen Hei"/>
                        <a:cs typeface="Lohit Devanagari"/>
                      </a:endParaRPr>
                    </a:p>
                  </a:txBody>
                  <a:tcPr marL="34925" marR="34925" marT="34925" marB="34925"/>
                </a:tc>
                <a:tc>
                  <a:txBody>
                    <a:bodyPr/>
                    <a:lstStyle/>
                    <a:p>
                      <a:pPr>
                        <a:spcAft>
                          <a:spcPts val="600"/>
                        </a:spcAft>
                      </a:pPr>
                      <a:r>
                        <a:rPr lang="en-US" sz="1200" kern="50">
                          <a:latin typeface="Liberation Serif"/>
                          <a:ea typeface="WenQuanYi Zen Hei"/>
                          <a:cs typeface="Lohit Devanagari"/>
                        </a:rPr>
                        <a:t>Empty lists</a:t>
                      </a:r>
                      <a:endParaRPr lang="ro-RO" sz="1200" kern="50">
                        <a:latin typeface="Liberation Serif"/>
                        <a:ea typeface="WenQuanYi Zen Hei"/>
                        <a:cs typeface="Lohit Devanagari"/>
                      </a:endParaRPr>
                    </a:p>
                  </a:txBody>
                  <a:tcPr marL="34925" marR="34925" marT="34925" marB="34925"/>
                </a:tc>
              </a:tr>
              <a:tr h="239939">
                <a:tc>
                  <a:txBody>
                    <a:bodyPr/>
                    <a:lstStyle/>
                    <a:p>
                      <a:pPr>
                        <a:spcAft>
                          <a:spcPts val="600"/>
                        </a:spcAft>
                      </a:pPr>
                      <a:r>
                        <a:rPr lang="en-US" sz="1200" kern="50">
                          <a:latin typeface="Liberation Serif"/>
                          <a:ea typeface="WenQuanYi Zen Hei"/>
                          <a:cs typeface="Lohit Devanagari"/>
                        </a:rPr>
                        <a:t>Nonempty dictionaries/tuples/sets</a:t>
                      </a:r>
                      <a:endParaRPr lang="ro-RO" sz="1200" kern="50">
                        <a:latin typeface="Liberation Serif"/>
                        <a:ea typeface="WenQuanYi Zen Hei"/>
                        <a:cs typeface="Lohit Devanagari"/>
                      </a:endParaRPr>
                    </a:p>
                  </a:txBody>
                  <a:tcPr marL="34925" marR="34925" marT="34925" marB="34925"/>
                </a:tc>
                <a:tc>
                  <a:txBody>
                    <a:bodyPr/>
                    <a:lstStyle/>
                    <a:p>
                      <a:pPr>
                        <a:spcAft>
                          <a:spcPts val="600"/>
                        </a:spcAft>
                      </a:pPr>
                      <a:r>
                        <a:rPr lang="en-US" sz="1200" kern="50" dirty="0">
                          <a:latin typeface="Liberation Serif"/>
                          <a:ea typeface="WenQuanYi Zen Hei"/>
                          <a:cs typeface="Lohit Devanagari"/>
                        </a:rPr>
                        <a:t>Empty dictionaries/</a:t>
                      </a:r>
                      <a:r>
                        <a:rPr lang="en-US" sz="1200" kern="50" dirty="0" err="1">
                          <a:latin typeface="Liberation Serif"/>
                          <a:ea typeface="WenQuanYi Zen Hei"/>
                          <a:cs typeface="Lohit Devanagari"/>
                        </a:rPr>
                        <a:t>tuples</a:t>
                      </a:r>
                      <a:r>
                        <a:rPr lang="en-US" sz="1200" kern="50" dirty="0">
                          <a:latin typeface="Liberation Serif"/>
                          <a:ea typeface="WenQuanYi Zen Hei"/>
                          <a:cs typeface="Lohit Devanagari"/>
                        </a:rPr>
                        <a:t>/sets</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Conditional statements</a:t>
            </a:r>
            <a:endParaRPr lang="ro-RO" dirty="0"/>
          </a:p>
        </p:txBody>
      </p:sp>
      <p:sp>
        <p:nvSpPr>
          <p:cNvPr id="3" name="Text Placeholder 2"/>
          <p:cNvSpPr>
            <a:spLocks noGrp="1"/>
          </p:cNvSpPr>
          <p:nvPr>
            <p:ph type="body" sz="quarter" idx="23"/>
          </p:nvPr>
        </p:nvSpPr>
        <p:spPr>
          <a:xfrm>
            <a:off x="285719" y="1032876"/>
            <a:ext cx="8705881" cy="422405"/>
          </a:xfrm>
        </p:spPr>
        <p:txBody>
          <a:bodyPr/>
          <a:lstStyle/>
          <a:p>
            <a:r>
              <a:rPr lang="en-US" dirty="0" smtClean="0"/>
              <a:t>Python programming language provides following types of conditional statements</a:t>
            </a:r>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Control flow programs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7" name="Table 6"/>
          <p:cNvGraphicFramePr>
            <a:graphicFrameLocks noGrp="1"/>
          </p:cNvGraphicFramePr>
          <p:nvPr/>
        </p:nvGraphicFramePr>
        <p:xfrm>
          <a:off x="685798" y="1644648"/>
          <a:ext cx="7953376" cy="2413004"/>
        </p:xfrm>
        <a:graphic>
          <a:graphicData uri="http://schemas.openxmlformats.org/drawingml/2006/table">
            <a:tbl>
              <a:tblPr firstRow="1" bandRow="1">
                <a:tableStyleId>{5C22544A-7EE6-4342-B048-85BDC9FD1C3A}</a:tableStyleId>
              </a:tblPr>
              <a:tblGrid>
                <a:gridCol w="2638427"/>
                <a:gridCol w="5314949"/>
              </a:tblGrid>
              <a:tr h="603251">
                <a:tc>
                  <a:txBody>
                    <a:bodyPr/>
                    <a:lstStyle/>
                    <a:p>
                      <a:pPr>
                        <a:spcAft>
                          <a:spcPts val="0"/>
                        </a:spcAft>
                      </a:pPr>
                      <a:r>
                        <a:rPr lang="en-US" sz="1200" b="1" kern="50" dirty="0">
                          <a:latin typeface="Liberation Serif"/>
                          <a:ea typeface="WenQuanYi Zen Hei"/>
                          <a:cs typeface="Lohit Devanagari"/>
                        </a:rPr>
                        <a:t>Statement</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b="1" kern="50">
                          <a:latin typeface="Liberation Serif"/>
                          <a:ea typeface="WenQuanYi Zen Hei"/>
                          <a:cs typeface="Lohit Devanagari"/>
                        </a:rPr>
                        <a:t>Description</a:t>
                      </a:r>
                      <a:endParaRPr lang="ro-RO" sz="1200" kern="50">
                        <a:latin typeface="Liberation Serif"/>
                        <a:ea typeface="WenQuanYi Zen Hei"/>
                        <a:cs typeface="Lohit Devanagari"/>
                      </a:endParaRPr>
                    </a:p>
                  </a:txBody>
                  <a:tcPr marL="34925" marR="34925" marT="34925" marB="34925"/>
                </a:tc>
              </a:tr>
              <a:tr h="603251">
                <a:tc>
                  <a:txBody>
                    <a:bodyPr/>
                    <a:lstStyle/>
                    <a:p>
                      <a:pPr>
                        <a:spcAft>
                          <a:spcPts val="0"/>
                        </a:spcAft>
                      </a:pPr>
                      <a:r>
                        <a:rPr lang="en-US" sz="1200" b="1" kern="50">
                          <a:latin typeface="Liberation Serif"/>
                          <a:ea typeface="WenQuanYi Zen Hei"/>
                          <a:cs typeface="Lohit Devanagari"/>
                        </a:rPr>
                        <a:t> if statements</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An </a:t>
                      </a:r>
                      <a:r>
                        <a:rPr lang="en-US" sz="1200" b="1" kern="50">
                          <a:latin typeface="Liberation Serif"/>
                          <a:ea typeface="WenQuanYi Zen Hei"/>
                          <a:cs typeface="Lohit Devanagari"/>
                        </a:rPr>
                        <a:t>if statement</a:t>
                      </a:r>
                      <a:r>
                        <a:rPr lang="en-US" sz="1200" kern="50">
                          <a:latin typeface="Liberation Serif"/>
                          <a:ea typeface="WenQuanYi Zen Hei"/>
                          <a:cs typeface="Lohit Devanagari"/>
                        </a:rPr>
                        <a:t> consists of a boolean expression followed by one or more statements.</a:t>
                      </a:r>
                      <a:endParaRPr lang="ro-RO" sz="1200" kern="50">
                        <a:latin typeface="Liberation Serif"/>
                        <a:ea typeface="WenQuanYi Zen Hei"/>
                        <a:cs typeface="Lohit Devanagari"/>
                      </a:endParaRPr>
                    </a:p>
                  </a:txBody>
                  <a:tcPr marL="34925" marR="34925" marT="34925" marB="34925"/>
                </a:tc>
              </a:tr>
              <a:tr h="603251">
                <a:tc>
                  <a:txBody>
                    <a:bodyPr/>
                    <a:lstStyle/>
                    <a:p>
                      <a:pPr>
                        <a:spcAft>
                          <a:spcPts val="0"/>
                        </a:spcAft>
                      </a:pPr>
                      <a:r>
                        <a:rPr lang="en-US" sz="1200" b="1" kern="50">
                          <a:latin typeface="Liberation Serif"/>
                          <a:ea typeface="WenQuanYi Zen Hei"/>
                          <a:cs typeface="Lohit Devanagari"/>
                        </a:rPr>
                        <a:t> if...else statements</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An </a:t>
                      </a:r>
                      <a:r>
                        <a:rPr lang="en-US" sz="1200" b="1" kern="50">
                          <a:latin typeface="Liberation Serif"/>
                          <a:ea typeface="WenQuanYi Zen Hei"/>
                          <a:cs typeface="Lohit Devanagari"/>
                        </a:rPr>
                        <a:t>if statement</a:t>
                      </a:r>
                      <a:r>
                        <a:rPr lang="en-US" sz="1200" kern="50">
                          <a:latin typeface="Liberation Serif"/>
                          <a:ea typeface="WenQuanYi Zen Hei"/>
                          <a:cs typeface="Lohit Devanagari"/>
                        </a:rPr>
                        <a:t> can be followed by an optional </a:t>
                      </a:r>
                      <a:r>
                        <a:rPr lang="en-US" sz="1200" b="1" kern="50">
                          <a:latin typeface="Liberation Serif"/>
                          <a:ea typeface="WenQuanYi Zen Hei"/>
                          <a:cs typeface="Lohit Devanagari"/>
                        </a:rPr>
                        <a:t>else statement</a:t>
                      </a:r>
                      <a:r>
                        <a:rPr lang="en-US" sz="1200" kern="50">
                          <a:latin typeface="Liberation Serif"/>
                          <a:ea typeface="WenQuanYi Zen Hei"/>
                          <a:cs typeface="Lohit Devanagari"/>
                        </a:rPr>
                        <a:t>, which executes when the boolean expression is false.</a:t>
                      </a:r>
                      <a:endParaRPr lang="ro-RO" sz="1200" kern="50">
                        <a:latin typeface="Liberation Serif"/>
                        <a:ea typeface="WenQuanYi Zen Hei"/>
                        <a:cs typeface="Lohit Devanagari"/>
                      </a:endParaRPr>
                    </a:p>
                  </a:txBody>
                  <a:tcPr marL="34925" marR="34925" marT="34925" marB="34925"/>
                </a:tc>
              </a:tr>
              <a:tr h="603251">
                <a:tc>
                  <a:txBody>
                    <a:bodyPr/>
                    <a:lstStyle/>
                    <a:p>
                      <a:pPr>
                        <a:spcAft>
                          <a:spcPts val="0"/>
                        </a:spcAft>
                      </a:pPr>
                      <a:r>
                        <a:rPr lang="en-US" sz="1200" b="1" kern="50">
                          <a:latin typeface="Liberation Serif"/>
                          <a:ea typeface="WenQuanYi Zen Hei"/>
                          <a:cs typeface="Lohit Devanagari"/>
                        </a:rPr>
                        <a:t>nested if statements</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You can use one </a:t>
                      </a:r>
                      <a:r>
                        <a:rPr lang="en-US" sz="1200" b="1" kern="50" dirty="0">
                          <a:latin typeface="Liberation Serif"/>
                          <a:ea typeface="WenQuanYi Zen Hei"/>
                          <a:cs typeface="Lohit Devanagari"/>
                        </a:rPr>
                        <a:t>if</a:t>
                      </a:r>
                      <a:r>
                        <a:rPr lang="en-US" sz="1200" kern="50" dirty="0">
                          <a:latin typeface="Liberation Serif"/>
                          <a:ea typeface="WenQuanYi Zen Hei"/>
                          <a:cs typeface="Lohit Devanagari"/>
                        </a:rPr>
                        <a:t> or </a:t>
                      </a:r>
                      <a:r>
                        <a:rPr lang="en-US" sz="1200" b="1" kern="50" dirty="0" err="1">
                          <a:latin typeface="Liberation Serif"/>
                          <a:ea typeface="WenQuanYi Zen Hei"/>
                          <a:cs typeface="Lohit Devanagari"/>
                        </a:rPr>
                        <a:t>elif</a:t>
                      </a:r>
                      <a:r>
                        <a:rPr lang="en-US" sz="1200" kern="50" dirty="0">
                          <a:latin typeface="Liberation Serif"/>
                          <a:ea typeface="WenQuanYi Zen Hei"/>
                          <a:cs typeface="Lohit Devanagari"/>
                        </a:rPr>
                        <a:t> statement inside another </a:t>
                      </a:r>
                      <a:r>
                        <a:rPr lang="en-US" sz="1200" b="1" kern="50" dirty="0">
                          <a:latin typeface="Liberation Serif"/>
                          <a:ea typeface="WenQuanYi Zen Hei"/>
                          <a:cs typeface="Lohit Devanagari"/>
                        </a:rPr>
                        <a:t>if</a:t>
                      </a:r>
                      <a:r>
                        <a:rPr lang="en-US" sz="1200" kern="50" dirty="0">
                          <a:latin typeface="Liberation Serif"/>
                          <a:ea typeface="WenQuanYi Zen Hei"/>
                          <a:cs typeface="Lohit Devanagari"/>
                        </a:rPr>
                        <a:t> or </a:t>
                      </a:r>
                      <a:r>
                        <a:rPr lang="en-US" sz="1200" b="1" kern="50" dirty="0" err="1">
                          <a:latin typeface="Liberation Serif"/>
                          <a:ea typeface="WenQuanYi Zen Hei"/>
                          <a:cs typeface="Lohit Devanagari"/>
                        </a:rPr>
                        <a:t>elif</a:t>
                      </a:r>
                      <a:r>
                        <a:rPr lang="en-US" sz="1200" kern="50" dirty="0">
                          <a:latin typeface="Liberation Serif"/>
                          <a:ea typeface="WenQuanYi Zen Hei"/>
                          <a:cs typeface="Lohit Devanagari"/>
                        </a:rPr>
                        <a:t> statement(s).</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If statements</a:t>
            </a:r>
            <a:endParaRPr lang="ro-RO" dirty="0"/>
          </a:p>
        </p:txBody>
      </p:sp>
      <p:sp>
        <p:nvSpPr>
          <p:cNvPr id="3" name="Text Placeholder 2"/>
          <p:cNvSpPr>
            <a:spLocks noGrp="1"/>
          </p:cNvSpPr>
          <p:nvPr>
            <p:ph type="body" sz="quarter" idx="23"/>
          </p:nvPr>
        </p:nvSpPr>
        <p:spPr>
          <a:xfrm>
            <a:off x="285719" y="1032876"/>
            <a:ext cx="8705881" cy="3454004"/>
          </a:xfrm>
        </p:spPr>
        <p:txBody>
          <a:bodyPr/>
          <a:lstStyle/>
          <a:p>
            <a:r>
              <a:rPr lang="en-US" dirty="0" smtClean="0"/>
              <a:t> The </a:t>
            </a:r>
            <a:r>
              <a:rPr lang="en-US" b="1" dirty="0" smtClean="0"/>
              <a:t>if </a:t>
            </a:r>
            <a:r>
              <a:rPr lang="en-US" dirty="0" smtClean="0"/>
              <a:t>statement contains a logical expression using which data is compared, and a decision is made based on the result of the comparison.</a:t>
            </a:r>
            <a:endParaRPr lang="ro-RO" dirty="0" smtClean="0"/>
          </a:p>
          <a:p>
            <a:r>
              <a:rPr lang="en-US" dirty="0" smtClean="0"/>
              <a:t>It has the following syntax:</a:t>
            </a:r>
            <a:endParaRPr lang="ro-RO" dirty="0" smtClean="0"/>
          </a:p>
          <a:p>
            <a:pPr lvl="1">
              <a:buNone/>
            </a:pPr>
            <a:r>
              <a:rPr lang="en-US" i="1" dirty="0" smtClean="0"/>
              <a:t>if (conditions):</a:t>
            </a:r>
            <a:endParaRPr lang="ro-RO" dirty="0" smtClean="0"/>
          </a:p>
          <a:p>
            <a:pPr lvl="1">
              <a:buNone/>
            </a:pPr>
            <a:r>
              <a:rPr lang="en-US" i="1" dirty="0" smtClean="0"/>
              <a:t>    statement1</a:t>
            </a:r>
            <a:endParaRPr lang="ro-RO" dirty="0" smtClean="0"/>
          </a:p>
          <a:p>
            <a:pPr lvl="1">
              <a:buNone/>
            </a:pPr>
            <a:r>
              <a:rPr lang="en-US" i="1" dirty="0" smtClean="0"/>
              <a:t>    statement2</a:t>
            </a:r>
            <a:endParaRPr lang="ro-RO" dirty="0" smtClean="0"/>
          </a:p>
          <a:p>
            <a:pPr lvl="1">
              <a:buNone/>
            </a:pPr>
            <a:r>
              <a:rPr lang="en-US" i="1" dirty="0" smtClean="0"/>
              <a:t>statement3</a:t>
            </a:r>
            <a:endParaRPr lang="ro-RO" dirty="0" smtClean="0"/>
          </a:p>
          <a:p>
            <a:r>
              <a:rPr lang="en-US" dirty="0" smtClean="0"/>
              <a:t>Only </a:t>
            </a:r>
            <a:r>
              <a:rPr lang="en-US" i="1" dirty="0" smtClean="0"/>
              <a:t>statement1</a:t>
            </a:r>
            <a:r>
              <a:rPr lang="en-US" dirty="0" smtClean="0"/>
              <a:t> is mandatory in an if statement. The rest of them being optional.</a:t>
            </a:r>
            <a:endParaRPr lang="ro-RO" dirty="0" smtClean="0"/>
          </a:p>
          <a:p>
            <a:r>
              <a:rPr lang="en-US" i="1" dirty="0" smtClean="0"/>
              <a:t>statement3</a:t>
            </a:r>
            <a:r>
              <a:rPr lang="en-US" dirty="0" smtClean="0"/>
              <a:t> will be executed regardless of the result of </a:t>
            </a:r>
            <a:r>
              <a:rPr lang="en-US" i="1" dirty="0" smtClean="0"/>
              <a:t>conditions, </a:t>
            </a:r>
            <a:r>
              <a:rPr lang="en-US" dirty="0" smtClean="0"/>
              <a:t>because is not indented and not included in the if statement</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Control flow programs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If…else statements</a:t>
            </a:r>
            <a:endParaRPr lang="ro-RO" dirty="0"/>
          </a:p>
        </p:txBody>
      </p:sp>
      <p:sp>
        <p:nvSpPr>
          <p:cNvPr id="3" name="Text Placeholder 2"/>
          <p:cNvSpPr>
            <a:spLocks noGrp="1"/>
          </p:cNvSpPr>
          <p:nvPr>
            <p:ph type="body" sz="quarter" idx="23"/>
          </p:nvPr>
        </p:nvSpPr>
        <p:spPr>
          <a:xfrm>
            <a:off x="285719" y="1032876"/>
            <a:ext cx="8705881" cy="4161890"/>
          </a:xfrm>
        </p:spPr>
        <p:txBody>
          <a:bodyPr/>
          <a:lstStyle/>
          <a:p>
            <a:r>
              <a:rPr lang="en-US" dirty="0" smtClean="0"/>
              <a:t>An </a:t>
            </a:r>
            <a:r>
              <a:rPr lang="en-US" b="1" dirty="0" smtClean="0"/>
              <a:t>else</a:t>
            </a:r>
            <a:r>
              <a:rPr lang="en-US" dirty="0" smtClean="0"/>
              <a:t> statement can be combined with an </a:t>
            </a:r>
            <a:r>
              <a:rPr lang="en-US" b="1" dirty="0" smtClean="0"/>
              <a:t>if</a:t>
            </a:r>
            <a:r>
              <a:rPr lang="en-US" dirty="0" smtClean="0"/>
              <a:t> statement. </a:t>
            </a:r>
          </a:p>
          <a:p>
            <a:r>
              <a:rPr lang="en-US" dirty="0" smtClean="0"/>
              <a:t>An </a:t>
            </a:r>
            <a:r>
              <a:rPr lang="en-US" b="1" dirty="0" smtClean="0"/>
              <a:t>else</a:t>
            </a:r>
            <a:r>
              <a:rPr lang="en-US" dirty="0" smtClean="0"/>
              <a:t> statement contains the block of code that executes if the conditional expression in the if statement resolves to 0 or a false value.</a:t>
            </a:r>
            <a:endParaRPr lang="ro-RO" dirty="0" smtClean="0"/>
          </a:p>
          <a:p>
            <a:r>
              <a:rPr lang="en-US" dirty="0" smtClean="0"/>
              <a:t>The </a:t>
            </a:r>
            <a:r>
              <a:rPr lang="en-US" i="1" dirty="0" smtClean="0"/>
              <a:t>else</a:t>
            </a:r>
            <a:r>
              <a:rPr lang="en-US" dirty="0" smtClean="0"/>
              <a:t> statement is an optional statement and there could be at most only one </a:t>
            </a:r>
            <a:r>
              <a:rPr lang="en-US" b="1" dirty="0" smtClean="0"/>
              <a:t>else</a:t>
            </a:r>
            <a:r>
              <a:rPr lang="en-US" dirty="0" smtClean="0"/>
              <a:t> statement following </a:t>
            </a:r>
            <a:r>
              <a:rPr lang="en-US" b="1" dirty="0" smtClean="0"/>
              <a:t>if</a:t>
            </a:r>
            <a:r>
              <a:rPr lang="en-US" dirty="0" smtClean="0"/>
              <a:t> .</a:t>
            </a:r>
            <a:endParaRPr lang="ro-RO" dirty="0" smtClean="0"/>
          </a:p>
          <a:p>
            <a:r>
              <a:rPr lang="en-US" dirty="0" smtClean="0"/>
              <a:t>The syntax for if..else is:</a:t>
            </a:r>
            <a:endParaRPr lang="ro-RO" dirty="0" smtClean="0"/>
          </a:p>
          <a:p>
            <a:pPr lvl="1">
              <a:buNone/>
            </a:pPr>
            <a:r>
              <a:rPr lang="en-US" i="1" dirty="0" smtClean="0"/>
              <a:t>if (conditions):</a:t>
            </a:r>
            <a:endParaRPr lang="ro-RO" dirty="0" smtClean="0"/>
          </a:p>
          <a:p>
            <a:pPr lvl="1">
              <a:buNone/>
            </a:pPr>
            <a:r>
              <a:rPr lang="en-US" i="1" dirty="0" smtClean="0"/>
              <a:t>    statement1</a:t>
            </a:r>
            <a:endParaRPr lang="ro-RO" dirty="0" smtClean="0"/>
          </a:p>
          <a:p>
            <a:pPr lvl="1">
              <a:buNone/>
            </a:pPr>
            <a:r>
              <a:rPr lang="en-US" i="1" dirty="0" smtClean="0"/>
              <a:t>    statement2</a:t>
            </a:r>
            <a:endParaRPr lang="ro-RO" dirty="0" smtClean="0"/>
          </a:p>
          <a:p>
            <a:pPr lvl="1">
              <a:buNone/>
            </a:pPr>
            <a:r>
              <a:rPr lang="en-US" i="1" dirty="0" smtClean="0"/>
              <a:t>else:</a:t>
            </a:r>
            <a:endParaRPr lang="ro-RO" dirty="0" smtClean="0"/>
          </a:p>
          <a:p>
            <a:pPr lvl="1">
              <a:buNone/>
            </a:pPr>
            <a:r>
              <a:rPr lang="en-US" i="1" dirty="0" smtClean="0"/>
              <a:t>    statement3</a:t>
            </a:r>
            <a:endParaRPr lang="ro-RO" dirty="0" smtClean="0"/>
          </a:p>
          <a:p>
            <a:r>
              <a:rPr lang="en-US" dirty="0" smtClean="0"/>
              <a:t>Note that </a:t>
            </a:r>
            <a:r>
              <a:rPr lang="en-US" i="1" dirty="0" smtClean="0"/>
              <a:t>statement3 </a:t>
            </a:r>
            <a:r>
              <a:rPr lang="en-US" dirty="0" smtClean="0"/>
              <a:t>will be executed only if </a:t>
            </a:r>
            <a:r>
              <a:rPr lang="en-US" i="1" dirty="0" smtClean="0"/>
              <a:t>conditions </a:t>
            </a:r>
            <a:r>
              <a:rPr lang="en-US" dirty="0" smtClean="0"/>
              <a:t>will be a false value.</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Control flow programs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Nested if statements</a:t>
            </a:r>
            <a:endParaRPr lang="ro-RO" dirty="0"/>
          </a:p>
        </p:txBody>
      </p:sp>
      <p:sp>
        <p:nvSpPr>
          <p:cNvPr id="3" name="Text Placeholder 2"/>
          <p:cNvSpPr>
            <a:spLocks noGrp="1"/>
          </p:cNvSpPr>
          <p:nvPr>
            <p:ph type="body" sz="quarter" idx="23"/>
          </p:nvPr>
        </p:nvSpPr>
        <p:spPr>
          <a:xfrm>
            <a:off x="285719" y="1032876"/>
            <a:ext cx="8705881" cy="6285549"/>
          </a:xfrm>
        </p:spPr>
        <p:txBody>
          <a:bodyPr/>
          <a:lstStyle/>
          <a:p>
            <a:r>
              <a:rPr lang="en-US" dirty="0" smtClean="0"/>
              <a:t>The </a:t>
            </a:r>
            <a:r>
              <a:rPr lang="en-US" b="1" dirty="0" err="1" smtClean="0"/>
              <a:t>elif</a:t>
            </a:r>
            <a:r>
              <a:rPr lang="en-US" dirty="0" smtClean="0"/>
              <a:t> statement allows you to check multiple expressions for truth value and execute a block of code as soon as one of the conditions evaluates to true.</a:t>
            </a:r>
            <a:endParaRPr lang="ro-RO" dirty="0" smtClean="0"/>
          </a:p>
          <a:p>
            <a:r>
              <a:rPr lang="en-US" dirty="0" smtClean="0"/>
              <a:t>Like the </a:t>
            </a:r>
            <a:r>
              <a:rPr lang="en-US" b="1" dirty="0" smtClean="0"/>
              <a:t>else</a:t>
            </a:r>
            <a:r>
              <a:rPr lang="en-US" dirty="0" smtClean="0"/>
              <a:t>, the </a:t>
            </a:r>
            <a:r>
              <a:rPr lang="en-US" b="1" dirty="0" err="1" smtClean="0"/>
              <a:t>elif</a:t>
            </a:r>
            <a:r>
              <a:rPr lang="en-US" dirty="0" smtClean="0"/>
              <a:t> statement is optional</a:t>
            </a:r>
          </a:p>
          <a:p>
            <a:r>
              <a:rPr lang="en-US" dirty="0" smtClean="0"/>
              <a:t>There can be an arbitrary number of </a:t>
            </a:r>
            <a:r>
              <a:rPr lang="en-US" b="1" dirty="0" err="1" smtClean="0"/>
              <a:t>elif</a:t>
            </a:r>
            <a:r>
              <a:rPr lang="en-US" dirty="0" smtClean="0"/>
              <a:t> statements following an </a:t>
            </a:r>
            <a:r>
              <a:rPr lang="en-US" b="1" dirty="0" smtClean="0"/>
              <a:t>if</a:t>
            </a:r>
            <a:r>
              <a:rPr lang="en-US" dirty="0" smtClean="0"/>
              <a:t>.</a:t>
            </a:r>
            <a:endParaRPr lang="ro-RO" dirty="0" smtClean="0"/>
          </a:p>
          <a:p>
            <a:r>
              <a:rPr lang="en-US" dirty="0" smtClean="0"/>
              <a:t>The syntax of the </a:t>
            </a:r>
            <a:r>
              <a:rPr lang="en-US" i="1" dirty="0" smtClean="0"/>
              <a:t>if...</a:t>
            </a:r>
            <a:r>
              <a:rPr lang="en-US" i="1" dirty="0" err="1" smtClean="0"/>
              <a:t>elif</a:t>
            </a:r>
            <a:r>
              <a:rPr lang="en-US" dirty="0" smtClean="0"/>
              <a:t> statement is:</a:t>
            </a:r>
            <a:endParaRPr lang="ro-RO" dirty="0" smtClean="0"/>
          </a:p>
          <a:p>
            <a:pPr lvl="1">
              <a:buNone/>
            </a:pPr>
            <a:r>
              <a:rPr lang="en-US" i="1" dirty="0" smtClean="0"/>
              <a:t>if (condition1):</a:t>
            </a:r>
            <a:endParaRPr lang="ro-RO" dirty="0" smtClean="0"/>
          </a:p>
          <a:p>
            <a:pPr lvl="1">
              <a:buNone/>
            </a:pPr>
            <a:r>
              <a:rPr lang="en-US" i="1" dirty="0" smtClean="0"/>
              <a:t>    statement1</a:t>
            </a:r>
            <a:endParaRPr lang="ro-RO" dirty="0" smtClean="0"/>
          </a:p>
          <a:p>
            <a:pPr lvl="1">
              <a:buNone/>
            </a:pPr>
            <a:r>
              <a:rPr lang="en-US" i="1" dirty="0" err="1" smtClean="0"/>
              <a:t>elif</a:t>
            </a:r>
            <a:r>
              <a:rPr lang="en-US" i="1" dirty="0" smtClean="0"/>
              <a:t> (condition2):</a:t>
            </a:r>
            <a:endParaRPr lang="ro-RO" dirty="0" smtClean="0"/>
          </a:p>
          <a:p>
            <a:pPr lvl="1">
              <a:buNone/>
            </a:pPr>
            <a:r>
              <a:rPr lang="en-US" i="1" dirty="0" smtClean="0"/>
              <a:t>    statement2</a:t>
            </a:r>
            <a:endParaRPr lang="ro-RO" dirty="0" smtClean="0"/>
          </a:p>
          <a:p>
            <a:pPr lvl="1">
              <a:buNone/>
            </a:pPr>
            <a:r>
              <a:rPr lang="en-US" i="1" dirty="0" err="1" smtClean="0"/>
              <a:t>elif</a:t>
            </a:r>
            <a:r>
              <a:rPr lang="en-US" i="1" dirty="0" smtClean="0"/>
              <a:t> (condition3):</a:t>
            </a:r>
            <a:endParaRPr lang="ro-RO" dirty="0" smtClean="0"/>
          </a:p>
          <a:p>
            <a:pPr lvl="1">
              <a:buNone/>
            </a:pPr>
            <a:r>
              <a:rPr lang="en-US" i="1" dirty="0" smtClean="0"/>
              <a:t>   statement3</a:t>
            </a:r>
            <a:endParaRPr lang="ro-RO" dirty="0" smtClean="0"/>
          </a:p>
          <a:p>
            <a:pPr lvl="1">
              <a:buNone/>
            </a:pPr>
            <a:r>
              <a:rPr lang="en-US" i="1" dirty="0" smtClean="0"/>
              <a:t>else:</a:t>
            </a:r>
            <a:endParaRPr lang="ro-RO" dirty="0" smtClean="0"/>
          </a:p>
          <a:p>
            <a:pPr lvl="1">
              <a:buNone/>
            </a:pPr>
            <a:r>
              <a:rPr lang="en-US" i="1" dirty="0" smtClean="0"/>
              <a:t>   statement4</a:t>
            </a:r>
            <a:endParaRPr lang="ro-RO" dirty="0" smtClean="0"/>
          </a:p>
          <a:p>
            <a:r>
              <a:rPr lang="en-US" dirty="0" smtClean="0"/>
              <a:t>If the suite of an </a:t>
            </a:r>
            <a:r>
              <a:rPr lang="en-US" b="1" dirty="0" smtClean="0"/>
              <a:t>if</a:t>
            </a:r>
            <a:r>
              <a:rPr lang="en-US" dirty="0" smtClean="0"/>
              <a:t> clause consists only of a single line, it may go on the same line as the header statement.</a:t>
            </a:r>
          </a:p>
          <a:p>
            <a:pPr lvl="1">
              <a:buNone/>
            </a:pPr>
            <a:r>
              <a:rPr lang="en-US" i="1" dirty="0" smtClean="0"/>
              <a:t>if (condition) : statement1</a:t>
            </a:r>
            <a:endParaRPr lang="ro-RO" dirty="0" smtClean="0"/>
          </a:p>
          <a:p>
            <a:pPr>
              <a:buNone/>
            </a:pPr>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Control flow programs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Loops</a:t>
            </a:r>
            <a:endParaRPr lang="ro-RO" dirty="0"/>
          </a:p>
        </p:txBody>
      </p:sp>
      <p:sp>
        <p:nvSpPr>
          <p:cNvPr id="3" name="Text Placeholder 2"/>
          <p:cNvSpPr>
            <a:spLocks noGrp="1"/>
          </p:cNvSpPr>
          <p:nvPr>
            <p:ph type="body" sz="quarter" idx="23"/>
          </p:nvPr>
        </p:nvSpPr>
        <p:spPr>
          <a:xfrm>
            <a:off x="285719" y="1032876"/>
            <a:ext cx="8705881" cy="699404"/>
          </a:xfrm>
        </p:spPr>
        <p:txBody>
          <a:bodyPr/>
          <a:lstStyle/>
          <a:p>
            <a:r>
              <a:rPr lang="en-US" dirty="0" smtClean="0"/>
              <a:t>Python programming language provides following types of loop to handle looping requirements. </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Control flow programs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7" name="Table 6"/>
          <p:cNvGraphicFramePr>
            <a:graphicFrameLocks noGrp="1"/>
          </p:cNvGraphicFramePr>
          <p:nvPr/>
        </p:nvGraphicFramePr>
        <p:xfrm>
          <a:off x="657223" y="1777998"/>
          <a:ext cx="7953376" cy="2413004"/>
        </p:xfrm>
        <a:graphic>
          <a:graphicData uri="http://schemas.openxmlformats.org/drawingml/2006/table">
            <a:tbl>
              <a:tblPr firstRow="1" bandRow="1">
                <a:tableStyleId>{5C22544A-7EE6-4342-B048-85BDC9FD1C3A}</a:tableStyleId>
              </a:tblPr>
              <a:tblGrid>
                <a:gridCol w="2638427"/>
                <a:gridCol w="5314949"/>
              </a:tblGrid>
              <a:tr h="603251">
                <a:tc>
                  <a:txBody>
                    <a:bodyPr/>
                    <a:lstStyle/>
                    <a:p>
                      <a:pPr>
                        <a:spcAft>
                          <a:spcPts val="0"/>
                        </a:spcAft>
                      </a:pPr>
                      <a:r>
                        <a:rPr lang="en-US" sz="1200" b="1" kern="50">
                          <a:latin typeface="Liberation Serif"/>
                          <a:ea typeface="WenQuanYi Zen Hei"/>
                          <a:cs typeface="Liberation Serif"/>
                        </a:rPr>
                        <a:t>Loop Type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b="1" kern="50">
                          <a:latin typeface="Liberation Serif"/>
                          <a:ea typeface="WenQuanYi Zen Hei"/>
                          <a:cs typeface="Liberation Serif"/>
                        </a:rPr>
                        <a:t>Description</a:t>
                      </a:r>
                      <a:endParaRPr lang="ro-RO" sz="1200" kern="50">
                        <a:latin typeface="Liberation Serif"/>
                        <a:ea typeface="WenQuanYi Zen Hei"/>
                        <a:cs typeface="Lohit Devanagari"/>
                      </a:endParaRPr>
                    </a:p>
                  </a:txBody>
                  <a:tcPr marL="34925" marR="34925" marT="34925" marB="34925"/>
                </a:tc>
              </a:tr>
              <a:tr h="603251">
                <a:tc>
                  <a:txBody>
                    <a:bodyPr/>
                    <a:lstStyle/>
                    <a:p>
                      <a:pPr>
                        <a:spcAft>
                          <a:spcPts val="0"/>
                        </a:spcAft>
                      </a:pPr>
                      <a:r>
                        <a:rPr lang="en-US" sz="1200" b="1" kern="50">
                          <a:latin typeface="Liberation Serif"/>
                          <a:ea typeface="WenQuanYi Zen Hei"/>
                          <a:cs typeface="Liberation Serif"/>
                        </a:rPr>
                        <a:t>while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Repeats a statement or group of statements until a given condition is true. It tests the condition before executing the loop body.</a:t>
                      </a:r>
                      <a:endParaRPr lang="ro-RO" sz="1200" kern="50">
                        <a:latin typeface="Liberation Serif"/>
                        <a:ea typeface="WenQuanYi Zen Hei"/>
                        <a:cs typeface="Lohit Devanagari"/>
                      </a:endParaRPr>
                    </a:p>
                  </a:txBody>
                  <a:tcPr marL="34925" marR="34925" marT="34925" marB="34925"/>
                </a:tc>
              </a:tr>
              <a:tr h="603251">
                <a:tc>
                  <a:txBody>
                    <a:bodyPr/>
                    <a:lstStyle/>
                    <a:p>
                      <a:pPr>
                        <a:spcAft>
                          <a:spcPts val="0"/>
                        </a:spcAft>
                      </a:pPr>
                      <a:r>
                        <a:rPr lang="en-US" sz="1200" b="1" kern="50">
                          <a:latin typeface="Liberation Serif"/>
                          <a:ea typeface="WenQuanYi Zen Hei"/>
                          <a:cs typeface="Liberation Serif"/>
                        </a:rPr>
                        <a:t>for</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Execute a sequence of statements multiple times and abbreviates the code that manages the loop variable. </a:t>
                      </a:r>
                      <a:endParaRPr lang="ro-RO" sz="1200" kern="50">
                        <a:latin typeface="Liberation Serif"/>
                        <a:ea typeface="WenQuanYi Zen Hei"/>
                        <a:cs typeface="Lohit Devanagari"/>
                      </a:endParaRPr>
                    </a:p>
                  </a:txBody>
                  <a:tcPr marL="34925" marR="34925" marT="34925" marB="34925"/>
                </a:tc>
              </a:tr>
              <a:tr h="603251">
                <a:tc>
                  <a:txBody>
                    <a:bodyPr/>
                    <a:lstStyle/>
                    <a:p>
                      <a:pPr>
                        <a:spcAft>
                          <a:spcPts val="0"/>
                        </a:spcAft>
                      </a:pPr>
                      <a:r>
                        <a:rPr lang="en-US" sz="1200" kern="50">
                          <a:latin typeface="Liberation Serif"/>
                          <a:ea typeface="WenQuanYi Zen Hei"/>
                          <a:cs typeface="Liberation Serif"/>
                        </a:rPr>
                        <a:t> </a:t>
                      </a:r>
                      <a:r>
                        <a:rPr lang="en-US" sz="1200" b="1" kern="50">
                          <a:latin typeface="Liberation Serif"/>
                          <a:ea typeface="WenQuanYi Zen Hei"/>
                          <a:cs typeface="Liberation Serif"/>
                        </a:rPr>
                        <a:t>nested loops</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 You can use one or more loop inside any another while, for or do..while loop.</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Overview</a:t>
            </a:r>
            <a:endParaRPr lang="ru-RU" dirty="0"/>
          </a:p>
        </p:txBody>
      </p:sp>
      <p:sp>
        <p:nvSpPr>
          <p:cNvPr id="3" name="Text Placeholder 2"/>
          <p:cNvSpPr>
            <a:spLocks noGrp="1"/>
          </p:cNvSpPr>
          <p:nvPr>
            <p:ph type="body" sz="quarter" idx="23"/>
          </p:nvPr>
        </p:nvSpPr>
        <p:spPr>
          <a:xfrm>
            <a:off x="285719" y="1032876"/>
            <a:ext cx="8705881" cy="4562000"/>
          </a:xfrm>
        </p:spPr>
        <p:txBody>
          <a:bodyPr/>
          <a:lstStyle/>
          <a:p>
            <a:r>
              <a:rPr lang="en-US" dirty="0" smtClean="0"/>
              <a:t>Python was developed by Guido van </a:t>
            </a:r>
            <a:r>
              <a:rPr lang="en-US" dirty="0" err="1" smtClean="0"/>
              <a:t>Rossum</a:t>
            </a:r>
            <a:r>
              <a:rPr lang="en-US" dirty="0" smtClean="0"/>
              <a:t> in the late eighties and early nineties at the National Research Institute for Mathematics and Computer Science in the Netherlands</a:t>
            </a:r>
          </a:p>
          <a:p>
            <a:r>
              <a:rPr lang="en-US" dirty="0" smtClean="0"/>
              <a:t>Python is derived from many other languages, including ABC, Modula-3, C, C++, Algol-68, </a:t>
            </a:r>
            <a:r>
              <a:rPr lang="en-US" dirty="0" err="1" smtClean="0"/>
              <a:t>SmallTalk</a:t>
            </a:r>
            <a:r>
              <a:rPr lang="en-US" dirty="0" smtClean="0"/>
              <a:t>, and Unix shell and other scripting languages.</a:t>
            </a:r>
            <a:endParaRPr lang="ro-RO" dirty="0" smtClean="0"/>
          </a:p>
          <a:p>
            <a:r>
              <a:rPr lang="en-US" dirty="0" smtClean="0"/>
              <a:t>The language was named after the BBC show “Monty Python’s Flying Circus” and has nothing to do with reptiles. </a:t>
            </a:r>
            <a:endParaRPr lang="ro-RO" dirty="0" smtClean="0"/>
          </a:p>
          <a:p>
            <a:r>
              <a:rPr lang="en-US" dirty="0" smtClean="0"/>
              <a:t>Python is free to use, even for commercial products, because of its OSI-approved </a:t>
            </a:r>
            <a:r>
              <a:rPr lang="en-US" u="sng" dirty="0" smtClean="0">
                <a:hlinkClick r:id="rId3"/>
              </a:rPr>
              <a:t>open source license</a:t>
            </a:r>
            <a:r>
              <a:rPr lang="en-US" dirty="0" smtClean="0"/>
              <a:t>.</a:t>
            </a:r>
            <a:endParaRPr lang="ro-RO" dirty="0" smtClean="0"/>
          </a:p>
          <a:p>
            <a:r>
              <a:rPr lang="en-US" dirty="0" smtClean="0"/>
              <a:t>Python is now maintained by a core development team at the institute. Latest information can be found on their website: </a:t>
            </a:r>
            <a:r>
              <a:rPr lang="en-US" u="sng" dirty="0" smtClean="0">
                <a:hlinkClick r:id="rId4"/>
              </a:rPr>
              <a:t>http://python.org/</a:t>
            </a:r>
            <a:endParaRPr lang="en-US" u="sng" dirty="0" smtClean="0"/>
          </a:p>
          <a:p>
            <a:r>
              <a:rPr lang="en-US" dirty="0" smtClean="0"/>
              <a:t>Python is a high-level, interpreted, interactive and object oriented-scripting language.</a:t>
            </a:r>
            <a:endParaRPr lang="ro-RO" dirty="0" smtClean="0"/>
          </a:p>
          <a:p>
            <a:endParaRPr lang="ro-RO" dirty="0" smtClean="0"/>
          </a:p>
          <a:p>
            <a:endParaRPr lang="ru-RU" dirty="0"/>
          </a:p>
        </p:txBody>
      </p:sp>
      <p:sp>
        <p:nvSpPr>
          <p:cNvPr id="4" name="Text Placeholder 3"/>
          <p:cNvSpPr>
            <a:spLocks noGrp="1"/>
          </p:cNvSpPr>
          <p:nvPr>
            <p:ph type="body" sz="quarter" idx="39"/>
          </p:nvPr>
        </p:nvSpPr>
        <p:spPr/>
        <p:txBody>
          <a:bodyPr/>
          <a:lstStyle/>
          <a:p>
            <a:r>
              <a:rPr lang="en-US" dirty="0" smtClean="0"/>
              <a:t>Python</a:t>
            </a:r>
            <a:endParaRPr lang="ru-RU" dirty="0"/>
          </a:p>
        </p:txBody>
      </p:sp>
      <p:sp>
        <p:nvSpPr>
          <p:cNvPr id="5" name="Text Placeholder 4"/>
          <p:cNvSpPr>
            <a:spLocks noGrp="1"/>
          </p:cNvSpPr>
          <p:nvPr>
            <p:ph type="body" sz="quarter" idx="40"/>
          </p:nvPr>
        </p:nvSpPr>
        <p:spPr/>
        <p:txBody>
          <a:bodyPr/>
          <a:lstStyle/>
          <a:p>
            <a:r>
              <a:rPr lang="en-US" dirty="0" smtClean="0"/>
              <a:t>Introduction</a:t>
            </a:r>
            <a:endParaRPr lang="ru-RU"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While loop</a:t>
            </a:r>
            <a:endParaRPr lang="ro-RO" dirty="0"/>
          </a:p>
        </p:txBody>
      </p:sp>
      <p:sp>
        <p:nvSpPr>
          <p:cNvPr id="3" name="Text Placeholder 2"/>
          <p:cNvSpPr>
            <a:spLocks noGrp="1"/>
          </p:cNvSpPr>
          <p:nvPr>
            <p:ph type="body" sz="quarter" idx="23"/>
          </p:nvPr>
        </p:nvSpPr>
        <p:spPr>
          <a:xfrm>
            <a:off x="285719" y="1032876"/>
            <a:ext cx="8705881" cy="4161890"/>
          </a:xfrm>
        </p:spPr>
        <p:txBody>
          <a:bodyPr/>
          <a:lstStyle/>
          <a:p>
            <a:r>
              <a:rPr lang="en-US" dirty="0" smtClean="0"/>
              <a:t>The syntax of a </a:t>
            </a:r>
            <a:r>
              <a:rPr lang="en-US" b="1" dirty="0" smtClean="0"/>
              <a:t>while</a:t>
            </a:r>
            <a:r>
              <a:rPr lang="en-US" dirty="0" smtClean="0"/>
              <a:t> loop in Python is:</a:t>
            </a:r>
            <a:endParaRPr lang="ro-RO" dirty="0" smtClean="0"/>
          </a:p>
          <a:p>
            <a:pPr lvl="1">
              <a:buNone/>
            </a:pPr>
            <a:r>
              <a:rPr lang="en-US" i="1" dirty="0" smtClean="0"/>
              <a:t>while (conditions):</a:t>
            </a:r>
            <a:endParaRPr lang="ro-RO" dirty="0" smtClean="0"/>
          </a:p>
          <a:p>
            <a:pPr lvl="1">
              <a:buNone/>
            </a:pPr>
            <a:r>
              <a:rPr lang="en-US" i="1" dirty="0" smtClean="0"/>
              <a:t>	statement1</a:t>
            </a:r>
            <a:endParaRPr lang="ro-RO" dirty="0" smtClean="0"/>
          </a:p>
          <a:p>
            <a:pPr lvl="1">
              <a:buNone/>
            </a:pPr>
            <a:r>
              <a:rPr lang="en-US" i="1" dirty="0" smtClean="0"/>
              <a:t>	statement2</a:t>
            </a:r>
            <a:endParaRPr lang="ro-RO" dirty="0" smtClean="0"/>
          </a:p>
          <a:p>
            <a:r>
              <a:rPr lang="en-US" dirty="0" smtClean="0"/>
              <a:t>Note that only </a:t>
            </a:r>
            <a:r>
              <a:rPr lang="en-US" i="1" dirty="0" smtClean="0"/>
              <a:t>statement1</a:t>
            </a:r>
            <a:r>
              <a:rPr lang="en-US" dirty="0" smtClean="0"/>
              <a:t> is mandatory.</a:t>
            </a:r>
            <a:endParaRPr lang="ro-RO" dirty="0" smtClean="0"/>
          </a:p>
          <a:p>
            <a:r>
              <a:rPr lang="en-US" dirty="0" smtClean="0"/>
              <a:t>You can have infinite loops. A loop becomes infinite loop if a condition never becomes false. </a:t>
            </a:r>
            <a:endParaRPr lang="ro-RO" dirty="0" smtClean="0"/>
          </a:p>
          <a:p>
            <a:r>
              <a:rPr lang="en-US" dirty="0" smtClean="0"/>
              <a:t>Similar to the </a:t>
            </a:r>
            <a:r>
              <a:rPr lang="en-US" b="1" dirty="0" smtClean="0"/>
              <a:t>if</a:t>
            </a:r>
            <a:r>
              <a:rPr lang="en-US" dirty="0" smtClean="0"/>
              <a:t> statement syntax, if your </a:t>
            </a:r>
            <a:r>
              <a:rPr lang="en-US" b="1" dirty="0" smtClean="0"/>
              <a:t>while</a:t>
            </a:r>
            <a:r>
              <a:rPr lang="en-US" dirty="0" smtClean="0"/>
              <a:t> clause consists only of a single statement, it may be placed on the same line as the while header.</a:t>
            </a:r>
            <a:endParaRPr lang="ro-RO" dirty="0" smtClean="0"/>
          </a:p>
          <a:p>
            <a:pPr lvl="1">
              <a:buNone/>
            </a:pPr>
            <a:r>
              <a:rPr lang="en-US" i="1" dirty="0" smtClean="0"/>
              <a:t>while (condition): statement1</a:t>
            </a:r>
            <a:endParaRPr lang="ro-RO" dirty="0" smtClean="0"/>
          </a:p>
          <a:p>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Control flow programs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For loop</a:t>
            </a:r>
            <a:endParaRPr lang="ro-RO" dirty="0"/>
          </a:p>
        </p:txBody>
      </p:sp>
      <p:sp>
        <p:nvSpPr>
          <p:cNvPr id="3" name="Text Placeholder 2"/>
          <p:cNvSpPr>
            <a:spLocks noGrp="1"/>
          </p:cNvSpPr>
          <p:nvPr>
            <p:ph type="body" sz="quarter" idx="23"/>
          </p:nvPr>
        </p:nvSpPr>
        <p:spPr>
          <a:xfrm>
            <a:off x="285719" y="1032876"/>
            <a:ext cx="8705881" cy="3177005"/>
          </a:xfrm>
        </p:spPr>
        <p:txBody>
          <a:bodyPr/>
          <a:lstStyle/>
          <a:p>
            <a:r>
              <a:rPr lang="en-US" dirty="0" smtClean="0"/>
              <a:t>The for loop in Python has the ability to iterate over the items of any sequence, such as a list or a string.</a:t>
            </a:r>
            <a:endParaRPr lang="ro-RO" dirty="0" smtClean="0"/>
          </a:p>
          <a:p>
            <a:r>
              <a:rPr lang="en-US" dirty="0" smtClean="0"/>
              <a:t>The syntax of </a:t>
            </a:r>
            <a:r>
              <a:rPr lang="en-US" b="1" dirty="0" smtClean="0"/>
              <a:t>for loop </a:t>
            </a:r>
            <a:r>
              <a:rPr lang="en-US" dirty="0" smtClean="0"/>
              <a:t>is:</a:t>
            </a:r>
            <a:endParaRPr lang="ro-RO" dirty="0" smtClean="0"/>
          </a:p>
          <a:p>
            <a:pPr lvl="1">
              <a:buNone/>
            </a:pPr>
            <a:r>
              <a:rPr lang="en-US" i="1" dirty="0" smtClean="0"/>
              <a:t>for </a:t>
            </a:r>
            <a:r>
              <a:rPr lang="en-US" i="1" dirty="0" err="1" smtClean="0"/>
              <a:t>iterating_var</a:t>
            </a:r>
            <a:r>
              <a:rPr lang="en-US" i="1" dirty="0" smtClean="0"/>
              <a:t> in sequence:</a:t>
            </a:r>
            <a:endParaRPr lang="ro-RO" dirty="0" smtClean="0"/>
          </a:p>
          <a:p>
            <a:pPr lvl="1">
              <a:buNone/>
            </a:pPr>
            <a:r>
              <a:rPr lang="en-US" i="1" dirty="0" smtClean="0"/>
              <a:t>   statement1</a:t>
            </a:r>
            <a:endParaRPr lang="ro-RO" dirty="0" smtClean="0"/>
          </a:p>
          <a:p>
            <a:pPr lvl="1">
              <a:buNone/>
            </a:pPr>
            <a:r>
              <a:rPr lang="en-US" i="1" dirty="0" smtClean="0"/>
              <a:t>   statement2</a:t>
            </a:r>
            <a:endParaRPr lang="ro-RO" dirty="0" smtClean="0"/>
          </a:p>
          <a:p>
            <a:r>
              <a:rPr lang="en-US" dirty="0" smtClean="0"/>
              <a:t>Note that only </a:t>
            </a:r>
            <a:r>
              <a:rPr lang="en-US" i="1" dirty="0" smtClean="0"/>
              <a:t>statement1</a:t>
            </a:r>
            <a:r>
              <a:rPr lang="en-US" dirty="0" smtClean="0"/>
              <a:t> is mandatory.</a:t>
            </a:r>
            <a:endParaRPr lang="ro-RO" dirty="0" smtClean="0"/>
          </a:p>
          <a:p>
            <a:r>
              <a:rPr lang="en-US" dirty="0" smtClean="0"/>
              <a:t>If a sequence contains an expression list, it is evaluated first.</a:t>
            </a:r>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Control flow programs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Nested loop</a:t>
            </a:r>
            <a:endParaRPr lang="ro-RO" dirty="0"/>
          </a:p>
        </p:txBody>
      </p:sp>
      <p:sp>
        <p:nvSpPr>
          <p:cNvPr id="3" name="Text Placeholder 2"/>
          <p:cNvSpPr>
            <a:spLocks noGrp="1"/>
          </p:cNvSpPr>
          <p:nvPr>
            <p:ph type="body" sz="quarter" idx="23"/>
          </p:nvPr>
        </p:nvSpPr>
        <p:spPr>
          <a:xfrm>
            <a:off x="285719" y="1032876"/>
            <a:ext cx="8705881" cy="4869776"/>
          </a:xfrm>
        </p:spPr>
        <p:txBody>
          <a:bodyPr/>
          <a:lstStyle/>
          <a:p>
            <a:r>
              <a:rPr lang="en-US" dirty="0" smtClean="0"/>
              <a:t>Python allows to use one loop inside another loop. </a:t>
            </a:r>
            <a:endParaRPr lang="ro-RO" dirty="0" smtClean="0"/>
          </a:p>
          <a:p>
            <a:r>
              <a:rPr lang="en-US" dirty="0" smtClean="0"/>
              <a:t>The syntax for a </a:t>
            </a:r>
            <a:r>
              <a:rPr lang="en-US" b="1" dirty="0" smtClean="0"/>
              <a:t>nested for loop</a:t>
            </a:r>
            <a:r>
              <a:rPr lang="en-US" dirty="0" smtClean="0"/>
              <a:t> statement in Python is as follows:</a:t>
            </a:r>
            <a:endParaRPr lang="ro-RO" dirty="0" smtClean="0"/>
          </a:p>
          <a:p>
            <a:pPr lvl="1">
              <a:buNone/>
            </a:pPr>
            <a:r>
              <a:rPr lang="en-US" i="1" dirty="0" smtClean="0"/>
              <a:t>for iterating_var1 in sequence1:</a:t>
            </a:r>
            <a:endParaRPr lang="ro-RO" dirty="0" smtClean="0"/>
          </a:p>
          <a:p>
            <a:pPr lvl="1">
              <a:buNone/>
            </a:pPr>
            <a:r>
              <a:rPr lang="en-US" i="1" dirty="0" smtClean="0"/>
              <a:t>   for iterating_var2 in sequence2:</a:t>
            </a:r>
            <a:endParaRPr lang="ro-RO" dirty="0" smtClean="0"/>
          </a:p>
          <a:p>
            <a:pPr lvl="1">
              <a:buNone/>
            </a:pPr>
            <a:r>
              <a:rPr lang="en-US" i="1" dirty="0" smtClean="0"/>
              <a:t>      statement2</a:t>
            </a:r>
            <a:endParaRPr lang="ro-RO" dirty="0" smtClean="0"/>
          </a:p>
          <a:p>
            <a:pPr lvl="1">
              <a:buNone/>
            </a:pPr>
            <a:r>
              <a:rPr lang="en-US" i="1" dirty="0" smtClean="0"/>
              <a:t>   statement1</a:t>
            </a:r>
            <a:endParaRPr lang="ro-RO" dirty="0" smtClean="0"/>
          </a:p>
          <a:p>
            <a:r>
              <a:rPr lang="en-US" dirty="0" smtClean="0"/>
              <a:t>The syntax for a </a:t>
            </a:r>
            <a:r>
              <a:rPr lang="en-US" b="1" dirty="0" smtClean="0"/>
              <a:t>nested while loop</a:t>
            </a:r>
            <a:r>
              <a:rPr lang="en-US" dirty="0" smtClean="0"/>
              <a:t> statement in Python programming language is as follows:</a:t>
            </a:r>
            <a:endParaRPr lang="ro-RO" dirty="0" smtClean="0"/>
          </a:p>
          <a:p>
            <a:pPr lvl="1">
              <a:buNone/>
            </a:pPr>
            <a:r>
              <a:rPr lang="en-US" i="1" dirty="0" smtClean="0"/>
              <a:t>while condition1:</a:t>
            </a:r>
            <a:endParaRPr lang="ro-RO" dirty="0" smtClean="0"/>
          </a:p>
          <a:p>
            <a:pPr lvl="1">
              <a:buNone/>
            </a:pPr>
            <a:r>
              <a:rPr lang="en-US" i="1" dirty="0" smtClean="0"/>
              <a:t>   while condition2:</a:t>
            </a:r>
            <a:endParaRPr lang="ro-RO" dirty="0" smtClean="0"/>
          </a:p>
          <a:p>
            <a:pPr lvl="1">
              <a:buNone/>
            </a:pPr>
            <a:r>
              <a:rPr lang="en-US" i="1" dirty="0" smtClean="0"/>
              <a:t>      statement2</a:t>
            </a:r>
            <a:endParaRPr lang="ro-RO" dirty="0" smtClean="0"/>
          </a:p>
          <a:p>
            <a:pPr lvl="1">
              <a:buNone/>
            </a:pPr>
            <a:r>
              <a:rPr lang="en-US" i="1" dirty="0" smtClean="0"/>
              <a:t>   statement1</a:t>
            </a:r>
            <a:endParaRPr lang="ro-RO" dirty="0" smtClean="0"/>
          </a:p>
          <a:p>
            <a:r>
              <a:rPr lang="en-US" dirty="0" smtClean="0"/>
              <a:t>You can put any type of loop inside of any other type of loop. For example a for loop can be inside a while loop or vice versa.</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Control flow programs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Else statement used with loops</a:t>
            </a:r>
            <a:endParaRPr lang="ro-RO" dirty="0"/>
          </a:p>
        </p:txBody>
      </p:sp>
      <p:sp>
        <p:nvSpPr>
          <p:cNvPr id="3" name="Text Placeholder 2"/>
          <p:cNvSpPr>
            <a:spLocks noGrp="1"/>
          </p:cNvSpPr>
          <p:nvPr>
            <p:ph type="body" sz="quarter" idx="23"/>
          </p:nvPr>
        </p:nvSpPr>
        <p:spPr>
          <a:xfrm>
            <a:off x="285719" y="1032876"/>
            <a:ext cx="8705881" cy="1684289"/>
          </a:xfrm>
        </p:spPr>
        <p:txBody>
          <a:bodyPr/>
          <a:lstStyle/>
          <a:p>
            <a:r>
              <a:rPr lang="en-US" dirty="0" smtClean="0"/>
              <a:t>Python supports to have an </a:t>
            </a:r>
            <a:r>
              <a:rPr lang="en-US" b="1" dirty="0" smtClean="0"/>
              <a:t>else</a:t>
            </a:r>
            <a:r>
              <a:rPr lang="en-US" dirty="0" smtClean="0"/>
              <a:t> statement associated with a loop statements.</a:t>
            </a:r>
            <a:endParaRPr lang="ro-RO" dirty="0" smtClean="0"/>
          </a:p>
          <a:p>
            <a:pPr lvl="0"/>
            <a:r>
              <a:rPr lang="en-US" dirty="0" smtClean="0"/>
              <a:t>If the </a:t>
            </a:r>
            <a:r>
              <a:rPr lang="en-US" b="1" dirty="0" smtClean="0"/>
              <a:t>else</a:t>
            </a:r>
            <a:r>
              <a:rPr lang="en-US" dirty="0" smtClean="0"/>
              <a:t> statement is used with a </a:t>
            </a:r>
            <a:r>
              <a:rPr lang="en-US" b="1" dirty="0" smtClean="0"/>
              <a:t>for</a:t>
            </a:r>
            <a:r>
              <a:rPr lang="en-US" dirty="0" smtClean="0"/>
              <a:t> loop, the </a:t>
            </a:r>
            <a:r>
              <a:rPr lang="en-US" b="1" dirty="0" smtClean="0"/>
              <a:t>else</a:t>
            </a:r>
            <a:r>
              <a:rPr lang="en-US" dirty="0" smtClean="0"/>
              <a:t> statement is executed when the loop has exhausted iterating the list.</a:t>
            </a:r>
            <a:endParaRPr lang="ro-RO" dirty="0" smtClean="0"/>
          </a:p>
          <a:p>
            <a:pPr lvl="0"/>
            <a:r>
              <a:rPr lang="en-US" dirty="0" smtClean="0"/>
              <a:t>If the </a:t>
            </a:r>
            <a:r>
              <a:rPr lang="en-US" b="1" dirty="0" smtClean="0"/>
              <a:t>else</a:t>
            </a:r>
            <a:r>
              <a:rPr lang="en-US" dirty="0" smtClean="0"/>
              <a:t> statement is used with a </a:t>
            </a:r>
            <a:r>
              <a:rPr lang="en-US" b="1" dirty="0" smtClean="0"/>
              <a:t>while</a:t>
            </a:r>
            <a:r>
              <a:rPr lang="en-US" dirty="0" smtClean="0"/>
              <a:t> loop, the </a:t>
            </a:r>
            <a:r>
              <a:rPr lang="en-US" b="1" dirty="0" smtClean="0"/>
              <a:t>else</a:t>
            </a:r>
            <a:r>
              <a:rPr lang="en-US" dirty="0" smtClean="0"/>
              <a:t> statement is executed when the condition becomes false.</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Control flow programs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Loop control statements </a:t>
            </a:r>
            <a:endParaRPr lang="ro-RO" dirty="0"/>
          </a:p>
        </p:txBody>
      </p:sp>
      <p:sp>
        <p:nvSpPr>
          <p:cNvPr id="3" name="Text Placeholder 2"/>
          <p:cNvSpPr>
            <a:spLocks noGrp="1"/>
          </p:cNvSpPr>
          <p:nvPr>
            <p:ph type="body" sz="quarter" idx="23"/>
          </p:nvPr>
        </p:nvSpPr>
        <p:spPr>
          <a:xfrm>
            <a:off x="285719" y="1032876"/>
            <a:ext cx="8705881" cy="1053347"/>
          </a:xfrm>
        </p:spPr>
        <p:txBody>
          <a:bodyPr/>
          <a:lstStyle/>
          <a:p>
            <a:r>
              <a:rPr lang="en-US" dirty="0" smtClean="0"/>
              <a:t>Loop control statements change execution from its normal sequence. When execution leaves a scope, all automatic objects that were created in that scope are destroyed.</a:t>
            </a:r>
            <a:endParaRPr lang="ro-RO" dirty="0" smtClean="0"/>
          </a:p>
          <a:p>
            <a:r>
              <a:rPr lang="en-US" dirty="0" smtClean="0"/>
              <a:t>Python supports the following control statements:</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Control flow programs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7" name="Table 6"/>
          <p:cNvGraphicFramePr>
            <a:graphicFrameLocks noGrp="1"/>
          </p:cNvGraphicFramePr>
          <p:nvPr>
            <p:extLst>
              <p:ext uri="{D42A27DB-BD31-4B8C-83A1-F6EECF244321}">
                <p14:modId xmlns:p14="http://schemas.microsoft.com/office/powerpoint/2010/main" val="967313790"/>
              </p:ext>
            </p:extLst>
          </p:nvPr>
        </p:nvGraphicFramePr>
        <p:xfrm>
          <a:off x="666750" y="2444748"/>
          <a:ext cx="7924800" cy="2593976"/>
        </p:xfrm>
        <a:graphic>
          <a:graphicData uri="http://schemas.openxmlformats.org/drawingml/2006/table">
            <a:tbl>
              <a:tblPr firstRow="1" bandRow="1">
                <a:tableStyleId>{5C22544A-7EE6-4342-B048-85BDC9FD1C3A}</a:tableStyleId>
              </a:tblPr>
              <a:tblGrid>
                <a:gridCol w="2009775"/>
                <a:gridCol w="5915025"/>
              </a:tblGrid>
              <a:tr h="648494">
                <a:tc>
                  <a:txBody>
                    <a:bodyPr/>
                    <a:lstStyle/>
                    <a:p>
                      <a:pPr>
                        <a:spcAft>
                          <a:spcPts val="0"/>
                        </a:spcAft>
                      </a:pPr>
                      <a:r>
                        <a:rPr lang="en-US" sz="1200" b="1" kern="50" dirty="0">
                          <a:latin typeface="Liberation Serif"/>
                          <a:ea typeface="WenQuanYi Zen Hei"/>
                          <a:cs typeface="Lohit Devanagari"/>
                        </a:rPr>
                        <a:t>Control Statement</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b="1" kern="50">
                          <a:latin typeface="Liberation Serif"/>
                          <a:ea typeface="WenQuanYi Zen Hei"/>
                          <a:cs typeface="Lohit Devanagari"/>
                        </a:rPr>
                        <a:t>Description</a:t>
                      </a:r>
                      <a:endParaRPr lang="ro-RO" sz="1200" kern="50">
                        <a:latin typeface="Liberation Serif"/>
                        <a:ea typeface="WenQuanYi Zen Hei"/>
                        <a:cs typeface="Lohit Devanagari"/>
                      </a:endParaRPr>
                    </a:p>
                  </a:txBody>
                  <a:tcPr marL="34925" marR="34925" marT="34925" marB="34925"/>
                </a:tc>
              </a:tr>
              <a:tr h="648494">
                <a:tc>
                  <a:txBody>
                    <a:bodyPr/>
                    <a:lstStyle/>
                    <a:p>
                      <a:pPr>
                        <a:spcAft>
                          <a:spcPts val="0"/>
                        </a:spcAft>
                      </a:pPr>
                      <a:r>
                        <a:rPr lang="en-US" sz="1200" b="1" kern="50">
                          <a:latin typeface="Liberation Serif"/>
                          <a:ea typeface="WenQuanYi Zen Hei"/>
                          <a:cs typeface="Lohit Devanagari"/>
                        </a:rPr>
                        <a:t>break</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Terminates the loop statement and transfers execution to the statement immediately following the loop.</a:t>
                      </a:r>
                      <a:endParaRPr lang="ro-RO" sz="1200" kern="50">
                        <a:latin typeface="Liberation Serif"/>
                        <a:ea typeface="WenQuanYi Zen Hei"/>
                        <a:cs typeface="Lohit Devanagari"/>
                      </a:endParaRPr>
                    </a:p>
                  </a:txBody>
                  <a:tcPr marL="34925" marR="34925" marT="34925" marB="34925"/>
                </a:tc>
              </a:tr>
              <a:tr h="648494">
                <a:tc>
                  <a:txBody>
                    <a:bodyPr/>
                    <a:lstStyle/>
                    <a:p>
                      <a:pPr>
                        <a:spcAft>
                          <a:spcPts val="0"/>
                        </a:spcAft>
                      </a:pPr>
                      <a:r>
                        <a:rPr lang="en-US" sz="1200" b="1" kern="50">
                          <a:latin typeface="Liberation Serif"/>
                          <a:ea typeface="WenQuanYi Zen Hei"/>
                          <a:cs typeface="Lohit Devanagari"/>
                        </a:rPr>
                        <a:t>continue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Causes the loop to skip the remainder of its body and immediately retest its condition prior to reiterating.</a:t>
                      </a:r>
                      <a:endParaRPr lang="ro-RO" sz="1200" kern="50">
                        <a:latin typeface="Liberation Serif"/>
                        <a:ea typeface="WenQuanYi Zen Hei"/>
                        <a:cs typeface="Lohit Devanagari"/>
                      </a:endParaRPr>
                    </a:p>
                  </a:txBody>
                  <a:tcPr marL="34925" marR="34925" marT="34925" marB="34925"/>
                </a:tc>
              </a:tr>
              <a:tr h="648494">
                <a:tc>
                  <a:txBody>
                    <a:bodyPr/>
                    <a:lstStyle/>
                    <a:p>
                      <a:pPr>
                        <a:spcAft>
                          <a:spcPts val="0"/>
                        </a:spcAft>
                      </a:pPr>
                      <a:r>
                        <a:rPr lang="en-US" sz="1200" b="1" kern="50">
                          <a:latin typeface="Liberation Serif"/>
                          <a:ea typeface="WenQuanYi Zen Hei"/>
                          <a:cs typeface="Lohit Devanagari"/>
                        </a:rPr>
                        <a:t>pass</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The pass statement in Python is used when a statement is required syntactically but you do not want any command or code to execute.</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dirty="0" smtClean="0"/>
              <a:t>Built-in functions used in a loop</a:t>
            </a:r>
            <a:endParaRPr lang="ro-RO" dirty="0"/>
          </a:p>
        </p:txBody>
      </p:sp>
      <p:sp>
        <p:nvSpPr>
          <p:cNvPr id="4" name="Text Placeholder 3"/>
          <p:cNvSpPr>
            <a:spLocks noGrp="1"/>
          </p:cNvSpPr>
          <p:nvPr>
            <p:ph type="body" sz="quarter" idx="23"/>
          </p:nvPr>
        </p:nvSpPr>
        <p:spPr>
          <a:xfrm>
            <a:off x="285719" y="1032876"/>
            <a:ext cx="8705881" cy="1130291"/>
          </a:xfrm>
        </p:spPr>
        <p:txBody>
          <a:bodyPr/>
          <a:lstStyle/>
          <a:p>
            <a:r>
              <a:rPr lang="en-US" dirty="0" smtClean="0"/>
              <a:t>For more details on built-in functions you can look here: </a:t>
            </a:r>
            <a:endParaRPr lang="ro-RO" dirty="0" smtClean="0"/>
          </a:p>
          <a:p>
            <a:pPr lvl="1">
              <a:buNone/>
            </a:pPr>
            <a:r>
              <a:rPr lang="en-US" u="sng" dirty="0" smtClean="0">
                <a:hlinkClick r:id="rId3"/>
              </a:rPr>
              <a:t>http://docs.python.org/library/functions.html</a:t>
            </a:r>
            <a:endParaRPr lang="ro-RO" dirty="0" smtClean="0"/>
          </a:p>
          <a:p>
            <a:endParaRPr lang="ro-RO" dirty="0"/>
          </a:p>
        </p:txBody>
      </p:sp>
      <p:sp>
        <p:nvSpPr>
          <p:cNvPr id="5" name="Text Placeholder 4"/>
          <p:cNvSpPr>
            <a:spLocks noGrp="1"/>
          </p:cNvSpPr>
          <p:nvPr>
            <p:ph type="body" sz="quarter" idx="39"/>
          </p:nvPr>
        </p:nvSpPr>
        <p:spPr/>
        <p:txBody>
          <a:bodyPr/>
          <a:lstStyle/>
          <a:p>
            <a:r>
              <a:rPr lang="en-US" dirty="0" smtClean="0"/>
              <a:t>Control flow programs</a:t>
            </a:r>
            <a:endParaRPr lang="ro-RO" dirty="0"/>
          </a:p>
        </p:txBody>
      </p:sp>
      <p:sp>
        <p:nvSpPr>
          <p:cNvPr id="8" name="Text Placeholder 7"/>
          <p:cNvSpPr>
            <a:spLocks noGrp="1"/>
          </p:cNvSpPr>
          <p:nvPr>
            <p:ph type="body" sz="quarter" idx="40"/>
          </p:nvPr>
        </p:nvSpPr>
        <p:spPr/>
        <p:txBody>
          <a:bodyPr/>
          <a:lstStyle/>
          <a:p>
            <a:endParaRPr lang="ro-RO"/>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7" name="Table 6"/>
          <p:cNvGraphicFramePr>
            <a:graphicFrameLocks noGrp="1"/>
          </p:cNvGraphicFramePr>
          <p:nvPr/>
        </p:nvGraphicFramePr>
        <p:xfrm>
          <a:off x="457200" y="1873248"/>
          <a:ext cx="8429625" cy="4727576"/>
        </p:xfrm>
        <a:graphic>
          <a:graphicData uri="http://schemas.openxmlformats.org/drawingml/2006/table">
            <a:tbl>
              <a:tblPr firstRow="1" bandRow="1">
                <a:tableStyleId>{5C22544A-7EE6-4342-B048-85BDC9FD1C3A}</a:tableStyleId>
              </a:tblPr>
              <a:tblGrid>
                <a:gridCol w="1125979"/>
                <a:gridCol w="7303646"/>
              </a:tblGrid>
              <a:tr h="675368">
                <a:tc>
                  <a:txBody>
                    <a:bodyPr/>
                    <a:lstStyle/>
                    <a:p>
                      <a:pPr>
                        <a:spcAft>
                          <a:spcPts val="0"/>
                        </a:spcAft>
                      </a:pPr>
                      <a:r>
                        <a:rPr lang="en-US" sz="1200" b="1" kern="50" dirty="0">
                          <a:latin typeface="Liberation Serif"/>
                          <a:ea typeface="WenQuanYi Zen Hei"/>
                          <a:cs typeface="Lohit Devanagari"/>
                        </a:rPr>
                        <a:t>Function</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b="1" kern="50" dirty="0">
                          <a:latin typeface="Liberation Serif"/>
                          <a:ea typeface="WenQuanYi Zen Hei"/>
                          <a:cs typeface="Lohit Devanagari"/>
                        </a:rPr>
                        <a:t>Description</a:t>
                      </a:r>
                      <a:endParaRPr lang="ro-RO" sz="1200" kern="50" dirty="0">
                        <a:latin typeface="Liberation Serif"/>
                        <a:ea typeface="WenQuanYi Zen Hei"/>
                        <a:cs typeface="Lohit Devanagari"/>
                      </a:endParaRPr>
                    </a:p>
                  </a:txBody>
                  <a:tcPr marL="34925" marR="34925" marT="34925" marB="34925"/>
                </a:tc>
              </a:tr>
              <a:tr h="675368">
                <a:tc>
                  <a:txBody>
                    <a:bodyPr/>
                    <a:lstStyle/>
                    <a:p>
                      <a:pPr>
                        <a:spcAft>
                          <a:spcPts val="0"/>
                        </a:spcAft>
                      </a:pPr>
                      <a:r>
                        <a:rPr lang="en-US" sz="1200" b="1" kern="50">
                          <a:latin typeface="Liberation Serif"/>
                          <a:ea typeface="WenQuanYi Zen Hei"/>
                          <a:cs typeface="Liberation Serif"/>
                        </a:rPr>
                        <a:t>range()</a:t>
                      </a:r>
                      <a:endParaRPr lang="ro-RO" sz="1200" kern="50">
                        <a:latin typeface="Liberation Serif"/>
                        <a:ea typeface="WenQuanYi Zen Hei"/>
                        <a:cs typeface="Lohit Devanagari"/>
                      </a:endParaRPr>
                    </a:p>
                  </a:txBody>
                  <a:tcPr marL="34925" marR="34925" marT="34925" marB="34925"/>
                </a:tc>
                <a:tc>
                  <a:txBody>
                    <a:bodyPr/>
                    <a:lstStyle/>
                    <a:p>
                      <a:pPr indent="-228600">
                        <a:spcAft>
                          <a:spcPts val="0"/>
                        </a:spcAft>
                      </a:pPr>
                      <a:r>
                        <a:rPr lang="en-US" sz="1200" kern="50">
                          <a:latin typeface="Liberation Serif"/>
                          <a:ea typeface="WenQuanYi Zen Hei"/>
                          <a:cs typeface="Liberation Serif"/>
                        </a:rPr>
                        <a:t>It generates lists containing arithmetic progressions.</a:t>
                      </a:r>
                      <a:endParaRPr lang="ro-RO" sz="1200" kern="50">
                        <a:latin typeface="Liberation Serif"/>
                        <a:ea typeface="WenQuanYi Zen Hei"/>
                        <a:cs typeface="Lohit Devanagari"/>
                      </a:endParaRPr>
                    </a:p>
                    <a:p>
                      <a:pPr>
                        <a:spcAft>
                          <a:spcPts val="0"/>
                        </a:spcAft>
                      </a:pPr>
                      <a:r>
                        <a:rPr lang="en-US" sz="1200" kern="50">
                          <a:latin typeface="Liberation Serif"/>
                          <a:ea typeface="WenQuanYi Zen Hei"/>
                          <a:cs typeface="Liberation Serif"/>
                        </a:rPr>
                        <a:t>Used when iterating over a sequence of numbers. </a:t>
                      </a:r>
                      <a:endParaRPr lang="ro-RO" sz="1200" kern="50">
                        <a:latin typeface="Liberation Serif"/>
                        <a:ea typeface="WenQuanYi Zen Hei"/>
                        <a:cs typeface="Lohit Devanagari"/>
                      </a:endParaRPr>
                    </a:p>
                  </a:txBody>
                  <a:tcPr marL="34925" marR="34925" marT="34925" marB="34925"/>
                </a:tc>
              </a:tr>
              <a:tr h="675368">
                <a:tc>
                  <a:txBody>
                    <a:bodyPr/>
                    <a:lstStyle/>
                    <a:p>
                      <a:pPr>
                        <a:spcAft>
                          <a:spcPts val="0"/>
                        </a:spcAft>
                      </a:pPr>
                      <a:r>
                        <a:rPr lang="en-US" sz="1200" b="1" kern="50">
                          <a:latin typeface="Liberation Serif"/>
                          <a:ea typeface="WenQuanYi Zen Hei"/>
                          <a:cs typeface="Lohit Devanagari"/>
                        </a:rPr>
                        <a:t>len()</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Returns the length of any sequence (string/list/dictionary/tuple)</a:t>
                      </a:r>
                      <a:endParaRPr lang="ro-RO" sz="1200" kern="50">
                        <a:latin typeface="Liberation Serif"/>
                        <a:ea typeface="WenQuanYi Zen Hei"/>
                        <a:cs typeface="Lohit Devanagari"/>
                      </a:endParaRPr>
                    </a:p>
                    <a:p>
                      <a:pPr>
                        <a:spcAft>
                          <a:spcPts val="0"/>
                        </a:spcAft>
                      </a:pPr>
                      <a:r>
                        <a:rPr lang="en-US" sz="1200" kern="50">
                          <a:latin typeface="Liberation Serif"/>
                          <a:ea typeface="WenQuanYi Zen Hei"/>
                          <a:cs typeface="Liberation Serif"/>
                        </a:rPr>
                        <a:t>Used t</a:t>
                      </a:r>
                      <a:r>
                        <a:rPr lang="en-US" sz="1200" kern="50">
                          <a:latin typeface="Liberation Serif"/>
                          <a:ea typeface="WenQuanYi Zen Hei"/>
                          <a:cs typeface="Lohit Devanagari"/>
                        </a:rPr>
                        <a:t>o iterate over the indices of a sequence.</a:t>
                      </a:r>
                      <a:endParaRPr lang="ro-RO" sz="1200" kern="50">
                        <a:latin typeface="Liberation Serif"/>
                        <a:ea typeface="WenQuanYi Zen Hei"/>
                        <a:cs typeface="Lohit Devanagari"/>
                      </a:endParaRPr>
                    </a:p>
                  </a:txBody>
                  <a:tcPr marL="34925" marR="34925" marT="34925" marB="34925"/>
                </a:tc>
              </a:tr>
              <a:tr h="675368">
                <a:tc>
                  <a:txBody>
                    <a:bodyPr/>
                    <a:lstStyle/>
                    <a:p>
                      <a:pPr>
                        <a:spcAft>
                          <a:spcPts val="0"/>
                        </a:spcAft>
                      </a:pPr>
                      <a:r>
                        <a:rPr lang="en-US" sz="1200" b="1" kern="50">
                          <a:latin typeface="Liberation Serif"/>
                          <a:ea typeface="WenQuanYi Zen Hei"/>
                          <a:cs typeface="Lohit Devanagari"/>
                        </a:rPr>
                        <a:t>enumerate()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W</a:t>
                      </a:r>
                      <a:r>
                        <a:rPr lang="en-US" sz="1200" kern="50" dirty="0">
                          <a:latin typeface="Liberation Serif"/>
                          <a:ea typeface="WenQuanYi Zen Hei"/>
                          <a:cs typeface="Lohit Devanagari"/>
                        </a:rPr>
                        <a:t>hen looping through a sequence, the position index and corresponding value can be retrieved at the same time. (similar with combining range with </a:t>
                      </a:r>
                      <a:r>
                        <a:rPr lang="en-US" sz="1200" kern="50" dirty="0" err="1">
                          <a:latin typeface="Liberation Serif"/>
                          <a:ea typeface="WenQuanYi Zen Hei"/>
                          <a:cs typeface="Lohit Devanagari"/>
                        </a:rPr>
                        <a:t>len</a:t>
                      </a:r>
                      <a:r>
                        <a:rPr lang="en-US" sz="1200" kern="50" dirty="0">
                          <a:latin typeface="Liberation Serif"/>
                          <a:ea typeface="WenQuanYi Zen Hei"/>
                          <a:cs typeface="Lohit Devanagari"/>
                        </a:rPr>
                        <a:t>)</a:t>
                      </a:r>
                      <a:endParaRPr lang="ro-RO" sz="1200" kern="50" dirty="0">
                        <a:latin typeface="Liberation Serif"/>
                        <a:ea typeface="WenQuanYi Zen Hei"/>
                        <a:cs typeface="Lohit Devanagari"/>
                      </a:endParaRPr>
                    </a:p>
                  </a:txBody>
                  <a:tcPr marL="34925" marR="34925" marT="34925" marB="34925"/>
                </a:tc>
              </a:tr>
              <a:tr h="675368">
                <a:tc>
                  <a:txBody>
                    <a:bodyPr/>
                    <a:lstStyle/>
                    <a:p>
                      <a:pPr>
                        <a:spcAft>
                          <a:spcPts val="0"/>
                        </a:spcAft>
                      </a:pPr>
                      <a:r>
                        <a:rPr lang="en-US" sz="1200" b="1" kern="50" dirty="0">
                          <a:latin typeface="Liberation Serif"/>
                          <a:ea typeface="WenQuanYi Zen Hei"/>
                          <a:cs typeface="Lohit Devanagari"/>
                        </a:rPr>
                        <a:t>zip()</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Returns a list of tuples</a:t>
                      </a:r>
                      <a:r>
                        <a:rPr lang="en-US" sz="1200" b="1" kern="50">
                          <a:latin typeface="Liberation Serif"/>
                          <a:ea typeface="WenQuanYi Zen Hei"/>
                          <a:cs typeface="Liberation Serif"/>
                        </a:rPr>
                        <a:t> </a:t>
                      </a:r>
                      <a:r>
                        <a:rPr lang="en-US" sz="1200" kern="50">
                          <a:latin typeface="Liberation Serif"/>
                          <a:ea typeface="WenQuanYi Zen Hei"/>
                          <a:cs typeface="Lohit Devanagari"/>
                        </a:rPr>
                        <a:t>where the </a:t>
                      </a:r>
                      <a:r>
                        <a:rPr lang="en-US" sz="1200" i="1" kern="50">
                          <a:latin typeface="Liberation Serif"/>
                          <a:ea typeface="WenQuanYi Zen Hei"/>
                          <a:cs typeface="Lohit Devanagari"/>
                        </a:rPr>
                        <a:t>i</a:t>
                      </a:r>
                      <a:r>
                        <a:rPr lang="en-US" sz="1200" kern="50">
                          <a:latin typeface="Liberation Serif"/>
                          <a:ea typeface="WenQuanYi Zen Hei"/>
                          <a:cs typeface="Lohit Devanagari"/>
                        </a:rPr>
                        <a:t>-th tuple contains the </a:t>
                      </a:r>
                      <a:r>
                        <a:rPr lang="en-US" sz="1200" i="1" kern="50">
                          <a:latin typeface="Liberation Serif"/>
                          <a:ea typeface="WenQuanYi Zen Hei"/>
                          <a:cs typeface="Lohit Devanagari"/>
                        </a:rPr>
                        <a:t>i</a:t>
                      </a:r>
                      <a:r>
                        <a:rPr lang="en-US" sz="1200" kern="50">
                          <a:latin typeface="Liberation Serif"/>
                          <a:ea typeface="WenQuanYi Zen Hei"/>
                          <a:cs typeface="Lohit Devanagari"/>
                        </a:rPr>
                        <a:t>-th element from each of the argument sequences.</a:t>
                      </a:r>
                      <a:endParaRPr lang="ro-RO" sz="1200" kern="50">
                        <a:latin typeface="Liberation Serif"/>
                        <a:ea typeface="WenQuanYi Zen Hei"/>
                        <a:cs typeface="Lohit Devanagari"/>
                      </a:endParaRPr>
                    </a:p>
                    <a:p>
                      <a:pPr>
                        <a:spcAft>
                          <a:spcPts val="0"/>
                        </a:spcAft>
                      </a:pPr>
                      <a:r>
                        <a:rPr lang="en-US" sz="1200" kern="50">
                          <a:latin typeface="Liberation Serif"/>
                          <a:ea typeface="WenQuanYi Zen Hei"/>
                          <a:cs typeface="Lohit Devanagari"/>
                        </a:rPr>
                        <a:t>Used for pairing two or more sentences and loop over them</a:t>
                      </a:r>
                      <a:endParaRPr lang="ro-RO" sz="1200" kern="50">
                        <a:latin typeface="Liberation Serif"/>
                        <a:ea typeface="WenQuanYi Zen Hei"/>
                        <a:cs typeface="Lohit Devanagari"/>
                      </a:endParaRPr>
                    </a:p>
                  </a:txBody>
                  <a:tcPr marL="34925" marR="34925" marT="34925" marB="34925"/>
                </a:tc>
              </a:tr>
              <a:tr h="675368">
                <a:tc>
                  <a:txBody>
                    <a:bodyPr/>
                    <a:lstStyle/>
                    <a:p>
                      <a:pPr>
                        <a:spcAft>
                          <a:spcPts val="0"/>
                        </a:spcAft>
                      </a:pPr>
                      <a:r>
                        <a:rPr lang="en-US" sz="1200" b="1" kern="50">
                          <a:latin typeface="Liberation Serif"/>
                          <a:ea typeface="WenQuanYi Zen Hei"/>
                          <a:cs typeface="Lohit Devanagari"/>
                        </a:rPr>
                        <a:t>reversed()</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Loops over a sequence in reverse</a:t>
                      </a:r>
                      <a:endParaRPr lang="ro-RO" sz="1200" kern="50" dirty="0">
                        <a:latin typeface="Liberation Serif"/>
                        <a:ea typeface="WenQuanYi Zen Hei"/>
                        <a:cs typeface="Lohit Devanagari"/>
                      </a:endParaRPr>
                    </a:p>
                  </a:txBody>
                  <a:tcPr marL="34925" marR="34925" marT="34925" marB="34925"/>
                </a:tc>
              </a:tr>
              <a:tr h="675368">
                <a:tc>
                  <a:txBody>
                    <a:bodyPr/>
                    <a:lstStyle/>
                    <a:p>
                      <a:pPr>
                        <a:spcAft>
                          <a:spcPts val="0"/>
                        </a:spcAft>
                      </a:pPr>
                      <a:r>
                        <a:rPr lang="en-US" sz="1200" b="1" kern="50">
                          <a:latin typeface="Liberation Serif"/>
                          <a:ea typeface="WenQuanYi Zen Hei"/>
                          <a:cs typeface="Lohit Devanagari"/>
                        </a:rPr>
                        <a:t>sorted()</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Loops over a sequence in sorted order</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
        <p:nvSpPr>
          <p:cNvPr id="7" name="Text Placeholder 6"/>
          <p:cNvSpPr>
            <a:spLocks noGrp="1"/>
          </p:cNvSpPr>
          <p:nvPr>
            <p:ph type="body" sz="quarter" idx="20"/>
          </p:nvPr>
        </p:nvSpPr>
        <p:spPr/>
        <p:txBody>
          <a:bodyPr/>
          <a:lstStyle/>
          <a:p>
            <a:r>
              <a:rPr lang="en-US" dirty="0" smtClean="0"/>
              <a:t>Practice</a:t>
            </a:r>
            <a:endParaRPr lang="ro-RO" dirty="0"/>
          </a:p>
        </p:txBody>
      </p:sp>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Practice</a:t>
            </a:r>
            <a:endParaRPr lang="ro-RO" dirty="0"/>
          </a:p>
        </p:txBody>
      </p:sp>
      <p:sp>
        <p:nvSpPr>
          <p:cNvPr id="3" name="Text Placeholder 2"/>
          <p:cNvSpPr>
            <a:spLocks noGrp="1"/>
          </p:cNvSpPr>
          <p:nvPr>
            <p:ph type="body" sz="quarter" idx="23"/>
          </p:nvPr>
        </p:nvSpPr>
        <p:spPr>
          <a:xfrm>
            <a:off x="285719" y="1032876"/>
            <a:ext cx="8705881" cy="3577115"/>
          </a:xfrm>
        </p:spPr>
        <p:txBody>
          <a:bodyPr/>
          <a:lstStyle/>
          <a:p>
            <a:r>
              <a:rPr lang="en-US" dirty="0" smtClean="0"/>
              <a:t>Havin</a:t>
            </a:r>
            <a:r>
              <a:rPr lang="en-US" dirty="0" smtClean="0"/>
              <a:t>g a(3), b(‘test’), c([1,2,3]), d(‘none’), e(None), f(0) what will be the values for the following operations:</a:t>
            </a:r>
          </a:p>
          <a:p>
            <a:pPr lvl="1"/>
            <a:r>
              <a:rPr lang="en-US" dirty="0" smtClean="0"/>
              <a:t>a or b; a and b; a and c; a and d; b or d; a and e; a and f</a:t>
            </a:r>
          </a:p>
          <a:p>
            <a:r>
              <a:rPr lang="en-US" dirty="0" smtClean="0"/>
              <a:t>Create a program that sets a value to a variable. It should print ‘Yes’ if the variable is number and the number is greater than 5. Prints ‘String’ if the variable is string. Prints ‘No’ if the variable is number and less than 5. Prints ‘other’ if the variable is nor string nor number. </a:t>
            </a:r>
          </a:p>
          <a:p>
            <a:r>
              <a:rPr lang="en-US" dirty="0" smtClean="0"/>
              <a:t>Having list l1, print each element of the list on a line. Use for with range, enumerate and zip options.</a:t>
            </a:r>
          </a:p>
          <a:p>
            <a:r>
              <a:rPr lang="en-US" dirty="0" smtClean="0"/>
              <a:t>Using while, print all the even values between 5 and 47.</a:t>
            </a:r>
          </a:p>
          <a:p>
            <a:r>
              <a:rPr lang="en-US" dirty="0" smtClean="0"/>
              <a:t>Update program above to skip values 20, 24, 36.</a:t>
            </a:r>
            <a:r>
              <a:rPr lang="en-US" dirty="0" smtClean="0"/>
              <a:t> </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Control flow programs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extLst>
      <p:ext uri="{BB962C8B-B14F-4D97-AF65-F5344CB8AC3E}">
        <p14:creationId xmlns:p14="http://schemas.microsoft.com/office/powerpoint/2010/main" val="3541528353"/>
      </p:ext>
    </p:extLst>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
        <p:nvSpPr>
          <p:cNvPr id="7" name="Text Placeholder 6"/>
          <p:cNvSpPr>
            <a:spLocks noGrp="1"/>
          </p:cNvSpPr>
          <p:nvPr>
            <p:ph type="body" sz="quarter" idx="20"/>
          </p:nvPr>
        </p:nvSpPr>
        <p:spPr/>
        <p:txBody>
          <a:bodyPr/>
          <a:lstStyle/>
          <a:p>
            <a:r>
              <a:rPr lang="en-US" dirty="0" smtClean="0"/>
              <a:t>Functions</a:t>
            </a:r>
            <a:endParaRPr lang="ro-RO" dirty="0"/>
          </a:p>
        </p:txBody>
      </p:sp>
    </p:spTree>
    <p:extLst>
      <p:ext uri="{BB962C8B-B14F-4D97-AF65-F5344CB8AC3E}">
        <p14:creationId xmlns:p14="http://schemas.microsoft.com/office/powerpoint/2010/main" val="1773963742"/>
      </p:ext>
    </p:extLst>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285719" y="333661"/>
            <a:ext cx="8723809" cy="607071"/>
          </a:xfrm>
        </p:spPr>
        <p:txBody>
          <a:bodyPr/>
          <a:lstStyle/>
          <a:p>
            <a:r>
              <a:rPr lang="en-US" dirty="0" smtClean="0"/>
              <a:t>Syntax</a:t>
            </a:r>
            <a:endParaRPr lang="ro-RO" dirty="0"/>
          </a:p>
        </p:txBody>
      </p:sp>
      <p:sp>
        <p:nvSpPr>
          <p:cNvPr id="5" name="Text Placeholder 4"/>
          <p:cNvSpPr>
            <a:spLocks noGrp="1"/>
          </p:cNvSpPr>
          <p:nvPr>
            <p:ph type="body" sz="quarter" idx="23"/>
          </p:nvPr>
        </p:nvSpPr>
        <p:spPr>
          <a:xfrm>
            <a:off x="285719" y="1032875"/>
            <a:ext cx="8705881" cy="5731551"/>
          </a:xfrm>
        </p:spPr>
        <p:txBody>
          <a:bodyPr/>
          <a:lstStyle/>
          <a:p>
            <a:r>
              <a:rPr lang="en-US" dirty="0" smtClean="0"/>
              <a:t>Python has many built-in functions like print() etc. </a:t>
            </a:r>
          </a:p>
          <a:p>
            <a:r>
              <a:rPr lang="en-US" dirty="0" smtClean="0"/>
              <a:t>Your can create your own functions. These functions are called </a:t>
            </a:r>
            <a:r>
              <a:rPr lang="en-US" i="1" dirty="0" smtClean="0"/>
              <a:t>user-defined functions</a:t>
            </a:r>
            <a:r>
              <a:rPr lang="en-US" dirty="0" smtClean="0"/>
              <a:t> </a:t>
            </a:r>
          </a:p>
          <a:p>
            <a:r>
              <a:rPr lang="en-US" dirty="0" smtClean="0"/>
              <a:t>Here are simple rules to define a function in Python:</a:t>
            </a:r>
            <a:endParaRPr lang="ro-RO" dirty="0" smtClean="0"/>
          </a:p>
          <a:p>
            <a:pPr lvl="1"/>
            <a:r>
              <a:rPr lang="en-US" sz="1600" dirty="0" smtClean="0"/>
              <a:t>Function blocks begin with the keyword </a:t>
            </a:r>
            <a:r>
              <a:rPr lang="en-US" sz="1600" b="1" dirty="0" smtClean="0"/>
              <a:t>def</a:t>
            </a:r>
            <a:r>
              <a:rPr lang="en-US" sz="1600" dirty="0" smtClean="0"/>
              <a:t> followed by the function name and parentheses ( ( ) ).</a:t>
            </a:r>
            <a:endParaRPr lang="ro-RO" sz="1600" dirty="0" smtClean="0"/>
          </a:p>
          <a:p>
            <a:pPr lvl="1"/>
            <a:r>
              <a:rPr lang="en-US" sz="1600" dirty="0" smtClean="0"/>
              <a:t>Any input parameters or arguments should be placed within these parentheses. You can also define parameters inside these parentheses.</a:t>
            </a:r>
            <a:endParaRPr lang="ro-RO" sz="1600" dirty="0" smtClean="0"/>
          </a:p>
          <a:p>
            <a:pPr lvl="1"/>
            <a:r>
              <a:rPr lang="en-US" sz="1600" dirty="0" smtClean="0"/>
              <a:t>The first statement of a function can be an optional statement - the documentation string of the function or </a:t>
            </a:r>
            <a:r>
              <a:rPr lang="en-US" sz="1600" i="1" dirty="0" err="1" smtClean="0"/>
              <a:t>docstring</a:t>
            </a:r>
            <a:r>
              <a:rPr lang="en-US" sz="1600" dirty="0" smtClean="0"/>
              <a:t>.</a:t>
            </a:r>
            <a:endParaRPr lang="ro-RO" sz="1600" dirty="0" smtClean="0"/>
          </a:p>
          <a:p>
            <a:pPr lvl="1"/>
            <a:r>
              <a:rPr lang="en-US" sz="1600" dirty="0" smtClean="0"/>
              <a:t>The code block within every function starts with a colon (:) and is indented.</a:t>
            </a:r>
            <a:endParaRPr lang="ro-RO" sz="1600" dirty="0" smtClean="0"/>
          </a:p>
          <a:p>
            <a:pPr lvl="1"/>
            <a:r>
              <a:rPr lang="en-US" sz="1600" dirty="0" smtClean="0"/>
              <a:t>The statement return [expression] exits a function, optionally passing back an expression to the caller. A return statement with no arguments is the same as return None.</a:t>
            </a:r>
          </a:p>
          <a:p>
            <a:r>
              <a:rPr lang="en-US" kern="1200" dirty="0" smtClean="0"/>
              <a:t>The function syntax is:</a:t>
            </a:r>
            <a:endParaRPr lang="ro-RO" kern="1200" dirty="0" smtClean="0"/>
          </a:p>
          <a:p>
            <a:pPr lvl="2">
              <a:buNone/>
            </a:pPr>
            <a:r>
              <a:rPr lang="en-US" sz="1600" i="1" kern="1200" dirty="0" smtClean="0"/>
              <a:t>def </a:t>
            </a:r>
            <a:r>
              <a:rPr lang="en-US" sz="1600" i="1" kern="1200" dirty="0" err="1" smtClean="0"/>
              <a:t>functionname</a:t>
            </a:r>
            <a:r>
              <a:rPr lang="en-US" sz="1600" i="1" kern="1200" dirty="0" smtClean="0"/>
              <a:t>( parameters ):</a:t>
            </a:r>
            <a:endParaRPr lang="ro-RO" sz="1600" kern="1200" dirty="0" smtClean="0"/>
          </a:p>
          <a:p>
            <a:pPr lvl="2">
              <a:buNone/>
            </a:pPr>
            <a:r>
              <a:rPr lang="en-US" sz="1600" i="1" kern="1200" dirty="0" smtClean="0"/>
              <a:t>   "</a:t>
            </a:r>
            <a:r>
              <a:rPr lang="en-US" sz="1600" i="1" kern="1200" dirty="0" err="1" smtClean="0"/>
              <a:t>function_docstring</a:t>
            </a:r>
            <a:r>
              <a:rPr lang="en-US" sz="1600" i="1" kern="1200" dirty="0" smtClean="0"/>
              <a:t>"</a:t>
            </a:r>
            <a:endParaRPr lang="ro-RO" sz="1600" kern="1200" dirty="0" smtClean="0"/>
          </a:p>
          <a:p>
            <a:pPr lvl="2">
              <a:buNone/>
            </a:pPr>
            <a:r>
              <a:rPr lang="en-US" sz="1600" i="1" kern="1200" dirty="0" smtClean="0"/>
              <a:t>   </a:t>
            </a:r>
            <a:r>
              <a:rPr lang="en-US" sz="1600" i="1" kern="1200" dirty="0" err="1" smtClean="0"/>
              <a:t>function_suite</a:t>
            </a:r>
            <a:endParaRPr lang="ro-RO" sz="1600" kern="1200" dirty="0" smtClean="0"/>
          </a:p>
          <a:p>
            <a:pPr lvl="2">
              <a:buNone/>
            </a:pPr>
            <a:r>
              <a:rPr lang="en-US" sz="1600" i="1" kern="1200" dirty="0" smtClean="0"/>
              <a:t>   return [expression]</a:t>
            </a:r>
            <a:endParaRPr lang="ro-RO" sz="1600" kern="1200" dirty="0" smtClean="0"/>
          </a:p>
          <a:p>
            <a:endParaRPr lang="ro-RO" dirty="0"/>
          </a:p>
        </p:txBody>
      </p:sp>
      <p:sp>
        <p:nvSpPr>
          <p:cNvPr id="6" name="Text Placeholder 5"/>
          <p:cNvSpPr>
            <a:spLocks noGrp="1"/>
          </p:cNvSpPr>
          <p:nvPr>
            <p:ph type="body" sz="quarter" idx="39"/>
          </p:nvPr>
        </p:nvSpPr>
        <p:spPr/>
        <p:txBody>
          <a:bodyPr/>
          <a:lstStyle/>
          <a:p>
            <a:r>
              <a:rPr lang="en-US" dirty="0" smtClean="0"/>
              <a:t>Python</a:t>
            </a:r>
            <a:endParaRPr lang="ro-RO" dirty="0"/>
          </a:p>
        </p:txBody>
      </p:sp>
      <p:sp>
        <p:nvSpPr>
          <p:cNvPr id="7" name="Text Placeholder 6"/>
          <p:cNvSpPr>
            <a:spLocks noGrp="1"/>
          </p:cNvSpPr>
          <p:nvPr>
            <p:ph type="body" sz="quarter" idx="40"/>
          </p:nvPr>
        </p:nvSpPr>
        <p:spPr/>
        <p:txBody>
          <a:bodyPr/>
          <a:lstStyle/>
          <a:p>
            <a:r>
              <a:rPr lang="en-US" dirty="0" smtClean="0"/>
              <a:t>Functions</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Python Features</a:t>
            </a:r>
            <a:endParaRPr lang="ro-RO" dirty="0"/>
          </a:p>
        </p:txBody>
      </p:sp>
      <p:sp>
        <p:nvSpPr>
          <p:cNvPr id="3" name="Text Placeholder 2"/>
          <p:cNvSpPr>
            <a:spLocks noGrp="1"/>
          </p:cNvSpPr>
          <p:nvPr>
            <p:ph type="body" sz="quarter" idx="23"/>
          </p:nvPr>
        </p:nvSpPr>
        <p:spPr>
          <a:xfrm>
            <a:off x="285719" y="1032876"/>
            <a:ext cx="8705881" cy="3253950"/>
          </a:xfrm>
        </p:spPr>
        <p:txBody>
          <a:bodyPr/>
          <a:lstStyle/>
          <a:p>
            <a:r>
              <a:rPr lang="en-US" b="1" dirty="0" smtClean="0"/>
              <a:t>Easy-to-learn</a:t>
            </a:r>
          </a:p>
          <a:p>
            <a:r>
              <a:rPr lang="en-US" b="1" dirty="0" smtClean="0"/>
              <a:t>Easy-to-use</a:t>
            </a:r>
          </a:p>
          <a:p>
            <a:r>
              <a:rPr lang="en-US" b="1" dirty="0" smtClean="0"/>
              <a:t>Easy-to-maintain</a:t>
            </a:r>
          </a:p>
          <a:p>
            <a:r>
              <a:rPr lang="en-US" b="1" dirty="0" smtClean="0"/>
              <a:t>A broad standard library</a:t>
            </a:r>
          </a:p>
          <a:p>
            <a:r>
              <a:rPr lang="en-US" b="1" dirty="0" smtClean="0"/>
              <a:t>Interactive Mode</a:t>
            </a:r>
          </a:p>
          <a:p>
            <a:r>
              <a:rPr lang="en-US" b="1" dirty="0" smtClean="0"/>
              <a:t>Portable</a:t>
            </a:r>
          </a:p>
          <a:p>
            <a:r>
              <a:rPr lang="en-US" b="1" dirty="0" smtClean="0"/>
              <a:t>Extendable</a:t>
            </a:r>
          </a:p>
          <a:p>
            <a:r>
              <a:rPr lang="en-US" b="1" dirty="0" smtClean="0"/>
              <a:t>GUI Programming</a:t>
            </a:r>
          </a:p>
          <a:p>
            <a:r>
              <a:rPr lang="en-US" b="1" dirty="0" smtClean="0"/>
              <a:t>Scalable</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Introduction</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Calling a function</a:t>
            </a:r>
            <a:endParaRPr lang="ro-RO" dirty="0"/>
          </a:p>
        </p:txBody>
      </p:sp>
      <p:sp>
        <p:nvSpPr>
          <p:cNvPr id="3" name="Text Placeholder 2"/>
          <p:cNvSpPr>
            <a:spLocks noGrp="1"/>
          </p:cNvSpPr>
          <p:nvPr>
            <p:ph type="body" sz="quarter" idx="23"/>
          </p:nvPr>
        </p:nvSpPr>
        <p:spPr>
          <a:xfrm>
            <a:off x="285719" y="1032876"/>
            <a:ext cx="8705881" cy="3884891"/>
          </a:xfrm>
        </p:spPr>
        <p:txBody>
          <a:bodyPr/>
          <a:lstStyle/>
          <a:p>
            <a:r>
              <a:rPr lang="en-US" dirty="0" smtClean="0"/>
              <a:t>Defining a function does the following</a:t>
            </a:r>
          </a:p>
          <a:p>
            <a:pPr lvl="1"/>
            <a:r>
              <a:rPr lang="en-US" dirty="0" smtClean="0"/>
              <a:t> gives it a name </a:t>
            </a:r>
          </a:p>
          <a:p>
            <a:pPr lvl="1"/>
            <a:r>
              <a:rPr lang="en-US" dirty="0" smtClean="0"/>
              <a:t>specifies the parameters that are to be included in the function</a:t>
            </a:r>
          </a:p>
          <a:p>
            <a:pPr lvl="1"/>
            <a:r>
              <a:rPr lang="en-US" dirty="0" smtClean="0"/>
              <a:t>structures the blocks of code.</a:t>
            </a:r>
            <a:endParaRPr lang="ro-RO" dirty="0" smtClean="0"/>
          </a:p>
          <a:p>
            <a:r>
              <a:rPr lang="en-US" dirty="0" smtClean="0"/>
              <a:t>Once the basic structure of a function is finalized, you can execute it by calling it from another function or directly from the Python prompt. </a:t>
            </a:r>
          </a:p>
          <a:p>
            <a:r>
              <a:rPr lang="en-US" dirty="0" smtClean="0"/>
              <a:t>Following is the example to call add() function:</a:t>
            </a:r>
            <a:endParaRPr lang="ro-RO" dirty="0" smtClean="0"/>
          </a:p>
          <a:p>
            <a:pPr lvl="1">
              <a:buNone/>
            </a:pPr>
            <a:r>
              <a:rPr lang="en-US" sz="1600" i="1" dirty="0" smtClean="0"/>
              <a:t>&gt;&gt;&gt; add(4,6)</a:t>
            </a:r>
            <a:endParaRPr lang="ro-RO" sz="1600" dirty="0" smtClean="0"/>
          </a:p>
          <a:p>
            <a:pPr lvl="1">
              <a:buNone/>
            </a:pPr>
            <a:r>
              <a:rPr lang="en-US" sz="1600" i="1" dirty="0" smtClean="0"/>
              <a:t>10</a:t>
            </a:r>
            <a:endParaRPr lang="ro-RO" sz="1600" dirty="0" smtClean="0"/>
          </a:p>
          <a:p>
            <a:pPr lvl="1">
              <a:buNone/>
            </a:pPr>
            <a:r>
              <a:rPr lang="en-US" sz="1600" i="1" dirty="0" smtClean="0"/>
              <a:t>&gt;&gt;&gt; </a:t>
            </a:r>
            <a:endParaRPr lang="ro-RO" sz="1600"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Functions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Arguments</a:t>
            </a:r>
            <a:endParaRPr lang="ro-RO" dirty="0"/>
          </a:p>
        </p:txBody>
      </p:sp>
      <p:sp>
        <p:nvSpPr>
          <p:cNvPr id="3" name="Text Placeholder 2"/>
          <p:cNvSpPr>
            <a:spLocks noGrp="1"/>
          </p:cNvSpPr>
          <p:nvPr>
            <p:ph type="body" sz="quarter" idx="23"/>
          </p:nvPr>
        </p:nvSpPr>
        <p:spPr>
          <a:xfrm>
            <a:off x="285719" y="1032876"/>
            <a:ext cx="8705881" cy="6131660"/>
          </a:xfrm>
        </p:spPr>
        <p:txBody>
          <a:bodyPr/>
          <a:lstStyle/>
          <a:p>
            <a:r>
              <a:rPr lang="en-US" dirty="0" smtClean="0"/>
              <a:t>You can call a function by using the following types of formal arguments:</a:t>
            </a:r>
            <a:endParaRPr lang="ro-RO" dirty="0" smtClean="0"/>
          </a:p>
          <a:p>
            <a:pPr lvl="1"/>
            <a:r>
              <a:rPr lang="en-US" dirty="0" smtClean="0"/>
              <a:t>Required arguments</a:t>
            </a:r>
          </a:p>
          <a:p>
            <a:pPr lvl="2"/>
            <a:r>
              <a:rPr lang="en-US" dirty="0" smtClean="0"/>
              <a:t>Arguments passed to a function in correct positional order</a:t>
            </a:r>
          </a:p>
          <a:p>
            <a:pPr lvl="2"/>
            <a:r>
              <a:rPr lang="en-US" dirty="0" smtClean="0"/>
              <a:t>The number of arguments in the function call should match exactly with the function definition</a:t>
            </a:r>
            <a:endParaRPr lang="ro-RO" dirty="0" smtClean="0"/>
          </a:p>
          <a:p>
            <a:pPr lvl="1"/>
            <a:r>
              <a:rPr lang="en-US" dirty="0" smtClean="0"/>
              <a:t>Keyword arguments</a:t>
            </a:r>
          </a:p>
          <a:p>
            <a:pPr lvl="2"/>
            <a:r>
              <a:rPr lang="en-US" dirty="0" smtClean="0"/>
              <a:t>They are related to the function calls</a:t>
            </a:r>
          </a:p>
          <a:p>
            <a:pPr lvl="2"/>
            <a:r>
              <a:rPr lang="en-US" dirty="0" smtClean="0"/>
              <a:t>In a function call, the caller identifies the arguments by the parameter name</a:t>
            </a:r>
            <a:endParaRPr lang="ro-RO" dirty="0" smtClean="0"/>
          </a:p>
          <a:p>
            <a:pPr lvl="1"/>
            <a:r>
              <a:rPr lang="en-US" dirty="0" smtClean="0"/>
              <a:t>Default arguments</a:t>
            </a:r>
          </a:p>
          <a:p>
            <a:pPr lvl="2"/>
            <a:r>
              <a:rPr lang="en-US" dirty="0" smtClean="0"/>
              <a:t>An argument that assumes a default value if a value is not provided in the function call</a:t>
            </a:r>
            <a:endParaRPr lang="ro-RO" dirty="0" smtClean="0"/>
          </a:p>
          <a:p>
            <a:pPr lvl="1"/>
            <a:r>
              <a:rPr lang="en-US" dirty="0" smtClean="0"/>
              <a:t>Variable-length arguments</a:t>
            </a:r>
          </a:p>
          <a:p>
            <a:pPr lvl="2"/>
            <a:r>
              <a:rPr lang="en-US" dirty="0" smtClean="0"/>
              <a:t>They are used when you need to process a function for more arguments than you specified while defining the function.</a:t>
            </a:r>
          </a:p>
          <a:p>
            <a:pPr lvl="2"/>
            <a:r>
              <a:rPr lang="en-US" dirty="0" smtClean="0"/>
              <a:t>These are not named in the function definition, unlike required and default arguments.</a:t>
            </a:r>
          </a:p>
          <a:p>
            <a:pPr lvl="2"/>
            <a:endParaRPr lang="en-US" dirty="0" smtClean="0"/>
          </a:p>
          <a:p>
            <a:pPr>
              <a:buNone/>
            </a:pP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Functions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Local </a:t>
            </a:r>
            <a:r>
              <a:rPr lang="en-US" dirty="0" err="1" smtClean="0"/>
              <a:t>vs</a:t>
            </a:r>
            <a:r>
              <a:rPr lang="en-US" dirty="0" smtClean="0"/>
              <a:t> global variables</a:t>
            </a:r>
            <a:endParaRPr lang="ro-RO" dirty="0"/>
          </a:p>
        </p:txBody>
      </p:sp>
      <p:sp>
        <p:nvSpPr>
          <p:cNvPr id="3" name="Text Placeholder 2"/>
          <p:cNvSpPr>
            <a:spLocks noGrp="1"/>
          </p:cNvSpPr>
          <p:nvPr>
            <p:ph type="body" sz="quarter" idx="23"/>
          </p:nvPr>
        </p:nvSpPr>
        <p:spPr>
          <a:xfrm>
            <a:off x="285719" y="1032876"/>
            <a:ext cx="8705881" cy="4792832"/>
          </a:xfrm>
        </p:spPr>
        <p:txBody>
          <a:bodyPr/>
          <a:lstStyle/>
          <a:p>
            <a:r>
              <a:rPr lang="en-US" dirty="0" smtClean="0"/>
              <a:t>The scope of a variable determines the portion of the program where you can access a particular identifier. </a:t>
            </a:r>
          </a:p>
          <a:p>
            <a:r>
              <a:rPr lang="en-US" dirty="0" smtClean="0"/>
              <a:t>There are two basic scopes of variables in Python:</a:t>
            </a:r>
            <a:endParaRPr lang="ro-RO" dirty="0" smtClean="0"/>
          </a:p>
          <a:p>
            <a:pPr lvl="1"/>
            <a:r>
              <a:rPr lang="en-US" dirty="0" smtClean="0"/>
              <a:t>Global variables</a:t>
            </a:r>
          </a:p>
          <a:p>
            <a:pPr lvl="2"/>
            <a:r>
              <a:rPr lang="en-US" dirty="0" smtClean="0"/>
              <a:t>Variables that are defined outside a function body</a:t>
            </a:r>
          </a:p>
          <a:p>
            <a:pPr lvl="2"/>
            <a:r>
              <a:rPr lang="en-US" dirty="0" smtClean="0"/>
              <a:t>Can be accessed throughout the program body by all functions</a:t>
            </a:r>
          </a:p>
          <a:p>
            <a:pPr lvl="1"/>
            <a:r>
              <a:rPr lang="en-US" dirty="0" smtClean="0"/>
              <a:t>Local variables</a:t>
            </a:r>
          </a:p>
          <a:p>
            <a:pPr lvl="2"/>
            <a:r>
              <a:rPr lang="en-US" dirty="0" smtClean="0"/>
              <a:t>Variables that are defined inside a function body</a:t>
            </a:r>
          </a:p>
          <a:p>
            <a:pPr lvl="2"/>
            <a:r>
              <a:rPr lang="en-US" dirty="0" smtClean="0"/>
              <a:t>Can be accessed only inside the function in which they are declared</a:t>
            </a:r>
            <a:endParaRPr lang="ro-RO" dirty="0" smtClean="0"/>
          </a:p>
          <a:p>
            <a:r>
              <a:rPr lang="en-US" dirty="0" smtClean="0"/>
              <a:t>When you call a function, the variables declared inside it are brought into scope. </a:t>
            </a:r>
          </a:p>
          <a:p>
            <a:r>
              <a:rPr lang="en-US" dirty="0" smtClean="0"/>
              <a:t>Any variable assigned in a function is local to that function, unless it is specifically declared global – using </a:t>
            </a:r>
            <a:r>
              <a:rPr lang="en-US" b="1" dirty="0" smtClean="0"/>
              <a:t>global </a:t>
            </a:r>
            <a:r>
              <a:rPr lang="en-US" dirty="0" smtClean="0"/>
              <a:t>keyword</a:t>
            </a:r>
          </a:p>
          <a:p>
            <a:r>
              <a:rPr lang="en-US" dirty="0" smtClean="0"/>
              <a:t>The global declarations must be placed at the beginning of the function, and that it affects all uses of the variable inside the function</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Functions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39160F1-D131-488F-8FBF-A9F49A274FEE}" type="datetime3">
              <a:rPr lang="en-US" smtClean="0"/>
              <a:pPr/>
              <a:t>25 March 2015</a:t>
            </a:fld>
            <a:endParaRPr lang="pl-PL" dirty="0"/>
          </a:p>
        </p:txBody>
      </p:sp>
      <p:sp>
        <p:nvSpPr>
          <p:cNvPr id="7" name="Text Placeholder 6"/>
          <p:cNvSpPr>
            <a:spLocks noGrp="1"/>
          </p:cNvSpPr>
          <p:nvPr>
            <p:ph type="body" sz="quarter" idx="20"/>
          </p:nvPr>
        </p:nvSpPr>
        <p:spPr/>
        <p:txBody>
          <a:bodyPr/>
          <a:lstStyle/>
          <a:p>
            <a:r>
              <a:rPr lang="en-US" dirty="0" smtClean="0"/>
              <a:t>Practice</a:t>
            </a:r>
            <a:endParaRPr lang="ro-RO" dirty="0"/>
          </a:p>
        </p:txBody>
      </p:sp>
    </p:spTree>
    <p:extLst>
      <p:ext uri="{BB962C8B-B14F-4D97-AF65-F5344CB8AC3E}">
        <p14:creationId xmlns:p14="http://schemas.microsoft.com/office/powerpoint/2010/main" val="1783022173"/>
      </p:ext>
    </p:extLst>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Practice</a:t>
            </a:r>
            <a:endParaRPr lang="ro-RO" dirty="0"/>
          </a:p>
        </p:txBody>
      </p:sp>
      <p:sp>
        <p:nvSpPr>
          <p:cNvPr id="3" name="Text Placeholder 2"/>
          <p:cNvSpPr>
            <a:spLocks noGrp="1"/>
          </p:cNvSpPr>
          <p:nvPr>
            <p:ph type="body" sz="quarter" idx="23"/>
          </p:nvPr>
        </p:nvSpPr>
        <p:spPr>
          <a:xfrm>
            <a:off x="285719" y="1032876"/>
            <a:ext cx="8705881" cy="3807947"/>
          </a:xfrm>
        </p:spPr>
        <p:txBody>
          <a:bodyPr/>
          <a:lstStyle/>
          <a:p>
            <a:r>
              <a:rPr lang="en-US" dirty="0" smtClean="0"/>
              <a:t>Create a function that will print all the even numbers from a given interval. </a:t>
            </a:r>
          </a:p>
          <a:p>
            <a:r>
              <a:rPr lang="en-US" dirty="0" smtClean="0"/>
              <a:t>Update the function above to have the default interval between 1 – 100</a:t>
            </a:r>
          </a:p>
          <a:p>
            <a:r>
              <a:rPr lang="en-US" dirty="0" smtClean="0"/>
              <a:t>Create a function that returns the sum of any numbers given as parameters.</a:t>
            </a:r>
          </a:p>
          <a:p>
            <a:r>
              <a:rPr lang="en-US" dirty="0" smtClean="0"/>
              <a:t>Create a function “</a:t>
            </a:r>
            <a:r>
              <a:rPr lang="en-US" dirty="0" err="1" smtClean="0"/>
              <a:t>VAT</a:t>
            </a:r>
            <a:r>
              <a:rPr lang="en-US" dirty="0" err="1" smtClean="0"/>
              <a:t>_price_calculator</a:t>
            </a:r>
            <a:r>
              <a:rPr lang="en-US" dirty="0" smtClean="0"/>
              <a:t>” that calculates the total price of a product. The formula for calculating the price is : </a:t>
            </a:r>
            <a:r>
              <a:rPr lang="en-US" dirty="0" err="1" smtClean="0"/>
              <a:t>price+price</a:t>
            </a:r>
            <a:r>
              <a:rPr lang="en-US" dirty="0" smtClean="0"/>
              <a:t>*vat%. The function will receive the price as parameter. VAT will be a global variable.  </a:t>
            </a:r>
          </a:p>
          <a:p>
            <a:pPr marL="0" indent="0">
              <a:buNone/>
            </a:pPr>
            <a:r>
              <a:rPr lang="en-US" dirty="0"/>
              <a:t> </a:t>
            </a:r>
            <a:r>
              <a:rPr lang="en-US" dirty="0" smtClean="0"/>
              <a:t>    Call the function from interactive mode. What happens? </a:t>
            </a:r>
          </a:p>
          <a:p>
            <a:pPr marL="0" indent="0">
              <a:buNone/>
            </a:pPr>
            <a:r>
              <a:rPr lang="en-US" dirty="0"/>
              <a:t> </a:t>
            </a:r>
            <a:r>
              <a:rPr lang="en-US" dirty="0" smtClean="0"/>
              <a:t>    Configure variable vat with value 0.24. Re-run the function. What happens? </a:t>
            </a:r>
          </a:p>
          <a:p>
            <a:pPr marL="0" indent="0">
              <a:buNone/>
            </a:pPr>
            <a:r>
              <a:rPr lang="en-US" dirty="0"/>
              <a:t> </a:t>
            </a:r>
            <a:r>
              <a:rPr lang="en-US" dirty="0" smtClean="0"/>
              <a:t>    Change variable vat to 0.19.  Run the function. </a:t>
            </a:r>
            <a:endParaRPr lang="en-US" dirty="0" smtClean="0"/>
          </a:p>
          <a:p>
            <a:endParaRPr lang="en-US"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Functions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25 March 2015</a:t>
            </a:fld>
            <a:endParaRPr lang="pl-PL" dirty="0"/>
          </a:p>
        </p:txBody>
      </p:sp>
    </p:spTree>
    <p:extLst>
      <p:ext uri="{BB962C8B-B14F-4D97-AF65-F5344CB8AC3E}">
        <p14:creationId xmlns:p14="http://schemas.microsoft.com/office/powerpoint/2010/main" val="2506273961"/>
      </p:ext>
    </p:extLst>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
        <p:nvSpPr>
          <p:cNvPr id="7" name="Text Placeholder 6"/>
          <p:cNvSpPr>
            <a:spLocks noGrp="1"/>
          </p:cNvSpPr>
          <p:nvPr>
            <p:ph type="body" sz="quarter" idx="20"/>
          </p:nvPr>
        </p:nvSpPr>
        <p:spPr/>
        <p:txBody>
          <a:bodyPr/>
          <a:lstStyle/>
          <a:p>
            <a:r>
              <a:rPr lang="en-US" dirty="0" smtClean="0"/>
              <a:t>Modules</a:t>
            </a:r>
            <a:endParaRPr lang="ro-RO" dirty="0"/>
          </a:p>
        </p:txBody>
      </p:sp>
    </p:spTree>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Modules</a:t>
            </a:r>
            <a:endParaRPr lang="ro-RO" dirty="0"/>
          </a:p>
        </p:txBody>
      </p:sp>
      <p:sp>
        <p:nvSpPr>
          <p:cNvPr id="3" name="Text Placeholder 2"/>
          <p:cNvSpPr>
            <a:spLocks noGrp="1"/>
          </p:cNvSpPr>
          <p:nvPr>
            <p:ph type="body" sz="quarter" idx="23"/>
          </p:nvPr>
        </p:nvSpPr>
        <p:spPr>
          <a:xfrm>
            <a:off x="285719" y="1032876"/>
            <a:ext cx="8705881" cy="4438889"/>
          </a:xfrm>
        </p:spPr>
        <p:txBody>
          <a:bodyPr/>
          <a:lstStyle/>
          <a:p>
            <a:r>
              <a:rPr lang="en-US" dirty="0" smtClean="0"/>
              <a:t>A module is a file consisting of Python code. </a:t>
            </a:r>
          </a:p>
          <a:p>
            <a:r>
              <a:rPr lang="en-US" dirty="0" smtClean="0"/>
              <a:t>A module can define functions, classes, and variables. </a:t>
            </a:r>
          </a:p>
          <a:p>
            <a:r>
              <a:rPr lang="en-US" dirty="0" smtClean="0"/>
              <a:t>The Python code for a module named </a:t>
            </a:r>
            <a:r>
              <a:rPr lang="en-US" i="1" dirty="0" smtClean="0"/>
              <a:t>name</a:t>
            </a:r>
            <a:r>
              <a:rPr lang="en-US" dirty="0" smtClean="0"/>
              <a:t> normally resides in a file named </a:t>
            </a:r>
            <a:r>
              <a:rPr lang="en-US" i="1" dirty="0" smtClean="0"/>
              <a:t>name.py</a:t>
            </a:r>
            <a:r>
              <a:rPr lang="en-US" dirty="0" smtClean="0"/>
              <a:t>.</a:t>
            </a:r>
          </a:p>
          <a:p>
            <a:r>
              <a:rPr lang="en-US" dirty="0" smtClean="0"/>
              <a:t>The most used predefined modules </a:t>
            </a:r>
            <a:r>
              <a:rPr lang="ro-RO" dirty="0" smtClean="0"/>
              <a:t>OS, SYS, RE, TIME/ DATETIME, MATH</a:t>
            </a:r>
            <a:endParaRPr lang="en-US" dirty="0" smtClean="0"/>
          </a:p>
          <a:p>
            <a:r>
              <a:rPr lang="en-US" dirty="0" smtClean="0"/>
              <a:t>You can use any Python source file as a module by executing an import statement in some other Python source file. The </a:t>
            </a:r>
            <a:r>
              <a:rPr lang="en-US" i="1" dirty="0" smtClean="0"/>
              <a:t>import</a:t>
            </a:r>
            <a:r>
              <a:rPr lang="en-US" dirty="0" smtClean="0"/>
              <a:t> has the following syntax:</a:t>
            </a:r>
          </a:p>
          <a:p>
            <a:pPr lvl="1">
              <a:buNone/>
            </a:pPr>
            <a:r>
              <a:rPr lang="ro-RO" i="1" dirty="0" smtClean="0"/>
              <a:t>import module1[, module2[,... moduleN]</a:t>
            </a:r>
            <a:endParaRPr lang="en-US" i="1" dirty="0" smtClean="0"/>
          </a:p>
          <a:p>
            <a:r>
              <a:rPr lang="en-US" dirty="0" smtClean="0"/>
              <a:t>You can import specific attributes from a module into the current namespace. The </a:t>
            </a:r>
            <a:r>
              <a:rPr lang="en-US" i="1" dirty="0" smtClean="0"/>
              <a:t>from...import</a:t>
            </a:r>
            <a:r>
              <a:rPr lang="en-US" dirty="0" smtClean="0"/>
              <a:t> has the following syntax:</a:t>
            </a:r>
          </a:p>
          <a:p>
            <a:pPr lvl="1">
              <a:buNone/>
            </a:pPr>
            <a:r>
              <a:rPr lang="ro-RO" i="1" dirty="0" smtClean="0"/>
              <a:t>from mod</a:t>
            </a:r>
            <a:r>
              <a:rPr lang="en-US" i="1" dirty="0" err="1" smtClean="0"/>
              <a:t>ule</a:t>
            </a:r>
            <a:r>
              <a:rPr lang="en-US" i="1" dirty="0" smtClean="0"/>
              <a:t>_</a:t>
            </a:r>
            <a:r>
              <a:rPr lang="ro-RO" i="1" dirty="0" smtClean="0"/>
              <a:t>name import name1[, name2[, ... nameN]]</a:t>
            </a:r>
            <a:endParaRPr lang="en-US" i="1" dirty="0" smtClean="0"/>
          </a:p>
          <a:p>
            <a:r>
              <a:rPr lang="en-US" dirty="0" smtClean="0"/>
              <a:t>It is also possible to import all names from a module into the current namespace by using the following import statement:</a:t>
            </a:r>
          </a:p>
          <a:p>
            <a:pPr lvl="1">
              <a:buNone/>
            </a:pPr>
            <a:r>
              <a:rPr lang="ro-RO" i="1" dirty="0" smtClean="0"/>
              <a:t>from mod</a:t>
            </a:r>
            <a:r>
              <a:rPr lang="en-US" i="1" dirty="0" err="1" smtClean="0"/>
              <a:t>ule</a:t>
            </a:r>
            <a:r>
              <a:rPr lang="en-US" i="1" dirty="0" smtClean="0"/>
              <a:t>_</a:t>
            </a:r>
            <a:r>
              <a:rPr lang="ro-RO" i="1" dirty="0" smtClean="0"/>
              <a:t>name import *</a:t>
            </a:r>
            <a:endParaRPr lang="en-US" i="1" dirty="0" smtClean="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Files I/O</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
        <p:nvSpPr>
          <p:cNvPr id="7" name="Text Placeholder 6"/>
          <p:cNvSpPr>
            <a:spLocks noGrp="1"/>
          </p:cNvSpPr>
          <p:nvPr>
            <p:ph type="body" sz="quarter" idx="20"/>
          </p:nvPr>
        </p:nvSpPr>
        <p:spPr/>
        <p:txBody>
          <a:bodyPr/>
          <a:lstStyle/>
          <a:p>
            <a:r>
              <a:rPr lang="en-US" dirty="0" smtClean="0"/>
              <a:t>Files I/O</a:t>
            </a:r>
            <a:endParaRPr lang="ro-RO" dirty="0"/>
          </a:p>
        </p:txBody>
      </p:sp>
    </p:spTree>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285719" y="333661"/>
            <a:ext cx="8723809" cy="607071"/>
          </a:xfrm>
        </p:spPr>
        <p:txBody>
          <a:bodyPr/>
          <a:lstStyle/>
          <a:p>
            <a:r>
              <a:rPr lang="en-US" dirty="0" smtClean="0"/>
              <a:t>Printing and reading the screen</a:t>
            </a:r>
            <a:endParaRPr lang="ro-RO" dirty="0"/>
          </a:p>
        </p:txBody>
      </p:sp>
      <p:sp>
        <p:nvSpPr>
          <p:cNvPr id="5" name="Text Placeholder 4"/>
          <p:cNvSpPr>
            <a:spLocks noGrp="1"/>
          </p:cNvSpPr>
          <p:nvPr>
            <p:ph type="body" sz="quarter" idx="23"/>
          </p:nvPr>
        </p:nvSpPr>
        <p:spPr>
          <a:xfrm>
            <a:off x="285719" y="1032876"/>
            <a:ext cx="8705881" cy="5639218"/>
          </a:xfrm>
        </p:spPr>
        <p:txBody>
          <a:bodyPr/>
          <a:lstStyle/>
          <a:p>
            <a:r>
              <a:rPr lang="en-US" dirty="0" smtClean="0"/>
              <a:t>The simplest way to produce output is using the </a:t>
            </a:r>
            <a:r>
              <a:rPr lang="en-US" b="1" i="1" dirty="0" smtClean="0"/>
              <a:t>print</a:t>
            </a:r>
            <a:r>
              <a:rPr lang="en-US" dirty="0" smtClean="0"/>
              <a:t> statement where you can pass zero or more expressions, separated by commas. </a:t>
            </a:r>
          </a:p>
          <a:p>
            <a:r>
              <a:rPr lang="en-US" dirty="0" smtClean="0"/>
              <a:t>This function converts the expressions, you pass it to a string and writes the result to standard output as follows:</a:t>
            </a:r>
            <a:endParaRPr lang="ro-RO" dirty="0" smtClean="0"/>
          </a:p>
          <a:p>
            <a:pPr lvl="1">
              <a:buNone/>
            </a:pPr>
            <a:r>
              <a:rPr lang="en-US" sz="1600" i="1" dirty="0" smtClean="0"/>
              <a:t>&gt;&gt;&gt; print "Python is really a great language,", "isn't it?";</a:t>
            </a:r>
            <a:endParaRPr lang="ro-RO" sz="1600" dirty="0" smtClean="0"/>
          </a:p>
          <a:p>
            <a:pPr lvl="1">
              <a:buNone/>
            </a:pPr>
            <a:r>
              <a:rPr lang="en-US" sz="1600" i="1" dirty="0" smtClean="0"/>
              <a:t>Python is really a great language, isn't it?</a:t>
            </a:r>
            <a:endParaRPr lang="ro-RO" dirty="0" smtClean="0"/>
          </a:p>
          <a:p>
            <a:r>
              <a:rPr lang="en-US" dirty="0" smtClean="0"/>
              <a:t>If needed, there are two ways to format your output:</a:t>
            </a:r>
            <a:endParaRPr lang="ro-RO" dirty="0" smtClean="0"/>
          </a:p>
          <a:p>
            <a:pPr lvl="1"/>
            <a:r>
              <a:rPr lang="en-US" dirty="0" smtClean="0"/>
              <a:t>handle strings to create the expected layout</a:t>
            </a:r>
            <a:endParaRPr lang="ro-RO" dirty="0" smtClean="0"/>
          </a:p>
          <a:p>
            <a:pPr lvl="1"/>
            <a:r>
              <a:rPr lang="en-US" dirty="0" err="1" smtClean="0"/>
              <a:t>str.format</a:t>
            </a:r>
            <a:r>
              <a:rPr lang="en-US" dirty="0" smtClean="0"/>
              <a:t>() method</a:t>
            </a:r>
            <a:endParaRPr lang="ro-RO" dirty="0" smtClean="0"/>
          </a:p>
          <a:p>
            <a:r>
              <a:rPr lang="en-US" dirty="0" smtClean="0"/>
              <a:t>Python provides two built-in functions to read a line of text from standard input. These functions are:</a:t>
            </a:r>
            <a:endParaRPr lang="ro-RO" dirty="0" smtClean="0"/>
          </a:p>
          <a:p>
            <a:pPr lvl="1"/>
            <a:r>
              <a:rPr lang="en-US" dirty="0" err="1" smtClean="0"/>
              <a:t>raw_input</a:t>
            </a:r>
            <a:endParaRPr lang="en-US" dirty="0" smtClean="0"/>
          </a:p>
          <a:p>
            <a:pPr lvl="2"/>
            <a:r>
              <a:rPr lang="en-US" dirty="0" smtClean="0"/>
              <a:t>reads one line from standard input and returns it as a string (removing the trailing newline)</a:t>
            </a:r>
          </a:p>
          <a:p>
            <a:pPr lvl="1"/>
            <a:r>
              <a:rPr lang="en-US" dirty="0" smtClean="0"/>
              <a:t>input</a:t>
            </a:r>
          </a:p>
          <a:p>
            <a:pPr lvl="2"/>
            <a:r>
              <a:rPr lang="en-US" dirty="0" smtClean="0"/>
              <a:t>Is equivalent to </a:t>
            </a:r>
            <a:r>
              <a:rPr lang="en-US" dirty="0" err="1" smtClean="0"/>
              <a:t>raw_input</a:t>
            </a:r>
            <a:r>
              <a:rPr lang="en-US" dirty="0" smtClean="0"/>
              <a:t>, except that it assumes the input is a valid Python expression and returns the evaluated result to you</a:t>
            </a:r>
            <a:endParaRPr lang="ro-RO" dirty="0"/>
          </a:p>
        </p:txBody>
      </p:sp>
      <p:sp>
        <p:nvSpPr>
          <p:cNvPr id="6" name="Text Placeholder 5"/>
          <p:cNvSpPr>
            <a:spLocks noGrp="1"/>
          </p:cNvSpPr>
          <p:nvPr>
            <p:ph type="body" sz="quarter" idx="39"/>
          </p:nvPr>
        </p:nvSpPr>
        <p:spPr/>
        <p:txBody>
          <a:bodyPr/>
          <a:lstStyle/>
          <a:p>
            <a:r>
              <a:rPr lang="en-US" dirty="0" smtClean="0"/>
              <a:t>Python</a:t>
            </a:r>
            <a:endParaRPr lang="ro-RO" dirty="0"/>
          </a:p>
        </p:txBody>
      </p:sp>
      <p:sp>
        <p:nvSpPr>
          <p:cNvPr id="7" name="Text Placeholder 6"/>
          <p:cNvSpPr>
            <a:spLocks noGrp="1"/>
          </p:cNvSpPr>
          <p:nvPr>
            <p:ph type="body" sz="quarter" idx="40"/>
          </p:nvPr>
        </p:nvSpPr>
        <p:spPr/>
        <p:txBody>
          <a:bodyPr/>
          <a:lstStyle/>
          <a:p>
            <a:r>
              <a:rPr lang="en-US" dirty="0" smtClean="0"/>
              <a:t>Files I/O</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Manipulating Files</a:t>
            </a:r>
            <a:endParaRPr lang="ro-RO" dirty="0"/>
          </a:p>
        </p:txBody>
      </p:sp>
      <p:sp>
        <p:nvSpPr>
          <p:cNvPr id="3" name="Text Placeholder 2"/>
          <p:cNvSpPr>
            <a:spLocks noGrp="1"/>
          </p:cNvSpPr>
          <p:nvPr>
            <p:ph type="body" sz="quarter" idx="23"/>
          </p:nvPr>
        </p:nvSpPr>
        <p:spPr>
          <a:xfrm>
            <a:off x="285719" y="1032876"/>
            <a:ext cx="8705881" cy="3253950"/>
          </a:xfrm>
        </p:spPr>
        <p:txBody>
          <a:bodyPr/>
          <a:lstStyle/>
          <a:p>
            <a:r>
              <a:rPr lang="en-US" dirty="0" smtClean="0"/>
              <a:t>Python provides basic functions and methods necessary to manipulate files by default. </a:t>
            </a:r>
          </a:p>
          <a:p>
            <a:r>
              <a:rPr lang="en-US" dirty="0" smtClean="0"/>
              <a:t>You can do your most of the file manipulation using a file object</a:t>
            </a:r>
          </a:p>
          <a:p>
            <a:r>
              <a:rPr lang="en-US" dirty="0" smtClean="0"/>
              <a:t>The following methods are available:</a:t>
            </a:r>
          </a:p>
          <a:p>
            <a:pPr lvl="1"/>
            <a:r>
              <a:rPr lang="en-US" dirty="0" smtClean="0"/>
              <a:t>Open</a:t>
            </a:r>
          </a:p>
          <a:p>
            <a:pPr lvl="1"/>
            <a:r>
              <a:rPr lang="en-US" dirty="0" smtClean="0"/>
              <a:t>File object attributes</a:t>
            </a:r>
          </a:p>
          <a:p>
            <a:pPr lvl="1"/>
            <a:r>
              <a:rPr lang="en-US" dirty="0" smtClean="0"/>
              <a:t>Close</a:t>
            </a:r>
          </a:p>
          <a:p>
            <a:pPr lvl="1"/>
            <a:r>
              <a:rPr lang="en-US" dirty="0" smtClean="0"/>
              <a:t>Write</a:t>
            </a:r>
          </a:p>
          <a:p>
            <a:pPr lvl="1"/>
            <a:r>
              <a:rPr lang="en-US" dirty="0" smtClean="0"/>
              <a:t>Read</a:t>
            </a:r>
          </a:p>
          <a:p>
            <a:pPr lvl="1"/>
            <a:r>
              <a:rPr lang="en-US" dirty="0" smtClean="0"/>
              <a:t>File position</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Files I/O</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Environment</a:t>
            </a:r>
            <a:endParaRPr lang="ro-RO" dirty="0"/>
          </a:p>
        </p:txBody>
      </p:sp>
      <p:sp>
        <p:nvSpPr>
          <p:cNvPr id="3" name="Text Placeholder 2"/>
          <p:cNvSpPr>
            <a:spLocks noGrp="1"/>
          </p:cNvSpPr>
          <p:nvPr>
            <p:ph type="body" sz="quarter" idx="23"/>
          </p:nvPr>
        </p:nvSpPr>
        <p:spPr>
          <a:xfrm>
            <a:off x="285719" y="1032876"/>
            <a:ext cx="8705881" cy="4408112"/>
          </a:xfrm>
        </p:spPr>
        <p:txBody>
          <a:bodyPr/>
          <a:lstStyle/>
          <a:p>
            <a:r>
              <a:rPr lang="en-US" dirty="0" smtClean="0"/>
              <a:t>Python is available for all major operating systems: Windows, Linux/Unix, OS/2, Mac, among others. </a:t>
            </a:r>
            <a:endParaRPr lang="ro-RO" dirty="0" smtClean="0"/>
          </a:p>
          <a:p>
            <a:r>
              <a:rPr lang="en-US" dirty="0" smtClean="0"/>
              <a:t>There are even versions that run on .NET(</a:t>
            </a:r>
            <a:r>
              <a:rPr lang="en-US" dirty="0" err="1" smtClean="0"/>
              <a:t>IronPython</a:t>
            </a:r>
            <a:r>
              <a:rPr lang="en-US" dirty="0" smtClean="0"/>
              <a:t>) and the Java Virtual Machine(</a:t>
            </a:r>
            <a:r>
              <a:rPr lang="en-US" dirty="0" err="1" smtClean="0"/>
              <a:t>Jython</a:t>
            </a:r>
            <a:r>
              <a:rPr lang="en-US" dirty="0" smtClean="0"/>
              <a:t>)</a:t>
            </a:r>
          </a:p>
          <a:p>
            <a:r>
              <a:rPr lang="en-US" dirty="0" smtClean="0"/>
              <a:t>The most up-to-date and current source code, binaries, documentation, news, etc. is available at the official website of Python:</a:t>
            </a:r>
            <a:endParaRPr lang="ro-RO" dirty="0" smtClean="0"/>
          </a:p>
          <a:p>
            <a:pPr>
              <a:buNone/>
            </a:pPr>
            <a:r>
              <a:rPr lang="en-US" dirty="0" smtClean="0"/>
              <a:t>                    </a:t>
            </a:r>
            <a:r>
              <a:rPr lang="ro-RO" dirty="0" smtClean="0"/>
              <a:t> </a:t>
            </a:r>
            <a:r>
              <a:rPr lang="en-US" u="sng" dirty="0" smtClean="0">
                <a:hlinkClick r:id="rId2"/>
              </a:rPr>
              <a:t>http://www.python.org/</a:t>
            </a:r>
            <a:endParaRPr lang="en-US" u="sng" dirty="0" smtClean="0"/>
          </a:p>
          <a:p>
            <a:r>
              <a:rPr lang="en-US" b="1" dirty="0" smtClean="0"/>
              <a:t>On Linux machines</a:t>
            </a:r>
            <a:r>
              <a:rPr lang="en-US" dirty="0" smtClean="0"/>
              <a:t>, the Python interpreter is usually installed as </a:t>
            </a:r>
            <a:r>
              <a:rPr lang="en-US" i="1" dirty="0" smtClean="0"/>
              <a:t>/</a:t>
            </a:r>
            <a:r>
              <a:rPr lang="en-US" i="1" dirty="0" err="1" smtClean="0"/>
              <a:t>usr</a:t>
            </a:r>
            <a:r>
              <a:rPr lang="en-US" i="1" dirty="0" smtClean="0"/>
              <a:t>/local/bin/python</a:t>
            </a:r>
            <a:r>
              <a:rPr lang="en-US" dirty="0" smtClean="0"/>
              <a:t>; putting</a:t>
            </a:r>
            <a:r>
              <a:rPr lang="en-US" i="1" dirty="0" smtClean="0"/>
              <a:t> /</a:t>
            </a:r>
            <a:r>
              <a:rPr lang="en-US" i="1" dirty="0" err="1" smtClean="0"/>
              <a:t>usr</a:t>
            </a:r>
            <a:r>
              <a:rPr lang="en-US" i="1" dirty="0" smtClean="0"/>
              <a:t>/local/bin</a:t>
            </a:r>
            <a:r>
              <a:rPr lang="en-US" dirty="0" smtClean="0"/>
              <a:t> in your Unix shell’s search path makes it possible to start it by typing the command </a:t>
            </a:r>
            <a:r>
              <a:rPr lang="en-US" i="1" dirty="0" smtClean="0"/>
              <a:t>python</a:t>
            </a:r>
            <a:r>
              <a:rPr lang="en-US" dirty="0" smtClean="0"/>
              <a:t> to the shell</a:t>
            </a:r>
            <a:endParaRPr lang="ro-RO" dirty="0" smtClean="0"/>
          </a:p>
          <a:p>
            <a:r>
              <a:rPr lang="en-US" b="1" dirty="0" smtClean="0"/>
              <a:t>On Windows machines</a:t>
            </a:r>
            <a:r>
              <a:rPr lang="en-US" dirty="0" smtClean="0"/>
              <a:t>, the Python installation is usually placed in C:\Python27, though you can change this when you’re running the installer. To add this directory to your path, you can type the following command into the command prompt in a DOS box: </a:t>
            </a:r>
            <a:r>
              <a:rPr lang="en-US" i="1" dirty="0" smtClean="0"/>
              <a:t>set path=%path%;C:\python27</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Introduction</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Open method</a:t>
            </a:r>
            <a:endParaRPr lang="ro-RO" dirty="0"/>
          </a:p>
        </p:txBody>
      </p:sp>
      <p:sp>
        <p:nvSpPr>
          <p:cNvPr id="3" name="Text Placeholder 2"/>
          <p:cNvSpPr>
            <a:spLocks noGrp="1"/>
          </p:cNvSpPr>
          <p:nvPr>
            <p:ph type="body" sz="quarter" idx="23"/>
          </p:nvPr>
        </p:nvSpPr>
        <p:spPr>
          <a:xfrm>
            <a:off x="285719" y="1032876"/>
            <a:ext cx="8705881" cy="6023939"/>
          </a:xfrm>
        </p:spPr>
        <p:txBody>
          <a:bodyPr/>
          <a:lstStyle/>
          <a:p>
            <a:r>
              <a:rPr lang="en-US" dirty="0" smtClean="0"/>
              <a:t>Before you can read or write a file, you have to open it using Python's built-in </a:t>
            </a:r>
            <a:r>
              <a:rPr lang="en-US" i="1" dirty="0" smtClean="0"/>
              <a:t>open()</a:t>
            </a:r>
            <a:r>
              <a:rPr lang="en-US" dirty="0" smtClean="0"/>
              <a:t> function. </a:t>
            </a:r>
          </a:p>
          <a:p>
            <a:r>
              <a:rPr lang="en-US" dirty="0" smtClean="0"/>
              <a:t>This function creates a </a:t>
            </a:r>
            <a:r>
              <a:rPr lang="en-US" b="1" dirty="0" smtClean="0"/>
              <a:t>file</a:t>
            </a:r>
            <a:r>
              <a:rPr lang="en-US" dirty="0" smtClean="0"/>
              <a:t> object which would be utilized to call other support methods associated with it. </a:t>
            </a:r>
            <a:endParaRPr lang="ro-RO" dirty="0" smtClean="0"/>
          </a:p>
          <a:p>
            <a:r>
              <a:rPr lang="en-US" dirty="0" smtClean="0"/>
              <a:t>Syntax:</a:t>
            </a:r>
            <a:endParaRPr lang="ro-RO" dirty="0" smtClean="0"/>
          </a:p>
          <a:p>
            <a:pPr lvl="1">
              <a:buNone/>
            </a:pPr>
            <a:r>
              <a:rPr lang="en-US" i="1" dirty="0" smtClean="0"/>
              <a:t>file object = open(</a:t>
            </a:r>
            <a:r>
              <a:rPr lang="en-US" i="1" dirty="0" err="1" smtClean="0"/>
              <a:t>file_name</a:t>
            </a:r>
            <a:r>
              <a:rPr lang="en-US" i="1" dirty="0" smtClean="0"/>
              <a:t> [, </a:t>
            </a:r>
            <a:r>
              <a:rPr lang="en-US" i="1" dirty="0" err="1" smtClean="0"/>
              <a:t>access_mode</a:t>
            </a:r>
            <a:r>
              <a:rPr lang="en-US" i="1" dirty="0" smtClean="0"/>
              <a:t>][, buffering])</a:t>
            </a:r>
            <a:endParaRPr lang="ro-RO" dirty="0" smtClean="0"/>
          </a:p>
          <a:p>
            <a:r>
              <a:rPr lang="en-US" dirty="0" smtClean="0"/>
              <a:t>Here is parameters detail:</a:t>
            </a:r>
            <a:endParaRPr lang="ro-RO" dirty="0" smtClean="0"/>
          </a:p>
          <a:p>
            <a:pPr lvl="1"/>
            <a:r>
              <a:rPr lang="en-US" b="1" dirty="0" err="1" smtClean="0"/>
              <a:t>file_name</a:t>
            </a:r>
            <a:r>
              <a:rPr lang="en-US" b="1" dirty="0" smtClean="0"/>
              <a:t>:</a:t>
            </a:r>
            <a:r>
              <a:rPr lang="en-US" dirty="0" smtClean="0"/>
              <a:t> The </a:t>
            </a:r>
            <a:r>
              <a:rPr lang="en-US" dirty="0" err="1" smtClean="0"/>
              <a:t>file_name</a:t>
            </a:r>
            <a:r>
              <a:rPr lang="en-US" dirty="0" smtClean="0"/>
              <a:t> argument is a string value that contains the name of the file that you want to access.</a:t>
            </a:r>
            <a:endParaRPr lang="ro-RO" dirty="0" smtClean="0"/>
          </a:p>
          <a:p>
            <a:pPr lvl="1"/>
            <a:r>
              <a:rPr lang="en-US" b="1" dirty="0" err="1" smtClean="0"/>
              <a:t>access_mode</a:t>
            </a:r>
            <a:r>
              <a:rPr lang="en-US" b="1" dirty="0" smtClean="0"/>
              <a:t>:</a:t>
            </a:r>
            <a:r>
              <a:rPr lang="en-US" dirty="0" smtClean="0"/>
              <a:t> The </a:t>
            </a:r>
            <a:r>
              <a:rPr lang="en-US" dirty="0" err="1" smtClean="0"/>
              <a:t>access_mode</a:t>
            </a:r>
            <a:r>
              <a:rPr lang="en-US" dirty="0" smtClean="0"/>
              <a:t> determines the mode in which the file has to be opened </a:t>
            </a:r>
            <a:r>
              <a:rPr lang="en-US" dirty="0" err="1" smtClean="0"/>
              <a:t>ie</a:t>
            </a:r>
            <a:r>
              <a:rPr lang="en-US" dirty="0" smtClean="0"/>
              <a:t>. read, </a:t>
            </a:r>
            <a:r>
              <a:rPr lang="en-US" dirty="0" err="1" smtClean="0"/>
              <a:t>write,append</a:t>
            </a:r>
            <a:r>
              <a:rPr lang="en-US" dirty="0" smtClean="0"/>
              <a:t> etc. The most commonly-used values of </a:t>
            </a:r>
            <a:r>
              <a:rPr lang="en-US" i="1" dirty="0" smtClean="0"/>
              <a:t>mode</a:t>
            </a:r>
            <a:r>
              <a:rPr lang="en-US" dirty="0" smtClean="0"/>
              <a:t> are 'r' for reading, 'w' for writing (truncating the file if it already exists), and 'a' for appending  </a:t>
            </a:r>
            <a:endParaRPr lang="ro-RO" dirty="0" smtClean="0"/>
          </a:p>
          <a:p>
            <a:pPr lvl="1"/>
            <a:r>
              <a:rPr lang="en-US" b="1" dirty="0" smtClean="0"/>
              <a:t>buffering:</a:t>
            </a:r>
            <a:r>
              <a:rPr lang="en-US" dirty="0" smtClean="0"/>
              <a:t> If the buffering value is set to 0, no buffering will take place. If the buffering value is 1, line buffering will be performed while accessing a file. If you specify the buffering value as an integer greater than 1, then buffering action will be performed with the indicated buffer size. If negative, the buffer size is the system default(default behavior).</a:t>
            </a:r>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Files I/O</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File objects attributes</a:t>
            </a:r>
            <a:endParaRPr lang="ro-RO" dirty="0"/>
          </a:p>
        </p:txBody>
      </p:sp>
      <p:sp>
        <p:nvSpPr>
          <p:cNvPr id="3" name="Text Placeholder 2"/>
          <p:cNvSpPr>
            <a:spLocks noGrp="1"/>
          </p:cNvSpPr>
          <p:nvPr>
            <p:ph type="body" sz="quarter" idx="23"/>
          </p:nvPr>
        </p:nvSpPr>
        <p:spPr>
          <a:xfrm>
            <a:off x="285719" y="1032876"/>
            <a:ext cx="8705881" cy="1234074"/>
          </a:xfrm>
        </p:spPr>
        <p:txBody>
          <a:bodyPr/>
          <a:lstStyle/>
          <a:p>
            <a:r>
              <a:rPr lang="en-US" dirty="0" smtClean="0"/>
              <a:t>Once a file is opened and you have one </a:t>
            </a:r>
            <a:r>
              <a:rPr lang="en-US" i="1" dirty="0" smtClean="0"/>
              <a:t>file</a:t>
            </a:r>
            <a:r>
              <a:rPr lang="en-US" dirty="0" smtClean="0"/>
              <a:t> object, you can get various information related to that file.</a:t>
            </a:r>
            <a:endParaRPr lang="ro-RO" dirty="0" smtClean="0"/>
          </a:p>
          <a:p>
            <a:r>
              <a:rPr lang="en-US" dirty="0" smtClean="0"/>
              <a:t>Here is a list of all attributes related to file object:</a:t>
            </a:r>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Files I/O</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7" name="Table 6"/>
          <p:cNvGraphicFramePr>
            <a:graphicFrameLocks noGrp="1"/>
          </p:cNvGraphicFramePr>
          <p:nvPr/>
        </p:nvGraphicFramePr>
        <p:xfrm>
          <a:off x="514349" y="2282824"/>
          <a:ext cx="8305800" cy="2593975"/>
        </p:xfrm>
        <a:graphic>
          <a:graphicData uri="http://schemas.openxmlformats.org/drawingml/2006/table">
            <a:tbl>
              <a:tblPr firstRow="1" bandRow="1">
                <a:tableStyleId>{5C22544A-7EE6-4342-B048-85BDC9FD1C3A}</a:tableStyleId>
              </a:tblPr>
              <a:tblGrid>
                <a:gridCol w="1362076"/>
                <a:gridCol w="4638675"/>
                <a:gridCol w="2305049"/>
              </a:tblGrid>
              <a:tr h="518795">
                <a:tc>
                  <a:txBody>
                    <a:bodyPr/>
                    <a:lstStyle/>
                    <a:p>
                      <a:pPr>
                        <a:spcAft>
                          <a:spcPts val="0"/>
                        </a:spcAft>
                      </a:pPr>
                      <a:r>
                        <a:rPr lang="en-US" sz="1200" b="1" kern="50" dirty="0">
                          <a:latin typeface="Liberation Serif"/>
                          <a:ea typeface="WenQuanYi Zen Hei"/>
                          <a:cs typeface="Liberation Serif"/>
                        </a:rPr>
                        <a:t>Attribute</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b="1" kern="50">
                          <a:latin typeface="Liberation Serif"/>
                          <a:ea typeface="WenQuanYi Zen Hei"/>
                          <a:cs typeface="Liberation Serif"/>
                        </a:rPr>
                        <a:t>Description</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b="1" kern="50">
                          <a:latin typeface="Liberation Serif"/>
                          <a:ea typeface="WenQuanYi Zen Hei"/>
                          <a:cs typeface="Liberation Serif"/>
                        </a:rPr>
                        <a:t>Example(</a:t>
                      </a:r>
                      <a:r>
                        <a:rPr lang="en-US" sz="1200" i="1" kern="50">
                          <a:latin typeface="Liberation Serif"/>
                          <a:ea typeface="WenQuanYi Zen Hei"/>
                          <a:cs typeface="Liberation Serif"/>
                        </a:rPr>
                        <a:t>fin object</a:t>
                      </a:r>
                      <a:r>
                        <a:rPr lang="en-US" sz="1200" b="1" kern="50">
                          <a:latin typeface="Liberation Serif"/>
                          <a:ea typeface="WenQuanYi Zen Hei"/>
                          <a:cs typeface="Liberation Serif"/>
                        </a:rPr>
                        <a:t>)</a:t>
                      </a:r>
                      <a:endParaRPr lang="ro-RO" sz="1200" kern="50">
                        <a:latin typeface="Liberation Serif"/>
                        <a:ea typeface="WenQuanYi Zen Hei"/>
                        <a:cs typeface="Lohit Devanagari"/>
                      </a:endParaRPr>
                    </a:p>
                  </a:txBody>
                  <a:tcPr marL="34925" marR="34925" marT="34925" marB="34925"/>
                </a:tc>
              </a:tr>
              <a:tr h="518795">
                <a:tc>
                  <a:txBody>
                    <a:bodyPr/>
                    <a:lstStyle/>
                    <a:p>
                      <a:pPr>
                        <a:spcAft>
                          <a:spcPts val="0"/>
                        </a:spcAft>
                      </a:pPr>
                      <a:r>
                        <a:rPr lang="en-US" sz="1200" b="1" kern="50">
                          <a:latin typeface="Liberation Serif"/>
                          <a:ea typeface="WenQuanYi Zen Hei"/>
                          <a:cs typeface="Liberation Serif"/>
                        </a:rPr>
                        <a:t>file.closed</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Returns true if file is closed, false otherwise.</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i="1" kern="50">
                          <a:latin typeface="Liberation Serif"/>
                          <a:ea typeface="WenQuanYi Zen Hei"/>
                          <a:cs typeface="Liberation Serif"/>
                        </a:rPr>
                        <a:t>&gt;&gt;&gt; fin.closed</a:t>
                      </a:r>
                      <a:endParaRPr lang="ro-RO" sz="1200" kern="50">
                        <a:latin typeface="Liberation Serif"/>
                        <a:ea typeface="WenQuanYi Zen Hei"/>
                        <a:cs typeface="Lohit Devanagari"/>
                      </a:endParaRPr>
                    </a:p>
                    <a:p>
                      <a:pPr>
                        <a:spcAft>
                          <a:spcPts val="0"/>
                        </a:spcAft>
                      </a:pPr>
                      <a:r>
                        <a:rPr lang="en-US" sz="1200" i="1" kern="50">
                          <a:latin typeface="Liberation Serif"/>
                          <a:ea typeface="WenQuanYi Zen Hei"/>
                          <a:cs typeface="Liberation Serif"/>
                        </a:rPr>
                        <a:t>False</a:t>
                      </a:r>
                      <a:endParaRPr lang="ro-RO" sz="1200" kern="50">
                        <a:latin typeface="Liberation Serif"/>
                        <a:ea typeface="WenQuanYi Zen Hei"/>
                        <a:cs typeface="Lohit Devanagari"/>
                      </a:endParaRPr>
                    </a:p>
                  </a:txBody>
                  <a:tcPr marL="34925" marR="34925" marT="34925" marB="34925"/>
                </a:tc>
              </a:tr>
              <a:tr h="518795">
                <a:tc>
                  <a:txBody>
                    <a:bodyPr/>
                    <a:lstStyle/>
                    <a:p>
                      <a:pPr>
                        <a:spcAft>
                          <a:spcPts val="0"/>
                        </a:spcAft>
                      </a:pPr>
                      <a:r>
                        <a:rPr lang="en-US" sz="1200" b="1" kern="50">
                          <a:latin typeface="Liberation Serif"/>
                          <a:ea typeface="WenQuanYi Zen Hei"/>
                          <a:cs typeface="Liberation Serif"/>
                        </a:rPr>
                        <a:t>file.mode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Returns access mode with which file was opened.</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i="1" kern="50" dirty="0">
                          <a:latin typeface="Liberation Serif"/>
                          <a:ea typeface="WenQuanYi Zen Hei"/>
                          <a:cs typeface="Liberation Serif"/>
                        </a:rPr>
                        <a:t>&gt;&gt;&gt; </a:t>
                      </a:r>
                      <a:r>
                        <a:rPr lang="en-US" sz="1200" i="1" kern="50" dirty="0" err="1">
                          <a:latin typeface="Liberation Serif"/>
                          <a:ea typeface="WenQuanYi Zen Hei"/>
                          <a:cs typeface="Liberation Serif"/>
                        </a:rPr>
                        <a:t>fin.mode</a:t>
                      </a:r>
                      <a:endParaRPr lang="ro-RO" sz="1200" kern="50" dirty="0">
                        <a:latin typeface="Liberation Serif"/>
                        <a:ea typeface="WenQuanYi Zen Hei"/>
                        <a:cs typeface="Lohit Devanagari"/>
                      </a:endParaRPr>
                    </a:p>
                    <a:p>
                      <a:pPr>
                        <a:spcAft>
                          <a:spcPts val="0"/>
                        </a:spcAft>
                      </a:pPr>
                      <a:r>
                        <a:rPr lang="en-US" sz="1200" i="1" kern="50" dirty="0">
                          <a:latin typeface="Liberation Serif"/>
                          <a:ea typeface="WenQuanYi Zen Hei"/>
                          <a:cs typeface="Liberation Serif"/>
                        </a:rPr>
                        <a:t>'w'</a:t>
                      </a:r>
                      <a:endParaRPr lang="ro-RO" sz="1200" kern="50" dirty="0">
                        <a:latin typeface="Liberation Serif"/>
                        <a:ea typeface="WenQuanYi Zen Hei"/>
                        <a:cs typeface="Lohit Devanagari"/>
                      </a:endParaRPr>
                    </a:p>
                  </a:txBody>
                  <a:tcPr marL="34925" marR="34925" marT="34925" marB="34925"/>
                </a:tc>
              </a:tr>
              <a:tr h="518795">
                <a:tc>
                  <a:txBody>
                    <a:bodyPr/>
                    <a:lstStyle/>
                    <a:p>
                      <a:pPr>
                        <a:spcAft>
                          <a:spcPts val="0"/>
                        </a:spcAft>
                      </a:pPr>
                      <a:r>
                        <a:rPr lang="en-US" sz="1200" b="1" kern="50">
                          <a:latin typeface="Liberation Serif"/>
                          <a:ea typeface="WenQuanYi Zen Hei"/>
                          <a:cs typeface="Liberation Serif"/>
                        </a:rPr>
                        <a:t>file.name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Returns name of the file.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i="1" kern="50">
                          <a:latin typeface="Liberation Serif"/>
                          <a:ea typeface="WenQuanYi Zen Hei"/>
                          <a:cs typeface="Liberation Serif"/>
                        </a:rPr>
                        <a:t>&gt;&gt;&gt; fin.name</a:t>
                      </a:r>
                      <a:endParaRPr lang="ro-RO" sz="1200" kern="50">
                        <a:latin typeface="Liberation Serif"/>
                        <a:ea typeface="WenQuanYi Zen Hei"/>
                        <a:cs typeface="Lohit Devanagari"/>
                      </a:endParaRPr>
                    </a:p>
                    <a:p>
                      <a:pPr>
                        <a:spcAft>
                          <a:spcPts val="0"/>
                        </a:spcAft>
                      </a:pPr>
                      <a:r>
                        <a:rPr lang="en-US" sz="1200" i="1" kern="50">
                          <a:latin typeface="Liberation Serif"/>
                          <a:ea typeface="WenQuanYi Zen Hei"/>
                          <a:cs typeface="Liberation Serif"/>
                        </a:rPr>
                        <a:t>'test.txt'</a:t>
                      </a:r>
                      <a:endParaRPr lang="ro-RO" sz="1200" kern="50">
                        <a:latin typeface="Liberation Serif"/>
                        <a:ea typeface="WenQuanYi Zen Hei"/>
                        <a:cs typeface="Lohit Devanagari"/>
                      </a:endParaRPr>
                    </a:p>
                  </a:txBody>
                  <a:tcPr marL="34925" marR="34925" marT="34925" marB="34925"/>
                </a:tc>
              </a:tr>
              <a:tr h="518795">
                <a:tc>
                  <a:txBody>
                    <a:bodyPr/>
                    <a:lstStyle/>
                    <a:p>
                      <a:pPr>
                        <a:spcAft>
                          <a:spcPts val="0"/>
                        </a:spcAft>
                      </a:pPr>
                      <a:r>
                        <a:rPr lang="en-US" sz="1200" b="1" kern="50">
                          <a:latin typeface="Liberation Serif"/>
                          <a:ea typeface="WenQuanYi Zen Hei"/>
                          <a:cs typeface="Liberation Serif"/>
                        </a:rPr>
                        <a:t>file.softspace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iberation Serif"/>
                        </a:rPr>
                        <a:t>Returns false if space explicitly required with print, true otherwise.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i="1" kern="50" dirty="0">
                          <a:latin typeface="Liberation Serif"/>
                          <a:ea typeface="WenQuanYi Zen Hei"/>
                          <a:cs typeface="Liberation Serif"/>
                        </a:rPr>
                        <a:t>&gt;&gt;&gt; </a:t>
                      </a:r>
                      <a:r>
                        <a:rPr lang="en-US" sz="1200" i="1" kern="50" dirty="0" err="1">
                          <a:latin typeface="Liberation Serif"/>
                          <a:ea typeface="WenQuanYi Zen Hei"/>
                          <a:cs typeface="Liberation Serif"/>
                        </a:rPr>
                        <a:t>fin.softspace</a:t>
                      </a:r>
                      <a:endParaRPr lang="ro-RO" sz="1200" kern="50" dirty="0">
                        <a:latin typeface="Liberation Serif"/>
                        <a:ea typeface="WenQuanYi Zen Hei"/>
                        <a:cs typeface="Lohit Devanagari"/>
                      </a:endParaRPr>
                    </a:p>
                    <a:p>
                      <a:pPr>
                        <a:spcAft>
                          <a:spcPts val="0"/>
                        </a:spcAft>
                      </a:pPr>
                      <a:r>
                        <a:rPr lang="en-US" sz="1200" i="1" kern="50" dirty="0">
                          <a:latin typeface="Liberation Serif"/>
                          <a:ea typeface="WenQuanYi Zen Hei"/>
                          <a:cs typeface="Liberation Serif"/>
                        </a:rPr>
                        <a:t>0</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Close method</a:t>
            </a:r>
            <a:endParaRPr lang="ro-RO" dirty="0"/>
          </a:p>
        </p:txBody>
      </p:sp>
      <p:sp>
        <p:nvSpPr>
          <p:cNvPr id="3" name="Text Placeholder 2"/>
          <p:cNvSpPr>
            <a:spLocks noGrp="1"/>
          </p:cNvSpPr>
          <p:nvPr>
            <p:ph type="body" sz="quarter" idx="23"/>
          </p:nvPr>
        </p:nvSpPr>
        <p:spPr>
          <a:xfrm>
            <a:off x="285719" y="1032876"/>
            <a:ext cx="8705881" cy="2392175"/>
          </a:xfrm>
        </p:spPr>
        <p:txBody>
          <a:bodyPr/>
          <a:lstStyle/>
          <a:p>
            <a:r>
              <a:rPr lang="en-US" dirty="0" smtClean="0"/>
              <a:t>The close() method of a </a:t>
            </a:r>
            <a:r>
              <a:rPr lang="en-US" i="1" dirty="0" smtClean="0"/>
              <a:t>file</a:t>
            </a:r>
            <a:r>
              <a:rPr lang="en-US" dirty="0" smtClean="0"/>
              <a:t> object flushes any unwritten information and closes the file object, after which no more writing can be done.</a:t>
            </a:r>
            <a:endParaRPr lang="ro-RO" dirty="0" smtClean="0"/>
          </a:p>
          <a:p>
            <a:r>
              <a:rPr lang="en-US" dirty="0" smtClean="0"/>
              <a:t>Python automatically closes a file when the reference object of a file is reassigned to another file. </a:t>
            </a:r>
          </a:p>
          <a:p>
            <a:r>
              <a:rPr lang="en-US" dirty="0" smtClean="0"/>
              <a:t>It is a good practice to use the close() method to close a file. </a:t>
            </a:r>
            <a:endParaRPr lang="ro-RO" dirty="0" smtClean="0"/>
          </a:p>
          <a:p>
            <a:r>
              <a:rPr lang="en-US" dirty="0" smtClean="0"/>
              <a:t>Syntax: </a:t>
            </a:r>
            <a:endParaRPr lang="ro-RO" dirty="0" smtClean="0"/>
          </a:p>
          <a:p>
            <a:pPr lvl="1">
              <a:buNone/>
            </a:pPr>
            <a:r>
              <a:rPr lang="en-US" i="1" dirty="0" err="1" smtClean="0"/>
              <a:t>fileObject.close</a:t>
            </a:r>
            <a:r>
              <a:rPr lang="en-US" i="1" dirty="0" smtClean="0"/>
              <a:t>();</a:t>
            </a:r>
            <a:endParaRPr lang="ro-RO" dirty="0" smtClean="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Files I/O</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Read/Write method</a:t>
            </a:r>
            <a:endParaRPr lang="ro-RO" dirty="0"/>
          </a:p>
        </p:txBody>
      </p:sp>
      <p:sp>
        <p:nvSpPr>
          <p:cNvPr id="3" name="Text Placeholder 2"/>
          <p:cNvSpPr>
            <a:spLocks noGrp="1"/>
          </p:cNvSpPr>
          <p:nvPr>
            <p:ph type="body" sz="quarter" idx="23"/>
          </p:nvPr>
        </p:nvSpPr>
        <p:spPr>
          <a:xfrm>
            <a:off x="285719" y="1032876"/>
            <a:ext cx="8705881" cy="5069831"/>
          </a:xfrm>
        </p:spPr>
        <p:txBody>
          <a:bodyPr/>
          <a:lstStyle/>
          <a:p>
            <a:r>
              <a:rPr lang="en-US" dirty="0" smtClean="0"/>
              <a:t> The </a:t>
            </a:r>
            <a:r>
              <a:rPr lang="en-US" b="1" i="1" dirty="0" smtClean="0"/>
              <a:t>read()</a:t>
            </a:r>
            <a:r>
              <a:rPr lang="en-US" dirty="0" smtClean="0"/>
              <a:t> method read a string from an open file. It is important to note that Python strings can have binary data and not just text.</a:t>
            </a:r>
            <a:endParaRPr lang="ro-RO" dirty="0" smtClean="0"/>
          </a:p>
          <a:p>
            <a:r>
              <a:rPr lang="en-US" dirty="0" smtClean="0"/>
              <a:t>Syntax:</a:t>
            </a:r>
            <a:endParaRPr lang="ro-RO" dirty="0" smtClean="0"/>
          </a:p>
          <a:p>
            <a:pPr lvl="1">
              <a:buNone/>
            </a:pPr>
            <a:r>
              <a:rPr lang="en-US" i="1" dirty="0" err="1" smtClean="0"/>
              <a:t>fileObject.read</a:t>
            </a:r>
            <a:r>
              <a:rPr lang="en-US" i="1" dirty="0" smtClean="0"/>
              <a:t>([count]);</a:t>
            </a:r>
            <a:r>
              <a:rPr lang="en-US" dirty="0" smtClean="0"/>
              <a:t> </a:t>
            </a:r>
            <a:endParaRPr lang="ro-RO" dirty="0" smtClean="0"/>
          </a:p>
          <a:p>
            <a:r>
              <a:rPr lang="en-US" dirty="0" smtClean="0"/>
              <a:t>Parameter </a:t>
            </a:r>
            <a:r>
              <a:rPr lang="en-US" i="1" dirty="0" smtClean="0"/>
              <a:t>count</a:t>
            </a:r>
            <a:r>
              <a:rPr lang="en-US" dirty="0" smtClean="0"/>
              <a:t> is the number of bytes to be read from the opened file. This method starts reading from the beginning of the file and if </a:t>
            </a:r>
            <a:r>
              <a:rPr lang="en-US" i="1" dirty="0" smtClean="0"/>
              <a:t>count</a:t>
            </a:r>
            <a:r>
              <a:rPr lang="en-US" dirty="0" smtClean="0"/>
              <a:t> is missing then it tries to read as much as possible, may be until the end of file.</a:t>
            </a:r>
            <a:endParaRPr lang="ro-RO" dirty="0" smtClean="0"/>
          </a:p>
          <a:p>
            <a:endParaRPr lang="en-US" dirty="0" smtClean="0"/>
          </a:p>
          <a:p>
            <a:r>
              <a:rPr lang="en-US" dirty="0" smtClean="0"/>
              <a:t>The </a:t>
            </a:r>
            <a:r>
              <a:rPr lang="en-US" b="1" i="1" dirty="0" smtClean="0"/>
              <a:t>write()</a:t>
            </a:r>
            <a:r>
              <a:rPr lang="en-US" dirty="0" smtClean="0"/>
              <a:t> method writes any string to an open file. It is important to note that Python strings can have binary data and not just text.</a:t>
            </a:r>
            <a:endParaRPr lang="ro-RO" dirty="0" smtClean="0"/>
          </a:p>
          <a:p>
            <a:r>
              <a:rPr lang="en-US" dirty="0" smtClean="0"/>
              <a:t>The write() method does not add a newline character ('\n') to the end of the string.</a:t>
            </a:r>
            <a:endParaRPr lang="ro-RO" dirty="0" smtClean="0"/>
          </a:p>
          <a:p>
            <a:r>
              <a:rPr lang="en-US" dirty="0" smtClean="0"/>
              <a:t>Syntax:</a:t>
            </a:r>
            <a:endParaRPr lang="ro-RO" dirty="0" smtClean="0"/>
          </a:p>
          <a:p>
            <a:pPr lvl="1">
              <a:buNone/>
            </a:pPr>
            <a:r>
              <a:rPr lang="en-US" i="1" dirty="0" err="1" smtClean="0"/>
              <a:t>fileObject.write</a:t>
            </a:r>
            <a:r>
              <a:rPr lang="en-US" i="1" dirty="0" smtClean="0"/>
              <a:t>(string);</a:t>
            </a:r>
          </a:p>
          <a:p>
            <a:endParaRPr lang="ro-RO" dirty="0" smtClean="0"/>
          </a:p>
          <a:p>
            <a:endParaRPr lang="ro-RO" dirty="0" smtClean="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Files I/O</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File position methods</a:t>
            </a:r>
            <a:endParaRPr lang="ro-RO" dirty="0"/>
          </a:p>
        </p:txBody>
      </p:sp>
      <p:sp>
        <p:nvSpPr>
          <p:cNvPr id="3" name="Text Placeholder 2"/>
          <p:cNvSpPr>
            <a:spLocks noGrp="1"/>
          </p:cNvSpPr>
          <p:nvPr>
            <p:ph type="body" sz="quarter" idx="23"/>
          </p:nvPr>
        </p:nvSpPr>
        <p:spPr>
          <a:xfrm>
            <a:off x="285719" y="1032876"/>
            <a:ext cx="8705881" cy="4008002"/>
          </a:xfrm>
        </p:spPr>
        <p:txBody>
          <a:bodyPr/>
          <a:lstStyle/>
          <a:p>
            <a:r>
              <a:rPr lang="en-US" dirty="0" smtClean="0"/>
              <a:t>The </a:t>
            </a:r>
            <a:r>
              <a:rPr lang="en-US" b="1" dirty="0" smtClean="0"/>
              <a:t>tell()</a:t>
            </a:r>
            <a:r>
              <a:rPr lang="en-US" dirty="0" smtClean="0"/>
              <a:t> method tells you the current position within the file. </a:t>
            </a:r>
          </a:p>
          <a:p>
            <a:pPr lvl="1"/>
            <a:r>
              <a:rPr lang="en-US" dirty="0" smtClean="0"/>
              <a:t>In other words, the next read or write will occur at that many bytes from the beginning of the file.</a:t>
            </a:r>
            <a:endParaRPr lang="ro-RO" dirty="0" smtClean="0"/>
          </a:p>
          <a:p>
            <a:pPr>
              <a:buNone/>
            </a:pPr>
            <a:endParaRPr lang="ro-RO" dirty="0" smtClean="0"/>
          </a:p>
          <a:p>
            <a:r>
              <a:rPr lang="en-US" dirty="0" smtClean="0"/>
              <a:t>The </a:t>
            </a:r>
            <a:r>
              <a:rPr lang="en-US" b="1" dirty="0" smtClean="0"/>
              <a:t>seek(offset[, from])</a:t>
            </a:r>
            <a:r>
              <a:rPr lang="en-US" dirty="0" smtClean="0"/>
              <a:t> method changes the current file position. </a:t>
            </a:r>
          </a:p>
          <a:p>
            <a:pPr lvl="1"/>
            <a:r>
              <a:rPr lang="en-US" dirty="0" smtClean="0"/>
              <a:t>The offset argument indicates the number of bytes to be moved. </a:t>
            </a:r>
          </a:p>
          <a:p>
            <a:pPr lvl="1"/>
            <a:r>
              <a:rPr lang="en-US" dirty="0" smtClean="0"/>
              <a:t>The from argument specifies the reference position from where the bytes are to be moved.</a:t>
            </a:r>
            <a:endParaRPr lang="ro-RO" dirty="0" smtClean="0"/>
          </a:p>
          <a:p>
            <a:pPr lvl="1"/>
            <a:r>
              <a:rPr lang="en-US" dirty="0" smtClean="0"/>
              <a:t>If from is set to 0, it means use the beginning of the file as the reference position and 1 means use the current position as the reference position and if it is set to 2 then the end of the file would be taken as the reference position.</a:t>
            </a:r>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Files I/O</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File and Directories in Python</a:t>
            </a:r>
            <a:endParaRPr lang="ro-RO" dirty="0"/>
          </a:p>
        </p:txBody>
      </p:sp>
      <p:sp>
        <p:nvSpPr>
          <p:cNvPr id="3" name="Text Placeholder 2"/>
          <p:cNvSpPr>
            <a:spLocks noGrp="1"/>
          </p:cNvSpPr>
          <p:nvPr>
            <p:ph type="body" sz="quarter" idx="23"/>
          </p:nvPr>
        </p:nvSpPr>
        <p:spPr>
          <a:xfrm>
            <a:off x="285719" y="1032876"/>
            <a:ext cx="8705881" cy="2392175"/>
          </a:xfrm>
        </p:spPr>
        <p:txBody>
          <a:bodyPr/>
          <a:lstStyle/>
          <a:p>
            <a:r>
              <a:rPr lang="en-US" dirty="0" smtClean="0"/>
              <a:t>There are two important sources which provide a wide range of utility methods to handle and manipulate files &amp; directories on Windows and Unix operating systems. </a:t>
            </a:r>
            <a:endParaRPr lang="ro-RO" dirty="0" smtClean="0"/>
          </a:p>
          <a:p>
            <a:r>
              <a:rPr lang="en-US" dirty="0" smtClean="0"/>
              <a:t>They are as follows:</a:t>
            </a:r>
            <a:endParaRPr lang="ro-RO" dirty="0" smtClean="0"/>
          </a:p>
          <a:p>
            <a:pPr lvl="1"/>
            <a:r>
              <a:rPr lang="en-US" b="1" dirty="0" smtClean="0"/>
              <a:t>File Object Methods</a:t>
            </a:r>
            <a:r>
              <a:rPr lang="en-US" dirty="0" smtClean="0"/>
              <a:t>: The </a:t>
            </a:r>
            <a:r>
              <a:rPr lang="en-US" i="1" dirty="0" smtClean="0"/>
              <a:t>file</a:t>
            </a:r>
            <a:r>
              <a:rPr lang="en-US" dirty="0" smtClean="0"/>
              <a:t> object provides functions to manipulate files.</a:t>
            </a:r>
            <a:endParaRPr lang="ro-RO" dirty="0" smtClean="0"/>
          </a:p>
          <a:p>
            <a:pPr lvl="1"/>
            <a:r>
              <a:rPr lang="en-US" b="1" dirty="0" smtClean="0"/>
              <a:t>OS Object Methods</a:t>
            </a:r>
            <a:r>
              <a:rPr lang="en-US" dirty="0" smtClean="0"/>
              <a:t>.: This provides methods to process files as well as directories. </a:t>
            </a:r>
          </a:p>
          <a:p>
            <a:r>
              <a:rPr lang="en-US" dirty="0" smtClean="0"/>
              <a:t>For high-level operations on files and collections of files the most used is </a:t>
            </a:r>
            <a:r>
              <a:rPr lang="en-US" b="1" dirty="0" err="1" smtClean="0"/>
              <a:t>shutil</a:t>
            </a:r>
            <a:r>
              <a:rPr lang="en-US" b="1" dirty="0" smtClean="0"/>
              <a:t> </a:t>
            </a:r>
            <a:r>
              <a:rPr lang="en-US" dirty="0" smtClean="0"/>
              <a:t>module</a:t>
            </a:r>
            <a:endParaRPr lang="ro-RO" dirty="0" smtClean="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Files I/O</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OS Module</a:t>
            </a:r>
            <a:endParaRPr lang="ro-RO" dirty="0"/>
          </a:p>
        </p:txBody>
      </p:sp>
      <p:sp>
        <p:nvSpPr>
          <p:cNvPr id="3" name="Text Placeholder 2"/>
          <p:cNvSpPr>
            <a:spLocks noGrp="1"/>
          </p:cNvSpPr>
          <p:nvPr>
            <p:ph type="body" sz="quarter" idx="23"/>
          </p:nvPr>
        </p:nvSpPr>
        <p:spPr>
          <a:xfrm>
            <a:off x="285719" y="1032876"/>
            <a:ext cx="8705881" cy="2392175"/>
          </a:xfrm>
        </p:spPr>
        <p:txBody>
          <a:bodyPr/>
          <a:lstStyle/>
          <a:p>
            <a:r>
              <a:rPr lang="en-US" dirty="0" smtClean="0"/>
              <a:t>Python </a:t>
            </a:r>
            <a:r>
              <a:rPr lang="en-US" b="1" dirty="0" err="1" smtClean="0"/>
              <a:t>os</a:t>
            </a:r>
            <a:r>
              <a:rPr lang="en-US" dirty="0" smtClean="0"/>
              <a:t> module provides methods that help you perform file-processing operations, such as renaming and deleting files; Also helps creating, removing and changing directories</a:t>
            </a:r>
          </a:p>
          <a:p>
            <a:r>
              <a:rPr lang="en-US" dirty="0" smtClean="0"/>
              <a:t>A complete list of methods can be found here: </a:t>
            </a:r>
            <a:endParaRPr lang="ro-RO" dirty="0" smtClean="0"/>
          </a:p>
          <a:p>
            <a:pPr lvl="1">
              <a:buNone/>
            </a:pPr>
            <a:r>
              <a:rPr lang="en-US" u="sng" dirty="0" smtClean="0">
                <a:hlinkClick r:id="rId3"/>
              </a:rPr>
              <a:t>http://docs.python.org/library/os.html?highlight=os</a:t>
            </a:r>
            <a:r>
              <a:rPr lang="en-US" dirty="0" smtClean="0"/>
              <a:t>.</a:t>
            </a:r>
            <a:endParaRPr lang="ro-RO" dirty="0" smtClean="0"/>
          </a:p>
          <a:p>
            <a:r>
              <a:rPr lang="en-US" dirty="0" smtClean="0"/>
              <a:t>Here is a list of most common files/directory operations:</a:t>
            </a:r>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Files I/O</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7" name="Table 6"/>
          <p:cNvGraphicFramePr>
            <a:graphicFrameLocks noGrp="1"/>
          </p:cNvGraphicFramePr>
          <p:nvPr/>
        </p:nvGraphicFramePr>
        <p:xfrm>
          <a:off x="390524" y="3082924"/>
          <a:ext cx="8401051" cy="3266441"/>
        </p:xfrm>
        <a:graphic>
          <a:graphicData uri="http://schemas.openxmlformats.org/drawingml/2006/table">
            <a:tbl>
              <a:tblPr firstRow="1" bandRow="1">
                <a:tableStyleId>{5C22544A-7EE6-4342-B048-85BDC9FD1C3A}</a:tableStyleId>
              </a:tblPr>
              <a:tblGrid>
                <a:gridCol w="1906906"/>
                <a:gridCol w="6494145"/>
              </a:tblGrid>
              <a:tr h="250826">
                <a:tc>
                  <a:txBody>
                    <a:bodyPr/>
                    <a:lstStyle/>
                    <a:p>
                      <a:pPr>
                        <a:spcAft>
                          <a:spcPts val="0"/>
                        </a:spcAft>
                      </a:pPr>
                      <a:r>
                        <a:rPr lang="en-US" sz="1200" b="1" kern="50" dirty="0">
                          <a:latin typeface="Liberation Serif"/>
                          <a:ea typeface="WenQuanYi Zen Hei"/>
                          <a:cs typeface="Liberation Serif"/>
                        </a:rPr>
                        <a:t>Attribute</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b="1" kern="50">
                          <a:latin typeface="Liberation Serif"/>
                          <a:ea typeface="WenQuanYi Zen Hei"/>
                          <a:cs typeface="Liberation Serif"/>
                        </a:rPr>
                        <a:t>Description</a:t>
                      </a:r>
                      <a:endParaRPr lang="ro-RO" sz="1200" kern="50">
                        <a:latin typeface="Liberation Serif"/>
                        <a:ea typeface="WenQuanYi Zen Hei"/>
                        <a:cs typeface="Lohit Devanagari"/>
                      </a:endParaRPr>
                    </a:p>
                  </a:txBody>
                  <a:tcPr marL="34925" marR="34925" marT="34925" marB="34925"/>
                </a:tc>
              </a:tr>
              <a:tr h="294006">
                <a:tc>
                  <a:txBody>
                    <a:bodyPr/>
                    <a:lstStyle/>
                    <a:p>
                      <a:pPr>
                        <a:spcAft>
                          <a:spcPts val="0"/>
                        </a:spcAft>
                      </a:pPr>
                      <a:r>
                        <a:rPr lang="en-US" sz="1200" b="1" kern="50" dirty="0" err="1" smtClean="0">
                          <a:latin typeface="Liberation Serif"/>
                          <a:ea typeface="WenQuanYi Zen Hei"/>
                          <a:cs typeface="Liberation Serif"/>
                        </a:rPr>
                        <a:t>os.getcwd</a:t>
                      </a:r>
                      <a:r>
                        <a:rPr lang="en-US" sz="1200" b="1" kern="50" dirty="0" smtClean="0">
                          <a:latin typeface="Liberation Serif"/>
                          <a:ea typeface="WenQuanYi Zen Hei"/>
                          <a:cs typeface="Liberation Serif"/>
                        </a:rPr>
                        <a:t>()</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iberation Serif"/>
                        </a:rPr>
                        <a:t>Returns </a:t>
                      </a:r>
                      <a:r>
                        <a:rPr lang="en-US" sz="1200" kern="50" dirty="0" smtClean="0">
                          <a:latin typeface="Liberation Serif"/>
                          <a:ea typeface="WenQuanYi Zen Hei"/>
                          <a:cs typeface="Liberation Serif"/>
                        </a:rPr>
                        <a:t>a string representing the current</a:t>
                      </a:r>
                      <a:r>
                        <a:rPr lang="en-US" sz="1200" kern="50" baseline="0" dirty="0" smtClean="0">
                          <a:latin typeface="Liberation Serif"/>
                          <a:ea typeface="WenQuanYi Zen Hei"/>
                          <a:cs typeface="Liberation Serif"/>
                        </a:rPr>
                        <a:t> </a:t>
                      </a:r>
                      <a:r>
                        <a:rPr lang="en-US" sz="1200" kern="50" dirty="0" smtClean="0">
                          <a:latin typeface="Liberation Serif"/>
                          <a:ea typeface="WenQuanYi Zen Hei"/>
                          <a:cs typeface="Liberation Serif"/>
                        </a:rPr>
                        <a:t>working directory.</a:t>
                      </a:r>
                      <a:endParaRPr lang="ro-RO" sz="1200" kern="50" dirty="0">
                        <a:latin typeface="Liberation Serif"/>
                        <a:ea typeface="WenQuanYi Zen Hei"/>
                        <a:cs typeface="Lohit Devanagari"/>
                      </a:endParaRPr>
                    </a:p>
                  </a:txBody>
                  <a:tcPr marL="34925" marR="34925" marT="34925" marB="34925"/>
                </a:tc>
              </a:tr>
              <a:tr h="294640">
                <a:tc>
                  <a:txBody>
                    <a:bodyPr/>
                    <a:lstStyle/>
                    <a:p>
                      <a:pPr>
                        <a:spcAft>
                          <a:spcPts val="0"/>
                        </a:spcAft>
                      </a:pPr>
                      <a:r>
                        <a:rPr lang="en-US" sz="1200" b="1" kern="50" dirty="0" err="1" smtClean="0">
                          <a:latin typeface="Liberation Serif"/>
                          <a:ea typeface="WenQuanYi Zen Hei"/>
                          <a:cs typeface="Lohit Devanagari"/>
                        </a:rPr>
                        <a:t>os.chdir</a:t>
                      </a:r>
                      <a:r>
                        <a:rPr lang="en-US" sz="1200" b="1" kern="50" dirty="0" smtClean="0">
                          <a:latin typeface="Liberation Serif"/>
                          <a:ea typeface="WenQuanYi Zen Hei"/>
                          <a:cs typeface="Lohit Devanagari"/>
                        </a:rPr>
                        <a:t>(</a:t>
                      </a:r>
                      <a:r>
                        <a:rPr lang="en-US" sz="1200" b="1" i="1" kern="50" dirty="0" smtClean="0">
                          <a:latin typeface="Liberation Serif"/>
                          <a:ea typeface="WenQuanYi Zen Hei"/>
                          <a:cs typeface="Lohit Devanagari"/>
                        </a:rPr>
                        <a:t>path</a:t>
                      </a:r>
                      <a:r>
                        <a:rPr lang="en-US" sz="1200" b="1" kern="50" dirty="0" smtClean="0">
                          <a:latin typeface="Liberation Serif"/>
                          <a:ea typeface="WenQuanYi Zen Hei"/>
                          <a:cs typeface="Lohit Devanagari"/>
                        </a:rPr>
                        <a:t>)</a:t>
                      </a:r>
                      <a:endParaRPr lang="ro-RO" sz="1200" kern="50" dirty="0">
                        <a:latin typeface="Liberation Serif"/>
                        <a:ea typeface="WenQuanYi Zen Hei"/>
                        <a:cs typeface="Lohit Devanagari"/>
                      </a:endParaRPr>
                    </a:p>
                  </a:txBody>
                  <a:tcPr marL="34925" marR="34925" marT="34925" marB="34925"/>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kern="50" dirty="0" smtClean="0">
                          <a:latin typeface="Liberation Serif"/>
                          <a:ea typeface="WenQuanYi Zen Hei"/>
                          <a:cs typeface="Liberation Serif"/>
                        </a:rPr>
                        <a:t>Change the current working directory to </a:t>
                      </a:r>
                      <a:r>
                        <a:rPr lang="en-US" sz="1200" i="1" kern="50" dirty="0" smtClean="0">
                          <a:latin typeface="Liberation Serif"/>
                          <a:ea typeface="WenQuanYi Zen Hei"/>
                          <a:cs typeface="Liberation Serif"/>
                        </a:rPr>
                        <a:t>path</a:t>
                      </a:r>
                      <a:r>
                        <a:rPr lang="en-US" sz="1200" kern="50" dirty="0" smtClean="0">
                          <a:latin typeface="Liberation Serif"/>
                          <a:ea typeface="WenQuanYi Zen Hei"/>
                          <a:cs typeface="Liberation Serif"/>
                        </a:rPr>
                        <a:t>.</a:t>
                      </a:r>
                      <a:endParaRPr lang="ro-RO" sz="1200" kern="50" dirty="0">
                        <a:latin typeface="Liberation Serif"/>
                        <a:ea typeface="WenQuanYi Zen Hei"/>
                        <a:cs typeface="Lohit Devanagari"/>
                      </a:endParaRPr>
                    </a:p>
                  </a:txBody>
                  <a:tcPr marL="34925" marR="34925" marT="34925" marB="34925"/>
                </a:tc>
              </a:tr>
              <a:tr h="276225">
                <a:tc>
                  <a:txBody>
                    <a:bodyPr/>
                    <a:lstStyle/>
                    <a:p>
                      <a:pPr>
                        <a:spcAft>
                          <a:spcPts val="0"/>
                        </a:spcAft>
                      </a:pPr>
                      <a:r>
                        <a:rPr lang="en-US" sz="1200" b="1" kern="50" dirty="0" err="1" smtClean="0">
                          <a:latin typeface="Liberation Serif"/>
                          <a:ea typeface="WenQuanYi Zen Hei"/>
                          <a:cs typeface="Liberation Serif"/>
                        </a:rPr>
                        <a:t>os.listdir</a:t>
                      </a:r>
                      <a:r>
                        <a:rPr lang="en-US" sz="1200" b="1" kern="50" dirty="0" smtClean="0">
                          <a:latin typeface="Liberation Serif"/>
                          <a:ea typeface="WenQuanYi Zen Hei"/>
                          <a:cs typeface="Liberation Serif"/>
                        </a:rPr>
                        <a:t>(</a:t>
                      </a:r>
                      <a:r>
                        <a:rPr lang="en-US" sz="1200" b="1" i="1" kern="50" dirty="0" smtClean="0">
                          <a:latin typeface="Liberation Serif"/>
                          <a:ea typeface="WenQuanYi Zen Hei"/>
                          <a:cs typeface="Liberation Serif"/>
                        </a:rPr>
                        <a:t>path</a:t>
                      </a:r>
                      <a:r>
                        <a:rPr lang="en-US" sz="1200" b="1" kern="50" dirty="0" smtClean="0">
                          <a:latin typeface="Liberation Serif"/>
                          <a:ea typeface="WenQuanYi Zen Hei"/>
                          <a:cs typeface="Liberation Serif"/>
                        </a:rPr>
                        <a:t>)</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smtClean="0">
                          <a:latin typeface="Liberation Serif"/>
                          <a:ea typeface="WenQuanYi Zen Hei"/>
                          <a:cs typeface="Liberation Serif"/>
                        </a:rPr>
                        <a:t>Return a list containing the names of the entries in the directory given by </a:t>
                      </a:r>
                      <a:r>
                        <a:rPr lang="en-US" sz="1200" i="1" kern="50" dirty="0" smtClean="0">
                          <a:latin typeface="Liberation Serif"/>
                          <a:ea typeface="WenQuanYi Zen Hei"/>
                          <a:cs typeface="Liberation Serif"/>
                        </a:rPr>
                        <a:t>path</a:t>
                      </a:r>
                      <a:endParaRPr lang="ro-RO" sz="1200" i="1" kern="50" dirty="0">
                        <a:latin typeface="Liberation Serif"/>
                        <a:ea typeface="WenQuanYi Zen Hei"/>
                        <a:cs typeface="Lohit Devanagari"/>
                      </a:endParaRPr>
                    </a:p>
                  </a:txBody>
                  <a:tcPr marL="34925" marR="34925" marT="34925" marB="34925"/>
                </a:tc>
              </a:tr>
              <a:tr h="314325">
                <a:tc>
                  <a:txBody>
                    <a:bodyPr/>
                    <a:lstStyle/>
                    <a:p>
                      <a:pPr>
                        <a:spcAft>
                          <a:spcPts val="0"/>
                        </a:spcAft>
                      </a:pPr>
                      <a:r>
                        <a:rPr lang="en-US" sz="1200" b="1" kern="50" dirty="0" err="1" smtClean="0">
                          <a:latin typeface="Liberation Serif"/>
                          <a:ea typeface="WenQuanYi Zen Hei"/>
                          <a:cs typeface="Liberation Serif"/>
                        </a:rPr>
                        <a:t>os.mkdir</a:t>
                      </a:r>
                      <a:r>
                        <a:rPr lang="en-US" sz="1200" b="1" kern="50" dirty="0" smtClean="0">
                          <a:latin typeface="Liberation Serif"/>
                          <a:ea typeface="WenQuanYi Zen Hei"/>
                          <a:cs typeface="Liberation Serif"/>
                        </a:rPr>
                        <a:t>(</a:t>
                      </a:r>
                      <a:r>
                        <a:rPr lang="en-US" sz="1200" b="1" i="1" kern="50" dirty="0" smtClean="0">
                          <a:latin typeface="Liberation Serif"/>
                          <a:ea typeface="WenQuanYi Zen Hei"/>
                          <a:cs typeface="Liberation Serif"/>
                        </a:rPr>
                        <a:t>path,[mode]</a:t>
                      </a:r>
                      <a:r>
                        <a:rPr lang="en-US" sz="1200" b="1" kern="50" dirty="0" smtClean="0">
                          <a:latin typeface="Liberation Serif"/>
                          <a:ea typeface="WenQuanYi Zen Hei"/>
                          <a:cs typeface="Liberation Serif"/>
                        </a:rPr>
                        <a:t>)</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smtClean="0">
                          <a:latin typeface="Liberation Serif"/>
                          <a:ea typeface="WenQuanYi Zen Hei"/>
                          <a:cs typeface="Liberation Serif"/>
                        </a:rPr>
                        <a:t>Create a directory named </a:t>
                      </a:r>
                      <a:r>
                        <a:rPr lang="en-US" sz="1200" i="1" kern="50" dirty="0" smtClean="0">
                          <a:latin typeface="Liberation Serif"/>
                          <a:ea typeface="WenQuanYi Zen Hei"/>
                          <a:cs typeface="Liberation Serif"/>
                        </a:rPr>
                        <a:t>path</a:t>
                      </a:r>
                      <a:r>
                        <a:rPr lang="en-US" sz="1200" kern="50" dirty="0" smtClean="0">
                          <a:latin typeface="Liberation Serif"/>
                          <a:ea typeface="WenQuanYi Zen Hei"/>
                          <a:cs typeface="Liberation Serif"/>
                        </a:rPr>
                        <a:t> with numeric mode </a:t>
                      </a:r>
                      <a:r>
                        <a:rPr lang="en-US" sz="1200" i="1" kern="50" dirty="0" err="1" smtClean="0">
                          <a:latin typeface="Liberation Serif"/>
                          <a:ea typeface="WenQuanYi Zen Hei"/>
                          <a:cs typeface="Liberation Serif"/>
                        </a:rPr>
                        <a:t>mode</a:t>
                      </a:r>
                      <a:r>
                        <a:rPr lang="en-US" sz="1200" kern="50" dirty="0" smtClean="0">
                          <a:latin typeface="Liberation Serif"/>
                          <a:ea typeface="WenQuanYi Zen Hei"/>
                          <a:cs typeface="Liberation Serif"/>
                        </a:rPr>
                        <a:t>. The default mode is 0777 (octal).</a:t>
                      </a:r>
                      <a:endParaRPr lang="ro-RO" sz="1200" i="1" kern="50" dirty="0">
                        <a:latin typeface="Liberation Serif"/>
                        <a:ea typeface="WenQuanYi Zen Hei"/>
                        <a:cs typeface="Lohit Devanagari"/>
                      </a:endParaRPr>
                    </a:p>
                  </a:txBody>
                  <a:tcPr marL="34925" marR="34925" marT="34925" marB="34925"/>
                </a:tc>
              </a:tr>
              <a:tr h="518795">
                <a:tc>
                  <a:txBody>
                    <a:bodyPr/>
                    <a:lstStyle/>
                    <a:p>
                      <a:pPr>
                        <a:spcAft>
                          <a:spcPts val="0"/>
                        </a:spcAft>
                      </a:pPr>
                      <a:r>
                        <a:rPr lang="en-US" sz="1200" b="1" kern="50" dirty="0" err="1" smtClean="0">
                          <a:latin typeface="Liberation Serif"/>
                          <a:ea typeface="WenQuanYi Zen Hei"/>
                          <a:cs typeface="Liberation Serif"/>
                        </a:rPr>
                        <a:t>os.rmdir</a:t>
                      </a:r>
                      <a:r>
                        <a:rPr lang="en-US" sz="1200" b="1" kern="50" dirty="0" smtClean="0">
                          <a:latin typeface="Liberation Serif"/>
                          <a:ea typeface="WenQuanYi Zen Hei"/>
                          <a:cs typeface="Liberation Serif"/>
                        </a:rPr>
                        <a:t>(</a:t>
                      </a:r>
                      <a:r>
                        <a:rPr lang="en-US" sz="1200" b="1" i="1" kern="50" dirty="0" smtClean="0">
                          <a:latin typeface="Liberation Serif"/>
                          <a:ea typeface="WenQuanYi Zen Hei"/>
                          <a:cs typeface="Liberation Serif"/>
                        </a:rPr>
                        <a:t>path</a:t>
                      </a:r>
                      <a:r>
                        <a:rPr lang="en-US" sz="1200" b="1" kern="50" dirty="0" smtClean="0">
                          <a:latin typeface="Liberation Serif"/>
                          <a:ea typeface="WenQuanYi Zen Hei"/>
                          <a:cs typeface="Liberation Serif"/>
                        </a:rPr>
                        <a:t>)</a:t>
                      </a:r>
                      <a:endParaRPr lang="ro-RO" sz="1200" kern="50" dirty="0">
                        <a:latin typeface="Liberation Serif"/>
                        <a:ea typeface="WenQuanYi Zen Hei"/>
                        <a:cs typeface="Lohit Devanagari"/>
                      </a:endParaRPr>
                    </a:p>
                  </a:txBody>
                  <a:tcPr marL="34925" marR="34925" marT="34925" marB="34925"/>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kern="50" dirty="0" smtClean="0">
                          <a:latin typeface="Liberation Serif"/>
                          <a:ea typeface="WenQuanYi Zen Hei"/>
                          <a:cs typeface="Liberation Serif"/>
                        </a:rPr>
                        <a:t>Remove the directory </a:t>
                      </a:r>
                      <a:r>
                        <a:rPr lang="en-US" sz="1200" i="1" kern="50" dirty="0" smtClean="0">
                          <a:latin typeface="Liberation Serif"/>
                          <a:ea typeface="WenQuanYi Zen Hei"/>
                          <a:cs typeface="Liberation Serif"/>
                        </a:rPr>
                        <a:t>path</a:t>
                      </a:r>
                      <a:r>
                        <a:rPr lang="en-US" sz="1200" kern="50" dirty="0" smtClean="0">
                          <a:latin typeface="Liberation Serif"/>
                          <a:ea typeface="WenQuanYi Zen Hei"/>
                          <a:cs typeface="Liberation Serif"/>
                        </a:rPr>
                        <a:t>. Only works when the directory is empty, otherwise, </a:t>
                      </a:r>
                      <a:r>
                        <a:rPr lang="en-US" sz="1200" kern="50" dirty="0" err="1" smtClean="0">
                          <a:latin typeface="Liberation Serif"/>
                          <a:ea typeface="WenQuanYi Zen Hei"/>
                          <a:cs typeface="Liberation Serif"/>
                        </a:rPr>
                        <a:t>OSError</a:t>
                      </a:r>
                      <a:r>
                        <a:rPr lang="en-US" sz="1200" kern="50" dirty="0" smtClean="0">
                          <a:latin typeface="Liberation Serif"/>
                          <a:ea typeface="WenQuanYi Zen Hei"/>
                          <a:cs typeface="Liberation Serif"/>
                        </a:rPr>
                        <a:t> is raised. In order to remove whole directory trees, </a:t>
                      </a:r>
                      <a:r>
                        <a:rPr lang="en-US" sz="1200" kern="50" dirty="0" err="1" smtClean="0">
                          <a:latin typeface="Liberation Serif"/>
                          <a:ea typeface="WenQuanYi Zen Hei"/>
                          <a:cs typeface="Liberation Serif"/>
                        </a:rPr>
                        <a:t>shutil.rmtree</a:t>
                      </a:r>
                      <a:r>
                        <a:rPr lang="en-US" sz="1200" kern="50" dirty="0" smtClean="0">
                          <a:latin typeface="Liberation Serif"/>
                          <a:ea typeface="WenQuanYi Zen Hei"/>
                          <a:cs typeface="Liberation Serif"/>
                        </a:rPr>
                        <a:t>() can be used.</a:t>
                      </a:r>
                      <a:endParaRPr lang="ro-RO" sz="1200" kern="50" dirty="0">
                        <a:latin typeface="Liberation Serif"/>
                        <a:ea typeface="WenQuanYi Zen Hei"/>
                        <a:cs typeface="Lohit Devanagari"/>
                      </a:endParaRPr>
                    </a:p>
                  </a:txBody>
                  <a:tcPr marL="34925" marR="34925" marT="34925" marB="34925"/>
                </a:tc>
              </a:tr>
              <a:tr h="328930">
                <a:tc>
                  <a:txBody>
                    <a:bodyPr/>
                    <a:lstStyle/>
                    <a:p>
                      <a:pPr>
                        <a:spcAft>
                          <a:spcPts val="0"/>
                        </a:spcAft>
                      </a:pPr>
                      <a:r>
                        <a:rPr lang="en-US" sz="1200" b="1" kern="50" dirty="0" err="1" smtClean="0">
                          <a:latin typeface="Liberation Serif"/>
                          <a:ea typeface="WenQuanYi Zen Hei"/>
                          <a:cs typeface="Liberation Serif"/>
                        </a:rPr>
                        <a:t>os.path.isdir</a:t>
                      </a:r>
                      <a:r>
                        <a:rPr lang="en-US" sz="1200" b="1" kern="50" dirty="0" smtClean="0">
                          <a:latin typeface="Liberation Serif"/>
                          <a:ea typeface="WenQuanYi Zen Hei"/>
                          <a:cs typeface="Liberation Serif"/>
                        </a:rPr>
                        <a:t>(</a:t>
                      </a:r>
                      <a:r>
                        <a:rPr lang="en-US" sz="1200" b="1" i="1" kern="50" dirty="0" smtClean="0">
                          <a:latin typeface="Liberation Serif"/>
                          <a:ea typeface="WenQuanYi Zen Hei"/>
                          <a:cs typeface="Liberation Serif"/>
                        </a:rPr>
                        <a:t>path</a:t>
                      </a:r>
                      <a:r>
                        <a:rPr lang="en-US" sz="1200" b="1" kern="50" dirty="0" smtClean="0">
                          <a:latin typeface="Liberation Serif"/>
                          <a:ea typeface="WenQuanYi Zen Hei"/>
                          <a:cs typeface="Liberation Serif"/>
                        </a:rPr>
                        <a:t>)</a:t>
                      </a:r>
                      <a:endParaRPr lang="ro-RO" sz="1200" kern="50" dirty="0">
                        <a:latin typeface="Liberation Serif"/>
                        <a:ea typeface="WenQuanYi Zen Hei"/>
                        <a:cs typeface="Lohit Devanagari"/>
                      </a:endParaRPr>
                    </a:p>
                  </a:txBody>
                  <a:tcPr marL="34925" marR="34925" marT="34925" marB="34925"/>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kern="50" dirty="0" smtClean="0">
                          <a:latin typeface="Liberation Serif"/>
                          <a:ea typeface="WenQuanYi Zen Hei"/>
                          <a:cs typeface="Liberation Serif"/>
                        </a:rPr>
                        <a:t>Return True if </a:t>
                      </a:r>
                      <a:r>
                        <a:rPr lang="en-US" sz="1200" i="1" kern="50" dirty="0" smtClean="0">
                          <a:latin typeface="Liberation Serif"/>
                          <a:ea typeface="WenQuanYi Zen Hei"/>
                          <a:cs typeface="Liberation Serif"/>
                        </a:rPr>
                        <a:t>path</a:t>
                      </a:r>
                      <a:r>
                        <a:rPr lang="en-US" sz="1200" kern="50" dirty="0" smtClean="0">
                          <a:latin typeface="Liberation Serif"/>
                          <a:ea typeface="WenQuanYi Zen Hei"/>
                          <a:cs typeface="Liberation Serif"/>
                        </a:rPr>
                        <a:t> is an existing directory.</a:t>
                      </a:r>
                      <a:endParaRPr lang="ro-RO" sz="1200" kern="50" dirty="0">
                        <a:latin typeface="Liberation Serif"/>
                        <a:ea typeface="WenQuanYi Zen Hei"/>
                        <a:cs typeface="Lohit Devanagari"/>
                      </a:endParaRPr>
                    </a:p>
                  </a:txBody>
                  <a:tcPr marL="34925" marR="34925" marT="34925" marB="34925"/>
                </a:tc>
              </a:tr>
              <a:tr h="328930">
                <a:tc>
                  <a:txBody>
                    <a:bodyPr/>
                    <a:lstStyle/>
                    <a:p>
                      <a:pPr>
                        <a:spcAft>
                          <a:spcPts val="0"/>
                        </a:spcAft>
                      </a:pPr>
                      <a:r>
                        <a:rPr lang="en-US" sz="1200" b="1" kern="50" dirty="0" err="1" smtClean="0">
                          <a:latin typeface="Liberation Serif"/>
                          <a:ea typeface="WenQuanYi Zen Hei"/>
                          <a:cs typeface="Liberation Serif"/>
                        </a:rPr>
                        <a:t>os.path.isfile</a:t>
                      </a:r>
                      <a:r>
                        <a:rPr lang="en-US" sz="1200" b="1" kern="50" dirty="0" smtClean="0">
                          <a:latin typeface="Liberation Serif"/>
                          <a:ea typeface="WenQuanYi Zen Hei"/>
                          <a:cs typeface="Liberation Serif"/>
                        </a:rPr>
                        <a:t>(</a:t>
                      </a:r>
                      <a:r>
                        <a:rPr lang="en-US" sz="1200" b="1" i="1" kern="50" dirty="0" smtClean="0">
                          <a:latin typeface="Liberation Serif"/>
                          <a:ea typeface="WenQuanYi Zen Hei"/>
                          <a:cs typeface="Liberation Serif"/>
                        </a:rPr>
                        <a:t>path</a:t>
                      </a:r>
                      <a:r>
                        <a:rPr lang="en-US" sz="1200" b="1" kern="50" dirty="0" smtClean="0">
                          <a:latin typeface="Liberation Serif"/>
                          <a:ea typeface="WenQuanYi Zen Hei"/>
                          <a:cs typeface="Liberation Serif"/>
                        </a:rPr>
                        <a:t>)</a:t>
                      </a:r>
                      <a:endParaRPr lang="ro-RO" sz="1200" kern="50" dirty="0">
                        <a:latin typeface="Liberation Serif"/>
                        <a:ea typeface="WenQuanYi Zen Hei"/>
                        <a:cs typeface="Lohit Devanagari"/>
                      </a:endParaRPr>
                    </a:p>
                  </a:txBody>
                  <a:tcPr marL="34925" marR="34925" marT="34925" marB="34925"/>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kern="50" dirty="0" smtClean="0">
                          <a:latin typeface="Liberation Serif"/>
                          <a:ea typeface="WenQuanYi Zen Hei"/>
                          <a:cs typeface="Liberation Serif"/>
                        </a:rPr>
                        <a:t>Return True if </a:t>
                      </a:r>
                      <a:r>
                        <a:rPr lang="en-US" sz="1200" i="1" kern="50" dirty="0" smtClean="0">
                          <a:latin typeface="Liberation Serif"/>
                          <a:ea typeface="WenQuanYi Zen Hei"/>
                          <a:cs typeface="Liberation Serif"/>
                        </a:rPr>
                        <a:t>path</a:t>
                      </a:r>
                      <a:r>
                        <a:rPr lang="en-US" sz="1200" kern="50" dirty="0" smtClean="0">
                          <a:latin typeface="Liberation Serif"/>
                          <a:ea typeface="WenQuanYi Zen Hei"/>
                          <a:cs typeface="Liberation Serif"/>
                        </a:rPr>
                        <a:t> is an existing regular file.</a:t>
                      </a:r>
                    </a:p>
                  </a:txBody>
                  <a:tcPr marL="34925" marR="34925" marT="34925" marB="34925"/>
                </a:tc>
              </a:tr>
              <a:tr h="328930">
                <a:tc>
                  <a:txBody>
                    <a:bodyPr/>
                    <a:lstStyle/>
                    <a:p>
                      <a:pPr>
                        <a:spcAft>
                          <a:spcPts val="0"/>
                        </a:spcAft>
                      </a:pPr>
                      <a:r>
                        <a:rPr lang="en-US" sz="1200" b="1" kern="50" dirty="0" err="1" smtClean="0">
                          <a:latin typeface="Liberation Serif"/>
                          <a:ea typeface="WenQuanYi Zen Hei"/>
                          <a:cs typeface="Liberation Serif"/>
                        </a:rPr>
                        <a:t>os.remove</a:t>
                      </a:r>
                      <a:r>
                        <a:rPr lang="en-US" sz="1200" b="1" kern="50" dirty="0" smtClean="0">
                          <a:latin typeface="Liberation Serif"/>
                          <a:ea typeface="WenQuanYi Zen Hei"/>
                          <a:cs typeface="Liberation Serif"/>
                        </a:rPr>
                        <a:t>(</a:t>
                      </a:r>
                      <a:r>
                        <a:rPr lang="en-US" sz="1200" b="1" i="1" kern="50" dirty="0" smtClean="0">
                          <a:latin typeface="Liberation Serif"/>
                          <a:ea typeface="WenQuanYi Zen Hei"/>
                          <a:cs typeface="Liberation Serif"/>
                        </a:rPr>
                        <a:t>path</a:t>
                      </a:r>
                      <a:r>
                        <a:rPr lang="en-US" sz="1200" b="1" kern="50" dirty="0" smtClean="0">
                          <a:latin typeface="Liberation Serif"/>
                          <a:ea typeface="WenQuanYi Zen Hei"/>
                          <a:cs typeface="Liberation Serif"/>
                        </a:rPr>
                        <a:t>)</a:t>
                      </a:r>
                      <a:endParaRPr lang="ro-RO" sz="1200" kern="50" dirty="0">
                        <a:latin typeface="Liberation Serif"/>
                        <a:ea typeface="WenQuanYi Zen Hei"/>
                        <a:cs typeface="Lohit Devanagari"/>
                      </a:endParaRPr>
                    </a:p>
                  </a:txBody>
                  <a:tcPr marL="34925" marR="34925" marT="34925" marB="34925"/>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kern="50" dirty="0" smtClean="0">
                          <a:latin typeface="Liberation Serif"/>
                          <a:ea typeface="WenQuanYi Zen Hei"/>
                          <a:cs typeface="Liberation Serif"/>
                        </a:rPr>
                        <a:t>Remove the file </a:t>
                      </a:r>
                      <a:r>
                        <a:rPr lang="en-US" sz="1200" i="1" kern="50" dirty="0" smtClean="0">
                          <a:latin typeface="Liberation Serif"/>
                          <a:ea typeface="WenQuanYi Zen Hei"/>
                          <a:cs typeface="Liberation Serif"/>
                        </a:rPr>
                        <a:t>path</a:t>
                      </a:r>
                      <a:r>
                        <a:rPr lang="en-US" sz="1200" kern="50" dirty="0" smtClean="0">
                          <a:latin typeface="Liberation Serif"/>
                          <a:ea typeface="WenQuanYi Zen Hei"/>
                          <a:cs typeface="Liberation Serif"/>
                        </a:rPr>
                        <a:t>. If path is a directory, </a:t>
                      </a:r>
                      <a:r>
                        <a:rPr lang="en-US" sz="1200" kern="50" dirty="0" err="1" smtClean="0">
                          <a:latin typeface="Liberation Serif"/>
                          <a:ea typeface="WenQuanYi Zen Hei"/>
                          <a:cs typeface="Liberation Serif"/>
                        </a:rPr>
                        <a:t>OSError</a:t>
                      </a:r>
                      <a:r>
                        <a:rPr lang="en-US" sz="1200" kern="50" dirty="0" smtClean="0">
                          <a:latin typeface="Liberation Serif"/>
                          <a:ea typeface="WenQuanYi Zen Hei"/>
                          <a:cs typeface="Liberation Serif"/>
                        </a:rPr>
                        <a:t> is raised</a:t>
                      </a:r>
                      <a:endParaRPr lang="ro-RO" sz="1200" kern="50" dirty="0">
                        <a:latin typeface="Liberation Serif"/>
                        <a:ea typeface="WenQuanYi Zen Hei"/>
                        <a:cs typeface="Lohit Devanagari"/>
                      </a:endParaRPr>
                    </a:p>
                  </a:txBody>
                  <a:tcPr marL="34925" marR="34925" marT="34925" marB="34925"/>
                </a:tc>
              </a:tr>
              <a:tr h="328930">
                <a:tc>
                  <a:txBody>
                    <a:bodyPr/>
                    <a:lstStyle/>
                    <a:p>
                      <a:pPr>
                        <a:spcAft>
                          <a:spcPts val="0"/>
                        </a:spcAft>
                      </a:pPr>
                      <a:r>
                        <a:rPr lang="en-US" sz="1200" b="1" kern="50" dirty="0" err="1" smtClean="0">
                          <a:latin typeface="Liberation Serif"/>
                          <a:ea typeface="WenQuanYi Zen Hei"/>
                          <a:cs typeface="Liberation Serif"/>
                        </a:rPr>
                        <a:t>os.rename</a:t>
                      </a:r>
                      <a:r>
                        <a:rPr lang="en-US" sz="1200" b="1" kern="50" dirty="0" smtClean="0">
                          <a:latin typeface="Liberation Serif"/>
                          <a:ea typeface="WenQuanYi Zen Hei"/>
                          <a:cs typeface="Liberation Serif"/>
                        </a:rPr>
                        <a:t>(</a:t>
                      </a:r>
                      <a:r>
                        <a:rPr lang="en-US" sz="1200" b="1" i="1" kern="50" dirty="0" smtClean="0">
                          <a:latin typeface="Liberation Serif"/>
                          <a:ea typeface="WenQuanYi Zen Hei"/>
                          <a:cs typeface="Liberation Serif"/>
                        </a:rPr>
                        <a:t>path</a:t>
                      </a:r>
                      <a:r>
                        <a:rPr lang="en-US" sz="1200" b="1" kern="50" dirty="0" smtClean="0">
                          <a:latin typeface="Liberation Serif"/>
                          <a:ea typeface="WenQuanYi Zen Hei"/>
                          <a:cs typeface="Liberation Serif"/>
                        </a:rPr>
                        <a:t>)</a:t>
                      </a:r>
                      <a:endParaRPr lang="ro-RO" sz="1200" kern="50" dirty="0">
                        <a:latin typeface="Liberation Serif"/>
                        <a:ea typeface="WenQuanYi Zen Hei"/>
                        <a:cs typeface="Lohit Devanagari"/>
                      </a:endParaRPr>
                    </a:p>
                  </a:txBody>
                  <a:tcPr marL="34925" marR="34925" marT="34925" marB="34925"/>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200" kern="50" dirty="0" smtClean="0">
                          <a:latin typeface="Liberation Serif"/>
                          <a:ea typeface="WenQuanYi Zen Hei"/>
                          <a:cs typeface="Liberation Serif"/>
                        </a:rPr>
                        <a:t>Rename the file or directory </a:t>
                      </a:r>
                      <a:r>
                        <a:rPr lang="en-US" sz="1200" kern="50" dirty="0" err="1" smtClean="0">
                          <a:latin typeface="Liberation Serif"/>
                          <a:ea typeface="WenQuanYi Zen Hei"/>
                          <a:cs typeface="Liberation Serif"/>
                        </a:rPr>
                        <a:t>src</a:t>
                      </a:r>
                      <a:r>
                        <a:rPr lang="en-US" sz="1200" kern="50" dirty="0" smtClean="0">
                          <a:latin typeface="Liberation Serif"/>
                          <a:ea typeface="WenQuanYi Zen Hei"/>
                          <a:cs typeface="Liberation Serif"/>
                        </a:rPr>
                        <a:t> to </a:t>
                      </a:r>
                      <a:r>
                        <a:rPr lang="en-US" sz="1200" kern="50" dirty="0" err="1" smtClean="0">
                          <a:latin typeface="Liberation Serif"/>
                          <a:ea typeface="WenQuanYi Zen Hei"/>
                          <a:cs typeface="Liberation Serif"/>
                        </a:rPr>
                        <a:t>dst</a:t>
                      </a:r>
                      <a:r>
                        <a:rPr lang="en-US" sz="1200" kern="50" dirty="0" smtClean="0">
                          <a:latin typeface="Liberation Serif"/>
                          <a:ea typeface="WenQuanYi Zen Hei"/>
                          <a:cs typeface="Liberation Serif"/>
                        </a:rPr>
                        <a:t>. If </a:t>
                      </a:r>
                      <a:r>
                        <a:rPr lang="en-US" sz="1200" kern="50" dirty="0" err="1" smtClean="0">
                          <a:latin typeface="Liberation Serif"/>
                          <a:ea typeface="WenQuanYi Zen Hei"/>
                          <a:cs typeface="Liberation Serif"/>
                        </a:rPr>
                        <a:t>dst</a:t>
                      </a:r>
                      <a:r>
                        <a:rPr lang="en-US" sz="1200" kern="50" dirty="0" smtClean="0">
                          <a:latin typeface="Liberation Serif"/>
                          <a:ea typeface="WenQuanYi Zen Hei"/>
                          <a:cs typeface="Liberation Serif"/>
                        </a:rPr>
                        <a:t> is a directory, </a:t>
                      </a:r>
                      <a:r>
                        <a:rPr lang="en-US" sz="1200" kern="50" dirty="0" err="1" smtClean="0">
                          <a:latin typeface="Liberation Serif"/>
                          <a:ea typeface="WenQuanYi Zen Hei"/>
                          <a:cs typeface="Liberation Serif"/>
                        </a:rPr>
                        <a:t>OSError</a:t>
                      </a:r>
                      <a:r>
                        <a:rPr lang="en-US" sz="1200" kern="50" dirty="0" smtClean="0">
                          <a:latin typeface="Liberation Serif"/>
                          <a:ea typeface="WenQuanYi Zen Hei"/>
                          <a:cs typeface="Liberation Serif"/>
                        </a:rPr>
                        <a:t> will be raised.</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Executing external commands</a:t>
            </a:r>
            <a:endParaRPr lang="ro-RO" dirty="0"/>
          </a:p>
        </p:txBody>
      </p:sp>
      <p:sp>
        <p:nvSpPr>
          <p:cNvPr id="3" name="Text Placeholder 2"/>
          <p:cNvSpPr>
            <a:spLocks noGrp="1"/>
          </p:cNvSpPr>
          <p:nvPr>
            <p:ph type="body" sz="quarter" idx="23"/>
          </p:nvPr>
        </p:nvSpPr>
        <p:spPr>
          <a:xfrm>
            <a:off x="285719" y="1032876"/>
            <a:ext cx="8705881" cy="4238835"/>
          </a:xfrm>
        </p:spPr>
        <p:txBody>
          <a:bodyPr/>
          <a:lstStyle/>
          <a:p>
            <a:r>
              <a:rPr lang="en-US" dirty="0" smtClean="0"/>
              <a:t>For executing external commands there are two possibilities:</a:t>
            </a:r>
            <a:endParaRPr lang="ro-RO" dirty="0" smtClean="0"/>
          </a:p>
          <a:p>
            <a:pPr lvl="1"/>
            <a:r>
              <a:rPr lang="en-US" dirty="0" smtClean="0"/>
              <a:t>use </a:t>
            </a:r>
            <a:r>
              <a:rPr lang="en-US" b="1" dirty="0" smtClean="0"/>
              <a:t>call(</a:t>
            </a:r>
            <a:r>
              <a:rPr lang="en-US" b="1" dirty="0" err="1" smtClean="0"/>
              <a:t>cmd</a:t>
            </a:r>
            <a:r>
              <a:rPr lang="en-US" b="1" dirty="0" smtClean="0"/>
              <a:t>) </a:t>
            </a:r>
            <a:r>
              <a:rPr lang="en-US" dirty="0" smtClean="0"/>
              <a:t>method under </a:t>
            </a:r>
            <a:r>
              <a:rPr lang="en-US" b="1" dirty="0" err="1" smtClean="0"/>
              <a:t>subprocess</a:t>
            </a:r>
            <a:r>
              <a:rPr lang="en-US" dirty="0" smtClean="0"/>
              <a:t> module</a:t>
            </a:r>
            <a:endParaRPr lang="ro-RO" dirty="0" smtClean="0"/>
          </a:p>
          <a:p>
            <a:pPr lvl="1"/>
            <a:r>
              <a:rPr lang="en-US" dirty="0" smtClean="0"/>
              <a:t>use </a:t>
            </a:r>
            <a:r>
              <a:rPr lang="en-US" b="1" dirty="0" smtClean="0"/>
              <a:t>system(</a:t>
            </a:r>
            <a:r>
              <a:rPr lang="en-US" b="1" dirty="0" err="1" smtClean="0"/>
              <a:t>cmd</a:t>
            </a:r>
            <a:r>
              <a:rPr lang="en-US" b="1" dirty="0" smtClean="0"/>
              <a:t>) </a:t>
            </a:r>
            <a:r>
              <a:rPr lang="en-US" dirty="0" smtClean="0"/>
              <a:t>method under </a:t>
            </a:r>
            <a:r>
              <a:rPr lang="en-US" b="1" dirty="0" err="1" smtClean="0"/>
              <a:t>os</a:t>
            </a:r>
            <a:r>
              <a:rPr lang="en-US" b="1" dirty="0" smtClean="0"/>
              <a:t> </a:t>
            </a:r>
            <a:r>
              <a:rPr lang="en-US" dirty="0" smtClean="0"/>
              <a:t>module </a:t>
            </a:r>
            <a:r>
              <a:rPr lang="en-US" b="1" dirty="0" smtClean="0"/>
              <a:t> </a:t>
            </a:r>
          </a:p>
          <a:p>
            <a:pPr lvl="1">
              <a:buNone/>
            </a:pPr>
            <a:endParaRPr lang="ro-RO" dirty="0" smtClean="0"/>
          </a:p>
          <a:p>
            <a:r>
              <a:rPr lang="en-US" dirty="0" smtClean="0"/>
              <a:t>It is advisable to use </a:t>
            </a:r>
            <a:r>
              <a:rPr lang="en-US" b="1" dirty="0" err="1" smtClean="0"/>
              <a:t>subprocess</a:t>
            </a:r>
            <a:r>
              <a:rPr lang="en-US" b="1" dirty="0" smtClean="0"/>
              <a:t> </a:t>
            </a:r>
            <a:r>
              <a:rPr lang="en-US" dirty="0" smtClean="0"/>
              <a:t>module since it intends to replace several other, older modules and functions, such as:</a:t>
            </a:r>
            <a:endParaRPr lang="ro-RO" dirty="0" smtClean="0"/>
          </a:p>
          <a:p>
            <a:pPr lvl="1"/>
            <a:r>
              <a:rPr lang="en-US" dirty="0" err="1" smtClean="0"/>
              <a:t>os.system</a:t>
            </a:r>
            <a:endParaRPr lang="ro-RO" dirty="0" smtClean="0"/>
          </a:p>
          <a:p>
            <a:pPr lvl="1"/>
            <a:r>
              <a:rPr lang="en-US" dirty="0" err="1" smtClean="0"/>
              <a:t>os.spawn</a:t>
            </a:r>
            <a:r>
              <a:rPr lang="en-US" dirty="0" smtClean="0"/>
              <a:t>*</a:t>
            </a:r>
            <a:endParaRPr lang="ro-RO" dirty="0" smtClean="0"/>
          </a:p>
          <a:p>
            <a:pPr lvl="1"/>
            <a:r>
              <a:rPr lang="en-US" dirty="0" err="1" smtClean="0"/>
              <a:t>os.popen</a:t>
            </a:r>
            <a:r>
              <a:rPr lang="en-US" dirty="0" smtClean="0"/>
              <a:t>*</a:t>
            </a:r>
            <a:endParaRPr lang="ro-RO" dirty="0" smtClean="0"/>
          </a:p>
          <a:p>
            <a:pPr lvl="1"/>
            <a:r>
              <a:rPr lang="en-US" dirty="0" smtClean="0"/>
              <a:t>popen2.*</a:t>
            </a:r>
            <a:endParaRPr lang="ro-RO" dirty="0" smtClean="0"/>
          </a:p>
          <a:p>
            <a:pPr lvl="1"/>
            <a:r>
              <a:rPr lang="en-US" dirty="0" smtClean="0"/>
              <a:t>commands.*</a:t>
            </a:r>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Files I/O</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
        <p:nvSpPr>
          <p:cNvPr id="7" name="Text Placeholder 6"/>
          <p:cNvSpPr>
            <a:spLocks noGrp="1"/>
          </p:cNvSpPr>
          <p:nvPr>
            <p:ph type="body" sz="quarter" idx="20"/>
          </p:nvPr>
        </p:nvSpPr>
        <p:spPr/>
        <p:txBody>
          <a:bodyPr/>
          <a:lstStyle/>
          <a:p>
            <a:r>
              <a:rPr lang="en-US" dirty="0" smtClean="0"/>
              <a:t>Practice</a:t>
            </a:r>
            <a:endParaRPr lang="ro-RO" dirty="0"/>
          </a:p>
        </p:txBody>
      </p:sp>
    </p:spTree>
  </p:cSld>
  <p:clrMapOvr>
    <a:masterClrMapping/>
  </p:clrMapOvr>
  <p:transition>
    <p:zo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Practice</a:t>
            </a:r>
            <a:endParaRPr lang="ro-RO" dirty="0"/>
          </a:p>
        </p:txBody>
      </p:sp>
      <p:sp>
        <p:nvSpPr>
          <p:cNvPr id="3" name="Text Placeholder 2"/>
          <p:cNvSpPr>
            <a:spLocks noGrp="1"/>
          </p:cNvSpPr>
          <p:nvPr>
            <p:ph type="body" sz="quarter" idx="23"/>
          </p:nvPr>
        </p:nvSpPr>
        <p:spPr>
          <a:xfrm>
            <a:off x="285719" y="1032876"/>
            <a:ext cx="8705881" cy="3023117"/>
          </a:xfrm>
        </p:spPr>
        <p:txBody>
          <a:bodyPr/>
          <a:lstStyle/>
          <a:p>
            <a:r>
              <a:rPr lang="en-US" dirty="0" smtClean="0"/>
              <a:t>Write text “I like learning Python” in file “python_test.txt”</a:t>
            </a:r>
          </a:p>
          <a:p>
            <a:r>
              <a:rPr lang="en-US" dirty="0" smtClean="0"/>
              <a:t>Print the first 5 characters from file “python_test.txt”. Print the first 10 characters from the same file.</a:t>
            </a:r>
          </a:p>
          <a:p>
            <a:r>
              <a:rPr lang="en-US" dirty="0" smtClean="0"/>
              <a:t>Add text “I like doing exercises” to file “python_test.txt”</a:t>
            </a:r>
          </a:p>
          <a:p>
            <a:r>
              <a:rPr lang="en-US" dirty="0" smtClean="0"/>
              <a:t>Print the number of lines that can be found in “python_test.txt” and display each line.</a:t>
            </a:r>
          </a:p>
          <a:p>
            <a:r>
              <a:rPr lang="en-US" dirty="0" smtClean="0"/>
              <a:t>Print current working directory. Verify that file “python_test.txt” can be found there.</a:t>
            </a:r>
          </a:p>
          <a:p>
            <a:r>
              <a:rPr lang="en-US" dirty="0" smtClean="0"/>
              <a:t>Remove the file “python_test.txt”</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Files I/O</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27 March 2015</a:t>
            </a:fld>
            <a:endParaRPr lang="pl-PL" dirty="0"/>
          </a:p>
        </p:txBody>
      </p:sp>
    </p:spTree>
    <p:extLst>
      <p:ext uri="{BB962C8B-B14F-4D97-AF65-F5344CB8AC3E}">
        <p14:creationId xmlns:p14="http://schemas.microsoft.com/office/powerpoint/2010/main" val="1382061909"/>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Interactive mode</a:t>
            </a:r>
            <a:endParaRPr lang="ro-RO" dirty="0"/>
          </a:p>
        </p:txBody>
      </p:sp>
      <p:sp>
        <p:nvSpPr>
          <p:cNvPr id="3" name="Text Placeholder 2"/>
          <p:cNvSpPr>
            <a:spLocks noGrp="1"/>
          </p:cNvSpPr>
          <p:nvPr>
            <p:ph type="body" sz="quarter" idx="23"/>
          </p:nvPr>
        </p:nvSpPr>
        <p:spPr>
          <a:xfrm>
            <a:off x="285719" y="1032876"/>
            <a:ext cx="8705881" cy="5331441"/>
          </a:xfrm>
        </p:spPr>
        <p:txBody>
          <a:bodyPr/>
          <a:lstStyle/>
          <a:p>
            <a:r>
              <a:rPr lang="en-US" dirty="0" smtClean="0"/>
              <a:t>To enter the interactive mode you need to invoke the interpreter without passing any arguments. </a:t>
            </a:r>
            <a:endParaRPr lang="ro-RO" dirty="0" smtClean="0"/>
          </a:p>
          <a:p>
            <a:r>
              <a:rPr lang="en-US" dirty="0" smtClean="0"/>
              <a:t>You will get a prompt (by default is &gt;&gt;&gt;)</a:t>
            </a:r>
          </a:p>
          <a:p>
            <a:pPr>
              <a:buNone/>
            </a:pPr>
            <a:r>
              <a:rPr lang="en-US" sz="1400" i="1" dirty="0" smtClean="0">
                <a:latin typeface="+mn-lt"/>
              </a:rPr>
              <a:t>$ python</a:t>
            </a:r>
            <a:endParaRPr lang="ro-RO" sz="1400" dirty="0" smtClean="0">
              <a:latin typeface="+mn-lt"/>
            </a:endParaRPr>
          </a:p>
          <a:p>
            <a:pPr>
              <a:buNone/>
            </a:pPr>
            <a:r>
              <a:rPr lang="en-US" sz="1400" i="1" dirty="0" smtClean="0">
                <a:latin typeface="+mn-lt"/>
              </a:rPr>
              <a:t>Python 2.7.1 (r271:86832, Apr 12 2011, 16:15:16) </a:t>
            </a:r>
            <a:endParaRPr lang="ro-RO" sz="1400" dirty="0" smtClean="0">
              <a:latin typeface="+mn-lt"/>
            </a:endParaRPr>
          </a:p>
          <a:p>
            <a:pPr>
              <a:buNone/>
            </a:pPr>
            <a:r>
              <a:rPr lang="en-US" sz="1400" i="1" dirty="0" smtClean="0">
                <a:latin typeface="+mn-lt"/>
              </a:rPr>
              <a:t>[GCC 4.6.0 20110331 (Red Hat 4.6.0-2)] on linux2</a:t>
            </a:r>
            <a:endParaRPr lang="ro-RO" sz="1400" dirty="0" smtClean="0">
              <a:latin typeface="+mn-lt"/>
            </a:endParaRPr>
          </a:p>
          <a:p>
            <a:pPr>
              <a:buNone/>
            </a:pPr>
            <a:r>
              <a:rPr lang="en-US" sz="1400" i="1" dirty="0" smtClean="0">
                <a:latin typeface="+mn-lt"/>
              </a:rPr>
              <a:t>Type "help", "copyright", "credits" or "license" for more information.</a:t>
            </a:r>
            <a:endParaRPr lang="ro-RO" sz="1400" dirty="0" smtClean="0">
              <a:latin typeface="+mn-lt"/>
            </a:endParaRPr>
          </a:p>
          <a:p>
            <a:pPr>
              <a:buNone/>
            </a:pPr>
            <a:r>
              <a:rPr lang="en-US" sz="1400" i="1" dirty="0" smtClean="0">
                <a:latin typeface="+mn-lt"/>
              </a:rPr>
              <a:t>&gt;&gt;&gt; </a:t>
            </a:r>
            <a:endParaRPr lang="ro-RO" dirty="0" smtClean="0">
              <a:latin typeface="+mn-lt"/>
            </a:endParaRPr>
          </a:p>
          <a:p>
            <a:r>
              <a:rPr lang="en-US" dirty="0" smtClean="0"/>
              <a:t>For continuation lines it prompts with the secondary prompt, by default three dots (...).</a:t>
            </a:r>
            <a:endParaRPr lang="ro-RO" dirty="0" smtClean="0"/>
          </a:p>
          <a:p>
            <a:pPr>
              <a:buNone/>
            </a:pPr>
            <a:r>
              <a:rPr lang="en-US" sz="1400" i="1" dirty="0" smtClean="0">
                <a:latin typeface="+mn-lt"/>
              </a:rPr>
              <a:t>&gt;&gt;&gt; </a:t>
            </a:r>
            <a:endParaRPr lang="ro-RO" sz="1400" dirty="0" smtClean="0">
              <a:latin typeface="+mn-lt"/>
            </a:endParaRPr>
          </a:p>
          <a:p>
            <a:pPr>
              <a:buNone/>
            </a:pPr>
            <a:r>
              <a:rPr lang="en-US" sz="1400" i="1" dirty="0" smtClean="0">
                <a:latin typeface="+mn-lt"/>
              </a:rPr>
              <a:t>&gt;&gt;&gt; if 1:</a:t>
            </a:r>
            <a:endParaRPr lang="ro-RO" sz="1400" dirty="0" smtClean="0">
              <a:latin typeface="+mn-lt"/>
            </a:endParaRPr>
          </a:p>
          <a:p>
            <a:pPr>
              <a:buNone/>
            </a:pPr>
            <a:r>
              <a:rPr lang="en-US" sz="1400" i="1" dirty="0" smtClean="0">
                <a:latin typeface="+mn-lt"/>
              </a:rPr>
              <a:t>...     print "Hello World!"</a:t>
            </a:r>
            <a:endParaRPr lang="ro-RO" sz="1400" dirty="0" smtClean="0">
              <a:latin typeface="+mn-lt"/>
            </a:endParaRPr>
          </a:p>
          <a:p>
            <a:pPr>
              <a:buNone/>
            </a:pPr>
            <a:r>
              <a:rPr lang="en-US" sz="1400" i="1" dirty="0" smtClean="0">
                <a:latin typeface="+mn-lt"/>
              </a:rPr>
              <a:t>... </a:t>
            </a:r>
            <a:endParaRPr lang="ro-RO" sz="1400" dirty="0" smtClean="0">
              <a:latin typeface="+mn-lt"/>
            </a:endParaRPr>
          </a:p>
          <a:p>
            <a:pPr>
              <a:buNone/>
            </a:pPr>
            <a:r>
              <a:rPr lang="en-US" sz="1400" i="1" dirty="0" smtClean="0">
                <a:latin typeface="+mn-lt"/>
              </a:rPr>
              <a:t>Hello World!</a:t>
            </a:r>
            <a:endParaRPr lang="ro-RO" sz="1400" dirty="0" smtClean="0">
              <a:latin typeface="+mn-lt"/>
            </a:endParaRPr>
          </a:p>
          <a:p>
            <a:pPr>
              <a:buNone/>
            </a:pPr>
            <a:r>
              <a:rPr lang="en-US" sz="1400" i="1" dirty="0" smtClean="0">
                <a:latin typeface="+mn-lt"/>
              </a:rPr>
              <a:t>&gt;&gt;&gt; </a:t>
            </a:r>
            <a:endParaRPr lang="ro-RO" sz="1400" dirty="0" smtClean="0">
              <a:latin typeface="+mn-lt"/>
            </a:endParaRPr>
          </a:p>
          <a:p>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Basic syntax</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Executing external commands</a:t>
            </a:r>
            <a:endParaRPr lang="ro-RO" dirty="0"/>
          </a:p>
        </p:txBody>
      </p:sp>
      <p:sp>
        <p:nvSpPr>
          <p:cNvPr id="3" name="Text Placeholder 2"/>
          <p:cNvSpPr>
            <a:spLocks noGrp="1"/>
          </p:cNvSpPr>
          <p:nvPr>
            <p:ph type="body" sz="quarter" idx="23"/>
          </p:nvPr>
        </p:nvSpPr>
        <p:spPr>
          <a:xfrm>
            <a:off x="285719" y="1032876"/>
            <a:ext cx="8705881" cy="1130291"/>
          </a:xfrm>
        </p:spPr>
        <p:txBody>
          <a:bodyPr/>
          <a:lstStyle/>
          <a:p>
            <a:r>
              <a:rPr lang="en-US" dirty="0" smtClean="0"/>
              <a:t>Ping localhost using </a:t>
            </a:r>
            <a:r>
              <a:rPr lang="en-US" dirty="0" err="1" smtClean="0"/>
              <a:t>os.system</a:t>
            </a:r>
            <a:r>
              <a:rPr lang="en-US" dirty="0" smtClean="0"/>
              <a:t> function</a:t>
            </a:r>
          </a:p>
          <a:p>
            <a:r>
              <a:rPr lang="en-US" dirty="0" smtClean="0"/>
              <a:t>Ping localhost using </a:t>
            </a:r>
            <a:r>
              <a:rPr lang="en-US" dirty="0" err="1" smtClean="0"/>
              <a:t>subprocess</a:t>
            </a:r>
            <a:r>
              <a:rPr lang="en-US" dirty="0" smtClean="0"/>
              <a:t> call</a:t>
            </a:r>
          </a:p>
          <a:p>
            <a:r>
              <a:rPr lang="en-US" dirty="0" smtClean="0"/>
              <a:t>Print the output returned by “ping localhost” command</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Files I/O</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27 March 2015</a:t>
            </a:fld>
            <a:endParaRPr lang="pl-PL" dirty="0"/>
          </a:p>
        </p:txBody>
      </p:sp>
    </p:spTree>
    <p:extLst>
      <p:ext uri="{BB962C8B-B14F-4D97-AF65-F5344CB8AC3E}">
        <p14:creationId xmlns:p14="http://schemas.microsoft.com/office/powerpoint/2010/main" val="2633513239"/>
      </p:ext>
    </p:extLst>
  </p:cSld>
  <p:clrMapOvr>
    <a:masterClrMapping/>
  </p:clrMapOvr>
  <p:transition>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
        <p:nvSpPr>
          <p:cNvPr id="7" name="Text Placeholder 6"/>
          <p:cNvSpPr>
            <a:spLocks noGrp="1"/>
          </p:cNvSpPr>
          <p:nvPr>
            <p:ph type="body" sz="quarter" idx="20"/>
          </p:nvPr>
        </p:nvSpPr>
        <p:spPr/>
        <p:txBody>
          <a:bodyPr/>
          <a:lstStyle/>
          <a:p>
            <a:r>
              <a:rPr lang="en-US" dirty="0" smtClean="0"/>
              <a:t>Error handling</a:t>
            </a:r>
            <a:endParaRPr lang="ro-RO" dirty="0"/>
          </a:p>
        </p:txBody>
      </p:sp>
    </p:spTree>
    <p:extLst>
      <p:ext uri="{BB962C8B-B14F-4D97-AF65-F5344CB8AC3E}">
        <p14:creationId xmlns:p14="http://schemas.microsoft.com/office/powerpoint/2010/main" val="3350933863"/>
      </p:ext>
    </p:extLst>
  </p:cSld>
  <p:clrMapOvr>
    <a:masterClrMapping/>
  </p:clrMapOvr>
  <p:transition>
    <p:zo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7"/>
          </p:nvPr>
        </p:nvSpPr>
        <p:spPr>
          <a:xfrm>
            <a:off x="285719" y="333661"/>
            <a:ext cx="8723809" cy="607071"/>
          </a:xfrm>
        </p:spPr>
        <p:txBody>
          <a:bodyPr/>
          <a:lstStyle/>
          <a:p>
            <a:r>
              <a:rPr lang="en-US" dirty="0" smtClean="0"/>
              <a:t>Syntax errors</a:t>
            </a:r>
            <a:endParaRPr lang="ro-RO" dirty="0"/>
          </a:p>
        </p:txBody>
      </p:sp>
      <p:sp>
        <p:nvSpPr>
          <p:cNvPr id="14" name="Text Placeholder 13"/>
          <p:cNvSpPr>
            <a:spLocks noGrp="1"/>
          </p:cNvSpPr>
          <p:nvPr>
            <p:ph type="body" sz="quarter" idx="23"/>
          </p:nvPr>
        </p:nvSpPr>
        <p:spPr>
          <a:xfrm>
            <a:off x="285719" y="1032876"/>
            <a:ext cx="8705881" cy="4838999"/>
          </a:xfrm>
        </p:spPr>
        <p:txBody>
          <a:bodyPr/>
          <a:lstStyle/>
          <a:p>
            <a:r>
              <a:rPr lang="en-US" dirty="0" smtClean="0"/>
              <a:t>Syntax errors, also known as parsing errors, are perhaps the most common kind of complaint you get while you are still learning Python:</a:t>
            </a:r>
            <a:endParaRPr lang="ro-RO" dirty="0" smtClean="0"/>
          </a:p>
          <a:p>
            <a:pPr lvl="1">
              <a:buNone/>
            </a:pPr>
            <a:r>
              <a:rPr lang="en-US" sz="1600" i="1" dirty="0" smtClean="0"/>
              <a:t>&gt;&gt;&gt; while True print 'Hello world'</a:t>
            </a:r>
            <a:endParaRPr lang="ro-RO" sz="1600" dirty="0" smtClean="0"/>
          </a:p>
          <a:p>
            <a:pPr lvl="1">
              <a:buNone/>
            </a:pPr>
            <a:r>
              <a:rPr lang="en-US" sz="1600" i="1" dirty="0" smtClean="0"/>
              <a:t>  File "&lt;</a:t>
            </a:r>
            <a:r>
              <a:rPr lang="en-US" sz="1600" i="1" dirty="0" err="1" smtClean="0"/>
              <a:t>stdin</a:t>
            </a:r>
            <a:r>
              <a:rPr lang="en-US" sz="1600" i="1" dirty="0" smtClean="0"/>
              <a:t>&gt;", line 1, in ?</a:t>
            </a:r>
            <a:endParaRPr lang="ro-RO" sz="1600" dirty="0" smtClean="0"/>
          </a:p>
          <a:p>
            <a:pPr lvl="1">
              <a:buNone/>
            </a:pPr>
            <a:r>
              <a:rPr lang="en-US" sz="1600" i="1" dirty="0" smtClean="0"/>
              <a:t>    while True print 'Hello world'</a:t>
            </a:r>
            <a:endParaRPr lang="ro-RO" sz="1600" dirty="0" smtClean="0"/>
          </a:p>
          <a:p>
            <a:pPr lvl="1">
              <a:buNone/>
            </a:pPr>
            <a:r>
              <a:rPr lang="en-US" sz="1600" i="1" dirty="0" smtClean="0"/>
              <a:t>                   ^</a:t>
            </a:r>
            <a:endParaRPr lang="ro-RO" sz="1600" dirty="0" smtClean="0"/>
          </a:p>
          <a:p>
            <a:pPr lvl="1">
              <a:buNone/>
            </a:pPr>
            <a:r>
              <a:rPr lang="en-US" sz="1600" i="1" dirty="0" err="1" smtClean="0"/>
              <a:t>SyntaxError</a:t>
            </a:r>
            <a:r>
              <a:rPr lang="en-US" sz="1600" i="1" dirty="0" smtClean="0"/>
              <a:t>: invalid syntax</a:t>
            </a:r>
            <a:endParaRPr lang="ro-RO" dirty="0" smtClean="0"/>
          </a:p>
          <a:p>
            <a:r>
              <a:rPr lang="en-US" dirty="0" smtClean="0"/>
              <a:t>The parser repeats the offending line and displays a little ‘arrow’ pointing at the earliest point in the line where the error was detected. </a:t>
            </a:r>
            <a:endParaRPr lang="ro-RO" dirty="0" smtClean="0"/>
          </a:p>
          <a:p>
            <a:r>
              <a:rPr lang="en-US" dirty="0" smtClean="0"/>
              <a:t>The error is caused by (or at least detected at) the token preceding the arrow: in the example, the error is detected at the keyword print, since a colon (':') is missing before it. </a:t>
            </a:r>
            <a:endParaRPr lang="ro-RO" dirty="0" smtClean="0"/>
          </a:p>
          <a:p>
            <a:r>
              <a:rPr lang="en-US" dirty="0" smtClean="0"/>
              <a:t>File name and line number are printed so you know where to look in case the input came from a script.</a:t>
            </a:r>
            <a:endParaRPr lang="ro-RO" dirty="0" smtClean="0"/>
          </a:p>
          <a:p>
            <a:endParaRPr lang="ro-RO" dirty="0"/>
          </a:p>
        </p:txBody>
      </p:sp>
      <p:sp>
        <p:nvSpPr>
          <p:cNvPr id="15" name="Text Placeholder 14"/>
          <p:cNvSpPr>
            <a:spLocks noGrp="1"/>
          </p:cNvSpPr>
          <p:nvPr>
            <p:ph type="body" sz="quarter" idx="39"/>
          </p:nvPr>
        </p:nvSpPr>
        <p:spPr/>
        <p:txBody>
          <a:bodyPr/>
          <a:lstStyle/>
          <a:p>
            <a:r>
              <a:rPr lang="en-US" dirty="0" smtClean="0"/>
              <a:t>Python</a:t>
            </a:r>
            <a:endParaRPr lang="ro-RO" dirty="0"/>
          </a:p>
        </p:txBody>
      </p:sp>
      <p:sp>
        <p:nvSpPr>
          <p:cNvPr id="16" name="Text Placeholder 15"/>
          <p:cNvSpPr>
            <a:spLocks noGrp="1"/>
          </p:cNvSpPr>
          <p:nvPr>
            <p:ph type="body" sz="quarter" idx="40"/>
          </p:nvPr>
        </p:nvSpPr>
        <p:spPr/>
        <p:txBody>
          <a:bodyPr/>
          <a:lstStyle/>
          <a:p>
            <a:r>
              <a:rPr lang="en-US" dirty="0" smtClean="0"/>
              <a:t>Error handling</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7"/>
          </p:nvPr>
        </p:nvSpPr>
        <p:spPr>
          <a:xfrm>
            <a:off x="285719" y="333661"/>
            <a:ext cx="8723809" cy="607071"/>
          </a:xfrm>
        </p:spPr>
        <p:txBody>
          <a:bodyPr/>
          <a:lstStyle/>
          <a:p>
            <a:r>
              <a:rPr lang="en-US" dirty="0" smtClean="0"/>
              <a:t>Exceptions</a:t>
            </a:r>
            <a:endParaRPr lang="ro-RO" dirty="0"/>
          </a:p>
        </p:txBody>
      </p:sp>
      <p:sp>
        <p:nvSpPr>
          <p:cNvPr id="14" name="Text Placeholder 13"/>
          <p:cNvSpPr>
            <a:spLocks noGrp="1"/>
          </p:cNvSpPr>
          <p:nvPr>
            <p:ph type="body" sz="quarter" idx="23"/>
          </p:nvPr>
        </p:nvSpPr>
        <p:spPr>
          <a:xfrm>
            <a:off x="285719" y="1032876"/>
            <a:ext cx="8705881" cy="5777717"/>
          </a:xfrm>
        </p:spPr>
        <p:txBody>
          <a:bodyPr/>
          <a:lstStyle/>
          <a:p>
            <a:r>
              <a:rPr lang="en-US" dirty="0" smtClean="0"/>
              <a:t>Exceptions are Python’s way to handle any unexpected error in your scripts and to add debugging capabilities in them</a:t>
            </a:r>
          </a:p>
          <a:p>
            <a:r>
              <a:rPr lang="en-US" dirty="0" smtClean="0"/>
              <a:t>An exception is an event, which occurs during the execution of a program, that disrupts the normal flow of the program's instructions. </a:t>
            </a:r>
          </a:p>
          <a:p>
            <a:r>
              <a:rPr lang="en-US" dirty="0" smtClean="0"/>
              <a:t>When a script raises an exception, it must either handle the exception immediately otherwise it would terminate and come out.  </a:t>
            </a:r>
            <a:r>
              <a:rPr lang="en-US" i="1" dirty="0" smtClean="0"/>
              <a:t> </a:t>
            </a:r>
          </a:p>
          <a:p>
            <a:r>
              <a:rPr lang="en-US" dirty="0" smtClean="0"/>
              <a:t>An exception is a Python object that represents an error.</a:t>
            </a:r>
          </a:p>
          <a:p>
            <a:r>
              <a:rPr lang="en-US" dirty="0" smtClean="0"/>
              <a:t>For handling exceptions, a </a:t>
            </a:r>
            <a:r>
              <a:rPr lang="en-US" b="1" dirty="0" smtClean="0"/>
              <a:t>try </a:t>
            </a:r>
            <a:r>
              <a:rPr lang="en-US" dirty="0" smtClean="0"/>
              <a:t>block must be used.</a:t>
            </a:r>
          </a:p>
          <a:p>
            <a:r>
              <a:rPr lang="en-US" dirty="0" smtClean="0"/>
              <a:t>There are different types of try blocks</a:t>
            </a:r>
          </a:p>
          <a:p>
            <a:pPr lvl="1"/>
            <a:r>
              <a:rPr lang="en-US" dirty="0" smtClean="0"/>
              <a:t>try…except…else</a:t>
            </a:r>
          </a:p>
          <a:p>
            <a:pPr lvl="1"/>
            <a:r>
              <a:rPr lang="en-US" dirty="0" smtClean="0"/>
              <a:t>try…finally</a:t>
            </a:r>
          </a:p>
          <a:p>
            <a:r>
              <a:rPr lang="en-US" dirty="0" smtClean="0"/>
              <a:t>Python allows you to create your own exceptions by deriving classes from the standard built-in exceptions.</a:t>
            </a:r>
          </a:p>
          <a:p>
            <a:r>
              <a:rPr lang="en-US" dirty="0" smtClean="0"/>
              <a:t>Link to built-in exceptions can be found here:</a:t>
            </a:r>
          </a:p>
          <a:p>
            <a:pPr lvl="1"/>
            <a:r>
              <a:rPr lang="en-US" dirty="0" smtClean="0">
                <a:hlinkClick r:id="rId3"/>
              </a:rPr>
              <a:t>http://docs.python.org/2/library/exceptions.html</a:t>
            </a:r>
            <a:r>
              <a:rPr lang="en-US" dirty="0" smtClean="0"/>
              <a:t> </a:t>
            </a:r>
          </a:p>
          <a:p>
            <a:r>
              <a:rPr lang="en-US" dirty="0" smtClean="0"/>
              <a:t>You can raise exceptions in several ways by using the </a:t>
            </a:r>
            <a:r>
              <a:rPr lang="en-US" b="1" i="1" dirty="0" smtClean="0"/>
              <a:t>raise</a:t>
            </a:r>
            <a:r>
              <a:rPr lang="en-US" dirty="0" smtClean="0"/>
              <a:t> statement. </a:t>
            </a:r>
          </a:p>
          <a:p>
            <a:pPr>
              <a:buNone/>
            </a:pPr>
            <a:endParaRPr lang="ro-RO" dirty="0"/>
          </a:p>
        </p:txBody>
      </p:sp>
      <p:sp>
        <p:nvSpPr>
          <p:cNvPr id="15" name="Text Placeholder 14"/>
          <p:cNvSpPr>
            <a:spLocks noGrp="1"/>
          </p:cNvSpPr>
          <p:nvPr>
            <p:ph type="body" sz="quarter" idx="39"/>
          </p:nvPr>
        </p:nvSpPr>
        <p:spPr/>
        <p:txBody>
          <a:bodyPr/>
          <a:lstStyle/>
          <a:p>
            <a:r>
              <a:rPr lang="en-US" dirty="0" smtClean="0"/>
              <a:t>Python</a:t>
            </a:r>
            <a:endParaRPr lang="ro-RO" dirty="0"/>
          </a:p>
        </p:txBody>
      </p:sp>
      <p:sp>
        <p:nvSpPr>
          <p:cNvPr id="16" name="Text Placeholder 15"/>
          <p:cNvSpPr>
            <a:spLocks noGrp="1"/>
          </p:cNvSpPr>
          <p:nvPr>
            <p:ph type="body" sz="quarter" idx="40"/>
          </p:nvPr>
        </p:nvSpPr>
        <p:spPr/>
        <p:txBody>
          <a:bodyPr/>
          <a:lstStyle/>
          <a:p>
            <a:r>
              <a:rPr lang="en-US" dirty="0" smtClean="0"/>
              <a:t>Error handling</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7"/>
          </p:nvPr>
        </p:nvSpPr>
        <p:spPr>
          <a:xfrm>
            <a:off x="285719" y="333661"/>
            <a:ext cx="8723809" cy="607071"/>
          </a:xfrm>
        </p:spPr>
        <p:txBody>
          <a:bodyPr/>
          <a:lstStyle/>
          <a:p>
            <a:r>
              <a:rPr lang="en-US" dirty="0" smtClean="0"/>
              <a:t>Try…except…else block</a:t>
            </a:r>
            <a:endParaRPr lang="ro-RO" dirty="0"/>
          </a:p>
        </p:txBody>
      </p:sp>
      <p:sp>
        <p:nvSpPr>
          <p:cNvPr id="14" name="Text Placeholder 13"/>
          <p:cNvSpPr>
            <a:spLocks noGrp="1"/>
          </p:cNvSpPr>
          <p:nvPr>
            <p:ph type="body" sz="quarter" idx="23"/>
          </p:nvPr>
        </p:nvSpPr>
        <p:spPr>
          <a:xfrm>
            <a:off x="285719" y="1032876"/>
            <a:ext cx="8705881" cy="5608440"/>
          </a:xfrm>
        </p:spPr>
        <p:txBody>
          <a:bodyPr/>
          <a:lstStyle/>
          <a:p>
            <a:r>
              <a:rPr lang="en-US" dirty="0" smtClean="0"/>
              <a:t>The syntax for try…except…else is:</a:t>
            </a:r>
          </a:p>
          <a:p>
            <a:pPr>
              <a:buNone/>
            </a:pPr>
            <a:r>
              <a:rPr lang="en-US" sz="1400" i="1" kern="1200" dirty="0" smtClean="0"/>
              <a:t>try:</a:t>
            </a:r>
            <a:endParaRPr lang="ro-RO" sz="1400" kern="1200" dirty="0" smtClean="0"/>
          </a:p>
          <a:p>
            <a:pPr>
              <a:buNone/>
            </a:pPr>
            <a:r>
              <a:rPr lang="en-US" sz="1400" i="1" kern="1200" dirty="0" smtClean="0"/>
              <a:t>   You do your operations here;</a:t>
            </a:r>
            <a:endParaRPr lang="en-US" sz="1400" kern="1200" dirty="0" smtClean="0"/>
          </a:p>
          <a:p>
            <a:pPr>
              <a:buNone/>
            </a:pPr>
            <a:r>
              <a:rPr lang="en-US" sz="1400" i="1" kern="1200" dirty="0" smtClean="0"/>
              <a:t>except </a:t>
            </a:r>
            <a:r>
              <a:rPr lang="en-US" sz="1400" i="1" kern="1200" dirty="0" err="1" smtClean="0"/>
              <a:t>ExceptionI</a:t>
            </a:r>
            <a:r>
              <a:rPr lang="en-US" sz="1400" i="1" kern="1200" dirty="0" smtClean="0"/>
              <a:t>:</a:t>
            </a:r>
            <a:endParaRPr lang="ro-RO" sz="1400" kern="1200" dirty="0" smtClean="0"/>
          </a:p>
          <a:p>
            <a:pPr>
              <a:buNone/>
            </a:pPr>
            <a:r>
              <a:rPr lang="en-US" sz="1400" i="1" kern="1200" dirty="0" smtClean="0"/>
              <a:t>   If there is </a:t>
            </a:r>
            <a:r>
              <a:rPr lang="en-US" sz="1400" i="1" kern="1200" dirty="0" err="1" smtClean="0"/>
              <a:t>ExceptionI</a:t>
            </a:r>
            <a:r>
              <a:rPr lang="en-US" sz="1400" i="1" kern="1200" dirty="0" smtClean="0"/>
              <a:t>, then execute this block.</a:t>
            </a:r>
            <a:endParaRPr lang="ro-RO" sz="1400" kern="1200" dirty="0" smtClean="0"/>
          </a:p>
          <a:p>
            <a:pPr>
              <a:buNone/>
            </a:pPr>
            <a:r>
              <a:rPr lang="en-US" sz="1400" i="1" kern="1200" dirty="0" smtClean="0"/>
              <a:t>else:</a:t>
            </a:r>
            <a:endParaRPr lang="ro-RO" sz="1400" kern="1200" dirty="0" smtClean="0"/>
          </a:p>
          <a:p>
            <a:pPr>
              <a:buNone/>
            </a:pPr>
            <a:r>
              <a:rPr lang="en-US" sz="1400" i="1" kern="1200" dirty="0" smtClean="0"/>
              <a:t>   If there is no exception then execute this block</a:t>
            </a:r>
            <a:endParaRPr lang="en-US" sz="1400" dirty="0" smtClean="0"/>
          </a:p>
          <a:p>
            <a:r>
              <a:rPr lang="en-US" dirty="0" smtClean="0"/>
              <a:t>A single try statement can have multiple except statements. This is useful when the try block contains statements that may throw different types of exceptions.</a:t>
            </a:r>
            <a:endParaRPr lang="ro-RO" dirty="0" smtClean="0"/>
          </a:p>
          <a:p>
            <a:r>
              <a:rPr lang="en-US" dirty="0" smtClean="0"/>
              <a:t>You can also provide a generic except clause, which handles any exception. But this is not considered a good programming practice, because the programmer can’t identify the root cause of the problem that may occur.</a:t>
            </a:r>
            <a:endParaRPr lang="ro-RO" dirty="0" smtClean="0"/>
          </a:p>
          <a:p>
            <a:r>
              <a:rPr lang="en-US" dirty="0" smtClean="0"/>
              <a:t>After the except clause(s), you can include an else-clause. The code in the else-block executes if the code in the try: block does not raise an exception.</a:t>
            </a:r>
            <a:endParaRPr lang="ro-RO" dirty="0" smtClean="0"/>
          </a:p>
          <a:p>
            <a:r>
              <a:rPr lang="en-US" dirty="0" smtClean="0"/>
              <a:t>The else-block is a good place for code that does not need the try: block's protection.</a:t>
            </a:r>
          </a:p>
          <a:p>
            <a:r>
              <a:rPr lang="en-US" dirty="0" smtClean="0"/>
              <a:t>An exception can have an </a:t>
            </a:r>
            <a:r>
              <a:rPr lang="en-US" i="1" dirty="0" smtClean="0"/>
              <a:t>argument</a:t>
            </a:r>
            <a:r>
              <a:rPr lang="en-US" dirty="0" smtClean="0"/>
              <a:t>, which is a value that gives additional information about the problem. The contents of the argument vary by exception. You capture an exception's argument by supplying a variable in the except clause</a:t>
            </a:r>
            <a:endParaRPr lang="ro-RO" dirty="0" smtClean="0"/>
          </a:p>
        </p:txBody>
      </p:sp>
      <p:sp>
        <p:nvSpPr>
          <p:cNvPr id="15" name="Text Placeholder 14"/>
          <p:cNvSpPr>
            <a:spLocks noGrp="1"/>
          </p:cNvSpPr>
          <p:nvPr>
            <p:ph type="body" sz="quarter" idx="39"/>
          </p:nvPr>
        </p:nvSpPr>
        <p:spPr/>
        <p:txBody>
          <a:bodyPr/>
          <a:lstStyle/>
          <a:p>
            <a:r>
              <a:rPr lang="en-US" dirty="0" smtClean="0"/>
              <a:t>Python</a:t>
            </a:r>
            <a:endParaRPr lang="ro-RO" dirty="0"/>
          </a:p>
        </p:txBody>
      </p:sp>
      <p:sp>
        <p:nvSpPr>
          <p:cNvPr id="16" name="Text Placeholder 15"/>
          <p:cNvSpPr>
            <a:spLocks noGrp="1"/>
          </p:cNvSpPr>
          <p:nvPr>
            <p:ph type="body" sz="quarter" idx="40"/>
          </p:nvPr>
        </p:nvSpPr>
        <p:spPr/>
        <p:txBody>
          <a:bodyPr/>
          <a:lstStyle/>
          <a:p>
            <a:r>
              <a:rPr lang="en-US" dirty="0" smtClean="0"/>
              <a:t>Error handling</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7"/>
          </p:nvPr>
        </p:nvSpPr>
        <p:spPr>
          <a:xfrm>
            <a:off x="285719" y="333661"/>
            <a:ext cx="8723809" cy="607071"/>
          </a:xfrm>
        </p:spPr>
        <p:txBody>
          <a:bodyPr/>
          <a:lstStyle/>
          <a:p>
            <a:r>
              <a:rPr lang="en-US" dirty="0" smtClean="0"/>
              <a:t>Try…finally blocks</a:t>
            </a:r>
            <a:endParaRPr lang="ro-RO" dirty="0"/>
          </a:p>
        </p:txBody>
      </p:sp>
      <p:sp>
        <p:nvSpPr>
          <p:cNvPr id="14" name="Text Placeholder 13"/>
          <p:cNvSpPr>
            <a:spLocks noGrp="1"/>
          </p:cNvSpPr>
          <p:nvPr>
            <p:ph type="body" sz="quarter" idx="23"/>
          </p:nvPr>
        </p:nvSpPr>
        <p:spPr>
          <a:xfrm>
            <a:off x="285719" y="1032876"/>
            <a:ext cx="8705881" cy="4715888"/>
          </a:xfrm>
        </p:spPr>
        <p:txBody>
          <a:bodyPr/>
          <a:lstStyle/>
          <a:p>
            <a:r>
              <a:rPr lang="en-US" kern="1200" dirty="0" smtClean="0"/>
              <a:t>The syntax of the try-finally statement is this:</a:t>
            </a:r>
            <a:endParaRPr lang="ro-RO" kern="1200" dirty="0" smtClean="0"/>
          </a:p>
          <a:p>
            <a:pPr>
              <a:buNone/>
            </a:pPr>
            <a:r>
              <a:rPr lang="en-US" sz="1400" i="1" kern="1200" dirty="0" smtClean="0"/>
              <a:t>try:</a:t>
            </a:r>
            <a:endParaRPr lang="ro-RO" sz="1400" kern="1200" dirty="0" smtClean="0"/>
          </a:p>
          <a:p>
            <a:pPr>
              <a:buNone/>
            </a:pPr>
            <a:r>
              <a:rPr lang="en-US" sz="1400" i="1" kern="1200" dirty="0" smtClean="0"/>
              <a:t>   You do your operations here;</a:t>
            </a:r>
            <a:endParaRPr lang="ro-RO" sz="1400" kern="1200" dirty="0" smtClean="0"/>
          </a:p>
          <a:p>
            <a:pPr>
              <a:buNone/>
            </a:pPr>
            <a:r>
              <a:rPr lang="en-US" sz="1400" i="1" kern="1200" dirty="0" smtClean="0"/>
              <a:t>   ......................</a:t>
            </a:r>
            <a:endParaRPr lang="ro-RO" sz="1400" kern="1200" dirty="0" smtClean="0"/>
          </a:p>
          <a:p>
            <a:pPr>
              <a:buNone/>
            </a:pPr>
            <a:r>
              <a:rPr lang="en-US" sz="1400" i="1" kern="1200" dirty="0" smtClean="0"/>
              <a:t>   Due to any exception, this may be skipped.</a:t>
            </a:r>
            <a:endParaRPr lang="ro-RO" sz="1400" kern="1200" dirty="0" smtClean="0"/>
          </a:p>
          <a:p>
            <a:pPr>
              <a:buNone/>
            </a:pPr>
            <a:r>
              <a:rPr lang="en-US" sz="1400" i="1" kern="1200" dirty="0" smtClean="0"/>
              <a:t>finally:</a:t>
            </a:r>
            <a:endParaRPr lang="ro-RO" sz="1400" kern="1200" dirty="0" smtClean="0"/>
          </a:p>
          <a:p>
            <a:pPr>
              <a:buNone/>
            </a:pPr>
            <a:r>
              <a:rPr lang="en-US" sz="1400" i="1" kern="1200" dirty="0" smtClean="0"/>
              <a:t>   This would always be executed.</a:t>
            </a:r>
            <a:endParaRPr lang="ro-RO" sz="1400" kern="1200" dirty="0" smtClean="0"/>
          </a:p>
          <a:p>
            <a:pPr>
              <a:buNone/>
            </a:pPr>
            <a:r>
              <a:rPr lang="en-US" sz="1400" i="1" kern="1200" dirty="0" smtClean="0"/>
              <a:t>   ......................</a:t>
            </a:r>
          </a:p>
          <a:p>
            <a:pPr>
              <a:buNone/>
            </a:pPr>
            <a:endParaRPr lang="en-US" dirty="0" smtClean="0"/>
          </a:p>
          <a:p>
            <a:r>
              <a:rPr lang="en-US" dirty="0" smtClean="0"/>
              <a:t>When an exception is thrown in the </a:t>
            </a:r>
            <a:r>
              <a:rPr lang="en-US" i="1" dirty="0" smtClean="0"/>
              <a:t>try</a:t>
            </a:r>
            <a:r>
              <a:rPr lang="en-US" dirty="0" smtClean="0"/>
              <a:t> block, the execution immediately passes to the </a:t>
            </a:r>
            <a:r>
              <a:rPr lang="en-US" i="1" dirty="0" smtClean="0"/>
              <a:t>finally</a:t>
            </a:r>
            <a:r>
              <a:rPr lang="en-US" dirty="0" smtClean="0"/>
              <a:t> block.</a:t>
            </a:r>
          </a:p>
          <a:p>
            <a:r>
              <a:rPr lang="en-US" dirty="0" smtClean="0"/>
              <a:t>The finally block is a place to put any code that must execute, whether the try-block raised an exception or not</a:t>
            </a:r>
          </a:p>
          <a:p>
            <a:r>
              <a:rPr lang="en-US" dirty="0" smtClean="0"/>
              <a:t>Starting with Python 2.5, you can provide except and else clauses when using finally clause</a:t>
            </a:r>
          </a:p>
        </p:txBody>
      </p:sp>
      <p:sp>
        <p:nvSpPr>
          <p:cNvPr id="15" name="Text Placeholder 14"/>
          <p:cNvSpPr>
            <a:spLocks noGrp="1"/>
          </p:cNvSpPr>
          <p:nvPr>
            <p:ph type="body" sz="quarter" idx="39"/>
          </p:nvPr>
        </p:nvSpPr>
        <p:spPr/>
        <p:txBody>
          <a:bodyPr/>
          <a:lstStyle/>
          <a:p>
            <a:r>
              <a:rPr lang="en-US" dirty="0" smtClean="0"/>
              <a:t>Python</a:t>
            </a:r>
            <a:endParaRPr lang="ro-RO" dirty="0"/>
          </a:p>
        </p:txBody>
      </p:sp>
      <p:sp>
        <p:nvSpPr>
          <p:cNvPr id="16" name="Text Placeholder 15"/>
          <p:cNvSpPr>
            <a:spLocks noGrp="1"/>
          </p:cNvSpPr>
          <p:nvPr>
            <p:ph type="body" sz="quarter" idx="40"/>
          </p:nvPr>
        </p:nvSpPr>
        <p:spPr/>
        <p:txBody>
          <a:bodyPr/>
          <a:lstStyle/>
          <a:p>
            <a:r>
              <a:rPr lang="en-US" dirty="0" smtClean="0"/>
              <a:t>Error handling</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7"/>
          </p:nvPr>
        </p:nvSpPr>
        <p:spPr>
          <a:xfrm>
            <a:off x="285719" y="333661"/>
            <a:ext cx="8723809" cy="607071"/>
          </a:xfrm>
        </p:spPr>
        <p:txBody>
          <a:bodyPr/>
          <a:lstStyle/>
          <a:p>
            <a:r>
              <a:rPr lang="en-US" dirty="0" smtClean="0"/>
              <a:t>Raise statement</a:t>
            </a:r>
            <a:endParaRPr lang="ro-RO" dirty="0"/>
          </a:p>
        </p:txBody>
      </p:sp>
      <p:sp>
        <p:nvSpPr>
          <p:cNvPr id="14" name="Text Placeholder 13"/>
          <p:cNvSpPr>
            <a:spLocks noGrp="1"/>
          </p:cNvSpPr>
          <p:nvPr>
            <p:ph type="body" sz="quarter" idx="23"/>
          </p:nvPr>
        </p:nvSpPr>
        <p:spPr>
          <a:xfrm>
            <a:off x="285719" y="1032876"/>
            <a:ext cx="8705881" cy="3377060"/>
          </a:xfrm>
        </p:spPr>
        <p:txBody>
          <a:bodyPr/>
          <a:lstStyle/>
          <a:p>
            <a:r>
              <a:rPr lang="en-US" kern="1200" dirty="0" smtClean="0"/>
              <a:t>You can raise exceptions in several ways by using the </a:t>
            </a:r>
            <a:r>
              <a:rPr lang="en-US" b="1" kern="1200" dirty="0" smtClean="0"/>
              <a:t>raise</a:t>
            </a:r>
            <a:r>
              <a:rPr lang="en-US" kern="1200" dirty="0" smtClean="0"/>
              <a:t> statement. </a:t>
            </a:r>
          </a:p>
          <a:p>
            <a:r>
              <a:rPr lang="en-US" kern="1200" dirty="0" smtClean="0"/>
              <a:t>The general syntax for the </a:t>
            </a:r>
            <a:r>
              <a:rPr lang="en-US" b="1" kern="1200" dirty="0" smtClean="0"/>
              <a:t>raise</a:t>
            </a:r>
            <a:r>
              <a:rPr lang="en-US" kern="1200" dirty="0" smtClean="0"/>
              <a:t> statement:</a:t>
            </a:r>
            <a:endParaRPr lang="ro-RO" kern="1200" dirty="0" smtClean="0"/>
          </a:p>
          <a:p>
            <a:pPr>
              <a:buNone/>
            </a:pPr>
            <a:r>
              <a:rPr lang="en-US" i="1" kern="1200" dirty="0" smtClean="0"/>
              <a:t>raise [Exception [, </a:t>
            </a:r>
            <a:r>
              <a:rPr lang="en-US" i="1" kern="1200" dirty="0" err="1" smtClean="0"/>
              <a:t>args</a:t>
            </a:r>
            <a:r>
              <a:rPr lang="en-US" i="1" kern="1200" dirty="0" smtClean="0"/>
              <a:t> [, </a:t>
            </a:r>
            <a:r>
              <a:rPr lang="en-US" i="1" kern="1200" dirty="0" err="1" smtClean="0"/>
              <a:t>traceback</a:t>
            </a:r>
            <a:r>
              <a:rPr lang="en-US" i="1" kern="1200" dirty="0" smtClean="0"/>
              <a:t>]]]</a:t>
            </a:r>
            <a:endParaRPr lang="ro-RO" kern="1200" dirty="0" smtClean="0"/>
          </a:p>
          <a:p>
            <a:pPr lvl="1"/>
            <a:r>
              <a:rPr lang="en-US" i="1" kern="1200" dirty="0" smtClean="0"/>
              <a:t>Exception</a:t>
            </a:r>
            <a:r>
              <a:rPr lang="en-US" kern="1200" dirty="0" smtClean="0"/>
              <a:t> is the type of exception (for example, </a:t>
            </a:r>
            <a:r>
              <a:rPr lang="en-US" kern="1200" dirty="0" err="1" smtClean="0"/>
              <a:t>NameError</a:t>
            </a:r>
            <a:r>
              <a:rPr lang="en-US" kern="1200" dirty="0" smtClean="0"/>
              <a:t>). </a:t>
            </a:r>
            <a:r>
              <a:rPr lang="en-US" dirty="0" smtClean="0"/>
              <a:t>This must be either an exception instance or an exception class (a class that derives from Exception).</a:t>
            </a:r>
            <a:r>
              <a:rPr lang="en-US" kern="1200" dirty="0" smtClean="0"/>
              <a:t> </a:t>
            </a:r>
          </a:p>
          <a:p>
            <a:pPr lvl="1"/>
            <a:r>
              <a:rPr lang="en-US" i="1" kern="1200" dirty="0" err="1" smtClean="0"/>
              <a:t>args</a:t>
            </a:r>
            <a:r>
              <a:rPr lang="en-US" i="1" kern="1200" dirty="0" smtClean="0"/>
              <a:t> </a:t>
            </a:r>
            <a:r>
              <a:rPr lang="en-US" kern="1200" dirty="0" smtClean="0"/>
              <a:t> is a value for the exception argument. The argument is optional; if not supplied, the exception argument is None.</a:t>
            </a:r>
            <a:endParaRPr lang="ro-RO" kern="1200" dirty="0" smtClean="0"/>
          </a:p>
          <a:p>
            <a:pPr lvl="1"/>
            <a:r>
              <a:rPr lang="en-US" kern="1200" dirty="0" smtClean="0"/>
              <a:t>The final argument, </a:t>
            </a:r>
            <a:r>
              <a:rPr lang="en-US" i="1" kern="1200" dirty="0" err="1" smtClean="0"/>
              <a:t>traceback</a:t>
            </a:r>
            <a:r>
              <a:rPr lang="en-US" kern="1200" dirty="0" smtClean="0"/>
              <a:t>, is also optional (and rarely used in practice), and, if present, is the </a:t>
            </a:r>
            <a:r>
              <a:rPr lang="en-US" kern="1200" dirty="0" err="1" smtClean="0"/>
              <a:t>traceback</a:t>
            </a:r>
            <a:r>
              <a:rPr lang="en-US" kern="1200" dirty="0" smtClean="0"/>
              <a:t> object used for the exception</a:t>
            </a:r>
            <a:endParaRPr lang="en-US" dirty="0" smtClean="0"/>
          </a:p>
          <a:p>
            <a:r>
              <a:rPr lang="en-US" dirty="0" smtClean="0"/>
              <a:t>If we raise an exception, no other code following it will be executed</a:t>
            </a:r>
          </a:p>
        </p:txBody>
      </p:sp>
      <p:sp>
        <p:nvSpPr>
          <p:cNvPr id="15" name="Text Placeholder 14"/>
          <p:cNvSpPr>
            <a:spLocks noGrp="1"/>
          </p:cNvSpPr>
          <p:nvPr>
            <p:ph type="body" sz="quarter" idx="39"/>
          </p:nvPr>
        </p:nvSpPr>
        <p:spPr/>
        <p:txBody>
          <a:bodyPr/>
          <a:lstStyle/>
          <a:p>
            <a:r>
              <a:rPr lang="en-US" dirty="0" smtClean="0"/>
              <a:t>Python</a:t>
            </a:r>
            <a:endParaRPr lang="ro-RO" dirty="0"/>
          </a:p>
        </p:txBody>
      </p:sp>
      <p:sp>
        <p:nvSpPr>
          <p:cNvPr id="16" name="Text Placeholder 15"/>
          <p:cNvSpPr>
            <a:spLocks noGrp="1"/>
          </p:cNvSpPr>
          <p:nvPr>
            <p:ph type="body" sz="quarter" idx="40"/>
          </p:nvPr>
        </p:nvSpPr>
        <p:spPr/>
        <p:txBody>
          <a:bodyPr/>
          <a:lstStyle/>
          <a:p>
            <a:r>
              <a:rPr lang="en-US" dirty="0" smtClean="0"/>
              <a:t>Error handling</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
        <p:nvSpPr>
          <p:cNvPr id="3" name="Text Placeholder 2"/>
          <p:cNvSpPr>
            <a:spLocks noGrp="1"/>
          </p:cNvSpPr>
          <p:nvPr>
            <p:ph type="body" sz="quarter" idx="20"/>
          </p:nvPr>
        </p:nvSpPr>
        <p:spPr>
          <a:xfrm>
            <a:off x="5848350" y="2891961"/>
            <a:ext cx="3181350" cy="576293"/>
          </a:xfrm>
        </p:spPr>
        <p:txBody>
          <a:bodyPr/>
          <a:lstStyle/>
          <a:p>
            <a:r>
              <a:rPr lang="en-US" dirty="0" smtClean="0"/>
              <a:t>Practice</a:t>
            </a:r>
            <a:endParaRPr lang="ro-RO" dirty="0"/>
          </a:p>
        </p:txBody>
      </p:sp>
    </p:spTree>
  </p:cSld>
  <p:clrMapOvr>
    <a:masterClrMapping/>
  </p:clrMapOvr>
  <p:transition>
    <p:zo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7"/>
          </p:nvPr>
        </p:nvSpPr>
        <p:spPr>
          <a:xfrm>
            <a:off x="285719" y="333661"/>
            <a:ext cx="8723809" cy="607071"/>
          </a:xfrm>
        </p:spPr>
        <p:txBody>
          <a:bodyPr/>
          <a:lstStyle/>
          <a:p>
            <a:r>
              <a:rPr lang="en-US" dirty="0" smtClean="0"/>
              <a:t>Practice</a:t>
            </a:r>
            <a:endParaRPr lang="ro-RO" dirty="0"/>
          </a:p>
        </p:txBody>
      </p:sp>
      <p:sp>
        <p:nvSpPr>
          <p:cNvPr id="14" name="Text Placeholder 13"/>
          <p:cNvSpPr>
            <a:spLocks noGrp="1"/>
          </p:cNvSpPr>
          <p:nvPr>
            <p:ph type="body" sz="quarter" idx="23"/>
          </p:nvPr>
        </p:nvSpPr>
        <p:spPr>
          <a:xfrm>
            <a:off x="285719" y="1032876"/>
            <a:ext cx="8705881" cy="1407290"/>
          </a:xfrm>
        </p:spPr>
        <p:txBody>
          <a:bodyPr/>
          <a:lstStyle/>
          <a:p>
            <a:r>
              <a:rPr lang="en-US" dirty="0" smtClean="0"/>
              <a:t>Using try/except open a file that already exists.</a:t>
            </a:r>
          </a:p>
          <a:p>
            <a:r>
              <a:rPr lang="en-US" dirty="0" smtClean="0"/>
              <a:t>Using try/except open a file that don’t exist. </a:t>
            </a:r>
          </a:p>
          <a:p>
            <a:r>
              <a:rPr lang="en-US" dirty="0" smtClean="0"/>
              <a:t>Using try/except </a:t>
            </a:r>
            <a:r>
              <a:rPr lang="en-US" dirty="0" smtClean="0"/>
              <a:t>open a file, read it’s content and remove white spaces from the beginning and end. Catch as many exceptions as possible.</a:t>
            </a:r>
            <a:endParaRPr lang="ro-RO" dirty="0" smtClean="0"/>
          </a:p>
        </p:txBody>
      </p:sp>
      <p:sp>
        <p:nvSpPr>
          <p:cNvPr id="15" name="Text Placeholder 14"/>
          <p:cNvSpPr>
            <a:spLocks noGrp="1"/>
          </p:cNvSpPr>
          <p:nvPr>
            <p:ph type="body" sz="quarter" idx="39"/>
          </p:nvPr>
        </p:nvSpPr>
        <p:spPr/>
        <p:txBody>
          <a:bodyPr/>
          <a:lstStyle/>
          <a:p>
            <a:r>
              <a:rPr lang="en-US" dirty="0" smtClean="0"/>
              <a:t>Python</a:t>
            </a:r>
            <a:endParaRPr lang="ro-RO" dirty="0"/>
          </a:p>
        </p:txBody>
      </p:sp>
      <p:sp>
        <p:nvSpPr>
          <p:cNvPr id="16" name="Text Placeholder 15"/>
          <p:cNvSpPr>
            <a:spLocks noGrp="1"/>
          </p:cNvSpPr>
          <p:nvPr>
            <p:ph type="body" sz="quarter" idx="40"/>
          </p:nvPr>
        </p:nvSpPr>
        <p:spPr/>
        <p:txBody>
          <a:bodyPr/>
          <a:lstStyle/>
          <a:p>
            <a:r>
              <a:rPr lang="en-US" dirty="0" smtClean="0"/>
              <a:t>Error handling</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27 March 2015</a:t>
            </a:fld>
            <a:endParaRPr lang="pl-PL" dirty="0"/>
          </a:p>
        </p:txBody>
      </p:sp>
    </p:spTree>
    <p:extLst>
      <p:ext uri="{BB962C8B-B14F-4D97-AF65-F5344CB8AC3E}">
        <p14:creationId xmlns:p14="http://schemas.microsoft.com/office/powerpoint/2010/main" val="102281963"/>
      </p:ext>
    </p:extLst>
  </p:cSld>
  <p:clrMapOvr>
    <a:masterClrMapping/>
  </p:clrMapOvr>
  <p:transition>
    <p:zo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160F1-D131-488F-8FBF-A9F49A274FEE}" type="datetime3">
              <a:rPr lang="en-US" smtClean="0"/>
              <a:pPr/>
              <a:t>27 March 2015</a:t>
            </a:fld>
            <a:endParaRPr lang="pl-PL" dirty="0"/>
          </a:p>
        </p:txBody>
      </p:sp>
      <p:sp>
        <p:nvSpPr>
          <p:cNvPr id="3" name="Text Placeholder 2"/>
          <p:cNvSpPr>
            <a:spLocks noGrp="1"/>
          </p:cNvSpPr>
          <p:nvPr>
            <p:ph type="body" sz="quarter" idx="20"/>
          </p:nvPr>
        </p:nvSpPr>
        <p:spPr>
          <a:xfrm>
            <a:off x="5848350" y="2891961"/>
            <a:ext cx="3181350" cy="1007181"/>
          </a:xfrm>
        </p:spPr>
        <p:txBody>
          <a:bodyPr/>
          <a:lstStyle/>
          <a:p>
            <a:r>
              <a:rPr lang="en-US" dirty="0" smtClean="0"/>
              <a:t>Regular expression</a:t>
            </a:r>
            <a:endParaRPr lang="ro-RO" dirty="0"/>
          </a:p>
        </p:txBody>
      </p:sp>
    </p:spTree>
    <p:extLst>
      <p:ext uri="{BB962C8B-B14F-4D97-AF65-F5344CB8AC3E}">
        <p14:creationId xmlns:p14="http://schemas.microsoft.com/office/powerpoint/2010/main" val="3354865341"/>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Scripting mode</a:t>
            </a:r>
            <a:endParaRPr lang="ro-RO" dirty="0"/>
          </a:p>
        </p:txBody>
      </p:sp>
      <p:sp>
        <p:nvSpPr>
          <p:cNvPr id="3" name="Text Placeholder 2"/>
          <p:cNvSpPr>
            <a:spLocks noGrp="1"/>
          </p:cNvSpPr>
          <p:nvPr>
            <p:ph type="body" sz="quarter" idx="23"/>
          </p:nvPr>
        </p:nvSpPr>
        <p:spPr>
          <a:xfrm>
            <a:off x="285719" y="1032876"/>
            <a:ext cx="8705881" cy="4654333"/>
          </a:xfrm>
        </p:spPr>
        <p:txBody>
          <a:bodyPr/>
          <a:lstStyle/>
          <a:p>
            <a:r>
              <a:rPr lang="en-US" dirty="0" smtClean="0"/>
              <a:t>Invoking the interpreter with a script parameter begins execution of the script and continues until the script is finished. When the script is finished, the interpreter is no longer active.</a:t>
            </a:r>
            <a:endParaRPr lang="ro-RO" dirty="0" smtClean="0"/>
          </a:p>
          <a:p>
            <a:r>
              <a:rPr lang="en-US" dirty="0" smtClean="0"/>
              <a:t>Lets write a simple Python program in a script. All python files will have extension </a:t>
            </a:r>
            <a:r>
              <a:rPr lang="en-US" b="1" dirty="0" smtClean="0"/>
              <a:t>.</a:t>
            </a:r>
            <a:r>
              <a:rPr lang="en-US" b="1" dirty="0" err="1" smtClean="0"/>
              <a:t>py</a:t>
            </a:r>
            <a:r>
              <a:rPr lang="en-US" dirty="0" smtClean="0"/>
              <a:t>. So put the following source code in a test.py file.</a:t>
            </a:r>
            <a:endParaRPr lang="ro-RO" dirty="0" smtClean="0"/>
          </a:p>
          <a:p>
            <a:pPr>
              <a:buNone/>
            </a:pPr>
            <a:r>
              <a:rPr lang="en-US" sz="1600" b="1" dirty="0" smtClean="0"/>
              <a:t> </a:t>
            </a:r>
            <a:r>
              <a:rPr lang="en-US" sz="1600" i="1" dirty="0" smtClean="0"/>
              <a:t>print “Hello World!”</a:t>
            </a:r>
            <a:endParaRPr lang="ro-RO" sz="1600" dirty="0" smtClean="0"/>
          </a:p>
          <a:p>
            <a:r>
              <a:rPr lang="en-US" dirty="0" smtClean="0"/>
              <a:t>You can run this program as follows:</a:t>
            </a:r>
            <a:endParaRPr lang="ro-RO" dirty="0" smtClean="0"/>
          </a:p>
          <a:p>
            <a:pPr>
              <a:buNone/>
            </a:pPr>
            <a:r>
              <a:rPr lang="en-US" sz="1600" i="1" dirty="0" smtClean="0"/>
              <a:t>$ python test.py </a:t>
            </a:r>
            <a:endParaRPr lang="ro-RO" sz="1600" dirty="0" smtClean="0"/>
          </a:p>
          <a:p>
            <a:pPr>
              <a:buNone/>
            </a:pPr>
            <a:r>
              <a:rPr lang="en-US" sz="1600" i="1" dirty="0" smtClean="0"/>
              <a:t>Hello World!</a:t>
            </a:r>
            <a:endParaRPr lang="ro-RO" sz="1600" dirty="0" smtClean="0"/>
          </a:p>
          <a:p>
            <a:r>
              <a:rPr lang="en-US" dirty="0" smtClean="0"/>
              <a:t>If you add this “</a:t>
            </a:r>
            <a:r>
              <a:rPr lang="en-US" i="1" dirty="0" smtClean="0"/>
              <a:t>#!/</a:t>
            </a:r>
            <a:r>
              <a:rPr lang="en-US" i="1" dirty="0" err="1" smtClean="0"/>
              <a:t>usr</a:t>
            </a:r>
            <a:r>
              <a:rPr lang="en-US" i="1" dirty="0" smtClean="0"/>
              <a:t>/bin/python</a:t>
            </a:r>
            <a:r>
              <a:rPr lang="en-US" dirty="0" smtClean="0"/>
              <a:t>” on the first line of test.py script you will be able to execute this way</a:t>
            </a:r>
            <a:endParaRPr lang="ro-RO" dirty="0" smtClean="0"/>
          </a:p>
          <a:p>
            <a:pPr>
              <a:buNone/>
            </a:pPr>
            <a:r>
              <a:rPr lang="en-US" sz="1600" i="1" dirty="0" smtClean="0"/>
              <a:t>$ ./test.py</a:t>
            </a:r>
            <a:endParaRPr lang="ro-RO" sz="1600" dirty="0" smtClean="0"/>
          </a:p>
          <a:p>
            <a:pPr>
              <a:buNone/>
            </a:pPr>
            <a:r>
              <a:rPr lang="en-US" dirty="0" smtClean="0"/>
              <a:t> </a:t>
            </a:r>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Basic syntax</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285719" y="333661"/>
            <a:ext cx="8723809" cy="607071"/>
          </a:xfrm>
        </p:spPr>
        <p:txBody>
          <a:bodyPr/>
          <a:lstStyle/>
          <a:p>
            <a:r>
              <a:rPr lang="en-US" dirty="0" smtClean="0"/>
              <a:t>Definition</a:t>
            </a:r>
            <a:endParaRPr lang="ro-RO" dirty="0"/>
          </a:p>
        </p:txBody>
      </p:sp>
      <p:sp>
        <p:nvSpPr>
          <p:cNvPr id="5" name="Text Placeholder 4"/>
          <p:cNvSpPr>
            <a:spLocks noGrp="1"/>
          </p:cNvSpPr>
          <p:nvPr>
            <p:ph type="body" sz="quarter" idx="23"/>
          </p:nvPr>
        </p:nvSpPr>
        <p:spPr>
          <a:xfrm>
            <a:off x="285719" y="1032876"/>
            <a:ext cx="8705881" cy="3807947"/>
          </a:xfrm>
        </p:spPr>
        <p:txBody>
          <a:bodyPr/>
          <a:lstStyle/>
          <a:p>
            <a:r>
              <a:rPr lang="en-US" dirty="0" smtClean="0"/>
              <a:t>A </a:t>
            </a:r>
            <a:r>
              <a:rPr lang="en-US" b="1" i="1" dirty="0" smtClean="0"/>
              <a:t>regular expression</a:t>
            </a:r>
            <a:r>
              <a:rPr lang="en-US" b="1" dirty="0" smtClean="0"/>
              <a:t> </a:t>
            </a:r>
            <a:r>
              <a:rPr lang="en-US" dirty="0" smtClean="0"/>
              <a:t>is a special sequence of characters that helps you match or find other strings or sets of strings, using a specialized syntax held in a pattern.</a:t>
            </a:r>
            <a:endParaRPr lang="ro-RO" dirty="0" smtClean="0"/>
          </a:p>
          <a:p>
            <a:r>
              <a:rPr lang="en-US" dirty="0" smtClean="0"/>
              <a:t>The module </a:t>
            </a:r>
            <a:r>
              <a:rPr lang="en-US" b="1" dirty="0" smtClean="0"/>
              <a:t>re</a:t>
            </a:r>
            <a:r>
              <a:rPr lang="en-US" dirty="0" smtClean="0"/>
              <a:t> provides full support for Perl-like regular expressions in Python. </a:t>
            </a:r>
          </a:p>
          <a:p>
            <a:r>
              <a:rPr lang="en-US" dirty="0" smtClean="0"/>
              <a:t>The </a:t>
            </a:r>
            <a:r>
              <a:rPr lang="en-US" b="1" dirty="0" smtClean="0"/>
              <a:t>re </a:t>
            </a:r>
            <a:r>
              <a:rPr lang="en-US" dirty="0" smtClean="0"/>
              <a:t>module raises the exception </a:t>
            </a:r>
            <a:r>
              <a:rPr lang="en-US" dirty="0" err="1" smtClean="0"/>
              <a:t>re.error</a:t>
            </a:r>
            <a:r>
              <a:rPr lang="en-US" dirty="0" smtClean="0"/>
              <a:t> if an error occurs while compiling or using a regular expression. </a:t>
            </a:r>
            <a:endParaRPr lang="ro-RO" dirty="0" smtClean="0"/>
          </a:p>
          <a:p>
            <a:r>
              <a:rPr lang="en-US" dirty="0" smtClean="0"/>
              <a:t>Python offers two different primitive operations based on regular expressions: </a:t>
            </a:r>
          </a:p>
          <a:p>
            <a:pPr lvl="1"/>
            <a:r>
              <a:rPr lang="en-US" b="1" dirty="0" err="1" smtClean="0"/>
              <a:t>re.match</a:t>
            </a:r>
            <a:r>
              <a:rPr lang="en-US" b="1" dirty="0" smtClean="0"/>
              <a:t>():</a:t>
            </a:r>
            <a:r>
              <a:rPr lang="en-US" dirty="0" smtClean="0"/>
              <a:t>  checks for a match only at the beginning of the string</a:t>
            </a:r>
          </a:p>
          <a:p>
            <a:pPr lvl="1"/>
            <a:r>
              <a:rPr lang="en-US" b="1" dirty="0" err="1" smtClean="0"/>
              <a:t>re.search</a:t>
            </a:r>
            <a:r>
              <a:rPr lang="en-US" b="1" dirty="0" smtClean="0"/>
              <a:t>():</a:t>
            </a:r>
            <a:r>
              <a:rPr lang="en-US" dirty="0" smtClean="0"/>
              <a:t> checks for a match anywhere in the string </a:t>
            </a:r>
            <a:endParaRPr lang="ro-RO" dirty="0" smtClean="0"/>
          </a:p>
          <a:p>
            <a:r>
              <a:rPr lang="en-US" dirty="0" smtClean="0"/>
              <a:t>You need to import module re before using it </a:t>
            </a:r>
          </a:p>
          <a:p>
            <a:pPr lvl="1">
              <a:buNone/>
            </a:pPr>
            <a:r>
              <a:rPr lang="en-US" dirty="0" smtClean="0"/>
              <a:t> </a:t>
            </a:r>
            <a:r>
              <a:rPr lang="en-US" i="1" dirty="0" smtClean="0"/>
              <a:t>&gt;&gt;&gt;import re</a:t>
            </a:r>
            <a:r>
              <a:rPr lang="en-US" dirty="0" smtClean="0"/>
              <a:t> </a:t>
            </a:r>
            <a:endParaRPr lang="ro-RO" dirty="0" smtClean="0"/>
          </a:p>
          <a:p>
            <a:endParaRPr lang="ro-RO" dirty="0"/>
          </a:p>
        </p:txBody>
      </p:sp>
      <p:sp>
        <p:nvSpPr>
          <p:cNvPr id="6" name="Text Placeholder 5"/>
          <p:cNvSpPr>
            <a:spLocks noGrp="1"/>
          </p:cNvSpPr>
          <p:nvPr>
            <p:ph type="body" sz="quarter" idx="39"/>
          </p:nvPr>
        </p:nvSpPr>
        <p:spPr/>
        <p:txBody>
          <a:bodyPr/>
          <a:lstStyle/>
          <a:p>
            <a:r>
              <a:rPr lang="en-US" dirty="0" smtClean="0"/>
              <a:t>Python</a:t>
            </a:r>
            <a:endParaRPr lang="ro-RO" dirty="0"/>
          </a:p>
        </p:txBody>
      </p:sp>
      <p:sp>
        <p:nvSpPr>
          <p:cNvPr id="7" name="Text Placeholder 6"/>
          <p:cNvSpPr>
            <a:spLocks noGrp="1"/>
          </p:cNvSpPr>
          <p:nvPr>
            <p:ph type="body" sz="quarter" idx="40"/>
          </p:nvPr>
        </p:nvSpPr>
        <p:spPr/>
        <p:txBody>
          <a:bodyPr/>
          <a:lstStyle/>
          <a:p>
            <a:r>
              <a:rPr lang="en-US" dirty="0" smtClean="0"/>
              <a:t>Regular expression</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285719" y="333661"/>
            <a:ext cx="8723809" cy="607071"/>
          </a:xfrm>
        </p:spPr>
        <p:txBody>
          <a:bodyPr/>
          <a:lstStyle/>
          <a:p>
            <a:r>
              <a:rPr lang="en-US" dirty="0" smtClean="0"/>
              <a:t>The match function</a:t>
            </a:r>
            <a:endParaRPr lang="ro-RO" dirty="0"/>
          </a:p>
        </p:txBody>
      </p:sp>
      <p:sp>
        <p:nvSpPr>
          <p:cNvPr id="5" name="Text Placeholder 4"/>
          <p:cNvSpPr>
            <a:spLocks noGrp="1"/>
          </p:cNvSpPr>
          <p:nvPr>
            <p:ph type="body" sz="quarter" idx="23"/>
          </p:nvPr>
        </p:nvSpPr>
        <p:spPr>
          <a:xfrm>
            <a:off x="285719" y="1032876"/>
            <a:ext cx="8705881" cy="4946721"/>
          </a:xfrm>
        </p:spPr>
        <p:txBody>
          <a:bodyPr/>
          <a:lstStyle/>
          <a:p>
            <a:r>
              <a:rPr lang="en-US" dirty="0" smtClean="0"/>
              <a:t>This function attempts to match RE </a:t>
            </a:r>
            <a:r>
              <a:rPr lang="en-US" i="1" dirty="0" smtClean="0"/>
              <a:t>pattern</a:t>
            </a:r>
            <a:r>
              <a:rPr lang="en-US" dirty="0" smtClean="0"/>
              <a:t> to </a:t>
            </a:r>
            <a:r>
              <a:rPr lang="en-US" i="1" dirty="0" smtClean="0"/>
              <a:t>string</a:t>
            </a:r>
            <a:r>
              <a:rPr lang="en-US" dirty="0" smtClean="0"/>
              <a:t> with optional </a:t>
            </a:r>
            <a:r>
              <a:rPr lang="en-US" i="1" dirty="0" smtClean="0"/>
              <a:t>flags</a:t>
            </a:r>
            <a:r>
              <a:rPr lang="en-US" dirty="0" smtClean="0"/>
              <a:t>.</a:t>
            </a:r>
            <a:endParaRPr lang="ro-RO" dirty="0" smtClean="0"/>
          </a:p>
          <a:p>
            <a:r>
              <a:rPr lang="en-US" dirty="0" smtClean="0"/>
              <a:t>Syntax: </a:t>
            </a:r>
            <a:endParaRPr lang="ro-RO" dirty="0" smtClean="0"/>
          </a:p>
          <a:p>
            <a:pPr lvl="1">
              <a:buNone/>
            </a:pPr>
            <a:r>
              <a:rPr lang="en-US" i="1" dirty="0" err="1" smtClean="0"/>
              <a:t>re.match</a:t>
            </a:r>
            <a:r>
              <a:rPr lang="en-US" i="1" dirty="0" smtClean="0"/>
              <a:t>(pattern, string, flags=0)</a:t>
            </a:r>
          </a:p>
          <a:p>
            <a:r>
              <a:rPr lang="en-US" dirty="0" smtClean="0"/>
              <a:t>Here is the description of the parameters:</a:t>
            </a:r>
            <a:endParaRPr lang="ro-RO" dirty="0" smtClean="0"/>
          </a:p>
          <a:p>
            <a:pPr lvl="1"/>
            <a:r>
              <a:rPr lang="en-US" i="1" dirty="0" smtClean="0"/>
              <a:t>pattern</a:t>
            </a:r>
            <a:r>
              <a:rPr lang="en-US" dirty="0" smtClean="0"/>
              <a:t> : This is the regular expression to be matched</a:t>
            </a:r>
          </a:p>
          <a:p>
            <a:pPr lvl="1"/>
            <a:r>
              <a:rPr lang="en-US" i="1" dirty="0" smtClean="0"/>
              <a:t>string</a:t>
            </a:r>
            <a:r>
              <a:rPr lang="en-US" dirty="0" smtClean="0"/>
              <a:t>: This is the string which would be searched to match the pattern</a:t>
            </a:r>
          </a:p>
          <a:p>
            <a:pPr lvl="1"/>
            <a:r>
              <a:rPr lang="en-US" i="1" dirty="0" smtClean="0"/>
              <a:t>flags:</a:t>
            </a:r>
            <a:r>
              <a:rPr lang="en-US" dirty="0" smtClean="0"/>
              <a:t>  You can specify different flags using bitwise OR (|). </a:t>
            </a:r>
          </a:p>
          <a:p>
            <a:pPr lvl="3">
              <a:buNone/>
            </a:pPr>
            <a:r>
              <a:rPr lang="en-US" dirty="0" smtClean="0"/>
              <a:t>(see modifiers in Regular-expression Modifiers slide)</a:t>
            </a:r>
            <a:endParaRPr lang="en-US" i="1" dirty="0" smtClean="0"/>
          </a:p>
          <a:p>
            <a:r>
              <a:rPr lang="en-US" dirty="0" smtClean="0"/>
              <a:t>The </a:t>
            </a:r>
            <a:r>
              <a:rPr lang="en-US" i="1" dirty="0" err="1" smtClean="0"/>
              <a:t>re.match</a:t>
            </a:r>
            <a:r>
              <a:rPr lang="en-US" dirty="0" smtClean="0"/>
              <a:t> function returns a </a:t>
            </a:r>
            <a:r>
              <a:rPr lang="en-US" b="1" dirty="0" smtClean="0"/>
              <a:t>match</a:t>
            </a:r>
            <a:r>
              <a:rPr lang="en-US" dirty="0" smtClean="0"/>
              <a:t> object on success, </a:t>
            </a:r>
            <a:r>
              <a:rPr lang="en-US" b="1" dirty="0" smtClean="0"/>
              <a:t>None</a:t>
            </a:r>
            <a:r>
              <a:rPr lang="en-US" dirty="0" smtClean="0"/>
              <a:t> on failure. </a:t>
            </a:r>
          </a:p>
          <a:p>
            <a:r>
              <a:rPr lang="en-US" dirty="0" smtClean="0"/>
              <a:t>Use </a:t>
            </a:r>
            <a:r>
              <a:rPr lang="en-US" i="1" dirty="0" smtClean="0"/>
              <a:t>group(num)</a:t>
            </a:r>
            <a:r>
              <a:rPr lang="en-US" dirty="0" smtClean="0"/>
              <a:t> or </a:t>
            </a:r>
            <a:r>
              <a:rPr lang="en-US" i="1" dirty="0" smtClean="0"/>
              <a:t>groups()</a:t>
            </a:r>
            <a:r>
              <a:rPr lang="en-US" dirty="0" smtClean="0"/>
              <a:t> function of </a:t>
            </a:r>
            <a:r>
              <a:rPr lang="en-US" b="1" dirty="0" smtClean="0"/>
              <a:t>match</a:t>
            </a:r>
            <a:r>
              <a:rPr lang="en-US" dirty="0" smtClean="0"/>
              <a:t> object to get matched expression</a:t>
            </a:r>
          </a:p>
          <a:p>
            <a:pPr lvl="1"/>
            <a:r>
              <a:rPr lang="en-US" i="1" dirty="0" smtClean="0"/>
              <a:t>group(num=0)</a:t>
            </a:r>
            <a:r>
              <a:rPr lang="en-US" dirty="0" smtClean="0"/>
              <a:t>: This methods returns entire match (or specific subgroup num)</a:t>
            </a:r>
          </a:p>
          <a:p>
            <a:pPr lvl="1"/>
            <a:r>
              <a:rPr lang="en-US" i="1" dirty="0" smtClean="0"/>
              <a:t>groups()</a:t>
            </a:r>
            <a:r>
              <a:rPr lang="en-US" dirty="0" smtClean="0"/>
              <a:t>:  This method return all matching subgroups in a </a:t>
            </a:r>
            <a:r>
              <a:rPr lang="en-US" dirty="0" err="1" smtClean="0"/>
              <a:t>tuple</a:t>
            </a:r>
            <a:r>
              <a:rPr lang="en-US" dirty="0" smtClean="0"/>
              <a:t> (empty if there weren't any)</a:t>
            </a:r>
            <a:endParaRPr lang="ro-RO" dirty="0" smtClean="0"/>
          </a:p>
          <a:p>
            <a:endParaRPr lang="ro-RO" dirty="0"/>
          </a:p>
        </p:txBody>
      </p:sp>
      <p:sp>
        <p:nvSpPr>
          <p:cNvPr id="6" name="Text Placeholder 5"/>
          <p:cNvSpPr>
            <a:spLocks noGrp="1"/>
          </p:cNvSpPr>
          <p:nvPr>
            <p:ph type="body" sz="quarter" idx="39"/>
          </p:nvPr>
        </p:nvSpPr>
        <p:spPr/>
        <p:txBody>
          <a:bodyPr/>
          <a:lstStyle/>
          <a:p>
            <a:r>
              <a:rPr lang="en-US" dirty="0" smtClean="0"/>
              <a:t>Python</a:t>
            </a:r>
            <a:endParaRPr lang="ro-RO" dirty="0"/>
          </a:p>
        </p:txBody>
      </p:sp>
      <p:sp>
        <p:nvSpPr>
          <p:cNvPr id="7" name="Text Placeholder 6"/>
          <p:cNvSpPr>
            <a:spLocks noGrp="1"/>
          </p:cNvSpPr>
          <p:nvPr>
            <p:ph type="body" sz="quarter" idx="40"/>
          </p:nvPr>
        </p:nvSpPr>
        <p:spPr/>
        <p:txBody>
          <a:bodyPr/>
          <a:lstStyle/>
          <a:p>
            <a:r>
              <a:rPr lang="en-US" dirty="0" smtClean="0"/>
              <a:t>Regular expression</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285719" y="333661"/>
            <a:ext cx="8723809" cy="607071"/>
          </a:xfrm>
        </p:spPr>
        <p:txBody>
          <a:bodyPr/>
          <a:lstStyle/>
          <a:p>
            <a:r>
              <a:rPr lang="en-US" dirty="0" smtClean="0"/>
              <a:t>The search function</a:t>
            </a:r>
            <a:endParaRPr lang="ro-RO" dirty="0"/>
          </a:p>
        </p:txBody>
      </p:sp>
      <p:sp>
        <p:nvSpPr>
          <p:cNvPr id="5" name="Text Placeholder 4"/>
          <p:cNvSpPr>
            <a:spLocks noGrp="1"/>
          </p:cNvSpPr>
          <p:nvPr>
            <p:ph type="body" sz="quarter" idx="23"/>
          </p:nvPr>
        </p:nvSpPr>
        <p:spPr>
          <a:xfrm>
            <a:off x="285719" y="1032876"/>
            <a:ext cx="8705881" cy="4946721"/>
          </a:xfrm>
        </p:spPr>
        <p:txBody>
          <a:bodyPr/>
          <a:lstStyle/>
          <a:p>
            <a:r>
              <a:rPr lang="en-US" dirty="0" smtClean="0"/>
              <a:t>This function search for first occurrence of RE </a:t>
            </a:r>
            <a:r>
              <a:rPr lang="en-US" i="1" dirty="0" smtClean="0"/>
              <a:t>pattern</a:t>
            </a:r>
            <a:r>
              <a:rPr lang="en-US" dirty="0" smtClean="0"/>
              <a:t> within </a:t>
            </a:r>
            <a:r>
              <a:rPr lang="en-US" i="1" dirty="0" smtClean="0"/>
              <a:t>string</a:t>
            </a:r>
            <a:r>
              <a:rPr lang="en-US" dirty="0" smtClean="0"/>
              <a:t> with optional </a:t>
            </a:r>
            <a:r>
              <a:rPr lang="en-US" i="1" dirty="0" smtClean="0"/>
              <a:t>flags</a:t>
            </a:r>
            <a:r>
              <a:rPr lang="en-US" dirty="0" smtClean="0"/>
              <a:t>.</a:t>
            </a:r>
            <a:endParaRPr lang="ro-RO" dirty="0" smtClean="0"/>
          </a:p>
          <a:p>
            <a:r>
              <a:rPr lang="en-US" dirty="0" smtClean="0"/>
              <a:t>Syntax: </a:t>
            </a:r>
            <a:endParaRPr lang="ro-RO" dirty="0" smtClean="0"/>
          </a:p>
          <a:p>
            <a:pPr lvl="1">
              <a:buNone/>
            </a:pPr>
            <a:r>
              <a:rPr lang="en-US" i="1" dirty="0" err="1" smtClean="0"/>
              <a:t>re.search</a:t>
            </a:r>
            <a:r>
              <a:rPr lang="en-US" i="1" dirty="0" smtClean="0"/>
              <a:t>(pattern, string, flags=0)</a:t>
            </a:r>
          </a:p>
          <a:p>
            <a:r>
              <a:rPr lang="en-US" dirty="0" smtClean="0"/>
              <a:t>Here is the description of the parameters:</a:t>
            </a:r>
            <a:endParaRPr lang="ro-RO" dirty="0" smtClean="0"/>
          </a:p>
          <a:p>
            <a:pPr lvl="1"/>
            <a:r>
              <a:rPr lang="en-US" i="1" dirty="0" smtClean="0"/>
              <a:t>pattern</a:t>
            </a:r>
            <a:r>
              <a:rPr lang="en-US" dirty="0" smtClean="0"/>
              <a:t> : This is the regular expression to be matched</a:t>
            </a:r>
          </a:p>
          <a:p>
            <a:pPr lvl="1"/>
            <a:r>
              <a:rPr lang="en-US" i="1" dirty="0" smtClean="0"/>
              <a:t>string</a:t>
            </a:r>
            <a:r>
              <a:rPr lang="en-US" dirty="0" smtClean="0"/>
              <a:t>: This is the string which would be searched to match the pattern</a:t>
            </a:r>
          </a:p>
          <a:p>
            <a:pPr lvl="1"/>
            <a:r>
              <a:rPr lang="en-US" i="1" dirty="0" smtClean="0"/>
              <a:t>flags:</a:t>
            </a:r>
            <a:r>
              <a:rPr lang="en-US" dirty="0" smtClean="0"/>
              <a:t>  You can specify different flags using bitwise OR (|). </a:t>
            </a:r>
          </a:p>
          <a:p>
            <a:pPr lvl="3">
              <a:buNone/>
            </a:pPr>
            <a:r>
              <a:rPr lang="en-US" dirty="0" smtClean="0"/>
              <a:t>(see modifiers in Regular-expression Modifiers slide)</a:t>
            </a:r>
            <a:endParaRPr lang="en-US" i="1" dirty="0" smtClean="0"/>
          </a:p>
          <a:p>
            <a:r>
              <a:rPr lang="en-US" dirty="0" smtClean="0"/>
              <a:t>The </a:t>
            </a:r>
            <a:r>
              <a:rPr lang="en-US" i="1" dirty="0" err="1" smtClean="0"/>
              <a:t>re.search</a:t>
            </a:r>
            <a:r>
              <a:rPr lang="en-US" dirty="0" smtClean="0"/>
              <a:t> function returns a </a:t>
            </a:r>
            <a:r>
              <a:rPr lang="en-US" b="1" dirty="0" smtClean="0"/>
              <a:t>match</a:t>
            </a:r>
            <a:r>
              <a:rPr lang="en-US" dirty="0" smtClean="0"/>
              <a:t> object on success, </a:t>
            </a:r>
            <a:r>
              <a:rPr lang="en-US" b="1" dirty="0" smtClean="0"/>
              <a:t>None</a:t>
            </a:r>
            <a:r>
              <a:rPr lang="en-US" dirty="0" smtClean="0"/>
              <a:t> on failure. </a:t>
            </a:r>
          </a:p>
          <a:p>
            <a:r>
              <a:rPr lang="en-US" dirty="0" smtClean="0"/>
              <a:t>Use </a:t>
            </a:r>
            <a:r>
              <a:rPr lang="en-US" i="1" dirty="0" smtClean="0"/>
              <a:t>group(num)</a:t>
            </a:r>
            <a:r>
              <a:rPr lang="en-US" dirty="0" smtClean="0"/>
              <a:t> or </a:t>
            </a:r>
            <a:r>
              <a:rPr lang="en-US" i="1" dirty="0" smtClean="0"/>
              <a:t>groups()</a:t>
            </a:r>
            <a:r>
              <a:rPr lang="en-US" dirty="0" smtClean="0"/>
              <a:t> function of </a:t>
            </a:r>
            <a:r>
              <a:rPr lang="en-US" b="1" dirty="0" smtClean="0"/>
              <a:t>match</a:t>
            </a:r>
            <a:r>
              <a:rPr lang="en-US" dirty="0" smtClean="0"/>
              <a:t> object to get matched expression</a:t>
            </a:r>
          </a:p>
          <a:p>
            <a:pPr lvl="1"/>
            <a:r>
              <a:rPr lang="en-US" i="1" dirty="0" smtClean="0"/>
              <a:t>group(num=0)</a:t>
            </a:r>
            <a:r>
              <a:rPr lang="en-US" dirty="0" smtClean="0"/>
              <a:t>: This methods returns entire match (or specific subgroup num)</a:t>
            </a:r>
          </a:p>
          <a:p>
            <a:pPr lvl="1"/>
            <a:r>
              <a:rPr lang="en-US" i="1" dirty="0" smtClean="0"/>
              <a:t>groups()</a:t>
            </a:r>
            <a:r>
              <a:rPr lang="en-US" dirty="0" smtClean="0"/>
              <a:t>:  This method return all matching subgroups in a </a:t>
            </a:r>
            <a:r>
              <a:rPr lang="en-US" dirty="0" err="1" smtClean="0"/>
              <a:t>tuple</a:t>
            </a:r>
            <a:r>
              <a:rPr lang="en-US" dirty="0" smtClean="0"/>
              <a:t> (empty if there weren't any)</a:t>
            </a:r>
            <a:endParaRPr lang="ro-RO" dirty="0" smtClean="0"/>
          </a:p>
          <a:p>
            <a:endParaRPr lang="ro-RO" dirty="0"/>
          </a:p>
        </p:txBody>
      </p:sp>
      <p:sp>
        <p:nvSpPr>
          <p:cNvPr id="6" name="Text Placeholder 5"/>
          <p:cNvSpPr>
            <a:spLocks noGrp="1"/>
          </p:cNvSpPr>
          <p:nvPr>
            <p:ph type="body" sz="quarter" idx="39"/>
          </p:nvPr>
        </p:nvSpPr>
        <p:spPr/>
        <p:txBody>
          <a:bodyPr/>
          <a:lstStyle/>
          <a:p>
            <a:r>
              <a:rPr lang="en-US" dirty="0" smtClean="0"/>
              <a:t>Python</a:t>
            </a:r>
            <a:endParaRPr lang="ro-RO" dirty="0"/>
          </a:p>
        </p:txBody>
      </p:sp>
      <p:sp>
        <p:nvSpPr>
          <p:cNvPr id="7" name="Text Placeholder 6"/>
          <p:cNvSpPr>
            <a:spLocks noGrp="1"/>
          </p:cNvSpPr>
          <p:nvPr>
            <p:ph type="body" sz="quarter" idx="40"/>
          </p:nvPr>
        </p:nvSpPr>
        <p:spPr/>
        <p:txBody>
          <a:bodyPr/>
          <a:lstStyle/>
          <a:p>
            <a:r>
              <a:rPr lang="en-US" dirty="0" smtClean="0"/>
              <a:t>Regular expression</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285719" y="333661"/>
            <a:ext cx="8723809" cy="607071"/>
          </a:xfrm>
        </p:spPr>
        <p:txBody>
          <a:bodyPr/>
          <a:lstStyle/>
          <a:p>
            <a:r>
              <a:rPr lang="en-US" dirty="0" smtClean="0"/>
              <a:t>The sub function</a:t>
            </a:r>
            <a:endParaRPr lang="ro-RO" dirty="0"/>
          </a:p>
        </p:txBody>
      </p:sp>
      <p:sp>
        <p:nvSpPr>
          <p:cNvPr id="5" name="Text Placeholder 4"/>
          <p:cNvSpPr>
            <a:spLocks noGrp="1"/>
          </p:cNvSpPr>
          <p:nvPr>
            <p:ph type="body" sz="quarter" idx="23"/>
          </p:nvPr>
        </p:nvSpPr>
        <p:spPr>
          <a:xfrm>
            <a:off x="285719" y="1032876"/>
            <a:ext cx="8705881" cy="2115176"/>
          </a:xfrm>
        </p:spPr>
        <p:txBody>
          <a:bodyPr/>
          <a:lstStyle/>
          <a:p>
            <a:r>
              <a:rPr lang="en-US" dirty="0" smtClean="0"/>
              <a:t>This method replace all occurrences of the RE </a:t>
            </a:r>
            <a:r>
              <a:rPr lang="en-US" i="1" dirty="0" smtClean="0"/>
              <a:t>pattern</a:t>
            </a:r>
            <a:r>
              <a:rPr lang="en-US" dirty="0" smtClean="0"/>
              <a:t> in </a:t>
            </a:r>
            <a:r>
              <a:rPr lang="en-US" i="1" dirty="0" smtClean="0"/>
              <a:t>string</a:t>
            </a:r>
            <a:r>
              <a:rPr lang="en-US" dirty="0" smtClean="0"/>
              <a:t> with </a:t>
            </a:r>
            <a:r>
              <a:rPr lang="en-US" i="1" dirty="0" err="1" smtClean="0"/>
              <a:t>repl</a:t>
            </a:r>
            <a:r>
              <a:rPr lang="en-US" dirty="0" smtClean="0"/>
              <a:t>, substituting all occurrences unless </a:t>
            </a:r>
            <a:r>
              <a:rPr lang="en-US" i="1" dirty="0" smtClean="0"/>
              <a:t>max</a:t>
            </a:r>
            <a:r>
              <a:rPr lang="en-US" dirty="0" smtClean="0"/>
              <a:t> provided. </a:t>
            </a:r>
          </a:p>
          <a:p>
            <a:r>
              <a:rPr lang="en-US" dirty="0" smtClean="0"/>
              <a:t>This method would return modified string.</a:t>
            </a:r>
            <a:endParaRPr lang="ro-RO" dirty="0" smtClean="0"/>
          </a:p>
          <a:p>
            <a:r>
              <a:rPr lang="en-US" dirty="0" smtClean="0"/>
              <a:t>Syntax: </a:t>
            </a:r>
            <a:endParaRPr lang="ro-RO" dirty="0" smtClean="0"/>
          </a:p>
          <a:p>
            <a:pPr lvl="1">
              <a:buNone/>
            </a:pPr>
            <a:r>
              <a:rPr lang="en-US" i="1" dirty="0" smtClean="0"/>
              <a:t>re.sub(pattern, </a:t>
            </a:r>
            <a:r>
              <a:rPr lang="en-US" i="1" dirty="0" err="1" smtClean="0"/>
              <a:t>repl</a:t>
            </a:r>
            <a:r>
              <a:rPr lang="en-US" i="1" dirty="0" smtClean="0"/>
              <a:t>, string, max=0)</a:t>
            </a:r>
            <a:endParaRPr lang="ro-RO" dirty="0" smtClean="0"/>
          </a:p>
          <a:p>
            <a:endParaRPr lang="ro-RO" dirty="0"/>
          </a:p>
        </p:txBody>
      </p:sp>
      <p:sp>
        <p:nvSpPr>
          <p:cNvPr id="6" name="Text Placeholder 5"/>
          <p:cNvSpPr>
            <a:spLocks noGrp="1"/>
          </p:cNvSpPr>
          <p:nvPr>
            <p:ph type="body" sz="quarter" idx="39"/>
          </p:nvPr>
        </p:nvSpPr>
        <p:spPr/>
        <p:txBody>
          <a:bodyPr/>
          <a:lstStyle/>
          <a:p>
            <a:r>
              <a:rPr lang="en-US" dirty="0" smtClean="0"/>
              <a:t>Python</a:t>
            </a:r>
            <a:endParaRPr lang="ro-RO" dirty="0"/>
          </a:p>
        </p:txBody>
      </p:sp>
      <p:sp>
        <p:nvSpPr>
          <p:cNvPr id="7" name="Text Placeholder 6"/>
          <p:cNvSpPr>
            <a:spLocks noGrp="1"/>
          </p:cNvSpPr>
          <p:nvPr>
            <p:ph type="body" sz="quarter" idx="40"/>
          </p:nvPr>
        </p:nvSpPr>
        <p:spPr/>
        <p:txBody>
          <a:bodyPr/>
          <a:lstStyle/>
          <a:p>
            <a:r>
              <a:rPr lang="en-US" dirty="0" smtClean="0"/>
              <a:t>Regular expression</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Regular expression Modifiers – Option flags</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Regular expression</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7" name="Table 6"/>
          <p:cNvGraphicFramePr>
            <a:graphicFrameLocks noGrp="1"/>
          </p:cNvGraphicFramePr>
          <p:nvPr/>
        </p:nvGraphicFramePr>
        <p:xfrm>
          <a:off x="428623" y="1120775"/>
          <a:ext cx="8505826" cy="3651249"/>
        </p:xfrm>
        <a:graphic>
          <a:graphicData uri="http://schemas.openxmlformats.org/drawingml/2006/table">
            <a:tbl>
              <a:tblPr firstRow="1" bandRow="1">
                <a:tableStyleId>{5C22544A-7EE6-4342-B048-85BDC9FD1C3A}</a:tableStyleId>
              </a:tblPr>
              <a:tblGrid>
                <a:gridCol w="1466852"/>
                <a:gridCol w="7038974"/>
              </a:tblGrid>
              <a:tr h="521607">
                <a:tc>
                  <a:txBody>
                    <a:bodyPr/>
                    <a:lstStyle/>
                    <a:p>
                      <a:pPr>
                        <a:spcAft>
                          <a:spcPts val="0"/>
                        </a:spcAft>
                      </a:pPr>
                      <a:r>
                        <a:rPr lang="en-US" sz="1200" b="1" kern="50" dirty="0">
                          <a:latin typeface="Liberation Serif"/>
                          <a:ea typeface="WenQuanYi Zen Hei"/>
                          <a:cs typeface="Lohit Devanagari"/>
                        </a:rPr>
                        <a:t>Modifier </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b="1" kern="50">
                          <a:latin typeface="Liberation Serif"/>
                          <a:ea typeface="WenQuanYi Zen Hei"/>
                          <a:cs typeface="Lohit Devanagari"/>
                        </a:rPr>
                        <a:t>Description</a:t>
                      </a:r>
                      <a:endParaRPr lang="ro-RO" sz="1200" kern="50">
                        <a:latin typeface="Liberation Serif"/>
                        <a:ea typeface="WenQuanYi Zen Hei"/>
                        <a:cs typeface="Lohit Devanagari"/>
                      </a:endParaRPr>
                    </a:p>
                  </a:txBody>
                  <a:tcPr marL="34925" marR="34925" marT="34925" marB="34925"/>
                </a:tc>
              </a:tr>
              <a:tr h="521607">
                <a:tc>
                  <a:txBody>
                    <a:bodyPr/>
                    <a:lstStyle/>
                    <a:p>
                      <a:pPr>
                        <a:spcAft>
                          <a:spcPts val="0"/>
                        </a:spcAft>
                      </a:pPr>
                      <a:r>
                        <a:rPr lang="en-US" sz="1200" b="1" kern="50" dirty="0" err="1">
                          <a:latin typeface="Liberation Serif"/>
                          <a:ea typeface="WenQuanYi Zen Hei"/>
                          <a:cs typeface="Lohit Devanagari"/>
                        </a:rPr>
                        <a:t>re.I</a:t>
                      </a:r>
                      <a:endParaRPr lang="ro-RO" sz="1200" b="1"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Performs case-insensitive matching. </a:t>
                      </a:r>
                      <a:endParaRPr lang="ro-RO" sz="1200" kern="50">
                        <a:latin typeface="Liberation Serif"/>
                        <a:ea typeface="WenQuanYi Zen Hei"/>
                        <a:cs typeface="Lohit Devanagari"/>
                      </a:endParaRPr>
                    </a:p>
                  </a:txBody>
                  <a:tcPr marL="34925" marR="34925" marT="34925" marB="34925"/>
                </a:tc>
              </a:tr>
              <a:tr h="521607">
                <a:tc>
                  <a:txBody>
                    <a:bodyPr/>
                    <a:lstStyle/>
                    <a:p>
                      <a:pPr>
                        <a:spcAft>
                          <a:spcPts val="0"/>
                        </a:spcAft>
                      </a:pPr>
                      <a:r>
                        <a:rPr lang="en-US" sz="1200" b="1" kern="50" dirty="0" err="1">
                          <a:latin typeface="Liberation Serif"/>
                          <a:ea typeface="WenQuanYi Zen Hei"/>
                          <a:cs typeface="Lohit Devanagari"/>
                        </a:rPr>
                        <a:t>re.L</a:t>
                      </a:r>
                      <a:endParaRPr lang="ro-RO" sz="1200" b="1"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Interprets words according to the current locale. </a:t>
                      </a:r>
                      <a:r>
                        <a:rPr lang="en-US" sz="1200" kern="50" dirty="0" smtClean="0">
                          <a:latin typeface="Liberation Serif"/>
                          <a:ea typeface="WenQuanYi Zen Hei"/>
                          <a:cs typeface="Lohit Devanagari"/>
                        </a:rPr>
                        <a:t>This </a:t>
                      </a:r>
                      <a:r>
                        <a:rPr lang="en-US" sz="1200" kern="50" dirty="0">
                          <a:latin typeface="Liberation Serif"/>
                          <a:ea typeface="WenQuanYi Zen Hei"/>
                          <a:cs typeface="Lohit Devanagari"/>
                        </a:rPr>
                        <a:t>interpretation affects the alphabetic group (\w and \W), as well as word boundary behavior (\b and \B).</a:t>
                      </a:r>
                      <a:endParaRPr lang="ro-RO" sz="1200" kern="50" dirty="0">
                        <a:latin typeface="Liberation Serif"/>
                        <a:ea typeface="WenQuanYi Zen Hei"/>
                        <a:cs typeface="Lohit Devanagari"/>
                      </a:endParaRPr>
                    </a:p>
                  </a:txBody>
                  <a:tcPr marL="34925" marR="34925" marT="34925" marB="34925"/>
                </a:tc>
              </a:tr>
              <a:tr h="521607">
                <a:tc>
                  <a:txBody>
                    <a:bodyPr/>
                    <a:lstStyle/>
                    <a:p>
                      <a:pPr>
                        <a:spcAft>
                          <a:spcPts val="0"/>
                        </a:spcAft>
                      </a:pPr>
                      <a:r>
                        <a:rPr lang="en-US" sz="1200" b="1" kern="50" dirty="0" err="1">
                          <a:latin typeface="Liberation Serif"/>
                          <a:ea typeface="WenQuanYi Zen Hei"/>
                          <a:cs typeface="Lohit Devanagari"/>
                        </a:rPr>
                        <a:t>re.M</a:t>
                      </a:r>
                      <a:endParaRPr lang="ro-RO" sz="1200" b="1"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Makes $ match the end of a line (not just the end of the string) and makes ^ match the start of any line (not just the start of the string).</a:t>
                      </a:r>
                      <a:endParaRPr lang="ro-RO" sz="1200" kern="50" dirty="0">
                        <a:latin typeface="Liberation Serif"/>
                        <a:ea typeface="WenQuanYi Zen Hei"/>
                        <a:cs typeface="Lohit Devanagari"/>
                      </a:endParaRPr>
                    </a:p>
                  </a:txBody>
                  <a:tcPr marL="34925" marR="34925" marT="34925" marB="34925"/>
                </a:tc>
              </a:tr>
              <a:tr h="521607">
                <a:tc>
                  <a:txBody>
                    <a:bodyPr/>
                    <a:lstStyle/>
                    <a:p>
                      <a:pPr>
                        <a:spcAft>
                          <a:spcPts val="0"/>
                        </a:spcAft>
                      </a:pPr>
                      <a:r>
                        <a:rPr lang="en-US" sz="1200" b="1" kern="50" dirty="0" err="1">
                          <a:latin typeface="Liberation Serif"/>
                          <a:ea typeface="WenQuanYi Zen Hei"/>
                          <a:cs typeface="Lohit Devanagari"/>
                        </a:rPr>
                        <a:t>re.U</a:t>
                      </a:r>
                      <a:endParaRPr lang="ro-RO" sz="1200" b="1"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Interprets letters according to the Unicode character set. This flag affects the behavior of \w, \W, \b, \B. </a:t>
                      </a:r>
                      <a:endParaRPr lang="ro-RO" sz="1200" kern="50" dirty="0">
                        <a:latin typeface="Liberation Serif"/>
                        <a:ea typeface="WenQuanYi Zen Hei"/>
                        <a:cs typeface="Lohit Devanagari"/>
                      </a:endParaRPr>
                    </a:p>
                  </a:txBody>
                  <a:tcPr marL="34925" marR="34925" marT="34925" marB="34925"/>
                </a:tc>
              </a:tr>
              <a:tr h="521607">
                <a:tc>
                  <a:txBody>
                    <a:bodyPr/>
                    <a:lstStyle/>
                    <a:p>
                      <a:pPr>
                        <a:spcAft>
                          <a:spcPts val="0"/>
                        </a:spcAft>
                      </a:pPr>
                      <a:r>
                        <a:rPr lang="en-US" sz="1200" b="1" kern="50" dirty="0" err="1">
                          <a:latin typeface="Liberation Serif"/>
                          <a:ea typeface="WenQuanYi Zen Hei"/>
                          <a:cs typeface="Lohit Devanagari"/>
                        </a:rPr>
                        <a:t>re.X</a:t>
                      </a:r>
                      <a:endParaRPr lang="ro-RO" sz="1200" b="1"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Permits "cuter" regular expression syntax. It ignores whitespace (except inside a set [] or when escaped by a backslash), and treats unescaped # as a comment marker.</a:t>
                      </a:r>
                      <a:endParaRPr lang="ro-RO" sz="1200" kern="50">
                        <a:latin typeface="Liberation Serif"/>
                        <a:ea typeface="WenQuanYi Zen Hei"/>
                        <a:cs typeface="Lohit Devanagari"/>
                      </a:endParaRPr>
                    </a:p>
                  </a:txBody>
                  <a:tcPr marL="34925" marR="34925" marT="34925" marB="34925"/>
                </a:tc>
              </a:tr>
              <a:tr h="521607">
                <a:tc>
                  <a:txBody>
                    <a:bodyPr/>
                    <a:lstStyle/>
                    <a:p>
                      <a:pPr>
                        <a:spcAft>
                          <a:spcPts val="0"/>
                        </a:spcAft>
                      </a:pPr>
                      <a:r>
                        <a:rPr lang="en-US" sz="1200" b="1" kern="50" dirty="0" err="1">
                          <a:latin typeface="Liberation Serif"/>
                          <a:ea typeface="WenQuanYi Zen Hei"/>
                          <a:cs typeface="Lohit Devanagari"/>
                        </a:rPr>
                        <a:t>re.S</a:t>
                      </a:r>
                      <a:endParaRPr lang="ro-RO" sz="1200" b="1"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 Makes a period (dot) match any character, including a newline. </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Regular expression patterns</a:t>
            </a:r>
            <a:endParaRPr lang="ro-RO" dirty="0"/>
          </a:p>
        </p:txBody>
      </p:sp>
      <p:sp>
        <p:nvSpPr>
          <p:cNvPr id="3" name="Text Placeholder 2"/>
          <p:cNvSpPr>
            <a:spLocks noGrp="1"/>
          </p:cNvSpPr>
          <p:nvPr>
            <p:ph type="body" sz="quarter" idx="23"/>
          </p:nvPr>
        </p:nvSpPr>
        <p:spPr>
          <a:xfrm>
            <a:off x="285719" y="1032876"/>
            <a:ext cx="8705881" cy="3607893"/>
          </a:xfrm>
        </p:spPr>
        <p:txBody>
          <a:bodyPr/>
          <a:lstStyle/>
          <a:p>
            <a:r>
              <a:rPr lang="en-US" dirty="0" smtClean="0"/>
              <a:t>Except for control characters, </a:t>
            </a:r>
            <a:r>
              <a:rPr lang="en-US" b="1" dirty="0" smtClean="0"/>
              <a:t>(+ ? . * ^ $ ( ) [ ] { } | \)</a:t>
            </a:r>
            <a:r>
              <a:rPr lang="en-US" dirty="0" smtClean="0"/>
              <a:t>, all characters match themselves. </a:t>
            </a:r>
          </a:p>
          <a:p>
            <a:r>
              <a:rPr lang="en-US" dirty="0" smtClean="0"/>
              <a:t>You can escape a control character by preceding it with a backslash.</a:t>
            </a:r>
          </a:p>
          <a:p>
            <a:r>
              <a:rPr lang="en-US" dirty="0" smtClean="0"/>
              <a:t>The regular expression syntax that is available in Python are grouped in:</a:t>
            </a:r>
          </a:p>
          <a:p>
            <a:pPr lvl="1"/>
            <a:r>
              <a:rPr lang="en-US" dirty="0" smtClean="0"/>
              <a:t>Anchors</a:t>
            </a:r>
          </a:p>
          <a:p>
            <a:pPr lvl="1"/>
            <a:r>
              <a:rPr lang="en-US" dirty="0" smtClean="0"/>
              <a:t>Grouping</a:t>
            </a:r>
          </a:p>
          <a:p>
            <a:pPr lvl="1"/>
            <a:r>
              <a:rPr lang="en-US" dirty="0" smtClean="0"/>
              <a:t>Repetition</a:t>
            </a:r>
          </a:p>
          <a:p>
            <a:pPr lvl="1"/>
            <a:r>
              <a:rPr lang="en-US" dirty="0" smtClean="0"/>
              <a:t>Special syntax with parentheses </a:t>
            </a:r>
          </a:p>
          <a:p>
            <a:pPr lvl="1"/>
            <a:r>
              <a:rPr lang="en-US" dirty="0" smtClean="0"/>
              <a:t>Special characters </a:t>
            </a:r>
            <a:endParaRPr lang="ro-RO" dirty="0" smtClean="0"/>
          </a:p>
          <a:p>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Regular expression</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Regular expression patterns - Anchors</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Regular expression</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8" name="Table 7"/>
          <p:cNvGraphicFramePr>
            <a:graphicFrameLocks noGrp="1"/>
          </p:cNvGraphicFramePr>
          <p:nvPr/>
        </p:nvGraphicFramePr>
        <p:xfrm>
          <a:off x="380999" y="1229995"/>
          <a:ext cx="8486775" cy="2918460"/>
        </p:xfrm>
        <a:graphic>
          <a:graphicData uri="http://schemas.openxmlformats.org/drawingml/2006/table">
            <a:tbl>
              <a:tblPr firstRow="1" bandRow="1">
                <a:tableStyleId>{5C22544A-7EE6-4342-B048-85BDC9FD1C3A}</a:tableStyleId>
              </a:tblPr>
              <a:tblGrid>
                <a:gridCol w="1133476"/>
                <a:gridCol w="7353299"/>
              </a:tblGrid>
              <a:tr h="355834">
                <a:tc>
                  <a:txBody>
                    <a:bodyPr/>
                    <a:lstStyle/>
                    <a:p>
                      <a:r>
                        <a:rPr lang="en-US" dirty="0" smtClean="0"/>
                        <a:t>Pattern</a:t>
                      </a:r>
                      <a:endParaRPr lang="ro-RO" dirty="0"/>
                    </a:p>
                  </a:txBody>
                  <a:tcPr/>
                </a:tc>
                <a:tc>
                  <a:txBody>
                    <a:bodyPr/>
                    <a:lstStyle/>
                    <a:p>
                      <a:r>
                        <a:rPr lang="en-US" dirty="0" smtClean="0"/>
                        <a:t>Description</a:t>
                      </a:r>
                      <a:endParaRPr lang="ro-RO" dirty="0"/>
                    </a:p>
                  </a:txBody>
                  <a:tcPr/>
                </a:tc>
              </a:tr>
              <a:tr h="366395">
                <a:tc>
                  <a:txBody>
                    <a:bodyPr/>
                    <a:lstStyle/>
                    <a:p>
                      <a:pPr>
                        <a:spcAft>
                          <a:spcPts val="0"/>
                        </a:spcAft>
                      </a:pPr>
                      <a:r>
                        <a:rPr lang="en-US" sz="1200" kern="50" dirty="0">
                          <a:latin typeface="Liberation Serif"/>
                          <a:ea typeface="WenQuanYi Zen Hei"/>
                          <a:cs typeface="Lohit Devanagari"/>
                        </a:rPr>
                        <a:t>^</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Matches beginning of line.</a:t>
                      </a:r>
                      <a:endParaRPr lang="ro-RO" sz="1200" kern="50" dirty="0">
                        <a:latin typeface="Liberation Serif"/>
                        <a:ea typeface="WenQuanYi Zen Hei"/>
                        <a:cs typeface="Lohit Devanagari"/>
                      </a:endParaRPr>
                    </a:p>
                  </a:txBody>
                  <a:tcPr marL="34925" marR="34925" marT="34925" marB="34925"/>
                </a:tc>
              </a:tr>
              <a:tr h="323850">
                <a:tc>
                  <a:txBody>
                    <a:bodyPr/>
                    <a:lstStyle/>
                    <a:p>
                      <a:pPr>
                        <a:spcAft>
                          <a:spcPts val="0"/>
                        </a:spcAft>
                      </a:pPr>
                      <a:r>
                        <a:rPr lang="en-US" sz="1200" kern="50">
                          <a:latin typeface="Liberation Serif"/>
                          <a:ea typeface="WenQuanYi Zen Hei"/>
                          <a:cs typeface="Lohit Devanagari"/>
                        </a:rPr>
                        <a:t>$</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Matches end of line.</a:t>
                      </a:r>
                      <a:endParaRPr lang="ro-RO" sz="1200" kern="50">
                        <a:latin typeface="Liberation Serif"/>
                        <a:ea typeface="WenQuanYi Zen Hei"/>
                        <a:cs typeface="Lohit Devanagari"/>
                      </a:endParaRPr>
                    </a:p>
                  </a:txBody>
                  <a:tcPr marL="34925" marR="34925" marT="34925" marB="34925"/>
                </a:tc>
              </a:tr>
              <a:tr h="409575">
                <a:tc>
                  <a:txBody>
                    <a:bodyPr/>
                    <a:lstStyle/>
                    <a:p>
                      <a:pPr>
                        <a:spcAft>
                          <a:spcPts val="0"/>
                        </a:spcAft>
                      </a:pPr>
                      <a:r>
                        <a:rPr lang="en-US" sz="1200" kern="50">
                          <a:latin typeface="Liberation Serif"/>
                          <a:ea typeface="WenQuanYi Zen Hei"/>
                          <a:cs typeface="Lohit Devanagari"/>
                        </a:rPr>
                        <a:t>\A</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Matches beginning of string.</a:t>
                      </a:r>
                      <a:endParaRPr lang="ro-RO" sz="1200" kern="50">
                        <a:latin typeface="Liberation Serif"/>
                        <a:ea typeface="WenQuanYi Zen Hei"/>
                        <a:cs typeface="Lohit Devanagari"/>
                      </a:endParaRPr>
                    </a:p>
                  </a:txBody>
                  <a:tcPr marL="34925" marR="34925" marT="34925" marB="34925"/>
                </a:tc>
              </a:tr>
              <a:tr h="419100">
                <a:tc>
                  <a:txBody>
                    <a:bodyPr/>
                    <a:lstStyle/>
                    <a:p>
                      <a:pPr>
                        <a:spcAft>
                          <a:spcPts val="0"/>
                        </a:spcAft>
                      </a:pPr>
                      <a:r>
                        <a:rPr lang="en-US" sz="1200" kern="50">
                          <a:latin typeface="Liberation Serif"/>
                          <a:ea typeface="WenQuanYi Zen Hei"/>
                          <a:cs typeface="Lohit Devanagari"/>
                        </a:rPr>
                        <a:t>\Z</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Matches end of string. If a newline exists, it matches just before newline.</a:t>
                      </a:r>
                      <a:endParaRPr lang="ro-RO" sz="1200" kern="50" dirty="0">
                        <a:latin typeface="Liberation Serif"/>
                        <a:ea typeface="WenQuanYi Zen Hei"/>
                        <a:cs typeface="Lohit Devanagari"/>
                      </a:endParaRPr>
                    </a:p>
                  </a:txBody>
                  <a:tcPr marL="34925" marR="34925" marT="34925" marB="34925"/>
                </a:tc>
              </a:tr>
              <a:tr h="354535">
                <a:tc>
                  <a:txBody>
                    <a:bodyPr/>
                    <a:lstStyle/>
                    <a:p>
                      <a:pPr>
                        <a:spcAft>
                          <a:spcPts val="0"/>
                        </a:spcAft>
                      </a:pPr>
                      <a:r>
                        <a:rPr lang="en-US" sz="1200" kern="50">
                          <a:latin typeface="Liberation Serif"/>
                          <a:ea typeface="WenQuanYi Zen Hei"/>
                          <a:cs typeface="Lohit Devanagari"/>
                        </a:rPr>
                        <a:t>\z</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Matches end of string.</a:t>
                      </a:r>
                      <a:endParaRPr lang="ro-RO" sz="1200" kern="50">
                        <a:latin typeface="Liberation Serif"/>
                        <a:ea typeface="WenQuanYi Zen Hei"/>
                        <a:cs typeface="Lohit Devanagari"/>
                      </a:endParaRPr>
                    </a:p>
                  </a:txBody>
                  <a:tcPr marL="34925" marR="34925" marT="34925" marB="34925"/>
                </a:tc>
              </a:tr>
              <a:tr h="426515">
                <a:tc>
                  <a:txBody>
                    <a:bodyPr/>
                    <a:lstStyle/>
                    <a:p>
                      <a:pPr>
                        <a:spcAft>
                          <a:spcPts val="0"/>
                        </a:spcAft>
                      </a:pPr>
                      <a:r>
                        <a:rPr lang="en-US" sz="1200" kern="50">
                          <a:latin typeface="Liberation Serif"/>
                          <a:ea typeface="WenQuanYi Zen Hei"/>
                          <a:cs typeface="Lohit Devanagari"/>
                        </a:rPr>
                        <a:t>\b</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Matches word boundaries when outside brackets. Matches backspace (0x08) when inside brackets.</a:t>
                      </a:r>
                      <a:endParaRPr lang="ro-RO" sz="1200" kern="50" dirty="0">
                        <a:latin typeface="Liberation Serif"/>
                        <a:ea typeface="WenQuanYi Zen Hei"/>
                        <a:cs typeface="Lohit Devanagari"/>
                      </a:endParaRPr>
                    </a:p>
                  </a:txBody>
                  <a:tcPr marL="34925" marR="34925" marT="34925" marB="34925"/>
                </a:tc>
              </a:tr>
              <a:tr h="0">
                <a:tc>
                  <a:txBody>
                    <a:bodyPr/>
                    <a:lstStyle/>
                    <a:p>
                      <a:pPr>
                        <a:spcAft>
                          <a:spcPts val="0"/>
                        </a:spcAft>
                      </a:pPr>
                      <a:r>
                        <a:rPr lang="en-US" sz="1200" kern="50">
                          <a:latin typeface="Liberation Serif"/>
                          <a:ea typeface="WenQuanYi Zen Hei"/>
                          <a:cs typeface="Lohit Devanagari"/>
                        </a:rPr>
                        <a:t>\B</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Matches </a:t>
                      </a:r>
                      <a:r>
                        <a:rPr lang="en-US" sz="1200" kern="50" dirty="0" err="1">
                          <a:latin typeface="Liberation Serif"/>
                          <a:ea typeface="WenQuanYi Zen Hei"/>
                          <a:cs typeface="Lohit Devanagari"/>
                        </a:rPr>
                        <a:t>nonword</a:t>
                      </a:r>
                      <a:r>
                        <a:rPr lang="en-US" sz="1200" kern="50" dirty="0">
                          <a:latin typeface="Liberation Serif"/>
                          <a:ea typeface="WenQuanYi Zen Hei"/>
                          <a:cs typeface="Lohit Devanagari"/>
                        </a:rPr>
                        <a:t> boundaries.</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Regular expression patterns - Grouping</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Regular expression</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8" name="Table 7"/>
          <p:cNvGraphicFramePr>
            <a:graphicFrameLocks noGrp="1"/>
          </p:cNvGraphicFramePr>
          <p:nvPr/>
        </p:nvGraphicFramePr>
        <p:xfrm>
          <a:off x="380999" y="1229995"/>
          <a:ext cx="8486775" cy="1465580"/>
        </p:xfrm>
        <a:graphic>
          <a:graphicData uri="http://schemas.openxmlformats.org/drawingml/2006/table">
            <a:tbl>
              <a:tblPr firstRow="1" bandRow="1">
                <a:tableStyleId>{5C22544A-7EE6-4342-B048-85BDC9FD1C3A}</a:tableStyleId>
              </a:tblPr>
              <a:tblGrid>
                <a:gridCol w="1133476"/>
                <a:gridCol w="7353299"/>
              </a:tblGrid>
              <a:tr h="355834">
                <a:tc>
                  <a:txBody>
                    <a:bodyPr/>
                    <a:lstStyle/>
                    <a:p>
                      <a:r>
                        <a:rPr lang="en-US" dirty="0" smtClean="0"/>
                        <a:t>Pattern</a:t>
                      </a:r>
                      <a:endParaRPr lang="ro-RO" dirty="0"/>
                    </a:p>
                  </a:txBody>
                  <a:tcPr/>
                </a:tc>
                <a:tc>
                  <a:txBody>
                    <a:bodyPr/>
                    <a:lstStyle/>
                    <a:p>
                      <a:r>
                        <a:rPr lang="en-US" dirty="0" smtClean="0"/>
                        <a:t>Description</a:t>
                      </a:r>
                      <a:endParaRPr lang="ro-RO" dirty="0"/>
                    </a:p>
                  </a:txBody>
                  <a:tcPr/>
                </a:tc>
              </a:tr>
              <a:tr h="366395">
                <a:tc>
                  <a:txBody>
                    <a:bodyPr/>
                    <a:lstStyle/>
                    <a:p>
                      <a:pPr>
                        <a:spcAft>
                          <a:spcPts val="0"/>
                        </a:spcAft>
                      </a:pPr>
                      <a:r>
                        <a:rPr lang="en-US" sz="1200" kern="50" dirty="0">
                          <a:latin typeface="Liberation Serif"/>
                          <a:ea typeface="WenQuanYi Zen Hei"/>
                          <a:cs typeface="Lohit Devanagari"/>
                        </a:rPr>
                        <a:t>[...]</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Matches any single character in brackets.</a:t>
                      </a:r>
                      <a:endParaRPr lang="ro-RO" sz="1200" kern="50">
                        <a:latin typeface="Liberation Serif"/>
                        <a:ea typeface="WenQuanYi Zen Hei"/>
                        <a:cs typeface="Lohit Devanagari"/>
                      </a:endParaRPr>
                    </a:p>
                  </a:txBody>
                  <a:tcPr marL="34925" marR="34925" marT="34925" marB="34925"/>
                </a:tc>
              </a:tr>
              <a:tr h="323850">
                <a:tc>
                  <a:txBody>
                    <a:bodyPr/>
                    <a:lstStyle/>
                    <a:p>
                      <a:pPr>
                        <a:spcAft>
                          <a:spcPts val="0"/>
                        </a:spcAft>
                      </a:pPr>
                      <a:r>
                        <a:rPr lang="en-US" sz="1200" kern="50">
                          <a:latin typeface="Liberation Serif"/>
                          <a:ea typeface="WenQuanYi Zen Hei"/>
                          <a:cs typeface="Lohit Devanagari"/>
                        </a:rPr>
                        <a:t>[^...]</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Matches any single character not in brackets</a:t>
                      </a:r>
                      <a:endParaRPr lang="ro-RO" sz="1200" kern="50">
                        <a:latin typeface="Liberation Serif"/>
                        <a:ea typeface="WenQuanYi Zen Hei"/>
                        <a:cs typeface="Lohit Devanagari"/>
                      </a:endParaRPr>
                    </a:p>
                  </a:txBody>
                  <a:tcPr marL="34925" marR="34925" marT="34925" marB="34925"/>
                </a:tc>
              </a:tr>
              <a:tr h="409575">
                <a:tc>
                  <a:txBody>
                    <a:bodyPr/>
                    <a:lstStyle/>
                    <a:p>
                      <a:pPr>
                        <a:spcAft>
                          <a:spcPts val="0"/>
                        </a:spcAft>
                      </a:pPr>
                      <a:r>
                        <a:rPr lang="en-US" sz="1200" kern="50">
                          <a:latin typeface="Liberation Serif"/>
                          <a:ea typeface="WenQuanYi Zen Hei"/>
                          <a:cs typeface="Lohit Devanagari"/>
                        </a:rPr>
                        <a:t>(re)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Groups regular expressions and remembers matched text.</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Regular expression patterns - Repetition</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Regular expression</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8" name="Table 7"/>
          <p:cNvGraphicFramePr>
            <a:graphicFrameLocks noGrp="1"/>
          </p:cNvGraphicFramePr>
          <p:nvPr/>
        </p:nvGraphicFramePr>
        <p:xfrm>
          <a:off x="380999" y="1229995"/>
          <a:ext cx="8486775" cy="2918460"/>
        </p:xfrm>
        <a:graphic>
          <a:graphicData uri="http://schemas.openxmlformats.org/drawingml/2006/table">
            <a:tbl>
              <a:tblPr firstRow="1" bandRow="1">
                <a:tableStyleId>{5C22544A-7EE6-4342-B048-85BDC9FD1C3A}</a:tableStyleId>
              </a:tblPr>
              <a:tblGrid>
                <a:gridCol w="1133476"/>
                <a:gridCol w="7353299"/>
              </a:tblGrid>
              <a:tr h="355834">
                <a:tc>
                  <a:txBody>
                    <a:bodyPr/>
                    <a:lstStyle/>
                    <a:p>
                      <a:r>
                        <a:rPr lang="en-US" dirty="0" smtClean="0"/>
                        <a:t>Pattern</a:t>
                      </a:r>
                      <a:endParaRPr lang="ro-RO" dirty="0"/>
                    </a:p>
                  </a:txBody>
                  <a:tcPr/>
                </a:tc>
                <a:tc>
                  <a:txBody>
                    <a:bodyPr/>
                    <a:lstStyle/>
                    <a:p>
                      <a:r>
                        <a:rPr lang="en-US" dirty="0" smtClean="0"/>
                        <a:t>Description</a:t>
                      </a:r>
                      <a:endParaRPr lang="ro-RO" dirty="0"/>
                    </a:p>
                  </a:txBody>
                  <a:tcPr/>
                </a:tc>
              </a:tr>
              <a:tr h="366395">
                <a:tc>
                  <a:txBody>
                    <a:bodyPr/>
                    <a:lstStyle/>
                    <a:p>
                      <a:pPr>
                        <a:spcAft>
                          <a:spcPts val="0"/>
                        </a:spcAft>
                      </a:pPr>
                      <a:r>
                        <a:rPr lang="en-US" sz="1200" kern="50">
                          <a:latin typeface="Liberation Serif"/>
                          <a:ea typeface="WenQuanYi Zen Hei"/>
                          <a:cs typeface="Lohit Devanagari"/>
                        </a:rPr>
                        <a:t>re*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Matches 0 or more occurrences of preceding expression.</a:t>
                      </a:r>
                      <a:endParaRPr lang="ro-RO" sz="1200" kern="50">
                        <a:latin typeface="Liberation Serif"/>
                        <a:ea typeface="WenQuanYi Zen Hei"/>
                        <a:cs typeface="Lohit Devanagari"/>
                      </a:endParaRPr>
                    </a:p>
                  </a:txBody>
                  <a:tcPr marL="34925" marR="34925" marT="34925" marB="34925"/>
                </a:tc>
              </a:tr>
              <a:tr h="323850">
                <a:tc>
                  <a:txBody>
                    <a:bodyPr/>
                    <a:lstStyle/>
                    <a:p>
                      <a:pPr>
                        <a:spcAft>
                          <a:spcPts val="0"/>
                        </a:spcAft>
                      </a:pPr>
                      <a:r>
                        <a:rPr lang="en-US" sz="1200" kern="50">
                          <a:latin typeface="Liberation Serif"/>
                          <a:ea typeface="WenQuanYi Zen Hei"/>
                          <a:cs typeface="Lohit Devanagari"/>
                        </a:rPr>
                        <a:t>re+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Matches 1 or more occurrence of preceding expression.</a:t>
                      </a:r>
                      <a:endParaRPr lang="ro-RO" sz="1200" kern="50">
                        <a:latin typeface="Liberation Serif"/>
                        <a:ea typeface="WenQuanYi Zen Hei"/>
                        <a:cs typeface="Lohit Devanagari"/>
                      </a:endParaRPr>
                    </a:p>
                  </a:txBody>
                  <a:tcPr marL="34925" marR="34925" marT="34925" marB="34925"/>
                </a:tc>
              </a:tr>
              <a:tr h="409575">
                <a:tc>
                  <a:txBody>
                    <a:bodyPr/>
                    <a:lstStyle/>
                    <a:p>
                      <a:pPr>
                        <a:spcAft>
                          <a:spcPts val="0"/>
                        </a:spcAft>
                      </a:pPr>
                      <a:r>
                        <a:rPr lang="en-US" sz="1200" kern="50">
                          <a:latin typeface="Liberation Serif"/>
                          <a:ea typeface="WenQuanYi Zen Hei"/>
                          <a:cs typeface="Lohit Devanagari"/>
                        </a:rPr>
                        <a:t>re?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Matches 0 or 1 occurrence of preceding expression.</a:t>
                      </a:r>
                      <a:endParaRPr lang="ro-RO" sz="1200" kern="50">
                        <a:latin typeface="Liberation Serif"/>
                        <a:ea typeface="WenQuanYi Zen Hei"/>
                        <a:cs typeface="Lohit Devanagari"/>
                      </a:endParaRPr>
                    </a:p>
                  </a:txBody>
                  <a:tcPr marL="34925" marR="34925" marT="34925" marB="34925"/>
                </a:tc>
              </a:tr>
              <a:tr h="419100">
                <a:tc>
                  <a:txBody>
                    <a:bodyPr/>
                    <a:lstStyle/>
                    <a:p>
                      <a:pPr>
                        <a:spcAft>
                          <a:spcPts val="0"/>
                        </a:spcAft>
                      </a:pPr>
                      <a:r>
                        <a:rPr lang="en-US" sz="1200" kern="50">
                          <a:latin typeface="Liberation Serif"/>
                          <a:ea typeface="WenQuanYi Zen Hei"/>
                          <a:cs typeface="Lohit Devanagari"/>
                        </a:rPr>
                        <a:t>re{ n}</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Matches exactly n number of occurrences of preceding expression.</a:t>
                      </a:r>
                      <a:endParaRPr lang="ro-RO" sz="1200" kern="50">
                        <a:latin typeface="Liberation Serif"/>
                        <a:ea typeface="WenQuanYi Zen Hei"/>
                        <a:cs typeface="Lohit Devanagari"/>
                      </a:endParaRPr>
                    </a:p>
                  </a:txBody>
                  <a:tcPr marL="34925" marR="34925" marT="34925" marB="34925"/>
                </a:tc>
              </a:tr>
              <a:tr h="354535">
                <a:tc>
                  <a:txBody>
                    <a:bodyPr/>
                    <a:lstStyle/>
                    <a:p>
                      <a:pPr>
                        <a:spcAft>
                          <a:spcPts val="0"/>
                        </a:spcAft>
                      </a:pPr>
                      <a:r>
                        <a:rPr lang="en-US" sz="1200" kern="50">
                          <a:latin typeface="Liberation Serif"/>
                          <a:ea typeface="WenQuanYi Zen Hei"/>
                          <a:cs typeface="Lohit Devanagari"/>
                        </a:rPr>
                        <a:t>re{ n,}</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Matches n or more occurrences of preceding expression.</a:t>
                      </a:r>
                      <a:endParaRPr lang="ro-RO" sz="1200" kern="50">
                        <a:latin typeface="Liberation Serif"/>
                        <a:ea typeface="WenQuanYi Zen Hei"/>
                        <a:cs typeface="Lohit Devanagari"/>
                      </a:endParaRPr>
                    </a:p>
                  </a:txBody>
                  <a:tcPr marL="34925" marR="34925" marT="34925" marB="34925"/>
                </a:tc>
              </a:tr>
              <a:tr h="426515">
                <a:tc>
                  <a:txBody>
                    <a:bodyPr/>
                    <a:lstStyle/>
                    <a:p>
                      <a:pPr>
                        <a:spcAft>
                          <a:spcPts val="0"/>
                        </a:spcAft>
                      </a:pPr>
                      <a:r>
                        <a:rPr lang="en-US" sz="1200" kern="50">
                          <a:latin typeface="Liberation Serif"/>
                          <a:ea typeface="WenQuanYi Zen Hei"/>
                          <a:cs typeface="Lohit Devanagari"/>
                        </a:rPr>
                        <a:t>re{ n, m}</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Matches at least n and at most m occurrences of preceding expression.</a:t>
                      </a:r>
                      <a:endParaRPr lang="ro-RO" sz="1200" kern="50">
                        <a:latin typeface="Liberation Serif"/>
                        <a:ea typeface="WenQuanYi Zen Hei"/>
                        <a:cs typeface="Lohit Devanagari"/>
                      </a:endParaRPr>
                    </a:p>
                  </a:txBody>
                  <a:tcPr marL="34925" marR="34925" marT="34925" marB="34925"/>
                </a:tc>
              </a:tr>
              <a:tr h="0">
                <a:tc>
                  <a:txBody>
                    <a:bodyPr/>
                    <a:lstStyle/>
                    <a:p>
                      <a:pPr>
                        <a:spcAft>
                          <a:spcPts val="0"/>
                        </a:spcAft>
                      </a:pPr>
                      <a:r>
                        <a:rPr lang="en-US" sz="1200" kern="50">
                          <a:latin typeface="Liberation Serif"/>
                          <a:ea typeface="WenQuanYi Zen Hei"/>
                          <a:cs typeface="Lohit Devanagari"/>
                        </a:rPr>
                        <a:t>a| b</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Matches either a or b.</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Regular expression patterns – Special syntax</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Regular expression</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8" name="Table 7"/>
          <p:cNvGraphicFramePr>
            <a:graphicFrameLocks noGrp="1"/>
          </p:cNvGraphicFramePr>
          <p:nvPr/>
        </p:nvGraphicFramePr>
        <p:xfrm>
          <a:off x="380999" y="1229995"/>
          <a:ext cx="8486775" cy="2239215"/>
        </p:xfrm>
        <a:graphic>
          <a:graphicData uri="http://schemas.openxmlformats.org/drawingml/2006/table">
            <a:tbl>
              <a:tblPr firstRow="1" bandRow="1">
                <a:tableStyleId>{5C22544A-7EE6-4342-B048-85BDC9FD1C3A}</a:tableStyleId>
              </a:tblPr>
              <a:tblGrid>
                <a:gridCol w="1133476"/>
                <a:gridCol w="7353299"/>
              </a:tblGrid>
              <a:tr h="355834">
                <a:tc>
                  <a:txBody>
                    <a:bodyPr/>
                    <a:lstStyle/>
                    <a:p>
                      <a:r>
                        <a:rPr lang="en-US" dirty="0" smtClean="0"/>
                        <a:t>Pattern</a:t>
                      </a:r>
                      <a:endParaRPr lang="ro-RO" dirty="0"/>
                    </a:p>
                  </a:txBody>
                  <a:tcPr/>
                </a:tc>
                <a:tc>
                  <a:txBody>
                    <a:bodyPr/>
                    <a:lstStyle/>
                    <a:p>
                      <a:r>
                        <a:rPr lang="en-US" dirty="0" smtClean="0"/>
                        <a:t>Description</a:t>
                      </a:r>
                      <a:endParaRPr lang="ro-RO" dirty="0"/>
                    </a:p>
                  </a:txBody>
                  <a:tcPr/>
                </a:tc>
              </a:tr>
              <a:tr h="366395">
                <a:tc>
                  <a:txBody>
                    <a:bodyPr/>
                    <a:lstStyle/>
                    <a:p>
                      <a:pPr>
                        <a:spcAft>
                          <a:spcPts val="0"/>
                        </a:spcAft>
                      </a:pPr>
                      <a:r>
                        <a:rPr lang="en-US" sz="1200" kern="50">
                          <a:latin typeface="Liberation Serif"/>
                          <a:ea typeface="WenQuanYi Zen Hei"/>
                          <a:cs typeface="Lohit Devanagari"/>
                        </a:rPr>
                        <a:t>(?: re)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Groups regular expressions without remembering matched text.</a:t>
                      </a:r>
                      <a:endParaRPr lang="ro-RO" sz="1200" kern="50">
                        <a:latin typeface="Liberation Serif"/>
                        <a:ea typeface="WenQuanYi Zen Hei"/>
                        <a:cs typeface="Lohit Devanagari"/>
                      </a:endParaRPr>
                    </a:p>
                  </a:txBody>
                  <a:tcPr marL="34925" marR="34925" marT="34925" marB="34925"/>
                </a:tc>
              </a:tr>
              <a:tr h="323850">
                <a:tc>
                  <a:txBody>
                    <a:bodyPr/>
                    <a:lstStyle/>
                    <a:p>
                      <a:pPr>
                        <a:spcAft>
                          <a:spcPts val="0"/>
                        </a:spcAft>
                      </a:pPr>
                      <a:r>
                        <a:rPr lang="en-US" sz="1200" kern="50">
                          <a:latin typeface="Liberation Serif"/>
                          <a:ea typeface="WenQuanYi Zen Hei"/>
                          <a:cs typeface="Lohit Devanagari"/>
                        </a:rPr>
                        <a:t>(?#...)</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Comment.</a:t>
                      </a:r>
                      <a:endParaRPr lang="ro-RO" sz="1200" kern="50">
                        <a:latin typeface="Liberation Serif"/>
                        <a:ea typeface="WenQuanYi Zen Hei"/>
                        <a:cs typeface="Lohit Devanagari"/>
                      </a:endParaRPr>
                    </a:p>
                  </a:txBody>
                  <a:tcPr marL="34925" marR="34925" marT="34925" marB="34925"/>
                </a:tc>
              </a:tr>
              <a:tr h="409575">
                <a:tc>
                  <a:txBody>
                    <a:bodyPr/>
                    <a:lstStyle/>
                    <a:p>
                      <a:pPr>
                        <a:spcAft>
                          <a:spcPts val="0"/>
                        </a:spcAft>
                      </a:pPr>
                      <a:r>
                        <a:rPr lang="en-US" sz="1200" kern="50">
                          <a:latin typeface="Liberation Serif"/>
                          <a:ea typeface="WenQuanYi Zen Hei"/>
                          <a:cs typeface="Lohit Devanagari"/>
                        </a:rPr>
                        <a:t>(?= re)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Specifies position using a pattern. Doesn't have a range.</a:t>
                      </a:r>
                      <a:endParaRPr lang="ro-RO" sz="1200" kern="50">
                        <a:latin typeface="Liberation Serif"/>
                        <a:ea typeface="WenQuanYi Zen Hei"/>
                        <a:cs typeface="Lohit Devanagari"/>
                      </a:endParaRPr>
                    </a:p>
                  </a:txBody>
                  <a:tcPr marL="34925" marR="34925" marT="34925" marB="34925"/>
                </a:tc>
              </a:tr>
              <a:tr h="419100">
                <a:tc>
                  <a:txBody>
                    <a:bodyPr/>
                    <a:lstStyle/>
                    <a:p>
                      <a:pPr>
                        <a:spcAft>
                          <a:spcPts val="0"/>
                        </a:spcAft>
                      </a:pPr>
                      <a:r>
                        <a:rPr lang="en-US" sz="1200" kern="50">
                          <a:latin typeface="Liberation Serif"/>
                          <a:ea typeface="WenQuanYi Zen Hei"/>
                          <a:cs typeface="Lohit Devanagari"/>
                        </a:rPr>
                        <a:t>(?! re)</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Specifies position using pattern negation. Doesn't have a range.</a:t>
                      </a:r>
                      <a:endParaRPr lang="ro-RO" sz="1200" kern="50">
                        <a:latin typeface="Liberation Serif"/>
                        <a:ea typeface="WenQuanYi Zen Hei"/>
                        <a:cs typeface="Lohit Devanagari"/>
                      </a:endParaRPr>
                    </a:p>
                  </a:txBody>
                  <a:tcPr marL="34925" marR="34925" marT="34925" marB="34925"/>
                </a:tc>
              </a:tr>
              <a:tr h="354535">
                <a:tc>
                  <a:txBody>
                    <a:bodyPr/>
                    <a:lstStyle/>
                    <a:p>
                      <a:pPr>
                        <a:spcAft>
                          <a:spcPts val="0"/>
                        </a:spcAft>
                      </a:pPr>
                      <a:r>
                        <a:rPr lang="en-US" sz="1200" kern="50" dirty="0">
                          <a:latin typeface="Liberation Serif"/>
                          <a:ea typeface="WenQuanYi Zen Hei"/>
                          <a:cs typeface="Lohit Devanagari"/>
                        </a:rPr>
                        <a:t>(?&gt; re)</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Matches independent pattern without backtracking.</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
        <p:nvSpPr>
          <p:cNvPr id="3" name="Text Placeholder 2"/>
          <p:cNvSpPr>
            <a:spLocks noGrp="1"/>
          </p:cNvSpPr>
          <p:nvPr>
            <p:ph type="body" sz="quarter" idx="20"/>
          </p:nvPr>
        </p:nvSpPr>
        <p:spPr/>
        <p:txBody>
          <a:bodyPr/>
          <a:lstStyle/>
          <a:p>
            <a:r>
              <a:rPr lang="en-US" dirty="0" smtClean="0"/>
              <a:t>Basic syntax</a:t>
            </a:r>
            <a:endParaRPr lang="ro-RO" dirty="0"/>
          </a:p>
        </p:txBody>
      </p:sp>
    </p:spTree>
  </p:cSld>
  <p:clrMapOvr>
    <a:masterClrMapping/>
  </p:clrMapOvr>
  <p:transition>
    <p:zo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Regular expression patterns – Special chars</a:t>
            </a:r>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Regular expression</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graphicFrame>
        <p:nvGraphicFramePr>
          <p:cNvPr id="8" name="Table 7"/>
          <p:cNvGraphicFramePr>
            <a:graphicFrameLocks noGrp="1"/>
          </p:cNvGraphicFramePr>
          <p:nvPr/>
        </p:nvGraphicFramePr>
        <p:xfrm>
          <a:off x="380999" y="1229995"/>
          <a:ext cx="8486775" cy="3171190"/>
        </p:xfrm>
        <a:graphic>
          <a:graphicData uri="http://schemas.openxmlformats.org/drawingml/2006/table">
            <a:tbl>
              <a:tblPr firstRow="1" bandRow="1">
                <a:tableStyleId>{5C22544A-7EE6-4342-B048-85BDC9FD1C3A}</a:tableStyleId>
              </a:tblPr>
              <a:tblGrid>
                <a:gridCol w="1133476"/>
                <a:gridCol w="7353299"/>
              </a:tblGrid>
              <a:tr h="355834">
                <a:tc>
                  <a:txBody>
                    <a:bodyPr/>
                    <a:lstStyle/>
                    <a:p>
                      <a:r>
                        <a:rPr lang="en-US" dirty="0" smtClean="0"/>
                        <a:t>Pattern</a:t>
                      </a:r>
                      <a:endParaRPr lang="ro-RO" dirty="0"/>
                    </a:p>
                  </a:txBody>
                  <a:tcPr/>
                </a:tc>
                <a:tc>
                  <a:txBody>
                    <a:bodyPr/>
                    <a:lstStyle/>
                    <a:p>
                      <a:r>
                        <a:rPr lang="en-US" dirty="0" smtClean="0"/>
                        <a:t>Description</a:t>
                      </a:r>
                      <a:endParaRPr lang="ro-RO" dirty="0"/>
                    </a:p>
                  </a:txBody>
                  <a:tcPr/>
                </a:tc>
              </a:tr>
              <a:tr h="366395">
                <a:tc>
                  <a:txBody>
                    <a:bodyPr/>
                    <a:lstStyle/>
                    <a:p>
                      <a:pPr>
                        <a:spcAft>
                          <a:spcPts val="0"/>
                        </a:spcAft>
                      </a:pPr>
                      <a:r>
                        <a:rPr lang="en-US" sz="1200" kern="50">
                          <a:latin typeface="Liberation Serif"/>
                          <a:ea typeface="WenQuanYi Zen Hei"/>
                          <a:cs typeface="Lohit Devanagari"/>
                        </a:rPr>
                        <a:t>.</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Matches any single character except newline. Using m option allows it to match newline as well.</a:t>
                      </a:r>
                      <a:endParaRPr lang="ro-RO" sz="1200" kern="50">
                        <a:latin typeface="Liberation Serif"/>
                        <a:ea typeface="WenQuanYi Zen Hei"/>
                        <a:cs typeface="Lohit Devanagari"/>
                      </a:endParaRPr>
                    </a:p>
                  </a:txBody>
                  <a:tcPr marL="34925" marR="34925" marT="34925" marB="34925"/>
                </a:tc>
              </a:tr>
              <a:tr h="323850">
                <a:tc>
                  <a:txBody>
                    <a:bodyPr/>
                    <a:lstStyle/>
                    <a:p>
                      <a:pPr>
                        <a:spcAft>
                          <a:spcPts val="0"/>
                        </a:spcAft>
                      </a:pPr>
                      <a:r>
                        <a:rPr lang="en-US" sz="1200" kern="50">
                          <a:latin typeface="Liberation Serif"/>
                          <a:ea typeface="WenQuanYi Zen Hei"/>
                          <a:cs typeface="Lohit Devanagari"/>
                        </a:rPr>
                        <a:t>\w</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Matches word characters.[A-Za-z0-9_]</a:t>
                      </a:r>
                      <a:endParaRPr lang="ro-RO" sz="1200" kern="50">
                        <a:latin typeface="Liberation Serif"/>
                        <a:ea typeface="WenQuanYi Zen Hei"/>
                        <a:cs typeface="Lohit Devanagari"/>
                      </a:endParaRPr>
                    </a:p>
                  </a:txBody>
                  <a:tcPr marL="34925" marR="34925" marT="34925" marB="34925"/>
                </a:tc>
              </a:tr>
              <a:tr h="409575">
                <a:tc>
                  <a:txBody>
                    <a:bodyPr/>
                    <a:lstStyle/>
                    <a:p>
                      <a:pPr>
                        <a:spcAft>
                          <a:spcPts val="0"/>
                        </a:spcAft>
                      </a:pPr>
                      <a:r>
                        <a:rPr lang="en-US" sz="1200" kern="50">
                          <a:latin typeface="Liberation Serif"/>
                          <a:ea typeface="WenQuanYi Zen Hei"/>
                          <a:cs typeface="Lohit Devanagari"/>
                        </a:rPr>
                        <a:t>\W</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Matches nonword characters.[^A-Za-z0-9_]</a:t>
                      </a:r>
                      <a:endParaRPr lang="ro-RO" sz="1200" kern="50">
                        <a:latin typeface="Liberation Serif"/>
                        <a:ea typeface="WenQuanYi Zen Hei"/>
                        <a:cs typeface="Lohit Devanagari"/>
                      </a:endParaRPr>
                    </a:p>
                  </a:txBody>
                  <a:tcPr marL="34925" marR="34925" marT="34925" marB="34925"/>
                </a:tc>
              </a:tr>
              <a:tr h="419100">
                <a:tc>
                  <a:txBody>
                    <a:bodyPr/>
                    <a:lstStyle/>
                    <a:p>
                      <a:pPr>
                        <a:spcAft>
                          <a:spcPts val="0"/>
                        </a:spcAft>
                      </a:pPr>
                      <a:r>
                        <a:rPr lang="en-US" sz="1200" kern="50">
                          <a:latin typeface="Liberation Serif"/>
                          <a:ea typeface="WenQuanYi Zen Hei"/>
                          <a:cs typeface="Lohit Devanagari"/>
                        </a:rPr>
                        <a:t>\s</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Matches whitespace. Equivalent to [\t\n\r\f].</a:t>
                      </a:r>
                      <a:endParaRPr lang="ro-RO" sz="1200" kern="50">
                        <a:latin typeface="Liberation Serif"/>
                        <a:ea typeface="WenQuanYi Zen Hei"/>
                        <a:cs typeface="Lohit Devanagari"/>
                      </a:endParaRPr>
                    </a:p>
                  </a:txBody>
                  <a:tcPr marL="34925" marR="34925" marT="34925" marB="34925"/>
                </a:tc>
              </a:tr>
              <a:tr h="354535">
                <a:tc>
                  <a:txBody>
                    <a:bodyPr/>
                    <a:lstStyle/>
                    <a:p>
                      <a:pPr>
                        <a:spcAft>
                          <a:spcPts val="0"/>
                        </a:spcAft>
                      </a:pPr>
                      <a:r>
                        <a:rPr lang="en-US" sz="1200" kern="50">
                          <a:latin typeface="Liberation Serif"/>
                          <a:ea typeface="WenQuanYi Zen Hei"/>
                          <a:cs typeface="Lohit Devanagari"/>
                        </a:rPr>
                        <a:t>\S</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Matches nonwhitespace.</a:t>
                      </a:r>
                      <a:endParaRPr lang="ro-RO" sz="1200" kern="50">
                        <a:latin typeface="Liberation Serif"/>
                        <a:ea typeface="WenQuanYi Zen Hei"/>
                        <a:cs typeface="Lohit Devanagari"/>
                      </a:endParaRPr>
                    </a:p>
                  </a:txBody>
                  <a:tcPr marL="34925" marR="34925" marT="34925" marB="34925"/>
                </a:tc>
              </a:tr>
              <a:tr h="426515">
                <a:tc>
                  <a:txBody>
                    <a:bodyPr/>
                    <a:lstStyle/>
                    <a:p>
                      <a:pPr>
                        <a:spcAft>
                          <a:spcPts val="0"/>
                        </a:spcAft>
                      </a:pPr>
                      <a:r>
                        <a:rPr lang="en-US" sz="1200" kern="50">
                          <a:latin typeface="Liberation Serif"/>
                          <a:ea typeface="WenQuanYi Zen Hei"/>
                          <a:cs typeface="Lohit Devanagari"/>
                        </a:rPr>
                        <a:t>\d</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a:latin typeface="Liberation Serif"/>
                          <a:ea typeface="WenQuanYi Zen Hei"/>
                          <a:cs typeface="Lohit Devanagari"/>
                        </a:rPr>
                        <a:t>Matches digits. Equivalent to [0-9].</a:t>
                      </a:r>
                      <a:endParaRPr lang="ro-RO" sz="1200" kern="50">
                        <a:latin typeface="Liberation Serif"/>
                        <a:ea typeface="WenQuanYi Zen Hei"/>
                        <a:cs typeface="Lohit Devanagari"/>
                      </a:endParaRPr>
                    </a:p>
                  </a:txBody>
                  <a:tcPr marL="34925" marR="34925" marT="34925" marB="34925"/>
                </a:tc>
              </a:tr>
              <a:tr h="0">
                <a:tc>
                  <a:txBody>
                    <a:bodyPr/>
                    <a:lstStyle/>
                    <a:p>
                      <a:pPr>
                        <a:spcAft>
                          <a:spcPts val="0"/>
                        </a:spcAft>
                      </a:pPr>
                      <a:r>
                        <a:rPr lang="en-US" sz="1200" kern="50">
                          <a:latin typeface="Liberation Serif"/>
                          <a:ea typeface="WenQuanYi Zen Hei"/>
                          <a:cs typeface="Lohit Devanagari"/>
                        </a:rPr>
                        <a:t>\D</a:t>
                      </a:r>
                      <a:endParaRPr lang="ro-RO" sz="1200" kern="5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Matches </a:t>
                      </a:r>
                      <a:r>
                        <a:rPr lang="en-US" sz="1200" kern="50" dirty="0" err="1">
                          <a:latin typeface="Liberation Serif"/>
                          <a:ea typeface="WenQuanYi Zen Hei"/>
                          <a:cs typeface="Lohit Devanagari"/>
                        </a:rPr>
                        <a:t>nondigits</a:t>
                      </a:r>
                      <a:r>
                        <a:rPr lang="en-US" sz="1200" kern="50" dirty="0">
                          <a:latin typeface="Liberation Serif"/>
                          <a:ea typeface="WenQuanYi Zen Hei"/>
                          <a:cs typeface="Lohit Devanagari"/>
                        </a:rPr>
                        <a:t>.</a:t>
                      </a:r>
                      <a:endParaRPr lang="ro-RO" sz="1200" kern="50" dirty="0">
                        <a:latin typeface="Liberation Serif"/>
                        <a:ea typeface="WenQuanYi Zen Hei"/>
                        <a:cs typeface="Lohit Devanagari"/>
                      </a:endParaRPr>
                    </a:p>
                  </a:txBody>
                  <a:tcPr marL="34925" marR="34925" marT="34925" marB="34925"/>
                </a:tc>
              </a:tr>
              <a:tr h="0">
                <a:tc>
                  <a:txBody>
                    <a:bodyPr/>
                    <a:lstStyle/>
                    <a:p>
                      <a:pPr>
                        <a:spcAft>
                          <a:spcPts val="0"/>
                        </a:spcAft>
                      </a:pPr>
                      <a:r>
                        <a:rPr lang="en-US" sz="1200" kern="50" dirty="0">
                          <a:latin typeface="Liberation Serif"/>
                          <a:ea typeface="WenQuanYi Zen Hei"/>
                          <a:cs typeface="Lohit Devanagari"/>
                        </a:rPr>
                        <a:t>\n, \t, etc.</a:t>
                      </a:r>
                      <a:endParaRPr lang="ro-RO" sz="1200" kern="50" dirty="0">
                        <a:latin typeface="Liberation Serif"/>
                        <a:ea typeface="WenQuanYi Zen Hei"/>
                        <a:cs typeface="Lohit Devanagari"/>
                      </a:endParaRPr>
                    </a:p>
                  </a:txBody>
                  <a:tcPr marL="34925" marR="34925" marT="34925" marB="34925"/>
                </a:tc>
                <a:tc>
                  <a:txBody>
                    <a:bodyPr/>
                    <a:lstStyle/>
                    <a:p>
                      <a:pPr>
                        <a:spcAft>
                          <a:spcPts val="0"/>
                        </a:spcAft>
                      </a:pPr>
                      <a:r>
                        <a:rPr lang="en-US" sz="1200" kern="50" dirty="0">
                          <a:latin typeface="Liberation Serif"/>
                          <a:ea typeface="WenQuanYi Zen Hei"/>
                          <a:cs typeface="Lohit Devanagari"/>
                        </a:rPr>
                        <a:t>Matches newlines, carriage returns, tabs, etc.</a:t>
                      </a:r>
                      <a:endParaRPr lang="ro-RO" sz="1200" kern="50" dirty="0">
                        <a:latin typeface="Liberation Serif"/>
                        <a:ea typeface="WenQuanYi Zen Hei"/>
                        <a:cs typeface="Lohit Devanagari"/>
                      </a:endParaRPr>
                    </a:p>
                  </a:txBody>
                  <a:tcPr marL="34925" marR="34925" marT="34925" marB="34925"/>
                </a:tc>
              </a:tr>
            </a:tbl>
          </a:graphicData>
        </a:graphic>
      </p:graphicFrame>
    </p:spTree>
  </p:cSld>
  <p:clrMapOvr>
    <a:masterClrMapping/>
  </p:clrMapOvr>
  <p:transition>
    <p:zo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160F1-D131-488F-8FBF-A9F49A274FEE}" type="datetime3">
              <a:rPr lang="en-US" smtClean="0"/>
              <a:pPr/>
              <a:t>27 March 2015</a:t>
            </a:fld>
            <a:endParaRPr lang="pl-PL" dirty="0"/>
          </a:p>
        </p:txBody>
      </p:sp>
      <p:sp>
        <p:nvSpPr>
          <p:cNvPr id="3" name="Text Placeholder 2"/>
          <p:cNvSpPr>
            <a:spLocks noGrp="1"/>
          </p:cNvSpPr>
          <p:nvPr>
            <p:ph type="body" sz="quarter" idx="20"/>
          </p:nvPr>
        </p:nvSpPr>
        <p:spPr>
          <a:xfrm>
            <a:off x="5848350" y="2891961"/>
            <a:ext cx="3181350" cy="576293"/>
          </a:xfrm>
        </p:spPr>
        <p:txBody>
          <a:bodyPr/>
          <a:lstStyle/>
          <a:p>
            <a:r>
              <a:rPr lang="en-US" dirty="0" smtClean="0"/>
              <a:t>Practice</a:t>
            </a:r>
            <a:endParaRPr lang="ro-RO" dirty="0"/>
          </a:p>
        </p:txBody>
      </p:sp>
    </p:spTree>
    <p:extLst>
      <p:ext uri="{BB962C8B-B14F-4D97-AF65-F5344CB8AC3E}">
        <p14:creationId xmlns:p14="http://schemas.microsoft.com/office/powerpoint/2010/main" val="2856004977"/>
      </p:ext>
    </p:extLst>
  </p:cSld>
  <p:clrMapOvr>
    <a:masterClrMapping/>
  </p:clrMapOvr>
  <p:transition>
    <p:zo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7"/>
          </p:nvPr>
        </p:nvSpPr>
        <p:spPr>
          <a:xfrm>
            <a:off x="285719" y="333661"/>
            <a:ext cx="8723809" cy="607071"/>
          </a:xfrm>
        </p:spPr>
        <p:txBody>
          <a:bodyPr/>
          <a:lstStyle/>
          <a:p>
            <a:r>
              <a:rPr lang="en-US" dirty="0" smtClean="0"/>
              <a:t>Practice</a:t>
            </a:r>
            <a:endParaRPr lang="ro-RO" dirty="0"/>
          </a:p>
        </p:txBody>
      </p:sp>
      <p:sp>
        <p:nvSpPr>
          <p:cNvPr id="14" name="Text Placeholder 13"/>
          <p:cNvSpPr>
            <a:spLocks noGrp="1"/>
          </p:cNvSpPr>
          <p:nvPr>
            <p:ph type="body" sz="quarter" idx="23"/>
          </p:nvPr>
        </p:nvSpPr>
        <p:spPr>
          <a:xfrm>
            <a:off x="285719" y="1032876"/>
            <a:ext cx="8705881" cy="1130291"/>
          </a:xfrm>
        </p:spPr>
        <p:txBody>
          <a:bodyPr/>
          <a:lstStyle/>
          <a:p>
            <a:r>
              <a:rPr lang="en-US" dirty="0" smtClean="0"/>
              <a:t>Create a pattern for </a:t>
            </a:r>
            <a:r>
              <a:rPr lang="en-US" dirty="0" err="1" smtClean="0"/>
              <a:t>ip</a:t>
            </a:r>
            <a:r>
              <a:rPr lang="en-US" dirty="0" smtClean="0"/>
              <a:t> address. </a:t>
            </a:r>
          </a:p>
          <a:p>
            <a:r>
              <a:rPr lang="en-US" dirty="0" smtClean="0"/>
              <a:t>Extract the first </a:t>
            </a:r>
            <a:r>
              <a:rPr lang="en-US" dirty="0" err="1" smtClean="0"/>
              <a:t>ip</a:t>
            </a:r>
            <a:r>
              <a:rPr lang="en-US" dirty="0" smtClean="0"/>
              <a:t> address that appears in the output returned by ping. </a:t>
            </a:r>
          </a:p>
          <a:p>
            <a:r>
              <a:rPr lang="en-US" dirty="0" smtClean="0"/>
              <a:t>Extract how many packets were lost. </a:t>
            </a:r>
            <a:endParaRPr lang="ro-RO" dirty="0" smtClean="0"/>
          </a:p>
        </p:txBody>
      </p:sp>
      <p:sp>
        <p:nvSpPr>
          <p:cNvPr id="15" name="Text Placeholder 14"/>
          <p:cNvSpPr>
            <a:spLocks noGrp="1"/>
          </p:cNvSpPr>
          <p:nvPr>
            <p:ph type="body" sz="quarter" idx="39"/>
          </p:nvPr>
        </p:nvSpPr>
        <p:spPr/>
        <p:txBody>
          <a:bodyPr/>
          <a:lstStyle/>
          <a:p>
            <a:r>
              <a:rPr lang="en-US" dirty="0" smtClean="0"/>
              <a:t>Python</a:t>
            </a:r>
            <a:endParaRPr lang="ro-RO" dirty="0"/>
          </a:p>
        </p:txBody>
      </p:sp>
      <p:sp>
        <p:nvSpPr>
          <p:cNvPr id="16" name="Text Placeholder 15"/>
          <p:cNvSpPr>
            <a:spLocks noGrp="1"/>
          </p:cNvSpPr>
          <p:nvPr>
            <p:ph type="body" sz="quarter" idx="40"/>
          </p:nvPr>
        </p:nvSpPr>
        <p:spPr/>
        <p:txBody>
          <a:bodyPr/>
          <a:lstStyle/>
          <a:p>
            <a:r>
              <a:rPr lang="en-US" dirty="0" smtClean="0"/>
              <a:t>Regular expressions </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27 March 2015</a:t>
            </a:fld>
            <a:endParaRPr lang="pl-PL" dirty="0"/>
          </a:p>
        </p:txBody>
      </p:sp>
    </p:spTree>
    <p:extLst>
      <p:ext uri="{BB962C8B-B14F-4D97-AF65-F5344CB8AC3E}">
        <p14:creationId xmlns:p14="http://schemas.microsoft.com/office/powerpoint/2010/main" val="3596388029"/>
      </p:ext>
    </p:extLst>
  </p:cSld>
  <p:clrMapOvr>
    <a:masterClrMapping/>
  </p:clrMapOvr>
  <p:transition>
    <p:zo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
        <p:nvSpPr>
          <p:cNvPr id="3" name="Text Placeholder 2"/>
          <p:cNvSpPr>
            <a:spLocks noGrp="1"/>
          </p:cNvSpPr>
          <p:nvPr>
            <p:ph type="body" sz="quarter" idx="20"/>
          </p:nvPr>
        </p:nvSpPr>
        <p:spPr>
          <a:xfrm>
            <a:off x="5848350" y="2891961"/>
            <a:ext cx="3295650" cy="1007181"/>
          </a:xfrm>
        </p:spPr>
        <p:txBody>
          <a:bodyPr/>
          <a:lstStyle/>
          <a:p>
            <a:r>
              <a:rPr lang="en-US" dirty="0" smtClean="0"/>
              <a:t>Classes and Objects</a:t>
            </a:r>
            <a:endParaRPr lang="ro-RO" dirty="0"/>
          </a:p>
        </p:txBody>
      </p:sp>
    </p:spTree>
  </p:cSld>
  <p:clrMapOvr>
    <a:masterClrMapping/>
  </p:clrMapOvr>
  <p:transition>
    <p:zo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285719" y="333661"/>
            <a:ext cx="8723809" cy="607071"/>
          </a:xfrm>
        </p:spPr>
        <p:txBody>
          <a:bodyPr/>
          <a:lstStyle/>
          <a:p>
            <a:r>
              <a:rPr lang="en-US" dirty="0" smtClean="0"/>
              <a:t>Overview of Object Oriented terminology</a:t>
            </a:r>
            <a:endParaRPr lang="ro-RO" dirty="0"/>
          </a:p>
        </p:txBody>
      </p:sp>
      <p:sp>
        <p:nvSpPr>
          <p:cNvPr id="5" name="Text Placeholder 4"/>
          <p:cNvSpPr>
            <a:spLocks noGrp="1"/>
          </p:cNvSpPr>
          <p:nvPr>
            <p:ph type="body" sz="quarter" idx="23"/>
          </p:nvPr>
        </p:nvSpPr>
        <p:spPr>
          <a:xfrm>
            <a:off x="285719" y="1032876"/>
            <a:ext cx="8705881" cy="5839273"/>
          </a:xfrm>
        </p:spPr>
        <p:txBody>
          <a:bodyPr/>
          <a:lstStyle/>
          <a:p>
            <a:pPr lvl="0"/>
            <a:r>
              <a:rPr lang="en-US" sz="1500" b="1" dirty="0" smtClean="0"/>
              <a:t>Class:</a:t>
            </a:r>
            <a:r>
              <a:rPr lang="en-US" sz="1500" dirty="0" smtClean="0"/>
              <a:t> A user-defined prototype for an object that defines a set of attributes that characterize any object of the class. The attributes are data members (class variables and instance variables) and methods, accessed via dot notation. </a:t>
            </a:r>
            <a:endParaRPr lang="ro-RO" sz="1500" dirty="0" smtClean="0"/>
          </a:p>
          <a:p>
            <a:pPr lvl="0"/>
            <a:r>
              <a:rPr lang="en-US" sz="1500" b="1" dirty="0" smtClean="0"/>
              <a:t>Class variable:</a:t>
            </a:r>
            <a:r>
              <a:rPr lang="en-US" sz="1500" dirty="0" smtClean="0"/>
              <a:t> A variable that is shared by all instances of a class. Class variables are defined within a class but outside any of the class's methods. Class variables aren't used as frequently as instance variables are. </a:t>
            </a:r>
            <a:endParaRPr lang="ro-RO" sz="1500" dirty="0" smtClean="0"/>
          </a:p>
          <a:p>
            <a:pPr lvl="0"/>
            <a:r>
              <a:rPr lang="en-US" sz="1500" b="1" dirty="0" smtClean="0"/>
              <a:t>Data member:</a:t>
            </a:r>
            <a:r>
              <a:rPr lang="en-US" sz="1500" dirty="0" smtClean="0"/>
              <a:t> A class variable or instance variable that holds data associated with a class and its objects. </a:t>
            </a:r>
            <a:endParaRPr lang="ro-RO" sz="1500" dirty="0" smtClean="0"/>
          </a:p>
          <a:p>
            <a:pPr lvl="0"/>
            <a:r>
              <a:rPr lang="en-US" sz="1500" b="1" dirty="0" smtClean="0"/>
              <a:t>Function overloading:</a:t>
            </a:r>
            <a:r>
              <a:rPr lang="en-US" sz="1500" dirty="0" smtClean="0"/>
              <a:t> The assignment of more than one behavior to a particular function. The operation performed varies by the types of objects (arguments) involved.</a:t>
            </a:r>
            <a:endParaRPr lang="ro-RO" sz="1500" dirty="0" smtClean="0"/>
          </a:p>
          <a:p>
            <a:pPr lvl="0"/>
            <a:r>
              <a:rPr lang="en-US" sz="1500" b="1" dirty="0" smtClean="0"/>
              <a:t>Instance variable:</a:t>
            </a:r>
            <a:r>
              <a:rPr lang="en-US" sz="1500" dirty="0" smtClean="0"/>
              <a:t> A variable that is defined inside a method and belongs only to the current instance of a class. </a:t>
            </a:r>
            <a:endParaRPr lang="ro-RO" sz="1500" dirty="0" smtClean="0"/>
          </a:p>
          <a:p>
            <a:pPr lvl="0"/>
            <a:r>
              <a:rPr lang="en-US" sz="1500" b="1" dirty="0" smtClean="0"/>
              <a:t>Inheritance :</a:t>
            </a:r>
            <a:r>
              <a:rPr lang="en-US" sz="1500" dirty="0" smtClean="0"/>
              <a:t> The transfer of the characteristics of a class to other classes that are derived from it. </a:t>
            </a:r>
            <a:endParaRPr lang="ro-RO" sz="1500" dirty="0" smtClean="0"/>
          </a:p>
          <a:p>
            <a:pPr lvl="0"/>
            <a:r>
              <a:rPr lang="en-US" sz="1500" b="1" dirty="0" smtClean="0"/>
              <a:t>Instance:</a:t>
            </a:r>
            <a:r>
              <a:rPr lang="en-US" sz="1500" dirty="0" smtClean="0"/>
              <a:t> An individual object of a certain class. An object </a:t>
            </a:r>
            <a:r>
              <a:rPr lang="en-US" sz="1500" dirty="0" err="1" smtClean="0"/>
              <a:t>obj</a:t>
            </a:r>
            <a:r>
              <a:rPr lang="en-US" sz="1500" dirty="0" smtClean="0"/>
              <a:t> that belongs to a class Circle, for example, is an instance of the class Circle.</a:t>
            </a:r>
            <a:endParaRPr lang="ro-RO" sz="1500" dirty="0" smtClean="0"/>
          </a:p>
          <a:p>
            <a:pPr lvl="0"/>
            <a:r>
              <a:rPr lang="en-US" sz="1500" b="1" dirty="0" smtClean="0"/>
              <a:t>Instantiation :</a:t>
            </a:r>
            <a:r>
              <a:rPr lang="en-US" sz="1500" dirty="0" smtClean="0"/>
              <a:t> The creation of an instance of a class. </a:t>
            </a:r>
            <a:endParaRPr lang="ro-RO" sz="1500" dirty="0" smtClean="0"/>
          </a:p>
          <a:p>
            <a:pPr lvl="0"/>
            <a:r>
              <a:rPr lang="en-US" sz="1500" b="1" dirty="0" smtClean="0"/>
              <a:t>Method :</a:t>
            </a:r>
            <a:r>
              <a:rPr lang="en-US" sz="1500" dirty="0" smtClean="0"/>
              <a:t> A special kind of function that is defined in a class definition.</a:t>
            </a:r>
            <a:endParaRPr lang="ro-RO" sz="1500" dirty="0" smtClean="0"/>
          </a:p>
          <a:p>
            <a:pPr lvl="0"/>
            <a:r>
              <a:rPr lang="en-US" sz="1500" b="1" dirty="0" smtClean="0"/>
              <a:t>Object :</a:t>
            </a:r>
            <a:r>
              <a:rPr lang="en-US" sz="1500" dirty="0" smtClean="0"/>
              <a:t> A unique instance of a data structure that's defined by its class. An object comprises both data members (class variables and instance variables) and methods. </a:t>
            </a:r>
            <a:endParaRPr lang="ro-RO" sz="1500" dirty="0" smtClean="0"/>
          </a:p>
          <a:p>
            <a:pPr lvl="0"/>
            <a:r>
              <a:rPr lang="en-US" sz="1500" b="1" dirty="0" smtClean="0"/>
              <a:t>Operator overloading:</a:t>
            </a:r>
            <a:r>
              <a:rPr lang="en-US" sz="1500" dirty="0" smtClean="0"/>
              <a:t> The assignment of more than one function to a particular operator.</a:t>
            </a:r>
            <a:endParaRPr lang="ro-RO" sz="1500" dirty="0" smtClean="0"/>
          </a:p>
          <a:p>
            <a:endParaRPr lang="ro-RO" sz="1500" dirty="0"/>
          </a:p>
        </p:txBody>
      </p:sp>
      <p:sp>
        <p:nvSpPr>
          <p:cNvPr id="6" name="Text Placeholder 5"/>
          <p:cNvSpPr>
            <a:spLocks noGrp="1"/>
          </p:cNvSpPr>
          <p:nvPr>
            <p:ph type="body" sz="quarter" idx="39"/>
          </p:nvPr>
        </p:nvSpPr>
        <p:spPr/>
        <p:txBody>
          <a:bodyPr/>
          <a:lstStyle/>
          <a:p>
            <a:r>
              <a:rPr lang="en-US" dirty="0" smtClean="0"/>
              <a:t>Python</a:t>
            </a:r>
            <a:endParaRPr lang="ro-RO" dirty="0"/>
          </a:p>
        </p:txBody>
      </p:sp>
      <p:sp>
        <p:nvSpPr>
          <p:cNvPr id="7" name="Text Placeholder 6"/>
          <p:cNvSpPr>
            <a:spLocks noGrp="1"/>
          </p:cNvSpPr>
          <p:nvPr>
            <p:ph type="body" sz="quarter" idx="40"/>
          </p:nvPr>
        </p:nvSpPr>
        <p:spPr/>
        <p:txBody>
          <a:bodyPr/>
          <a:lstStyle/>
          <a:p>
            <a:r>
              <a:rPr lang="en-US" dirty="0" smtClean="0"/>
              <a:t>Classes and objects</a:t>
            </a:r>
            <a:endParaRPr lang="ro-RO" dirty="0"/>
          </a:p>
        </p:txBody>
      </p:sp>
      <p:sp>
        <p:nvSpPr>
          <p:cNvPr id="2" name="Date Placeholder 1"/>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Creating classes</a:t>
            </a:r>
            <a:endParaRPr lang="ro-RO" dirty="0"/>
          </a:p>
        </p:txBody>
      </p:sp>
      <p:sp>
        <p:nvSpPr>
          <p:cNvPr id="3" name="Text Placeholder 2"/>
          <p:cNvSpPr>
            <a:spLocks noGrp="1"/>
          </p:cNvSpPr>
          <p:nvPr>
            <p:ph type="body" sz="quarter" idx="23"/>
          </p:nvPr>
        </p:nvSpPr>
        <p:spPr>
          <a:xfrm>
            <a:off x="285719" y="1032876"/>
            <a:ext cx="8705881" cy="5577663"/>
          </a:xfrm>
        </p:spPr>
        <p:txBody>
          <a:bodyPr/>
          <a:lstStyle/>
          <a:p>
            <a:r>
              <a:rPr lang="en-US" sz="1400" dirty="0" smtClean="0"/>
              <a:t>Python has been an object-oriented language from day one so creating and using classes and objects are easy. </a:t>
            </a:r>
          </a:p>
          <a:p>
            <a:r>
              <a:rPr lang="en-US" sz="1400" dirty="0" smtClean="0"/>
              <a:t>The </a:t>
            </a:r>
            <a:r>
              <a:rPr lang="en-US" sz="1400" i="1" dirty="0" smtClean="0"/>
              <a:t>class</a:t>
            </a:r>
            <a:r>
              <a:rPr lang="en-US" sz="1400" dirty="0" smtClean="0"/>
              <a:t> statement creates a new class definition. </a:t>
            </a:r>
          </a:p>
          <a:p>
            <a:r>
              <a:rPr lang="en-US" sz="1400" dirty="0" smtClean="0"/>
              <a:t>Syntax</a:t>
            </a:r>
          </a:p>
          <a:p>
            <a:pPr lvl="1">
              <a:buNone/>
            </a:pPr>
            <a:r>
              <a:rPr lang="en-US" sz="1400" i="1" dirty="0" smtClean="0"/>
              <a:t>class </a:t>
            </a:r>
            <a:r>
              <a:rPr lang="en-US" sz="1400" i="1" dirty="0" err="1" smtClean="0"/>
              <a:t>ClassName</a:t>
            </a:r>
            <a:r>
              <a:rPr lang="en-US" sz="1400" i="1" dirty="0" smtClean="0"/>
              <a:t>:</a:t>
            </a:r>
            <a:endParaRPr lang="ro-RO" sz="1400" dirty="0" smtClean="0"/>
          </a:p>
          <a:p>
            <a:pPr lvl="1">
              <a:buNone/>
            </a:pPr>
            <a:r>
              <a:rPr lang="en-US" sz="1400" i="1" dirty="0" smtClean="0"/>
              <a:t>   'Optional class documentation string'</a:t>
            </a:r>
            <a:endParaRPr lang="ro-RO" sz="1400" dirty="0" smtClean="0"/>
          </a:p>
          <a:p>
            <a:pPr lvl="1">
              <a:buNone/>
            </a:pPr>
            <a:r>
              <a:rPr lang="en-US" sz="1400" i="1" dirty="0" smtClean="0"/>
              <a:t>   </a:t>
            </a:r>
            <a:r>
              <a:rPr lang="en-US" sz="1400" i="1" dirty="0" err="1" smtClean="0"/>
              <a:t>class_suite</a:t>
            </a:r>
            <a:r>
              <a:rPr lang="en-US" sz="1400" dirty="0" smtClean="0"/>
              <a:t> </a:t>
            </a:r>
            <a:endParaRPr lang="ro-RO" sz="1400" dirty="0" smtClean="0"/>
          </a:p>
          <a:p>
            <a:pPr lvl="0"/>
            <a:r>
              <a:rPr lang="en-US" sz="1400" dirty="0" smtClean="0"/>
              <a:t>The class has a documentation string which can be access via </a:t>
            </a:r>
            <a:r>
              <a:rPr lang="en-US" sz="1400" i="1" dirty="0" err="1" smtClean="0"/>
              <a:t>ClassName.__doc</a:t>
            </a:r>
            <a:r>
              <a:rPr lang="en-US" sz="1400" i="1" dirty="0" smtClean="0"/>
              <a:t>__</a:t>
            </a:r>
            <a:r>
              <a:rPr lang="en-US" sz="1400" dirty="0" smtClean="0"/>
              <a:t>.</a:t>
            </a:r>
            <a:endParaRPr lang="ro-RO" sz="1400" dirty="0" smtClean="0"/>
          </a:p>
          <a:p>
            <a:pPr lvl="0"/>
            <a:r>
              <a:rPr lang="en-US" sz="1400" dirty="0" smtClean="0"/>
              <a:t>The </a:t>
            </a:r>
            <a:r>
              <a:rPr lang="en-US" sz="1400" i="1" dirty="0" err="1" smtClean="0"/>
              <a:t>class_suite</a:t>
            </a:r>
            <a:r>
              <a:rPr lang="en-US" sz="1400" dirty="0" smtClean="0"/>
              <a:t> consists of all the component statements, defining class members, data attributes, and functions.</a:t>
            </a:r>
          </a:p>
          <a:p>
            <a:pPr lvl="1"/>
            <a:r>
              <a:rPr lang="en-US" sz="1400" kern="1200" dirty="0" smtClean="0"/>
              <a:t>Method </a:t>
            </a:r>
            <a:r>
              <a:rPr lang="en-US" sz="1400" i="1" kern="1200" dirty="0" smtClean="0"/>
              <a:t>__init__()</a:t>
            </a:r>
            <a:r>
              <a:rPr lang="en-US" sz="1400" kern="1200" dirty="0" smtClean="0"/>
              <a:t> is a special method which is called class constructor or initialization method that Python calls when you create a new instance of this class.</a:t>
            </a:r>
          </a:p>
          <a:p>
            <a:pPr lvl="1"/>
            <a:r>
              <a:rPr lang="en-US" sz="1400" kern="1200" dirty="0" smtClean="0"/>
              <a:t>You declare other class methods like normal functions with the exception that the first argument to each method is </a:t>
            </a:r>
            <a:r>
              <a:rPr lang="en-US" sz="1400" i="1" kern="1200" dirty="0" smtClean="0"/>
              <a:t>self</a:t>
            </a:r>
            <a:r>
              <a:rPr lang="en-US" sz="1400" kern="1200" dirty="0" smtClean="0"/>
              <a:t>. Python adds the </a:t>
            </a:r>
            <a:r>
              <a:rPr lang="en-US" sz="1400" i="1" kern="1200" dirty="0" smtClean="0"/>
              <a:t>self</a:t>
            </a:r>
            <a:r>
              <a:rPr lang="en-US" sz="1400" kern="1200" dirty="0" smtClean="0"/>
              <a:t> argument to the list for you; you don't need to include it when you call the methods.</a:t>
            </a:r>
            <a:endParaRPr lang="en-US" sz="1400" dirty="0" smtClean="0"/>
          </a:p>
          <a:p>
            <a:r>
              <a:rPr lang="en-US" sz="1400" dirty="0" smtClean="0"/>
              <a:t>Class objects support two kinds of operations: attribute references and instantiation.</a:t>
            </a:r>
          </a:p>
          <a:p>
            <a:r>
              <a:rPr lang="en-US" sz="1400" dirty="0" smtClean="0"/>
              <a:t>To create instances of a class, you call the class using class name and pass in whatever arguments its </a:t>
            </a:r>
            <a:r>
              <a:rPr lang="en-US" sz="1400" i="1" dirty="0" smtClean="0"/>
              <a:t>__init__</a:t>
            </a:r>
            <a:r>
              <a:rPr lang="en-US" sz="1400" dirty="0" smtClean="0"/>
              <a:t> method accepts.</a:t>
            </a:r>
            <a:endParaRPr lang="ro-RO" sz="1400" dirty="0" smtClean="0"/>
          </a:p>
          <a:p>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Classes and objects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Accessing attributes</a:t>
            </a:r>
            <a:endParaRPr lang="ro-RO" dirty="0"/>
          </a:p>
        </p:txBody>
      </p:sp>
      <p:sp>
        <p:nvSpPr>
          <p:cNvPr id="3" name="Text Placeholder 2"/>
          <p:cNvSpPr>
            <a:spLocks noGrp="1"/>
          </p:cNvSpPr>
          <p:nvPr>
            <p:ph type="body" sz="quarter" idx="23"/>
          </p:nvPr>
        </p:nvSpPr>
        <p:spPr>
          <a:xfrm>
            <a:off x="285719" y="1032876"/>
            <a:ext cx="8705881" cy="3454004"/>
          </a:xfrm>
        </p:spPr>
        <p:txBody>
          <a:bodyPr/>
          <a:lstStyle/>
          <a:p>
            <a:r>
              <a:rPr lang="en-US" dirty="0" smtClean="0"/>
              <a:t>You access the object's attributes using the dot operator with object.</a:t>
            </a:r>
          </a:p>
          <a:p>
            <a:r>
              <a:rPr lang="en-US" dirty="0" smtClean="0"/>
              <a:t>You can add, remove, or modify attributes of classes and objects at any time</a:t>
            </a:r>
            <a:endParaRPr lang="ro-RO" dirty="0" smtClean="0"/>
          </a:p>
          <a:p>
            <a:r>
              <a:rPr lang="en-US" dirty="0" smtClean="0"/>
              <a:t>Instead of using the normal statements to access attributes, you can use following functions:</a:t>
            </a:r>
            <a:endParaRPr lang="ro-RO" dirty="0" smtClean="0"/>
          </a:p>
          <a:p>
            <a:pPr lvl="1"/>
            <a:r>
              <a:rPr lang="en-US" dirty="0" smtClean="0"/>
              <a:t>The </a:t>
            </a:r>
            <a:r>
              <a:rPr lang="en-US" b="1" dirty="0" err="1" smtClean="0"/>
              <a:t>getattr</a:t>
            </a:r>
            <a:r>
              <a:rPr lang="en-US" b="1" dirty="0" smtClean="0"/>
              <a:t>(</a:t>
            </a:r>
            <a:r>
              <a:rPr lang="en-US" b="1" dirty="0" err="1" smtClean="0"/>
              <a:t>obj</a:t>
            </a:r>
            <a:r>
              <a:rPr lang="en-US" b="1" dirty="0" smtClean="0"/>
              <a:t>, name[, default])</a:t>
            </a:r>
            <a:r>
              <a:rPr lang="en-US" dirty="0" smtClean="0"/>
              <a:t> : to access the attribute of object.</a:t>
            </a:r>
            <a:endParaRPr lang="ro-RO" dirty="0" smtClean="0"/>
          </a:p>
          <a:p>
            <a:pPr lvl="1"/>
            <a:r>
              <a:rPr lang="en-US" dirty="0" smtClean="0"/>
              <a:t>The </a:t>
            </a:r>
            <a:r>
              <a:rPr lang="en-US" b="1" dirty="0" err="1" smtClean="0"/>
              <a:t>hasattr</a:t>
            </a:r>
            <a:r>
              <a:rPr lang="en-US" b="1" dirty="0" smtClean="0"/>
              <a:t>(</a:t>
            </a:r>
            <a:r>
              <a:rPr lang="en-US" b="1" dirty="0" err="1" smtClean="0"/>
              <a:t>obj,name</a:t>
            </a:r>
            <a:r>
              <a:rPr lang="en-US" b="1" dirty="0" smtClean="0"/>
              <a:t>)</a:t>
            </a:r>
            <a:r>
              <a:rPr lang="en-US" dirty="0" smtClean="0"/>
              <a:t> : to check if an attribute exists or not.</a:t>
            </a:r>
            <a:endParaRPr lang="ro-RO" dirty="0" smtClean="0"/>
          </a:p>
          <a:p>
            <a:pPr lvl="1"/>
            <a:r>
              <a:rPr lang="en-US" dirty="0" smtClean="0"/>
              <a:t>The </a:t>
            </a:r>
            <a:r>
              <a:rPr lang="en-US" b="1" dirty="0" err="1" smtClean="0"/>
              <a:t>setattr</a:t>
            </a:r>
            <a:r>
              <a:rPr lang="en-US" b="1" dirty="0" smtClean="0"/>
              <a:t>(</a:t>
            </a:r>
            <a:r>
              <a:rPr lang="en-US" b="1" dirty="0" err="1" smtClean="0"/>
              <a:t>obj,name,value</a:t>
            </a:r>
            <a:r>
              <a:rPr lang="en-US" b="1" dirty="0" smtClean="0"/>
              <a:t>)</a:t>
            </a:r>
            <a:r>
              <a:rPr lang="en-US" dirty="0" smtClean="0"/>
              <a:t> : to set an attribute. If attribute does not exist then it would be created.</a:t>
            </a:r>
            <a:endParaRPr lang="ro-RO" dirty="0" smtClean="0"/>
          </a:p>
          <a:p>
            <a:pPr lvl="1"/>
            <a:r>
              <a:rPr lang="en-US" dirty="0" smtClean="0"/>
              <a:t>The </a:t>
            </a:r>
            <a:r>
              <a:rPr lang="en-US" b="1" dirty="0" err="1" smtClean="0"/>
              <a:t>delattr</a:t>
            </a:r>
            <a:r>
              <a:rPr lang="en-US" b="1" dirty="0" smtClean="0"/>
              <a:t>(</a:t>
            </a:r>
            <a:r>
              <a:rPr lang="en-US" b="1" dirty="0" err="1" smtClean="0"/>
              <a:t>obj</a:t>
            </a:r>
            <a:r>
              <a:rPr lang="en-US" b="1" dirty="0" smtClean="0"/>
              <a:t>, name)</a:t>
            </a:r>
            <a:r>
              <a:rPr lang="en-US" dirty="0" smtClean="0"/>
              <a:t> : to delete an attribute.</a:t>
            </a:r>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Classes and objects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Built-in class attributes</a:t>
            </a:r>
            <a:endParaRPr lang="ro-RO" dirty="0"/>
          </a:p>
        </p:txBody>
      </p:sp>
      <p:sp>
        <p:nvSpPr>
          <p:cNvPr id="3" name="Text Placeholder 2"/>
          <p:cNvSpPr>
            <a:spLocks noGrp="1"/>
          </p:cNvSpPr>
          <p:nvPr>
            <p:ph type="body" sz="quarter" idx="23"/>
          </p:nvPr>
        </p:nvSpPr>
        <p:spPr>
          <a:xfrm>
            <a:off x="285719" y="1032876"/>
            <a:ext cx="8705881" cy="3731003"/>
          </a:xfrm>
        </p:spPr>
        <p:txBody>
          <a:bodyPr/>
          <a:lstStyle/>
          <a:p>
            <a:r>
              <a:rPr lang="en-US" dirty="0" smtClean="0"/>
              <a:t>Every Python class keeps following built-in attributes and they can be accessed using dot operator like any other attribute:</a:t>
            </a:r>
            <a:endParaRPr lang="ro-RO" dirty="0" smtClean="0"/>
          </a:p>
          <a:p>
            <a:pPr lvl="1"/>
            <a:r>
              <a:rPr lang="en-US" b="1" dirty="0" smtClean="0"/>
              <a:t>__</a:t>
            </a:r>
            <a:r>
              <a:rPr lang="en-US" b="1" dirty="0" err="1" smtClean="0"/>
              <a:t>dict</a:t>
            </a:r>
            <a:r>
              <a:rPr lang="en-US" b="1" dirty="0" smtClean="0"/>
              <a:t>__ :</a:t>
            </a:r>
            <a:r>
              <a:rPr lang="en-US" dirty="0" smtClean="0"/>
              <a:t> Dictionary containing the class's namespace.</a:t>
            </a:r>
            <a:endParaRPr lang="ro-RO" dirty="0" smtClean="0"/>
          </a:p>
          <a:p>
            <a:pPr lvl="1"/>
            <a:r>
              <a:rPr lang="en-US" b="1" dirty="0" smtClean="0"/>
              <a:t>__doc__ :</a:t>
            </a:r>
            <a:r>
              <a:rPr lang="en-US" dirty="0" smtClean="0"/>
              <a:t> Class documentation string, or None if undefined. </a:t>
            </a:r>
            <a:endParaRPr lang="ro-RO" dirty="0" smtClean="0"/>
          </a:p>
          <a:p>
            <a:pPr lvl="1"/>
            <a:r>
              <a:rPr lang="en-US" b="1" dirty="0" smtClean="0"/>
              <a:t>__name__:</a:t>
            </a:r>
            <a:r>
              <a:rPr lang="en-US" dirty="0" smtClean="0"/>
              <a:t> Class name. </a:t>
            </a:r>
            <a:endParaRPr lang="ro-RO" dirty="0" smtClean="0"/>
          </a:p>
          <a:p>
            <a:pPr lvl="1"/>
            <a:r>
              <a:rPr lang="en-US" b="1" dirty="0" smtClean="0"/>
              <a:t>__module__:</a:t>
            </a:r>
            <a:r>
              <a:rPr lang="en-US" dirty="0" smtClean="0"/>
              <a:t> Module name in which the class is defined. This attribute is "__main__" in interactive mode. </a:t>
            </a:r>
            <a:endParaRPr lang="ro-RO" dirty="0" smtClean="0"/>
          </a:p>
          <a:p>
            <a:pPr lvl="1"/>
            <a:r>
              <a:rPr lang="en-US" b="1" dirty="0" smtClean="0"/>
              <a:t>__bases__ :</a:t>
            </a:r>
            <a:r>
              <a:rPr lang="en-US" dirty="0" smtClean="0"/>
              <a:t> A possibly empty </a:t>
            </a:r>
            <a:r>
              <a:rPr lang="en-US" dirty="0" err="1" smtClean="0"/>
              <a:t>tuple</a:t>
            </a:r>
            <a:r>
              <a:rPr lang="en-US" dirty="0" smtClean="0"/>
              <a:t> containing the base classes, in the order of their occurrence in the base class list.</a:t>
            </a:r>
            <a:endParaRPr lang="ro-RO" dirty="0" smtClean="0"/>
          </a:p>
          <a:p>
            <a:pPr lvl="1"/>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Classes and objects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Destroying objects </a:t>
            </a:r>
            <a:endParaRPr lang="ro-RO" dirty="0"/>
          </a:p>
        </p:txBody>
      </p:sp>
      <p:sp>
        <p:nvSpPr>
          <p:cNvPr id="3" name="Text Placeholder 2"/>
          <p:cNvSpPr>
            <a:spLocks noGrp="1"/>
          </p:cNvSpPr>
          <p:nvPr>
            <p:ph type="body" sz="quarter" idx="23"/>
          </p:nvPr>
        </p:nvSpPr>
        <p:spPr>
          <a:xfrm>
            <a:off x="285719" y="1032876"/>
            <a:ext cx="8705881" cy="6023939"/>
          </a:xfrm>
        </p:spPr>
        <p:txBody>
          <a:bodyPr/>
          <a:lstStyle/>
          <a:p>
            <a:r>
              <a:rPr lang="en-US" dirty="0" smtClean="0"/>
              <a:t>Python deletes unneeded objects (built-in types or class instances) automatically to free memory space. </a:t>
            </a:r>
          </a:p>
          <a:p>
            <a:r>
              <a:rPr lang="en-US" dirty="0" smtClean="0"/>
              <a:t>The process by which Python periodically reclaims blocks of memory that no longer are in use is termed </a:t>
            </a:r>
            <a:r>
              <a:rPr lang="en-US" b="1" dirty="0" smtClean="0"/>
              <a:t>garbage collection</a:t>
            </a:r>
            <a:r>
              <a:rPr lang="en-US" dirty="0" smtClean="0"/>
              <a:t>.</a:t>
            </a:r>
            <a:endParaRPr lang="ro-RO" dirty="0" smtClean="0"/>
          </a:p>
          <a:p>
            <a:r>
              <a:rPr lang="en-US" dirty="0" smtClean="0"/>
              <a:t>Python's garbage collector runs during program execution and is triggered when an object's reference count reaches zero. </a:t>
            </a:r>
          </a:p>
          <a:p>
            <a:r>
              <a:rPr lang="en-US" dirty="0" smtClean="0"/>
              <a:t>An object's reference count changes as the number of aliases that point to it changes:</a:t>
            </a:r>
            <a:endParaRPr lang="ro-RO" dirty="0" smtClean="0"/>
          </a:p>
          <a:p>
            <a:pPr lvl="1"/>
            <a:r>
              <a:rPr lang="en-US" dirty="0" smtClean="0"/>
              <a:t>An object's reference count increases when it's assigned a new name or placed in a container (list, </a:t>
            </a:r>
            <a:r>
              <a:rPr lang="en-US" dirty="0" err="1" smtClean="0"/>
              <a:t>tuple</a:t>
            </a:r>
            <a:r>
              <a:rPr lang="en-US" dirty="0" smtClean="0"/>
              <a:t>, or dictionary). </a:t>
            </a:r>
          </a:p>
          <a:p>
            <a:pPr lvl="1"/>
            <a:r>
              <a:rPr lang="en-US" dirty="0" smtClean="0"/>
              <a:t>The object's reference count decreases when it's deleted with </a:t>
            </a:r>
            <a:r>
              <a:rPr lang="en-US" i="1" dirty="0" smtClean="0"/>
              <a:t>del</a:t>
            </a:r>
            <a:r>
              <a:rPr lang="en-US" dirty="0" smtClean="0"/>
              <a:t>, its reference is reassigned, or its reference goes out of scope. </a:t>
            </a:r>
          </a:p>
          <a:p>
            <a:r>
              <a:rPr lang="en-US" dirty="0" smtClean="0"/>
              <a:t>You normally won't notice when the garbage collector destroys an orphaned instance and reclaims its space. But a class can implement the special method </a:t>
            </a:r>
            <a:r>
              <a:rPr lang="en-US" i="1" dirty="0" smtClean="0"/>
              <a:t>__del__()</a:t>
            </a:r>
            <a:r>
              <a:rPr lang="en-US" dirty="0" smtClean="0"/>
              <a:t>, called a destructor, that is invoked when the instance is about to be destroyed. This method might be used to clean up any </a:t>
            </a:r>
            <a:r>
              <a:rPr lang="en-US" dirty="0" err="1" smtClean="0"/>
              <a:t>nonmemory</a:t>
            </a:r>
            <a:r>
              <a:rPr lang="en-US" dirty="0" smtClean="0"/>
              <a:t> resources used by an instance.</a:t>
            </a:r>
            <a:endParaRPr lang="ro-RO" dirty="0" smtClean="0"/>
          </a:p>
          <a:p>
            <a:pPr lvl="1"/>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Classes and objects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285719" y="333661"/>
            <a:ext cx="8723809" cy="607071"/>
          </a:xfrm>
        </p:spPr>
        <p:txBody>
          <a:bodyPr/>
          <a:lstStyle/>
          <a:p>
            <a:r>
              <a:rPr lang="en-US" dirty="0" smtClean="0"/>
              <a:t>Class inheritance</a:t>
            </a:r>
            <a:endParaRPr lang="ro-RO" dirty="0"/>
          </a:p>
        </p:txBody>
      </p:sp>
      <p:sp>
        <p:nvSpPr>
          <p:cNvPr id="3" name="Text Placeholder 2"/>
          <p:cNvSpPr>
            <a:spLocks noGrp="1"/>
          </p:cNvSpPr>
          <p:nvPr>
            <p:ph type="body" sz="quarter" idx="23"/>
          </p:nvPr>
        </p:nvSpPr>
        <p:spPr>
          <a:xfrm>
            <a:off x="285719" y="1032876"/>
            <a:ext cx="8705881" cy="6131660"/>
          </a:xfrm>
        </p:spPr>
        <p:txBody>
          <a:bodyPr/>
          <a:lstStyle/>
          <a:p>
            <a:r>
              <a:rPr lang="en-US" dirty="0" smtClean="0"/>
              <a:t>Instead of starting from scratch, you can create a class by deriving it from a preexisting class by listing the parent class in parentheses after the new class name.</a:t>
            </a:r>
            <a:endParaRPr lang="ro-RO" dirty="0" smtClean="0"/>
          </a:p>
          <a:p>
            <a:r>
              <a:rPr lang="en-US" dirty="0" smtClean="0"/>
              <a:t>The child class inherits the attributes of its parent class, and you can use those attributes as if they were defined in the child class.</a:t>
            </a:r>
          </a:p>
          <a:p>
            <a:r>
              <a:rPr lang="en-US" dirty="0" smtClean="0"/>
              <a:t> A child class can also override data members and methods from the parent.</a:t>
            </a:r>
            <a:endParaRPr lang="ro-RO" dirty="0" smtClean="0"/>
          </a:p>
          <a:p>
            <a:r>
              <a:rPr lang="en-US" dirty="0" smtClean="0"/>
              <a:t>Syntax:</a:t>
            </a:r>
            <a:endParaRPr lang="ro-RO" dirty="0" smtClean="0"/>
          </a:p>
          <a:p>
            <a:pPr lvl="1">
              <a:buNone/>
            </a:pPr>
            <a:r>
              <a:rPr lang="en-US" i="1" dirty="0" smtClean="0"/>
              <a:t>class </a:t>
            </a:r>
            <a:r>
              <a:rPr lang="en-US" i="1" dirty="0" err="1" smtClean="0"/>
              <a:t>SubClassName</a:t>
            </a:r>
            <a:r>
              <a:rPr lang="en-US" i="1" dirty="0" smtClean="0"/>
              <a:t> (ParentClass1[, ParentClass2, ...]):</a:t>
            </a:r>
            <a:endParaRPr lang="ro-RO" dirty="0" smtClean="0"/>
          </a:p>
          <a:p>
            <a:pPr lvl="1">
              <a:buNone/>
            </a:pPr>
            <a:r>
              <a:rPr lang="en-US" i="1" dirty="0" smtClean="0"/>
              <a:t>   'Optional class documentation string'</a:t>
            </a:r>
            <a:endParaRPr lang="ro-RO" dirty="0" smtClean="0"/>
          </a:p>
          <a:p>
            <a:pPr lvl="1">
              <a:buNone/>
            </a:pPr>
            <a:r>
              <a:rPr lang="en-US" i="1" dirty="0" smtClean="0"/>
              <a:t>   </a:t>
            </a:r>
            <a:r>
              <a:rPr lang="en-US" i="1" dirty="0" err="1" smtClean="0"/>
              <a:t>class_suite</a:t>
            </a:r>
            <a:endParaRPr lang="en-US" dirty="0" smtClean="0"/>
          </a:p>
          <a:p>
            <a:r>
              <a:rPr lang="en-US" dirty="0" smtClean="0"/>
              <a:t>You can drive a class from multiple parent classes</a:t>
            </a:r>
          </a:p>
          <a:p>
            <a:r>
              <a:rPr lang="en-US" dirty="0" smtClean="0"/>
              <a:t>You can use functions to check a relationships of two classes and instances:</a:t>
            </a:r>
            <a:endParaRPr lang="ro-RO" dirty="0" smtClean="0"/>
          </a:p>
          <a:p>
            <a:pPr lvl="1"/>
            <a:r>
              <a:rPr lang="en-US" dirty="0" smtClean="0"/>
              <a:t>The </a:t>
            </a:r>
            <a:r>
              <a:rPr lang="en-US" b="1" dirty="0" err="1" smtClean="0"/>
              <a:t>issubclass</a:t>
            </a:r>
            <a:r>
              <a:rPr lang="en-US" b="1" dirty="0" smtClean="0"/>
              <a:t>(sub, sup)</a:t>
            </a:r>
            <a:r>
              <a:rPr lang="en-US" dirty="0" smtClean="0"/>
              <a:t> </a:t>
            </a:r>
            <a:r>
              <a:rPr lang="en-US" dirty="0" err="1" smtClean="0"/>
              <a:t>boolean</a:t>
            </a:r>
            <a:r>
              <a:rPr lang="en-US" dirty="0" smtClean="0"/>
              <a:t> function returns true if the given subclass </a:t>
            </a:r>
            <a:r>
              <a:rPr lang="en-US" b="1" dirty="0" smtClean="0"/>
              <a:t>sub</a:t>
            </a:r>
            <a:r>
              <a:rPr lang="en-US" dirty="0" smtClean="0"/>
              <a:t> is indeed a subclass of the </a:t>
            </a:r>
            <a:r>
              <a:rPr lang="en-US" dirty="0" err="1" smtClean="0"/>
              <a:t>superclass</a:t>
            </a:r>
            <a:r>
              <a:rPr lang="en-US" dirty="0" smtClean="0"/>
              <a:t> </a:t>
            </a:r>
            <a:r>
              <a:rPr lang="en-US" b="1" dirty="0" smtClean="0"/>
              <a:t>sup</a:t>
            </a:r>
            <a:r>
              <a:rPr lang="en-US" dirty="0" smtClean="0"/>
              <a:t>.</a:t>
            </a:r>
            <a:endParaRPr lang="ro-RO" dirty="0" smtClean="0"/>
          </a:p>
          <a:p>
            <a:pPr lvl="1"/>
            <a:r>
              <a:rPr lang="en-US" dirty="0" smtClean="0"/>
              <a:t>The </a:t>
            </a:r>
            <a:r>
              <a:rPr lang="en-US" b="1" dirty="0" err="1" smtClean="0"/>
              <a:t>isinstance</a:t>
            </a:r>
            <a:r>
              <a:rPr lang="en-US" b="1" dirty="0" smtClean="0"/>
              <a:t>(</a:t>
            </a:r>
            <a:r>
              <a:rPr lang="en-US" b="1" dirty="0" err="1" smtClean="0"/>
              <a:t>obj</a:t>
            </a:r>
            <a:r>
              <a:rPr lang="en-US" b="1" dirty="0" smtClean="0"/>
              <a:t>, Class)</a:t>
            </a:r>
            <a:r>
              <a:rPr lang="en-US" dirty="0" smtClean="0"/>
              <a:t> </a:t>
            </a:r>
            <a:r>
              <a:rPr lang="en-US" dirty="0" err="1" smtClean="0"/>
              <a:t>boolean</a:t>
            </a:r>
            <a:r>
              <a:rPr lang="en-US" dirty="0" smtClean="0"/>
              <a:t> function returns true if </a:t>
            </a:r>
            <a:r>
              <a:rPr lang="en-US" i="1" dirty="0" err="1" smtClean="0"/>
              <a:t>obj</a:t>
            </a:r>
            <a:r>
              <a:rPr lang="en-US" dirty="0" smtClean="0"/>
              <a:t> is an instance of class </a:t>
            </a:r>
            <a:r>
              <a:rPr lang="en-US" i="1" dirty="0" err="1" smtClean="0"/>
              <a:t>Class</a:t>
            </a:r>
            <a:r>
              <a:rPr lang="en-US" dirty="0" smtClean="0"/>
              <a:t> or is an instance of a subclass of Class</a:t>
            </a:r>
            <a:endParaRPr lang="ro-RO" dirty="0" smtClean="0"/>
          </a:p>
          <a:p>
            <a:endParaRPr lang="en-US" dirty="0" smtClean="0"/>
          </a:p>
          <a:p>
            <a:endParaRPr lang="ro-RO" dirty="0" smtClean="0"/>
          </a:p>
          <a:p>
            <a:endParaRPr lang="ro-RO" dirty="0"/>
          </a:p>
        </p:txBody>
      </p:sp>
      <p:sp>
        <p:nvSpPr>
          <p:cNvPr id="4" name="Text Placeholder 3"/>
          <p:cNvSpPr>
            <a:spLocks noGrp="1"/>
          </p:cNvSpPr>
          <p:nvPr>
            <p:ph type="body" sz="quarter" idx="39"/>
          </p:nvPr>
        </p:nvSpPr>
        <p:spPr/>
        <p:txBody>
          <a:bodyPr/>
          <a:lstStyle/>
          <a:p>
            <a:r>
              <a:rPr lang="en-US" dirty="0" smtClean="0"/>
              <a:t>Python</a:t>
            </a:r>
            <a:endParaRPr lang="ro-RO" dirty="0"/>
          </a:p>
        </p:txBody>
      </p:sp>
      <p:sp>
        <p:nvSpPr>
          <p:cNvPr id="5" name="Text Placeholder 4"/>
          <p:cNvSpPr>
            <a:spLocks noGrp="1"/>
          </p:cNvSpPr>
          <p:nvPr>
            <p:ph type="body" sz="quarter" idx="40"/>
          </p:nvPr>
        </p:nvSpPr>
        <p:spPr/>
        <p:txBody>
          <a:bodyPr/>
          <a:lstStyle/>
          <a:p>
            <a:r>
              <a:rPr lang="en-US" dirty="0" smtClean="0"/>
              <a:t>Classes and objects</a:t>
            </a:r>
            <a:endParaRPr lang="ro-RO" dirty="0"/>
          </a:p>
        </p:txBody>
      </p:sp>
      <p:sp>
        <p:nvSpPr>
          <p:cNvPr id="6" name="Date Placeholder 5"/>
          <p:cNvSpPr>
            <a:spLocks noGrp="1"/>
          </p:cNvSpPr>
          <p:nvPr>
            <p:ph type="dt" sz="half" idx="10"/>
          </p:nvPr>
        </p:nvSpPr>
        <p:spPr/>
        <p:txBody>
          <a:bodyPr/>
          <a:lstStyle/>
          <a:p>
            <a:fld id="{939160F1-D131-488F-8FBF-A9F49A274FEE}" type="datetime3">
              <a:rPr lang="en-US" smtClean="0"/>
              <a:pPr/>
              <a:t>24 March 2015</a:t>
            </a:fld>
            <a:endParaRPr lang="pl-PL" dirty="0"/>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Default Theme">
  <a:themeElements>
    <a:clrScheme name="Luxoft Colors">
      <a:dk1>
        <a:sysClr val="windowText" lastClr="000000"/>
      </a:dk1>
      <a:lt1>
        <a:srgbClr val="FFFFFF"/>
      </a:lt1>
      <a:dk2>
        <a:srgbClr val="1F497D"/>
      </a:dk2>
      <a:lt2>
        <a:srgbClr val="FFFFFF"/>
      </a:lt2>
      <a:accent1>
        <a:srgbClr val="004281"/>
      </a:accent1>
      <a:accent2>
        <a:srgbClr val="296DAD"/>
      </a:accent2>
      <a:accent3>
        <a:srgbClr val="8D9BCE"/>
      </a:accent3>
      <a:accent4>
        <a:srgbClr val="F36F23"/>
      </a:accent4>
      <a:accent5>
        <a:srgbClr val="F78C5F"/>
      </a:accent5>
      <a:accent6>
        <a:srgbClr val="EE1C25"/>
      </a:accent6>
      <a:hlink>
        <a:srgbClr val="0000FF"/>
      </a:hlink>
      <a:folHlink>
        <a:srgbClr val="800080"/>
      </a:folHlink>
    </a:clrScheme>
    <a:fontScheme name="Luxoft Font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9834</TotalTime>
  <Words>18815</Words>
  <Application>Microsoft Office PowerPoint</Application>
  <PresentationFormat>On-screen Show (4:3)</PresentationFormat>
  <Paragraphs>3629</Paragraphs>
  <Slides>122</Slides>
  <Notes>97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122</vt:i4>
      </vt:variant>
    </vt:vector>
  </HeadingPairs>
  <TitlesOfParts>
    <vt:vector size="131" baseType="lpstr">
      <vt:lpstr>Myriad Pro</vt:lpstr>
      <vt:lpstr>Liberation Serif</vt:lpstr>
      <vt:lpstr>WenQuanYi Zen Hei</vt:lpstr>
      <vt:lpstr>Calibri</vt:lpstr>
      <vt:lpstr>Wingdings</vt:lpstr>
      <vt:lpstr>Arial</vt:lpstr>
      <vt:lpstr>Lohit Devanagari</vt:lpstr>
      <vt:lpstr>DejaVu Sans Mono</vt:lpstr>
      <vt:lpstr>Default Theme</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Acer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Pietrek</dc:creator>
  <cp:lastModifiedBy>Georgiana Moise</cp:lastModifiedBy>
  <cp:revision>608</cp:revision>
  <dcterms:created xsi:type="dcterms:W3CDTF">2011-11-07T16:13:10Z</dcterms:created>
  <dcterms:modified xsi:type="dcterms:W3CDTF">2015-03-27T15:43:13Z</dcterms:modified>
</cp:coreProperties>
</file>