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heme/themeOverride2.xml" ContentType="application/vnd.openxmlformats-officedocument.themeOverr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1"/>
  </p:notesMasterIdLst>
  <p:sldIdLst>
    <p:sldId id="256" r:id="rId2"/>
    <p:sldId id="258" r:id="rId3"/>
    <p:sldId id="259" r:id="rId4"/>
    <p:sldId id="260" r:id="rId5"/>
    <p:sldId id="261" r:id="rId6"/>
    <p:sldId id="257" r:id="rId7"/>
    <p:sldId id="266" r:id="rId8"/>
    <p:sldId id="287" r:id="rId9"/>
    <p:sldId id="288" r:id="rId10"/>
    <p:sldId id="289" r:id="rId11"/>
    <p:sldId id="290" r:id="rId12"/>
    <p:sldId id="291" r:id="rId13"/>
    <p:sldId id="265" r:id="rId14"/>
    <p:sldId id="267" r:id="rId15"/>
    <p:sldId id="268" r:id="rId16"/>
    <p:sldId id="269" r:id="rId17"/>
    <p:sldId id="271" r:id="rId18"/>
    <p:sldId id="274" r:id="rId19"/>
    <p:sldId id="273" r:id="rId20"/>
    <p:sldId id="275" r:id="rId21"/>
    <p:sldId id="263" r:id="rId22"/>
    <p:sldId id="281" r:id="rId23"/>
    <p:sldId id="284" r:id="rId24"/>
    <p:sldId id="303" r:id="rId25"/>
    <p:sldId id="310" r:id="rId26"/>
    <p:sldId id="304" r:id="rId27"/>
    <p:sldId id="527" r:id="rId28"/>
    <p:sldId id="296" r:id="rId29"/>
    <p:sldId id="320" r:id="rId30"/>
    <p:sldId id="305" r:id="rId31"/>
    <p:sldId id="306" r:id="rId32"/>
    <p:sldId id="318" r:id="rId33"/>
    <p:sldId id="319" r:id="rId34"/>
    <p:sldId id="307" r:id="rId35"/>
    <p:sldId id="309" r:id="rId36"/>
    <p:sldId id="312" r:id="rId37"/>
    <p:sldId id="315" r:id="rId38"/>
    <p:sldId id="321" r:id="rId39"/>
    <p:sldId id="342" r:id="rId40"/>
    <p:sldId id="323" r:id="rId41"/>
    <p:sldId id="331" r:id="rId42"/>
    <p:sldId id="330" r:id="rId43"/>
    <p:sldId id="332" r:id="rId44"/>
    <p:sldId id="333" r:id="rId45"/>
    <p:sldId id="334" r:id="rId46"/>
    <p:sldId id="329" r:id="rId47"/>
    <p:sldId id="328" r:id="rId48"/>
    <p:sldId id="343" r:id="rId49"/>
    <p:sldId id="347" r:id="rId50"/>
    <p:sldId id="686" r:id="rId51"/>
    <p:sldId id="340" r:id="rId52"/>
    <p:sldId id="338" r:id="rId53"/>
    <p:sldId id="339" r:id="rId54"/>
    <p:sldId id="341" r:id="rId55"/>
    <p:sldId id="326" r:id="rId56"/>
    <p:sldId id="457" r:id="rId57"/>
    <p:sldId id="459" r:id="rId58"/>
    <p:sldId id="488" r:id="rId59"/>
    <p:sldId id="489" r:id="rId60"/>
    <p:sldId id="461" r:id="rId61"/>
    <p:sldId id="462" r:id="rId62"/>
    <p:sldId id="460" r:id="rId63"/>
    <p:sldId id="466" r:id="rId64"/>
    <p:sldId id="465" r:id="rId65"/>
    <p:sldId id="468" r:id="rId66"/>
    <p:sldId id="471" r:id="rId67"/>
    <p:sldId id="472" r:id="rId68"/>
    <p:sldId id="473" r:id="rId69"/>
    <p:sldId id="474" r:id="rId70"/>
    <p:sldId id="475" r:id="rId71"/>
    <p:sldId id="476" r:id="rId72"/>
    <p:sldId id="477" r:id="rId73"/>
    <p:sldId id="478" r:id="rId74"/>
    <p:sldId id="480" r:id="rId75"/>
    <p:sldId id="479" r:id="rId76"/>
    <p:sldId id="490" r:id="rId77"/>
    <p:sldId id="504" r:id="rId78"/>
    <p:sldId id="502" r:id="rId79"/>
    <p:sldId id="501" r:id="rId80"/>
    <p:sldId id="503" r:id="rId81"/>
    <p:sldId id="505" r:id="rId82"/>
    <p:sldId id="506" r:id="rId83"/>
    <p:sldId id="507" r:id="rId84"/>
    <p:sldId id="508" r:id="rId85"/>
    <p:sldId id="509" r:id="rId86"/>
    <p:sldId id="510" r:id="rId87"/>
    <p:sldId id="626" r:id="rId88"/>
    <p:sldId id="627" r:id="rId89"/>
    <p:sldId id="628" r:id="rId90"/>
    <p:sldId id="629" r:id="rId91"/>
    <p:sldId id="630" r:id="rId92"/>
    <p:sldId id="631" r:id="rId93"/>
    <p:sldId id="632" r:id="rId94"/>
    <p:sldId id="633" r:id="rId95"/>
    <p:sldId id="634" r:id="rId96"/>
    <p:sldId id="635" r:id="rId97"/>
    <p:sldId id="636" r:id="rId98"/>
    <p:sldId id="637" r:id="rId99"/>
    <p:sldId id="638" r:id="rId100"/>
    <p:sldId id="639" r:id="rId101"/>
    <p:sldId id="640" r:id="rId102"/>
    <p:sldId id="756" r:id="rId103"/>
    <p:sldId id="641" r:id="rId104"/>
    <p:sldId id="702" r:id="rId105"/>
    <p:sldId id="483" r:id="rId106"/>
    <p:sldId id="484" r:id="rId107"/>
    <p:sldId id="485" r:id="rId108"/>
    <p:sldId id="486" r:id="rId109"/>
    <p:sldId id="324" r:id="rId110"/>
    <p:sldId id="298" r:id="rId111"/>
    <p:sldId id="491" r:id="rId112"/>
    <p:sldId id="492" r:id="rId113"/>
    <p:sldId id="493" r:id="rId114"/>
    <p:sldId id="497" r:id="rId115"/>
    <p:sldId id="498" r:id="rId116"/>
    <p:sldId id="293" r:id="rId117"/>
    <p:sldId id="294" r:id="rId118"/>
    <p:sldId id="496" r:id="rId119"/>
    <p:sldId id="494" r:id="rId120"/>
    <p:sldId id="495" r:id="rId121"/>
    <p:sldId id="512" r:id="rId122"/>
    <p:sldId id="513" r:id="rId123"/>
    <p:sldId id="514" r:id="rId124"/>
    <p:sldId id="531" r:id="rId125"/>
    <p:sldId id="528" r:id="rId126"/>
    <p:sldId id="529" r:id="rId127"/>
    <p:sldId id="530" r:id="rId128"/>
    <p:sldId id="520" r:id="rId129"/>
    <p:sldId id="522" r:id="rId130"/>
    <p:sldId id="523" r:id="rId131"/>
    <p:sldId id="524" r:id="rId132"/>
    <p:sldId id="519" r:id="rId133"/>
    <p:sldId id="546" r:id="rId134"/>
    <p:sldId id="548" r:id="rId135"/>
    <p:sldId id="729" r:id="rId136"/>
    <p:sldId id="515" r:id="rId137"/>
    <p:sldId id="516" r:id="rId138"/>
    <p:sldId id="517" r:id="rId139"/>
    <p:sldId id="518" r:id="rId140"/>
    <p:sldId id="534" r:id="rId141"/>
    <p:sldId id="573" r:id="rId142"/>
    <p:sldId id="583" r:id="rId143"/>
    <p:sldId id="592" r:id="rId144"/>
    <p:sldId id="584" r:id="rId145"/>
    <p:sldId id="585" r:id="rId146"/>
    <p:sldId id="586" r:id="rId147"/>
    <p:sldId id="587" r:id="rId148"/>
    <p:sldId id="588" r:id="rId149"/>
    <p:sldId id="589" r:id="rId150"/>
    <p:sldId id="590" r:id="rId151"/>
    <p:sldId id="591" r:id="rId152"/>
    <p:sldId id="677" r:id="rId153"/>
    <p:sldId id="691" r:id="rId154"/>
    <p:sldId id="692" r:id="rId155"/>
    <p:sldId id="693" r:id="rId156"/>
    <p:sldId id="705" r:id="rId157"/>
    <p:sldId id="708" r:id="rId158"/>
    <p:sldId id="709" r:id="rId159"/>
    <p:sldId id="713" r:id="rId160"/>
    <p:sldId id="710" r:id="rId161"/>
    <p:sldId id="711" r:id="rId162"/>
    <p:sldId id="715" r:id="rId163"/>
    <p:sldId id="714" r:id="rId164"/>
    <p:sldId id="716" r:id="rId165"/>
    <p:sldId id="717" r:id="rId166"/>
    <p:sldId id="718" r:id="rId167"/>
    <p:sldId id="719" r:id="rId168"/>
    <p:sldId id="720" r:id="rId169"/>
    <p:sldId id="707" r:id="rId170"/>
    <p:sldId id="721" r:id="rId171"/>
    <p:sldId id="723" r:id="rId172"/>
    <p:sldId id="724" r:id="rId173"/>
    <p:sldId id="706" r:id="rId174"/>
    <p:sldId id="725" r:id="rId175"/>
    <p:sldId id="728" r:id="rId176"/>
    <p:sldId id="727" r:id="rId177"/>
    <p:sldId id="697" r:id="rId178"/>
    <p:sldId id="696" r:id="rId179"/>
    <p:sldId id="698" r:id="rId180"/>
    <p:sldId id="699" r:id="rId181"/>
    <p:sldId id="700" r:id="rId182"/>
    <p:sldId id="704" r:id="rId183"/>
    <p:sldId id="694" r:id="rId184"/>
    <p:sldId id="553" r:id="rId185"/>
    <p:sldId id="554" r:id="rId186"/>
    <p:sldId id="555" r:id="rId187"/>
    <p:sldId id="556" r:id="rId188"/>
    <p:sldId id="552" r:id="rId189"/>
    <p:sldId id="593" r:id="rId190"/>
    <p:sldId id="595" r:id="rId191"/>
    <p:sldId id="596" r:id="rId192"/>
    <p:sldId id="598" r:id="rId193"/>
    <p:sldId id="600" r:id="rId194"/>
    <p:sldId id="599" r:id="rId195"/>
    <p:sldId id="602" r:id="rId196"/>
    <p:sldId id="603" r:id="rId197"/>
    <p:sldId id="604" r:id="rId198"/>
    <p:sldId id="605" r:id="rId199"/>
    <p:sldId id="606" r:id="rId200"/>
    <p:sldId id="609" r:id="rId201"/>
    <p:sldId id="608" r:id="rId202"/>
    <p:sldId id="610" r:id="rId203"/>
    <p:sldId id="541" r:id="rId204"/>
    <p:sldId id="542" r:id="rId205"/>
    <p:sldId id="543" r:id="rId206"/>
    <p:sldId id="544" r:id="rId207"/>
    <p:sldId id="557" r:id="rId208"/>
    <p:sldId id="611" r:id="rId209"/>
    <p:sldId id="612" r:id="rId210"/>
    <p:sldId id="613" r:id="rId211"/>
    <p:sldId id="614" r:id="rId212"/>
    <p:sldId id="615" r:id="rId213"/>
    <p:sldId id="616" r:id="rId214"/>
    <p:sldId id="617" r:id="rId215"/>
    <p:sldId id="559" r:id="rId216"/>
    <p:sldId id="560" r:id="rId217"/>
    <p:sldId id="561" r:id="rId218"/>
    <p:sldId id="562" r:id="rId219"/>
    <p:sldId id="569" r:id="rId220"/>
    <p:sldId id="618" r:id="rId221"/>
    <p:sldId id="619" r:id="rId222"/>
    <p:sldId id="622" r:id="rId223"/>
    <p:sldId id="623" r:id="rId224"/>
    <p:sldId id="624" r:id="rId225"/>
    <p:sldId id="625" r:id="rId226"/>
    <p:sldId id="642" r:id="rId227"/>
    <p:sldId id="643" r:id="rId228"/>
    <p:sldId id="644" r:id="rId229"/>
    <p:sldId id="645" r:id="rId230"/>
    <p:sldId id="646" r:id="rId231"/>
    <p:sldId id="579" r:id="rId232"/>
    <p:sldId id="580" r:id="rId233"/>
    <p:sldId id="581" r:id="rId234"/>
    <p:sldId id="582" r:id="rId235"/>
    <p:sldId id="647" r:id="rId236"/>
    <p:sldId id="648" r:id="rId237"/>
    <p:sldId id="650" r:id="rId238"/>
    <p:sldId id="652" r:id="rId239"/>
    <p:sldId id="653" r:id="rId240"/>
    <p:sldId id="655" r:id="rId241"/>
    <p:sldId id="654" r:id="rId242"/>
    <p:sldId id="657" r:id="rId243"/>
    <p:sldId id="656" r:id="rId244"/>
    <p:sldId id="658" r:id="rId245"/>
    <p:sldId id="659" r:id="rId246"/>
    <p:sldId id="660" r:id="rId247"/>
    <p:sldId id="661" r:id="rId248"/>
    <p:sldId id="663" r:id="rId249"/>
    <p:sldId id="664" r:id="rId250"/>
    <p:sldId id="665" r:id="rId251"/>
    <p:sldId id="668" r:id="rId252"/>
    <p:sldId id="679" r:id="rId253"/>
    <p:sldId id="681" r:id="rId254"/>
    <p:sldId id="682" r:id="rId255"/>
    <p:sldId id="685" r:id="rId256"/>
    <p:sldId id="687" r:id="rId257"/>
    <p:sldId id="688" r:id="rId258"/>
    <p:sldId id="689" r:id="rId259"/>
    <p:sldId id="690" r:id="rId260"/>
    <p:sldId id="667" r:id="rId261"/>
    <p:sldId id="669" r:id="rId262"/>
    <p:sldId id="676" r:id="rId263"/>
    <p:sldId id="674" r:id="rId264"/>
    <p:sldId id="675" r:id="rId265"/>
    <p:sldId id="670" r:id="rId266"/>
    <p:sldId id="671" r:id="rId267"/>
    <p:sldId id="672" r:id="rId268"/>
    <p:sldId id="673" r:id="rId269"/>
    <p:sldId id="683" r:id="rId270"/>
    <p:sldId id="695" r:id="rId271"/>
    <p:sldId id="730" r:id="rId272"/>
    <p:sldId id="743" r:id="rId273"/>
    <p:sldId id="740" r:id="rId274"/>
    <p:sldId id="744" r:id="rId275"/>
    <p:sldId id="745" r:id="rId276"/>
    <p:sldId id="741" r:id="rId277"/>
    <p:sldId id="742" r:id="rId278"/>
    <p:sldId id="722" r:id="rId279"/>
    <p:sldId id="731" r:id="rId280"/>
    <p:sldId id="733" r:id="rId281"/>
    <p:sldId id="734" r:id="rId282"/>
    <p:sldId id="735" r:id="rId283"/>
    <p:sldId id="738" r:id="rId284"/>
    <p:sldId id="739" r:id="rId285"/>
    <p:sldId id="736" r:id="rId286"/>
    <p:sldId id="737" r:id="rId287"/>
    <p:sldId id="746" r:id="rId288"/>
    <p:sldId id="747" r:id="rId289"/>
    <p:sldId id="748" r:id="rId290"/>
    <p:sldId id="750" r:id="rId291"/>
    <p:sldId id="751" r:id="rId292"/>
    <p:sldId id="753" r:id="rId293"/>
    <p:sldId id="754" r:id="rId294"/>
    <p:sldId id="755" r:id="rId295"/>
    <p:sldId id="758" r:id="rId296"/>
    <p:sldId id="759" r:id="rId297"/>
    <p:sldId id="760" r:id="rId298"/>
    <p:sldId id="761" r:id="rId299"/>
    <p:sldId id="280" r:id="rId300"/>
  </p:sldIdLst>
  <p:sldSz cx="9144000" cy="5143500" type="screen16x9"/>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98DF55F0-B91D-450C-A28E-FF1B7531B67C}">
          <p14:sldIdLst>
            <p14:sldId id="256"/>
            <p14:sldId id="258"/>
            <p14:sldId id="259"/>
            <p14:sldId id="260"/>
          </p14:sldIdLst>
        </p14:section>
        <p14:section name="Section 1: Qt Overview" id="{6C1C3AFF-B8C5-4BE0-9EFC-95961F6A2FB9}">
          <p14:sldIdLst>
            <p14:sldId id="261"/>
            <p14:sldId id="257"/>
            <p14:sldId id="266"/>
            <p14:sldId id="287"/>
            <p14:sldId id="288"/>
            <p14:sldId id="289"/>
            <p14:sldId id="290"/>
            <p14:sldId id="291"/>
            <p14:sldId id="265"/>
            <p14:sldId id="267"/>
            <p14:sldId id="268"/>
            <p14:sldId id="269"/>
            <p14:sldId id="271"/>
            <p14:sldId id="274"/>
            <p14:sldId id="273"/>
            <p14:sldId id="275"/>
            <p14:sldId id="263"/>
            <p14:sldId id="281"/>
            <p14:sldId id="284"/>
            <p14:sldId id="303"/>
            <p14:sldId id="310"/>
            <p14:sldId id="304"/>
            <p14:sldId id="527"/>
            <p14:sldId id="296"/>
            <p14:sldId id="320"/>
          </p14:sldIdLst>
        </p14:section>
        <p14:section name="Section 2: Qt Language" id="{2E2410BB-3D73-4535-8853-75639FB8BC32}">
          <p14:sldIdLst>
            <p14:sldId id="305"/>
            <p14:sldId id="306"/>
            <p14:sldId id="318"/>
            <p14:sldId id="319"/>
            <p14:sldId id="307"/>
            <p14:sldId id="309"/>
            <p14:sldId id="312"/>
            <p14:sldId id="315"/>
            <p14:sldId id="321"/>
            <p14:sldId id="342"/>
            <p14:sldId id="323"/>
            <p14:sldId id="331"/>
            <p14:sldId id="330"/>
            <p14:sldId id="332"/>
            <p14:sldId id="333"/>
            <p14:sldId id="334"/>
            <p14:sldId id="329"/>
            <p14:sldId id="328"/>
            <p14:sldId id="343"/>
            <p14:sldId id="347"/>
            <p14:sldId id="686"/>
            <p14:sldId id="340"/>
            <p14:sldId id="338"/>
            <p14:sldId id="339"/>
            <p14:sldId id="341"/>
          </p14:sldIdLst>
        </p14:section>
        <p14:section name="Section 3: Containers and QString" id="{0A535F07-0CF1-4B76-9538-D580FC8319FE}">
          <p14:sldIdLst>
            <p14:sldId id="326"/>
            <p14:sldId id="457"/>
            <p14:sldId id="459"/>
            <p14:sldId id="488"/>
            <p14:sldId id="489"/>
            <p14:sldId id="461"/>
            <p14:sldId id="462"/>
            <p14:sldId id="460"/>
            <p14:sldId id="466"/>
            <p14:sldId id="465"/>
            <p14:sldId id="468"/>
            <p14:sldId id="471"/>
            <p14:sldId id="472"/>
            <p14:sldId id="473"/>
            <p14:sldId id="474"/>
            <p14:sldId id="475"/>
            <p14:sldId id="476"/>
            <p14:sldId id="477"/>
            <p14:sldId id="478"/>
            <p14:sldId id="480"/>
            <p14:sldId id="479"/>
            <p14:sldId id="490"/>
            <p14:sldId id="504"/>
            <p14:sldId id="502"/>
            <p14:sldId id="501"/>
            <p14:sldId id="503"/>
            <p14:sldId id="505"/>
            <p14:sldId id="506"/>
            <p14:sldId id="507"/>
            <p14:sldId id="508"/>
            <p14:sldId id="509"/>
            <p14:sldId id="510"/>
            <p14:sldId id="626"/>
            <p14:sldId id="627"/>
            <p14:sldId id="628"/>
            <p14:sldId id="629"/>
            <p14:sldId id="630"/>
            <p14:sldId id="631"/>
            <p14:sldId id="632"/>
            <p14:sldId id="633"/>
            <p14:sldId id="634"/>
            <p14:sldId id="635"/>
            <p14:sldId id="636"/>
            <p14:sldId id="637"/>
            <p14:sldId id="638"/>
            <p14:sldId id="639"/>
            <p14:sldId id="640"/>
            <p14:sldId id="756"/>
            <p14:sldId id="641"/>
            <p14:sldId id="702"/>
            <p14:sldId id="483"/>
            <p14:sldId id="484"/>
            <p14:sldId id="485"/>
            <p14:sldId id="486"/>
          </p14:sldIdLst>
        </p14:section>
        <p14:section name="Section 4: Slots and Signals" id="{B94387C4-9D6B-4F88-B8C8-A777E06D7110}">
          <p14:sldIdLst>
            <p14:sldId id="324"/>
            <p14:sldId id="298"/>
            <p14:sldId id="491"/>
            <p14:sldId id="492"/>
            <p14:sldId id="493"/>
            <p14:sldId id="497"/>
            <p14:sldId id="498"/>
            <p14:sldId id="293"/>
            <p14:sldId id="294"/>
            <p14:sldId id="496"/>
            <p14:sldId id="494"/>
            <p14:sldId id="495"/>
            <p14:sldId id="512"/>
            <p14:sldId id="513"/>
            <p14:sldId id="514"/>
            <p14:sldId id="531"/>
            <p14:sldId id="528"/>
            <p14:sldId id="529"/>
            <p14:sldId id="530"/>
            <p14:sldId id="520"/>
            <p14:sldId id="522"/>
            <p14:sldId id="523"/>
            <p14:sldId id="524"/>
            <p14:sldId id="519"/>
            <p14:sldId id="546"/>
            <p14:sldId id="548"/>
            <p14:sldId id="729"/>
            <p14:sldId id="515"/>
            <p14:sldId id="516"/>
            <p14:sldId id="517"/>
            <p14:sldId id="518"/>
          </p14:sldIdLst>
        </p14:section>
        <p14:section name="Section 5: GUI Widgets" id="{E40ADB13-F944-4E8C-82C6-4A39C7479D4C}">
          <p14:sldIdLst>
            <p14:sldId id="534"/>
            <p14:sldId id="573"/>
            <p14:sldId id="583"/>
            <p14:sldId id="592"/>
            <p14:sldId id="584"/>
            <p14:sldId id="585"/>
            <p14:sldId id="586"/>
            <p14:sldId id="587"/>
            <p14:sldId id="588"/>
            <p14:sldId id="589"/>
            <p14:sldId id="590"/>
            <p14:sldId id="591"/>
            <p14:sldId id="677"/>
            <p14:sldId id="691"/>
            <p14:sldId id="692"/>
            <p14:sldId id="693"/>
            <p14:sldId id="705"/>
            <p14:sldId id="708"/>
            <p14:sldId id="709"/>
            <p14:sldId id="713"/>
            <p14:sldId id="710"/>
            <p14:sldId id="711"/>
            <p14:sldId id="715"/>
            <p14:sldId id="714"/>
            <p14:sldId id="716"/>
            <p14:sldId id="717"/>
            <p14:sldId id="718"/>
            <p14:sldId id="719"/>
            <p14:sldId id="720"/>
            <p14:sldId id="707"/>
            <p14:sldId id="721"/>
            <p14:sldId id="723"/>
            <p14:sldId id="724"/>
            <p14:sldId id="706"/>
            <p14:sldId id="725"/>
            <p14:sldId id="728"/>
            <p14:sldId id="727"/>
            <p14:sldId id="697"/>
            <p14:sldId id="696"/>
            <p14:sldId id="698"/>
            <p14:sldId id="699"/>
            <p14:sldId id="700"/>
            <p14:sldId id="704"/>
            <p14:sldId id="694"/>
            <p14:sldId id="553"/>
            <p14:sldId id="554"/>
            <p14:sldId id="555"/>
            <p14:sldId id="556"/>
          </p14:sldIdLst>
        </p14:section>
        <p14:section name="Section 6: Properties" id="{6239C389-89B2-456B-9F32-2941174D0D89}">
          <p14:sldIdLst>
            <p14:sldId id="552"/>
            <p14:sldId id="593"/>
            <p14:sldId id="595"/>
            <p14:sldId id="596"/>
            <p14:sldId id="598"/>
            <p14:sldId id="600"/>
            <p14:sldId id="599"/>
            <p14:sldId id="602"/>
            <p14:sldId id="603"/>
            <p14:sldId id="604"/>
            <p14:sldId id="605"/>
            <p14:sldId id="606"/>
            <p14:sldId id="609"/>
            <p14:sldId id="608"/>
            <p14:sldId id="610"/>
            <p14:sldId id="541"/>
            <p14:sldId id="542"/>
            <p14:sldId id="543"/>
            <p14:sldId id="544"/>
          </p14:sldIdLst>
        </p14:section>
        <p14:section name="Section 7: Events" id="{CC6E8D17-A70B-423D-81DE-1A77706D0B4D}">
          <p14:sldIdLst>
            <p14:sldId id="557"/>
            <p14:sldId id="611"/>
            <p14:sldId id="612"/>
            <p14:sldId id="613"/>
            <p14:sldId id="614"/>
            <p14:sldId id="615"/>
            <p14:sldId id="616"/>
            <p14:sldId id="617"/>
            <p14:sldId id="559"/>
            <p14:sldId id="560"/>
            <p14:sldId id="561"/>
            <p14:sldId id="562"/>
          </p14:sldIdLst>
        </p14:section>
        <p14:section name="Section 8: Dialogs" id="{FD78FDAB-BF60-476D-A9D5-54503A67A64C}">
          <p14:sldIdLst>
            <p14:sldId id="569"/>
            <p14:sldId id="618"/>
            <p14:sldId id="619"/>
            <p14:sldId id="622"/>
            <p14:sldId id="623"/>
            <p14:sldId id="624"/>
            <p14:sldId id="625"/>
            <p14:sldId id="642"/>
            <p14:sldId id="643"/>
            <p14:sldId id="644"/>
            <p14:sldId id="645"/>
            <p14:sldId id="646"/>
            <p14:sldId id="579"/>
            <p14:sldId id="580"/>
            <p14:sldId id="581"/>
            <p14:sldId id="582"/>
          </p14:sldIdLst>
        </p14:section>
        <p14:section name="Section 9: OS features" id="{E2C8E008-D646-47F0-87BF-4275CFEE43AD}">
          <p14:sldIdLst>
            <p14:sldId id="647"/>
            <p14:sldId id="648"/>
            <p14:sldId id="650"/>
            <p14:sldId id="652"/>
            <p14:sldId id="653"/>
            <p14:sldId id="655"/>
            <p14:sldId id="654"/>
            <p14:sldId id="657"/>
            <p14:sldId id="656"/>
            <p14:sldId id="658"/>
            <p14:sldId id="659"/>
            <p14:sldId id="660"/>
            <p14:sldId id="661"/>
            <p14:sldId id="663"/>
            <p14:sldId id="664"/>
            <p14:sldId id="665"/>
            <p14:sldId id="668"/>
            <p14:sldId id="679"/>
            <p14:sldId id="681"/>
            <p14:sldId id="682"/>
            <p14:sldId id="685"/>
            <p14:sldId id="687"/>
            <p14:sldId id="688"/>
            <p14:sldId id="689"/>
            <p14:sldId id="690"/>
            <p14:sldId id="667"/>
            <p14:sldId id="669"/>
            <p14:sldId id="676"/>
            <p14:sldId id="674"/>
            <p14:sldId id="675"/>
            <p14:sldId id="670"/>
            <p14:sldId id="671"/>
            <p14:sldId id="672"/>
            <p14:sldId id="673"/>
          </p14:sldIdLst>
        </p14:section>
        <p14:section name="Section 10: Additional features" id="{7EA05A41-8BDA-4621-A829-934E5679BC67}">
          <p14:sldIdLst>
            <p14:sldId id="683"/>
            <p14:sldId id="695"/>
            <p14:sldId id="730"/>
            <p14:sldId id="743"/>
            <p14:sldId id="740"/>
            <p14:sldId id="744"/>
            <p14:sldId id="745"/>
            <p14:sldId id="741"/>
            <p14:sldId id="742"/>
            <p14:sldId id="722"/>
            <p14:sldId id="731"/>
            <p14:sldId id="733"/>
            <p14:sldId id="734"/>
            <p14:sldId id="735"/>
            <p14:sldId id="738"/>
            <p14:sldId id="739"/>
            <p14:sldId id="736"/>
            <p14:sldId id="737"/>
            <p14:sldId id="746"/>
            <p14:sldId id="747"/>
            <p14:sldId id="748"/>
            <p14:sldId id="750"/>
            <p14:sldId id="751"/>
            <p14:sldId id="753"/>
            <p14:sldId id="754"/>
            <p14:sldId id="755"/>
            <p14:sldId id="758"/>
            <p14:sldId id="759"/>
          </p14:sldIdLst>
        </p14:section>
        <p14:section name="Summary" id="{00B29C4D-D2A4-4CF2-8F60-10DCB02DBCFF}">
          <p14:sldIdLst>
            <p14:sldId id="760"/>
            <p14:sldId id="761"/>
            <p14:sldId id="280"/>
          </p14:sldIdLst>
        </p14:section>
      </p14:sectionLst>
    </p:ext>
    <p:ext uri="{EFAFB233-063F-42B5-8137-9DF3F51BA10A}">
      <p15:sldGuideLst xmlns:p15="http://schemas.microsoft.com/office/powerpoint/2012/main" xmlns="">
        <p15:guide id="1" orient="horz" pos="2160">
          <p15:clr>
            <a:srgbClr val="A4A3A4"/>
          </p15:clr>
        </p15:guide>
        <p15:guide id="2" pos="3840">
          <p15:clr>
            <a:srgbClr val="A4A3A4"/>
          </p15:clr>
        </p15:guide>
        <p15:guide id="3" orient="horz" pos="1620">
          <p15:clr>
            <a:srgbClr val="A4A3A4"/>
          </p15:clr>
        </p15:guide>
        <p15:guide id="4" pos="288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vorzhetskiy, Yuriy" initials="DY"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20945" autoAdjust="0"/>
    <p:restoredTop sz="81675" autoAdjust="0"/>
  </p:normalViewPr>
  <p:slideViewPr>
    <p:cSldViewPr snapToGrid="0" snapToObjects="1">
      <p:cViewPr varScale="1">
        <p:scale>
          <a:sx n="47" d="100"/>
          <a:sy n="47" d="100"/>
        </p:scale>
        <p:origin x="-522" y="-90"/>
      </p:cViewPr>
      <p:guideLst>
        <p:guide orient="horz" pos="2160"/>
        <p:guide orient="horz" pos="1620"/>
        <p:guide pos="3840"/>
        <p:guide pos="2880"/>
      </p:guideLst>
    </p:cSldViewPr>
  </p:slideViewPr>
  <p:outlineViewPr>
    <p:cViewPr>
      <p:scale>
        <a:sx n="33" d="100"/>
        <a:sy n="33" d="100"/>
      </p:scale>
      <p:origin x="0" y="24078"/>
    </p:cViewPr>
  </p:outlineViewPr>
  <p:notesTextViewPr>
    <p:cViewPr>
      <p:scale>
        <a:sx n="1" d="1"/>
        <a:sy n="1" d="1"/>
      </p:scale>
      <p:origin x="0" y="0"/>
    </p:cViewPr>
  </p:notesTextViewPr>
  <p:sorterViewPr>
    <p:cViewPr>
      <p:scale>
        <a:sx n="100" d="100"/>
        <a:sy n="100" d="100"/>
      </p:scale>
      <p:origin x="0" y="546"/>
    </p:cViewPr>
  </p:sorterViewPr>
  <p:notesViewPr>
    <p:cSldViewPr snapToGrid="0"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303"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289" Type="http://schemas.openxmlformats.org/officeDocument/2006/relationships/slide" Target="slides/slide288.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viewProps" Target="viewProps.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305" Type="http://schemas.openxmlformats.org/officeDocument/2006/relationships/theme" Target="theme/theme1.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71" Type="http://schemas.openxmlformats.org/officeDocument/2006/relationships/slide" Target="slides/slide270.xml"/><Relationship Id="rId276" Type="http://schemas.openxmlformats.org/officeDocument/2006/relationships/slide" Target="slides/slide275.xml"/><Relationship Id="rId292" Type="http://schemas.openxmlformats.org/officeDocument/2006/relationships/slide" Target="slides/slide291.xml"/><Relationship Id="rId297" Type="http://schemas.openxmlformats.org/officeDocument/2006/relationships/slide" Target="slides/slide296.xml"/><Relationship Id="rId306" Type="http://schemas.openxmlformats.org/officeDocument/2006/relationships/tableStyles" Target="tableStyles.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slide" Target="slides/slide265.xml"/><Relationship Id="rId287" Type="http://schemas.openxmlformats.org/officeDocument/2006/relationships/slide" Target="slides/slide286.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282" Type="http://schemas.openxmlformats.org/officeDocument/2006/relationships/slide" Target="slides/slide28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slide" Target="slides/slide271.xml"/><Relationship Id="rId293" Type="http://schemas.openxmlformats.org/officeDocument/2006/relationships/slide" Target="slides/slide292.xml"/><Relationship Id="rId302"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283" Type="http://schemas.openxmlformats.org/officeDocument/2006/relationships/slide" Target="slides/slide28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2CC8A6-C759-4BFC-9433-7A9436D3103E}" type="datetimeFigureOut">
              <a:rPr lang="en-US" smtClean="0"/>
              <a:t>2/7/2017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D7349F-00D1-4EC3-A43A-A26677DBB3C0}" type="slidenum">
              <a:rPr lang="en-US" smtClean="0"/>
              <a:t>‹#›</a:t>
            </a:fld>
            <a:endParaRPr lang="en-US" dirty="0"/>
          </a:p>
        </p:txBody>
      </p:sp>
    </p:spTree>
    <p:extLst>
      <p:ext uri="{BB962C8B-B14F-4D97-AF65-F5344CB8AC3E}">
        <p14:creationId xmlns:p14="http://schemas.microsoft.com/office/powerpoint/2010/main" val="2117611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2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2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2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2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25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26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26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26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26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27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27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28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28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28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29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29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DCD7349F-00D1-4EC3-A43A-A26677DBB3C0}" type="slidenum">
              <a:rPr lang="en-US" smtClean="0"/>
              <a:t>6</a:t>
            </a:fld>
            <a:endParaRPr lang="en-US" dirty="0"/>
          </a:p>
        </p:txBody>
      </p:sp>
    </p:spTree>
    <p:extLst>
      <p:ext uri="{BB962C8B-B14F-4D97-AF65-F5344CB8AC3E}">
        <p14:creationId xmlns:p14="http://schemas.microsoft.com/office/powerpoint/2010/main" val="39775936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DCD7349F-00D1-4EC3-A43A-A26677DBB3C0}" type="slidenum">
              <a:rPr lang="en-US" smtClean="0"/>
              <a:t>75</a:t>
            </a:fld>
            <a:endParaRPr lang="en-US" dirty="0"/>
          </a:p>
        </p:txBody>
      </p:sp>
    </p:spTree>
    <p:extLst>
      <p:ext uri="{BB962C8B-B14F-4D97-AF65-F5344CB8AC3E}">
        <p14:creationId xmlns:p14="http://schemas.microsoft.com/office/powerpoint/2010/main" val="7884474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DCD7349F-00D1-4EC3-A43A-A26677DBB3C0}" type="slidenum">
              <a:rPr lang="en-US" smtClean="0"/>
              <a:t>78</a:t>
            </a:fld>
            <a:endParaRPr lang="en-US" dirty="0"/>
          </a:p>
        </p:txBody>
      </p:sp>
    </p:spTree>
    <p:extLst>
      <p:ext uri="{BB962C8B-B14F-4D97-AF65-F5344CB8AC3E}">
        <p14:creationId xmlns:p14="http://schemas.microsoft.com/office/powerpoint/2010/main" val="7884474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DCD7349F-00D1-4EC3-A43A-A26677DBB3C0}" type="slidenum">
              <a:rPr lang="en-US" smtClean="0"/>
              <a:t>83</a:t>
            </a:fld>
            <a:endParaRPr lang="en-US" dirty="0"/>
          </a:p>
        </p:txBody>
      </p:sp>
    </p:spTree>
    <p:extLst>
      <p:ext uri="{BB962C8B-B14F-4D97-AF65-F5344CB8AC3E}">
        <p14:creationId xmlns:p14="http://schemas.microsoft.com/office/powerpoint/2010/main" val="7884474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DCD7349F-00D1-4EC3-A43A-A26677DBB3C0}" type="slidenum">
              <a:rPr lang="en-US" smtClean="0"/>
              <a:t>88</a:t>
            </a:fld>
            <a:endParaRPr lang="en-US" dirty="0"/>
          </a:p>
        </p:txBody>
      </p:sp>
    </p:spTree>
    <p:extLst>
      <p:ext uri="{BB962C8B-B14F-4D97-AF65-F5344CB8AC3E}">
        <p14:creationId xmlns:p14="http://schemas.microsoft.com/office/powerpoint/2010/main" val="18557455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DCD7349F-00D1-4EC3-A43A-A26677DBB3C0}" type="slidenum">
              <a:rPr lang="en-US" smtClean="0"/>
              <a:t>98</a:t>
            </a:fld>
            <a:endParaRPr lang="en-US" dirty="0"/>
          </a:p>
        </p:txBody>
      </p:sp>
    </p:spTree>
    <p:extLst>
      <p:ext uri="{BB962C8B-B14F-4D97-AF65-F5344CB8AC3E}">
        <p14:creationId xmlns:p14="http://schemas.microsoft.com/office/powerpoint/2010/main" val="7884474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DCD7349F-00D1-4EC3-A43A-A26677DBB3C0}" type="slidenum">
              <a:rPr lang="en-US" smtClean="0"/>
              <a:t>99</a:t>
            </a:fld>
            <a:endParaRPr lang="en-US" dirty="0"/>
          </a:p>
        </p:txBody>
      </p:sp>
    </p:spTree>
    <p:extLst>
      <p:ext uri="{BB962C8B-B14F-4D97-AF65-F5344CB8AC3E}">
        <p14:creationId xmlns:p14="http://schemas.microsoft.com/office/powerpoint/2010/main" val="7884474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DCD7349F-00D1-4EC3-A43A-A26677DBB3C0}" type="slidenum">
              <a:rPr lang="en-US" smtClean="0"/>
              <a:t>106</a:t>
            </a:fld>
            <a:endParaRPr lang="en-US" dirty="0"/>
          </a:p>
        </p:txBody>
      </p:sp>
    </p:spTree>
    <p:extLst>
      <p:ext uri="{BB962C8B-B14F-4D97-AF65-F5344CB8AC3E}">
        <p14:creationId xmlns:p14="http://schemas.microsoft.com/office/powerpoint/2010/main" val="18557455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DCD7349F-00D1-4EC3-A43A-A26677DBB3C0}" type="slidenum">
              <a:rPr lang="en-US" smtClean="0"/>
              <a:t>108</a:t>
            </a:fld>
            <a:endParaRPr lang="en-US" dirty="0"/>
          </a:p>
        </p:txBody>
      </p:sp>
    </p:spTree>
    <p:extLst>
      <p:ext uri="{BB962C8B-B14F-4D97-AF65-F5344CB8AC3E}">
        <p14:creationId xmlns:p14="http://schemas.microsoft.com/office/powerpoint/2010/main" val="18557455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DCD7349F-00D1-4EC3-A43A-A26677DBB3C0}" type="slidenum">
              <a:rPr lang="en-US" smtClean="0"/>
              <a:t>111</a:t>
            </a:fld>
            <a:endParaRPr lang="en-US" dirty="0"/>
          </a:p>
        </p:txBody>
      </p:sp>
    </p:spTree>
    <p:extLst>
      <p:ext uri="{BB962C8B-B14F-4D97-AF65-F5344CB8AC3E}">
        <p14:creationId xmlns:p14="http://schemas.microsoft.com/office/powerpoint/2010/main" val="7884474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DCD7349F-00D1-4EC3-A43A-A26677DBB3C0}" type="slidenum">
              <a:rPr lang="en-US" smtClean="0"/>
              <a:t>112</a:t>
            </a:fld>
            <a:endParaRPr lang="en-US" dirty="0"/>
          </a:p>
        </p:txBody>
      </p:sp>
    </p:spTree>
    <p:extLst>
      <p:ext uri="{BB962C8B-B14F-4D97-AF65-F5344CB8AC3E}">
        <p14:creationId xmlns:p14="http://schemas.microsoft.com/office/powerpoint/2010/main" val="788447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GCC – for</a:t>
            </a:r>
            <a:r>
              <a:rPr lang="en-US" baseline="0" dirty="0" smtClean="0"/>
              <a:t> Linux platform</a:t>
            </a:r>
          </a:p>
          <a:p>
            <a:r>
              <a:rPr lang="en-US" baseline="0" dirty="0" smtClean="0"/>
              <a:t>MSVC and </a:t>
            </a:r>
            <a:r>
              <a:rPr lang="en-US" baseline="0" dirty="0" err="1" smtClean="0"/>
              <a:t>MinGW</a:t>
            </a:r>
            <a:r>
              <a:rPr lang="en-US" baseline="0" dirty="0" smtClean="0"/>
              <a:t> – Windows</a:t>
            </a:r>
          </a:p>
          <a:p>
            <a:r>
              <a:rPr lang="en-US" baseline="0" dirty="0" smtClean="0"/>
              <a:t>Clang – for OS X, </a:t>
            </a:r>
            <a:r>
              <a:rPr lang="en-US" baseline="0" dirty="0" err="1" smtClean="0"/>
              <a:t>iOS</a:t>
            </a:r>
            <a:endParaRPr lang="en-US" baseline="0" dirty="0" smtClean="0"/>
          </a:p>
          <a:p>
            <a:r>
              <a:rPr lang="en-US" baseline="0" dirty="0" smtClean="0"/>
              <a:t>and others for mobile devices</a:t>
            </a:r>
            <a:endParaRPr lang="ru-RU" dirty="0" smtClean="0"/>
          </a:p>
          <a:p>
            <a:endParaRPr lang="ru-RU" dirty="0"/>
          </a:p>
        </p:txBody>
      </p:sp>
      <p:sp>
        <p:nvSpPr>
          <p:cNvPr id="4" name="Slide Number Placeholder 3"/>
          <p:cNvSpPr>
            <a:spLocks noGrp="1"/>
          </p:cNvSpPr>
          <p:nvPr>
            <p:ph type="sldNum" sz="quarter" idx="10"/>
          </p:nvPr>
        </p:nvSpPr>
        <p:spPr/>
        <p:txBody>
          <a:bodyPr/>
          <a:lstStyle/>
          <a:p>
            <a:fld id="{DCD7349F-00D1-4EC3-A43A-A26677DBB3C0}" type="slidenum">
              <a:rPr lang="en-US" smtClean="0"/>
              <a:t>13</a:t>
            </a:fld>
            <a:endParaRPr lang="en-US" dirty="0"/>
          </a:p>
        </p:txBody>
      </p:sp>
    </p:spTree>
    <p:extLst>
      <p:ext uri="{BB962C8B-B14F-4D97-AF65-F5344CB8AC3E}">
        <p14:creationId xmlns:p14="http://schemas.microsoft.com/office/powerpoint/2010/main" val="21563433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DCD7349F-00D1-4EC3-A43A-A26677DBB3C0}" type="slidenum">
              <a:rPr lang="en-US" smtClean="0"/>
              <a:t>113</a:t>
            </a:fld>
            <a:endParaRPr lang="en-US" dirty="0"/>
          </a:p>
        </p:txBody>
      </p:sp>
    </p:spTree>
    <p:extLst>
      <p:ext uri="{BB962C8B-B14F-4D97-AF65-F5344CB8AC3E}">
        <p14:creationId xmlns:p14="http://schemas.microsoft.com/office/powerpoint/2010/main" val="7884474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DCD7349F-00D1-4EC3-A43A-A26677DBB3C0}" type="slidenum">
              <a:rPr lang="en-US" smtClean="0"/>
              <a:t>137</a:t>
            </a:fld>
            <a:endParaRPr lang="en-US" dirty="0"/>
          </a:p>
        </p:txBody>
      </p:sp>
    </p:spTree>
    <p:extLst>
      <p:ext uri="{BB962C8B-B14F-4D97-AF65-F5344CB8AC3E}">
        <p14:creationId xmlns:p14="http://schemas.microsoft.com/office/powerpoint/2010/main" val="18557455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DCD7349F-00D1-4EC3-A43A-A26677DBB3C0}" type="slidenum">
              <a:rPr lang="en-US" smtClean="0"/>
              <a:t>139</a:t>
            </a:fld>
            <a:endParaRPr lang="en-US" dirty="0"/>
          </a:p>
        </p:txBody>
      </p:sp>
    </p:spTree>
    <p:extLst>
      <p:ext uri="{BB962C8B-B14F-4D97-AF65-F5344CB8AC3E}">
        <p14:creationId xmlns:p14="http://schemas.microsoft.com/office/powerpoint/2010/main" val="18557455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DCD7349F-00D1-4EC3-A43A-A26677DBB3C0}" type="slidenum">
              <a:rPr lang="en-US" smtClean="0"/>
              <a:t>170</a:t>
            </a:fld>
            <a:endParaRPr lang="en-US" dirty="0"/>
          </a:p>
        </p:txBody>
      </p:sp>
    </p:spTree>
    <p:extLst>
      <p:ext uri="{BB962C8B-B14F-4D97-AF65-F5344CB8AC3E}">
        <p14:creationId xmlns:p14="http://schemas.microsoft.com/office/powerpoint/2010/main" val="7884474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DCD7349F-00D1-4EC3-A43A-A26677DBB3C0}" type="slidenum">
              <a:rPr lang="en-US" smtClean="0"/>
              <a:t>185</a:t>
            </a:fld>
            <a:endParaRPr lang="en-US" dirty="0"/>
          </a:p>
        </p:txBody>
      </p:sp>
    </p:spTree>
    <p:extLst>
      <p:ext uri="{BB962C8B-B14F-4D97-AF65-F5344CB8AC3E}">
        <p14:creationId xmlns:p14="http://schemas.microsoft.com/office/powerpoint/2010/main" val="18557455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DCD7349F-00D1-4EC3-A43A-A26677DBB3C0}" type="slidenum">
              <a:rPr lang="en-US" smtClean="0"/>
              <a:t>187</a:t>
            </a:fld>
            <a:endParaRPr lang="en-US" dirty="0"/>
          </a:p>
        </p:txBody>
      </p:sp>
    </p:spTree>
    <p:extLst>
      <p:ext uri="{BB962C8B-B14F-4D97-AF65-F5344CB8AC3E}">
        <p14:creationId xmlns:p14="http://schemas.microsoft.com/office/powerpoint/2010/main" val="18557455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DCD7349F-00D1-4EC3-A43A-A26677DBB3C0}" type="slidenum">
              <a:rPr lang="en-US" smtClean="0"/>
              <a:t>190</a:t>
            </a:fld>
            <a:endParaRPr lang="en-US" dirty="0"/>
          </a:p>
        </p:txBody>
      </p:sp>
    </p:spTree>
    <p:extLst>
      <p:ext uri="{BB962C8B-B14F-4D97-AF65-F5344CB8AC3E}">
        <p14:creationId xmlns:p14="http://schemas.microsoft.com/office/powerpoint/2010/main" val="7884474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DCD7349F-00D1-4EC3-A43A-A26677DBB3C0}" type="slidenum">
              <a:rPr lang="en-US" smtClean="0"/>
              <a:t>192</a:t>
            </a:fld>
            <a:endParaRPr lang="en-US" dirty="0"/>
          </a:p>
        </p:txBody>
      </p:sp>
    </p:spTree>
    <p:extLst>
      <p:ext uri="{BB962C8B-B14F-4D97-AF65-F5344CB8AC3E}">
        <p14:creationId xmlns:p14="http://schemas.microsoft.com/office/powerpoint/2010/main" val="7884474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DCD7349F-00D1-4EC3-A43A-A26677DBB3C0}" type="slidenum">
              <a:rPr lang="en-US" smtClean="0"/>
              <a:t>193</a:t>
            </a:fld>
            <a:endParaRPr lang="en-US" dirty="0"/>
          </a:p>
        </p:txBody>
      </p:sp>
    </p:spTree>
    <p:extLst>
      <p:ext uri="{BB962C8B-B14F-4D97-AF65-F5344CB8AC3E}">
        <p14:creationId xmlns:p14="http://schemas.microsoft.com/office/powerpoint/2010/main" val="7884474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DCD7349F-00D1-4EC3-A43A-A26677DBB3C0}" type="slidenum">
              <a:rPr lang="en-US" smtClean="0"/>
              <a:t>199</a:t>
            </a:fld>
            <a:endParaRPr lang="en-US" dirty="0"/>
          </a:p>
        </p:txBody>
      </p:sp>
    </p:spTree>
    <p:extLst>
      <p:ext uri="{BB962C8B-B14F-4D97-AF65-F5344CB8AC3E}">
        <p14:creationId xmlns:p14="http://schemas.microsoft.com/office/powerpoint/2010/main" val="788447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DCD7349F-00D1-4EC3-A43A-A26677DBB3C0}" type="slidenum">
              <a:rPr lang="en-US" smtClean="0"/>
              <a:t>14</a:t>
            </a:fld>
            <a:endParaRPr lang="en-US" dirty="0"/>
          </a:p>
        </p:txBody>
      </p:sp>
    </p:spTree>
    <p:extLst>
      <p:ext uri="{BB962C8B-B14F-4D97-AF65-F5344CB8AC3E}">
        <p14:creationId xmlns:p14="http://schemas.microsoft.com/office/powerpoint/2010/main" val="18557455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DCD7349F-00D1-4EC3-A43A-A26677DBB3C0}" type="slidenum">
              <a:rPr lang="en-US" smtClean="0"/>
              <a:t>204</a:t>
            </a:fld>
            <a:endParaRPr lang="en-US" dirty="0"/>
          </a:p>
        </p:txBody>
      </p:sp>
    </p:spTree>
    <p:extLst>
      <p:ext uri="{BB962C8B-B14F-4D97-AF65-F5344CB8AC3E}">
        <p14:creationId xmlns:p14="http://schemas.microsoft.com/office/powerpoint/2010/main" val="18557455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DCD7349F-00D1-4EC3-A43A-A26677DBB3C0}" type="slidenum">
              <a:rPr lang="en-US" smtClean="0"/>
              <a:t>206</a:t>
            </a:fld>
            <a:endParaRPr lang="en-US" dirty="0"/>
          </a:p>
        </p:txBody>
      </p:sp>
    </p:spTree>
    <p:extLst>
      <p:ext uri="{BB962C8B-B14F-4D97-AF65-F5344CB8AC3E}">
        <p14:creationId xmlns:p14="http://schemas.microsoft.com/office/powerpoint/2010/main" val="18557455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DCD7349F-00D1-4EC3-A43A-A26677DBB3C0}" type="slidenum">
              <a:rPr lang="en-US" smtClean="0"/>
              <a:t>216</a:t>
            </a:fld>
            <a:endParaRPr lang="en-US" dirty="0"/>
          </a:p>
        </p:txBody>
      </p:sp>
    </p:spTree>
    <p:extLst>
      <p:ext uri="{BB962C8B-B14F-4D97-AF65-F5344CB8AC3E}">
        <p14:creationId xmlns:p14="http://schemas.microsoft.com/office/powerpoint/2010/main" val="18557455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DCD7349F-00D1-4EC3-A43A-A26677DBB3C0}" type="slidenum">
              <a:rPr lang="en-US" smtClean="0"/>
              <a:t>218</a:t>
            </a:fld>
            <a:endParaRPr lang="en-US" dirty="0"/>
          </a:p>
        </p:txBody>
      </p:sp>
    </p:spTree>
    <p:extLst>
      <p:ext uri="{BB962C8B-B14F-4D97-AF65-F5344CB8AC3E}">
        <p14:creationId xmlns:p14="http://schemas.microsoft.com/office/powerpoint/2010/main" val="18557455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DCD7349F-00D1-4EC3-A43A-A26677DBB3C0}" type="slidenum">
              <a:rPr lang="en-US" smtClean="0"/>
              <a:t>232</a:t>
            </a:fld>
            <a:endParaRPr lang="en-US" dirty="0"/>
          </a:p>
        </p:txBody>
      </p:sp>
    </p:spTree>
    <p:extLst>
      <p:ext uri="{BB962C8B-B14F-4D97-AF65-F5344CB8AC3E}">
        <p14:creationId xmlns:p14="http://schemas.microsoft.com/office/powerpoint/2010/main" val="18557455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DCD7349F-00D1-4EC3-A43A-A26677DBB3C0}" type="slidenum">
              <a:rPr lang="en-US" smtClean="0"/>
              <a:t>234</a:t>
            </a:fld>
            <a:endParaRPr lang="en-US" dirty="0"/>
          </a:p>
        </p:txBody>
      </p:sp>
    </p:spTree>
    <p:extLst>
      <p:ext uri="{BB962C8B-B14F-4D97-AF65-F5344CB8AC3E}">
        <p14:creationId xmlns:p14="http://schemas.microsoft.com/office/powerpoint/2010/main" val="18557455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DCD7349F-00D1-4EC3-A43A-A26677DBB3C0}" type="slidenum">
              <a:rPr lang="en-US" smtClean="0"/>
              <a:t>250</a:t>
            </a:fld>
            <a:endParaRPr lang="en-US" dirty="0"/>
          </a:p>
        </p:txBody>
      </p:sp>
    </p:spTree>
    <p:extLst>
      <p:ext uri="{BB962C8B-B14F-4D97-AF65-F5344CB8AC3E}">
        <p14:creationId xmlns:p14="http://schemas.microsoft.com/office/powerpoint/2010/main" val="7884474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DCD7349F-00D1-4EC3-A43A-A26677DBB3C0}" type="slidenum">
              <a:rPr lang="en-US" smtClean="0"/>
              <a:t>254</a:t>
            </a:fld>
            <a:endParaRPr lang="en-US" dirty="0"/>
          </a:p>
        </p:txBody>
      </p:sp>
    </p:spTree>
    <p:extLst>
      <p:ext uri="{BB962C8B-B14F-4D97-AF65-F5344CB8AC3E}">
        <p14:creationId xmlns:p14="http://schemas.microsoft.com/office/powerpoint/2010/main" val="7884474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DCD7349F-00D1-4EC3-A43A-A26677DBB3C0}" type="slidenum">
              <a:rPr lang="en-US" smtClean="0"/>
              <a:t>256</a:t>
            </a:fld>
            <a:endParaRPr lang="en-US" dirty="0"/>
          </a:p>
        </p:txBody>
      </p:sp>
    </p:spTree>
    <p:extLst>
      <p:ext uri="{BB962C8B-B14F-4D97-AF65-F5344CB8AC3E}">
        <p14:creationId xmlns:p14="http://schemas.microsoft.com/office/powerpoint/2010/main" val="7884474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DCD7349F-00D1-4EC3-A43A-A26677DBB3C0}" type="slidenum">
              <a:rPr lang="en-US" smtClean="0"/>
              <a:t>258</a:t>
            </a:fld>
            <a:endParaRPr lang="en-US" dirty="0"/>
          </a:p>
        </p:txBody>
      </p:sp>
    </p:spTree>
    <p:extLst>
      <p:ext uri="{BB962C8B-B14F-4D97-AF65-F5344CB8AC3E}">
        <p14:creationId xmlns:p14="http://schemas.microsoft.com/office/powerpoint/2010/main" val="788447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DCD7349F-00D1-4EC3-A43A-A26677DBB3C0}" type="slidenum">
              <a:rPr lang="en-US" smtClean="0"/>
              <a:t>15</a:t>
            </a:fld>
            <a:endParaRPr lang="en-US" dirty="0"/>
          </a:p>
        </p:txBody>
      </p:sp>
    </p:spTree>
    <p:extLst>
      <p:ext uri="{BB962C8B-B14F-4D97-AF65-F5344CB8AC3E}">
        <p14:creationId xmlns:p14="http://schemas.microsoft.com/office/powerpoint/2010/main" val="18557455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DCD7349F-00D1-4EC3-A43A-A26677DBB3C0}" type="slidenum">
              <a:rPr lang="en-US" smtClean="0"/>
              <a:t>259</a:t>
            </a:fld>
            <a:endParaRPr lang="en-US" dirty="0"/>
          </a:p>
        </p:txBody>
      </p:sp>
    </p:spTree>
    <p:extLst>
      <p:ext uri="{BB962C8B-B14F-4D97-AF65-F5344CB8AC3E}">
        <p14:creationId xmlns:p14="http://schemas.microsoft.com/office/powerpoint/2010/main" val="7884474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DCD7349F-00D1-4EC3-A43A-A26677DBB3C0}" type="slidenum">
              <a:rPr lang="en-US" smtClean="0"/>
              <a:t>263</a:t>
            </a:fld>
            <a:endParaRPr lang="en-US" dirty="0"/>
          </a:p>
        </p:txBody>
      </p:sp>
    </p:spTree>
    <p:extLst>
      <p:ext uri="{BB962C8B-B14F-4D97-AF65-F5344CB8AC3E}">
        <p14:creationId xmlns:p14="http://schemas.microsoft.com/office/powerpoint/2010/main" val="7884474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DCD7349F-00D1-4EC3-A43A-A26677DBB3C0}" type="slidenum">
              <a:rPr lang="en-US" smtClean="0"/>
              <a:t>264</a:t>
            </a:fld>
            <a:endParaRPr lang="en-US" dirty="0"/>
          </a:p>
        </p:txBody>
      </p:sp>
    </p:spTree>
    <p:extLst>
      <p:ext uri="{BB962C8B-B14F-4D97-AF65-F5344CB8AC3E}">
        <p14:creationId xmlns:p14="http://schemas.microsoft.com/office/powerpoint/2010/main" val="7884474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DCD7349F-00D1-4EC3-A43A-A26677DBB3C0}" type="slidenum">
              <a:rPr lang="en-US" smtClean="0"/>
              <a:t>266</a:t>
            </a:fld>
            <a:endParaRPr lang="en-US" dirty="0"/>
          </a:p>
        </p:txBody>
      </p:sp>
    </p:spTree>
    <p:extLst>
      <p:ext uri="{BB962C8B-B14F-4D97-AF65-F5344CB8AC3E}">
        <p14:creationId xmlns:p14="http://schemas.microsoft.com/office/powerpoint/2010/main" val="18557455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DCD7349F-00D1-4EC3-A43A-A26677DBB3C0}" type="slidenum">
              <a:rPr lang="en-US" smtClean="0"/>
              <a:t>268</a:t>
            </a:fld>
            <a:endParaRPr lang="en-US" dirty="0"/>
          </a:p>
        </p:txBody>
      </p:sp>
    </p:spTree>
    <p:extLst>
      <p:ext uri="{BB962C8B-B14F-4D97-AF65-F5344CB8AC3E}">
        <p14:creationId xmlns:p14="http://schemas.microsoft.com/office/powerpoint/2010/main" val="18557455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DCD7349F-00D1-4EC3-A43A-A26677DBB3C0}" type="slidenum">
              <a:rPr lang="en-US" smtClean="0"/>
              <a:t>275</a:t>
            </a:fld>
            <a:endParaRPr lang="en-US" dirty="0"/>
          </a:p>
        </p:txBody>
      </p:sp>
    </p:spTree>
    <p:extLst>
      <p:ext uri="{BB962C8B-B14F-4D97-AF65-F5344CB8AC3E}">
        <p14:creationId xmlns:p14="http://schemas.microsoft.com/office/powerpoint/2010/main" val="78844745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DCD7349F-00D1-4EC3-A43A-A26677DBB3C0}" type="slidenum">
              <a:rPr lang="en-US" smtClean="0"/>
              <a:t>277</a:t>
            </a:fld>
            <a:endParaRPr lang="en-US" dirty="0"/>
          </a:p>
        </p:txBody>
      </p:sp>
    </p:spTree>
    <p:extLst>
      <p:ext uri="{BB962C8B-B14F-4D97-AF65-F5344CB8AC3E}">
        <p14:creationId xmlns:p14="http://schemas.microsoft.com/office/powerpoint/2010/main" val="18557455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DCD7349F-00D1-4EC3-A43A-A26677DBB3C0}" type="slidenum">
              <a:rPr lang="en-US" smtClean="0"/>
              <a:t>284</a:t>
            </a:fld>
            <a:endParaRPr lang="en-US" dirty="0"/>
          </a:p>
        </p:txBody>
      </p:sp>
    </p:spTree>
    <p:extLst>
      <p:ext uri="{BB962C8B-B14F-4D97-AF65-F5344CB8AC3E}">
        <p14:creationId xmlns:p14="http://schemas.microsoft.com/office/powerpoint/2010/main" val="78844745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DCD7349F-00D1-4EC3-A43A-A26677DBB3C0}" type="slidenum">
              <a:rPr lang="en-US" smtClean="0"/>
              <a:t>286</a:t>
            </a:fld>
            <a:endParaRPr lang="en-US" dirty="0"/>
          </a:p>
        </p:txBody>
      </p:sp>
    </p:spTree>
    <p:extLst>
      <p:ext uri="{BB962C8B-B14F-4D97-AF65-F5344CB8AC3E}">
        <p14:creationId xmlns:p14="http://schemas.microsoft.com/office/powerpoint/2010/main" val="185574551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DCD7349F-00D1-4EC3-A43A-A26677DBB3C0}" type="slidenum">
              <a:rPr lang="en-US" smtClean="0"/>
              <a:t>288</a:t>
            </a:fld>
            <a:endParaRPr lang="en-US" dirty="0"/>
          </a:p>
        </p:txBody>
      </p:sp>
    </p:spTree>
    <p:extLst>
      <p:ext uri="{BB962C8B-B14F-4D97-AF65-F5344CB8AC3E}">
        <p14:creationId xmlns:p14="http://schemas.microsoft.com/office/powerpoint/2010/main" val="1855745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DCD7349F-00D1-4EC3-A43A-A26677DBB3C0}" type="slidenum">
              <a:rPr lang="en-US" smtClean="0"/>
              <a:t>16</a:t>
            </a:fld>
            <a:endParaRPr lang="en-US" dirty="0"/>
          </a:p>
        </p:txBody>
      </p:sp>
    </p:spTree>
    <p:extLst>
      <p:ext uri="{BB962C8B-B14F-4D97-AF65-F5344CB8AC3E}">
        <p14:creationId xmlns:p14="http://schemas.microsoft.com/office/powerpoint/2010/main" val="185574551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DCD7349F-00D1-4EC3-A43A-A26677DBB3C0}" type="slidenum">
              <a:rPr lang="en-US" smtClean="0"/>
              <a:t>296</a:t>
            </a:fld>
            <a:endParaRPr lang="en-US" dirty="0"/>
          </a:p>
        </p:txBody>
      </p:sp>
    </p:spTree>
    <p:extLst>
      <p:ext uri="{BB962C8B-B14F-4D97-AF65-F5344CB8AC3E}">
        <p14:creationId xmlns:p14="http://schemas.microsoft.com/office/powerpoint/2010/main" val="185574551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DCD7349F-00D1-4EC3-A43A-A26677DBB3C0}" type="slidenum">
              <a:rPr lang="en-US" smtClean="0"/>
              <a:t>298</a:t>
            </a:fld>
            <a:endParaRPr lang="en-US" dirty="0"/>
          </a:p>
        </p:txBody>
      </p:sp>
    </p:spTree>
    <p:extLst>
      <p:ext uri="{BB962C8B-B14F-4D97-AF65-F5344CB8AC3E}">
        <p14:creationId xmlns:p14="http://schemas.microsoft.com/office/powerpoint/2010/main" val="1855745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DCD7349F-00D1-4EC3-A43A-A26677DBB3C0}" type="slidenum">
              <a:rPr lang="en-US" smtClean="0"/>
              <a:t>26</a:t>
            </a:fld>
            <a:endParaRPr lang="en-US" dirty="0"/>
          </a:p>
        </p:txBody>
      </p:sp>
    </p:spTree>
    <p:extLst>
      <p:ext uri="{BB962C8B-B14F-4D97-AF65-F5344CB8AC3E}">
        <p14:creationId xmlns:p14="http://schemas.microsoft.com/office/powerpoint/2010/main" val="18557455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DCD7349F-00D1-4EC3-A43A-A26677DBB3C0}" type="slidenum">
              <a:rPr lang="en-US" smtClean="0"/>
              <a:t>29</a:t>
            </a:fld>
            <a:endParaRPr lang="en-US" dirty="0"/>
          </a:p>
        </p:txBody>
      </p:sp>
    </p:spTree>
    <p:extLst>
      <p:ext uri="{BB962C8B-B14F-4D97-AF65-F5344CB8AC3E}">
        <p14:creationId xmlns:p14="http://schemas.microsoft.com/office/powerpoint/2010/main" val="1855745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DCD7349F-00D1-4EC3-A43A-A26677DBB3C0}" type="slidenum">
              <a:rPr lang="en-US" smtClean="0"/>
              <a:t>52</a:t>
            </a:fld>
            <a:endParaRPr lang="en-US" dirty="0"/>
          </a:p>
        </p:txBody>
      </p:sp>
    </p:spTree>
    <p:extLst>
      <p:ext uri="{BB962C8B-B14F-4D97-AF65-F5344CB8AC3E}">
        <p14:creationId xmlns:p14="http://schemas.microsoft.com/office/powerpoint/2010/main" val="1855745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DCD7349F-00D1-4EC3-A43A-A26677DBB3C0}" type="slidenum">
              <a:rPr lang="en-US" smtClean="0"/>
              <a:t>54</a:t>
            </a:fld>
            <a:endParaRPr lang="en-US" dirty="0"/>
          </a:p>
        </p:txBody>
      </p:sp>
    </p:spTree>
    <p:extLst>
      <p:ext uri="{BB962C8B-B14F-4D97-AF65-F5344CB8AC3E}">
        <p14:creationId xmlns:p14="http://schemas.microsoft.com/office/powerpoint/2010/main" val="1855745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3_Section Break / Final">
    <p:spTree>
      <p:nvGrpSpPr>
        <p:cNvPr id="1" name=""/>
        <p:cNvGrpSpPr/>
        <p:nvPr/>
      </p:nvGrpSpPr>
      <p:grpSpPr>
        <a:xfrm>
          <a:off x="0" y="0"/>
          <a:ext cx="0" cy="0"/>
          <a:chOff x="0" y="0"/>
          <a:chExt cx="0" cy="0"/>
        </a:xfrm>
      </p:grpSpPr>
      <p:sp>
        <p:nvSpPr>
          <p:cNvPr id="32" name="Prostokąt 2"/>
          <p:cNvSpPr/>
          <p:nvPr/>
        </p:nvSpPr>
        <p:spPr>
          <a:xfrm>
            <a:off x="793" y="0"/>
            <a:ext cx="9144000" cy="514350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b="1" dirty="0">
              <a:ln>
                <a:noFill/>
              </a:ln>
              <a:solidFill>
                <a:schemeClr val="bg1"/>
              </a:solidFill>
            </a:endParaRPr>
          </a:p>
        </p:txBody>
      </p:sp>
      <p:sp>
        <p:nvSpPr>
          <p:cNvPr id="46" name="Tytuł 1"/>
          <p:cNvSpPr>
            <a:spLocks noGrp="1"/>
          </p:cNvSpPr>
          <p:nvPr>
            <p:ph type="title" hasCustomPrompt="1"/>
          </p:nvPr>
        </p:nvSpPr>
        <p:spPr>
          <a:xfrm>
            <a:off x="3933825" y="1496625"/>
            <a:ext cx="4953436" cy="863661"/>
          </a:xfrm>
        </p:spPr>
        <p:txBody>
          <a:bodyPr anchor="ctr"/>
          <a:lstStyle>
            <a:lvl1pPr algn="l">
              <a:lnSpc>
                <a:spcPct val="100000"/>
              </a:lnSpc>
              <a:spcBef>
                <a:spcPts val="450"/>
              </a:spcBef>
              <a:spcAft>
                <a:spcPts val="450"/>
              </a:spcAft>
              <a:defRPr sz="2800" b="0">
                <a:solidFill>
                  <a:schemeClr val="bg1"/>
                </a:solidFill>
              </a:defRPr>
            </a:lvl1pPr>
          </a:lstStyle>
          <a:p>
            <a:r>
              <a:rPr lang="pl-PL" dirty="0"/>
              <a:t>EDIT TITLE</a:t>
            </a:r>
            <a:endParaRPr lang="en-US" dirty="0"/>
          </a:p>
        </p:txBody>
      </p:sp>
      <p:grpSp>
        <p:nvGrpSpPr>
          <p:cNvPr id="64" name="Group 35"/>
          <p:cNvGrpSpPr>
            <a:grpSpLocks noChangeAspect="1"/>
          </p:cNvGrpSpPr>
          <p:nvPr/>
        </p:nvGrpSpPr>
        <p:grpSpPr bwMode="auto">
          <a:xfrm>
            <a:off x="609601" y="849169"/>
            <a:ext cx="2507458" cy="3026386"/>
            <a:chOff x="2363" y="293"/>
            <a:chExt cx="1208" cy="1458"/>
          </a:xfrm>
        </p:grpSpPr>
        <p:sp>
          <p:nvSpPr>
            <p:cNvPr id="65" name="Freeform 36"/>
            <p:cNvSpPr>
              <a:spLocks/>
            </p:cNvSpPr>
            <p:nvPr/>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close/>
                </a:path>
              </a:pathLst>
            </a:custGeom>
            <a:solidFill>
              <a:srgbClr val="124F96"/>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66" name="Freeform 37"/>
            <p:cNvSpPr>
              <a:spLocks/>
            </p:cNvSpPr>
            <p:nvPr/>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67" name="Freeform 38"/>
            <p:cNvSpPr>
              <a:spLocks/>
            </p:cNvSpPr>
            <p:nvPr/>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close/>
                </a:path>
              </a:pathLst>
            </a:custGeom>
            <a:solidFill>
              <a:srgbClr val="3D649B"/>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68" name="Freeform 39"/>
            <p:cNvSpPr>
              <a:spLocks/>
            </p:cNvSpPr>
            <p:nvPr/>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69" name="Freeform 41"/>
            <p:cNvSpPr>
              <a:spLocks/>
            </p:cNvSpPr>
            <p:nvPr/>
          </p:nvSpPr>
          <p:spPr bwMode="auto">
            <a:xfrm>
              <a:off x="2796" y="1709"/>
              <a:ext cx="43" cy="42"/>
            </a:xfrm>
            <a:custGeom>
              <a:avLst/>
              <a:gdLst>
                <a:gd name="T0" fmla="*/ 5 w 43"/>
                <a:gd name="T1" fmla="*/ 0 h 42"/>
                <a:gd name="T2" fmla="*/ 5 w 43"/>
                <a:gd name="T3" fmla="*/ 0 h 42"/>
                <a:gd name="T4" fmla="*/ 0 w 43"/>
                <a:gd name="T5" fmla="*/ 38 h 42"/>
                <a:gd name="T6" fmla="*/ 38 w 43"/>
                <a:gd name="T7" fmla="*/ 42 h 42"/>
                <a:gd name="T8" fmla="*/ 43 w 43"/>
                <a:gd name="T9" fmla="*/ 5 h 42"/>
                <a:gd name="T10" fmla="*/ 43 w 43"/>
                <a:gd name="T11" fmla="*/ 5 h 42"/>
                <a:gd name="T12" fmla="*/ 5 w 43"/>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3" h="42">
                  <a:moveTo>
                    <a:pt x="5" y="0"/>
                  </a:moveTo>
                  <a:lnTo>
                    <a:pt x="5" y="0"/>
                  </a:lnTo>
                  <a:lnTo>
                    <a:pt x="0" y="38"/>
                  </a:lnTo>
                  <a:lnTo>
                    <a:pt x="38" y="42"/>
                  </a:lnTo>
                  <a:lnTo>
                    <a:pt x="43" y="5"/>
                  </a:lnTo>
                  <a:lnTo>
                    <a:pt x="43" y="5"/>
                  </a:lnTo>
                  <a:lnTo>
                    <a:pt x="5" y="0"/>
                  </a:lnTo>
                </a:path>
              </a:pathLst>
            </a:custGeom>
            <a:solidFill>
              <a:srgbClr val="145098"/>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70" name="Freeform 42"/>
            <p:cNvSpPr>
              <a:spLocks/>
            </p:cNvSpPr>
            <p:nvPr/>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close/>
                </a:path>
              </a:pathLst>
            </a:custGeom>
            <a:solidFill>
              <a:srgbClr val="0D4589"/>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71" name="Freeform 43"/>
            <p:cNvSpPr>
              <a:spLocks/>
            </p:cNvSpPr>
            <p:nvPr/>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72" name="Freeform 44"/>
            <p:cNvSpPr>
              <a:spLocks/>
            </p:cNvSpPr>
            <p:nvPr/>
          </p:nvSpPr>
          <p:spPr bwMode="auto">
            <a:xfrm>
              <a:off x="2771" y="366"/>
              <a:ext cx="66" cy="62"/>
            </a:xfrm>
            <a:custGeom>
              <a:avLst/>
              <a:gdLst>
                <a:gd name="T0" fmla="*/ 48 w 90"/>
                <a:gd name="T1" fmla="*/ 0 h 84"/>
                <a:gd name="T2" fmla="*/ 30 w 90"/>
                <a:gd name="T3" fmla="*/ 4 h 84"/>
                <a:gd name="T4" fmla="*/ 10 w 90"/>
                <a:gd name="T5" fmla="*/ 60 h 84"/>
                <a:gd name="T6" fmla="*/ 48 w 90"/>
                <a:gd name="T7" fmla="*/ 84 h 84"/>
                <a:gd name="T8" fmla="*/ 49 w 90"/>
                <a:gd name="T9" fmla="*/ 84 h 84"/>
                <a:gd name="T10" fmla="*/ 66 w 90"/>
                <a:gd name="T11" fmla="*/ 80 h 84"/>
                <a:gd name="T12" fmla="*/ 90 w 90"/>
                <a:gd name="T13" fmla="*/ 43 h 84"/>
                <a:gd name="T14" fmla="*/ 90 w 90"/>
                <a:gd name="T15" fmla="*/ 41 h 84"/>
                <a:gd name="T16" fmla="*/ 86 w 90"/>
                <a:gd name="T17" fmla="*/ 24 h 84"/>
                <a:gd name="T18" fmla="*/ 48 w 90"/>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84">
                  <a:moveTo>
                    <a:pt x="48" y="0"/>
                  </a:moveTo>
                  <a:cubicBezTo>
                    <a:pt x="42" y="0"/>
                    <a:pt x="36" y="1"/>
                    <a:pt x="30" y="4"/>
                  </a:cubicBezTo>
                  <a:cubicBezTo>
                    <a:pt x="9" y="14"/>
                    <a:pt x="0" y="39"/>
                    <a:pt x="10" y="60"/>
                  </a:cubicBezTo>
                  <a:cubicBezTo>
                    <a:pt x="17" y="75"/>
                    <a:pt x="32" y="84"/>
                    <a:pt x="48" y="84"/>
                  </a:cubicBezTo>
                  <a:cubicBezTo>
                    <a:pt x="49" y="84"/>
                    <a:pt x="49" y="84"/>
                    <a:pt x="49" y="84"/>
                  </a:cubicBezTo>
                  <a:cubicBezTo>
                    <a:pt x="55" y="84"/>
                    <a:pt x="61" y="83"/>
                    <a:pt x="66" y="80"/>
                  </a:cubicBezTo>
                  <a:cubicBezTo>
                    <a:pt x="81" y="73"/>
                    <a:pt x="90" y="59"/>
                    <a:pt x="90" y="43"/>
                  </a:cubicBezTo>
                  <a:cubicBezTo>
                    <a:pt x="90" y="41"/>
                    <a:pt x="90" y="41"/>
                    <a:pt x="90" y="41"/>
                  </a:cubicBezTo>
                  <a:cubicBezTo>
                    <a:pt x="90" y="35"/>
                    <a:pt x="89" y="30"/>
                    <a:pt x="86" y="24"/>
                  </a:cubicBezTo>
                  <a:cubicBezTo>
                    <a:pt x="79" y="9"/>
                    <a:pt x="64" y="0"/>
                    <a:pt x="48" y="0"/>
                  </a:cubicBezTo>
                </a:path>
              </a:pathLst>
            </a:custGeom>
            <a:solidFill>
              <a:srgbClr val="5988C3"/>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73" name="Freeform 45"/>
            <p:cNvSpPr>
              <a:spLocks/>
            </p:cNvSpPr>
            <p:nvPr/>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74" name="Freeform 46"/>
            <p:cNvSpPr>
              <a:spLocks/>
            </p:cNvSpPr>
            <p:nvPr/>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path>
              </a:pathLst>
            </a:custGeom>
            <a:solidFill>
              <a:srgbClr val="1A63B0"/>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75" name="Freeform 47"/>
            <p:cNvSpPr>
              <a:spLocks/>
            </p:cNvSpPr>
            <p:nvPr/>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close/>
                </a:path>
              </a:pathLst>
            </a:custGeom>
            <a:solidFill>
              <a:srgbClr val="1E69B9"/>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76" name="Freeform 48"/>
            <p:cNvSpPr>
              <a:spLocks/>
            </p:cNvSpPr>
            <p:nvPr/>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77" name="Freeform 49"/>
            <p:cNvSpPr>
              <a:spLocks/>
            </p:cNvSpPr>
            <p:nvPr/>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close/>
                </a:path>
              </a:pathLst>
            </a:custGeom>
            <a:solidFill>
              <a:srgbClr val="15559F"/>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78" name="Freeform 50"/>
            <p:cNvSpPr>
              <a:spLocks/>
            </p:cNvSpPr>
            <p:nvPr/>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79" name="Freeform 51"/>
            <p:cNvSpPr>
              <a:spLocks noEditPoints="1"/>
            </p:cNvSpPr>
            <p:nvPr/>
          </p:nvSpPr>
          <p:spPr bwMode="auto">
            <a:xfrm>
              <a:off x="3034" y="648"/>
              <a:ext cx="109" cy="101"/>
            </a:xfrm>
            <a:custGeom>
              <a:avLst/>
              <a:gdLst>
                <a:gd name="T0" fmla="*/ 92 w 147"/>
                <a:gd name="T1" fmla="*/ 102 h 137"/>
                <a:gd name="T2" fmla="*/ 90 w 147"/>
                <a:gd name="T3" fmla="*/ 94 h 137"/>
                <a:gd name="T4" fmla="*/ 100 w 147"/>
                <a:gd name="T5" fmla="*/ 88 h 137"/>
                <a:gd name="T6" fmla="*/ 104 w 147"/>
                <a:gd name="T7" fmla="*/ 110 h 137"/>
                <a:gd name="T8" fmla="*/ 66 w 147"/>
                <a:gd name="T9" fmla="*/ 115 h 137"/>
                <a:gd name="T10" fmla="*/ 44 w 147"/>
                <a:gd name="T11" fmla="*/ 79 h 137"/>
                <a:gd name="T12" fmla="*/ 56 w 147"/>
                <a:gd name="T13" fmla="*/ 81 h 137"/>
                <a:gd name="T14" fmla="*/ 77 w 147"/>
                <a:gd name="T15" fmla="*/ 97 h 137"/>
                <a:gd name="T16" fmla="*/ 84 w 147"/>
                <a:gd name="T17" fmla="*/ 107 h 137"/>
                <a:gd name="T18" fmla="*/ 101 w 147"/>
                <a:gd name="T19" fmla="*/ 112 h 137"/>
                <a:gd name="T20" fmla="*/ 79 w 147"/>
                <a:gd name="T21" fmla="*/ 93 h 137"/>
                <a:gd name="T22" fmla="*/ 54 w 147"/>
                <a:gd name="T23" fmla="*/ 74 h 137"/>
                <a:gd name="T24" fmla="*/ 77 w 147"/>
                <a:gd name="T25" fmla="*/ 76 h 137"/>
                <a:gd name="T26" fmla="*/ 85 w 147"/>
                <a:gd name="T27" fmla="*/ 74 h 137"/>
                <a:gd name="T28" fmla="*/ 92 w 147"/>
                <a:gd name="T29" fmla="*/ 86 h 137"/>
                <a:gd name="T30" fmla="*/ 86 w 147"/>
                <a:gd name="T31" fmla="*/ 92 h 137"/>
                <a:gd name="T32" fmla="*/ 79 w 147"/>
                <a:gd name="T33" fmla="*/ 93 h 137"/>
                <a:gd name="T34" fmla="*/ 86 w 147"/>
                <a:gd name="T35" fmla="*/ 70 h 137"/>
                <a:gd name="T36" fmla="*/ 93 w 147"/>
                <a:gd name="T37" fmla="*/ 58 h 137"/>
                <a:gd name="T38" fmla="*/ 97 w 147"/>
                <a:gd name="T39" fmla="*/ 59 h 137"/>
                <a:gd name="T40" fmla="*/ 93 w 147"/>
                <a:gd name="T41" fmla="*/ 73 h 137"/>
                <a:gd name="T42" fmla="*/ 52 w 147"/>
                <a:gd name="T43" fmla="*/ 69 h 137"/>
                <a:gd name="T44" fmla="*/ 63 w 147"/>
                <a:gd name="T45" fmla="*/ 46 h 137"/>
                <a:gd name="T46" fmla="*/ 75 w 147"/>
                <a:gd name="T47" fmla="*/ 44 h 137"/>
                <a:gd name="T48" fmla="*/ 91 w 147"/>
                <a:gd name="T49" fmla="*/ 55 h 137"/>
                <a:gd name="T50" fmla="*/ 81 w 147"/>
                <a:gd name="T51" fmla="*/ 61 h 137"/>
                <a:gd name="T52" fmla="*/ 71 w 147"/>
                <a:gd name="T53" fmla="*/ 67 h 137"/>
                <a:gd name="T54" fmla="*/ 53 w 147"/>
                <a:gd name="T55" fmla="*/ 71 h 137"/>
                <a:gd name="T56" fmla="*/ 100 w 147"/>
                <a:gd name="T57" fmla="*/ 59 h 137"/>
                <a:gd name="T58" fmla="*/ 104 w 147"/>
                <a:gd name="T59" fmla="*/ 44 h 137"/>
                <a:gd name="T60" fmla="*/ 125 w 147"/>
                <a:gd name="T61" fmla="*/ 81 h 137"/>
                <a:gd name="T62" fmla="*/ 104 w 147"/>
                <a:gd name="T63" fmla="*/ 87 h 137"/>
                <a:gd name="T64" fmla="*/ 106 w 147"/>
                <a:gd name="T65" fmla="*/ 72 h 137"/>
                <a:gd name="T66" fmla="*/ 91 w 147"/>
                <a:gd name="T67" fmla="*/ 46 h 137"/>
                <a:gd name="T68" fmla="*/ 75 w 147"/>
                <a:gd name="T69" fmla="*/ 35 h 137"/>
                <a:gd name="T70" fmla="*/ 108 w 147"/>
                <a:gd name="T71" fmla="*/ 31 h 137"/>
                <a:gd name="T72" fmla="*/ 101 w 147"/>
                <a:gd name="T73" fmla="*/ 42 h 137"/>
                <a:gd name="T74" fmla="*/ 91 w 147"/>
                <a:gd name="T75" fmla="*/ 46 h 137"/>
                <a:gd name="T76" fmla="*/ 32 w 147"/>
                <a:gd name="T77" fmla="*/ 56 h 137"/>
                <a:gd name="T78" fmla="*/ 59 w 147"/>
                <a:gd name="T79" fmla="*/ 30 h 137"/>
                <a:gd name="T80" fmla="*/ 59 w 147"/>
                <a:gd name="T81" fmla="*/ 46 h 137"/>
                <a:gd name="T82" fmla="*/ 51 w 147"/>
                <a:gd name="T83" fmla="*/ 65 h 137"/>
                <a:gd name="T84" fmla="*/ 38 w 147"/>
                <a:gd name="T85" fmla="*/ 78 h 137"/>
                <a:gd name="T86" fmla="*/ 34 w 147"/>
                <a:gd name="T87" fmla="*/ 86 h 137"/>
                <a:gd name="T88" fmla="*/ 60 w 147"/>
                <a:gd name="T89" fmla="*/ 24 h 137"/>
                <a:gd name="T90" fmla="*/ 91 w 147"/>
                <a:gd name="T91" fmla="*/ 22 h 137"/>
                <a:gd name="T92" fmla="*/ 74 w 147"/>
                <a:gd name="T93" fmla="*/ 31 h 137"/>
                <a:gd name="T94" fmla="*/ 63 w 147"/>
                <a:gd name="T95" fmla="*/ 29 h 137"/>
                <a:gd name="T96" fmla="*/ 16 w 147"/>
                <a:gd name="T97" fmla="*/ 39 h 137"/>
                <a:gd name="T98" fmla="*/ 77 w 147"/>
                <a:gd name="T99" fmla="*/ 137 h 137"/>
                <a:gd name="T100" fmla="*/ 140 w 147"/>
                <a:gd name="T101" fmla="*/ 98 h 137"/>
                <a:gd name="T102" fmla="*/ 147 w 147"/>
                <a:gd name="T103" fmla="*/ 68 h 137"/>
                <a:gd name="T104" fmla="*/ 78 w 147"/>
                <a:gd name="T10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7" h="137">
                  <a:moveTo>
                    <a:pt x="104" y="110"/>
                  </a:moveTo>
                  <a:cubicBezTo>
                    <a:pt x="92" y="102"/>
                    <a:pt x="92" y="102"/>
                    <a:pt x="92" y="102"/>
                  </a:cubicBezTo>
                  <a:cubicBezTo>
                    <a:pt x="92" y="101"/>
                    <a:pt x="92" y="101"/>
                    <a:pt x="92" y="101"/>
                  </a:cubicBezTo>
                  <a:cubicBezTo>
                    <a:pt x="93" y="99"/>
                    <a:pt x="92" y="96"/>
                    <a:pt x="90" y="94"/>
                  </a:cubicBezTo>
                  <a:cubicBezTo>
                    <a:pt x="95" y="88"/>
                    <a:pt x="95" y="88"/>
                    <a:pt x="95" y="88"/>
                  </a:cubicBezTo>
                  <a:cubicBezTo>
                    <a:pt x="100" y="88"/>
                    <a:pt x="100" y="88"/>
                    <a:pt x="100" y="88"/>
                  </a:cubicBezTo>
                  <a:cubicBezTo>
                    <a:pt x="108" y="107"/>
                    <a:pt x="108" y="107"/>
                    <a:pt x="108" y="107"/>
                  </a:cubicBezTo>
                  <a:cubicBezTo>
                    <a:pt x="107" y="108"/>
                    <a:pt x="105" y="109"/>
                    <a:pt x="104" y="110"/>
                  </a:cubicBezTo>
                  <a:moveTo>
                    <a:pt x="79" y="117"/>
                  </a:moveTo>
                  <a:cubicBezTo>
                    <a:pt x="75" y="117"/>
                    <a:pt x="70" y="116"/>
                    <a:pt x="66" y="115"/>
                  </a:cubicBezTo>
                  <a:cubicBezTo>
                    <a:pt x="52" y="111"/>
                    <a:pt x="41" y="101"/>
                    <a:pt x="35" y="89"/>
                  </a:cubicBezTo>
                  <a:cubicBezTo>
                    <a:pt x="44" y="79"/>
                    <a:pt x="44" y="79"/>
                    <a:pt x="44" y="79"/>
                  </a:cubicBezTo>
                  <a:cubicBezTo>
                    <a:pt x="56" y="82"/>
                    <a:pt x="56" y="82"/>
                    <a:pt x="56" y="82"/>
                  </a:cubicBezTo>
                  <a:cubicBezTo>
                    <a:pt x="56" y="81"/>
                    <a:pt x="56" y="81"/>
                    <a:pt x="56" y="81"/>
                  </a:cubicBezTo>
                  <a:cubicBezTo>
                    <a:pt x="77" y="96"/>
                    <a:pt x="77" y="96"/>
                    <a:pt x="77" y="96"/>
                  </a:cubicBezTo>
                  <a:cubicBezTo>
                    <a:pt x="77" y="97"/>
                    <a:pt x="77" y="97"/>
                    <a:pt x="77" y="97"/>
                  </a:cubicBezTo>
                  <a:cubicBezTo>
                    <a:pt x="76" y="101"/>
                    <a:pt x="78" y="106"/>
                    <a:pt x="82" y="107"/>
                  </a:cubicBezTo>
                  <a:cubicBezTo>
                    <a:pt x="83" y="107"/>
                    <a:pt x="84" y="107"/>
                    <a:pt x="84" y="107"/>
                  </a:cubicBezTo>
                  <a:cubicBezTo>
                    <a:pt x="87" y="107"/>
                    <a:pt x="89" y="106"/>
                    <a:pt x="90" y="105"/>
                  </a:cubicBezTo>
                  <a:cubicBezTo>
                    <a:pt x="101" y="112"/>
                    <a:pt x="101" y="112"/>
                    <a:pt x="101" y="112"/>
                  </a:cubicBezTo>
                  <a:cubicBezTo>
                    <a:pt x="94" y="115"/>
                    <a:pt x="86" y="117"/>
                    <a:pt x="79" y="117"/>
                  </a:cubicBezTo>
                  <a:moveTo>
                    <a:pt x="79" y="93"/>
                  </a:moveTo>
                  <a:cubicBezTo>
                    <a:pt x="54" y="75"/>
                    <a:pt x="54" y="75"/>
                    <a:pt x="54" y="75"/>
                  </a:cubicBezTo>
                  <a:cubicBezTo>
                    <a:pt x="54" y="74"/>
                    <a:pt x="54" y="74"/>
                    <a:pt x="54" y="74"/>
                  </a:cubicBezTo>
                  <a:cubicBezTo>
                    <a:pt x="71" y="71"/>
                    <a:pt x="71" y="71"/>
                    <a:pt x="71" y="71"/>
                  </a:cubicBezTo>
                  <a:cubicBezTo>
                    <a:pt x="72" y="74"/>
                    <a:pt x="74" y="76"/>
                    <a:pt x="77" y="76"/>
                  </a:cubicBezTo>
                  <a:cubicBezTo>
                    <a:pt x="77" y="76"/>
                    <a:pt x="78" y="76"/>
                    <a:pt x="79" y="76"/>
                  </a:cubicBezTo>
                  <a:cubicBezTo>
                    <a:pt x="81" y="76"/>
                    <a:pt x="83" y="75"/>
                    <a:pt x="85" y="74"/>
                  </a:cubicBezTo>
                  <a:cubicBezTo>
                    <a:pt x="92" y="77"/>
                    <a:pt x="92" y="77"/>
                    <a:pt x="92" y="77"/>
                  </a:cubicBezTo>
                  <a:cubicBezTo>
                    <a:pt x="92" y="86"/>
                    <a:pt x="92" y="86"/>
                    <a:pt x="92" y="86"/>
                  </a:cubicBezTo>
                  <a:cubicBezTo>
                    <a:pt x="88" y="92"/>
                    <a:pt x="88" y="92"/>
                    <a:pt x="88" y="92"/>
                  </a:cubicBezTo>
                  <a:cubicBezTo>
                    <a:pt x="87" y="92"/>
                    <a:pt x="87" y="92"/>
                    <a:pt x="86" y="92"/>
                  </a:cubicBezTo>
                  <a:cubicBezTo>
                    <a:pt x="86" y="92"/>
                    <a:pt x="85" y="92"/>
                    <a:pt x="84" y="92"/>
                  </a:cubicBezTo>
                  <a:cubicBezTo>
                    <a:pt x="83" y="92"/>
                    <a:pt x="81" y="92"/>
                    <a:pt x="79" y="93"/>
                  </a:cubicBezTo>
                  <a:moveTo>
                    <a:pt x="93" y="73"/>
                  </a:moveTo>
                  <a:cubicBezTo>
                    <a:pt x="86" y="70"/>
                    <a:pt x="86" y="70"/>
                    <a:pt x="86" y="70"/>
                  </a:cubicBezTo>
                  <a:cubicBezTo>
                    <a:pt x="87" y="68"/>
                    <a:pt x="86" y="66"/>
                    <a:pt x="85" y="65"/>
                  </a:cubicBezTo>
                  <a:cubicBezTo>
                    <a:pt x="93" y="58"/>
                    <a:pt x="93" y="58"/>
                    <a:pt x="93" y="58"/>
                  </a:cubicBezTo>
                  <a:cubicBezTo>
                    <a:pt x="94" y="58"/>
                    <a:pt x="95" y="59"/>
                    <a:pt x="96" y="59"/>
                  </a:cubicBezTo>
                  <a:cubicBezTo>
                    <a:pt x="97" y="59"/>
                    <a:pt x="97" y="59"/>
                    <a:pt x="97" y="59"/>
                  </a:cubicBezTo>
                  <a:cubicBezTo>
                    <a:pt x="97" y="73"/>
                    <a:pt x="97" y="73"/>
                    <a:pt x="97" y="73"/>
                  </a:cubicBezTo>
                  <a:cubicBezTo>
                    <a:pt x="93" y="73"/>
                    <a:pt x="93" y="73"/>
                    <a:pt x="93" y="73"/>
                  </a:cubicBezTo>
                  <a:moveTo>
                    <a:pt x="53" y="71"/>
                  </a:moveTo>
                  <a:cubicBezTo>
                    <a:pt x="52" y="69"/>
                    <a:pt x="52" y="69"/>
                    <a:pt x="52" y="69"/>
                  </a:cubicBezTo>
                  <a:cubicBezTo>
                    <a:pt x="53" y="69"/>
                    <a:pt x="53" y="69"/>
                    <a:pt x="53" y="68"/>
                  </a:cubicBezTo>
                  <a:cubicBezTo>
                    <a:pt x="63" y="46"/>
                    <a:pt x="63" y="46"/>
                    <a:pt x="63" y="46"/>
                  </a:cubicBezTo>
                  <a:cubicBezTo>
                    <a:pt x="76" y="45"/>
                    <a:pt x="76" y="45"/>
                    <a:pt x="76" y="45"/>
                  </a:cubicBezTo>
                  <a:cubicBezTo>
                    <a:pt x="75" y="44"/>
                    <a:pt x="75" y="44"/>
                    <a:pt x="75" y="44"/>
                  </a:cubicBezTo>
                  <a:cubicBezTo>
                    <a:pt x="90" y="49"/>
                    <a:pt x="90" y="49"/>
                    <a:pt x="90" y="49"/>
                  </a:cubicBezTo>
                  <a:cubicBezTo>
                    <a:pt x="89" y="51"/>
                    <a:pt x="90" y="53"/>
                    <a:pt x="91" y="55"/>
                  </a:cubicBezTo>
                  <a:cubicBezTo>
                    <a:pt x="83" y="62"/>
                    <a:pt x="83" y="62"/>
                    <a:pt x="83" y="62"/>
                  </a:cubicBezTo>
                  <a:cubicBezTo>
                    <a:pt x="82" y="62"/>
                    <a:pt x="82" y="62"/>
                    <a:pt x="81" y="61"/>
                  </a:cubicBezTo>
                  <a:cubicBezTo>
                    <a:pt x="80" y="61"/>
                    <a:pt x="79" y="61"/>
                    <a:pt x="79" y="61"/>
                  </a:cubicBezTo>
                  <a:cubicBezTo>
                    <a:pt x="75" y="61"/>
                    <a:pt x="72" y="63"/>
                    <a:pt x="71" y="67"/>
                  </a:cubicBezTo>
                  <a:cubicBezTo>
                    <a:pt x="71" y="67"/>
                    <a:pt x="71" y="67"/>
                    <a:pt x="71" y="68"/>
                  </a:cubicBezTo>
                  <a:cubicBezTo>
                    <a:pt x="53" y="71"/>
                    <a:pt x="53" y="71"/>
                    <a:pt x="53" y="71"/>
                  </a:cubicBezTo>
                  <a:moveTo>
                    <a:pt x="100" y="73"/>
                  </a:moveTo>
                  <a:cubicBezTo>
                    <a:pt x="100" y="59"/>
                    <a:pt x="100" y="59"/>
                    <a:pt x="100" y="59"/>
                  </a:cubicBezTo>
                  <a:cubicBezTo>
                    <a:pt x="103" y="58"/>
                    <a:pt x="106" y="56"/>
                    <a:pt x="107" y="53"/>
                  </a:cubicBezTo>
                  <a:cubicBezTo>
                    <a:pt x="108" y="50"/>
                    <a:pt x="107" y="46"/>
                    <a:pt x="104" y="44"/>
                  </a:cubicBezTo>
                  <a:cubicBezTo>
                    <a:pt x="111" y="33"/>
                    <a:pt x="111" y="33"/>
                    <a:pt x="111" y="33"/>
                  </a:cubicBezTo>
                  <a:cubicBezTo>
                    <a:pt x="124" y="45"/>
                    <a:pt x="130" y="63"/>
                    <a:pt x="125" y="81"/>
                  </a:cubicBezTo>
                  <a:cubicBezTo>
                    <a:pt x="123" y="91"/>
                    <a:pt x="118" y="99"/>
                    <a:pt x="111" y="105"/>
                  </a:cubicBezTo>
                  <a:cubicBezTo>
                    <a:pt x="104" y="87"/>
                    <a:pt x="104" y="87"/>
                    <a:pt x="104" y="87"/>
                  </a:cubicBezTo>
                  <a:cubicBezTo>
                    <a:pt x="107" y="87"/>
                    <a:pt x="107" y="87"/>
                    <a:pt x="107" y="87"/>
                  </a:cubicBezTo>
                  <a:cubicBezTo>
                    <a:pt x="106" y="72"/>
                    <a:pt x="106" y="72"/>
                    <a:pt x="106" y="72"/>
                  </a:cubicBezTo>
                  <a:cubicBezTo>
                    <a:pt x="100" y="73"/>
                    <a:pt x="100" y="73"/>
                    <a:pt x="100" y="73"/>
                  </a:cubicBezTo>
                  <a:moveTo>
                    <a:pt x="91" y="46"/>
                  </a:moveTo>
                  <a:cubicBezTo>
                    <a:pt x="75" y="40"/>
                    <a:pt x="75" y="40"/>
                    <a:pt x="75" y="40"/>
                  </a:cubicBezTo>
                  <a:cubicBezTo>
                    <a:pt x="75" y="35"/>
                    <a:pt x="75" y="35"/>
                    <a:pt x="75" y="35"/>
                  </a:cubicBezTo>
                  <a:cubicBezTo>
                    <a:pt x="105" y="28"/>
                    <a:pt x="105" y="28"/>
                    <a:pt x="105" y="28"/>
                  </a:cubicBezTo>
                  <a:cubicBezTo>
                    <a:pt x="106" y="29"/>
                    <a:pt x="107" y="30"/>
                    <a:pt x="108" y="31"/>
                  </a:cubicBezTo>
                  <a:cubicBezTo>
                    <a:pt x="101" y="42"/>
                    <a:pt x="101" y="42"/>
                    <a:pt x="101" y="42"/>
                  </a:cubicBezTo>
                  <a:cubicBezTo>
                    <a:pt x="101" y="42"/>
                    <a:pt x="101" y="42"/>
                    <a:pt x="101" y="42"/>
                  </a:cubicBezTo>
                  <a:cubicBezTo>
                    <a:pt x="100" y="42"/>
                    <a:pt x="99" y="42"/>
                    <a:pt x="98" y="42"/>
                  </a:cubicBezTo>
                  <a:cubicBezTo>
                    <a:pt x="95" y="42"/>
                    <a:pt x="92" y="44"/>
                    <a:pt x="91" y="46"/>
                  </a:cubicBezTo>
                  <a:moveTo>
                    <a:pt x="34" y="86"/>
                  </a:moveTo>
                  <a:cubicBezTo>
                    <a:pt x="30" y="76"/>
                    <a:pt x="29" y="66"/>
                    <a:pt x="32" y="56"/>
                  </a:cubicBezTo>
                  <a:cubicBezTo>
                    <a:pt x="36" y="42"/>
                    <a:pt x="45" y="32"/>
                    <a:pt x="57" y="26"/>
                  </a:cubicBezTo>
                  <a:cubicBezTo>
                    <a:pt x="59" y="30"/>
                    <a:pt x="59" y="30"/>
                    <a:pt x="59" y="30"/>
                  </a:cubicBezTo>
                  <a:cubicBezTo>
                    <a:pt x="57" y="30"/>
                    <a:pt x="57" y="30"/>
                    <a:pt x="57" y="30"/>
                  </a:cubicBezTo>
                  <a:cubicBezTo>
                    <a:pt x="59" y="46"/>
                    <a:pt x="59" y="46"/>
                    <a:pt x="59" y="46"/>
                  </a:cubicBezTo>
                  <a:cubicBezTo>
                    <a:pt x="59" y="46"/>
                    <a:pt x="59" y="46"/>
                    <a:pt x="59" y="46"/>
                  </a:cubicBezTo>
                  <a:cubicBezTo>
                    <a:pt x="51" y="65"/>
                    <a:pt x="51" y="65"/>
                    <a:pt x="51" y="65"/>
                  </a:cubicBezTo>
                  <a:cubicBezTo>
                    <a:pt x="51" y="64"/>
                    <a:pt x="51" y="64"/>
                    <a:pt x="51" y="64"/>
                  </a:cubicBezTo>
                  <a:cubicBezTo>
                    <a:pt x="38" y="78"/>
                    <a:pt x="38" y="78"/>
                    <a:pt x="38" y="78"/>
                  </a:cubicBezTo>
                  <a:cubicBezTo>
                    <a:pt x="40" y="78"/>
                    <a:pt x="40" y="78"/>
                    <a:pt x="40" y="78"/>
                  </a:cubicBezTo>
                  <a:cubicBezTo>
                    <a:pt x="34" y="86"/>
                    <a:pt x="34" y="86"/>
                    <a:pt x="34" y="86"/>
                  </a:cubicBezTo>
                  <a:moveTo>
                    <a:pt x="63" y="29"/>
                  </a:moveTo>
                  <a:cubicBezTo>
                    <a:pt x="60" y="24"/>
                    <a:pt x="60" y="24"/>
                    <a:pt x="60" y="24"/>
                  </a:cubicBezTo>
                  <a:cubicBezTo>
                    <a:pt x="66" y="22"/>
                    <a:pt x="72" y="21"/>
                    <a:pt x="79" y="21"/>
                  </a:cubicBezTo>
                  <a:cubicBezTo>
                    <a:pt x="83" y="21"/>
                    <a:pt x="87" y="21"/>
                    <a:pt x="91" y="22"/>
                  </a:cubicBezTo>
                  <a:cubicBezTo>
                    <a:pt x="94" y="23"/>
                    <a:pt x="97" y="24"/>
                    <a:pt x="100" y="26"/>
                  </a:cubicBezTo>
                  <a:cubicBezTo>
                    <a:pt x="74" y="31"/>
                    <a:pt x="74" y="31"/>
                    <a:pt x="74" y="31"/>
                  </a:cubicBezTo>
                  <a:cubicBezTo>
                    <a:pt x="74" y="28"/>
                    <a:pt x="74" y="28"/>
                    <a:pt x="74" y="28"/>
                  </a:cubicBezTo>
                  <a:cubicBezTo>
                    <a:pt x="63" y="29"/>
                    <a:pt x="63" y="29"/>
                    <a:pt x="63" y="29"/>
                  </a:cubicBezTo>
                  <a:moveTo>
                    <a:pt x="78" y="0"/>
                  </a:moveTo>
                  <a:cubicBezTo>
                    <a:pt x="52" y="0"/>
                    <a:pt x="28" y="14"/>
                    <a:pt x="16" y="39"/>
                  </a:cubicBezTo>
                  <a:cubicBezTo>
                    <a:pt x="0" y="74"/>
                    <a:pt x="15" y="115"/>
                    <a:pt x="49" y="131"/>
                  </a:cubicBezTo>
                  <a:cubicBezTo>
                    <a:pt x="58" y="135"/>
                    <a:pt x="67" y="137"/>
                    <a:pt x="77" y="137"/>
                  </a:cubicBezTo>
                  <a:cubicBezTo>
                    <a:pt x="80" y="137"/>
                    <a:pt x="80" y="137"/>
                    <a:pt x="80" y="137"/>
                  </a:cubicBezTo>
                  <a:cubicBezTo>
                    <a:pt x="105" y="137"/>
                    <a:pt x="129" y="122"/>
                    <a:pt x="140" y="98"/>
                  </a:cubicBezTo>
                  <a:cubicBezTo>
                    <a:pt x="145" y="89"/>
                    <a:pt x="147" y="79"/>
                    <a:pt x="147" y="70"/>
                  </a:cubicBezTo>
                  <a:cubicBezTo>
                    <a:pt x="147" y="68"/>
                    <a:pt x="147" y="68"/>
                    <a:pt x="147" y="68"/>
                  </a:cubicBezTo>
                  <a:cubicBezTo>
                    <a:pt x="147" y="42"/>
                    <a:pt x="132" y="18"/>
                    <a:pt x="108" y="6"/>
                  </a:cubicBezTo>
                  <a:cubicBezTo>
                    <a:pt x="98" y="2"/>
                    <a:pt x="88" y="0"/>
                    <a:pt x="78" y="0"/>
                  </a:cubicBezTo>
                </a:path>
              </a:pathLst>
            </a:custGeom>
            <a:solidFill>
              <a:srgbClr val="84A2CD"/>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80" name="Freeform 52"/>
            <p:cNvSpPr>
              <a:spLocks/>
            </p:cNvSpPr>
            <p:nvPr/>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81" name="Freeform 53"/>
            <p:cNvSpPr>
              <a:spLocks/>
            </p:cNvSpPr>
            <p:nvPr/>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dirty="0"/>
            </a:p>
          </p:txBody>
        </p:sp>
        <p:sp>
          <p:nvSpPr>
            <p:cNvPr id="82" name="Freeform 54"/>
            <p:cNvSpPr>
              <a:spLocks/>
            </p:cNvSpPr>
            <p:nvPr/>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83" name="Freeform 55"/>
            <p:cNvSpPr>
              <a:spLocks/>
            </p:cNvSpPr>
            <p:nvPr/>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dirty="0"/>
            </a:p>
          </p:txBody>
        </p:sp>
        <p:sp>
          <p:nvSpPr>
            <p:cNvPr id="84" name="Freeform 56"/>
            <p:cNvSpPr>
              <a:spLocks noEditPoints="1"/>
            </p:cNvSpPr>
            <p:nvPr/>
          </p:nvSpPr>
          <p:spPr bwMode="auto">
            <a:xfrm>
              <a:off x="3442" y="583"/>
              <a:ext cx="129" cy="127"/>
            </a:xfrm>
            <a:custGeom>
              <a:avLst/>
              <a:gdLst>
                <a:gd name="T0" fmla="*/ 110 w 175"/>
                <a:gd name="T1" fmla="*/ 101 h 171"/>
                <a:gd name="T2" fmla="*/ 117 w 175"/>
                <a:gd name="T3" fmla="*/ 108 h 171"/>
                <a:gd name="T4" fmla="*/ 121 w 175"/>
                <a:gd name="T5" fmla="*/ 110 h 171"/>
                <a:gd name="T6" fmla="*/ 124 w 175"/>
                <a:gd name="T7" fmla="*/ 120 h 171"/>
                <a:gd name="T8" fmla="*/ 122 w 175"/>
                <a:gd name="T9" fmla="*/ 126 h 171"/>
                <a:gd name="T10" fmla="*/ 117 w 175"/>
                <a:gd name="T11" fmla="*/ 129 h 171"/>
                <a:gd name="T12" fmla="*/ 111 w 175"/>
                <a:gd name="T13" fmla="*/ 135 h 171"/>
                <a:gd name="T14" fmla="*/ 103 w 175"/>
                <a:gd name="T15" fmla="*/ 135 h 171"/>
                <a:gd name="T16" fmla="*/ 96 w 175"/>
                <a:gd name="T17" fmla="*/ 129 h 171"/>
                <a:gd name="T18" fmla="*/ 92 w 175"/>
                <a:gd name="T19" fmla="*/ 127 h 171"/>
                <a:gd name="T20" fmla="*/ 89 w 175"/>
                <a:gd name="T21" fmla="*/ 116 h 171"/>
                <a:gd name="T22" fmla="*/ 91 w 175"/>
                <a:gd name="T23" fmla="*/ 110 h 171"/>
                <a:gd name="T24" fmla="*/ 96 w 175"/>
                <a:gd name="T25" fmla="*/ 108 h 171"/>
                <a:gd name="T26" fmla="*/ 103 w 175"/>
                <a:gd name="T27" fmla="*/ 102 h 171"/>
                <a:gd name="T28" fmla="*/ 65 w 175"/>
                <a:gd name="T29" fmla="*/ 59 h 171"/>
                <a:gd name="T30" fmla="*/ 79 w 175"/>
                <a:gd name="T31" fmla="*/ 54 h 171"/>
                <a:gd name="T32" fmla="*/ 90 w 175"/>
                <a:gd name="T33" fmla="*/ 61 h 171"/>
                <a:gd name="T34" fmla="*/ 100 w 175"/>
                <a:gd name="T35" fmla="*/ 78 h 171"/>
                <a:gd name="T36" fmla="*/ 101 w 175"/>
                <a:gd name="T37" fmla="*/ 85 h 171"/>
                <a:gd name="T38" fmla="*/ 96 w 175"/>
                <a:gd name="T39" fmla="*/ 103 h 171"/>
                <a:gd name="T40" fmla="*/ 86 w 175"/>
                <a:gd name="T41" fmla="*/ 112 h 171"/>
                <a:gd name="T42" fmla="*/ 73 w 175"/>
                <a:gd name="T43" fmla="*/ 111 h 171"/>
                <a:gd name="T44" fmla="*/ 59 w 175"/>
                <a:gd name="T45" fmla="*/ 116 h 171"/>
                <a:gd name="T46" fmla="*/ 48 w 175"/>
                <a:gd name="T47" fmla="*/ 109 h 171"/>
                <a:gd name="T48" fmla="*/ 38 w 175"/>
                <a:gd name="T49" fmla="*/ 92 h 171"/>
                <a:gd name="T50" fmla="*/ 37 w 175"/>
                <a:gd name="T51" fmla="*/ 85 h 171"/>
                <a:gd name="T52" fmla="*/ 39 w 175"/>
                <a:gd name="T53" fmla="*/ 73 h 171"/>
                <a:gd name="T54" fmla="*/ 47 w 175"/>
                <a:gd name="T55" fmla="*/ 68 h 171"/>
                <a:gd name="T56" fmla="*/ 58 w 175"/>
                <a:gd name="T57" fmla="*/ 55 h 171"/>
                <a:gd name="T58" fmla="*/ 54 w 175"/>
                <a:gd name="T59" fmla="*/ 0 h 171"/>
                <a:gd name="T60" fmla="*/ 0 w 175"/>
                <a:gd name="T61" fmla="*/ 171 h 171"/>
                <a:gd name="T62" fmla="*/ 175 w 175"/>
                <a:gd name="T63" fmla="*/ 132 h 171"/>
                <a:gd name="T64" fmla="*/ 54 w 175"/>
                <a:gd name="T65"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5" h="171">
                  <a:moveTo>
                    <a:pt x="106" y="104"/>
                  </a:moveTo>
                  <a:cubicBezTo>
                    <a:pt x="108" y="104"/>
                    <a:pt x="109" y="103"/>
                    <a:pt x="110" y="101"/>
                  </a:cubicBezTo>
                  <a:cubicBezTo>
                    <a:pt x="111" y="102"/>
                    <a:pt x="112" y="102"/>
                    <a:pt x="114" y="103"/>
                  </a:cubicBezTo>
                  <a:cubicBezTo>
                    <a:pt x="113" y="105"/>
                    <a:pt x="115" y="108"/>
                    <a:pt x="117" y="108"/>
                  </a:cubicBezTo>
                  <a:cubicBezTo>
                    <a:pt x="118" y="108"/>
                    <a:pt x="119" y="107"/>
                    <a:pt x="119" y="107"/>
                  </a:cubicBezTo>
                  <a:cubicBezTo>
                    <a:pt x="120" y="108"/>
                    <a:pt x="121" y="109"/>
                    <a:pt x="121" y="110"/>
                  </a:cubicBezTo>
                  <a:cubicBezTo>
                    <a:pt x="119" y="112"/>
                    <a:pt x="119" y="116"/>
                    <a:pt x="124" y="116"/>
                  </a:cubicBezTo>
                  <a:cubicBezTo>
                    <a:pt x="124" y="118"/>
                    <a:pt x="124" y="119"/>
                    <a:pt x="124" y="120"/>
                  </a:cubicBezTo>
                  <a:cubicBezTo>
                    <a:pt x="124" y="120"/>
                    <a:pt x="123" y="120"/>
                    <a:pt x="123" y="120"/>
                  </a:cubicBezTo>
                  <a:cubicBezTo>
                    <a:pt x="120" y="120"/>
                    <a:pt x="119" y="125"/>
                    <a:pt x="122" y="126"/>
                  </a:cubicBezTo>
                  <a:cubicBezTo>
                    <a:pt x="121" y="128"/>
                    <a:pt x="120" y="129"/>
                    <a:pt x="119" y="130"/>
                  </a:cubicBezTo>
                  <a:cubicBezTo>
                    <a:pt x="119" y="129"/>
                    <a:pt x="118" y="129"/>
                    <a:pt x="117" y="129"/>
                  </a:cubicBezTo>
                  <a:cubicBezTo>
                    <a:pt x="115" y="129"/>
                    <a:pt x="113" y="131"/>
                    <a:pt x="114" y="133"/>
                  </a:cubicBezTo>
                  <a:cubicBezTo>
                    <a:pt x="113" y="135"/>
                    <a:pt x="112" y="134"/>
                    <a:pt x="111" y="135"/>
                  </a:cubicBezTo>
                  <a:cubicBezTo>
                    <a:pt x="110" y="133"/>
                    <a:pt x="108" y="132"/>
                    <a:pt x="107" y="132"/>
                  </a:cubicBezTo>
                  <a:cubicBezTo>
                    <a:pt x="105" y="132"/>
                    <a:pt x="104" y="133"/>
                    <a:pt x="103" y="135"/>
                  </a:cubicBezTo>
                  <a:cubicBezTo>
                    <a:pt x="102" y="135"/>
                    <a:pt x="101" y="134"/>
                    <a:pt x="99" y="134"/>
                  </a:cubicBezTo>
                  <a:cubicBezTo>
                    <a:pt x="101" y="131"/>
                    <a:pt x="98" y="129"/>
                    <a:pt x="96" y="129"/>
                  </a:cubicBezTo>
                  <a:cubicBezTo>
                    <a:pt x="95" y="129"/>
                    <a:pt x="95" y="129"/>
                    <a:pt x="94" y="129"/>
                  </a:cubicBezTo>
                  <a:cubicBezTo>
                    <a:pt x="93" y="129"/>
                    <a:pt x="92" y="128"/>
                    <a:pt x="92" y="127"/>
                  </a:cubicBezTo>
                  <a:cubicBezTo>
                    <a:pt x="94" y="125"/>
                    <a:pt x="94" y="120"/>
                    <a:pt x="90" y="120"/>
                  </a:cubicBezTo>
                  <a:cubicBezTo>
                    <a:pt x="89" y="119"/>
                    <a:pt x="89" y="118"/>
                    <a:pt x="89" y="116"/>
                  </a:cubicBezTo>
                  <a:cubicBezTo>
                    <a:pt x="90" y="116"/>
                    <a:pt x="90" y="116"/>
                    <a:pt x="90" y="116"/>
                  </a:cubicBezTo>
                  <a:cubicBezTo>
                    <a:pt x="93" y="116"/>
                    <a:pt x="94" y="112"/>
                    <a:pt x="91" y="110"/>
                  </a:cubicBezTo>
                  <a:cubicBezTo>
                    <a:pt x="92" y="109"/>
                    <a:pt x="93" y="108"/>
                    <a:pt x="94" y="107"/>
                  </a:cubicBezTo>
                  <a:cubicBezTo>
                    <a:pt x="95" y="107"/>
                    <a:pt x="95" y="108"/>
                    <a:pt x="96" y="108"/>
                  </a:cubicBezTo>
                  <a:cubicBezTo>
                    <a:pt x="99" y="108"/>
                    <a:pt x="100" y="105"/>
                    <a:pt x="99" y="103"/>
                  </a:cubicBezTo>
                  <a:cubicBezTo>
                    <a:pt x="100" y="102"/>
                    <a:pt x="101" y="102"/>
                    <a:pt x="103" y="102"/>
                  </a:cubicBezTo>
                  <a:cubicBezTo>
                    <a:pt x="103" y="103"/>
                    <a:pt x="105" y="104"/>
                    <a:pt x="106" y="104"/>
                  </a:cubicBezTo>
                  <a:moveTo>
                    <a:pt x="65" y="59"/>
                  </a:moveTo>
                  <a:cubicBezTo>
                    <a:pt x="68" y="59"/>
                    <a:pt x="71" y="57"/>
                    <a:pt x="71" y="53"/>
                  </a:cubicBezTo>
                  <a:cubicBezTo>
                    <a:pt x="74" y="53"/>
                    <a:pt x="77" y="54"/>
                    <a:pt x="79" y="54"/>
                  </a:cubicBezTo>
                  <a:cubicBezTo>
                    <a:pt x="78" y="59"/>
                    <a:pt x="82" y="63"/>
                    <a:pt x="86" y="63"/>
                  </a:cubicBezTo>
                  <a:cubicBezTo>
                    <a:pt x="87" y="63"/>
                    <a:pt x="89" y="62"/>
                    <a:pt x="90" y="61"/>
                  </a:cubicBezTo>
                  <a:cubicBezTo>
                    <a:pt x="93" y="62"/>
                    <a:pt x="94" y="64"/>
                    <a:pt x="95" y="66"/>
                  </a:cubicBezTo>
                  <a:cubicBezTo>
                    <a:pt x="91" y="70"/>
                    <a:pt x="92" y="78"/>
                    <a:pt x="100" y="78"/>
                  </a:cubicBezTo>
                  <a:cubicBezTo>
                    <a:pt x="100" y="78"/>
                    <a:pt x="100" y="78"/>
                    <a:pt x="100" y="78"/>
                  </a:cubicBezTo>
                  <a:cubicBezTo>
                    <a:pt x="101" y="80"/>
                    <a:pt x="101" y="83"/>
                    <a:pt x="101" y="85"/>
                  </a:cubicBezTo>
                  <a:cubicBezTo>
                    <a:pt x="94" y="85"/>
                    <a:pt x="93" y="94"/>
                    <a:pt x="99" y="97"/>
                  </a:cubicBezTo>
                  <a:cubicBezTo>
                    <a:pt x="98" y="99"/>
                    <a:pt x="97" y="101"/>
                    <a:pt x="96" y="103"/>
                  </a:cubicBezTo>
                  <a:cubicBezTo>
                    <a:pt x="94" y="103"/>
                    <a:pt x="93" y="102"/>
                    <a:pt x="92" y="102"/>
                  </a:cubicBezTo>
                  <a:cubicBezTo>
                    <a:pt x="87" y="102"/>
                    <a:pt x="84" y="107"/>
                    <a:pt x="86" y="112"/>
                  </a:cubicBezTo>
                  <a:cubicBezTo>
                    <a:pt x="85" y="114"/>
                    <a:pt x="83" y="114"/>
                    <a:pt x="80" y="115"/>
                  </a:cubicBezTo>
                  <a:cubicBezTo>
                    <a:pt x="79" y="113"/>
                    <a:pt x="76" y="111"/>
                    <a:pt x="73" y="111"/>
                  </a:cubicBezTo>
                  <a:cubicBezTo>
                    <a:pt x="70" y="111"/>
                    <a:pt x="67" y="113"/>
                    <a:pt x="67" y="117"/>
                  </a:cubicBezTo>
                  <a:cubicBezTo>
                    <a:pt x="64" y="117"/>
                    <a:pt x="62" y="116"/>
                    <a:pt x="59" y="116"/>
                  </a:cubicBezTo>
                  <a:cubicBezTo>
                    <a:pt x="61" y="111"/>
                    <a:pt x="57" y="107"/>
                    <a:pt x="53" y="107"/>
                  </a:cubicBezTo>
                  <a:cubicBezTo>
                    <a:pt x="51" y="107"/>
                    <a:pt x="49" y="108"/>
                    <a:pt x="48" y="109"/>
                  </a:cubicBezTo>
                  <a:cubicBezTo>
                    <a:pt x="46" y="108"/>
                    <a:pt x="44" y="106"/>
                    <a:pt x="43" y="104"/>
                  </a:cubicBezTo>
                  <a:cubicBezTo>
                    <a:pt x="48" y="100"/>
                    <a:pt x="46" y="92"/>
                    <a:pt x="38" y="92"/>
                  </a:cubicBezTo>
                  <a:cubicBezTo>
                    <a:pt x="38" y="92"/>
                    <a:pt x="38" y="92"/>
                    <a:pt x="38" y="92"/>
                  </a:cubicBezTo>
                  <a:cubicBezTo>
                    <a:pt x="37" y="90"/>
                    <a:pt x="37" y="87"/>
                    <a:pt x="37" y="85"/>
                  </a:cubicBezTo>
                  <a:cubicBezTo>
                    <a:pt x="37" y="85"/>
                    <a:pt x="37" y="85"/>
                    <a:pt x="37" y="85"/>
                  </a:cubicBezTo>
                  <a:cubicBezTo>
                    <a:pt x="44" y="85"/>
                    <a:pt x="45" y="75"/>
                    <a:pt x="39" y="73"/>
                  </a:cubicBezTo>
                  <a:cubicBezTo>
                    <a:pt x="40" y="71"/>
                    <a:pt x="42" y="69"/>
                    <a:pt x="43" y="67"/>
                  </a:cubicBezTo>
                  <a:cubicBezTo>
                    <a:pt x="44" y="67"/>
                    <a:pt x="46" y="68"/>
                    <a:pt x="47" y="68"/>
                  </a:cubicBezTo>
                  <a:cubicBezTo>
                    <a:pt x="52" y="68"/>
                    <a:pt x="54" y="63"/>
                    <a:pt x="52" y="58"/>
                  </a:cubicBezTo>
                  <a:cubicBezTo>
                    <a:pt x="53" y="56"/>
                    <a:pt x="56" y="56"/>
                    <a:pt x="58" y="55"/>
                  </a:cubicBezTo>
                  <a:cubicBezTo>
                    <a:pt x="59" y="57"/>
                    <a:pt x="62" y="59"/>
                    <a:pt x="65" y="59"/>
                  </a:cubicBezTo>
                  <a:moveTo>
                    <a:pt x="54" y="0"/>
                  </a:moveTo>
                  <a:cubicBezTo>
                    <a:pt x="54" y="0"/>
                    <a:pt x="54" y="0"/>
                    <a:pt x="54" y="0"/>
                  </a:cubicBezTo>
                  <a:cubicBezTo>
                    <a:pt x="0" y="171"/>
                    <a:pt x="0" y="171"/>
                    <a:pt x="0" y="171"/>
                  </a:cubicBezTo>
                  <a:cubicBezTo>
                    <a:pt x="0" y="171"/>
                    <a:pt x="0" y="171"/>
                    <a:pt x="0" y="171"/>
                  </a:cubicBezTo>
                  <a:cubicBezTo>
                    <a:pt x="175" y="132"/>
                    <a:pt x="175" y="132"/>
                    <a:pt x="175" y="132"/>
                  </a:cubicBezTo>
                  <a:cubicBezTo>
                    <a:pt x="175" y="132"/>
                    <a:pt x="175" y="132"/>
                    <a:pt x="175" y="132"/>
                  </a:cubicBezTo>
                  <a:cubicBezTo>
                    <a:pt x="54" y="0"/>
                    <a:pt x="54" y="0"/>
                    <a:pt x="54" y="0"/>
                  </a:cubicBez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85" name="Freeform 57"/>
            <p:cNvSpPr>
              <a:spLocks noEditPoints="1"/>
            </p:cNvSpPr>
            <p:nvPr/>
          </p:nvSpPr>
          <p:spPr bwMode="auto">
            <a:xfrm>
              <a:off x="2777" y="983"/>
              <a:ext cx="215" cy="198"/>
            </a:xfrm>
            <a:custGeom>
              <a:avLst/>
              <a:gdLst>
                <a:gd name="T0" fmla="*/ 183 w 291"/>
                <a:gd name="T1" fmla="*/ 227 h 268"/>
                <a:gd name="T2" fmla="*/ 150 w 291"/>
                <a:gd name="T3" fmla="*/ 226 h 268"/>
                <a:gd name="T4" fmla="*/ 151 w 291"/>
                <a:gd name="T5" fmla="*/ 190 h 268"/>
                <a:gd name="T6" fmla="*/ 184 w 291"/>
                <a:gd name="T7" fmla="*/ 191 h 268"/>
                <a:gd name="T8" fmla="*/ 183 w 291"/>
                <a:gd name="T9" fmla="*/ 227 h 268"/>
                <a:gd name="T10" fmla="*/ 154 w 291"/>
                <a:gd name="T11" fmla="*/ 91 h 268"/>
                <a:gd name="T12" fmla="*/ 155 w 291"/>
                <a:gd name="T13" fmla="*/ 47 h 268"/>
                <a:gd name="T14" fmla="*/ 163 w 291"/>
                <a:gd name="T15" fmla="*/ 46 h 268"/>
                <a:gd name="T16" fmla="*/ 164 w 291"/>
                <a:gd name="T17" fmla="*/ 46 h 268"/>
                <a:gd name="T18" fmla="*/ 218 w 291"/>
                <a:gd name="T19" fmla="*/ 102 h 268"/>
                <a:gd name="T20" fmla="*/ 208 w 291"/>
                <a:gd name="T21" fmla="*/ 132 h 268"/>
                <a:gd name="T22" fmla="*/ 201 w 291"/>
                <a:gd name="T23" fmla="*/ 145 h 268"/>
                <a:gd name="T24" fmla="*/ 195 w 291"/>
                <a:gd name="T25" fmla="*/ 155 h 268"/>
                <a:gd name="T26" fmla="*/ 190 w 291"/>
                <a:gd name="T27" fmla="*/ 174 h 268"/>
                <a:gd name="T28" fmla="*/ 187 w 291"/>
                <a:gd name="T29" fmla="*/ 182 h 268"/>
                <a:gd name="T30" fmla="*/ 182 w 291"/>
                <a:gd name="T31" fmla="*/ 185 h 268"/>
                <a:gd name="T32" fmla="*/ 181 w 291"/>
                <a:gd name="T33" fmla="*/ 185 h 268"/>
                <a:gd name="T34" fmla="*/ 177 w 291"/>
                <a:gd name="T35" fmla="*/ 185 h 268"/>
                <a:gd name="T36" fmla="*/ 172 w 291"/>
                <a:gd name="T37" fmla="*/ 185 h 268"/>
                <a:gd name="T38" fmla="*/ 151 w 291"/>
                <a:gd name="T39" fmla="*/ 184 h 268"/>
                <a:gd name="T40" fmla="*/ 153 w 291"/>
                <a:gd name="T41" fmla="*/ 118 h 268"/>
                <a:gd name="T42" fmla="*/ 178 w 291"/>
                <a:gd name="T43" fmla="*/ 139 h 268"/>
                <a:gd name="T44" fmla="*/ 189 w 291"/>
                <a:gd name="T45" fmla="*/ 78 h 268"/>
                <a:gd name="T46" fmla="*/ 154 w 291"/>
                <a:gd name="T47" fmla="*/ 91 h 268"/>
                <a:gd name="T48" fmla="*/ 113 w 291"/>
                <a:gd name="T49" fmla="*/ 75 h 268"/>
                <a:gd name="T50" fmla="*/ 124 w 291"/>
                <a:gd name="T51" fmla="*/ 71 h 268"/>
                <a:gd name="T52" fmla="*/ 135 w 291"/>
                <a:gd name="T53" fmla="*/ 46 h 268"/>
                <a:gd name="T54" fmla="*/ 135 w 291"/>
                <a:gd name="T55" fmla="*/ 46 h 268"/>
                <a:gd name="T56" fmla="*/ 145 w 291"/>
                <a:gd name="T57" fmla="*/ 46 h 268"/>
                <a:gd name="T58" fmla="*/ 144 w 291"/>
                <a:gd name="T59" fmla="*/ 108 h 268"/>
                <a:gd name="T60" fmla="*/ 143 w 291"/>
                <a:gd name="T61" fmla="*/ 108 h 268"/>
                <a:gd name="T62" fmla="*/ 114 w 291"/>
                <a:gd name="T63" fmla="*/ 136 h 268"/>
                <a:gd name="T64" fmla="*/ 143 w 291"/>
                <a:gd name="T65" fmla="*/ 165 h 268"/>
                <a:gd name="T66" fmla="*/ 143 w 291"/>
                <a:gd name="T67" fmla="*/ 165 h 268"/>
                <a:gd name="T68" fmla="*/ 141 w 291"/>
                <a:gd name="T69" fmla="*/ 227 h 268"/>
                <a:gd name="T70" fmla="*/ 131 w 291"/>
                <a:gd name="T71" fmla="*/ 227 h 268"/>
                <a:gd name="T72" fmla="*/ 120 w 291"/>
                <a:gd name="T73" fmla="*/ 201 h 268"/>
                <a:gd name="T74" fmla="*/ 109 w 291"/>
                <a:gd name="T75" fmla="*/ 197 h 268"/>
                <a:gd name="T76" fmla="*/ 84 w 291"/>
                <a:gd name="T77" fmla="*/ 206 h 268"/>
                <a:gd name="T78" fmla="*/ 84 w 291"/>
                <a:gd name="T79" fmla="*/ 206 h 268"/>
                <a:gd name="T80" fmla="*/ 70 w 291"/>
                <a:gd name="T81" fmla="*/ 192 h 268"/>
                <a:gd name="T82" fmla="*/ 80 w 291"/>
                <a:gd name="T83" fmla="*/ 167 h 268"/>
                <a:gd name="T84" fmla="*/ 76 w 291"/>
                <a:gd name="T85" fmla="*/ 155 h 268"/>
                <a:gd name="T86" fmla="*/ 51 w 291"/>
                <a:gd name="T87" fmla="*/ 144 h 268"/>
                <a:gd name="T88" fmla="*/ 51 w 291"/>
                <a:gd name="T89" fmla="*/ 124 h 268"/>
                <a:gd name="T90" fmla="*/ 77 w 291"/>
                <a:gd name="T91" fmla="*/ 114 h 268"/>
                <a:gd name="T92" fmla="*/ 82 w 291"/>
                <a:gd name="T93" fmla="*/ 103 h 268"/>
                <a:gd name="T94" fmla="*/ 72 w 291"/>
                <a:gd name="T95" fmla="*/ 78 h 268"/>
                <a:gd name="T96" fmla="*/ 87 w 291"/>
                <a:gd name="T97" fmla="*/ 64 h 268"/>
                <a:gd name="T98" fmla="*/ 87 w 291"/>
                <a:gd name="T99" fmla="*/ 64 h 268"/>
                <a:gd name="T100" fmla="*/ 113 w 291"/>
                <a:gd name="T101" fmla="*/ 75 h 268"/>
                <a:gd name="T102" fmla="*/ 145 w 291"/>
                <a:gd name="T103" fmla="*/ 0 h 268"/>
                <a:gd name="T104" fmla="*/ 14 w 291"/>
                <a:gd name="T105" fmla="*/ 108 h 268"/>
                <a:gd name="T106" fmla="*/ 119 w 291"/>
                <a:gd name="T107" fmla="*/ 265 h 268"/>
                <a:gd name="T108" fmla="*/ 144 w 291"/>
                <a:gd name="T109" fmla="*/ 268 h 268"/>
                <a:gd name="T110" fmla="*/ 147 w 291"/>
                <a:gd name="T111" fmla="*/ 268 h 268"/>
                <a:gd name="T112" fmla="*/ 276 w 291"/>
                <a:gd name="T113" fmla="*/ 160 h 268"/>
                <a:gd name="T114" fmla="*/ 171 w 291"/>
                <a:gd name="T115" fmla="*/ 3 h 268"/>
                <a:gd name="T116" fmla="*/ 145 w 291"/>
                <a:gd name="T117"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1" h="268">
                  <a:moveTo>
                    <a:pt x="183" y="227"/>
                  </a:moveTo>
                  <a:cubicBezTo>
                    <a:pt x="150" y="226"/>
                    <a:pt x="150" y="226"/>
                    <a:pt x="150" y="226"/>
                  </a:cubicBezTo>
                  <a:cubicBezTo>
                    <a:pt x="151" y="190"/>
                    <a:pt x="151" y="190"/>
                    <a:pt x="151" y="190"/>
                  </a:cubicBezTo>
                  <a:cubicBezTo>
                    <a:pt x="184" y="191"/>
                    <a:pt x="184" y="191"/>
                    <a:pt x="184" y="191"/>
                  </a:cubicBezTo>
                  <a:cubicBezTo>
                    <a:pt x="183" y="227"/>
                    <a:pt x="183" y="227"/>
                    <a:pt x="183" y="227"/>
                  </a:cubicBezTo>
                  <a:moveTo>
                    <a:pt x="154" y="91"/>
                  </a:moveTo>
                  <a:cubicBezTo>
                    <a:pt x="155" y="47"/>
                    <a:pt x="155" y="47"/>
                    <a:pt x="155" y="47"/>
                  </a:cubicBezTo>
                  <a:cubicBezTo>
                    <a:pt x="157" y="46"/>
                    <a:pt x="160" y="46"/>
                    <a:pt x="163" y="46"/>
                  </a:cubicBezTo>
                  <a:cubicBezTo>
                    <a:pt x="163" y="46"/>
                    <a:pt x="164" y="46"/>
                    <a:pt x="164" y="46"/>
                  </a:cubicBezTo>
                  <a:cubicBezTo>
                    <a:pt x="194" y="47"/>
                    <a:pt x="218" y="72"/>
                    <a:pt x="218" y="102"/>
                  </a:cubicBezTo>
                  <a:cubicBezTo>
                    <a:pt x="217" y="113"/>
                    <a:pt x="214" y="123"/>
                    <a:pt x="208" y="132"/>
                  </a:cubicBezTo>
                  <a:cubicBezTo>
                    <a:pt x="201" y="145"/>
                    <a:pt x="201" y="145"/>
                    <a:pt x="201" y="145"/>
                  </a:cubicBezTo>
                  <a:cubicBezTo>
                    <a:pt x="195" y="155"/>
                    <a:pt x="195" y="155"/>
                    <a:pt x="195" y="155"/>
                  </a:cubicBezTo>
                  <a:cubicBezTo>
                    <a:pt x="194" y="157"/>
                    <a:pt x="190" y="166"/>
                    <a:pt x="190" y="174"/>
                  </a:cubicBezTo>
                  <a:cubicBezTo>
                    <a:pt x="190" y="177"/>
                    <a:pt x="189" y="180"/>
                    <a:pt x="187" y="182"/>
                  </a:cubicBezTo>
                  <a:cubicBezTo>
                    <a:pt x="186" y="185"/>
                    <a:pt x="184" y="185"/>
                    <a:pt x="182" y="185"/>
                  </a:cubicBezTo>
                  <a:cubicBezTo>
                    <a:pt x="182" y="185"/>
                    <a:pt x="182" y="185"/>
                    <a:pt x="181" y="185"/>
                  </a:cubicBezTo>
                  <a:cubicBezTo>
                    <a:pt x="180" y="185"/>
                    <a:pt x="179" y="185"/>
                    <a:pt x="177" y="185"/>
                  </a:cubicBezTo>
                  <a:cubicBezTo>
                    <a:pt x="176" y="185"/>
                    <a:pt x="174" y="185"/>
                    <a:pt x="172" y="185"/>
                  </a:cubicBezTo>
                  <a:cubicBezTo>
                    <a:pt x="165" y="184"/>
                    <a:pt x="158" y="184"/>
                    <a:pt x="151" y="184"/>
                  </a:cubicBezTo>
                  <a:cubicBezTo>
                    <a:pt x="153" y="118"/>
                    <a:pt x="153" y="118"/>
                    <a:pt x="153" y="118"/>
                  </a:cubicBezTo>
                  <a:cubicBezTo>
                    <a:pt x="178" y="139"/>
                    <a:pt x="178" y="139"/>
                    <a:pt x="178" y="139"/>
                  </a:cubicBezTo>
                  <a:cubicBezTo>
                    <a:pt x="189" y="78"/>
                    <a:pt x="189" y="78"/>
                    <a:pt x="189" y="78"/>
                  </a:cubicBezTo>
                  <a:cubicBezTo>
                    <a:pt x="154" y="91"/>
                    <a:pt x="154" y="91"/>
                    <a:pt x="154" y="91"/>
                  </a:cubicBezTo>
                  <a:moveTo>
                    <a:pt x="113" y="75"/>
                  </a:moveTo>
                  <a:cubicBezTo>
                    <a:pt x="124" y="71"/>
                    <a:pt x="124" y="71"/>
                    <a:pt x="124" y="71"/>
                  </a:cubicBezTo>
                  <a:cubicBezTo>
                    <a:pt x="124" y="71"/>
                    <a:pt x="134" y="46"/>
                    <a:pt x="135" y="46"/>
                  </a:cubicBezTo>
                  <a:cubicBezTo>
                    <a:pt x="135" y="46"/>
                    <a:pt x="135" y="46"/>
                    <a:pt x="135" y="46"/>
                  </a:cubicBezTo>
                  <a:cubicBezTo>
                    <a:pt x="145" y="46"/>
                    <a:pt x="145" y="46"/>
                    <a:pt x="145" y="46"/>
                  </a:cubicBezTo>
                  <a:cubicBezTo>
                    <a:pt x="144" y="108"/>
                    <a:pt x="144" y="108"/>
                    <a:pt x="144" y="108"/>
                  </a:cubicBezTo>
                  <a:cubicBezTo>
                    <a:pt x="144" y="108"/>
                    <a:pt x="143" y="108"/>
                    <a:pt x="143" y="108"/>
                  </a:cubicBezTo>
                  <a:cubicBezTo>
                    <a:pt x="127" y="108"/>
                    <a:pt x="114" y="120"/>
                    <a:pt x="114" y="136"/>
                  </a:cubicBezTo>
                  <a:cubicBezTo>
                    <a:pt x="113" y="152"/>
                    <a:pt x="126" y="165"/>
                    <a:pt x="143" y="165"/>
                  </a:cubicBezTo>
                  <a:cubicBezTo>
                    <a:pt x="143" y="165"/>
                    <a:pt x="143" y="165"/>
                    <a:pt x="143" y="165"/>
                  </a:cubicBezTo>
                  <a:cubicBezTo>
                    <a:pt x="141" y="227"/>
                    <a:pt x="141" y="227"/>
                    <a:pt x="141" y="227"/>
                  </a:cubicBezTo>
                  <a:cubicBezTo>
                    <a:pt x="131" y="227"/>
                    <a:pt x="131" y="227"/>
                    <a:pt x="131" y="227"/>
                  </a:cubicBezTo>
                  <a:cubicBezTo>
                    <a:pt x="130" y="226"/>
                    <a:pt x="120" y="201"/>
                    <a:pt x="120" y="201"/>
                  </a:cubicBezTo>
                  <a:cubicBezTo>
                    <a:pt x="109" y="197"/>
                    <a:pt x="109" y="197"/>
                    <a:pt x="109" y="197"/>
                  </a:cubicBezTo>
                  <a:cubicBezTo>
                    <a:pt x="109" y="197"/>
                    <a:pt x="87" y="206"/>
                    <a:pt x="84" y="206"/>
                  </a:cubicBezTo>
                  <a:cubicBezTo>
                    <a:pt x="84" y="206"/>
                    <a:pt x="84" y="206"/>
                    <a:pt x="84" y="206"/>
                  </a:cubicBezTo>
                  <a:cubicBezTo>
                    <a:pt x="70" y="192"/>
                    <a:pt x="70" y="192"/>
                    <a:pt x="70" y="192"/>
                  </a:cubicBezTo>
                  <a:cubicBezTo>
                    <a:pt x="69" y="191"/>
                    <a:pt x="80" y="167"/>
                    <a:pt x="80" y="167"/>
                  </a:cubicBezTo>
                  <a:cubicBezTo>
                    <a:pt x="76" y="155"/>
                    <a:pt x="76" y="155"/>
                    <a:pt x="76" y="155"/>
                  </a:cubicBezTo>
                  <a:cubicBezTo>
                    <a:pt x="76" y="155"/>
                    <a:pt x="51" y="146"/>
                    <a:pt x="51" y="144"/>
                  </a:cubicBezTo>
                  <a:cubicBezTo>
                    <a:pt x="51" y="124"/>
                    <a:pt x="51" y="124"/>
                    <a:pt x="51" y="124"/>
                  </a:cubicBezTo>
                  <a:cubicBezTo>
                    <a:pt x="51" y="123"/>
                    <a:pt x="77" y="114"/>
                    <a:pt x="77" y="114"/>
                  </a:cubicBezTo>
                  <a:cubicBezTo>
                    <a:pt x="82" y="103"/>
                    <a:pt x="82" y="103"/>
                    <a:pt x="82" y="103"/>
                  </a:cubicBezTo>
                  <a:cubicBezTo>
                    <a:pt x="82" y="103"/>
                    <a:pt x="71" y="79"/>
                    <a:pt x="72" y="78"/>
                  </a:cubicBezTo>
                  <a:cubicBezTo>
                    <a:pt x="87" y="64"/>
                    <a:pt x="87" y="64"/>
                    <a:pt x="87" y="64"/>
                  </a:cubicBezTo>
                  <a:cubicBezTo>
                    <a:pt x="87" y="64"/>
                    <a:pt x="87" y="64"/>
                    <a:pt x="87" y="64"/>
                  </a:cubicBezTo>
                  <a:cubicBezTo>
                    <a:pt x="90" y="64"/>
                    <a:pt x="113" y="75"/>
                    <a:pt x="113" y="75"/>
                  </a:cubicBezTo>
                  <a:moveTo>
                    <a:pt x="145" y="0"/>
                  </a:moveTo>
                  <a:cubicBezTo>
                    <a:pt x="83" y="0"/>
                    <a:pt x="27" y="44"/>
                    <a:pt x="14" y="108"/>
                  </a:cubicBezTo>
                  <a:cubicBezTo>
                    <a:pt x="0" y="180"/>
                    <a:pt x="47" y="250"/>
                    <a:pt x="119" y="265"/>
                  </a:cubicBezTo>
                  <a:cubicBezTo>
                    <a:pt x="127" y="267"/>
                    <a:pt x="135" y="267"/>
                    <a:pt x="144" y="268"/>
                  </a:cubicBezTo>
                  <a:cubicBezTo>
                    <a:pt x="147" y="268"/>
                    <a:pt x="147" y="268"/>
                    <a:pt x="147" y="268"/>
                  </a:cubicBezTo>
                  <a:cubicBezTo>
                    <a:pt x="209" y="267"/>
                    <a:pt x="264" y="223"/>
                    <a:pt x="276" y="160"/>
                  </a:cubicBezTo>
                  <a:cubicBezTo>
                    <a:pt x="291" y="88"/>
                    <a:pt x="244" y="18"/>
                    <a:pt x="171" y="3"/>
                  </a:cubicBezTo>
                  <a:cubicBezTo>
                    <a:pt x="163" y="1"/>
                    <a:pt x="154" y="0"/>
                    <a:pt x="145" y="0"/>
                  </a:cubicBezTo>
                </a:path>
              </a:pathLst>
            </a:custGeom>
            <a:solidFill>
              <a:srgbClr val="216BBC"/>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grpSp>
      <p:sp>
        <p:nvSpPr>
          <p:cNvPr id="86" name="Text Placeholder 3"/>
          <p:cNvSpPr>
            <a:spLocks noGrp="1"/>
          </p:cNvSpPr>
          <p:nvPr>
            <p:ph type="body" sz="quarter" idx="10" hasCustomPrompt="1"/>
          </p:nvPr>
        </p:nvSpPr>
        <p:spPr>
          <a:xfrm>
            <a:off x="3933825" y="2447466"/>
            <a:ext cx="4953000" cy="1427622"/>
          </a:xfrm>
        </p:spPr>
        <p:txBody>
          <a:bodyPr/>
          <a:lstStyle>
            <a:lvl1pPr marL="0" indent="0">
              <a:buNone/>
              <a:defRPr>
                <a:solidFill>
                  <a:schemeClr val="bg1"/>
                </a:solidFill>
              </a:defRPr>
            </a:lvl1pPr>
            <a:lvl2pPr marL="244350" indent="0">
              <a:buNone/>
              <a:defRPr>
                <a:solidFill>
                  <a:schemeClr val="bg1"/>
                </a:solidFill>
              </a:defRPr>
            </a:lvl2pPr>
            <a:lvl3pPr marL="587250" indent="0">
              <a:buNone/>
              <a:defRPr>
                <a:solidFill>
                  <a:schemeClr val="bg1"/>
                </a:solidFill>
              </a:defRPr>
            </a:lvl3pPr>
            <a:lvl4pPr marL="930150" indent="0">
              <a:buNone/>
              <a:defRPr>
                <a:solidFill>
                  <a:schemeClr val="bg1"/>
                </a:solidFill>
              </a:defRPr>
            </a:lvl4pPr>
            <a:lvl5pPr marL="1273050" indent="0">
              <a:buNone/>
              <a:defRPr>
                <a:solidFill>
                  <a:schemeClr val="bg1"/>
                </a:solidFill>
              </a:defRPr>
            </a:lvl5pPr>
          </a:lstStyle>
          <a:p>
            <a:pPr lvl="0"/>
            <a:r>
              <a:rPr lang="en-US" dirty="0"/>
              <a:t>EDIT TEXT</a:t>
            </a:r>
          </a:p>
        </p:txBody>
      </p:sp>
      <p:grpSp>
        <p:nvGrpSpPr>
          <p:cNvPr id="87" name="Group 19"/>
          <p:cNvGrpSpPr>
            <a:grpSpLocks noChangeAspect="1"/>
          </p:cNvGrpSpPr>
          <p:nvPr/>
        </p:nvGrpSpPr>
        <p:grpSpPr bwMode="auto">
          <a:xfrm>
            <a:off x="8449097" y="4375544"/>
            <a:ext cx="438164" cy="423513"/>
            <a:chOff x="2074" y="843"/>
            <a:chExt cx="1615" cy="1561"/>
          </a:xfrm>
        </p:grpSpPr>
        <p:sp>
          <p:nvSpPr>
            <p:cNvPr id="88" name="Freeform 20"/>
            <p:cNvSpPr>
              <a:spLocks noEditPoints="1"/>
            </p:cNvSpPr>
            <p:nvPr/>
          </p:nvSpPr>
          <p:spPr bwMode="auto">
            <a:xfrm>
              <a:off x="2074" y="1379"/>
              <a:ext cx="1525" cy="442"/>
            </a:xfrm>
            <a:custGeom>
              <a:avLst/>
              <a:gdLst>
                <a:gd name="T0" fmla="*/ 646 w 646"/>
                <a:gd name="T1" fmla="*/ 0 h 187"/>
                <a:gd name="T2" fmla="*/ 0 w 646"/>
                <a:gd name="T3" fmla="*/ 187 h 187"/>
                <a:gd name="T4" fmla="*/ 0 w 646"/>
                <a:gd name="T5" fmla="*/ 0 h 187"/>
                <a:gd name="T6" fmla="*/ 334 w 646"/>
                <a:gd name="T7" fmla="*/ 41 h 187"/>
                <a:gd name="T8" fmla="*/ 298 w 646"/>
                <a:gd name="T9" fmla="*/ 41 h 187"/>
                <a:gd name="T10" fmla="*/ 289 w 646"/>
                <a:gd name="T11" fmla="*/ 66 h 187"/>
                <a:gd name="T12" fmla="*/ 325 w 646"/>
                <a:gd name="T13" fmla="*/ 48 h 187"/>
                <a:gd name="T14" fmla="*/ 316 w 646"/>
                <a:gd name="T15" fmla="*/ 140 h 187"/>
                <a:gd name="T16" fmla="*/ 358 w 646"/>
                <a:gd name="T17" fmla="*/ 144 h 187"/>
                <a:gd name="T18" fmla="*/ 343 w 646"/>
                <a:gd name="T19" fmla="*/ 130 h 187"/>
                <a:gd name="T20" fmla="*/ 343 w 646"/>
                <a:gd name="T21" fmla="*/ 47 h 187"/>
                <a:gd name="T22" fmla="*/ 375 w 646"/>
                <a:gd name="T23" fmla="*/ 66 h 187"/>
                <a:gd name="T24" fmla="*/ 377 w 646"/>
                <a:gd name="T25" fmla="*/ 37 h 187"/>
                <a:gd name="T26" fmla="*/ 207 w 646"/>
                <a:gd name="T27" fmla="*/ 69 h 187"/>
                <a:gd name="T28" fmla="*/ 233 w 646"/>
                <a:gd name="T29" fmla="*/ 141 h 187"/>
                <a:gd name="T30" fmla="*/ 204 w 646"/>
                <a:gd name="T31" fmla="*/ 116 h 187"/>
                <a:gd name="T32" fmla="*/ 270 w 646"/>
                <a:gd name="T33" fmla="*/ 119 h 187"/>
                <a:gd name="T34" fmla="*/ 225 w 646"/>
                <a:gd name="T35" fmla="*/ 69 h 187"/>
                <a:gd name="T36" fmla="*/ 258 w 646"/>
                <a:gd name="T37" fmla="*/ 56 h 187"/>
                <a:gd name="T38" fmla="*/ 266 w 646"/>
                <a:gd name="T39" fmla="*/ 64 h 187"/>
                <a:gd name="T40" fmla="*/ 207 w 646"/>
                <a:gd name="T41" fmla="*/ 69 h 187"/>
                <a:gd name="T42" fmla="*/ 44 w 646"/>
                <a:gd name="T43" fmla="*/ 45 h 187"/>
                <a:gd name="T44" fmla="*/ 58 w 646"/>
                <a:gd name="T45" fmla="*/ 93 h 187"/>
                <a:gd name="T46" fmla="*/ 43 w 646"/>
                <a:gd name="T47" fmla="*/ 144 h 187"/>
                <a:gd name="T48" fmla="*/ 124 w 646"/>
                <a:gd name="T49" fmla="*/ 119 h 187"/>
                <a:gd name="T50" fmla="*/ 93 w 646"/>
                <a:gd name="T51" fmla="*/ 139 h 187"/>
                <a:gd name="T52" fmla="*/ 76 w 646"/>
                <a:gd name="T53" fmla="*/ 92 h 187"/>
                <a:gd name="T54" fmla="*/ 85 w 646"/>
                <a:gd name="T55" fmla="*/ 45 h 187"/>
                <a:gd name="T56" fmla="*/ 44 w 646"/>
                <a:gd name="T57" fmla="*/ 41 h 187"/>
                <a:gd name="T58" fmla="*/ 139 w 646"/>
                <a:gd name="T59" fmla="*/ 42 h 187"/>
                <a:gd name="T60" fmla="*/ 152 w 646"/>
                <a:gd name="T61" fmla="*/ 56 h 187"/>
                <a:gd name="T62" fmla="*/ 152 w 646"/>
                <a:gd name="T63" fmla="*/ 130 h 187"/>
                <a:gd name="T64" fmla="*/ 139 w 646"/>
                <a:gd name="T65" fmla="*/ 142 h 187"/>
                <a:gd name="T66" fmla="*/ 173 w 646"/>
                <a:gd name="T67" fmla="*/ 145 h 187"/>
                <a:gd name="T68" fmla="*/ 173 w 646"/>
                <a:gd name="T69" fmla="*/ 138 h 187"/>
                <a:gd name="T70" fmla="*/ 170 w 646"/>
                <a:gd name="T71" fmla="*/ 94 h 187"/>
                <a:gd name="T72" fmla="*/ 184 w 646"/>
                <a:gd name="T73" fmla="*/ 41 h 187"/>
                <a:gd name="T74" fmla="*/ 139 w 646"/>
                <a:gd name="T75" fmla="*/ 42 h 187"/>
                <a:gd name="T76" fmla="*/ 411 w 646"/>
                <a:gd name="T77" fmla="*/ 67 h 187"/>
                <a:gd name="T78" fmla="*/ 408 w 646"/>
                <a:gd name="T79" fmla="*/ 137 h 187"/>
                <a:gd name="T80" fmla="*/ 395 w 646"/>
                <a:gd name="T81" fmla="*/ 144 h 187"/>
                <a:gd name="T82" fmla="*/ 479 w 646"/>
                <a:gd name="T83" fmla="*/ 119 h 187"/>
                <a:gd name="T84" fmla="*/ 447 w 646"/>
                <a:gd name="T85" fmla="*/ 139 h 187"/>
                <a:gd name="T86" fmla="*/ 428 w 646"/>
                <a:gd name="T87" fmla="*/ 118 h 187"/>
                <a:gd name="T88" fmla="*/ 455 w 646"/>
                <a:gd name="T89" fmla="*/ 96 h 187"/>
                <a:gd name="T90" fmla="*/ 463 w 646"/>
                <a:gd name="T91" fmla="*/ 108 h 187"/>
                <a:gd name="T92" fmla="*/ 458 w 646"/>
                <a:gd name="T93" fmla="*/ 74 h 187"/>
                <a:gd name="T94" fmla="*/ 428 w 646"/>
                <a:gd name="T95" fmla="*/ 87 h 187"/>
                <a:gd name="T96" fmla="*/ 460 w 646"/>
                <a:gd name="T97" fmla="*/ 50 h 187"/>
                <a:gd name="T98" fmla="*/ 471 w 646"/>
                <a:gd name="T99" fmla="*/ 65 h 187"/>
                <a:gd name="T100" fmla="*/ 397 w 646"/>
                <a:gd name="T101" fmla="*/ 41 h 187"/>
                <a:gd name="T102" fmla="*/ 495 w 646"/>
                <a:gd name="T103" fmla="*/ 42 h 187"/>
                <a:gd name="T104" fmla="*/ 506 w 646"/>
                <a:gd name="T105" fmla="*/ 48 h 187"/>
                <a:gd name="T106" fmla="*/ 508 w 646"/>
                <a:gd name="T107" fmla="*/ 117 h 187"/>
                <a:gd name="T108" fmla="*/ 494 w 646"/>
                <a:gd name="T109" fmla="*/ 143 h 187"/>
                <a:gd name="T110" fmla="*/ 533 w 646"/>
                <a:gd name="T111" fmla="*/ 145 h 187"/>
                <a:gd name="T112" fmla="*/ 584 w 646"/>
                <a:gd name="T113" fmla="*/ 51 h 187"/>
                <a:gd name="T114" fmla="*/ 495 w 646"/>
                <a:gd name="T115" fmla="*/ 4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46" h="187">
                  <a:moveTo>
                    <a:pt x="0" y="0"/>
                  </a:moveTo>
                  <a:cubicBezTo>
                    <a:pt x="646" y="0"/>
                    <a:pt x="646" y="0"/>
                    <a:pt x="646" y="0"/>
                  </a:cubicBezTo>
                  <a:cubicBezTo>
                    <a:pt x="646" y="186"/>
                    <a:pt x="646" y="186"/>
                    <a:pt x="646" y="186"/>
                  </a:cubicBezTo>
                  <a:cubicBezTo>
                    <a:pt x="431" y="187"/>
                    <a:pt x="215" y="186"/>
                    <a:pt x="0" y="187"/>
                  </a:cubicBezTo>
                  <a:cubicBezTo>
                    <a:pt x="0" y="1"/>
                    <a:pt x="0" y="1"/>
                    <a:pt x="0" y="1"/>
                  </a:cubicBezTo>
                  <a:cubicBezTo>
                    <a:pt x="0" y="0"/>
                    <a:pt x="0" y="0"/>
                    <a:pt x="0" y="0"/>
                  </a:cubicBezTo>
                  <a:moveTo>
                    <a:pt x="369" y="41"/>
                  </a:moveTo>
                  <a:cubicBezTo>
                    <a:pt x="361" y="43"/>
                    <a:pt x="346" y="41"/>
                    <a:pt x="334" y="41"/>
                  </a:cubicBezTo>
                  <a:cubicBezTo>
                    <a:pt x="316" y="41"/>
                    <a:pt x="316" y="41"/>
                    <a:pt x="316" y="41"/>
                  </a:cubicBezTo>
                  <a:cubicBezTo>
                    <a:pt x="309" y="41"/>
                    <a:pt x="302" y="42"/>
                    <a:pt x="298" y="41"/>
                  </a:cubicBezTo>
                  <a:cubicBezTo>
                    <a:pt x="295" y="40"/>
                    <a:pt x="293" y="36"/>
                    <a:pt x="290" y="37"/>
                  </a:cubicBezTo>
                  <a:cubicBezTo>
                    <a:pt x="289" y="45"/>
                    <a:pt x="288" y="58"/>
                    <a:pt x="289" y="66"/>
                  </a:cubicBezTo>
                  <a:cubicBezTo>
                    <a:pt x="292" y="66"/>
                    <a:pt x="292" y="66"/>
                    <a:pt x="292" y="66"/>
                  </a:cubicBezTo>
                  <a:cubicBezTo>
                    <a:pt x="294" y="50"/>
                    <a:pt x="306" y="44"/>
                    <a:pt x="325" y="48"/>
                  </a:cubicBezTo>
                  <a:cubicBezTo>
                    <a:pt x="325" y="117"/>
                    <a:pt x="325" y="117"/>
                    <a:pt x="325" y="117"/>
                  </a:cubicBezTo>
                  <a:cubicBezTo>
                    <a:pt x="325" y="129"/>
                    <a:pt x="326" y="138"/>
                    <a:pt x="316" y="140"/>
                  </a:cubicBezTo>
                  <a:cubicBezTo>
                    <a:pt x="312" y="141"/>
                    <a:pt x="307" y="139"/>
                    <a:pt x="309" y="144"/>
                  </a:cubicBezTo>
                  <a:cubicBezTo>
                    <a:pt x="324" y="145"/>
                    <a:pt x="344" y="146"/>
                    <a:pt x="358" y="144"/>
                  </a:cubicBezTo>
                  <a:cubicBezTo>
                    <a:pt x="358" y="141"/>
                    <a:pt x="358" y="141"/>
                    <a:pt x="358" y="141"/>
                  </a:cubicBezTo>
                  <a:cubicBezTo>
                    <a:pt x="350" y="140"/>
                    <a:pt x="344" y="139"/>
                    <a:pt x="343" y="130"/>
                  </a:cubicBezTo>
                  <a:cubicBezTo>
                    <a:pt x="341" y="119"/>
                    <a:pt x="343" y="103"/>
                    <a:pt x="343" y="89"/>
                  </a:cubicBezTo>
                  <a:cubicBezTo>
                    <a:pt x="343" y="47"/>
                    <a:pt x="343" y="47"/>
                    <a:pt x="343" y="47"/>
                  </a:cubicBezTo>
                  <a:cubicBezTo>
                    <a:pt x="353" y="48"/>
                    <a:pt x="362" y="46"/>
                    <a:pt x="368" y="50"/>
                  </a:cubicBezTo>
                  <a:cubicBezTo>
                    <a:pt x="373" y="53"/>
                    <a:pt x="372" y="60"/>
                    <a:pt x="375" y="66"/>
                  </a:cubicBezTo>
                  <a:cubicBezTo>
                    <a:pt x="379" y="66"/>
                    <a:pt x="379" y="66"/>
                    <a:pt x="379" y="66"/>
                  </a:cubicBezTo>
                  <a:cubicBezTo>
                    <a:pt x="379" y="57"/>
                    <a:pt x="377" y="45"/>
                    <a:pt x="377" y="37"/>
                  </a:cubicBezTo>
                  <a:cubicBezTo>
                    <a:pt x="375" y="36"/>
                    <a:pt x="373" y="40"/>
                    <a:pt x="369" y="41"/>
                  </a:cubicBezTo>
                  <a:moveTo>
                    <a:pt x="207" y="69"/>
                  </a:moveTo>
                  <a:cubicBezTo>
                    <a:pt x="208" y="96"/>
                    <a:pt x="243" y="97"/>
                    <a:pt x="252" y="113"/>
                  </a:cubicBezTo>
                  <a:cubicBezTo>
                    <a:pt x="259" y="127"/>
                    <a:pt x="250" y="143"/>
                    <a:pt x="233" y="141"/>
                  </a:cubicBezTo>
                  <a:cubicBezTo>
                    <a:pt x="219" y="139"/>
                    <a:pt x="214" y="126"/>
                    <a:pt x="208" y="115"/>
                  </a:cubicBezTo>
                  <a:cubicBezTo>
                    <a:pt x="207" y="116"/>
                    <a:pt x="205" y="116"/>
                    <a:pt x="204" y="116"/>
                  </a:cubicBezTo>
                  <a:cubicBezTo>
                    <a:pt x="204" y="124"/>
                    <a:pt x="207" y="133"/>
                    <a:pt x="208" y="141"/>
                  </a:cubicBezTo>
                  <a:cubicBezTo>
                    <a:pt x="235" y="155"/>
                    <a:pt x="268" y="145"/>
                    <a:pt x="270" y="119"/>
                  </a:cubicBezTo>
                  <a:cubicBezTo>
                    <a:pt x="272" y="106"/>
                    <a:pt x="266" y="97"/>
                    <a:pt x="260" y="92"/>
                  </a:cubicBezTo>
                  <a:cubicBezTo>
                    <a:pt x="249" y="83"/>
                    <a:pt x="232" y="81"/>
                    <a:pt x="225" y="69"/>
                  </a:cubicBezTo>
                  <a:cubicBezTo>
                    <a:pt x="221" y="61"/>
                    <a:pt x="224" y="51"/>
                    <a:pt x="231" y="47"/>
                  </a:cubicBezTo>
                  <a:cubicBezTo>
                    <a:pt x="243" y="40"/>
                    <a:pt x="253" y="48"/>
                    <a:pt x="258" y="56"/>
                  </a:cubicBezTo>
                  <a:cubicBezTo>
                    <a:pt x="258" y="58"/>
                    <a:pt x="260" y="65"/>
                    <a:pt x="262" y="65"/>
                  </a:cubicBezTo>
                  <a:cubicBezTo>
                    <a:pt x="263" y="65"/>
                    <a:pt x="264" y="64"/>
                    <a:pt x="266" y="64"/>
                  </a:cubicBezTo>
                  <a:cubicBezTo>
                    <a:pt x="266" y="58"/>
                    <a:pt x="263" y="50"/>
                    <a:pt x="263" y="42"/>
                  </a:cubicBezTo>
                  <a:cubicBezTo>
                    <a:pt x="238" y="32"/>
                    <a:pt x="207" y="41"/>
                    <a:pt x="207" y="69"/>
                  </a:cubicBezTo>
                  <a:moveTo>
                    <a:pt x="44" y="42"/>
                  </a:moveTo>
                  <a:cubicBezTo>
                    <a:pt x="44" y="45"/>
                    <a:pt x="44" y="45"/>
                    <a:pt x="44" y="45"/>
                  </a:cubicBezTo>
                  <a:cubicBezTo>
                    <a:pt x="59" y="43"/>
                    <a:pt x="58" y="57"/>
                    <a:pt x="58" y="71"/>
                  </a:cubicBezTo>
                  <a:cubicBezTo>
                    <a:pt x="58" y="93"/>
                    <a:pt x="58" y="93"/>
                    <a:pt x="58" y="93"/>
                  </a:cubicBezTo>
                  <a:cubicBezTo>
                    <a:pt x="58" y="106"/>
                    <a:pt x="61" y="135"/>
                    <a:pt x="53" y="139"/>
                  </a:cubicBezTo>
                  <a:cubicBezTo>
                    <a:pt x="49" y="141"/>
                    <a:pt x="42" y="138"/>
                    <a:pt x="43" y="144"/>
                  </a:cubicBezTo>
                  <a:cubicBezTo>
                    <a:pt x="67" y="146"/>
                    <a:pt x="94" y="144"/>
                    <a:pt x="118" y="145"/>
                  </a:cubicBezTo>
                  <a:cubicBezTo>
                    <a:pt x="120" y="136"/>
                    <a:pt x="123" y="128"/>
                    <a:pt x="124" y="119"/>
                  </a:cubicBezTo>
                  <a:cubicBezTo>
                    <a:pt x="118" y="116"/>
                    <a:pt x="118" y="121"/>
                    <a:pt x="117" y="124"/>
                  </a:cubicBezTo>
                  <a:cubicBezTo>
                    <a:pt x="113" y="135"/>
                    <a:pt x="107" y="139"/>
                    <a:pt x="93" y="139"/>
                  </a:cubicBezTo>
                  <a:cubicBezTo>
                    <a:pt x="84" y="139"/>
                    <a:pt x="77" y="138"/>
                    <a:pt x="76" y="127"/>
                  </a:cubicBezTo>
                  <a:cubicBezTo>
                    <a:pt x="75" y="117"/>
                    <a:pt x="76" y="104"/>
                    <a:pt x="76" y="92"/>
                  </a:cubicBezTo>
                  <a:cubicBezTo>
                    <a:pt x="76" y="79"/>
                    <a:pt x="75" y="66"/>
                    <a:pt x="76" y="56"/>
                  </a:cubicBezTo>
                  <a:cubicBezTo>
                    <a:pt x="76" y="48"/>
                    <a:pt x="79" y="47"/>
                    <a:pt x="85" y="45"/>
                  </a:cubicBezTo>
                  <a:cubicBezTo>
                    <a:pt x="87" y="45"/>
                    <a:pt x="91" y="47"/>
                    <a:pt x="90" y="42"/>
                  </a:cubicBezTo>
                  <a:cubicBezTo>
                    <a:pt x="76" y="40"/>
                    <a:pt x="59" y="41"/>
                    <a:pt x="44" y="41"/>
                  </a:cubicBezTo>
                  <a:cubicBezTo>
                    <a:pt x="44" y="41"/>
                    <a:pt x="44" y="41"/>
                    <a:pt x="44" y="42"/>
                  </a:cubicBezTo>
                  <a:moveTo>
                    <a:pt x="139" y="42"/>
                  </a:moveTo>
                  <a:cubicBezTo>
                    <a:pt x="139" y="45"/>
                    <a:pt x="139" y="45"/>
                    <a:pt x="139" y="45"/>
                  </a:cubicBezTo>
                  <a:cubicBezTo>
                    <a:pt x="147" y="45"/>
                    <a:pt x="151" y="47"/>
                    <a:pt x="152" y="56"/>
                  </a:cubicBezTo>
                  <a:cubicBezTo>
                    <a:pt x="153" y="66"/>
                    <a:pt x="152" y="78"/>
                    <a:pt x="152" y="93"/>
                  </a:cubicBezTo>
                  <a:cubicBezTo>
                    <a:pt x="152" y="106"/>
                    <a:pt x="153" y="120"/>
                    <a:pt x="152" y="130"/>
                  </a:cubicBezTo>
                  <a:cubicBezTo>
                    <a:pt x="152" y="132"/>
                    <a:pt x="151" y="136"/>
                    <a:pt x="151" y="137"/>
                  </a:cubicBezTo>
                  <a:cubicBezTo>
                    <a:pt x="148" y="140"/>
                    <a:pt x="139" y="140"/>
                    <a:pt x="139" y="142"/>
                  </a:cubicBezTo>
                  <a:cubicBezTo>
                    <a:pt x="138" y="143"/>
                    <a:pt x="139" y="143"/>
                    <a:pt x="139" y="144"/>
                  </a:cubicBezTo>
                  <a:cubicBezTo>
                    <a:pt x="146" y="146"/>
                    <a:pt x="162" y="145"/>
                    <a:pt x="173" y="145"/>
                  </a:cubicBezTo>
                  <a:cubicBezTo>
                    <a:pt x="177" y="145"/>
                    <a:pt x="186" y="147"/>
                    <a:pt x="184" y="141"/>
                  </a:cubicBezTo>
                  <a:cubicBezTo>
                    <a:pt x="181" y="140"/>
                    <a:pt x="175" y="140"/>
                    <a:pt x="173" y="138"/>
                  </a:cubicBezTo>
                  <a:cubicBezTo>
                    <a:pt x="170" y="135"/>
                    <a:pt x="170" y="124"/>
                    <a:pt x="170" y="118"/>
                  </a:cubicBezTo>
                  <a:cubicBezTo>
                    <a:pt x="170" y="94"/>
                    <a:pt x="170" y="94"/>
                    <a:pt x="170" y="94"/>
                  </a:cubicBezTo>
                  <a:cubicBezTo>
                    <a:pt x="170" y="82"/>
                    <a:pt x="167" y="53"/>
                    <a:pt x="173" y="48"/>
                  </a:cubicBezTo>
                  <a:cubicBezTo>
                    <a:pt x="176" y="44"/>
                    <a:pt x="186" y="47"/>
                    <a:pt x="184" y="41"/>
                  </a:cubicBezTo>
                  <a:cubicBezTo>
                    <a:pt x="170" y="40"/>
                    <a:pt x="154" y="41"/>
                    <a:pt x="139" y="41"/>
                  </a:cubicBezTo>
                  <a:cubicBezTo>
                    <a:pt x="139" y="41"/>
                    <a:pt x="139" y="41"/>
                    <a:pt x="139" y="42"/>
                  </a:cubicBezTo>
                  <a:moveTo>
                    <a:pt x="397" y="45"/>
                  </a:moveTo>
                  <a:cubicBezTo>
                    <a:pt x="410" y="44"/>
                    <a:pt x="410" y="53"/>
                    <a:pt x="411" y="67"/>
                  </a:cubicBezTo>
                  <a:cubicBezTo>
                    <a:pt x="411" y="83"/>
                    <a:pt x="411" y="99"/>
                    <a:pt x="411" y="115"/>
                  </a:cubicBezTo>
                  <a:cubicBezTo>
                    <a:pt x="411" y="123"/>
                    <a:pt x="411" y="134"/>
                    <a:pt x="408" y="137"/>
                  </a:cubicBezTo>
                  <a:cubicBezTo>
                    <a:pt x="405" y="141"/>
                    <a:pt x="398" y="139"/>
                    <a:pt x="395" y="141"/>
                  </a:cubicBezTo>
                  <a:cubicBezTo>
                    <a:pt x="395" y="144"/>
                    <a:pt x="395" y="144"/>
                    <a:pt x="395" y="144"/>
                  </a:cubicBezTo>
                  <a:cubicBezTo>
                    <a:pt x="421" y="145"/>
                    <a:pt x="448" y="145"/>
                    <a:pt x="474" y="145"/>
                  </a:cubicBezTo>
                  <a:cubicBezTo>
                    <a:pt x="476" y="137"/>
                    <a:pt x="478" y="128"/>
                    <a:pt x="479" y="119"/>
                  </a:cubicBezTo>
                  <a:cubicBezTo>
                    <a:pt x="473" y="116"/>
                    <a:pt x="473" y="123"/>
                    <a:pt x="471" y="127"/>
                  </a:cubicBezTo>
                  <a:cubicBezTo>
                    <a:pt x="467" y="136"/>
                    <a:pt x="460" y="139"/>
                    <a:pt x="447" y="139"/>
                  </a:cubicBezTo>
                  <a:cubicBezTo>
                    <a:pt x="444" y="139"/>
                    <a:pt x="436" y="139"/>
                    <a:pt x="432" y="137"/>
                  </a:cubicBezTo>
                  <a:cubicBezTo>
                    <a:pt x="428" y="135"/>
                    <a:pt x="428" y="125"/>
                    <a:pt x="428" y="118"/>
                  </a:cubicBezTo>
                  <a:cubicBezTo>
                    <a:pt x="428" y="109"/>
                    <a:pt x="428" y="101"/>
                    <a:pt x="428" y="94"/>
                  </a:cubicBezTo>
                  <a:cubicBezTo>
                    <a:pt x="437" y="96"/>
                    <a:pt x="449" y="92"/>
                    <a:pt x="455" y="96"/>
                  </a:cubicBezTo>
                  <a:cubicBezTo>
                    <a:pt x="458" y="99"/>
                    <a:pt x="456" y="104"/>
                    <a:pt x="459" y="108"/>
                  </a:cubicBezTo>
                  <a:cubicBezTo>
                    <a:pt x="463" y="108"/>
                    <a:pt x="463" y="108"/>
                    <a:pt x="463" y="108"/>
                  </a:cubicBezTo>
                  <a:cubicBezTo>
                    <a:pt x="463" y="74"/>
                    <a:pt x="463" y="74"/>
                    <a:pt x="463" y="74"/>
                  </a:cubicBezTo>
                  <a:cubicBezTo>
                    <a:pt x="458" y="74"/>
                    <a:pt x="458" y="74"/>
                    <a:pt x="458" y="74"/>
                  </a:cubicBezTo>
                  <a:cubicBezTo>
                    <a:pt x="457" y="79"/>
                    <a:pt x="458" y="84"/>
                    <a:pt x="454" y="86"/>
                  </a:cubicBezTo>
                  <a:cubicBezTo>
                    <a:pt x="448" y="89"/>
                    <a:pt x="436" y="86"/>
                    <a:pt x="428" y="87"/>
                  </a:cubicBezTo>
                  <a:cubicBezTo>
                    <a:pt x="429" y="76"/>
                    <a:pt x="426" y="57"/>
                    <a:pt x="430" y="47"/>
                  </a:cubicBezTo>
                  <a:cubicBezTo>
                    <a:pt x="441" y="48"/>
                    <a:pt x="453" y="45"/>
                    <a:pt x="460" y="50"/>
                  </a:cubicBezTo>
                  <a:cubicBezTo>
                    <a:pt x="465" y="53"/>
                    <a:pt x="464" y="60"/>
                    <a:pt x="468" y="65"/>
                  </a:cubicBezTo>
                  <a:cubicBezTo>
                    <a:pt x="469" y="66"/>
                    <a:pt x="469" y="65"/>
                    <a:pt x="471" y="65"/>
                  </a:cubicBezTo>
                  <a:cubicBezTo>
                    <a:pt x="471" y="58"/>
                    <a:pt x="470" y="48"/>
                    <a:pt x="469" y="41"/>
                  </a:cubicBezTo>
                  <a:cubicBezTo>
                    <a:pt x="397" y="41"/>
                    <a:pt x="397" y="41"/>
                    <a:pt x="397" y="41"/>
                  </a:cubicBezTo>
                  <a:cubicBezTo>
                    <a:pt x="396" y="41"/>
                    <a:pt x="397" y="44"/>
                    <a:pt x="397" y="45"/>
                  </a:cubicBezTo>
                  <a:moveTo>
                    <a:pt x="495" y="42"/>
                  </a:moveTo>
                  <a:cubicBezTo>
                    <a:pt x="495" y="45"/>
                    <a:pt x="495" y="45"/>
                    <a:pt x="495" y="45"/>
                  </a:cubicBezTo>
                  <a:cubicBezTo>
                    <a:pt x="498" y="46"/>
                    <a:pt x="504" y="45"/>
                    <a:pt x="506" y="48"/>
                  </a:cubicBezTo>
                  <a:cubicBezTo>
                    <a:pt x="509" y="52"/>
                    <a:pt x="508" y="62"/>
                    <a:pt x="508" y="70"/>
                  </a:cubicBezTo>
                  <a:cubicBezTo>
                    <a:pt x="508" y="117"/>
                    <a:pt x="508" y="117"/>
                    <a:pt x="508" y="117"/>
                  </a:cubicBezTo>
                  <a:cubicBezTo>
                    <a:pt x="508" y="131"/>
                    <a:pt x="509" y="138"/>
                    <a:pt x="499" y="140"/>
                  </a:cubicBezTo>
                  <a:cubicBezTo>
                    <a:pt x="498" y="141"/>
                    <a:pt x="493" y="139"/>
                    <a:pt x="494" y="143"/>
                  </a:cubicBezTo>
                  <a:cubicBezTo>
                    <a:pt x="494" y="146"/>
                    <a:pt x="495" y="145"/>
                    <a:pt x="497" y="145"/>
                  </a:cubicBezTo>
                  <a:cubicBezTo>
                    <a:pt x="508" y="146"/>
                    <a:pt x="523" y="145"/>
                    <a:pt x="533" y="145"/>
                  </a:cubicBezTo>
                  <a:cubicBezTo>
                    <a:pt x="573" y="145"/>
                    <a:pt x="602" y="127"/>
                    <a:pt x="601" y="88"/>
                  </a:cubicBezTo>
                  <a:cubicBezTo>
                    <a:pt x="601" y="71"/>
                    <a:pt x="593" y="58"/>
                    <a:pt x="584" y="51"/>
                  </a:cubicBezTo>
                  <a:cubicBezTo>
                    <a:pt x="564" y="37"/>
                    <a:pt x="530" y="42"/>
                    <a:pt x="496" y="41"/>
                  </a:cubicBezTo>
                  <a:cubicBezTo>
                    <a:pt x="495" y="41"/>
                    <a:pt x="495" y="41"/>
                    <a:pt x="495" y="42"/>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Freeform 21"/>
            <p:cNvSpPr>
              <a:spLocks/>
            </p:cNvSpPr>
            <p:nvPr/>
          </p:nvSpPr>
          <p:spPr bwMode="auto">
            <a:xfrm>
              <a:off x="3311" y="1478"/>
              <a:ext cx="135" cy="229"/>
            </a:xfrm>
            <a:custGeom>
              <a:avLst/>
              <a:gdLst>
                <a:gd name="T0" fmla="*/ 3 w 57"/>
                <a:gd name="T1" fmla="*/ 6 h 97"/>
                <a:gd name="T2" fmla="*/ 57 w 57"/>
                <a:gd name="T3" fmla="*/ 51 h 97"/>
                <a:gd name="T4" fmla="*/ 22 w 57"/>
                <a:gd name="T5" fmla="*/ 97 h 97"/>
                <a:gd name="T6" fmla="*/ 6 w 57"/>
                <a:gd name="T7" fmla="*/ 94 h 97"/>
                <a:gd name="T8" fmla="*/ 2 w 57"/>
                <a:gd name="T9" fmla="*/ 51 h 97"/>
                <a:gd name="T10" fmla="*/ 3 w 57"/>
                <a:gd name="T11" fmla="*/ 6 h 97"/>
              </a:gdLst>
              <a:ahLst/>
              <a:cxnLst>
                <a:cxn ang="0">
                  <a:pos x="T0" y="T1"/>
                </a:cxn>
                <a:cxn ang="0">
                  <a:pos x="T2" y="T3"/>
                </a:cxn>
                <a:cxn ang="0">
                  <a:pos x="T4" y="T5"/>
                </a:cxn>
                <a:cxn ang="0">
                  <a:pos x="T6" y="T7"/>
                </a:cxn>
                <a:cxn ang="0">
                  <a:pos x="T8" y="T9"/>
                </a:cxn>
                <a:cxn ang="0">
                  <a:pos x="T10" y="T11"/>
                </a:cxn>
              </a:cxnLst>
              <a:rect l="0" t="0" r="r" b="b"/>
              <a:pathLst>
                <a:path w="57" h="97">
                  <a:moveTo>
                    <a:pt x="3" y="6"/>
                  </a:moveTo>
                  <a:cubicBezTo>
                    <a:pt x="38" y="0"/>
                    <a:pt x="57" y="18"/>
                    <a:pt x="57" y="51"/>
                  </a:cubicBezTo>
                  <a:cubicBezTo>
                    <a:pt x="57" y="74"/>
                    <a:pt x="46" y="94"/>
                    <a:pt x="22" y="97"/>
                  </a:cubicBezTo>
                  <a:cubicBezTo>
                    <a:pt x="16" y="97"/>
                    <a:pt x="9" y="97"/>
                    <a:pt x="6" y="94"/>
                  </a:cubicBezTo>
                  <a:cubicBezTo>
                    <a:pt x="0" y="89"/>
                    <a:pt x="2" y="62"/>
                    <a:pt x="2" y="51"/>
                  </a:cubicBezTo>
                  <a:cubicBezTo>
                    <a:pt x="2" y="35"/>
                    <a:pt x="1" y="20"/>
                    <a:pt x="3" y="6"/>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Freeform 22"/>
            <p:cNvSpPr>
              <a:spLocks/>
            </p:cNvSpPr>
            <p:nvPr/>
          </p:nvSpPr>
          <p:spPr bwMode="auto">
            <a:xfrm>
              <a:off x="2914" y="1903"/>
              <a:ext cx="321" cy="501"/>
            </a:xfrm>
            <a:custGeom>
              <a:avLst/>
              <a:gdLst>
                <a:gd name="T0" fmla="*/ 123 w 136"/>
                <a:gd name="T1" fmla="*/ 13 h 212"/>
                <a:gd name="T2" fmla="*/ 123 w 136"/>
                <a:gd name="T3" fmla="*/ 43 h 212"/>
                <a:gd name="T4" fmla="*/ 46 w 136"/>
                <a:gd name="T5" fmla="*/ 44 h 212"/>
                <a:gd name="T6" fmla="*/ 44 w 136"/>
                <a:gd name="T7" fmla="*/ 64 h 212"/>
                <a:gd name="T8" fmla="*/ 75 w 136"/>
                <a:gd name="T9" fmla="*/ 85 h 212"/>
                <a:gd name="T10" fmla="*/ 132 w 136"/>
                <a:gd name="T11" fmla="*/ 133 h 212"/>
                <a:gd name="T12" fmla="*/ 129 w 136"/>
                <a:gd name="T13" fmla="*/ 176 h 212"/>
                <a:gd name="T14" fmla="*/ 77 w 136"/>
                <a:gd name="T15" fmla="*/ 209 h 212"/>
                <a:gd name="T16" fmla="*/ 5 w 136"/>
                <a:gd name="T17" fmla="*/ 200 h 212"/>
                <a:gd name="T18" fmla="*/ 5 w 136"/>
                <a:gd name="T19" fmla="*/ 170 h 212"/>
                <a:gd name="T20" fmla="*/ 90 w 136"/>
                <a:gd name="T21" fmla="*/ 166 h 212"/>
                <a:gd name="T22" fmla="*/ 91 w 136"/>
                <a:gd name="T23" fmla="*/ 146 h 212"/>
                <a:gd name="T24" fmla="*/ 51 w 136"/>
                <a:gd name="T25" fmla="*/ 119 h 212"/>
                <a:gd name="T26" fmla="*/ 2 w 136"/>
                <a:gd name="T27" fmla="*/ 57 h 212"/>
                <a:gd name="T28" fmla="*/ 24 w 136"/>
                <a:gd name="T29" fmla="*/ 18 h 212"/>
                <a:gd name="T30" fmla="*/ 123 w 136"/>
                <a:gd name="T31" fmla="*/ 1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212">
                  <a:moveTo>
                    <a:pt x="123" y="13"/>
                  </a:moveTo>
                  <a:cubicBezTo>
                    <a:pt x="123" y="43"/>
                    <a:pt x="123" y="43"/>
                    <a:pt x="123" y="43"/>
                  </a:cubicBezTo>
                  <a:cubicBezTo>
                    <a:pt x="104" y="36"/>
                    <a:pt x="59" y="24"/>
                    <a:pt x="46" y="44"/>
                  </a:cubicBezTo>
                  <a:cubicBezTo>
                    <a:pt x="43" y="49"/>
                    <a:pt x="42" y="57"/>
                    <a:pt x="44" y="64"/>
                  </a:cubicBezTo>
                  <a:cubicBezTo>
                    <a:pt x="48" y="74"/>
                    <a:pt x="64" y="80"/>
                    <a:pt x="75" y="85"/>
                  </a:cubicBezTo>
                  <a:cubicBezTo>
                    <a:pt x="99" y="96"/>
                    <a:pt x="124" y="106"/>
                    <a:pt x="132" y="133"/>
                  </a:cubicBezTo>
                  <a:cubicBezTo>
                    <a:pt x="136" y="145"/>
                    <a:pt x="135" y="163"/>
                    <a:pt x="129" y="176"/>
                  </a:cubicBezTo>
                  <a:cubicBezTo>
                    <a:pt x="120" y="194"/>
                    <a:pt x="100" y="206"/>
                    <a:pt x="77" y="209"/>
                  </a:cubicBezTo>
                  <a:cubicBezTo>
                    <a:pt x="52" y="212"/>
                    <a:pt x="27" y="207"/>
                    <a:pt x="5" y="200"/>
                  </a:cubicBezTo>
                  <a:cubicBezTo>
                    <a:pt x="5" y="170"/>
                    <a:pt x="5" y="170"/>
                    <a:pt x="5" y="170"/>
                  </a:cubicBezTo>
                  <a:cubicBezTo>
                    <a:pt x="27" y="178"/>
                    <a:pt x="79" y="190"/>
                    <a:pt x="90" y="166"/>
                  </a:cubicBezTo>
                  <a:cubicBezTo>
                    <a:pt x="93" y="161"/>
                    <a:pt x="94" y="153"/>
                    <a:pt x="91" y="146"/>
                  </a:cubicBezTo>
                  <a:cubicBezTo>
                    <a:pt x="86" y="133"/>
                    <a:pt x="64" y="126"/>
                    <a:pt x="51" y="119"/>
                  </a:cubicBezTo>
                  <a:cubicBezTo>
                    <a:pt x="26" y="107"/>
                    <a:pt x="0" y="94"/>
                    <a:pt x="2" y="57"/>
                  </a:cubicBezTo>
                  <a:cubicBezTo>
                    <a:pt x="3" y="38"/>
                    <a:pt x="12" y="27"/>
                    <a:pt x="24" y="18"/>
                  </a:cubicBezTo>
                  <a:cubicBezTo>
                    <a:pt x="47" y="2"/>
                    <a:pt x="94" y="0"/>
                    <a:pt x="123" y="13"/>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Freeform 23"/>
            <p:cNvSpPr>
              <a:spLocks/>
            </p:cNvSpPr>
            <p:nvPr/>
          </p:nvSpPr>
          <p:spPr bwMode="auto">
            <a:xfrm>
              <a:off x="2074" y="1920"/>
              <a:ext cx="377" cy="472"/>
            </a:xfrm>
            <a:custGeom>
              <a:avLst/>
              <a:gdLst>
                <a:gd name="T0" fmla="*/ 0 w 160"/>
                <a:gd name="T1" fmla="*/ 0 h 200"/>
                <a:gd name="T2" fmla="*/ 60 w 160"/>
                <a:gd name="T3" fmla="*/ 0 h 200"/>
                <a:gd name="T4" fmla="*/ 122 w 160"/>
                <a:gd name="T5" fmla="*/ 144 h 200"/>
                <a:gd name="T6" fmla="*/ 123 w 160"/>
                <a:gd name="T7" fmla="*/ 0 h 200"/>
                <a:gd name="T8" fmla="*/ 160 w 160"/>
                <a:gd name="T9" fmla="*/ 0 h 200"/>
                <a:gd name="T10" fmla="*/ 160 w 160"/>
                <a:gd name="T11" fmla="*/ 200 h 200"/>
                <a:gd name="T12" fmla="*/ 107 w 160"/>
                <a:gd name="T13" fmla="*/ 200 h 200"/>
                <a:gd name="T14" fmla="*/ 37 w 160"/>
                <a:gd name="T15" fmla="*/ 43 h 200"/>
                <a:gd name="T16" fmla="*/ 37 w 160"/>
                <a:gd name="T17" fmla="*/ 200 h 200"/>
                <a:gd name="T18" fmla="*/ 0 w 160"/>
                <a:gd name="T19" fmla="*/ 200 h 200"/>
                <a:gd name="T20" fmla="*/ 0 w 160"/>
                <a:gd name="T21" fmla="*/ 1 h 200"/>
                <a:gd name="T22" fmla="*/ 0 w 160"/>
                <a:gd name="T23"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200">
                  <a:moveTo>
                    <a:pt x="0" y="0"/>
                  </a:moveTo>
                  <a:cubicBezTo>
                    <a:pt x="60" y="0"/>
                    <a:pt x="60" y="0"/>
                    <a:pt x="60" y="0"/>
                  </a:cubicBezTo>
                  <a:cubicBezTo>
                    <a:pt x="81" y="48"/>
                    <a:pt x="102" y="95"/>
                    <a:pt x="122" y="144"/>
                  </a:cubicBezTo>
                  <a:cubicBezTo>
                    <a:pt x="123" y="97"/>
                    <a:pt x="123" y="48"/>
                    <a:pt x="123" y="0"/>
                  </a:cubicBezTo>
                  <a:cubicBezTo>
                    <a:pt x="160" y="0"/>
                    <a:pt x="160" y="0"/>
                    <a:pt x="160" y="0"/>
                  </a:cubicBezTo>
                  <a:cubicBezTo>
                    <a:pt x="160" y="200"/>
                    <a:pt x="160" y="200"/>
                    <a:pt x="160" y="200"/>
                  </a:cubicBezTo>
                  <a:cubicBezTo>
                    <a:pt x="107" y="200"/>
                    <a:pt x="107" y="200"/>
                    <a:pt x="107" y="200"/>
                  </a:cubicBezTo>
                  <a:cubicBezTo>
                    <a:pt x="83" y="149"/>
                    <a:pt x="61" y="95"/>
                    <a:pt x="37" y="43"/>
                  </a:cubicBezTo>
                  <a:cubicBezTo>
                    <a:pt x="37" y="200"/>
                    <a:pt x="37" y="200"/>
                    <a:pt x="37" y="200"/>
                  </a:cubicBezTo>
                  <a:cubicBezTo>
                    <a:pt x="0" y="200"/>
                    <a:pt x="0" y="200"/>
                    <a:pt x="0" y="200"/>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Freeform 24"/>
            <p:cNvSpPr>
              <a:spLocks/>
            </p:cNvSpPr>
            <p:nvPr/>
          </p:nvSpPr>
          <p:spPr bwMode="auto">
            <a:xfrm>
              <a:off x="2489" y="1920"/>
              <a:ext cx="416" cy="472"/>
            </a:xfrm>
            <a:custGeom>
              <a:avLst/>
              <a:gdLst>
                <a:gd name="T0" fmla="*/ 48 w 176"/>
                <a:gd name="T1" fmla="*/ 0 h 200"/>
                <a:gd name="T2" fmla="*/ 92 w 176"/>
                <a:gd name="T3" fmla="*/ 88 h 200"/>
                <a:gd name="T4" fmla="*/ 136 w 176"/>
                <a:gd name="T5" fmla="*/ 0 h 200"/>
                <a:gd name="T6" fmla="*/ 176 w 176"/>
                <a:gd name="T7" fmla="*/ 0 h 200"/>
                <a:gd name="T8" fmla="*/ 117 w 176"/>
                <a:gd name="T9" fmla="*/ 109 h 200"/>
                <a:gd name="T10" fmla="*/ 109 w 176"/>
                <a:gd name="T11" fmla="*/ 125 h 200"/>
                <a:gd name="T12" fmla="*/ 109 w 176"/>
                <a:gd name="T13" fmla="*/ 144 h 200"/>
                <a:gd name="T14" fmla="*/ 109 w 176"/>
                <a:gd name="T15" fmla="*/ 200 h 200"/>
                <a:gd name="T16" fmla="*/ 66 w 176"/>
                <a:gd name="T17" fmla="*/ 200 h 200"/>
                <a:gd name="T18" fmla="*/ 66 w 176"/>
                <a:gd name="T19" fmla="*/ 143 h 200"/>
                <a:gd name="T20" fmla="*/ 66 w 176"/>
                <a:gd name="T21" fmla="*/ 124 h 200"/>
                <a:gd name="T22" fmla="*/ 58 w 176"/>
                <a:gd name="T23" fmla="*/ 108 h 200"/>
                <a:gd name="T24" fmla="*/ 1 w 176"/>
                <a:gd name="T25" fmla="*/ 0 h 200"/>
                <a:gd name="T26" fmla="*/ 2 w 176"/>
                <a:gd name="T27" fmla="*/ 0 h 200"/>
                <a:gd name="T28" fmla="*/ 48 w 176"/>
                <a:gd name="T2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6" h="200">
                  <a:moveTo>
                    <a:pt x="48" y="0"/>
                  </a:moveTo>
                  <a:cubicBezTo>
                    <a:pt x="63" y="29"/>
                    <a:pt x="77" y="58"/>
                    <a:pt x="92" y="88"/>
                  </a:cubicBezTo>
                  <a:cubicBezTo>
                    <a:pt x="107" y="59"/>
                    <a:pt x="121" y="29"/>
                    <a:pt x="136" y="0"/>
                  </a:cubicBezTo>
                  <a:cubicBezTo>
                    <a:pt x="176" y="0"/>
                    <a:pt x="176" y="0"/>
                    <a:pt x="176" y="0"/>
                  </a:cubicBezTo>
                  <a:cubicBezTo>
                    <a:pt x="157" y="36"/>
                    <a:pt x="137" y="72"/>
                    <a:pt x="117" y="109"/>
                  </a:cubicBezTo>
                  <a:cubicBezTo>
                    <a:pt x="115" y="114"/>
                    <a:pt x="110" y="120"/>
                    <a:pt x="109" y="125"/>
                  </a:cubicBezTo>
                  <a:cubicBezTo>
                    <a:pt x="108" y="130"/>
                    <a:pt x="109" y="137"/>
                    <a:pt x="109" y="144"/>
                  </a:cubicBezTo>
                  <a:cubicBezTo>
                    <a:pt x="109" y="200"/>
                    <a:pt x="109" y="200"/>
                    <a:pt x="109" y="200"/>
                  </a:cubicBezTo>
                  <a:cubicBezTo>
                    <a:pt x="66" y="200"/>
                    <a:pt x="66" y="200"/>
                    <a:pt x="66" y="200"/>
                  </a:cubicBezTo>
                  <a:cubicBezTo>
                    <a:pt x="66" y="143"/>
                    <a:pt x="66" y="143"/>
                    <a:pt x="66" y="143"/>
                  </a:cubicBezTo>
                  <a:cubicBezTo>
                    <a:pt x="66" y="137"/>
                    <a:pt x="67" y="130"/>
                    <a:pt x="66" y="124"/>
                  </a:cubicBezTo>
                  <a:cubicBezTo>
                    <a:pt x="66" y="120"/>
                    <a:pt x="61" y="113"/>
                    <a:pt x="58" y="108"/>
                  </a:cubicBezTo>
                  <a:cubicBezTo>
                    <a:pt x="39" y="73"/>
                    <a:pt x="19" y="36"/>
                    <a:pt x="1" y="0"/>
                  </a:cubicBezTo>
                  <a:cubicBezTo>
                    <a:pt x="0" y="0"/>
                    <a:pt x="2" y="0"/>
                    <a:pt x="2" y="0"/>
                  </a:cubicBezTo>
                  <a:lnTo>
                    <a:pt x="4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Freeform 25"/>
            <p:cNvSpPr>
              <a:spLocks/>
            </p:cNvSpPr>
            <p:nvPr/>
          </p:nvSpPr>
          <p:spPr bwMode="auto">
            <a:xfrm>
              <a:off x="3304" y="1918"/>
              <a:ext cx="297" cy="474"/>
            </a:xfrm>
            <a:custGeom>
              <a:avLst/>
              <a:gdLst>
                <a:gd name="T0" fmla="*/ 1 w 126"/>
                <a:gd name="T1" fmla="*/ 1 h 201"/>
                <a:gd name="T2" fmla="*/ 122 w 126"/>
                <a:gd name="T3" fmla="*/ 1 h 201"/>
                <a:gd name="T4" fmla="*/ 122 w 126"/>
                <a:gd name="T5" fmla="*/ 29 h 201"/>
                <a:gd name="T6" fmla="*/ 42 w 126"/>
                <a:gd name="T7" fmla="*/ 30 h 201"/>
                <a:gd name="T8" fmla="*/ 41 w 126"/>
                <a:gd name="T9" fmla="*/ 83 h 201"/>
                <a:gd name="T10" fmla="*/ 115 w 126"/>
                <a:gd name="T11" fmla="*/ 83 h 201"/>
                <a:gd name="T12" fmla="*/ 115 w 126"/>
                <a:gd name="T13" fmla="*/ 112 h 201"/>
                <a:gd name="T14" fmla="*/ 42 w 126"/>
                <a:gd name="T15" fmla="*/ 112 h 201"/>
                <a:gd name="T16" fmla="*/ 41 w 126"/>
                <a:gd name="T17" fmla="*/ 173 h 201"/>
                <a:gd name="T18" fmla="*/ 125 w 126"/>
                <a:gd name="T19" fmla="*/ 173 h 201"/>
                <a:gd name="T20" fmla="*/ 125 w 126"/>
                <a:gd name="T21" fmla="*/ 201 h 201"/>
                <a:gd name="T22" fmla="*/ 1 w 126"/>
                <a:gd name="T23" fmla="*/ 201 h 201"/>
                <a:gd name="T24" fmla="*/ 1 w 126"/>
                <a:gd name="T25" fmla="*/ 2 h 201"/>
                <a:gd name="T26" fmla="*/ 1 w 126"/>
                <a:gd name="T27" fmla="*/ 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201">
                  <a:moveTo>
                    <a:pt x="1" y="1"/>
                  </a:moveTo>
                  <a:cubicBezTo>
                    <a:pt x="41" y="1"/>
                    <a:pt x="82" y="0"/>
                    <a:pt x="122" y="1"/>
                  </a:cubicBezTo>
                  <a:cubicBezTo>
                    <a:pt x="122" y="29"/>
                    <a:pt x="122" y="29"/>
                    <a:pt x="122" y="29"/>
                  </a:cubicBezTo>
                  <a:cubicBezTo>
                    <a:pt x="96" y="30"/>
                    <a:pt x="69" y="29"/>
                    <a:pt x="42" y="30"/>
                  </a:cubicBezTo>
                  <a:cubicBezTo>
                    <a:pt x="41" y="46"/>
                    <a:pt x="43" y="66"/>
                    <a:pt x="41" y="83"/>
                  </a:cubicBezTo>
                  <a:cubicBezTo>
                    <a:pt x="65" y="84"/>
                    <a:pt x="90" y="83"/>
                    <a:pt x="115" y="83"/>
                  </a:cubicBezTo>
                  <a:cubicBezTo>
                    <a:pt x="115" y="112"/>
                    <a:pt x="115" y="112"/>
                    <a:pt x="115" y="112"/>
                  </a:cubicBezTo>
                  <a:cubicBezTo>
                    <a:pt x="42" y="112"/>
                    <a:pt x="42" y="112"/>
                    <a:pt x="42" y="112"/>
                  </a:cubicBezTo>
                  <a:cubicBezTo>
                    <a:pt x="41" y="131"/>
                    <a:pt x="43" y="154"/>
                    <a:pt x="41" y="173"/>
                  </a:cubicBezTo>
                  <a:cubicBezTo>
                    <a:pt x="125" y="173"/>
                    <a:pt x="125" y="173"/>
                    <a:pt x="125" y="173"/>
                  </a:cubicBezTo>
                  <a:cubicBezTo>
                    <a:pt x="126" y="181"/>
                    <a:pt x="125" y="192"/>
                    <a:pt x="125" y="201"/>
                  </a:cubicBezTo>
                  <a:cubicBezTo>
                    <a:pt x="1" y="201"/>
                    <a:pt x="1" y="201"/>
                    <a:pt x="1" y="201"/>
                  </a:cubicBezTo>
                  <a:cubicBezTo>
                    <a:pt x="1" y="2"/>
                    <a:pt x="1" y="2"/>
                    <a:pt x="1" y="2"/>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Freeform 26"/>
            <p:cNvSpPr>
              <a:spLocks noEditPoints="1"/>
            </p:cNvSpPr>
            <p:nvPr/>
          </p:nvSpPr>
          <p:spPr bwMode="auto">
            <a:xfrm>
              <a:off x="3606" y="2322"/>
              <a:ext cx="83" cy="82"/>
            </a:xfrm>
            <a:custGeom>
              <a:avLst/>
              <a:gdLst>
                <a:gd name="T0" fmla="*/ 14 w 35"/>
                <a:gd name="T1" fmla="*/ 2 h 35"/>
                <a:gd name="T2" fmla="*/ 32 w 35"/>
                <a:gd name="T3" fmla="*/ 16 h 35"/>
                <a:gd name="T4" fmla="*/ 4 w 35"/>
                <a:gd name="T5" fmla="*/ 22 h 35"/>
                <a:gd name="T6" fmla="*/ 14 w 35"/>
                <a:gd name="T7" fmla="*/ 2 h 35"/>
                <a:gd name="T8" fmla="*/ 6 w 35"/>
                <a:gd name="T9" fmla="*/ 20 h 35"/>
                <a:gd name="T10" fmla="*/ 28 w 35"/>
                <a:gd name="T11" fmla="*/ 10 h 35"/>
                <a:gd name="T12" fmla="*/ 15 w 35"/>
                <a:gd name="T13" fmla="*/ 4 h 35"/>
                <a:gd name="T14" fmla="*/ 6 w 35"/>
                <a:gd name="T15" fmla="*/ 2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5">
                  <a:moveTo>
                    <a:pt x="14" y="2"/>
                  </a:moveTo>
                  <a:cubicBezTo>
                    <a:pt x="24" y="0"/>
                    <a:pt x="32" y="7"/>
                    <a:pt x="32" y="16"/>
                  </a:cubicBezTo>
                  <a:cubicBezTo>
                    <a:pt x="31" y="31"/>
                    <a:pt x="10" y="35"/>
                    <a:pt x="4" y="22"/>
                  </a:cubicBezTo>
                  <a:cubicBezTo>
                    <a:pt x="0" y="13"/>
                    <a:pt x="4" y="4"/>
                    <a:pt x="14" y="2"/>
                  </a:cubicBezTo>
                  <a:moveTo>
                    <a:pt x="6" y="20"/>
                  </a:moveTo>
                  <a:cubicBezTo>
                    <a:pt x="11" y="34"/>
                    <a:pt x="35" y="26"/>
                    <a:pt x="28" y="10"/>
                  </a:cubicBezTo>
                  <a:cubicBezTo>
                    <a:pt x="26" y="6"/>
                    <a:pt x="21" y="3"/>
                    <a:pt x="15" y="4"/>
                  </a:cubicBezTo>
                  <a:cubicBezTo>
                    <a:pt x="8" y="6"/>
                    <a:pt x="4" y="13"/>
                    <a:pt x="6" y="2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Freeform 27"/>
            <p:cNvSpPr>
              <a:spLocks noEditPoints="1"/>
            </p:cNvSpPr>
            <p:nvPr/>
          </p:nvSpPr>
          <p:spPr bwMode="auto">
            <a:xfrm>
              <a:off x="3632" y="2338"/>
              <a:ext cx="33" cy="45"/>
            </a:xfrm>
            <a:custGeom>
              <a:avLst/>
              <a:gdLst>
                <a:gd name="T0" fmla="*/ 1 w 14"/>
                <a:gd name="T1" fmla="*/ 0 h 19"/>
                <a:gd name="T2" fmla="*/ 12 w 14"/>
                <a:gd name="T3" fmla="*/ 2 h 19"/>
                <a:gd name="T4" fmla="*/ 9 w 14"/>
                <a:gd name="T5" fmla="*/ 10 h 19"/>
                <a:gd name="T6" fmla="*/ 13 w 14"/>
                <a:gd name="T7" fmla="*/ 16 h 19"/>
                <a:gd name="T8" fmla="*/ 4 w 14"/>
                <a:gd name="T9" fmla="*/ 10 h 19"/>
                <a:gd name="T10" fmla="*/ 3 w 14"/>
                <a:gd name="T11" fmla="*/ 17 h 19"/>
                <a:gd name="T12" fmla="*/ 0 w 14"/>
                <a:gd name="T13" fmla="*/ 17 h 19"/>
                <a:gd name="T14" fmla="*/ 1 w 14"/>
                <a:gd name="T15" fmla="*/ 0 h 19"/>
                <a:gd name="T16" fmla="*/ 3 w 14"/>
                <a:gd name="T17" fmla="*/ 8 h 19"/>
                <a:gd name="T18" fmla="*/ 10 w 14"/>
                <a:gd name="T19" fmla="*/ 4 h 19"/>
                <a:gd name="T20" fmla="*/ 3 w 14"/>
                <a:gd name="T21" fmla="*/ 2 h 19"/>
                <a:gd name="T22" fmla="*/ 3 w 14"/>
                <a:gd name="T23"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9">
                  <a:moveTo>
                    <a:pt x="1" y="0"/>
                  </a:moveTo>
                  <a:cubicBezTo>
                    <a:pt x="5" y="0"/>
                    <a:pt x="9" y="0"/>
                    <a:pt x="12" y="2"/>
                  </a:cubicBezTo>
                  <a:cubicBezTo>
                    <a:pt x="14" y="5"/>
                    <a:pt x="13" y="10"/>
                    <a:pt x="9" y="10"/>
                  </a:cubicBezTo>
                  <a:cubicBezTo>
                    <a:pt x="10" y="12"/>
                    <a:pt x="12" y="14"/>
                    <a:pt x="13" y="16"/>
                  </a:cubicBezTo>
                  <a:cubicBezTo>
                    <a:pt x="7" y="19"/>
                    <a:pt x="9" y="9"/>
                    <a:pt x="4" y="10"/>
                  </a:cubicBezTo>
                  <a:cubicBezTo>
                    <a:pt x="3" y="11"/>
                    <a:pt x="4" y="15"/>
                    <a:pt x="3" y="17"/>
                  </a:cubicBezTo>
                  <a:cubicBezTo>
                    <a:pt x="0" y="17"/>
                    <a:pt x="0" y="17"/>
                    <a:pt x="0" y="17"/>
                  </a:cubicBezTo>
                  <a:cubicBezTo>
                    <a:pt x="1" y="12"/>
                    <a:pt x="0" y="4"/>
                    <a:pt x="1" y="0"/>
                  </a:cubicBezTo>
                  <a:moveTo>
                    <a:pt x="3" y="8"/>
                  </a:moveTo>
                  <a:cubicBezTo>
                    <a:pt x="7" y="8"/>
                    <a:pt x="11" y="8"/>
                    <a:pt x="10" y="4"/>
                  </a:cubicBezTo>
                  <a:cubicBezTo>
                    <a:pt x="9" y="2"/>
                    <a:pt x="6" y="2"/>
                    <a:pt x="3" y="2"/>
                  </a:cubicBezTo>
                  <a:lnTo>
                    <a:pt x="3"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28"/>
            <p:cNvSpPr>
              <a:spLocks/>
            </p:cNvSpPr>
            <p:nvPr/>
          </p:nvSpPr>
          <p:spPr bwMode="auto">
            <a:xfrm>
              <a:off x="2099" y="847"/>
              <a:ext cx="303" cy="428"/>
            </a:xfrm>
            <a:custGeom>
              <a:avLst/>
              <a:gdLst>
                <a:gd name="T0" fmla="*/ 0 w 303"/>
                <a:gd name="T1" fmla="*/ 428 h 428"/>
                <a:gd name="T2" fmla="*/ 0 w 303"/>
                <a:gd name="T3" fmla="*/ 0 h 428"/>
                <a:gd name="T4" fmla="*/ 88 w 303"/>
                <a:gd name="T5" fmla="*/ 0 h 428"/>
                <a:gd name="T6" fmla="*/ 88 w 303"/>
                <a:gd name="T7" fmla="*/ 355 h 428"/>
                <a:gd name="T8" fmla="*/ 303 w 303"/>
                <a:gd name="T9" fmla="*/ 355 h 428"/>
                <a:gd name="T10" fmla="*/ 303 w 303"/>
                <a:gd name="T11" fmla="*/ 428 h 428"/>
                <a:gd name="T12" fmla="*/ 0 w 303"/>
                <a:gd name="T13" fmla="*/ 428 h 428"/>
              </a:gdLst>
              <a:ahLst/>
              <a:cxnLst>
                <a:cxn ang="0">
                  <a:pos x="T0" y="T1"/>
                </a:cxn>
                <a:cxn ang="0">
                  <a:pos x="T2" y="T3"/>
                </a:cxn>
                <a:cxn ang="0">
                  <a:pos x="T4" y="T5"/>
                </a:cxn>
                <a:cxn ang="0">
                  <a:pos x="T6" y="T7"/>
                </a:cxn>
                <a:cxn ang="0">
                  <a:pos x="T8" y="T9"/>
                </a:cxn>
                <a:cxn ang="0">
                  <a:pos x="T10" y="T11"/>
                </a:cxn>
                <a:cxn ang="0">
                  <a:pos x="T12" y="T13"/>
                </a:cxn>
              </a:cxnLst>
              <a:rect l="0" t="0" r="r" b="b"/>
              <a:pathLst>
                <a:path w="303" h="428">
                  <a:moveTo>
                    <a:pt x="0" y="428"/>
                  </a:moveTo>
                  <a:lnTo>
                    <a:pt x="0" y="0"/>
                  </a:lnTo>
                  <a:lnTo>
                    <a:pt x="88" y="0"/>
                  </a:lnTo>
                  <a:lnTo>
                    <a:pt x="88" y="355"/>
                  </a:lnTo>
                  <a:lnTo>
                    <a:pt x="303" y="355"/>
                  </a:lnTo>
                  <a:lnTo>
                    <a:pt x="303" y="428"/>
                  </a:lnTo>
                  <a:lnTo>
                    <a:pt x="0" y="42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29"/>
            <p:cNvSpPr>
              <a:spLocks/>
            </p:cNvSpPr>
            <p:nvPr/>
          </p:nvSpPr>
          <p:spPr bwMode="auto">
            <a:xfrm>
              <a:off x="2444" y="843"/>
              <a:ext cx="399" cy="432"/>
            </a:xfrm>
            <a:custGeom>
              <a:avLst/>
              <a:gdLst>
                <a:gd name="T0" fmla="*/ 0 w 399"/>
                <a:gd name="T1" fmla="*/ 432 h 432"/>
                <a:gd name="T2" fmla="*/ 147 w 399"/>
                <a:gd name="T3" fmla="*/ 205 h 432"/>
                <a:gd name="T4" fmla="*/ 14 w 399"/>
                <a:gd name="T5" fmla="*/ 0 h 432"/>
                <a:gd name="T6" fmla="*/ 116 w 399"/>
                <a:gd name="T7" fmla="*/ 0 h 432"/>
                <a:gd name="T8" fmla="*/ 201 w 399"/>
                <a:gd name="T9" fmla="*/ 139 h 432"/>
                <a:gd name="T10" fmla="*/ 286 w 399"/>
                <a:gd name="T11" fmla="*/ 0 h 432"/>
                <a:gd name="T12" fmla="*/ 388 w 399"/>
                <a:gd name="T13" fmla="*/ 0 h 432"/>
                <a:gd name="T14" fmla="*/ 253 w 399"/>
                <a:gd name="T15" fmla="*/ 210 h 432"/>
                <a:gd name="T16" fmla="*/ 399 w 399"/>
                <a:gd name="T17" fmla="*/ 432 h 432"/>
                <a:gd name="T18" fmla="*/ 295 w 399"/>
                <a:gd name="T19" fmla="*/ 432 h 432"/>
                <a:gd name="T20" fmla="*/ 201 w 399"/>
                <a:gd name="T21" fmla="*/ 283 h 432"/>
                <a:gd name="T22" fmla="*/ 104 w 399"/>
                <a:gd name="T23" fmla="*/ 432 h 432"/>
                <a:gd name="T24" fmla="*/ 0 w 399"/>
                <a:gd name="T25"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32">
                  <a:moveTo>
                    <a:pt x="0" y="432"/>
                  </a:moveTo>
                  <a:lnTo>
                    <a:pt x="147" y="205"/>
                  </a:lnTo>
                  <a:lnTo>
                    <a:pt x="14" y="0"/>
                  </a:lnTo>
                  <a:lnTo>
                    <a:pt x="116" y="0"/>
                  </a:lnTo>
                  <a:lnTo>
                    <a:pt x="201" y="139"/>
                  </a:lnTo>
                  <a:lnTo>
                    <a:pt x="286" y="0"/>
                  </a:lnTo>
                  <a:lnTo>
                    <a:pt x="388" y="0"/>
                  </a:lnTo>
                  <a:lnTo>
                    <a:pt x="253" y="210"/>
                  </a:lnTo>
                  <a:lnTo>
                    <a:pt x="399" y="432"/>
                  </a:lnTo>
                  <a:lnTo>
                    <a:pt x="295" y="432"/>
                  </a:lnTo>
                  <a:lnTo>
                    <a:pt x="201" y="283"/>
                  </a:lnTo>
                  <a:lnTo>
                    <a:pt x="104"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Freeform 30"/>
            <p:cNvSpPr>
              <a:spLocks/>
            </p:cNvSpPr>
            <p:nvPr/>
          </p:nvSpPr>
          <p:spPr bwMode="auto">
            <a:xfrm>
              <a:off x="2914" y="843"/>
              <a:ext cx="295" cy="432"/>
            </a:xfrm>
            <a:custGeom>
              <a:avLst/>
              <a:gdLst>
                <a:gd name="T0" fmla="*/ 0 w 295"/>
                <a:gd name="T1" fmla="*/ 432 h 432"/>
                <a:gd name="T2" fmla="*/ 0 w 295"/>
                <a:gd name="T3" fmla="*/ 0 h 432"/>
                <a:gd name="T4" fmla="*/ 295 w 295"/>
                <a:gd name="T5" fmla="*/ 0 h 432"/>
                <a:gd name="T6" fmla="*/ 295 w 295"/>
                <a:gd name="T7" fmla="*/ 73 h 432"/>
                <a:gd name="T8" fmla="*/ 88 w 295"/>
                <a:gd name="T9" fmla="*/ 73 h 432"/>
                <a:gd name="T10" fmla="*/ 88 w 295"/>
                <a:gd name="T11" fmla="*/ 174 h 432"/>
                <a:gd name="T12" fmla="*/ 267 w 295"/>
                <a:gd name="T13" fmla="*/ 174 h 432"/>
                <a:gd name="T14" fmla="*/ 267 w 295"/>
                <a:gd name="T15" fmla="*/ 248 h 432"/>
                <a:gd name="T16" fmla="*/ 88 w 295"/>
                <a:gd name="T17" fmla="*/ 248 h 432"/>
                <a:gd name="T18" fmla="*/ 88 w 295"/>
                <a:gd name="T19" fmla="*/ 432 h 432"/>
                <a:gd name="T20" fmla="*/ 0 w 295"/>
                <a:gd name="T2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432">
                  <a:moveTo>
                    <a:pt x="0" y="432"/>
                  </a:moveTo>
                  <a:lnTo>
                    <a:pt x="0" y="0"/>
                  </a:lnTo>
                  <a:lnTo>
                    <a:pt x="295" y="0"/>
                  </a:lnTo>
                  <a:lnTo>
                    <a:pt x="295" y="73"/>
                  </a:lnTo>
                  <a:lnTo>
                    <a:pt x="88" y="73"/>
                  </a:lnTo>
                  <a:lnTo>
                    <a:pt x="88" y="174"/>
                  </a:lnTo>
                  <a:lnTo>
                    <a:pt x="267" y="174"/>
                  </a:lnTo>
                  <a:lnTo>
                    <a:pt x="267" y="248"/>
                  </a:lnTo>
                  <a:lnTo>
                    <a:pt x="88" y="248"/>
                  </a:lnTo>
                  <a:lnTo>
                    <a:pt x="88"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Freeform 31"/>
            <p:cNvSpPr>
              <a:spLocks/>
            </p:cNvSpPr>
            <p:nvPr/>
          </p:nvSpPr>
          <p:spPr bwMode="auto">
            <a:xfrm>
              <a:off x="3273" y="843"/>
              <a:ext cx="343" cy="432"/>
            </a:xfrm>
            <a:custGeom>
              <a:avLst/>
              <a:gdLst>
                <a:gd name="T0" fmla="*/ 128 w 343"/>
                <a:gd name="T1" fmla="*/ 432 h 432"/>
                <a:gd name="T2" fmla="*/ 128 w 343"/>
                <a:gd name="T3" fmla="*/ 73 h 432"/>
                <a:gd name="T4" fmla="*/ 0 w 343"/>
                <a:gd name="T5" fmla="*/ 73 h 432"/>
                <a:gd name="T6" fmla="*/ 0 w 343"/>
                <a:gd name="T7" fmla="*/ 0 h 432"/>
                <a:gd name="T8" fmla="*/ 343 w 343"/>
                <a:gd name="T9" fmla="*/ 0 h 432"/>
                <a:gd name="T10" fmla="*/ 343 w 343"/>
                <a:gd name="T11" fmla="*/ 73 h 432"/>
                <a:gd name="T12" fmla="*/ 215 w 343"/>
                <a:gd name="T13" fmla="*/ 73 h 432"/>
                <a:gd name="T14" fmla="*/ 215 w 343"/>
                <a:gd name="T15" fmla="*/ 432 h 432"/>
                <a:gd name="T16" fmla="*/ 128 w 343"/>
                <a:gd name="T17"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432">
                  <a:moveTo>
                    <a:pt x="128" y="432"/>
                  </a:moveTo>
                  <a:lnTo>
                    <a:pt x="128" y="73"/>
                  </a:lnTo>
                  <a:lnTo>
                    <a:pt x="0" y="73"/>
                  </a:lnTo>
                  <a:lnTo>
                    <a:pt x="0" y="0"/>
                  </a:lnTo>
                  <a:lnTo>
                    <a:pt x="343" y="0"/>
                  </a:lnTo>
                  <a:lnTo>
                    <a:pt x="343" y="73"/>
                  </a:lnTo>
                  <a:lnTo>
                    <a:pt x="215" y="73"/>
                  </a:lnTo>
                  <a:lnTo>
                    <a:pt x="215" y="432"/>
                  </a:lnTo>
                  <a:lnTo>
                    <a:pt x="128"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7" name="Group 5"/>
          <p:cNvGrpSpPr>
            <a:grpSpLocks noChangeAspect="1"/>
          </p:cNvGrpSpPr>
          <p:nvPr/>
        </p:nvGrpSpPr>
        <p:grpSpPr bwMode="auto">
          <a:xfrm>
            <a:off x="561743" y="4326391"/>
            <a:ext cx="959338" cy="509068"/>
            <a:chOff x="1640" y="963"/>
            <a:chExt cx="2480" cy="1316"/>
          </a:xfrm>
          <a:solidFill>
            <a:schemeClr val="bg1"/>
          </a:solidFill>
        </p:grpSpPr>
        <p:sp>
          <p:nvSpPr>
            <p:cNvPr id="58" name="Freeform 6"/>
            <p:cNvSpPr>
              <a:spLocks/>
            </p:cNvSpPr>
            <p:nvPr/>
          </p:nvSpPr>
          <p:spPr bwMode="auto">
            <a:xfrm>
              <a:off x="2025" y="1440"/>
              <a:ext cx="246" cy="359"/>
            </a:xfrm>
            <a:custGeom>
              <a:avLst/>
              <a:gdLst>
                <a:gd name="T0" fmla="*/ 246 w 246"/>
                <a:gd name="T1" fmla="*/ 359 h 359"/>
                <a:gd name="T2" fmla="*/ 0 w 246"/>
                <a:gd name="T3" fmla="*/ 359 h 359"/>
                <a:gd name="T4" fmla="*/ 0 w 246"/>
                <a:gd name="T5" fmla="*/ 0 h 359"/>
                <a:gd name="T6" fmla="*/ 92 w 246"/>
                <a:gd name="T7" fmla="*/ 0 h 359"/>
                <a:gd name="T8" fmla="*/ 92 w 246"/>
                <a:gd name="T9" fmla="*/ 277 h 359"/>
                <a:gd name="T10" fmla="*/ 246 w 246"/>
                <a:gd name="T11" fmla="*/ 277 h 359"/>
                <a:gd name="T12" fmla="*/ 246 w 246"/>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46" h="359">
                  <a:moveTo>
                    <a:pt x="246" y="359"/>
                  </a:moveTo>
                  <a:lnTo>
                    <a:pt x="0" y="359"/>
                  </a:lnTo>
                  <a:lnTo>
                    <a:pt x="0" y="0"/>
                  </a:lnTo>
                  <a:lnTo>
                    <a:pt x="92" y="0"/>
                  </a:lnTo>
                  <a:lnTo>
                    <a:pt x="92" y="277"/>
                  </a:lnTo>
                  <a:lnTo>
                    <a:pt x="246" y="277"/>
                  </a:lnTo>
                  <a:lnTo>
                    <a:pt x="246" y="3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7"/>
            <p:cNvSpPr>
              <a:spLocks/>
            </p:cNvSpPr>
            <p:nvPr/>
          </p:nvSpPr>
          <p:spPr bwMode="auto">
            <a:xfrm>
              <a:off x="2318" y="1440"/>
              <a:ext cx="309" cy="364"/>
            </a:xfrm>
            <a:custGeom>
              <a:avLst/>
              <a:gdLst>
                <a:gd name="T0" fmla="*/ 39 w 131"/>
                <a:gd name="T1" fmla="*/ 0 h 154"/>
                <a:gd name="T2" fmla="*/ 39 w 131"/>
                <a:gd name="T3" fmla="*/ 95 h 154"/>
                <a:gd name="T4" fmla="*/ 66 w 131"/>
                <a:gd name="T5" fmla="*/ 121 h 154"/>
                <a:gd name="T6" fmla="*/ 92 w 131"/>
                <a:gd name="T7" fmla="*/ 95 h 154"/>
                <a:gd name="T8" fmla="*/ 92 w 131"/>
                <a:gd name="T9" fmla="*/ 0 h 154"/>
                <a:gd name="T10" fmla="*/ 131 w 131"/>
                <a:gd name="T11" fmla="*/ 0 h 154"/>
                <a:gd name="T12" fmla="*/ 131 w 131"/>
                <a:gd name="T13" fmla="*/ 95 h 154"/>
                <a:gd name="T14" fmla="*/ 65 w 131"/>
                <a:gd name="T15" fmla="*/ 154 h 154"/>
                <a:gd name="T16" fmla="*/ 0 w 131"/>
                <a:gd name="T17" fmla="*/ 95 h 154"/>
                <a:gd name="T18" fmla="*/ 0 w 131"/>
                <a:gd name="T19" fmla="*/ 0 h 154"/>
                <a:gd name="T20" fmla="*/ 39 w 131"/>
                <a:gd name="T21"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154">
                  <a:moveTo>
                    <a:pt x="39" y="0"/>
                  </a:moveTo>
                  <a:cubicBezTo>
                    <a:pt x="39" y="95"/>
                    <a:pt x="39" y="95"/>
                    <a:pt x="39" y="95"/>
                  </a:cubicBezTo>
                  <a:cubicBezTo>
                    <a:pt x="39" y="108"/>
                    <a:pt x="51" y="121"/>
                    <a:pt x="66" y="121"/>
                  </a:cubicBezTo>
                  <a:cubicBezTo>
                    <a:pt x="80" y="121"/>
                    <a:pt x="92" y="108"/>
                    <a:pt x="92" y="95"/>
                  </a:cubicBezTo>
                  <a:cubicBezTo>
                    <a:pt x="92" y="0"/>
                    <a:pt x="92" y="0"/>
                    <a:pt x="92" y="0"/>
                  </a:cubicBezTo>
                  <a:cubicBezTo>
                    <a:pt x="131" y="0"/>
                    <a:pt x="131" y="0"/>
                    <a:pt x="131" y="0"/>
                  </a:cubicBezTo>
                  <a:cubicBezTo>
                    <a:pt x="131" y="95"/>
                    <a:pt x="131" y="95"/>
                    <a:pt x="131" y="95"/>
                  </a:cubicBezTo>
                  <a:cubicBezTo>
                    <a:pt x="131" y="134"/>
                    <a:pt x="94" y="154"/>
                    <a:pt x="65" y="154"/>
                  </a:cubicBezTo>
                  <a:cubicBezTo>
                    <a:pt x="36" y="154"/>
                    <a:pt x="0" y="135"/>
                    <a:pt x="0" y="95"/>
                  </a:cubicBezTo>
                  <a:cubicBezTo>
                    <a:pt x="0" y="0"/>
                    <a:pt x="0" y="0"/>
                    <a:pt x="0" y="0"/>
                  </a:cubicBezTo>
                  <a:lnTo>
                    <a:pt x="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8"/>
            <p:cNvSpPr>
              <a:spLocks noEditPoints="1"/>
            </p:cNvSpPr>
            <p:nvPr/>
          </p:nvSpPr>
          <p:spPr bwMode="auto">
            <a:xfrm>
              <a:off x="3085" y="1436"/>
              <a:ext cx="371" cy="371"/>
            </a:xfrm>
            <a:custGeom>
              <a:avLst/>
              <a:gdLst>
                <a:gd name="T0" fmla="*/ 157 w 157"/>
                <a:gd name="T1" fmla="*/ 79 h 157"/>
                <a:gd name="T2" fmla="*/ 79 w 157"/>
                <a:gd name="T3" fmla="*/ 157 h 157"/>
                <a:gd name="T4" fmla="*/ 0 w 157"/>
                <a:gd name="T5" fmla="*/ 79 h 157"/>
                <a:gd name="T6" fmla="*/ 79 w 157"/>
                <a:gd name="T7" fmla="*/ 0 h 157"/>
                <a:gd name="T8" fmla="*/ 157 w 157"/>
                <a:gd name="T9" fmla="*/ 79 h 157"/>
                <a:gd name="T10" fmla="*/ 79 w 157"/>
                <a:gd name="T11" fmla="*/ 122 h 157"/>
                <a:gd name="T12" fmla="*/ 118 w 157"/>
                <a:gd name="T13" fmla="*/ 79 h 157"/>
                <a:gd name="T14" fmla="*/ 78 w 157"/>
                <a:gd name="T15" fmla="*/ 35 h 157"/>
                <a:gd name="T16" fmla="*/ 39 w 157"/>
                <a:gd name="T17" fmla="*/ 79 h 157"/>
                <a:gd name="T18" fmla="*/ 79 w 157"/>
                <a:gd name="T19" fmla="*/ 12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157">
                  <a:moveTo>
                    <a:pt x="157" y="79"/>
                  </a:moveTo>
                  <a:cubicBezTo>
                    <a:pt x="157" y="126"/>
                    <a:pt x="121" y="157"/>
                    <a:pt x="79" y="157"/>
                  </a:cubicBezTo>
                  <a:cubicBezTo>
                    <a:pt x="36" y="157"/>
                    <a:pt x="0" y="126"/>
                    <a:pt x="0" y="79"/>
                  </a:cubicBezTo>
                  <a:cubicBezTo>
                    <a:pt x="0" y="31"/>
                    <a:pt x="36" y="0"/>
                    <a:pt x="79" y="0"/>
                  </a:cubicBezTo>
                  <a:cubicBezTo>
                    <a:pt x="121" y="0"/>
                    <a:pt x="157" y="32"/>
                    <a:pt x="157" y="79"/>
                  </a:cubicBezTo>
                  <a:close/>
                  <a:moveTo>
                    <a:pt x="79" y="122"/>
                  </a:moveTo>
                  <a:cubicBezTo>
                    <a:pt x="98" y="122"/>
                    <a:pt x="118" y="111"/>
                    <a:pt x="118" y="79"/>
                  </a:cubicBezTo>
                  <a:cubicBezTo>
                    <a:pt x="118" y="47"/>
                    <a:pt x="98" y="35"/>
                    <a:pt x="78" y="35"/>
                  </a:cubicBezTo>
                  <a:cubicBezTo>
                    <a:pt x="58" y="35"/>
                    <a:pt x="39" y="49"/>
                    <a:pt x="39" y="79"/>
                  </a:cubicBezTo>
                  <a:cubicBezTo>
                    <a:pt x="39" y="108"/>
                    <a:pt x="59" y="122"/>
                    <a:pt x="79"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9"/>
            <p:cNvSpPr>
              <a:spLocks/>
            </p:cNvSpPr>
            <p:nvPr/>
          </p:nvSpPr>
          <p:spPr bwMode="auto">
            <a:xfrm>
              <a:off x="3520" y="1440"/>
              <a:ext cx="236" cy="359"/>
            </a:xfrm>
            <a:custGeom>
              <a:avLst/>
              <a:gdLst>
                <a:gd name="T0" fmla="*/ 236 w 236"/>
                <a:gd name="T1" fmla="*/ 81 h 359"/>
                <a:gd name="T2" fmla="*/ 90 w 236"/>
                <a:gd name="T3" fmla="*/ 81 h 359"/>
                <a:gd name="T4" fmla="*/ 90 w 236"/>
                <a:gd name="T5" fmla="*/ 147 h 359"/>
                <a:gd name="T6" fmla="*/ 234 w 236"/>
                <a:gd name="T7" fmla="*/ 147 h 359"/>
                <a:gd name="T8" fmla="*/ 234 w 236"/>
                <a:gd name="T9" fmla="*/ 227 h 359"/>
                <a:gd name="T10" fmla="*/ 90 w 236"/>
                <a:gd name="T11" fmla="*/ 227 h 359"/>
                <a:gd name="T12" fmla="*/ 90 w 236"/>
                <a:gd name="T13" fmla="*/ 359 h 359"/>
                <a:gd name="T14" fmla="*/ 0 w 236"/>
                <a:gd name="T15" fmla="*/ 359 h 359"/>
                <a:gd name="T16" fmla="*/ 0 w 236"/>
                <a:gd name="T17" fmla="*/ 0 h 359"/>
                <a:gd name="T18" fmla="*/ 236 w 236"/>
                <a:gd name="T19" fmla="*/ 0 h 359"/>
                <a:gd name="T20" fmla="*/ 236 w 236"/>
                <a:gd name="T21" fmla="*/ 81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359">
                  <a:moveTo>
                    <a:pt x="236" y="81"/>
                  </a:moveTo>
                  <a:lnTo>
                    <a:pt x="90" y="81"/>
                  </a:lnTo>
                  <a:lnTo>
                    <a:pt x="90" y="147"/>
                  </a:lnTo>
                  <a:lnTo>
                    <a:pt x="234" y="147"/>
                  </a:lnTo>
                  <a:lnTo>
                    <a:pt x="234" y="227"/>
                  </a:lnTo>
                  <a:lnTo>
                    <a:pt x="90" y="227"/>
                  </a:lnTo>
                  <a:lnTo>
                    <a:pt x="90" y="359"/>
                  </a:lnTo>
                  <a:lnTo>
                    <a:pt x="0" y="359"/>
                  </a:lnTo>
                  <a:lnTo>
                    <a:pt x="0" y="0"/>
                  </a:lnTo>
                  <a:lnTo>
                    <a:pt x="236" y="0"/>
                  </a:lnTo>
                  <a:lnTo>
                    <a:pt x="236" y="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10"/>
            <p:cNvSpPr>
              <a:spLocks/>
            </p:cNvSpPr>
            <p:nvPr/>
          </p:nvSpPr>
          <p:spPr bwMode="auto">
            <a:xfrm>
              <a:off x="3827" y="1440"/>
              <a:ext cx="293" cy="359"/>
            </a:xfrm>
            <a:custGeom>
              <a:avLst/>
              <a:gdLst>
                <a:gd name="T0" fmla="*/ 293 w 293"/>
                <a:gd name="T1" fmla="*/ 0 h 359"/>
                <a:gd name="T2" fmla="*/ 293 w 293"/>
                <a:gd name="T3" fmla="*/ 81 h 359"/>
                <a:gd name="T4" fmla="*/ 191 w 293"/>
                <a:gd name="T5" fmla="*/ 81 h 359"/>
                <a:gd name="T6" fmla="*/ 191 w 293"/>
                <a:gd name="T7" fmla="*/ 359 h 359"/>
                <a:gd name="T8" fmla="*/ 99 w 293"/>
                <a:gd name="T9" fmla="*/ 359 h 359"/>
                <a:gd name="T10" fmla="*/ 99 w 293"/>
                <a:gd name="T11" fmla="*/ 81 h 359"/>
                <a:gd name="T12" fmla="*/ 0 w 293"/>
                <a:gd name="T13" fmla="*/ 81 h 359"/>
                <a:gd name="T14" fmla="*/ 0 w 293"/>
                <a:gd name="T15" fmla="*/ 0 h 359"/>
                <a:gd name="T16" fmla="*/ 293 w 293"/>
                <a:gd name="T1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359">
                  <a:moveTo>
                    <a:pt x="293" y="0"/>
                  </a:moveTo>
                  <a:lnTo>
                    <a:pt x="293" y="81"/>
                  </a:lnTo>
                  <a:lnTo>
                    <a:pt x="191" y="81"/>
                  </a:lnTo>
                  <a:lnTo>
                    <a:pt x="191" y="359"/>
                  </a:lnTo>
                  <a:lnTo>
                    <a:pt x="99" y="359"/>
                  </a:lnTo>
                  <a:lnTo>
                    <a:pt x="99" y="81"/>
                  </a:lnTo>
                  <a:lnTo>
                    <a:pt x="0" y="81"/>
                  </a:lnTo>
                  <a:lnTo>
                    <a:pt x="0" y="0"/>
                  </a:lnTo>
                  <a:lnTo>
                    <a:pt x="2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11"/>
            <p:cNvSpPr>
              <a:spLocks/>
            </p:cNvSpPr>
            <p:nvPr/>
          </p:nvSpPr>
          <p:spPr bwMode="auto">
            <a:xfrm>
              <a:off x="2119" y="963"/>
              <a:ext cx="359" cy="293"/>
            </a:xfrm>
            <a:custGeom>
              <a:avLst/>
              <a:gdLst>
                <a:gd name="T0" fmla="*/ 0 w 359"/>
                <a:gd name="T1" fmla="*/ 293 h 293"/>
                <a:gd name="T2" fmla="*/ 180 w 359"/>
                <a:gd name="T3" fmla="*/ 114 h 293"/>
                <a:gd name="T4" fmla="*/ 359 w 359"/>
                <a:gd name="T5" fmla="*/ 293 h 293"/>
                <a:gd name="T6" fmla="*/ 359 w 359"/>
                <a:gd name="T7" fmla="*/ 178 h 293"/>
                <a:gd name="T8" fmla="*/ 180 w 359"/>
                <a:gd name="T9" fmla="*/ 0 h 293"/>
                <a:gd name="T10" fmla="*/ 0 w 359"/>
                <a:gd name="T11" fmla="*/ 180 h 293"/>
                <a:gd name="T12" fmla="*/ 0 w 359"/>
                <a:gd name="T13" fmla="*/ 293 h 293"/>
              </a:gdLst>
              <a:ahLst/>
              <a:cxnLst>
                <a:cxn ang="0">
                  <a:pos x="T0" y="T1"/>
                </a:cxn>
                <a:cxn ang="0">
                  <a:pos x="T2" y="T3"/>
                </a:cxn>
                <a:cxn ang="0">
                  <a:pos x="T4" y="T5"/>
                </a:cxn>
                <a:cxn ang="0">
                  <a:pos x="T6" y="T7"/>
                </a:cxn>
                <a:cxn ang="0">
                  <a:pos x="T8" y="T9"/>
                </a:cxn>
                <a:cxn ang="0">
                  <a:pos x="T10" y="T11"/>
                </a:cxn>
                <a:cxn ang="0">
                  <a:pos x="T12" y="T13"/>
                </a:cxn>
              </a:cxnLst>
              <a:rect l="0" t="0" r="r" b="b"/>
              <a:pathLst>
                <a:path w="359" h="293">
                  <a:moveTo>
                    <a:pt x="0" y="293"/>
                  </a:moveTo>
                  <a:lnTo>
                    <a:pt x="180" y="114"/>
                  </a:lnTo>
                  <a:lnTo>
                    <a:pt x="359" y="293"/>
                  </a:lnTo>
                  <a:lnTo>
                    <a:pt x="359" y="178"/>
                  </a:lnTo>
                  <a:lnTo>
                    <a:pt x="180" y="0"/>
                  </a:lnTo>
                  <a:lnTo>
                    <a:pt x="0" y="180"/>
                  </a:lnTo>
                  <a:lnTo>
                    <a:pt x="0" y="2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12"/>
            <p:cNvSpPr>
              <a:spLocks/>
            </p:cNvSpPr>
            <p:nvPr/>
          </p:nvSpPr>
          <p:spPr bwMode="auto">
            <a:xfrm>
              <a:off x="1640" y="1440"/>
              <a:ext cx="295" cy="359"/>
            </a:xfrm>
            <a:custGeom>
              <a:avLst/>
              <a:gdLst>
                <a:gd name="T0" fmla="*/ 295 w 295"/>
                <a:gd name="T1" fmla="*/ 359 h 359"/>
                <a:gd name="T2" fmla="*/ 116 w 295"/>
                <a:gd name="T3" fmla="*/ 180 h 359"/>
                <a:gd name="T4" fmla="*/ 295 w 295"/>
                <a:gd name="T5" fmla="*/ 0 h 359"/>
                <a:gd name="T6" fmla="*/ 182 w 295"/>
                <a:gd name="T7" fmla="*/ 0 h 359"/>
                <a:gd name="T8" fmla="*/ 0 w 295"/>
                <a:gd name="T9" fmla="*/ 180 h 359"/>
                <a:gd name="T10" fmla="*/ 179 w 295"/>
                <a:gd name="T11" fmla="*/ 359 h 359"/>
                <a:gd name="T12" fmla="*/ 295 w 295"/>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95" h="359">
                  <a:moveTo>
                    <a:pt x="295" y="359"/>
                  </a:moveTo>
                  <a:lnTo>
                    <a:pt x="116" y="180"/>
                  </a:lnTo>
                  <a:lnTo>
                    <a:pt x="295" y="0"/>
                  </a:lnTo>
                  <a:lnTo>
                    <a:pt x="182" y="0"/>
                  </a:lnTo>
                  <a:lnTo>
                    <a:pt x="0" y="180"/>
                  </a:lnTo>
                  <a:lnTo>
                    <a:pt x="179" y="359"/>
                  </a:lnTo>
                  <a:lnTo>
                    <a:pt x="295" y="3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 name="Freeform 13"/>
            <p:cNvSpPr>
              <a:spLocks/>
            </p:cNvSpPr>
            <p:nvPr/>
          </p:nvSpPr>
          <p:spPr bwMode="auto">
            <a:xfrm>
              <a:off x="2119" y="1984"/>
              <a:ext cx="359" cy="295"/>
            </a:xfrm>
            <a:custGeom>
              <a:avLst/>
              <a:gdLst>
                <a:gd name="T0" fmla="*/ 359 w 359"/>
                <a:gd name="T1" fmla="*/ 2 h 295"/>
                <a:gd name="T2" fmla="*/ 180 w 359"/>
                <a:gd name="T3" fmla="*/ 182 h 295"/>
                <a:gd name="T4" fmla="*/ 0 w 359"/>
                <a:gd name="T5" fmla="*/ 0 h 295"/>
                <a:gd name="T6" fmla="*/ 0 w 359"/>
                <a:gd name="T7" fmla="*/ 115 h 295"/>
                <a:gd name="T8" fmla="*/ 180 w 359"/>
                <a:gd name="T9" fmla="*/ 295 h 295"/>
                <a:gd name="T10" fmla="*/ 359 w 359"/>
                <a:gd name="T11" fmla="*/ 118 h 295"/>
                <a:gd name="T12" fmla="*/ 359 w 359"/>
                <a:gd name="T13" fmla="*/ 2 h 295"/>
              </a:gdLst>
              <a:ahLst/>
              <a:cxnLst>
                <a:cxn ang="0">
                  <a:pos x="T0" y="T1"/>
                </a:cxn>
                <a:cxn ang="0">
                  <a:pos x="T2" y="T3"/>
                </a:cxn>
                <a:cxn ang="0">
                  <a:pos x="T4" y="T5"/>
                </a:cxn>
                <a:cxn ang="0">
                  <a:pos x="T6" y="T7"/>
                </a:cxn>
                <a:cxn ang="0">
                  <a:pos x="T8" y="T9"/>
                </a:cxn>
                <a:cxn ang="0">
                  <a:pos x="T10" y="T11"/>
                </a:cxn>
                <a:cxn ang="0">
                  <a:pos x="T12" y="T13"/>
                </a:cxn>
              </a:cxnLst>
              <a:rect l="0" t="0" r="r" b="b"/>
              <a:pathLst>
                <a:path w="359" h="295">
                  <a:moveTo>
                    <a:pt x="359" y="2"/>
                  </a:moveTo>
                  <a:lnTo>
                    <a:pt x="180" y="182"/>
                  </a:lnTo>
                  <a:lnTo>
                    <a:pt x="0" y="0"/>
                  </a:lnTo>
                  <a:lnTo>
                    <a:pt x="0" y="115"/>
                  </a:lnTo>
                  <a:lnTo>
                    <a:pt x="180" y="295"/>
                  </a:lnTo>
                  <a:lnTo>
                    <a:pt x="359" y="118"/>
                  </a:lnTo>
                  <a:lnTo>
                    <a:pt x="359"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9" name="Freeform 14"/>
            <p:cNvSpPr>
              <a:spLocks/>
            </p:cNvSpPr>
            <p:nvPr/>
          </p:nvSpPr>
          <p:spPr bwMode="auto">
            <a:xfrm>
              <a:off x="2908" y="1672"/>
              <a:ext cx="187" cy="127"/>
            </a:xfrm>
            <a:custGeom>
              <a:avLst/>
              <a:gdLst>
                <a:gd name="T0" fmla="*/ 0 w 187"/>
                <a:gd name="T1" fmla="*/ 57 h 127"/>
                <a:gd name="T2" fmla="*/ 71 w 187"/>
                <a:gd name="T3" fmla="*/ 127 h 127"/>
                <a:gd name="T4" fmla="*/ 187 w 187"/>
                <a:gd name="T5" fmla="*/ 127 h 127"/>
                <a:gd name="T6" fmla="*/ 57 w 187"/>
                <a:gd name="T7" fmla="*/ 0 h 127"/>
                <a:gd name="T8" fmla="*/ 0 w 187"/>
                <a:gd name="T9" fmla="*/ 57 h 127"/>
              </a:gdLst>
              <a:ahLst/>
              <a:cxnLst>
                <a:cxn ang="0">
                  <a:pos x="T0" y="T1"/>
                </a:cxn>
                <a:cxn ang="0">
                  <a:pos x="T2" y="T3"/>
                </a:cxn>
                <a:cxn ang="0">
                  <a:pos x="T4" y="T5"/>
                </a:cxn>
                <a:cxn ang="0">
                  <a:pos x="T6" y="T7"/>
                </a:cxn>
                <a:cxn ang="0">
                  <a:pos x="T8" y="T9"/>
                </a:cxn>
              </a:cxnLst>
              <a:rect l="0" t="0" r="r" b="b"/>
              <a:pathLst>
                <a:path w="187" h="127">
                  <a:moveTo>
                    <a:pt x="0" y="57"/>
                  </a:moveTo>
                  <a:lnTo>
                    <a:pt x="71" y="127"/>
                  </a:lnTo>
                  <a:lnTo>
                    <a:pt x="187" y="127"/>
                  </a:lnTo>
                  <a:lnTo>
                    <a:pt x="57" y="0"/>
                  </a:lnTo>
                  <a:lnTo>
                    <a:pt x="0"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15"/>
            <p:cNvSpPr>
              <a:spLocks/>
            </p:cNvSpPr>
            <p:nvPr/>
          </p:nvSpPr>
          <p:spPr bwMode="auto">
            <a:xfrm>
              <a:off x="2908" y="1440"/>
              <a:ext cx="187" cy="130"/>
            </a:xfrm>
            <a:custGeom>
              <a:avLst/>
              <a:gdLst>
                <a:gd name="T0" fmla="*/ 57 w 187"/>
                <a:gd name="T1" fmla="*/ 130 h 130"/>
                <a:gd name="T2" fmla="*/ 187 w 187"/>
                <a:gd name="T3" fmla="*/ 0 h 130"/>
                <a:gd name="T4" fmla="*/ 74 w 187"/>
                <a:gd name="T5" fmla="*/ 0 h 130"/>
                <a:gd name="T6" fmla="*/ 0 w 187"/>
                <a:gd name="T7" fmla="*/ 74 h 130"/>
                <a:gd name="T8" fmla="*/ 57 w 187"/>
                <a:gd name="T9" fmla="*/ 130 h 130"/>
              </a:gdLst>
              <a:ahLst/>
              <a:cxnLst>
                <a:cxn ang="0">
                  <a:pos x="T0" y="T1"/>
                </a:cxn>
                <a:cxn ang="0">
                  <a:pos x="T2" y="T3"/>
                </a:cxn>
                <a:cxn ang="0">
                  <a:pos x="T4" y="T5"/>
                </a:cxn>
                <a:cxn ang="0">
                  <a:pos x="T6" y="T7"/>
                </a:cxn>
                <a:cxn ang="0">
                  <a:pos x="T8" y="T9"/>
                </a:cxn>
              </a:cxnLst>
              <a:rect l="0" t="0" r="r" b="b"/>
              <a:pathLst>
                <a:path w="187" h="130">
                  <a:moveTo>
                    <a:pt x="57" y="130"/>
                  </a:moveTo>
                  <a:lnTo>
                    <a:pt x="187" y="0"/>
                  </a:lnTo>
                  <a:lnTo>
                    <a:pt x="74" y="0"/>
                  </a:lnTo>
                  <a:lnTo>
                    <a:pt x="0" y="74"/>
                  </a:lnTo>
                  <a:lnTo>
                    <a:pt x="57" y="1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16"/>
            <p:cNvSpPr>
              <a:spLocks/>
            </p:cNvSpPr>
            <p:nvPr/>
          </p:nvSpPr>
          <p:spPr bwMode="auto">
            <a:xfrm>
              <a:off x="2665" y="1443"/>
              <a:ext cx="293" cy="356"/>
            </a:xfrm>
            <a:custGeom>
              <a:avLst/>
              <a:gdLst>
                <a:gd name="T0" fmla="*/ 0 w 293"/>
                <a:gd name="T1" fmla="*/ 0 h 356"/>
                <a:gd name="T2" fmla="*/ 177 w 293"/>
                <a:gd name="T3" fmla="*/ 177 h 356"/>
                <a:gd name="T4" fmla="*/ 0 w 293"/>
                <a:gd name="T5" fmla="*/ 356 h 356"/>
                <a:gd name="T6" fmla="*/ 113 w 293"/>
                <a:gd name="T7" fmla="*/ 356 h 356"/>
                <a:gd name="T8" fmla="*/ 293 w 293"/>
                <a:gd name="T9" fmla="*/ 177 h 356"/>
                <a:gd name="T10" fmla="*/ 113 w 293"/>
                <a:gd name="T11" fmla="*/ 0 h 356"/>
                <a:gd name="T12" fmla="*/ 0 w 293"/>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293" h="356">
                  <a:moveTo>
                    <a:pt x="0" y="0"/>
                  </a:moveTo>
                  <a:lnTo>
                    <a:pt x="177" y="177"/>
                  </a:lnTo>
                  <a:lnTo>
                    <a:pt x="0" y="356"/>
                  </a:lnTo>
                  <a:lnTo>
                    <a:pt x="113" y="356"/>
                  </a:lnTo>
                  <a:lnTo>
                    <a:pt x="293" y="177"/>
                  </a:lnTo>
                  <a:lnTo>
                    <a:pt x="11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535321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ull size 1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atin typeface="+mn-lt"/>
                <a:ea typeface="Avenir Next" charset="0"/>
                <a:cs typeface="Avenir Next" charset="0"/>
              </a:defRPr>
            </a:lvl1pPr>
          </a:lstStyle>
          <a:p>
            <a:r>
              <a:rPr lang="pl-PL" dirty="0"/>
              <a:t>Edit Title</a:t>
            </a:r>
            <a:endParaRPr lang="en-US" dirty="0"/>
          </a:p>
        </p:txBody>
      </p:sp>
      <p:sp>
        <p:nvSpPr>
          <p:cNvPr id="5" name="Symbol zastępczy zawartości 4"/>
          <p:cNvSpPr>
            <a:spLocks noGrp="1"/>
          </p:cNvSpPr>
          <p:nvPr>
            <p:ph sz="quarter" idx="11" hasCustomPrompt="1"/>
          </p:nvPr>
        </p:nvSpPr>
        <p:spPr>
          <a:xfrm>
            <a:off x="286941" y="897732"/>
            <a:ext cx="8593931" cy="3756422"/>
          </a:xfrm>
        </p:spPr>
        <p:txBody>
          <a:bodyPr/>
          <a:lstStyle>
            <a:lvl1pPr marL="270000">
              <a:defRPr>
                <a:latin typeface="+mj-lt"/>
                <a:ea typeface="Avenir Next" charset="0"/>
                <a:cs typeface="Avenir Next" charset="0"/>
              </a:defRPr>
            </a:lvl1pPr>
            <a:lvl2pPr>
              <a:defRPr>
                <a:latin typeface="+mj-lt"/>
                <a:ea typeface="Avenir Next" charset="0"/>
                <a:cs typeface="Avenir Next" charset="0"/>
              </a:defRPr>
            </a:lvl2pPr>
            <a:lvl3pPr>
              <a:defRPr>
                <a:latin typeface="+mj-lt"/>
                <a:ea typeface="Avenir Next" charset="0"/>
                <a:cs typeface="Avenir Next" charset="0"/>
              </a:defRPr>
            </a:lvl3pPr>
            <a:lvl4pPr>
              <a:defRPr>
                <a:latin typeface="+mj-lt"/>
                <a:ea typeface="Avenir Next" charset="0"/>
                <a:cs typeface="Avenir Next" charset="0"/>
              </a:defRPr>
            </a:lvl4pPr>
            <a:lvl5pPr>
              <a:defRPr>
                <a:latin typeface="+mj-lt"/>
                <a:ea typeface="Avenir Next" charset="0"/>
                <a:cs typeface="Avenir Next" charset="0"/>
              </a:defRPr>
            </a:lvl5pPr>
          </a:lstStyle>
          <a:p>
            <a:pPr lvl="0"/>
            <a:r>
              <a:rPr lang="pl-PL" dirty="0"/>
              <a:t>Click to edit content</a:t>
            </a:r>
          </a:p>
          <a:p>
            <a:pPr lvl="1"/>
            <a:r>
              <a:rPr lang="pl-PL" dirty="0"/>
              <a:t>Click to edit content</a:t>
            </a:r>
          </a:p>
          <a:p>
            <a:pPr lvl="2"/>
            <a:r>
              <a:rPr lang="pl-PL" dirty="0"/>
              <a:t>Click to edit content</a:t>
            </a:r>
          </a:p>
          <a:p>
            <a:pPr lvl="3"/>
            <a:r>
              <a:rPr lang="pl-PL" dirty="0"/>
              <a:t>Click to edit content</a:t>
            </a:r>
          </a:p>
          <a:p>
            <a:pPr lvl="4"/>
            <a:r>
              <a:rPr lang="pl-PL" dirty="0"/>
              <a:t>Click to edit content</a:t>
            </a:r>
            <a:endParaRPr lang="en-US" dirty="0"/>
          </a:p>
        </p:txBody>
      </p:sp>
    </p:spTree>
    <p:extLst>
      <p:ext uri="{BB962C8B-B14F-4D97-AF65-F5344CB8AC3E}">
        <p14:creationId xmlns:p14="http://schemas.microsoft.com/office/powerpoint/2010/main" val="2461469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Full size 1 container SUB">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solidFill>
                  <a:srgbClr val="BD392F"/>
                </a:solidFill>
                <a:latin typeface="+mn-lt"/>
                <a:ea typeface="Avenir Next" charset="0"/>
                <a:cs typeface="Avenir Next" charset="0"/>
              </a:defRPr>
            </a:lvl1pPr>
          </a:lstStyle>
          <a:p>
            <a:r>
              <a:rPr lang="pl-PL" dirty="0"/>
              <a:t>Edit </a:t>
            </a:r>
            <a:r>
              <a:rPr lang="pl-PL" dirty="0" err="1"/>
              <a:t>Title</a:t>
            </a:r>
            <a:r>
              <a:rPr lang="pl-PL" dirty="0"/>
              <a:t>: SUBTITLE</a:t>
            </a:r>
            <a:endParaRPr lang="en-US" dirty="0"/>
          </a:p>
        </p:txBody>
      </p:sp>
      <p:sp>
        <p:nvSpPr>
          <p:cNvPr id="5" name="Symbol zastępczy zawartości 4"/>
          <p:cNvSpPr>
            <a:spLocks noGrp="1"/>
          </p:cNvSpPr>
          <p:nvPr>
            <p:ph sz="quarter" idx="11" hasCustomPrompt="1"/>
          </p:nvPr>
        </p:nvSpPr>
        <p:spPr>
          <a:xfrm>
            <a:off x="286941" y="897732"/>
            <a:ext cx="8593931" cy="3756422"/>
          </a:xfrm>
        </p:spPr>
        <p:txBody>
          <a:bodyPr/>
          <a:lstStyle>
            <a:lvl1pPr marL="270000">
              <a:defRPr>
                <a:latin typeface="+mj-lt"/>
                <a:ea typeface="Avenir Next" charset="0"/>
                <a:cs typeface="Avenir Next" charset="0"/>
              </a:defRPr>
            </a:lvl1pPr>
            <a:lvl2pPr>
              <a:defRPr>
                <a:latin typeface="+mj-lt"/>
                <a:ea typeface="Avenir Next" charset="0"/>
                <a:cs typeface="Avenir Next" charset="0"/>
              </a:defRPr>
            </a:lvl2pPr>
            <a:lvl3pPr>
              <a:defRPr>
                <a:latin typeface="+mj-lt"/>
                <a:ea typeface="Avenir Next" charset="0"/>
                <a:cs typeface="Avenir Next" charset="0"/>
              </a:defRPr>
            </a:lvl3pPr>
            <a:lvl4pPr>
              <a:defRPr>
                <a:latin typeface="+mj-lt"/>
                <a:ea typeface="Avenir Next" charset="0"/>
                <a:cs typeface="Avenir Next" charset="0"/>
              </a:defRPr>
            </a:lvl4pPr>
            <a:lvl5pPr>
              <a:defRPr>
                <a:latin typeface="+mj-lt"/>
                <a:ea typeface="Avenir Next" charset="0"/>
                <a:cs typeface="Avenir Next" charset="0"/>
              </a:defRPr>
            </a:lvl5pPr>
          </a:lstStyle>
          <a:p>
            <a:pPr lvl="0"/>
            <a:r>
              <a:rPr lang="pl-PL" dirty="0"/>
              <a:t>Click to edit content</a:t>
            </a:r>
          </a:p>
          <a:p>
            <a:pPr lvl="1"/>
            <a:r>
              <a:rPr lang="pl-PL" dirty="0"/>
              <a:t>Click to edit content</a:t>
            </a:r>
          </a:p>
          <a:p>
            <a:pPr lvl="2"/>
            <a:r>
              <a:rPr lang="pl-PL" dirty="0"/>
              <a:t>Click to edit content</a:t>
            </a:r>
          </a:p>
          <a:p>
            <a:pPr lvl="3"/>
            <a:r>
              <a:rPr lang="pl-PL" dirty="0"/>
              <a:t>Click to edit content</a:t>
            </a:r>
          </a:p>
          <a:p>
            <a:pPr lvl="4"/>
            <a:r>
              <a:rPr lang="pl-PL" dirty="0"/>
              <a:t>Click to edit content</a:t>
            </a:r>
            <a:endParaRPr lang="en-US" dirty="0"/>
          </a:p>
        </p:txBody>
      </p:sp>
    </p:spTree>
    <p:extLst>
      <p:ext uri="{BB962C8B-B14F-4D97-AF65-F5344CB8AC3E}">
        <p14:creationId xmlns:p14="http://schemas.microsoft.com/office/powerpoint/2010/main" val="734426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Full size 1 text box">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atin typeface="+mn-lt"/>
                <a:ea typeface="Avenir Next" charset="0"/>
                <a:cs typeface="Avenir Next" charset="0"/>
              </a:defRPr>
            </a:lvl1pPr>
          </a:lstStyle>
          <a:p>
            <a:r>
              <a:rPr lang="pl-PL"/>
              <a:t>Edit Title</a:t>
            </a:r>
            <a:endParaRPr lang="en-US"/>
          </a:p>
        </p:txBody>
      </p:sp>
      <p:sp>
        <p:nvSpPr>
          <p:cNvPr id="4" name="Symbol zastępczy tekstu 3"/>
          <p:cNvSpPr>
            <a:spLocks noGrp="1"/>
          </p:cNvSpPr>
          <p:nvPr>
            <p:ph type="body" sz="quarter" idx="12" hasCustomPrompt="1"/>
          </p:nvPr>
        </p:nvSpPr>
        <p:spPr>
          <a:xfrm>
            <a:off x="286479" y="897732"/>
            <a:ext cx="8593931" cy="3756422"/>
          </a:xfrm>
        </p:spPr>
        <p:txBody>
          <a:bodyPr/>
          <a:lstStyle>
            <a:lvl1pPr marL="0" indent="0">
              <a:buNone/>
              <a:defRPr>
                <a:latin typeface="+mj-lt"/>
                <a:ea typeface="Avenir Next" charset="0"/>
                <a:cs typeface="Avenir Next" charset="0"/>
              </a:defRPr>
            </a:lvl1pPr>
          </a:lstStyle>
          <a:p>
            <a:pPr lvl="0"/>
            <a:r>
              <a:rPr lang="pl-PL"/>
              <a:t>Up to seven lines of text.</a:t>
            </a:r>
            <a:endParaRPr lang="en-US"/>
          </a:p>
        </p:txBody>
      </p:sp>
    </p:spTree>
    <p:extLst>
      <p:ext uri="{BB962C8B-B14F-4D97-AF65-F5344CB8AC3E}">
        <p14:creationId xmlns:p14="http://schemas.microsoft.com/office/powerpoint/2010/main" val="33184228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atin typeface="+mn-lt"/>
                <a:ea typeface="Avenir Next" charset="0"/>
                <a:cs typeface="Avenir Next" charset="0"/>
              </a:defRPr>
            </a:lvl1pPr>
          </a:lstStyle>
          <a:p>
            <a:r>
              <a:rPr lang="pl-PL"/>
              <a:t>Edit Title</a:t>
            </a:r>
            <a:endParaRPr lang="en-US"/>
          </a:p>
        </p:txBody>
      </p:sp>
      <p:sp>
        <p:nvSpPr>
          <p:cNvPr id="5" name="Symbol zastępczy zawartości 4"/>
          <p:cNvSpPr>
            <a:spLocks noGrp="1"/>
          </p:cNvSpPr>
          <p:nvPr>
            <p:ph sz="quarter" idx="11" hasCustomPrompt="1"/>
          </p:nvPr>
        </p:nvSpPr>
        <p:spPr>
          <a:xfrm>
            <a:off x="286942" y="897731"/>
            <a:ext cx="4184754" cy="3756422"/>
          </a:xfrm>
        </p:spPr>
        <p:txBody>
          <a:bodyPr/>
          <a:lstStyle>
            <a:lvl1pPr marL="270000">
              <a:defRPr>
                <a:latin typeface="+mj-lt"/>
                <a:ea typeface="Avenir Next" charset="0"/>
                <a:cs typeface="Avenir Next" charset="0"/>
              </a:defRPr>
            </a:lvl1pPr>
            <a:lvl2pPr>
              <a:defRPr>
                <a:latin typeface="+mj-lt"/>
                <a:ea typeface="Avenir Next" charset="0"/>
                <a:cs typeface="Avenir Next" charset="0"/>
              </a:defRPr>
            </a:lvl2pPr>
            <a:lvl3pPr>
              <a:defRPr>
                <a:latin typeface="+mj-lt"/>
                <a:ea typeface="Avenir Next" charset="0"/>
                <a:cs typeface="Avenir Next" charset="0"/>
              </a:defRPr>
            </a:lvl3pPr>
            <a:lvl4pPr>
              <a:defRPr>
                <a:latin typeface="+mj-lt"/>
                <a:ea typeface="Avenir Next" charset="0"/>
                <a:cs typeface="Avenir Next" charset="0"/>
              </a:defRPr>
            </a:lvl4pPr>
            <a:lvl5pPr>
              <a:defRPr>
                <a:latin typeface="+mj-lt"/>
                <a:ea typeface="Avenir Next" charset="0"/>
                <a:cs typeface="Avenir Next" charset="0"/>
              </a:defRPr>
            </a:lvl5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p>
        </p:txBody>
      </p:sp>
      <p:sp>
        <p:nvSpPr>
          <p:cNvPr id="7" name="Symbol zastępczy zawartości 4"/>
          <p:cNvSpPr>
            <a:spLocks noGrp="1"/>
          </p:cNvSpPr>
          <p:nvPr>
            <p:ph sz="quarter" idx="12" hasCustomPrompt="1"/>
          </p:nvPr>
        </p:nvSpPr>
        <p:spPr>
          <a:xfrm>
            <a:off x="4695656" y="897731"/>
            <a:ext cx="4184754" cy="3756422"/>
          </a:xfrm>
        </p:spPr>
        <p:txBody>
          <a:bodyPr/>
          <a:lstStyle>
            <a:lvl1pPr marL="270000">
              <a:defRPr>
                <a:latin typeface="+mj-lt"/>
                <a:ea typeface="Avenir Next" charset="0"/>
                <a:cs typeface="Avenir Next" charset="0"/>
              </a:defRPr>
            </a:lvl1pPr>
            <a:lvl2pPr>
              <a:defRPr>
                <a:latin typeface="+mj-lt"/>
                <a:ea typeface="Avenir Next" charset="0"/>
                <a:cs typeface="Avenir Next" charset="0"/>
              </a:defRPr>
            </a:lvl2pPr>
            <a:lvl3pPr>
              <a:defRPr>
                <a:latin typeface="+mj-lt"/>
                <a:ea typeface="Avenir Next" charset="0"/>
                <a:cs typeface="Avenir Next" charset="0"/>
              </a:defRPr>
            </a:lvl3pPr>
            <a:lvl4pPr>
              <a:defRPr>
                <a:latin typeface="+mj-lt"/>
                <a:ea typeface="Avenir Next" charset="0"/>
                <a:cs typeface="Avenir Next" charset="0"/>
              </a:defRPr>
            </a:lvl4pPr>
            <a:lvl5pPr>
              <a:defRPr>
                <a:latin typeface="+mj-lt"/>
                <a:ea typeface="Avenir Next" charset="0"/>
                <a:cs typeface="Avenir Next" charset="0"/>
              </a:defRPr>
            </a:lvl5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p>
        </p:txBody>
      </p:sp>
    </p:spTree>
    <p:extLst>
      <p:ext uri="{BB962C8B-B14F-4D97-AF65-F5344CB8AC3E}">
        <p14:creationId xmlns:p14="http://schemas.microsoft.com/office/powerpoint/2010/main" val="27244450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 text boxe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4" name="Symbol zastępczy tekstu 3"/>
          <p:cNvSpPr>
            <a:spLocks noGrp="1"/>
          </p:cNvSpPr>
          <p:nvPr>
            <p:ph type="body" sz="quarter" idx="13" hasCustomPrompt="1"/>
          </p:nvPr>
        </p:nvSpPr>
        <p:spPr>
          <a:xfrm>
            <a:off x="286916" y="897732"/>
            <a:ext cx="4185047" cy="3756422"/>
          </a:xfrm>
        </p:spPr>
        <p:txBody>
          <a:bodyPr/>
          <a:lstStyle>
            <a:lvl1pPr marL="0" indent="0">
              <a:buNone/>
              <a:defRPr/>
            </a:lvl1pPr>
          </a:lstStyle>
          <a:p>
            <a:pPr lvl="0"/>
            <a:r>
              <a:rPr lang="pl-PL" dirty="0" err="1"/>
              <a:t>Up</a:t>
            </a:r>
            <a:r>
              <a:rPr lang="pl-PL" dirty="0"/>
              <a:t> to </a:t>
            </a:r>
            <a:r>
              <a:rPr lang="pl-PL" dirty="0" err="1"/>
              <a:t>seven</a:t>
            </a:r>
            <a:r>
              <a:rPr lang="pl-PL" dirty="0"/>
              <a:t> lines of </a:t>
            </a:r>
            <a:r>
              <a:rPr lang="pl-PL" dirty="0" err="1"/>
              <a:t>text</a:t>
            </a:r>
            <a:r>
              <a:rPr lang="pl-PL" dirty="0"/>
              <a:t>.</a:t>
            </a:r>
            <a:endParaRPr lang="en-US" dirty="0"/>
          </a:p>
        </p:txBody>
      </p:sp>
      <p:sp>
        <p:nvSpPr>
          <p:cNvPr id="8" name="Symbol zastępczy tekstu 3"/>
          <p:cNvSpPr>
            <a:spLocks noGrp="1"/>
          </p:cNvSpPr>
          <p:nvPr>
            <p:ph type="body" sz="quarter" idx="14" hasCustomPrompt="1"/>
          </p:nvPr>
        </p:nvSpPr>
        <p:spPr>
          <a:xfrm>
            <a:off x="4695363" y="897732"/>
            <a:ext cx="4185047" cy="3756422"/>
          </a:xfrm>
        </p:spPr>
        <p:txBody>
          <a:bodyPr/>
          <a:lstStyle>
            <a:lvl1pPr marL="0" indent="0">
              <a:buNone/>
              <a:defRPr/>
            </a:lvl1pPr>
          </a:lstStyle>
          <a:p>
            <a:pPr lvl="0"/>
            <a:r>
              <a:rPr lang="pl-PL"/>
              <a:t>Up to seven lines of text.</a:t>
            </a:r>
            <a:endParaRPr lang="en-US"/>
          </a:p>
        </p:txBody>
      </p:sp>
    </p:spTree>
    <p:extLst>
      <p:ext uri="{BB962C8B-B14F-4D97-AF65-F5344CB8AC3E}">
        <p14:creationId xmlns:p14="http://schemas.microsoft.com/office/powerpoint/2010/main" val="3419321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Full size 1 text box">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atin typeface="+mn-lt"/>
                <a:ea typeface="Avenir Next" charset="0"/>
                <a:cs typeface="Avenir Next" charset="0"/>
              </a:defRPr>
            </a:lvl1pPr>
          </a:lstStyle>
          <a:p>
            <a:r>
              <a:rPr lang="pl-PL"/>
              <a:t>Edit Title</a:t>
            </a:r>
            <a:endParaRPr lang="en-US"/>
          </a:p>
        </p:txBody>
      </p:sp>
      <p:sp>
        <p:nvSpPr>
          <p:cNvPr id="4" name="Symbol zastępczy tekstu 3"/>
          <p:cNvSpPr>
            <a:spLocks noGrp="1"/>
          </p:cNvSpPr>
          <p:nvPr>
            <p:ph type="body" sz="quarter" idx="12" hasCustomPrompt="1"/>
          </p:nvPr>
        </p:nvSpPr>
        <p:spPr>
          <a:xfrm>
            <a:off x="286479" y="897732"/>
            <a:ext cx="8593931" cy="3756422"/>
          </a:xfrm>
        </p:spPr>
        <p:txBody>
          <a:bodyPr/>
          <a:lstStyle>
            <a:lvl1pPr marL="0" indent="0">
              <a:buNone/>
              <a:defRPr>
                <a:latin typeface="+mj-lt"/>
                <a:ea typeface="Avenir Next" charset="0"/>
                <a:cs typeface="Avenir Next" charset="0"/>
              </a:defRPr>
            </a:lvl1pPr>
          </a:lstStyle>
          <a:p>
            <a:pPr lvl="0"/>
            <a:r>
              <a:rPr lang="pl-PL"/>
              <a:t>Up to seven lines of text.</a:t>
            </a:r>
            <a:endParaRPr lang="en-US"/>
          </a:p>
        </p:txBody>
      </p:sp>
    </p:spTree>
    <p:extLst>
      <p:ext uri="{BB962C8B-B14F-4D97-AF65-F5344CB8AC3E}">
        <p14:creationId xmlns:p14="http://schemas.microsoft.com/office/powerpoint/2010/main" val="38407697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TextBox 1"/>
          <p:cNvSpPr txBox="1"/>
          <p:nvPr userDrawn="1"/>
        </p:nvSpPr>
        <p:spPr>
          <a:xfrm>
            <a:off x="1" y="0"/>
            <a:ext cx="9144000" cy="5143500"/>
          </a:xfrm>
          <a:prstGeom prst="rect">
            <a:avLst/>
          </a:prstGeom>
          <a:noFill/>
        </p:spPr>
        <p:txBody>
          <a:bodyPr wrap="square" rtlCol="0" anchor="ctr">
            <a:noAutofit/>
          </a:bodyPr>
          <a:lstStyle/>
          <a:p>
            <a:pPr algn="ctr"/>
            <a:r>
              <a:rPr lang="en-US" sz="3200" dirty="0">
                <a:solidFill>
                  <a:schemeClr val="accent1"/>
                </a:solidFill>
              </a:rPr>
              <a:t>THANK</a:t>
            </a:r>
            <a:r>
              <a:rPr lang="en-US" sz="3200" baseline="0" dirty="0">
                <a:solidFill>
                  <a:schemeClr val="accent1"/>
                </a:solidFill>
              </a:rPr>
              <a:t> YOU!</a:t>
            </a:r>
            <a:endParaRPr lang="en-US" sz="3200" dirty="0">
              <a:solidFill>
                <a:schemeClr val="accent1"/>
              </a:solidFill>
            </a:endParaRPr>
          </a:p>
        </p:txBody>
      </p:sp>
      <p:sp>
        <p:nvSpPr>
          <p:cNvPr id="3" name="Rectangle 2"/>
          <p:cNvSpPr/>
          <p:nvPr userDrawn="1"/>
        </p:nvSpPr>
        <p:spPr>
          <a:xfrm>
            <a:off x="8744507" y="12526"/>
            <a:ext cx="386967" cy="4070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65846426"/>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3" name="Rectangle 2"/>
          <p:cNvSpPr/>
          <p:nvPr userDrawn="1"/>
        </p:nvSpPr>
        <p:spPr>
          <a:xfrm>
            <a:off x="8744507" y="12526"/>
            <a:ext cx="386967" cy="4070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80289489"/>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4" hasCustomPrompt="1"/>
          </p:nvPr>
        </p:nvSpPr>
        <p:spPr>
          <a:xfrm>
            <a:off x="286942" y="897732"/>
            <a:ext cx="2762088" cy="3756422"/>
          </a:xfrm>
        </p:spPr>
        <p:txBody>
          <a:bodyPr/>
          <a:lstStyle>
            <a:lvl1pPr marL="270000">
              <a:defRPr/>
            </a:lvl1pPr>
          </a:lstStyle>
          <a:p>
            <a:pPr lvl="0"/>
            <a:r>
              <a:rPr lang="pl-PL"/>
              <a:t>Click to edit content</a:t>
            </a:r>
          </a:p>
        </p:txBody>
      </p:sp>
      <p:sp>
        <p:nvSpPr>
          <p:cNvPr id="6" name="Symbol zastępczy zawartości 4"/>
          <p:cNvSpPr>
            <a:spLocks noGrp="1"/>
          </p:cNvSpPr>
          <p:nvPr>
            <p:ph sz="quarter" idx="15" hasCustomPrompt="1"/>
          </p:nvPr>
        </p:nvSpPr>
        <p:spPr>
          <a:xfrm>
            <a:off x="3202619" y="897732"/>
            <a:ext cx="2762088" cy="3756422"/>
          </a:xfrm>
        </p:spPr>
        <p:txBody>
          <a:bodyPr/>
          <a:lstStyle>
            <a:lvl1pPr marL="270000">
              <a:defRPr/>
            </a:lvl1pPr>
          </a:lstStyle>
          <a:p>
            <a:pPr lvl="0"/>
            <a:r>
              <a:rPr lang="pl-PL"/>
              <a:t>Click to edit content</a:t>
            </a:r>
          </a:p>
        </p:txBody>
      </p:sp>
      <p:sp>
        <p:nvSpPr>
          <p:cNvPr id="7" name="Symbol zastępczy zawartości 4"/>
          <p:cNvSpPr>
            <a:spLocks noGrp="1"/>
          </p:cNvSpPr>
          <p:nvPr>
            <p:ph sz="quarter" idx="16" hasCustomPrompt="1"/>
          </p:nvPr>
        </p:nvSpPr>
        <p:spPr>
          <a:xfrm>
            <a:off x="6118322" y="897732"/>
            <a:ext cx="2762088" cy="3756422"/>
          </a:xfrm>
        </p:spPr>
        <p:txBody>
          <a:bodyPr/>
          <a:lstStyle>
            <a:lvl1pPr marL="270000">
              <a:defRPr/>
            </a:lvl1pPr>
          </a:lstStyle>
          <a:p>
            <a:pPr lvl="0"/>
            <a:r>
              <a:rPr lang="pl-PL"/>
              <a:t>Click to edit content</a:t>
            </a:r>
          </a:p>
        </p:txBody>
      </p:sp>
    </p:spTree>
    <p:extLst>
      <p:ext uri="{BB962C8B-B14F-4D97-AF65-F5344CB8AC3E}">
        <p14:creationId xmlns:p14="http://schemas.microsoft.com/office/powerpoint/2010/main" val="35737698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9" name="Symbol zastępczy zawartości 4"/>
          <p:cNvSpPr>
            <a:spLocks noGrp="1"/>
          </p:cNvSpPr>
          <p:nvPr>
            <p:ph sz="quarter" idx="11" hasCustomPrompt="1"/>
          </p:nvPr>
        </p:nvSpPr>
        <p:spPr>
          <a:xfrm>
            <a:off x="286942" y="897731"/>
            <a:ext cx="4184754" cy="1826934"/>
          </a:xfrm>
        </p:spPr>
        <p:txBody>
          <a:bodyPr/>
          <a:lstStyle>
            <a:lvl1pPr marL="270000">
              <a:defRPr/>
            </a:lvl1pPr>
          </a:lstStyle>
          <a:p>
            <a:pPr lvl="0"/>
            <a:r>
              <a:rPr lang="pl-PL"/>
              <a:t>Click to edit content</a:t>
            </a:r>
          </a:p>
        </p:txBody>
      </p:sp>
      <p:sp>
        <p:nvSpPr>
          <p:cNvPr id="10" name="Symbol zastępczy zawartości 4"/>
          <p:cNvSpPr>
            <a:spLocks noGrp="1"/>
          </p:cNvSpPr>
          <p:nvPr>
            <p:ph sz="quarter" idx="13" hasCustomPrompt="1"/>
          </p:nvPr>
        </p:nvSpPr>
        <p:spPr>
          <a:xfrm>
            <a:off x="286942" y="2808073"/>
            <a:ext cx="4184754" cy="1846080"/>
          </a:xfrm>
        </p:spPr>
        <p:txBody>
          <a:bodyPr/>
          <a:lstStyle>
            <a:lvl1pPr marL="270000">
              <a:defRPr/>
            </a:lvl1pPr>
          </a:lstStyle>
          <a:p>
            <a:pPr lvl="0"/>
            <a:r>
              <a:rPr lang="pl-PL"/>
              <a:t>Click to edit content</a:t>
            </a:r>
          </a:p>
        </p:txBody>
      </p:sp>
      <p:sp>
        <p:nvSpPr>
          <p:cNvPr id="11" name="Symbol zastępczy zawartości 4"/>
          <p:cNvSpPr>
            <a:spLocks noGrp="1"/>
          </p:cNvSpPr>
          <p:nvPr>
            <p:ph sz="quarter" idx="14" hasCustomPrompt="1"/>
          </p:nvPr>
        </p:nvSpPr>
        <p:spPr>
          <a:xfrm>
            <a:off x="4695656" y="897731"/>
            <a:ext cx="4184754" cy="1826934"/>
          </a:xfrm>
        </p:spPr>
        <p:txBody>
          <a:bodyPr/>
          <a:lstStyle>
            <a:lvl1pPr marL="270000">
              <a:defRPr/>
            </a:lvl1pPr>
          </a:lstStyle>
          <a:p>
            <a:pPr lvl="0"/>
            <a:r>
              <a:rPr lang="pl-PL"/>
              <a:t>Click to edit content</a:t>
            </a:r>
          </a:p>
        </p:txBody>
      </p:sp>
      <p:sp>
        <p:nvSpPr>
          <p:cNvPr id="12" name="Symbol zastępczy zawartości 4"/>
          <p:cNvSpPr>
            <a:spLocks noGrp="1"/>
          </p:cNvSpPr>
          <p:nvPr>
            <p:ph sz="quarter" idx="15" hasCustomPrompt="1"/>
          </p:nvPr>
        </p:nvSpPr>
        <p:spPr>
          <a:xfrm>
            <a:off x="4695656" y="2808073"/>
            <a:ext cx="4184754" cy="1846080"/>
          </a:xfrm>
        </p:spPr>
        <p:txBody>
          <a:bodyPr/>
          <a:lstStyle>
            <a:lvl1pPr marL="270000">
              <a:defRPr/>
            </a:lvl1pPr>
          </a:lstStyle>
          <a:p>
            <a:pPr lvl="0"/>
            <a:r>
              <a:rPr lang="pl-PL"/>
              <a:t>Click to edit content</a:t>
            </a:r>
          </a:p>
        </p:txBody>
      </p:sp>
    </p:spTree>
    <p:extLst>
      <p:ext uri="{BB962C8B-B14F-4D97-AF65-F5344CB8AC3E}">
        <p14:creationId xmlns:p14="http://schemas.microsoft.com/office/powerpoint/2010/main" val="1056582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4_Section Break / Final">
    <p:spTree>
      <p:nvGrpSpPr>
        <p:cNvPr id="1" name=""/>
        <p:cNvGrpSpPr/>
        <p:nvPr/>
      </p:nvGrpSpPr>
      <p:grpSpPr>
        <a:xfrm>
          <a:off x="0" y="0"/>
          <a:ext cx="0" cy="0"/>
          <a:chOff x="0" y="0"/>
          <a:chExt cx="0" cy="0"/>
        </a:xfrm>
      </p:grpSpPr>
      <p:sp>
        <p:nvSpPr>
          <p:cNvPr id="46" name="Tytuł 1"/>
          <p:cNvSpPr>
            <a:spLocks noGrp="1"/>
          </p:cNvSpPr>
          <p:nvPr>
            <p:ph type="title" hasCustomPrompt="1"/>
          </p:nvPr>
        </p:nvSpPr>
        <p:spPr>
          <a:xfrm>
            <a:off x="3933825" y="1496625"/>
            <a:ext cx="4953436" cy="863661"/>
          </a:xfrm>
        </p:spPr>
        <p:txBody>
          <a:bodyPr anchor="ctr"/>
          <a:lstStyle>
            <a:lvl1pPr algn="l">
              <a:lnSpc>
                <a:spcPct val="100000"/>
              </a:lnSpc>
              <a:spcBef>
                <a:spcPts val="450"/>
              </a:spcBef>
              <a:spcAft>
                <a:spcPts val="450"/>
              </a:spcAft>
              <a:defRPr sz="2800" b="0">
                <a:solidFill>
                  <a:schemeClr val="accent4"/>
                </a:solidFill>
              </a:defRPr>
            </a:lvl1pPr>
          </a:lstStyle>
          <a:p>
            <a:r>
              <a:rPr lang="pl-PL" dirty="0"/>
              <a:t>EDIT TITLE</a:t>
            </a:r>
            <a:endParaRPr lang="en-US" dirty="0"/>
          </a:p>
        </p:txBody>
      </p:sp>
      <p:grpSp>
        <p:nvGrpSpPr>
          <p:cNvPr id="64" name="Group 35"/>
          <p:cNvGrpSpPr>
            <a:grpSpLocks noChangeAspect="1"/>
          </p:cNvGrpSpPr>
          <p:nvPr/>
        </p:nvGrpSpPr>
        <p:grpSpPr bwMode="auto">
          <a:xfrm>
            <a:off x="609601" y="849169"/>
            <a:ext cx="2507458" cy="3026386"/>
            <a:chOff x="2363" y="293"/>
            <a:chExt cx="1208" cy="1458"/>
          </a:xfrm>
        </p:grpSpPr>
        <p:sp>
          <p:nvSpPr>
            <p:cNvPr id="65" name="Freeform 36"/>
            <p:cNvSpPr>
              <a:spLocks/>
            </p:cNvSpPr>
            <p:nvPr/>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close/>
                </a:path>
              </a:pathLst>
            </a:custGeom>
            <a:solidFill>
              <a:srgbClr val="124F96"/>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66" name="Freeform 37"/>
            <p:cNvSpPr>
              <a:spLocks/>
            </p:cNvSpPr>
            <p:nvPr/>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67" name="Freeform 38"/>
            <p:cNvSpPr>
              <a:spLocks/>
            </p:cNvSpPr>
            <p:nvPr/>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close/>
                </a:path>
              </a:pathLst>
            </a:custGeom>
            <a:solidFill>
              <a:srgbClr val="3D649B"/>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68" name="Freeform 39"/>
            <p:cNvSpPr>
              <a:spLocks/>
            </p:cNvSpPr>
            <p:nvPr/>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69" name="Freeform 41"/>
            <p:cNvSpPr>
              <a:spLocks/>
            </p:cNvSpPr>
            <p:nvPr/>
          </p:nvSpPr>
          <p:spPr bwMode="auto">
            <a:xfrm>
              <a:off x="2796" y="1709"/>
              <a:ext cx="43" cy="42"/>
            </a:xfrm>
            <a:custGeom>
              <a:avLst/>
              <a:gdLst>
                <a:gd name="T0" fmla="*/ 5 w 43"/>
                <a:gd name="T1" fmla="*/ 0 h 42"/>
                <a:gd name="T2" fmla="*/ 5 w 43"/>
                <a:gd name="T3" fmla="*/ 0 h 42"/>
                <a:gd name="T4" fmla="*/ 0 w 43"/>
                <a:gd name="T5" fmla="*/ 38 h 42"/>
                <a:gd name="T6" fmla="*/ 38 w 43"/>
                <a:gd name="T7" fmla="*/ 42 h 42"/>
                <a:gd name="T8" fmla="*/ 43 w 43"/>
                <a:gd name="T9" fmla="*/ 5 h 42"/>
                <a:gd name="T10" fmla="*/ 43 w 43"/>
                <a:gd name="T11" fmla="*/ 5 h 42"/>
                <a:gd name="T12" fmla="*/ 5 w 43"/>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3" h="42">
                  <a:moveTo>
                    <a:pt x="5" y="0"/>
                  </a:moveTo>
                  <a:lnTo>
                    <a:pt x="5" y="0"/>
                  </a:lnTo>
                  <a:lnTo>
                    <a:pt x="0" y="38"/>
                  </a:lnTo>
                  <a:lnTo>
                    <a:pt x="38" y="42"/>
                  </a:lnTo>
                  <a:lnTo>
                    <a:pt x="43" y="5"/>
                  </a:lnTo>
                  <a:lnTo>
                    <a:pt x="43" y="5"/>
                  </a:lnTo>
                  <a:lnTo>
                    <a:pt x="5" y="0"/>
                  </a:lnTo>
                </a:path>
              </a:pathLst>
            </a:custGeom>
            <a:solidFill>
              <a:srgbClr val="145098"/>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70" name="Freeform 42"/>
            <p:cNvSpPr>
              <a:spLocks/>
            </p:cNvSpPr>
            <p:nvPr/>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close/>
                </a:path>
              </a:pathLst>
            </a:custGeom>
            <a:solidFill>
              <a:srgbClr val="0D4589"/>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71" name="Freeform 43"/>
            <p:cNvSpPr>
              <a:spLocks/>
            </p:cNvSpPr>
            <p:nvPr/>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72" name="Freeform 44"/>
            <p:cNvSpPr>
              <a:spLocks/>
            </p:cNvSpPr>
            <p:nvPr/>
          </p:nvSpPr>
          <p:spPr bwMode="auto">
            <a:xfrm>
              <a:off x="2771" y="366"/>
              <a:ext cx="66" cy="62"/>
            </a:xfrm>
            <a:custGeom>
              <a:avLst/>
              <a:gdLst>
                <a:gd name="T0" fmla="*/ 48 w 90"/>
                <a:gd name="T1" fmla="*/ 0 h 84"/>
                <a:gd name="T2" fmla="*/ 30 w 90"/>
                <a:gd name="T3" fmla="*/ 4 h 84"/>
                <a:gd name="T4" fmla="*/ 10 w 90"/>
                <a:gd name="T5" fmla="*/ 60 h 84"/>
                <a:gd name="T6" fmla="*/ 48 w 90"/>
                <a:gd name="T7" fmla="*/ 84 h 84"/>
                <a:gd name="T8" fmla="*/ 49 w 90"/>
                <a:gd name="T9" fmla="*/ 84 h 84"/>
                <a:gd name="T10" fmla="*/ 66 w 90"/>
                <a:gd name="T11" fmla="*/ 80 h 84"/>
                <a:gd name="T12" fmla="*/ 90 w 90"/>
                <a:gd name="T13" fmla="*/ 43 h 84"/>
                <a:gd name="T14" fmla="*/ 90 w 90"/>
                <a:gd name="T15" fmla="*/ 41 h 84"/>
                <a:gd name="T16" fmla="*/ 86 w 90"/>
                <a:gd name="T17" fmla="*/ 24 h 84"/>
                <a:gd name="T18" fmla="*/ 48 w 90"/>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84">
                  <a:moveTo>
                    <a:pt x="48" y="0"/>
                  </a:moveTo>
                  <a:cubicBezTo>
                    <a:pt x="42" y="0"/>
                    <a:pt x="36" y="1"/>
                    <a:pt x="30" y="4"/>
                  </a:cubicBezTo>
                  <a:cubicBezTo>
                    <a:pt x="9" y="14"/>
                    <a:pt x="0" y="39"/>
                    <a:pt x="10" y="60"/>
                  </a:cubicBezTo>
                  <a:cubicBezTo>
                    <a:pt x="17" y="75"/>
                    <a:pt x="32" y="84"/>
                    <a:pt x="48" y="84"/>
                  </a:cubicBezTo>
                  <a:cubicBezTo>
                    <a:pt x="49" y="84"/>
                    <a:pt x="49" y="84"/>
                    <a:pt x="49" y="84"/>
                  </a:cubicBezTo>
                  <a:cubicBezTo>
                    <a:pt x="55" y="84"/>
                    <a:pt x="61" y="83"/>
                    <a:pt x="66" y="80"/>
                  </a:cubicBezTo>
                  <a:cubicBezTo>
                    <a:pt x="81" y="73"/>
                    <a:pt x="90" y="59"/>
                    <a:pt x="90" y="43"/>
                  </a:cubicBezTo>
                  <a:cubicBezTo>
                    <a:pt x="90" y="41"/>
                    <a:pt x="90" y="41"/>
                    <a:pt x="90" y="41"/>
                  </a:cubicBezTo>
                  <a:cubicBezTo>
                    <a:pt x="90" y="35"/>
                    <a:pt x="89" y="30"/>
                    <a:pt x="86" y="24"/>
                  </a:cubicBezTo>
                  <a:cubicBezTo>
                    <a:pt x="79" y="9"/>
                    <a:pt x="64" y="0"/>
                    <a:pt x="48" y="0"/>
                  </a:cubicBezTo>
                </a:path>
              </a:pathLst>
            </a:custGeom>
            <a:solidFill>
              <a:srgbClr val="5988C3"/>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73" name="Freeform 45"/>
            <p:cNvSpPr>
              <a:spLocks/>
            </p:cNvSpPr>
            <p:nvPr/>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74" name="Freeform 46"/>
            <p:cNvSpPr>
              <a:spLocks/>
            </p:cNvSpPr>
            <p:nvPr/>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path>
              </a:pathLst>
            </a:custGeom>
            <a:solidFill>
              <a:srgbClr val="1A63B0"/>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75" name="Freeform 47"/>
            <p:cNvSpPr>
              <a:spLocks/>
            </p:cNvSpPr>
            <p:nvPr/>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close/>
                </a:path>
              </a:pathLst>
            </a:custGeom>
            <a:solidFill>
              <a:srgbClr val="1E69B9"/>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76" name="Freeform 48"/>
            <p:cNvSpPr>
              <a:spLocks/>
            </p:cNvSpPr>
            <p:nvPr/>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77" name="Freeform 49"/>
            <p:cNvSpPr>
              <a:spLocks/>
            </p:cNvSpPr>
            <p:nvPr/>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close/>
                </a:path>
              </a:pathLst>
            </a:custGeom>
            <a:solidFill>
              <a:srgbClr val="15559F"/>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78" name="Freeform 50"/>
            <p:cNvSpPr>
              <a:spLocks/>
            </p:cNvSpPr>
            <p:nvPr/>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79" name="Freeform 51"/>
            <p:cNvSpPr>
              <a:spLocks noEditPoints="1"/>
            </p:cNvSpPr>
            <p:nvPr/>
          </p:nvSpPr>
          <p:spPr bwMode="auto">
            <a:xfrm>
              <a:off x="3034" y="648"/>
              <a:ext cx="109" cy="101"/>
            </a:xfrm>
            <a:custGeom>
              <a:avLst/>
              <a:gdLst>
                <a:gd name="T0" fmla="*/ 92 w 147"/>
                <a:gd name="T1" fmla="*/ 102 h 137"/>
                <a:gd name="T2" fmla="*/ 90 w 147"/>
                <a:gd name="T3" fmla="*/ 94 h 137"/>
                <a:gd name="T4" fmla="*/ 100 w 147"/>
                <a:gd name="T5" fmla="*/ 88 h 137"/>
                <a:gd name="T6" fmla="*/ 104 w 147"/>
                <a:gd name="T7" fmla="*/ 110 h 137"/>
                <a:gd name="T8" fmla="*/ 66 w 147"/>
                <a:gd name="T9" fmla="*/ 115 h 137"/>
                <a:gd name="T10" fmla="*/ 44 w 147"/>
                <a:gd name="T11" fmla="*/ 79 h 137"/>
                <a:gd name="T12" fmla="*/ 56 w 147"/>
                <a:gd name="T13" fmla="*/ 81 h 137"/>
                <a:gd name="T14" fmla="*/ 77 w 147"/>
                <a:gd name="T15" fmla="*/ 97 h 137"/>
                <a:gd name="T16" fmla="*/ 84 w 147"/>
                <a:gd name="T17" fmla="*/ 107 h 137"/>
                <a:gd name="T18" fmla="*/ 101 w 147"/>
                <a:gd name="T19" fmla="*/ 112 h 137"/>
                <a:gd name="T20" fmla="*/ 79 w 147"/>
                <a:gd name="T21" fmla="*/ 93 h 137"/>
                <a:gd name="T22" fmla="*/ 54 w 147"/>
                <a:gd name="T23" fmla="*/ 74 h 137"/>
                <a:gd name="T24" fmla="*/ 77 w 147"/>
                <a:gd name="T25" fmla="*/ 76 h 137"/>
                <a:gd name="T26" fmla="*/ 85 w 147"/>
                <a:gd name="T27" fmla="*/ 74 h 137"/>
                <a:gd name="T28" fmla="*/ 92 w 147"/>
                <a:gd name="T29" fmla="*/ 86 h 137"/>
                <a:gd name="T30" fmla="*/ 86 w 147"/>
                <a:gd name="T31" fmla="*/ 92 h 137"/>
                <a:gd name="T32" fmla="*/ 79 w 147"/>
                <a:gd name="T33" fmla="*/ 93 h 137"/>
                <a:gd name="T34" fmla="*/ 86 w 147"/>
                <a:gd name="T35" fmla="*/ 70 h 137"/>
                <a:gd name="T36" fmla="*/ 93 w 147"/>
                <a:gd name="T37" fmla="*/ 58 h 137"/>
                <a:gd name="T38" fmla="*/ 97 w 147"/>
                <a:gd name="T39" fmla="*/ 59 h 137"/>
                <a:gd name="T40" fmla="*/ 93 w 147"/>
                <a:gd name="T41" fmla="*/ 73 h 137"/>
                <a:gd name="T42" fmla="*/ 52 w 147"/>
                <a:gd name="T43" fmla="*/ 69 h 137"/>
                <a:gd name="T44" fmla="*/ 63 w 147"/>
                <a:gd name="T45" fmla="*/ 46 h 137"/>
                <a:gd name="T46" fmla="*/ 75 w 147"/>
                <a:gd name="T47" fmla="*/ 44 h 137"/>
                <a:gd name="T48" fmla="*/ 91 w 147"/>
                <a:gd name="T49" fmla="*/ 55 h 137"/>
                <a:gd name="T50" fmla="*/ 81 w 147"/>
                <a:gd name="T51" fmla="*/ 61 h 137"/>
                <a:gd name="T52" fmla="*/ 71 w 147"/>
                <a:gd name="T53" fmla="*/ 67 h 137"/>
                <a:gd name="T54" fmla="*/ 53 w 147"/>
                <a:gd name="T55" fmla="*/ 71 h 137"/>
                <a:gd name="T56" fmla="*/ 100 w 147"/>
                <a:gd name="T57" fmla="*/ 59 h 137"/>
                <a:gd name="T58" fmla="*/ 104 w 147"/>
                <a:gd name="T59" fmla="*/ 44 h 137"/>
                <a:gd name="T60" fmla="*/ 125 w 147"/>
                <a:gd name="T61" fmla="*/ 81 h 137"/>
                <a:gd name="T62" fmla="*/ 104 w 147"/>
                <a:gd name="T63" fmla="*/ 87 h 137"/>
                <a:gd name="T64" fmla="*/ 106 w 147"/>
                <a:gd name="T65" fmla="*/ 72 h 137"/>
                <a:gd name="T66" fmla="*/ 91 w 147"/>
                <a:gd name="T67" fmla="*/ 46 h 137"/>
                <a:gd name="T68" fmla="*/ 75 w 147"/>
                <a:gd name="T69" fmla="*/ 35 h 137"/>
                <a:gd name="T70" fmla="*/ 108 w 147"/>
                <a:gd name="T71" fmla="*/ 31 h 137"/>
                <a:gd name="T72" fmla="*/ 101 w 147"/>
                <a:gd name="T73" fmla="*/ 42 h 137"/>
                <a:gd name="T74" fmla="*/ 91 w 147"/>
                <a:gd name="T75" fmla="*/ 46 h 137"/>
                <a:gd name="T76" fmla="*/ 32 w 147"/>
                <a:gd name="T77" fmla="*/ 56 h 137"/>
                <a:gd name="T78" fmla="*/ 59 w 147"/>
                <a:gd name="T79" fmla="*/ 30 h 137"/>
                <a:gd name="T80" fmla="*/ 59 w 147"/>
                <a:gd name="T81" fmla="*/ 46 h 137"/>
                <a:gd name="T82" fmla="*/ 51 w 147"/>
                <a:gd name="T83" fmla="*/ 65 h 137"/>
                <a:gd name="T84" fmla="*/ 38 w 147"/>
                <a:gd name="T85" fmla="*/ 78 h 137"/>
                <a:gd name="T86" fmla="*/ 34 w 147"/>
                <a:gd name="T87" fmla="*/ 86 h 137"/>
                <a:gd name="T88" fmla="*/ 60 w 147"/>
                <a:gd name="T89" fmla="*/ 24 h 137"/>
                <a:gd name="T90" fmla="*/ 91 w 147"/>
                <a:gd name="T91" fmla="*/ 22 h 137"/>
                <a:gd name="T92" fmla="*/ 74 w 147"/>
                <a:gd name="T93" fmla="*/ 31 h 137"/>
                <a:gd name="T94" fmla="*/ 63 w 147"/>
                <a:gd name="T95" fmla="*/ 29 h 137"/>
                <a:gd name="T96" fmla="*/ 16 w 147"/>
                <a:gd name="T97" fmla="*/ 39 h 137"/>
                <a:gd name="T98" fmla="*/ 77 w 147"/>
                <a:gd name="T99" fmla="*/ 137 h 137"/>
                <a:gd name="T100" fmla="*/ 140 w 147"/>
                <a:gd name="T101" fmla="*/ 98 h 137"/>
                <a:gd name="T102" fmla="*/ 147 w 147"/>
                <a:gd name="T103" fmla="*/ 68 h 137"/>
                <a:gd name="T104" fmla="*/ 78 w 147"/>
                <a:gd name="T10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7" h="137">
                  <a:moveTo>
                    <a:pt x="104" y="110"/>
                  </a:moveTo>
                  <a:cubicBezTo>
                    <a:pt x="92" y="102"/>
                    <a:pt x="92" y="102"/>
                    <a:pt x="92" y="102"/>
                  </a:cubicBezTo>
                  <a:cubicBezTo>
                    <a:pt x="92" y="101"/>
                    <a:pt x="92" y="101"/>
                    <a:pt x="92" y="101"/>
                  </a:cubicBezTo>
                  <a:cubicBezTo>
                    <a:pt x="93" y="99"/>
                    <a:pt x="92" y="96"/>
                    <a:pt x="90" y="94"/>
                  </a:cubicBezTo>
                  <a:cubicBezTo>
                    <a:pt x="95" y="88"/>
                    <a:pt x="95" y="88"/>
                    <a:pt x="95" y="88"/>
                  </a:cubicBezTo>
                  <a:cubicBezTo>
                    <a:pt x="100" y="88"/>
                    <a:pt x="100" y="88"/>
                    <a:pt x="100" y="88"/>
                  </a:cubicBezTo>
                  <a:cubicBezTo>
                    <a:pt x="108" y="107"/>
                    <a:pt x="108" y="107"/>
                    <a:pt x="108" y="107"/>
                  </a:cubicBezTo>
                  <a:cubicBezTo>
                    <a:pt x="107" y="108"/>
                    <a:pt x="105" y="109"/>
                    <a:pt x="104" y="110"/>
                  </a:cubicBezTo>
                  <a:moveTo>
                    <a:pt x="79" y="117"/>
                  </a:moveTo>
                  <a:cubicBezTo>
                    <a:pt x="75" y="117"/>
                    <a:pt x="70" y="116"/>
                    <a:pt x="66" y="115"/>
                  </a:cubicBezTo>
                  <a:cubicBezTo>
                    <a:pt x="52" y="111"/>
                    <a:pt x="41" y="101"/>
                    <a:pt x="35" y="89"/>
                  </a:cubicBezTo>
                  <a:cubicBezTo>
                    <a:pt x="44" y="79"/>
                    <a:pt x="44" y="79"/>
                    <a:pt x="44" y="79"/>
                  </a:cubicBezTo>
                  <a:cubicBezTo>
                    <a:pt x="56" y="82"/>
                    <a:pt x="56" y="82"/>
                    <a:pt x="56" y="82"/>
                  </a:cubicBezTo>
                  <a:cubicBezTo>
                    <a:pt x="56" y="81"/>
                    <a:pt x="56" y="81"/>
                    <a:pt x="56" y="81"/>
                  </a:cubicBezTo>
                  <a:cubicBezTo>
                    <a:pt x="77" y="96"/>
                    <a:pt x="77" y="96"/>
                    <a:pt x="77" y="96"/>
                  </a:cubicBezTo>
                  <a:cubicBezTo>
                    <a:pt x="77" y="97"/>
                    <a:pt x="77" y="97"/>
                    <a:pt x="77" y="97"/>
                  </a:cubicBezTo>
                  <a:cubicBezTo>
                    <a:pt x="76" y="101"/>
                    <a:pt x="78" y="106"/>
                    <a:pt x="82" y="107"/>
                  </a:cubicBezTo>
                  <a:cubicBezTo>
                    <a:pt x="83" y="107"/>
                    <a:pt x="84" y="107"/>
                    <a:pt x="84" y="107"/>
                  </a:cubicBezTo>
                  <a:cubicBezTo>
                    <a:pt x="87" y="107"/>
                    <a:pt x="89" y="106"/>
                    <a:pt x="90" y="105"/>
                  </a:cubicBezTo>
                  <a:cubicBezTo>
                    <a:pt x="101" y="112"/>
                    <a:pt x="101" y="112"/>
                    <a:pt x="101" y="112"/>
                  </a:cubicBezTo>
                  <a:cubicBezTo>
                    <a:pt x="94" y="115"/>
                    <a:pt x="86" y="117"/>
                    <a:pt x="79" y="117"/>
                  </a:cubicBezTo>
                  <a:moveTo>
                    <a:pt x="79" y="93"/>
                  </a:moveTo>
                  <a:cubicBezTo>
                    <a:pt x="54" y="75"/>
                    <a:pt x="54" y="75"/>
                    <a:pt x="54" y="75"/>
                  </a:cubicBezTo>
                  <a:cubicBezTo>
                    <a:pt x="54" y="74"/>
                    <a:pt x="54" y="74"/>
                    <a:pt x="54" y="74"/>
                  </a:cubicBezTo>
                  <a:cubicBezTo>
                    <a:pt x="71" y="71"/>
                    <a:pt x="71" y="71"/>
                    <a:pt x="71" y="71"/>
                  </a:cubicBezTo>
                  <a:cubicBezTo>
                    <a:pt x="72" y="74"/>
                    <a:pt x="74" y="76"/>
                    <a:pt x="77" y="76"/>
                  </a:cubicBezTo>
                  <a:cubicBezTo>
                    <a:pt x="77" y="76"/>
                    <a:pt x="78" y="76"/>
                    <a:pt x="79" y="76"/>
                  </a:cubicBezTo>
                  <a:cubicBezTo>
                    <a:pt x="81" y="76"/>
                    <a:pt x="83" y="75"/>
                    <a:pt x="85" y="74"/>
                  </a:cubicBezTo>
                  <a:cubicBezTo>
                    <a:pt x="92" y="77"/>
                    <a:pt x="92" y="77"/>
                    <a:pt x="92" y="77"/>
                  </a:cubicBezTo>
                  <a:cubicBezTo>
                    <a:pt x="92" y="86"/>
                    <a:pt x="92" y="86"/>
                    <a:pt x="92" y="86"/>
                  </a:cubicBezTo>
                  <a:cubicBezTo>
                    <a:pt x="88" y="92"/>
                    <a:pt x="88" y="92"/>
                    <a:pt x="88" y="92"/>
                  </a:cubicBezTo>
                  <a:cubicBezTo>
                    <a:pt x="87" y="92"/>
                    <a:pt x="87" y="92"/>
                    <a:pt x="86" y="92"/>
                  </a:cubicBezTo>
                  <a:cubicBezTo>
                    <a:pt x="86" y="92"/>
                    <a:pt x="85" y="92"/>
                    <a:pt x="84" y="92"/>
                  </a:cubicBezTo>
                  <a:cubicBezTo>
                    <a:pt x="83" y="92"/>
                    <a:pt x="81" y="92"/>
                    <a:pt x="79" y="93"/>
                  </a:cubicBezTo>
                  <a:moveTo>
                    <a:pt x="93" y="73"/>
                  </a:moveTo>
                  <a:cubicBezTo>
                    <a:pt x="86" y="70"/>
                    <a:pt x="86" y="70"/>
                    <a:pt x="86" y="70"/>
                  </a:cubicBezTo>
                  <a:cubicBezTo>
                    <a:pt x="87" y="68"/>
                    <a:pt x="86" y="66"/>
                    <a:pt x="85" y="65"/>
                  </a:cubicBezTo>
                  <a:cubicBezTo>
                    <a:pt x="93" y="58"/>
                    <a:pt x="93" y="58"/>
                    <a:pt x="93" y="58"/>
                  </a:cubicBezTo>
                  <a:cubicBezTo>
                    <a:pt x="94" y="58"/>
                    <a:pt x="95" y="59"/>
                    <a:pt x="96" y="59"/>
                  </a:cubicBezTo>
                  <a:cubicBezTo>
                    <a:pt x="97" y="59"/>
                    <a:pt x="97" y="59"/>
                    <a:pt x="97" y="59"/>
                  </a:cubicBezTo>
                  <a:cubicBezTo>
                    <a:pt x="97" y="73"/>
                    <a:pt x="97" y="73"/>
                    <a:pt x="97" y="73"/>
                  </a:cubicBezTo>
                  <a:cubicBezTo>
                    <a:pt x="93" y="73"/>
                    <a:pt x="93" y="73"/>
                    <a:pt x="93" y="73"/>
                  </a:cubicBezTo>
                  <a:moveTo>
                    <a:pt x="53" y="71"/>
                  </a:moveTo>
                  <a:cubicBezTo>
                    <a:pt x="52" y="69"/>
                    <a:pt x="52" y="69"/>
                    <a:pt x="52" y="69"/>
                  </a:cubicBezTo>
                  <a:cubicBezTo>
                    <a:pt x="53" y="69"/>
                    <a:pt x="53" y="69"/>
                    <a:pt x="53" y="68"/>
                  </a:cubicBezTo>
                  <a:cubicBezTo>
                    <a:pt x="63" y="46"/>
                    <a:pt x="63" y="46"/>
                    <a:pt x="63" y="46"/>
                  </a:cubicBezTo>
                  <a:cubicBezTo>
                    <a:pt x="76" y="45"/>
                    <a:pt x="76" y="45"/>
                    <a:pt x="76" y="45"/>
                  </a:cubicBezTo>
                  <a:cubicBezTo>
                    <a:pt x="75" y="44"/>
                    <a:pt x="75" y="44"/>
                    <a:pt x="75" y="44"/>
                  </a:cubicBezTo>
                  <a:cubicBezTo>
                    <a:pt x="90" y="49"/>
                    <a:pt x="90" y="49"/>
                    <a:pt x="90" y="49"/>
                  </a:cubicBezTo>
                  <a:cubicBezTo>
                    <a:pt x="89" y="51"/>
                    <a:pt x="90" y="53"/>
                    <a:pt x="91" y="55"/>
                  </a:cubicBezTo>
                  <a:cubicBezTo>
                    <a:pt x="83" y="62"/>
                    <a:pt x="83" y="62"/>
                    <a:pt x="83" y="62"/>
                  </a:cubicBezTo>
                  <a:cubicBezTo>
                    <a:pt x="82" y="62"/>
                    <a:pt x="82" y="62"/>
                    <a:pt x="81" y="61"/>
                  </a:cubicBezTo>
                  <a:cubicBezTo>
                    <a:pt x="80" y="61"/>
                    <a:pt x="79" y="61"/>
                    <a:pt x="79" y="61"/>
                  </a:cubicBezTo>
                  <a:cubicBezTo>
                    <a:pt x="75" y="61"/>
                    <a:pt x="72" y="63"/>
                    <a:pt x="71" y="67"/>
                  </a:cubicBezTo>
                  <a:cubicBezTo>
                    <a:pt x="71" y="67"/>
                    <a:pt x="71" y="67"/>
                    <a:pt x="71" y="68"/>
                  </a:cubicBezTo>
                  <a:cubicBezTo>
                    <a:pt x="53" y="71"/>
                    <a:pt x="53" y="71"/>
                    <a:pt x="53" y="71"/>
                  </a:cubicBezTo>
                  <a:moveTo>
                    <a:pt x="100" y="73"/>
                  </a:moveTo>
                  <a:cubicBezTo>
                    <a:pt x="100" y="59"/>
                    <a:pt x="100" y="59"/>
                    <a:pt x="100" y="59"/>
                  </a:cubicBezTo>
                  <a:cubicBezTo>
                    <a:pt x="103" y="58"/>
                    <a:pt x="106" y="56"/>
                    <a:pt x="107" y="53"/>
                  </a:cubicBezTo>
                  <a:cubicBezTo>
                    <a:pt x="108" y="50"/>
                    <a:pt x="107" y="46"/>
                    <a:pt x="104" y="44"/>
                  </a:cubicBezTo>
                  <a:cubicBezTo>
                    <a:pt x="111" y="33"/>
                    <a:pt x="111" y="33"/>
                    <a:pt x="111" y="33"/>
                  </a:cubicBezTo>
                  <a:cubicBezTo>
                    <a:pt x="124" y="45"/>
                    <a:pt x="130" y="63"/>
                    <a:pt x="125" y="81"/>
                  </a:cubicBezTo>
                  <a:cubicBezTo>
                    <a:pt x="123" y="91"/>
                    <a:pt x="118" y="99"/>
                    <a:pt x="111" y="105"/>
                  </a:cubicBezTo>
                  <a:cubicBezTo>
                    <a:pt x="104" y="87"/>
                    <a:pt x="104" y="87"/>
                    <a:pt x="104" y="87"/>
                  </a:cubicBezTo>
                  <a:cubicBezTo>
                    <a:pt x="107" y="87"/>
                    <a:pt x="107" y="87"/>
                    <a:pt x="107" y="87"/>
                  </a:cubicBezTo>
                  <a:cubicBezTo>
                    <a:pt x="106" y="72"/>
                    <a:pt x="106" y="72"/>
                    <a:pt x="106" y="72"/>
                  </a:cubicBezTo>
                  <a:cubicBezTo>
                    <a:pt x="100" y="73"/>
                    <a:pt x="100" y="73"/>
                    <a:pt x="100" y="73"/>
                  </a:cubicBezTo>
                  <a:moveTo>
                    <a:pt x="91" y="46"/>
                  </a:moveTo>
                  <a:cubicBezTo>
                    <a:pt x="75" y="40"/>
                    <a:pt x="75" y="40"/>
                    <a:pt x="75" y="40"/>
                  </a:cubicBezTo>
                  <a:cubicBezTo>
                    <a:pt x="75" y="35"/>
                    <a:pt x="75" y="35"/>
                    <a:pt x="75" y="35"/>
                  </a:cubicBezTo>
                  <a:cubicBezTo>
                    <a:pt x="105" y="28"/>
                    <a:pt x="105" y="28"/>
                    <a:pt x="105" y="28"/>
                  </a:cubicBezTo>
                  <a:cubicBezTo>
                    <a:pt x="106" y="29"/>
                    <a:pt x="107" y="30"/>
                    <a:pt x="108" y="31"/>
                  </a:cubicBezTo>
                  <a:cubicBezTo>
                    <a:pt x="101" y="42"/>
                    <a:pt x="101" y="42"/>
                    <a:pt x="101" y="42"/>
                  </a:cubicBezTo>
                  <a:cubicBezTo>
                    <a:pt x="101" y="42"/>
                    <a:pt x="101" y="42"/>
                    <a:pt x="101" y="42"/>
                  </a:cubicBezTo>
                  <a:cubicBezTo>
                    <a:pt x="100" y="42"/>
                    <a:pt x="99" y="42"/>
                    <a:pt x="98" y="42"/>
                  </a:cubicBezTo>
                  <a:cubicBezTo>
                    <a:pt x="95" y="42"/>
                    <a:pt x="92" y="44"/>
                    <a:pt x="91" y="46"/>
                  </a:cubicBezTo>
                  <a:moveTo>
                    <a:pt x="34" y="86"/>
                  </a:moveTo>
                  <a:cubicBezTo>
                    <a:pt x="30" y="76"/>
                    <a:pt x="29" y="66"/>
                    <a:pt x="32" y="56"/>
                  </a:cubicBezTo>
                  <a:cubicBezTo>
                    <a:pt x="36" y="42"/>
                    <a:pt x="45" y="32"/>
                    <a:pt x="57" y="26"/>
                  </a:cubicBezTo>
                  <a:cubicBezTo>
                    <a:pt x="59" y="30"/>
                    <a:pt x="59" y="30"/>
                    <a:pt x="59" y="30"/>
                  </a:cubicBezTo>
                  <a:cubicBezTo>
                    <a:pt x="57" y="30"/>
                    <a:pt x="57" y="30"/>
                    <a:pt x="57" y="30"/>
                  </a:cubicBezTo>
                  <a:cubicBezTo>
                    <a:pt x="59" y="46"/>
                    <a:pt x="59" y="46"/>
                    <a:pt x="59" y="46"/>
                  </a:cubicBezTo>
                  <a:cubicBezTo>
                    <a:pt x="59" y="46"/>
                    <a:pt x="59" y="46"/>
                    <a:pt x="59" y="46"/>
                  </a:cubicBezTo>
                  <a:cubicBezTo>
                    <a:pt x="51" y="65"/>
                    <a:pt x="51" y="65"/>
                    <a:pt x="51" y="65"/>
                  </a:cubicBezTo>
                  <a:cubicBezTo>
                    <a:pt x="51" y="64"/>
                    <a:pt x="51" y="64"/>
                    <a:pt x="51" y="64"/>
                  </a:cubicBezTo>
                  <a:cubicBezTo>
                    <a:pt x="38" y="78"/>
                    <a:pt x="38" y="78"/>
                    <a:pt x="38" y="78"/>
                  </a:cubicBezTo>
                  <a:cubicBezTo>
                    <a:pt x="40" y="78"/>
                    <a:pt x="40" y="78"/>
                    <a:pt x="40" y="78"/>
                  </a:cubicBezTo>
                  <a:cubicBezTo>
                    <a:pt x="34" y="86"/>
                    <a:pt x="34" y="86"/>
                    <a:pt x="34" y="86"/>
                  </a:cubicBezTo>
                  <a:moveTo>
                    <a:pt x="63" y="29"/>
                  </a:moveTo>
                  <a:cubicBezTo>
                    <a:pt x="60" y="24"/>
                    <a:pt x="60" y="24"/>
                    <a:pt x="60" y="24"/>
                  </a:cubicBezTo>
                  <a:cubicBezTo>
                    <a:pt x="66" y="22"/>
                    <a:pt x="72" y="21"/>
                    <a:pt x="79" y="21"/>
                  </a:cubicBezTo>
                  <a:cubicBezTo>
                    <a:pt x="83" y="21"/>
                    <a:pt x="87" y="21"/>
                    <a:pt x="91" y="22"/>
                  </a:cubicBezTo>
                  <a:cubicBezTo>
                    <a:pt x="94" y="23"/>
                    <a:pt x="97" y="24"/>
                    <a:pt x="100" y="26"/>
                  </a:cubicBezTo>
                  <a:cubicBezTo>
                    <a:pt x="74" y="31"/>
                    <a:pt x="74" y="31"/>
                    <a:pt x="74" y="31"/>
                  </a:cubicBezTo>
                  <a:cubicBezTo>
                    <a:pt x="74" y="28"/>
                    <a:pt x="74" y="28"/>
                    <a:pt x="74" y="28"/>
                  </a:cubicBezTo>
                  <a:cubicBezTo>
                    <a:pt x="63" y="29"/>
                    <a:pt x="63" y="29"/>
                    <a:pt x="63" y="29"/>
                  </a:cubicBezTo>
                  <a:moveTo>
                    <a:pt x="78" y="0"/>
                  </a:moveTo>
                  <a:cubicBezTo>
                    <a:pt x="52" y="0"/>
                    <a:pt x="28" y="14"/>
                    <a:pt x="16" y="39"/>
                  </a:cubicBezTo>
                  <a:cubicBezTo>
                    <a:pt x="0" y="74"/>
                    <a:pt x="15" y="115"/>
                    <a:pt x="49" y="131"/>
                  </a:cubicBezTo>
                  <a:cubicBezTo>
                    <a:pt x="58" y="135"/>
                    <a:pt x="67" y="137"/>
                    <a:pt x="77" y="137"/>
                  </a:cubicBezTo>
                  <a:cubicBezTo>
                    <a:pt x="80" y="137"/>
                    <a:pt x="80" y="137"/>
                    <a:pt x="80" y="137"/>
                  </a:cubicBezTo>
                  <a:cubicBezTo>
                    <a:pt x="105" y="137"/>
                    <a:pt x="129" y="122"/>
                    <a:pt x="140" y="98"/>
                  </a:cubicBezTo>
                  <a:cubicBezTo>
                    <a:pt x="145" y="89"/>
                    <a:pt x="147" y="79"/>
                    <a:pt x="147" y="70"/>
                  </a:cubicBezTo>
                  <a:cubicBezTo>
                    <a:pt x="147" y="68"/>
                    <a:pt x="147" y="68"/>
                    <a:pt x="147" y="68"/>
                  </a:cubicBezTo>
                  <a:cubicBezTo>
                    <a:pt x="147" y="42"/>
                    <a:pt x="132" y="18"/>
                    <a:pt x="108" y="6"/>
                  </a:cubicBezTo>
                  <a:cubicBezTo>
                    <a:pt x="98" y="2"/>
                    <a:pt x="88" y="0"/>
                    <a:pt x="78" y="0"/>
                  </a:cubicBezTo>
                </a:path>
              </a:pathLst>
            </a:custGeom>
            <a:solidFill>
              <a:srgbClr val="84A2CD"/>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80" name="Freeform 52"/>
            <p:cNvSpPr>
              <a:spLocks/>
            </p:cNvSpPr>
            <p:nvPr/>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81" name="Freeform 53"/>
            <p:cNvSpPr>
              <a:spLocks/>
            </p:cNvSpPr>
            <p:nvPr/>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dirty="0"/>
            </a:p>
          </p:txBody>
        </p:sp>
        <p:sp>
          <p:nvSpPr>
            <p:cNvPr id="82" name="Freeform 54"/>
            <p:cNvSpPr>
              <a:spLocks/>
            </p:cNvSpPr>
            <p:nvPr/>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83" name="Freeform 55"/>
            <p:cNvSpPr>
              <a:spLocks/>
            </p:cNvSpPr>
            <p:nvPr/>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dirty="0"/>
            </a:p>
          </p:txBody>
        </p:sp>
        <p:sp>
          <p:nvSpPr>
            <p:cNvPr id="84" name="Freeform 56"/>
            <p:cNvSpPr>
              <a:spLocks noEditPoints="1"/>
            </p:cNvSpPr>
            <p:nvPr/>
          </p:nvSpPr>
          <p:spPr bwMode="auto">
            <a:xfrm>
              <a:off x="3442" y="583"/>
              <a:ext cx="129" cy="127"/>
            </a:xfrm>
            <a:custGeom>
              <a:avLst/>
              <a:gdLst>
                <a:gd name="T0" fmla="*/ 110 w 175"/>
                <a:gd name="T1" fmla="*/ 101 h 171"/>
                <a:gd name="T2" fmla="*/ 117 w 175"/>
                <a:gd name="T3" fmla="*/ 108 h 171"/>
                <a:gd name="T4" fmla="*/ 121 w 175"/>
                <a:gd name="T5" fmla="*/ 110 h 171"/>
                <a:gd name="T6" fmla="*/ 124 w 175"/>
                <a:gd name="T7" fmla="*/ 120 h 171"/>
                <a:gd name="T8" fmla="*/ 122 w 175"/>
                <a:gd name="T9" fmla="*/ 126 h 171"/>
                <a:gd name="T10" fmla="*/ 117 w 175"/>
                <a:gd name="T11" fmla="*/ 129 h 171"/>
                <a:gd name="T12" fmla="*/ 111 w 175"/>
                <a:gd name="T13" fmla="*/ 135 h 171"/>
                <a:gd name="T14" fmla="*/ 103 w 175"/>
                <a:gd name="T15" fmla="*/ 135 h 171"/>
                <a:gd name="T16" fmla="*/ 96 w 175"/>
                <a:gd name="T17" fmla="*/ 129 h 171"/>
                <a:gd name="T18" fmla="*/ 92 w 175"/>
                <a:gd name="T19" fmla="*/ 127 h 171"/>
                <a:gd name="T20" fmla="*/ 89 w 175"/>
                <a:gd name="T21" fmla="*/ 116 h 171"/>
                <a:gd name="T22" fmla="*/ 91 w 175"/>
                <a:gd name="T23" fmla="*/ 110 h 171"/>
                <a:gd name="T24" fmla="*/ 96 w 175"/>
                <a:gd name="T25" fmla="*/ 108 h 171"/>
                <a:gd name="T26" fmla="*/ 103 w 175"/>
                <a:gd name="T27" fmla="*/ 102 h 171"/>
                <a:gd name="T28" fmla="*/ 65 w 175"/>
                <a:gd name="T29" fmla="*/ 59 h 171"/>
                <a:gd name="T30" fmla="*/ 79 w 175"/>
                <a:gd name="T31" fmla="*/ 54 h 171"/>
                <a:gd name="T32" fmla="*/ 90 w 175"/>
                <a:gd name="T33" fmla="*/ 61 h 171"/>
                <a:gd name="T34" fmla="*/ 100 w 175"/>
                <a:gd name="T35" fmla="*/ 78 h 171"/>
                <a:gd name="T36" fmla="*/ 101 w 175"/>
                <a:gd name="T37" fmla="*/ 85 h 171"/>
                <a:gd name="T38" fmla="*/ 96 w 175"/>
                <a:gd name="T39" fmla="*/ 103 h 171"/>
                <a:gd name="T40" fmla="*/ 86 w 175"/>
                <a:gd name="T41" fmla="*/ 112 h 171"/>
                <a:gd name="T42" fmla="*/ 73 w 175"/>
                <a:gd name="T43" fmla="*/ 111 h 171"/>
                <a:gd name="T44" fmla="*/ 59 w 175"/>
                <a:gd name="T45" fmla="*/ 116 h 171"/>
                <a:gd name="T46" fmla="*/ 48 w 175"/>
                <a:gd name="T47" fmla="*/ 109 h 171"/>
                <a:gd name="T48" fmla="*/ 38 w 175"/>
                <a:gd name="T49" fmla="*/ 92 h 171"/>
                <a:gd name="T50" fmla="*/ 37 w 175"/>
                <a:gd name="T51" fmla="*/ 85 h 171"/>
                <a:gd name="T52" fmla="*/ 39 w 175"/>
                <a:gd name="T53" fmla="*/ 73 h 171"/>
                <a:gd name="T54" fmla="*/ 47 w 175"/>
                <a:gd name="T55" fmla="*/ 68 h 171"/>
                <a:gd name="T56" fmla="*/ 58 w 175"/>
                <a:gd name="T57" fmla="*/ 55 h 171"/>
                <a:gd name="T58" fmla="*/ 54 w 175"/>
                <a:gd name="T59" fmla="*/ 0 h 171"/>
                <a:gd name="T60" fmla="*/ 0 w 175"/>
                <a:gd name="T61" fmla="*/ 171 h 171"/>
                <a:gd name="T62" fmla="*/ 175 w 175"/>
                <a:gd name="T63" fmla="*/ 132 h 171"/>
                <a:gd name="T64" fmla="*/ 54 w 175"/>
                <a:gd name="T65"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5" h="171">
                  <a:moveTo>
                    <a:pt x="106" y="104"/>
                  </a:moveTo>
                  <a:cubicBezTo>
                    <a:pt x="108" y="104"/>
                    <a:pt x="109" y="103"/>
                    <a:pt x="110" y="101"/>
                  </a:cubicBezTo>
                  <a:cubicBezTo>
                    <a:pt x="111" y="102"/>
                    <a:pt x="112" y="102"/>
                    <a:pt x="114" y="103"/>
                  </a:cubicBezTo>
                  <a:cubicBezTo>
                    <a:pt x="113" y="105"/>
                    <a:pt x="115" y="108"/>
                    <a:pt x="117" y="108"/>
                  </a:cubicBezTo>
                  <a:cubicBezTo>
                    <a:pt x="118" y="108"/>
                    <a:pt x="119" y="107"/>
                    <a:pt x="119" y="107"/>
                  </a:cubicBezTo>
                  <a:cubicBezTo>
                    <a:pt x="120" y="108"/>
                    <a:pt x="121" y="109"/>
                    <a:pt x="121" y="110"/>
                  </a:cubicBezTo>
                  <a:cubicBezTo>
                    <a:pt x="119" y="112"/>
                    <a:pt x="119" y="116"/>
                    <a:pt x="124" y="116"/>
                  </a:cubicBezTo>
                  <a:cubicBezTo>
                    <a:pt x="124" y="118"/>
                    <a:pt x="124" y="119"/>
                    <a:pt x="124" y="120"/>
                  </a:cubicBezTo>
                  <a:cubicBezTo>
                    <a:pt x="124" y="120"/>
                    <a:pt x="123" y="120"/>
                    <a:pt x="123" y="120"/>
                  </a:cubicBezTo>
                  <a:cubicBezTo>
                    <a:pt x="120" y="120"/>
                    <a:pt x="119" y="125"/>
                    <a:pt x="122" y="126"/>
                  </a:cubicBezTo>
                  <a:cubicBezTo>
                    <a:pt x="121" y="128"/>
                    <a:pt x="120" y="129"/>
                    <a:pt x="119" y="130"/>
                  </a:cubicBezTo>
                  <a:cubicBezTo>
                    <a:pt x="119" y="129"/>
                    <a:pt x="118" y="129"/>
                    <a:pt x="117" y="129"/>
                  </a:cubicBezTo>
                  <a:cubicBezTo>
                    <a:pt x="115" y="129"/>
                    <a:pt x="113" y="131"/>
                    <a:pt x="114" y="133"/>
                  </a:cubicBezTo>
                  <a:cubicBezTo>
                    <a:pt x="113" y="135"/>
                    <a:pt x="112" y="134"/>
                    <a:pt x="111" y="135"/>
                  </a:cubicBezTo>
                  <a:cubicBezTo>
                    <a:pt x="110" y="133"/>
                    <a:pt x="108" y="132"/>
                    <a:pt x="107" y="132"/>
                  </a:cubicBezTo>
                  <a:cubicBezTo>
                    <a:pt x="105" y="132"/>
                    <a:pt x="104" y="133"/>
                    <a:pt x="103" y="135"/>
                  </a:cubicBezTo>
                  <a:cubicBezTo>
                    <a:pt x="102" y="135"/>
                    <a:pt x="101" y="134"/>
                    <a:pt x="99" y="134"/>
                  </a:cubicBezTo>
                  <a:cubicBezTo>
                    <a:pt x="101" y="131"/>
                    <a:pt x="98" y="129"/>
                    <a:pt x="96" y="129"/>
                  </a:cubicBezTo>
                  <a:cubicBezTo>
                    <a:pt x="95" y="129"/>
                    <a:pt x="95" y="129"/>
                    <a:pt x="94" y="129"/>
                  </a:cubicBezTo>
                  <a:cubicBezTo>
                    <a:pt x="93" y="129"/>
                    <a:pt x="92" y="128"/>
                    <a:pt x="92" y="127"/>
                  </a:cubicBezTo>
                  <a:cubicBezTo>
                    <a:pt x="94" y="125"/>
                    <a:pt x="94" y="120"/>
                    <a:pt x="90" y="120"/>
                  </a:cubicBezTo>
                  <a:cubicBezTo>
                    <a:pt x="89" y="119"/>
                    <a:pt x="89" y="118"/>
                    <a:pt x="89" y="116"/>
                  </a:cubicBezTo>
                  <a:cubicBezTo>
                    <a:pt x="90" y="116"/>
                    <a:pt x="90" y="116"/>
                    <a:pt x="90" y="116"/>
                  </a:cubicBezTo>
                  <a:cubicBezTo>
                    <a:pt x="93" y="116"/>
                    <a:pt x="94" y="112"/>
                    <a:pt x="91" y="110"/>
                  </a:cubicBezTo>
                  <a:cubicBezTo>
                    <a:pt x="92" y="109"/>
                    <a:pt x="93" y="108"/>
                    <a:pt x="94" y="107"/>
                  </a:cubicBezTo>
                  <a:cubicBezTo>
                    <a:pt x="95" y="107"/>
                    <a:pt x="95" y="108"/>
                    <a:pt x="96" y="108"/>
                  </a:cubicBezTo>
                  <a:cubicBezTo>
                    <a:pt x="99" y="108"/>
                    <a:pt x="100" y="105"/>
                    <a:pt x="99" y="103"/>
                  </a:cubicBezTo>
                  <a:cubicBezTo>
                    <a:pt x="100" y="102"/>
                    <a:pt x="101" y="102"/>
                    <a:pt x="103" y="102"/>
                  </a:cubicBezTo>
                  <a:cubicBezTo>
                    <a:pt x="103" y="103"/>
                    <a:pt x="105" y="104"/>
                    <a:pt x="106" y="104"/>
                  </a:cubicBezTo>
                  <a:moveTo>
                    <a:pt x="65" y="59"/>
                  </a:moveTo>
                  <a:cubicBezTo>
                    <a:pt x="68" y="59"/>
                    <a:pt x="71" y="57"/>
                    <a:pt x="71" y="53"/>
                  </a:cubicBezTo>
                  <a:cubicBezTo>
                    <a:pt x="74" y="53"/>
                    <a:pt x="77" y="54"/>
                    <a:pt x="79" y="54"/>
                  </a:cubicBezTo>
                  <a:cubicBezTo>
                    <a:pt x="78" y="59"/>
                    <a:pt x="82" y="63"/>
                    <a:pt x="86" y="63"/>
                  </a:cubicBezTo>
                  <a:cubicBezTo>
                    <a:pt x="87" y="63"/>
                    <a:pt x="89" y="62"/>
                    <a:pt x="90" y="61"/>
                  </a:cubicBezTo>
                  <a:cubicBezTo>
                    <a:pt x="93" y="62"/>
                    <a:pt x="94" y="64"/>
                    <a:pt x="95" y="66"/>
                  </a:cubicBezTo>
                  <a:cubicBezTo>
                    <a:pt x="91" y="70"/>
                    <a:pt x="92" y="78"/>
                    <a:pt x="100" y="78"/>
                  </a:cubicBezTo>
                  <a:cubicBezTo>
                    <a:pt x="100" y="78"/>
                    <a:pt x="100" y="78"/>
                    <a:pt x="100" y="78"/>
                  </a:cubicBezTo>
                  <a:cubicBezTo>
                    <a:pt x="101" y="80"/>
                    <a:pt x="101" y="83"/>
                    <a:pt x="101" y="85"/>
                  </a:cubicBezTo>
                  <a:cubicBezTo>
                    <a:pt x="94" y="85"/>
                    <a:pt x="93" y="94"/>
                    <a:pt x="99" y="97"/>
                  </a:cubicBezTo>
                  <a:cubicBezTo>
                    <a:pt x="98" y="99"/>
                    <a:pt x="97" y="101"/>
                    <a:pt x="96" y="103"/>
                  </a:cubicBezTo>
                  <a:cubicBezTo>
                    <a:pt x="94" y="103"/>
                    <a:pt x="93" y="102"/>
                    <a:pt x="92" y="102"/>
                  </a:cubicBezTo>
                  <a:cubicBezTo>
                    <a:pt x="87" y="102"/>
                    <a:pt x="84" y="107"/>
                    <a:pt x="86" y="112"/>
                  </a:cubicBezTo>
                  <a:cubicBezTo>
                    <a:pt x="85" y="114"/>
                    <a:pt x="83" y="114"/>
                    <a:pt x="80" y="115"/>
                  </a:cubicBezTo>
                  <a:cubicBezTo>
                    <a:pt x="79" y="113"/>
                    <a:pt x="76" y="111"/>
                    <a:pt x="73" y="111"/>
                  </a:cubicBezTo>
                  <a:cubicBezTo>
                    <a:pt x="70" y="111"/>
                    <a:pt x="67" y="113"/>
                    <a:pt x="67" y="117"/>
                  </a:cubicBezTo>
                  <a:cubicBezTo>
                    <a:pt x="64" y="117"/>
                    <a:pt x="62" y="116"/>
                    <a:pt x="59" y="116"/>
                  </a:cubicBezTo>
                  <a:cubicBezTo>
                    <a:pt x="61" y="111"/>
                    <a:pt x="57" y="107"/>
                    <a:pt x="53" y="107"/>
                  </a:cubicBezTo>
                  <a:cubicBezTo>
                    <a:pt x="51" y="107"/>
                    <a:pt x="49" y="108"/>
                    <a:pt x="48" y="109"/>
                  </a:cubicBezTo>
                  <a:cubicBezTo>
                    <a:pt x="46" y="108"/>
                    <a:pt x="44" y="106"/>
                    <a:pt x="43" y="104"/>
                  </a:cubicBezTo>
                  <a:cubicBezTo>
                    <a:pt x="48" y="100"/>
                    <a:pt x="46" y="92"/>
                    <a:pt x="38" y="92"/>
                  </a:cubicBezTo>
                  <a:cubicBezTo>
                    <a:pt x="38" y="92"/>
                    <a:pt x="38" y="92"/>
                    <a:pt x="38" y="92"/>
                  </a:cubicBezTo>
                  <a:cubicBezTo>
                    <a:pt x="37" y="90"/>
                    <a:pt x="37" y="87"/>
                    <a:pt x="37" y="85"/>
                  </a:cubicBezTo>
                  <a:cubicBezTo>
                    <a:pt x="37" y="85"/>
                    <a:pt x="37" y="85"/>
                    <a:pt x="37" y="85"/>
                  </a:cubicBezTo>
                  <a:cubicBezTo>
                    <a:pt x="44" y="85"/>
                    <a:pt x="45" y="75"/>
                    <a:pt x="39" y="73"/>
                  </a:cubicBezTo>
                  <a:cubicBezTo>
                    <a:pt x="40" y="71"/>
                    <a:pt x="42" y="69"/>
                    <a:pt x="43" y="67"/>
                  </a:cubicBezTo>
                  <a:cubicBezTo>
                    <a:pt x="44" y="67"/>
                    <a:pt x="46" y="68"/>
                    <a:pt x="47" y="68"/>
                  </a:cubicBezTo>
                  <a:cubicBezTo>
                    <a:pt x="52" y="68"/>
                    <a:pt x="54" y="63"/>
                    <a:pt x="52" y="58"/>
                  </a:cubicBezTo>
                  <a:cubicBezTo>
                    <a:pt x="53" y="56"/>
                    <a:pt x="56" y="56"/>
                    <a:pt x="58" y="55"/>
                  </a:cubicBezTo>
                  <a:cubicBezTo>
                    <a:pt x="59" y="57"/>
                    <a:pt x="62" y="59"/>
                    <a:pt x="65" y="59"/>
                  </a:cubicBezTo>
                  <a:moveTo>
                    <a:pt x="54" y="0"/>
                  </a:moveTo>
                  <a:cubicBezTo>
                    <a:pt x="54" y="0"/>
                    <a:pt x="54" y="0"/>
                    <a:pt x="54" y="0"/>
                  </a:cubicBezTo>
                  <a:cubicBezTo>
                    <a:pt x="0" y="171"/>
                    <a:pt x="0" y="171"/>
                    <a:pt x="0" y="171"/>
                  </a:cubicBezTo>
                  <a:cubicBezTo>
                    <a:pt x="0" y="171"/>
                    <a:pt x="0" y="171"/>
                    <a:pt x="0" y="171"/>
                  </a:cubicBezTo>
                  <a:cubicBezTo>
                    <a:pt x="175" y="132"/>
                    <a:pt x="175" y="132"/>
                    <a:pt x="175" y="132"/>
                  </a:cubicBezTo>
                  <a:cubicBezTo>
                    <a:pt x="175" y="132"/>
                    <a:pt x="175" y="132"/>
                    <a:pt x="175" y="132"/>
                  </a:cubicBezTo>
                  <a:cubicBezTo>
                    <a:pt x="54" y="0"/>
                    <a:pt x="54" y="0"/>
                    <a:pt x="54" y="0"/>
                  </a:cubicBez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85" name="Freeform 57"/>
            <p:cNvSpPr>
              <a:spLocks noEditPoints="1"/>
            </p:cNvSpPr>
            <p:nvPr/>
          </p:nvSpPr>
          <p:spPr bwMode="auto">
            <a:xfrm>
              <a:off x="2777" y="983"/>
              <a:ext cx="215" cy="198"/>
            </a:xfrm>
            <a:custGeom>
              <a:avLst/>
              <a:gdLst>
                <a:gd name="T0" fmla="*/ 183 w 291"/>
                <a:gd name="T1" fmla="*/ 227 h 268"/>
                <a:gd name="T2" fmla="*/ 150 w 291"/>
                <a:gd name="T3" fmla="*/ 226 h 268"/>
                <a:gd name="T4" fmla="*/ 151 w 291"/>
                <a:gd name="T5" fmla="*/ 190 h 268"/>
                <a:gd name="T6" fmla="*/ 184 w 291"/>
                <a:gd name="T7" fmla="*/ 191 h 268"/>
                <a:gd name="T8" fmla="*/ 183 w 291"/>
                <a:gd name="T9" fmla="*/ 227 h 268"/>
                <a:gd name="T10" fmla="*/ 154 w 291"/>
                <a:gd name="T11" fmla="*/ 91 h 268"/>
                <a:gd name="T12" fmla="*/ 155 w 291"/>
                <a:gd name="T13" fmla="*/ 47 h 268"/>
                <a:gd name="T14" fmla="*/ 163 w 291"/>
                <a:gd name="T15" fmla="*/ 46 h 268"/>
                <a:gd name="T16" fmla="*/ 164 w 291"/>
                <a:gd name="T17" fmla="*/ 46 h 268"/>
                <a:gd name="T18" fmla="*/ 218 w 291"/>
                <a:gd name="T19" fmla="*/ 102 h 268"/>
                <a:gd name="T20" fmla="*/ 208 w 291"/>
                <a:gd name="T21" fmla="*/ 132 h 268"/>
                <a:gd name="T22" fmla="*/ 201 w 291"/>
                <a:gd name="T23" fmla="*/ 145 h 268"/>
                <a:gd name="T24" fmla="*/ 195 w 291"/>
                <a:gd name="T25" fmla="*/ 155 h 268"/>
                <a:gd name="T26" fmla="*/ 190 w 291"/>
                <a:gd name="T27" fmla="*/ 174 h 268"/>
                <a:gd name="T28" fmla="*/ 187 w 291"/>
                <a:gd name="T29" fmla="*/ 182 h 268"/>
                <a:gd name="T30" fmla="*/ 182 w 291"/>
                <a:gd name="T31" fmla="*/ 185 h 268"/>
                <a:gd name="T32" fmla="*/ 181 w 291"/>
                <a:gd name="T33" fmla="*/ 185 h 268"/>
                <a:gd name="T34" fmla="*/ 177 w 291"/>
                <a:gd name="T35" fmla="*/ 185 h 268"/>
                <a:gd name="T36" fmla="*/ 172 w 291"/>
                <a:gd name="T37" fmla="*/ 185 h 268"/>
                <a:gd name="T38" fmla="*/ 151 w 291"/>
                <a:gd name="T39" fmla="*/ 184 h 268"/>
                <a:gd name="T40" fmla="*/ 153 w 291"/>
                <a:gd name="T41" fmla="*/ 118 h 268"/>
                <a:gd name="T42" fmla="*/ 178 w 291"/>
                <a:gd name="T43" fmla="*/ 139 h 268"/>
                <a:gd name="T44" fmla="*/ 189 w 291"/>
                <a:gd name="T45" fmla="*/ 78 h 268"/>
                <a:gd name="T46" fmla="*/ 154 w 291"/>
                <a:gd name="T47" fmla="*/ 91 h 268"/>
                <a:gd name="T48" fmla="*/ 113 w 291"/>
                <a:gd name="T49" fmla="*/ 75 h 268"/>
                <a:gd name="T50" fmla="*/ 124 w 291"/>
                <a:gd name="T51" fmla="*/ 71 h 268"/>
                <a:gd name="T52" fmla="*/ 135 w 291"/>
                <a:gd name="T53" fmla="*/ 46 h 268"/>
                <a:gd name="T54" fmla="*/ 135 w 291"/>
                <a:gd name="T55" fmla="*/ 46 h 268"/>
                <a:gd name="T56" fmla="*/ 145 w 291"/>
                <a:gd name="T57" fmla="*/ 46 h 268"/>
                <a:gd name="T58" fmla="*/ 144 w 291"/>
                <a:gd name="T59" fmla="*/ 108 h 268"/>
                <a:gd name="T60" fmla="*/ 143 w 291"/>
                <a:gd name="T61" fmla="*/ 108 h 268"/>
                <a:gd name="T62" fmla="*/ 114 w 291"/>
                <a:gd name="T63" fmla="*/ 136 h 268"/>
                <a:gd name="T64" fmla="*/ 143 w 291"/>
                <a:gd name="T65" fmla="*/ 165 h 268"/>
                <a:gd name="T66" fmla="*/ 143 w 291"/>
                <a:gd name="T67" fmla="*/ 165 h 268"/>
                <a:gd name="T68" fmla="*/ 141 w 291"/>
                <a:gd name="T69" fmla="*/ 227 h 268"/>
                <a:gd name="T70" fmla="*/ 131 w 291"/>
                <a:gd name="T71" fmla="*/ 227 h 268"/>
                <a:gd name="T72" fmla="*/ 120 w 291"/>
                <a:gd name="T73" fmla="*/ 201 h 268"/>
                <a:gd name="T74" fmla="*/ 109 w 291"/>
                <a:gd name="T75" fmla="*/ 197 h 268"/>
                <a:gd name="T76" fmla="*/ 84 w 291"/>
                <a:gd name="T77" fmla="*/ 206 h 268"/>
                <a:gd name="T78" fmla="*/ 84 w 291"/>
                <a:gd name="T79" fmla="*/ 206 h 268"/>
                <a:gd name="T80" fmla="*/ 70 w 291"/>
                <a:gd name="T81" fmla="*/ 192 h 268"/>
                <a:gd name="T82" fmla="*/ 80 w 291"/>
                <a:gd name="T83" fmla="*/ 167 h 268"/>
                <a:gd name="T84" fmla="*/ 76 w 291"/>
                <a:gd name="T85" fmla="*/ 155 h 268"/>
                <a:gd name="T86" fmla="*/ 51 w 291"/>
                <a:gd name="T87" fmla="*/ 144 h 268"/>
                <a:gd name="T88" fmla="*/ 51 w 291"/>
                <a:gd name="T89" fmla="*/ 124 h 268"/>
                <a:gd name="T90" fmla="*/ 77 w 291"/>
                <a:gd name="T91" fmla="*/ 114 h 268"/>
                <a:gd name="T92" fmla="*/ 82 w 291"/>
                <a:gd name="T93" fmla="*/ 103 h 268"/>
                <a:gd name="T94" fmla="*/ 72 w 291"/>
                <a:gd name="T95" fmla="*/ 78 h 268"/>
                <a:gd name="T96" fmla="*/ 87 w 291"/>
                <a:gd name="T97" fmla="*/ 64 h 268"/>
                <a:gd name="T98" fmla="*/ 87 w 291"/>
                <a:gd name="T99" fmla="*/ 64 h 268"/>
                <a:gd name="T100" fmla="*/ 113 w 291"/>
                <a:gd name="T101" fmla="*/ 75 h 268"/>
                <a:gd name="T102" fmla="*/ 145 w 291"/>
                <a:gd name="T103" fmla="*/ 0 h 268"/>
                <a:gd name="T104" fmla="*/ 14 w 291"/>
                <a:gd name="T105" fmla="*/ 108 h 268"/>
                <a:gd name="T106" fmla="*/ 119 w 291"/>
                <a:gd name="T107" fmla="*/ 265 h 268"/>
                <a:gd name="T108" fmla="*/ 144 w 291"/>
                <a:gd name="T109" fmla="*/ 268 h 268"/>
                <a:gd name="T110" fmla="*/ 147 w 291"/>
                <a:gd name="T111" fmla="*/ 268 h 268"/>
                <a:gd name="T112" fmla="*/ 276 w 291"/>
                <a:gd name="T113" fmla="*/ 160 h 268"/>
                <a:gd name="T114" fmla="*/ 171 w 291"/>
                <a:gd name="T115" fmla="*/ 3 h 268"/>
                <a:gd name="T116" fmla="*/ 145 w 291"/>
                <a:gd name="T117"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1" h="268">
                  <a:moveTo>
                    <a:pt x="183" y="227"/>
                  </a:moveTo>
                  <a:cubicBezTo>
                    <a:pt x="150" y="226"/>
                    <a:pt x="150" y="226"/>
                    <a:pt x="150" y="226"/>
                  </a:cubicBezTo>
                  <a:cubicBezTo>
                    <a:pt x="151" y="190"/>
                    <a:pt x="151" y="190"/>
                    <a:pt x="151" y="190"/>
                  </a:cubicBezTo>
                  <a:cubicBezTo>
                    <a:pt x="184" y="191"/>
                    <a:pt x="184" y="191"/>
                    <a:pt x="184" y="191"/>
                  </a:cubicBezTo>
                  <a:cubicBezTo>
                    <a:pt x="183" y="227"/>
                    <a:pt x="183" y="227"/>
                    <a:pt x="183" y="227"/>
                  </a:cubicBezTo>
                  <a:moveTo>
                    <a:pt x="154" y="91"/>
                  </a:moveTo>
                  <a:cubicBezTo>
                    <a:pt x="155" y="47"/>
                    <a:pt x="155" y="47"/>
                    <a:pt x="155" y="47"/>
                  </a:cubicBezTo>
                  <a:cubicBezTo>
                    <a:pt x="157" y="46"/>
                    <a:pt x="160" y="46"/>
                    <a:pt x="163" y="46"/>
                  </a:cubicBezTo>
                  <a:cubicBezTo>
                    <a:pt x="163" y="46"/>
                    <a:pt x="164" y="46"/>
                    <a:pt x="164" y="46"/>
                  </a:cubicBezTo>
                  <a:cubicBezTo>
                    <a:pt x="194" y="47"/>
                    <a:pt x="218" y="72"/>
                    <a:pt x="218" y="102"/>
                  </a:cubicBezTo>
                  <a:cubicBezTo>
                    <a:pt x="217" y="113"/>
                    <a:pt x="214" y="123"/>
                    <a:pt x="208" y="132"/>
                  </a:cubicBezTo>
                  <a:cubicBezTo>
                    <a:pt x="201" y="145"/>
                    <a:pt x="201" y="145"/>
                    <a:pt x="201" y="145"/>
                  </a:cubicBezTo>
                  <a:cubicBezTo>
                    <a:pt x="195" y="155"/>
                    <a:pt x="195" y="155"/>
                    <a:pt x="195" y="155"/>
                  </a:cubicBezTo>
                  <a:cubicBezTo>
                    <a:pt x="194" y="157"/>
                    <a:pt x="190" y="166"/>
                    <a:pt x="190" y="174"/>
                  </a:cubicBezTo>
                  <a:cubicBezTo>
                    <a:pt x="190" y="177"/>
                    <a:pt x="189" y="180"/>
                    <a:pt x="187" y="182"/>
                  </a:cubicBezTo>
                  <a:cubicBezTo>
                    <a:pt x="186" y="185"/>
                    <a:pt x="184" y="185"/>
                    <a:pt x="182" y="185"/>
                  </a:cubicBezTo>
                  <a:cubicBezTo>
                    <a:pt x="182" y="185"/>
                    <a:pt x="182" y="185"/>
                    <a:pt x="181" y="185"/>
                  </a:cubicBezTo>
                  <a:cubicBezTo>
                    <a:pt x="180" y="185"/>
                    <a:pt x="179" y="185"/>
                    <a:pt x="177" y="185"/>
                  </a:cubicBezTo>
                  <a:cubicBezTo>
                    <a:pt x="176" y="185"/>
                    <a:pt x="174" y="185"/>
                    <a:pt x="172" y="185"/>
                  </a:cubicBezTo>
                  <a:cubicBezTo>
                    <a:pt x="165" y="184"/>
                    <a:pt x="158" y="184"/>
                    <a:pt x="151" y="184"/>
                  </a:cubicBezTo>
                  <a:cubicBezTo>
                    <a:pt x="153" y="118"/>
                    <a:pt x="153" y="118"/>
                    <a:pt x="153" y="118"/>
                  </a:cubicBezTo>
                  <a:cubicBezTo>
                    <a:pt x="178" y="139"/>
                    <a:pt x="178" y="139"/>
                    <a:pt x="178" y="139"/>
                  </a:cubicBezTo>
                  <a:cubicBezTo>
                    <a:pt x="189" y="78"/>
                    <a:pt x="189" y="78"/>
                    <a:pt x="189" y="78"/>
                  </a:cubicBezTo>
                  <a:cubicBezTo>
                    <a:pt x="154" y="91"/>
                    <a:pt x="154" y="91"/>
                    <a:pt x="154" y="91"/>
                  </a:cubicBezTo>
                  <a:moveTo>
                    <a:pt x="113" y="75"/>
                  </a:moveTo>
                  <a:cubicBezTo>
                    <a:pt x="124" y="71"/>
                    <a:pt x="124" y="71"/>
                    <a:pt x="124" y="71"/>
                  </a:cubicBezTo>
                  <a:cubicBezTo>
                    <a:pt x="124" y="71"/>
                    <a:pt x="134" y="46"/>
                    <a:pt x="135" y="46"/>
                  </a:cubicBezTo>
                  <a:cubicBezTo>
                    <a:pt x="135" y="46"/>
                    <a:pt x="135" y="46"/>
                    <a:pt x="135" y="46"/>
                  </a:cubicBezTo>
                  <a:cubicBezTo>
                    <a:pt x="145" y="46"/>
                    <a:pt x="145" y="46"/>
                    <a:pt x="145" y="46"/>
                  </a:cubicBezTo>
                  <a:cubicBezTo>
                    <a:pt x="144" y="108"/>
                    <a:pt x="144" y="108"/>
                    <a:pt x="144" y="108"/>
                  </a:cubicBezTo>
                  <a:cubicBezTo>
                    <a:pt x="144" y="108"/>
                    <a:pt x="143" y="108"/>
                    <a:pt x="143" y="108"/>
                  </a:cubicBezTo>
                  <a:cubicBezTo>
                    <a:pt x="127" y="108"/>
                    <a:pt x="114" y="120"/>
                    <a:pt x="114" y="136"/>
                  </a:cubicBezTo>
                  <a:cubicBezTo>
                    <a:pt x="113" y="152"/>
                    <a:pt x="126" y="165"/>
                    <a:pt x="143" y="165"/>
                  </a:cubicBezTo>
                  <a:cubicBezTo>
                    <a:pt x="143" y="165"/>
                    <a:pt x="143" y="165"/>
                    <a:pt x="143" y="165"/>
                  </a:cubicBezTo>
                  <a:cubicBezTo>
                    <a:pt x="141" y="227"/>
                    <a:pt x="141" y="227"/>
                    <a:pt x="141" y="227"/>
                  </a:cubicBezTo>
                  <a:cubicBezTo>
                    <a:pt x="131" y="227"/>
                    <a:pt x="131" y="227"/>
                    <a:pt x="131" y="227"/>
                  </a:cubicBezTo>
                  <a:cubicBezTo>
                    <a:pt x="130" y="226"/>
                    <a:pt x="120" y="201"/>
                    <a:pt x="120" y="201"/>
                  </a:cubicBezTo>
                  <a:cubicBezTo>
                    <a:pt x="109" y="197"/>
                    <a:pt x="109" y="197"/>
                    <a:pt x="109" y="197"/>
                  </a:cubicBezTo>
                  <a:cubicBezTo>
                    <a:pt x="109" y="197"/>
                    <a:pt x="87" y="206"/>
                    <a:pt x="84" y="206"/>
                  </a:cubicBezTo>
                  <a:cubicBezTo>
                    <a:pt x="84" y="206"/>
                    <a:pt x="84" y="206"/>
                    <a:pt x="84" y="206"/>
                  </a:cubicBezTo>
                  <a:cubicBezTo>
                    <a:pt x="70" y="192"/>
                    <a:pt x="70" y="192"/>
                    <a:pt x="70" y="192"/>
                  </a:cubicBezTo>
                  <a:cubicBezTo>
                    <a:pt x="69" y="191"/>
                    <a:pt x="80" y="167"/>
                    <a:pt x="80" y="167"/>
                  </a:cubicBezTo>
                  <a:cubicBezTo>
                    <a:pt x="76" y="155"/>
                    <a:pt x="76" y="155"/>
                    <a:pt x="76" y="155"/>
                  </a:cubicBezTo>
                  <a:cubicBezTo>
                    <a:pt x="76" y="155"/>
                    <a:pt x="51" y="146"/>
                    <a:pt x="51" y="144"/>
                  </a:cubicBezTo>
                  <a:cubicBezTo>
                    <a:pt x="51" y="124"/>
                    <a:pt x="51" y="124"/>
                    <a:pt x="51" y="124"/>
                  </a:cubicBezTo>
                  <a:cubicBezTo>
                    <a:pt x="51" y="123"/>
                    <a:pt x="77" y="114"/>
                    <a:pt x="77" y="114"/>
                  </a:cubicBezTo>
                  <a:cubicBezTo>
                    <a:pt x="82" y="103"/>
                    <a:pt x="82" y="103"/>
                    <a:pt x="82" y="103"/>
                  </a:cubicBezTo>
                  <a:cubicBezTo>
                    <a:pt x="82" y="103"/>
                    <a:pt x="71" y="79"/>
                    <a:pt x="72" y="78"/>
                  </a:cubicBezTo>
                  <a:cubicBezTo>
                    <a:pt x="87" y="64"/>
                    <a:pt x="87" y="64"/>
                    <a:pt x="87" y="64"/>
                  </a:cubicBezTo>
                  <a:cubicBezTo>
                    <a:pt x="87" y="64"/>
                    <a:pt x="87" y="64"/>
                    <a:pt x="87" y="64"/>
                  </a:cubicBezTo>
                  <a:cubicBezTo>
                    <a:pt x="90" y="64"/>
                    <a:pt x="113" y="75"/>
                    <a:pt x="113" y="75"/>
                  </a:cubicBezTo>
                  <a:moveTo>
                    <a:pt x="145" y="0"/>
                  </a:moveTo>
                  <a:cubicBezTo>
                    <a:pt x="83" y="0"/>
                    <a:pt x="27" y="44"/>
                    <a:pt x="14" y="108"/>
                  </a:cubicBezTo>
                  <a:cubicBezTo>
                    <a:pt x="0" y="180"/>
                    <a:pt x="47" y="250"/>
                    <a:pt x="119" y="265"/>
                  </a:cubicBezTo>
                  <a:cubicBezTo>
                    <a:pt x="127" y="267"/>
                    <a:pt x="135" y="267"/>
                    <a:pt x="144" y="268"/>
                  </a:cubicBezTo>
                  <a:cubicBezTo>
                    <a:pt x="147" y="268"/>
                    <a:pt x="147" y="268"/>
                    <a:pt x="147" y="268"/>
                  </a:cubicBezTo>
                  <a:cubicBezTo>
                    <a:pt x="209" y="267"/>
                    <a:pt x="264" y="223"/>
                    <a:pt x="276" y="160"/>
                  </a:cubicBezTo>
                  <a:cubicBezTo>
                    <a:pt x="291" y="88"/>
                    <a:pt x="244" y="18"/>
                    <a:pt x="171" y="3"/>
                  </a:cubicBezTo>
                  <a:cubicBezTo>
                    <a:pt x="163" y="1"/>
                    <a:pt x="154" y="0"/>
                    <a:pt x="145" y="0"/>
                  </a:cubicBezTo>
                </a:path>
              </a:pathLst>
            </a:custGeom>
            <a:solidFill>
              <a:srgbClr val="216BBC"/>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grpSp>
      <p:sp>
        <p:nvSpPr>
          <p:cNvPr id="86" name="Text Placeholder 3"/>
          <p:cNvSpPr>
            <a:spLocks noGrp="1"/>
          </p:cNvSpPr>
          <p:nvPr>
            <p:ph type="body" sz="quarter" idx="10" hasCustomPrompt="1"/>
          </p:nvPr>
        </p:nvSpPr>
        <p:spPr>
          <a:xfrm>
            <a:off x="3933825" y="2447466"/>
            <a:ext cx="4953000" cy="1427622"/>
          </a:xfrm>
        </p:spPr>
        <p:txBody>
          <a:bodyPr/>
          <a:lstStyle>
            <a:lvl1pPr marL="0" indent="0">
              <a:buNone/>
              <a:defRPr>
                <a:solidFill>
                  <a:schemeClr val="accent4"/>
                </a:solidFill>
              </a:defRPr>
            </a:lvl1pPr>
            <a:lvl2pPr marL="244350" indent="0">
              <a:buNone/>
              <a:defRPr>
                <a:solidFill>
                  <a:schemeClr val="bg1"/>
                </a:solidFill>
              </a:defRPr>
            </a:lvl2pPr>
            <a:lvl3pPr marL="587250" indent="0">
              <a:buNone/>
              <a:defRPr>
                <a:solidFill>
                  <a:schemeClr val="bg1"/>
                </a:solidFill>
              </a:defRPr>
            </a:lvl3pPr>
            <a:lvl4pPr marL="930150" indent="0">
              <a:buNone/>
              <a:defRPr>
                <a:solidFill>
                  <a:schemeClr val="bg1"/>
                </a:solidFill>
              </a:defRPr>
            </a:lvl4pPr>
            <a:lvl5pPr marL="1273050" indent="0">
              <a:buNone/>
              <a:defRPr>
                <a:solidFill>
                  <a:schemeClr val="bg1"/>
                </a:solidFill>
              </a:defRPr>
            </a:lvl5pPr>
          </a:lstStyle>
          <a:p>
            <a:pPr lvl="0"/>
            <a:r>
              <a:rPr lang="en-US" dirty="0"/>
              <a:t>EDIT TEXT</a:t>
            </a:r>
          </a:p>
        </p:txBody>
      </p:sp>
      <p:grpSp>
        <p:nvGrpSpPr>
          <p:cNvPr id="87" name="Group 19"/>
          <p:cNvGrpSpPr>
            <a:grpSpLocks noChangeAspect="1"/>
          </p:cNvGrpSpPr>
          <p:nvPr/>
        </p:nvGrpSpPr>
        <p:grpSpPr bwMode="auto">
          <a:xfrm>
            <a:off x="8449097" y="4375544"/>
            <a:ext cx="438164" cy="423513"/>
            <a:chOff x="2074" y="843"/>
            <a:chExt cx="1615" cy="1561"/>
          </a:xfrm>
        </p:grpSpPr>
        <p:sp>
          <p:nvSpPr>
            <p:cNvPr id="88" name="Freeform 20"/>
            <p:cNvSpPr>
              <a:spLocks noEditPoints="1"/>
            </p:cNvSpPr>
            <p:nvPr/>
          </p:nvSpPr>
          <p:spPr bwMode="auto">
            <a:xfrm>
              <a:off x="2074" y="1379"/>
              <a:ext cx="1525" cy="442"/>
            </a:xfrm>
            <a:custGeom>
              <a:avLst/>
              <a:gdLst>
                <a:gd name="T0" fmla="*/ 646 w 646"/>
                <a:gd name="T1" fmla="*/ 0 h 187"/>
                <a:gd name="T2" fmla="*/ 0 w 646"/>
                <a:gd name="T3" fmla="*/ 187 h 187"/>
                <a:gd name="T4" fmla="*/ 0 w 646"/>
                <a:gd name="T5" fmla="*/ 0 h 187"/>
                <a:gd name="T6" fmla="*/ 334 w 646"/>
                <a:gd name="T7" fmla="*/ 41 h 187"/>
                <a:gd name="T8" fmla="*/ 298 w 646"/>
                <a:gd name="T9" fmla="*/ 41 h 187"/>
                <a:gd name="T10" fmla="*/ 289 w 646"/>
                <a:gd name="T11" fmla="*/ 66 h 187"/>
                <a:gd name="T12" fmla="*/ 325 w 646"/>
                <a:gd name="T13" fmla="*/ 48 h 187"/>
                <a:gd name="T14" fmla="*/ 316 w 646"/>
                <a:gd name="T15" fmla="*/ 140 h 187"/>
                <a:gd name="T16" fmla="*/ 358 w 646"/>
                <a:gd name="T17" fmla="*/ 144 h 187"/>
                <a:gd name="T18" fmla="*/ 343 w 646"/>
                <a:gd name="T19" fmla="*/ 130 h 187"/>
                <a:gd name="T20" fmla="*/ 343 w 646"/>
                <a:gd name="T21" fmla="*/ 47 h 187"/>
                <a:gd name="T22" fmla="*/ 375 w 646"/>
                <a:gd name="T23" fmla="*/ 66 h 187"/>
                <a:gd name="T24" fmla="*/ 377 w 646"/>
                <a:gd name="T25" fmla="*/ 37 h 187"/>
                <a:gd name="T26" fmla="*/ 207 w 646"/>
                <a:gd name="T27" fmla="*/ 69 h 187"/>
                <a:gd name="T28" fmla="*/ 233 w 646"/>
                <a:gd name="T29" fmla="*/ 141 h 187"/>
                <a:gd name="T30" fmla="*/ 204 w 646"/>
                <a:gd name="T31" fmla="*/ 116 h 187"/>
                <a:gd name="T32" fmla="*/ 270 w 646"/>
                <a:gd name="T33" fmla="*/ 119 h 187"/>
                <a:gd name="T34" fmla="*/ 225 w 646"/>
                <a:gd name="T35" fmla="*/ 69 h 187"/>
                <a:gd name="T36" fmla="*/ 258 w 646"/>
                <a:gd name="T37" fmla="*/ 56 h 187"/>
                <a:gd name="T38" fmla="*/ 266 w 646"/>
                <a:gd name="T39" fmla="*/ 64 h 187"/>
                <a:gd name="T40" fmla="*/ 207 w 646"/>
                <a:gd name="T41" fmla="*/ 69 h 187"/>
                <a:gd name="T42" fmla="*/ 44 w 646"/>
                <a:gd name="T43" fmla="*/ 45 h 187"/>
                <a:gd name="T44" fmla="*/ 58 w 646"/>
                <a:gd name="T45" fmla="*/ 93 h 187"/>
                <a:gd name="T46" fmla="*/ 43 w 646"/>
                <a:gd name="T47" fmla="*/ 144 h 187"/>
                <a:gd name="T48" fmla="*/ 124 w 646"/>
                <a:gd name="T49" fmla="*/ 119 h 187"/>
                <a:gd name="T50" fmla="*/ 93 w 646"/>
                <a:gd name="T51" fmla="*/ 139 h 187"/>
                <a:gd name="T52" fmla="*/ 76 w 646"/>
                <a:gd name="T53" fmla="*/ 92 h 187"/>
                <a:gd name="T54" fmla="*/ 85 w 646"/>
                <a:gd name="T55" fmla="*/ 45 h 187"/>
                <a:gd name="T56" fmla="*/ 44 w 646"/>
                <a:gd name="T57" fmla="*/ 41 h 187"/>
                <a:gd name="T58" fmla="*/ 139 w 646"/>
                <a:gd name="T59" fmla="*/ 42 h 187"/>
                <a:gd name="T60" fmla="*/ 152 w 646"/>
                <a:gd name="T61" fmla="*/ 56 h 187"/>
                <a:gd name="T62" fmla="*/ 152 w 646"/>
                <a:gd name="T63" fmla="*/ 130 h 187"/>
                <a:gd name="T64" fmla="*/ 139 w 646"/>
                <a:gd name="T65" fmla="*/ 142 h 187"/>
                <a:gd name="T66" fmla="*/ 173 w 646"/>
                <a:gd name="T67" fmla="*/ 145 h 187"/>
                <a:gd name="T68" fmla="*/ 173 w 646"/>
                <a:gd name="T69" fmla="*/ 138 h 187"/>
                <a:gd name="T70" fmla="*/ 170 w 646"/>
                <a:gd name="T71" fmla="*/ 94 h 187"/>
                <a:gd name="T72" fmla="*/ 184 w 646"/>
                <a:gd name="T73" fmla="*/ 41 h 187"/>
                <a:gd name="T74" fmla="*/ 139 w 646"/>
                <a:gd name="T75" fmla="*/ 42 h 187"/>
                <a:gd name="T76" fmla="*/ 411 w 646"/>
                <a:gd name="T77" fmla="*/ 67 h 187"/>
                <a:gd name="T78" fmla="*/ 408 w 646"/>
                <a:gd name="T79" fmla="*/ 137 h 187"/>
                <a:gd name="T80" fmla="*/ 395 w 646"/>
                <a:gd name="T81" fmla="*/ 144 h 187"/>
                <a:gd name="T82" fmla="*/ 479 w 646"/>
                <a:gd name="T83" fmla="*/ 119 h 187"/>
                <a:gd name="T84" fmla="*/ 447 w 646"/>
                <a:gd name="T85" fmla="*/ 139 h 187"/>
                <a:gd name="T86" fmla="*/ 428 w 646"/>
                <a:gd name="T87" fmla="*/ 118 h 187"/>
                <a:gd name="T88" fmla="*/ 455 w 646"/>
                <a:gd name="T89" fmla="*/ 96 h 187"/>
                <a:gd name="T90" fmla="*/ 463 w 646"/>
                <a:gd name="T91" fmla="*/ 108 h 187"/>
                <a:gd name="T92" fmla="*/ 458 w 646"/>
                <a:gd name="T93" fmla="*/ 74 h 187"/>
                <a:gd name="T94" fmla="*/ 428 w 646"/>
                <a:gd name="T95" fmla="*/ 87 h 187"/>
                <a:gd name="T96" fmla="*/ 460 w 646"/>
                <a:gd name="T97" fmla="*/ 50 h 187"/>
                <a:gd name="T98" fmla="*/ 471 w 646"/>
                <a:gd name="T99" fmla="*/ 65 h 187"/>
                <a:gd name="T100" fmla="*/ 397 w 646"/>
                <a:gd name="T101" fmla="*/ 41 h 187"/>
                <a:gd name="T102" fmla="*/ 495 w 646"/>
                <a:gd name="T103" fmla="*/ 42 h 187"/>
                <a:gd name="T104" fmla="*/ 506 w 646"/>
                <a:gd name="T105" fmla="*/ 48 h 187"/>
                <a:gd name="T106" fmla="*/ 508 w 646"/>
                <a:gd name="T107" fmla="*/ 117 h 187"/>
                <a:gd name="T108" fmla="*/ 494 w 646"/>
                <a:gd name="T109" fmla="*/ 143 h 187"/>
                <a:gd name="T110" fmla="*/ 533 w 646"/>
                <a:gd name="T111" fmla="*/ 145 h 187"/>
                <a:gd name="T112" fmla="*/ 584 w 646"/>
                <a:gd name="T113" fmla="*/ 51 h 187"/>
                <a:gd name="T114" fmla="*/ 495 w 646"/>
                <a:gd name="T115" fmla="*/ 4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46" h="187">
                  <a:moveTo>
                    <a:pt x="0" y="0"/>
                  </a:moveTo>
                  <a:cubicBezTo>
                    <a:pt x="646" y="0"/>
                    <a:pt x="646" y="0"/>
                    <a:pt x="646" y="0"/>
                  </a:cubicBezTo>
                  <a:cubicBezTo>
                    <a:pt x="646" y="186"/>
                    <a:pt x="646" y="186"/>
                    <a:pt x="646" y="186"/>
                  </a:cubicBezTo>
                  <a:cubicBezTo>
                    <a:pt x="431" y="187"/>
                    <a:pt x="215" y="186"/>
                    <a:pt x="0" y="187"/>
                  </a:cubicBezTo>
                  <a:cubicBezTo>
                    <a:pt x="0" y="1"/>
                    <a:pt x="0" y="1"/>
                    <a:pt x="0" y="1"/>
                  </a:cubicBezTo>
                  <a:cubicBezTo>
                    <a:pt x="0" y="0"/>
                    <a:pt x="0" y="0"/>
                    <a:pt x="0" y="0"/>
                  </a:cubicBezTo>
                  <a:moveTo>
                    <a:pt x="369" y="41"/>
                  </a:moveTo>
                  <a:cubicBezTo>
                    <a:pt x="361" y="43"/>
                    <a:pt x="346" y="41"/>
                    <a:pt x="334" y="41"/>
                  </a:cubicBezTo>
                  <a:cubicBezTo>
                    <a:pt x="316" y="41"/>
                    <a:pt x="316" y="41"/>
                    <a:pt x="316" y="41"/>
                  </a:cubicBezTo>
                  <a:cubicBezTo>
                    <a:pt x="309" y="41"/>
                    <a:pt x="302" y="42"/>
                    <a:pt x="298" y="41"/>
                  </a:cubicBezTo>
                  <a:cubicBezTo>
                    <a:pt x="295" y="40"/>
                    <a:pt x="293" y="36"/>
                    <a:pt x="290" y="37"/>
                  </a:cubicBezTo>
                  <a:cubicBezTo>
                    <a:pt x="289" y="45"/>
                    <a:pt x="288" y="58"/>
                    <a:pt x="289" y="66"/>
                  </a:cubicBezTo>
                  <a:cubicBezTo>
                    <a:pt x="292" y="66"/>
                    <a:pt x="292" y="66"/>
                    <a:pt x="292" y="66"/>
                  </a:cubicBezTo>
                  <a:cubicBezTo>
                    <a:pt x="294" y="50"/>
                    <a:pt x="306" y="44"/>
                    <a:pt x="325" y="48"/>
                  </a:cubicBezTo>
                  <a:cubicBezTo>
                    <a:pt x="325" y="117"/>
                    <a:pt x="325" y="117"/>
                    <a:pt x="325" y="117"/>
                  </a:cubicBezTo>
                  <a:cubicBezTo>
                    <a:pt x="325" y="129"/>
                    <a:pt x="326" y="138"/>
                    <a:pt x="316" y="140"/>
                  </a:cubicBezTo>
                  <a:cubicBezTo>
                    <a:pt x="312" y="141"/>
                    <a:pt x="307" y="139"/>
                    <a:pt x="309" y="144"/>
                  </a:cubicBezTo>
                  <a:cubicBezTo>
                    <a:pt x="324" y="145"/>
                    <a:pt x="344" y="146"/>
                    <a:pt x="358" y="144"/>
                  </a:cubicBezTo>
                  <a:cubicBezTo>
                    <a:pt x="358" y="141"/>
                    <a:pt x="358" y="141"/>
                    <a:pt x="358" y="141"/>
                  </a:cubicBezTo>
                  <a:cubicBezTo>
                    <a:pt x="350" y="140"/>
                    <a:pt x="344" y="139"/>
                    <a:pt x="343" y="130"/>
                  </a:cubicBezTo>
                  <a:cubicBezTo>
                    <a:pt x="341" y="119"/>
                    <a:pt x="343" y="103"/>
                    <a:pt x="343" y="89"/>
                  </a:cubicBezTo>
                  <a:cubicBezTo>
                    <a:pt x="343" y="47"/>
                    <a:pt x="343" y="47"/>
                    <a:pt x="343" y="47"/>
                  </a:cubicBezTo>
                  <a:cubicBezTo>
                    <a:pt x="353" y="48"/>
                    <a:pt x="362" y="46"/>
                    <a:pt x="368" y="50"/>
                  </a:cubicBezTo>
                  <a:cubicBezTo>
                    <a:pt x="373" y="53"/>
                    <a:pt x="372" y="60"/>
                    <a:pt x="375" y="66"/>
                  </a:cubicBezTo>
                  <a:cubicBezTo>
                    <a:pt x="379" y="66"/>
                    <a:pt x="379" y="66"/>
                    <a:pt x="379" y="66"/>
                  </a:cubicBezTo>
                  <a:cubicBezTo>
                    <a:pt x="379" y="57"/>
                    <a:pt x="377" y="45"/>
                    <a:pt x="377" y="37"/>
                  </a:cubicBezTo>
                  <a:cubicBezTo>
                    <a:pt x="375" y="36"/>
                    <a:pt x="373" y="40"/>
                    <a:pt x="369" y="41"/>
                  </a:cubicBezTo>
                  <a:moveTo>
                    <a:pt x="207" y="69"/>
                  </a:moveTo>
                  <a:cubicBezTo>
                    <a:pt x="208" y="96"/>
                    <a:pt x="243" y="97"/>
                    <a:pt x="252" y="113"/>
                  </a:cubicBezTo>
                  <a:cubicBezTo>
                    <a:pt x="259" y="127"/>
                    <a:pt x="250" y="143"/>
                    <a:pt x="233" y="141"/>
                  </a:cubicBezTo>
                  <a:cubicBezTo>
                    <a:pt x="219" y="139"/>
                    <a:pt x="214" y="126"/>
                    <a:pt x="208" y="115"/>
                  </a:cubicBezTo>
                  <a:cubicBezTo>
                    <a:pt x="207" y="116"/>
                    <a:pt x="205" y="116"/>
                    <a:pt x="204" y="116"/>
                  </a:cubicBezTo>
                  <a:cubicBezTo>
                    <a:pt x="204" y="124"/>
                    <a:pt x="207" y="133"/>
                    <a:pt x="208" y="141"/>
                  </a:cubicBezTo>
                  <a:cubicBezTo>
                    <a:pt x="235" y="155"/>
                    <a:pt x="268" y="145"/>
                    <a:pt x="270" y="119"/>
                  </a:cubicBezTo>
                  <a:cubicBezTo>
                    <a:pt x="272" y="106"/>
                    <a:pt x="266" y="97"/>
                    <a:pt x="260" y="92"/>
                  </a:cubicBezTo>
                  <a:cubicBezTo>
                    <a:pt x="249" y="83"/>
                    <a:pt x="232" y="81"/>
                    <a:pt x="225" y="69"/>
                  </a:cubicBezTo>
                  <a:cubicBezTo>
                    <a:pt x="221" y="61"/>
                    <a:pt x="224" y="51"/>
                    <a:pt x="231" y="47"/>
                  </a:cubicBezTo>
                  <a:cubicBezTo>
                    <a:pt x="243" y="40"/>
                    <a:pt x="253" y="48"/>
                    <a:pt x="258" y="56"/>
                  </a:cubicBezTo>
                  <a:cubicBezTo>
                    <a:pt x="258" y="58"/>
                    <a:pt x="260" y="65"/>
                    <a:pt x="262" y="65"/>
                  </a:cubicBezTo>
                  <a:cubicBezTo>
                    <a:pt x="263" y="65"/>
                    <a:pt x="264" y="64"/>
                    <a:pt x="266" y="64"/>
                  </a:cubicBezTo>
                  <a:cubicBezTo>
                    <a:pt x="266" y="58"/>
                    <a:pt x="263" y="50"/>
                    <a:pt x="263" y="42"/>
                  </a:cubicBezTo>
                  <a:cubicBezTo>
                    <a:pt x="238" y="32"/>
                    <a:pt x="207" y="41"/>
                    <a:pt x="207" y="69"/>
                  </a:cubicBezTo>
                  <a:moveTo>
                    <a:pt x="44" y="42"/>
                  </a:moveTo>
                  <a:cubicBezTo>
                    <a:pt x="44" y="45"/>
                    <a:pt x="44" y="45"/>
                    <a:pt x="44" y="45"/>
                  </a:cubicBezTo>
                  <a:cubicBezTo>
                    <a:pt x="59" y="43"/>
                    <a:pt x="58" y="57"/>
                    <a:pt x="58" y="71"/>
                  </a:cubicBezTo>
                  <a:cubicBezTo>
                    <a:pt x="58" y="93"/>
                    <a:pt x="58" y="93"/>
                    <a:pt x="58" y="93"/>
                  </a:cubicBezTo>
                  <a:cubicBezTo>
                    <a:pt x="58" y="106"/>
                    <a:pt x="61" y="135"/>
                    <a:pt x="53" y="139"/>
                  </a:cubicBezTo>
                  <a:cubicBezTo>
                    <a:pt x="49" y="141"/>
                    <a:pt x="42" y="138"/>
                    <a:pt x="43" y="144"/>
                  </a:cubicBezTo>
                  <a:cubicBezTo>
                    <a:pt x="67" y="146"/>
                    <a:pt x="94" y="144"/>
                    <a:pt x="118" y="145"/>
                  </a:cubicBezTo>
                  <a:cubicBezTo>
                    <a:pt x="120" y="136"/>
                    <a:pt x="123" y="128"/>
                    <a:pt x="124" y="119"/>
                  </a:cubicBezTo>
                  <a:cubicBezTo>
                    <a:pt x="118" y="116"/>
                    <a:pt x="118" y="121"/>
                    <a:pt x="117" y="124"/>
                  </a:cubicBezTo>
                  <a:cubicBezTo>
                    <a:pt x="113" y="135"/>
                    <a:pt x="107" y="139"/>
                    <a:pt x="93" y="139"/>
                  </a:cubicBezTo>
                  <a:cubicBezTo>
                    <a:pt x="84" y="139"/>
                    <a:pt x="77" y="138"/>
                    <a:pt x="76" y="127"/>
                  </a:cubicBezTo>
                  <a:cubicBezTo>
                    <a:pt x="75" y="117"/>
                    <a:pt x="76" y="104"/>
                    <a:pt x="76" y="92"/>
                  </a:cubicBezTo>
                  <a:cubicBezTo>
                    <a:pt x="76" y="79"/>
                    <a:pt x="75" y="66"/>
                    <a:pt x="76" y="56"/>
                  </a:cubicBezTo>
                  <a:cubicBezTo>
                    <a:pt x="76" y="48"/>
                    <a:pt x="79" y="47"/>
                    <a:pt x="85" y="45"/>
                  </a:cubicBezTo>
                  <a:cubicBezTo>
                    <a:pt x="87" y="45"/>
                    <a:pt x="91" y="47"/>
                    <a:pt x="90" y="42"/>
                  </a:cubicBezTo>
                  <a:cubicBezTo>
                    <a:pt x="76" y="40"/>
                    <a:pt x="59" y="41"/>
                    <a:pt x="44" y="41"/>
                  </a:cubicBezTo>
                  <a:cubicBezTo>
                    <a:pt x="44" y="41"/>
                    <a:pt x="44" y="41"/>
                    <a:pt x="44" y="42"/>
                  </a:cubicBezTo>
                  <a:moveTo>
                    <a:pt x="139" y="42"/>
                  </a:moveTo>
                  <a:cubicBezTo>
                    <a:pt x="139" y="45"/>
                    <a:pt x="139" y="45"/>
                    <a:pt x="139" y="45"/>
                  </a:cubicBezTo>
                  <a:cubicBezTo>
                    <a:pt x="147" y="45"/>
                    <a:pt x="151" y="47"/>
                    <a:pt x="152" y="56"/>
                  </a:cubicBezTo>
                  <a:cubicBezTo>
                    <a:pt x="153" y="66"/>
                    <a:pt x="152" y="78"/>
                    <a:pt x="152" y="93"/>
                  </a:cubicBezTo>
                  <a:cubicBezTo>
                    <a:pt x="152" y="106"/>
                    <a:pt x="153" y="120"/>
                    <a:pt x="152" y="130"/>
                  </a:cubicBezTo>
                  <a:cubicBezTo>
                    <a:pt x="152" y="132"/>
                    <a:pt x="151" y="136"/>
                    <a:pt x="151" y="137"/>
                  </a:cubicBezTo>
                  <a:cubicBezTo>
                    <a:pt x="148" y="140"/>
                    <a:pt x="139" y="140"/>
                    <a:pt x="139" y="142"/>
                  </a:cubicBezTo>
                  <a:cubicBezTo>
                    <a:pt x="138" y="143"/>
                    <a:pt x="139" y="143"/>
                    <a:pt x="139" y="144"/>
                  </a:cubicBezTo>
                  <a:cubicBezTo>
                    <a:pt x="146" y="146"/>
                    <a:pt x="162" y="145"/>
                    <a:pt x="173" y="145"/>
                  </a:cubicBezTo>
                  <a:cubicBezTo>
                    <a:pt x="177" y="145"/>
                    <a:pt x="186" y="147"/>
                    <a:pt x="184" y="141"/>
                  </a:cubicBezTo>
                  <a:cubicBezTo>
                    <a:pt x="181" y="140"/>
                    <a:pt x="175" y="140"/>
                    <a:pt x="173" y="138"/>
                  </a:cubicBezTo>
                  <a:cubicBezTo>
                    <a:pt x="170" y="135"/>
                    <a:pt x="170" y="124"/>
                    <a:pt x="170" y="118"/>
                  </a:cubicBezTo>
                  <a:cubicBezTo>
                    <a:pt x="170" y="94"/>
                    <a:pt x="170" y="94"/>
                    <a:pt x="170" y="94"/>
                  </a:cubicBezTo>
                  <a:cubicBezTo>
                    <a:pt x="170" y="82"/>
                    <a:pt x="167" y="53"/>
                    <a:pt x="173" y="48"/>
                  </a:cubicBezTo>
                  <a:cubicBezTo>
                    <a:pt x="176" y="44"/>
                    <a:pt x="186" y="47"/>
                    <a:pt x="184" y="41"/>
                  </a:cubicBezTo>
                  <a:cubicBezTo>
                    <a:pt x="170" y="40"/>
                    <a:pt x="154" y="41"/>
                    <a:pt x="139" y="41"/>
                  </a:cubicBezTo>
                  <a:cubicBezTo>
                    <a:pt x="139" y="41"/>
                    <a:pt x="139" y="41"/>
                    <a:pt x="139" y="42"/>
                  </a:cubicBezTo>
                  <a:moveTo>
                    <a:pt x="397" y="45"/>
                  </a:moveTo>
                  <a:cubicBezTo>
                    <a:pt x="410" y="44"/>
                    <a:pt x="410" y="53"/>
                    <a:pt x="411" y="67"/>
                  </a:cubicBezTo>
                  <a:cubicBezTo>
                    <a:pt x="411" y="83"/>
                    <a:pt x="411" y="99"/>
                    <a:pt x="411" y="115"/>
                  </a:cubicBezTo>
                  <a:cubicBezTo>
                    <a:pt x="411" y="123"/>
                    <a:pt x="411" y="134"/>
                    <a:pt x="408" y="137"/>
                  </a:cubicBezTo>
                  <a:cubicBezTo>
                    <a:pt x="405" y="141"/>
                    <a:pt x="398" y="139"/>
                    <a:pt x="395" y="141"/>
                  </a:cubicBezTo>
                  <a:cubicBezTo>
                    <a:pt x="395" y="144"/>
                    <a:pt x="395" y="144"/>
                    <a:pt x="395" y="144"/>
                  </a:cubicBezTo>
                  <a:cubicBezTo>
                    <a:pt x="421" y="145"/>
                    <a:pt x="448" y="145"/>
                    <a:pt x="474" y="145"/>
                  </a:cubicBezTo>
                  <a:cubicBezTo>
                    <a:pt x="476" y="137"/>
                    <a:pt x="478" y="128"/>
                    <a:pt x="479" y="119"/>
                  </a:cubicBezTo>
                  <a:cubicBezTo>
                    <a:pt x="473" y="116"/>
                    <a:pt x="473" y="123"/>
                    <a:pt x="471" y="127"/>
                  </a:cubicBezTo>
                  <a:cubicBezTo>
                    <a:pt x="467" y="136"/>
                    <a:pt x="460" y="139"/>
                    <a:pt x="447" y="139"/>
                  </a:cubicBezTo>
                  <a:cubicBezTo>
                    <a:pt x="444" y="139"/>
                    <a:pt x="436" y="139"/>
                    <a:pt x="432" y="137"/>
                  </a:cubicBezTo>
                  <a:cubicBezTo>
                    <a:pt x="428" y="135"/>
                    <a:pt x="428" y="125"/>
                    <a:pt x="428" y="118"/>
                  </a:cubicBezTo>
                  <a:cubicBezTo>
                    <a:pt x="428" y="109"/>
                    <a:pt x="428" y="101"/>
                    <a:pt x="428" y="94"/>
                  </a:cubicBezTo>
                  <a:cubicBezTo>
                    <a:pt x="437" y="96"/>
                    <a:pt x="449" y="92"/>
                    <a:pt x="455" y="96"/>
                  </a:cubicBezTo>
                  <a:cubicBezTo>
                    <a:pt x="458" y="99"/>
                    <a:pt x="456" y="104"/>
                    <a:pt x="459" y="108"/>
                  </a:cubicBezTo>
                  <a:cubicBezTo>
                    <a:pt x="463" y="108"/>
                    <a:pt x="463" y="108"/>
                    <a:pt x="463" y="108"/>
                  </a:cubicBezTo>
                  <a:cubicBezTo>
                    <a:pt x="463" y="74"/>
                    <a:pt x="463" y="74"/>
                    <a:pt x="463" y="74"/>
                  </a:cubicBezTo>
                  <a:cubicBezTo>
                    <a:pt x="458" y="74"/>
                    <a:pt x="458" y="74"/>
                    <a:pt x="458" y="74"/>
                  </a:cubicBezTo>
                  <a:cubicBezTo>
                    <a:pt x="457" y="79"/>
                    <a:pt x="458" y="84"/>
                    <a:pt x="454" y="86"/>
                  </a:cubicBezTo>
                  <a:cubicBezTo>
                    <a:pt x="448" y="89"/>
                    <a:pt x="436" y="86"/>
                    <a:pt x="428" y="87"/>
                  </a:cubicBezTo>
                  <a:cubicBezTo>
                    <a:pt x="429" y="76"/>
                    <a:pt x="426" y="57"/>
                    <a:pt x="430" y="47"/>
                  </a:cubicBezTo>
                  <a:cubicBezTo>
                    <a:pt x="441" y="48"/>
                    <a:pt x="453" y="45"/>
                    <a:pt x="460" y="50"/>
                  </a:cubicBezTo>
                  <a:cubicBezTo>
                    <a:pt x="465" y="53"/>
                    <a:pt x="464" y="60"/>
                    <a:pt x="468" y="65"/>
                  </a:cubicBezTo>
                  <a:cubicBezTo>
                    <a:pt x="469" y="66"/>
                    <a:pt x="469" y="65"/>
                    <a:pt x="471" y="65"/>
                  </a:cubicBezTo>
                  <a:cubicBezTo>
                    <a:pt x="471" y="58"/>
                    <a:pt x="470" y="48"/>
                    <a:pt x="469" y="41"/>
                  </a:cubicBezTo>
                  <a:cubicBezTo>
                    <a:pt x="397" y="41"/>
                    <a:pt x="397" y="41"/>
                    <a:pt x="397" y="41"/>
                  </a:cubicBezTo>
                  <a:cubicBezTo>
                    <a:pt x="396" y="41"/>
                    <a:pt x="397" y="44"/>
                    <a:pt x="397" y="45"/>
                  </a:cubicBezTo>
                  <a:moveTo>
                    <a:pt x="495" y="42"/>
                  </a:moveTo>
                  <a:cubicBezTo>
                    <a:pt x="495" y="45"/>
                    <a:pt x="495" y="45"/>
                    <a:pt x="495" y="45"/>
                  </a:cubicBezTo>
                  <a:cubicBezTo>
                    <a:pt x="498" y="46"/>
                    <a:pt x="504" y="45"/>
                    <a:pt x="506" y="48"/>
                  </a:cubicBezTo>
                  <a:cubicBezTo>
                    <a:pt x="509" y="52"/>
                    <a:pt x="508" y="62"/>
                    <a:pt x="508" y="70"/>
                  </a:cubicBezTo>
                  <a:cubicBezTo>
                    <a:pt x="508" y="117"/>
                    <a:pt x="508" y="117"/>
                    <a:pt x="508" y="117"/>
                  </a:cubicBezTo>
                  <a:cubicBezTo>
                    <a:pt x="508" y="131"/>
                    <a:pt x="509" y="138"/>
                    <a:pt x="499" y="140"/>
                  </a:cubicBezTo>
                  <a:cubicBezTo>
                    <a:pt x="498" y="141"/>
                    <a:pt x="493" y="139"/>
                    <a:pt x="494" y="143"/>
                  </a:cubicBezTo>
                  <a:cubicBezTo>
                    <a:pt x="494" y="146"/>
                    <a:pt x="495" y="145"/>
                    <a:pt x="497" y="145"/>
                  </a:cubicBezTo>
                  <a:cubicBezTo>
                    <a:pt x="508" y="146"/>
                    <a:pt x="523" y="145"/>
                    <a:pt x="533" y="145"/>
                  </a:cubicBezTo>
                  <a:cubicBezTo>
                    <a:pt x="573" y="145"/>
                    <a:pt x="602" y="127"/>
                    <a:pt x="601" y="88"/>
                  </a:cubicBezTo>
                  <a:cubicBezTo>
                    <a:pt x="601" y="71"/>
                    <a:pt x="593" y="58"/>
                    <a:pt x="584" y="51"/>
                  </a:cubicBezTo>
                  <a:cubicBezTo>
                    <a:pt x="564" y="37"/>
                    <a:pt x="530" y="42"/>
                    <a:pt x="496" y="41"/>
                  </a:cubicBezTo>
                  <a:cubicBezTo>
                    <a:pt x="495" y="41"/>
                    <a:pt x="495" y="41"/>
                    <a:pt x="495" y="42"/>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Freeform 21"/>
            <p:cNvSpPr>
              <a:spLocks/>
            </p:cNvSpPr>
            <p:nvPr/>
          </p:nvSpPr>
          <p:spPr bwMode="auto">
            <a:xfrm>
              <a:off x="3311" y="1478"/>
              <a:ext cx="135" cy="229"/>
            </a:xfrm>
            <a:custGeom>
              <a:avLst/>
              <a:gdLst>
                <a:gd name="T0" fmla="*/ 3 w 57"/>
                <a:gd name="T1" fmla="*/ 6 h 97"/>
                <a:gd name="T2" fmla="*/ 57 w 57"/>
                <a:gd name="T3" fmla="*/ 51 h 97"/>
                <a:gd name="T4" fmla="*/ 22 w 57"/>
                <a:gd name="T5" fmla="*/ 97 h 97"/>
                <a:gd name="T6" fmla="*/ 6 w 57"/>
                <a:gd name="T7" fmla="*/ 94 h 97"/>
                <a:gd name="T8" fmla="*/ 2 w 57"/>
                <a:gd name="T9" fmla="*/ 51 h 97"/>
                <a:gd name="T10" fmla="*/ 3 w 57"/>
                <a:gd name="T11" fmla="*/ 6 h 97"/>
              </a:gdLst>
              <a:ahLst/>
              <a:cxnLst>
                <a:cxn ang="0">
                  <a:pos x="T0" y="T1"/>
                </a:cxn>
                <a:cxn ang="0">
                  <a:pos x="T2" y="T3"/>
                </a:cxn>
                <a:cxn ang="0">
                  <a:pos x="T4" y="T5"/>
                </a:cxn>
                <a:cxn ang="0">
                  <a:pos x="T6" y="T7"/>
                </a:cxn>
                <a:cxn ang="0">
                  <a:pos x="T8" y="T9"/>
                </a:cxn>
                <a:cxn ang="0">
                  <a:pos x="T10" y="T11"/>
                </a:cxn>
              </a:cxnLst>
              <a:rect l="0" t="0" r="r" b="b"/>
              <a:pathLst>
                <a:path w="57" h="97">
                  <a:moveTo>
                    <a:pt x="3" y="6"/>
                  </a:moveTo>
                  <a:cubicBezTo>
                    <a:pt x="38" y="0"/>
                    <a:pt x="57" y="18"/>
                    <a:pt x="57" y="51"/>
                  </a:cubicBezTo>
                  <a:cubicBezTo>
                    <a:pt x="57" y="74"/>
                    <a:pt x="46" y="94"/>
                    <a:pt x="22" y="97"/>
                  </a:cubicBezTo>
                  <a:cubicBezTo>
                    <a:pt x="16" y="97"/>
                    <a:pt x="9" y="97"/>
                    <a:pt x="6" y="94"/>
                  </a:cubicBezTo>
                  <a:cubicBezTo>
                    <a:pt x="0" y="89"/>
                    <a:pt x="2" y="62"/>
                    <a:pt x="2" y="51"/>
                  </a:cubicBezTo>
                  <a:cubicBezTo>
                    <a:pt x="2" y="35"/>
                    <a:pt x="1" y="20"/>
                    <a:pt x="3" y="6"/>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Freeform 22"/>
            <p:cNvSpPr>
              <a:spLocks/>
            </p:cNvSpPr>
            <p:nvPr/>
          </p:nvSpPr>
          <p:spPr bwMode="auto">
            <a:xfrm>
              <a:off x="2914" y="1903"/>
              <a:ext cx="321" cy="501"/>
            </a:xfrm>
            <a:custGeom>
              <a:avLst/>
              <a:gdLst>
                <a:gd name="T0" fmla="*/ 123 w 136"/>
                <a:gd name="T1" fmla="*/ 13 h 212"/>
                <a:gd name="T2" fmla="*/ 123 w 136"/>
                <a:gd name="T3" fmla="*/ 43 h 212"/>
                <a:gd name="T4" fmla="*/ 46 w 136"/>
                <a:gd name="T5" fmla="*/ 44 h 212"/>
                <a:gd name="T6" fmla="*/ 44 w 136"/>
                <a:gd name="T7" fmla="*/ 64 h 212"/>
                <a:gd name="T8" fmla="*/ 75 w 136"/>
                <a:gd name="T9" fmla="*/ 85 h 212"/>
                <a:gd name="T10" fmla="*/ 132 w 136"/>
                <a:gd name="T11" fmla="*/ 133 h 212"/>
                <a:gd name="T12" fmla="*/ 129 w 136"/>
                <a:gd name="T13" fmla="*/ 176 h 212"/>
                <a:gd name="T14" fmla="*/ 77 w 136"/>
                <a:gd name="T15" fmla="*/ 209 h 212"/>
                <a:gd name="T16" fmla="*/ 5 w 136"/>
                <a:gd name="T17" fmla="*/ 200 h 212"/>
                <a:gd name="T18" fmla="*/ 5 w 136"/>
                <a:gd name="T19" fmla="*/ 170 h 212"/>
                <a:gd name="T20" fmla="*/ 90 w 136"/>
                <a:gd name="T21" fmla="*/ 166 h 212"/>
                <a:gd name="T22" fmla="*/ 91 w 136"/>
                <a:gd name="T23" fmla="*/ 146 h 212"/>
                <a:gd name="T24" fmla="*/ 51 w 136"/>
                <a:gd name="T25" fmla="*/ 119 h 212"/>
                <a:gd name="T26" fmla="*/ 2 w 136"/>
                <a:gd name="T27" fmla="*/ 57 h 212"/>
                <a:gd name="T28" fmla="*/ 24 w 136"/>
                <a:gd name="T29" fmla="*/ 18 h 212"/>
                <a:gd name="T30" fmla="*/ 123 w 136"/>
                <a:gd name="T31" fmla="*/ 1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212">
                  <a:moveTo>
                    <a:pt x="123" y="13"/>
                  </a:moveTo>
                  <a:cubicBezTo>
                    <a:pt x="123" y="43"/>
                    <a:pt x="123" y="43"/>
                    <a:pt x="123" y="43"/>
                  </a:cubicBezTo>
                  <a:cubicBezTo>
                    <a:pt x="104" y="36"/>
                    <a:pt x="59" y="24"/>
                    <a:pt x="46" y="44"/>
                  </a:cubicBezTo>
                  <a:cubicBezTo>
                    <a:pt x="43" y="49"/>
                    <a:pt x="42" y="57"/>
                    <a:pt x="44" y="64"/>
                  </a:cubicBezTo>
                  <a:cubicBezTo>
                    <a:pt x="48" y="74"/>
                    <a:pt x="64" y="80"/>
                    <a:pt x="75" y="85"/>
                  </a:cubicBezTo>
                  <a:cubicBezTo>
                    <a:pt x="99" y="96"/>
                    <a:pt x="124" y="106"/>
                    <a:pt x="132" y="133"/>
                  </a:cubicBezTo>
                  <a:cubicBezTo>
                    <a:pt x="136" y="145"/>
                    <a:pt x="135" y="163"/>
                    <a:pt x="129" y="176"/>
                  </a:cubicBezTo>
                  <a:cubicBezTo>
                    <a:pt x="120" y="194"/>
                    <a:pt x="100" y="206"/>
                    <a:pt x="77" y="209"/>
                  </a:cubicBezTo>
                  <a:cubicBezTo>
                    <a:pt x="52" y="212"/>
                    <a:pt x="27" y="207"/>
                    <a:pt x="5" y="200"/>
                  </a:cubicBezTo>
                  <a:cubicBezTo>
                    <a:pt x="5" y="170"/>
                    <a:pt x="5" y="170"/>
                    <a:pt x="5" y="170"/>
                  </a:cubicBezTo>
                  <a:cubicBezTo>
                    <a:pt x="27" y="178"/>
                    <a:pt x="79" y="190"/>
                    <a:pt x="90" y="166"/>
                  </a:cubicBezTo>
                  <a:cubicBezTo>
                    <a:pt x="93" y="161"/>
                    <a:pt x="94" y="153"/>
                    <a:pt x="91" y="146"/>
                  </a:cubicBezTo>
                  <a:cubicBezTo>
                    <a:pt x="86" y="133"/>
                    <a:pt x="64" y="126"/>
                    <a:pt x="51" y="119"/>
                  </a:cubicBezTo>
                  <a:cubicBezTo>
                    <a:pt x="26" y="107"/>
                    <a:pt x="0" y="94"/>
                    <a:pt x="2" y="57"/>
                  </a:cubicBezTo>
                  <a:cubicBezTo>
                    <a:pt x="3" y="38"/>
                    <a:pt x="12" y="27"/>
                    <a:pt x="24" y="18"/>
                  </a:cubicBezTo>
                  <a:cubicBezTo>
                    <a:pt x="47" y="2"/>
                    <a:pt x="94" y="0"/>
                    <a:pt x="123" y="13"/>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Freeform 23"/>
            <p:cNvSpPr>
              <a:spLocks/>
            </p:cNvSpPr>
            <p:nvPr/>
          </p:nvSpPr>
          <p:spPr bwMode="auto">
            <a:xfrm>
              <a:off x="2074" y="1920"/>
              <a:ext cx="377" cy="472"/>
            </a:xfrm>
            <a:custGeom>
              <a:avLst/>
              <a:gdLst>
                <a:gd name="T0" fmla="*/ 0 w 160"/>
                <a:gd name="T1" fmla="*/ 0 h 200"/>
                <a:gd name="T2" fmla="*/ 60 w 160"/>
                <a:gd name="T3" fmla="*/ 0 h 200"/>
                <a:gd name="T4" fmla="*/ 122 w 160"/>
                <a:gd name="T5" fmla="*/ 144 h 200"/>
                <a:gd name="T6" fmla="*/ 123 w 160"/>
                <a:gd name="T7" fmla="*/ 0 h 200"/>
                <a:gd name="T8" fmla="*/ 160 w 160"/>
                <a:gd name="T9" fmla="*/ 0 h 200"/>
                <a:gd name="T10" fmla="*/ 160 w 160"/>
                <a:gd name="T11" fmla="*/ 200 h 200"/>
                <a:gd name="T12" fmla="*/ 107 w 160"/>
                <a:gd name="T13" fmla="*/ 200 h 200"/>
                <a:gd name="T14" fmla="*/ 37 w 160"/>
                <a:gd name="T15" fmla="*/ 43 h 200"/>
                <a:gd name="T16" fmla="*/ 37 w 160"/>
                <a:gd name="T17" fmla="*/ 200 h 200"/>
                <a:gd name="T18" fmla="*/ 0 w 160"/>
                <a:gd name="T19" fmla="*/ 200 h 200"/>
                <a:gd name="T20" fmla="*/ 0 w 160"/>
                <a:gd name="T21" fmla="*/ 1 h 200"/>
                <a:gd name="T22" fmla="*/ 0 w 160"/>
                <a:gd name="T23"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200">
                  <a:moveTo>
                    <a:pt x="0" y="0"/>
                  </a:moveTo>
                  <a:cubicBezTo>
                    <a:pt x="60" y="0"/>
                    <a:pt x="60" y="0"/>
                    <a:pt x="60" y="0"/>
                  </a:cubicBezTo>
                  <a:cubicBezTo>
                    <a:pt x="81" y="48"/>
                    <a:pt x="102" y="95"/>
                    <a:pt x="122" y="144"/>
                  </a:cubicBezTo>
                  <a:cubicBezTo>
                    <a:pt x="123" y="97"/>
                    <a:pt x="123" y="48"/>
                    <a:pt x="123" y="0"/>
                  </a:cubicBezTo>
                  <a:cubicBezTo>
                    <a:pt x="160" y="0"/>
                    <a:pt x="160" y="0"/>
                    <a:pt x="160" y="0"/>
                  </a:cubicBezTo>
                  <a:cubicBezTo>
                    <a:pt x="160" y="200"/>
                    <a:pt x="160" y="200"/>
                    <a:pt x="160" y="200"/>
                  </a:cubicBezTo>
                  <a:cubicBezTo>
                    <a:pt x="107" y="200"/>
                    <a:pt x="107" y="200"/>
                    <a:pt x="107" y="200"/>
                  </a:cubicBezTo>
                  <a:cubicBezTo>
                    <a:pt x="83" y="149"/>
                    <a:pt x="61" y="95"/>
                    <a:pt x="37" y="43"/>
                  </a:cubicBezTo>
                  <a:cubicBezTo>
                    <a:pt x="37" y="200"/>
                    <a:pt x="37" y="200"/>
                    <a:pt x="37" y="200"/>
                  </a:cubicBezTo>
                  <a:cubicBezTo>
                    <a:pt x="0" y="200"/>
                    <a:pt x="0" y="200"/>
                    <a:pt x="0" y="200"/>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Freeform 24"/>
            <p:cNvSpPr>
              <a:spLocks/>
            </p:cNvSpPr>
            <p:nvPr/>
          </p:nvSpPr>
          <p:spPr bwMode="auto">
            <a:xfrm>
              <a:off x="2489" y="1920"/>
              <a:ext cx="416" cy="472"/>
            </a:xfrm>
            <a:custGeom>
              <a:avLst/>
              <a:gdLst>
                <a:gd name="T0" fmla="*/ 48 w 176"/>
                <a:gd name="T1" fmla="*/ 0 h 200"/>
                <a:gd name="T2" fmla="*/ 92 w 176"/>
                <a:gd name="T3" fmla="*/ 88 h 200"/>
                <a:gd name="T4" fmla="*/ 136 w 176"/>
                <a:gd name="T5" fmla="*/ 0 h 200"/>
                <a:gd name="T6" fmla="*/ 176 w 176"/>
                <a:gd name="T7" fmla="*/ 0 h 200"/>
                <a:gd name="T8" fmla="*/ 117 w 176"/>
                <a:gd name="T9" fmla="*/ 109 h 200"/>
                <a:gd name="T10" fmla="*/ 109 w 176"/>
                <a:gd name="T11" fmla="*/ 125 h 200"/>
                <a:gd name="T12" fmla="*/ 109 w 176"/>
                <a:gd name="T13" fmla="*/ 144 h 200"/>
                <a:gd name="T14" fmla="*/ 109 w 176"/>
                <a:gd name="T15" fmla="*/ 200 h 200"/>
                <a:gd name="T16" fmla="*/ 66 w 176"/>
                <a:gd name="T17" fmla="*/ 200 h 200"/>
                <a:gd name="T18" fmla="*/ 66 w 176"/>
                <a:gd name="T19" fmla="*/ 143 h 200"/>
                <a:gd name="T20" fmla="*/ 66 w 176"/>
                <a:gd name="T21" fmla="*/ 124 h 200"/>
                <a:gd name="T22" fmla="*/ 58 w 176"/>
                <a:gd name="T23" fmla="*/ 108 h 200"/>
                <a:gd name="T24" fmla="*/ 1 w 176"/>
                <a:gd name="T25" fmla="*/ 0 h 200"/>
                <a:gd name="T26" fmla="*/ 2 w 176"/>
                <a:gd name="T27" fmla="*/ 0 h 200"/>
                <a:gd name="T28" fmla="*/ 48 w 176"/>
                <a:gd name="T2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6" h="200">
                  <a:moveTo>
                    <a:pt x="48" y="0"/>
                  </a:moveTo>
                  <a:cubicBezTo>
                    <a:pt x="63" y="29"/>
                    <a:pt x="77" y="58"/>
                    <a:pt x="92" y="88"/>
                  </a:cubicBezTo>
                  <a:cubicBezTo>
                    <a:pt x="107" y="59"/>
                    <a:pt x="121" y="29"/>
                    <a:pt x="136" y="0"/>
                  </a:cubicBezTo>
                  <a:cubicBezTo>
                    <a:pt x="176" y="0"/>
                    <a:pt x="176" y="0"/>
                    <a:pt x="176" y="0"/>
                  </a:cubicBezTo>
                  <a:cubicBezTo>
                    <a:pt x="157" y="36"/>
                    <a:pt x="137" y="72"/>
                    <a:pt x="117" y="109"/>
                  </a:cubicBezTo>
                  <a:cubicBezTo>
                    <a:pt x="115" y="114"/>
                    <a:pt x="110" y="120"/>
                    <a:pt x="109" y="125"/>
                  </a:cubicBezTo>
                  <a:cubicBezTo>
                    <a:pt x="108" y="130"/>
                    <a:pt x="109" y="137"/>
                    <a:pt x="109" y="144"/>
                  </a:cubicBezTo>
                  <a:cubicBezTo>
                    <a:pt x="109" y="200"/>
                    <a:pt x="109" y="200"/>
                    <a:pt x="109" y="200"/>
                  </a:cubicBezTo>
                  <a:cubicBezTo>
                    <a:pt x="66" y="200"/>
                    <a:pt x="66" y="200"/>
                    <a:pt x="66" y="200"/>
                  </a:cubicBezTo>
                  <a:cubicBezTo>
                    <a:pt x="66" y="143"/>
                    <a:pt x="66" y="143"/>
                    <a:pt x="66" y="143"/>
                  </a:cubicBezTo>
                  <a:cubicBezTo>
                    <a:pt x="66" y="137"/>
                    <a:pt x="67" y="130"/>
                    <a:pt x="66" y="124"/>
                  </a:cubicBezTo>
                  <a:cubicBezTo>
                    <a:pt x="66" y="120"/>
                    <a:pt x="61" y="113"/>
                    <a:pt x="58" y="108"/>
                  </a:cubicBezTo>
                  <a:cubicBezTo>
                    <a:pt x="39" y="73"/>
                    <a:pt x="19" y="36"/>
                    <a:pt x="1" y="0"/>
                  </a:cubicBezTo>
                  <a:cubicBezTo>
                    <a:pt x="0" y="0"/>
                    <a:pt x="2" y="0"/>
                    <a:pt x="2" y="0"/>
                  </a:cubicBezTo>
                  <a:lnTo>
                    <a:pt x="4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Freeform 25"/>
            <p:cNvSpPr>
              <a:spLocks/>
            </p:cNvSpPr>
            <p:nvPr/>
          </p:nvSpPr>
          <p:spPr bwMode="auto">
            <a:xfrm>
              <a:off x="3304" y="1918"/>
              <a:ext cx="297" cy="474"/>
            </a:xfrm>
            <a:custGeom>
              <a:avLst/>
              <a:gdLst>
                <a:gd name="T0" fmla="*/ 1 w 126"/>
                <a:gd name="T1" fmla="*/ 1 h 201"/>
                <a:gd name="T2" fmla="*/ 122 w 126"/>
                <a:gd name="T3" fmla="*/ 1 h 201"/>
                <a:gd name="T4" fmla="*/ 122 w 126"/>
                <a:gd name="T5" fmla="*/ 29 h 201"/>
                <a:gd name="T6" fmla="*/ 42 w 126"/>
                <a:gd name="T7" fmla="*/ 30 h 201"/>
                <a:gd name="T8" fmla="*/ 41 w 126"/>
                <a:gd name="T9" fmla="*/ 83 h 201"/>
                <a:gd name="T10" fmla="*/ 115 w 126"/>
                <a:gd name="T11" fmla="*/ 83 h 201"/>
                <a:gd name="T12" fmla="*/ 115 w 126"/>
                <a:gd name="T13" fmla="*/ 112 h 201"/>
                <a:gd name="T14" fmla="*/ 42 w 126"/>
                <a:gd name="T15" fmla="*/ 112 h 201"/>
                <a:gd name="T16" fmla="*/ 41 w 126"/>
                <a:gd name="T17" fmla="*/ 173 h 201"/>
                <a:gd name="T18" fmla="*/ 125 w 126"/>
                <a:gd name="T19" fmla="*/ 173 h 201"/>
                <a:gd name="T20" fmla="*/ 125 w 126"/>
                <a:gd name="T21" fmla="*/ 201 h 201"/>
                <a:gd name="T22" fmla="*/ 1 w 126"/>
                <a:gd name="T23" fmla="*/ 201 h 201"/>
                <a:gd name="T24" fmla="*/ 1 w 126"/>
                <a:gd name="T25" fmla="*/ 2 h 201"/>
                <a:gd name="T26" fmla="*/ 1 w 126"/>
                <a:gd name="T27" fmla="*/ 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201">
                  <a:moveTo>
                    <a:pt x="1" y="1"/>
                  </a:moveTo>
                  <a:cubicBezTo>
                    <a:pt x="41" y="1"/>
                    <a:pt x="82" y="0"/>
                    <a:pt x="122" y="1"/>
                  </a:cubicBezTo>
                  <a:cubicBezTo>
                    <a:pt x="122" y="29"/>
                    <a:pt x="122" y="29"/>
                    <a:pt x="122" y="29"/>
                  </a:cubicBezTo>
                  <a:cubicBezTo>
                    <a:pt x="96" y="30"/>
                    <a:pt x="69" y="29"/>
                    <a:pt x="42" y="30"/>
                  </a:cubicBezTo>
                  <a:cubicBezTo>
                    <a:pt x="41" y="46"/>
                    <a:pt x="43" y="66"/>
                    <a:pt x="41" y="83"/>
                  </a:cubicBezTo>
                  <a:cubicBezTo>
                    <a:pt x="65" y="84"/>
                    <a:pt x="90" y="83"/>
                    <a:pt x="115" y="83"/>
                  </a:cubicBezTo>
                  <a:cubicBezTo>
                    <a:pt x="115" y="112"/>
                    <a:pt x="115" y="112"/>
                    <a:pt x="115" y="112"/>
                  </a:cubicBezTo>
                  <a:cubicBezTo>
                    <a:pt x="42" y="112"/>
                    <a:pt x="42" y="112"/>
                    <a:pt x="42" y="112"/>
                  </a:cubicBezTo>
                  <a:cubicBezTo>
                    <a:pt x="41" y="131"/>
                    <a:pt x="43" y="154"/>
                    <a:pt x="41" y="173"/>
                  </a:cubicBezTo>
                  <a:cubicBezTo>
                    <a:pt x="125" y="173"/>
                    <a:pt x="125" y="173"/>
                    <a:pt x="125" y="173"/>
                  </a:cubicBezTo>
                  <a:cubicBezTo>
                    <a:pt x="126" y="181"/>
                    <a:pt x="125" y="192"/>
                    <a:pt x="125" y="201"/>
                  </a:cubicBezTo>
                  <a:cubicBezTo>
                    <a:pt x="1" y="201"/>
                    <a:pt x="1" y="201"/>
                    <a:pt x="1" y="201"/>
                  </a:cubicBezTo>
                  <a:cubicBezTo>
                    <a:pt x="1" y="2"/>
                    <a:pt x="1" y="2"/>
                    <a:pt x="1" y="2"/>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Freeform 26"/>
            <p:cNvSpPr>
              <a:spLocks noEditPoints="1"/>
            </p:cNvSpPr>
            <p:nvPr/>
          </p:nvSpPr>
          <p:spPr bwMode="auto">
            <a:xfrm>
              <a:off x="3606" y="2322"/>
              <a:ext cx="83" cy="82"/>
            </a:xfrm>
            <a:custGeom>
              <a:avLst/>
              <a:gdLst>
                <a:gd name="T0" fmla="*/ 14 w 35"/>
                <a:gd name="T1" fmla="*/ 2 h 35"/>
                <a:gd name="T2" fmla="*/ 32 w 35"/>
                <a:gd name="T3" fmla="*/ 16 h 35"/>
                <a:gd name="T4" fmla="*/ 4 w 35"/>
                <a:gd name="T5" fmla="*/ 22 h 35"/>
                <a:gd name="T6" fmla="*/ 14 w 35"/>
                <a:gd name="T7" fmla="*/ 2 h 35"/>
                <a:gd name="T8" fmla="*/ 6 w 35"/>
                <a:gd name="T9" fmla="*/ 20 h 35"/>
                <a:gd name="T10" fmla="*/ 28 w 35"/>
                <a:gd name="T11" fmla="*/ 10 h 35"/>
                <a:gd name="T12" fmla="*/ 15 w 35"/>
                <a:gd name="T13" fmla="*/ 4 h 35"/>
                <a:gd name="T14" fmla="*/ 6 w 35"/>
                <a:gd name="T15" fmla="*/ 2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5">
                  <a:moveTo>
                    <a:pt x="14" y="2"/>
                  </a:moveTo>
                  <a:cubicBezTo>
                    <a:pt x="24" y="0"/>
                    <a:pt x="32" y="7"/>
                    <a:pt x="32" y="16"/>
                  </a:cubicBezTo>
                  <a:cubicBezTo>
                    <a:pt x="31" y="31"/>
                    <a:pt x="10" y="35"/>
                    <a:pt x="4" y="22"/>
                  </a:cubicBezTo>
                  <a:cubicBezTo>
                    <a:pt x="0" y="13"/>
                    <a:pt x="4" y="4"/>
                    <a:pt x="14" y="2"/>
                  </a:cubicBezTo>
                  <a:moveTo>
                    <a:pt x="6" y="20"/>
                  </a:moveTo>
                  <a:cubicBezTo>
                    <a:pt x="11" y="34"/>
                    <a:pt x="35" y="26"/>
                    <a:pt x="28" y="10"/>
                  </a:cubicBezTo>
                  <a:cubicBezTo>
                    <a:pt x="26" y="6"/>
                    <a:pt x="21" y="3"/>
                    <a:pt x="15" y="4"/>
                  </a:cubicBezTo>
                  <a:cubicBezTo>
                    <a:pt x="8" y="6"/>
                    <a:pt x="4" y="13"/>
                    <a:pt x="6" y="2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Freeform 27"/>
            <p:cNvSpPr>
              <a:spLocks noEditPoints="1"/>
            </p:cNvSpPr>
            <p:nvPr/>
          </p:nvSpPr>
          <p:spPr bwMode="auto">
            <a:xfrm>
              <a:off x="3632" y="2338"/>
              <a:ext cx="33" cy="45"/>
            </a:xfrm>
            <a:custGeom>
              <a:avLst/>
              <a:gdLst>
                <a:gd name="T0" fmla="*/ 1 w 14"/>
                <a:gd name="T1" fmla="*/ 0 h 19"/>
                <a:gd name="T2" fmla="*/ 12 w 14"/>
                <a:gd name="T3" fmla="*/ 2 h 19"/>
                <a:gd name="T4" fmla="*/ 9 w 14"/>
                <a:gd name="T5" fmla="*/ 10 h 19"/>
                <a:gd name="T6" fmla="*/ 13 w 14"/>
                <a:gd name="T7" fmla="*/ 16 h 19"/>
                <a:gd name="T8" fmla="*/ 4 w 14"/>
                <a:gd name="T9" fmla="*/ 10 h 19"/>
                <a:gd name="T10" fmla="*/ 3 w 14"/>
                <a:gd name="T11" fmla="*/ 17 h 19"/>
                <a:gd name="T12" fmla="*/ 0 w 14"/>
                <a:gd name="T13" fmla="*/ 17 h 19"/>
                <a:gd name="T14" fmla="*/ 1 w 14"/>
                <a:gd name="T15" fmla="*/ 0 h 19"/>
                <a:gd name="T16" fmla="*/ 3 w 14"/>
                <a:gd name="T17" fmla="*/ 8 h 19"/>
                <a:gd name="T18" fmla="*/ 10 w 14"/>
                <a:gd name="T19" fmla="*/ 4 h 19"/>
                <a:gd name="T20" fmla="*/ 3 w 14"/>
                <a:gd name="T21" fmla="*/ 2 h 19"/>
                <a:gd name="T22" fmla="*/ 3 w 14"/>
                <a:gd name="T23"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9">
                  <a:moveTo>
                    <a:pt x="1" y="0"/>
                  </a:moveTo>
                  <a:cubicBezTo>
                    <a:pt x="5" y="0"/>
                    <a:pt x="9" y="0"/>
                    <a:pt x="12" y="2"/>
                  </a:cubicBezTo>
                  <a:cubicBezTo>
                    <a:pt x="14" y="5"/>
                    <a:pt x="13" y="10"/>
                    <a:pt x="9" y="10"/>
                  </a:cubicBezTo>
                  <a:cubicBezTo>
                    <a:pt x="10" y="12"/>
                    <a:pt x="12" y="14"/>
                    <a:pt x="13" y="16"/>
                  </a:cubicBezTo>
                  <a:cubicBezTo>
                    <a:pt x="7" y="19"/>
                    <a:pt x="9" y="9"/>
                    <a:pt x="4" y="10"/>
                  </a:cubicBezTo>
                  <a:cubicBezTo>
                    <a:pt x="3" y="11"/>
                    <a:pt x="4" y="15"/>
                    <a:pt x="3" y="17"/>
                  </a:cubicBezTo>
                  <a:cubicBezTo>
                    <a:pt x="0" y="17"/>
                    <a:pt x="0" y="17"/>
                    <a:pt x="0" y="17"/>
                  </a:cubicBezTo>
                  <a:cubicBezTo>
                    <a:pt x="1" y="12"/>
                    <a:pt x="0" y="4"/>
                    <a:pt x="1" y="0"/>
                  </a:cubicBezTo>
                  <a:moveTo>
                    <a:pt x="3" y="8"/>
                  </a:moveTo>
                  <a:cubicBezTo>
                    <a:pt x="7" y="8"/>
                    <a:pt x="11" y="8"/>
                    <a:pt x="10" y="4"/>
                  </a:cubicBezTo>
                  <a:cubicBezTo>
                    <a:pt x="9" y="2"/>
                    <a:pt x="6" y="2"/>
                    <a:pt x="3" y="2"/>
                  </a:cubicBezTo>
                  <a:lnTo>
                    <a:pt x="3"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28"/>
            <p:cNvSpPr>
              <a:spLocks/>
            </p:cNvSpPr>
            <p:nvPr/>
          </p:nvSpPr>
          <p:spPr bwMode="auto">
            <a:xfrm>
              <a:off x="2099" y="847"/>
              <a:ext cx="303" cy="428"/>
            </a:xfrm>
            <a:custGeom>
              <a:avLst/>
              <a:gdLst>
                <a:gd name="T0" fmla="*/ 0 w 303"/>
                <a:gd name="T1" fmla="*/ 428 h 428"/>
                <a:gd name="T2" fmla="*/ 0 w 303"/>
                <a:gd name="T3" fmla="*/ 0 h 428"/>
                <a:gd name="T4" fmla="*/ 88 w 303"/>
                <a:gd name="T5" fmla="*/ 0 h 428"/>
                <a:gd name="T6" fmla="*/ 88 w 303"/>
                <a:gd name="T7" fmla="*/ 355 h 428"/>
                <a:gd name="T8" fmla="*/ 303 w 303"/>
                <a:gd name="T9" fmla="*/ 355 h 428"/>
                <a:gd name="T10" fmla="*/ 303 w 303"/>
                <a:gd name="T11" fmla="*/ 428 h 428"/>
                <a:gd name="T12" fmla="*/ 0 w 303"/>
                <a:gd name="T13" fmla="*/ 428 h 428"/>
              </a:gdLst>
              <a:ahLst/>
              <a:cxnLst>
                <a:cxn ang="0">
                  <a:pos x="T0" y="T1"/>
                </a:cxn>
                <a:cxn ang="0">
                  <a:pos x="T2" y="T3"/>
                </a:cxn>
                <a:cxn ang="0">
                  <a:pos x="T4" y="T5"/>
                </a:cxn>
                <a:cxn ang="0">
                  <a:pos x="T6" y="T7"/>
                </a:cxn>
                <a:cxn ang="0">
                  <a:pos x="T8" y="T9"/>
                </a:cxn>
                <a:cxn ang="0">
                  <a:pos x="T10" y="T11"/>
                </a:cxn>
                <a:cxn ang="0">
                  <a:pos x="T12" y="T13"/>
                </a:cxn>
              </a:cxnLst>
              <a:rect l="0" t="0" r="r" b="b"/>
              <a:pathLst>
                <a:path w="303" h="428">
                  <a:moveTo>
                    <a:pt x="0" y="428"/>
                  </a:moveTo>
                  <a:lnTo>
                    <a:pt x="0" y="0"/>
                  </a:lnTo>
                  <a:lnTo>
                    <a:pt x="88" y="0"/>
                  </a:lnTo>
                  <a:lnTo>
                    <a:pt x="88" y="355"/>
                  </a:lnTo>
                  <a:lnTo>
                    <a:pt x="303" y="355"/>
                  </a:lnTo>
                  <a:lnTo>
                    <a:pt x="303" y="428"/>
                  </a:lnTo>
                  <a:lnTo>
                    <a:pt x="0" y="42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29"/>
            <p:cNvSpPr>
              <a:spLocks/>
            </p:cNvSpPr>
            <p:nvPr/>
          </p:nvSpPr>
          <p:spPr bwMode="auto">
            <a:xfrm>
              <a:off x="2444" y="843"/>
              <a:ext cx="399" cy="432"/>
            </a:xfrm>
            <a:custGeom>
              <a:avLst/>
              <a:gdLst>
                <a:gd name="T0" fmla="*/ 0 w 399"/>
                <a:gd name="T1" fmla="*/ 432 h 432"/>
                <a:gd name="T2" fmla="*/ 147 w 399"/>
                <a:gd name="T3" fmla="*/ 205 h 432"/>
                <a:gd name="T4" fmla="*/ 14 w 399"/>
                <a:gd name="T5" fmla="*/ 0 h 432"/>
                <a:gd name="T6" fmla="*/ 116 w 399"/>
                <a:gd name="T7" fmla="*/ 0 h 432"/>
                <a:gd name="T8" fmla="*/ 201 w 399"/>
                <a:gd name="T9" fmla="*/ 139 h 432"/>
                <a:gd name="T10" fmla="*/ 286 w 399"/>
                <a:gd name="T11" fmla="*/ 0 h 432"/>
                <a:gd name="T12" fmla="*/ 388 w 399"/>
                <a:gd name="T13" fmla="*/ 0 h 432"/>
                <a:gd name="T14" fmla="*/ 253 w 399"/>
                <a:gd name="T15" fmla="*/ 210 h 432"/>
                <a:gd name="T16" fmla="*/ 399 w 399"/>
                <a:gd name="T17" fmla="*/ 432 h 432"/>
                <a:gd name="T18" fmla="*/ 295 w 399"/>
                <a:gd name="T19" fmla="*/ 432 h 432"/>
                <a:gd name="T20" fmla="*/ 201 w 399"/>
                <a:gd name="T21" fmla="*/ 283 h 432"/>
                <a:gd name="T22" fmla="*/ 104 w 399"/>
                <a:gd name="T23" fmla="*/ 432 h 432"/>
                <a:gd name="T24" fmla="*/ 0 w 399"/>
                <a:gd name="T25"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32">
                  <a:moveTo>
                    <a:pt x="0" y="432"/>
                  </a:moveTo>
                  <a:lnTo>
                    <a:pt x="147" y="205"/>
                  </a:lnTo>
                  <a:lnTo>
                    <a:pt x="14" y="0"/>
                  </a:lnTo>
                  <a:lnTo>
                    <a:pt x="116" y="0"/>
                  </a:lnTo>
                  <a:lnTo>
                    <a:pt x="201" y="139"/>
                  </a:lnTo>
                  <a:lnTo>
                    <a:pt x="286" y="0"/>
                  </a:lnTo>
                  <a:lnTo>
                    <a:pt x="388" y="0"/>
                  </a:lnTo>
                  <a:lnTo>
                    <a:pt x="253" y="210"/>
                  </a:lnTo>
                  <a:lnTo>
                    <a:pt x="399" y="432"/>
                  </a:lnTo>
                  <a:lnTo>
                    <a:pt x="295" y="432"/>
                  </a:lnTo>
                  <a:lnTo>
                    <a:pt x="201" y="283"/>
                  </a:lnTo>
                  <a:lnTo>
                    <a:pt x="104"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Freeform 30"/>
            <p:cNvSpPr>
              <a:spLocks/>
            </p:cNvSpPr>
            <p:nvPr/>
          </p:nvSpPr>
          <p:spPr bwMode="auto">
            <a:xfrm>
              <a:off x="2914" y="843"/>
              <a:ext cx="295" cy="432"/>
            </a:xfrm>
            <a:custGeom>
              <a:avLst/>
              <a:gdLst>
                <a:gd name="T0" fmla="*/ 0 w 295"/>
                <a:gd name="T1" fmla="*/ 432 h 432"/>
                <a:gd name="T2" fmla="*/ 0 w 295"/>
                <a:gd name="T3" fmla="*/ 0 h 432"/>
                <a:gd name="T4" fmla="*/ 295 w 295"/>
                <a:gd name="T5" fmla="*/ 0 h 432"/>
                <a:gd name="T6" fmla="*/ 295 w 295"/>
                <a:gd name="T7" fmla="*/ 73 h 432"/>
                <a:gd name="T8" fmla="*/ 88 w 295"/>
                <a:gd name="T9" fmla="*/ 73 h 432"/>
                <a:gd name="T10" fmla="*/ 88 w 295"/>
                <a:gd name="T11" fmla="*/ 174 h 432"/>
                <a:gd name="T12" fmla="*/ 267 w 295"/>
                <a:gd name="T13" fmla="*/ 174 h 432"/>
                <a:gd name="T14" fmla="*/ 267 w 295"/>
                <a:gd name="T15" fmla="*/ 248 h 432"/>
                <a:gd name="T16" fmla="*/ 88 w 295"/>
                <a:gd name="T17" fmla="*/ 248 h 432"/>
                <a:gd name="T18" fmla="*/ 88 w 295"/>
                <a:gd name="T19" fmla="*/ 432 h 432"/>
                <a:gd name="T20" fmla="*/ 0 w 295"/>
                <a:gd name="T2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432">
                  <a:moveTo>
                    <a:pt x="0" y="432"/>
                  </a:moveTo>
                  <a:lnTo>
                    <a:pt x="0" y="0"/>
                  </a:lnTo>
                  <a:lnTo>
                    <a:pt x="295" y="0"/>
                  </a:lnTo>
                  <a:lnTo>
                    <a:pt x="295" y="73"/>
                  </a:lnTo>
                  <a:lnTo>
                    <a:pt x="88" y="73"/>
                  </a:lnTo>
                  <a:lnTo>
                    <a:pt x="88" y="174"/>
                  </a:lnTo>
                  <a:lnTo>
                    <a:pt x="267" y="174"/>
                  </a:lnTo>
                  <a:lnTo>
                    <a:pt x="267" y="248"/>
                  </a:lnTo>
                  <a:lnTo>
                    <a:pt x="88" y="248"/>
                  </a:lnTo>
                  <a:lnTo>
                    <a:pt x="88"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Freeform 31"/>
            <p:cNvSpPr>
              <a:spLocks/>
            </p:cNvSpPr>
            <p:nvPr/>
          </p:nvSpPr>
          <p:spPr bwMode="auto">
            <a:xfrm>
              <a:off x="3273" y="843"/>
              <a:ext cx="343" cy="432"/>
            </a:xfrm>
            <a:custGeom>
              <a:avLst/>
              <a:gdLst>
                <a:gd name="T0" fmla="*/ 128 w 343"/>
                <a:gd name="T1" fmla="*/ 432 h 432"/>
                <a:gd name="T2" fmla="*/ 128 w 343"/>
                <a:gd name="T3" fmla="*/ 73 h 432"/>
                <a:gd name="T4" fmla="*/ 0 w 343"/>
                <a:gd name="T5" fmla="*/ 73 h 432"/>
                <a:gd name="T6" fmla="*/ 0 w 343"/>
                <a:gd name="T7" fmla="*/ 0 h 432"/>
                <a:gd name="T8" fmla="*/ 343 w 343"/>
                <a:gd name="T9" fmla="*/ 0 h 432"/>
                <a:gd name="T10" fmla="*/ 343 w 343"/>
                <a:gd name="T11" fmla="*/ 73 h 432"/>
                <a:gd name="T12" fmla="*/ 215 w 343"/>
                <a:gd name="T13" fmla="*/ 73 h 432"/>
                <a:gd name="T14" fmla="*/ 215 w 343"/>
                <a:gd name="T15" fmla="*/ 432 h 432"/>
                <a:gd name="T16" fmla="*/ 128 w 343"/>
                <a:gd name="T17"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432">
                  <a:moveTo>
                    <a:pt x="128" y="432"/>
                  </a:moveTo>
                  <a:lnTo>
                    <a:pt x="128" y="73"/>
                  </a:lnTo>
                  <a:lnTo>
                    <a:pt x="0" y="73"/>
                  </a:lnTo>
                  <a:lnTo>
                    <a:pt x="0" y="0"/>
                  </a:lnTo>
                  <a:lnTo>
                    <a:pt x="343" y="0"/>
                  </a:lnTo>
                  <a:lnTo>
                    <a:pt x="343" y="73"/>
                  </a:lnTo>
                  <a:lnTo>
                    <a:pt x="215" y="73"/>
                  </a:lnTo>
                  <a:lnTo>
                    <a:pt x="215" y="432"/>
                  </a:lnTo>
                  <a:lnTo>
                    <a:pt x="128"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7" name="Group 5"/>
          <p:cNvGrpSpPr>
            <a:grpSpLocks noChangeAspect="1"/>
          </p:cNvGrpSpPr>
          <p:nvPr/>
        </p:nvGrpSpPr>
        <p:grpSpPr bwMode="auto">
          <a:xfrm>
            <a:off x="561743" y="4326391"/>
            <a:ext cx="959338" cy="509068"/>
            <a:chOff x="1640" y="963"/>
            <a:chExt cx="2480" cy="1316"/>
          </a:xfrm>
          <a:solidFill>
            <a:schemeClr val="bg1"/>
          </a:solidFill>
        </p:grpSpPr>
        <p:sp>
          <p:nvSpPr>
            <p:cNvPr id="58" name="Freeform 6"/>
            <p:cNvSpPr>
              <a:spLocks/>
            </p:cNvSpPr>
            <p:nvPr/>
          </p:nvSpPr>
          <p:spPr bwMode="auto">
            <a:xfrm>
              <a:off x="2025" y="1440"/>
              <a:ext cx="246" cy="359"/>
            </a:xfrm>
            <a:custGeom>
              <a:avLst/>
              <a:gdLst>
                <a:gd name="T0" fmla="*/ 246 w 246"/>
                <a:gd name="T1" fmla="*/ 359 h 359"/>
                <a:gd name="T2" fmla="*/ 0 w 246"/>
                <a:gd name="T3" fmla="*/ 359 h 359"/>
                <a:gd name="T4" fmla="*/ 0 w 246"/>
                <a:gd name="T5" fmla="*/ 0 h 359"/>
                <a:gd name="T6" fmla="*/ 92 w 246"/>
                <a:gd name="T7" fmla="*/ 0 h 359"/>
                <a:gd name="T8" fmla="*/ 92 w 246"/>
                <a:gd name="T9" fmla="*/ 277 h 359"/>
                <a:gd name="T10" fmla="*/ 246 w 246"/>
                <a:gd name="T11" fmla="*/ 277 h 359"/>
                <a:gd name="T12" fmla="*/ 246 w 246"/>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46" h="359">
                  <a:moveTo>
                    <a:pt x="246" y="359"/>
                  </a:moveTo>
                  <a:lnTo>
                    <a:pt x="0" y="359"/>
                  </a:lnTo>
                  <a:lnTo>
                    <a:pt x="0" y="0"/>
                  </a:lnTo>
                  <a:lnTo>
                    <a:pt x="92" y="0"/>
                  </a:lnTo>
                  <a:lnTo>
                    <a:pt x="92" y="277"/>
                  </a:lnTo>
                  <a:lnTo>
                    <a:pt x="246" y="277"/>
                  </a:lnTo>
                  <a:lnTo>
                    <a:pt x="246" y="3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7"/>
            <p:cNvSpPr>
              <a:spLocks/>
            </p:cNvSpPr>
            <p:nvPr/>
          </p:nvSpPr>
          <p:spPr bwMode="auto">
            <a:xfrm>
              <a:off x="2318" y="1440"/>
              <a:ext cx="309" cy="364"/>
            </a:xfrm>
            <a:custGeom>
              <a:avLst/>
              <a:gdLst>
                <a:gd name="T0" fmla="*/ 39 w 131"/>
                <a:gd name="T1" fmla="*/ 0 h 154"/>
                <a:gd name="T2" fmla="*/ 39 w 131"/>
                <a:gd name="T3" fmla="*/ 95 h 154"/>
                <a:gd name="T4" fmla="*/ 66 w 131"/>
                <a:gd name="T5" fmla="*/ 121 h 154"/>
                <a:gd name="T6" fmla="*/ 92 w 131"/>
                <a:gd name="T7" fmla="*/ 95 h 154"/>
                <a:gd name="T8" fmla="*/ 92 w 131"/>
                <a:gd name="T9" fmla="*/ 0 h 154"/>
                <a:gd name="T10" fmla="*/ 131 w 131"/>
                <a:gd name="T11" fmla="*/ 0 h 154"/>
                <a:gd name="T12" fmla="*/ 131 w 131"/>
                <a:gd name="T13" fmla="*/ 95 h 154"/>
                <a:gd name="T14" fmla="*/ 65 w 131"/>
                <a:gd name="T15" fmla="*/ 154 h 154"/>
                <a:gd name="T16" fmla="*/ 0 w 131"/>
                <a:gd name="T17" fmla="*/ 95 h 154"/>
                <a:gd name="T18" fmla="*/ 0 w 131"/>
                <a:gd name="T19" fmla="*/ 0 h 154"/>
                <a:gd name="T20" fmla="*/ 39 w 131"/>
                <a:gd name="T21"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154">
                  <a:moveTo>
                    <a:pt x="39" y="0"/>
                  </a:moveTo>
                  <a:cubicBezTo>
                    <a:pt x="39" y="95"/>
                    <a:pt x="39" y="95"/>
                    <a:pt x="39" y="95"/>
                  </a:cubicBezTo>
                  <a:cubicBezTo>
                    <a:pt x="39" y="108"/>
                    <a:pt x="51" y="121"/>
                    <a:pt x="66" y="121"/>
                  </a:cubicBezTo>
                  <a:cubicBezTo>
                    <a:pt x="80" y="121"/>
                    <a:pt x="92" y="108"/>
                    <a:pt x="92" y="95"/>
                  </a:cubicBezTo>
                  <a:cubicBezTo>
                    <a:pt x="92" y="0"/>
                    <a:pt x="92" y="0"/>
                    <a:pt x="92" y="0"/>
                  </a:cubicBezTo>
                  <a:cubicBezTo>
                    <a:pt x="131" y="0"/>
                    <a:pt x="131" y="0"/>
                    <a:pt x="131" y="0"/>
                  </a:cubicBezTo>
                  <a:cubicBezTo>
                    <a:pt x="131" y="95"/>
                    <a:pt x="131" y="95"/>
                    <a:pt x="131" y="95"/>
                  </a:cubicBezTo>
                  <a:cubicBezTo>
                    <a:pt x="131" y="134"/>
                    <a:pt x="94" y="154"/>
                    <a:pt x="65" y="154"/>
                  </a:cubicBezTo>
                  <a:cubicBezTo>
                    <a:pt x="36" y="154"/>
                    <a:pt x="0" y="135"/>
                    <a:pt x="0" y="95"/>
                  </a:cubicBezTo>
                  <a:cubicBezTo>
                    <a:pt x="0" y="0"/>
                    <a:pt x="0" y="0"/>
                    <a:pt x="0" y="0"/>
                  </a:cubicBezTo>
                  <a:lnTo>
                    <a:pt x="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8"/>
            <p:cNvSpPr>
              <a:spLocks noEditPoints="1"/>
            </p:cNvSpPr>
            <p:nvPr/>
          </p:nvSpPr>
          <p:spPr bwMode="auto">
            <a:xfrm>
              <a:off x="3085" y="1436"/>
              <a:ext cx="371" cy="371"/>
            </a:xfrm>
            <a:custGeom>
              <a:avLst/>
              <a:gdLst>
                <a:gd name="T0" fmla="*/ 157 w 157"/>
                <a:gd name="T1" fmla="*/ 79 h 157"/>
                <a:gd name="T2" fmla="*/ 79 w 157"/>
                <a:gd name="T3" fmla="*/ 157 h 157"/>
                <a:gd name="T4" fmla="*/ 0 w 157"/>
                <a:gd name="T5" fmla="*/ 79 h 157"/>
                <a:gd name="T6" fmla="*/ 79 w 157"/>
                <a:gd name="T7" fmla="*/ 0 h 157"/>
                <a:gd name="T8" fmla="*/ 157 w 157"/>
                <a:gd name="T9" fmla="*/ 79 h 157"/>
                <a:gd name="T10" fmla="*/ 79 w 157"/>
                <a:gd name="T11" fmla="*/ 122 h 157"/>
                <a:gd name="T12" fmla="*/ 118 w 157"/>
                <a:gd name="T13" fmla="*/ 79 h 157"/>
                <a:gd name="T14" fmla="*/ 78 w 157"/>
                <a:gd name="T15" fmla="*/ 35 h 157"/>
                <a:gd name="T16" fmla="*/ 39 w 157"/>
                <a:gd name="T17" fmla="*/ 79 h 157"/>
                <a:gd name="T18" fmla="*/ 79 w 157"/>
                <a:gd name="T19" fmla="*/ 12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157">
                  <a:moveTo>
                    <a:pt x="157" y="79"/>
                  </a:moveTo>
                  <a:cubicBezTo>
                    <a:pt x="157" y="126"/>
                    <a:pt x="121" y="157"/>
                    <a:pt x="79" y="157"/>
                  </a:cubicBezTo>
                  <a:cubicBezTo>
                    <a:pt x="36" y="157"/>
                    <a:pt x="0" y="126"/>
                    <a:pt x="0" y="79"/>
                  </a:cubicBezTo>
                  <a:cubicBezTo>
                    <a:pt x="0" y="31"/>
                    <a:pt x="36" y="0"/>
                    <a:pt x="79" y="0"/>
                  </a:cubicBezTo>
                  <a:cubicBezTo>
                    <a:pt x="121" y="0"/>
                    <a:pt x="157" y="32"/>
                    <a:pt x="157" y="79"/>
                  </a:cubicBezTo>
                  <a:close/>
                  <a:moveTo>
                    <a:pt x="79" y="122"/>
                  </a:moveTo>
                  <a:cubicBezTo>
                    <a:pt x="98" y="122"/>
                    <a:pt x="118" y="111"/>
                    <a:pt x="118" y="79"/>
                  </a:cubicBezTo>
                  <a:cubicBezTo>
                    <a:pt x="118" y="47"/>
                    <a:pt x="98" y="35"/>
                    <a:pt x="78" y="35"/>
                  </a:cubicBezTo>
                  <a:cubicBezTo>
                    <a:pt x="58" y="35"/>
                    <a:pt x="39" y="49"/>
                    <a:pt x="39" y="79"/>
                  </a:cubicBezTo>
                  <a:cubicBezTo>
                    <a:pt x="39" y="108"/>
                    <a:pt x="59" y="122"/>
                    <a:pt x="79"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9"/>
            <p:cNvSpPr>
              <a:spLocks/>
            </p:cNvSpPr>
            <p:nvPr/>
          </p:nvSpPr>
          <p:spPr bwMode="auto">
            <a:xfrm>
              <a:off x="3520" y="1440"/>
              <a:ext cx="236" cy="359"/>
            </a:xfrm>
            <a:custGeom>
              <a:avLst/>
              <a:gdLst>
                <a:gd name="T0" fmla="*/ 236 w 236"/>
                <a:gd name="T1" fmla="*/ 81 h 359"/>
                <a:gd name="T2" fmla="*/ 90 w 236"/>
                <a:gd name="T3" fmla="*/ 81 h 359"/>
                <a:gd name="T4" fmla="*/ 90 w 236"/>
                <a:gd name="T5" fmla="*/ 147 h 359"/>
                <a:gd name="T6" fmla="*/ 234 w 236"/>
                <a:gd name="T7" fmla="*/ 147 h 359"/>
                <a:gd name="T8" fmla="*/ 234 w 236"/>
                <a:gd name="T9" fmla="*/ 227 h 359"/>
                <a:gd name="T10" fmla="*/ 90 w 236"/>
                <a:gd name="T11" fmla="*/ 227 h 359"/>
                <a:gd name="T12" fmla="*/ 90 w 236"/>
                <a:gd name="T13" fmla="*/ 359 h 359"/>
                <a:gd name="T14" fmla="*/ 0 w 236"/>
                <a:gd name="T15" fmla="*/ 359 h 359"/>
                <a:gd name="T16" fmla="*/ 0 w 236"/>
                <a:gd name="T17" fmla="*/ 0 h 359"/>
                <a:gd name="T18" fmla="*/ 236 w 236"/>
                <a:gd name="T19" fmla="*/ 0 h 359"/>
                <a:gd name="T20" fmla="*/ 236 w 236"/>
                <a:gd name="T21" fmla="*/ 81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359">
                  <a:moveTo>
                    <a:pt x="236" y="81"/>
                  </a:moveTo>
                  <a:lnTo>
                    <a:pt x="90" y="81"/>
                  </a:lnTo>
                  <a:lnTo>
                    <a:pt x="90" y="147"/>
                  </a:lnTo>
                  <a:lnTo>
                    <a:pt x="234" y="147"/>
                  </a:lnTo>
                  <a:lnTo>
                    <a:pt x="234" y="227"/>
                  </a:lnTo>
                  <a:lnTo>
                    <a:pt x="90" y="227"/>
                  </a:lnTo>
                  <a:lnTo>
                    <a:pt x="90" y="359"/>
                  </a:lnTo>
                  <a:lnTo>
                    <a:pt x="0" y="359"/>
                  </a:lnTo>
                  <a:lnTo>
                    <a:pt x="0" y="0"/>
                  </a:lnTo>
                  <a:lnTo>
                    <a:pt x="236" y="0"/>
                  </a:lnTo>
                  <a:lnTo>
                    <a:pt x="236" y="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10"/>
            <p:cNvSpPr>
              <a:spLocks/>
            </p:cNvSpPr>
            <p:nvPr/>
          </p:nvSpPr>
          <p:spPr bwMode="auto">
            <a:xfrm>
              <a:off x="3827" y="1440"/>
              <a:ext cx="293" cy="359"/>
            </a:xfrm>
            <a:custGeom>
              <a:avLst/>
              <a:gdLst>
                <a:gd name="T0" fmla="*/ 293 w 293"/>
                <a:gd name="T1" fmla="*/ 0 h 359"/>
                <a:gd name="T2" fmla="*/ 293 w 293"/>
                <a:gd name="T3" fmla="*/ 81 h 359"/>
                <a:gd name="T4" fmla="*/ 191 w 293"/>
                <a:gd name="T5" fmla="*/ 81 h 359"/>
                <a:gd name="T6" fmla="*/ 191 w 293"/>
                <a:gd name="T7" fmla="*/ 359 h 359"/>
                <a:gd name="T8" fmla="*/ 99 w 293"/>
                <a:gd name="T9" fmla="*/ 359 h 359"/>
                <a:gd name="T10" fmla="*/ 99 w 293"/>
                <a:gd name="T11" fmla="*/ 81 h 359"/>
                <a:gd name="T12" fmla="*/ 0 w 293"/>
                <a:gd name="T13" fmla="*/ 81 h 359"/>
                <a:gd name="T14" fmla="*/ 0 w 293"/>
                <a:gd name="T15" fmla="*/ 0 h 359"/>
                <a:gd name="T16" fmla="*/ 293 w 293"/>
                <a:gd name="T1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359">
                  <a:moveTo>
                    <a:pt x="293" y="0"/>
                  </a:moveTo>
                  <a:lnTo>
                    <a:pt x="293" y="81"/>
                  </a:lnTo>
                  <a:lnTo>
                    <a:pt x="191" y="81"/>
                  </a:lnTo>
                  <a:lnTo>
                    <a:pt x="191" y="359"/>
                  </a:lnTo>
                  <a:lnTo>
                    <a:pt x="99" y="359"/>
                  </a:lnTo>
                  <a:lnTo>
                    <a:pt x="99" y="81"/>
                  </a:lnTo>
                  <a:lnTo>
                    <a:pt x="0" y="81"/>
                  </a:lnTo>
                  <a:lnTo>
                    <a:pt x="0" y="0"/>
                  </a:lnTo>
                  <a:lnTo>
                    <a:pt x="2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11"/>
            <p:cNvSpPr>
              <a:spLocks/>
            </p:cNvSpPr>
            <p:nvPr/>
          </p:nvSpPr>
          <p:spPr bwMode="auto">
            <a:xfrm>
              <a:off x="2119" y="963"/>
              <a:ext cx="359" cy="293"/>
            </a:xfrm>
            <a:custGeom>
              <a:avLst/>
              <a:gdLst>
                <a:gd name="T0" fmla="*/ 0 w 359"/>
                <a:gd name="T1" fmla="*/ 293 h 293"/>
                <a:gd name="T2" fmla="*/ 180 w 359"/>
                <a:gd name="T3" fmla="*/ 114 h 293"/>
                <a:gd name="T4" fmla="*/ 359 w 359"/>
                <a:gd name="T5" fmla="*/ 293 h 293"/>
                <a:gd name="T6" fmla="*/ 359 w 359"/>
                <a:gd name="T7" fmla="*/ 178 h 293"/>
                <a:gd name="T8" fmla="*/ 180 w 359"/>
                <a:gd name="T9" fmla="*/ 0 h 293"/>
                <a:gd name="T10" fmla="*/ 0 w 359"/>
                <a:gd name="T11" fmla="*/ 180 h 293"/>
                <a:gd name="T12" fmla="*/ 0 w 359"/>
                <a:gd name="T13" fmla="*/ 293 h 293"/>
              </a:gdLst>
              <a:ahLst/>
              <a:cxnLst>
                <a:cxn ang="0">
                  <a:pos x="T0" y="T1"/>
                </a:cxn>
                <a:cxn ang="0">
                  <a:pos x="T2" y="T3"/>
                </a:cxn>
                <a:cxn ang="0">
                  <a:pos x="T4" y="T5"/>
                </a:cxn>
                <a:cxn ang="0">
                  <a:pos x="T6" y="T7"/>
                </a:cxn>
                <a:cxn ang="0">
                  <a:pos x="T8" y="T9"/>
                </a:cxn>
                <a:cxn ang="0">
                  <a:pos x="T10" y="T11"/>
                </a:cxn>
                <a:cxn ang="0">
                  <a:pos x="T12" y="T13"/>
                </a:cxn>
              </a:cxnLst>
              <a:rect l="0" t="0" r="r" b="b"/>
              <a:pathLst>
                <a:path w="359" h="293">
                  <a:moveTo>
                    <a:pt x="0" y="293"/>
                  </a:moveTo>
                  <a:lnTo>
                    <a:pt x="180" y="114"/>
                  </a:lnTo>
                  <a:lnTo>
                    <a:pt x="359" y="293"/>
                  </a:lnTo>
                  <a:lnTo>
                    <a:pt x="359" y="178"/>
                  </a:lnTo>
                  <a:lnTo>
                    <a:pt x="180" y="0"/>
                  </a:lnTo>
                  <a:lnTo>
                    <a:pt x="0" y="180"/>
                  </a:lnTo>
                  <a:lnTo>
                    <a:pt x="0" y="2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12"/>
            <p:cNvSpPr>
              <a:spLocks/>
            </p:cNvSpPr>
            <p:nvPr/>
          </p:nvSpPr>
          <p:spPr bwMode="auto">
            <a:xfrm>
              <a:off x="1640" y="1440"/>
              <a:ext cx="295" cy="359"/>
            </a:xfrm>
            <a:custGeom>
              <a:avLst/>
              <a:gdLst>
                <a:gd name="T0" fmla="*/ 295 w 295"/>
                <a:gd name="T1" fmla="*/ 359 h 359"/>
                <a:gd name="T2" fmla="*/ 116 w 295"/>
                <a:gd name="T3" fmla="*/ 180 h 359"/>
                <a:gd name="T4" fmla="*/ 295 w 295"/>
                <a:gd name="T5" fmla="*/ 0 h 359"/>
                <a:gd name="T6" fmla="*/ 182 w 295"/>
                <a:gd name="T7" fmla="*/ 0 h 359"/>
                <a:gd name="T8" fmla="*/ 0 w 295"/>
                <a:gd name="T9" fmla="*/ 180 h 359"/>
                <a:gd name="T10" fmla="*/ 179 w 295"/>
                <a:gd name="T11" fmla="*/ 359 h 359"/>
                <a:gd name="T12" fmla="*/ 295 w 295"/>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95" h="359">
                  <a:moveTo>
                    <a:pt x="295" y="359"/>
                  </a:moveTo>
                  <a:lnTo>
                    <a:pt x="116" y="180"/>
                  </a:lnTo>
                  <a:lnTo>
                    <a:pt x="295" y="0"/>
                  </a:lnTo>
                  <a:lnTo>
                    <a:pt x="182" y="0"/>
                  </a:lnTo>
                  <a:lnTo>
                    <a:pt x="0" y="180"/>
                  </a:lnTo>
                  <a:lnTo>
                    <a:pt x="179" y="359"/>
                  </a:lnTo>
                  <a:lnTo>
                    <a:pt x="295" y="3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 name="Freeform 13"/>
            <p:cNvSpPr>
              <a:spLocks/>
            </p:cNvSpPr>
            <p:nvPr/>
          </p:nvSpPr>
          <p:spPr bwMode="auto">
            <a:xfrm>
              <a:off x="2119" y="1984"/>
              <a:ext cx="359" cy="295"/>
            </a:xfrm>
            <a:custGeom>
              <a:avLst/>
              <a:gdLst>
                <a:gd name="T0" fmla="*/ 359 w 359"/>
                <a:gd name="T1" fmla="*/ 2 h 295"/>
                <a:gd name="T2" fmla="*/ 180 w 359"/>
                <a:gd name="T3" fmla="*/ 182 h 295"/>
                <a:gd name="T4" fmla="*/ 0 w 359"/>
                <a:gd name="T5" fmla="*/ 0 h 295"/>
                <a:gd name="T6" fmla="*/ 0 w 359"/>
                <a:gd name="T7" fmla="*/ 115 h 295"/>
                <a:gd name="T8" fmla="*/ 180 w 359"/>
                <a:gd name="T9" fmla="*/ 295 h 295"/>
                <a:gd name="T10" fmla="*/ 359 w 359"/>
                <a:gd name="T11" fmla="*/ 118 h 295"/>
                <a:gd name="T12" fmla="*/ 359 w 359"/>
                <a:gd name="T13" fmla="*/ 2 h 295"/>
              </a:gdLst>
              <a:ahLst/>
              <a:cxnLst>
                <a:cxn ang="0">
                  <a:pos x="T0" y="T1"/>
                </a:cxn>
                <a:cxn ang="0">
                  <a:pos x="T2" y="T3"/>
                </a:cxn>
                <a:cxn ang="0">
                  <a:pos x="T4" y="T5"/>
                </a:cxn>
                <a:cxn ang="0">
                  <a:pos x="T6" y="T7"/>
                </a:cxn>
                <a:cxn ang="0">
                  <a:pos x="T8" y="T9"/>
                </a:cxn>
                <a:cxn ang="0">
                  <a:pos x="T10" y="T11"/>
                </a:cxn>
                <a:cxn ang="0">
                  <a:pos x="T12" y="T13"/>
                </a:cxn>
              </a:cxnLst>
              <a:rect l="0" t="0" r="r" b="b"/>
              <a:pathLst>
                <a:path w="359" h="295">
                  <a:moveTo>
                    <a:pt x="359" y="2"/>
                  </a:moveTo>
                  <a:lnTo>
                    <a:pt x="180" y="182"/>
                  </a:lnTo>
                  <a:lnTo>
                    <a:pt x="0" y="0"/>
                  </a:lnTo>
                  <a:lnTo>
                    <a:pt x="0" y="115"/>
                  </a:lnTo>
                  <a:lnTo>
                    <a:pt x="180" y="295"/>
                  </a:lnTo>
                  <a:lnTo>
                    <a:pt x="359" y="118"/>
                  </a:lnTo>
                  <a:lnTo>
                    <a:pt x="359"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9" name="Freeform 14"/>
            <p:cNvSpPr>
              <a:spLocks/>
            </p:cNvSpPr>
            <p:nvPr/>
          </p:nvSpPr>
          <p:spPr bwMode="auto">
            <a:xfrm>
              <a:off x="2908" y="1672"/>
              <a:ext cx="187" cy="127"/>
            </a:xfrm>
            <a:custGeom>
              <a:avLst/>
              <a:gdLst>
                <a:gd name="T0" fmla="*/ 0 w 187"/>
                <a:gd name="T1" fmla="*/ 57 h 127"/>
                <a:gd name="T2" fmla="*/ 71 w 187"/>
                <a:gd name="T3" fmla="*/ 127 h 127"/>
                <a:gd name="T4" fmla="*/ 187 w 187"/>
                <a:gd name="T5" fmla="*/ 127 h 127"/>
                <a:gd name="T6" fmla="*/ 57 w 187"/>
                <a:gd name="T7" fmla="*/ 0 h 127"/>
                <a:gd name="T8" fmla="*/ 0 w 187"/>
                <a:gd name="T9" fmla="*/ 57 h 127"/>
              </a:gdLst>
              <a:ahLst/>
              <a:cxnLst>
                <a:cxn ang="0">
                  <a:pos x="T0" y="T1"/>
                </a:cxn>
                <a:cxn ang="0">
                  <a:pos x="T2" y="T3"/>
                </a:cxn>
                <a:cxn ang="0">
                  <a:pos x="T4" y="T5"/>
                </a:cxn>
                <a:cxn ang="0">
                  <a:pos x="T6" y="T7"/>
                </a:cxn>
                <a:cxn ang="0">
                  <a:pos x="T8" y="T9"/>
                </a:cxn>
              </a:cxnLst>
              <a:rect l="0" t="0" r="r" b="b"/>
              <a:pathLst>
                <a:path w="187" h="127">
                  <a:moveTo>
                    <a:pt x="0" y="57"/>
                  </a:moveTo>
                  <a:lnTo>
                    <a:pt x="71" y="127"/>
                  </a:lnTo>
                  <a:lnTo>
                    <a:pt x="187" y="127"/>
                  </a:lnTo>
                  <a:lnTo>
                    <a:pt x="57" y="0"/>
                  </a:lnTo>
                  <a:lnTo>
                    <a:pt x="0"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15"/>
            <p:cNvSpPr>
              <a:spLocks/>
            </p:cNvSpPr>
            <p:nvPr/>
          </p:nvSpPr>
          <p:spPr bwMode="auto">
            <a:xfrm>
              <a:off x="2908" y="1440"/>
              <a:ext cx="187" cy="130"/>
            </a:xfrm>
            <a:custGeom>
              <a:avLst/>
              <a:gdLst>
                <a:gd name="T0" fmla="*/ 57 w 187"/>
                <a:gd name="T1" fmla="*/ 130 h 130"/>
                <a:gd name="T2" fmla="*/ 187 w 187"/>
                <a:gd name="T3" fmla="*/ 0 h 130"/>
                <a:gd name="T4" fmla="*/ 74 w 187"/>
                <a:gd name="T5" fmla="*/ 0 h 130"/>
                <a:gd name="T6" fmla="*/ 0 w 187"/>
                <a:gd name="T7" fmla="*/ 74 h 130"/>
                <a:gd name="T8" fmla="*/ 57 w 187"/>
                <a:gd name="T9" fmla="*/ 130 h 130"/>
              </a:gdLst>
              <a:ahLst/>
              <a:cxnLst>
                <a:cxn ang="0">
                  <a:pos x="T0" y="T1"/>
                </a:cxn>
                <a:cxn ang="0">
                  <a:pos x="T2" y="T3"/>
                </a:cxn>
                <a:cxn ang="0">
                  <a:pos x="T4" y="T5"/>
                </a:cxn>
                <a:cxn ang="0">
                  <a:pos x="T6" y="T7"/>
                </a:cxn>
                <a:cxn ang="0">
                  <a:pos x="T8" y="T9"/>
                </a:cxn>
              </a:cxnLst>
              <a:rect l="0" t="0" r="r" b="b"/>
              <a:pathLst>
                <a:path w="187" h="130">
                  <a:moveTo>
                    <a:pt x="57" y="130"/>
                  </a:moveTo>
                  <a:lnTo>
                    <a:pt x="187" y="0"/>
                  </a:lnTo>
                  <a:lnTo>
                    <a:pt x="74" y="0"/>
                  </a:lnTo>
                  <a:lnTo>
                    <a:pt x="0" y="74"/>
                  </a:lnTo>
                  <a:lnTo>
                    <a:pt x="57" y="1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16"/>
            <p:cNvSpPr>
              <a:spLocks/>
            </p:cNvSpPr>
            <p:nvPr/>
          </p:nvSpPr>
          <p:spPr bwMode="auto">
            <a:xfrm>
              <a:off x="2665" y="1443"/>
              <a:ext cx="293" cy="356"/>
            </a:xfrm>
            <a:custGeom>
              <a:avLst/>
              <a:gdLst>
                <a:gd name="T0" fmla="*/ 0 w 293"/>
                <a:gd name="T1" fmla="*/ 0 h 356"/>
                <a:gd name="T2" fmla="*/ 177 w 293"/>
                <a:gd name="T3" fmla="*/ 177 h 356"/>
                <a:gd name="T4" fmla="*/ 0 w 293"/>
                <a:gd name="T5" fmla="*/ 356 h 356"/>
                <a:gd name="T6" fmla="*/ 113 w 293"/>
                <a:gd name="T7" fmla="*/ 356 h 356"/>
                <a:gd name="T8" fmla="*/ 293 w 293"/>
                <a:gd name="T9" fmla="*/ 177 h 356"/>
                <a:gd name="T10" fmla="*/ 113 w 293"/>
                <a:gd name="T11" fmla="*/ 0 h 356"/>
                <a:gd name="T12" fmla="*/ 0 w 293"/>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293" h="356">
                  <a:moveTo>
                    <a:pt x="0" y="0"/>
                  </a:moveTo>
                  <a:lnTo>
                    <a:pt x="177" y="177"/>
                  </a:lnTo>
                  <a:lnTo>
                    <a:pt x="0" y="356"/>
                  </a:lnTo>
                  <a:lnTo>
                    <a:pt x="113" y="356"/>
                  </a:lnTo>
                  <a:lnTo>
                    <a:pt x="293" y="177"/>
                  </a:lnTo>
                  <a:lnTo>
                    <a:pt x="11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Rectangle 1"/>
          <p:cNvSpPr/>
          <p:nvPr userDrawn="1"/>
        </p:nvSpPr>
        <p:spPr>
          <a:xfrm>
            <a:off x="8744507" y="12526"/>
            <a:ext cx="386967" cy="4070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461763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1" hasCustomPrompt="1"/>
          </p:nvPr>
        </p:nvSpPr>
        <p:spPr>
          <a:xfrm>
            <a:off x="4695656" y="897731"/>
            <a:ext cx="4184754" cy="1826934"/>
          </a:xfrm>
        </p:spPr>
        <p:txBody>
          <a:bodyPr/>
          <a:lstStyle>
            <a:lvl1pPr marL="270000">
              <a:defRPr/>
            </a:lvl1pPr>
          </a:lstStyle>
          <a:p>
            <a:pPr lvl="0"/>
            <a:r>
              <a:rPr lang="pl-PL"/>
              <a:t>Click to edit content</a:t>
            </a:r>
          </a:p>
        </p:txBody>
      </p:sp>
      <p:sp>
        <p:nvSpPr>
          <p:cNvPr id="6" name="Symbol zastępczy zawartości 4"/>
          <p:cNvSpPr>
            <a:spLocks noGrp="1"/>
          </p:cNvSpPr>
          <p:nvPr>
            <p:ph sz="quarter" idx="13" hasCustomPrompt="1"/>
          </p:nvPr>
        </p:nvSpPr>
        <p:spPr>
          <a:xfrm>
            <a:off x="4695656" y="2808073"/>
            <a:ext cx="4184754" cy="1846080"/>
          </a:xfrm>
        </p:spPr>
        <p:txBody>
          <a:bodyPr/>
          <a:lstStyle>
            <a:lvl1pPr marL="270000">
              <a:defRPr/>
            </a:lvl1pPr>
          </a:lstStyle>
          <a:p>
            <a:pPr lvl="0"/>
            <a:r>
              <a:rPr lang="pl-PL"/>
              <a:t>Click to edit content</a:t>
            </a:r>
          </a:p>
        </p:txBody>
      </p:sp>
      <p:sp>
        <p:nvSpPr>
          <p:cNvPr id="9" name="Symbol zastępczy zawartości 4"/>
          <p:cNvSpPr>
            <a:spLocks noGrp="1"/>
          </p:cNvSpPr>
          <p:nvPr>
            <p:ph sz="quarter" idx="12" hasCustomPrompt="1"/>
          </p:nvPr>
        </p:nvSpPr>
        <p:spPr>
          <a:xfrm>
            <a:off x="286916" y="897731"/>
            <a:ext cx="4184754" cy="3756422"/>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p>
        </p:txBody>
      </p:sp>
    </p:spTree>
    <p:extLst>
      <p:ext uri="{BB962C8B-B14F-4D97-AF65-F5344CB8AC3E}">
        <p14:creationId xmlns:p14="http://schemas.microsoft.com/office/powerpoint/2010/main" val="1370338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1" hasCustomPrompt="1"/>
          </p:nvPr>
        </p:nvSpPr>
        <p:spPr>
          <a:xfrm>
            <a:off x="286942" y="897731"/>
            <a:ext cx="4184754" cy="1826934"/>
          </a:xfrm>
        </p:spPr>
        <p:txBody>
          <a:bodyPr/>
          <a:lstStyle>
            <a:lvl1pPr marL="270000">
              <a:defRPr/>
            </a:lvl1pPr>
          </a:lstStyle>
          <a:p>
            <a:pPr lvl="0"/>
            <a:r>
              <a:rPr lang="pl-PL"/>
              <a:t>Click to edit content</a:t>
            </a:r>
          </a:p>
        </p:txBody>
      </p:sp>
      <p:sp>
        <p:nvSpPr>
          <p:cNvPr id="6" name="Symbol zastępczy zawartości 4"/>
          <p:cNvSpPr>
            <a:spLocks noGrp="1"/>
          </p:cNvSpPr>
          <p:nvPr>
            <p:ph sz="quarter" idx="13" hasCustomPrompt="1"/>
          </p:nvPr>
        </p:nvSpPr>
        <p:spPr>
          <a:xfrm>
            <a:off x="286942" y="2808073"/>
            <a:ext cx="4184754" cy="1846080"/>
          </a:xfrm>
        </p:spPr>
        <p:txBody>
          <a:bodyPr/>
          <a:lstStyle>
            <a:lvl1pPr marL="270000">
              <a:defRPr/>
            </a:lvl1pPr>
          </a:lstStyle>
          <a:p>
            <a:pPr lvl="0"/>
            <a:r>
              <a:rPr lang="pl-PL"/>
              <a:t>Click to edit content</a:t>
            </a:r>
          </a:p>
        </p:txBody>
      </p:sp>
      <p:sp>
        <p:nvSpPr>
          <p:cNvPr id="9" name="Symbol zastępczy zawartości 4"/>
          <p:cNvSpPr>
            <a:spLocks noGrp="1"/>
          </p:cNvSpPr>
          <p:nvPr>
            <p:ph sz="quarter" idx="12" hasCustomPrompt="1"/>
          </p:nvPr>
        </p:nvSpPr>
        <p:spPr>
          <a:xfrm>
            <a:off x="4695656" y="897731"/>
            <a:ext cx="4184754" cy="3756422"/>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p>
        </p:txBody>
      </p:sp>
    </p:spTree>
    <p:extLst>
      <p:ext uri="{BB962C8B-B14F-4D97-AF65-F5344CB8AC3E}">
        <p14:creationId xmlns:p14="http://schemas.microsoft.com/office/powerpoint/2010/main" val="4137057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Subtitle Full size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1" hasCustomPrompt="1"/>
          </p:nvPr>
        </p:nvSpPr>
        <p:spPr>
          <a:xfrm>
            <a:off x="286941" y="1408670"/>
            <a:ext cx="8593931" cy="3245483"/>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4" name="Symbol zastępczy tekstu 3"/>
          <p:cNvSpPr>
            <a:spLocks noGrp="1"/>
          </p:cNvSpPr>
          <p:nvPr>
            <p:ph type="body" sz="quarter" idx="12" hasCustomPrompt="1"/>
          </p:nvPr>
        </p:nvSpPr>
        <p:spPr>
          <a:xfrm>
            <a:off x="286942" y="753114"/>
            <a:ext cx="8593469" cy="367903"/>
          </a:xfrm>
          <a:solidFill>
            <a:srgbClr val="3171AC"/>
          </a:solidFill>
        </p:spPr>
        <p:txBody>
          <a:bodyPr>
            <a:noAutofit/>
          </a:bodyPr>
          <a:lstStyle>
            <a:lvl1pPr marL="0" indent="0">
              <a:buNone/>
              <a:defRPr sz="1500" b="0" i="0">
                <a:solidFill>
                  <a:schemeClr val="bg1"/>
                </a:solidFill>
                <a:latin typeface="+mn-lt"/>
                <a:ea typeface="Avenir Next Medium" charset="0"/>
                <a:cs typeface="Avenir Next Medium" charset="0"/>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a:t>EDIT SUBTITLE</a:t>
            </a:r>
          </a:p>
        </p:txBody>
      </p:sp>
    </p:spTree>
    <p:extLst>
      <p:ext uri="{BB962C8B-B14F-4D97-AF65-F5344CB8AC3E}">
        <p14:creationId xmlns:p14="http://schemas.microsoft.com/office/powerpoint/2010/main" val="4025721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ubtitle 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4" name="Symbol zastępczy tekstu 3"/>
          <p:cNvSpPr>
            <a:spLocks noGrp="1"/>
          </p:cNvSpPr>
          <p:nvPr>
            <p:ph type="body" sz="quarter" idx="12" hasCustomPrompt="1"/>
          </p:nvPr>
        </p:nvSpPr>
        <p:spPr>
          <a:xfrm>
            <a:off x="286942" y="753114"/>
            <a:ext cx="8593469" cy="367903"/>
          </a:xfrm>
          <a:solidFill>
            <a:srgbClr val="3171AC"/>
          </a:solidFill>
        </p:spPr>
        <p:txBody>
          <a:bodyPr>
            <a:noAutofit/>
          </a:bodyPr>
          <a:lstStyle>
            <a:lvl1pPr marL="0" indent="0">
              <a:buNone/>
              <a:defRPr sz="1500" b="0" i="0">
                <a:solidFill>
                  <a:schemeClr val="bg1"/>
                </a:solidFill>
                <a:latin typeface="+mn-lt"/>
                <a:ea typeface="Avenir Next Medium" charset="0"/>
                <a:cs typeface="Avenir Next Medium" charset="0"/>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a:t>EDIT SUBTITLE</a:t>
            </a:r>
          </a:p>
        </p:txBody>
      </p:sp>
      <p:sp>
        <p:nvSpPr>
          <p:cNvPr id="6" name="Symbol zastępczy zawartości 4"/>
          <p:cNvSpPr>
            <a:spLocks noGrp="1"/>
          </p:cNvSpPr>
          <p:nvPr>
            <p:ph sz="quarter" idx="13" hasCustomPrompt="1"/>
          </p:nvPr>
        </p:nvSpPr>
        <p:spPr>
          <a:xfrm>
            <a:off x="286942" y="1408670"/>
            <a:ext cx="4184754" cy="3245483"/>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7" name="Symbol zastępczy zawartości 4"/>
          <p:cNvSpPr>
            <a:spLocks noGrp="1"/>
          </p:cNvSpPr>
          <p:nvPr>
            <p:ph sz="quarter" idx="14" hasCustomPrompt="1"/>
          </p:nvPr>
        </p:nvSpPr>
        <p:spPr>
          <a:xfrm>
            <a:off x="4660641" y="1408670"/>
            <a:ext cx="4219769" cy="3245483"/>
          </a:xfrm>
        </p:spPr>
        <p:txBody>
          <a:bodyPr/>
          <a:lstStyle>
            <a:lvl1pPr marL="270000">
              <a:defRPr lang="pl-PL" smtClean="0"/>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Tree>
    <p:extLst>
      <p:ext uri="{BB962C8B-B14F-4D97-AF65-F5344CB8AC3E}">
        <p14:creationId xmlns:p14="http://schemas.microsoft.com/office/powerpoint/2010/main" val="38822840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ubtitle 3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4" name="Symbol zastępczy tekstu 3"/>
          <p:cNvSpPr>
            <a:spLocks noGrp="1"/>
          </p:cNvSpPr>
          <p:nvPr>
            <p:ph type="body" sz="quarter" idx="12" hasCustomPrompt="1"/>
          </p:nvPr>
        </p:nvSpPr>
        <p:spPr>
          <a:xfrm>
            <a:off x="286942" y="753114"/>
            <a:ext cx="8593469" cy="367903"/>
          </a:xfrm>
          <a:solidFill>
            <a:srgbClr val="3171AC"/>
          </a:solidFill>
        </p:spPr>
        <p:txBody>
          <a:bodyPr>
            <a:noAutofit/>
          </a:bodyPr>
          <a:lstStyle>
            <a:lvl1pPr marL="0" indent="0">
              <a:buNone/>
              <a:defRPr sz="1500" b="0" i="0">
                <a:solidFill>
                  <a:schemeClr val="bg1"/>
                </a:solidFill>
                <a:latin typeface="+mn-lt"/>
                <a:ea typeface="Avenir Next Medium" charset="0"/>
                <a:cs typeface="Avenir Next Medium" charset="0"/>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a:t>EDIT SUBTITLE</a:t>
            </a:r>
          </a:p>
        </p:txBody>
      </p:sp>
      <p:sp>
        <p:nvSpPr>
          <p:cNvPr id="6" name="Symbol zastępczy zawartości 4"/>
          <p:cNvSpPr>
            <a:spLocks noGrp="1"/>
          </p:cNvSpPr>
          <p:nvPr>
            <p:ph sz="quarter" idx="13" hasCustomPrompt="1"/>
          </p:nvPr>
        </p:nvSpPr>
        <p:spPr>
          <a:xfrm>
            <a:off x="286942" y="1408670"/>
            <a:ext cx="2762088" cy="3245483"/>
          </a:xfrm>
        </p:spPr>
        <p:txBody>
          <a:bodyPr/>
          <a:lstStyle>
            <a:lvl1pPr marL="270000">
              <a:defRPr/>
            </a:lvl1pPr>
          </a:lstStyle>
          <a:p>
            <a:pPr lvl="0"/>
            <a:r>
              <a:rPr lang="pl-PL"/>
              <a:t>Click to edit content</a:t>
            </a:r>
          </a:p>
        </p:txBody>
      </p:sp>
      <p:sp>
        <p:nvSpPr>
          <p:cNvPr id="9" name="Symbol zastępczy zawartości 4"/>
          <p:cNvSpPr>
            <a:spLocks noGrp="1"/>
          </p:cNvSpPr>
          <p:nvPr>
            <p:ph sz="quarter" idx="14" hasCustomPrompt="1"/>
          </p:nvPr>
        </p:nvSpPr>
        <p:spPr>
          <a:xfrm>
            <a:off x="3202619" y="1408670"/>
            <a:ext cx="2762088" cy="3245483"/>
          </a:xfrm>
        </p:spPr>
        <p:txBody>
          <a:bodyPr/>
          <a:lstStyle>
            <a:lvl1pPr marL="270000">
              <a:defRPr/>
            </a:lvl1pPr>
          </a:lstStyle>
          <a:p>
            <a:pPr lvl="0"/>
            <a:r>
              <a:rPr lang="pl-PL"/>
              <a:t>Click to edit content</a:t>
            </a:r>
          </a:p>
        </p:txBody>
      </p:sp>
      <p:sp>
        <p:nvSpPr>
          <p:cNvPr id="10" name="Symbol zastępczy zawartości 4"/>
          <p:cNvSpPr>
            <a:spLocks noGrp="1"/>
          </p:cNvSpPr>
          <p:nvPr>
            <p:ph sz="quarter" idx="15" hasCustomPrompt="1"/>
          </p:nvPr>
        </p:nvSpPr>
        <p:spPr>
          <a:xfrm>
            <a:off x="6118322" y="1408670"/>
            <a:ext cx="2762088" cy="3245483"/>
          </a:xfrm>
        </p:spPr>
        <p:txBody>
          <a:bodyPr/>
          <a:lstStyle>
            <a:lvl1pPr marL="270000">
              <a:defRPr/>
            </a:lvl1pPr>
          </a:lstStyle>
          <a:p>
            <a:pPr lvl="0"/>
            <a:r>
              <a:rPr lang="pl-PL"/>
              <a:t>Click to edit content</a:t>
            </a:r>
          </a:p>
        </p:txBody>
      </p:sp>
    </p:spTree>
    <p:extLst>
      <p:ext uri="{BB962C8B-B14F-4D97-AF65-F5344CB8AC3E}">
        <p14:creationId xmlns:p14="http://schemas.microsoft.com/office/powerpoint/2010/main" val="4180469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ubtitle 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4" name="Symbol zastępczy tekstu 3"/>
          <p:cNvSpPr>
            <a:spLocks noGrp="1"/>
          </p:cNvSpPr>
          <p:nvPr>
            <p:ph type="body" sz="quarter" idx="12" hasCustomPrompt="1"/>
          </p:nvPr>
        </p:nvSpPr>
        <p:spPr>
          <a:xfrm>
            <a:off x="286942" y="753114"/>
            <a:ext cx="8593469" cy="367903"/>
          </a:xfrm>
          <a:solidFill>
            <a:srgbClr val="3171AC"/>
          </a:solidFill>
        </p:spPr>
        <p:txBody>
          <a:bodyPr>
            <a:noAutofit/>
          </a:bodyPr>
          <a:lstStyle>
            <a:lvl1pPr marL="0" indent="0">
              <a:buNone/>
              <a:defRPr sz="1500" b="0" i="0">
                <a:solidFill>
                  <a:schemeClr val="bg1"/>
                </a:solidFill>
                <a:latin typeface="+mn-lt"/>
                <a:ea typeface="Avenir Next Medium" charset="0"/>
                <a:cs typeface="Avenir Next Medium" charset="0"/>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a:t>EDIT SUBTITLE</a:t>
            </a:r>
          </a:p>
        </p:txBody>
      </p:sp>
      <p:sp>
        <p:nvSpPr>
          <p:cNvPr id="6" name="Symbol zastępczy zawartości 4"/>
          <p:cNvSpPr>
            <a:spLocks noGrp="1"/>
          </p:cNvSpPr>
          <p:nvPr>
            <p:ph sz="quarter" idx="13" hasCustomPrompt="1"/>
          </p:nvPr>
        </p:nvSpPr>
        <p:spPr>
          <a:xfrm>
            <a:off x="286942" y="1408670"/>
            <a:ext cx="4184754" cy="3245483"/>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8" name="Symbol zastępczy zawartości 4"/>
          <p:cNvSpPr>
            <a:spLocks noGrp="1"/>
          </p:cNvSpPr>
          <p:nvPr>
            <p:ph sz="quarter" idx="11" hasCustomPrompt="1"/>
          </p:nvPr>
        </p:nvSpPr>
        <p:spPr>
          <a:xfrm>
            <a:off x="4695656" y="1408669"/>
            <a:ext cx="4184754" cy="1556953"/>
          </a:xfrm>
        </p:spPr>
        <p:txBody>
          <a:bodyPr/>
          <a:lstStyle>
            <a:lvl1pPr marL="270000">
              <a:defRPr/>
            </a:lvl1pPr>
          </a:lstStyle>
          <a:p>
            <a:pPr lvl="0"/>
            <a:r>
              <a:rPr lang="pl-PL"/>
              <a:t>Click to edit content</a:t>
            </a:r>
          </a:p>
        </p:txBody>
      </p:sp>
      <p:sp>
        <p:nvSpPr>
          <p:cNvPr id="9" name="Symbol zastępczy zawartości 4"/>
          <p:cNvSpPr>
            <a:spLocks noGrp="1"/>
          </p:cNvSpPr>
          <p:nvPr>
            <p:ph sz="quarter" idx="15" hasCustomPrompt="1"/>
          </p:nvPr>
        </p:nvSpPr>
        <p:spPr>
          <a:xfrm>
            <a:off x="4695656" y="3086101"/>
            <a:ext cx="4184754" cy="1568052"/>
          </a:xfrm>
        </p:spPr>
        <p:txBody>
          <a:bodyPr/>
          <a:lstStyle>
            <a:lvl1pPr marL="270000">
              <a:defRPr/>
            </a:lvl1pPr>
          </a:lstStyle>
          <a:p>
            <a:pPr lvl="0"/>
            <a:r>
              <a:rPr lang="pl-PL"/>
              <a:t>Click to edit content</a:t>
            </a:r>
          </a:p>
        </p:txBody>
      </p:sp>
    </p:spTree>
    <p:extLst>
      <p:ext uri="{BB962C8B-B14F-4D97-AF65-F5344CB8AC3E}">
        <p14:creationId xmlns:p14="http://schemas.microsoft.com/office/powerpoint/2010/main" val="8252960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ubtitle 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4" name="Symbol zastępczy tekstu 3"/>
          <p:cNvSpPr>
            <a:spLocks noGrp="1"/>
          </p:cNvSpPr>
          <p:nvPr>
            <p:ph type="body" sz="quarter" idx="12" hasCustomPrompt="1"/>
          </p:nvPr>
        </p:nvSpPr>
        <p:spPr>
          <a:xfrm>
            <a:off x="286942" y="753114"/>
            <a:ext cx="8593469" cy="367903"/>
          </a:xfrm>
          <a:solidFill>
            <a:srgbClr val="3171AC"/>
          </a:solidFill>
        </p:spPr>
        <p:txBody>
          <a:bodyPr>
            <a:noAutofit/>
          </a:bodyPr>
          <a:lstStyle>
            <a:lvl1pPr marL="0" indent="0">
              <a:buNone/>
              <a:defRPr sz="1500" b="0" i="0">
                <a:solidFill>
                  <a:schemeClr val="bg1"/>
                </a:solidFill>
                <a:latin typeface="+mn-lt"/>
                <a:ea typeface="Avenir Next Medium" charset="0"/>
                <a:cs typeface="Avenir Next Medium" charset="0"/>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a:t>EDIT SUBTITLE</a:t>
            </a:r>
          </a:p>
        </p:txBody>
      </p:sp>
      <p:sp>
        <p:nvSpPr>
          <p:cNvPr id="6" name="Symbol zastępczy zawartości 4"/>
          <p:cNvSpPr>
            <a:spLocks noGrp="1"/>
          </p:cNvSpPr>
          <p:nvPr>
            <p:ph sz="quarter" idx="13" hasCustomPrompt="1"/>
          </p:nvPr>
        </p:nvSpPr>
        <p:spPr>
          <a:xfrm>
            <a:off x="4695656" y="1408670"/>
            <a:ext cx="4184754" cy="3245483"/>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8" name="Symbol zastępczy zawartości 4"/>
          <p:cNvSpPr>
            <a:spLocks noGrp="1"/>
          </p:cNvSpPr>
          <p:nvPr>
            <p:ph sz="quarter" idx="11" hasCustomPrompt="1"/>
          </p:nvPr>
        </p:nvSpPr>
        <p:spPr>
          <a:xfrm>
            <a:off x="286916" y="1408669"/>
            <a:ext cx="4184754" cy="1556953"/>
          </a:xfrm>
        </p:spPr>
        <p:txBody>
          <a:bodyPr/>
          <a:lstStyle>
            <a:lvl1pPr marL="270000">
              <a:defRPr/>
            </a:lvl1pPr>
          </a:lstStyle>
          <a:p>
            <a:pPr lvl="0"/>
            <a:r>
              <a:rPr lang="pl-PL"/>
              <a:t>Click to edit content</a:t>
            </a:r>
          </a:p>
        </p:txBody>
      </p:sp>
      <p:sp>
        <p:nvSpPr>
          <p:cNvPr id="9" name="Symbol zastępczy zawartości 4"/>
          <p:cNvSpPr>
            <a:spLocks noGrp="1"/>
          </p:cNvSpPr>
          <p:nvPr>
            <p:ph sz="quarter" idx="15" hasCustomPrompt="1"/>
          </p:nvPr>
        </p:nvSpPr>
        <p:spPr>
          <a:xfrm>
            <a:off x="286916" y="3086101"/>
            <a:ext cx="4184754" cy="1568052"/>
          </a:xfrm>
        </p:spPr>
        <p:txBody>
          <a:bodyPr/>
          <a:lstStyle>
            <a:lvl1pPr marL="270000">
              <a:defRPr/>
            </a:lvl1pPr>
          </a:lstStyle>
          <a:p>
            <a:pPr lvl="0"/>
            <a:r>
              <a:rPr lang="pl-PL"/>
              <a:t>Click to edit content</a:t>
            </a:r>
          </a:p>
        </p:txBody>
      </p:sp>
    </p:spTree>
    <p:extLst>
      <p:ext uri="{BB962C8B-B14F-4D97-AF65-F5344CB8AC3E}">
        <p14:creationId xmlns:p14="http://schemas.microsoft.com/office/powerpoint/2010/main" val="6513625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ubtitle Full size 1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1" hasCustomPrompt="1"/>
          </p:nvPr>
        </p:nvSpPr>
        <p:spPr>
          <a:xfrm>
            <a:off x="286941" y="1408671"/>
            <a:ext cx="8593931" cy="3245483"/>
          </a:xfrm>
        </p:spPr>
        <p:txBody>
          <a:bodyPr/>
          <a:lstStyle>
            <a:lvl1pPr marL="269946">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8" name="Symbol zastępczy tekstu 3"/>
          <p:cNvSpPr>
            <a:spLocks noGrp="1"/>
          </p:cNvSpPr>
          <p:nvPr>
            <p:ph type="body" sz="quarter" idx="12" hasCustomPrompt="1"/>
          </p:nvPr>
        </p:nvSpPr>
        <p:spPr>
          <a:xfrm>
            <a:off x="521495" y="661837"/>
            <a:ext cx="8358916" cy="367903"/>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a:t>EDIT SUBTITLE</a:t>
            </a:r>
          </a:p>
        </p:txBody>
      </p:sp>
      <p:sp>
        <p:nvSpPr>
          <p:cNvPr id="9" name="Trójkąt równoramienny 8"/>
          <p:cNvSpPr/>
          <p:nvPr/>
        </p:nvSpPr>
        <p:spPr>
          <a:xfrm rot="5400000">
            <a:off x="367317" y="774410"/>
            <a:ext cx="165598"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Tree>
    <p:extLst>
      <p:ext uri="{BB962C8B-B14F-4D97-AF65-F5344CB8AC3E}">
        <p14:creationId xmlns:p14="http://schemas.microsoft.com/office/powerpoint/2010/main" val="5676863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Subtitle 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6" name="Symbol zastępczy zawartości 4"/>
          <p:cNvSpPr>
            <a:spLocks noGrp="1"/>
          </p:cNvSpPr>
          <p:nvPr>
            <p:ph sz="quarter" idx="13" hasCustomPrompt="1"/>
          </p:nvPr>
        </p:nvSpPr>
        <p:spPr>
          <a:xfrm>
            <a:off x="286942" y="1408670"/>
            <a:ext cx="4184754" cy="3245483"/>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7" name="Symbol zastępczy zawartości 4"/>
          <p:cNvSpPr>
            <a:spLocks noGrp="1"/>
          </p:cNvSpPr>
          <p:nvPr>
            <p:ph sz="quarter" idx="14" hasCustomPrompt="1"/>
          </p:nvPr>
        </p:nvSpPr>
        <p:spPr>
          <a:xfrm>
            <a:off x="4660641" y="1408670"/>
            <a:ext cx="4219769" cy="3245483"/>
          </a:xfrm>
        </p:spPr>
        <p:txBody>
          <a:bodyPr/>
          <a:lstStyle>
            <a:lvl1pPr marL="270000">
              <a:defRPr lang="pl-PL" smtClean="0"/>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10" name="Symbol zastępczy tekstu 3"/>
          <p:cNvSpPr>
            <a:spLocks noGrp="1"/>
          </p:cNvSpPr>
          <p:nvPr>
            <p:ph type="body" sz="quarter" idx="12" hasCustomPrompt="1"/>
          </p:nvPr>
        </p:nvSpPr>
        <p:spPr>
          <a:xfrm>
            <a:off x="521495" y="661837"/>
            <a:ext cx="8358916" cy="367903"/>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a:t>EDIT SUBTITLE</a:t>
            </a:r>
          </a:p>
        </p:txBody>
      </p:sp>
      <p:sp>
        <p:nvSpPr>
          <p:cNvPr id="11" name="Trójkąt równoramienny 10"/>
          <p:cNvSpPr/>
          <p:nvPr/>
        </p:nvSpPr>
        <p:spPr>
          <a:xfrm rot="5400000">
            <a:off x="367317" y="774410"/>
            <a:ext cx="165598"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Tree>
    <p:extLst>
      <p:ext uri="{BB962C8B-B14F-4D97-AF65-F5344CB8AC3E}">
        <p14:creationId xmlns:p14="http://schemas.microsoft.com/office/powerpoint/2010/main" val="27354222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Subtitle 3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6" name="Symbol zastępczy zawartości 4"/>
          <p:cNvSpPr>
            <a:spLocks noGrp="1"/>
          </p:cNvSpPr>
          <p:nvPr>
            <p:ph sz="quarter" idx="13" hasCustomPrompt="1"/>
          </p:nvPr>
        </p:nvSpPr>
        <p:spPr>
          <a:xfrm>
            <a:off x="286942" y="1408670"/>
            <a:ext cx="2762088" cy="3245483"/>
          </a:xfrm>
        </p:spPr>
        <p:txBody>
          <a:bodyPr/>
          <a:lstStyle>
            <a:lvl1pPr marL="270000">
              <a:defRPr/>
            </a:lvl1pPr>
          </a:lstStyle>
          <a:p>
            <a:pPr lvl="0"/>
            <a:r>
              <a:rPr lang="pl-PL"/>
              <a:t>Click to edit content</a:t>
            </a:r>
          </a:p>
        </p:txBody>
      </p:sp>
      <p:sp>
        <p:nvSpPr>
          <p:cNvPr id="9" name="Symbol zastępczy zawartości 4"/>
          <p:cNvSpPr>
            <a:spLocks noGrp="1"/>
          </p:cNvSpPr>
          <p:nvPr>
            <p:ph sz="quarter" idx="14" hasCustomPrompt="1"/>
          </p:nvPr>
        </p:nvSpPr>
        <p:spPr>
          <a:xfrm>
            <a:off x="3202619" y="1408670"/>
            <a:ext cx="2762088" cy="3245483"/>
          </a:xfrm>
        </p:spPr>
        <p:txBody>
          <a:bodyPr/>
          <a:lstStyle>
            <a:lvl1pPr marL="270000">
              <a:defRPr/>
            </a:lvl1pPr>
          </a:lstStyle>
          <a:p>
            <a:pPr lvl="0"/>
            <a:r>
              <a:rPr lang="pl-PL"/>
              <a:t>Click to edit content</a:t>
            </a:r>
          </a:p>
        </p:txBody>
      </p:sp>
      <p:sp>
        <p:nvSpPr>
          <p:cNvPr id="10" name="Symbol zastępczy zawartości 4"/>
          <p:cNvSpPr>
            <a:spLocks noGrp="1"/>
          </p:cNvSpPr>
          <p:nvPr>
            <p:ph sz="quarter" idx="15" hasCustomPrompt="1"/>
          </p:nvPr>
        </p:nvSpPr>
        <p:spPr>
          <a:xfrm>
            <a:off x="6118322" y="1408670"/>
            <a:ext cx="2762088" cy="3245483"/>
          </a:xfrm>
        </p:spPr>
        <p:txBody>
          <a:bodyPr/>
          <a:lstStyle>
            <a:lvl1pPr marL="270000">
              <a:defRPr/>
            </a:lvl1pPr>
          </a:lstStyle>
          <a:p>
            <a:pPr lvl="0"/>
            <a:r>
              <a:rPr lang="pl-PL"/>
              <a:t>Click to edit content</a:t>
            </a:r>
          </a:p>
        </p:txBody>
      </p:sp>
      <p:sp>
        <p:nvSpPr>
          <p:cNvPr id="11" name="Symbol zastępczy tekstu 3"/>
          <p:cNvSpPr>
            <a:spLocks noGrp="1"/>
          </p:cNvSpPr>
          <p:nvPr>
            <p:ph type="body" sz="quarter" idx="12" hasCustomPrompt="1"/>
          </p:nvPr>
        </p:nvSpPr>
        <p:spPr>
          <a:xfrm>
            <a:off x="521495" y="661837"/>
            <a:ext cx="8358916" cy="367903"/>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a:t>EDIT SUBTITLE</a:t>
            </a:r>
          </a:p>
        </p:txBody>
      </p:sp>
      <p:sp>
        <p:nvSpPr>
          <p:cNvPr id="12" name="Trójkąt równoramienny 11"/>
          <p:cNvSpPr/>
          <p:nvPr/>
        </p:nvSpPr>
        <p:spPr>
          <a:xfrm rot="5400000">
            <a:off x="367317" y="774410"/>
            <a:ext cx="165598"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Tree>
    <p:extLst>
      <p:ext uri="{BB962C8B-B14F-4D97-AF65-F5344CB8AC3E}">
        <p14:creationId xmlns:p14="http://schemas.microsoft.com/office/powerpoint/2010/main" val="2189618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1">
    <p:spTree>
      <p:nvGrpSpPr>
        <p:cNvPr id="1" name=""/>
        <p:cNvGrpSpPr/>
        <p:nvPr/>
      </p:nvGrpSpPr>
      <p:grpSpPr>
        <a:xfrm>
          <a:off x="0" y="0"/>
          <a:ext cx="0" cy="0"/>
          <a:chOff x="0" y="0"/>
          <a:chExt cx="0" cy="0"/>
        </a:xfrm>
      </p:grpSpPr>
      <p:sp>
        <p:nvSpPr>
          <p:cNvPr id="61" name="Prostokąt 2"/>
          <p:cNvSpPr/>
          <p:nvPr/>
        </p:nvSpPr>
        <p:spPr>
          <a:xfrm>
            <a:off x="793" y="0"/>
            <a:ext cx="9144000" cy="514350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ln>
                <a:noFill/>
              </a:ln>
              <a:solidFill>
                <a:schemeClr val="bg1"/>
              </a:solidFill>
            </a:endParaRPr>
          </a:p>
        </p:txBody>
      </p:sp>
      <p:sp>
        <p:nvSpPr>
          <p:cNvPr id="77" name="Tytuł 1"/>
          <p:cNvSpPr>
            <a:spLocks noGrp="1"/>
          </p:cNvSpPr>
          <p:nvPr>
            <p:ph type="title" hasCustomPrompt="1"/>
          </p:nvPr>
        </p:nvSpPr>
        <p:spPr>
          <a:xfrm>
            <a:off x="3933825" y="1496625"/>
            <a:ext cx="4953436" cy="2291750"/>
          </a:xfrm>
        </p:spPr>
        <p:txBody>
          <a:bodyPr anchor="ctr"/>
          <a:lstStyle>
            <a:lvl1pPr algn="l">
              <a:lnSpc>
                <a:spcPct val="100000"/>
              </a:lnSpc>
              <a:spcBef>
                <a:spcPts val="450"/>
              </a:spcBef>
              <a:spcAft>
                <a:spcPts val="450"/>
              </a:spcAft>
              <a:defRPr sz="2800" b="0">
                <a:solidFill>
                  <a:schemeClr val="bg1"/>
                </a:solidFill>
              </a:defRPr>
            </a:lvl1pPr>
          </a:lstStyle>
          <a:p>
            <a:r>
              <a:rPr lang="pl-PL" dirty="0"/>
              <a:t>EDIT TITLE</a:t>
            </a:r>
            <a:endParaRPr lang="en-US" dirty="0"/>
          </a:p>
        </p:txBody>
      </p:sp>
      <p:grpSp>
        <p:nvGrpSpPr>
          <p:cNvPr id="95" name="Group 35"/>
          <p:cNvGrpSpPr>
            <a:grpSpLocks noChangeAspect="1"/>
          </p:cNvGrpSpPr>
          <p:nvPr/>
        </p:nvGrpSpPr>
        <p:grpSpPr bwMode="auto">
          <a:xfrm>
            <a:off x="609601" y="849169"/>
            <a:ext cx="2507458" cy="3026386"/>
            <a:chOff x="2363" y="293"/>
            <a:chExt cx="1208" cy="1458"/>
          </a:xfrm>
        </p:grpSpPr>
        <p:sp>
          <p:nvSpPr>
            <p:cNvPr id="96" name="Freeform 36"/>
            <p:cNvSpPr>
              <a:spLocks/>
            </p:cNvSpPr>
            <p:nvPr/>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close/>
                </a:path>
              </a:pathLst>
            </a:custGeom>
            <a:solidFill>
              <a:srgbClr val="124F96"/>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97" name="Freeform 37"/>
            <p:cNvSpPr>
              <a:spLocks/>
            </p:cNvSpPr>
            <p:nvPr/>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98" name="Freeform 38"/>
            <p:cNvSpPr>
              <a:spLocks/>
            </p:cNvSpPr>
            <p:nvPr/>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close/>
                </a:path>
              </a:pathLst>
            </a:custGeom>
            <a:solidFill>
              <a:srgbClr val="3D649B"/>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99" name="Freeform 39"/>
            <p:cNvSpPr>
              <a:spLocks/>
            </p:cNvSpPr>
            <p:nvPr/>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100" name="Freeform 41"/>
            <p:cNvSpPr>
              <a:spLocks/>
            </p:cNvSpPr>
            <p:nvPr/>
          </p:nvSpPr>
          <p:spPr bwMode="auto">
            <a:xfrm>
              <a:off x="2796" y="1709"/>
              <a:ext cx="43" cy="42"/>
            </a:xfrm>
            <a:custGeom>
              <a:avLst/>
              <a:gdLst>
                <a:gd name="T0" fmla="*/ 5 w 43"/>
                <a:gd name="T1" fmla="*/ 0 h 42"/>
                <a:gd name="T2" fmla="*/ 5 w 43"/>
                <a:gd name="T3" fmla="*/ 0 h 42"/>
                <a:gd name="T4" fmla="*/ 0 w 43"/>
                <a:gd name="T5" fmla="*/ 38 h 42"/>
                <a:gd name="T6" fmla="*/ 38 w 43"/>
                <a:gd name="T7" fmla="*/ 42 h 42"/>
                <a:gd name="T8" fmla="*/ 43 w 43"/>
                <a:gd name="T9" fmla="*/ 5 h 42"/>
                <a:gd name="T10" fmla="*/ 43 w 43"/>
                <a:gd name="T11" fmla="*/ 5 h 42"/>
                <a:gd name="T12" fmla="*/ 5 w 43"/>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3" h="42">
                  <a:moveTo>
                    <a:pt x="5" y="0"/>
                  </a:moveTo>
                  <a:lnTo>
                    <a:pt x="5" y="0"/>
                  </a:lnTo>
                  <a:lnTo>
                    <a:pt x="0" y="38"/>
                  </a:lnTo>
                  <a:lnTo>
                    <a:pt x="38" y="42"/>
                  </a:lnTo>
                  <a:lnTo>
                    <a:pt x="43" y="5"/>
                  </a:lnTo>
                  <a:lnTo>
                    <a:pt x="43" y="5"/>
                  </a:lnTo>
                  <a:lnTo>
                    <a:pt x="5" y="0"/>
                  </a:lnTo>
                </a:path>
              </a:pathLst>
            </a:custGeom>
            <a:solidFill>
              <a:srgbClr val="145098"/>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101" name="Freeform 42"/>
            <p:cNvSpPr>
              <a:spLocks/>
            </p:cNvSpPr>
            <p:nvPr/>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close/>
                </a:path>
              </a:pathLst>
            </a:custGeom>
            <a:solidFill>
              <a:srgbClr val="0D4589"/>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102" name="Freeform 43"/>
            <p:cNvSpPr>
              <a:spLocks/>
            </p:cNvSpPr>
            <p:nvPr/>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103" name="Freeform 44"/>
            <p:cNvSpPr>
              <a:spLocks/>
            </p:cNvSpPr>
            <p:nvPr/>
          </p:nvSpPr>
          <p:spPr bwMode="auto">
            <a:xfrm>
              <a:off x="2771" y="366"/>
              <a:ext cx="66" cy="62"/>
            </a:xfrm>
            <a:custGeom>
              <a:avLst/>
              <a:gdLst>
                <a:gd name="T0" fmla="*/ 48 w 90"/>
                <a:gd name="T1" fmla="*/ 0 h 84"/>
                <a:gd name="T2" fmla="*/ 30 w 90"/>
                <a:gd name="T3" fmla="*/ 4 h 84"/>
                <a:gd name="T4" fmla="*/ 10 w 90"/>
                <a:gd name="T5" fmla="*/ 60 h 84"/>
                <a:gd name="T6" fmla="*/ 48 w 90"/>
                <a:gd name="T7" fmla="*/ 84 h 84"/>
                <a:gd name="T8" fmla="*/ 49 w 90"/>
                <a:gd name="T9" fmla="*/ 84 h 84"/>
                <a:gd name="T10" fmla="*/ 66 w 90"/>
                <a:gd name="T11" fmla="*/ 80 h 84"/>
                <a:gd name="T12" fmla="*/ 90 w 90"/>
                <a:gd name="T13" fmla="*/ 43 h 84"/>
                <a:gd name="T14" fmla="*/ 90 w 90"/>
                <a:gd name="T15" fmla="*/ 41 h 84"/>
                <a:gd name="T16" fmla="*/ 86 w 90"/>
                <a:gd name="T17" fmla="*/ 24 h 84"/>
                <a:gd name="T18" fmla="*/ 48 w 90"/>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84">
                  <a:moveTo>
                    <a:pt x="48" y="0"/>
                  </a:moveTo>
                  <a:cubicBezTo>
                    <a:pt x="42" y="0"/>
                    <a:pt x="36" y="1"/>
                    <a:pt x="30" y="4"/>
                  </a:cubicBezTo>
                  <a:cubicBezTo>
                    <a:pt x="9" y="14"/>
                    <a:pt x="0" y="39"/>
                    <a:pt x="10" y="60"/>
                  </a:cubicBezTo>
                  <a:cubicBezTo>
                    <a:pt x="17" y="75"/>
                    <a:pt x="32" y="84"/>
                    <a:pt x="48" y="84"/>
                  </a:cubicBezTo>
                  <a:cubicBezTo>
                    <a:pt x="49" y="84"/>
                    <a:pt x="49" y="84"/>
                    <a:pt x="49" y="84"/>
                  </a:cubicBezTo>
                  <a:cubicBezTo>
                    <a:pt x="55" y="84"/>
                    <a:pt x="61" y="83"/>
                    <a:pt x="66" y="80"/>
                  </a:cubicBezTo>
                  <a:cubicBezTo>
                    <a:pt x="81" y="73"/>
                    <a:pt x="90" y="59"/>
                    <a:pt x="90" y="43"/>
                  </a:cubicBezTo>
                  <a:cubicBezTo>
                    <a:pt x="90" y="41"/>
                    <a:pt x="90" y="41"/>
                    <a:pt x="90" y="41"/>
                  </a:cubicBezTo>
                  <a:cubicBezTo>
                    <a:pt x="90" y="35"/>
                    <a:pt x="89" y="30"/>
                    <a:pt x="86" y="24"/>
                  </a:cubicBezTo>
                  <a:cubicBezTo>
                    <a:pt x="79" y="9"/>
                    <a:pt x="64" y="0"/>
                    <a:pt x="48" y="0"/>
                  </a:cubicBezTo>
                </a:path>
              </a:pathLst>
            </a:custGeom>
            <a:solidFill>
              <a:srgbClr val="5988C3"/>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104" name="Freeform 45"/>
            <p:cNvSpPr>
              <a:spLocks/>
            </p:cNvSpPr>
            <p:nvPr/>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105" name="Freeform 46"/>
            <p:cNvSpPr>
              <a:spLocks/>
            </p:cNvSpPr>
            <p:nvPr/>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path>
              </a:pathLst>
            </a:custGeom>
            <a:solidFill>
              <a:srgbClr val="1A63B0"/>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106" name="Freeform 47"/>
            <p:cNvSpPr>
              <a:spLocks/>
            </p:cNvSpPr>
            <p:nvPr/>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close/>
                </a:path>
              </a:pathLst>
            </a:custGeom>
            <a:solidFill>
              <a:srgbClr val="1E69B9"/>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107" name="Freeform 48"/>
            <p:cNvSpPr>
              <a:spLocks/>
            </p:cNvSpPr>
            <p:nvPr/>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108" name="Freeform 49"/>
            <p:cNvSpPr>
              <a:spLocks/>
            </p:cNvSpPr>
            <p:nvPr/>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close/>
                </a:path>
              </a:pathLst>
            </a:custGeom>
            <a:solidFill>
              <a:srgbClr val="15559F"/>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109" name="Freeform 50"/>
            <p:cNvSpPr>
              <a:spLocks/>
            </p:cNvSpPr>
            <p:nvPr/>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110" name="Freeform 51"/>
            <p:cNvSpPr>
              <a:spLocks noEditPoints="1"/>
            </p:cNvSpPr>
            <p:nvPr/>
          </p:nvSpPr>
          <p:spPr bwMode="auto">
            <a:xfrm>
              <a:off x="3034" y="648"/>
              <a:ext cx="109" cy="101"/>
            </a:xfrm>
            <a:custGeom>
              <a:avLst/>
              <a:gdLst>
                <a:gd name="T0" fmla="*/ 92 w 147"/>
                <a:gd name="T1" fmla="*/ 102 h 137"/>
                <a:gd name="T2" fmla="*/ 90 w 147"/>
                <a:gd name="T3" fmla="*/ 94 h 137"/>
                <a:gd name="T4" fmla="*/ 100 w 147"/>
                <a:gd name="T5" fmla="*/ 88 h 137"/>
                <a:gd name="T6" fmla="*/ 104 w 147"/>
                <a:gd name="T7" fmla="*/ 110 h 137"/>
                <a:gd name="T8" fmla="*/ 66 w 147"/>
                <a:gd name="T9" fmla="*/ 115 h 137"/>
                <a:gd name="T10" fmla="*/ 44 w 147"/>
                <a:gd name="T11" fmla="*/ 79 h 137"/>
                <a:gd name="T12" fmla="*/ 56 w 147"/>
                <a:gd name="T13" fmla="*/ 81 h 137"/>
                <a:gd name="T14" fmla="*/ 77 w 147"/>
                <a:gd name="T15" fmla="*/ 97 h 137"/>
                <a:gd name="T16" fmla="*/ 84 w 147"/>
                <a:gd name="T17" fmla="*/ 107 h 137"/>
                <a:gd name="T18" fmla="*/ 101 w 147"/>
                <a:gd name="T19" fmla="*/ 112 h 137"/>
                <a:gd name="T20" fmla="*/ 79 w 147"/>
                <a:gd name="T21" fmla="*/ 93 h 137"/>
                <a:gd name="T22" fmla="*/ 54 w 147"/>
                <a:gd name="T23" fmla="*/ 74 h 137"/>
                <a:gd name="T24" fmla="*/ 77 w 147"/>
                <a:gd name="T25" fmla="*/ 76 h 137"/>
                <a:gd name="T26" fmla="*/ 85 w 147"/>
                <a:gd name="T27" fmla="*/ 74 h 137"/>
                <a:gd name="T28" fmla="*/ 92 w 147"/>
                <a:gd name="T29" fmla="*/ 86 h 137"/>
                <a:gd name="T30" fmla="*/ 86 w 147"/>
                <a:gd name="T31" fmla="*/ 92 h 137"/>
                <a:gd name="T32" fmla="*/ 79 w 147"/>
                <a:gd name="T33" fmla="*/ 93 h 137"/>
                <a:gd name="T34" fmla="*/ 86 w 147"/>
                <a:gd name="T35" fmla="*/ 70 h 137"/>
                <a:gd name="T36" fmla="*/ 93 w 147"/>
                <a:gd name="T37" fmla="*/ 58 h 137"/>
                <a:gd name="T38" fmla="*/ 97 w 147"/>
                <a:gd name="T39" fmla="*/ 59 h 137"/>
                <a:gd name="T40" fmla="*/ 93 w 147"/>
                <a:gd name="T41" fmla="*/ 73 h 137"/>
                <a:gd name="T42" fmla="*/ 52 w 147"/>
                <a:gd name="T43" fmla="*/ 69 h 137"/>
                <a:gd name="T44" fmla="*/ 63 w 147"/>
                <a:gd name="T45" fmla="*/ 46 h 137"/>
                <a:gd name="T46" fmla="*/ 75 w 147"/>
                <a:gd name="T47" fmla="*/ 44 h 137"/>
                <a:gd name="T48" fmla="*/ 91 w 147"/>
                <a:gd name="T49" fmla="*/ 55 h 137"/>
                <a:gd name="T50" fmla="*/ 81 w 147"/>
                <a:gd name="T51" fmla="*/ 61 h 137"/>
                <a:gd name="T52" fmla="*/ 71 w 147"/>
                <a:gd name="T53" fmla="*/ 67 h 137"/>
                <a:gd name="T54" fmla="*/ 53 w 147"/>
                <a:gd name="T55" fmla="*/ 71 h 137"/>
                <a:gd name="T56" fmla="*/ 100 w 147"/>
                <a:gd name="T57" fmla="*/ 59 h 137"/>
                <a:gd name="T58" fmla="*/ 104 w 147"/>
                <a:gd name="T59" fmla="*/ 44 h 137"/>
                <a:gd name="T60" fmla="*/ 125 w 147"/>
                <a:gd name="T61" fmla="*/ 81 h 137"/>
                <a:gd name="T62" fmla="*/ 104 w 147"/>
                <a:gd name="T63" fmla="*/ 87 h 137"/>
                <a:gd name="T64" fmla="*/ 106 w 147"/>
                <a:gd name="T65" fmla="*/ 72 h 137"/>
                <a:gd name="T66" fmla="*/ 91 w 147"/>
                <a:gd name="T67" fmla="*/ 46 h 137"/>
                <a:gd name="T68" fmla="*/ 75 w 147"/>
                <a:gd name="T69" fmla="*/ 35 h 137"/>
                <a:gd name="T70" fmla="*/ 108 w 147"/>
                <a:gd name="T71" fmla="*/ 31 h 137"/>
                <a:gd name="T72" fmla="*/ 101 w 147"/>
                <a:gd name="T73" fmla="*/ 42 h 137"/>
                <a:gd name="T74" fmla="*/ 91 w 147"/>
                <a:gd name="T75" fmla="*/ 46 h 137"/>
                <a:gd name="T76" fmla="*/ 32 w 147"/>
                <a:gd name="T77" fmla="*/ 56 h 137"/>
                <a:gd name="T78" fmla="*/ 59 w 147"/>
                <a:gd name="T79" fmla="*/ 30 h 137"/>
                <a:gd name="T80" fmla="*/ 59 w 147"/>
                <a:gd name="T81" fmla="*/ 46 h 137"/>
                <a:gd name="T82" fmla="*/ 51 w 147"/>
                <a:gd name="T83" fmla="*/ 65 h 137"/>
                <a:gd name="T84" fmla="*/ 38 w 147"/>
                <a:gd name="T85" fmla="*/ 78 h 137"/>
                <a:gd name="T86" fmla="*/ 34 w 147"/>
                <a:gd name="T87" fmla="*/ 86 h 137"/>
                <a:gd name="T88" fmla="*/ 60 w 147"/>
                <a:gd name="T89" fmla="*/ 24 h 137"/>
                <a:gd name="T90" fmla="*/ 91 w 147"/>
                <a:gd name="T91" fmla="*/ 22 h 137"/>
                <a:gd name="T92" fmla="*/ 74 w 147"/>
                <a:gd name="T93" fmla="*/ 31 h 137"/>
                <a:gd name="T94" fmla="*/ 63 w 147"/>
                <a:gd name="T95" fmla="*/ 29 h 137"/>
                <a:gd name="T96" fmla="*/ 16 w 147"/>
                <a:gd name="T97" fmla="*/ 39 h 137"/>
                <a:gd name="T98" fmla="*/ 77 w 147"/>
                <a:gd name="T99" fmla="*/ 137 h 137"/>
                <a:gd name="T100" fmla="*/ 140 w 147"/>
                <a:gd name="T101" fmla="*/ 98 h 137"/>
                <a:gd name="T102" fmla="*/ 147 w 147"/>
                <a:gd name="T103" fmla="*/ 68 h 137"/>
                <a:gd name="T104" fmla="*/ 78 w 147"/>
                <a:gd name="T10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7" h="137">
                  <a:moveTo>
                    <a:pt x="104" y="110"/>
                  </a:moveTo>
                  <a:cubicBezTo>
                    <a:pt x="92" y="102"/>
                    <a:pt x="92" y="102"/>
                    <a:pt x="92" y="102"/>
                  </a:cubicBezTo>
                  <a:cubicBezTo>
                    <a:pt x="92" y="101"/>
                    <a:pt x="92" y="101"/>
                    <a:pt x="92" y="101"/>
                  </a:cubicBezTo>
                  <a:cubicBezTo>
                    <a:pt x="93" y="99"/>
                    <a:pt x="92" y="96"/>
                    <a:pt x="90" y="94"/>
                  </a:cubicBezTo>
                  <a:cubicBezTo>
                    <a:pt x="95" y="88"/>
                    <a:pt x="95" y="88"/>
                    <a:pt x="95" y="88"/>
                  </a:cubicBezTo>
                  <a:cubicBezTo>
                    <a:pt x="100" y="88"/>
                    <a:pt x="100" y="88"/>
                    <a:pt x="100" y="88"/>
                  </a:cubicBezTo>
                  <a:cubicBezTo>
                    <a:pt x="108" y="107"/>
                    <a:pt x="108" y="107"/>
                    <a:pt x="108" y="107"/>
                  </a:cubicBezTo>
                  <a:cubicBezTo>
                    <a:pt x="107" y="108"/>
                    <a:pt x="105" y="109"/>
                    <a:pt x="104" y="110"/>
                  </a:cubicBezTo>
                  <a:moveTo>
                    <a:pt x="79" y="117"/>
                  </a:moveTo>
                  <a:cubicBezTo>
                    <a:pt x="75" y="117"/>
                    <a:pt x="70" y="116"/>
                    <a:pt x="66" y="115"/>
                  </a:cubicBezTo>
                  <a:cubicBezTo>
                    <a:pt x="52" y="111"/>
                    <a:pt x="41" y="101"/>
                    <a:pt x="35" y="89"/>
                  </a:cubicBezTo>
                  <a:cubicBezTo>
                    <a:pt x="44" y="79"/>
                    <a:pt x="44" y="79"/>
                    <a:pt x="44" y="79"/>
                  </a:cubicBezTo>
                  <a:cubicBezTo>
                    <a:pt x="56" y="82"/>
                    <a:pt x="56" y="82"/>
                    <a:pt x="56" y="82"/>
                  </a:cubicBezTo>
                  <a:cubicBezTo>
                    <a:pt x="56" y="81"/>
                    <a:pt x="56" y="81"/>
                    <a:pt x="56" y="81"/>
                  </a:cubicBezTo>
                  <a:cubicBezTo>
                    <a:pt x="77" y="96"/>
                    <a:pt x="77" y="96"/>
                    <a:pt x="77" y="96"/>
                  </a:cubicBezTo>
                  <a:cubicBezTo>
                    <a:pt x="77" y="97"/>
                    <a:pt x="77" y="97"/>
                    <a:pt x="77" y="97"/>
                  </a:cubicBezTo>
                  <a:cubicBezTo>
                    <a:pt x="76" y="101"/>
                    <a:pt x="78" y="106"/>
                    <a:pt x="82" y="107"/>
                  </a:cubicBezTo>
                  <a:cubicBezTo>
                    <a:pt x="83" y="107"/>
                    <a:pt x="84" y="107"/>
                    <a:pt x="84" y="107"/>
                  </a:cubicBezTo>
                  <a:cubicBezTo>
                    <a:pt x="87" y="107"/>
                    <a:pt x="89" y="106"/>
                    <a:pt x="90" y="105"/>
                  </a:cubicBezTo>
                  <a:cubicBezTo>
                    <a:pt x="101" y="112"/>
                    <a:pt x="101" y="112"/>
                    <a:pt x="101" y="112"/>
                  </a:cubicBezTo>
                  <a:cubicBezTo>
                    <a:pt x="94" y="115"/>
                    <a:pt x="86" y="117"/>
                    <a:pt x="79" y="117"/>
                  </a:cubicBezTo>
                  <a:moveTo>
                    <a:pt x="79" y="93"/>
                  </a:moveTo>
                  <a:cubicBezTo>
                    <a:pt x="54" y="75"/>
                    <a:pt x="54" y="75"/>
                    <a:pt x="54" y="75"/>
                  </a:cubicBezTo>
                  <a:cubicBezTo>
                    <a:pt x="54" y="74"/>
                    <a:pt x="54" y="74"/>
                    <a:pt x="54" y="74"/>
                  </a:cubicBezTo>
                  <a:cubicBezTo>
                    <a:pt x="71" y="71"/>
                    <a:pt x="71" y="71"/>
                    <a:pt x="71" y="71"/>
                  </a:cubicBezTo>
                  <a:cubicBezTo>
                    <a:pt x="72" y="74"/>
                    <a:pt x="74" y="76"/>
                    <a:pt x="77" y="76"/>
                  </a:cubicBezTo>
                  <a:cubicBezTo>
                    <a:pt x="77" y="76"/>
                    <a:pt x="78" y="76"/>
                    <a:pt x="79" y="76"/>
                  </a:cubicBezTo>
                  <a:cubicBezTo>
                    <a:pt x="81" y="76"/>
                    <a:pt x="83" y="75"/>
                    <a:pt x="85" y="74"/>
                  </a:cubicBezTo>
                  <a:cubicBezTo>
                    <a:pt x="92" y="77"/>
                    <a:pt x="92" y="77"/>
                    <a:pt x="92" y="77"/>
                  </a:cubicBezTo>
                  <a:cubicBezTo>
                    <a:pt x="92" y="86"/>
                    <a:pt x="92" y="86"/>
                    <a:pt x="92" y="86"/>
                  </a:cubicBezTo>
                  <a:cubicBezTo>
                    <a:pt x="88" y="92"/>
                    <a:pt x="88" y="92"/>
                    <a:pt x="88" y="92"/>
                  </a:cubicBezTo>
                  <a:cubicBezTo>
                    <a:pt x="87" y="92"/>
                    <a:pt x="87" y="92"/>
                    <a:pt x="86" y="92"/>
                  </a:cubicBezTo>
                  <a:cubicBezTo>
                    <a:pt x="86" y="92"/>
                    <a:pt x="85" y="92"/>
                    <a:pt x="84" y="92"/>
                  </a:cubicBezTo>
                  <a:cubicBezTo>
                    <a:pt x="83" y="92"/>
                    <a:pt x="81" y="92"/>
                    <a:pt x="79" y="93"/>
                  </a:cubicBezTo>
                  <a:moveTo>
                    <a:pt x="93" y="73"/>
                  </a:moveTo>
                  <a:cubicBezTo>
                    <a:pt x="86" y="70"/>
                    <a:pt x="86" y="70"/>
                    <a:pt x="86" y="70"/>
                  </a:cubicBezTo>
                  <a:cubicBezTo>
                    <a:pt x="87" y="68"/>
                    <a:pt x="86" y="66"/>
                    <a:pt x="85" y="65"/>
                  </a:cubicBezTo>
                  <a:cubicBezTo>
                    <a:pt x="93" y="58"/>
                    <a:pt x="93" y="58"/>
                    <a:pt x="93" y="58"/>
                  </a:cubicBezTo>
                  <a:cubicBezTo>
                    <a:pt x="94" y="58"/>
                    <a:pt x="95" y="59"/>
                    <a:pt x="96" y="59"/>
                  </a:cubicBezTo>
                  <a:cubicBezTo>
                    <a:pt x="97" y="59"/>
                    <a:pt x="97" y="59"/>
                    <a:pt x="97" y="59"/>
                  </a:cubicBezTo>
                  <a:cubicBezTo>
                    <a:pt x="97" y="73"/>
                    <a:pt x="97" y="73"/>
                    <a:pt x="97" y="73"/>
                  </a:cubicBezTo>
                  <a:cubicBezTo>
                    <a:pt x="93" y="73"/>
                    <a:pt x="93" y="73"/>
                    <a:pt x="93" y="73"/>
                  </a:cubicBezTo>
                  <a:moveTo>
                    <a:pt x="53" y="71"/>
                  </a:moveTo>
                  <a:cubicBezTo>
                    <a:pt x="52" y="69"/>
                    <a:pt x="52" y="69"/>
                    <a:pt x="52" y="69"/>
                  </a:cubicBezTo>
                  <a:cubicBezTo>
                    <a:pt x="53" y="69"/>
                    <a:pt x="53" y="69"/>
                    <a:pt x="53" y="68"/>
                  </a:cubicBezTo>
                  <a:cubicBezTo>
                    <a:pt x="63" y="46"/>
                    <a:pt x="63" y="46"/>
                    <a:pt x="63" y="46"/>
                  </a:cubicBezTo>
                  <a:cubicBezTo>
                    <a:pt x="76" y="45"/>
                    <a:pt x="76" y="45"/>
                    <a:pt x="76" y="45"/>
                  </a:cubicBezTo>
                  <a:cubicBezTo>
                    <a:pt x="75" y="44"/>
                    <a:pt x="75" y="44"/>
                    <a:pt x="75" y="44"/>
                  </a:cubicBezTo>
                  <a:cubicBezTo>
                    <a:pt x="90" y="49"/>
                    <a:pt x="90" y="49"/>
                    <a:pt x="90" y="49"/>
                  </a:cubicBezTo>
                  <a:cubicBezTo>
                    <a:pt x="89" y="51"/>
                    <a:pt x="90" y="53"/>
                    <a:pt x="91" y="55"/>
                  </a:cubicBezTo>
                  <a:cubicBezTo>
                    <a:pt x="83" y="62"/>
                    <a:pt x="83" y="62"/>
                    <a:pt x="83" y="62"/>
                  </a:cubicBezTo>
                  <a:cubicBezTo>
                    <a:pt x="82" y="62"/>
                    <a:pt x="82" y="62"/>
                    <a:pt x="81" y="61"/>
                  </a:cubicBezTo>
                  <a:cubicBezTo>
                    <a:pt x="80" y="61"/>
                    <a:pt x="79" y="61"/>
                    <a:pt x="79" y="61"/>
                  </a:cubicBezTo>
                  <a:cubicBezTo>
                    <a:pt x="75" y="61"/>
                    <a:pt x="72" y="63"/>
                    <a:pt x="71" y="67"/>
                  </a:cubicBezTo>
                  <a:cubicBezTo>
                    <a:pt x="71" y="67"/>
                    <a:pt x="71" y="67"/>
                    <a:pt x="71" y="68"/>
                  </a:cubicBezTo>
                  <a:cubicBezTo>
                    <a:pt x="53" y="71"/>
                    <a:pt x="53" y="71"/>
                    <a:pt x="53" y="71"/>
                  </a:cubicBezTo>
                  <a:moveTo>
                    <a:pt x="100" y="73"/>
                  </a:moveTo>
                  <a:cubicBezTo>
                    <a:pt x="100" y="59"/>
                    <a:pt x="100" y="59"/>
                    <a:pt x="100" y="59"/>
                  </a:cubicBezTo>
                  <a:cubicBezTo>
                    <a:pt x="103" y="58"/>
                    <a:pt x="106" y="56"/>
                    <a:pt x="107" y="53"/>
                  </a:cubicBezTo>
                  <a:cubicBezTo>
                    <a:pt x="108" y="50"/>
                    <a:pt x="107" y="46"/>
                    <a:pt x="104" y="44"/>
                  </a:cubicBezTo>
                  <a:cubicBezTo>
                    <a:pt x="111" y="33"/>
                    <a:pt x="111" y="33"/>
                    <a:pt x="111" y="33"/>
                  </a:cubicBezTo>
                  <a:cubicBezTo>
                    <a:pt x="124" y="45"/>
                    <a:pt x="130" y="63"/>
                    <a:pt x="125" y="81"/>
                  </a:cubicBezTo>
                  <a:cubicBezTo>
                    <a:pt x="123" y="91"/>
                    <a:pt x="118" y="99"/>
                    <a:pt x="111" y="105"/>
                  </a:cubicBezTo>
                  <a:cubicBezTo>
                    <a:pt x="104" y="87"/>
                    <a:pt x="104" y="87"/>
                    <a:pt x="104" y="87"/>
                  </a:cubicBezTo>
                  <a:cubicBezTo>
                    <a:pt x="107" y="87"/>
                    <a:pt x="107" y="87"/>
                    <a:pt x="107" y="87"/>
                  </a:cubicBezTo>
                  <a:cubicBezTo>
                    <a:pt x="106" y="72"/>
                    <a:pt x="106" y="72"/>
                    <a:pt x="106" y="72"/>
                  </a:cubicBezTo>
                  <a:cubicBezTo>
                    <a:pt x="100" y="73"/>
                    <a:pt x="100" y="73"/>
                    <a:pt x="100" y="73"/>
                  </a:cubicBezTo>
                  <a:moveTo>
                    <a:pt x="91" y="46"/>
                  </a:moveTo>
                  <a:cubicBezTo>
                    <a:pt x="75" y="40"/>
                    <a:pt x="75" y="40"/>
                    <a:pt x="75" y="40"/>
                  </a:cubicBezTo>
                  <a:cubicBezTo>
                    <a:pt x="75" y="35"/>
                    <a:pt x="75" y="35"/>
                    <a:pt x="75" y="35"/>
                  </a:cubicBezTo>
                  <a:cubicBezTo>
                    <a:pt x="105" y="28"/>
                    <a:pt x="105" y="28"/>
                    <a:pt x="105" y="28"/>
                  </a:cubicBezTo>
                  <a:cubicBezTo>
                    <a:pt x="106" y="29"/>
                    <a:pt x="107" y="30"/>
                    <a:pt x="108" y="31"/>
                  </a:cubicBezTo>
                  <a:cubicBezTo>
                    <a:pt x="101" y="42"/>
                    <a:pt x="101" y="42"/>
                    <a:pt x="101" y="42"/>
                  </a:cubicBezTo>
                  <a:cubicBezTo>
                    <a:pt x="101" y="42"/>
                    <a:pt x="101" y="42"/>
                    <a:pt x="101" y="42"/>
                  </a:cubicBezTo>
                  <a:cubicBezTo>
                    <a:pt x="100" y="42"/>
                    <a:pt x="99" y="42"/>
                    <a:pt x="98" y="42"/>
                  </a:cubicBezTo>
                  <a:cubicBezTo>
                    <a:pt x="95" y="42"/>
                    <a:pt x="92" y="44"/>
                    <a:pt x="91" y="46"/>
                  </a:cubicBezTo>
                  <a:moveTo>
                    <a:pt x="34" y="86"/>
                  </a:moveTo>
                  <a:cubicBezTo>
                    <a:pt x="30" y="76"/>
                    <a:pt x="29" y="66"/>
                    <a:pt x="32" y="56"/>
                  </a:cubicBezTo>
                  <a:cubicBezTo>
                    <a:pt x="36" y="42"/>
                    <a:pt x="45" y="32"/>
                    <a:pt x="57" y="26"/>
                  </a:cubicBezTo>
                  <a:cubicBezTo>
                    <a:pt x="59" y="30"/>
                    <a:pt x="59" y="30"/>
                    <a:pt x="59" y="30"/>
                  </a:cubicBezTo>
                  <a:cubicBezTo>
                    <a:pt x="57" y="30"/>
                    <a:pt x="57" y="30"/>
                    <a:pt x="57" y="30"/>
                  </a:cubicBezTo>
                  <a:cubicBezTo>
                    <a:pt x="59" y="46"/>
                    <a:pt x="59" y="46"/>
                    <a:pt x="59" y="46"/>
                  </a:cubicBezTo>
                  <a:cubicBezTo>
                    <a:pt x="59" y="46"/>
                    <a:pt x="59" y="46"/>
                    <a:pt x="59" y="46"/>
                  </a:cubicBezTo>
                  <a:cubicBezTo>
                    <a:pt x="51" y="65"/>
                    <a:pt x="51" y="65"/>
                    <a:pt x="51" y="65"/>
                  </a:cubicBezTo>
                  <a:cubicBezTo>
                    <a:pt x="51" y="64"/>
                    <a:pt x="51" y="64"/>
                    <a:pt x="51" y="64"/>
                  </a:cubicBezTo>
                  <a:cubicBezTo>
                    <a:pt x="38" y="78"/>
                    <a:pt x="38" y="78"/>
                    <a:pt x="38" y="78"/>
                  </a:cubicBezTo>
                  <a:cubicBezTo>
                    <a:pt x="40" y="78"/>
                    <a:pt x="40" y="78"/>
                    <a:pt x="40" y="78"/>
                  </a:cubicBezTo>
                  <a:cubicBezTo>
                    <a:pt x="34" y="86"/>
                    <a:pt x="34" y="86"/>
                    <a:pt x="34" y="86"/>
                  </a:cubicBezTo>
                  <a:moveTo>
                    <a:pt x="63" y="29"/>
                  </a:moveTo>
                  <a:cubicBezTo>
                    <a:pt x="60" y="24"/>
                    <a:pt x="60" y="24"/>
                    <a:pt x="60" y="24"/>
                  </a:cubicBezTo>
                  <a:cubicBezTo>
                    <a:pt x="66" y="22"/>
                    <a:pt x="72" y="21"/>
                    <a:pt x="79" y="21"/>
                  </a:cubicBezTo>
                  <a:cubicBezTo>
                    <a:pt x="83" y="21"/>
                    <a:pt x="87" y="21"/>
                    <a:pt x="91" y="22"/>
                  </a:cubicBezTo>
                  <a:cubicBezTo>
                    <a:pt x="94" y="23"/>
                    <a:pt x="97" y="24"/>
                    <a:pt x="100" y="26"/>
                  </a:cubicBezTo>
                  <a:cubicBezTo>
                    <a:pt x="74" y="31"/>
                    <a:pt x="74" y="31"/>
                    <a:pt x="74" y="31"/>
                  </a:cubicBezTo>
                  <a:cubicBezTo>
                    <a:pt x="74" y="28"/>
                    <a:pt x="74" y="28"/>
                    <a:pt x="74" y="28"/>
                  </a:cubicBezTo>
                  <a:cubicBezTo>
                    <a:pt x="63" y="29"/>
                    <a:pt x="63" y="29"/>
                    <a:pt x="63" y="29"/>
                  </a:cubicBezTo>
                  <a:moveTo>
                    <a:pt x="78" y="0"/>
                  </a:moveTo>
                  <a:cubicBezTo>
                    <a:pt x="52" y="0"/>
                    <a:pt x="28" y="14"/>
                    <a:pt x="16" y="39"/>
                  </a:cubicBezTo>
                  <a:cubicBezTo>
                    <a:pt x="0" y="74"/>
                    <a:pt x="15" y="115"/>
                    <a:pt x="49" y="131"/>
                  </a:cubicBezTo>
                  <a:cubicBezTo>
                    <a:pt x="58" y="135"/>
                    <a:pt x="67" y="137"/>
                    <a:pt x="77" y="137"/>
                  </a:cubicBezTo>
                  <a:cubicBezTo>
                    <a:pt x="80" y="137"/>
                    <a:pt x="80" y="137"/>
                    <a:pt x="80" y="137"/>
                  </a:cubicBezTo>
                  <a:cubicBezTo>
                    <a:pt x="105" y="137"/>
                    <a:pt x="129" y="122"/>
                    <a:pt x="140" y="98"/>
                  </a:cubicBezTo>
                  <a:cubicBezTo>
                    <a:pt x="145" y="89"/>
                    <a:pt x="147" y="79"/>
                    <a:pt x="147" y="70"/>
                  </a:cubicBezTo>
                  <a:cubicBezTo>
                    <a:pt x="147" y="68"/>
                    <a:pt x="147" y="68"/>
                    <a:pt x="147" y="68"/>
                  </a:cubicBezTo>
                  <a:cubicBezTo>
                    <a:pt x="147" y="42"/>
                    <a:pt x="132" y="18"/>
                    <a:pt x="108" y="6"/>
                  </a:cubicBezTo>
                  <a:cubicBezTo>
                    <a:pt x="98" y="2"/>
                    <a:pt x="88" y="0"/>
                    <a:pt x="78" y="0"/>
                  </a:cubicBezTo>
                </a:path>
              </a:pathLst>
            </a:custGeom>
            <a:solidFill>
              <a:srgbClr val="84A2CD"/>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111" name="Freeform 52"/>
            <p:cNvSpPr>
              <a:spLocks/>
            </p:cNvSpPr>
            <p:nvPr/>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112" name="Freeform 53"/>
            <p:cNvSpPr>
              <a:spLocks/>
            </p:cNvSpPr>
            <p:nvPr/>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dirty="0"/>
            </a:p>
          </p:txBody>
        </p:sp>
        <p:sp>
          <p:nvSpPr>
            <p:cNvPr id="113" name="Freeform 54"/>
            <p:cNvSpPr>
              <a:spLocks/>
            </p:cNvSpPr>
            <p:nvPr/>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114" name="Freeform 55"/>
            <p:cNvSpPr>
              <a:spLocks/>
            </p:cNvSpPr>
            <p:nvPr/>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dirty="0"/>
            </a:p>
          </p:txBody>
        </p:sp>
        <p:sp>
          <p:nvSpPr>
            <p:cNvPr id="115" name="Freeform 56"/>
            <p:cNvSpPr>
              <a:spLocks noEditPoints="1"/>
            </p:cNvSpPr>
            <p:nvPr/>
          </p:nvSpPr>
          <p:spPr bwMode="auto">
            <a:xfrm>
              <a:off x="3442" y="583"/>
              <a:ext cx="129" cy="127"/>
            </a:xfrm>
            <a:custGeom>
              <a:avLst/>
              <a:gdLst>
                <a:gd name="T0" fmla="*/ 110 w 175"/>
                <a:gd name="T1" fmla="*/ 101 h 171"/>
                <a:gd name="T2" fmla="*/ 117 w 175"/>
                <a:gd name="T3" fmla="*/ 108 h 171"/>
                <a:gd name="T4" fmla="*/ 121 w 175"/>
                <a:gd name="T5" fmla="*/ 110 h 171"/>
                <a:gd name="T6" fmla="*/ 124 w 175"/>
                <a:gd name="T7" fmla="*/ 120 h 171"/>
                <a:gd name="T8" fmla="*/ 122 w 175"/>
                <a:gd name="T9" fmla="*/ 126 h 171"/>
                <a:gd name="T10" fmla="*/ 117 w 175"/>
                <a:gd name="T11" fmla="*/ 129 h 171"/>
                <a:gd name="T12" fmla="*/ 111 w 175"/>
                <a:gd name="T13" fmla="*/ 135 h 171"/>
                <a:gd name="T14" fmla="*/ 103 w 175"/>
                <a:gd name="T15" fmla="*/ 135 h 171"/>
                <a:gd name="T16" fmla="*/ 96 w 175"/>
                <a:gd name="T17" fmla="*/ 129 h 171"/>
                <a:gd name="T18" fmla="*/ 92 w 175"/>
                <a:gd name="T19" fmla="*/ 127 h 171"/>
                <a:gd name="T20" fmla="*/ 89 w 175"/>
                <a:gd name="T21" fmla="*/ 116 h 171"/>
                <a:gd name="T22" fmla="*/ 91 w 175"/>
                <a:gd name="T23" fmla="*/ 110 h 171"/>
                <a:gd name="T24" fmla="*/ 96 w 175"/>
                <a:gd name="T25" fmla="*/ 108 h 171"/>
                <a:gd name="T26" fmla="*/ 103 w 175"/>
                <a:gd name="T27" fmla="*/ 102 h 171"/>
                <a:gd name="T28" fmla="*/ 65 w 175"/>
                <a:gd name="T29" fmla="*/ 59 h 171"/>
                <a:gd name="T30" fmla="*/ 79 w 175"/>
                <a:gd name="T31" fmla="*/ 54 h 171"/>
                <a:gd name="T32" fmla="*/ 90 w 175"/>
                <a:gd name="T33" fmla="*/ 61 h 171"/>
                <a:gd name="T34" fmla="*/ 100 w 175"/>
                <a:gd name="T35" fmla="*/ 78 h 171"/>
                <a:gd name="T36" fmla="*/ 101 w 175"/>
                <a:gd name="T37" fmla="*/ 85 h 171"/>
                <a:gd name="T38" fmla="*/ 96 w 175"/>
                <a:gd name="T39" fmla="*/ 103 h 171"/>
                <a:gd name="T40" fmla="*/ 86 w 175"/>
                <a:gd name="T41" fmla="*/ 112 h 171"/>
                <a:gd name="T42" fmla="*/ 73 w 175"/>
                <a:gd name="T43" fmla="*/ 111 h 171"/>
                <a:gd name="T44" fmla="*/ 59 w 175"/>
                <a:gd name="T45" fmla="*/ 116 h 171"/>
                <a:gd name="T46" fmla="*/ 48 w 175"/>
                <a:gd name="T47" fmla="*/ 109 h 171"/>
                <a:gd name="T48" fmla="*/ 38 w 175"/>
                <a:gd name="T49" fmla="*/ 92 h 171"/>
                <a:gd name="T50" fmla="*/ 37 w 175"/>
                <a:gd name="T51" fmla="*/ 85 h 171"/>
                <a:gd name="T52" fmla="*/ 39 w 175"/>
                <a:gd name="T53" fmla="*/ 73 h 171"/>
                <a:gd name="T54" fmla="*/ 47 w 175"/>
                <a:gd name="T55" fmla="*/ 68 h 171"/>
                <a:gd name="T56" fmla="*/ 58 w 175"/>
                <a:gd name="T57" fmla="*/ 55 h 171"/>
                <a:gd name="T58" fmla="*/ 54 w 175"/>
                <a:gd name="T59" fmla="*/ 0 h 171"/>
                <a:gd name="T60" fmla="*/ 0 w 175"/>
                <a:gd name="T61" fmla="*/ 171 h 171"/>
                <a:gd name="T62" fmla="*/ 175 w 175"/>
                <a:gd name="T63" fmla="*/ 132 h 171"/>
                <a:gd name="T64" fmla="*/ 54 w 175"/>
                <a:gd name="T65"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5" h="171">
                  <a:moveTo>
                    <a:pt x="106" y="104"/>
                  </a:moveTo>
                  <a:cubicBezTo>
                    <a:pt x="108" y="104"/>
                    <a:pt x="109" y="103"/>
                    <a:pt x="110" y="101"/>
                  </a:cubicBezTo>
                  <a:cubicBezTo>
                    <a:pt x="111" y="102"/>
                    <a:pt x="112" y="102"/>
                    <a:pt x="114" y="103"/>
                  </a:cubicBezTo>
                  <a:cubicBezTo>
                    <a:pt x="113" y="105"/>
                    <a:pt x="115" y="108"/>
                    <a:pt x="117" y="108"/>
                  </a:cubicBezTo>
                  <a:cubicBezTo>
                    <a:pt x="118" y="108"/>
                    <a:pt x="119" y="107"/>
                    <a:pt x="119" y="107"/>
                  </a:cubicBezTo>
                  <a:cubicBezTo>
                    <a:pt x="120" y="108"/>
                    <a:pt x="121" y="109"/>
                    <a:pt x="121" y="110"/>
                  </a:cubicBezTo>
                  <a:cubicBezTo>
                    <a:pt x="119" y="112"/>
                    <a:pt x="119" y="116"/>
                    <a:pt x="124" y="116"/>
                  </a:cubicBezTo>
                  <a:cubicBezTo>
                    <a:pt x="124" y="118"/>
                    <a:pt x="124" y="119"/>
                    <a:pt x="124" y="120"/>
                  </a:cubicBezTo>
                  <a:cubicBezTo>
                    <a:pt x="124" y="120"/>
                    <a:pt x="123" y="120"/>
                    <a:pt x="123" y="120"/>
                  </a:cubicBezTo>
                  <a:cubicBezTo>
                    <a:pt x="120" y="120"/>
                    <a:pt x="119" y="125"/>
                    <a:pt x="122" y="126"/>
                  </a:cubicBezTo>
                  <a:cubicBezTo>
                    <a:pt x="121" y="128"/>
                    <a:pt x="120" y="129"/>
                    <a:pt x="119" y="130"/>
                  </a:cubicBezTo>
                  <a:cubicBezTo>
                    <a:pt x="119" y="129"/>
                    <a:pt x="118" y="129"/>
                    <a:pt x="117" y="129"/>
                  </a:cubicBezTo>
                  <a:cubicBezTo>
                    <a:pt x="115" y="129"/>
                    <a:pt x="113" y="131"/>
                    <a:pt x="114" y="133"/>
                  </a:cubicBezTo>
                  <a:cubicBezTo>
                    <a:pt x="113" y="135"/>
                    <a:pt x="112" y="134"/>
                    <a:pt x="111" y="135"/>
                  </a:cubicBezTo>
                  <a:cubicBezTo>
                    <a:pt x="110" y="133"/>
                    <a:pt x="108" y="132"/>
                    <a:pt x="107" y="132"/>
                  </a:cubicBezTo>
                  <a:cubicBezTo>
                    <a:pt x="105" y="132"/>
                    <a:pt x="104" y="133"/>
                    <a:pt x="103" y="135"/>
                  </a:cubicBezTo>
                  <a:cubicBezTo>
                    <a:pt x="102" y="135"/>
                    <a:pt x="101" y="134"/>
                    <a:pt x="99" y="134"/>
                  </a:cubicBezTo>
                  <a:cubicBezTo>
                    <a:pt x="101" y="131"/>
                    <a:pt x="98" y="129"/>
                    <a:pt x="96" y="129"/>
                  </a:cubicBezTo>
                  <a:cubicBezTo>
                    <a:pt x="95" y="129"/>
                    <a:pt x="95" y="129"/>
                    <a:pt x="94" y="129"/>
                  </a:cubicBezTo>
                  <a:cubicBezTo>
                    <a:pt x="93" y="129"/>
                    <a:pt x="92" y="128"/>
                    <a:pt x="92" y="127"/>
                  </a:cubicBezTo>
                  <a:cubicBezTo>
                    <a:pt x="94" y="125"/>
                    <a:pt x="94" y="120"/>
                    <a:pt x="90" y="120"/>
                  </a:cubicBezTo>
                  <a:cubicBezTo>
                    <a:pt x="89" y="119"/>
                    <a:pt x="89" y="118"/>
                    <a:pt x="89" y="116"/>
                  </a:cubicBezTo>
                  <a:cubicBezTo>
                    <a:pt x="90" y="116"/>
                    <a:pt x="90" y="116"/>
                    <a:pt x="90" y="116"/>
                  </a:cubicBezTo>
                  <a:cubicBezTo>
                    <a:pt x="93" y="116"/>
                    <a:pt x="94" y="112"/>
                    <a:pt x="91" y="110"/>
                  </a:cubicBezTo>
                  <a:cubicBezTo>
                    <a:pt x="92" y="109"/>
                    <a:pt x="93" y="108"/>
                    <a:pt x="94" y="107"/>
                  </a:cubicBezTo>
                  <a:cubicBezTo>
                    <a:pt x="95" y="107"/>
                    <a:pt x="95" y="108"/>
                    <a:pt x="96" y="108"/>
                  </a:cubicBezTo>
                  <a:cubicBezTo>
                    <a:pt x="99" y="108"/>
                    <a:pt x="100" y="105"/>
                    <a:pt x="99" y="103"/>
                  </a:cubicBezTo>
                  <a:cubicBezTo>
                    <a:pt x="100" y="102"/>
                    <a:pt x="101" y="102"/>
                    <a:pt x="103" y="102"/>
                  </a:cubicBezTo>
                  <a:cubicBezTo>
                    <a:pt x="103" y="103"/>
                    <a:pt x="105" y="104"/>
                    <a:pt x="106" y="104"/>
                  </a:cubicBezTo>
                  <a:moveTo>
                    <a:pt x="65" y="59"/>
                  </a:moveTo>
                  <a:cubicBezTo>
                    <a:pt x="68" y="59"/>
                    <a:pt x="71" y="57"/>
                    <a:pt x="71" y="53"/>
                  </a:cubicBezTo>
                  <a:cubicBezTo>
                    <a:pt x="74" y="53"/>
                    <a:pt x="77" y="54"/>
                    <a:pt x="79" y="54"/>
                  </a:cubicBezTo>
                  <a:cubicBezTo>
                    <a:pt x="78" y="59"/>
                    <a:pt x="82" y="63"/>
                    <a:pt x="86" y="63"/>
                  </a:cubicBezTo>
                  <a:cubicBezTo>
                    <a:pt x="87" y="63"/>
                    <a:pt x="89" y="62"/>
                    <a:pt x="90" y="61"/>
                  </a:cubicBezTo>
                  <a:cubicBezTo>
                    <a:pt x="93" y="62"/>
                    <a:pt x="94" y="64"/>
                    <a:pt x="95" y="66"/>
                  </a:cubicBezTo>
                  <a:cubicBezTo>
                    <a:pt x="91" y="70"/>
                    <a:pt x="92" y="78"/>
                    <a:pt x="100" y="78"/>
                  </a:cubicBezTo>
                  <a:cubicBezTo>
                    <a:pt x="100" y="78"/>
                    <a:pt x="100" y="78"/>
                    <a:pt x="100" y="78"/>
                  </a:cubicBezTo>
                  <a:cubicBezTo>
                    <a:pt x="101" y="80"/>
                    <a:pt x="101" y="83"/>
                    <a:pt x="101" y="85"/>
                  </a:cubicBezTo>
                  <a:cubicBezTo>
                    <a:pt x="94" y="85"/>
                    <a:pt x="93" y="94"/>
                    <a:pt x="99" y="97"/>
                  </a:cubicBezTo>
                  <a:cubicBezTo>
                    <a:pt x="98" y="99"/>
                    <a:pt x="97" y="101"/>
                    <a:pt x="96" y="103"/>
                  </a:cubicBezTo>
                  <a:cubicBezTo>
                    <a:pt x="94" y="103"/>
                    <a:pt x="93" y="102"/>
                    <a:pt x="92" y="102"/>
                  </a:cubicBezTo>
                  <a:cubicBezTo>
                    <a:pt x="87" y="102"/>
                    <a:pt x="84" y="107"/>
                    <a:pt x="86" y="112"/>
                  </a:cubicBezTo>
                  <a:cubicBezTo>
                    <a:pt x="85" y="114"/>
                    <a:pt x="83" y="114"/>
                    <a:pt x="80" y="115"/>
                  </a:cubicBezTo>
                  <a:cubicBezTo>
                    <a:pt x="79" y="113"/>
                    <a:pt x="76" y="111"/>
                    <a:pt x="73" y="111"/>
                  </a:cubicBezTo>
                  <a:cubicBezTo>
                    <a:pt x="70" y="111"/>
                    <a:pt x="67" y="113"/>
                    <a:pt x="67" y="117"/>
                  </a:cubicBezTo>
                  <a:cubicBezTo>
                    <a:pt x="64" y="117"/>
                    <a:pt x="62" y="116"/>
                    <a:pt x="59" y="116"/>
                  </a:cubicBezTo>
                  <a:cubicBezTo>
                    <a:pt x="61" y="111"/>
                    <a:pt x="57" y="107"/>
                    <a:pt x="53" y="107"/>
                  </a:cubicBezTo>
                  <a:cubicBezTo>
                    <a:pt x="51" y="107"/>
                    <a:pt x="49" y="108"/>
                    <a:pt x="48" y="109"/>
                  </a:cubicBezTo>
                  <a:cubicBezTo>
                    <a:pt x="46" y="108"/>
                    <a:pt x="44" y="106"/>
                    <a:pt x="43" y="104"/>
                  </a:cubicBezTo>
                  <a:cubicBezTo>
                    <a:pt x="48" y="100"/>
                    <a:pt x="46" y="92"/>
                    <a:pt x="38" y="92"/>
                  </a:cubicBezTo>
                  <a:cubicBezTo>
                    <a:pt x="38" y="92"/>
                    <a:pt x="38" y="92"/>
                    <a:pt x="38" y="92"/>
                  </a:cubicBezTo>
                  <a:cubicBezTo>
                    <a:pt x="37" y="90"/>
                    <a:pt x="37" y="87"/>
                    <a:pt x="37" y="85"/>
                  </a:cubicBezTo>
                  <a:cubicBezTo>
                    <a:pt x="37" y="85"/>
                    <a:pt x="37" y="85"/>
                    <a:pt x="37" y="85"/>
                  </a:cubicBezTo>
                  <a:cubicBezTo>
                    <a:pt x="44" y="85"/>
                    <a:pt x="45" y="75"/>
                    <a:pt x="39" y="73"/>
                  </a:cubicBezTo>
                  <a:cubicBezTo>
                    <a:pt x="40" y="71"/>
                    <a:pt x="42" y="69"/>
                    <a:pt x="43" y="67"/>
                  </a:cubicBezTo>
                  <a:cubicBezTo>
                    <a:pt x="44" y="67"/>
                    <a:pt x="46" y="68"/>
                    <a:pt x="47" y="68"/>
                  </a:cubicBezTo>
                  <a:cubicBezTo>
                    <a:pt x="52" y="68"/>
                    <a:pt x="54" y="63"/>
                    <a:pt x="52" y="58"/>
                  </a:cubicBezTo>
                  <a:cubicBezTo>
                    <a:pt x="53" y="56"/>
                    <a:pt x="56" y="56"/>
                    <a:pt x="58" y="55"/>
                  </a:cubicBezTo>
                  <a:cubicBezTo>
                    <a:pt x="59" y="57"/>
                    <a:pt x="62" y="59"/>
                    <a:pt x="65" y="59"/>
                  </a:cubicBezTo>
                  <a:moveTo>
                    <a:pt x="54" y="0"/>
                  </a:moveTo>
                  <a:cubicBezTo>
                    <a:pt x="54" y="0"/>
                    <a:pt x="54" y="0"/>
                    <a:pt x="54" y="0"/>
                  </a:cubicBezTo>
                  <a:cubicBezTo>
                    <a:pt x="0" y="171"/>
                    <a:pt x="0" y="171"/>
                    <a:pt x="0" y="171"/>
                  </a:cubicBezTo>
                  <a:cubicBezTo>
                    <a:pt x="0" y="171"/>
                    <a:pt x="0" y="171"/>
                    <a:pt x="0" y="171"/>
                  </a:cubicBezTo>
                  <a:cubicBezTo>
                    <a:pt x="175" y="132"/>
                    <a:pt x="175" y="132"/>
                    <a:pt x="175" y="132"/>
                  </a:cubicBezTo>
                  <a:cubicBezTo>
                    <a:pt x="175" y="132"/>
                    <a:pt x="175" y="132"/>
                    <a:pt x="175" y="132"/>
                  </a:cubicBezTo>
                  <a:cubicBezTo>
                    <a:pt x="54" y="0"/>
                    <a:pt x="54" y="0"/>
                    <a:pt x="54" y="0"/>
                  </a:cubicBez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116" name="Freeform 57"/>
            <p:cNvSpPr>
              <a:spLocks noEditPoints="1"/>
            </p:cNvSpPr>
            <p:nvPr/>
          </p:nvSpPr>
          <p:spPr bwMode="auto">
            <a:xfrm>
              <a:off x="2777" y="983"/>
              <a:ext cx="215" cy="198"/>
            </a:xfrm>
            <a:custGeom>
              <a:avLst/>
              <a:gdLst>
                <a:gd name="T0" fmla="*/ 183 w 291"/>
                <a:gd name="T1" fmla="*/ 227 h 268"/>
                <a:gd name="T2" fmla="*/ 150 w 291"/>
                <a:gd name="T3" fmla="*/ 226 h 268"/>
                <a:gd name="T4" fmla="*/ 151 w 291"/>
                <a:gd name="T5" fmla="*/ 190 h 268"/>
                <a:gd name="T6" fmla="*/ 184 w 291"/>
                <a:gd name="T7" fmla="*/ 191 h 268"/>
                <a:gd name="T8" fmla="*/ 183 w 291"/>
                <a:gd name="T9" fmla="*/ 227 h 268"/>
                <a:gd name="T10" fmla="*/ 154 w 291"/>
                <a:gd name="T11" fmla="*/ 91 h 268"/>
                <a:gd name="T12" fmla="*/ 155 w 291"/>
                <a:gd name="T13" fmla="*/ 47 h 268"/>
                <a:gd name="T14" fmla="*/ 163 w 291"/>
                <a:gd name="T15" fmla="*/ 46 h 268"/>
                <a:gd name="T16" fmla="*/ 164 w 291"/>
                <a:gd name="T17" fmla="*/ 46 h 268"/>
                <a:gd name="T18" fmla="*/ 218 w 291"/>
                <a:gd name="T19" fmla="*/ 102 h 268"/>
                <a:gd name="T20" fmla="*/ 208 w 291"/>
                <a:gd name="T21" fmla="*/ 132 h 268"/>
                <a:gd name="T22" fmla="*/ 201 w 291"/>
                <a:gd name="T23" fmla="*/ 145 h 268"/>
                <a:gd name="T24" fmla="*/ 195 w 291"/>
                <a:gd name="T25" fmla="*/ 155 h 268"/>
                <a:gd name="T26" fmla="*/ 190 w 291"/>
                <a:gd name="T27" fmla="*/ 174 h 268"/>
                <a:gd name="T28" fmla="*/ 187 w 291"/>
                <a:gd name="T29" fmla="*/ 182 h 268"/>
                <a:gd name="T30" fmla="*/ 182 w 291"/>
                <a:gd name="T31" fmla="*/ 185 h 268"/>
                <a:gd name="T32" fmla="*/ 181 w 291"/>
                <a:gd name="T33" fmla="*/ 185 h 268"/>
                <a:gd name="T34" fmla="*/ 177 w 291"/>
                <a:gd name="T35" fmla="*/ 185 h 268"/>
                <a:gd name="T36" fmla="*/ 172 w 291"/>
                <a:gd name="T37" fmla="*/ 185 h 268"/>
                <a:gd name="T38" fmla="*/ 151 w 291"/>
                <a:gd name="T39" fmla="*/ 184 h 268"/>
                <a:gd name="T40" fmla="*/ 153 w 291"/>
                <a:gd name="T41" fmla="*/ 118 h 268"/>
                <a:gd name="T42" fmla="*/ 178 w 291"/>
                <a:gd name="T43" fmla="*/ 139 h 268"/>
                <a:gd name="T44" fmla="*/ 189 w 291"/>
                <a:gd name="T45" fmla="*/ 78 h 268"/>
                <a:gd name="T46" fmla="*/ 154 w 291"/>
                <a:gd name="T47" fmla="*/ 91 h 268"/>
                <a:gd name="T48" fmla="*/ 113 w 291"/>
                <a:gd name="T49" fmla="*/ 75 h 268"/>
                <a:gd name="T50" fmla="*/ 124 w 291"/>
                <a:gd name="T51" fmla="*/ 71 h 268"/>
                <a:gd name="T52" fmla="*/ 135 w 291"/>
                <a:gd name="T53" fmla="*/ 46 h 268"/>
                <a:gd name="T54" fmla="*/ 135 w 291"/>
                <a:gd name="T55" fmla="*/ 46 h 268"/>
                <a:gd name="T56" fmla="*/ 145 w 291"/>
                <a:gd name="T57" fmla="*/ 46 h 268"/>
                <a:gd name="T58" fmla="*/ 144 w 291"/>
                <a:gd name="T59" fmla="*/ 108 h 268"/>
                <a:gd name="T60" fmla="*/ 143 w 291"/>
                <a:gd name="T61" fmla="*/ 108 h 268"/>
                <a:gd name="T62" fmla="*/ 114 w 291"/>
                <a:gd name="T63" fmla="*/ 136 h 268"/>
                <a:gd name="T64" fmla="*/ 143 w 291"/>
                <a:gd name="T65" fmla="*/ 165 h 268"/>
                <a:gd name="T66" fmla="*/ 143 w 291"/>
                <a:gd name="T67" fmla="*/ 165 h 268"/>
                <a:gd name="T68" fmla="*/ 141 w 291"/>
                <a:gd name="T69" fmla="*/ 227 h 268"/>
                <a:gd name="T70" fmla="*/ 131 w 291"/>
                <a:gd name="T71" fmla="*/ 227 h 268"/>
                <a:gd name="T72" fmla="*/ 120 w 291"/>
                <a:gd name="T73" fmla="*/ 201 h 268"/>
                <a:gd name="T74" fmla="*/ 109 w 291"/>
                <a:gd name="T75" fmla="*/ 197 h 268"/>
                <a:gd name="T76" fmla="*/ 84 w 291"/>
                <a:gd name="T77" fmla="*/ 206 h 268"/>
                <a:gd name="T78" fmla="*/ 84 w 291"/>
                <a:gd name="T79" fmla="*/ 206 h 268"/>
                <a:gd name="T80" fmla="*/ 70 w 291"/>
                <a:gd name="T81" fmla="*/ 192 h 268"/>
                <a:gd name="T82" fmla="*/ 80 w 291"/>
                <a:gd name="T83" fmla="*/ 167 h 268"/>
                <a:gd name="T84" fmla="*/ 76 w 291"/>
                <a:gd name="T85" fmla="*/ 155 h 268"/>
                <a:gd name="T86" fmla="*/ 51 w 291"/>
                <a:gd name="T87" fmla="*/ 144 h 268"/>
                <a:gd name="T88" fmla="*/ 51 w 291"/>
                <a:gd name="T89" fmla="*/ 124 h 268"/>
                <a:gd name="T90" fmla="*/ 77 w 291"/>
                <a:gd name="T91" fmla="*/ 114 h 268"/>
                <a:gd name="T92" fmla="*/ 82 w 291"/>
                <a:gd name="T93" fmla="*/ 103 h 268"/>
                <a:gd name="T94" fmla="*/ 72 w 291"/>
                <a:gd name="T95" fmla="*/ 78 h 268"/>
                <a:gd name="T96" fmla="*/ 87 w 291"/>
                <a:gd name="T97" fmla="*/ 64 h 268"/>
                <a:gd name="T98" fmla="*/ 87 w 291"/>
                <a:gd name="T99" fmla="*/ 64 h 268"/>
                <a:gd name="T100" fmla="*/ 113 w 291"/>
                <a:gd name="T101" fmla="*/ 75 h 268"/>
                <a:gd name="T102" fmla="*/ 145 w 291"/>
                <a:gd name="T103" fmla="*/ 0 h 268"/>
                <a:gd name="T104" fmla="*/ 14 w 291"/>
                <a:gd name="T105" fmla="*/ 108 h 268"/>
                <a:gd name="T106" fmla="*/ 119 w 291"/>
                <a:gd name="T107" fmla="*/ 265 h 268"/>
                <a:gd name="T108" fmla="*/ 144 w 291"/>
                <a:gd name="T109" fmla="*/ 268 h 268"/>
                <a:gd name="T110" fmla="*/ 147 w 291"/>
                <a:gd name="T111" fmla="*/ 268 h 268"/>
                <a:gd name="T112" fmla="*/ 276 w 291"/>
                <a:gd name="T113" fmla="*/ 160 h 268"/>
                <a:gd name="T114" fmla="*/ 171 w 291"/>
                <a:gd name="T115" fmla="*/ 3 h 268"/>
                <a:gd name="T116" fmla="*/ 145 w 291"/>
                <a:gd name="T117"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1" h="268">
                  <a:moveTo>
                    <a:pt x="183" y="227"/>
                  </a:moveTo>
                  <a:cubicBezTo>
                    <a:pt x="150" y="226"/>
                    <a:pt x="150" y="226"/>
                    <a:pt x="150" y="226"/>
                  </a:cubicBezTo>
                  <a:cubicBezTo>
                    <a:pt x="151" y="190"/>
                    <a:pt x="151" y="190"/>
                    <a:pt x="151" y="190"/>
                  </a:cubicBezTo>
                  <a:cubicBezTo>
                    <a:pt x="184" y="191"/>
                    <a:pt x="184" y="191"/>
                    <a:pt x="184" y="191"/>
                  </a:cubicBezTo>
                  <a:cubicBezTo>
                    <a:pt x="183" y="227"/>
                    <a:pt x="183" y="227"/>
                    <a:pt x="183" y="227"/>
                  </a:cubicBezTo>
                  <a:moveTo>
                    <a:pt x="154" y="91"/>
                  </a:moveTo>
                  <a:cubicBezTo>
                    <a:pt x="155" y="47"/>
                    <a:pt x="155" y="47"/>
                    <a:pt x="155" y="47"/>
                  </a:cubicBezTo>
                  <a:cubicBezTo>
                    <a:pt x="157" y="46"/>
                    <a:pt x="160" y="46"/>
                    <a:pt x="163" y="46"/>
                  </a:cubicBezTo>
                  <a:cubicBezTo>
                    <a:pt x="163" y="46"/>
                    <a:pt x="164" y="46"/>
                    <a:pt x="164" y="46"/>
                  </a:cubicBezTo>
                  <a:cubicBezTo>
                    <a:pt x="194" y="47"/>
                    <a:pt x="218" y="72"/>
                    <a:pt x="218" y="102"/>
                  </a:cubicBezTo>
                  <a:cubicBezTo>
                    <a:pt x="217" y="113"/>
                    <a:pt x="214" y="123"/>
                    <a:pt x="208" y="132"/>
                  </a:cubicBezTo>
                  <a:cubicBezTo>
                    <a:pt x="201" y="145"/>
                    <a:pt x="201" y="145"/>
                    <a:pt x="201" y="145"/>
                  </a:cubicBezTo>
                  <a:cubicBezTo>
                    <a:pt x="195" y="155"/>
                    <a:pt x="195" y="155"/>
                    <a:pt x="195" y="155"/>
                  </a:cubicBezTo>
                  <a:cubicBezTo>
                    <a:pt x="194" y="157"/>
                    <a:pt x="190" y="166"/>
                    <a:pt x="190" y="174"/>
                  </a:cubicBezTo>
                  <a:cubicBezTo>
                    <a:pt x="190" y="177"/>
                    <a:pt x="189" y="180"/>
                    <a:pt x="187" y="182"/>
                  </a:cubicBezTo>
                  <a:cubicBezTo>
                    <a:pt x="186" y="185"/>
                    <a:pt x="184" y="185"/>
                    <a:pt x="182" y="185"/>
                  </a:cubicBezTo>
                  <a:cubicBezTo>
                    <a:pt x="182" y="185"/>
                    <a:pt x="182" y="185"/>
                    <a:pt x="181" y="185"/>
                  </a:cubicBezTo>
                  <a:cubicBezTo>
                    <a:pt x="180" y="185"/>
                    <a:pt x="179" y="185"/>
                    <a:pt x="177" y="185"/>
                  </a:cubicBezTo>
                  <a:cubicBezTo>
                    <a:pt x="176" y="185"/>
                    <a:pt x="174" y="185"/>
                    <a:pt x="172" y="185"/>
                  </a:cubicBezTo>
                  <a:cubicBezTo>
                    <a:pt x="165" y="184"/>
                    <a:pt x="158" y="184"/>
                    <a:pt x="151" y="184"/>
                  </a:cubicBezTo>
                  <a:cubicBezTo>
                    <a:pt x="153" y="118"/>
                    <a:pt x="153" y="118"/>
                    <a:pt x="153" y="118"/>
                  </a:cubicBezTo>
                  <a:cubicBezTo>
                    <a:pt x="178" y="139"/>
                    <a:pt x="178" y="139"/>
                    <a:pt x="178" y="139"/>
                  </a:cubicBezTo>
                  <a:cubicBezTo>
                    <a:pt x="189" y="78"/>
                    <a:pt x="189" y="78"/>
                    <a:pt x="189" y="78"/>
                  </a:cubicBezTo>
                  <a:cubicBezTo>
                    <a:pt x="154" y="91"/>
                    <a:pt x="154" y="91"/>
                    <a:pt x="154" y="91"/>
                  </a:cubicBezTo>
                  <a:moveTo>
                    <a:pt x="113" y="75"/>
                  </a:moveTo>
                  <a:cubicBezTo>
                    <a:pt x="124" y="71"/>
                    <a:pt x="124" y="71"/>
                    <a:pt x="124" y="71"/>
                  </a:cubicBezTo>
                  <a:cubicBezTo>
                    <a:pt x="124" y="71"/>
                    <a:pt x="134" y="46"/>
                    <a:pt x="135" y="46"/>
                  </a:cubicBezTo>
                  <a:cubicBezTo>
                    <a:pt x="135" y="46"/>
                    <a:pt x="135" y="46"/>
                    <a:pt x="135" y="46"/>
                  </a:cubicBezTo>
                  <a:cubicBezTo>
                    <a:pt x="145" y="46"/>
                    <a:pt x="145" y="46"/>
                    <a:pt x="145" y="46"/>
                  </a:cubicBezTo>
                  <a:cubicBezTo>
                    <a:pt x="144" y="108"/>
                    <a:pt x="144" y="108"/>
                    <a:pt x="144" y="108"/>
                  </a:cubicBezTo>
                  <a:cubicBezTo>
                    <a:pt x="144" y="108"/>
                    <a:pt x="143" y="108"/>
                    <a:pt x="143" y="108"/>
                  </a:cubicBezTo>
                  <a:cubicBezTo>
                    <a:pt x="127" y="108"/>
                    <a:pt x="114" y="120"/>
                    <a:pt x="114" y="136"/>
                  </a:cubicBezTo>
                  <a:cubicBezTo>
                    <a:pt x="113" y="152"/>
                    <a:pt x="126" y="165"/>
                    <a:pt x="143" y="165"/>
                  </a:cubicBezTo>
                  <a:cubicBezTo>
                    <a:pt x="143" y="165"/>
                    <a:pt x="143" y="165"/>
                    <a:pt x="143" y="165"/>
                  </a:cubicBezTo>
                  <a:cubicBezTo>
                    <a:pt x="141" y="227"/>
                    <a:pt x="141" y="227"/>
                    <a:pt x="141" y="227"/>
                  </a:cubicBezTo>
                  <a:cubicBezTo>
                    <a:pt x="131" y="227"/>
                    <a:pt x="131" y="227"/>
                    <a:pt x="131" y="227"/>
                  </a:cubicBezTo>
                  <a:cubicBezTo>
                    <a:pt x="130" y="226"/>
                    <a:pt x="120" y="201"/>
                    <a:pt x="120" y="201"/>
                  </a:cubicBezTo>
                  <a:cubicBezTo>
                    <a:pt x="109" y="197"/>
                    <a:pt x="109" y="197"/>
                    <a:pt x="109" y="197"/>
                  </a:cubicBezTo>
                  <a:cubicBezTo>
                    <a:pt x="109" y="197"/>
                    <a:pt x="87" y="206"/>
                    <a:pt x="84" y="206"/>
                  </a:cubicBezTo>
                  <a:cubicBezTo>
                    <a:pt x="84" y="206"/>
                    <a:pt x="84" y="206"/>
                    <a:pt x="84" y="206"/>
                  </a:cubicBezTo>
                  <a:cubicBezTo>
                    <a:pt x="70" y="192"/>
                    <a:pt x="70" y="192"/>
                    <a:pt x="70" y="192"/>
                  </a:cubicBezTo>
                  <a:cubicBezTo>
                    <a:pt x="69" y="191"/>
                    <a:pt x="80" y="167"/>
                    <a:pt x="80" y="167"/>
                  </a:cubicBezTo>
                  <a:cubicBezTo>
                    <a:pt x="76" y="155"/>
                    <a:pt x="76" y="155"/>
                    <a:pt x="76" y="155"/>
                  </a:cubicBezTo>
                  <a:cubicBezTo>
                    <a:pt x="76" y="155"/>
                    <a:pt x="51" y="146"/>
                    <a:pt x="51" y="144"/>
                  </a:cubicBezTo>
                  <a:cubicBezTo>
                    <a:pt x="51" y="124"/>
                    <a:pt x="51" y="124"/>
                    <a:pt x="51" y="124"/>
                  </a:cubicBezTo>
                  <a:cubicBezTo>
                    <a:pt x="51" y="123"/>
                    <a:pt x="77" y="114"/>
                    <a:pt x="77" y="114"/>
                  </a:cubicBezTo>
                  <a:cubicBezTo>
                    <a:pt x="82" y="103"/>
                    <a:pt x="82" y="103"/>
                    <a:pt x="82" y="103"/>
                  </a:cubicBezTo>
                  <a:cubicBezTo>
                    <a:pt x="82" y="103"/>
                    <a:pt x="71" y="79"/>
                    <a:pt x="72" y="78"/>
                  </a:cubicBezTo>
                  <a:cubicBezTo>
                    <a:pt x="87" y="64"/>
                    <a:pt x="87" y="64"/>
                    <a:pt x="87" y="64"/>
                  </a:cubicBezTo>
                  <a:cubicBezTo>
                    <a:pt x="87" y="64"/>
                    <a:pt x="87" y="64"/>
                    <a:pt x="87" y="64"/>
                  </a:cubicBezTo>
                  <a:cubicBezTo>
                    <a:pt x="90" y="64"/>
                    <a:pt x="113" y="75"/>
                    <a:pt x="113" y="75"/>
                  </a:cubicBezTo>
                  <a:moveTo>
                    <a:pt x="145" y="0"/>
                  </a:moveTo>
                  <a:cubicBezTo>
                    <a:pt x="83" y="0"/>
                    <a:pt x="27" y="44"/>
                    <a:pt x="14" y="108"/>
                  </a:cubicBezTo>
                  <a:cubicBezTo>
                    <a:pt x="0" y="180"/>
                    <a:pt x="47" y="250"/>
                    <a:pt x="119" y="265"/>
                  </a:cubicBezTo>
                  <a:cubicBezTo>
                    <a:pt x="127" y="267"/>
                    <a:pt x="135" y="267"/>
                    <a:pt x="144" y="268"/>
                  </a:cubicBezTo>
                  <a:cubicBezTo>
                    <a:pt x="147" y="268"/>
                    <a:pt x="147" y="268"/>
                    <a:pt x="147" y="268"/>
                  </a:cubicBezTo>
                  <a:cubicBezTo>
                    <a:pt x="209" y="267"/>
                    <a:pt x="264" y="223"/>
                    <a:pt x="276" y="160"/>
                  </a:cubicBezTo>
                  <a:cubicBezTo>
                    <a:pt x="291" y="88"/>
                    <a:pt x="244" y="18"/>
                    <a:pt x="171" y="3"/>
                  </a:cubicBezTo>
                  <a:cubicBezTo>
                    <a:pt x="163" y="1"/>
                    <a:pt x="154" y="0"/>
                    <a:pt x="145" y="0"/>
                  </a:cubicBezTo>
                </a:path>
              </a:pathLst>
            </a:custGeom>
            <a:solidFill>
              <a:srgbClr val="216BBC"/>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grpSp>
      <p:grpSp>
        <p:nvGrpSpPr>
          <p:cNvPr id="117" name="Group 19"/>
          <p:cNvGrpSpPr>
            <a:grpSpLocks noChangeAspect="1"/>
          </p:cNvGrpSpPr>
          <p:nvPr/>
        </p:nvGrpSpPr>
        <p:grpSpPr bwMode="auto">
          <a:xfrm>
            <a:off x="8449097" y="4375544"/>
            <a:ext cx="438164" cy="423513"/>
            <a:chOff x="2074" y="843"/>
            <a:chExt cx="1615" cy="1561"/>
          </a:xfrm>
        </p:grpSpPr>
        <p:sp>
          <p:nvSpPr>
            <p:cNvPr id="118" name="Freeform 20"/>
            <p:cNvSpPr>
              <a:spLocks noEditPoints="1"/>
            </p:cNvSpPr>
            <p:nvPr/>
          </p:nvSpPr>
          <p:spPr bwMode="auto">
            <a:xfrm>
              <a:off x="2074" y="1379"/>
              <a:ext cx="1525" cy="442"/>
            </a:xfrm>
            <a:custGeom>
              <a:avLst/>
              <a:gdLst>
                <a:gd name="T0" fmla="*/ 646 w 646"/>
                <a:gd name="T1" fmla="*/ 0 h 187"/>
                <a:gd name="T2" fmla="*/ 0 w 646"/>
                <a:gd name="T3" fmla="*/ 187 h 187"/>
                <a:gd name="T4" fmla="*/ 0 w 646"/>
                <a:gd name="T5" fmla="*/ 0 h 187"/>
                <a:gd name="T6" fmla="*/ 334 w 646"/>
                <a:gd name="T7" fmla="*/ 41 h 187"/>
                <a:gd name="T8" fmla="*/ 298 w 646"/>
                <a:gd name="T9" fmla="*/ 41 h 187"/>
                <a:gd name="T10" fmla="*/ 289 w 646"/>
                <a:gd name="T11" fmla="*/ 66 h 187"/>
                <a:gd name="T12" fmla="*/ 325 w 646"/>
                <a:gd name="T13" fmla="*/ 48 h 187"/>
                <a:gd name="T14" fmla="*/ 316 w 646"/>
                <a:gd name="T15" fmla="*/ 140 h 187"/>
                <a:gd name="T16" fmla="*/ 358 w 646"/>
                <a:gd name="T17" fmla="*/ 144 h 187"/>
                <a:gd name="T18" fmla="*/ 343 w 646"/>
                <a:gd name="T19" fmla="*/ 130 h 187"/>
                <a:gd name="T20" fmla="*/ 343 w 646"/>
                <a:gd name="T21" fmla="*/ 47 h 187"/>
                <a:gd name="T22" fmla="*/ 375 w 646"/>
                <a:gd name="T23" fmla="*/ 66 h 187"/>
                <a:gd name="T24" fmla="*/ 377 w 646"/>
                <a:gd name="T25" fmla="*/ 37 h 187"/>
                <a:gd name="T26" fmla="*/ 207 w 646"/>
                <a:gd name="T27" fmla="*/ 69 h 187"/>
                <a:gd name="T28" fmla="*/ 233 w 646"/>
                <a:gd name="T29" fmla="*/ 141 h 187"/>
                <a:gd name="T30" fmla="*/ 204 w 646"/>
                <a:gd name="T31" fmla="*/ 116 h 187"/>
                <a:gd name="T32" fmla="*/ 270 w 646"/>
                <a:gd name="T33" fmla="*/ 119 h 187"/>
                <a:gd name="T34" fmla="*/ 225 w 646"/>
                <a:gd name="T35" fmla="*/ 69 h 187"/>
                <a:gd name="T36" fmla="*/ 258 w 646"/>
                <a:gd name="T37" fmla="*/ 56 h 187"/>
                <a:gd name="T38" fmla="*/ 266 w 646"/>
                <a:gd name="T39" fmla="*/ 64 h 187"/>
                <a:gd name="T40" fmla="*/ 207 w 646"/>
                <a:gd name="T41" fmla="*/ 69 h 187"/>
                <a:gd name="T42" fmla="*/ 44 w 646"/>
                <a:gd name="T43" fmla="*/ 45 h 187"/>
                <a:gd name="T44" fmla="*/ 58 w 646"/>
                <a:gd name="T45" fmla="*/ 93 h 187"/>
                <a:gd name="T46" fmla="*/ 43 w 646"/>
                <a:gd name="T47" fmla="*/ 144 h 187"/>
                <a:gd name="T48" fmla="*/ 124 w 646"/>
                <a:gd name="T49" fmla="*/ 119 h 187"/>
                <a:gd name="T50" fmla="*/ 93 w 646"/>
                <a:gd name="T51" fmla="*/ 139 h 187"/>
                <a:gd name="T52" fmla="*/ 76 w 646"/>
                <a:gd name="T53" fmla="*/ 92 h 187"/>
                <a:gd name="T54" fmla="*/ 85 w 646"/>
                <a:gd name="T55" fmla="*/ 45 h 187"/>
                <a:gd name="T56" fmla="*/ 44 w 646"/>
                <a:gd name="T57" fmla="*/ 41 h 187"/>
                <a:gd name="T58" fmla="*/ 139 w 646"/>
                <a:gd name="T59" fmla="*/ 42 h 187"/>
                <a:gd name="T60" fmla="*/ 152 w 646"/>
                <a:gd name="T61" fmla="*/ 56 h 187"/>
                <a:gd name="T62" fmla="*/ 152 w 646"/>
                <a:gd name="T63" fmla="*/ 130 h 187"/>
                <a:gd name="T64" fmla="*/ 139 w 646"/>
                <a:gd name="T65" fmla="*/ 142 h 187"/>
                <a:gd name="T66" fmla="*/ 173 w 646"/>
                <a:gd name="T67" fmla="*/ 145 h 187"/>
                <a:gd name="T68" fmla="*/ 173 w 646"/>
                <a:gd name="T69" fmla="*/ 138 h 187"/>
                <a:gd name="T70" fmla="*/ 170 w 646"/>
                <a:gd name="T71" fmla="*/ 94 h 187"/>
                <a:gd name="T72" fmla="*/ 184 w 646"/>
                <a:gd name="T73" fmla="*/ 41 h 187"/>
                <a:gd name="T74" fmla="*/ 139 w 646"/>
                <a:gd name="T75" fmla="*/ 42 h 187"/>
                <a:gd name="T76" fmla="*/ 411 w 646"/>
                <a:gd name="T77" fmla="*/ 67 h 187"/>
                <a:gd name="T78" fmla="*/ 408 w 646"/>
                <a:gd name="T79" fmla="*/ 137 h 187"/>
                <a:gd name="T80" fmla="*/ 395 w 646"/>
                <a:gd name="T81" fmla="*/ 144 h 187"/>
                <a:gd name="T82" fmla="*/ 479 w 646"/>
                <a:gd name="T83" fmla="*/ 119 h 187"/>
                <a:gd name="T84" fmla="*/ 447 w 646"/>
                <a:gd name="T85" fmla="*/ 139 h 187"/>
                <a:gd name="T86" fmla="*/ 428 w 646"/>
                <a:gd name="T87" fmla="*/ 118 h 187"/>
                <a:gd name="T88" fmla="*/ 455 w 646"/>
                <a:gd name="T89" fmla="*/ 96 h 187"/>
                <a:gd name="T90" fmla="*/ 463 w 646"/>
                <a:gd name="T91" fmla="*/ 108 h 187"/>
                <a:gd name="T92" fmla="*/ 458 w 646"/>
                <a:gd name="T93" fmla="*/ 74 h 187"/>
                <a:gd name="T94" fmla="*/ 428 w 646"/>
                <a:gd name="T95" fmla="*/ 87 h 187"/>
                <a:gd name="T96" fmla="*/ 460 w 646"/>
                <a:gd name="T97" fmla="*/ 50 h 187"/>
                <a:gd name="T98" fmla="*/ 471 w 646"/>
                <a:gd name="T99" fmla="*/ 65 h 187"/>
                <a:gd name="T100" fmla="*/ 397 w 646"/>
                <a:gd name="T101" fmla="*/ 41 h 187"/>
                <a:gd name="T102" fmla="*/ 495 w 646"/>
                <a:gd name="T103" fmla="*/ 42 h 187"/>
                <a:gd name="T104" fmla="*/ 506 w 646"/>
                <a:gd name="T105" fmla="*/ 48 h 187"/>
                <a:gd name="T106" fmla="*/ 508 w 646"/>
                <a:gd name="T107" fmla="*/ 117 h 187"/>
                <a:gd name="T108" fmla="*/ 494 w 646"/>
                <a:gd name="T109" fmla="*/ 143 h 187"/>
                <a:gd name="T110" fmla="*/ 533 w 646"/>
                <a:gd name="T111" fmla="*/ 145 h 187"/>
                <a:gd name="T112" fmla="*/ 584 w 646"/>
                <a:gd name="T113" fmla="*/ 51 h 187"/>
                <a:gd name="T114" fmla="*/ 495 w 646"/>
                <a:gd name="T115" fmla="*/ 4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46" h="187">
                  <a:moveTo>
                    <a:pt x="0" y="0"/>
                  </a:moveTo>
                  <a:cubicBezTo>
                    <a:pt x="646" y="0"/>
                    <a:pt x="646" y="0"/>
                    <a:pt x="646" y="0"/>
                  </a:cubicBezTo>
                  <a:cubicBezTo>
                    <a:pt x="646" y="186"/>
                    <a:pt x="646" y="186"/>
                    <a:pt x="646" y="186"/>
                  </a:cubicBezTo>
                  <a:cubicBezTo>
                    <a:pt x="431" y="187"/>
                    <a:pt x="215" y="186"/>
                    <a:pt x="0" y="187"/>
                  </a:cubicBezTo>
                  <a:cubicBezTo>
                    <a:pt x="0" y="1"/>
                    <a:pt x="0" y="1"/>
                    <a:pt x="0" y="1"/>
                  </a:cubicBezTo>
                  <a:cubicBezTo>
                    <a:pt x="0" y="0"/>
                    <a:pt x="0" y="0"/>
                    <a:pt x="0" y="0"/>
                  </a:cubicBezTo>
                  <a:moveTo>
                    <a:pt x="369" y="41"/>
                  </a:moveTo>
                  <a:cubicBezTo>
                    <a:pt x="361" y="43"/>
                    <a:pt x="346" y="41"/>
                    <a:pt x="334" y="41"/>
                  </a:cubicBezTo>
                  <a:cubicBezTo>
                    <a:pt x="316" y="41"/>
                    <a:pt x="316" y="41"/>
                    <a:pt x="316" y="41"/>
                  </a:cubicBezTo>
                  <a:cubicBezTo>
                    <a:pt x="309" y="41"/>
                    <a:pt x="302" y="42"/>
                    <a:pt x="298" y="41"/>
                  </a:cubicBezTo>
                  <a:cubicBezTo>
                    <a:pt x="295" y="40"/>
                    <a:pt x="293" y="36"/>
                    <a:pt x="290" y="37"/>
                  </a:cubicBezTo>
                  <a:cubicBezTo>
                    <a:pt x="289" y="45"/>
                    <a:pt x="288" y="58"/>
                    <a:pt x="289" y="66"/>
                  </a:cubicBezTo>
                  <a:cubicBezTo>
                    <a:pt x="292" y="66"/>
                    <a:pt x="292" y="66"/>
                    <a:pt x="292" y="66"/>
                  </a:cubicBezTo>
                  <a:cubicBezTo>
                    <a:pt x="294" y="50"/>
                    <a:pt x="306" y="44"/>
                    <a:pt x="325" y="48"/>
                  </a:cubicBezTo>
                  <a:cubicBezTo>
                    <a:pt x="325" y="117"/>
                    <a:pt x="325" y="117"/>
                    <a:pt x="325" y="117"/>
                  </a:cubicBezTo>
                  <a:cubicBezTo>
                    <a:pt x="325" y="129"/>
                    <a:pt x="326" y="138"/>
                    <a:pt x="316" y="140"/>
                  </a:cubicBezTo>
                  <a:cubicBezTo>
                    <a:pt x="312" y="141"/>
                    <a:pt x="307" y="139"/>
                    <a:pt x="309" y="144"/>
                  </a:cubicBezTo>
                  <a:cubicBezTo>
                    <a:pt x="324" y="145"/>
                    <a:pt x="344" y="146"/>
                    <a:pt x="358" y="144"/>
                  </a:cubicBezTo>
                  <a:cubicBezTo>
                    <a:pt x="358" y="141"/>
                    <a:pt x="358" y="141"/>
                    <a:pt x="358" y="141"/>
                  </a:cubicBezTo>
                  <a:cubicBezTo>
                    <a:pt x="350" y="140"/>
                    <a:pt x="344" y="139"/>
                    <a:pt x="343" y="130"/>
                  </a:cubicBezTo>
                  <a:cubicBezTo>
                    <a:pt x="341" y="119"/>
                    <a:pt x="343" y="103"/>
                    <a:pt x="343" y="89"/>
                  </a:cubicBezTo>
                  <a:cubicBezTo>
                    <a:pt x="343" y="47"/>
                    <a:pt x="343" y="47"/>
                    <a:pt x="343" y="47"/>
                  </a:cubicBezTo>
                  <a:cubicBezTo>
                    <a:pt x="353" y="48"/>
                    <a:pt x="362" y="46"/>
                    <a:pt x="368" y="50"/>
                  </a:cubicBezTo>
                  <a:cubicBezTo>
                    <a:pt x="373" y="53"/>
                    <a:pt x="372" y="60"/>
                    <a:pt x="375" y="66"/>
                  </a:cubicBezTo>
                  <a:cubicBezTo>
                    <a:pt x="379" y="66"/>
                    <a:pt x="379" y="66"/>
                    <a:pt x="379" y="66"/>
                  </a:cubicBezTo>
                  <a:cubicBezTo>
                    <a:pt x="379" y="57"/>
                    <a:pt x="377" y="45"/>
                    <a:pt x="377" y="37"/>
                  </a:cubicBezTo>
                  <a:cubicBezTo>
                    <a:pt x="375" y="36"/>
                    <a:pt x="373" y="40"/>
                    <a:pt x="369" y="41"/>
                  </a:cubicBezTo>
                  <a:moveTo>
                    <a:pt x="207" y="69"/>
                  </a:moveTo>
                  <a:cubicBezTo>
                    <a:pt x="208" y="96"/>
                    <a:pt x="243" y="97"/>
                    <a:pt x="252" y="113"/>
                  </a:cubicBezTo>
                  <a:cubicBezTo>
                    <a:pt x="259" y="127"/>
                    <a:pt x="250" y="143"/>
                    <a:pt x="233" y="141"/>
                  </a:cubicBezTo>
                  <a:cubicBezTo>
                    <a:pt x="219" y="139"/>
                    <a:pt x="214" y="126"/>
                    <a:pt x="208" y="115"/>
                  </a:cubicBezTo>
                  <a:cubicBezTo>
                    <a:pt x="207" y="116"/>
                    <a:pt x="205" y="116"/>
                    <a:pt x="204" y="116"/>
                  </a:cubicBezTo>
                  <a:cubicBezTo>
                    <a:pt x="204" y="124"/>
                    <a:pt x="207" y="133"/>
                    <a:pt x="208" y="141"/>
                  </a:cubicBezTo>
                  <a:cubicBezTo>
                    <a:pt x="235" y="155"/>
                    <a:pt x="268" y="145"/>
                    <a:pt x="270" y="119"/>
                  </a:cubicBezTo>
                  <a:cubicBezTo>
                    <a:pt x="272" y="106"/>
                    <a:pt x="266" y="97"/>
                    <a:pt x="260" y="92"/>
                  </a:cubicBezTo>
                  <a:cubicBezTo>
                    <a:pt x="249" y="83"/>
                    <a:pt x="232" y="81"/>
                    <a:pt x="225" y="69"/>
                  </a:cubicBezTo>
                  <a:cubicBezTo>
                    <a:pt x="221" y="61"/>
                    <a:pt x="224" y="51"/>
                    <a:pt x="231" y="47"/>
                  </a:cubicBezTo>
                  <a:cubicBezTo>
                    <a:pt x="243" y="40"/>
                    <a:pt x="253" y="48"/>
                    <a:pt x="258" y="56"/>
                  </a:cubicBezTo>
                  <a:cubicBezTo>
                    <a:pt x="258" y="58"/>
                    <a:pt x="260" y="65"/>
                    <a:pt x="262" y="65"/>
                  </a:cubicBezTo>
                  <a:cubicBezTo>
                    <a:pt x="263" y="65"/>
                    <a:pt x="264" y="64"/>
                    <a:pt x="266" y="64"/>
                  </a:cubicBezTo>
                  <a:cubicBezTo>
                    <a:pt x="266" y="58"/>
                    <a:pt x="263" y="50"/>
                    <a:pt x="263" y="42"/>
                  </a:cubicBezTo>
                  <a:cubicBezTo>
                    <a:pt x="238" y="32"/>
                    <a:pt x="207" y="41"/>
                    <a:pt x="207" y="69"/>
                  </a:cubicBezTo>
                  <a:moveTo>
                    <a:pt x="44" y="42"/>
                  </a:moveTo>
                  <a:cubicBezTo>
                    <a:pt x="44" y="45"/>
                    <a:pt x="44" y="45"/>
                    <a:pt x="44" y="45"/>
                  </a:cubicBezTo>
                  <a:cubicBezTo>
                    <a:pt x="59" y="43"/>
                    <a:pt x="58" y="57"/>
                    <a:pt x="58" y="71"/>
                  </a:cubicBezTo>
                  <a:cubicBezTo>
                    <a:pt x="58" y="93"/>
                    <a:pt x="58" y="93"/>
                    <a:pt x="58" y="93"/>
                  </a:cubicBezTo>
                  <a:cubicBezTo>
                    <a:pt x="58" y="106"/>
                    <a:pt x="61" y="135"/>
                    <a:pt x="53" y="139"/>
                  </a:cubicBezTo>
                  <a:cubicBezTo>
                    <a:pt x="49" y="141"/>
                    <a:pt x="42" y="138"/>
                    <a:pt x="43" y="144"/>
                  </a:cubicBezTo>
                  <a:cubicBezTo>
                    <a:pt x="67" y="146"/>
                    <a:pt x="94" y="144"/>
                    <a:pt x="118" y="145"/>
                  </a:cubicBezTo>
                  <a:cubicBezTo>
                    <a:pt x="120" y="136"/>
                    <a:pt x="123" y="128"/>
                    <a:pt x="124" y="119"/>
                  </a:cubicBezTo>
                  <a:cubicBezTo>
                    <a:pt x="118" y="116"/>
                    <a:pt x="118" y="121"/>
                    <a:pt x="117" y="124"/>
                  </a:cubicBezTo>
                  <a:cubicBezTo>
                    <a:pt x="113" y="135"/>
                    <a:pt x="107" y="139"/>
                    <a:pt x="93" y="139"/>
                  </a:cubicBezTo>
                  <a:cubicBezTo>
                    <a:pt x="84" y="139"/>
                    <a:pt x="77" y="138"/>
                    <a:pt x="76" y="127"/>
                  </a:cubicBezTo>
                  <a:cubicBezTo>
                    <a:pt x="75" y="117"/>
                    <a:pt x="76" y="104"/>
                    <a:pt x="76" y="92"/>
                  </a:cubicBezTo>
                  <a:cubicBezTo>
                    <a:pt x="76" y="79"/>
                    <a:pt x="75" y="66"/>
                    <a:pt x="76" y="56"/>
                  </a:cubicBezTo>
                  <a:cubicBezTo>
                    <a:pt x="76" y="48"/>
                    <a:pt x="79" y="47"/>
                    <a:pt x="85" y="45"/>
                  </a:cubicBezTo>
                  <a:cubicBezTo>
                    <a:pt x="87" y="45"/>
                    <a:pt x="91" y="47"/>
                    <a:pt x="90" y="42"/>
                  </a:cubicBezTo>
                  <a:cubicBezTo>
                    <a:pt x="76" y="40"/>
                    <a:pt x="59" y="41"/>
                    <a:pt x="44" y="41"/>
                  </a:cubicBezTo>
                  <a:cubicBezTo>
                    <a:pt x="44" y="41"/>
                    <a:pt x="44" y="41"/>
                    <a:pt x="44" y="42"/>
                  </a:cubicBezTo>
                  <a:moveTo>
                    <a:pt x="139" y="42"/>
                  </a:moveTo>
                  <a:cubicBezTo>
                    <a:pt x="139" y="45"/>
                    <a:pt x="139" y="45"/>
                    <a:pt x="139" y="45"/>
                  </a:cubicBezTo>
                  <a:cubicBezTo>
                    <a:pt x="147" y="45"/>
                    <a:pt x="151" y="47"/>
                    <a:pt x="152" y="56"/>
                  </a:cubicBezTo>
                  <a:cubicBezTo>
                    <a:pt x="153" y="66"/>
                    <a:pt x="152" y="78"/>
                    <a:pt x="152" y="93"/>
                  </a:cubicBezTo>
                  <a:cubicBezTo>
                    <a:pt x="152" y="106"/>
                    <a:pt x="153" y="120"/>
                    <a:pt x="152" y="130"/>
                  </a:cubicBezTo>
                  <a:cubicBezTo>
                    <a:pt x="152" y="132"/>
                    <a:pt x="151" y="136"/>
                    <a:pt x="151" y="137"/>
                  </a:cubicBezTo>
                  <a:cubicBezTo>
                    <a:pt x="148" y="140"/>
                    <a:pt x="139" y="140"/>
                    <a:pt x="139" y="142"/>
                  </a:cubicBezTo>
                  <a:cubicBezTo>
                    <a:pt x="138" y="143"/>
                    <a:pt x="139" y="143"/>
                    <a:pt x="139" y="144"/>
                  </a:cubicBezTo>
                  <a:cubicBezTo>
                    <a:pt x="146" y="146"/>
                    <a:pt x="162" y="145"/>
                    <a:pt x="173" y="145"/>
                  </a:cubicBezTo>
                  <a:cubicBezTo>
                    <a:pt x="177" y="145"/>
                    <a:pt x="186" y="147"/>
                    <a:pt x="184" y="141"/>
                  </a:cubicBezTo>
                  <a:cubicBezTo>
                    <a:pt x="181" y="140"/>
                    <a:pt x="175" y="140"/>
                    <a:pt x="173" y="138"/>
                  </a:cubicBezTo>
                  <a:cubicBezTo>
                    <a:pt x="170" y="135"/>
                    <a:pt x="170" y="124"/>
                    <a:pt x="170" y="118"/>
                  </a:cubicBezTo>
                  <a:cubicBezTo>
                    <a:pt x="170" y="94"/>
                    <a:pt x="170" y="94"/>
                    <a:pt x="170" y="94"/>
                  </a:cubicBezTo>
                  <a:cubicBezTo>
                    <a:pt x="170" y="82"/>
                    <a:pt x="167" y="53"/>
                    <a:pt x="173" y="48"/>
                  </a:cubicBezTo>
                  <a:cubicBezTo>
                    <a:pt x="176" y="44"/>
                    <a:pt x="186" y="47"/>
                    <a:pt x="184" y="41"/>
                  </a:cubicBezTo>
                  <a:cubicBezTo>
                    <a:pt x="170" y="40"/>
                    <a:pt x="154" y="41"/>
                    <a:pt x="139" y="41"/>
                  </a:cubicBezTo>
                  <a:cubicBezTo>
                    <a:pt x="139" y="41"/>
                    <a:pt x="139" y="41"/>
                    <a:pt x="139" y="42"/>
                  </a:cubicBezTo>
                  <a:moveTo>
                    <a:pt x="397" y="45"/>
                  </a:moveTo>
                  <a:cubicBezTo>
                    <a:pt x="410" y="44"/>
                    <a:pt x="410" y="53"/>
                    <a:pt x="411" y="67"/>
                  </a:cubicBezTo>
                  <a:cubicBezTo>
                    <a:pt x="411" y="83"/>
                    <a:pt x="411" y="99"/>
                    <a:pt x="411" y="115"/>
                  </a:cubicBezTo>
                  <a:cubicBezTo>
                    <a:pt x="411" y="123"/>
                    <a:pt x="411" y="134"/>
                    <a:pt x="408" y="137"/>
                  </a:cubicBezTo>
                  <a:cubicBezTo>
                    <a:pt x="405" y="141"/>
                    <a:pt x="398" y="139"/>
                    <a:pt x="395" y="141"/>
                  </a:cubicBezTo>
                  <a:cubicBezTo>
                    <a:pt x="395" y="144"/>
                    <a:pt x="395" y="144"/>
                    <a:pt x="395" y="144"/>
                  </a:cubicBezTo>
                  <a:cubicBezTo>
                    <a:pt x="421" y="145"/>
                    <a:pt x="448" y="145"/>
                    <a:pt x="474" y="145"/>
                  </a:cubicBezTo>
                  <a:cubicBezTo>
                    <a:pt x="476" y="137"/>
                    <a:pt x="478" y="128"/>
                    <a:pt x="479" y="119"/>
                  </a:cubicBezTo>
                  <a:cubicBezTo>
                    <a:pt x="473" y="116"/>
                    <a:pt x="473" y="123"/>
                    <a:pt x="471" y="127"/>
                  </a:cubicBezTo>
                  <a:cubicBezTo>
                    <a:pt x="467" y="136"/>
                    <a:pt x="460" y="139"/>
                    <a:pt x="447" y="139"/>
                  </a:cubicBezTo>
                  <a:cubicBezTo>
                    <a:pt x="444" y="139"/>
                    <a:pt x="436" y="139"/>
                    <a:pt x="432" y="137"/>
                  </a:cubicBezTo>
                  <a:cubicBezTo>
                    <a:pt x="428" y="135"/>
                    <a:pt x="428" y="125"/>
                    <a:pt x="428" y="118"/>
                  </a:cubicBezTo>
                  <a:cubicBezTo>
                    <a:pt x="428" y="109"/>
                    <a:pt x="428" y="101"/>
                    <a:pt x="428" y="94"/>
                  </a:cubicBezTo>
                  <a:cubicBezTo>
                    <a:pt x="437" y="96"/>
                    <a:pt x="449" y="92"/>
                    <a:pt x="455" y="96"/>
                  </a:cubicBezTo>
                  <a:cubicBezTo>
                    <a:pt x="458" y="99"/>
                    <a:pt x="456" y="104"/>
                    <a:pt x="459" y="108"/>
                  </a:cubicBezTo>
                  <a:cubicBezTo>
                    <a:pt x="463" y="108"/>
                    <a:pt x="463" y="108"/>
                    <a:pt x="463" y="108"/>
                  </a:cubicBezTo>
                  <a:cubicBezTo>
                    <a:pt x="463" y="74"/>
                    <a:pt x="463" y="74"/>
                    <a:pt x="463" y="74"/>
                  </a:cubicBezTo>
                  <a:cubicBezTo>
                    <a:pt x="458" y="74"/>
                    <a:pt x="458" y="74"/>
                    <a:pt x="458" y="74"/>
                  </a:cubicBezTo>
                  <a:cubicBezTo>
                    <a:pt x="457" y="79"/>
                    <a:pt x="458" y="84"/>
                    <a:pt x="454" y="86"/>
                  </a:cubicBezTo>
                  <a:cubicBezTo>
                    <a:pt x="448" y="89"/>
                    <a:pt x="436" y="86"/>
                    <a:pt x="428" y="87"/>
                  </a:cubicBezTo>
                  <a:cubicBezTo>
                    <a:pt x="429" y="76"/>
                    <a:pt x="426" y="57"/>
                    <a:pt x="430" y="47"/>
                  </a:cubicBezTo>
                  <a:cubicBezTo>
                    <a:pt x="441" y="48"/>
                    <a:pt x="453" y="45"/>
                    <a:pt x="460" y="50"/>
                  </a:cubicBezTo>
                  <a:cubicBezTo>
                    <a:pt x="465" y="53"/>
                    <a:pt x="464" y="60"/>
                    <a:pt x="468" y="65"/>
                  </a:cubicBezTo>
                  <a:cubicBezTo>
                    <a:pt x="469" y="66"/>
                    <a:pt x="469" y="65"/>
                    <a:pt x="471" y="65"/>
                  </a:cubicBezTo>
                  <a:cubicBezTo>
                    <a:pt x="471" y="58"/>
                    <a:pt x="470" y="48"/>
                    <a:pt x="469" y="41"/>
                  </a:cubicBezTo>
                  <a:cubicBezTo>
                    <a:pt x="397" y="41"/>
                    <a:pt x="397" y="41"/>
                    <a:pt x="397" y="41"/>
                  </a:cubicBezTo>
                  <a:cubicBezTo>
                    <a:pt x="396" y="41"/>
                    <a:pt x="397" y="44"/>
                    <a:pt x="397" y="45"/>
                  </a:cubicBezTo>
                  <a:moveTo>
                    <a:pt x="495" y="42"/>
                  </a:moveTo>
                  <a:cubicBezTo>
                    <a:pt x="495" y="45"/>
                    <a:pt x="495" y="45"/>
                    <a:pt x="495" y="45"/>
                  </a:cubicBezTo>
                  <a:cubicBezTo>
                    <a:pt x="498" y="46"/>
                    <a:pt x="504" y="45"/>
                    <a:pt x="506" y="48"/>
                  </a:cubicBezTo>
                  <a:cubicBezTo>
                    <a:pt x="509" y="52"/>
                    <a:pt x="508" y="62"/>
                    <a:pt x="508" y="70"/>
                  </a:cubicBezTo>
                  <a:cubicBezTo>
                    <a:pt x="508" y="117"/>
                    <a:pt x="508" y="117"/>
                    <a:pt x="508" y="117"/>
                  </a:cubicBezTo>
                  <a:cubicBezTo>
                    <a:pt x="508" y="131"/>
                    <a:pt x="509" y="138"/>
                    <a:pt x="499" y="140"/>
                  </a:cubicBezTo>
                  <a:cubicBezTo>
                    <a:pt x="498" y="141"/>
                    <a:pt x="493" y="139"/>
                    <a:pt x="494" y="143"/>
                  </a:cubicBezTo>
                  <a:cubicBezTo>
                    <a:pt x="494" y="146"/>
                    <a:pt x="495" y="145"/>
                    <a:pt x="497" y="145"/>
                  </a:cubicBezTo>
                  <a:cubicBezTo>
                    <a:pt x="508" y="146"/>
                    <a:pt x="523" y="145"/>
                    <a:pt x="533" y="145"/>
                  </a:cubicBezTo>
                  <a:cubicBezTo>
                    <a:pt x="573" y="145"/>
                    <a:pt x="602" y="127"/>
                    <a:pt x="601" y="88"/>
                  </a:cubicBezTo>
                  <a:cubicBezTo>
                    <a:pt x="601" y="71"/>
                    <a:pt x="593" y="58"/>
                    <a:pt x="584" y="51"/>
                  </a:cubicBezTo>
                  <a:cubicBezTo>
                    <a:pt x="564" y="37"/>
                    <a:pt x="530" y="42"/>
                    <a:pt x="496" y="41"/>
                  </a:cubicBezTo>
                  <a:cubicBezTo>
                    <a:pt x="495" y="41"/>
                    <a:pt x="495" y="41"/>
                    <a:pt x="495" y="42"/>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21"/>
            <p:cNvSpPr>
              <a:spLocks/>
            </p:cNvSpPr>
            <p:nvPr/>
          </p:nvSpPr>
          <p:spPr bwMode="auto">
            <a:xfrm>
              <a:off x="3311" y="1478"/>
              <a:ext cx="135" cy="229"/>
            </a:xfrm>
            <a:custGeom>
              <a:avLst/>
              <a:gdLst>
                <a:gd name="T0" fmla="*/ 3 w 57"/>
                <a:gd name="T1" fmla="*/ 6 h 97"/>
                <a:gd name="T2" fmla="*/ 57 w 57"/>
                <a:gd name="T3" fmla="*/ 51 h 97"/>
                <a:gd name="T4" fmla="*/ 22 w 57"/>
                <a:gd name="T5" fmla="*/ 97 h 97"/>
                <a:gd name="T6" fmla="*/ 6 w 57"/>
                <a:gd name="T7" fmla="*/ 94 h 97"/>
                <a:gd name="T8" fmla="*/ 2 w 57"/>
                <a:gd name="T9" fmla="*/ 51 h 97"/>
                <a:gd name="T10" fmla="*/ 3 w 57"/>
                <a:gd name="T11" fmla="*/ 6 h 97"/>
              </a:gdLst>
              <a:ahLst/>
              <a:cxnLst>
                <a:cxn ang="0">
                  <a:pos x="T0" y="T1"/>
                </a:cxn>
                <a:cxn ang="0">
                  <a:pos x="T2" y="T3"/>
                </a:cxn>
                <a:cxn ang="0">
                  <a:pos x="T4" y="T5"/>
                </a:cxn>
                <a:cxn ang="0">
                  <a:pos x="T6" y="T7"/>
                </a:cxn>
                <a:cxn ang="0">
                  <a:pos x="T8" y="T9"/>
                </a:cxn>
                <a:cxn ang="0">
                  <a:pos x="T10" y="T11"/>
                </a:cxn>
              </a:cxnLst>
              <a:rect l="0" t="0" r="r" b="b"/>
              <a:pathLst>
                <a:path w="57" h="97">
                  <a:moveTo>
                    <a:pt x="3" y="6"/>
                  </a:moveTo>
                  <a:cubicBezTo>
                    <a:pt x="38" y="0"/>
                    <a:pt x="57" y="18"/>
                    <a:pt x="57" y="51"/>
                  </a:cubicBezTo>
                  <a:cubicBezTo>
                    <a:pt x="57" y="74"/>
                    <a:pt x="46" y="94"/>
                    <a:pt x="22" y="97"/>
                  </a:cubicBezTo>
                  <a:cubicBezTo>
                    <a:pt x="16" y="97"/>
                    <a:pt x="9" y="97"/>
                    <a:pt x="6" y="94"/>
                  </a:cubicBezTo>
                  <a:cubicBezTo>
                    <a:pt x="0" y="89"/>
                    <a:pt x="2" y="62"/>
                    <a:pt x="2" y="51"/>
                  </a:cubicBezTo>
                  <a:cubicBezTo>
                    <a:pt x="2" y="35"/>
                    <a:pt x="1" y="20"/>
                    <a:pt x="3" y="6"/>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 name="Freeform 22"/>
            <p:cNvSpPr>
              <a:spLocks/>
            </p:cNvSpPr>
            <p:nvPr/>
          </p:nvSpPr>
          <p:spPr bwMode="auto">
            <a:xfrm>
              <a:off x="2914" y="1903"/>
              <a:ext cx="321" cy="501"/>
            </a:xfrm>
            <a:custGeom>
              <a:avLst/>
              <a:gdLst>
                <a:gd name="T0" fmla="*/ 123 w 136"/>
                <a:gd name="T1" fmla="*/ 13 h 212"/>
                <a:gd name="T2" fmla="*/ 123 w 136"/>
                <a:gd name="T3" fmla="*/ 43 h 212"/>
                <a:gd name="T4" fmla="*/ 46 w 136"/>
                <a:gd name="T5" fmla="*/ 44 h 212"/>
                <a:gd name="T6" fmla="*/ 44 w 136"/>
                <a:gd name="T7" fmla="*/ 64 h 212"/>
                <a:gd name="T8" fmla="*/ 75 w 136"/>
                <a:gd name="T9" fmla="*/ 85 h 212"/>
                <a:gd name="T10" fmla="*/ 132 w 136"/>
                <a:gd name="T11" fmla="*/ 133 h 212"/>
                <a:gd name="T12" fmla="*/ 129 w 136"/>
                <a:gd name="T13" fmla="*/ 176 h 212"/>
                <a:gd name="T14" fmla="*/ 77 w 136"/>
                <a:gd name="T15" fmla="*/ 209 h 212"/>
                <a:gd name="T16" fmla="*/ 5 w 136"/>
                <a:gd name="T17" fmla="*/ 200 h 212"/>
                <a:gd name="T18" fmla="*/ 5 w 136"/>
                <a:gd name="T19" fmla="*/ 170 h 212"/>
                <a:gd name="T20" fmla="*/ 90 w 136"/>
                <a:gd name="T21" fmla="*/ 166 h 212"/>
                <a:gd name="T22" fmla="*/ 91 w 136"/>
                <a:gd name="T23" fmla="*/ 146 h 212"/>
                <a:gd name="T24" fmla="*/ 51 w 136"/>
                <a:gd name="T25" fmla="*/ 119 h 212"/>
                <a:gd name="T26" fmla="*/ 2 w 136"/>
                <a:gd name="T27" fmla="*/ 57 h 212"/>
                <a:gd name="T28" fmla="*/ 24 w 136"/>
                <a:gd name="T29" fmla="*/ 18 h 212"/>
                <a:gd name="T30" fmla="*/ 123 w 136"/>
                <a:gd name="T31" fmla="*/ 1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212">
                  <a:moveTo>
                    <a:pt x="123" y="13"/>
                  </a:moveTo>
                  <a:cubicBezTo>
                    <a:pt x="123" y="43"/>
                    <a:pt x="123" y="43"/>
                    <a:pt x="123" y="43"/>
                  </a:cubicBezTo>
                  <a:cubicBezTo>
                    <a:pt x="104" y="36"/>
                    <a:pt x="59" y="24"/>
                    <a:pt x="46" y="44"/>
                  </a:cubicBezTo>
                  <a:cubicBezTo>
                    <a:pt x="43" y="49"/>
                    <a:pt x="42" y="57"/>
                    <a:pt x="44" y="64"/>
                  </a:cubicBezTo>
                  <a:cubicBezTo>
                    <a:pt x="48" y="74"/>
                    <a:pt x="64" y="80"/>
                    <a:pt x="75" y="85"/>
                  </a:cubicBezTo>
                  <a:cubicBezTo>
                    <a:pt x="99" y="96"/>
                    <a:pt x="124" y="106"/>
                    <a:pt x="132" y="133"/>
                  </a:cubicBezTo>
                  <a:cubicBezTo>
                    <a:pt x="136" y="145"/>
                    <a:pt x="135" y="163"/>
                    <a:pt x="129" y="176"/>
                  </a:cubicBezTo>
                  <a:cubicBezTo>
                    <a:pt x="120" y="194"/>
                    <a:pt x="100" y="206"/>
                    <a:pt x="77" y="209"/>
                  </a:cubicBezTo>
                  <a:cubicBezTo>
                    <a:pt x="52" y="212"/>
                    <a:pt x="27" y="207"/>
                    <a:pt x="5" y="200"/>
                  </a:cubicBezTo>
                  <a:cubicBezTo>
                    <a:pt x="5" y="170"/>
                    <a:pt x="5" y="170"/>
                    <a:pt x="5" y="170"/>
                  </a:cubicBezTo>
                  <a:cubicBezTo>
                    <a:pt x="27" y="178"/>
                    <a:pt x="79" y="190"/>
                    <a:pt x="90" y="166"/>
                  </a:cubicBezTo>
                  <a:cubicBezTo>
                    <a:pt x="93" y="161"/>
                    <a:pt x="94" y="153"/>
                    <a:pt x="91" y="146"/>
                  </a:cubicBezTo>
                  <a:cubicBezTo>
                    <a:pt x="86" y="133"/>
                    <a:pt x="64" y="126"/>
                    <a:pt x="51" y="119"/>
                  </a:cubicBezTo>
                  <a:cubicBezTo>
                    <a:pt x="26" y="107"/>
                    <a:pt x="0" y="94"/>
                    <a:pt x="2" y="57"/>
                  </a:cubicBezTo>
                  <a:cubicBezTo>
                    <a:pt x="3" y="38"/>
                    <a:pt x="12" y="27"/>
                    <a:pt x="24" y="18"/>
                  </a:cubicBezTo>
                  <a:cubicBezTo>
                    <a:pt x="47" y="2"/>
                    <a:pt x="94" y="0"/>
                    <a:pt x="123" y="13"/>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23"/>
            <p:cNvSpPr>
              <a:spLocks/>
            </p:cNvSpPr>
            <p:nvPr/>
          </p:nvSpPr>
          <p:spPr bwMode="auto">
            <a:xfrm>
              <a:off x="2074" y="1920"/>
              <a:ext cx="377" cy="472"/>
            </a:xfrm>
            <a:custGeom>
              <a:avLst/>
              <a:gdLst>
                <a:gd name="T0" fmla="*/ 0 w 160"/>
                <a:gd name="T1" fmla="*/ 0 h 200"/>
                <a:gd name="T2" fmla="*/ 60 w 160"/>
                <a:gd name="T3" fmla="*/ 0 h 200"/>
                <a:gd name="T4" fmla="*/ 122 w 160"/>
                <a:gd name="T5" fmla="*/ 144 h 200"/>
                <a:gd name="T6" fmla="*/ 123 w 160"/>
                <a:gd name="T7" fmla="*/ 0 h 200"/>
                <a:gd name="T8" fmla="*/ 160 w 160"/>
                <a:gd name="T9" fmla="*/ 0 h 200"/>
                <a:gd name="T10" fmla="*/ 160 w 160"/>
                <a:gd name="T11" fmla="*/ 200 h 200"/>
                <a:gd name="T12" fmla="*/ 107 w 160"/>
                <a:gd name="T13" fmla="*/ 200 h 200"/>
                <a:gd name="T14" fmla="*/ 37 w 160"/>
                <a:gd name="T15" fmla="*/ 43 h 200"/>
                <a:gd name="T16" fmla="*/ 37 w 160"/>
                <a:gd name="T17" fmla="*/ 200 h 200"/>
                <a:gd name="T18" fmla="*/ 0 w 160"/>
                <a:gd name="T19" fmla="*/ 200 h 200"/>
                <a:gd name="T20" fmla="*/ 0 w 160"/>
                <a:gd name="T21" fmla="*/ 1 h 200"/>
                <a:gd name="T22" fmla="*/ 0 w 160"/>
                <a:gd name="T23"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200">
                  <a:moveTo>
                    <a:pt x="0" y="0"/>
                  </a:moveTo>
                  <a:cubicBezTo>
                    <a:pt x="60" y="0"/>
                    <a:pt x="60" y="0"/>
                    <a:pt x="60" y="0"/>
                  </a:cubicBezTo>
                  <a:cubicBezTo>
                    <a:pt x="81" y="48"/>
                    <a:pt x="102" y="95"/>
                    <a:pt x="122" y="144"/>
                  </a:cubicBezTo>
                  <a:cubicBezTo>
                    <a:pt x="123" y="97"/>
                    <a:pt x="123" y="48"/>
                    <a:pt x="123" y="0"/>
                  </a:cubicBezTo>
                  <a:cubicBezTo>
                    <a:pt x="160" y="0"/>
                    <a:pt x="160" y="0"/>
                    <a:pt x="160" y="0"/>
                  </a:cubicBezTo>
                  <a:cubicBezTo>
                    <a:pt x="160" y="200"/>
                    <a:pt x="160" y="200"/>
                    <a:pt x="160" y="200"/>
                  </a:cubicBezTo>
                  <a:cubicBezTo>
                    <a:pt x="107" y="200"/>
                    <a:pt x="107" y="200"/>
                    <a:pt x="107" y="200"/>
                  </a:cubicBezTo>
                  <a:cubicBezTo>
                    <a:pt x="83" y="149"/>
                    <a:pt x="61" y="95"/>
                    <a:pt x="37" y="43"/>
                  </a:cubicBezTo>
                  <a:cubicBezTo>
                    <a:pt x="37" y="200"/>
                    <a:pt x="37" y="200"/>
                    <a:pt x="37" y="200"/>
                  </a:cubicBezTo>
                  <a:cubicBezTo>
                    <a:pt x="0" y="200"/>
                    <a:pt x="0" y="200"/>
                    <a:pt x="0" y="200"/>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 name="Freeform 24"/>
            <p:cNvSpPr>
              <a:spLocks/>
            </p:cNvSpPr>
            <p:nvPr/>
          </p:nvSpPr>
          <p:spPr bwMode="auto">
            <a:xfrm>
              <a:off x="2489" y="1920"/>
              <a:ext cx="416" cy="472"/>
            </a:xfrm>
            <a:custGeom>
              <a:avLst/>
              <a:gdLst>
                <a:gd name="T0" fmla="*/ 48 w 176"/>
                <a:gd name="T1" fmla="*/ 0 h 200"/>
                <a:gd name="T2" fmla="*/ 92 w 176"/>
                <a:gd name="T3" fmla="*/ 88 h 200"/>
                <a:gd name="T4" fmla="*/ 136 w 176"/>
                <a:gd name="T5" fmla="*/ 0 h 200"/>
                <a:gd name="T6" fmla="*/ 176 w 176"/>
                <a:gd name="T7" fmla="*/ 0 h 200"/>
                <a:gd name="T8" fmla="*/ 117 w 176"/>
                <a:gd name="T9" fmla="*/ 109 h 200"/>
                <a:gd name="T10" fmla="*/ 109 w 176"/>
                <a:gd name="T11" fmla="*/ 125 h 200"/>
                <a:gd name="T12" fmla="*/ 109 w 176"/>
                <a:gd name="T13" fmla="*/ 144 h 200"/>
                <a:gd name="T14" fmla="*/ 109 w 176"/>
                <a:gd name="T15" fmla="*/ 200 h 200"/>
                <a:gd name="T16" fmla="*/ 66 w 176"/>
                <a:gd name="T17" fmla="*/ 200 h 200"/>
                <a:gd name="T18" fmla="*/ 66 w 176"/>
                <a:gd name="T19" fmla="*/ 143 h 200"/>
                <a:gd name="T20" fmla="*/ 66 w 176"/>
                <a:gd name="T21" fmla="*/ 124 h 200"/>
                <a:gd name="T22" fmla="*/ 58 w 176"/>
                <a:gd name="T23" fmla="*/ 108 h 200"/>
                <a:gd name="T24" fmla="*/ 1 w 176"/>
                <a:gd name="T25" fmla="*/ 0 h 200"/>
                <a:gd name="T26" fmla="*/ 2 w 176"/>
                <a:gd name="T27" fmla="*/ 0 h 200"/>
                <a:gd name="T28" fmla="*/ 48 w 176"/>
                <a:gd name="T2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6" h="200">
                  <a:moveTo>
                    <a:pt x="48" y="0"/>
                  </a:moveTo>
                  <a:cubicBezTo>
                    <a:pt x="63" y="29"/>
                    <a:pt x="77" y="58"/>
                    <a:pt x="92" y="88"/>
                  </a:cubicBezTo>
                  <a:cubicBezTo>
                    <a:pt x="107" y="59"/>
                    <a:pt x="121" y="29"/>
                    <a:pt x="136" y="0"/>
                  </a:cubicBezTo>
                  <a:cubicBezTo>
                    <a:pt x="176" y="0"/>
                    <a:pt x="176" y="0"/>
                    <a:pt x="176" y="0"/>
                  </a:cubicBezTo>
                  <a:cubicBezTo>
                    <a:pt x="157" y="36"/>
                    <a:pt x="137" y="72"/>
                    <a:pt x="117" y="109"/>
                  </a:cubicBezTo>
                  <a:cubicBezTo>
                    <a:pt x="115" y="114"/>
                    <a:pt x="110" y="120"/>
                    <a:pt x="109" y="125"/>
                  </a:cubicBezTo>
                  <a:cubicBezTo>
                    <a:pt x="108" y="130"/>
                    <a:pt x="109" y="137"/>
                    <a:pt x="109" y="144"/>
                  </a:cubicBezTo>
                  <a:cubicBezTo>
                    <a:pt x="109" y="200"/>
                    <a:pt x="109" y="200"/>
                    <a:pt x="109" y="200"/>
                  </a:cubicBezTo>
                  <a:cubicBezTo>
                    <a:pt x="66" y="200"/>
                    <a:pt x="66" y="200"/>
                    <a:pt x="66" y="200"/>
                  </a:cubicBezTo>
                  <a:cubicBezTo>
                    <a:pt x="66" y="143"/>
                    <a:pt x="66" y="143"/>
                    <a:pt x="66" y="143"/>
                  </a:cubicBezTo>
                  <a:cubicBezTo>
                    <a:pt x="66" y="137"/>
                    <a:pt x="67" y="130"/>
                    <a:pt x="66" y="124"/>
                  </a:cubicBezTo>
                  <a:cubicBezTo>
                    <a:pt x="66" y="120"/>
                    <a:pt x="61" y="113"/>
                    <a:pt x="58" y="108"/>
                  </a:cubicBezTo>
                  <a:cubicBezTo>
                    <a:pt x="39" y="73"/>
                    <a:pt x="19" y="36"/>
                    <a:pt x="1" y="0"/>
                  </a:cubicBezTo>
                  <a:cubicBezTo>
                    <a:pt x="0" y="0"/>
                    <a:pt x="2" y="0"/>
                    <a:pt x="2" y="0"/>
                  </a:cubicBezTo>
                  <a:lnTo>
                    <a:pt x="4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25"/>
            <p:cNvSpPr>
              <a:spLocks/>
            </p:cNvSpPr>
            <p:nvPr/>
          </p:nvSpPr>
          <p:spPr bwMode="auto">
            <a:xfrm>
              <a:off x="3304" y="1918"/>
              <a:ext cx="297" cy="474"/>
            </a:xfrm>
            <a:custGeom>
              <a:avLst/>
              <a:gdLst>
                <a:gd name="T0" fmla="*/ 1 w 126"/>
                <a:gd name="T1" fmla="*/ 1 h 201"/>
                <a:gd name="T2" fmla="*/ 122 w 126"/>
                <a:gd name="T3" fmla="*/ 1 h 201"/>
                <a:gd name="T4" fmla="*/ 122 w 126"/>
                <a:gd name="T5" fmla="*/ 29 h 201"/>
                <a:gd name="T6" fmla="*/ 42 w 126"/>
                <a:gd name="T7" fmla="*/ 30 h 201"/>
                <a:gd name="T8" fmla="*/ 41 w 126"/>
                <a:gd name="T9" fmla="*/ 83 h 201"/>
                <a:gd name="T10" fmla="*/ 115 w 126"/>
                <a:gd name="T11" fmla="*/ 83 h 201"/>
                <a:gd name="T12" fmla="*/ 115 w 126"/>
                <a:gd name="T13" fmla="*/ 112 h 201"/>
                <a:gd name="T14" fmla="*/ 42 w 126"/>
                <a:gd name="T15" fmla="*/ 112 h 201"/>
                <a:gd name="T16" fmla="*/ 41 w 126"/>
                <a:gd name="T17" fmla="*/ 173 h 201"/>
                <a:gd name="T18" fmla="*/ 125 w 126"/>
                <a:gd name="T19" fmla="*/ 173 h 201"/>
                <a:gd name="T20" fmla="*/ 125 w 126"/>
                <a:gd name="T21" fmla="*/ 201 h 201"/>
                <a:gd name="T22" fmla="*/ 1 w 126"/>
                <a:gd name="T23" fmla="*/ 201 h 201"/>
                <a:gd name="T24" fmla="*/ 1 w 126"/>
                <a:gd name="T25" fmla="*/ 2 h 201"/>
                <a:gd name="T26" fmla="*/ 1 w 126"/>
                <a:gd name="T27" fmla="*/ 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201">
                  <a:moveTo>
                    <a:pt x="1" y="1"/>
                  </a:moveTo>
                  <a:cubicBezTo>
                    <a:pt x="41" y="1"/>
                    <a:pt x="82" y="0"/>
                    <a:pt x="122" y="1"/>
                  </a:cubicBezTo>
                  <a:cubicBezTo>
                    <a:pt x="122" y="29"/>
                    <a:pt x="122" y="29"/>
                    <a:pt x="122" y="29"/>
                  </a:cubicBezTo>
                  <a:cubicBezTo>
                    <a:pt x="96" y="30"/>
                    <a:pt x="69" y="29"/>
                    <a:pt x="42" y="30"/>
                  </a:cubicBezTo>
                  <a:cubicBezTo>
                    <a:pt x="41" y="46"/>
                    <a:pt x="43" y="66"/>
                    <a:pt x="41" y="83"/>
                  </a:cubicBezTo>
                  <a:cubicBezTo>
                    <a:pt x="65" y="84"/>
                    <a:pt x="90" y="83"/>
                    <a:pt x="115" y="83"/>
                  </a:cubicBezTo>
                  <a:cubicBezTo>
                    <a:pt x="115" y="112"/>
                    <a:pt x="115" y="112"/>
                    <a:pt x="115" y="112"/>
                  </a:cubicBezTo>
                  <a:cubicBezTo>
                    <a:pt x="42" y="112"/>
                    <a:pt x="42" y="112"/>
                    <a:pt x="42" y="112"/>
                  </a:cubicBezTo>
                  <a:cubicBezTo>
                    <a:pt x="41" y="131"/>
                    <a:pt x="43" y="154"/>
                    <a:pt x="41" y="173"/>
                  </a:cubicBezTo>
                  <a:cubicBezTo>
                    <a:pt x="125" y="173"/>
                    <a:pt x="125" y="173"/>
                    <a:pt x="125" y="173"/>
                  </a:cubicBezTo>
                  <a:cubicBezTo>
                    <a:pt x="126" y="181"/>
                    <a:pt x="125" y="192"/>
                    <a:pt x="125" y="201"/>
                  </a:cubicBezTo>
                  <a:cubicBezTo>
                    <a:pt x="1" y="201"/>
                    <a:pt x="1" y="201"/>
                    <a:pt x="1" y="201"/>
                  </a:cubicBezTo>
                  <a:cubicBezTo>
                    <a:pt x="1" y="2"/>
                    <a:pt x="1" y="2"/>
                    <a:pt x="1" y="2"/>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 name="Freeform 26"/>
            <p:cNvSpPr>
              <a:spLocks noEditPoints="1"/>
            </p:cNvSpPr>
            <p:nvPr/>
          </p:nvSpPr>
          <p:spPr bwMode="auto">
            <a:xfrm>
              <a:off x="3606" y="2322"/>
              <a:ext cx="83" cy="82"/>
            </a:xfrm>
            <a:custGeom>
              <a:avLst/>
              <a:gdLst>
                <a:gd name="T0" fmla="*/ 14 w 35"/>
                <a:gd name="T1" fmla="*/ 2 h 35"/>
                <a:gd name="T2" fmla="*/ 32 w 35"/>
                <a:gd name="T3" fmla="*/ 16 h 35"/>
                <a:gd name="T4" fmla="*/ 4 w 35"/>
                <a:gd name="T5" fmla="*/ 22 h 35"/>
                <a:gd name="T6" fmla="*/ 14 w 35"/>
                <a:gd name="T7" fmla="*/ 2 h 35"/>
                <a:gd name="T8" fmla="*/ 6 w 35"/>
                <a:gd name="T9" fmla="*/ 20 h 35"/>
                <a:gd name="T10" fmla="*/ 28 w 35"/>
                <a:gd name="T11" fmla="*/ 10 h 35"/>
                <a:gd name="T12" fmla="*/ 15 w 35"/>
                <a:gd name="T13" fmla="*/ 4 h 35"/>
                <a:gd name="T14" fmla="*/ 6 w 35"/>
                <a:gd name="T15" fmla="*/ 2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5">
                  <a:moveTo>
                    <a:pt x="14" y="2"/>
                  </a:moveTo>
                  <a:cubicBezTo>
                    <a:pt x="24" y="0"/>
                    <a:pt x="32" y="7"/>
                    <a:pt x="32" y="16"/>
                  </a:cubicBezTo>
                  <a:cubicBezTo>
                    <a:pt x="31" y="31"/>
                    <a:pt x="10" y="35"/>
                    <a:pt x="4" y="22"/>
                  </a:cubicBezTo>
                  <a:cubicBezTo>
                    <a:pt x="0" y="13"/>
                    <a:pt x="4" y="4"/>
                    <a:pt x="14" y="2"/>
                  </a:cubicBezTo>
                  <a:moveTo>
                    <a:pt x="6" y="20"/>
                  </a:moveTo>
                  <a:cubicBezTo>
                    <a:pt x="11" y="34"/>
                    <a:pt x="35" y="26"/>
                    <a:pt x="28" y="10"/>
                  </a:cubicBezTo>
                  <a:cubicBezTo>
                    <a:pt x="26" y="6"/>
                    <a:pt x="21" y="3"/>
                    <a:pt x="15" y="4"/>
                  </a:cubicBezTo>
                  <a:cubicBezTo>
                    <a:pt x="8" y="6"/>
                    <a:pt x="4" y="13"/>
                    <a:pt x="6" y="2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27"/>
            <p:cNvSpPr>
              <a:spLocks noEditPoints="1"/>
            </p:cNvSpPr>
            <p:nvPr/>
          </p:nvSpPr>
          <p:spPr bwMode="auto">
            <a:xfrm>
              <a:off x="3632" y="2338"/>
              <a:ext cx="33" cy="45"/>
            </a:xfrm>
            <a:custGeom>
              <a:avLst/>
              <a:gdLst>
                <a:gd name="T0" fmla="*/ 1 w 14"/>
                <a:gd name="T1" fmla="*/ 0 h 19"/>
                <a:gd name="T2" fmla="*/ 12 w 14"/>
                <a:gd name="T3" fmla="*/ 2 h 19"/>
                <a:gd name="T4" fmla="*/ 9 w 14"/>
                <a:gd name="T5" fmla="*/ 10 h 19"/>
                <a:gd name="T6" fmla="*/ 13 w 14"/>
                <a:gd name="T7" fmla="*/ 16 h 19"/>
                <a:gd name="T8" fmla="*/ 4 w 14"/>
                <a:gd name="T9" fmla="*/ 10 h 19"/>
                <a:gd name="T10" fmla="*/ 3 w 14"/>
                <a:gd name="T11" fmla="*/ 17 h 19"/>
                <a:gd name="T12" fmla="*/ 0 w 14"/>
                <a:gd name="T13" fmla="*/ 17 h 19"/>
                <a:gd name="T14" fmla="*/ 1 w 14"/>
                <a:gd name="T15" fmla="*/ 0 h 19"/>
                <a:gd name="T16" fmla="*/ 3 w 14"/>
                <a:gd name="T17" fmla="*/ 8 h 19"/>
                <a:gd name="T18" fmla="*/ 10 w 14"/>
                <a:gd name="T19" fmla="*/ 4 h 19"/>
                <a:gd name="T20" fmla="*/ 3 w 14"/>
                <a:gd name="T21" fmla="*/ 2 h 19"/>
                <a:gd name="T22" fmla="*/ 3 w 14"/>
                <a:gd name="T23"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9">
                  <a:moveTo>
                    <a:pt x="1" y="0"/>
                  </a:moveTo>
                  <a:cubicBezTo>
                    <a:pt x="5" y="0"/>
                    <a:pt x="9" y="0"/>
                    <a:pt x="12" y="2"/>
                  </a:cubicBezTo>
                  <a:cubicBezTo>
                    <a:pt x="14" y="5"/>
                    <a:pt x="13" y="10"/>
                    <a:pt x="9" y="10"/>
                  </a:cubicBezTo>
                  <a:cubicBezTo>
                    <a:pt x="10" y="12"/>
                    <a:pt x="12" y="14"/>
                    <a:pt x="13" y="16"/>
                  </a:cubicBezTo>
                  <a:cubicBezTo>
                    <a:pt x="7" y="19"/>
                    <a:pt x="9" y="9"/>
                    <a:pt x="4" y="10"/>
                  </a:cubicBezTo>
                  <a:cubicBezTo>
                    <a:pt x="3" y="11"/>
                    <a:pt x="4" y="15"/>
                    <a:pt x="3" y="17"/>
                  </a:cubicBezTo>
                  <a:cubicBezTo>
                    <a:pt x="0" y="17"/>
                    <a:pt x="0" y="17"/>
                    <a:pt x="0" y="17"/>
                  </a:cubicBezTo>
                  <a:cubicBezTo>
                    <a:pt x="1" y="12"/>
                    <a:pt x="0" y="4"/>
                    <a:pt x="1" y="0"/>
                  </a:cubicBezTo>
                  <a:moveTo>
                    <a:pt x="3" y="8"/>
                  </a:moveTo>
                  <a:cubicBezTo>
                    <a:pt x="7" y="8"/>
                    <a:pt x="11" y="8"/>
                    <a:pt x="10" y="4"/>
                  </a:cubicBezTo>
                  <a:cubicBezTo>
                    <a:pt x="9" y="2"/>
                    <a:pt x="6" y="2"/>
                    <a:pt x="3" y="2"/>
                  </a:cubicBezTo>
                  <a:lnTo>
                    <a:pt x="3"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 name="Freeform 28"/>
            <p:cNvSpPr>
              <a:spLocks/>
            </p:cNvSpPr>
            <p:nvPr/>
          </p:nvSpPr>
          <p:spPr bwMode="auto">
            <a:xfrm>
              <a:off x="2099" y="847"/>
              <a:ext cx="303" cy="428"/>
            </a:xfrm>
            <a:custGeom>
              <a:avLst/>
              <a:gdLst>
                <a:gd name="T0" fmla="*/ 0 w 303"/>
                <a:gd name="T1" fmla="*/ 428 h 428"/>
                <a:gd name="T2" fmla="*/ 0 w 303"/>
                <a:gd name="T3" fmla="*/ 0 h 428"/>
                <a:gd name="T4" fmla="*/ 88 w 303"/>
                <a:gd name="T5" fmla="*/ 0 h 428"/>
                <a:gd name="T6" fmla="*/ 88 w 303"/>
                <a:gd name="T7" fmla="*/ 355 h 428"/>
                <a:gd name="T8" fmla="*/ 303 w 303"/>
                <a:gd name="T9" fmla="*/ 355 h 428"/>
                <a:gd name="T10" fmla="*/ 303 w 303"/>
                <a:gd name="T11" fmla="*/ 428 h 428"/>
                <a:gd name="T12" fmla="*/ 0 w 303"/>
                <a:gd name="T13" fmla="*/ 428 h 428"/>
              </a:gdLst>
              <a:ahLst/>
              <a:cxnLst>
                <a:cxn ang="0">
                  <a:pos x="T0" y="T1"/>
                </a:cxn>
                <a:cxn ang="0">
                  <a:pos x="T2" y="T3"/>
                </a:cxn>
                <a:cxn ang="0">
                  <a:pos x="T4" y="T5"/>
                </a:cxn>
                <a:cxn ang="0">
                  <a:pos x="T6" y="T7"/>
                </a:cxn>
                <a:cxn ang="0">
                  <a:pos x="T8" y="T9"/>
                </a:cxn>
                <a:cxn ang="0">
                  <a:pos x="T10" y="T11"/>
                </a:cxn>
                <a:cxn ang="0">
                  <a:pos x="T12" y="T13"/>
                </a:cxn>
              </a:cxnLst>
              <a:rect l="0" t="0" r="r" b="b"/>
              <a:pathLst>
                <a:path w="303" h="428">
                  <a:moveTo>
                    <a:pt x="0" y="428"/>
                  </a:moveTo>
                  <a:lnTo>
                    <a:pt x="0" y="0"/>
                  </a:lnTo>
                  <a:lnTo>
                    <a:pt x="88" y="0"/>
                  </a:lnTo>
                  <a:lnTo>
                    <a:pt x="88" y="355"/>
                  </a:lnTo>
                  <a:lnTo>
                    <a:pt x="303" y="355"/>
                  </a:lnTo>
                  <a:lnTo>
                    <a:pt x="303" y="428"/>
                  </a:lnTo>
                  <a:lnTo>
                    <a:pt x="0" y="42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29"/>
            <p:cNvSpPr>
              <a:spLocks/>
            </p:cNvSpPr>
            <p:nvPr/>
          </p:nvSpPr>
          <p:spPr bwMode="auto">
            <a:xfrm>
              <a:off x="2444" y="843"/>
              <a:ext cx="399" cy="432"/>
            </a:xfrm>
            <a:custGeom>
              <a:avLst/>
              <a:gdLst>
                <a:gd name="T0" fmla="*/ 0 w 399"/>
                <a:gd name="T1" fmla="*/ 432 h 432"/>
                <a:gd name="T2" fmla="*/ 147 w 399"/>
                <a:gd name="T3" fmla="*/ 205 h 432"/>
                <a:gd name="T4" fmla="*/ 14 w 399"/>
                <a:gd name="T5" fmla="*/ 0 h 432"/>
                <a:gd name="T6" fmla="*/ 116 w 399"/>
                <a:gd name="T7" fmla="*/ 0 h 432"/>
                <a:gd name="T8" fmla="*/ 201 w 399"/>
                <a:gd name="T9" fmla="*/ 139 h 432"/>
                <a:gd name="T10" fmla="*/ 286 w 399"/>
                <a:gd name="T11" fmla="*/ 0 h 432"/>
                <a:gd name="T12" fmla="*/ 388 w 399"/>
                <a:gd name="T13" fmla="*/ 0 h 432"/>
                <a:gd name="T14" fmla="*/ 253 w 399"/>
                <a:gd name="T15" fmla="*/ 210 h 432"/>
                <a:gd name="T16" fmla="*/ 399 w 399"/>
                <a:gd name="T17" fmla="*/ 432 h 432"/>
                <a:gd name="T18" fmla="*/ 295 w 399"/>
                <a:gd name="T19" fmla="*/ 432 h 432"/>
                <a:gd name="T20" fmla="*/ 201 w 399"/>
                <a:gd name="T21" fmla="*/ 283 h 432"/>
                <a:gd name="T22" fmla="*/ 104 w 399"/>
                <a:gd name="T23" fmla="*/ 432 h 432"/>
                <a:gd name="T24" fmla="*/ 0 w 399"/>
                <a:gd name="T25"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32">
                  <a:moveTo>
                    <a:pt x="0" y="432"/>
                  </a:moveTo>
                  <a:lnTo>
                    <a:pt x="147" y="205"/>
                  </a:lnTo>
                  <a:lnTo>
                    <a:pt x="14" y="0"/>
                  </a:lnTo>
                  <a:lnTo>
                    <a:pt x="116" y="0"/>
                  </a:lnTo>
                  <a:lnTo>
                    <a:pt x="201" y="139"/>
                  </a:lnTo>
                  <a:lnTo>
                    <a:pt x="286" y="0"/>
                  </a:lnTo>
                  <a:lnTo>
                    <a:pt x="388" y="0"/>
                  </a:lnTo>
                  <a:lnTo>
                    <a:pt x="253" y="210"/>
                  </a:lnTo>
                  <a:lnTo>
                    <a:pt x="399" y="432"/>
                  </a:lnTo>
                  <a:lnTo>
                    <a:pt x="295" y="432"/>
                  </a:lnTo>
                  <a:lnTo>
                    <a:pt x="201" y="283"/>
                  </a:lnTo>
                  <a:lnTo>
                    <a:pt x="104"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8" name="Freeform 30"/>
            <p:cNvSpPr>
              <a:spLocks/>
            </p:cNvSpPr>
            <p:nvPr/>
          </p:nvSpPr>
          <p:spPr bwMode="auto">
            <a:xfrm>
              <a:off x="2914" y="843"/>
              <a:ext cx="295" cy="432"/>
            </a:xfrm>
            <a:custGeom>
              <a:avLst/>
              <a:gdLst>
                <a:gd name="T0" fmla="*/ 0 w 295"/>
                <a:gd name="T1" fmla="*/ 432 h 432"/>
                <a:gd name="T2" fmla="*/ 0 w 295"/>
                <a:gd name="T3" fmla="*/ 0 h 432"/>
                <a:gd name="T4" fmla="*/ 295 w 295"/>
                <a:gd name="T5" fmla="*/ 0 h 432"/>
                <a:gd name="T6" fmla="*/ 295 w 295"/>
                <a:gd name="T7" fmla="*/ 73 h 432"/>
                <a:gd name="T8" fmla="*/ 88 w 295"/>
                <a:gd name="T9" fmla="*/ 73 h 432"/>
                <a:gd name="T10" fmla="*/ 88 w 295"/>
                <a:gd name="T11" fmla="*/ 174 h 432"/>
                <a:gd name="T12" fmla="*/ 267 w 295"/>
                <a:gd name="T13" fmla="*/ 174 h 432"/>
                <a:gd name="T14" fmla="*/ 267 w 295"/>
                <a:gd name="T15" fmla="*/ 248 h 432"/>
                <a:gd name="T16" fmla="*/ 88 w 295"/>
                <a:gd name="T17" fmla="*/ 248 h 432"/>
                <a:gd name="T18" fmla="*/ 88 w 295"/>
                <a:gd name="T19" fmla="*/ 432 h 432"/>
                <a:gd name="T20" fmla="*/ 0 w 295"/>
                <a:gd name="T2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432">
                  <a:moveTo>
                    <a:pt x="0" y="432"/>
                  </a:moveTo>
                  <a:lnTo>
                    <a:pt x="0" y="0"/>
                  </a:lnTo>
                  <a:lnTo>
                    <a:pt x="295" y="0"/>
                  </a:lnTo>
                  <a:lnTo>
                    <a:pt x="295" y="73"/>
                  </a:lnTo>
                  <a:lnTo>
                    <a:pt x="88" y="73"/>
                  </a:lnTo>
                  <a:lnTo>
                    <a:pt x="88" y="174"/>
                  </a:lnTo>
                  <a:lnTo>
                    <a:pt x="267" y="174"/>
                  </a:lnTo>
                  <a:lnTo>
                    <a:pt x="267" y="248"/>
                  </a:lnTo>
                  <a:lnTo>
                    <a:pt x="88" y="248"/>
                  </a:lnTo>
                  <a:lnTo>
                    <a:pt x="88"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31"/>
            <p:cNvSpPr>
              <a:spLocks/>
            </p:cNvSpPr>
            <p:nvPr/>
          </p:nvSpPr>
          <p:spPr bwMode="auto">
            <a:xfrm>
              <a:off x="3273" y="843"/>
              <a:ext cx="343" cy="432"/>
            </a:xfrm>
            <a:custGeom>
              <a:avLst/>
              <a:gdLst>
                <a:gd name="T0" fmla="*/ 128 w 343"/>
                <a:gd name="T1" fmla="*/ 432 h 432"/>
                <a:gd name="T2" fmla="*/ 128 w 343"/>
                <a:gd name="T3" fmla="*/ 73 h 432"/>
                <a:gd name="T4" fmla="*/ 0 w 343"/>
                <a:gd name="T5" fmla="*/ 73 h 432"/>
                <a:gd name="T6" fmla="*/ 0 w 343"/>
                <a:gd name="T7" fmla="*/ 0 h 432"/>
                <a:gd name="T8" fmla="*/ 343 w 343"/>
                <a:gd name="T9" fmla="*/ 0 h 432"/>
                <a:gd name="T10" fmla="*/ 343 w 343"/>
                <a:gd name="T11" fmla="*/ 73 h 432"/>
                <a:gd name="T12" fmla="*/ 215 w 343"/>
                <a:gd name="T13" fmla="*/ 73 h 432"/>
                <a:gd name="T14" fmla="*/ 215 w 343"/>
                <a:gd name="T15" fmla="*/ 432 h 432"/>
                <a:gd name="T16" fmla="*/ 128 w 343"/>
                <a:gd name="T17"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432">
                  <a:moveTo>
                    <a:pt x="128" y="432"/>
                  </a:moveTo>
                  <a:lnTo>
                    <a:pt x="128" y="73"/>
                  </a:lnTo>
                  <a:lnTo>
                    <a:pt x="0" y="73"/>
                  </a:lnTo>
                  <a:lnTo>
                    <a:pt x="0" y="0"/>
                  </a:lnTo>
                  <a:lnTo>
                    <a:pt x="343" y="0"/>
                  </a:lnTo>
                  <a:lnTo>
                    <a:pt x="343" y="73"/>
                  </a:lnTo>
                  <a:lnTo>
                    <a:pt x="215" y="73"/>
                  </a:lnTo>
                  <a:lnTo>
                    <a:pt x="215" y="432"/>
                  </a:lnTo>
                  <a:lnTo>
                    <a:pt x="128"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6" name="Group 5"/>
          <p:cNvGrpSpPr>
            <a:grpSpLocks noChangeAspect="1"/>
          </p:cNvGrpSpPr>
          <p:nvPr/>
        </p:nvGrpSpPr>
        <p:grpSpPr bwMode="auto">
          <a:xfrm>
            <a:off x="561743" y="4326391"/>
            <a:ext cx="959338" cy="509068"/>
            <a:chOff x="1640" y="963"/>
            <a:chExt cx="2480" cy="1316"/>
          </a:xfrm>
          <a:solidFill>
            <a:schemeClr val="bg1"/>
          </a:solidFill>
        </p:grpSpPr>
        <p:sp>
          <p:nvSpPr>
            <p:cNvPr id="57" name="Freeform 6"/>
            <p:cNvSpPr>
              <a:spLocks/>
            </p:cNvSpPr>
            <p:nvPr/>
          </p:nvSpPr>
          <p:spPr bwMode="auto">
            <a:xfrm>
              <a:off x="2025" y="1440"/>
              <a:ext cx="246" cy="359"/>
            </a:xfrm>
            <a:custGeom>
              <a:avLst/>
              <a:gdLst>
                <a:gd name="T0" fmla="*/ 246 w 246"/>
                <a:gd name="T1" fmla="*/ 359 h 359"/>
                <a:gd name="T2" fmla="*/ 0 w 246"/>
                <a:gd name="T3" fmla="*/ 359 h 359"/>
                <a:gd name="T4" fmla="*/ 0 w 246"/>
                <a:gd name="T5" fmla="*/ 0 h 359"/>
                <a:gd name="T6" fmla="*/ 92 w 246"/>
                <a:gd name="T7" fmla="*/ 0 h 359"/>
                <a:gd name="T8" fmla="*/ 92 w 246"/>
                <a:gd name="T9" fmla="*/ 277 h 359"/>
                <a:gd name="T10" fmla="*/ 246 w 246"/>
                <a:gd name="T11" fmla="*/ 277 h 359"/>
                <a:gd name="T12" fmla="*/ 246 w 246"/>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46" h="359">
                  <a:moveTo>
                    <a:pt x="246" y="359"/>
                  </a:moveTo>
                  <a:lnTo>
                    <a:pt x="0" y="359"/>
                  </a:lnTo>
                  <a:lnTo>
                    <a:pt x="0" y="0"/>
                  </a:lnTo>
                  <a:lnTo>
                    <a:pt x="92" y="0"/>
                  </a:lnTo>
                  <a:lnTo>
                    <a:pt x="92" y="277"/>
                  </a:lnTo>
                  <a:lnTo>
                    <a:pt x="246" y="277"/>
                  </a:lnTo>
                  <a:lnTo>
                    <a:pt x="246" y="3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7"/>
            <p:cNvSpPr>
              <a:spLocks/>
            </p:cNvSpPr>
            <p:nvPr/>
          </p:nvSpPr>
          <p:spPr bwMode="auto">
            <a:xfrm>
              <a:off x="2318" y="1440"/>
              <a:ext cx="309" cy="364"/>
            </a:xfrm>
            <a:custGeom>
              <a:avLst/>
              <a:gdLst>
                <a:gd name="T0" fmla="*/ 39 w 131"/>
                <a:gd name="T1" fmla="*/ 0 h 154"/>
                <a:gd name="T2" fmla="*/ 39 w 131"/>
                <a:gd name="T3" fmla="*/ 95 h 154"/>
                <a:gd name="T4" fmla="*/ 66 w 131"/>
                <a:gd name="T5" fmla="*/ 121 h 154"/>
                <a:gd name="T6" fmla="*/ 92 w 131"/>
                <a:gd name="T7" fmla="*/ 95 h 154"/>
                <a:gd name="T8" fmla="*/ 92 w 131"/>
                <a:gd name="T9" fmla="*/ 0 h 154"/>
                <a:gd name="T10" fmla="*/ 131 w 131"/>
                <a:gd name="T11" fmla="*/ 0 h 154"/>
                <a:gd name="T12" fmla="*/ 131 w 131"/>
                <a:gd name="T13" fmla="*/ 95 h 154"/>
                <a:gd name="T14" fmla="*/ 65 w 131"/>
                <a:gd name="T15" fmla="*/ 154 h 154"/>
                <a:gd name="T16" fmla="*/ 0 w 131"/>
                <a:gd name="T17" fmla="*/ 95 h 154"/>
                <a:gd name="T18" fmla="*/ 0 w 131"/>
                <a:gd name="T19" fmla="*/ 0 h 154"/>
                <a:gd name="T20" fmla="*/ 39 w 131"/>
                <a:gd name="T21"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154">
                  <a:moveTo>
                    <a:pt x="39" y="0"/>
                  </a:moveTo>
                  <a:cubicBezTo>
                    <a:pt x="39" y="95"/>
                    <a:pt x="39" y="95"/>
                    <a:pt x="39" y="95"/>
                  </a:cubicBezTo>
                  <a:cubicBezTo>
                    <a:pt x="39" y="108"/>
                    <a:pt x="51" y="121"/>
                    <a:pt x="66" y="121"/>
                  </a:cubicBezTo>
                  <a:cubicBezTo>
                    <a:pt x="80" y="121"/>
                    <a:pt x="92" y="108"/>
                    <a:pt x="92" y="95"/>
                  </a:cubicBezTo>
                  <a:cubicBezTo>
                    <a:pt x="92" y="0"/>
                    <a:pt x="92" y="0"/>
                    <a:pt x="92" y="0"/>
                  </a:cubicBezTo>
                  <a:cubicBezTo>
                    <a:pt x="131" y="0"/>
                    <a:pt x="131" y="0"/>
                    <a:pt x="131" y="0"/>
                  </a:cubicBezTo>
                  <a:cubicBezTo>
                    <a:pt x="131" y="95"/>
                    <a:pt x="131" y="95"/>
                    <a:pt x="131" y="95"/>
                  </a:cubicBezTo>
                  <a:cubicBezTo>
                    <a:pt x="131" y="134"/>
                    <a:pt x="94" y="154"/>
                    <a:pt x="65" y="154"/>
                  </a:cubicBezTo>
                  <a:cubicBezTo>
                    <a:pt x="36" y="154"/>
                    <a:pt x="0" y="135"/>
                    <a:pt x="0" y="95"/>
                  </a:cubicBezTo>
                  <a:cubicBezTo>
                    <a:pt x="0" y="0"/>
                    <a:pt x="0" y="0"/>
                    <a:pt x="0" y="0"/>
                  </a:cubicBezTo>
                  <a:lnTo>
                    <a:pt x="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8"/>
            <p:cNvSpPr>
              <a:spLocks noEditPoints="1"/>
            </p:cNvSpPr>
            <p:nvPr/>
          </p:nvSpPr>
          <p:spPr bwMode="auto">
            <a:xfrm>
              <a:off x="3085" y="1436"/>
              <a:ext cx="371" cy="371"/>
            </a:xfrm>
            <a:custGeom>
              <a:avLst/>
              <a:gdLst>
                <a:gd name="T0" fmla="*/ 157 w 157"/>
                <a:gd name="T1" fmla="*/ 79 h 157"/>
                <a:gd name="T2" fmla="*/ 79 w 157"/>
                <a:gd name="T3" fmla="*/ 157 h 157"/>
                <a:gd name="T4" fmla="*/ 0 w 157"/>
                <a:gd name="T5" fmla="*/ 79 h 157"/>
                <a:gd name="T6" fmla="*/ 79 w 157"/>
                <a:gd name="T7" fmla="*/ 0 h 157"/>
                <a:gd name="T8" fmla="*/ 157 w 157"/>
                <a:gd name="T9" fmla="*/ 79 h 157"/>
                <a:gd name="T10" fmla="*/ 79 w 157"/>
                <a:gd name="T11" fmla="*/ 122 h 157"/>
                <a:gd name="T12" fmla="*/ 118 w 157"/>
                <a:gd name="T13" fmla="*/ 79 h 157"/>
                <a:gd name="T14" fmla="*/ 78 w 157"/>
                <a:gd name="T15" fmla="*/ 35 h 157"/>
                <a:gd name="T16" fmla="*/ 39 w 157"/>
                <a:gd name="T17" fmla="*/ 79 h 157"/>
                <a:gd name="T18" fmla="*/ 79 w 157"/>
                <a:gd name="T19" fmla="*/ 12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157">
                  <a:moveTo>
                    <a:pt x="157" y="79"/>
                  </a:moveTo>
                  <a:cubicBezTo>
                    <a:pt x="157" y="126"/>
                    <a:pt x="121" y="157"/>
                    <a:pt x="79" y="157"/>
                  </a:cubicBezTo>
                  <a:cubicBezTo>
                    <a:pt x="36" y="157"/>
                    <a:pt x="0" y="126"/>
                    <a:pt x="0" y="79"/>
                  </a:cubicBezTo>
                  <a:cubicBezTo>
                    <a:pt x="0" y="31"/>
                    <a:pt x="36" y="0"/>
                    <a:pt x="79" y="0"/>
                  </a:cubicBezTo>
                  <a:cubicBezTo>
                    <a:pt x="121" y="0"/>
                    <a:pt x="157" y="32"/>
                    <a:pt x="157" y="79"/>
                  </a:cubicBezTo>
                  <a:close/>
                  <a:moveTo>
                    <a:pt x="79" y="122"/>
                  </a:moveTo>
                  <a:cubicBezTo>
                    <a:pt x="98" y="122"/>
                    <a:pt x="118" y="111"/>
                    <a:pt x="118" y="79"/>
                  </a:cubicBezTo>
                  <a:cubicBezTo>
                    <a:pt x="118" y="47"/>
                    <a:pt x="98" y="35"/>
                    <a:pt x="78" y="35"/>
                  </a:cubicBezTo>
                  <a:cubicBezTo>
                    <a:pt x="58" y="35"/>
                    <a:pt x="39" y="49"/>
                    <a:pt x="39" y="79"/>
                  </a:cubicBezTo>
                  <a:cubicBezTo>
                    <a:pt x="39" y="108"/>
                    <a:pt x="59" y="122"/>
                    <a:pt x="79"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9"/>
            <p:cNvSpPr>
              <a:spLocks/>
            </p:cNvSpPr>
            <p:nvPr/>
          </p:nvSpPr>
          <p:spPr bwMode="auto">
            <a:xfrm>
              <a:off x="3520" y="1440"/>
              <a:ext cx="236" cy="359"/>
            </a:xfrm>
            <a:custGeom>
              <a:avLst/>
              <a:gdLst>
                <a:gd name="T0" fmla="*/ 236 w 236"/>
                <a:gd name="T1" fmla="*/ 81 h 359"/>
                <a:gd name="T2" fmla="*/ 90 w 236"/>
                <a:gd name="T3" fmla="*/ 81 h 359"/>
                <a:gd name="T4" fmla="*/ 90 w 236"/>
                <a:gd name="T5" fmla="*/ 147 h 359"/>
                <a:gd name="T6" fmla="*/ 234 w 236"/>
                <a:gd name="T7" fmla="*/ 147 h 359"/>
                <a:gd name="T8" fmla="*/ 234 w 236"/>
                <a:gd name="T9" fmla="*/ 227 h 359"/>
                <a:gd name="T10" fmla="*/ 90 w 236"/>
                <a:gd name="T11" fmla="*/ 227 h 359"/>
                <a:gd name="T12" fmla="*/ 90 w 236"/>
                <a:gd name="T13" fmla="*/ 359 h 359"/>
                <a:gd name="T14" fmla="*/ 0 w 236"/>
                <a:gd name="T15" fmla="*/ 359 h 359"/>
                <a:gd name="T16" fmla="*/ 0 w 236"/>
                <a:gd name="T17" fmla="*/ 0 h 359"/>
                <a:gd name="T18" fmla="*/ 236 w 236"/>
                <a:gd name="T19" fmla="*/ 0 h 359"/>
                <a:gd name="T20" fmla="*/ 236 w 236"/>
                <a:gd name="T21" fmla="*/ 81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359">
                  <a:moveTo>
                    <a:pt x="236" y="81"/>
                  </a:moveTo>
                  <a:lnTo>
                    <a:pt x="90" y="81"/>
                  </a:lnTo>
                  <a:lnTo>
                    <a:pt x="90" y="147"/>
                  </a:lnTo>
                  <a:lnTo>
                    <a:pt x="234" y="147"/>
                  </a:lnTo>
                  <a:lnTo>
                    <a:pt x="234" y="227"/>
                  </a:lnTo>
                  <a:lnTo>
                    <a:pt x="90" y="227"/>
                  </a:lnTo>
                  <a:lnTo>
                    <a:pt x="90" y="359"/>
                  </a:lnTo>
                  <a:lnTo>
                    <a:pt x="0" y="359"/>
                  </a:lnTo>
                  <a:lnTo>
                    <a:pt x="0" y="0"/>
                  </a:lnTo>
                  <a:lnTo>
                    <a:pt x="236" y="0"/>
                  </a:lnTo>
                  <a:lnTo>
                    <a:pt x="236" y="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10"/>
            <p:cNvSpPr>
              <a:spLocks/>
            </p:cNvSpPr>
            <p:nvPr/>
          </p:nvSpPr>
          <p:spPr bwMode="auto">
            <a:xfrm>
              <a:off x="3827" y="1440"/>
              <a:ext cx="293" cy="359"/>
            </a:xfrm>
            <a:custGeom>
              <a:avLst/>
              <a:gdLst>
                <a:gd name="T0" fmla="*/ 293 w 293"/>
                <a:gd name="T1" fmla="*/ 0 h 359"/>
                <a:gd name="T2" fmla="*/ 293 w 293"/>
                <a:gd name="T3" fmla="*/ 81 h 359"/>
                <a:gd name="T4" fmla="*/ 191 w 293"/>
                <a:gd name="T5" fmla="*/ 81 h 359"/>
                <a:gd name="T6" fmla="*/ 191 w 293"/>
                <a:gd name="T7" fmla="*/ 359 h 359"/>
                <a:gd name="T8" fmla="*/ 99 w 293"/>
                <a:gd name="T9" fmla="*/ 359 h 359"/>
                <a:gd name="T10" fmla="*/ 99 w 293"/>
                <a:gd name="T11" fmla="*/ 81 h 359"/>
                <a:gd name="T12" fmla="*/ 0 w 293"/>
                <a:gd name="T13" fmla="*/ 81 h 359"/>
                <a:gd name="T14" fmla="*/ 0 w 293"/>
                <a:gd name="T15" fmla="*/ 0 h 359"/>
                <a:gd name="T16" fmla="*/ 293 w 293"/>
                <a:gd name="T1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359">
                  <a:moveTo>
                    <a:pt x="293" y="0"/>
                  </a:moveTo>
                  <a:lnTo>
                    <a:pt x="293" y="81"/>
                  </a:lnTo>
                  <a:lnTo>
                    <a:pt x="191" y="81"/>
                  </a:lnTo>
                  <a:lnTo>
                    <a:pt x="191" y="359"/>
                  </a:lnTo>
                  <a:lnTo>
                    <a:pt x="99" y="359"/>
                  </a:lnTo>
                  <a:lnTo>
                    <a:pt x="99" y="81"/>
                  </a:lnTo>
                  <a:lnTo>
                    <a:pt x="0" y="81"/>
                  </a:lnTo>
                  <a:lnTo>
                    <a:pt x="0" y="0"/>
                  </a:lnTo>
                  <a:lnTo>
                    <a:pt x="2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11"/>
            <p:cNvSpPr>
              <a:spLocks/>
            </p:cNvSpPr>
            <p:nvPr/>
          </p:nvSpPr>
          <p:spPr bwMode="auto">
            <a:xfrm>
              <a:off x="2119" y="963"/>
              <a:ext cx="359" cy="293"/>
            </a:xfrm>
            <a:custGeom>
              <a:avLst/>
              <a:gdLst>
                <a:gd name="T0" fmla="*/ 0 w 359"/>
                <a:gd name="T1" fmla="*/ 293 h 293"/>
                <a:gd name="T2" fmla="*/ 180 w 359"/>
                <a:gd name="T3" fmla="*/ 114 h 293"/>
                <a:gd name="T4" fmla="*/ 359 w 359"/>
                <a:gd name="T5" fmla="*/ 293 h 293"/>
                <a:gd name="T6" fmla="*/ 359 w 359"/>
                <a:gd name="T7" fmla="*/ 178 h 293"/>
                <a:gd name="T8" fmla="*/ 180 w 359"/>
                <a:gd name="T9" fmla="*/ 0 h 293"/>
                <a:gd name="T10" fmla="*/ 0 w 359"/>
                <a:gd name="T11" fmla="*/ 180 h 293"/>
                <a:gd name="T12" fmla="*/ 0 w 359"/>
                <a:gd name="T13" fmla="*/ 293 h 293"/>
              </a:gdLst>
              <a:ahLst/>
              <a:cxnLst>
                <a:cxn ang="0">
                  <a:pos x="T0" y="T1"/>
                </a:cxn>
                <a:cxn ang="0">
                  <a:pos x="T2" y="T3"/>
                </a:cxn>
                <a:cxn ang="0">
                  <a:pos x="T4" y="T5"/>
                </a:cxn>
                <a:cxn ang="0">
                  <a:pos x="T6" y="T7"/>
                </a:cxn>
                <a:cxn ang="0">
                  <a:pos x="T8" y="T9"/>
                </a:cxn>
                <a:cxn ang="0">
                  <a:pos x="T10" y="T11"/>
                </a:cxn>
                <a:cxn ang="0">
                  <a:pos x="T12" y="T13"/>
                </a:cxn>
              </a:cxnLst>
              <a:rect l="0" t="0" r="r" b="b"/>
              <a:pathLst>
                <a:path w="359" h="293">
                  <a:moveTo>
                    <a:pt x="0" y="293"/>
                  </a:moveTo>
                  <a:lnTo>
                    <a:pt x="180" y="114"/>
                  </a:lnTo>
                  <a:lnTo>
                    <a:pt x="359" y="293"/>
                  </a:lnTo>
                  <a:lnTo>
                    <a:pt x="359" y="178"/>
                  </a:lnTo>
                  <a:lnTo>
                    <a:pt x="180" y="0"/>
                  </a:lnTo>
                  <a:lnTo>
                    <a:pt x="0" y="180"/>
                  </a:lnTo>
                  <a:lnTo>
                    <a:pt x="0" y="2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12"/>
            <p:cNvSpPr>
              <a:spLocks/>
            </p:cNvSpPr>
            <p:nvPr/>
          </p:nvSpPr>
          <p:spPr bwMode="auto">
            <a:xfrm>
              <a:off x="1640" y="1440"/>
              <a:ext cx="295" cy="359"/>
            </a:xfrm>
            <a:custGeom>
              <a:avLst/>
              <a:gdLst>
                <a:gd name="T0" fmla="*/ 295 w 295"/>
                <a:gd name="T1" fmla="*/ 359 h 359"/>
                <a:gd name="T2" fmla="*/ 116 w 295"/>
                <a:gd name="T3" fmla="*/ 180 h 359"/>
                <a:gd name="T4" fmla="*/ 295 w 295"/>
                <a:gd name="T5" fmla="*/ 0 h 359"/>
                <a:gd name="T6" fmla="*/ 182 w 295"/>
                <a:gd name="T7" fmla="*/ 0 h 359"/>
                <a:gd name="T8" fmla="*/ 0 w 295"/>
                <a:gd name="T9" fmla="*/ 180 h 359"/>
                <a:gd name="T10" fmla="*/ 179 w 295"/>
                <a:gd name="T11" fmla="*/ 359 h 359"/>
                <a:gd name="T12" fmla="*/ 295 w 295"/>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95" h="359">
                  <a:moveTo>
                    <a:pt x="295" y="359"/>
                  </a:moveTo>
                  <a:lnTo>
                    <a:pt x="116" y="180"/>
                  </a:lnTo>
                  <a:lnTo>
                    <a:pt x="295" y="0"/>
                  </a:lnTo>
                  <a:lnTo>
                    <a:pt x="182" y="0"/>
                  </a:lnTo>
                  <a:lnTo>
                    <a:pt x="0" y="180"/>
                  </a:lnTo>
                  <a:lnTo>
                    <a:pt x="179" y="359"/>
                  </a:lnTo>
                  <a:lnTo>
                    <a:pt x="295" y="3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13"/>
            <p:cNvSpPr>
              <a:spLocks/>
            </p:cNvSpPr>
            <p:nvPr/>
          </p:nvSpPr>
          <p:spPr bwMode="auto">
            <a:xfrm>
              <a:off x="2119" y="1984"/>
              <a:ext cx="359" cy="295"/>
            </a:xfrm>
            <a:custGeom>
              <a:avLst/>
              <a:gdLst>
                <a:gd name="T0" fmla="*/ 359 w 359"/>
                <a:gd name="T1" fmla="*/ 2 h 295"/>
                <a:gd name="T2" fmla="*/ 180 w 359"/>
                <a:gd name="T3" fmla="*/ 182 h 295"/>
                <a:gd name="T4" fmla="*/ 0 w 359"/>
                <a:gd name="T5" fmla="*/ 0 h 295"/>
                <a:gd name="T6" fmla="*/ 0 w 359"/>
                <a:gd name="T7" fmla="*/ 115 h 295"/>
                <a:gd name="T8" fmla="*/ 180 w 359"/>
                <a:gd name="T9" fmla="*/ 295 h 295"/>
                <a:gd name="T10" fmla="*/ 359 w 359"/>
                <a:gd name="T11" fmla="*/ 118 h 295"/>
                <a:gd name="T12" fmla="*/ 359 w 359"/>
                <a:gd name="T13" fmla="*/ 2 h 295"/>
              </a:gdLst>
              <a:ahLst/>
              <a:cxnLst>
                <a:cxn ang="0">
                  <a:pos x="T0" y="T1"/>
                </a:cxn>
                <a:cxn ang="0">
                  <a:pos x="T2" y="T3"/>
                </a:cxn>
                <a:cxn ang="0">
                  <a:pos x="T4" y="T5"/>
                </a:cxn>
                <a:cxn ang="0">
                  <a:pos x="T6" y="T7"/>
                </a:cxn>
                <a:cxn ang="0">
                  <a:pos x="T8" y="T9"/>
                </a:cxn>
                <a:cxn ang="0">
                  <a:pos x="T10" y="T11"/>
                </a:cxn>
                <a:cxn ang="0">
                  <a:pos x="T12" y="T13"/>
                </a:cxn>
              </a:cxnLst>
              <a:rect l="0" t="0" r="r" b="b"/>
              <a:pathLst>
                <a:path w="359" h="295">
                  <a:moveTo>
                    <a:pt x="359" y="2"/>
                  </a:moveTo>
                  <a:lnTo>
                    <a:pt x="180" y="182"/>
                  </a:lnTo>
                  <a:lnTo>
                    <a:pt x="0" y="0"/>
                  </a:lnTo>
                  <a:lnTo>
                    <a:pt x="0" y="115"/>
                  </a:lnTo>
                  <a:lnTo>
                    <a:pt x="180" y="295"/>
                  </a:lnTo>
                  <a:lnTo>
                    <a:pt x="359" y="118"/>
                  </a:lnTo>
                  <a:lnTo>
                    <a:pt x="359"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14"/>
            <p:cNvSpPr>
              <a:spLocks/>
            </p:cNvSpPr>
            <p:nvPr/>
          </p:nvSpPr>
          <p:spPr bwMode="auto">
            <a:xfrm>
              <a:off x="2908" y="1672"/>
              <a:ext cx="187" cy="127"/>
            </a:xfrm>
            <a:custGeom>
              <a:avLst/>
              <a:gdLst>
                <a:gd name="T0" fmla="*/ 0 w 187"/>
                <a:gd name="T1" fmla="*/ 57 h 127"/>
                <a:gd name="T2" fmla="*/ 71 w 187"/>
                <a:gd name="T3" fmla="*/ 127 h 127"/>
                <a:gd name="T4" fmla="*/ 187 w 187"/>
                <a:gd name="T5" fmla="*/ 127 h 127"/>
                <a:gd name="T6" fmla="*/ 57 w 187"/>
                <a:gd name="T7" fmla="*/ 0 h 127"/>
                <a:gd name="T8" fmla="*/ 0 w 187"/>
                <a:gd name="T9" fmla="*/ 57 h 127"/>
              </a:gdLst>
              <a:ahLst/>
              <a:cxnLst>
                <a:cxn ang="0">
                  <a:pos x="T0" y="T1"/>
                </a:cxn>
                <a:cxn ang="0">
                  <a:pos x="T2" y="T3"/>
                </a:cxn>
                <a:cxn ang="0">
                  <a:pos x="T4" y="T5"/>
                </a:cxn>
                <a:cxn ang="0">
                  <a:pos x="T6" y="T7"/>
                </a:cxn>
                <a:cxn ang="0">
                  <a:pos x="T8" y="T9"/>
                </a:cxn>
              </a:cxnLst>
              <a:rect l="0" t="0" r="r" b="b"/>
              <a:pathLst>
                <a:path w="187" h="127">
                  <a:moveTo>
                    <a:pt x="0" y="57"/>
                  </a:moveTo>
                  <a:lnTo>
                    <a:pt x="71" y="127"/>
                  </a:lnTo>
                  <a:lnTo>
                    <a:pt x="187" y="127"/>
                  </a:lnTo>
                  <a:lnTo>
                    <a:pt x="57" y="0"/>
                  </a:lnTo>
                  <a:lnTo>
                    <a:pt x="0"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Freeform 15"/>
            <p:cNvSpPr>
              <a:spLocks/>
            </p:cNvSpPr>
            <p:nvPr/>
          </p:nvSpPr>
          <p:spPr bwMode="auto">
            <a:xfrm>
              <a:off x="2908" y="1440"/>
              <a:ext cx="187" cy="130"/>
            </a:xfrm>
            <a:custGeom>
              <a:avLst/>
              <a:gdLst>
                <a:gd name="T0" fmla="*/ 57 w 187"/>
                <a:gd name="T1" fmla="*/ 130 h 130"/>
                <a:gd name="T2" fmla="*/ 187 w 187"/>
                <a:gd name="T3" fmla="*/ 0 h 130"/>
                <a:gd name="T4" fmla="*/ 74 w 187"/>
                <a:gd name="T5" fmla="*/ 0 h 130"/>
                <a:gd name="T6" fmla="*/ 0 w 187"/>
                <a:gd name="T7" fmla="*/ 74 h 130"/>
                <a:gd name="T8" fmla="*/ 57 w 187"/>
                <a:gd name="T9" fmla="*/ 130 h 130"/>
              </a:gdLst>
              <a:ahLst/>
              <a:cxnLst>
                <a:cxn ang="0">
                  <a:pos x="T0" y="T1"/>
                </a:cxn>
                <a:cxn ang="0">
                  <a:pos x="T2" y="T3"/>
                </a:cxn>
                <a:cxn ang="0">
                  <a:pos x="T4" y="T5"/>
                </a:cxn>
                <a:cxn ang="0">
                  <a:pos x="T6" y="T7"/>
                </a:cxn>
                <a:cxn ang="0">
                  <a:pos x="T8" y="T9"/>
                </a:cxn>
              </a:cxnLst>
              <a:rect l="0" t="0" r="r" b="b"/>
              <a:pathLst>
                <a:path w="187" h="130">
                  <a:moveTo>
                    <a:pt x="57" y="130"/>
                  </a:moveTo>
                  <a:lnTo>
                    <a:pt x="187" y="0"/>
                  </a:lnTo>
                  <a:lnTo>
                    <a:pt x="74" y="0"/>
                  </a:lnTo>
                  <a:lnTo>
                    <a:pt x="0" y="74"/>
                  </a:lnTo>
                  <a:lnTo>
                    <a:pt x="57" y="1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16"/>
            <p:cNvSpPr>
              <a:spLocks/>
            </p:cNvSpPr>
            <p:nvPr/>
          </p:nvSpPr>
          <p:spPr bwMode="auto">
            <a:xfrm>
              <a:off x="2665" y="1443"/>
              <a:ext cx="293" cy="356"/>
            </a:xfrm>
            <a:custGeom>
              <a:avLst/>
              <a:gdLst>
                <a:gd name="T0" fmla="*/ 0 w 293"/>
                <a:gd name="T1" fmla="*/ 0 h 356"/>
                <a:gd name="T2" fmla="*/ 177 w 293"/>
                <a:gd name="T3" fmla="*/ 177 h 356"/>
                <a:gd name="T4" fmla="*/ 0 w 293"/>
                <a:gd name="T5" fmla="*/ 356 h 356"/>
                <a:gd name="T6" fmla="*/ 113 w 293"/>
                <a:gd name="T7" fmla="*/ 356 h 356"/>
                <a:gd name="T8" fmla="*/ 293 w 293"/>
                <a:gd name="T9" fmla="*/ 177 h 356"/>
                <a:gd name="T10" fmla="*/ 113 w 293"/>
                <a:gd name="T11" fmla="*/ 0 h 356"/>
                <a:gd name="T12" fmla="*/ 0 w 293"/>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293" h="356">
                  <a:moveTo>
                    <a:pt x="0" y="0"/>
                  </a:moveTo>
                  <a:lnTo>
                    <a:pt x="177" y="177"/>
                  </a:lnTo>
                  <a:lnTo>
                    <a:pt x="0" y="356"/>
                  </a:lnTo>
                  <a:lnTo>
                    <a:pt x="113" y="356"/>
                  </a:lnTo>
                  <a:lnTo>
                    <a:pt x="293" y="177"/>
                  </a:lnTo>
                  <a:lnTo>
                    <a:pt x="11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07085957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1_Subtitle 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6" name="Symbol zastępczy zawartości 4"/>
          <p:cNvSpPr>
            <a:spLocks noGrp="1"/>
          </p:cNvSpPr>
          <p:nvPr>
            <p:ph sz="quarter" idx="13" hasCustomPrompt="1"/>
          </p:nvPr>
        </p:nvSpPr>
        <p:spPr>
          <a:xfrm>
            <a:off x="286942" y="1408670"/>
            <a:ext cx="4184754" cy="3245483"/>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8" name="Symbol zastępczy zawartości 4"/>
          <p:cNvSpPr>
            <a:spLocks noGrp="1"/>
          </p:cNvSpPr>
          <p:nvPr>
            <p:ph sz="quarter" idx="11" hasCustomPrompt="1"/>
          </p:nvPr>
        </p:nvSpPr>
        <p:spPr>
          <a:xfrm>
            <a:off x="4695656" y="1408669"/>
            <a:ext cx="4184754" cy="1556953"/>
          </a:xfrm>
        </p:spPr>
        <p:txBody>
          <a:bodyPr/>
          <a:lstStyle>
            <a:lvl1pPr marL="270000">
              <a:defRPr/>
            </a:lvl1pPr>
          </a:lstStyle>
          <a:p>
            <a:pPr lvl="0"/>
            <a:r>
              <a:rPr lang="pl-PL"/>
              <a:t>Click to edit content</a:t>
            </a:r>
          </a:p>
        </p:txBody>
      </p:sp>
      <p:sp>
        <p:nvSpPr>
          <p:cNvPr id="9" name="Symbol zastępczy zawartości 4"/>
          <p:cNvSpPr>
            <a:spLocks noGrp="1"/>
          </p:cNvSpPr>
          <p:nvPr>
            <p:ph sz="quarter" idx="15" hasCustomPrompt="1"/>
          </p:nvPr>
        </p:nvSpPr>
        <p:spPr>
          <a:xfrm>
            <a:off x="4695656" y="3086101"/>
            <a:ext cx="4184754" cy="1568052"/>
          </a:xfrm>
        </p:spPr>
        <p:txBody>
          <a:bodyPr/>
          <a:lstStyle>
            <a:lvl1pPr marL="270000">
              <a:defRPr/>
            </a:lvl1pPr>
          </a:lstStyle>
          <a:p>
            <a:pPr lvl="0"/>
            <a:r>
              <a:rPr lang="pl-PL"/>
              <a:t>Click to edit content</a:t>
            </a:r>
          </a:p>
        </p:txBody>
      </p:sp>
      <p:sp>
        <p:nvSpPr>
          <p:cNvPr id="11" name="Symbol zastępczy tekstu 3"/>
          <p:cNvSpPr>
            <a:spLocks noGrp="1"/>
          </p:cNvSpPr>
          <p:nvPr>
            <p:ph type="body" sz="quarter" idx="12" hasCustomPrompt="1"/>
          </p:nvPr>
        </p:nvSpPr>
        <p:spPr>
          <a:xfrm>
            <a:off x="521495" y="661837"/>
            <a:ext cx="8358916" cy="367903"/>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a:t>EDIT SUBTITLE</a:t>
            </a:r>
          </a:p>
        </p:txBody>
      </p:sp>
      <p:sp>
        <p:nvSpPr>
          <p:cNvPr id="12" name="Trójkąt równoramienny 11"/>
          <p:cNvSpPr/>
          <p:nvPr/>
        </p:nvSpPr>
        <p:spPr>
          <a:xfrm rot="5400000">
            <a:off x="367317" y="774410"/>
            <a:ext cx="165598"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Tree>
    <p:extLst>
      <p:ext uri="{BB962C8B-B14F-4D97-AF65-F5344CB8AC3E}">
        <p14:creationId xmlns:p14="http://schemas.microsoft.com/office/powerpoint/2010/main" val="146850946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1_Subtitle 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6" name="Symbol zastępczy zawartości 4"/>
          <p:cNvSpPr>
            <a:spLocks noGrp="1"/>
          </p:cNvSpPr>
          <p:nvPr>
            <p:ph sz="quarter" idx="13" hasCustomPrompt="1"/>
          </p:nvPr>
        </p:nvSpPr>
        <p:spPr>
          <a:xfrm>
            <a:off x="4695656" y="1408670"/>
            <a:ext cx="4184754" cy="3245483"/>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8" name="Symbol zastępczy zawartości 4"/>
          <p:cNvSpPr>
            <a:spLocks noGrp="1"/>
          </p:cNvSpPr>
          <p:nvPr>
            <p:ph sz="quarter" idx="11" hasCustomPrompt="1"/>
          </p:nvPr>
        </p:nvSpPr>
        <p:spPr>
          <a:xfrm>
            <a:off x="286916" y="1408669"/>
            <a:ext cx="4184754" cy="1556953"/>
          </a:xfrm>
        </p:spPr>
        <p:txBody>
          <a:bodyPr/>
          <a:lstStyle>
            <a:lvl1pPr marL="270000">
              <a:defRPr/>
            </a:lvl1pPr>
          </a:lstStyle>
          <a:p>
            <a:pPr lvl="0"/>
            <a:r>
              <a:rPr lang="pl-PL" dirty="0" err="1"/>
              <a:t>Click</a:t>
            </a:r>
            <a:r>
              <a:rPr lang="pl-PL" dirty="0"/>
              <a:t> to </a:t>
            </a:r>
            <a:r>
              <a:rPr lang="pl-PL" dirty="0" err="1"/>
              <a:t>edit</a:t>
            </a:r>
            <a:r>
              <a:rPr lang="pl-PL" dirty="0"/>
              <a:t> </a:t>
            </a:r>
            <a:r>
              <a:rPr lang="pl-PL" dirty="0" err="1"/>
              <a:t>content</a:t>
            </a:r>
            <a:endParaRPr lang="pl-PL" dirty="0"/>
          </a:p>
        </p:txBody>
      </p:sp>
      <p:sp>
        <p:nvSpPr>
          <p:cNvPr id="9" name="Symbol zastępczy zawartości 4"/>
          <p:cNvSpPr>
            <a:spLocks noGrp="1"/>
          </p:cNvSpPr>
          <p:nvPr>
            <p:ph sz="quarter" idx="15" hasCustomPrompt="1"/>
          </p:nvPr>
        </p:nvSpPr>
        <p:spPr>
          <a:xfrm>
            <a:off x="286916" y="3086101"/>
            <a:ext cx="4184754" cy="1568052"/>
          </a:xfrm>
        </p:spPr>
        <p:txBody>
          <a:bodyPr/>
          <a:lstStyle>
            <a:lvl1pPr marL="270000">
              <a:defRPr/>
            </a:lvl1pPr>
          </a:lstStyle>
          <a:p>
            <a:pPr lvl="0"/>
            <a:r>
              <a:rPr lang="pl-PL"/>
              <a:t>Click to edit content</a:t>
            </a:r>
          </a:p>
        </p:txBody>
      </p:sp>
      <p:sp>
        <p:nvSpPr>
          <p:cNvPr id="11" name="Symbol zastępczy tekstu 3"/>
          <p:cNvSpPr>
            <a:spLocks noGrp="1"/>
          </p:cNvSpPr>
          <p:nvPr>
            <p:ph type="body" sz="quarter" idx="12" hasCustomPrompt="1"/>
          </p:nvPr>
        </p:nvSpPr>
        <p:spPr>
          <a:xfrm>
            <a:off x="521495" y="661837"/>
            <a:ext cx="8358916" cy="367903"/>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a:t>EDIT SUBTITLE</a:t>
            </a:r>
          </a:p>
        </p:txBody>
      </p:sp>
      <p:sp>
        <p:nvSpPr>
          <p:cNvPr id="12" name="Trójkąt równoramienny 11"/>
          <p:cNvSpPr/>
          <p:nvPr/>
        </p:nvSpPr>
        <p:spPr>
          <a:xfrm rot="5400000">
            <a:off x="367317" y="774410"/>
            <a:ext cx="165598"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Tree>
    <p:extLst>
      <p:ext uri="{BB962C8B-B14F-4D97-AF65-F5344CB8AC3E}">
        <p14:creationId xmlns:p14="http://schemas.microsoft.com/office/powerpoint/2010/main" val="278426322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Full size screen shot">
    <p:spTree>
      <p:nvGrpSpPr>
        <p:cNvPr id="1" name=""/>
        <p:cNvGrpSpPr/>
        <p:nvPr/>
      </p:nvGrpSpPr>
      <p:grpSpPr>
        <a:xfrm>
          <a:off x="0" y="0"/>
          <a:ext cx="0" cy="0"/>
          <a:chOff x="0" y="0"/>
          <a:chExt cx="0" cy="0"/>
        </a:xfrm>
      </p:grpSpPr>
      <p:sp>
        <p:nvSpPr>
          <p:cNvPr id="3" name="Symbol zastępczy zawartości 2"/>
          <p:cNvSpPr>
            <a:spLocks noGrp="1"/>
          </p:cNvSpPr>
          <p:nvPr>
            <p:ph sz="quarter" idx="10" hasCustomPrompt="1"/>
          </p:nvPr>
        </p:nvSpPr>
        <p:spPr>
          <a:xfrm>
            <a:off x="0" y="1"/>
            <a:ext cx="9144000" cy="5143499"/>
          </a:xfrm>
        </p:spPr>
        <p:txBody>
          <a:bodyPr anchor="b"/>
          <a:lstStyle>
            <a:lvl1pPr marL="0" indent="0" algn="ctr">
              <a:buFontTx/>
              <a:buNone/>
              <a:defRPr sz="1800"/>
            </a:lvl1pPr>
          </a:lstStyle>
          <a:p>
            <a:r>
              <a:rPr lang="pl-PL"/>
              <a:t>Full size screen shot.</a:t>
            </a:r>
            <a:br>
              <a:rPr lang="pl-PL"/>
            </a:br>
            <a:r>
              <a:rPr lang="pl-PL"/>
              <a:t>Right click to paste picture if copying from other slide. </a:t>
            </a:r>
            <a:br>
              <a:rPr lang="pl-PL"/>
            </a:br>
            <a:r>
              <a:rPr lang="pl-PL"/>
              <a:t>Left click in center to browse for file to place.</a:t>
            </a:r>
            <a:endParaRPr lang="en-US"/>
          </a:p>
        </p:txBody>
      </p:sp>
    </p:spTree>
    <p:extLst>
      <p:ext uri="{BB962C8B-B14F-4D97-AF65-F5344CB8AC3E}">
        <p14:creationId xmlns:p14="http://schemas.microsoft.com/office/powerpoint/2010/main" val="84403732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Full size screen shot + title">
    <p:spTree>
      <p:nvGrpSpPr>
        <p:cNvPr id="1" name=""/>
        <p:cNvGrpSpPr/>
        <p:nvPr/>
      </p:nvGrpSpPr>
      <p:grpSpPr>
        <a:xfrm>
          <a:off x="0" y="0"/>
          <a:ext cx="0" cy="0"/>
          <a:chOff x="0" y="0"/>
          <a:chExt cx="0" cy="0"/>
        </a:xfrm>
      </p:grpSpPr>
      <p:sp>
        <p:nvSpPr>
          <p:cNvPr id="3" name="Symbol zastępczy zawartości 2"/>
          <p:cNvSpPr>
            <a:spLocks noGrp="1"/>
          </p:cNvSpPr>
          <p:nvPr>
            <p:ph sz="quarter" idx="10" hasCustomPrompt="1"/>
          </p:nvPr>
        </p:nvSpPr>
        <p:spPr>
          <a:xfrm>
            <a:off x="0" y="1"/>
            <a:ext cx="9144000" cy="5143499"/>
          </a:xfrm>
        </p:spPr>
        <p:txBody>
          <a:bodyPr anchor="b"/>
          <a:lstStyle>
            <a:lvl1pPr marL="0" indent="0" algn="ctr">
              <a:buFontTx/>
              <a:buNone/>
              <a:defRPr sz="1800"/>
            </a:lvl1pPr>
          </a:lstStyle>
          <a:p>
            <a:r>
              <a:rPr lang="pl-PL" dirty="0"/>
              <a:t>Full size screen shot.</a:t>
            </a:r>
            <a:br>
              <a:rPr lang="pl-PL" dirty="0"/>
            </a:br>
            <a:r>
              <a:rPr lang="pl-PL" dirty="0"/>
              <a:t>Right click to paste picture if copying from other slide. </a:t>
            </a:r>
            <a:br>
              <a:rPr lang="pl-PL" dirty="0"/>
            </a:br>
            <a:r>
              <a:rPr lang="pl-PL" dirty="0"/>
              <a:t>Left click in center to browse for file to place.</a:t>
            </a:r>
            <a:endParaRPr lang="en-US" dirty="0"/>
          </a:p>
        </p:txBody>
      </p:sp>
      <p:sp>
        <p:nvSpPr>
          <p:cNvPr id="4" name="Tytuł 1"/>
          <p:cNvSpPr>
            <a:spLocks noGrp="1"/>
          </p:cNvSpPr>
          <p:nvPr>
            <p:ph type="title" hasCustomPrompt="1"/>
          </p:nvPr>
        </p:nvSpPr>
        <p:spPr>
          <a:xfrm>
            <a:off x="286917" y="273844"/>
            <a:ext cx="8593493" cy="376967"/>
          </a:xfrm>
        </p:spPr>
        <p:txBody>
          <a:bodyPr/>
          <a:lstStyle/>
          <a:p>
            <a:r>
              <a:rPr lang="pl-PL" dirty="0"/>
              <a:t>Edit </a:t>
            </a:r>
            <a:r>
              <a:rPr lang="pl-PL" dirty="0" err="1"/>
              <a:t>Title</a:t>
            </a:r>
            <a:endParaRPr lang="en-US" dirty="0"/>
          </a:p>
        </p:txBody>
      </p:sp>
    </p:spTree>
    <p:extLst>
      <p:ext uri="{BB962C8B-B14F-4D97-AF65-F5344CB8AC3E}">
        <p14:creationId xmlns:p14="http://schemas.microsoft.com/office/powerpoint/2010/main" val="9240236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Goal Statu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vl1pPr>
          </a:lstStyle>
          <a:p>
            <a:r>
              <a:rPr lang="pl-PL"/>
              <a:t>Goal Status</a:t>
            </a:r>
            <a:endParaRPr lang="en-US"/>
          </a:p>
        </p:txBody>
      </p:sp>
      <p:sp>
        <p:nvSpPr>
          <p:cNvPr id="8" name="Symbol zastępczy tekstu 10"/>
          <p:cNvSpPr>
            <a:spLocks noGrp="1"/>
          </p:cNvSpPr>
          <p:nvPr>
            <p:ph type="body" sz="quarter" idx="16" hasCustomPrompt="1"/>
          </p:nvPr>
        </p:nvSpPr>
        <p:spPr>
          <a:xfrm>
            <a:off x="286941" y="1631092"/>
            <a:ext cx="2762250" cy="3023062"/>
          </a:xfrm>
        </p:spPr>
        <p:txBody>
          <a:bodyPr>
            <a:normAutofit/>
          </a:bodyPr>
          <a:lstStyle>
            <a:lvl1pPr marL="0" indent="0">
              <a:buNone/>
              <a:defRPr sz="1500"/>
            </a:lvl1pPr>
          </a:lstStyle>
          <a:p>
            <a:pPr lvl="0"/>
            <a:r>
              <a:rPr lang="pl-PL"/>
              <a:t>Completed projects</a:t>
            </a:r>
            <a:endParaRPr lang="en-US"/>
          </a:p>
        </p:txBody>
      </p:sp>
      <p:sp>
        <p:nvSpPr>
          <p:cNvPr id="9" name="Symbol zastępczy tekstu 10"/>
          <p:cNvSpPr>
            <a:spLocks noGrp="1"/>
          </p:cNvSpPr>
          <p:nvPr>
            <p:ph type="body" sz="quarter" idx="17" hasCustomPrompt="1"/>
          </p:nvPr>
        </p:nvSpPr>
        <p:spPr>
          <a:xfrm>
            <a:off x="6118160" y="1631092"/>
            <a:ext cx="2762250" cy="3023062"/>
          </a:xfrm>
        </p:spPr>
        <p:txBody>
          <a:bodyPr/>
          <a:lstStyle>
            <a:lvl1pPr marL="0" indent="0">
              <a:buNone/>
              <a:defRPr sz="1500"/>
            </a:lvl1pPr>
          </a:lstStyle>
          <a:p>
            <a:pPr lvl="0"/>
            <a:r>
              <a:rPr lang="pl-PL"/>
              <a:t>Upcoming projects</a:t>
            </a:r>
            <a:endParaRPr lang="en-US"/>
          </a:p>
        </p:txBody>
      </p:sp>
      <p:sp>
        <p:nvSpPr>
          <p:cNvPr id="10" name="Symbol zastępczy tekstu 10"/>
          <p:cNvSpPr>
            <a:spLocks noGrp="1"/>
          </p:cNvSpPr>
          <p:nvPr>
            <p:ph type="body" sz="quarter" idx="18" hasCustomPrompt="1"/>
          </p:nvPr>
        </p:nvSpPr>
        <p:spPr>
          <a:xfrm>
            <a:off x="3202538" y="1631092"/>
            <a:ext cx="2762250" cy="3023062"/>
          </a:xfrm>
        </p:spPr>
        <p:txBody>
          <a:bodyPr>
            <a:normAutofit/>
          </a:bodyPr>
          <a:lstStyle>
            <a:lvl1pPr marL="0" indent="0">
              <a:buNone/>
              <a:defRPr sz="1500" baseline="0"/>
            </a:lvl1pPr>
          </a:lstStyle>
          <a:p>
            <a:pPr lvl="0"/>
            <a:r>
              <a:rPr lang="pl-PL"/>
              <a:t>Active projects</a:t>
            </a:r>
            <a:endParaRPr lang="en-US"/>
          </a:p>
        </p:txBody>
      </p:sp>
      <p:sp>
        <p:nvSpPr>
          <p:cNvPr id="11" name="Prostokąt 10"/>
          <p:cNvSpPr/>
          <p:nvPr/>
        </p:nvSpPr>
        <p:spPr>
          <a:xfrm>
            <a:off x="286917" y="1065771"/>
            <a:ext cx="2762275" cy="398506"/>
          </a:xfrm>
          <a:prstGeom prst="rect">
            <a:avLst/>
          </a:prstGeom>
          <a:solidFill>
            <a:srgbClr val="7D994C"/>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b="0" i="0" dirty="0">
              <a:latin typeface="Avenir Next Medium" charset="0"/>
              <a:ea typeface="Avenir Next Medium" charset="0"/>
              <a:cs typeface="Avenir Next Medium" charset="0"/>
            </a:endParaRPr>
          </a:p>
        </p:txBody>
      </p:sp>
      <p:sp>
        <p:nvSpPr>
          <p:cNvPr id="12" name="pole tekstowe 11"/>
          <p:cNvSpPr txBox="1"/>
          <p:nvPr/>
        </p:nvSpPr>
        <p:spPr>
          <a:xfrm>
            <a:off x="721820" y="1132186"/>
            <a:ext cx="1265411" cy="284693"/>
          </a:xfrm>
          <a:prstGeom prst="rect">
            <a:avLst/>
          </a:prstGeom>
          <a:noFill/>
        </p:spPr>
        <p:txBody>
          <a:bodyPr wrap="none" lIns="68580" tIns="34290" rIns="68580" bIns="34290" rtlCol="0">
            <a:spAutoFit/>
          </a:bodyPr>
          <a:lstStyle/>
          <a:p>
            <a:r>
              <a:rPr lang="pl-PL" b="0" i="0" dirty="0">
                <a:solidFill>
                  <a:schemeClr val="bg1"/>
                </a:solidFill>
                <a:latin typeface="Avenir Next Medium" charset="0"/>
                <a:ea typeface="Avenir Next Medium" charset="0"/>
                <a:cs typeface="Avenir Next Medium" charset="0"/>
              </a:rPr>
              <a:t>COMPLETED</a:t>
            </a:r>
            <a:endParaRPr lang="en-US" b="0" i="0" dirty="0">
              <a:solidFill>
                <a:schemeClr val="bg1"/>
              </a:solidFill>
              <a:latin typeface="Avenir Next Medium" charset="0"/>
              <a:ea typeface="Avenir Next Medium" charset="0"/>
              <a:cs typeface="Avenir Next Medium" charset="0"/>
            </a:endParaRPr>
          </a:p>
        </p:txBody>
      </p:sp>
      <p:sp>
        <p:nvSpPr>
          <p:cNvPr id="13" name="Prostokąt 12"/>
          <p:cNvSpPr/>
          <p:nvPr/>
        </p:nvSpPr>
        <p:spPr>
          <a:xfrm>
            <a:off x="3202513" y="1065771"/>
            <a:ext cx="2762275" cy="398506"/>
          </a:xfrm>
          <a:prstGeom prst="rect">
            <a:avLst/>
          </a:prstGeom>
          <a:solidFill>
            <a:srgbClr val="3171AC"/>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b="0" i="0" dirty="0">
              <a:latin typeface="Avenir Next Medium" charset="0"/>
              <a:ea typeface="Avenir Next Medium" charset="0"/>
              <a:cs typeface="Avenir Next Medium" charset="0"/>
            </a:endParaRPr>
          </a:p>
        </p:txBody>
      </p:sp>
      <p:sp>
        <p:nvSpPr>
          <p:cNvPr id="14" name="pole tekstowe 13"/>
          <p:cNvSpPr txBox="1"/>
          <p:nvPr/>
        </p:nvSpPr>
        <p:spPr>
          <a:xfrm>
            <a:off x="3643947" y="1132186"/>
            <a:ext cx="762581" cy="284693"/>
          </a:xfrm>
          <a:prstGeom prst="rect">
            <a:avLst/>
          </a:prstGeom>
          <a:noFill/>
        </p:spPr>
        <p:txBody>
          <a:bodyPr wrap="none" lIns="68580" tIns="34290" rIns="68580" bIns="34290" rtlCol="0">
            <a:spAutoFit/>
          </a:bodyPr>
          <a:lstStyle/>
          <a:p>
            <a:r>
              <a:rPr lang="pl-PL" b="0" i="0" dirty="0">
                <a:solidFill>
                  <a:schemeClr val="bg1"/>
                </a:solidFill>
                <a:latin typeface="Avenir Next Medium" charset="0"/>
                <a:ea typeface="Avenir Next Medium" charset="0"/>
                <a:cs typeface="Avenir Next Medium" charset="0"/>
              </a:rPr>
              <a:t>ACTIVE</a:t>
            </a:r>
            <a:endParaRPr lang="en-US" b="0" i="0" dirty="0">
              <a:solidFill>
                <a:schemeClr val="bg1"/>
              </a:solidFill>
              <a:latin typeface="Avenir Next Medium" charset="0"/>
              <a:ea typeface="Avenir Next Medium" charset="0"/>
              <a:cs typeface="Avenir Next Medium" charset="0"/>
            </a:endParaRPr>
          </a:p>
        </p:txBody>
      </p:sp>
      <p:sp>
        <p:nvSpPr>
          <p:cNvPr id="15" name="Prostokąt 14"/>
          <p:cNvSpPr/>
          <p:nvPr/>
        </p:nvSpPr>
        <p:spPr>
          <a:xfrm>
            <a:off x="6118160" y="1065771"/>
            <a:ext cx="2762275" cy="398506"/>
          </a:xfrm>
          <a:prstGeom prst="rect">
            <a:avLst/>
          </a:prstGeom>
          <a:solidFill>
            <a:srgbClr val="F29B2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b="0" i="0" dirty="0">
              <a:latin typeface="Avenir Next Medium" charset="0"/>
              <a:ea typeface="Avenir Next Medium" charset="0"/>
              <a:cs typeface="Avenir Next Medium" charset="0"/>
            </a:endParaRPr>
          </a:p>
        </p:txBody>
      </p:sp>
      <p:sp>
        <p:nvSpPr>
          <p:cNvPr id="16" name="pole tekstowe 15"/>
          <p:cNvSpPr txBox="1"/>
          <p:nvPr/>
        </p:nvSpPr>
        <p:spPr>
          <a:xfrm>
            <a:off x="6523002" y="1132186"/>
            <a:ext cx="1170257" cy="284693"/>
          </a:xfrm>
          <a:prstGeom prst="rect">
            <a:avLst/>
          </a:prstGeom>
          <a:noFill/>
        </p:spPr>
        <p:txBody>
          <a:bodyPr wrap="none" lIns="68580" tIns="34290" rIns="68580" bIns="34290" rtlCol="0">
            <a:spAutoFit/>
          </a:bodyPr>
          <a:lstStyle/>
          <a:p>
            <a:r>
              <a:rPr lang="pl-PL" b="0" i="0">
                <a:solidFill>
                  <a:schemeClr val="bg1"/>
                </a:solidFill>
                <a:latin typeface="Avenir Next Medium" charset="0"/>
                <a:ea typeface="Avenir Next Medium" charset="0"/>
                <a:cs typeface="Avenir Next Medium" charset="0"/>
              </a:rPr>
              <a:t>UPCOMING</a:t>
            </a:r>
            <a:endParaRPr lang="en-US" b="0" i="0" dirty="0">
              <a:solidFill>
                <a:schemeClr val="bg1"/>
              </a:solidFill>
              <a:latin typeface="Avenir Next Medium" charset="0"/>
              <a:ea typeface="Avenir Next Medium" charset="0"/>
              <a:cs typeface="Avenir Next Medium" charset="0"/>
            </a:endParaRPr>
          </a:p>
        </p:txBody>
      </p:sp>
      <p:pic>
        <p:nvPicPr>
          <p:cNvPr id="6" name="Obraz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9625" y="1184067"/>
            <a:ext cx="161912" cy="161912"/>
          </a:xfrm>
          <a:prstGeom prst="rect">
            <a:avLst/>
          </a:prstGeom>
        </p:spPr>
      </p:pic>
      <p:pic>
        <p:nvPicPr>
          <p:cNvPr id="7" name="Obraz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047" y="1167106"/>
            <a:ext cx="226223" cy="178874"/>
          </a:xfrm>
          <a:prstGeom prst="rect">
            <a:avLst/>
          </a:prstGeom>
        </p:spPr>
      </p:pic>
      <p:pic>
        <p:nvPicPr>
          <p:cNvPr id="17" name="Obraz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3322" y="1132185"/>
            <a:ext cx="224784" cy="242530"/>
          </a:xfrm>
          <a:prstGeom prst="rect">
            <a:avLst/>
          </a:prstGeom>
        </p:spPr>
      </p:pic>
    </p:spTree>
    <p:extLst>
      <p:ext uri="{BB962C8B-B14F-4D97-AF65-F5344CB8AC3E}">
        <p14:creationId xmlns:p14="http://schemas.microsoft.com/office/powerpoint/2010/main" val="90792228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Goal Timeline">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vl1pPr>
          </a:lstStyle>
          <a:p>
            <a:r>
              <a:rPr lang="pl-PL"/>
              <a:t>Goal Timeline</a:t>
            </a:r>
            <a:endParaRPr lang="en-US"/>
          </a:p>
        </p:txBody>
      </p:sp>
      <p:sp>
        <p:nvSpPr>
          <p:cNvPr id="11" name="Prostokąt 10"/>
          <p:cNvSpPr/>
          <p:nvPr/>
        </p:nvSpPr>
        <p:spPr>
          <a:xfrm>
            <a:off x="286917" y="1065771"/>
            <a:ext cx="535784" cy="398506"/>
          </a:xfrm>
          <a:prstGeom prst="rect">
            <a:avLst/>
          </a:prstGeom>
          <a:solidFill>
            <a:srgbClr val="7D994C"/>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sp>
        <p:nvSpPr>
          <p:cNvPr id="17" name="Symbol zastępczy tekstu 10"/>
          <p:cNvSpPr>
            <a:spLocks noGrp="1"/>
          </p:cNvSpPr>
          <p:nvPr>
            <p:ph type="body" sz="quarter" idx="19" hasCustomPrompt="1"/>
          </p:nvPr>
        </p:nvSpPr>
        <p:spPr>
          <a:xfrm>
            <a:off x="6326154" y="1065771"/>
            <a:ext cx="2554255" cy="1128790"/>
          </a:xfrm>
        </p:spPr>
        <p:txBody>
          <a:bodyPr>
            <a:normAutofit/>
          </a:bodyPr>
          <a:lstStyle>
            <a:lvl1pPr marL="0" indent="0">
              <a:buNone/>
              <a:defRPr sz="1500"/>
            </a:lvl1pPr>
          </a:lstStyle>
          <a:p>
            <a:pPr lvl="0"/>
            <a:r>
              <a:rPr lang="pl-PL"/>
              <a:t>Completed projects</a:t>
            </a:r>
            <a:endParaRPr lang="en-US"/>
          </a:p>
        </p:txBody>
      </p:sp>
      <p:sp>
        <p:nvSpPr>
          <p:cNvPr id="18" name="Symbol zastępczy tekstu 10"/>
          <p:cNvSpPr>
            <a:spLocks noGrp="1"/>
          </p:cNvSpPr>
          <p:nvPr>
            <p:ph type="body" sz="quarter" idx="20" hasCustomPrompt="1"/>
          </p:nvPr>
        </p:nvSpPr>
        <p:spPr>
          <a:xfrm>
            <a:off x="6326154" y="3534649"/>
            <a:ext cx="2554255" cy="1128790"/>
          </a:xfrm>
        </p:spPr>
        <p:txBody>
          <a:bodyPr/>
          <a:lstStyle>
            <a:lvl1pPr marL="0" indent="0">
              <a:buNone/>
              <a:defRPr sz="1500"/>
            </a:lvl1pPr>
          </a:lstStyle>
          <a:p>
            <a:pPr lvl="0"/>
            <a:r>
              <a:rPr lang="pl-PL"/>
              <a:t>Upcoming projects</a:t>
            </a:r>
            <a:endParaRPr lang="en-US"/>
          </a:p>
        </p:txBody>
      </p:sp>
      <p:sp>
        <p:nvSpPr>
          <p:cNvPr id="19" name="Symbol zastępczy tekstu 10"/>
          <p:cNvSpPr>
            <a:spLocks noGrp="1"/>
          </p:cNvSpPr>
          <p:nvPr>
            <p:ph type="body" sz="quarter" idx="21" hasCustomPrompt="1"/>
          </p:nvPr>
        </p:nvSpPr>
        <p:spPr>
          <a:xfrm>
            <a:off x="6326154" y="2300210"/>
            <a:ext cx="2554255" cy="1128790"/>
          </a:xfrm>
        </p:spPr>
        <p:txBody>
          <a:bodyPr>
            <a:normAutofit/>
          </a:bodyPr>
          <a:lstStyle>
            <a:lvl1pPr marL="0" indent="0">
              <a:buNone/>
              <a:defRPr sz="1500" baseline="0"/>
            </a:lvl1pPr>
          </a:lstStyle>
          <a:p>
            <a:pPr lvl="0"/>
            <a:r>
              <a:rPr lang="pl-PL"/>
              <a:t>Active projects</a:t>
            </a:r>
            <a:endParaRPr lang="en-US"/>
          </a:p>
        </p:txBody>
      </p:sp>
      <p:sp>
        <p:nvSpPr>
          <p:cNvPr id="25" name="Prostokąt 24"/>
          <p:cNvSpPr/>
          <p:nvPr/>
        </p:nvSpPr>
        <p:spPr>
          <a:xfrm>
            <a:off x="286916" y="2295896"/>
            <a:ext cx="535785" cy="398506"/>
          </a:xfrm>
          <a:prstGeom prst="rect">
            <a:avLst/>
          </a:prstGeom>
          <a:solidFill>
            <a:srgbClr val="3171AC"/>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sp>
        <p:nvSpPr>
          <p:cNvPr id="26" name="Prostokąt 25"/>
          <p:cNvSpPr/>
          <p:nvPr/>
        </p:nvSpPr>
        <p:spPr>
          <a:xfrm>
            <a:off x="286916" y="3534649"/>
            <a:ext cx="535786" cy="398506"/>
          </a:xfrm>
          <a:prstGeom prst="rect">
            <a:avLst/>
          </a:prstGeom>
          <a:solidFill>
            <a:srgbClr val="F29B2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sp>
        <p:nvSpPr>
          <p:cNvPr id="27" name="Symbol zastępczy tekstu 10"/>
          <p:cNvSpPr>
            <a:spLocks noGrp="1"/>
          </p:cNvSpPr>
          <p:nvPr>
            <p:ph type="body" sz="quarter" idx="22" hasCustomPrompt="1"/>
          </p:nvPr>
        </p:nvSpPr>
        <p:spPr>
          <a:xfrm>
            <a:off x="3574427" y="1065771"/>
            <a:ext cx="2554255" cy="1128790"/>
          </a:xfrm>
        </p:spPr>
        <p:txBody>
          <a:bodyPr>
            <a:normAutofit/>
          </a:bodyPr>
          <a:lstStyle>
            <a:lvl1pPr marL="0" indent="0">
              <a:buNone/>
              <a:defRPr sz="1500"/>
            </a:lvl1pPr>
          </a:lstStyle>
          <a:p>
            <a:pPr lvl="0"/>
            <a:r>
              <a:rPr lang="pl-PL"/>
              <a:t>Completed projects</a:t>
            </a:r>
            <a:endParaRPr lang="en-US"/>
          </a:p>
        </p:txBody>
      </p:sp>
      <p:sp>
        <p:nvSpPr>
          <p:cNvPr id="28" name="Symbol zastępczy tekstu 10"/>
          <p:cNvSpPr>
            <a:spLocks noGrp="1"/>
          </p:cNvSpPr>
          <p:nvPr>
            <p:ph type="body" sz="quarter" idx="23" hasCustomPrompt="1"/>
          </p:nvPr>
        </p:nvSpPr>
        <p:spPr>
          <a:xfrm>
            <a:off x="3574427" y="3534649"/>
            <a:ext cx="2554255" cy="1128790"/>
          </a:xfrm>
        </p:spPr>
        <p:txBody>
          <a:bodyPr/>
          <a:lstStyle>
            <a:lvl1pPr marL="0" indent="0">
              <a:buNone/>
              <a:defRPr sz="1500"/>
            </a:lvl1pPr>
          </a:lstStyle>
          <a:p>
            <a:pPr lvl="0"/>
            <a:r>
              <a:rPr lang="pl-PL"/>
              <a:t>Upcoming projects</a:t>
            </a:r>
            <a:endParaRPr lang="en-US"/>
          </a:p>
        </p:txBody>
      </p:sp>
      <p:sp>
        <p:nvSpPr>
          <p:cNvPr id="29" name="Symbol zastępczy tekstu 10"/>
          <p:cNvSpPr>
            <a:spLocks noGrp="1"/>
          </p:cNvSpPr>
          <p:nvPr>
            <p:ph type="body" sz="quarter" idx="24" hasCustomPrompt="1"/>
          </p:nvPr>
        </p:nvSpPr>
        <p:spPr>
          <a:xfrm>
            <a:off x="3574427" y="2300210"/>
            <a:ext cx="2554255" cy="1128790"/>
          </a:xfrm>
        </p:spPr>
        <p:txBody>
          <a:bodyPr>
            <a:normAutofit/>
          </a:bodyPr>
          <a:lstStyle>
            <a:lvl1pPr marL="0" indent="0">
              <a:buNone/>
              <a:defRPr sz="1500" baseline="0"/>
            </a:lvl1pPr>
          </a:lstStyle>
          <a:p>
            <a:pPr lvl="0"/>
            <a:r>
              <a:rPr lang="pl-PL"/>
              <a:t>Active projects</a:t>
            </a:r>
            <a:endParaRPr lang="en-US"/>
          </a:p>
        </p:txBody>
      </p:sp>
      <p:sp>
        <p:nvSpPr>
          <p:cNvPr id="30" name="Symbol zastępczy tekstu 10"/>
          <p:cNvSpPr>
            <a:spLocks noGrp="1"/>
          </p:cNvSpPr>
          <p:nvPr>
            <p:ph type="body" sz="quarter" idx="25" hasCustomPrompt="1"/>
          </p:nvPr>
        </p:nvSpPr>
        <p:spPr>
          <a:xfrm>
            <a:off x="822701" y="1065771"/>
            <a:ext cx="2554255" cy="1128790"/>
          </a:xfrm>
        </p:spPr>
        <p:txBody>
          <a:bodyPr>
            <a:normAutofit/>
          </a:bodyPr>
          <a:lstStyle>
            <a:lvl1pPr marL="0" indent="0">
              <a:buNone/>
              <a:defRPr sz="1500"/>
            </a:lvl1pPr>
          </a:lstStyle>
          <a:p>
            <a:pPr lvl="0"/>
            <a:r>
              <a:rPr lang="pl-PL"/>
              <a:t>Completed projects</a:t>
            </a:r>
            <a:endParaRPr lang="en-US"/>
          </a:p>
        </p:txBody>
      </p:sp>
      <p:sp>
        <p:nvSpPr>
          <p:cNvPr id="31" name="Symbol zastępczy tekstu 10"/>
          <p:cNvSpPr>
            <a:spLocks noGrp="1"/>
          </p:cNvSpPr>
          <p:nvPr>
            <p:ph type="body" sz="quarter" idx="26" hasCustomPrompt="1"/>
          </p:nvPr>
        </p:nvSpPr>
        <p:spPr>
          <a:xfrm>
            <a:off x="822701" y="3534649"/>
            <a:ext cx="2554255" cy="1128790"/>
          </a:xfrm>
        </p:spPr>
        <p:txBody>
          <a:bodyPr/>
          <a:lstStyle>
            <a:lvl1pPr marL="0" indent="0">
              <a:buNone/>
              <a:defRPr sz="1500"/>
            </a:lvl1pPr>
          </a:lstStyle>
          <a:p>
            <a:pPr lvl="0"/>
            <a:r>
              <a:rPr lang="pl-PL"/>
              <a:t>Upcoming projects</a:t>
            </a:r>
            <a:endParaRPr lang="en-US"/>
          </a:p>
        </p:txBody>
      </p:sp>
      <p:sp>
        <p:nvSpPr>
          <p:cNvPr id="32" name="Symbol zastępczy tekstu 10"/>
          <p:cNvSpPr>
            <a:spLocks noGrp="1"/>
          </p:cNvSpPr>
          <p:nvPr>
            <p:ph type="body" sz="quarter" idx="27" hasCustomPrompt="1"/>
          </p:nvPr>
        </p:nvSpPr>
        <p:spPr>
          <a:xfrm>
            <a:off x="822701" y="2300210"/>
            <a:ext cx="2554255" cy="1128790"/>
          </a:xfrm>
        </p:spPr>
        <p:txBody>
          <a:bodyPr>
            <a:normAutofit/>
          </a:bodyPr>
          <a:lstStyle>
            <a:lvl1pPr marL="0" indent="0">
              <a:buNone/>
              <a:defRPr sz="1500" baseline="0"/>
            </a:lvl1pPr>
          </a:lstStyle>
          <a:p>
            <a:pPr lvl="0"/>
            <a:r>
              <a:rPr lang="pl-PL"/>
              <a:t>Active projects</a:t>
            </a:r>
            <a:endParaRPr lang="en-US"/>
          </a:p>
        </p:txBody>
      </p:sp>
      <p:pic>
        <p:nvPicPr>
          <p:cNvPr id="39" name="Obraz 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896" y="3652945"/>
            <a:ext cx="161912" cy="161912"/>
          </a:xfrm>
          <a:prstGeom prst="rect">
            <a:avLst/>
          </a:prstGeom>
        </p:spPr>
      </p:pic>
      <p:pic>
        <p:nvPicPr>
          <p:cNvPr id="40" name="Obraz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185" y="1167106"/>
            <a:ext cx="226223" cy="178874"/>
          </a:xfrm>
          <a:prstGeom prst="rect">
            <a:avLst/>
          </a:prstGeom>
        </p:spPr>
      </p:pic>
      <p:pic>
        <p:nvPicPr>
          <p:cNvPr id="41" name="Obraz 4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4624" y="2373883"/>
            <a:ext cx="224784" cy="242530"/>
          </a:xfrm>
          <a:prstGeom prst="rect">
            <a:avLst/>
          </a:prstGeom>
        </p:spPr>
      </p:pic>
      <p:sp>
        <p:nvSpPr>
          <p:cNvPr id="4" name="Symbol zastępczy tekstu 3"/>
          <p:cNvSpPr>
            <a:spLocks noGrp="1"/>
          </p:cNvSpPr>
          <p:nvPr>
            <p:ph type="body" sz="quarter" idx="28" hasCustomPrompt="1"/>
          </p:nvPr>
        </p:nvSpPr>
        <p:spPr>
          <a:xfrm>
            <a:off x="2701529" y="786727"/>
            <a:ext cx="675084" cy="226219"/>
          </a:xfrm>
        </p:spPr>
        <p:txBody>
          <a:bodyPr>
            <a:noAutofit/>
          </a:bodyPr>
          <a:lstStyle>
            <a:lvl1pPr marL="0" indent="0" algn="r">
              <a:buNone/>
              <a:defRPr sz="800" b="1">
                <a:solidFill>
                  <a:schemeClr val="accent6"/>
                </a:solidFill>
              </a:defRPr>
            </a:lvl1pPr>
          </a:lstStyle>
          <a:p>
            <a:pPr lvl="0"/>
            <a:r>
              <a:rPr lang="pl-PL" sz="1100"/>
              <a:t>YEAR</a:t>
            </a:r>
            <a:endParaRPr lang="en-US"/>
          </a:p>
        </p:txBody>
      </p:sp>
      <p:sp>
        <p:nvSpPr>
          <p:cNvPr id="20" name="Symbol zastępczy tekstu 3"/>
          <p:cNvSpPr>
            <a:spLocks noGrp="1"/>
          </p:cNvSpPr>
          <p:nvPr>
            <p:ph type="body" sz="quarter" idx="29" hasCustomPrompt="1"/>
          </p:nvPr>
        </p:nvSpPr>
        <p:spPr>
          <a:xfrm>
            <a:off x="5453598" y="786727"/>
            <a:ext cx="675084" cy="226219"/>
          </a:xfrm>
        </p:spPr>
        <p:txBody>
          <a:bodyPr>
            <a:noAutofit/>
          </a:bodyPr>
          <a:lstStyle>
            <a:lvl1pPr marL="0" indent="0" algn="r">
              <a:buNone/>
              <a:defRPr sz="800" b="1">
                <a:solidFill>
                  <a:schemeClr val="accent6"/>
                </a:solidFill>
              </a:defRPr>
            </a:lvl1pPr>
          </a:lstStyle>
          <a:p>
            <a:pPr lvl="0"/>
            <a:r>
              <a:rPr lang="pl-PL" sz="1100"/>
              <a:t>YEAR</a:t>
            </a:r>
            <a:endParaRPr lang="en-US"/>
          </a:p>
        </p:txBody>
      </p:sp>
      <p:sp>
        <p:nvSpPr>
          <p:cNvPr id="21" name="Symbol zastępczy tekstu 3"/>
          <p:cNvSpPr>
            <a:spLocks noGrp="1"/>
          </p:cNvSpPr>
          <p:nvPr>
            <p:ph type="body" sz="quarter" idx="30" hasCustomPrompt="1"/>
          </p:nvPr>
        </p:nvSpPr>
        <p:spPr>
          <a:xfrm>
            <a:off x="8205325" y="786727"/>
            <a:ext cx="675084" cy="226219"/>
          </a:xfrm>
        </p:spPr>
        <p:txBody>
          <a:bodyPr>
            <a:noAutofit/>
          </a:bodyPr>
          <a:lstStyle>
            <a:lvl1pPr marL="0" indent="0" algn="r">
              <a:buNone/>
              <a:defRPr sz="800" b="1">
                <a:solidFill>
                  <a:schemeClr val="accent6"/>
                </a:solidFill>
              </a:defRPr>
            </a:lvl1pPr>
          </a:lstStyle>
          <a:p>
            <a:pPr lvl="0"/>
            <a:r>
              <a:rPr lang="pl-PL" sz="1100"/>
              <a:t>YEAR</a:t>
            </a:r>
            <a:endParaRPr lang="en-US"/>
          </a:p>
        </p:txBody>
      </p:sp>
    </p:spTree>
    <p:extLst>
      <p:ext uri="{BB962C8B-B14F-4D97-AF65-F5344CB8AC3E}">
        <p14:creationId xmlns:p14="http://schemas.microsoft.com/office/powerpoint/2010/main" val="377715556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Tytuł i zawartość">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031352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Title 1">
    <p:spTree>
      <p:nvGrpSpPr>
        <p:cNvPr id="1" name=""/>
        <p:cNvGrpSpPr/>
        <p:nvPr/>
      </p:nvGrpSpPr>
      <p:grpSpPr>
        <a:xfrm>
          <a:off x="0" y="0"/>
          <a:ext cx="0" cy="0"/>
          <a:chOff x="0" y="0"/>
          <a:chExt cx="0" cy="0"/>
        </a:xfrm>
      </p:grpSpPr>
      <p:sp>
        <p:nvSpPr>
          <p:cNvPr id="77" name="Tytuł 1"/>
          <p:cNvSpPr>
            <a:spLocks noGrp="1"/>
          </p:cNvSpPr>
          <p:nvPr>
            <p:ph type="title" hasCustomPrompt="1"/>
          </p:nvPr>
        </p:nvSpPr>
        <p:spPr>
          <a:xfrm>
            <a:off x="3933825" y="1496625"/>
            <a:ext cx="4953436" cy="2291750"/>
          </a:xfrm>
        </p:spPr>
        <p:txBody>
          <a:bodyPr anchor="ctr"/>
          <a:lstStyle>
            <a:lvl1pPr algn="l">
              <a:lnSpc>
                <a:spcPct val="100000"/>
              </a:lnSpc>
              <a:spcBef>
                <a:spcPts val="450"/>
              </a:spcBef>
              <a:spcAft>
                <a:spcPts val="450"/>
              </a:spcAft>
              <a:defRPr lang="en-US" sz="2800" dirty="0">
                <a:solidFill>
                  <a:srgbClr val="BD392F"/>
                </a:solidFill>
              </a:defRPr>
            </a:lvl1pPr>
          </a:lstStyle>
          <a:p>
            <a:r>
              <a:rPr lang="pl-PL" dirty="0"/>
              <a:t>EDIT TITLE</a:t>
            </a:r>
            <a:endParaRPr lang="en-US" dirty="0"/>
          </a:p>
        </p:txBody>
      </p:sp>
      <p:grpSp>
        <p:nvGrpSpPr>
          <p:cNvPr id="95" name="Group 35"/>
          <p:cNvGrpSpPr>
            <a:grpSpLocks noChangeAspect="1"/>
          </p:cNvGrpSpPr>
          <p:nvPr/>
        </p:nvGrpSpPr>
        <p:grpSpPr bwMode="auto">
          <a:xfrm>
            <a:off x="609601" y="849169"/>
            <a:ext cx="2507458" cy="3026386"/>
            <a:chOff x="2363" y="293"/>
            <a:chExt cx="1208" cy="1458"/>
          </a:xfrm>
        </p:grpSpPr>
        <p:sp>
          <p:nvSpPr>
            <p:cNvPr id="96" name="Freeform 36"/>
            <p:cNvSpPr>
              <a:spLocks/>
            </p:cNvSpPr>
            <p:nvPr/>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close/>
                </a:path>
              </a:pathLst>
            </a:custGeom>
            <a:solidFill>
              <a:srgbClr val="124F96"/>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97" name="Freeform 37"/>
            <p:cNvSpPr>
              <a:spLocks/>
            </p:cNvSpPr>
            <p:nvPr/>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98" name="Freeform 38"/>
            <p:cNvSpPr>
              <a:spLocks/>
            </p:cNvSpPr>
            <p:nvPr/>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close/>
                </a:path>
              </a:pathLst>
            </a:custGeom>
            <a:solidFill>
              <a:srgbClr val="3D649B"/>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99" name="Freeform 39"/>
            <p:cNvSpPr>
              <a:spLocks/>
            </p:cNvSpPr>
            <p:nvPr/>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100" name="Freeform 41"/>
            <p:cNvSpPr>
              <a:spLocks/>
            </p:cNvSpPr>
            <p:nvPr/>
          </p:nvSpPr>
          <p:spPr bwMode="auto">
            <a:xfrm>
              <a:off x="2796" y="1709"/>
              <a:ext cx="43" cy="42"/>
            </a:xfrm>
            <a:custGeom>
              <a:avLst/>
              <a:gdLst>
                <a:gd name="T0" fmla="*/ 5 w 43"/>
                <a:gd name="T1" fmla="*/ 0 h 42"/>
                <a:gd name="T2" fmla="*/ 5 w 43"/>
                <a:gd name="T3" fmla="*/ 0 h 42"/>
                <a:gd name="T4" fmla="*/ 0 w 43"/>
                <a:gd name="T5" fmla="*/ 38 h 42"/>
                <a:gd name="T6" fmla="*/ 38 w 43"/>
                <a:gd name="T7" fmla="*/ 42 h 42"/>
                <a:gd name="T8" fmla="*/ 43 w 43"/>
                <a:gd name="T9" fmla="*/ 5 h 42"/>
                <a:gd name="T10" fmla="*/ 43 w 43"/>
                <a:gd name="T11" fmla="*/ 5 h 42"/>
                <a:gd name="T12" fmla="*/ 5 w 43"/>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3" h="42">
                  <a:moveTo>
                    <a:pt x="5" y="0"/>
                  </a:moveTo>
                  <a:lnTo>
                    <a:pt x="5" y="0"/>
                  </a:lnTo>
                  <a:lnTo>
                    <a:pt x="0" y="38"/>
                  </a:lnTo>
                  <a:lnTo>
                    <a:pt x="38" y="42"/>
                  </a:lnTo>
                  <a:lnTo>
                    <a:pt x="43" y="5"/>
                  </a:lnTo>
                  <a:lnTo>
                    <a:pt x="43" y="5"/>
                  </a:lnTo>
                  <a:lnTo>
                    <a:pt x="5" y="0"/>
                  </a:lnTo>
                </a:path>
              </a:pathLst>
            </a:custGeom>
            <a:solidFill>
              <a:srgbClr val="145098"/>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101" name="Freeform 42"/>
            <p:cNvSpPr>
              <a:spLocks/>
            </p:cNvSpPr>
            <p:nvPr/>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close/>
                </a:path>
              </a:pathLst>
            </a:custGeom>
            <a:solidFill>
              <a:srgbClr val="0D4589"/>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102" name="Freeform 43"/>
            <p:cNvSpPr>
              <a:spLocks/>
            </p:cNvSpPr>
            <p:nvPr/>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103" name="Freeform 44"/>
            <p:cNvSpPr>
              <a:spLocks/>
            </p:cNvSpPr>
            <p:nvPr/>
          </p:nvSpPr>
          <p:spPr bwMode="auto">
            <a:xfrm>
              <a:off x="2771" y="366"/>
              <a:ext cx="66" cy="62"/>
            </a:xfrm>
            <a:custGeom>
              <a:avLst/>
              <a:gdLst>
                <a:gd name="T0" fmla="*/ 48 w 90"/>
                <a:gd name="T1" fmla="*/ 0 h 84"/>
                <a:gd name="T2" fmla="*/ 30 w 90"/>
                <a:gd name="T3" fmla="*/ 4 h 84"/>
                <a:gd name="T4" fmla="*/ 10 w 90"/>
                <a:gd name="T5" fmla="*/ 60 h 84"/>
                <a:gd name="T6" fmla="*/ 48 w 90"/>
                <a:gd name="T7" fmla="*/ 84 h 84"/>
                <a:gd name="T8" fmla="*/ 49 w 90"/>
                <a:gd name="T9" fmla="*/ 84 h 84"/>
                <a:gd name="T10" fmla="*/ 66 w 90"/>
                <a:gd name="T11" fmla="*/ 80 h 84"/>
                <a:gd name="T12" fmla="*/ 90 w 90"/>
                <a:gd name="T13" fmla="*/ 43 h 84"/>
                <a:gd name="T14" fmla="*/ 90 w 90"/>
                <a:gd name="T15" fmla="*/ 41 h 84"/>
                <a:gd name="T16" fmla="*/ 86 w 90"/>
                <a:gd name="T17" fmla="*/ 24 h 84"/>
                <a:gd name="T18" fmla="*/ 48 w 90"/>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84">
                  <a:moveTo>
                    <a:pt x="48" y="0"/>
                  </a:moveTo>
                  <a:cubicBezTo>
                    <a:pt x="42" y="0"/>
                    <a:pt x="36" y="1"/>
                    <a:pt x="30" y="4"/>
                  </a:cubicBezTo>
                  <a:cubicBezTo>
                    <a:pt x="9" y="14"/>
                    <a:pt x="0" y="39"/>
                    <a:pt x="10" y="60"/>
                  </a:cubicBezTo>
                  <a:cubicBezTo>
                    <a:pt x="17" y="75"/>
                    <a:pt x="32" y="84"/>
                    <a:pt x="48" y="84"/>
                  </a:cubicBezTo>
                  <a:cubicBezTo>
                    <a:pt x="49" y="84"/>
                    <a:pt x="49" y="84"/>
                    <a:pt x="49" y="84"/>
                  </a:cubicBezTo>
                  <a:cubicBezTo>
                    <a:pt x="55" y="84"/>
                    <a:pt x="61" y="83"/>
                    <a:pt x="66" y="80"/>
                  </a:cubicBezTo>
                  <a:cubicBezTo>
                    <a:pt x="81" y="73"/>
                    <a:pt x="90" y="59"/>
                    <a:pt x="90" y="43"/>
                  </a:cubicBezTo>
                  <a:cubicBezTo>
                    <a:pt x="90" y="41"/>
                    <a:pt x="90" y="41"/>
                    <a:pt x="90" y="41"/>
                  </a:cubicBezTo>
                  <a:cubicBezTo>
                    <a:pt x="90" y="35"/>
                    <a:pt x="89" y="30"/>
                    <a:pt x="86" y="24"/>
                  </a:cubicBezTo>
                  <a:cubicBezTo>
                    <a:pt x="79" y="9"/>
                    <a:pt x="64" y="0"/>
                    <a:pt x="48" y="0"/>
                  </a:cubicBezTo>
                </a:path>
              </a:pathLst>
            </a:custGeom>
            <a:solidFill>
              <a:srgbClr val="5988C3"/>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104" name="Freeform 45"/>
            <p:cNvSpPr>
              <a:spLocks/>
            </p:cNvSpPr>
            <p:nvPr/>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105" name="Freeform 46"/>
            <p:cNvSpPr>
              <a:spLocks/>
            </p:cNvSpPr>
            <p:nvPr/>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path>
              </a:pathLst>
            </a:custGeom>
            <a:solidFill>
              <a:srgbClr val="1A63B0"/>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106" name="Freeform 47"/>
            <p:cNvSpPr>
              <a:spLocks/>
            </p:cNvSpPr>
            <p:nvPr/>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close/>
                </a:path>
              </a:pathLst>
            </a:custGeom>
            <a:solidFill>
              <a:srgbClr val="1E69B9"/>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107" name="Freeform 48"/>
            <p:cNvSpPr>
              <a:spLocks/>
            </p:cNvSpPr>
            <p:nvPr/>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108" name="Freeform 49"/>
            <p:cNvSpPr>
              <a:spLocks/>
            </p:cNvSpPr>
            <p:nvPr/>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close/>
                </a:path>
              </a:pathLst>
            </a:custGeom>
            <a:solidFill>
              <a:srgbClr val="15559F"/>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109" name="Freeform 50"/>
            <p:cNvSpPr>
              <a:spLocks/>
            </p:cNvSpPr>
            <p:nvPr/>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110" name="Freeform 51"/>
            <p:cNvSpPr>
              <a:spLocks noEditPoints="1"/>
            </p:cNvSpPr>
            <p:nvPr/>
          </p:nvSpPr>
          <p:spPr bwMode="auto">
            <a:xfrm>
              <a:off x="3034" y="648"/>
              <a:ext cx="109" cy="101"/>
            </a:xfrm>
            <a:custGeom>
              <a:avLst/>
              <a:gdLst>
                <a:gd name="T0" fmla="*/ 92 w 147"/>
                <a:gd name="T1" fmla="*/ 102 h 137"/>
                <a:gd name="T2" fmla="*/ 90 w 147"/>
                <a:gd name="T3" fmla="*/ 94 h 137"/>
                <a:gd name="T4" fmla="*/ 100 w 147"/>
                <a:gd name="T5" fmla="*/ 88 h 137"/>
                <a:gd name="T6" fmla="*/ 104 w 147"/>
                <a:gd name="T7" fmla="*/ 110 h 137"/>
                <a:gd name="T8" fmla="*/ 66 w 147"/>
                <a:gd name="T9" fmla="*/ 115 h 137"/>
                <a:gd name="T10" fmla="*/ 44 w 147"/>
                <a:gd name="T11" fmla="*/ 79 h 137"/>
                <a:gd name="T12" fmla="*/ 56 w 147"/>
                <a:gd name="T13" fmla="*/ 81 h 137"/>
                <a:gd name="T14" fmla="*/ 77 w 147"/>
                <a:gd name="T15" fmla="*/ 97 h 137"/>
                <a:gd name="T16" fmla="*/ 84 w 147"/>
                <a:gd name="T17" fmla="*/ 107 h 137"/>
                <a:gd name="T18" fmla="*/ 101 w 147"/>
                <a:gd name="T19" fmla="*/ 112 h 137"/>
                <a:gd name="T20" fmla="*/ 79 w 147"/>
                <a:gd name="T21" fmla="*/ 93 h 137"/>
                <a:gd name="T22" fmla="*/ 54 w 147"/>
                <a:gd name="T23" fmla="*/ 74 h 137"/>
                <a:gd name="T24" fmla="*/ 77 w 147"/>
                <a:gd name="T25" fmla="*/ 76 h 137"/>
                <a:gd name="T26" fmla="*/ 85 w 147"/>
                <a:gd name="T27" fmla="*/ 74 h 137"/>
                <a:gd name="T28" fmla="*/ 92 w 147"/>
                <a:gd name="T29" fmla="*/ 86 h 137"/>
                <a:gd name="T30" fmla="*/ 86 w 147"/>
                <a:gd name="T31" fmla="*/ 92 h 137"/>
                <a:gd name="T32" fmla="*/ 79 w 147"/>
                <a:gd name="T33" fmla="*/ 93 h 137"/>
                <a:gd name="T34" fmla="*/ 86 w 147"/>
                <a:gd name="T35" fmla="*/ 70 h 137"/>
                <a:gd name="T36" fmla="*/ 93 w 147"/>
                <a:gd name="T37" fmla="*/ 58 h 137"/>
                <a:gd name="T38" fmla="*/ 97 w 147"/>
                <a:gd name="T39" fmla="*/ 59 h 137"/>
                <a:gd name="T40" fmla="*/ 93 w 147"/>
                <a:gd name="T41" fmla="*/ 73 h 137"/>
                <a:gd name="T42" fmla="*/ 52 w 147"/>
                <a:gd name="T43" fmla="*/ 69 h 137"/>
                <a:gd name="T44" fmla="*/ 63 w 147"/>
                <a:gd name="T45" fmla="*/ 46 h 137"/>
                <a:gd name="T46" fmla="*/ 75 w 147"/>
                <a:gd name="T47" fmla="*/ 44 h 137"/>
                <a:gd name="T48" fmla="*/ 91 w 147"/>
                <a:gd name="T49" fmla="*/ 55 h 137"/>
                <a:gd name="T50" fmla="*/ 81 w 147"/>
                <a:gd name="T51" fmla="*/ 61 h 137"/>
                <a:gd name="T52" fmla="*/ 71 w 147"/>
                <a:gd name="T53" fmla="*/ 67 h 137"/>
                <a:gd name="T54" fmla="*/ 53 w 147"/>
                <a:gd name="T55" fmla="*/ 71 h 137"/>
                <a:gd name="T56" fmla="*/ 100 w 147"/>
                <a:gd name="T57" fmla="*/ 59 h 137"/>
                <a:gd name="T58" fmla="*/ 104 w 147"/>
                <a:gd name="T59" fmla="*/ 44 h 137"/>
                <a:gd name="T60" fmla="*/ 125 w 147"/>
                <a:gd name="T61" fmla="*/ 81 h 137"/>
                <a:gd name="T62" fmla="*/ 104 w 147"/>
                <a:gd name="T63" fmla="*/ 87 h 137"/>
                <a:gd name="T64" fmla="*/ 106 w 147"/>
                <a:gd name="T65" fmla="*/ 72 h 137"/>
                <a:gd name="T66" fmla="*/ 91 w 147"/>
                <a:gd name="T67" fmla="*/ 46 h 137"/>
                <a:gd name="T68" fmla="*/ 75 w 147"/>
                <a:gd name="T69" fmla="*/ 35 h 137"/>
                <a:gd name="T70" fmla="*/ 108 w 147"/>
                <a:gd name="T71" fmla="*/ 31 h 137"/>
                <a:gd name="T72" fmla="*/ 101 w 147"/>
                <a:gd name="T73" fmla="*/ 42 h 137"/>
                <a:gd name="T74" fmla="*/ 91 w 147"/>
                <a:gd name="T75" fmla="*/ 46 h 137"/>
                <a:gd name="T76" fmla="*/ 32 w 147"/>
                <a:gd name="T77" fmla="*/ 56 h 137"/>
                <a:gd name="T78" fmla="*/ 59 w 147"/>
                <a:gd name="T79" fmla="*/ 30 h 137"/>
                <a:gd name="T80" fmla="*/ 59 w 147"/>
                <a:gd name="T81" fmla="*/ 46 h 137"/>
                <a:gd name="T82" fmla="*/ 51 w 147"/>
                <a:gd name="T83" fmla="*/ 65 h 137"/>
                <a:gd name="T84" fmla="*/ 38 w 147"/>
                <a:gd name="T85" fmla="*/ 78 h 137"/>
                <a:gd name="T86" fmla="*/ 34 w 147"/>
                <a:gd name="T87" fmla="*/ 86 h 137"/>
                <a:gd name="T88" fmla="*/ 60 w 147"/>
                <a:gd name="T89" fmla="*/ 24 h 137"/>
                <a:gd name="T90" fmla="*/ 91 w 147"/>
                <a:gd name="T91" fmla="*/ 22 h 137"/>
                <a:gd name="T92" fmla="*/ 74 w 147"/>
                <a:gd name="T93" fmla="*/ 31 h 137"/>
                <a:gd name="T94" fmla="*/ 63 w 147"/>
                <a:gd name="T95" fmla="*/ 29 h 137"/>
                <a:gd name="T96" fmla="*/ 16 w 147"/>
                <a:gd name="T97" fmla="*/ 39 h 137"/>
                <a:gd name="T98" fmla="*/ 77 w 147"/>
                <a:gd name="T99" fmla="*/ 137 h 137"/>
                <a:gd name="T100" fmla="*/ 140 w 147"/>
                <a:gd name="T101" fmla="*/ 98 h 137"/>
                <a:gd name="T102" fmla="*/ 147 w 147"/>
                <a:gd name="T103" fmla="*/ 68 h 137"/>
                <a:gd name="T104" fmla="*/ 78 w 147"/>
                <a:gd name="T10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7" h="137">
                  <a:moveTo>
                    <a:pt x="104" y="110"/>
                  </a:moveTo>
                  <a:cubicBezTo>
                    <a:pt x="92" y="102"/>
                    <a:pt x="92" y="102"/>
                    <a:pt x="92" y="102"/>
                  </a:cubicBezTo>
                  <a:cubicBezTo>
                    <a:pt x="92" y="101"/>
                    <a:pt x="92" y="101"/>
                    <a:pt x="92" y="101"/>
                  </a:cubicBezTo>
                  <a:cubicBezTo>
                    <a:pt x="93" y="99"/>
                    <a:pt x="92" y="96"/>
                    <a:pt x="90" y="94"/>
                  </a:cubicBezTo>
                  <a:cubicBezTo>
                    <a:pt x="95" y="88"/>
                    <a:pt x="95" y="88"/>
                    <a:pt x="95" y="88"/>
                  </a:cubicBezTo>
                  <a:cubicBezTo>
                    <a:pt x="100" y="88"/>
                    <a:pt x="100" y="88"/>
                    <a:pt x="100" y="88"/>
                  </a:cubicBezTo>
                  <a:cubicBezTo>
                    <a:pt x="108" y="107"/>
                    <a:pt x="108" y="107"/>
                    <a:pt x="108" y="107"/>
                  </a:cubicBezTo>
                  <a:cubicBezTo>
                    <a:pt x="107" y="108"/>
                    <a:pt x="105" y="109"/>
                    <a:pt x="104" y="110"/>
                  </a:cubicBezTo>
                  <a:moveTo>
                    <a:pt x="79" y="117"/>
                  </a:moveTo>
                  <a:cubicBezTo>
                    <a:pt x="75" y="117"/>
                    <a:pt x="70" y="116"/>
                    <a:pt x="66" y="115"/>
                  </a:cubicBezTo>
                  <a:cubicBezTo>
                    <a:pt x="52" y="111"/>
                    <a:pt x="41" y="101"/>
                    <a:pt x="35" y="89"/>
                  </a:cubicBezTo>
                  <a:cubicBezTo>
                    <a:pt x="44" y="79"/>
                    <a:pt x="44" y="79"/>
                    <a:pt x="44" y="79"/>
                  </a:cubicBezTo>
                  <a:cubicBezTo>
                    <a:pt x="56" y="82"/>
                    <a:pt x="56" y="82"/>
                    <a:pt x="56" y="82"/>
                  </a:cubicBezTo>
                  <a:cubicBezTo>
                    <a:pt x="56" y="81"/>
                    <a:pt x="56" y="81"/>
                    <a:pt x="56" y="81"/>
                  </a:cubicBezTo>
                  <a:cubicBezTo>
                    <a:pt x="77" y="96"/>
                    <a:pt x="77" y="96"/>
                    <a:pt x="77" y="96"/>
                  </a:cubicBezTo>
                  <a:cubicBezTo>
                    <a:pt x="77" y="97"/>
                    <a:pt x="77" y="97"/>
                    <a:pt x="77" y="97"/>
                  </a:cubicBezTo>
                  <a:cubicBezTo>
                    <a:pt x="76" y="101"/>
                    <a:pt x="78" y="106"/>
                    <a:pt x="82" y="107"/>
                  </a:cubicBezTo>
                  <a:cubicBezTo>
                    <a:pt x="83" y="107"/>
                    <a:pt x="84" y="107"/>
                    <a:pt x="84" y="107"/>
                  </a:cubicBezTo>
                  <a:cubicBezTo>
                    <a:pt x="87" y="107"/>
                    <a:pt x="89" y="106"/>
                    <a:pt x="90" y="105"/>
                  </a:cubicBezTo>
                  <a:cubicBezTo>
                    <a:pt x="101" y="112"/>
                    <a:pt x="101" y="112"/>
                    <a:pt x="101" y="112"/>
                  </a:cubicBezTo>
                  <a:cubicBezTo>
                    <a:pt x="94" y="115"/>
                    <a:pt x="86" y="117"/>
                    <a:pt x="79" y="117"/>
                  </a:cubicBezTo>
                  <a:moveTo>
                    <a:pt x="79" y="93"/>
                  </a:moveTo>
                  <a:cubicBezTo>
                    <a:pt x="54" y="75"/>
                    <a:pt x="54" y="75"/>
                    <a:pt x="54" y="75"/>
                  </a:cubicBezTo>
                  <a:cubicBezTo>
                    <a:pt x="54" y="74"/>
                    <a:pt x="54" y="74"/>
                    <a:pt x="54" y="74"/>
                  </a:cubicBezTo>
                  <a:cubicBezTo>
                    <a:pt x="71" y="71"/>
                    <a:pt x="71" y="71"/>
                    <a:pt x="71" y="71"/>
                  </a:cubicBezTo>
                  <a:cubicBezTo>
                    <a:pt x="72" y="74"/>
                    <a:pt x="74" y="76"/>
                    <a:pt x="77" y="76"/>
                  </a:cubicBezTo>
                  <a:cubicBezTo>
                    <a:pt x="77" y="76"/>
                    <a:pt x="78" y="76"/>
                    <a:pt x="79" y="76"/>
                  </a:cubicBezTo>
                  <a:cubicBezTo>
                    <a:pt x="81" y="76"/>
                    <a:pt x="83" y="75"/>
                    <a:pt x="85" y="74"/>
                  </a:cubicBezTo>
                  <a:cubicBezTo>
                    <a:pt x="92" y="77"/>
                    <a:pt x="92" y="77"/>
                    <a:pt x="92" y="77"/>
                  </a:cubicBezTo>
                  <a:cubicBezTo>
                    <a:pt x="92" y="86"/>
                    <a:pt x="92" y="86"/>
                    <a:pt x="92" y="86"/>
                  </a:cubicBezTo>
                  <a:cubicBezTo>
                    <a:pt x="88" y="92"/>
                    <a:pt x="88" y="92"/>
                    <a:pt x="88" y="92"/>
                  </a:cubicBezTo>
                  <a:cubicBezTo>
                    <a:pt x="87" y="92"/>
                    <a:pt x="87" y="92"/>
                    <a:pt x="86" y="92"/>
                  </a:cubicBezTo>
                  <a:cubicBezTo>
                    <a:pt x="86" y="92"/>
                    <a:pt x="85" y="92"/>
                    <a:pt x="84" y="92"/>
                  </a:cubicBezTo>
                  <a:cubicBezTo>
                    <a:pt x="83" y="92"/>
                    <a:pt x="81" y="92"/>
                    <a:pt x="79" y="93"/>
                  </a:cubicBezTo>
                  <a:moveTo>
                    <a:pt x="93" y="73"/>
                  </a:moveTo>
                  <a:cubicBezTo>
                    <a:pt x="86" y="70"/>
                    <a:pt x="86" y="70"/>
                    <a:pt x="86" y="70"/>
                  </a:cubicBezTo>
                  <a:cubicBezTo>
                    <a:pt x="87" y="68"/>
                    <a:pt x="86" y="66"/>
                    <a:pt x="85" y="65"/>
                  </a:cubicBezTo>
                  <a:cubicBezTo>
                    <a:pt x="93" y="58"/>
                    <a:pt x="93" y="58"/>
                    <a:pt x="93" y="58"/>
                  </a:cubicBezTo>
                  <a:cubicBezTo>
                    <a:pt x="94" y="58"/>
                    <a:pt x="95" y="59"/>
                    <a:pt x="96" y="59"/>
                  </a:cubicBezTo>
                  <a:cubicBezTo>
                    <a:pt x="97" y="59"/>
                    <a:pt x="97" y="59"/>
                    <a:pt x="97" y="59"/>
                  </a:cubicBezTo>
                  <a:cubicBezTo>
                    <a:pt x="97" y="73"/>
                    <a:pt x="97" y="73"/>
                    <a:pt x="97" y="73"/>
                  </a:cubicBezTo>
                  <a:cubicBezTo>
                    <a:pt x="93" y="73"/>
                    <a:pt x="93" y="73"/>
                    <a:pt x="93" y="73"/>
                  </a:cubicBezTo>
                  <a:moveTo>
                    <a:pt x="53" y="71"/>
                  </a:moveTo>
                  <a:cubicBezTo>
                    <a:pt x="52" y="69"/>
                    <a:pt x="52" y="69"/>
                    <a:pt x="52" y="69"/>
                  </a:cubicBezTo>
                  <a:cubicBezTo>
                    <a:pt x="53" y="69"/>
                    <a:pt x="53" y="69"/>
                    <a:pt x="53" y="68"/>
                  </a:cubicBezTo>
                  <a:cubicBezTo>
                    <a:pt x="63" y="46"/>
                    <a:pt x="63" y="46"/>
                    <a:pt x="63" y="46"/>
                  </a:cubicBezTo>
                  <a:cubicBezTo>
                    <a:pt x="76" y="45"/>
                    <a:pt x="76" y="45"/>
                    <a:pt x="76" y="45"/>
                  </a:cubicBezTo>
                  <a:cubicBezTo>
                    <a:pt x="75" y="44"/>
                    <a:pt x="75" y="44"/>
                    <a:pt x="75" y="44"/>
                  </a:cubicBezTo>
                  <a:cubicBezTo>
                    <a:pt x="90" y="49"/>
                    <a:pt x="90" y="49"/>
                    <a:pt x="90" y="49"/>
                  </a:cubicBezTo>
                  <a:cubicBezTo>
                    <a:pt x="89" y="51"/>
                    <a:pt x="90" y="53"/>
                    <a:pt x="91" y="55"/>
                  </a:cubicBezTo>
                  <a:cubicBezTo>
                    <a:pt x="83" y="62"/>
                    <a:pt x="83" y="62"/>
                    <a:pt x="83" y="62"/>
                  </a:cubicBezTo>
                  <a:cubicBezTo>
                    <a:pt x="82" y="62"/>
                    <a:pt x="82" y="62"/>
                    <a:pt x="81" y="61"/>
                  </a:cubicBezTo>
                  <a:cubicBezTo>
                    <a:pt x="80" y="61"/>
                    <a:pt x="79" y="61"/>
                    <a:pt x="79" y="61"/>
                  </a:cubicBezTo>
                  <a:cubicBezTo>
                    <a:pt x="75" y="61"/>
                    <a:pt x="72" y="63"/>
                    <a:pt x="71" y="67"/>
                  </a:cubicBezTo>
                  <a:cubicBezTo>
                    <a:pt x="71" y="67"/>
                    <a:pt x="71" y="67"/>
                    <a:pt x="71" y="68"/>
                  </a:cubicBezTo>
                  <a:cubicBezTo>
                    <a:pt x="53" y="71"/>
                    <a:pt x="53" y="71"/>
                    <a:pt x="53" y="71"/>
                  </a:cubicBezTo>
                  <a:moveTo>
                    <a:pt x="100" y="73"/>
                  </a:moveTo>
                  <a:cubicBezTo>
                    <a:pt x="100" y="59"/>
                    <a:pt x="100" y="59"/>
                    <a:pt x="100" y="59"/>
                  </a:cubicBezTo>
                  <a:cubicBezTo>
                    <a:pt x="103" y="58"/>
                    <a:pt x="106" y="56"/>
                    <a:pt x="107" y="53"/>
                  </a:cubicBezTo>
                  <a:cubicBezTo>
                    <a:pt x="108" y="50"/>
                    <a:pt x="107" y="46"/>
                    <a:pt x="104" y="44"/>
                  </a:cubicBezTo>
                  <a:cubicBezTo>
                    <a:pt x="111" y="33"/>
                    <a:pt x="111" y="33"/>
                    <a:pt x="111" y="33"/>
                  </a:cubicBezTo>
                  <a:cubicBezTo>
                    <a:pt x="124" y="45"/>
                    <a:pt x="130" y="63"/>
                    <a:pt x="125" y="81"/>
                  </a:cubicBezTo>
                  <a:cubicBezTo>
                    <a:pt x="123" y="91"/>
                    <a:pt x="118" y="99"/>
                    <a:pt x="111" y="105"/>
                  </a:cubicBezTo>
                  <a:cubicBezTo>
                    <a:pt x="104" y="87"/>
                    <a:pt x="104" y="87"/>
                    <a:pt x="104" y="87"/>
                  </a:cubicBezTo>
                  <a:cubicBezTo>
                    <a:pt x="107" y="87"/>
                    <a:pt x="107" y="87"/>
                    <a:pt x="107" y="87"/>
                  </a:cubicBezTo>
                  <a:cubicBezTo>
                    <a:pt x="106" y="72"/>
                    <a:pt x="106" y="72"/>
                    <a:pt x="106" y="72"/>
                  </a:cubicBezTo>
                  <a:cubicBezTo>
                    <a:pt x="100" y="73"/>
                    <a:pt x="100" y="73"/>
                    <a:pt x="100" y="73"/>
                  </a:cubicBezTo>
                  <a:moveTo>
                    <a:pt x="91" y="46"/>
                  </a:moveTo>
                  <a:cubicBezTo>
                    <a:pt x="75" y="40"/>
                    <a:pt x="75" y="40"/>
                    <a:pt x="75" y="40"/>
                  </a:cubicBezTo>
                  <a:cubicBezTo>
                    <a:pt x="75" y="35"/>
                    <a:pt x="75" y="35"/>
                    <a:pt x="75" y="35"/>
                  </a:cubicBezTo>
                  <a:cubicBezTo>
                    <a:pt x="105" y="28"/>
                    <a:pt x="105" y="28"/>
                    <a:pt x="105" y="28"/>
                  </a:cubicBezTo>
                  <a:cubicBezTo>
                    <a:pt x="106" y="29"/>
                    <a:pt x="107" y="30"/>
                    <a:pt x="108" y="31"/>
                  </a:cubicBezTo>
                  <a:cubicBezTo>
                    <a:pt x="101" y="42"/>
                    <a:pt x="101" y="42"/>
                    <a:pt x="101" y="42"/>
                  </a:cubicBezTo>
                  <a:cubicBezTo>
                    <a:pt x="101" y="42"/>
                    <a:pt x="101" y="42"/>
                    <a:pt x="101" y="42"/>
                  </a:cubicBezTo>
                  <a:cubicBezTo>
                    <a:pt x="100" y="42"/>
                    <a:pt x="99" y="42"/>
                    <a:pt x="98" y="42"/>
                  </a:cubicBezTo>
                  <a:cubicBezTo>
                    <a:pt x="95" y="42"/>
                    <a:pt x="92" y="44"/>
                    <a:pt x="91" y="46"/>
                  </a:cubicBezTo>
                  <a:moveTo>
                    <a:pt x="34" y="86"/>
                  </a:moveTo>
                  <a:cubicBezTo>
                    <a:pt x="30" y="76"/>
                    <a:pt x="29" y="66"/>
                    <a:pt x="32" y="56"/>
                  </a:cubicBezTo>
                  <a:cubicBezTo>
                    <a:pt x="36" y="42"/>
                    <a:pt x="45" y="32"/>
                    <a:pt x="57" y="26"/>
                  </a:cubicBezTo>
                  <a:cubicBezTo>
                    <a:pt x="59" y="30"/>
                    <a:pt x="59" y="30"/>
                    <a:pt x="59" y="30"/>
                  </a:cubicBezTo>
                  <a:cubicBezTo>
                    <a:pt x="57" y="30"/>
                    <a:pt x="57" y="30"/>
                    <a:pt x="57" y="30"/>
                  </a:cubicBezTo>
                  <a:cubicBezTo>
                    <a:pt x="59" y="46"/>
                    <a:pt x="59" y="46"/>
                    <a:pt x="59" y="46"/>
                  </a:cubicBezTo>
                  <a:cubicBezTo>
                    <a:pt x="59" y="46"/>
                    <a:pt x="59" y="46"/>
                    <a:pt x="59" y="46"/>
                  </a:cubicBezTo>
                  <a:cubicBezTo>
                    <a:pt x="51" y="65"/>
                    <a:pt x="51" y="65"/>
                    <a:pt x="51" y="65"/>
                  </a:cubicBezTo>
                  <a:cubicBezTo>
                    <a:pt x="51" y="64"/>
                    <a:pt x="51" y="64"/>
                    <a:pt x="51" y="64"/>
                  </a:cubicBezTo>
                  <a:cubicBezTo>
                    <a:pt x="38" y="78"/>
                    <a:pt x="38" y="78"/>
                    <a:pt x="38" y="78"/>
                  </a:cubicBezTo>
                  <a:cubicBezTo>
                    <a:pt x="40" y="78"/>
                    <a:pt x="40" y="78"/>
                    <a:pt x="40" y="78"/>
                  </a:cubicBezTo>
                  <a:cubicBezTo>
                    <a:pt x="34" y="86"/>
                    <a:pt x="34" y="86"/>
                    <a:pt x="34" y="86"/>
                  </a:cubicBezTo>
                  <a:moveTo>
                    <a:pt x="63" y="29"/>
                  </a:moveTo>
                  <a:cubicBezTo>
                    <a:pt x="60" y="24"/>
                    <a:pt x="60" y="24"/>
                    <a:pt x="60" y="24"/>
                  </a:cubicBezTo>
                  <a:cubicBezTo>
                    <a:pt x="66" y="22"/>
                    <a:pt x="72" y="21"/>
                    <a:pt x="79" y="21"/>
                  </a:cubicBezTo>
                  <a:cubicBezTo>
                    <a:pt x="83" y="21"/>
                    <a:pt x="87" y="21"/>
                    <a:pt x="91" y="22"/>
                  </a:cubicBezTo>
                  <a:cubicBezTo>
                    <a:pt x="94" y="23"/>
                    <a:pt x="97" y="24"/>
                    <a:pt x="100" y="26"/>
                  </a:cubicBezTo>
                  <a:cubicBezTo>
                    <a:pt x="74" y="31"/>
                    <a:pt x="74" y="31"/>
                    <a:pt x="74" y="31"/>
                  </a:cubicBezTo>
                  <a:cubicBezTo>
                    <a:pt x="74" y="28"/>
                    <a:pt x="74" y="28"/>
                    <a:pt x="74" y="28"/>
                  </a:cubicBezTo>
                  <a:cubicBezTo>
                    <a:pt x="63" y="29"/>
                    <a:pt x="63" y="29"/>
                    <a:pt x="63" y="29"/>
                  </a:cubicBezTo>
                  <a:moveTo>
                    <a:pt x="78" y="0"/>
                  </a:moveTo>
                  <a:cubicBezTo>
                    <a:pt x="52" y="0"/>
                    <a:pt x="28" y="14"/>
                    <a:pt x="16" y="39"/>
                  </a:cubicBezTo>
                  <a:cubicBezTo>
                    <a:pt x="0" y="74"/>
                    <a:pt x="15" y="115"/>
                    <a:pt x="49" y="131"/>
                  </a:cubicBezTo>
                  <a:cubicBezTo>
                    <a:pt x="58" y="135"/>
                    <a:pt x="67" y="137"/>
                    <a:pt x="77" y="137"/>
                  </a:cubicBezTo>
                  <a:cubicBezTo>
                    <a:pt x="80" y="137"/>
                    <a:pt x="80" y="137"/>
                    <a:pt x="80" y="137"/>
                  </a:cubicBezTo>
                  <a:cubicBezTo>
                    <a:pt x="105" y="137"/>
                    <a:pt x="129" y="122"/>
                    <a:pt x="140" y="98"/>
                  </a:cubicBezTo>
                  <a:cubicBezTo>
                    <a:pt x="145" y="89"/>
                    <a:pt x="147" y="79"/>
                    <a:pt x="147" y="70"/>
                  </a:cubicBezTo>
                  <a:cubicBezTo>
                    <a:pt x="147" y="68"/>
                    <a:pt x="147" y="68"/>
                    <a:pt x="147" y="68"/>
                  </a:cubicBezTo>
                  <a:cubicBezTo>
                    <a:pt x="147" y="42"/>
                    <a:pt x="132" y="18"/>
                    <a:pt x="108" y="6"/>
                  </a:cubicBezTo>
                  <a:cubicBezTo>
                    <a:pt x="98" y="2"/>
                    <a:pt x="88" y="0"/>
                    <a:pt x="78" y="0"/>
                  </a:cubicBezTo>
                </a:path>
              </a:pathLst>
            </a:custGeom>
            <a:solidFill>
              <a:srgbClr val="84A2CD"/>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111" name="Freeform 52"/>
            <p:cNvSpPr>
              <a:spLocks/>
            </p:cNvSpPr>
            <p:nvPr/>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112" name="Freeform 53"/>
            <p:cNvSpPr>
              <a:spLocks/>
            </p:cNvSpPr>
            <p:nvPr/>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dirty="0"/>
            </a:p>
          </p:txBody>
        </p:sp>
        <p:sp>
          <p:nvSpPr>
            <p:cNvPr id="113" name="Freeform 54"/>
            <p:cNvSpPr>
              <a:spLocks/>
            </p:cNvSpPr>
            <p:nvPr/>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114" name="Freeform 55"/>
            <p:cNvSpPr>
              <a:spLocks/>
            </p:cNvSpPr>
            <p:nvPr/>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dirty="0"/>
            </a:p>
          </p:txBody>
        </p:sp>
        <p:sp>
          <p:nvSpPr>
            <p:cNvPr id="115" name="Freeform 56"/>
            <p:cNvSpPr>
              <a:spLocks noEditPoints="1"/>
            </p:cNvSpPr>
            <p:nvPr/>
          </p:nvSpPr>
          <p:spPr bwMode="auto">
            <a:xfrm>
              <a:off x="3442" y="583"/>
              <a:ext cx="129" cy="127"/>
            </a:xfrm>
            <a:custGeom>
              <a:avLst/>
              <a:gdLst>
                <a:gd name="T0" fmla="*/ 110 w 175"/>
                <a:gd name="T1" fmla="*/ 101 h 171"/>
                <a:gd name="T2" fmla="*/ 117 w 175"/>
                <a:gd name="T3" fmla="*/ 108 h 171"/>
                <a:gd name="T4" fmla="*/ 121 w 175"/>
                <a:gd name="T5" fmla="*/ 110 h 171"/>
                <a:gd name="T6" fmla="*/ 124 w 175"/>
                <a:gd name="T7" fmla="*/ 120 h 171"/>
                <a:gd name="T8" fmla="*/ 122 w 175"/>
                <a:gd name="T9" fmla="*/ 126 h 171"/>
                <a:gd name="T10" fmla="*/ 117 w 175"/>
                <a:gd name="T11" fmla="*/ 129 h 171"/>
                <a:gd name="T12" fmla="*/ 111 w 175"/>
                <a:gd name="T13" fmla="*/ 135 h 171"/>
                <a:gd name="T14" fmla="*/ 103 w 175"/>
                <a:gd name="T15" fmla="*/ 135 h 171"/>
                <a:gd name="T16" fmla="*/ 96 w 175"/>
                <a:gd name="T17" fmla="*/ 129 h 171"/>
                <a:gd name="T18" fmla="*/ 92 w 175"/>
                <a:gd name="T19" fmla="*/ 127 h 171"/>
                <a:gd name="T20" fmla="*/ 89 w 175"/>
                <a:gd name="T21" fmla="*/ 116 h 171"/>
                <a:gd name="T22" fmla="*/ 91 w 175"/>
                <a:gd name="T23" fmla="*/ 110 h 171"/>
                <a:gd name="T24" fmla="*/ 96 w 175"/>
                <a:gd name="T25" fmla="*/ 108 h 171"/>
                <a:gd name="T26" fmla="*/ 103 w 175"/>
                <a:gd name="T27" fmla="*/ 102 h 171"/>
                <a:gd name="T28" fmla="*/ 65 w 175"/>
                <a:gd name="T29" fmla="*/ 59 h 171"/>
                <a:gd name="T30" fmla="*/ 79 w 175"/>
                <a:gd name="T31" fmla="*/ 54 h 171"/>
                <a:gd name="T32" fmla="*/ 90 w 175"/>
                <a:gd name="T33" fmla="*/ 61 h 171"/>
                <a:gd name="T34" fmla="*/ 100 w 175"/>
                <a:gd name="T35" fmla="*/ 78 h 171"/>
                <a:gd name="T36" fmla="*/ 101 w 175"/>
                <a:gd name="T37" fmla="*/ 85 h 171"/>
                <a:gd name="T38" fmla="*/ 96 w 175"/>
                <a:gd name="T39" fmla="*/ 103 h 171"/>
                <a:gd name="T40" fmla="*/ 86 w 175"/>
                <a:gd name="T41" fmla="*/ 112 h 171"/>
                <a:gd name="T42" fmla="*/ 73 w 175"/>
                <a:gd name="T43" fmla="*/ 111 h 171"/>
                <a:gd name="T44" fmla="*/ 59 w 175"/>
                <a:gd name="T45" fmla="*/ 116 h 171"/>
                <a:gd name="T46" fmla="*/ 48 w 175"/>
                <a:gd name="T47" fmla="*/ 109 h 171"/>
                <a:gd name="T48" fmla="*/ 38 w 175"/>
                <a:gd name="T49" fmla="*/ 92 h 171"/>
                <a:gd name="T50" fmla="*/ 37 w 175"/>
                <a:gd name="T51" fmla="*/ 85 h 171"/>
                <a:gd name="T52" fmla="*/ 39 w 175"/>
                <a:gd name="T53" fmla="*/ 73 h 171"/>
                <a:gd name="T54" fmla="*/ 47 w 175"/>
                <a:gd name="T55" fmla="*/ 68 h 171"/>
                <a:gd name="T56" fmla="*/ 58 w 175"/>
                <a:gd name="T57" fmla="*/ 55 h 171"/>
                <a:gd name="T58" fmla="*/ 54 w 175"/>
                <a:gd name="T59" fmla="*/ 0 h 171"/>
                <a:gd name="T60" fmla="*/ 0 w 175"/>
                <a:gd name="T61" fmla="*/ 171 h 171"/>
                <a:gd name="T62" fmla="*/ 175 w 175"/>
                <a:gd name="T63" fmla="*/ 132 h 171"/>
                <a:gd name="T64" fmla="*/ 54 w 175"/>
                <a:gd name="T65"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5" h="171">
                  <a:moveTo>
                    <a:pt x="106" y="104"/>
                  </a:moveTo>
                  <a:cubicBezTo>
                    <a:pt x="108" y="104"/>
                    <a:pt x="109" y="103"/>
                    <a:pt x="110" y="101"/>
                  </a:cubicBezTo>
                  <a:cubicBezTo>
                    <a:pt x="111" y="102"/>
                    <a:pt x="112" y="102"/>
                    <a:pt x="114" y="103"/>
                  </a:cubicBezTo>
                  <a:cubicBezTo>
                    <a:pt x="113" y="105"/>
                    <a:pt x="115" y="108"/>
                    <a:pt x="117" y="108"/>
                  </a:cubicBezTo>
                  <a:cubicBezTo>
                    <a:pt x="118" y="108"/>
                    <a:pt x="119" y="107"/>
                    <a:pt x="119" y="107"/>
                  </a:cubicBezTo>
                  <a:cubicBezTo>
                    <a:pt x="120" y="108"/>
                    <a:pt x="121" y="109"/>
                    <a:pt x="121" y="110"/>
                  </a:cubicBezTo>
                  <a:cubicBezTo>
                    <a:pt x="119" y="112"/>
                    <a:pt x="119" y="116"/>
                    <a:pt x="124" y="116"/>
                  </a:cubicBezTo>
                  <a:cubicBezTo>
                    <a:pt x="124" y="118"/>
                    <a:pt x="124" y="119"/>
                    <a:pt x="124" y="120"/>
                  </a:cubicBezTo>
                  <a:cubicBezTo>
                    <a:pt x="124" y="120"/>
                    <a:pt x="123" y="120"/>
                    <a:pt x="123" y="120"/>
                  </a:cubicBezTo>
                  <a:cubicBezTo>
                    <a:pt x="120" y="120"/>
                    <a:pt x="119" y="125"/>
                    <a:pt x="122" y="126"/>
                  </a:cubicBezTo>
                  <a:cubicBezTo>
                    <a:pt x="121" y="128"/>
                    <a:pt x="120" y="129"/>
                    <a:pt x="119" y="130"/>
                  </a:cubicBezTo>
                  <a:cubicBezTo>
                    <a:pt x="119" y="129"/>
                    <a:pt x="118" y="129"/>
                    <a:pt x="117" y="129"/>
                  </a:cubicBezTo>
                  <a:cubicBezTo>
                    <a:pt x="115" y="129"/>
                    <a:pt x="113" y="131"/>
                    <a:pt x="114" y="133"/>
                  </a:cubicBezTo>
                  <a:cubicBezTo>
                    <a:pt x="113" y="135"/>
                    <a:pt x="112" y="134"/>
                    <a:pt x="111" y="135"/>
                  </a:cubicBezTo>
                  <a:cubicBezTo>
                    <a:pt x="110" y="133"/>
                    <a:pt x="108" y="132"/>
                    <a:pt x="107" y="132"/>
                  </a:cubicBezTo>
                  <a:cubicBezTo>
                    <a:pt x="105" y="132"/>
                    <a:pt x="104" y="133"/>
                    <a:pt x="103" y="135"/>
                  </a:cubicBezTo>
                  <a:cubicBezTo>
                    <a:pt x="102" y="135"/>
                    <a:pt x="101" y="134"/>
                    <a:pt x="99" y="134"/>
                  </a:cubicBezTo>
                  <a:cubicBezTo>
                    <a:pt x="101" y="131"/>
                    <a:pt x="98" y="129"/>
                    <a:pt x="96" y="129"/>
                  </a:cubicBezTo>
                  <a:cubicBezTo>
                    <a:pt x="95" y="129"/>
                    <a:pt x="95" y="129"/>
                    <a:pt x="94" y="129"/>
                  </a:cubicBezTo>
                  <a:cubicBezTo>
                    <a:pt x="93" y="129"/>
                    <a:pt x="92" y="128"/>
                    <a:pt x="92" y="127"/>
                  </a:cubicBezTo>
                  <a:cubicBezTo>
                    <a:pt x="94" y="125"/>
                    <a:pt x="94" y="120"/>
                    <a:pt x="90" y="120"/>
                  </a:cubicBezTo>
                  <a:cubicBezTo>
                    <a:pt x="89" y="119"/>
                    <a:pt x="89" y="118"/>
                    <a:pt x="89" y="116"/>
                  </a:cubicBezTo>
                  <a:cubicBezTo>
                    <a:pt x="90" y="116"/>
                    <a:pt x="90" y="116"/>
                    <a:pt x="90" y="116"/>
                  </a:cubicBezTo>
                  <a:cubicBezTo>
                    <a:pt x="93" y="116"/>
                    <a:pt x="94" y="112"/>
                    <a:pt x="91" y="110"/>
                  </a:cubicBezTo>
                  <a:cubicBezTo>
                    <a:pt x="92" y="109"/>
                    <a:pt x="93" y="108"/>
                    <a:pt x="94" y="107"/>
                  </a:cubicBezTo>
                  <a:cubicBezTo>
                    <a:pt x="95" y="107"/>
                    <a:pt x="95" y="108"/>
                    <a:pt x="96" y="108"/>
                  </a:cubicBezTo>
                  <a:cubicBezTo>
                    <a:pt x="99" y="108"/>
                    <a:pt x="100" y="105"/>
                    <a:pt x="99" y="103"/>
                  </a:cubicBezTo>
                  <a:cubicBezTo>
                    <a:pt x="100" y="102"/>
                    <a:pt x="101" y="102"/>
                    <a:pt x="103" y="102"/>
                  </a:cubicBezTo>
                  <a:cubicBezTo>
                    <a:pt x="103" y="103"/>
                    <a:pt x="105" y="104"/>
                    <a:pt x="106" y="104"/>
                  </a:cubicBezTo>
                  <a:moveTo>
                    <a:pt x="65" y="59"/>
                  </a:moveTo>
                  <a:cubicBezTo>
                    <a:pt x="68" y="59"/>
                    <a:pt x="71" y="57"/>
                    <a:pt x="71" y="53"/>
                  </a:cubicBezTo>
                  <a:cubicBezTo>
                    <a:pt x="74" y="53"/>
                    <a:pt x="77" y="54"/>
                    <a:pt x="79" y="54"/>
                  </a:cubicBezTo>
                  <a:cubicBezTo>
                    <a:pt x="78" y="59"/>
                    <a:pt x="82" y="63"/>
                    <a:pt x="86" y="63"/>
                  </a:cubicBezTo>
                  <a:cubicBezTo>
                    <a:pt x="87" y="63"/>
                    <a:pt x="89" y="62"/>
                    <a:pt x="90" y="61"/>
                  </a:cubicBezTo>
                  <a:cubicBezTo>
                    <a:pt x="93" y="62"/>
                    <a:pt x="94" y="64"/>
                    <a:pt x="95" y="66"/>
                  </a:cubicBezTo>
                  <a:cubicBezTo>
                    <a:pt x="91" y="70"/>
                    <a:pt x="92" y="78"/>
                    <a:pt x="100" y="78"/>
                  </a:cubicBezTo>
                  <a:cubicBezTo>
                    <a:pt x="100" y="78"/>
                    <a:pt x="100" y="78"/>
                    <a:pt x="100" y="78"/>
                  </a:cubicBezTo>
                  <a:cubicBezTo>
                    <a:pt x="101" y="80"/>
                    <a:pt x="101" y="83"/>
                    <a:pt x="101" y="85"/>
                  </a:cubicBezTo>
                  <a:cubicBezTo>
                    <a:pt x="94" y="85"/>
                    <a:pt x="93" y="94"/>
                    <a:pt x="99" y="97"/>
                  </a:cubicBezTo>
                  <a:cubicBezTo>
                    <a:pt x="98" y="99"/>
                    <a:pt x="97" y="101"/>
                    <a:pt x="96" y="103"/>
                  </a:cubicBezTo>
                  <a:cubicBezTo>
                    <a:pt x="94" y="103"/>
                    <a:pt x="93" y="102"/>
                    <a:pt x="92" y="102"/>
                  </a:cubicBezTo>
                  <a:cubicBezTo>
                    <a:pt x="87" y="102"/>
                    <a:pt x="84" y="107"/>
                    <a:pt x="86" y="112"/>
                  </a:cubicBezTo>
                  <a:cubicBezTo>
                    <a:pt x="85" y="114"/>
                    <a:pt x="83" y="114"/>
                    <a:pt x="80" y="115"/>
                  </a:cubicBezTo>
                  <a:cubicBezTo>
                    <a:pt x="79" y="113"/>
                    <a:pt x="76" y="111"/>
                    <a:pt x="73" y="111"/>
                  </a:cubicBezTo>
                  <a:cubicBezTo>
                    <a:pt x="70" y="111"/>
                    <a:pt x="67" y="113"/>
                    <a:pt x="67" y="117"/>
                  </a:cubicBezTo>
                  <a:cubicBezTo>
                    <a:pt x="64" y="117"/>
                    <a:pt x="62" y="116"/>
                    <a:pt x="59" y="116"/>
                  </a:cubicBezTo>
                  <a:cubicBezTo>
                    <a:pt x="61" y="111"/>
                    <a:pt x="57" y="107"/>
                    <a:pt x="53" y="107"/>
                  </a:cubicBezTo>
                  <a:cubicBezTo>
                    <a:pt x="51" y="107"/>
                    <a:pt x="49" y="108"/>
                    <a:pt x="48" y="109"/>
                  </a:cubicBezTo>
                  <a:cubicBezTo>
                    <a:pt x="46" y="108"/>
                    <a:pt x="44" y="106"/>
                    <a:pt x="43" y="104"/>
                  </a:cubicBezTo>
                  <a:cubicBezTo>
                    <a:pt x="48" y="100"/>
                    <a:pt x="46" y="92"/>
                    <a:pt x="38" y="92"/>
                  </a:cubicBezTo>
                  <a:cubicBezTo>
                    <a:pt x="38" y="92"/>
                    <a:pt x="38" y="92"/>
                    <a:pt x="38" y="92"/>
                  </a:cubicBezTo>
                  <a:cubicBezTo>
                    <a:pt x="37" y="90"/>
                    <a:pt x="37" y="87"/>
                    <a:pt x="37" y="85"/>
                  </a:cubicBezTo>
                  <a:cubicBezTo>
                    <a:pt x="37" y="85"/>
                    <a:pt x="37" y="85"/>
                    <a:pt x="37" y="85"/>
                  </a:cubicBezTo>
                  <a:cubicBezTo>
                    <a:pt x="44" y="85"/>
                    <a:pt x="45" y="75"/>
                    <a:pt x="39" y="73"/>
                  </a:cubicBezTo>
                  <a:cubicBezTo>
                    <a:pt x="40" y="71"/>
                    <a:pt x="42" y="69"/>
                    <a:pt x="43" y="67"/>
                  </a:cubicBezTo>
                  <a:cubicBezTo>
                    <a:pt x="44" y="67"/>
                    <a:pt x="46" y="68"/>
                    <a:pt x="47" y="68"/>
                  </a:cubicBezTo>
                  <a:cubicBezTo>
                    <a:pt x="52" y="68"/>
                    <a:pt x="54" y="63"/>
                    <a:pt x="52" y="58"/>
                  </a:cubicBezTo>
                  <a:cubicBezTo>
                    <a:pt x="53" y="56"/>
                    <a:pt x="56" y="56"/>
                    <a:pt x="58" y="55"/>
                  </a:cubicBezTo>
                  <a:cubicBezTo>
                    <a:pt x="59" y="57"/>
                    <a:pt x="62" y="59"/>
                    <a:pt x="65" y="59"/>
                  </a:cubicBezTo>
                  <a:moveTo>
                    <a:pt x="54" y="0"/>
                  </a:moveTo>
                  <a:cubicBezTo>
                    <a:pt x="54" y="0"/>
                    <a:pt x="54" y="0"/>
                    <a:pt x="54" y="0"/>
                  </a:cubicBezTo>
                  <a:cubicBezTo>
                    <a:pt x="0" y="171"/>
                    <a:pt x="0" y="171"/>
                    <a:pt x="0" y="171"/>
                  </a:cubicBezTo>
                  <a:cubicBezTo>
                    <a:pt x="0" y="171"/>
                    <a:pt x="0" y="171"/>
                    <a:pt x="0" y="171"/>
                  </a:cubicBezTo>
                  <a:cubicBezTo>
                    <a:pt x="175" y="132"/>
                    <a:pt x="175" y="132"/>
                    <a:pt x="175" y="132"/>
                  </a:cubicBezTo>
                  <a:cubicBezTo>
                    <a:pt x="175" y="132"/>
                    <a:pt x="175" y="132"/>
                    <a:pt x="175" y="132"/>
                  </a:cubicBezTo>
                  <a:cubicBezTo>
                    <a:pt x="54" y="0"/>
                    <a:pt x="54" y="0"/>
                    <a:pt x="54" y="0"/>
                  </a:cubicBez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116" name="Freeform 57"/>
            <p:cNvSpPr>
              <a:spLocks noEditPoints="1"/>
            </p:cNvSpPr>
            <p:nvPr/>
          </p:nvSpPr>
          <p:spPr bwMode="auto">
            <a:xfrm>
              <a:off x="2777" y="983"/>
              <a:ext cx="215" cy="198"/>
            </a:xfrm>
            <a:custGeom>
              <a:avLst/>
              <a:gdLst>
                <a:gd name="T0" fmla="*/ 183 w 291"/>
                <a:gd name="T1" fmla="*/ 227 h 268"/>
                <a:gd name="T2" fmla="*/ 150 w 291"/>
                <a:gd name="T3" fmla="*/ 226 h 268"/>
                <a:gd name="T4" fmla="*/ 151 w 291"/>
                <a:gd name="T5" fmla="*/ 190 h 268"/>
                <a:gd name="T6" fmla="*/ 184 w 291"/>
                <a:gd name="T7" fmla="*/ 191 h 268"/>
                <a:gd name="T8" fmla="*/ 183 w 291"/>
                <a:gd name="T9" fmla="*/ 227 h 268"/>
                <a:gd name="T10" fmla="*/ 154 w 291"/>
                <a:gd name="T11" fmla="*/ 91 h 268"/>
                <a:gd name="T12" fmla="*/ 155 w 291"/>
                <a:gd name="T13" fmla="*/ 47 h 268"/>
                <a:gd name="T14" fmla="*/ 163 w 291"/>
                <a:gd name="T15" fmla="*/ 46 h 268"/>
                <a:gd name="T16" fmla="*/ 164 w 291"/>
                <a:gd name="T17" fmla="*/ 46 h 268"/>
                <a:gd name="T18" fmla="*/ 218 w 291"/>
                <a:gd name="T19" fmla="*/ 102 h 268"/>
                <a:gd name="T20" fmla="*/ 208 w 291"/>
                <a:gd name="T21" fmla="*/ 132 h 268"/>
                <a:gd name="T22" fmla="*/ 201 w 291"/>
                <a:gd name="T23" fmla="*/ 145 h 268"/>
                <a:gd name="T24" fmla="*/ 195 w 291"/>
                <a:gd name="T25" fmla="*/ 155 h 268"/>
                <a:gd name="T26" fmla="*/ 190 w 291"/>
                <a:gd name="T27" fmla="*/ 174 h 268"/>
                <a:gd name="T28" fmla="*/ 187 w 291"/>
                <a:gd name="T29" fmla="*/ 182 h 268"/>
                <a:gd name="T30" fmla="*/ 182 w 291"/>
                <a:gd name="T31" fmla="*/ 185 h 268"/>
                <a:gd name="T32" fmla="*/ 181 w 291"/>
                <a:gd name="T33" fmla="*/ 185 h 268"/>
                <a:gd name="T34" fmla="*/ 177 w 291"/>
                <a:gd name="T35" fmla="*/ 185 h 268"/>
                <a:gd name="T36" fmla="*/ 172 w 291"/>
                <a:gd name="T37" fmla="*/ 185 h 268"/>
                <a:gd name="T38" fmla="*/ 151 w 291"/>
                <a:gd name="T39" fmla="*/ 184 h 268"/>
                <a:gd name="T40" fmla="*/ 153 w 291"/>
                <a:gd name="T41" fmla="*/ 118 h 268"/>
                <a:gd name="T42" fmla="*/ 178 w 291"/>
                <a:gd name="T43" fmla="*/ 139 h 268"/>
                <a:gd name="T44" fmla="*/ 189 w 291"/>
                <a:gd name="T45" fmla="*/ 78 h 268"/>
                <a:gd name="T46" fmla="*/ 154 w 291"/>
                <a:gd name="T47" fmla="*/ 91 h 268"/>
                <a:gd name="T48" fmla="*/ 113 w 291"/>
                <a:gd name="T49" fmla="*/ 75 h 268"/>
                <a:gd name="T50" fmla="*/ 124 w 291"/>
                <a:gd name="T51" fmla="*/ 71 h 268"/>
                <a:gd name="T52" fmla="*/ 135 w 291"/>
                <a:gd name="T53" fmla="*/ 46 h 268"/>
                <a:gd name="T54" fmla="*/ 135 w 291"/>
                <a:gd name="T55" fmla="*/ 46 h 268"/>
                <a:gd name="T56" fmla="*/ 145 w 291"/>
                <a:gd name="T57" fmla="*/ 46 h 268"/>
                <a:gd name="T58" fmla="*/ 144 w 291"/>
                <a:gd name="T59" fmla="*/ 108 h 268"/>
                <a:gd name="T60" fmla="*/ 143 w 291"/>
                <a:gd name="T61" fmla="*/ 108 h 268"/>
                <a:gd name="T62" fmla="*/ 114 w 291"/>
                <a:gd name="T63" fmla="*/ 136 h 268"/>
                <a:gd name="T64" fmla="*/ 143 w 291"/>
                <a:gd name="T65" fmla="*/ 165 h 268"/>
                <a:gd name="T66" fmla="*/ 143 w 291"/>
                <a:gd name="T67" fmla="*/ 165 h 268"/>
                <a:gd name="T68" fmla="*/ 141 w 291"/>
                <a:gd name="T69" fmla="*/ 227 h 268"/>
                <a:gd name="T70" fmla="*/ 131 w 291"/>
                <a:gd name="T71" fmla="*/ 227 h 268"/>
                <a:gd name="T72" fmla="*/ 120 w 291"/>
                <a:gd name="T73" fmla="*/ 201 h 268"/>
                <a:gd name="T74" fmla="*/ 109 w 291"/>
                <a:gd name="T75" fmla="*/ 197 h 268"/>
                <a:gd name="T76" fmla="*/ 84 w 291"/>
                <a:gd name="T77" fmla="*/ 206 h 268"/>
                <a:gd name="T78" fmla="*/ 84 w 291"/>
                <a:gd name="T79" fmla="*/ 206 h 268"/>
                <a:gd name="T80" fmla="*/ 70 w 291"/>
                <a:gd name="T81" fmla="*/ 192 h 268"/>
                <a:gd name="T82" fmla="*/ 80 w 291"/>
                <a:gd name="T83" fmla="*/ 167 h 268"/>
                <a:gd name="T84" fmla="*/ 76 w 291"/>
                <a:gd name="T85" fmla="*/ 155 h 268"/>
                <a:gd name="T86" fmla="*/ 51 w 291"/>
                <a:gd name="T87" fmla="*/ 144 h 268"/>
                <a:gd name="T88" fmla="*/ 51 w 291"/>
                <a:gd name="T89" fmla="*/ 124 h 268"/>
                <a:gd name="T90" fmla="*/ 77 w 291"/>
                <a:gd name="T91" fmla="*/ 114 h 268"/>
                <a:gd name="T92" fmla="*/ 82 w 291"/>
                <a:gd name="T93" fmla="*/ 103 h 268"/>
                <a:gd name="T94" fmla="*/ 72 w 291"/>
                <a:gd name="T95" fmla="*/ 78 h 268"/>
                <a:gd name="T96" fmla="*/ 87 w 291"/>
                <a:gd name="T97" fmla="*/ 64 h 268"/>
                <a:gd name="T98" fmla="*/ 87 w 291"/>
                <a:gd name="T99" fmla="*/ 64 h 268"/>
                <a:gd name="T100" fmla="*/ 113 w 291"/>
                <a:gd name="T101" fmla="*/ 75 h 268"/>
                <a:gd name="T102" fmla="*/ 145 w 291"/>
                <a:gd name="T103" fmla="*/ 0 h 268"/>
                <a:gd name="T104" fmla="*/ 14 w 291"/>
                <a:gd name="T105" fmla="*/ 108 h 268"/>
                <a:gd name="T106" fmla="*/ 119 w 291"/>
                <a:gd name="T107" fmla="*/ 265 h 268"/>
                <a:gd name="T108" fmla="*/ 144 w 291"/>
                <a:gd name="T109" fmla="*/ 268 h 268"/>
                <a:gd name="T110" fmla="*/ 147 w 291"/>
                <a:gd name="T111" fmla="*/ 268 h 268"/>
                <a:gd name="T112" fmla="*/ 276 w 291"/>
                <a:gd name="T113" fmla="*/ 160 h 268"/>
                <a:gd name="T114" fmla="*/ 171 w 291"/>
                <a:gd name="T115" fmla="*/ 3 h 268"/>
                <a:gd name="T116" fmla="*/ 145 w 291"/>
                <a:gd name="T117"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1" h="268">
                  <a:moveTo>
                    <a:pt x="183" y="227"/>
                  </a:moveTo>
                  <a:cubicBezTo>
                    <a:pt x="150" y="226"/>
                    <a:pt x="150" y="226"/>
                    <a:pt x="150" y="226"/>
                  </a:cubicBezTo>
                  <a:cubicBezTo>
                    <a:pt x="151" y="190"/>
                    <a:pt x="151" y="190"/>
                    <a:pt x="151" y="190"/>
                  </a:cubicBezTo>
                  <a:cubicBezTo>
                    <a:pt x="184" y="191"/>
                    <a:pt x="184" y="191"/>
                    <a:pt x="184" y="191"/>
                  </a:cubicBezTo>
                  <a:cubicBezTo>
                    <a:pt x="183" y="227"/>
                    <a:pt x="183" y="227"/>
                    <a:pt x="183" y="227"/>
                  </a:cubicBezTo>
                  <a:moveTo>
                    <a:pt x="154" y="91"/>
                  </a:moveTo>
                  <a:cubicBezTo>
                    <a:pt x="155" y="47"/>
                    <a:pt x="155" y="47"/>
                    <a:pt x="155" y="47"/>
                  </a:cubicBezTo>
                  <a:cubicBezTo>
                    <a:pt x="157" y="46"/>
                    <a:pt x="160" y="46"/>
                    <a:pt x="163" y="46"/>
                  </a:cubicBezTo>
                  <a:cubicBezTo>
                    <a:pt x="163" y="46"/>
                    <a:pt x="164" y="46"/>
                    <a:pt x="164" y="46"/>
                  </a:cubicBezTo>
                  <a:cubicBezTo>
                    <a:pt x="194" y="47"/>
                    <a:pt x="218" y="72"/>
                    <a:pt x="218" y="102"/>
                  </a:cubicBezTo>
                  <a:cubicBezTo>
                    <a:pt x="217" y="113"/>
                    <a:pt x="214" y="123"/>
                    <a:pt x="208" y="132"/>
                  </a:cubicBezTo>
                  <a:cubicBezTo>
                    <a:pt x="201" y="145"/>
                    <a:pt x="201" y="145"/>
                    <a:pt x="201" y="145"/>
                  </a:cubicBezTo>
                  <a:cubicBezTo>
                    <a:pt x="195" y="155"/>
                    <a:pt x="195" y="155"/>
                    <a:pt x="195" y="155"/>
                  </a:cubicBezTo>
                  <a:cubicBezTo>
                    <a:pt x="194" y="157"/>
                    <a:pt x="190" y="166"/>
                    <a:pt x="190" y="174"/>
                  </a:cubicBezTo>
                  <a:cubicBezTo>
                    <a:pt x="190" y="177"/>
                    <a:pt x="189" y="180"/>
                    <a:pt x="187" y="182"/>
                  </a:cubicBezTo>
                  <a:cubicBezTo>
                    <a:pt x="186" y="185"/>
                    <a:pt x="184" y="185"/>
                    <a:pt x="182" y="185"/>
                  </a:cubicBezTo>
                  <a:cubicBezTo>
                    <a:pt x="182" y="185"/>
                    <a:pt x="182" y="185"/>
                    <a:pt x="181" y="185"/>
                  </a:cubicBezTo>
                  <a:cubicBezTo>
                    <a:pt x="180" y="185"/>
                    <a:pt x="179" y="185"/>
                    <a:pt x="177" y="185"/>
                  </a:cubicBezTo>
                  <a:cubicBezTo>
                    <a:pt x="176" y="185"/>
                    <a:pt x="174" y="185"/>
                    <a:pt x="172" y="185"/>
                  </a:cubicBezTo>
                  <a:cubicBezTo>
                    <a:pt x="165" y="184"/>
                    <a:pt x="158" y="184"/>
                    <a:pt x="151" y="184"/>
                  </a:cubicBezTo>
                  <a:cubicBezTo>
                    <a:pt x="153" y="118"/>
                    <a:pt x="153" y="118"/>
                    <a:pt x="153" y="118"/>
                  </a:cubicBezTo>
                  <a:cubicBezTo>
                    <a:pt x="178" y="139"/>
                    <a:pt x="178" y="139"/>
                    <a:pt x="178" y="139"/>
                  </a:cubicBezTo>
                  <a:cubicBezTo>
                    <a:pt x="189" y="78"/>
                    <a:pt x="189" y="78"/>
                    <a:pt x="189" y="78"/>
                  </a:cubicBezTo>
                  <a:cubicBezTo>
                    <a:pt x="154" y="91"/>
                    <a:pt x="154" y="91"/>
                    <a:pt x="154" y="91"/>
                  </a:cubicBezTo>
                  <a:moveTo>
                    <a:pt x="113" y="75"/>
                  </a:moveTo>
                  <a:cubicBezTo>
                    <a:pt x="124" y="71"/>
                    <a:pt x="124" y="71"/>
                    <a:pt x="124" y="71"/>
                  </a:cubicBezTo>
                  <a:cubicBezTo>
                    <a:pt x="124" y="71"/>
                    <a:pt x="134" y="46"/>
                    <a:pt x="135" y="46"/>
                  </a:cubicBezTo>
                  <a:cubicBezTo>
                    <a:pt x="135" y="46"/>
                    <a:pt x="135" y="46"/>
                    <a:pt x="135" y="46"/>
                  </a:cubicBezTo>
                  <a:cubicBezTo>
                    <a:pt x="145" y="46"/>
                    <a:pt x="145" y="46"/>
                    <a:pt x="145" y="46"/>
                  </a:cubicBezTo>
                  <a:cubicBezTo>
                    <a:pt x="144" y="108"/>
                    <a:pt x="144" y="108"/>
                    <a:pt x="144" y="108"/>
                  </a:cubicBezTo>
                  <a:cubicBezTo>
                    <a:pt x="144" y="108"/>
                    <a:pt x="143" y="108"/>
                    <a:pt x="143" y="108"/>
                  </a:cubicBezTo>
                  <a:cubicBezTo>
                    <a:pt x="127" y="108"/>
                    <a:pt x="114" y="120"/>
                    <a:pt x="114" y="136"/>
                  </a:cubicBezTo>
                  <a:cubicBezTo>
                    <a:pt x="113" y="152"/>
                    <a:pt x="126" y="165"/>
                    <a:pt x="143" y="165"/>
                  </a:cubicBezTo>
                  <a:cubicBezTo>
                    <a:pt x="143" y="165"/>
                    <a:pt x="143" y="165"/>
                    <a:pt x="143" y="165"/>
                  </a:cubicBezTo>
                  <a:cubicBezTo>
                    <a:pt x="141" y="227"/>
                    <a:pt x="141" y="227"/>
                    <a:pt x="141" y="227"/>
                  </a:cubicBezTo>
                  <a:cubicBezTo>
                    <a:pt x="131" y="227"/>
                    <a:pt x="131" y="227"/>
                    <a:pt x="131" y="227"/>
                  </a:cubicBezTo>
                  <a:cubicBezTo>
                    <a:pt x="130" y="226"/>
                    <a:pt x="120" y="201"/>
                    <a:pt x="120" y="201"/>
                  </a:cubicBezTo>
                  <a:cubicBezTo>
                    <a:pt x="109" y="197"/>
                    <a:pt x="109" y="197"/>
                    <a:pt x="109" y="197"/>
                  </a:cubicBezTo>
                  <a:cubicBezTo>
                    <a:pt x="109" y="197"/>
                    <a:pt x="87" y="206"/>
                    <a:pt x="84" y="206"/>
                  </a:cubicBezTo>
                  <a:cubicBezTo>
                    <a:pt x="84" y="206"/>
                    <a:pt x="84" y="206"/>
                    <a:pt x="84" y="206"/>
                  </a:cubicBezTo>
                  <a:cubicBezTo>
                    <a:pt x="70" y="192"/>
                    <a:pt x="70" y="192"/>
                    <a:pt x="70" y="192"/>
                  </a:cubicBezTo>
                  <a:cubicBezTo>
                    <a:pt x="69" y="191"/>
                    <a:pt x="80" y="167"/>
                    <a:pt x="80" y="167"/>
                  </a:cubicBezTo>
                  <a:cubicBezTo>
                    <a:pt x="76" y="155"/>
                    <a:pt x="76" y="155"/>
                    <a:pt x="76" y="155"/>
                  </a:cubicBezTo>
                  <a:cubicBezTo>
                    <a:pt x="76" y="155"/>
                    <a:pt x="51" y="146"/>
                    <a:pt x="51" y="144"/>
                  </a:cubicBezTo>
                  <a:cubicBezTo>
                    <a:pt x="51" y="124"/>
                    <a:pt x="51" y="124"/>
                    <a:pt x="51" y="124"/>
                  </a:cubicBezTo>
                  <a:cubicBezTo>
                    <a:pt x="51" y="123"/>
                    <a:pt x="77" y="114"/>
                    <a:pt x="77" y="114"/>
                  </a:cubicBezTo>
                  <a:cubicBezTo>
                    <a:pt x="82" y="103"/>
                    <a:pt x="82" y="103"/>
                    <a:pt x="82" y="103"/>
                  </a:cubicBezTo>
                  <a:cubicBezTo>
                    <a:pt x="82" y="103"/>
                    <a:pt x="71" y="79"/>
                    <a:pt x="72" y="78"/>
                  </a:cubicBezTo>
                  <a:cubicBezTo>
                    <a:pt x="87" y="64"/>
                    <a:pt x="87" y="64"/>
                    <a:pt x="87" y="64"/>
                  </a:cubicBezTo>
                  <a:cubicBezTo>
                    <a:pt x="87" y="64"/>
                    <a:pt x="87" y="64"/>
                    <a:pt x="87" y="64"/>
                  </a:cubicBezTo>
                  <a:cubicBezTo>
                    <a:pt x="90" y="64"/>
                    <a:pt x="113" y="75"/>
                    <a:pt x="113" y="75"/>
                  </a:cubicBezTo>
                  <a:moveTo>
                    <a:pt x="145" y="0"/>
                  </a:moveTo>
                  <a:cubicBezTo>
                    <a:pt x="83" y="0"/>
                    <a:pt x="27" y="44"/>
                    <a:pt x="14" y="108"/>
                  </a:cubicBezTo>
                  <a:cubicBezTo>
                    <a:pt x="0" y="180"/>
                    <a:pt x="47" y="250"/>
                    <a:pt x="119" y="265"/>
                  </a:cubicBezTo>
                  <a:cubicBezTo>
                    <a:pt x="127" y="267"/>
                    <a:pt x="135" y="267"/>
                    <a:pt x="144" y="268"/>
                  </a:cubicBezTo>
                  <a:cubicBezTo>
                    <a:pt x="147" y="268"/>
                    <a:pt x="147" y="268"/>
                    <a:pt x="147" y="268"/>
                  </a:cubicBezTo>
                  <a:cubicBezTo>
                    <a:pt x="209" y="267"/>
                    <a:pt x="264" y="223"/>
                    <a:pt x="276" y="160"/>
                  </a:cubicBezTo>
                  <a:cubicBezTo>
                    <a:pt x="291" y="88"/>
                    <a:pt x="244" y="18"/>
                    <a:pt x="171" y="3"/>
                  </a:cubicBezTo>
                  <a:cubicBezTo>
                    <a:pt x="163" y="1"/>
                    <a:pt x="154" y="0"/>
                    <a:pt x="145" y="0"/>
                  </a:cubicBezTo>
                </a:path>
              </a:pathLst>
            </a:custGeom>
            <a:solidFill>
              <a:srgbClr val="216BBC"/>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grpSp>
      <p:sp>
        <p:nvSpPr>
          <p:cNvPr id="25" name="Rectangle 24"/>
          <p:cNvSpPr/>
          <p:nvPr userDrawn="1"/>
        </p:nvSpPr>
        <p:spPr>
          <a:xfrm>
            <a:off x="8744507" y="12526"/>
            <a:ext cx="386967" cy="4070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11745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3_Title 1">
    <p:spTree>
      <p:nvGrpSpPr>
        <p:cNvPr id="1" name=""/>
        <p:cNvGrpSpPr/>
        <p:nvPr/>
      </p:nvGrpSpPr>
      <p:grpSpPr>
        <a:xfrm>
          <a:off x="0" y="0"/>
          <a:ext cx="0" cy="0"/>
          <a:chOff x="0" y="0"/>
          <a:chExt cx="0" cy="0"/>
        </a:xfrm>
      </p:grpSpPr>
      <p:sp>
        <p:nvSpPr>
          <p:cNvPr id="34" name="Prostokąt 2"/>
          <p:cNvSpPr/>
          <p:nvPr/>
        </p:nvSpPr>
        <p:spPr>
          <a:xfrm>
            <a:off x="0" y="0"/>
            <a:ext cx="9144000" cy="514350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ln>
                <a:noFill/>
              </a:ln>
              <a:solidFill>
                <a:schemeClr val="bg1"/>
              </a:solidFill>
            </a:endParaRPr>
          </a:p>
        </p:txBody>
      </p:sp>
      <p:sp>
        <p:nvSpPr>
          <p:cNvPr id="71" name="Freeform 37"/>
          <p:cNvSpPr>
            <a:spLocks/>
          </p:cNvSpPr>
          <p:nvPr/>
        </p:nvSpPr>
        <p:spPr bwMode="auto">
          <a:xfrm>
            <a:off x="10739803" y="3153208"/>
            <a:ext cx="269842" cy="242858"/>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grpSp>
        <p:nvGrpSpPr>
          <p:cNvPr id="68" name="Group 19"/>
          <p:cNvGrpSpPr>
            <a:grpSpLocks noChangeAspect="1"/>
          </p:cNvGrpSpPr>
          <p:nvPr/>
        </p:nvGrpSpPr>
        <p:grpSpPr bwMode="auto">
          <a:xfrm>
            <a:off x="614562" y="4375544"/>
            <a:ext cx="438164" cy="423513"/>
            <a:chOff x="2074" y="843"/>
            <a:chExt cx="1615" cy="1561"/>
          </a:xfrm>
        </p:grpSpPr>
        <p:sp>
          <p:nvSpPr>
            <p:cNvPr id="108" name="Freeform 20"/>
            <p:cNvSpPr>
              <a:spLocks noEditPoints="1"/>
            </p:cNvSpPr>
            <p:nvPr/>
          </p:nvSpPr>
          <p:spPr bwMode="auto">
            <a:xfrm>
              <a:off x="2074" y="1379"/>
              <a:ext cx="1525" cy="442"/>
            </a:xfrm>
            <a:custGeom>
              <a:avLst/>
              <a:gdLst>
                <a:gd name="T0" fmla="*/ 646 w 646"/>
                <a:gd name="T1" fmla="*/ 0 h 187"/>
                <a:gd name="T2" fmla="*/ 0 w 646"/>
                <a:gd name="T3" fmla="*/ 187 h 187"/>
                <a:gd name="T4" fmla="*/ 0 w 646"/>
                <a:gd name="T5" fmla="*/ 0 h 187"/>
                <a:gd name="T6" fmla="*/ 334 w 646"/>
                <a:gd name="T7" fmla="*/ 41 h 187"/>
                <a:gd name="T8" fmla="*/ 298 w 646"/>
                <a:gd name="T9" fmla="*/ 41 h 187"/>
                <a:gd name="T10" fmla="*/ 289 w 646"/>
                <a:gd name="T11" fmla="*/ 66 h 187"/>
                <a:gd name="T12" fmla="*/ 325 w 646"/>
                <a:gd name="T13" fmla="*/ 48 h 187"/>
                <a:gd name="T14" fmla="*/ 316 w 646"/>
                <a:gd name="T15" fmla="*/ 140 h 187"/>
                <a:gd name="T16" fmla="*/ 358 w 646"/>
                <a:gd name="T17" fmla="*/ 144 h 187"/>
                <a:gd name="T18" fmla="*/ 343 w 646"/>
                <a:gd name="T19" fmla="*/ 130 h 187"/>
                <a:gd name="T20" fmla="*/ 343 w 646"/>
                <a:gd name="T21" fmla="*/ 47 h 187"/>
                <a:gd name="T22" fmla="*/ 375 w 646"/>
                <a:gd name="T23" fmla="*/ 66 h 187"/>
                <a:gd name="T24" fmla="*/ 377 w 646"/>
                <a:gd name="T25" fmla="*/ 37 h 187"/>
                <a:gd name="T26" fmla="*/ 207 w 646"/>
                <a:gd name="T27" fmla="*/ 69 h 187"/>
                <a:gd name="T28" fmla="*/ 233 w 646"/>
                <a:gd name="T29" fmla="*/ 141 h 187"/>
                <a:gd name="T30" fmla="*/ 204 w 646"/>
                <a:gd name="T31" fmla="*/ 116 h 187"/>
                <a:gd name="T32" fmla="*/ 270 w 646"/>
                <a:gd name="T33" fmla="*/ 119 h 187"/>
                <a:gd name="T34" fmla="*/ 225 w 646"/>
                <a:gd name="T35" fmla="*/ 69 h 187"/>
                <a:gd name="T36" fmla="*/ 258 w 646"/>
                <a:gd name="T37" fmla="*/ 56 h 187"/>
                <a:gd name="T38" fmla="*/ 266 w 646"/>
                <a:gd name="T39" fmla="*/ 64 h 187"/>
                <a:gd name="T40" fmla="*/ 207 w 646"/>
                <a:gd name="T41" fmla="*/ 69 h 187"/>
                <a:gd name="T42" fmla="*/ 44 w 646"/>
                <a:gd name="T43" fmla="*/ 45 h 187"/>
                <a:gd name="T44" fmla="*/ 58 w 646"/>
                <a:gd name="T45" fmla="*/ 93 h 187"/>
                <a:gd name="T46" fmla="*/ 43 w 646"/>
                <a:gd name="T47" fmla="*/ 144 h 187"/>
                <a:gd name="T48" fmla="*/ 124 w 646"/>
                <a:gd name="T49" fmla="*/ 119 h 187"/>
                <a:gd name="T50" fmla="*/ 93 w 646"/>
                <a:gd name="T51" fmla="*/ 139 h 187"/>
                <a:gd name="T52" fmla="*/ 76 w 646"/>
                <a:gd name="T53" fmla="*/ 92 h 187"/>
                <a:gd name="T54" fmla="*/ 85 w 646"/>
                <a:gd name="T55" fmla="*/ 45 h 187"/>
                <a:gd name="T56" fmla="*/ 44 w 646"/>
                <a:gd name="T57" fmla="*/ 41 h 187"/>
                <a:gd name="T58" fmla="*/ 139 w 646"/>
                <a:gd name="T59" fmla="*/ 42 h 187"/>
                <a:gd name="T60" fmla="*/ 152 w 646"/>
                <a:gd name="T61" fmla="*/ 56 h 187"/>
                <a:gd name="T62" fmla="*/ 152 w 646"/>
                <a:gd name="T63" fmla="*/ 130 h 187"/>
                <a:gd name="T64" fmla="*/ 139 w 646"/>
                <a:gd name="T65" fmla="*/ 142 h 187"/>
                <a:gd name="T66" fmla="*/ 173 w 646"/>
                <a:gd name="T67" fmla="*/ 145 h 187"/>
                <a:gd name="T68" fmla="*/ 173 w 646"/>
                <a:gd name="T69" fmla="*/ 138 h 187"/>
                <a:gd name="T70" fmla="*/ 170 w 646"/>
                <a:gd name="T71" fmla="*/ 94 h 187"/>
                <a:gd name="T72" fmla="*/ 184 w 646"/>
                <a:gd name="T73" fmla="*/ 41 h 187"/>
                <a:gd name="T74" fmla="*/ 139 w 646"/>
                <a:gd name="T75" fmla="*/ 42 h 187"/>
                <a:gd name="T76" fmla="*/ 411 w 646"/>
                <a:gd name="T77" fmla="*/ 67 h 187"/>
                <a:gd name="T78" fmla="*/ 408 w 646"/>
                <a:gd name="T79" fmla="*/ 137 h 187"/>
                <a:gd name="T80" fmla="*/ 395 w 646"/>
                <a:gd name="T81" fmla="*/ 144 h 187"/>
                <a:gd name="T82" fmla="*/ 479 w 646"/>
                <a:gd name="T83" fmla="*/ 119 h 187"/>
                <a:gd name="T84" fmla="*/ 447 w 646"/>
                <a:gd name="T85" fmla="*/ 139 h 187"/>
                <a:gd name="T86" fmla="*/ 428 w 646"/>
                <a:gd name="T87" fmla="*/ 118 h 187"/>
                <a:gd name="T88" fmla="*/ 455 w 646"/>
                <a:gd name="T89" fmla="*/ 96 h 187"/>
                <a:gd name="T90" fmla="*/ 463 w 646"/>
                <a:gd name="T91" fmla="*/ 108 h 187"/>
                <a:gd name="T92" fmla="*/ 458 w 646"/>
                <a:gd name="T93" fmla="*/ 74 h 187"/>
                <a:gd name="T94" fmla="*/ 428 w 646"/>
                <a:gd name="T95" fmla="*/ 87 h 187"/>
                <a:gd name="T96" fmla="*/ 460 w 646"/>
                <a:gd name="T97" fmla="*/ 50 h 187"/>
                <a:gd name="T98" fmla="*/ 471 w 646"/>
                <a:gd name="T99" fmla="*/ 65 h 187"/>
                <a:gd name="T100" fmla="*/ 397 w 646"/>
                <a:gd name="T101" fmla="*/ 41 h 187"/>
                <a:gd name="T102" fmla="*/ 495 w 646"/>
                <a:gd name="T103" fmla="*/ 42 h 187"/>
                <a:gd name="T104" fmla="*/ 506 w 646"/>
                <a:gd name="T105" fmla="*/ 48 h 187"/>
                <a:gd name="T106" fmla="*/ 508 w 646"/>
                <a:gd name="T107" fmla="*/ 117 h 187"/>
                <a:gd name="T108" fmla="*/ 494 w 646"/>
                <a:gd name="T109" fmla="*/ 143 h 187"/>
                <a:gd name="T110" fmla="*/ 533 w 646"/>
                <a:gd name="T111" fmla="*/ 145 h 187"/>
                <a:gd name="T112" fmla="*/ 584 w 646"/>
                <a:gd name="T113" fmla="*/ 51 h 187"/>
                <a:gd name="T114" fmla="*/ 495 w 646"/>
                <a:gd name="T115" fmla="*/ 4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46" h="187">
                  <a:moveTo>
                    <a:pt x="0" y="0"/>
                  </a:moveTo>
                  <a:cubicBezTo>
                    <a:pt x="646" y="0"/>
                    <a:pt x="646" y="0"/>
                    <a:pt x="646" y="0"/>
                  </a:cubicBezTo>
                  <a:cubicBezTo>
                    <a:pt x="646" y="186"/>
                    <a:pt x="646" y="186"/>
                    <a:pt x="646" y="186"/>
                  </a:cubicBezTo>
                  <a:cubicBezTo>
                    <a:pt x="431" y="187"/>
                    <a:pt x="215" y="186"/>
                    <a:pt x="0" y="187"/>
                  </a:cubicBezTo>
                  <a:cubicBezTo>
                    <a:pt x="0" y="1"/>
                    <a:pt x="0" y="1"/>
                    <a:pt x="0" y="1"/>
                  </a:cubicBezTo>
                  <a:cubicBezTo>
                    <a:pt x="0" y="0"/>
                    <a:pt x="0" y="0"/>
                    <a:pt x="0" y="0"/>
                  </a:cubicBezTo>
                  <a:moveTo>
                    <a:pt x="369" y="41"/>
                  </a:moveTo>
                  <a:cubicBezTo>
                    <a:pt x="361" y="43"/>
                    <a:pt x="346" y="41"/>
                    <a:pt x="334" y="41"/>
                  </a:cubicBezTo>
                  <a:cubicBezTo>
                    <a:pt x="316" y="41"/>
                    <a:pt x="316" y="41"/>
                    <a:pt x="316" y="41"/>
                  </a:cubicBezTo>
                  <a:cubicBezTo>
                    <a:pt x="309" y="41"/>
                    <a:pt x="302" y="42"/>
                    <a:pt x="298" y="41"/>
                  </a:cubicBezTo>
                  <a:cubicBezTo>
                    <a:pt x="295" y="40"/>
                    <a:pt x="293" y="36"/>
                    <a:pt x="290" y="37"/>
                  </a:cubicBezTo>
                  <a:cubicBezTo>
                    <a:pt x="289" y="45"/>
                    <a:pt x="288" y="58"/>
                    <a:pt x="289" y="66"/>
                  </a:cubicBezTo>
                  <a:cubicBezTo>
                    <a:pt x="292" y="66"/>
                    <a:pt x="292" y="66"/>
                    <a:pt x="292" y="66"/>
                  </a:cubicBezTo>
                  <a:cubicBezTo>
                    <a:pt x="294" y="50"/>
                    <a:pt x="306" y="44"/>
                    <a:pt x="325" y="48"/>
                  </a:cubicBezTo>
                  <a:cubicBezTo>
                    <a:pt x="325" y="117"/>
                    <a:pt x="325" y="117"/>
                    <a:pt x="325" y="117"/>
                  </a:cubicBezTo>
                  <a:cubicBezTo>
                    <a:pt x="325" y="129"/>
                    <a:pt x="326" y="138"/>
                    <a:pt x="316" y="140"/>
                  </a:cubicBezTo>
                  <a:cubicBezTo>
                    <a:pt x="312" y="141"/>
                    <a:pt x="307" y="139"/>
                    <a:pt x="309" y="144"/>
                  </a:cubicBezTo>
                  <a:cubicBezTo>
                    <a:pt x="324" y="145"/>
                    <a:pt x="344" y="146"/>
                    <a:pt x="358" y="144"/>
                  </a:cubicBezTo>
                  <a:cubicBezTo>
                    <a:pt x="358" y="141"/>
                    <a:pt x="358" y="141"/>
                    <a:pt x="358" y="141"/>
                  </a:cubicBezTo>
                  <a:cubicBezTo>
                    <a:pt x="350" y="140"/>
                    <a:pt x="344" y="139"/>
                    <a:pt x="343" y="130"/>
                  </a:cubicBezTo>
                  <a:cubicBezTo>
                    <a:pt x="341" y="119"/>
                    <a:pt x="343" y="103"/>
                    <a:pt x="343" y="89"/>
                  </a:cubicBezTo>
                  <a:cubicBezTo>
                    <a:pt x="343" y="47"/>
                    <a:pt x="343" y="47"/>
                    <a:pt x="343" y="47"/>
                  </a:cubicBezTo>
                  <a:cubicBezTo>
                    <a:pt x="353" y="48"/>
                    <a:pt x="362" y="46"/>
                    <a:pt x="368" y="50"/>
                  </a:cubicBezTo>
                  <a:cubicBezTo>
                    <a:pt x="373" y="53"/>
                    <a:pt x="372" y="60"/>
                    <a:pt x="375" y="66"/>
                  </a:cubicBezTo>
                  <a:cubicBezTo>
                    <a:pt x="379" y="66"/>
                    <a:pt x="379" y="66"/>
                    <a:pt x="379" y="66"/>
                  </a:cubicBezTo>
                  <a:cubicBezTo>
                    <a:pt x="379" y="57"/>
                    <a:pt x="377" y="45"/>
                    <a:pt x="377" y="37"/>
                  </a:cubicBezTo>
                  <a:cubicBezTo>
                    <a:pt x="375" y="36"/>
                    <a:pt x="373" y="40"/>
                    <a:pt x="369" y="41"/>
                  </a:cubicBezTo>
                  <a:moveTo>
                    <a:pt x="207" y="69"/>
                  </a:moveTo>
                  <a:cubicBezTo>
                    <a:pt x="208" y="96"/>
                    <a:pt x="243" y="97"/>
                    <a:pt x="252" y="113"/>
                  </a:cubicBezTo>
                  <a:cubicBezTo>
                    <a:pt x="259" y="127"/>
                    <a:pt x="250" y="143"/>
                    <a:pt x="233" y="141"/>
                  </a:cubicBezTo>
                  <a:cubicBezTo>
                    <a:pt x="219" y="139"/>
                    <a:pt x="214" y="126"/>
                    <a:pt x="208" y="115"/>
                  </a:cubicBezTo>
                  <a:cubicBezTo>
                    <a:pt x="207" y="116"/>
                    <a:pt x="205" y="116"/>
                    <a:pt x="204" y="116"/>
                  </a:cubicBezTo>
                  <a:cubicBezTo>
                    <a:pt x="204" y="124"/>
                    <a:pt x="207" y="133"/>
                    <a:pt x="208" y="141"/>
                  </a:cubicBezTo>
                  <a:cubicBezTo>
                    <a:pt x="235" y="155"/>
                    <a:pt x="268" y="145"/>
                    <a:pt x="270" y="119"/>
                  </a:cubicBezTo>
                  <a:cubicBezTo>
                    <a:pt x="272" y="106"/>
                    <a:pt x="266" y="97"/>
                    <a:pt x="260" y="92"/>
                  </a:cubicBezTo>
                  <a:cubicBezTo>
                    <a:pt x="249" y="83"/>
                    <a:pt x="232" y="81"/>
                    <a:pt x="225" y="69"/>
                  </a:cubicBezTo>
                  <a:cubicBezTo>
                    <a:pt x="221" y="61"/>
                    <a:pt x="224" y="51"/>
                    <a:pt x="231" y="47"/>
                  </a:cubicBezTo>
                  <a:cubicBezTo>
                    <a:pt x="243" y="40"/>
                    <a:pt x="253" y="48"/>
                    <a:pt x="258" y="56"/>
                  </a:cubicBezTo>
                  <a:cubicBezTo>
                    <a:pt x="258" y="58"/>
                    <a:pt x="260" y="65"/>
                    <a:pt x="262" y="65"/>
                  </a:cubicBezTo>
                  <a:cubicBezTo>
                    <a:pt x="263" y="65"/>
                    <a:pt x="264" y="64"/>
                    <a:pt x="266" y="64"/>
                  </a:cubicBezTo>
                  <a:cubicBezTo>
                    <a:pt x="266" y="58"/>
                    <a:pt x="263" y="50"/>
                    <a:pt x="263" y="42"/>
                  </a:cubicBezTo>
                  <a:cubicBezTo>
                    <a:pt x="238" y="32"/>
                    <a:pt x="207" y="41"/>
                    <a:pt x="207" y="69"/>
                  </a:cubicBezTo>
                  <a:moveTo>
                    <a:pt x="44" y="42"/>
                  </a:moveTo>
                  <a:cubicBezTo>
                    <a:pt x="44" y="45"/>
                    <a:pt x="44" y="45"/>
                    <a:pt x="44" y="45"/>
                  </a:cubicBezTo>
                  <a:cubicBezTo>
                    <a:pt x="59" y="43"/>
                    <a:pt x="58" y="57"/>
                    <a:pt x="58" y="71"/>
                  </a:cubicBezTo>
                  <a:cubicBezTo>
                    <a:pt x="58" y="93"/>
                    <a:pt x="58" y="93"/>
                    <a:pt x="58" y="93"/>
                  </a:cubicBezTo>
                  <a:cubicBezTo>
                    <a:pt x="58" y="106"/>
                    <a:pt x="61" y="135"/>
                    <a:pt x="53" y="139"/>
                  </a:cubicBezTo>
                  <a:cubicBezTo>
                    <a:pt x="49" y="141"/>
                    <a:pt x="42" y="138"/>
                    <a:pt x="43" y="144"/>
                  </a:cubicBezTo>
                  <a:cubicBezTo>
                    <a:pt x="67" y="146"/>
                    <a:pt x="94" y="144"/>
                    <a:pt x="118" y="145"/>
                  </a:cubicBezTo>
                  <a:cubicBezTo>
                    <a:pt x="120" y="136"/>
                    <a:pt x="123" y="128"/>
                    <a:pt x="124" y="119"/>
                  </a:cubicBezTo>
                  <a:cubicBezTo>
                    <a:pt x="118" y="116"/>
                    <a:pt x="118" y="121"/>
                    <a:pt x="117" y="124"/>
                  </a:cubicBezTo>
                  <a:cubicBezTo>
                    <a:pt x="113" y="135"/>
                    <a:pt x="107" y="139"/>
                    <a:pt x="93" y="139"/>
                  </a:cubicBezTo>
                  <a:cubicBezTo>
                    <a:pt x="84" y="139"/>
                    <a:pt x="77" y="138"/>
                    <a:pt x="76" y="127"/>
                  </a:cubicBezTo>
                  <a:cubicBezTo>
                    <a:pt x="75" y="117"/>
                    <a:pt x="76" y="104"/>
                    <a:pt x="76" y="92"/>
                  </a:cubicBezTo>
                  <a:cubicBezTo>
                    <a:pt x="76" y="79"/>
                    <a:pt x="75" y="66"/>
                    <a:pt x="76" y="56"/>
                  </a:cubicBezTo>
                  <a:cubicBezTo>
                    <a:pt x="76" y="48"/>
                    <a:pt x="79" y="47"/>
                    <a:pt x="85" y="45"/>
                  </a:cubicBezTo>
                  <a:cubicBezTo>
                    <a:pt x="87" y="45"/>
                    <a:pt x="91" y="47"/>
                    <a:pt x="90" y="42"/>
                  </a:cubicBezTo>
                  <a:cubicBezTo>
                    <a:pt x="76" y="40"/>
                    <a:pt x="59" y="41"/>
                    <a:pt x="44" y="41"/>
                  </a:cubicBezTo>
                  <a:cubicBezTo>
                    <a:pt x="44" y="41"/>
                    <a:pt x="44" y="41"/>
                    <a:pt x="44" y="42"/>
                  </a:cubicBezTo>
                  <a:moveTo>
                    <a:pt x="139" y="42"/>
                  </a:moveTo>
                  <a:cubicBezTo>
                    <a:pt x="139" y="45"/>
                    <a:pt x="139" y="45"/>
                    <a:pt x="139" y="45"/>
                  </a:cubicBezTo>
                  <a:cubicBezTo>
                    <a:pt x="147" y="45"/>
                    <a:pt x="151" y="47"/>
                    <a:pt x="152" y="56"/>
                  </a:cubicBezTo>
                  <a:cubicBezTo>
                    <a:pt x="153" y="66"/>
                    <a:pt x="152" y="78"/>
                    <a:pt x="152" y="93"/>
                  </a:cubicBezTo>
                  <a:cubicBezTo>
                    <a:pt x="152" y="106"/>
                    <a:pt x="153" y="120"/>
                    <a:pt x="152" y="130"/>
                  </a:cubicBezTo>
                  <a:cubicBezTo>
                    <a:pt x="152" y="132"/>
                    <a:pt x="151" y="136"/>
                    <a:pt x="151" y="137"/>
                  </a:cubicBezTo>
                  <a:cubicBezTo>
                    <a:pt x="148" y="140"/>
                    <a:pt x="139" y="140"/>
                    <a:pt x="139" y="142"/>
                  </a:cubicBezTo>
                  <a:cubicBezTo>
                    <a:pt x="138" y="143"/>
                    <a:pt x="139" y="143"/>
                    <a:pt x="139" y="144"/>
                  </a:cubicBezTo>
                  <a:cubicBezTo>
                    <a:pt x="146" y="146"/>
                    <a:pt x="162" y="145"/>
                    <a:pt x="173" y="145"/>
                  </a:cubicBezTo>
                  <a:cubicBezTo>
                    <a:pt x="177" y="145"/>
                    <a:pt x="186" y="147"/>
                    <a:pt x="184" y="141"/>
                  </a:cubicBezTo>
                  <a:cubicBezTo>
                    <a:pt x="181" y="140"/>
                    <a:pt x="175" y="140"/>
                    <a:pt x="173" y="138"/>
                  </a:cubicBezTo>
                  <a:cubicBezTo>
                    <a:pt x="170" y="135"/>
                    <a:pt x="170" y="124"/>
                    <a:pt x="170" y="118"/>
                  </a:cubicBezTo>
                  <a:cubicBezTo>
                    <a:pt x="170" y="94"/>
                    <a:pt x="170" y="94"/>
                    <a:pt x="170" y="94"/>
                  </a:cubicBezTo>
                  <a:cubicBezTo>
                    <a:pt x="170" y="82"/>
                    <a:pt x="167" y="53"/>
                    <a:pt x="173" y="48"/>
                  </a:cubicBezTo>
                  <a:cubicBezTo>
                    <a:pt x="176" y="44"/>
                    <a:pt x="186" y="47"/>
                    <a:pt x="184" y="41"/>
                  </a:cubicBezTo>
                  <a:cubicBezTo>
                    <a:pt x="170" y="40"/>
                    <a:pt x="154" y="41"/>
                    <a:pt x="139" y="41"/>
                  </a:cubicBezTo>
                  <a:cubicBezTo>
                    <a:pt x="139" y="41"/>
                    <a:pt x="139" y="41"/>
                    <a:pt x="139" y="42"/>
                  </a:cubicBezTo>
                  <a:moveTo>
                    <a:pt x="397" y="45"/>
                  </a:moveTo>
                  <a:cubicBezTo>
                    <a:pt x="410" y="44"/>
                    <a:pt x="410" y="53"/>
                    <a:pt x="411" y="67"/>
                  </a:cubicBezTo>
                  <a:cubicBezTo>
                    <a:pt x="411" y="83"/>
                    <a:pt x="411" y="99"/>
                    <a:pt x="411" y="115"/>
                  </a:cubicBezTo>
                  <a:cubicBezTo>
                    <a:pt x="411" y="123"/>
                    <a:pt x="411" y="134"/>
                    <a:pt x="408" y="137"/>
                  </a:cubicBezTo>
                  <a:cubicBezTo>
                    <a:pt x="405" y="141"/>
                    <a:pt x="398" y="139"/>
                    <a:pt x="395" y="141"/>
                  </a:cubicBezTo>
                  <a:cubicBezTo>
                    <a:pt x="395" y="144"/>
                    <a:pt x="395" y="144"/>
                    <a:pt x="395" y="144"/>
                  </a:cubicBezTo>
                  <a:cubicBezTo>
                    <a:pt x="421" y="145"/>
                    <a:pt x="448" y="145"/>
                    <a:pt x="474" y="145"/>
                  </a:cubicBezTo>
                  <a:cubicBezTo>
                    <a:pt x="476" y="137"/>
                    <a:pt x="478" y="128"/>
                    <a:pt x="479" y="119"/>
                  </a:cubicBezTo>
                  <a:cubicBezTo>
                    <a:pt x="473" y="116"/>
                    <a:pt x="473" y="123"/>
                    <a:pt x="471" y="127"/>
                  </a:cubicBezTo>
                  <a:cubicBezTo>
                    <a:pt x="467" y="136"/>
                    <a:pt x="460" y="139"/>
                    <a:pt x="447" y="139"/>
                  </a:cubicBezTo>
                  <a:cubicBezTo>
                    <a:pt x="444" y="139"/>
                    <a:pt x="436" y="139"/>
                    <a:pt x="432" y="137"/>
                  </a:cubicBezTo>
                  <a:cubicBezTo>
                    <a:pt x="428" y="135"/>
                    <a:pt x="428" y="125"/>
                    <a:pt x="428" y="118"/>
                  </a:cubicBezTo>
                  <a:cubicBezTo>
                    <a:pt x="428" y="109"/>
                    <a:pt x="428" y="101"/>
                    <a:pt x="428" y="94"/>
                  </a:cubicBezTo>
                  <a:cubicBezTo>
                    <a:pt x="437" y="96"/>
                    <a:pt x="449" y="92"/>
                    <a:pt x="455" y="96"/>
                  </a:cubicBezTo>
                  <a:cubicBezTo>
                    <a:pt x="458" y="99"/>
                    <a:pt x="456" y="104"/>
                    <a:pt x="459" y="108"/>
                  </a:cubicBezTo>
                  <a:cubicBezTo>
                    <a:pt x="463" y="108"/>
                    <a:pt x="463" y="108"/>
                    <a:pt x="463" y="108"/>
                  </a:cubicBezTo>
                  <a:cubicBezTo>
                    <a:pt x="463" y="74"/>
                    <a:pt x="463" y="74"/>
                    <a:pt x="463" y="74"/>
                  </a:cubicBezTo>
                  <a:cubicBezTo>
                    <a:pt x="458" y="74"/>
                    <a:pt x="458" y="74"/>
                    <a:pt x="458" y="74"/>
                  </a:cubicBezTo>
                  <a:cubicBezTo>
                    <a:pt x="457" y="79"/>
                    <a:pt x="458" y="84"/>
                    <a:pt x="454" y="86"/>
                  </a:cubicBezTo>
                  <a:cubicBezTo>
                    <a:pt x="448" y="89"/>
                    <a:pt x="436" y="86"/>
                    <a:pt x="428" y="87"/>
                  </a:cubicBezTo>
                  <a:cubicBezTo>
                    <a:pt x="429" y="76"/>
                    <a:pt x="426" y="57"/>
                    <a:pt x="430" y="47"/>
                  </a:cubicBezTo>
                  <a:cubicBezTo>
                    <a:pt x="441" y="48"/>
                    <a:pt x="453" y="45"/>
                    <a:pt x="460" y="50"/>
                  </a:cubicBezTo>
                  <a:cubicBezTo>
                    <a:pt x="465" y="53"/>
                    <a:pt x="464" y="60"/>
                    <a:pt x="468" y="65"/>
                  </a:cubicBezTo>
                  <a:cubicBezTo>
                    <a:pt x="469" y="66"/>
                    <a:pt x="469" y="65"/>
                    <a:pt x="471" y="65"/>
                  </a:cubicBezTo>
                  <a:cubicBezTo>
                    <a:pt x="471" y="58"/>
                    <a:pt x="470" y="48"/>
                    <a:pt x="469" y="41"/>
                  </a:cubicBezTo>
                  <a:cubicBezTo>
                    <a:pt x="397" y="41"/>
                    <a:pt x="397" y="41"/>
                    <a:pt x="397" y="41"/>
                  </a:cubicBezTo>
                  <a:cubicBezTo>
                    <a:pt x="396" y="41"/>
                    <a:pt x="397" y="44"/>
                    <a:pt x="397" y="45"/>
                  </a:cubicBezTo>
                  <a:moveTo>
                    <a:pt x="495" y="42"/>
                  </a:moveTo>
                  <a:cubicBezTo>
                    <a:pt x="495" y="45"/>
                    <a:pt x="495" y="45"/>
                    <a:pt x="495" y="45"/>
                  </a:cubicBezTo>
                  <a:cubicBezTo>
                    <a:pt x="498" y="46"/>
                    <a:pt x="504" y="45"/>
                    <a:pt x="506" y="48"/>
                  </a:cubicBezTo>
                  <a:cubicBezTo>
                    <a:pt x="509" y="52"/>
                    <a:pt x="508" y="62"/>
                    <a:pt x="508" y="70"/>
                  </a:cubicBezTo>
                  <a:cubicBezTo>
                    <a:pt x="508" y="117"/>
                    <a:pt x="508" y="117"/>
                    <a:pt x="508" y="117"/>
                  </a:cubicBezTo>
                  <a:cubicBezTo>
                    <a:pt x="508" y="131"/>
                    <a:pt x="509" y="138"/>
                    <a:pt x="499" y="140"/>
                  </a:cubicBezTo>
                  <a:cubicBezTo>
                    <a:pt x="498" y="141"/>
                    <a:pt x="493" y="139"/>
                    <a:pt x="494" y="143"/>
                  </a:cubicBezTo>
                  <a:cubicBezTo>
                    <a:pt x="494" y="146"/>
                    <a:pt x="495" y="145"/>
                    <a:pt x="497" y="145"/>
                  </a:cubicBezTo>
                  <a:cubicBezTo>
                    <a:pt x="508" y="146"/>
                    <a:pt x="523" y="145"/>
                    <a:pt x="533" y="145"/>
                  </a:cubicBezTo>
                  <a:cubicBezTo>
                    <a:pt x="573" y="145"/>
                    <a:pt x="602" y="127"/>
                    <a:pt x="601" y="88"/>
                  </a:cubicBezTo>
                  <a:cubicBezTo>
                    <a:pt x="601" y="71"/>
                    <a:pt x="593" y="58"/>
                    <a:pt x="584" y="51"/>
                  </a:cubicBezTo>
                  <a:cubicBezTo>
                    <a:pt x="564" y="37"/>
                    <a:pt x="530" y="42"/>
                    <a:pt x="496" y="41"/>
                  </a:cubicBezTo>
                  <a:cubicBezTo>
                    <a:pt x="495" y="41"/>
                    <a:pt x="495" y="41"/>
                    <a:pt x="495" y="42"/>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Freeform 21"/>
            <p:cNvSpPr>
              <a:spLocks/>
            </p:cNvSpPr>
            <p:nvPr/>
          </p:nvSpPr>
          <p:spPr bwMode="auto">
            <a:xfrm>
              <a:off x="3311" y="1478"/>
              <a:ext cx="135" cy="229"/>
            </a:xfrm>
            <a:custGeom>
              <a:avLst/>
              <a:gdLst>
                <a:gd name="T0" fmla="*/ 3 w 57"/>
                <a:gd name="T1" fmla="*/ 6 h 97"/>
                <a:gd name="T2" fmla="*/ 57 w 57"/>
                <a:gd name="T3" fmla="*/ 51 h 97"/>
                <a:gd name="T4" fmla="*/ 22 w 57"/>
                <a:gd name="T5" fmla="*/ 97 h 97"/>
                <a:gd name="T6" fmla="*/ 6 w 57"/>
                <a:gd name="T7" fmla="*/ 94 h 97"/>
                <a:gd name="T8" fmla="*/ 2 w 57"/>
                <a:gd name="T9" fmla="*/ 51 h 97"/>
                <a:gd name="T10" fmla="*/ 3 w 57"/>
                <a:gd name="T11" fmla="*/ 6 h 97"/>
              </a:gdLst>
              <a:ahLst/>
              <a:cxnLst>
                <a:cxn ang="0">
                  <a:pos x="T0" y="T1"/>
                </a:cxn>
                <a:cxn ang="0">
                  <a:pos x="T2" y="T3"/>
                </a:cxn>
                <a:cxn ang="0">
                  <a:pos x="T4" y="T5"/>
                </a:cxn>
                <a:cxn ang="0">
                  <a:pos x="T6" y="T7"/>
                </a:cxn>
                <a:cxn ang="0">
                  <a:pos x="T8" y="T9"/>
                </a:cxn>
                <a:cxn ang="0">
                  <a:pos x="T10" y="T11"/>
                </a:cxn>
              </a:cxnLst>
              <a:rect l="0" t="0" r="r" b="b"/>
              <a:pathLst>
                <a:path w="57" h="97">
                  <a:moveTo>
                    <a:pt x="3" y="6"/>
                  </a:moveTo>
                  <a:cubicBezTo>
                    <a:pt x="38" y="0"/>
                    <a:pt x="57" y="18"/>
                    <a:pt x="57" y="51"/>
                  </a:cubicBezTo>
                  <a:cubicBezTo>
                    <a:pt x="57" y="74"/>
                    <a:pt x="46" y="94"/>
                    <a:pt x="22" y="97"/>
                  </a:cubicBezTo>
                  <a:cubicBezTo>
                    <a:pt x="16" y="97"/>
                    <a:pt x="9" y="97"/>
                    <a:pt x="6" y="94"/>
                  </a:cubicBezTo>
                  <a:cubicBezTo>
                    <a:pt x="0" y="89"/>
                    <a:pt x="2" y="62"/>
                    <a:pt x="2" y="51"/>
                  </a:cubicBezTo>
                  <a:cubicBezTo>
                    <a:pt x="2" y="35"/>
                    <a:pt x="1" y="20"/>
                    <a:pt x="3" y="6"/>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Freeform 22"/>
            <p:cNvSpPr>
              <a:spLocks/>
            </p:cNvSpPr>
            <p:nvPr/>
          </p:nvSpPr>
          <p:spPr bwMode="auto">
            <a:xfrm>
              <a:off x="2914" y="1903"/>
              <a:ext cx="321" cy="501"/>
            </a:xfrm>
            <a:custGeom>
              <a:avLst/>
              <a:gdLst>
                <a:gd name="T0" fmla="*/ 123 w 136"/>
                <a:gd name="T1" fmla="*/ 13 h 212"/>
                <a:gd name="T2" fmla="*/ 123 w 136"/>
                <a:gd name="T3" fmla="*/ 43 h 212"/>
                <a:gd name="T4" fmla="*/ 46 w 136"/>
                <a:gd name="T5" fmla="*/ 44 h 212"/>
                <a:gd name="T6" fmla="*/ 44 w 136"/>
                <a:gd name="T7" fmla="*/ 64 h 212"/>
                <a:gd name="T8" fmla="*/ 75 w 136"/>
                <a:gd name="T9" fmla="*/ 85 h 212"/>
                <a:gd name="T10" fmla="*/ 132 w 136"/>
                <a:gd name="T11" fmla="*/ 133 h 212"/>
                <a:gd name="T12" fmla="*/ 129 w 136"/>
                <a:gd name="T13" fmla="*/ 176 h 212"/>
                <a:gd name="T14" fmla="*/ 77 w 136"/>
                <a:gd name="T15" fmla="*/ 209 h 212"/>
                <a:gd name="T16" fmla="*/ 5 w 136"/>
                <a:gd name="T17" fmla="*/ 200 h 212"/>
                <a:gd name="T18" fmla="*/ 5 w 136"/>
                <a:gd name="T19" fmla="*/ 170 h 212"/>
                <a:gd name="T20" fmla="*/ 90 w 136"/>
                <a:gd name="T21" fmla="*/ 166 h 212"/>
                <a:gd name="T22" fmla="*/ 91 w 136"/>
                <a:gd name="T23" fmla="*/ 146 h 212"/>
                <a:gd name="T24" fmla="*/ 51 w 136"/>
                <a:gd name="T25" fmla="*/ 119 h 212"/>
                <a:gd name="T26" fmla="*/ 2 w 136"/>
                <a:gd name="T27" fmla="*/ 57 h 212"/>
                <a:gd name="T28" fmla="*/ 24 w 136"/>
                <a:gd name="T29" fmla="*/ 18 h 212"/>
                <a:gd name="T30" fmla="*/ 123 w 136"/>
                <a:gd name="T31" fmla="*/ 1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212">
                  <a:moveTo>
                    <a:pt x="123" y="13"/>
                  </a:moveTo>
                  <a:cubicBezTo>
                    <a:pt x="123" y="43"/>
                    <a:pt x="123" y="43"/>
                    <a:pt x="123" y="43"/>
                  </a:cubicBezTo>
                  <a:cubicBezTo>
                    <a:pt x="104" y="36"/>
                    <a:pt x="59" y="24"/>
                    <a:pt x="46" y="44"/>
                  </a:cubicBezTo>
                  <a:cubicBezTo>
                    <a:pt x="43" y="49"/>
                    <a:pt x="42" y="57"/>
                    <a:pt x="44" y="64"/>
                  </a:cubicBezTo>
                  <a:cubicBezTo>
                    <a:pt x="48" y="74"/>
                    <a:pt x="64" y="80"/>
                    <a:pt x="75" y="85"/>
                  </a:cubicBezTo>
                  <a:cubicBezTo>
                    <a:pt x="99" y="96"/>
                    <a:pt x="124" y="106"/>
                    <a:pt x="132" y="133"/>
                  </a:cubicBezTo>
                  <a:cubicBezTo>
                    <a:pt x="136" y="145"/>
                    <a:pt x="135" y="163"/>
                    <a:pt x="129" y="176"/>
                  </a:cubicBezTo>
                  <a:cubicBezTo>
                    <a:pt x="120" y="194"/>
                    <a:pt x="100" y="206"/>
                    <a:pt x="77" y="209"/>
                  </a:cubicBezTo>
                  <a:cubicBezTo>
                    <a:pt x="52" y="212"/>
                    <a:pt x="27" y="207"/>
                    <a:pt x="5" y="200"/>
                  </a:cubicBezTo>
                  <a:cubicBezTo>
                    <a:pt x="5" y="170"/>
                    <a:pt x="5" y="170"/>
                    <a:pt x="5" y="170"/>
                  </a:cubicBezTo>
                  <a:cubicBezTo>
                    <a:pt x="27" y="178"/>
                    <a:pt x="79" y="190"/>
                    <a:pt x="90" y="166"/>
                  </a:cubicBezTo>
                  <a:cubicBezTo>
                    <a:pt x="93" y="161"/>
                    <a:pt x="94" y="153"/>
                    <a:pt x="91" y="146"/>
                  </a:cubicBezTo>
                  <a:cubicBezTo>
                    <a:pt x="86" y="133"/>
                    <a:pt x="64" y="126"/>
                    <a:pt x="51" y="119"/>
                  </a:cubicBezTo>
                  <a:cubicBezTo>
                    <a:pt x="26" y="107"/>
                    <a:pt x="0" y="94"/>
                    <a:pt x="2" y="57"/>
                  </a:cubicBezTo>
                  <a:cubicBezTo>
                    <a:pt x="3" y="38"/>
                    <a:pt x="12" y="27"/>
                    <a:pt x="24" y="18"/>
                  </a:cubicBezTo>
                  <a:cubicBezTo>
                    <a:pt x="47" y="2"/>
                    <a:pt x="94" y="0"/>
                    <a:pt x="123" y="13"/>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Freeform 23"/>
            <p:cNvSpPr>
              <a:spLocks/>
            </p:cNvSpPr>
            <p:nvPr/>
          </p:nvSpPr>
          <p:spPr bwMode="auto">
            <a:xfrm>
              <a:off x="2074" y="1920"/>
              <a:ext cx="377" cy="472"/>
            </a:xfrm>
            <a:custGeom>
              <a:avLst/>
              <a:gdLst>
                <a:gd name="T0" fmla="*/ 0 w 160"/>
                <a:gd name="T1" fmla="*/ 0 h 200"/>
                <a:gd name="T2" fmla="*/ 60 w 160"/>
                <a:gd name="T3" fmla="*/ 0 h 200"/>
                <a:gd name="T4" fmla="*/ 122 w 160"/>
                <a:gd name="T5" fmla="*/ 144 h 200"/>
                <a:gd name="T6" fmla="*/ 123 w 160"/>
                <a:gd name="T7" fmla="*/ 0 h 200"/>
                <a:gd name="T8" fmla="*/ 160 w 160"/>
                <a:gd name="T9" fmla="*/ 0 h 200"/>
                <a:gd name="T10" fmla="*/ 160 w 160"/>
                <a:gd name="T11" fmla="*/ 200 h 200"/>
                <a:gd name="T12" fmla="*/ 107 w 160"/>
                <a:gd name="T13" fmla="*/ 200 h 200"/>
                <a:gd name="T14" fmla="*/ 37 w 160"/>
                <a:gd name="T15" fmla="*/ 43 h 200"/>
                <a:gd name="T16" fmla="*/ 37 w 160"/>
                <a:gd name="T17" fmla="*/ 200 h 200"/>
                <a:gd name="T18" fmla="*/ 0 w 160"/>
                <a:gd name="T19" fmla="*/ 200 h 200"/>
                <a:gd name="T20" fmla="*/ 0 w 160"/>
                <a:gd name="T21" fmla="*/ 1 h 200"/>
                <a:gd name="T22" fmla="*/ 0 w 160"/>
                <a:gd name="T23"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200">
                  <a:moveTo>
                    <a:pt x="0" y="0"/>
                  </a:moveTo>
                  <a:cubicBezTo>
                    <a:pt x="60" y="0"/>
                    <a:pt x="60" y="0"/>
                    <a:pt x="60" y="0"/>
                  </a:cubicBezTo>
                  <a:cubicBezTo>
                    <a:pt x="81" y="48"/>
                    <a:pt x="102" y="95"/>
                    <a:pt x="122" y="144"/>
                  </a:cubicBezTo>
                  <a:cubicBezTo>
                    <a:pt x="123" y="97"/>
                    <a:pt x="123" y="48"/>
                    <a:pt x="123" y="0"/>
                  </a:cubicBezTo>
                  <a:cubicBezTo>
                    <a:pt x="160" y="0"/>
                    <a:pt x="160" y="0"/>
                    <a:pt x="160" y="0"/>
                  </a:cubicBezTo>
                  <a:cubicBezTo>
                    <a:pt x="160" y="200"/>
                    <a:pt x="160" y="200"/>
                    <a:pt x="160" y="200"/>
                  </a:cubicBezTo>
                  <a:cubicBezTo>
                    <a:pt x="107" y="200"/>
                    <a:pt x="107" y="200"/>
                    <a:pt x="107" y="200"/>
                  </a:cubicBezTo>
                  <a:cubicBezTo>
                    <a:pt x="83" y="149"/>
                    <a:pt x="61" y="95"/>
                    <a:pt x="37" y="43"/>
                  </a:cubicBezTo>
                  <a:cubicBezTo>
                    <a:pt x="37" y="200"/>
                    <a:pt x="37" y="200"/>
                    <a:pt x="37" y="200"/>
                  </a:cubicBezTo>
                  <a:cubicBezTo>
                    <a:pt x="0" y="200"/>
                    <a:pt x="0" y="200"/>
                    <a:pt x="0" y="200"/>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Freeform 24"/>
            <p:cNvSpPr>
              <a:spLocks/>
            </p:cNvSpPr>
            <p:nvPr/>
          </p:nvSpPr>
          <p:spPr bwMode="auto">
            <a:xfrm>
              <a:off x="2489" y="1920"/>
              <a:ext cx="416" cy="472"/>
            </a:xfrm>
            <a:custGeom>
              <a:avLst/>
              <a:gdLst>
                <a:gd name="T0" fmla="*/ 48 w 176"/>
                <a:gd name="T1" fmla="*/ 0 h 200"/>
                <a:gd name="T2" fmla="*/ 92 w 176"/>
                <a:gd name="T3" fmla="*/ 88 h 200"/>
                <a:gd name="T4" fmla="*/ 136 w 176"/>
                <a:gd name="T5" fmla="*/ 0 h 200"/>
                <a:gd name="T6" fmla="*/ 176 w 176"/>
                <a:gd name="T7" fmla="*/ 0 h 200"/>
                <a:gd name="T8" fmla="*/ 117 w 176"/>
                <a:gd name="T9" fmla="*/ 109 h 200"/>
                <a:gd name="T10" fmla="*/ 109 w 176"/>
                <a:gd name="T11" fmla="*/ 125 h 200"/>
                <a:gd name="T12" fmla="*/ 109 w 176"/>
                <a:gd name="T13" fmla="*/ 144 h 200"/>
                <a:gd name="T14" fmla="*/ 109 w 176"/>
                <a:gd name="T15" fmla="*/ 200 h 200"/>
                <a:gd name="T16" fmla="*/ 66 w 176"/>
                <a:gd name="T17" fmla="*/ 200 h 200"/>
                <a:gd name="T18" fmla="*/ 66 w 176"/>
                <a:gd name="T19" fmla="*/ 143 h 200"/>
                <a:gd name="T20" fmla="*/ 66 w 176"/>
                <a:gd name="T21" fmla="*/ 124 h 200"/>
                <a:gd name="T22" fmla="*/ 58 w 176"/>
                <a:gd name="T23" fmla="*/ 108 h 200"/>
                <a:gd name="T24" fmla="*/ 1 w 176"/>
                <a:gd name="T25" fmla="*/ 0 h 200"/>
                <a:gd name="T26" fmla="*/ 2 w 176"/>
                <a:gd name="T27" fmla="*/ 0 h 200"/>
                <a:gd name="T28" fmla="*/ 48 w 176"/>
                <a:gd name="T2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6" h="200">
                  <a:moveTo>
                    <a:pt x="48" y="0"/>
                  </a:moveTo>
                  <a:cubicBezTo>
                    <a:pt x="63" y="29"/>
                    <a:pt x="77" y="58"/>
                    <a:pt x="92" y="88"/>
                  </a:cubicBezTo>
                  <a:cubicBezTo>
                    <a:pt x="107" y="59"/>
                    <a:pt x="121" y="29"/>
                    <a:pt x="136" y="0"/>
                  </a:cubicBezTo>
                  <a:cubicBezTo>
                    <a:pt x="176" y="0"/>
                    <a:pt x="176" y="0"/>
                    <a:pt x="176" y="0"/>
                  </a:cubicBezTo>
                  <a:cubicBezTo>
                    <a:pt x="157" y="36"/>
                    <a:pt x="137" y="72"/>
                    <a:pt x="117" y="109"/>
                  </a:cubicBezTo>
                  <a:cubicBezTo>
                    <a:pt x="115" y="114"/>
                    <a:pt x="110" y="120"/>
                    <a:pt x="109" y="125"/>
                  </a:cubicBezTo>
                  <a:cubicBezTo>
                    <a:pt x="108" y="130"/>
                    <a:pt x="109" y="137"/>
                    <a:pt x="109" y="144"/>
                  </a:cubicBezTo>
                  <a:cubicBezTo>
                    <a:pt x="109" y="200"/>
                    <a:pt x="109" y="200"/>
                    <a:pt x="109" y="200"/>
                  </a:cubicBezTo>
                  <a:cubicBezTo>
                    <a:pt x="66" y="200"/>
                    <a:pt x="66" y="200"/>
                    <a:pt x="66" y="200"/>
                  </a:cubicBezTo>
                  <a:cubicBezTo>
                    <a:pt x="66" y="143"/>
                    <a:pt x="66" y="143"/>
                    <a:pt x="66" y="143"/>
                  </a:cubicBezTo>
                  <a:cubicBezTo>
                    <a:pt x="66" y="137"/>
                    <a:pt x="67" y="130"/>
                    <a:pt x="66" y="124"/>
                  </a:cubicBezTo>
                  <a:cubicBezTo>
                    <a:pt x="66" y="120"/>
                    <a:pt x="61" y="113"/>
                    <a:pt x="58" y="108"/>
                  </a:cubicBezTo>
                  <a:cubicBezTo>
                    <a:pt x="39" y="73"/>
                    <a:pt x="19" y="36"/>
                    <a:pt x="1" y="0"/>
                  </a:cubicBezTo>
                  <a:cubicBezTo>
                    <a:pt x="0" y="0"/>
                    <a:pt x="2" y="0"/>
                    <a:pt x="2" y="0"/>
                  </a:cubicBezTo>
                  <a:lnTo>
                    <a:pt x="4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Freeform 25"/>
            <p:cNvSpPr>
              <a:spLocks/>
            </p:cNvSpPr>
            <p:nvPr/>
          </p:nvSpPr>
          <p:spPr bwMode="auto">
            <a:xfrm>
              <a:off x="3304" y="1918"/>
              <a:ext cx="297" cy="474"/>
            </a:xfrm>
            <a:custGeom>
              <a:avLst/>
              <a:gdLst>
                <a:gd name="T0" fmla="*/ 1 w 126"/>
                <a:gd name="T1" fmla="*/ 1 h 201"/>
                <a:gd name="T2" fmla="*/ 122 w 126"/>
                <a:gd name="T3" fmla="*/ 1 h 201"/>
                <a:gd name="T4" fmla="*/ 122 w 126"/>
                <a:gd name="T5" fmla="*/ 29 h 201"/>
                <a:gd name="T6" fmla="*/ 42 w 126"/>
                <a:gd name="T7" fmla="*/ 30 h 201"/>
                <a:gd name="T8" fmla="*/ 41 w 126"/>
                <a:gd name="T9" fmla="*/ 83 h 201"/>
                <a:gd name="T10" fmla="*/ 115 w 126"/>
                <a:gd name="T11" fmla="*/ 83 h 201"/>
                <a:gd name="T12" fmla="*/ 115 w 126"/>
                <a:gd name="T13" fmla="*/ 112 h 201"/>
                <a:gd name="T14" fmla="*/ 42 w 126"/>
                <a:gd name="T15" fmla="*/ 112 h 201"/>
                <a:gd name="T16" fmla="*/ 41 w 126"/>
                <a:gd name="T17" fmla="*/ 173 h 201"/>
                <a:gd name="T18" fmla="*/ 125 w 126"/>
                <a:gd name="T19" fmla="*/ 173 h 201"/>
                <a:gd name="T20" fmla="*/ 125 w 126"/>
                <a:gd name="T21" fmla="*/ 201 h 201"/>
                <a:gd name="T22" fmla="*/ 1 w 126"/>
                <a:gd name="T23" fmla="*/ 201 h 201"/>
                <a:gd name="T24" fmla="*/ 1 w 126"/>
                <a:gd name="T25" fmla="*/ 2 h 201"/>
                <a:gd name="T26" fmla="*/ 1 w 126"/>
                <a:gd name="T27" fmla="*/ 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201">
                  <a:moveTo>
                    <a:pt x="1" y="1"/>
                  </a:moveTo>
                  <a:cubicBezTo>
                    <a:pt x="41" y="1"/>
                    <a:pt x="82" y="0"/>
                    <a:pt x="122" y="1"/>
                  </a:cubicBezTo>
                  <a:cubicBezTo>
                    <a:pt x="122" y="29"/>
                    <a:pt x="122" y="29"/>
                    <a:pt x="122" y="29"/>
                  </a:cubicBezTo>
                  <a:cubicBezTo>
                    <a:pt x="96" y="30"/>
                    <a:pt x="69" y="29"/>
                    <a:pt x="42" y="30"/>
                  </a:cubicBezTo>
                  <a:cubicBezTo>
                    <a:pt x="41" y="46"/>
                    <a:pt x="43" y="66"/>
                    <a:pt x="41" y="83"/>
                  </a:cubicBezTo>
                  <a:cubicBezTo>
                    <a:pt x="65" y="84"/>
                    <a:pt x="90" y="83"/>
                    <a:pt x="115" y="83"/>
                  </a:cubicBezTo>
                  <a:cubicBezTo>
                    <a:pt x="115" y="112"/>
                    <a:pt x="115" y="112"/>
                    <a:pt x="115" y="112"/>
                  </a:cubicBezTo>
                  <a:cubicBezTo>
                    <a:pt x="42" y="112"/>
                    <a:pt x="42" y="112"/>
                    <a:pt x="42" y="112"/>
                  </a:cubicBezTo>
                  <a:cubicBezTo>
                    <a:pt x="41" y="131"/>
                    <a:pt x="43" y="154"/>
                    <a:pt x="41" y="173"/>
                  </a:cubicBezTo>
                  <a:cubicBezTo>
                    <a:pt x="125" y="173"/>
                    <a:pt x="125" y="173"/>
                    <a:pt x="125" y="173"/>
                  </a:cubicBezTo>
                  <a:cubicBezTo>
                    <a:pt x="126" y="181"/>
                    <a:pt x="125" y="192"/>
                    <a:pt x="125" y="201"/>
                  </a:cubicBezTo>
                  <a:cubicBezTo>
                    <a:pt x="1" y="201"/>
                    <a:pt x="1" y="201"/>
                    <a:pt x="1" y="201"/>
                  </a:cubicBezTo>
                  <a:cubicBezTo>
                    <a:pt x="1" y="2"/>
                    <a:pt x="1" y="2"/>
                    <a:pt x="1" y="2"/>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Freeform 26"/>
            <p:cNvSpPr>
              <a:spLocks noEditPoints="1"/>
            </p:cNvSpPr>
            <p:nvPr/>
          </p:nvSpPr>
          <p:spPr bwMode="auto">
            <a:xfrm>
              <a:off x="3606" y="2322"/>
              <a:ext cx="83" cy="82"/>
            </a:xfrm>
            <a:custGeom>
              <a:avLst/>
              <a:gdLst>
                <a:gd name="T0" fmla="*/ 14 w 35"/>
                <a:gd name="T1" fmla="*/ 2 h 35"/>
                <a:gd name="T2" fmla="*/ 32 w 35"/>
                <a:gd name="T3" fmla="*/ 16 h 35"/>
                <a:gd name="T4" fmla="*/ 4 w 35"/>
                <a:gd name="T5" fmla="*/ 22 h 35"/>
                <a:gd name="T6" fmla="*/ 14 w 35"/>
                <a:gd name="T7" fmla="*/ 2 h 35"/>
                <a:gd name="T8" fmla="*/ 6 w 35"/>
                <a:gd name="T9" fmla="*/ 20 h 35"/>
                <a:gd name="T10" fmla="*/ 28 w 35"/>
                <a:gd name="T11" fmla="*/ 10 h 35"/>
                <a:gd name="T12" fmla="*/ 15 w 35"/>
                <a:gd name="T13" fmla="*/ 4 h 35"/>
                <a:gd name="T14" fmla="*/ 6 w 35"/>
                <a:gd name="T15" fmla="*/ 2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5">
                  <a:moveTo>
                    <a:pt x="14" y="2"/>
                  </a:moveTo>
                  <a:cubicBezTo>
                    <a:pt x="24" y="0"/>
                    <a:pt x="32" y="7"/>
                    <a:pt x="32" y="16"/>
                  </a:cubicBezTo>
                  <a:cubicBezTo>
                    <a:pt x="31" y="31"/>
                    <a:pt x="10" y="35"/>
                    <a:pt x="4" y="22"/>
                  </a:cubicBezTo>
                  <a:cubicBezTo>
                    <a:pt x="0" y="13"/>
                    <a:pt x="4" y="4"/>
                    <a:pt x="14" y="2"/>
                  </a:cubicBezTo>
                  <a:moveTo>
                    <a:pt x="6" y="20"/>
                  </a:moveTo>
                  <a:cubicBezTo>
                    <a:pt x="11" y="34"/>
                    <a:pt x="35" y="26"/>
                    <a:pt x="28" y="10"/>
                  </a:cubicBezTo>
                  <a:cubicBezTo>
                    <a:pt x="26" y="6"/>
                    <a:pt x="21" y="3"/>
                    <a:pt x="15" y="4"/>
                  </a:cubicBezTo>
                  <a:cubicBezTo>
                    <a:pt x="8" y="6"/>
                    <a:pt x="4" y="13"/>
                    <a:pt x="6" y="2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Freeform 27"/>
            <p:cNvSpPr>
              <a:spLocks noEditPoints="1"/>
            </p:cNvSpPr>
            <p:nvPr/>
          </p:nvSpPr>
          <p:spPr bwMode="auto">
            <a:xfrm>
              <a:off x="3632" y="2338"/>
              <a:ext cx="33" cy="45"/>
            </a:xfrm>
            <a:custGeom>
              <a:avLst/>
              <a:gdLst>
                <a:gd name="T0" fmla="*/ 1 w 14"/>
                <a:gd name="T1" fmla="*/ 0 h 19"/>
                <a:gd name="T2" fmla="*/ 12 w 14"/>
                <a:gd name="T3" fmla="*/ 2 h 19"/>
                <a:gd name="T4" fmla="*/ 9 w 14"/>
                <a:gd name="T5" fmla="*/ 10 h 19"/>
                <a:gd name="T6" fmla="*/ 13 w 14"/>
                <a:gd name="T7" fmla="*/ 16 h 19"/>
                <a:gd name="T8" fmla="*/ 4 w 14"/>
                <a:gd name="T9" fmla="*/ 10 h 19"/>
                <a:gd name="T10" fmla="*/ 3 w 14"/>
                <a:gd name="T11" fmla="*/ 17 h 19"/>
                <a:gd name="T12" fmla="*/ 0 w 14"/>
                <a:gd name="T13" fmla="*/ 17 h 19"/>
                <a:gd name="T14" fmla="*/ 1 w 14"/>
                <a:gd name="T15" fmla="*/ 0 h 19"/>
                <a:gd name="T16" fmla="*/ 3 w 14"/>
                <a:gd name="T17" fmla="*/ 8 h 19"/>
                <a:gd name="T18" fmla="*/ 10 w 14"/>
                <a:gd name="T19" fmla="*/ 4 h 19"/>
                <a:gd name="T20" fmla="*/ 3 w 14"/>
                <a:gd name="T21" fmla="*/ 2 h 19"/>
                <a:gd name="T22" fmla="*/ 3 w 14"/>
                <a:gd name="T23"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9">
                  <a:moveTo>
                    <a:pt x="1" y="0"/>
                  </a:moveTo>
                  <a:cubicBezTo>
                    <a:pt x="5" y="0"/>
                    <a:pt x="9" y="0"/>
                    <a:pt x="12" y="2"/>
                  </a:cubicBezTo>
                  <a:cubicBezTo>
                    <a:pt x="14" y="5"/>
                    <a:pt x="13" y="10"/>
                    <a:pt x="9" y="10"/>
                  </a:cubicBezTo>
                  <a:cubicBezTo>
                    <a:pt x="10" y="12"/>
                    <a:pt x="12" y="14"/>
                    <a:pt x="13" y="16"/>
                  </a:cubicBezTo>
                  <a:cubicBezTo>
                    <a:pt x="7" y="19"/>
                    <a:pt x="9" y="9"/>
                    <a:pt x="4" y="10"/>
                  </a:cubicBezTo>
                  <a:cubicBezTo>
                    <a:pt x="3" y="11"/>
                    <a:pt x="4" y="15"/>
                    <a:pt x="3" y="17"/>
                  </a:cubicBezTo>
                  <a:cubicBezTo>
                    <a:pt x="0" y="17"/>
                    <a:pt x="0" y="17"/>
                    <a:pt x="0" y="17"/>
                  </a:cubicBezTo>
                  <a:cubicBezTo>
                    <a:pt x="1" y="12"/>
                    <a:pt x="0" y="4"/>
                    <a:pt x="1" y="0"/>
                  </a:cubicBezTo>
                  <a:moveTo>
                    <a:pt x="3" y="8"/>
                  </a:moveTo>
                  <a:cubicBezTo>
                    <a:pt x="7" y="8"/>
                    <a:pt x="11" y="8"/>
                    <a:pt x="10" y="4"/>
                  </a:cubicBezTo>
                  <a:cubicBezTo>
                    <a:pt x="9" y="2"/>
                    <a:pt x="6" y="2"/>
                    <a:pt x="3" y="2"/>
                  </a:cubicBezTo>
                  <a:lnTo>
                    <a:pt x="3"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Freeform 28"/>
            <p:cNvSpPr>
              <a:spLocks/>
            </p:cNvSpPr>
            <p:nvPr/>
          </p:nvSpPr>
          <p:spPr bwMode="auto">
            <a:xfrm>
              <a:off x="2099" y="847"/>
              <a:ext cx="303" cy="428"/>
            </a:xfrm>
            <a:custGeom>
              <a:avLst/>
              <a:gdLst>
                <a:gd name="T0" fmla="*/ 0 w 303"/>
                <a:gd name="T1" fmla="*/ 428 h 428"/>
                <a:gd name="T2" fmla="*/ 0 w 303"/>
                <a:gd name="T3" fmla="*/ 0 h 428"/>
                <a:gd name="T4" fmla="*/ 88 w 303"/>
                <a:gd name="T5" fmla="*/ 0 h 428"/>
                <a:gd name="T6" fmla="*/ 88 w 303"/>
                <a:gd name="T7" fmla="*/ 355 h 428"/>
                <a:gd name="T8" fmla="*/ 303 w 303"/>
                <a:gd name="T9" fmla="*/ 355 h 428"/>
                <a:gd name="T10" fmla="*/ 303 w 303"/>
                <a:gd name="T11" fmla="*/ 428 h 428"/>
                <a:gd name="T12" fmla="*/ 0 w 303"/>
                <a:gd name="T13" fmla="*/ 428 h 428"/>
              </a:gdLst>
              <a:ahLst/>
              <a:cxnLst>
                <a:cxn ang="0">
                  <a:pos x="T0" y="T1"/>
                </a:cxn>
                <a:cxn ang="0">
                  <a:pos x="T2" y="T3"/>
                </a:cxn>
                <a:cxn ang="0">
                  <a:pos x="T4" y="T5"/>
                </a:cxn>
                <a:cxn ang="0">
                  <a:pos x="T6" y="T7"/>
                </a:cxn>
                <a:cxn ang="0">
                  <a:pos x="T8" y="T9"/>
                </a:cxn>
                <a:cxn ang="0">
                  <a:pos x="T10" y="T11"/>
                </a:cxn>
                <a:cxn ang="0">
                  <a:pos x="T12" y="T13"/>
                </a:cxn>
              </a:cxnLst>
              <a:rect l="0" t="0" r="r" b="b"/>
              <a:pathLst>
                <a:path w="303" h="428">
                  <a:moveTo>
                    <a:pt x="0" y="428"/>
                  </a:moveTo>
                  <a:lnTo>
                    <a:pt x="0" y="0"/>
                  </a:lnTo>
                  <a:lnTo>
                    <a:pt x="88" y="0"/>
                  </a:lnTo>
                  <a:lnTo>
                    <a:pt x="88" y="355"/>
                  </a:lnTo>
                  <a:lnTo>
                    <a:pt x="303" y="355"/>
                  </a:lnTo>
                  <a:lnTo>
                    <a:pt x="303" y="428"/>
                  </a:lnTo>
                  <a:lnTo>
                    <a:pt x="0" y="42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Freeform 29"/>
            <p:cNvSpPr>
              <a:spLocks/>
            </p:cNvSpPr>
            <p:nvPr/>
          </p:nvSpPr>
          <p:spPr bwMode="auto">
            <a:xfrm>
              <a:off x="2444" y="843"/>
              <a:ext cx="399" cy="432"/>
            </a:xfrm>
            <a:custGeom>
              <a:avLst/>
              <a:gdLst>
                <a:gd name="T0" fmla="*/ 0 w 399"/>
                <a:gd name="T1" fmla="*/ 432 h 432"/>
                <a:gd name="T2" fmla="*/ 147 w 399"/>
                <a:gd name="T3" fmla="*/ 205 h 432"/>
                <a:gd name="T4" fmla="*/ 14 w 399"/>
                <a:gd name="T5" fmla="*/ 0 h 432"/>
                <a:gd name="T6" fmla="*/ 116 w 399"/>
                <a:gd name="T7" fmla="*/ 0 h 432"/>
                <a:gd name="T8" fmla="*/ 201 w 399"/>
                <a:gd name="T9" fmla="*/ 139 h 432"/>
                <a:gd name="T10" fmla="*/ 286 w 399"/>
                <a:gd name="T11" fmla="*/ 0 h 432"/>
                <a:gd name="T12" fmla="*/ 388 w 399"/>
                <a:gd name="T13" fmla="*/ 0 h 432"/>
                <a:gd name="T14" fmla="*/ 253 w 399"/>
                <a:gd name="T15" fmla="*/ 210 h 432"/>
                <a:gd name="T16" fmla="*/ 399 w 399"/>
                <a:gd name="T17" fmla="*/ 432 h 432"/>
                <a:gd name="T18" fmla="*/ 295 w 399"/>
                <a:gd name="T19" fmla="*/ 432 h 432"/>
                <a:gd name="T20" fmla="*/ 201 w 399"/>
                <a:gd name="T21" fmla="*/ 283 h 432"/>
                <a:gd name="T22" fmla="*/ 104 w 399"/>
                <a:gd name="T23" fmla="*/ 432 h 432"/>
                <a:gd name="T24" fmla="*/ 0 w 399"/>
                <a:gd name="T25"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32">
                  <a:moveTo>
                    <a:pt x="0" y="432"/>
                  </a:moveTo>
                  <a:lnTo>
                    <a:pt x="147" y="205"/>
                  </a:lnTo>
                  <a:lnTo>
                    <a:pt x="14" y="0"/>
                  </a:lnTo>
                  <a:lnTo>
                    <a:pt x="116" y="0"/>
                  </a:lnTo>
                  <a:lnTo>
                    <a:pt x="201" y="139"/>
                  </a:lnTo>
                  <a:lnTo>
                    <a:pt x="286" y="0"/>
                  </a:lnTo>
                  <a:lnTo>
                    <a:pt x="388" y="0"/>
                  </a:lnTo>
                  <a:lnTo>
                    <a:pt x="253" y="210"/>
                  </a:lnTo>
                  <a:lnTo>
                    <a:pt x="399" y="432"/>
                  </a:lnTo>
                  <a:lnTo>
                    <a:pt x="295" y="432"/>
                  </a:lnTo>
                  <a:lnTo>
                    <a:pt x="201" y="283"/>
                  </a:lnTo>
                  <a:lnTo>
                    <a:pt x="104"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Freeform 30"/>
            <p:cNvSpPr>
              <a:spLocks/>
            </p:cNvSpPr>
            <p:nvPr/>
          </p:nvSpPr>
          <p:spPr bwMode="auto">
            <a:xfrm>
              <a:off x="2914" y="843"/>
              <a:ext cx="295" cy="432"/>
            </a:xfrm>
            <a:custGeom>
              <a:avLst/>
              <a:gdLst>
                <a:gd name="T0" fmla="*/ 0 w 295"/>
                <a:gd name="T1" fmla="*/ 432 h 432"/>
                <a:gd name="T2" fmla="*/ 0 w 295"/>
                <a:gd name="T3" fmla="*/ 0 h 432"/>
                <a:gd name="T4" fmla="*/ 295 w 295"/>
                <a:gd name="T5" fmla="*/ 0 h 432"/>
                <a:gd name="T6" fmla="*/ 295 w 295"/>
                <a:gd name="T7" fmla="*/ 73 h 432"/>
                <a:gd name="T8" fmla="*/ 88 w 295"/>
                <a:gd name="T9" fmla="*/ 73 h 432"/>
                <a:gd name="T10" fmla="*/ 88 w 295"/>
                <a:gd name="T11" fmla="*/ 174 h 432"/>
                <a:gd name="T12" fmla="*/ 267 w 295"/>
                <a:gd name="T13" fmla="*/ 174 h 432"/>
                <a:gd name="T14" fmla="*/ 267 w 295"/>
                <a:gd name="T15" fmla="*/ 248 h 432"/>
                <a:gd name="T16" fmla="*/ 88 w 295"/>
                <a:gd name="T17" fmla="*/ 248 h 432"/>
                <a:gd name="T18" fmla="*/ 88 w 295"/>
                <a:gd name="T19" fmla="*/ 432 h 432"/>
                <a:gd name="T20" fmla="*/ 0 w 295"/>
                <a:gd name="T2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432">
                  <a:moveTo>
                    <a:pt x="0" y="432"/>
                  </a:moveTo>
                  <a:lnTo>
                    <a:pt x="0" y="0"/>
                  </a:lnTo>
                  <a:lnTo>
                    <a:pt x="295" y="0"/>
                  </a:lnTo>
                  <a:lnTo>
                    <a:pt x="295" y="73"/>
                  </a:lnTo>
                  <a:lnTo>
                    <a:pt x="88" y="73"/>
                  </a:lnTo>
                  <a:lnTo>
                    <a:pt x="88" y="174"/>
                  </a:lnTo>
                  <a:lnTo>
                    <a:pt x="267" y="174"/>
                  </a:lnTo>
                  <a:lnTo>
                    <a:pt x="267" y="248"/>
                  </a:lnTo>
                  <a:lnTo>
                    <a:pt x="88" y="248"/>
                  </a:lnTo>
                  <a:lnTo>
                    <a:pt x="88"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31"/>
            <p:cNvSpPr>
              <a:spLocks/>
            </p:cNvSpPr>
            <p:nvPr/>
          </p:nvSpPr>
          <p:spPr bwMode="auto">
            <a:xfrm>
              <a:off x="3273" y="843"/>
              <a:ext cx="343" cy="432"/>
            </a:xfrm>
            <a:custGeom>
              <a:avLst/>
              <a:gdLst>
                <a:gd name="T0" fmla="*/ 128 w 343"/>
                <a:gd name="T1" fmla="*/ 432 h 432"/>
                <a:gd name="T2" fmla="*/ 128 w 343"/>
                <a:gd name="T3" fmla="*/ 73 h 432"/>
                <a:gd name="T4" fmla="*/ 0 w 343"/>
                <a:gd name="T5" fmla="*/ 73 h 432"/>
                <a:gd name="T6" fmla="*/ 0 w 343"/>
                <a:gd name="T7" fmla="*/ 0 h 432"/>
                <a:gd name="T8" fmla="*/ 343 w 343"/>
                <a:gd name="T9" fmla="*/ 0 h 432"/>
                <a:gd name="T10" fmla="*/ 343 w 343"/>
                <a:gd name="T11" fmla="*/ 73 h 432"/>
                <a:gd name="T12" fmla="*/ 215 w 343"/>
                <a:gd name="T13" fmla="*/ 73 h 432"/>
                <a:gd name="T14" fmla="*/ 215 w 343"/>
                <a:gd name="T15" fmla="*/ 432 h 432"/>
                <a:gd name="T16" fmla="*/ 128 w 343"/>
                <a:gd name="T17"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432">
                  <a:moveTo>
                    <a:pt x="128" y="432"/>
                  </a:moveTo>
                  <a:lnTo>
                    <a:pt x="128" y="73"/>
                  </a:lnTo>
                  <a:lnTo>
                    <a:pt x="0" y="73"/>
                  </a:lnTo>
                  <a:lnTo>
                    <a:pt x="0" y="0"/>
                  </a:lnTo>
                  <a:lnTo>
                    <a:pt x="343" y="0"/>
                  </a:lnTo>
                  <a:lnTo>
                    <a:pt x="343" y="73"/>
                  </a:lnTo>
                  <a:lnTo>
                    <a:pt x="215" y="73"/>
                  </a:lnTo>
                  <a:lnTo>
                    <a:pt x="215" y="432"/>
                  </a:lnTo>
                  <a:lnTo>
                    <a:pt x="128"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57" name="Tytuł 1"/>
          <p:cNvSpPr>
            <a:spLocks noGrp="1"/>
          </p:cNvSpPr>
          <p:nvPr>
            <p:ph type="title" hasCustomPrompt="1"/>
          </p:nvPr>
        </p:nvSpPr>
        <p:spPr>
          <a:xfrm>
            <a:off x="833644" y="2751241"/>
            <a:ext cx="7470096" cy="1289650"/>
          </a:xfrm>
        </p:spPr>
        <p:txBody>
          <a:bodyPr anchor="t"/>
          <a:lstStyle>
            <a:lvl1pPr algn="ctr">
              <a:lnSpc>
                <a:spcPct val="100000"/>
              </a:lnSpc>
              <a:spcBef>
                <a:spcPts val="450"/>
              </a:spcBef>
              <a:spcAft>
                <a:spcPts val="450"/>
              </a:spcAft>
              <a:defRPr sz="2800" b="0">
                <a:solidFill>
                  <a:schemeClr val="bg1"/>
                </a:solidFill>
              </a:defRPr>
            </a:lvl1pPr>
          </a:lstStyle>
          <a:p>
            <a:r>
              <a:rPr lang="pl-PL" dirty="0"/>
              <a:t>EDIT TITLE</a:t>
            </a:r>
            <a:endParaRPr lang="en-US" dirty="0"/>
          </a:p>
        </p:txBody>
      </p:sp>
      <p:sp>
        <p:nvSpPr>
          <p:cNvPr id="70" name="Freeform 36"/>
          <p:cNvSpPr>
            <a:spLocks/>
          </p:cNvSpPr>
          <p:nvPr/>
        </p:nvSpPr>
        <p:spPr bwMode="auto">
          <a:xfrm>
            <a:off x="6436070" y="1369868"/>
            <a:ext cx="193108" cy="173798"/>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close/>
              </a:path>
            </a:pathLst>
          </a:custGeom>
          <a:solidFill>
            <a:srgbClr val="124F96"/>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72" name="Freeform 38"/>
          <p:cNvSpPr>
            <a:spLocks/>
          </p:cNvSpPr>
          <p:nvPr/>
        </p:nvSpPr>
        <p:spPr bwMode="auto">
          <a:xfrm>
            <a:off x="6753916" y="1471052"/>
            <a:ext cx="90348" cy="91437"/>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close/>
              </a:path>
            </a:pathLst>
          </a:custGeom>
          <a:solidFill>
            <a:srgbClr val="3D649B"/>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73" name="Freeform 39"/>
          <p:cNvSpPr>
            <a:spLocks/>
          </p:cNvSpPr>
          <p:nvPr/>
        </p:nvSpPr>
        <p:spPr bwMode="auto">
          <a:xfrm>
            <a:off x="6466735" y="1845386"/>
            <a:ext cx="123292" cy="124778"/>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74" name="Freeform 41"/>
          <p:cNvSpPr>
            <a:spLocks/>
          </p:cNvSpPr>
          <p:nvPr/>
        </p:nvSpPr>
        <p:spPr bwMode="auto">
          <a:xfrm>
            <a:off x="2197853" y="1406191"/>
            <a:ext cx="63875" cy="62389"/>
          </a:xfrm>
          <a:custGeom>
            <a:avLst/>
            <a:gdLst>
              <a:gd name="T0" fmla="*/ 5 w 43"/>
              <a:gd name="T1" fmla="*/ 0 h 42"/>
              <a:gd name="T2" fmla="*/ 5 w 43"/>
              <a:gd name="T3" fmla="*/ 0 h 42"/>
              <a:gd name="T4" fmla="*/ 0 w 43"/>
              <a:gd name="T5" fmla="*/ 38 h 42"/>
              <a:gd name="T6" fmla="*/ 38 w 43"/>
              <a:gd name="T7" fmla="*/ 42 h 42"/>
              <a:gd name="T8" fmla="*/ 43 w 43"/>
              <a:gd name="T9" fmla="*/ 5 h 42"/>
              <a:gd name="T10" fmla="*/ 43 w 43"/>
              <a:gd name="T11" fmla="*/ 5 h 42"/>
              <a:gd name="T12" fmla="*/ 5 w 43"/>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3" h="42">
                <a:moveTo>
                  <a:pt x="5" y="0"/>
                </a:moveTo>
                <a:lnTo>
                  <a:pt x="5" y="0"/>
                </a:lnTo>
                <a:lnTo>
                  <a:pt x="0" y="38"/>
                </a:lnTo>
                <a:lnTo>
                  <a:pt x="38" y="42"/>
                </a:lnTo>
                <a:lnTo>
                  <a:pt x="43" y="5"/>
                </a:lnTo>
                <a:lnTo>
                  <a:pt x="43" y="5"/>
                </a:lnTo>
                <a:lnTo>
                  <a:pt x="5" y="0"/>
                </a:lnTo>
              </a:path>
            </a:pathLst>
          </a:custGeom>
          <a:solidFill>
            <a:srgbClr val="145098"/>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78" name="Freeform 45"/>
          <p:cNvSpPr>
            <a:spLocks/>
          </p:cNvSpPr>
          <p:nvPr/>
        </p:nvSpPr>
        <p:spPr bwMode="auto">
          <a:xfrm>
            <a:off x="5790423" y="1129398"/>
            <a:ext cx="60903" cy="60903"/>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81" name="Freeform 48"/>
          <p:cNvSpPr>
            <a:spLocks/>
          </p:cNvSpPr>
          <p:nvPr/>
        </p:nvSpPr>
        <p:spPr bwMode="auto">
          <a:xfrm>
            <a:off x="5533872" y="1644850"/>
            <a:ext cx="86156" cy="87642"/>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83" name="Freeform 50"/>
          <p:cNvSpPr>
            <a:spLocks/>
          </p:cNvSpPr>
          <p:nvPr/>
        </p:nvSpPr>
        <p:spPr bwMode="auto">
          <a:xfrm>
            <a:off x="6101315" y="1471052"/>
            <a:ext cx="78729" cy="8021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84" name="Freeform 51"/>
          <p:cNvSpPr>
            <a:spLocks noEditPoints="1"/>
          </p:cNvSpPr>
          <p:nvPr/>
        </p:nvSpPr>
        <p:spPr bwMode="auto">
          <a:xfrm>
            <a:off x="5701989" y="1320028"/>
            <a:ext cx="269238" cy="249478"/>
          </a:xfrm>
          <a:custGeom>
            <a:avLst/>
            <a:gdLst>
              <a:gd name="T0" fmla="*/ 92 w 147"/>
              <a:gd name="T1" fmla="*/ 102 h 137"/>
              <a:gd name="T2" fmla="*/ 90 w 147"/>
              <a:gd name="T3" fmla="*/ 94 h 137"/>
              <a:gd name="T4" fmla="*/ 100 w 147"/>
              <a:gd name="T5" fmla="*/ 88 h 137"/>
              <a:gd name="T6" fmla="*/ 104 w 147"/>
              <a:gd name="T7" fmla="*/ 110 h 137"/>
              <a:gd name="T8" fmla="*/ 66 w 147"/>
              <a:gd name="T9" fmla="*/ 115 h 137"/>
              <a:gd name="T10" fmla="*/ 44 w 147"/>
              <a:gd name="T11" fmla="*/ 79 h 137"/>
              <a:gd name="T12" fmla="*/ 56 w 147"/>
              <a:gd name="T13" fmla="*/ 81 h 137"/>
              <a:gd name="T14" fmla="*/ 77 w 147"/>
              <a:gd name="T15" fmla="*/ 97 h 137"/>
              <a:gd name="T16" fmla="*/ 84 w 147"/>
              <a:gd name="T17" fmla="*/ 107 h 137"/>
              <a:gd name="T18" fmla="*/ 101 w 147"/>
              <a:gd name="T19" fmla="*/ 112 h 137"/>
              <a:gd name="T20" fmla="*/ 79 w 147"/>
              <a:gd name="T21" fmla="*/ 93 h 137"/>
              <a:gd name="T22" fmla="*/ 54 w 147"/>
              <a:gd name="T23" fmla="*/ 74 h 137"/>
              <a:gd name="T24" fmla="*/ 77 w 147"/>
              <a:gd name="T25" fmla="*/ 76 h 137"/>
              <a:gd name="T26" fmla="*/ 85 w 147"/>
              <a:gd name="T27" fmla="*/ 74 h 137"/>
              <a:gd name="T28" fmla="*/ 92 w 147"/>
              <a:gd name="T29" fmla="*/ 86 h 137"/>
              <a:gd name="T30" fmla="*/ 86 w 147"/>
              <a:gd name="T31" fmla="*/ 92 h 137"/>
              <a:gd name="T32" fmla="*/ 79 w 147"/>
              <a:gd name="T33" fmla="*/ 93 h 137"/>
              <a:gd name="T34" fmla="*/ 86 w 147"/>
              <a:gd name="T35" fmla="*/ 70 h 137"/>
              <a:gd name="T36" fmla="*/ 93 w 147"/>
              <a:gd name="T37" fmla="*/ 58 h 137"/>
              <a:gd name="T38" fmla="*/ 97 w 147"/>
              <a:gd name="T39" fmla="*/ 59 h 137"/>
              <a:gd name="T40" fmla="*/ 93 w 147"/>
              <a:gd name="T41" fmla="*/ 73 h 137"/>
              <a:gd name="T42" fmla="*/ 52 w 147"/>
              <a:gd name="T43" fmla="*/ 69 h 137"/>
              <a:gd name="T44" fmla="*/ 63 w 147"/>
              <a:gd name="T45" fmla="*/ 46 h 137"/>
              <a:gd name="T46" fmla="*/ 75 w 147"/>
              <a:gd name="T47" fmla="*/ 44 h 137"/>
              <a:gd name="T48" fmla="*/ 91 w 147"/>
              <a:gd name="T49" fmla="*/ 55 h 137"/>
              <a:gd name="T50" fmla="*/ 81 w 147"/>
              <a:gd name="T51" fmla="*/ 61 h 137"/>
              <a:gd name="T52" fmla="*/ 71 w 147"/>
              <a:gd name="T53" fmla="*/ 67 h 137"/>
              <a:gd name="T54" fmla="*/ 53 w 147"/>
              <a:gd name="T55" fmla="*/ 71 h 137"/>
              <a:gd name="T56" fmla="*/ 100 w 147"/>
              <a:gd name="T57" fmla="*/ 59 h 137"/>
              <a:gd name="T58" fmla="*/ 104 w 147"/>
              <a:gd name="T59" fmla="*/ 44 h 137"/>
              <a:gd name="T60" fmla="*/ 125 w 147"/>
              <a:gd name="T61" fmla="*/ 81 h 137"/>
              <a:gd name="T62" fmla="*/ 104 w 147"/>
              <a:gd name="T63" fmla="*/ 87 h 137"/>
              <a:gd name="T64" fmla="*/ 106 w 147"/>
              <a:gd name="T65" fmla="*/ 72 h 137"/>
              <a:gd name="T66" fmla="*/ 91 w 147"/>
              <a:gd name="T67" fmla="*/ 46 h 137"/>
              <a:gd name="T68" fmla="*/ 75 w 147"/>
              <a:gd name="T69" fmla="*/ 35 h 137"/>
              <a:gd name="T70" fmla="*/ 108 w 147"/>
              <a:gd name="T71" fmla="*/ 31 h 137"/>
              <a:gd name="T72" fmla="*/ 101 w 147"/>
              <a:gd name="T73" fmla="*/ 42 h 137"/>
              <a:gd name="T74" fmla="*/ 91 w 147"/>
              <a:gd name="T75" fmla="*/ 46 h 137"/>
              <a:gd name="T76" fmla="*/ 32 w 147"/>
              <a:gd name="T77" fmla="*/ 56 h 137"/>
              <a:gd name="T78" fmla="*/ 59 w 147"/>
              <a:gd name="T79" fmla="*/ 30 h 137"/>
              <a:gd name="T80" fmla="*/ 59 w 147"/>
              <a:gd name="T81" fmla="*/ 46 h 137"/>
              <a:gd name="T82" fmla="*/ 51 w 147"/>
              <a:gd name="T83" fmla="*/ 65 h 137"/>
              <a:gd name="T84" fmla="*/ 38 w 147"/>
              <a:gd name="T85" fmla="*/ 78 h 137"/>
              <a:gd name="T86" fmla="*/ 34 w 147"/>
              <a:gd name="T87" fmla="*/ 86 h 137"/>
              <a:gd name="T88" fmla="*/ 60 w 147"/>
              <a:gd name="T89" fmla="*/ 24 h 137"/>
              <a:gd name="T90" fmla="*/ 91 w 147"/>
              <a:gd name="T91" fmla="*/ 22 h 137"/>
              <a:gd name="T92" fmla="*/ 74 w 147"/>
              <a:gd name="T93" fmla="*/ 31 h 137"/>
              <a:gd name="T94" fmla="*/ 63 w 147"/>
              <a:gd name="T95" fmla="*/ 29 h 137"/>
              <a:gd name="T96" fmla="*/ 16 w 147"/>
              <a:gd name="T97" fmla="*/ 39 h 137"/>
              <a:gd name="T98" fmla="*/ 77 w 147"/>
              <a:gd name="T99" fmla="*/ 137 h 137"/>
              <a:gd name="T100" fmla="*/ 140 w 147"/>
              <a:gd name="T101" fmla="*/ 98 h 137"/>
              <a:gd name="T102" fmla="*/ 147 w 147"/>
              <a:gd name="T103" fmla="*/ 68 h 137"/>
              <a:gd name="T104" fmla="*/ 78 w 147"/>
              <a:gd name="T10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7" h="137">
                <a:moveTo>
                  <a:pt x="104" y="110"/>
                </a:moveTo>
                <a:cubicBezTo>
                  <a:pt x="92" y="102"/>
                  <a:pt x="92" y="102"/>
                  <a:pt x="92" y="102"/>
                </a:cubicBezTo>
                <a:cubicBezTo>
                  <a:pt x="92" y="101"/>
                  <a:pt x="92" y="101"/>
                  <a:pt x="92" y="101"/>
                </a:cubicBezTo>
                <a:cubicBezTo>
                  <a:pt x="93" y="99"/>
                  <a:pt x="92" y="96"/>
                  <a:pt x="90" y="94"/>
                </a:cubicBezTo>
                <a:cubicBezTo>
                  <a:pt x="95" y="88"/>
                  <a:pt x="95" y="88"/>
                  <a:pt x="95" y="88"/>
                </a:cubicBezTo>
                <a:cubicBezTo>
                  <a:pt x="100" y="88"/>
                  <a:pt x="100" y="88"/>
                  <a:pt x="100" y="88"/>
                </a:cubicBezTo>
                <a:cubicBezTo>
                  <a:pt x="108" y="107"/>
                  <a:pt x="108" y="107"/>
                  <a:pt x="108" y="107"/>
                </a:cubicBezTo>
                <a:cubicBezTo>
                  <a:pt x="107" y="108"/>
                  <a:pt x="105" y="109"/>
                  <a:pt x="104" y="110"/>
                </a:cubicBezTo>
                <a:moveTo>
                  <a:pt x="79" y="117"/>
                </a:moveTo>
                <a:cubicBezTo>
                  <a:pt x="75" y="117"/>
                  <a:pt x="70" y="116"/>
                  <a:pt x="66" y="115"/>
                </a:cubicBezTo>
                <a:cubicBezTo>
                  <a:pt x="52" y="111"/>
                  <a:pt x="41" y="101"/>
                  <a:pt x="35" y="89"/>
                </a:cubicBezTo>
                <a:cubicBezTo>
                  <a:pt x="44" y="79"/>
                  <a:pt x="44" y="79"/>
                  <a:pt x="44" y="79"/>
                </a:cubicBezTo>
                <a:cubicBezTo>
                  <a:pt x="56" y="82"/>
                  <a:pt x="56" y="82"/>
                  <a:pt x="56" y="82"/>
                </a:cubicBezTo>
                <a:cubicBezTo>
                  <a:pt x="56" y="81"/>
                  <a:pt x="56" y="81"/>
                  <a:pt x="56" y="81"/>
                </a:cubicBezTo>
                <a:cubicBezTo>
                  <a:pt x="77" y="96"/>
                  <a:pt x="77" y="96"/>
                  <a:pt x="77" y="96"/>
                </a:cubicBezTo>
                <a:cubicBezTo>
                  <a:pt x="77" y="97"/>
                  <a:pt x="77" y="97"/>
                  <a:pt x="77" y="97"/>
                </a:cubicBezTo>
                <a:cubicBezTo>
                  <a:pt x="76" y="101"/>
                  <a:pt x="78" y="106"/>
                  <a:pt x="82" y="107"/>
                </a:cubicBezTo>
                <a:cubicBezTo>
                  <a:pt x="83" y="107"/>
                  <a:pt x="84" y="107"/>
                  <a:pt x="84" y="107"/>
                </a:cubicBezTo>
                <a:cubicBezTo>
                  <a:pt x="87" y="107"/>
                  <a:pt x="89" y="106"/>
                  <a:pt x="90" y="105"/>
                </a:cubicBezTo>
                <a:cubicBezTo>
                  <a:pt x="101" y="112"/>
                  <a:pt x="101" y="112"/>
                  <a:pt x="101" y="112"/>
                </a:cubicBezTo>
                <a:cubicBezTo>
                  <a:pt x="94" y="115"/>
                  <a:pt x="86" y="117"/>
                  <a:pt x="79" y="117"/>
                </a:cubicBezTo>
                <a:moveTo>
                  <a:pt x="79" y="93"/>
                </a:moveTo>
                <a:cubicBezTo>
                  <a:pt x="54" y="75"/>
                  <a:pt x="54" y="75"/>
                  <a:pt x="54" y="75"/>
                </a:cubicBezTo>
                <a:cubicBezTo>
                  <a:pt x="54" y="74"/>
                  <a:pt x="54" y="74"/>
                  <a:pt x="54" y="74"/>
                </a:cubicBezTo>
                <a:cubicBezTo>
                  <a:pt x="71" y="71"/>
                  <a:pt x="71" y="71"/>
                  <a:pt x="71" y="71"/>
                </a:cubicBezTo>
                <a:cubicBezTo>
                  <a:pt x="72" y="74"/>
                  <a:pt x="74" y="76"/>
                  <a:pt x="77" y="76"/>
                </a:cubicBezTo>
                <a:cubicBezTo>
                  <a:pt x="77" y="76"/>
                  <a:pt x="78" y="76"/>
                  <a:pt x="79" y="76"/>
                </a:cubicBezTo>
                <a:cubicBezTo>
                  <a:pt x="81" y="76"/>
                  <a:pt x="83" y="75"/>
                  <a:pt x="85" y="74"/>
                </a:cubicBezTo>
                <a:cubicBezTo>
                  <a:pt x="92" y="77"/>
                  <a:pt x="92" y="77"/>
                  <a:pt x="92" y="77"/>
                </a:cubicBezTo>
                <a:cubicBezTo>
                  <a:pt x="92" y="86"/>
                  <a:pt x="92" y="86"/>
                  <a:pt x="92" y="86"/>
                </a:cubicBezTo>
                <a:cubicBezTo>
                  <a:pt x="88" y="92"/>
                  <a:pt x="88" y="92"/>
                  <a:pt x="88" y="92"/>
                </a:cubicBezTo>
                <a:cubicBezTo>
                  <a:pt x="87" y="92"/>
                  <a:pt x="87" y="92"/>
                  <a:pt x="86" y="92"/>
                </a:cubicBezTo>
                <a:cubicBezTo>
                  <a:pt x="86" y="92"/>
                  <a:pt x="85" y="92"/>
                  <a:pt x="84" y="92"/>
                </a:cubicBezTo>
                <a:cubicBezTo>
                  <a:pt x="83" y="92"/>
                  <a:pt x="81" y="92"/>
                  <a:pt x="79" y="93"/>
                </a:cubicBezTo>
                <a:moveTo>
                  <a:pt x="93" y="73"/>
                </a:moveTo>
                <a:cubicBezTo>
                  <a:pt x="86" y="70"/>
                  <a:pt x="86" y="70"/>
                  <a:pt x="86" y="70"/>
                </a:cubicBezTo>
                <a:cubicBezTo>
                  <a:pt x="87" y="68"/>
                  <a:pt x="86" y="66"/>
                  <a:pt x="85" y="65"/>
                </a:cubicBezTo>
                <a:cubicBezTo>
                  <a:pt x="93" y="58"/>
                  <a:pt x="93" y="58"/>
                  <a:pt x="93" y="58"/>
                </a:cubicBezTo>
                <a:cubicBezTo>
                  <a:pt x="94" y="58"/>
                  <a:pt x="95" y="59"/>
                  <a:pt x="96" y="59"/>
                </a:cubicBezTo>
                <a:cubicBezTo>
                  <a:pt x="97" y="59"/>
                  <a:pt x="97" y="59"/>
                  <a:pt x="97" y="59"/>
                </a:cubicBezTo>
                <a:cubicBezTo>
                  <a:pt x="97" y="73"/>
                  <a:pt x="97" y="73"/>
                  <a:pt x="97" y="73"/>
                </a:cubicBezTo>
                <a:cubicBezTo>
                  <a:pt x="93" y="73"/>
                  <a:pt x="93" y="73"/>
                  <a:pt x="93" y="73"/>
                </a:cubicBezTo>
                <a:moveTo>
                  <a:pt x="53" y="71"/>
                </a:moveTo>
                <a:cubicBezTo>
                  <a:pt x="52" y="69"/>
                  <a:pt x="52" y="69"/>
                  <a:pt x="52" y="69"/>
                </a:cubicBezTo>
                <a:cubicBezTo>
                  <a:pt x="53" y="69"/>
                  <a:pt x="53" y="69"/>
                  <a:pt x="53" y="68"/>
                </a:cubicBezTo>
                <a:cubicBezTo>
                  <a:pt x="63" y="46"/>
                  <a:pt x="63" y="46"/>
                  <a:pt x="63" y="46"/>
                </a:cubicBezTo>
                <a:cubicBezTo>
                  <a:pt x="76" y="45"/>
                  <a:pt x="76" y="45"/>
                  <a:pt x="76" y="45"/>
                </a:cubicBezTo>
                <a:cubicBezTo>
                  <a:pt x="75" y="44"/>
                  <a:pt x="75" y="44"/>
                  <a:pt x="75" y="44"/>
                </a:cubicBezTo>
                <a:cubicBezTo>
                  <a:pt x="90" y="49"/>
                  <a:pt x="90" y="49"/>
                  <a:pt x="90" y="49"/>
                </a:cubicBezTo>
                <a:cubicBezTo>
                  <a:pt x="89" y="51"/>
                  <a:pt x="90" y="53"/>
                  <a:pt x="91" y="55"/>
                </a:cubicBezTo>
                <a:cubicBezTo>
                  <a:pt x="83" y="62"/>
                  <a:pt x="83" y="62"/>
                  <a:pt x="83" y="62"/>
                </a:cubicBezTo>
                <a:cubicBezTo>
                  <a:pt x="82" y="62"/>
                  <a:pt x="82" y="62"/>
                  <a:pt x="81" y="61"/>
                </a:cubicBezTo>
                <a:cubicBezTo>
                  <a:pt x="80" y="61"/>
                  <a:pt x="79" y="61"/>
                  <a:pt x="79" y="61"/>
                </a:cubicBezTo>
                <a:cubicBezTo>
                  <a:pt x="75" y="61"/>
                  <a:pt x="72" y="63"/>
                  <a:pt x="71" y="67"/>
                </a:cubicBezTo>
                <a:cubicBezTo>
                  <a:pt x="71" y="67"/>
                  <a:pt x="71" y="67"/>
                  <a:pt x="71" y="68"/>
                </a:cubicBezTo>
                <a:cubicBezTo>
                  <a:pt x="53" y="71"/>
                  <a:pt x="53" y="71"/>
                  <a:pt x="53" y="71"/>
                </a:cubicBezTo>
                <a:moveTo>
                  <a:pt x="100" y="73"/>
                </a:moveTo>
                <a:cubicBezTo>
                  <a:pt x="100" y="59"/>
                  <a:pt x="100" y="59"/>
                  <a:pt x="100" y="59"/>
                </a:cubicBezTo>
                <a:cubicBezTo>
                  <a:pt x="103" y="58"/>
                  <a:pt x="106" y="56"/>
                  <a:pt x="107" y="53"/>
                </a:cubicBezTo>
                <a:cubicBezTo>
                  <a:pt x="108" y="50"/>
                  <a:pt x="107" y="46"/>
                  <a:pt x="104" y="44"/>
                </a:cubicBezTo>
                <a:cubicBezTo>
                  <a:pt x="111" y="33"/>
                  <a:pt x="111" y="33"/>
                  <a:pt x="111" y="33"/>
                </a:cubicBezTo>
                <a:cubicBezTo>
                  <a:pt x="124" y="45"/>
                  <a:pt x="130" y="63"/>
                  <a:pt x="125" y="81"/>
                </a:cubicBezTo>
                <a:cubicBezTo>
                  <a:pt x="123" y="91"/>
                  <a:pt x="118" y="99"/>
                  <a:pt x="111" y="105"/>
                </a:cubicBezTo>
                <a:cubicBezTo>
                  <a:pt x="104" y="87"/>
                  <a:pt x="104" y="87"/>
                  <a:pt x="104" y="87"/>
                </a:cubicBezTo>
                <a:cubicBezTo>
                  <a:pt x="107" y="87"/>
                  <a:pt x="107" y="87"/>
                  <a:pt x="107" y="87"/>
                </a:cubicBezTo>
                <a:cubicBezTo>
                  <a:pt x="106" y="72"/>
                  <a:pt x="106" y="72"/>
                  <a:pt x="106" y="72"/>
                </a:cubicBezTo>
                <a:cubicBezTo>
                  <a:pt x="100" y="73"/>
                  <a:pt x="100" y="73"/>
                  <a:pt x="100" y="73"/>
                </a:cubicBezTo>
                <a:moveTo>
                  <a:pt x="91" y="46"/>
                </a:moveTo>
                <a:cubicBezTo>
                  <a:pt x="75" y="40"/>
                  <a:pt x="75" y="40"/>
                  <a:pt x="75" y="40"/>
                </a:cubicBezTo>
                <a:cubicBezTo>
                  <a:pt x="75" y="35"/>
                  <a:pt x="75" y="35"/>
                  <a:pt x="75" y="35"/>
                </a:cubicBezTo>
                <a:cubicBezTo>
                  <a:pt x="105" y="28"/>
                  <a:pt x="105" y="28"/>
                  <a:pt x="105" y="28"/>
                </a:cubicBezTo>
                <a:cubicBezTo>
                  <a:pt x="106" y="29"/>
                  <a:pt x="107" y="30"/>
                  <a:pt x="108" y="31"/>
                </a:cubicBezTo>
                <a:cubicBezTo>
                  <a:pt x="101" y="42"/>
                  <a:pt x="101" y="42"/>
                  <a:pt x="101" y="42"/>
                </a:cubicBezTo>
                <a:cubicBezTo>
                  <a:pt x="101" y="42"/>
                  <a:pt x="101" y="42"/>
                  <a:pt x="101" y="42"/>
                </a:cubicBezTo>
                <a:cubicBezTo>
                  <a:pt x="100" y="42"/>
                  <a:pt x="99" y="42"/>
                  <a:pt x="98" y="42"/>
                </a:cubicBezTo>
                <a:cubicBezTo>
                  <a:pt x="95" y="42"/>
                  <a:pt x="92" y="44"/>
                  <a:pt x="91" y="46"/>
                </a:cubicBezTo>
                <a:moveTo>
                  <a:pt x="34" y="86"/>
                </a:moveTo>
                <a:cubicBezTo>
                  <a:pt x="30" y="76"/>
                  <a:pt x="29" y="66"/>
                  <a:pt x="32" y="56"/>
                </a:cubicBezTo>
                <a:cubicBezTo>
                  <a:pt x="36" y="42"/>
                  <a:pt x="45" y="32"/>
                  <a:pt x="57" y="26"/>
                </a:cubicBezTo>
                <a:cubicBezTo>
                  <a:pt x="59" y="30"/>
                  <a:pt x="59" y="30"/>
                  <a:pt x="59" y="30"/>
                </a:cubicBezTo>
                <a:cubicBezTo>
                  <a:pt x="57" y="30"/>
                  <a:pt x="57" y="30"/>
                  <a:pt x="57" y="30"/>
                </a:cubicBezTo>
                <a:cubicBezTo>
                  <a:pt x="59" y="46"/>
                  <a:pt x="59" y="46"/>
                  <a:pt x="59" y="46"/>
                </a:cubicBezTo>
                <a:cubicBezTo>
                  <a:pt x="59" y="46"/>
                  <a:pt x="59" y="46"/>
                  <a:pt x="59" y="46"/>
                </a:cubicBezTo>
                <a:cubicBezTo>
                  <a:pt x="51" y="65"/>
                  <a:pt x="51" y="65"/>
                  <a:pt x="51" y="65"/>
                </a:cubicBezTo>
                <a:cubicBezTo>
                  <a:pt x="51" y="64"/>
                  <a:pt x="51" y="64"/>
                  <a:pt x="51" y="64"/>
                </a:cubicBezTo>
                <a:cubicBezTo>
                  <a:pt x="38" y="78"/>
                  <a:pt x="38" y="78"/>
                  <a:pt x="38" y="78"/>
                </a:cubicBezTo>
                <a:cubicBezTo>
                  <a:pt x="40" y="78"/>
                  <a:pt x="40" y="78"/>
                  <a:pt x="40" y="78"/>
                </a:cubicBezTo>
                <a:cubicBezTo>
                  <a:pt x="34" y="86"/>
                  <a:pt x="34" y="86"/>
                  <a:pt x="34" y="86"/>
                </a:cubicBezTo>
                <a:moveTo>
                  <a:pt x="63" y="29"/>
                </a:moveTo>
                <a:cubicBezTo>
                  <a:pt x="60" y="24"/>
                  <a:pt x="60" y="24"/>
                  <a:pt x="60" y="24"/>
                </a:cubicBezTo>
                <a:cubicBezTo>
                  <a:pt x="66" y="22"/>
                  <a:pt x="72" y="21"/>
                  <a:pt x="79" y="21"/>
                </a:cubicBezTo>
                <a:cubicBezTo>
                  <a:pt x="83" y="21"/>
                  <a:pt x="87" y="21"/>
                  <a:pt x="91" y="22"/>
                </a:cubicBezTo>
                <a:cubicBezTo>
                  <a:pt x="94" y="23"/>
                  <a:pt x="97" y="24"/>
                  <a:pt x="100" y="26"/>
                </a:cubicBezTo>
                <a:cubicBezTo>
                  <a:pt x="74" y="31"/>
                  <a:pt x="74" y="31"/>
                  <a:pt x="74" y="31"/>
                </a:cubicBezTo>
                <a:cubicBezTo>
                  <a:pt x="74" y="28"/>
                  <a:pt x="74" y="28"/>
                  <a:pt x="74" y="28"/>
                </a:cubicBezTo>
                <a:cubicBezTo>
                  <a:pt x="63" y="29"/>
                  <a:pt x="63" y="29"/>
                  <a:pt x="63" y="29"/>
                </a:cubicBezTo>
                <a:moveTo>
                  <a:pt x="78" y="0"/>
                </a:moveTo>
                <a:cubicBezTo>
                  <a:pt x="52" y="0"/>
                  <a:pt x="28" y="14"/>
                  <a:pt x="16" y="39"/>
                </a:cubicBezTo>
                <a:cubicBezTo>
                  <a:pt x="0" y="74"/>
                  <a:pt x="15" y="115"/>
                  <a:pt x="49" y="131"/>
                </a:cubicBezTo>
                <a:cubicBezTo>
                  <a:pt x="58" y="135"/>
                  <a:pt x="67" y="137"/>
                  <a:pt x="77" y="137"/>
                </a:cubicBezTo>
                <a:cubicBezTo>
                  <a:pt x="80" y="137"/>
                  <a:pt x="80" y="137"/>
                  <a:pt x="80" y="137"/>
                </a:cubicBezTo>
                <a:cubicBezTo>
                  <a:pt x="105" y="137"/>
                  <a:pt x="129" y="122"/>
                  <a:pt x="140" y="98"/>
                </a:cubicBezTo>
                <a:cubicBezTo>
                  <a:pt x="145" y="89"/>
                  <a:pt x="147" y="79"/>
                  <a:pt x="147" y="70"/>
                </a:cubicBezTo>
                <a:cubicBezTo>
                  <a:pt x="147" y="68"/>
                  <a:pt x="147" y="68"/>
                  <a:pt x="147" y="68"/>
                </a:cubicBezTo>
                <a:cubicBezTo>
                  <a:pt x="147" y="42"/>
                  <a:pt x="132" y="18"/>
                  <a:pt x="108" y="6"/>
                </a:cubicBezTo>
                <a:cubicBezTo>
                  <a:pt x="98" y="2"/>
                  <a:pt x="88" y="0"/>
                  <a:pt x="78" y="0"/>
                </a:cubicBezTo>
              </a:path>
            </a:pathLst>
          </a:custGeom>
          <a:solidFill>
            <a:srgbClr val="84A2CD"/>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grpSp>
        <p:nvGrpSpPr>
          <p:cNvPr id="7195" name="Group 7194"/>
          <p:cNvGrpSpPr/>
          <p:nvPr/>
        </p:nvGrpSpPr>
        <p:grpSpPr>
          <a:xfrm>
            <a:off x="3220855" y="1128565"/>
            <a:ext cx="342870" cy="337554"/>
            <a:chOff x="11775572" y="1451125"/>
            <a:chExt cx="267767" cy="263615"/>
          </a:xfrm>
        </p:grpSpPr>
        <p:sp>
          <p:nvSpPr>
            <p:cNvPr id="85" name="Freeform 52"/>
            <p:cNvSpPr>
              <a:spLocks/>
            </p:cNvSpPr>
            <p:nvPr/>
          </p:nvSpPr>
          <p:spPr bwMode="auto">
            <a:xfrm>
              <a:off x="11862762" y="1565289"/>
              <a:ext cx="35287" cy="33211"/>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86" name="Freeform 53"/>
            <p:cNvSpPr>
              <a:spLocks/>
            </p:cNvSpPr>
            <p:nvPr/>
          </p:nvSpPr>
          <p:spPr bwMode="auto">
            <a:xfrm>
              <a:off x="11862762" y="1565289"/>
              <a:ext cx="35287" cy="33211"/>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dirty="0"/>
            </a:p>
          </p:txBody>
        </p:sp>
        <p:sp>
          <p:nvSpPr>
            <p:cNvPr id="87" name="Freeform 54"/>
            <p:cNvSpPr>
              <a:spLocks/>
            </p:cNvSpPr>
            <p:nvPr/>
          </p:nvSpPr>
          <p:spPr bwMode="auto">
            <a:xfrm>
              <a:off x="11927109" y="1625485"/>
              <a:ext cx="16606" cy="20757"/>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88" name="Freeform 55"/>
            <p:cNvSpPr>
              <a:spLocks/>
            </p:cNvSpPr>
            <p:nvPr/>
          </p:nvSpPr>
          <p:spPr bwMode="auto">
            <a:xfrm>
              <a:off x="11927109" y="1625485"/>
              <a:ext cx="16606" cy="20757"/>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dirty="0"/>
            </a:p>
          </p:txBody>
        </p:sp>
        <p:sp>
          <p:nvSpPr>
            <p:cNvPr id="89" name="Freeform 56"/>
            <p:cNvSpPr>
              <a:spLocks noEditPoints="1"/>
            </p:cNvSpPr>
            <p:nvPr/>
          </p:nvSpPr>
          <p:spPr bwMode="auto">
            <a:xfrm>
              <a:off x="11775572" y="1451125"/>
              <a:ext cx="267767" cy="263615"/>
            </a:xfrm>
            <a:custGeom>
              <a:avLst/>
              <a:gdLst>
                <a:gd name="T0" fmla="*/ 110 w 175"/>
                <a:gd name="T1" fmla="*/ 101 h 171"/>
                <a:gd name="T2" fmla="*/ 117 w 175"/>
                <a:gd name="T3" fmla="*/ 108 h 171"/>
                <a:gd name="T4" fmla="*/ 121 w 175"/>
                <a:gd name="T5" fmla="*/ 110 h 171"/>
                <a:gd name="T6" fmla="*/ 124 w 175"/>
                <a:gd name="T7" fmla="*/ 120 h 171"/>
                <a:gd name="T8" fmla="*/ 122 w 175"/>
                <a:gd name="T9" fmla="*/ 126 h 171"/>
                <a:gd name="T10" fmla="*/ 117 w 175"/>
                <a:gd name="T11" fmla="*/ 129 h 171"/>
                <a:gd name="T12" fmla="*/ 111 w 175"/>
                <a:gd name="T13" fmla="*/ 135 h 171"/>
                <a:gd name="T14" fmla="*/ 103 w 175"/>
                <a:gd name="T15" fmla="*/ 135 h 171"/>
                <a:gd name="T16" fmla="*/ 96 w 175"/>
                <a:gd name="T17" fmla="*/ 129 h 171"/>
                <a:gd name="T18" fmla="*/ 92 w 175"/>
                <a:gd name="T19" fmla="*/ 127 h 171"/>
                <a:gd name="T20" fmla="*/ 89 w 175"/>
                <a:gd name="T21" fmla="*/ 116 h 171"/>
                <a:gd name="T22" fmla="*/ 91 w 175"/>
                <a:gd name="T23" fmla="*/ 110 h 171"/>
                <a:gd name="T24" fmla="*/ 96 w 175"/>
                <a:gd name="T25" fmla="*/ 108 h 171"/>
                <a:gd name="T26" fmla="*/ 103 w 175"/>
                <a:gd name="T27" fmla="*/ 102 h 171"/>
                <a:gd name="T28" fmla="*/ 65 w 175"/>
                <a:gd name="T29" fmla="*/ 59 h 171"/>
                <a:gd name="T30" fmla="*/ 79 w 175"/>
                <a:gd name="T31" fmla="*/ 54 h 171"/>
                <a:gd name="T32" fmla="*/ 90 w 175"/>
                <a:gd name="T33" fmla="*/ 61 h 171"/>
                <a:gd name="T34" fmla="*/ 100 w 175"/>
                <a:gd name="T35" fmla="*/ 78 h 171"/>
                <a:gd name="T36" fmla="*/ 101 w 175"/>
                <a:gd name="T37" fmla="*/ 85 h 171"/>
                <a:gd name="T38" fmla="*/ 96 w 175"/>
                <a:gd name="T39" fmla="*/ 103 h 171"/>
                <a:gd name="T40" fmla="*/ 86 w 175"/>
                <a:gd name="T41" fmla="*/ 112 h 171"/>
                <a:gd name="T42" fmla="*/ 73 w 175"/>
                <a:gd name="T43" fmla="*/ 111 h 171"/>
                <a:gd name="T44" fmla="*/ 59 w 175"/>
                <a:gd name="T45" fmla="*/ 116 h 171"/>
                <a:gd name="T46" fmla="*/ 48 w 175"/>
                <a:gd name="T47" fmla="*/ 109 h 171"/>
                <a:gd name="T48" fmla="*/ 38 w 175"/>
                <a:gd name="T49" fmla="*/ 92 h 171"/>
                <a:gd name="T50" fmla="*/ 37 w 175"/>
                <a:gd name="T51" fmla="*/ 85 h 171"/>
                <a:gd name="T52" fmla="*/ 39 w 175"/>
                <a:gd name="T53" fmla="*/ 73 h 171"/>
                <a:gd name="T54" fmla="*/ 47 w 175"/>
                <a:gd name="T55" fmla="*/ 68 h 171"/>
                <a:gd name="T56" fmla="*/ 58 w 175"/>
                <a:gd name="T57" fmla="*/ 55 h 171"/>
                <a:gd name="T58" fmla="*/ 54 w 175"/>
                <a:gd name="T59" fmla="*/ 0 h 171"/>
                <a:gd name="T60" fmla="*/ 0 w 175"/>
                <a:gd name="T61" fmla="*/ 171 h 171"/>
                <a:gd name="T62" fmla="*/ 175 w 175"/>
                <a:gd name="T63" fmla="*/ 132 h 171"/>
                <a:gd name="T64" fmla="*/ 54 w 175"/>
                <a:gd name="T65"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5" h="171">
                  <a:moveTo>
                    <a:pt x="106" y="104"/>
                  </a:moveTo>
                  <a:cubicBezTo>
                    <a:pt x="108" y="104"/>
                    <a:pt x="109" y="103"/>
                    <a:pt x="110" y="101"/>
                  </a:cubicBezTo>
                  <a:cubicBezTo>
                    <a:pt x="111" y="102"/>
                    <a:pt x="112" y="102"/>
                    <a:pt x="114" y="103"/>
                  </a:cubicBezTo>
                  <a:cubicBezTo>
                    <a:pt x="113" y="105"/>
                    <a:pt x="115" y="108"/>
                    <a:pt x="117" y="108"/>
                  </a:cubicBezTo>
                  <a:cubicBezTo>
                    <a:pt x="118" y="108"/>
                    <a:pt x="119" y="107"/>
                    <a:pt x="119" y="107"/>
                  </a:cubicBezTo>
                  <a:cubicBezTo>
                    <a:pt x="120" y="108"/>
                    <a:pt x="121" y="109"/>
                    <a:pt x="121" y="110"/>
                  </a:cubicBezTo>
                  <a:cubicBezTo>
                    <a:pt x="119" y="112"/>
                    <a:pt x="119" y="116"/>
                    <a:pt x="124" y="116"/>
                  </a:cubicBezTo>
                  <a:cubicBezTo>
                    <a:pt x="124" y="118"/>
                    <a:pt x="124" y="119"/>
                    <a:pt x="124" y="120"/>
                  </a:cubicBezTo>
                  <a:cubicBezTo>
                    <a:pt x="124" y="120"/>
                    <a:pt x="123" y="120"/>
                    <a:pt x="123" y="120"/>
                  </a:cubicBezTo>
                  <a:cubicBezTo>
                    <a:pt x="120" y="120"/>
                    <a:pt x="119" y="125"/>
                    <a:pt x="122" y="126"/>
                  </a:cubicBezTo>
                  <a:cubicBezTo>
                    <a:pt x="121" y="128"/>
                    <a:pt x="120" y="129"/>
                    <a:pt x="119" y="130"/>
                  </a:cubicBezTo>
                  <a:cubicBezTo>
                    <a:pt x="119" y="129"/>
                    <a:pt x="118" y="129"/>
                    <a:pt x="117" y="129"/>
                  </a:cubicBezTo>
                  <a:cubicBezTo>
                    <a:pt x="115" y="129"/>
                    <a:pt x="113" y="131"/>
                    <a:pt x="114" y="133"/>
                  </a:cubicBezTo>
                  <a:cubicBezTo>
                    <a:pt x="113" y="135"/>
                    <a:pt x="112" y="134"/>
                    <a:pt x="111" y="135"/>
                  </a:cubicBezTo>
                  <a:cubicBezTo>
                    <a:pt x="110" y="133"/>
                    <a:pt x="108" y="132"/>
                    <a:pt x="107" y="132"/>
                  </a:cubicBezTo>
                  <a:cubicBezTo>
                    <a:pt x="105" y="132"/>
                    <a:pt x="104" y="133"/>
                    <a:pt x="103" y="135"/>
                  </a:cubicBezTo>
                  <a:cubicBezTo>
                    <a:pt x="102" y="135"/>
                    <a:pt x="101" y="134"/>
                    <a:pt x="99" y="134"/>
                  </a:cubicBezTo>
                  <a:cubicBezTo>
                    <a:pt x="101" y="131"/>
                    <a:pt x="98" y="129"/>
                    <a:pt x="96" y="129"/>
                  </a:cubicBezTo>
                  <a:cubicBezTo>
                    <a:pt x="95" y="129"/>
                    <a:pt x="95" y="129"/>
                    <a:pt x="94" y="129"/>
                  </a:cubicBezTo>
                  <a:cubicBezTo>
                    <a:pt x="93" y="129"/>
                    <a:pt x="92" y="128"/>
                    <a:pt x="92" y="127"/>
                  </a:cubicBezTo>
                  <a:cubicBezTo>
                    <a:pt x="94" y="125"/>
                    <a:pt x="94" y="120"/>
                    <a:pt x="90" y="120"/>
                  </a:cubicBezTo>
                  <a:cubicBezTo>
                    <a:pt x="89" y="119"/>
                    <a:pt x="89" y="118"/>
                    <a:pt x="89" y="116"/>
                  </a:cubicBezTo>
                  <a:cubicBezTo>
                    <a:pt x="90" y="116"/>
                    <a:pt x="90" y="116"/>
                    <a:pt x="90" y="116"/>
                  </a:cubicBezTo>
                  <a:cubicBezTo>
                    <a:pt x="93" y="116"/>
                    <a:pt x="94" y="112"/>
                    <a:pt x="91" y="110"/>
                  </a:cubicBezTo>
                  <a:cubicBezTo>
                    <a:pt x="92" y="109"/>
                    <a:pt x="93" y="108"/>
                    <a:pt x="94" y="107"/>
                  </a:cubicBezTo>
                  <a:cubicBezTo>
                    <a:pt x="95" y="107"/>
                    <a:pt x="95" y="108"/>
                    <a:pt x="96" y="108"/>
                  </a:cubicBezTo>
                  <a:cubicBezTo>
                    <a:pt x="99" y="108"/>
                    <a:pt x="100" y="105"/>
                    <a:pt x="99" y="103"/>
                  </a:cubicBezTo>
                  <a:cubicBezTo>
                    <a:pt x="100" y="102"/>
                    <a:pt x="101" y="102"/>
                    <a:pt x="103" y="102"/>
                  </a:cubicBezTo>
                  <a:cubicBezTo>
                    <a:pt x="103" y="103"/>
                    <a:pt x="105" y="104"/>
                    <a:pt x="106" y="104"/>
                  </a:cubicBezTo>
                  <a:moveTo>
                    <a:pt x="65" y="59"/>
                  </a:moveTo>
                  <a:cubicBezTo>
                    <a:pt x="68" y="59"/>
                    <a:pt x="71" y="57"/>
                    <a:pt x="71" y="53"/>
                  </a:cubicBezTo>
                  <a:cubicBezTo>
                    <a:pt x="74" y="53"/>
                    <a:pt x="77" y="54"/>
                    <a:pt x="79" y="54"/>
                  </a:cubicBezTo>
                  <a:cubicBezTo>
                    <a:pt x="78" y="59"/>
                    <a:pt x="82" y="63"/>
                    <a:pt x="86" y="63"/>
                  </a:cubicBezTo>
                  <a:cubicBezTo>
                    <a:pt x="87" y="63"/>
                    <a:pt x="89" y="62"/>
                    <a:pt x="90" y="61"/>
                  </a:cubicBezTo>
                  <a:cubicBezTo>
                    <a:pt x="93" y="62"/>
                    <a:pt x="94" y="64"/>
                    <a:pt x="95" y="66"/>
                  </a:cubicBezTo>
                  <a:cubicBezTo>
                    <a:pt x="91" y="70"/>
                    <a:pt x="92" y="78"/>
                    <a:pt x="100" y="78"/>
                  </a:cubicBezTo>
                  <a:cubicBezTo>
                    <a:pt x="100" y="78"/>
                    <a:pt x="100" y="78"/>
                    <a:pt x="100" y="78"/>
                  </a:cubicBezTo>
                  <a:cubicBezTo>
                    <a:pt x="101" y="80"/>
                    <a:pt x="101" y="83"/>
                    <a:pt x="101" y="85"/>
                  </a:cubicBezTo>
                  <a:cubicBezTo>
                    <a:pt x="94" y="85"/>
                    <a:pt x="93" y="94"/>
                    <a:pt x="99" y="97"/>
                  </a:cubicBezTo>
                  <a:cubicBezTo>
                    <a:pt x="98" y="99"/>
                    <a:pt x="97" y="101"/>
                    <a:pt x="96" y="103"/>
                  </a:cubicBezTo>
                  <a:cubicBezTo>
                    <a:pt x="94" y="103"/>
                    <a:pt x="93" y="102"/>
                    <a:pt x="92" y="102"/>
                  </a:cubicBezTo>
                  <a:cubicBezTo>
                    <a:pt x="87" y="102"/>
                    <a:pt x="84" y="107"/>
                    <a:pt x="86" y="112"/>
                  </a:cubicBezTo>
                  <a:cubicBezTo>
                    <a:pt x="85" y="114"/>
                    <a:pt x="83" y="114"/>
                    <a:pt x="80" y="115"/>
                  </a:cubicBezTo>
                  <a:cubicBezTo>
                    <a:pt x="79" y="113"/>
                    <a:pt x="76" y="111"/>
                    <a:pt x="73" y="111"/>
                  </a:cubicBezTo>
                  <a:cubicBezTo>
                    <a:pt x="70" y="111"/>
                    <a:pt x="67" y="113"/>
                    <a:pt x="67" y="117"/>
                  </a:cubicBezTo>
                  <a:cubicBezTo>
                    <a:pt x="64" y="117"/>
                    <a:pt x="62" y="116"/>
                    <a:pt x="59" y="116"/>
                  </a:cubicBezTo>
                  <a:cubicBezTo>
                    <a:pt x="61" y="111"/>
                    <a:pt x="57" y="107"/>
                    <a:pt x="53" y="107"/>
                  </a:cubicBezTo>
                  <a:cubicBezTo>
                    <a:pt x="51" y="107"/>
                    <a:pt x="49" y="108"/>
                    <a:pt x="48" y="109"/>
                  </a:cubicBezTo>
                  <a:cubicBezTo>
                    <a:pt x="46" y="108"/>
                    <a:pt x="44" y="106"/>
                    <a:pt x="43" y="104"/>
                  </a:cubicBezTo>
                  <a:cubicBezTo>
                    <a:pt x="48" y="100"/>
                    <a:pt x="46" y="92"/>
                    <a:pt x="38" y="92"/>
                  </a:cubicBezTo>
                  <a:cubicBezTo>
                    <a:pt x="38" y="92"/>
                    <a:pt x="38" y="92"/>
                    <a:pt x="38" y="92"/>
                  </a:cubicBezTo>
                  <a:cubicBezTo>
                    <a:pt x="37" y="90"/>
                    <a:pt x="37" y="87"/>
                    <a:pt x="37" y="85"/>
                  </a:cubicBezTo>
                  <a:cubicBezTo>
                    <a:pt x="37" y="85"/>
                    <a:pt x="37" y="85"/>
                    <a:pt x="37" y="85"/>
                  </a:cubicBezTo>
                  <a:cubicBezTo>
                    <a:pt x="44" y="85"/>
                    <a:pt x="45" y="75"/>
                    <a:pt x="39" y="73"/>
                  </a:cubicBezTo>
                  <a:cubicBezTo>
                    <a:pt x="40" y="71"/>
                    <a:pt x="42" y="69"/>
                    <a:pt x="43" y="67"/>
                  </a:cubicBezTo>
                  <a:cubicBezTo>
                    <a:pt x="44" y="67"/>
                    <a:pt x="46" y="68"/>
                    <a:pt x="47" y="68"/>
                  </a:cubicBezTo>
                  <a:cubicBezTo>
                    <a:pt x="52" y="68"/>
                    <a:pt x="54" y="63"/>
                    <a:pt x="52" y="58"/>
                  </a:cubicBezTo>
                  <a:cubicBezTo>
                    <a:pt x="53" y="56"/>
                    <a:pt x="56" y="56"/>
                    <a:pt x="58" y="55"/>
                  </a:cubicBezTo>
                  <a:cubicBezTo>
                    <a:pt x="59" y="57"/>
                    <a:pt x="62" y="59"/>
                    <a:pt x="65" y="59"/>
                  </a:cubicBezTo>
                  <a:moveTo>
                    <a:pt x="54" y="0"/>
                  </a:moveTo>
                  <a:cubicBezTo>
                    <a:pt x="54" y="0"/>
                    <a:pt x="54" y="0"/>
                    <a:pt x="54" y="0"/>
                  </a:cubicBezTo>
                  <a:cubicBezTo>
                    <a:pt x="0" y="171"/>
                    <a:pt x="0" y="171"/>
                    <a:pt x="0" y="171"/>
                  </a:cubicBezTo>
                  <a:cubicBezTo>
                    <a:pt x="0" y="171"/>
                    <a:pt x="0" y="171"/>
                    <a:pt x="0" y="171"/>
                  </a:cubicBezTo>
                  <a:cubicBezTo>
                    <a:pt x="175" y="132"/>
                    <a:pt x="175" y="132"/>
                    <a:pt x="175" y="132"/>
                  </a:cubicBezTo>
                  <a:cubicBezTo>
                    <a:pt x="175" y="132"/>
                    <a:pt x="175" y="132"/>
                    <a:pt x="175" y="132"/>
                  </a:cubicBezTo>
                  <a:cubicBezTo>
                    <a:pt x="54" y="0"/>
                    <a:pt x="54" y="0"/>
                    <a:pt x="54" y="0"/>
                  </a:cubicBez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grpSp>
      <p:sp>
        <p:nvSpPr>
          <p:cNvPr id="130" name="Freeform 57"/>
          <p:cNvSpPr>
            <a:spLocks noEditPoints="1"/>
          </p:cNvSpPr>
          <p:nvPr/>
        </p:nvSpPr>
        <p:spPr bwMode="auto">
          <a:xfrm>
            <a:off x="4500915" y="1337141"/>
            <a:ext cx="465018" cy="428249"/>
          </a:xfrm>
          <a:custGeom>
            <a:avLst/>
            <a:gdLst>
              <a:gd name="T0" fmla="*/ 183 w 291"/>
              <a:gd name="T1" fmla="*/ 227 h 268"/>
              <a:gd name="T2" fmla="*/ 150 w 291"/>
              <a:gd name="T3" fmla="*/ 226 h 268"/>
              <a:gd name="T4" fmla="*/ 151 w 291"/>
              <a:gd name="T5" fmla="*/ 190 h 268"/>
              <a:gd name="T6" fmla="*/ 184 w 291"/>
              <a:gd name="T7" fmla="*/ 191 h 268"/>
              <a:gd name="T8" fmla="*/ 183 w 291"/>
              <a:gd name="T9" fmla="*/ 227 h 268"/>
              <a:gd name="T10" fmla="*/ 154 w 291"/>
              <a:gd name="T11" fmla="*/ 91 h 268"/>
              <a:gd name="T12" fmla="*/ 155 w 291"/>
              <a:gd name="T13" fmla="*/ 47 h 268"/>
              <a:gd name="T14" fmla="*/ 163 w 291"/>
              <a:gd name="T15" fmla="*/ 46 h 268"/>
              <a:gd name="T16" fmla="*/ 164 w 291"/>
              <a:gd name="T17" fmla="*/ 46 h 268"/>
              <a:gd name="T18" fmla="*/ 218 w 291"/>
              <a:gd name="T19" fmla="*/ 102 h 268"/>
              <a:gd name="T20" fmla="*/ 208 w 291"/>
              <a:gd name="T21" fmla="*/ 132 h 268"/>
              <a:gd name="T22" fmla="*/ 201 w 291"/>
              <a:gd name="T23" fmla="*/ 145 h 268"/>
              <a:gd name="T24" fmla="*/ 195 w 291"/>
              <a:gd name="T25" fmla="*/ 155 h 268"/>
              <a:gd name="T26" fmla="*/ 190 w 291"/>
              <a:gd name="T27" fmla="*/ 174 h 268"/>
              <a:gd name="T28" fmla="*/ 187 w 291"/>
              <a:gd name="T29" fmla="*/ 182 h 268"/>
              <a:gd name="T30" fmla="*/ 182 w 291"/>
              <a:gd name="T31" fmla="*/ 185 h 268"/>
              <a:gd name="T32" fmla="*/ 181 w 291"/>
              <a:gd name="T33" fmla="*/ 185 h 268"/>
              <a:gd name="T34" fmla="*/ 177 w 291"/>
              <a:gd name="T35" fmla="*/ 185 h 268"/>
              <a:gd name="T36" fmla="*/ 172 w 291"/>
              <a:gd name="T37" fmla="*/ 185 h 268"/>
              <a:gd name="T38" fmla="*/ 151 w 291"/>
              <a:gd name="T39" fmla="*/ 184 h 268"/>
              <a:gd name="T40" fmla="*/ 153 w 291"/>
              <a:gd name="T41" fmla="*/ 118 h 268"/>
              <a:gd name="T42" fmla="*/ 178 w 291"/>
              <a:gd name="T43" fmla="*/ 139 h 268"/>
              <a:gd name="T44" fmla="*/ 189 w 291"/>
              <a:gd name="T45" fmla="*/ 78 h 268"/>
              <a:gd name="T46" fmla="*/ 154 w 291"/>
              <a:gd name="T47" fmla="*/ 91 h 268"/>
              <a:gd name="T48" fmla="*/ 113 w 291"/>
              <a:gd name="T49" fmla="*/ 75 h 268"/>
              <a:gd name="T50" fmla="*/ 124 w 291"/>
              <a:gd name="T51" fmla="*/ 71 h 268"/>
              <a:gd name="T52" fmla="*/ 135 w 291"/>
              <a:gd name="T53" fmla="*/ 46 h 268"/>
              <a:gd name="T54" fmla="*/ 135 w 291"/>
              <a:gd name="T55" fmla="*/ 46 h 268"/>
              <a:gd name="T56" fmla="*/ 145 w 291"/>
              <a:gd name="T57" fmla="*/ 46 h 268"/>
              <a:gd name="T58" fmla="*/ 144 w 291"/>
              <a:gd name="T59" fmla="*/ 108 h 268"/>
              <a:gd name="T60" fmla="*/ 143 w 291"/>
              <a:gd name="T61" fmla="*/ 108 h 268"/>
              <a:gd name="T62" fmla="*/ 114 w 291"/>
              <a:gd name="T63" fmla="*/ 136 h 268"/>
              <a:gd name="T64" fmla="*/ 143 w 291"/>
              <a:gd name="T65" fmla="*/ 165 h 268"/>
              <a:gd name="T66" fmla="*/ 143 w 291"/>
              <a:gd name="T67" fmla="*/ 165 h 268"/>
              <a:gd name="T68" fmla="*/ 141 w 291"/>
              <a:gd name="T69" fmla="*/ 227 h 268"/>
              <a:gd name="T70" fmla="*/ 131 w 291"/>
              <a:gd name="T71" fmla="*/ 227 h 268"/>
              <a:gd name="T72" fmla="*/ 120 w 291"/>
              <a:gd name="T73" fmla="*/ 201 h 268"/>
              <a:gd name="T74" fmla="*/ 109 w 291"/>
              <a:gd name="T75" fmla="*/ 197 h 268"/>
              <a:gd name="T76" fmla="*/ 84 w 291"/>
              <a:gd name="T77" fmla="*/ 206 h 268"/>
              <a:gd name="T78" fmla="*/ 84 w 291"/>
              <a:gd name="T79" fmla="*/ 206 h 268"/>
              <a:gd name="T80" fmla="*/ 70 w 291"/>
              <a:gd name="T81" fmla="*/ 192 h 268"/>
              <a:gd name="T82" fmla="*/ 80 w 291"/>
              <a:gd name="T83" fmla="*/ 167 h 268"/>
              <a:gd name="T84" fmla="*/ 76 w 291"/>
              <a:gd name="T85" fmla="*/ 155 h 268"/>
              <a:gd name="T86" fmla="*/ 51 w 291"/>
              <a:gd name="T87" fmla="*/ 144 h 268"/>
              <a:gd name="T88" fmla="*/ 51 w 291"/>
              <a:gd name="T89" fmla="*/ 124 h 268"/>
              <a:gd name="T90" fmla="*/ 77 w 291"/>
              <a:gd name="T91" fmla="*/ 114 h 268"/>
              <a:gd name="T92" fmla="*/ 82 w 291"/>
              <a:gd name="T93" fmla="*/ 103 h 268"/>
              <a:gd name="T94" fmla="*/ 72 w 291"/>
              <a:gd name="T95" fmla="*/ 78 h 268"/>
              <a:gd name="T96" fmla="*/ 87 w 291"/>
              <a:gd name="T97" fmla="*/ 64 h 268"/>
              <a:gd name="T98" fmla="*/ 87 w 291"/>
              <a:gd name="T99" fmla="*/ 64 h 268"/>
              <a:gd name="T100" fmla="*/ 113 w 291"/>
              <a:gd name="T101" fmla="*/ 75 h 268"/>
              <a:gd name="T102" fmla="*/ 145 w 291"/>
              <a:gd name="T103" fmla="*/ 0 h 268"/>
              <a:gd name="T104" fmla="*/ 14 w 291"/>
              <a:gd name="T105" fmla="*/ 108 h 268"/>
              <a:gd name="T106" fmla="*/ 119 w 291"/>
              <a:gd name="T107" fmla="*/ 265 h 268"/>
              <a:gd name="T108" fmla="*/ 144 w 291"/>
              <a:gd name="T109" fmla="*/ 268 h 268"/>
              <a:gd name="T110" fmla="*/ 147 w 291"/>
              <a:gd name="T111" fmla="*/ 268 h 268"/>
              <a:gd name="T112" fmla="*/ 276 w 291"/>
              <a:gd name="T113" fmla="*/ 160 h 268"/>
              <a:gd name="T114" fmla="*/ 171 w 291"/>
              <a:gd name="T115" fmla="*/ 3 h 268"/>
              <a:gd name="T116" fmla="*/ 145 w 291"/>
              <a:gd name="T117"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1" h="268">
                <a:moveTo>
                  <a:pt x="183" y="227"/>
                </a:moveTo>
                <a:cubicBezTo>
                  <a:pt x="150" y="226"/>
                  <a:pt x="150" y="226"/>
                  <a:pt x="150" y="226"/>
                </a:cubicBezTo>
                <a:cubicBezTo>
                  <a:pt x="151" y="190"/>
                  <a:pt x="151" y="190"/>
                  <a:pt x="151" y="190"/>
                </a:cubicBezTo>
                <a:cubicBezTo>
                  <a:pt x="184" y="191"/>
                  <a:pt x="184" y="191"/>
                  <a:pt x="184" y="191"/>
                </a:cubicBezTo>
                <a:cubicBezTo>
                  <a:pt x="183" y="227"/>
                  <a:pt x="183" y="227"/>
                  <a:pt x="183" y="227"/>
                </a:cubicBezTo>
                <a:moveTo>
                  <a:pt x="154" y="91"/>
                </a:moveTo>
                <a:cubicBezTo>
                  <a:pt x="155" y="47"/>
                  <a:pt x="155" y="47"/>
                  <a:pt x="155" y="47"/>
                </a:cubicBezTo>
                <a:cubicBezTo>
                  <a:pt x="157" y="46"/>
                  <a:pt x="160" y="46"/>
                  <a:pt x="163" y="46"/>
                </a:cubicBezTo>
                <a:cubicBezTo>
                  <a:pt x="163" y="46"/>
                  <a:pt x="164" y="46"/>
                  <a:pt x="164" y="46"/>
                </a:cubicBezTo>
                <a:cubicBezTo>
                  <a:pt x="194" y="47"/>
                  <a:pt x="218" y="72"/>
                  <a:pt x="218" y="102"/>
                </a:cubicBezTo>
                <a:cubicBezTo>
                  <a:pt x="217" y="113"/>
                  <a:pt x="214" y="123"/>
                  <a:pt x="208" y="132"/>
                </a:cubicBezTo>
                <a:cubicBezTo>
                  <a:pt x="201" y="145"/>
                  <a:pt x="201" y="145"/>
                  <a:pt x="201" y="145"/>
                </a:cubicBezTo>
                <a:cubicBezTo>
                  <a:pt x="195" y="155"/>
                  <a:pt x="195" y="155"/>
                  <a:pt x="195" y="155"/>
                </a:cubicBezTo>
                <a:cubicBezTo>
                  <a:pt x="194" y="157"/>
                  <a:pt x="190" y="166"/>
                  <a:pt x="190" y="174"/>
                </a:cubicBezTo>
                <a:cubicBezTo>
                  <a:pt x="190" y="177"/>
                  <a:pt x="189" y="180"/>
                  <a:pt x="187" y="182"/>
                </a:cubicBezTo>
                <a:cubicBezTo>
                  <a:pt x="186" y="185"/>
                  <a:pt x="184" y="185"/>
                  <a:pt x="182" y="185"/>
                </a:cubicBezTo>
                <a:cubicBezTo>
                  <a:pt x="182" y="185"/>
                  <a:pt x="182" y="185"/>
                  <a:pt x="181" y="185"/>
                </a:cubicBezTo>
                <a:cubicBezTo>
                  <a:pt x="180" y="185"/>
                  <a:pt x="179" y="185"/>
                  <a:pt x="177" y="185"/>
                </a:cubicBezTo>
                <a:cubicBezTo>
                  <a:pt x="176" y="185"/>
                  <a:pt x="174" y="185"/>
                  <a:pt x="172" y="185"/>
                </a:cubicBezTo>
                <a:cubicBezTo>
                  <a:pt x="165" y="184"/>
                  <a:pt x="158" y="184"/>
                  <a:pt x="151" y="184"/>
                </a:cubicBezTo>
                <a:cubicBezTo>
                  <a:pt x="153" y="118"/>
                  <a:pt x="153" y="118"/>
                  <a:pt x="153" y="118"/>
                </a:cubicBezTo>
                <a:cubicBezTo>
                  <a:pt x="178" y="139"/>
                  <a:pt x="178" y="139"/>
                  <a:pt x="178" y="139"/>
                </a:cubicBezTo>
                <a:cubicBezTo>
                  <a:pt x="189" y="78"/>
                  <a:pt x="189" y="78"/>
                  <a:pt x="189" y="78"/>
                </a:cubicBezTo>
                <a:cubicBezTo>
                  <a:pt x="154" y="91"/>
                  <a:pt x="154" y="91"/>
                  <a:pt x="154" y="91"/>
                </a:cubicBezTo>
                <a:moveTo>
                  <a:pt x="113" y="75"/>
                </a:moveTo>
                <a:cubicBezTo>
                  <a:pt x="124" y="71"/>
                  <a:pt x="124" y="71"/>
                  <a:pt x="124" y="71"/>
                </a:cubicBezTo>
                <a:cubicBezTo>
                  <a:pt x="124" y="71"/>
                  <a:pt x="134" y="46"/>
                  <a:pt x="135" y="46"/>
                </a:cubicBezTo>
                <a:cubicBezTo>
                  <a:pt x="135" y="46"/>
                  <a:pt x="135" y="46"/>
                  <a:pt x="135" y="46"/>
                </a:cubicBezTo>
                <a:cubicBezTo>
                  <a:pt x="145" y="46"/>
                  <a:pt x="145" y="46"/>
                  <a:pt x="145" y="46"/>
                </a:cubicBezTo>
                <a:cubicBezTo>
                  <a:pt x="144" y="108"/>
                  <a:pt x="144" y="108"/>
                  <a:pt x="144" y="108"/>
                </a:cubicBezTo>
                <a:cubicBezTo>
                  <a:pt x="144" y="108"/>
                  <a:pt x="143" y="108"/>
                  <a:pt x="143" y="108"/>
                </a:cubicBezTo>
                <a:cubicBezTo>
                  <a:pt x="127" y="108"/>
                  <a:pt x="114" y="120"/>
                  <a:pt x="114" y="136"/>
                </a:cubicBezTo>
                <a:cubicBezTo>
                  <a:pt x="113" y="152"/>
                  <a:pt x="126" y="165"/>
                  <a:pt x="143" y="165"/>
                </a:cubicBezTo>
                <a:cubicBezTo>
                  <a:pt x="143" y="165"/>
                  <a:pt x="143" y="165"/>
                  <a:pt x="143" y="165"/>
                </a:cubicBezTo>
                <a:cubicBezTo>
                  <a:pt x="141" y="227"/>
                  <a:pt x="141" y="227"/>
                  <a:pt x="141" y="227"/>
                </a:cubicBezTo>
                <a:cubicBezTo>
                  <a:pt x="131" y="227"/>
                  <a:pt x="131" y="227"/>
                  <a:pt x="131" y="227"/>
                </a:cubicBezTo>
                <a:cubicBezTo>
                  <a:pt x="130" y="226"/>
                  <a:pt x="120" y="201"/>
                  <a:pt x="120" y="201"/>
                </a:cubicBezTo>
                <a:cubicBezTo>
                  <a:pt x="109" y="197"/>
                  <a:pt x="109" y="197"/>
                  <a:pt x="109" y="197"/>
                </a:cubicBezTo>
                <a:cubicBezTo>
                  <a:pt x="109" y="197"/>
                  <a:pt x="87" y="206"/>
                  <a:pt x="84" y="206"/>
                </a:cubicBezTo>
                <a:cubicBezTo>
                  <a:pt x="84" y="206"/>
                  <a:pt x="84" y="206"/>
                  <a:pt x="84" y="206"/>
                </a:cubicBezTo>
                <a:cubicBezTo>
                  <a:pt x="70" y="192"/>
                  <a:pt x="70" y="192"/>
                  <a:pt x="70" y="192"/>
                </a:cubicBezTo>
                <a:cubicBezTo>
                  <a:pt x="69" y="191"/>
                  <a:pt x="80" y="167"/>
                  <a:pt x="80" y="167"/>
                </a:cubicBezTo>
                <a:cubicBezTo>
                  <a:pt x="76" y="155"/>
                  <a:pt x="76" y="155"/>
                  <a:pt x="76" y="155"/>
                </a:cubicBezTo>
                <a:cubicBezTo>
                  <a:pt x="76" y="155"/>
                  <a:pt x="51" y="146"/>
                  <a:pt x="51" y="144"/>
                </a:cubicBezTo>
                <a:cubicBezTo>
                  <a:pt x="51" y="124"/>
                  <a:pt x="51" y="124"/>
                  <a:pt x="51" y="124"/>
                </a:cubicBezTo>
                <a:cubicBezTo>
                  <a:pt x="51" y="123"/>
                  <a:pt x="77" y="114"/>
                  <a:pt x="77" y="114"/>
                </a:cubicBezTo>
                <a:cubicBezTo>
                  <a:pt x="82" y="103"/>
                  <a:pt x="82" y="103"/>
                  <a:pt x="82" y="103"/>
                </a:cubicBezTo>
                <a:cubicBezTo>
                  <a:pt x="82" y="103"/>
                  <a:pt x="71" y="79"/>
                  <a:pt x="72" y="78"/>
                </a:cubicBezTo>
                <a:cubicBezTo>
                  <a:pt x="87" y="64"/>
                  <a:pt x="87" y="64"/>
                  <a:pt x="87" y="64"/>
                </a:cubicBezTo>
                <a:cubicBezTo>
                  <a:pt x="87" y="64"/>
                  <a:pt x="87" y="64"/>
                  <a:pt x="87" y="64"/>
                </a:cubicBezTo>
                <a:cubicBezTo>
                  <a:pt x="90" y="64"/>
                  <a:pt x="113" y="75"/>
                  <a:pt x="113" y="75"/>
                </a:cubicBezTo>
                <a:moveTo>
                  <a:pt x="145" y="0"/>
                </a:moveTo>
                <a:cubicBezTo>
                  <a:pt x="83" y="0"/>
                  <a:pt x="27" y="44"/>
                  <a:pt x="14" y="108"/>
                </a:cubicBezTo>
                <a:cubicBezTo>
                  <a:pt x="0" y="180"/>
                  <a:pt x="47" y="250"/>
                  <a:pt x="119" y="265"/>
                </a:cubicBezTo>
                <a:cubicBezTo>
                  <a:pt x="127" y="267"/>
                  <a:pt x="135" y="267"/>
                  <a:pt x="144" y="268"/>
                </a:cubicBezTo>
                <a:cubicBezTo>
                  <a:pt x="147" y="268"/>
                  <a:pt x="147" y="268"/>
                  <a:pt x="147" y="268"/>
                </a:cubicBezTo>
                <a:cubicBezTo>
                  <a:pt x="209" y="267"/>
                  <a:pt x="264" y="223"/>
                  <a:pt x="276" y="160"/>
                </a:cubicBezTo>
                <a:cubicBezTo>
                  <a:pt x="291" y="88"/>
                  <a:pt x="244" y="18"/>
                  <a:pt x="171" y="3"/>
                </a:cubicBezTo>
                <a:cubicBezTo>
                  <a:pt x="163" y="1"/>
                  <a:pt x="154" y="0"/>
                  <a:pt x="145" y="0"/>
                </a:cubicBezTo>
              </a:path>
            </a:pathLst>
          </a:custGeom>
          <a:solidFill>
            <a:srgbClr val="216BBC"/>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7169" name="Freeform 37"/>
          <p:cNvSpPr>
            <a:spLocks/>
          </p:cNvSpPr>
          <p:nvPr/>
        </p:nvSpPr>
        <p:spPr bwMode="auto">
          <a:xfrm>
            <a:off x="2461339" y="1515811"/>
            <a:ext cx="130636" cy="116375"/>
          </a:xfrm>
          <a:custGeom>
            <a:avLst/>
            <a:gdLst>
              <a:gd name="T0" fmla="*/ 48 w 97"/>
              <a:gd name="T1" fmla="*/ 0 h 86"/>
              <a:gd name="T2" fmla="*/ 22 w 97"/>
              <a:gd name="T3" fmla="*/ 8 h 86"/>
              <a:gd name="T4" fmla="*/ 14 w 97"/>
              <a:gd name="T5" fmla="*/ 69 h 86"/>
              <a:gd name="T6" fmla="*/ 48 w 97"/>
              <a:gd name="T7" fmla="*/ 86 h 86"/>
              <a:gd name="T8" fmla="*/ 75 w 97"/>
              <a:gd name="T9" fmla="*/ 77 h 86"/>
              <a:gd name="T10" fmla="*/ 83 w 97"/>
              <a:gd name="T11" fmla="*/ 17 h 86"/>
              <a:gd name="T12" fmla="*/ 48 w 97"/>
              <a:gd name="T13" fmla="*/ 0 h 86"/>
            </a:gdLst>
            <a:ahLst/>
            <a:cxnLst>
              <a:cxn ang="0">
                <a:pos x="T0" y="T1"/>
              </a:cxn>
              <a:cxn ang="0">
                <a:pos x="T2" y="T3"/>
              </a:cxn>
              <a:cxn ang="0">
                <a:pos x="T4" y="T5"/>
              </a:cxn>
              <a:cxn ang="0">
                <a:pos x="T6" y="T7"/>
              </a:cxn>
              <a:cxn ang="0">
                <a:pos x="T8" y="T9"/>
              </a:cxn>
              <a:cxn ang="0">
                <a:pos x="T10" y="T11"/>
              </a:cxn>
              <a:cxn ang="0">
                <a:pos x="T12" y="T13"/>
              </a:cxn>
            </a:cxnLst>
            <a:rect l="0" t="0" r="r" b="b"/>
            <a:pathLst>
              <a:path w="97" h="86">
                <a:moveTo>
                  <a:pt x="48" y="0"/>
                </a:moveTo>
                <a:cubicBezTo>
                  <a:pt x="39" y="0"/>
                  <a:pt x="30" y="2"/>
                  <a:pt x="22" y="8"/>
                </a:cubicBezTo>
                <a:cubicBezTo>
                  <a:pt x="3" y="23"/>
                  <a:pt x="0" y="50"/>
                  <a:pt x="14" y="69"/>
                </a:cubicBezTo>
                <a:cubicBezTo>
                  <a:pt x="23" y="80"/>
                  <a:pt x="35" y="86"/>
                  <a:pt x="48" y="86"/>
                </a:cubicBezTo>
                <a:cubicBezTo>
                  <a:pt x="58" y="86"/>
                  <a:pt x="67" y="83"/>
                  <a:pt x="75" y="77"/>
                </a:cubicBezTo>
                <a:cubicBezTo>
                  <a:pt x="94" y="63"/>
                  <a:pt x="97" y="35"/>
                  <a:pt x="83" y="17"/>
                </a:cubicBezTo>
                <a:cubicBezTo>
                  <a:pt x="74" y="5"/>
                  <a:pt x="61" y="0"/>
                  <a:pt x="48" y="0"/>
                </a:cubicBezTo>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173" name="Freeform 40"/>
          <p:cNvSpPr>
            <a:spLocks/>
          </p:cNvSpPr>
          <p:nvPr/>
        </p:nvSpPr>
        <p:spPr bwMode="auto">
          <a:xfrm>
            <a:off x="4091729" y="1067425"/>
            <a:ext cx="94697" cy="83288"/>
          </a:xfrm>
          <a:custGeom>
            <a:avLst/>
            <a:gdLst>
              <a:gd name="T0" fmla="*/ 35 w 70"/>
              <a:gd name="T1" fmla="*/ 0 h 62"/>
              <a:gd name="T2" fmla="*/ 16 w 70"/>
              <a:gd name="T3" fmla="*/ 6 h 62"/>
              <a:gd name="T4" fmla="*/ 10 w 70"/>
              <a:gd name="T5" fmla="*/ 50 h 62"/>
              <a:gd name="T6" fmla="*/ 35 w 70"/>
              <a:gd name="T7" fmla="*/ 62 h 62"/>
              <a:gd name="T8" fmla="*/ 54 w 70"/>
              <a:gd name="T9" fmla="*/ 56 h 62"/>
              <a:gd name="T10" fmla="*/ 60 w 70"/>
              <a:gd name="T11" fmla="*/ 12 h 62"/>
              <a:gd name="T12" fmla="*/ 35 w 70"/>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70" h="62">
                <a:moveTo>
                  <a:pt x="35" y="0"/>
                </a:moveTo>
                <a:cubicBezTo>
                  <a:pt x="28" y="0"/>
                  <a:pt x="22" y="2"/>
                  <a:pt x="16" y="6"/>
                </a:cubicBezTo>
                <a:cubicBezTo>
                  <a:pt x="2" y="17"/>
                  <a:pt x="0" y="36"/>
                  <a:pt x="10" y="50"/>
                </a:cubicBezTo>
                <a:cubicBezTo>
                  <a:pt x="16" y="58"/>
                  <a:pt x="26" y="62"/>
                  <a:pt x="35" y="62"/>
                </a:cubicBezTo>
                <a:cubicBezTo>
                  <a:pt x="42" y="62"/>
                  <a:pt x="48" y="60"/>
                  <a:pt x="54" y="56"/>
                </a:cubicBezTo>
                <a:cubicBezTo>
                  <a:pt x="67" y="45"/>
                  <a:pt x="70" y="26"/>
                  <a:pt x="60" y="12"/>
                </a:cubicBezTo>
                <a:cubicBezTo>
                  <a:pt x="53" y="4"/>
                  <a:pt x="44" y="0"/>
                  <a:pt x="35" y="0"/>
                </a:cubicBezTo>
              </a:path>
            </a:pathLst>
          </a:custGeom>
          <a:solidFill>
            <a:srgbClr val="C3C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75" name="Freeform 42"/>
          <p:cNvSpPr>
            <a:spLocks/>
          </p:cNvSpPr>
          <p:nvPr/>
        </p:nvSpPr>
        <p:spPr bwMode="auto">
          <a:xfrm>
            <a:off x="2908584" y="1370343"/>
            <a:ext cx="64848" cy="57623"/>
          </a:xfrm>
          <a:custGeom>
            <a:avLst/>
            <a:gdLst>
              <a:gd name="T0" fmla="*/ 76 w 152"/>
              <a:gd name="T1" fmla="*/ 0 h 135"/>
              <a:gd name="T2" fmla="*/ 35 w 152"/>
              <a:gd name="T3" fmla="*/ 14 h 135"/>
              <a:gd name="T4" fmla="*/ 22 w 152"/>
              <a:gd name="T5" fmla="*/ 109 h 135"/>
              <a:gd name="T6" fmla="*/ 76 w 152"/>
              <a:gd name="T7" fmla="*/ 135 h 135"/>
              <a:gd name="T8" fmla="*/ 117 w 152"/>
              <a:gd name="T9" fmla="*/ 121 h 135"/>
              <a:gd name="T10" fmla="*/ 129 w 152"/>
              <a:gd name="T11" fmla="*/ 27 h 135"/>
              <a:gd name="T12" fmla="*/ 76 w 152"/>
              <a:gd name="T13" fmla="*/ 0 h 135"/>
            </a:gdLst>
            <a:ahLst/>
            <a:cxnLst>
              <a:cxn ang="0">
                <a:pos x="T0" y="T1"/>
              </a:cxn>
              <a:cxn ang="0">
                <a:pos x="T2" y="T3"/>
              </a:cxn>
              <a:cxn ang="0">
                <a:pos x="T4" y="T5"/>
              </a:cxn>
              <a:cxn ang="0">
                <a:pos x="T6" y="T7"/>
              </a:cxn>
              <a:cxn ang="0">
                <a:pos x="T8" y="T9"/>
              </a:cxn>
              <a:cxn ang="0">
                <a:pos x="T10" y="T11"/>
              </a:cxn>
              <a:cxn ang="0">
                <a:pos x="T12" y="T13"/>
              </a:cxn>
            </a:cxnLst>
            <a:rect l="0" t="0" r="r" b="b"/>
            <a:pathLst>
              <a:path w="152" h="135">
                <a:moveTo>
                  <a:pt x="76" y="0"/>
                </a:moveTo>
                <a:cubicBezTo>
                  <a:pt x="61" y="0"/>
                  <a:pt x="47" y="5"/>
                  <a:pt x="35" y="14"/>
                </a:cubicBezTo>
                <a:cubicBezTo>
                  <a:pt x="5" y="37"/>
                  <a:pt x="0" y="79"/>
                  <a:pt x="22" y="109"/>
                </a:cubicBezTo>
                <a:cubicBezTo>
                  <a:pt x="36" y="126"/>
                  <a:pt x="56" y="135"/>
                  <a:pt x="76" y="135"/>
                </a:cubicBezTo>
                <a:cubicBezTo>
                  <a:pt x="90" y="135"/>
                  <a:pt x="105" y="131"/>
                  <a:pt x="117" y="121"/>
                </a:cubicBezTo>
                <a:cubicBezTo>
                  <a:pt x="146" y="99"/>
                  <a:pt x="152" y="56"/>
                  <a:pt x="129" y="27"/>
                </a:cubicBezTo>
                <a:cubicBezTo>
                  <a:pt x="116" y="10"/>
                  <a:pt x="96" y="0"/>
                  <a:pt x="76" y="0"/>
                </a:cubicBezTo>
              </a:path>
            </a:pathLst>
          </a:custGeom>
          <a:solidFill>
            <a:srgbClr val="B6BC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77" name="Freeform 44"/>
          <p:cNvSpPr>
            <a:spLocks/>
          </p:cNvSpPr>
          <p:nvPr/>
        </p:nvSpPr>
        <p:spPr bwMode="auto">
          <a:xfrm>
            <a:off x="3731386" y="1314192"/>
            <a:ext cx="152502" cy="134919"/>
          </a:xfrm>
          <a:custGeom>
            <a:avLst/>
            <a:gdLst>
              <a:gd name="T0" fmla="*/ 95 w 191"/>
              <a:gd name="T1" fmla="*/ 0 h 169"/>
              <a:gd name="T2" fmla="*/ 44 w 191"/>
              <a:gd name="T3" fmla="*/ 18 h 169"/>
              <a:gd name="T4" fmla="*/ 28 w 191"/>
              <a:gd name="T5" fmla="*/ 136 h 169"/>
              <a:gd name="T6" fmla="*/ 95 w 191"/>
              <a:gd name="T7" fmla="*/ 169 h 169"/>
              <a:gd name="T8" fmla="*/ 147 w 191"/>
              <a:gd name="T9" fmla="*/ 152 h 169"/>
              <a:gd name="T10" fmla="*/ 162 w 191"/>
              <a:gd name="T11" fmla="*/ 33 h 169"/>
              <a:gd name="T12" fmla="*/ 95 w 191"/>
              <a:gd name="T13" fmla="*/ 0 h 169"/>
            </a:gdLst>
            <a:ahLst/>
            <a:cxnLst>
              <a:cxn ang="0">
                <a:pos x="T0" y="T1"/>
              </a:cxn>
              <a:cxn ang="0">
                <a:pos x="T2" y="T3"/>
              </a:cxn>
              <a:cxn ang="0">
                <a:pos x="T4" y="T5"/>
              </a:cxn>
              <a:cxn ang="0">
                <a:pos x="T6" y="T7"/>
              </a:cxn>
              <a:cxn ang="0">
                <a:pos x="T8" y="T9"/>
              </a:cxn>
              <a:cxn ang="0">
                <a:pos x="T10" y="T11"/>
              </a:cxn>
              <a:cxn ang="0">
                <a:pos x="T12" y="T13"/>
              </a:cxn>
            </a:cxnLst>
            <a:rect l="0" t="0" r="r" b="b"/>
            <a:pathLst>
              <a:path w="191" h="169">
                <a:moveTo>
                  <a:pt x="95" y="0"/>
                </a:moveTo>
                <a:cubicBezTo>
                  <a:pt x="77" y="0"/>
                  <a:pt x="59" y="6"/>
                  <a:pt x="44" y="18"/>
                </a:cubicBezTo>
                <a:cubicBezTo>
                  <a:pt x="7" y="46"/>
                  <a:pt x="0" y="99"/>
                  <a:pt x="28" y="136"/>
                </a:cubicBezTo>
                <a:cubicBezTo>
                  <a:pt x="45" y="158"/>
                  <a:pt x="70" y="169"/>
                  <a:pt x="95" y="169"/>
                </a:cubicBezTo>
                <a:cubicBezTo>
                  <a:pt x="113" y="169"/>
                  <a:pt x="131" y="163"/>
                  <a:pt x="147" y="152"/>
                </a:cubicBezTo>
                <a:cubicBezTo>
                  <a:pt x="184" y="123"/>
                  <a:pt x="191" y="70"/>
                  <a:pt x="162" y="33"/>
                </a:cubicBezTo>
                <a:cubicBezTo>
                  <a:pt x="146" y="12"/>
                  <a:pt x="121" y="0"/>
                  <a:pt x="95" y="0"/>
                </a:cubicBezTo>
              </a:path>
            </a:pathLst>
          </a:custGeom>
          <a:solidFill>
            <a:srgbClr val="848E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78" name="Freeform 45"/>
          <p:cNvSpPr>
            <a:spLocks/>
          </p:cNvSpPr>
          <p:nvPr/>
        </p:nvSpPr>
        <p:spPr bwMode="auto">
          <a:xfrm>
            <a:off x="4139077" y="1518726"/>
            <a:ext cx="145709" cy="160678"/>
          </a:xfrm>
          <a:custGeom>
            <a:avLst/>
            <a:gdLst>
              <a:gd name="T0" fmla="*/ 0 w 623"/>
              <a:gd name="T1" fmla="*/ 0 h 687"/>
              <a:gd name="T2" fmla="*/ 56 w 623"/>
              <a:gd name="T3" fmla="*/ 687 h 687"/>
              <a:gd name="T4" fmla="*/ 623 w 623"/>
              <a:gd name="T5" fmla="*/ 292 h 687"/>
              <a:gd name="T6" fmla="*/ 0 w 623"/>
              <a:gd name="T7" fmla="*/ 0 h 687"/>
            </a:gdLst>
            <a:ahLst/>
            <a:cxnLst>
              <a:cxn ang="0">
                <a:pos x="T0" y="T1"/>
              </a:cxn>
              <a:cxn ang="0">
                <a:pos x="T2" y="T3"/>
              </a:cxn>
              <a:cxn ang="0">
                <a:pos x="T4" y="T5"/>
              </a:cxn>
              <a:cxn ang="0">
                <a:pos x="T6" y="T7"/>
              </a:cxn>
            </a:cxnLst>
            <a:rect l="0" t="0" r="r" b="b"/>
            <a:pathLst>
              <a:path w="623" h="687">
                <a:moveTo>
                  <a:pt x="0" y="0"/>
                </a:moveTo>
                <a:lnTo>
                  <a:pt x="56" y="687"/>
                </a:lnTo>
                <a:lnTo>
                  <a:pt x="623" y="292"/>
                </a:lnTo>
                <a:lnTo>
                  <a:pt x="0" y="0"/>
                </a:lnTo>
                <a:close/>
              </a:path>
            </a:pathLst>
          </a:custGeom>
          <a:solidFill>
            <a:srgbClr val="848E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79" name="Freeform 46"/>
          <p:cNvSpPr>
            <a:spLocks/>
          </p:cNvSpPr>
          <p:nvPr/>
        </p:nvSpPr>
        <p:spPr bwMode="auto">
          <a:xfrm>
            <a:off x="2668988" y="1669836"/>
            <a:ext cx="355400" cy="391910"/>
          </a:xfrm>
          <a:custGeom>
            <a:avLst/>
            <a:gdLst>
              <a:gd name="T0" fmla="*/ 0 w 623"/>
              <a:gd name="T1" fmla="*/ 0 h 687"/>
              <a:gd name="T2" fmla="*/ 56 w 623"/>
              <a:gd name="T3" fmla="*/ 687 h 687"/>
              <a:gd name="T4" fmla="*/ 623 w 623"/>
              <a:gd name="T5" fmla="*/ 292 h 687"/>
              <a:gd name="T6" fmla="*/ 0 w 623"/>
              <a:gd name="T7" fmla="*/ 0 h 687"/>
            </a:gdLst>
            <a:ahLst/>
            <a:cxnLst>
              <a:cxn ang="0">
                <a:pos x="T0" y="T1"/>
              </a:cxn>
              <a:cxn ang="0">
                <a:pos x="T2" y="T3"/>
              </a:cxn>
              <a:cxn ang="0">
                <a:pos x="T4" y="T5"/>
              </a:cxn>
              <a:cxn ang="0">
                <a:pos x="T6" y="T7"/>
              </a:cxn>
            </a:cxnLst>
            <a:rect l="0" t="0" r="r" b="b"/>
            <a:pathLst>
              <a:path w="623" h="687">
                <a:moveTo>
                  <a:pt x="0" y="0"/>
                </a:moveTo>
                <a:lnTo>
                  <a:pt x="56" y="687"/>
                </a:lnTo>
                <a:lnTo>
                  <a:pt x="623" y="29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81" name="Freeform 48"/>
          <p:cNvSpPr>
            <a:spLocks/>
          </p:cNvSpPr>
          <p:nvPr/>
        </p:nvSpPr>
        <p:spPr bwMode="auto">
          <a:xfrm>
            <a:off x="4197265" y="871755"/>
            <a:ext cx="134630" cy="148321"/>
          </a:xfrm>
          <a:custGeom>
            <a:avLst/>
            <a:gdLst>
              <a:gd name="T0" fmla="*/ 0 w 236"/>
              <a:gd name="T1" fmla="*/ 0 h 260"/>
              <a:gd name="T2" fmla="*/ 21 w 236"/>
              <a:gd name="T3" fmla="*/ 260 h 260"/>
              <a:gd name="T4" fmla="*/ 236 w 236"/>
              <a:gd name="T5" fmla="*/ 112 h 260"/>
              <a:gd name="T6" fmla="*/ 0 w 236"/>
              <a:gd name="T7" fmla="*/ 0 h 260"/>
            </a:gdLst>
            <a:ahLst/>
            <a:cxnLst>
              <a:cxn ang="0">
                <a:pos x="T0" y="T1"/>
              </a:cxn>
              <a:cxn ang="0">
                <a:pos x="T2" y="T3"/>
              </a:cxn>
              <a:cxn ang="0">
                <a:pos x="T4" y="T5"/>
              </a:cxn>
              <a:cxn ang="0">
                <a:pos x="T6" y="T7"/>
              </a:cxn>
            </a:cxnLst>
            <a:rect l="0" t="0" r="r" b="b"/>
            <a:pathLst>
              <a:path w="236" h="260">
                <a:moveTo>
                  <a:pt x="0" y="0"/>
                </a:moveTo>
                <a:lnTo>
                  <a:pt x="21" y="260"/>
                </a:lnTo>
                <a:lnTo>
                  <a:pt x="236" y="11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82" name="Freeform 49"/>
          <p:cNvSpPr>
            <a:spLocks/>
          </p:cNvSpPr>
          <p:nvPr/>
        </p:nvSpPr>
        <p:spPr bwMode="auto">
          <a:xfrm>
            <a:off x="6140679" y="1442640"/>
            <a:ext cx="99399" cy="108626"/>
          </a:xfrm>
          <a:custGeom>
            <a:avLst/>
            <a:gdLst>
              <a:gd name="T0" fmla="*/ 0 w 237"/>
              <a:gd name="T1" fmla="*/ 0 h 259"/>
              <a:gd name="T2" fmla="*/ 22 w 237"/>
              <a:gd name="T3" fmla="*/ 259 h 259"/>
              <a:gd name="T4" fmla="*/ 237 w 237"/>
              <a:gd name="T5" fmla="*/ 111 h 259"/>
              <a:gd name="T6" fmla="*/ 0 w 237"/>
              <a:gd name="T7" fmla="*/ 0 h 259"/>
            </a:gdLst>
            <a:ahLst/>
            <a:cxnLst>
              <a:cxn ang="0">
                <a:pos x="T0" y="T1"/>
              </a:cxn>
              <a:cxn ang="0">
                <a:pos x="T2" y="T3"/>
              </a:cxn>
              <a:cxn ang="0">
                <a:pos x="T4" y="T5"/>
              </a:cxn>
              <a:cxn ang="0">
                <a:pos x="T6" y="T7"/>
              </a:cxn>
            </a:cxnLst>
            <a:rect l="0" t="0" r="r" b="b"/>
            <a:pathLst>
              <a:path w="237" h="259">
                <a:moveTo>
                  <a:pt x="0" y="0"/>
                </a:moveTo>
                <a:lnTo>
                  <a:pt x="22" y="259"/>
                </a:lnTo>
                <a:lnTo>
                  <a:pt x="237" y="111"/>
                </a:lnTo>
                <a:lnTo>
                  <a:pt x="0" y="0"/>
                </a:lnTo>
                <a:close/>
              </a:path>
            </a:pathLst>
          </a:custGeom>
          <a:solidFill>
            <a:srgbClr val="84A2CD"/>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183" name="Freeform 50"/>
          <p:cNvSpPr>
            <a:spLocks/>
          </p:cNvSpPr>
          <p:nvPr/>
        </p:nvSpPr>
        <p:spPr bwMode="auto">
          <a:xfrm>
            <a:off x="3244018" y="1382892"/>
            <a:ext cx="135200" cy="147751"/>
          </a:xfrm>
          <a:custGeom>
            <a:avLst/>
            <a:gdLst>
              <a:gd name="T0" fmla="*/ 0 w 237"/>
              <a:gd name="T1" fmla="*/ 0 h 259"/>
              <a:gd name="T2" fmla="*/ 22 w 237"/>
              <a:gd name="T3" fmla="*/ 259 h 259"/>
              <a:gd name="T4" fmla="*/ 237 w 237"/>
              <a:gd name="T5" fmla="*/ 111 h 259"/>
              <a:gd name="T6" fmla="*/ 0 w 237"/>
              <a:gd name="T7" fmla="*/ 0 h 259"/>
            </a:gdLst>
            <a:ahLst/>
            <a:cxnLst>
              <a:cxn ang="0">
                <a:pos x="T0" y="T1"/>
              </a:cxn>
              <a:cxn ang="0">
                <a:pos x="T2" y="T3"/>
              </a:cxn>
              <a:cxn ang="0">
                <a:pos x="T4" y="T5"/>
              </a:cxn>
              <a:cxn ang="0">
                <a:pos x="T6" y="T7"/>
              </a:cxn>
            </a:cxnLst>
            <a:rect l="0" t="0" r="r" b="b"/>
            <a:pathLst>
              <a:path w="237" h="259">
                <a:moveTo>
                  <a:pt x="0" y="0"/>
                </a:moveTo>
                <a:lnTo>
                  <a:pt x="22" y="259"/>
                </a:lnTo>
                <a:lnTo>
                  <a:pt x="237" y="11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84" name="Freeform 51"/>
          <p:cNvSpPr>
            <a:spLocks/>
          </p:cNvSpPr>
          <p:nvPr/>
        </p:nvSpPr>
        <p:spPr bwMode="auto">
          <a:xfrm>
            <a:off x="5248104" y="1456767"/>
            <a:ext cx="102684" cy="102684"/>
          </a:xfrm>
          <a:custGeom>
            <a:avLst/>
            <a:gdLst>
              <a:gd name="T0" fmla="*/ 373 w 435"/>
              <a:gd name="T1" fmla="*/ 0 h 435"/>
              <a:gd name="T2" fmla="*/ 0 w 435"/>
              <a:gd name="T3" fmla="*/ 64 h 435"/>
              <a:gd name="T4" fmla="*/ 61 w 435"/>
              <a:gd name="T5" fmla="*/ 435 h 435"/>
              <a:gd name="T6" fmla="*/ 435 w 435"/>
              <a:gd name="T7" fmla="*/ 374 h 435"/>
              <a:gd name="T8" fmla="*/ 373 w 435"/>
              <a:gd name="T9" fmla="*/ 0 h 435"/>
            </a:gdLst>
            <a:ahLst/>
            <a:cxnLst>
              <a:cxn ang="0">
                <a:pos x="T0" y="T1"/>
              </a:cxn>
              <a:cxn ang="0">
                <a:pos x="T2" y="T3"/>
              </a:cxn>
              <a:cxn ang="0">
                <a:pos x="T4" y="T5"/>
              </a:cxn>
              <a:cxn ang="0">
                <a:pos x="T6" y="T7"/>
              </a:cxn>
              <a:cxn ang="0">
                <a:pos x="T8" y="T9"/>
              </a:cxn>
            </a:cxnLst>
            <a:rect l="0" t="0" r="r" b="b"/>
            <a:pathLst>
              <a:path w="435" h="435">
                <a:moveTo>
                  <a:pt x="373" y="0"/>
                </a:moveTo>
                <a:lnTo>
                  <a:pt x="0" y="64"/>
                </a:lnTo>
                <a:lnTo>
                  <a:pt x="61" y="435"/>
                </a:lnTo>
                <a:lnTo>
                  <a:pt x="435" y="374"/>
                </a:lnTo>
                <a:lnTo>
                  <a:pt x="373" y="0"/>
                </a:lnTo>
                <a:close/>
              </a:path>
            </a:pathLst>
          </a:custGeom>
          <a:solidFill>
            <a:srgbClr val="848E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85" name="Freeform 52"/>
          <p:cNvSpPr>
            <a:spLocks/>
          </p:cNvSpPr>
          <p:nvPr/>
        </p:nvSpPr>
        <p:spPr bwMode="auto">
          <a:xfrm>
            <a:off x="4321055" y="1959063"/>
            <a:ext cx="248152" cy="248152"/>
          </a:xfrm>
          <a:custGeom>
            <a:avLst/>
            <a:gdLst>
              <a:gd name="T0" fmla="*/ 373 w 435"/>
              <a:gd name="T1" fmla="*/ 0 h 435"/>
              <a:gd name="T2" fmla="*/ 0 w 435"/>
              <a:gd name="T3" fmla="*/ 64 h 435"/>
              <a:gd name="T4" fmla="*/ 61 w 435"/>
              <a:gd name="T5" fmla="*/ 435 h 435"/>
              <a:gd name="T6" fmla="*/ 435 w 435"/>
              <a:gd name="T7" fmla="*/ 374 h 435"/>
              <a:gd name="T8" fmla="*/ 373 w 435"/>
              <a:gd name="T9" fmla="*/ 0 h 435"/>
            </a:gdLst>
            <a:ahLst/>
            <a:cxnLst>
              <a:cxn ang="0">
                <a:pos x="T0" y="T1"/>
              </a:cxn>
              <a:cxn ang="0">
                <a:pos x="T2" y="T3"/>
              </a:cxn>
              <a:cxn ang="0">
                <a:pos x="T4" y="T5"/>
              </a:cxn>
              <a:cxn ang="0">
                <a:pos x="T6" y="T7"/>
              </a:cxn>
              <a:cxn ang="0">
                <a:pos x="T8" y="T9"/>
              </a:cxn>
            </a:cxnLst>
            <a:rect l="0" t="0" r="r" b="b"/>
            <a:pathLst>
              <a:path w="435" h="435">
                <a:moveTo>
                  <a:pt x="373" y="0"/>
                </a:moveTo>
                <a:lnTo>
                  <a:pt x="0" y="64"/>
                </a:lnTo>
                <a:lnTo>
                  <a:pt x="61" y="435"/>
                </a:lnTo>
                <a:lnTo>
                  <a:pt x="435" y="374"/>
                </a:lnTo>
                <a:lnTo>
                  <a:pt x="3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87" name="Freeform 54"/>
          <p:cNvSpPr>
            <a:spLocks/>
          </p:cNvSpPr>
          <p:nvPr/>
        </p:nvSpPr>
        <p:spPr bwMode="auto">
          <a:xfrm>
            <a:off x="2558318" y="1148431"/>
            <a:ext cx="231609" cy="231609"/>
          </a:xfrm>
          <a:custGeom>
            <a:avLst/>
            <a:gdLst>
              <a:gd name="T0" fmla="*/ 31 w 406"/>
              <a:gd name="T1" fmla="*/ 0 h 406"/>
              <a:gd name="T2" fmla="*/ 0 w 406"/>
              <a:gd name="T3" fmla="*/ 375 h 406"/>
              <a:gd name="T4" fmla="*/ 376 w 406"/>
              <a:gd name="T5" fmla="*/ 406 h 406"/>
              <a:gd name="T6" fmla="*/ 406 w 406"/>
              <a:gd name="T7" fmla="*/ 30 h 406"/>
              <a:gd name="T8" fmla="*/ 31 w 406"/>
              <a:gd name="T9" fmla="*/ 0 h 406"/>
            </a:gdLst>
            <a:ahLst/>
            <a:cxnLst>
              <a:cxn ang="0">
                <a:pos x="T0" y="T1"/>
              </a:cxn>
              <a:cxn ang="0">
                <a:pos x="T2" y="T3"/>
              </a:cxn>
              <a:cxn ang="0">
                <a:pos x="T4" y="T5"/>
              </a:cxn>
              <a:cxn ang="0">
                <a:pos x="T6" y="T7"/>
              </a:cxn>
              <a:cxn ang="0">
                <a:pos x="T8" y="T9"/>
              </a:cxn>
            </a:cxnLst>
            <a:rect l="0" t="0" r="r" b="b"/>
            <a:pathLst>
              <a:path w="406" h="406">
                <a:moveTo>
                  <a:pt x="31" y="0"/>
                </a:moveTo>
                <a:lnTo>
                  <a:pt x="0" y="375"/>
                </a:lnTo>
                <a:lnTo>
                  <a:pt x="376" y="406"/>
                </a:lnTo>
                <a:lnTo>
                  <a:pt x="406" y="30"/>
                </a:lnTo>
                <a:lnTo>
                  <a:pt x="3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89" name="Freeform 56"/>
          <p:cNvSpPr>
            <a:spLocks/>
          </p:cNvSpPr>
          <p:nvPr/>
        </p:nvSpPr>
        <p:spPr bwMode="auto">
          <a:xfrm>
            <a:off x="3629652" y="932795"/>
            <a:ext cx="177985" cy="176274"/>
          </a:xfrm>
          <a:custGeom>
            <a:avLst/>
            <a:gdLst>
              <a:gd name="T0" fmla="*/ 90 w 312"/>
              <a:gd name="T1" fmla="*/ 0 h 309"/>
              <a:gd name="T2" fmla="*/ 0 w 312"/>
              <a:gd name="T3" fmla="*/ 219 h 309"/>
              <a:gd name="T4" fmla="*/ 222 w 312"/>
              <a:gd name="T5" fmla="*/ 309 h 309"/>
              <a:gd name="T6" fmla="*/ 312 w 312"/>
              <a:gd name="T7" fmla="*/ 90 h 309"/>
              <a:gd name="T8" fmla="*/ 90 w 312"/>
              <a:gd name="T9" fmla="*/ 0 h 309"/>
            </a:gdLst>
            <a:ahLst/>
            <a:cxnLst>
              <a:cxn ang="0">
                <a:pos x="T0" y="T1"/>
              </a:cxn>
              <a:cxn ang="0">
                <a:pos x="T2" y="T3"/>
              </a:cxn>
              <a:cxn ang="0">
                <a:pos x="T4" y="T5"/>
              </a:cxn>
              <a:cxn ang="0">
                <a:pos x="T6" y="T7"/>
              </a:cxn>
              <a:cxn ang="0">
                <a:pos x="T8" y="T9"/>
              </a:cxn>
            </a:cxnLst>
            <a:rect l="0" t="0" r="r" b="b"/>
            <a:pathLst>
              <a:path w="312" h="309">
                <a:moveTo>
                  <a:pt x="90" y="0"/>
                </a:moveTo>
                <a:lnTo>
                  <a:pt x="0" y="219"/>
                </a:lnTo>
                <a:lnTo>
                  <a:pt x="222" y="309"/>
                </a:lnTo>
                <a:lnTo>
                  <a:pt x="312" y="90"/>
                </a:lnTo>
                <a:lnTo>
                  <a:pt x="9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91" name="Freeform 58"/>
          <p:cNvSpPr>
            <a:spLocks/>
          </p:cNvSpPr>
          <p:nvPr/>
        </p:nvSpPr>
        <p:spPr bwMode="auto">
          <a:xfrm>
            <a:off x="3699819" y="1324704"/>
            <a:ext cx="116945" cy="115804"/>
          </a:xfrm>
          <a:custGeom>
            <a:avLst/>
            <a:gdLst>
              <a:gd name="T0" fmla="*/ 40 w 205"/>
              <a:gd name="T1" fmla="*/ 0 h 203"/>
              <a:gd name="T2" fmla="*/ 0 w 205"/>
              <a:gd name="T3" fmla="*/ 165 h 203"/>
              <a:gd name="T4" fmla="*/ 165 w 205"/>
              <a:gd name="T5" fmla="*/ 203 h 203"/>
              <a:gd name="T6" fmla="*/ 205 w 205"/>
              <a:gd name="T7" fmla="*/ 38 h 203"/>
              <a:gd name="T8" fmla="*/ 40 w 205"/>
              <a:gd name="T9" fmla="*/ 0 h 203"/>
            </a:gdLst>
            <a:ahLst/>
            <a:cxnLst>
              <a:cxn ang="0">
                <a:pos x="T0" y="T1"/>
              </a:cxn>
              <a:cxn ang="0">
                <a:pos x="T2" y="T3"/>
              </a:cxn>
              <a:cxn ang="0">
                <a:pos x="T4" y="T5"/>
              </a:cxn>
              <a:cxn ang="0">
                <a:pos x="T6" y="T7"/>
              </a:cxn>
              <a:cxn ang="0">
                <a:pos x="T8" y="T9"/>
              </a:cxn>
            </a:cxnLst>
            <a:rect l="0" t="0" r="r" b="b"/>
            <a:pathLst>
              <a:path w="205" h="203">
                <a:moveTo>
                  <a:pt x="40" y="0"/>
                </a:moveTo>
                <a:lnTo>
                  <a:pt x="0" y="165"/>
                </a:lnTo>
                <a:lnTo>
                  <a:pt x="165" y="203"/>
                </a:lnTo>
                <a:lnTo>
                  <a:pt x="205" y="38"/>
                </a:lnTo>
                <a:lnTo>
                  <a:pt x="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92" name="Freeform 59"/>
          <p:cNvSpPr>
            <a:spLocks/>
          </p:cNvSpPr>
          <p:nvPr/>
        </p:nvSpPr>
        <p:spPr bwMode="auto">
          <a:xfrm>
            <a:off x="3516699" y="1668126"/>
            <a:ext cx="143063" cy="143425"/>
          </a:xfrm>
          <a:custGeom>
            <a:avLst/>
            <a:gdLst>
              <a:gd name="T0" fmla="*/ 163 w 396"/>
              <a:gd name="T1" fmla="*/ 0 h 397"/>
              <a:gd name="T2" fmla="*/ 0 w 396"/>
              <a:gd name="T3" fmla="*/ 234 h 397"/>
              <a:gd name="T4" fmla="*/ 233 w 396"/>
              <a:gd name="T5" fmla="*/ 397 h 397"/>
              <a:gd name="T6" fmla="*/ 396 w 396"/>
              <a:gd name="T7" fmla="*/ 163 h 397"/>
              <a:gd name="T8" fmla="*/ 163 w 396"/>
              <a:gd name="T9" fmla="*/ 0 h 397"/>
            </a:gdLst>
            <a:ahLst/>
            <a:cxnLst>
              <a:cxn ang="0">
                <a:pos x="T0" y="T1"/>
              </a:cxn>
              <a:cxn ang="0">
                <a:pos x="T2" y="T3"/>
              </a:cxn>
              <a:cxn ang="0">
                <a:pos x="T4" y="T5"/>
              </a:cxn>
              <a:cxn ang="0">
                <a:pos x="T6" y="T7"/>
              </a:cxn>
              <a:cxn ang="0">
                <a:pos x="T8" y="T9"/>
              </a:cxn>
            </a:cxnLst>
            <a:rect l="0" t="0" r="r" b="b"/>
            <a:pathLst>
              <a:path w="396" h="397">
                <a:moveTo>
                  <a:pt x="163" y="0"/>
                </a:moveTo>
                <a:lnTo>
                  <a:pt x="0" y="234"/>
                </a:lnTo>
                <a:lnTo>
                  <a:pt x="233" y="397"/>
                </a:lnTo>
                <a:lnTo>
                  <a:pt x="396" y="163"/>
                </a:lnTo>
                <a:lnTo>
                  <a:pt x="163" y="0"/>
                </a:lnTo>
                <a:close/>
              </a:path>
            </a:pathLst>
          </a:custGeom>
          <a:solidFill>
            <a:srgbClr val="4756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93" name="Freeform 60"/>
          <p:cNvSpPr>
            <a:spLocks/>
          </p:cNvSpPr>
          <p:nvPr/>
        </p:nvSpPr>
        <p:spPr bwMode="auto">
          <a:xfrm>
            <a:off x="3516699" y="1668125"/>
            <a:ext cx="225905" cy="226475"/>
          </a:xfrm>
          <a:custGeom>
            <a:avLst/>
            <a:gdLst>
              <a:gd name="T0" fmla="*/ 163 w 396"/>
              <a:gd name="T1" fmla="*/ 0 h 397"/>
              <a:gd name="T2" fmla="*/ 0 w 396"/>
              <a:gd name="T3" fmla="*/ 234 h 397"/>
              <a:gd name="T4" fmla="*/ 233 w 396"/>
              <a:gd name="T5" fmla="*/ 397 h 397"/>
              <a:gd name="T6" fmla="*/ 396 w 396"/>
              <a:gd name="T7" fmla="*/ 163 h 397"/>
              <a:gd name="T8" fmla="*/ 163 w 396"/>
              <a:gd name="T9" fmla="*/ 0 h 397"/>
            </a:gdLst>
            <a:ahLst/>
            <a:cxnLst>
              <a:cxn ang="0">
                <a:pos x="T0" y="T1"/>
              </a:cxn>
              <a:cxn ang="0">
                <a:pos x="T2" y="T3"/>
              </a:cxn>
              <a:cxn ang="0">
                <a:pos x="T4" y="T5"/>
              </a:cxn>
              <a:cxn ang="0">
                <a:pos x="T6" y="T7"/>
              </a:cxn>
              <a:cxn ang="0">
                <a:pos x="T8" y="T9"/>
              </a:cxn>
            </a:cxnLst>
            <a:rect l="0" t="0" r="r" b="b"/>
            <a:pathLst>
              <a:path w="396" h="397">
                <a:moveTo>
                  <a:pt x="163" y="0"/>
                </a:moveTo>
                <a:lnTo>
                  <a:pt x="0" y="234"/>
                </a:lnTo>
                <a:lnTo>
                  <a:pt x="233" y="397"/>
                </a:lnTo>
                <a:lnTo>
                  <a:pt x="396" y="163"/>
                </a:lnTo>
                <a:lnTo>
                  <a:pt x="16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8" name="Freeform 55"/>
          <p:cNvSpPr>
            <a:spLocks/>
          </p:cNvSpPr>
          <p:nvPr/>
        </p:nvSpPr>
        <p:spPr bwMode="auto">
          <a:xfrm>
            <a:off x="4783158" y="1067424"/>
            <a:ext cx="96322" cy="95396"/>
          </a:xfrm>
          <a:custGeom>
            <a:avLst/>
            <a:gdLst>
              <a:gd name="T0" fmla="*/ 90 w 312"/>
              <a:gd name="T1" fmla="*/ 0 h 309"/>
              <a:gd name="T2" fmla="*/ 0 w 312"/>
              <a:gd name="T3" fmla="*/ 219 h 309"/>
              <a:gd name="T4" fmla="*/ 222 w 312"/>
              <a:gd name="T5" fmla="*/ 309 h 309"/>
              <a:gd name="T6" fmla="*/ 312 w 312"/>
              <a:gd name="T7" fmla="*/ 90 h 309"/>
              <a:gd name="T8" fmla="*/ 90 w 312"/>
              <a:gd name="T9" fmla="*/ 0 h 309"/>
            </a:gdLst>
            <a:ahLst/>
            <a:cxnLst>
              <a:cxn ang="0">
                <a:pos x="T0" y="T1"/>
              </a:cxn>
              <a:cxn ang="0">
                <a:pos x="T2" y="T3"/>
              </a:cxn>
              <a:cxn ang="0">
                <a:pos x="T4" y="T5"/>
              </a:cxn>
              <a:cxn ang="0">
                <a:pos x="T6" y="T7"/>
              </a:cxn>
              <a:cxn ang="0">
                <a:pos x="T8" y="T9"/>
              </a:cxn>
            </a:cxnLst>
            <a:rect l="0" t="0" r="r" b="b"/>
            <a:pathLst>
              <a:path w="312" h="309">
                <a:moveTo>
                  <a:pt x="90" y="0"/>
                </a:moveTo>
                <a:lnTo>
                  <a:pt x="0" y="219"/>
                </a:lnTo>
                <a:lnTo>
                  <a:pt x="222" y="309"/>
                </a:lnTo>
                <a:lnTo>
                  <a:pt x="312" y="90"/>
                </a:lnTo>
                <a:lnTo>
                  <a:pt x="90" y="0"/>
                </a:lnTo>
                <a:close/>
              </a:path>
            </a:pathLst>
          </a:custGeom>
          <a:solidFill>
            <a:srgbClr val="CFD5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9" name="Freeform 47"/>
          <p:cNvSpPr>
            <a:spLocks/>
          </p:cNvSpPr>
          <p:nvPr/>
        </p:nvSpPr>
        <p:spPr bwMode="auto">
          <a:xfrm>
            <a:off x="5462559" y="1244575"/>
            <a:ext cx="67315" cy="74161"/>
          </a:xfrm>
          <a:custGeom>
            <a:avLst/>
            <a:gdLst>
              <a:gd name="T0" fmla="*/ 0 w 236"/>
              <a:gd name="T1" fmla="*/ 0 h 260"/>
              <a:gd name="T2" fmla="*/ 21 w 236"/>
              <a:gd name="T3" fmla="*/ 260 h 260"/>
              <a:gd name="T4" fmla="*/ 236 w 236"/>
              <a:gd name="T5" fmla="*/ 112 h 260"/>
              <a:gd name="T6" fmla="*/ 0 w 236"/>
              <a:gd name="T7" fmla="*/ 0 h 260"/>
            </a:gdLst>
            <a:ahLst/>
            <a:cxnLst>
              <a:cxn ang="0">
                <a:pos x="T0" y="T1"/>
              </a:cxn>
              <a:cxn ang="0">
                <a:pos x="T2" y="T3"/>
              </a:cxn>
              <a:cxn ang="0">
                <a:pos x="T4" y="T5"/>
              </a:cxn>
              <a:cxn ang="0">
                <a:pos x="T6" y="T7"/>
              </a:cxn>
            </a:cxnLst>
            <a:rect l="0" t="0" r="r" b="b"/>
            <a:pathLst>
              <a:path w="236" h="260">
                <a:moveTo>
                  <a:pt x="0" y="0"/>
                </a:moveTo>
                <a:lnTo>
                  <a:pt x="21" y="260"/>
                </a:lnTo>
                <a:lnTo>
                  <a:pt x="236" y="112"/>
                </a:lnTo>
                <a:lnTo>
                  <a:pt x="0" y="0"/>
                </a:lnTo>
                <a:close/>
              </a:path>
            </a:pathLst>
          </a:custGeom>
          <a:solidFill>
            <a:srgbClr val="848E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45"/>
          <p:cNvSpPr>
            <a:spLocks/>
          </p:cNvSpPr>
          <p:nvPr/>
        </p:nvSpPr>
        <p:spPr bwMode="auto">
          <a:xfrm rot="2134219">
            <a:off x="7168468" y="1246006"/>
            <a:ext cx="48680" cy="48680"/>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91" name="Freeform 47"/>
          <p:cNvSpPr>
            <a:spLocks/>
          </p:cNvSpPr>
          <p:nvPr/>
        </p:nvSpPr>
        <p:spPr bwMode="auto">
          <a:xfrm rot="2741972">
            <a:off x="1942026" y="1396892"/>
            <a:ext cx="52947" cy="58331"/>
          </a:xfrm>
          <a:custGeom>
            <a:avLst/>
            <a:gdLst>
              <a:gd name="T0" fmla="*/ 0 w 236"/>
              <a:gd name="T1" fmla="*/ 0 h 260"/>
              <a:gd name="T2" fmla="*/ 21 w 236"/>
              <a:gd name="T3" fmla="*/ 260 h 260"/>
              <a:gd name="T4" fmla="*/ 236 w 236"/>
              <a:gd name="T5" fmla="*/ 112 h 260"/>
              <a:gd name="T6" fmla="*/ 0 w 236"/>
              <a:gd name="T7" fmla="*/ 0 h 260"/>
            </a:gdLst>
            <a:ahLst/>
            <a:cxnLst>
              <a:cxn ang="0">
                <a:pos x="T0" y="T1"/>
              </a:cxn>
              <a:cxn ang="0">
                <a:pos x="T2" y="T3"/>
              </a:cxn>
              <a:cxn ang="0">
                <a:pos x="T4" y="T5"/>
              </a:cxn>
              <a:cxn ang="0">
                <a:pos x="T6" y="T7"/>
              </a:cxn>
            </a:cxnLst>
            <a:rect l="0" t="0" r="r" b="b"/>
            <a:pathLst>
              <a:path w="236" h="260">
                <a:moveTo>
                  <a:pt x="0" y="0"/>
                </a:moveTo>
                <a:lnTo>
                  <a:pt x="21" y="260"/>
                </a:lnTo>
                <a:lnTo>
                  <a:pt x="236" y="112"/>
                </a:lnTo>
                <a:lnTo>
                  <a:pt x="0" y="0"/>
                </a:lnTo>
                <a:close/>
              </a:path>
            </a:pathLst>
          </a:custGeom>
          <a:solidFill>
            <a:srgbClr val="848E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75" name="Group 5"/>
          <p:cNvGrpSpPr>
            <a:grpSpLocks noChangeAspect="1"/>
          </p:cNvGrpSpPr>
          <p:nvPr/>
        </p:nvGrpSpPr>
        <p:grpSpPr bwMode="auto">
          <a:xfrm>
            <a:off x="7753091" y="4326391"/>
            <a:ext cx="959338" cy="509068"/>
            <a:chOff x="1640" y="963"/>
            <a:chExt cx="2480" cy="1316"/>
          </a:xfrm>
          <a:solidFill>
            <a:schemeClr val="bg1"/>
          </a:solidFill>
        </p:grpSpPr>
        <p:sp>
          <p:nvSpPr>
            <p:cNvPr id="76" name="Freeform 6"/>
            <p:cNvSpPr>
              <a:spLocks/>
            </p:cNvSpPr>
            <p:nvPr/>
          </p:nvSpPr>
          <p:spPr bwMode="auto">
            <a:xfrm>
              <a:off x="2025" y="1440"/>
              <a:ext cx="246" cy="359"/>
            </a:xfrm>
            <a:custGeom>
              <a:avLst/>
              <a:gdLst>
                <a:gd name="T0" fmla="*/ 246 w 246"/>
                <a:gd name="T1" fmla="*/ 359 h 359"/>
                <a:gd name="T2" fmla="*/ 0 w 246"/>
                <a:gd name="T3" fmla="*/ 359 h 359"/>
                <a:gd name="T4" fmla="*/ 0 w 246"/>
                <a:gd name="T5" fmla="*/ 0 h 359"/>
                <a:gd name="T6" fmla="*/ 92 w 246"/>
                <a:gd name="T7" fmla="*/ 0 h 359"/>
                <a:gd name="T8" fmla="*/ 92 w 246"/>
                <a:gd name="T9" fmla="*/ 277 h 359"/>
                <a:gd name="T10" fmla="*/ 246 w 246"/>
                <a:gd name="T11" fmla="*/ 277 h 359"/>
                <a:gd name="T12" fmla="*/ 246 w 246"/>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46" h="359">
                  <a:moveTo>
                    <a:pt x="246" y="359"/>
                  </a:moveTo>
                  <a:lnTo>
                    <a:pt x="0" y="359"/>
                  </a:lnTo>
                  <a:lnTo>
                    <a:pt x="0" y="0"/>
                  </a:lnTo>
                  <a:lnTo>
                    <a:pt x="92" y="0"/>
                  </a:lnTo>
                  <a:lnTo>
                    <a:pt x="92" y="277"/>
                  </a:lnTo>
                  <a:lnTo>
                    <a:pt x="246" y="277"/>
                  </a:lnTo>
                  <a:lnTo>
                    <a:pt x="246" y="3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7"/>
            <p:cNvSpPr>
              <a:spLocks/>
            </p:cNvSpPr>
            <p:nvPr/>
          </p:nvSpPr>
          <p:spPr bwMode="auto">
            <a:xfrm>
              <a:off x="2318" y="1440"/>
              <a:ext cx="309" cy="364"/>
            </a:xfrm>
            <a:custGeom>
              <a:avLst/>
              <a:gdLst>
                <a:gd name="T0" fmla="*/ 39 w 131"/>
                <a:gd name="T1" fmla="*/ 0 h 154"/>
                <a:gd name="T2" fmla="*/ 39 w 131"/>
                <a:gd name="T3" fmla="*/ 95 h 154"/>
                <a:gd name="T4" fmla="*/ 66 w 131"/>
                <a:gd name="T5" fmla="*/ 121 h 154"/>
                <a:gd name="T6" fmla="*/ 92 w 131"/>
                <a:gd name="T7" fmla="*/ 95 h 154"/>
                <a:gd name="T8" fmla="*/ 92 w 131"/>
                <a:gd name="T9" fmla="*/ 0 h 154"/>
                <a:gd name="T10" fmla="*/ 131 w 131"/>
                <a:gd name="T11" fmla="*/ 0 h 154"/>
                <a:gd name="T12" fmla="*/ 131 w 131"/>
                <a:gd name="T13" fmla="*/ 95 h 154"/>
                <a:gd name="T14" fmla="*/ 65 w 131"/>
                <a:gd name="T15" fmla="*/ 154 h 154"/>
                <a:gd name="T16" fmla="*/ 0 w 131"/>
                <a:gd name="T17" fmla="*/ 95 h 154"/>
                <a:gd name="T18" fmla="*/ 0 w 131"/>
                <a:gd name="T19" fmla="*/ 0 h 154"/>
                <a:gd name="T20" fmla="*/ 39 w 131"/>
                <a:gd name="T21"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154">
                  <a:moveTo>
                    <a:pt x="39" y="0"/>
                  </a:moveTo>
                  <a:cubicBezTo>
                    <a:pt x="39" y="95"/>
                    <a:pt x="39" y="95"/>
                    <a:pt x="39" y="95"/>
                  </a:cubicBezTo>
                  <a:cubicBezTo>
                    <a:pt x="39" y="108"/>
                    <a:pt x="51" y="121"/>
                    <a:pt x="66" y="121"/>
                  </a:cubicBezTo>
                  <a:cubicBezTo>
                    <a:pt x="80" y="121"/>
                    <a:pt x="92" y="108"/>
                    <a:pt x="92" y="95"/>
                  </a:cubicBezTo>
                  <a:cubicBezTo>
                    <a:pt x="92" y="0"/>
                    <a:pt x="92" y="0"/>
                    <a:pt x="92" y="0"/>
                  </a:cubicBezTo>
                  <a:cubicBezTo>
                    <a:pt x="131" y="0"/>
                    <a:pt x="131" y="0"/>
                    <a:pt x="131" y="0"/>
                  </a:cubicBezTo>
                  <a:cubicBezTo>
                    <a:pt x="131" y="95"/>
                    <a:pt x="131" y="95"/>
                    <a:pt x="131" y="95"/>
                  </a:cubicBezTo>
                  <a:cubicBezTo>
                    <a:pt x="131" y="134"/>
                    <a:pt x="94" y="154"/>
                    <a:pt x="65" y="154"/>
                  </a:cubicBezTo>
                  <a:cubicBezTo>
                    <a:pt x="36" y="154"/>
                    <a:pt x="0" y="135"/>
                    <a:pt x="0" y="95"/>
                  </a:cubicBezTo>
                  <a:cubicBezTo>
                    <a:pt x="0" y="0"/>
                    <a:pt x="0" y="0"/>
                    <a:pt x="0" y="0"/>
                  </a:cubicBezTo>
                  <a:lnTo>
                    <a:pt x="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8"/>
            <p:cNvSpPr>
              <a:spLocks noEditPoints="1"/>
            </p:cNvSpPr>
            <p:nvPr/>
          </p:nvSpPr>
          <p:spPr bwMode="auto">
            <a:xfrm>
              <a:off x="3085" y="1436"/>
              <a:ext cx="371" cy="371"/>
            </a:xfrm>
            <a:custGeom>
              <a:avLst/>
              <a:gdLst>
                <a:gd name="T0" fmla="*/ 157 w 157"/>
                <a:gd name="T1" fmla="*/ 79 h 157"/>
                <a:gd name="T2" fmla="*/ 79 w 157"/>
                <a:gd name="T3" fmla="*/ 157 h 157"/>
                <a:gd name="T4" fmla="*/ 0 w 157"/>
                <a:gd name="T5" fmla="*/ 79 h 157"/>
                <a:gd name="T6" fmla="*/ 79 w 157"/>
                <a:gd name="T7" fmla="*/ 0 h 157"/>
                <a:gd name="T8" fmla="*/ 157 w 157"/>
                <a:gd name="T9" fmla="*/ 79 h 157"/>
                <a:gd name="T10" fmla="*/ 79 w 157"/>
                <a:gd name="T11" fmla="*/ 122 h 157"/>
                <a:gd name="T12" fmla="*/ 118 w 157"/>
                <a:gd name="T13" fmla="*/ 79 h 157"/>
                <a:gd name="T14" fmla="*/ 78 w 157"/>
                <a:gd name="T15" fmla="*/ 35 h 157"/>
                <a:gd name="T16" fmla="*/ 39 w 157"/>
                <a:gd name="T17" fmla="*/ 79 h 157"/>
                <a:gd name="T18" fmla="*/ 79 w 157"/>
                <a:gd name="T19" fmla="*/ 12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157">
                  <a:moveTo>
                    <a:pt x="157" y="79"/>
                  </a:moveTo>
                  <a:cubicBezTo>
                    <a:pt x="157" y="126"/>
                    <a:pt x="121" y="157"/>
                    <a:pt x="79" y="157"/>
                  </a:cubicBezTo>
                  <a:cubicBezTo>
                    <a:pt x="36" y="157"/>
                    <a:pt x="0" y="126"/>
                    <a:pt x="0" y="79"/>
                  </a:cubicBezTo>
                  <a:cubicBezTo>
                    <a:pt x="0" y="31"/>
                    <a:pt x="36" y="0"/>
                    <a:pt x="79" y="0"/>
                  </a:cubicBezTo>
                  <a:cubicBezTo>
                    <a:pt x="121" y="0"/>
                    <a:pt x="157" y="32"/>
                    <a:pt x="157" y="79"/>
                  </a:cubicBezTo>
                  <a:close/>
                  <a:moveTo>
                    <a:pt x="79" y="122"/>
                  </a:moveTo>
                  <a:cubicBezTo>
                    <a:pt x="98" y="122"/>
                    <a:pt x="118" y="111"/>
                    <a:pt x="118" y="79"/>
                  </a:cubicBezTo>
                  <a:cubicBezTo>
                    <a:pt x="118" y="47"/>
                    <a:pt x="98" y="35"/>
                    <a:pt x="78" y="35"/>
                  </a:cubicBezTo>
                  <a:cubicBezTo>
                    <a:pt x="58" y="35"/>
                    <a:pt x="39" y="49"/>
                    <a:pt x="39" y="79"/>
                  </a:cubicBezTo>
                  <a:cubicBezTo>
                    <a:pt x="39" y="108"/>
                    <a:pt x="59" y="122"/>
                    <a:pt x="79"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9"/>
            <p:cNvSpPr>
              <a:spLocks/>
            </p:cNvSpPr>
            <p:nvPr/>
          </p:nvSpPr>
          <p:spPr bwMode="auto">
            <a:xfrm>
              <a:off x="3520" y="1440"/>
              <a:ext cx="236" cy="359"/>
            </a:xfrm>
            <a:custGeom>
              <a:avLst/>
              <a:gdLst>
                <a:gd name="T0" fmla="*/ 236 w 236"/>
                <a:gd name="T1" fmla="*/ 81 h 359"/>
                <a:gd name="T2" fmla="*/ 90 w 236"/>
                <a:gd name="T3" fmla="*/ 81 h 359"/>
                <a:gd name="T4" fmla="*/ 90 w 236"/>
                <a:gd name="T5" fmla="*/ 147 h 359"/>
                <a:gd name="T6" fmla="*/ 234 w 236"/>
                <a:gd name="T7" fmla="*/ 147 h 359"/>
                <a:gd name="T8" fmla="*/ 234 w 236"/>
                <a:gd name="T9" fmla="*/ 227 h 359"/>
                <a:gd name="T10" fmla="*/ 90 w 236"/>
                <a:gd name="T11" fmla="*/ 227 h 359"/>
                <a:gd name="T12" fmla="*/ 90 w 236"/>
                <a:gd name="T13" fmla="*/ 359 h 359"/>
                <a:gd name="T14" fmla="*/ 0 w 236"/>
                <a:gd name="T15" fmla="*/ 359 h 359"/>
                <a:gd name="T16" fmla="*/ 0 w 236"/>
                <a:gd name="T17" fmla="*/ 0 h 359"/>
                <a:gd name="T18" fmla="*/ 236 w 236"/>
                <a:gd name="T19" fmla="*/ 0 h 359"/>
                <a:gd name="T20" fmla="*/ 236 w 236"/>
                <a:gd name="T21" fmla="*/ 81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359">
                  <a:moveTo>
                    <a:pt x="236" y="81"/>
                  </a:moveTo>
                  <a:lnTo>
                    <a:pt x="90" y="81"/>
                  </a:lnTo>
                  <a:lnTo>
                    <a:pt x="90" y="147"/>
                  </a:lnTo>
                  <a:lnTo>
                    <a:pt x="234" y="147"/>
                  </a:lnTo>
                  <a:lnTo>
                    <a:pt x="234" y="227"/>
                  </a:lnTo>
                  <a:lnTo>
                    <a:pt x="90" y="227"/>
                  </a:lnTo>
                  <a:lnTo>
                    <a:pt x="90" y="359"/>
                  </a:lnTo>
                  <a:lnTo>
                    <a:pt x="0" y="359"/>
                  </a:lnTo>
                  <a:lnTo>
                    <a:pt x="0" y="0"/>
                  </a:lnTo>
                  <a:lnTo>
                    <a:pt x="236" y="0"/>
                  </a:lnTo>
                  <a:lnTo>
                    <a:pt x="236" y="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10"/>
            <p:cNvSpPr>
              <a:spLocks/>
            </p:cNvSpPr>
            <p:nvPr/>
          </p:nvSpPr>
          <p:spPr bwMode="auto">
            <a:xfrm>
              <a:off x="3827" y="1440"/>
              <a:ext cx="293" cy="359"/>
            </a:xfrm>
            <a:custGeom>
              <a:avLst/>
              <a:gdLst>
                <a:gd name="T0" fmla="*/ 293 w 293"/>
                <a:gd name="T1" fmla="*/ 0 h 359"/>
                <a:gd name="T2" fmla="*/ 293 w 293"/>
                <a:gd name="T3" fmla="*/ 81 h 359"/>
                <a:gd name="T4" fmla="*/ 191 w 293"/>
                <a:gd name="T5" fmla="*/ 81 h 359"/>
                <a:gd name="T6" fmla="*/ 191 w 293"/>
                <a:gd name="T7" fmla="*/ 359 h 359"/>
                <a:gd name="T8" fmla="*/ 99 w 293"/>
                <a:gd name="T9" fmla="*/ 359 h 359"/>
                <a:gd name="T10" fmla="*/ 99 w 293"/>
                <a:gd name="T11" fmla="*/ 81 h 359"/>
                <a:gd name="T12" fmla="*/ 0 w 293"/>
                <a:gd name="T13" fmla="*/ 81 h 359"/>
                <a:gd name="T14" fmla="*/ 0 w 293"/>
                <a:gd name="T15" fmla="*/ 0 h 359"/>
                <a:gd name="T16" fmla="*/ 293 w 293"/>
                <a:gd name="T1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359">
                  <a:moveTo>
                    <a:pt x="293" y="0"/>
                  </a:moveTo>
                  <a:lnTo>
                    <a:pt x="293" y="81"/>
                  </a:lnTo>
                  <a:lnTo>
                    <a:pt x="191" y="81"/>
                  </a:lnTo>
                  <a:lnTo>
                    <a:pt x="191" y="359"/>
                  </a:lnTo>
                  <a:lnTo>
                    <a:pt x="99" y="359"/>
                  </a:lnTo>
                  <a:lnTo>
                    <a:pt x="99" y="81"/>
                  </a:lnTo>
                  <a:lnTo>
                    <a:pt x="0" y="81"/>
                  </a:lnTo>
                  <a:lnTo>
                    <a:pt x="0" y="0"/>
                  </a:lnTo>
                  <a:lnTo>
                    <a:pt x="2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11"/>
            <p:cNvSpPr>
              <a:spLocks/>
            </p:cNvSpPr>
            <p:nvPr/>
          </p:nvSpPr>
          <p:spPr bwMode="auto">
            <a:xfrm>
              <a:off x="2119" y="963"/>
              <a:ext cx="359" cy="293"/>
            </a:xfrm>
            <a:custGeom>
              <a:avLst/>
              <a:gdLst>
                <a:gd name="T0" fmla="*/ 0 w 359"/>
                <a:gd name="T1" fmla="*/ 293 h 293"/>
                <a:gd name="T2" fmla="*/ 180 w 359"/>
                <a:gd name="T3" fmla="*/ 114 h 293"/>
                <a:gd name="T4" fmla="*/ 359 w 359"/>
                <a:gd name="T5" fmla="*/ 293 h 293"/>
                <a:gd name="T6" fmla="*/ 359 w 359"/>
                <a:gd name="T7" fmla="*/ 178 h 293"/>
                <a:gd name="T8" fmla="*/ 180 w 359"/>
                <a:gd name="T9" fmla="*/ 0 h 293"/>
                <a:gd name="T10" fmla="*/ 0 w 359"/>
                <a:gd name="T11" fmla="*/ 180 h 293"/>
                <a:gd name="T12" fmla="*/ 0 w 359"/>
                <a:gd name="T13" fmla="*/ 293 h 293"/>
              </a:gdLst>
              <a:ahLst/>
              <a:cxnLst>
                <a:cxn ang="0">
                  <a:pos x="T0" y="T1"/>
                </a:cxn>
                <a:cxn ang="0">
                  <a:pos x="T2" y="T3"/>
                </a:cxn>
                <a:cxn ang="0">
                  <a:pos x="T4" y="T5"/>
                </a:cxn>
                <a:cxn ang="0">
                  <a:pos x="T6" y="T7"/>
                </a:cxn>
                <a:cxn ang="0">
                  <a:pos x="T8" y="T9"/>
                </a:cxn>
                <a:cxn ang="0">
                  <a:pos x="T10" y="T11"/>
                </a:cxn>
                <a:cxn ang="0">
                  <a:pos x="T12" y="T13"/>
                </a:cxn>
              </a:cxnLst>
              <a:rect l="0" t="0" r="r" b="b"/>
              <a:pathLst>
                <a:path w="359" h="293">
                  <a:moveTo>
                    <a:pt x="0" y="293"/>
                  </a:moveTo>
                  <a:lnTo>
                    <a:pt x="180" y="114"/>
                  </a:lnTo>
                  <a:lnTo>
                    <a:pt x="359" y="293"/>
                  </a:lnTo>
                  <a:lnTo>
                    <a:pt x="359" y="178"/>
                  </a:lnTo>
                  <a:lnTo>
                    <a:pt x="180" y="0"/>
                  </a:lnTo>
                  <a:lnTo>
                    <a:pt x="0" y="180"/>
                  </a:lnTo>
                  <a:lnTo>
                    <a:pt x="0" y="2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Freeform 12"/>
            <p:cNvSpPr>
              <a:spLocks/>
            </p:cNvSpPr>
            <p:nvPr/>
          </p:nvSpPr>
          <p:spPr bwMode="auto">
            <a:xfrm>
              <a:off x="1640" y="1440"/>
              <a:ext cx="295" cy="359"/>
            </a:xfrm>
            <a:custGeom>
              <a:avLst/>
              <a:gdLst>
                <a:gd name="T0" fmla="*/ 295 w 295"/>
                <a:gd name="T1" fmla="*/ 359 h 359"/>
                <a:gd name="T2" fmla="*/ 116 w 295"/>
                <a:gd name="T3" fmla="*/ 180 h 359"/>
                <a:gd name="T4" fmla="*/ 295 w 295"/>
                <a:gd name="T5" fmla="*/ 0 h 359"/>
                <a:gd name="T6" fmla="*/ 182 w 295"/>
                <a:gd name="T7" fmla="*/ 0 h 359"/>
                <a:gd name="T8" fmla="*/ 0 w 295"/>
                <a:gd name="T9" fmla="*/ 180 h 359"/>
                <a:gd name="T10" fmla="*/ 179 w 295"/>
                <a:gd name="T11" fmla="*/ 359 h 359"/>
                <a:gd name="T12" fmla="*/ 295 w 295"/>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95" h="359">
                  <a:moveTo>
                    <a:pt x="295" y="359"/>
                  </a:moveTo>
                  <a:lnTo>
                    <a:pt x="116" y="180"/>
                  </a:lnTo>
                  <a:lnTo>
                    <a:pt x="295" y="0"/>
                  </a:lnTo>
                  <a:lnTo>
                    <a:pt x="182" y="0"/>
                  </a:lnTo>
                  <a:lnTo>
                    <a:pt x="0" y="180"/>
                  </a:lnTo>
                  <a:lnTo>
                    <a:pt x="179" y="359"/>
                  </a:lnTo>
                  <a:lnTo>
                    <a:pt x="295" y="3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13"/>
            <p:cNvSpPr>
              <a:spLocks/>
            </p:cNvSpPr>
            <p:nvPr/>
          </p:nvSpPr>
          <p:spPr bwMode="auto">
            <a:xfrm>
              <a:off x="2119" y="1984"/>
              <a:ext cx="359" cy="295"/>
            </a:xfrm>
            <a:custGeom>
              <a:avLst/>
              <a:gdLst>
                <a:gd name="T0" fmla="*/ 359 w 359"/>
                <a:gd name="T1" fmla="*/ 2 h 295"/>
                <a:gd name="T2" fmla="*/ 180 w 359"/>
                <a:gd name="T3" fmla="*/ 182 h 295"/>
                <a:gd name="T4" fmla="*/ 0 w 359"/>
                <a:gd name="T5" fmla="*/ 0 h 295"/>
                <a:gd name="T6" fmla="*/ 0 w 359"/>
                <a:gd name="T7" fmla="*/ 115 h 295"/>
                <a:gd name="T8" fmla="*/ 180 w 359"/>
                <a:gd name="T9" fmla="*/ 295 h 295"/>
                <a:gd name="T10" fmla="*/ 359 w 359"/>
                <a:gd name="T11" fmla="*/ 118 h 295"/>
                <a:gd name="T12" fmla="*/ 359 w 359"/>
                <a:gd name="T13" fmla="*/ 2 h 295"/>
              </a:gdLst>
              <a:ahLst/>
              <a:cxnLst>
                <a:cxn ang="0">
                  <a:pos x="T0" y="T1"/>
                </a:cxn>
                <a:cxn ang="0">
                  <a:pos x="T2" y="T3"/>
                </a:cxn>
                <a:cxn ang="0">
                  <a:pos x="T4" y="T5"/>
                </a:cxn>
                <a:cxn ang="0">
                  <a:pos x="T6" y="T7"/>
                </a:cxn>
                <a:cxn ang="0">
                  <a:pos x="T8" y="T9"/>
                </a:cxn>
                <a:cxn ang="0">
                  <a:pos x="T10" y="T11"/>
                </a:cxn>
                <a:cxn ang="0">
                  <a:pos x="T12" y="T13"/>
                </a:cxn>
              </a:cxnLst>
              <a:rect l="0" t="0" r="r" b="b"/>
              <a:pathLst>
                <a:path w="359" h="295">
                  <a:moveTo>
                    <a:pt x="359" y="2"/>
                  </a:moveTo>
                  <a:lnTo>
                    <a:pt x="180" y="182"/>
                  </a:lnTo>
                  <a:lnTo>
                    <a:pt x="0" y="0"/>
                  </a:lnTo>
                  <a:lnTo>
                    <a:pt x="0" y="115"/>
                  </a:lnTo>
                  <a:lnTo>
                    <a:pt x="180" y="295"/>
                  </a:lnTo>
                  <a:lnTo>
                    <a:pt x="359" y="118"/>
                  </a:lnTo>
                  <a:lnTo>
                    <a:pt x="359"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14"/>
            <p:cNvSpPr>
              <a:spLocks/>
            </p:cNvSpPr>
            <p:nvPr/>
          </p:nvSpPr>
          <p:spPr bwMode="auto">
            <a:xfrm>
              <a:off x="2908" y="1672"/>
              <a:ext cx="187" cy="127"/>
            </a:xfrm>
            <a:custGeom>
              <a:avLst/>
              <a:gdLst>
                <a:gd name="T0" fmla="*/ 0 w 187"/>
                <a:gd name="T1" fmla="*/ 57 h 127"/>
                <a:gd name="T2" fmla="*/ 71 w 187"/>
                <a:gd name="T3" fmla="*/ 127 h 127"/>
                <a:gd name="T4" fmla="*/ 187 w 187"/>
                <a:gd name="T5" fmla="*/ 127 h 127"/>
                <a:gd name="T6" fmla="*/ 57 w 187"/>
                <a:gd name="T7" fmla="*/ 0 h 127"/>
                <a:gd name="T8" fmla="*/ 0 w 187"/>
                <a:gd name="T9" fmla="*/ 57 h 127"/>
              </a:gdLst>
              <a:ahLst/>
              <a:cxnLst>
                <a:cxn ang="0">
                  <a:pos x="T0" y="T1"/>
                </a:cxn>
                <a:cxn ang="0">
                  <a:pos x="T2" y="T3"/>
                </a:cxn>
                <a:cxn ang="0">
                  <a:pos x="T4" y="T5"/>
                </a:cxn>
                <a:cxn ang="0">
                  <a:pos x="T6" y="T7"/>
                </a:cxn>
                <a:cxn ang="0">
                  <a:pos x="T8" y="T9"/>
                </a:cxn>
              </a:cxnLst>
              <a:rect l="0" t="0" r="r" b="b"/>
              <a:pathLst>
                <a:path w="187" h="127">
                  <a:moveTo>
                    <a:pt x="0" y="57"/>
                  </a:moveTo>
                  <a:lnTo>
                    <a:pt x="71" y="127"/>
                  </a:lnTo>
                  <a:lnTo>
                    <a:pt x="187" y="127"/>
                  </a:lnTo>
                  <a:lnTo>
                    <a:pt x="57" y="0"/>
                  </a:lnTo>
                  <a:lnTo>
                    <a:pt x="0"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15"/>
            <p:cNvSpPr>
              <a:spLocks/>
            </p:cNvSpPr>
            <p:nvPr/>
          </p:nvSpPr>
          <p:spPr bwMode="auto">
            <a:xfrm>
              <a:off x="2908" y="1440"/>
              <a:ext cx="187" cy="130"/>
            </a:xfrm>
            <a:custGeom>
              <a:avLst/>
              <a:gdLst>
                <a:gd name="T0" fmla="*/ 57 w 187"/>
                <a:gd name="T1" fmla="*/ 130 h 130"/>
                <a:gd name="T2" fmla="*/ 187 w 187"/>
                <a:gd name="T3" fmla="*/ 0 h 130"/>
                <a:gd name="T4" fmla="*/ 74 w 187"/>
                <a:gd name="T5" fmla="*/ 0 h 130"/>
                <a:gd name="T6" fmla="*/ 0 w 187"/>
                <a:gd name="T7" fmla="*/ 74 h 130"/>
                <a:gd name="T8" fmla="*/ 57 w 187"/>
                <a:gd name="T9" fmla="*/ 130 h 130"/>
              </a:gdLst>
              <a:ahLst/>
              <a:cxnLst>
                <a:cxn ang="0">
                  <a:pos x="T0" y="T1"/>
                </a:cxn>
                <a:cxn ang="0">
                  <a:pos x="T2" y="T3"/>
                </a:cxn>
                <a:cxn ang="0">
                  <a:pos x="T4" y="T5"/>
                </a:cxn>
                <a:cxn ang="0">
                  <a:pos x="T6" y="T7"/>
                </a:cxn>
                <a:cxn ang="0">
                  <a:pos x="T8" y="T9"/>
                </a:cxn>
              </a:cxnLst>
              <a:rect l="0" t="0" r="r" b="b"/>
              <a:pathLst>
                <a:path w="187" h="130">
                  <a:moveTo>
                    <a:pt x="57" y="130"/>
                  </a:moveTo>
                  <a:lnTo>
                    <a:pt x="187" y="0"/>
                  </a:lnTo>
                  <a:lnTo>
                    <a:pt x="74" y="0"/>
                  </a:lnTo>
                  <a:lnTo>
                    <a:pt x="0" y="74"/>
                  </a:lnTo>
                  <a:lnTo>
                    <a:pt x="57" y="1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16"/>
            <p:cNvSpPr>
              <a:spLocks/>
            </p:cNvSpPr>
            <p:nvPr/>
          </p:nvSpPr>
          <p:spPr bwMode="auto">
            <a:xfrm>
              <a:off x="2665" y="1443"/>
              <a:ext cx="293" cy="356"/>
            </a:xfrm>
            <a:custGeom>
              <a:avLst/>
              <a:gdLst>
                <a:gd name="T0" fmla="*/ 0 w 293"/>
                <a:gd name="T1" fmla="*/ 0 h 356"/>
                <a:gd name="T2" fmla="*/ 177 w 293"/>
                <a:gd name="T3" fmla="*/ 177 h 356"/>
                <a:gd name="T4" fmla="*/ 0 w 293"/>
                <a:gd name="T5" fmla="*/ 356 h 356"/>
                <a:gd name="T6" fmla="*/ 113 w 293"/>
                <a:gd name="T7" fmla="*/ 356 h 356"/>
                <a:gd name="T8" fmla="*/ 293 w 293"/>
                <a:gd name="T9" fmla="*/ 177 h 356"/>
                <a:gd name="T10" fmla="*/ 113 w 293"/>
                <a:gd name="T11" fmla="*/ 0 h 356"/>
                <a:gd name="T12" fmla="*/ 0 w 293"/>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293" h="356">
                  <a:moveTo>
                    <a:pt x="0" y="0"/>
                  </a:moveTo>
                  <a:lnTo>
                    <a:pt x="177" y="177"/>
                  </a:lnTo>
                  <a:lnTo>
                    <a:pt x="0" y="356"/>
                  </a:lnTo>
                  <a:lnTo>
                    <a:pt x="113" y="356"/>
                  </a:lnTo>
                  <a:lnTo>
                    <a:pt x="293" y="177"/>
                  </a:lnTo>
                  <a:lnTo>
                    <a:pt x="11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4716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4_Title 1">
    <p:spTree>
      <p:nvGrpSpPr>
        <p:cNvPr id="1" name=""/>
        <p:cNvGrpSpPr/>
        <p:nvPr/>
      </p:nvGrpSpPr>
      <p:grpSpPr>
        <a:xfrm>
          <a:off x="0" y="0"/>
          <a:ext cx="0" cy="0"/>
          <a:chOff x="0" y="0"/>
          <a:chExt cx="0" cy="0"/>
        </a:xfrm>
      </p:grpSpPr>
      <p:sp>
        <p:nvSpPr>
          <p:cNvPr id="71" name="Freeform 37"/>
          <p:cNvSpPr>
            <a:spLocks/>
          </p:cNvSpPr>
          <p:nvPr/>
        </p:nvSpPr>
        <p:spPr bwMode="auto">
          <a:xfrm>
            <a:off x="10739803" y="3153208"/>
            <a:ext cx="269842" cy="242858"/>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grpSp>
        <p:nvGrpSpPr>
          <p:cNvPr id="68" name="Group 19"/>
          <p:cNvGrpSpPr>
            <a:grpSpLocks noChangeAspect="1"/>
          </p:cNvGrpSpPr>
          <p:nvPr/>
        </p:nvGrpSpPr>
        <p:grpSpPr bwMode="auto">
          <a:xfrm>
            <a:off x="614562" y="4375544"/>
            <a:ext cx="438164" cy="423513"/>
            <a:chOff x="2074" y="843"/>
            <a:chExt cx="1615" cy="1561"/>
          </a:xfrm>
        </p:grpSpPr>
        <p:sp>
          <p:nvSpPr>
            <p:cNvPr id="108" name="Freeform 20"/>
            <p:cNvSpPr>
              <a:spLocks noEditPoints="1"/>
            </p:cNvSpPr>
            <p:nvPr/>
          </p:nvSpPr>
          <p:spPr bwMode="auto">
            <a:xfrm>
              <a:off x="2074" y="1379"/>
              <a:ext cx="1525" cy="442"/>
            </a:xfrm>
            <a:custGeom>
              <a:avLst/>
              <a:gdLst>
                <a:gd name="T0" fmla="*/ 646 w 646"/>
                <a:gd name="T1" fmla="*/ 0 h 187"/>
                <a:gd name="T2" fmla="*/ 0 w 646"/>
                <a:gd name="T3" fmla="*/ 187 h 187"/>
                <a:gd name="T4" fmla="*/ 0 w 646"/>
                <a:gd name="T5" fmla="*/ 0 h 187"/>
                <a:gd name="T6" fmla="*/ 334 w 646"/>
                <a:gd name="T7" fmla="*/ 41 h 187"/>
                <a:gd name="T8" fmla="*/ 298 w 646"/>
                <a:gd name="T9" fmla="*/ 41 h 187"/>
                <a:gd name="T10" fmla="*/ 289 w 646"/>
                <a:gd name="T11" fmla="*/ 66 h 187"/>
                <a:gd name="T12" fmla="*/ 325 w 646"/>
                <a:gd name="T13" fmla="*/ 48 h 187"/>
                <a:gd name="T14" fmla="*/ 316 w 646"/>
                <a:gd name="T15" fmla="*/ 140 h 187"/>
                <a:gd name="T16" fmla="*/ 358 w 646"/>
                <a:gd name="T17" fmla="*/ 144 h 187"/>
                <a:gd name="T18" fmla="*/ 343 w 646"/>
                <a:gd name="T19" fmla="*/ 130 h 187"/>
                <a:gd name="T20" fmla="*/ 343 w 646"/>
                <a:gd name="T21" fmla="*/ 47 h 187"/>
                <a:gd name="T22" fmla="*/ 375 w 646"/>
                <a:gd name="T23" fmla="*/ 66 h 187"/>
                <a:gd name="T24" fmla="*/ 377 w 646"/>
                <a:gd name="T25" fmla="*/ 37 h 187"/>
                <a:gd name="T26" fmla="*/ 207 w 646"/>
                <a:gd name="T27" fmla="*/ 69 h 187"/>
                <a:gd name="T28" fmla="*/ 233 w 646"/>
                <a:gd name="T29" fmla="*/ 141 h 187"/>
                <a:gd name="T30" fmla="*/ 204 w 646"/>
                <a:gd name="T31" fmla="*/ 116 h 187"/>
                <a:gd name="T32" fmla="*/ 270 w 646"/>
                <a:gd name="T33" fmla="*/ 119 h 187"/>
                <a:gd name="T34" fmla="*/ 225 w 646"/>
                <a:gd name="T35" fmla="*/ 69 h 187"/>
                <a:gd name="T36" fmla="*/ 258 w 646"/>
                <a:gd name="T37" fmla="*/ 56 h 187"/>
                <a:gd name="T38" fmla="*/ 266 w 646"/>
                <a:gd name="T39" fmla="*/ 64 h 187"/>
                <a:gd name="T40" fmla="*/ 207 w 646"/>
                <a:gd name="T41" fmla="*/ 69 h 187"/>
                <a:gd name="T42" fmla="*/ 44 w 646"/>
                <a:gd name="T43" fmla="*/ 45 h 187"/>
                <a:gd name="T44" fmla="*/ 58 w 646"/>
                <a:gd name="T45" fmla="*/ 93 h 187"/>
                <a:gd name="T46" fmla="*/ 43 w 646"/>
                <a:gd name="T47" fmla="*/ 144 h 187"/>
                <a:gd name="T48" fmla="*/ 124 w 646"/>
                <a:gd name="T49" fmla="*/ 119 h 187"/>
                <a:gd name="T50" fmla="*/ 93 w 646"/>
                <a:gd name="T51" fmla="*/ 139 h 187"/>
                <a:gd name="T52" fmla="*/ 76 w 646"/>
                <a:gd name="T53" fmla="*/ 92 h 187"/>
                <a:gd name="T54" fmla="*/ 85 w 646"/>
                <a:gd name="T55" fmla="*/ 45 h 187"/>
                <a:gd name="T56" fmla="*/ 44 w 646"/>
                <a:gd name="T57" fmla="*/ 41 h 187"/>
                <a:gd name="T58" fmla="*/ 139 w 646"/>
                <a:gd name="T59" fmla="*/ 42 h 187"/>
                <a:gd name="T60" fmla="*/ 152 w 646"/>
                <a:gd name="T61" fmla="*/ 56 h 187"/>
                <a:gd name="T62" fmla="*/ 152 w 646"/>
                <a:gd name="T63" fmla="*/ 130 h 187"/>
                <a:gd name="T64" fmla="*/ 139 w 646"/>
                <a:gd name="T65" fmla="*/ 142 h 187"/>
                <a:gd name="T66" fmla="*/ 173 w 646"/>
                <a:gd name="T67" fmla="*/ 145 h 187"/>
                <a:gd name="T68" fmla="*/ 173 w 646"/>
                <a:gd name="T69" fmla="*/ 138 h 187"/>
                <a:gd name="T70" fmla="*/ 170 w 646"/>
                <a:gd name="T71" fmla="*/ 94 h 187"/>
                <a:gd name="T72" fmla="*/ 184 w 646"/>
                <a:gd name="T73" fmla="*/ 41 h 187"/>
                <a:gd name="T74" fmla="*/ 139 w 646"/>
                <a:gd name="T75" fmla="*/ 42 h 187"/>
                <a:gd name="T76" fmla="*/ 411 w 646"/>
                <a:gd name="T77" fmla="*/ 67 h 187"/>
                <a:gd name="T78" fmla="*/ 408 w 646"/>
                <a:gd name="T79" fmla="*/ 137 h 187"/>
                <a:gd name="T80" fmla="*/ 395 w 646"/>
                <a:gd name="T81" fmla="*/ 144 h 187"/>
                <a:gd name="T82" fmla="*/ 479 w 646"/>
                <a:gd name="T83" fmla="*/ 119 h 187"/>
                <a:gd name="T84" fmla="*/ 447 w 646"/>
                <a:gd name="T85" fmla="*/ 139 h 187"/>
                <a:gd name="T86" fmla="*/ 428 w 646"/>
                <a:gd name="T87" fmla="*/ 118 h 187"/>
                <a:gd name="T88" fmla="*/ 455 w 646"/>
                <a:gd name="T89" fmla="*/ 96 h 187"/>
                <a:gd name="T90" fmla="*/ 463 w 646"/>
                <a:gd name="T91" fmla="*/ 108 h 187"/>
                <a:gd name="T92" fmla="*/ 458 w 646"/>
                <a:gd name="T93" fmla="*/ 74 h 187"/>
                <a:gd name="T94" fmla="*/ 428 w 646"/>
                <a:gd name="T95" fmla="*/ 87 h 187"/>
                <a:gd name="T96" fmla="*/ 460 w 646"/>
                <a:gd name="T97" fmla="*/ 50 h 187"/>
                <a:gd name="T98" fmla="*/ 471 w 646"/>
                <a:gd name="T99" fmla="*/ 65 h 187"/>
                <a:gd name="T100" fmla="*/ 397 w 646"/>
                <a:gd name="T101" fmla="*/ 41 h 187"/>
                <a:gd name="T102" fmla="*/ 495 w 646"/>
                <a:gd name="T103" fmla="*/ 42 h 187"/>
                <a:gd name="T104" fmla="*/ 506 w 646"/>
                <a:gd name="T105" fmla="*/ 48 h 187"/>
                <a:gd name="T106" fmla="*/ 508 w 646"/>
                <a:gd name="T107" fmla="*/ 117 h 187"/>
                <a:gd name="T108" fmla="*/ 494 w 646"/>
                <a:gd name="T109" fmla="*/ 143 h 187"/>
                <a:gd name="T110" fmla="*/ 533 w 646"/>
                <a:gd name="T111" fmla="*/ 145 h 187"/>
                <a:gd name="T112" fmla="*/ 584 w 646"/>
                <a:gd name="T113" fmla="*/ 51 h 187"/>
                <a:gd name="T114" fmla="*/ 495 w 646"/>
                <a:gd name="T115" fmla="*/ 4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46" h="187">
                  <a:moveTo>
                    <a:pt x="0" y="0"/>
                  </a:moveTo>
                  <a:cubicBezTo>
                    <a:pt x="646" y="0"/>
                    <a:pt x="646" y="0"/>
                    <a:pt x="646" y="0"/>
                  </a:cubicBezTo>
                  <a:cubicBezTo>
                    <a:pt x="646" y="186"/>
                    <a:pt x="646" y="186"/>
                    <a:pt x="646" y="186"/>
                  </a:cubicBezTo>
                  <a:cubicBezTo>
                    <a:pt x="431" y="187"/>
                    <a:pt x="215" y="186"/>
                    <a:pt x="0" y="187"/>
                  </a:cubicBezTo>
                  <a:cubicBezTo>
                    <a:pt x="0" y="1"/>
                    <a:pt x="0" y="1"/>
                    <a:pt x="0" y="1"/>
                  </a:cubicBezTo>
                  <a:cubicBezTo>
                    <a:pt x="0" y="0"/>
                    <a:pt x="0" y="0"/>
                    <a:pt x="0" y="0"/>
                  </a:cubicBezTo>
                  <a:moveTo>
                    <a:pt x="369" y="41"/>
                  </a:moveTo>
                  <a:cubicBezTo>
                    <a:pt x="361" y="43"/>
                    <a:pt x="346" y="41"/>
                    <a:pt x="334" y="41"/>
                  </a:cubicBezTo>
                  <a:cubicBezTo>
                    <a:pt x="316" y="41"/>
                    <a:pt x="316" y="41"/>
                    <a:pt x="316" y="41"/>
                  </a:cubicBezTo>
                  <a:cubicBezTo>
                    <a:pt x="309" y="41"/>
                    <a:pt x="302" y="42"/>
                    <a:pt x="298" y="41"/>
                  </a:cubicBezTo>
                  <a:cubicBezTo>
                    <a:pt x="295" y="40"/>
                    <a:pt x="293" y="36"/>
                    <a:pt x="290" y="37"/>
                  </a:cubicBezTo>
                  <a:cubicBezTo>
                    <a:pt x="289" y="45"/>
                    <a:pt x="288" y="58"/>
                    <a:pt x="289" y="66"/>
                  </a:cubicBezTo>
                  <a:cubicBezTo>
                    <a:pt x="292" y="66"/>
                    <a:pt x="292" y="66"/>
                    <a:pt x="292" y="66"/>
                  </a:cubicBezTo>
                  <a:cubicBezTo>
                    <a:pt x="294" y="50"/>
                    <a:pt x="306" y="44"/>
                    <a:pt x="325" y="48"/>
                  </a:cubicBezTo>
                  <a:cubicBezTo>
                    <a:pt x="325" y="117"/>
                    <a:pt x="325" y="117"/>
                    <a:pt x="325" y="117"/>
                  </a:cubicBezTo>
                  <a:cubicBezTo>
                    <a:pt x="325" y="129"/>
                    <a:pt x="326" y="138"/>
                    <a:pt x="316" y="140"/>
                  </a:cubicBezTo>
                  <a:cubicBezTo>
                    <a:pt x="312" y="141"/>
                    <a:pt x="307" y="139"/>
                    <a:pt x="309" y="144"/>
                  </a:cubicBezTo>
                  <a:cubicBezTo>
                    <a:pt x="324" y="145"/>
                    <a:pt x="344" y="146"/>
                    <a:pt x="358" y="144"/>
                  </a:cubicBezTo>
                  <a:cubicBezTo>
                    <a:pt x="358" y="141"/>
                    <a:pt x="358" y="141"/>
                    <a:pt x="358" y="141"/>
                  </a:cubicBezTo>
                  <a:cubicBezTo>
                    <a:pt x="350" y="140"/>
                    <a:pt x="344" y="139"/>
                    <a:pt x="343" y="130"/>
                  </a:cubicBezTo>
                  <a:cubicBezTo>
                    <a:pt x="341" y="119"/>
                    <a:pt x="343" y="103"/>
                    <a:pt x="343" y="89"/>
                  </a:cubicBezTo>
                  <a:cubicBezTo>
                    <a:pt x="343" y="47"/>
                    <a:pt x="343" y="47"/>
                    <a:pt x="343" y="47"/>
                  </a:cubicBezTo>
                  <a:cubicBezTo>
                    <a:pt x="353" y="48"/>
                    <a:pt x="362" y="46"/>
                    <a:pt x="368" y="50"/>
                  </a:cubicBezTo>
                  <a:cubicBezTo>
                    <a:pt x="373" y="53"/>
                    <a:pt x="372" y="60"/>
                    <a:pt x="375" y="66"/>
                  </a:cubicBezTo>
                  <a:cubicBezTo>
                    <a:pt x="379" y="66"/>
                    <a:pt x="379" y="66"/>
                    <a:pt x="379" y="66"/>
                  </a:cubicBezTo>
                  <a:cubicBezTo>
                    <a:pt x="379" y="57"/>
                    <a:pt x="377" y="45"/>
                    <a:pt x="377" y="37"/>
                  </a:cubicBezTo>
                  <a:cubicBezTo>
                    <a:pt x="375" y="36"/>
                    <a:pt x="373" y="40"/>
                    <a:pt x="369" y="41"/>
                  </a:cubicBezTo>
                  <a:moveTo>
                    <a:pt x="207" y="69"/>
                  </a:moveTo>
                  <a:cubicBezTo>
                    <a:pt x="208" y="96"/>
                    <a:pt x="243" y="97"/>
                    <a:pt x="252" y="113"/>
                  </a:cubicBezTo>
                  <a:cubicBezTo>
                    <a:pt x="259" y="127"/>
                    <a:pt x="250" y="143"/>
                    <a:pt x="233" y="141"/>
                  </a:cubicBezTo>
                  <a:cubicBezTo>
                    <a:pt x="219" y="139"/>
                    <a:pt x="214" y="126"/>
                    <a:pt x="208" y="115"/>
                  </a:cubicBezTo>
                  <a:cubicBezTo>
                    <a:pt x="207" y="116"/>
                    <a:pt x="205" y="116"/>
                    <a:pt x="204" y="116"/>
                  </a:cubicBezTo>
                  <a:cubicBezTo>
                    <a:pt x="204" y="124"/>
                    <a:pt x="207" y="133"/>
                    <a:pt x="208" y="141"/>
                  </a:cubicBezTo>
                  <a:cubicBezTo>
                    <a:pt x="235" y="155"/>
                    <a:pt x="268" y="145"/>
                    <a:pt x="270" y="119"/>
                  </a:cubicBezTo>
                  <a:cubicBezTo>
                    <a:pt x="272" y="106"/>
                    <a:pt x="266" y="97"/>
                    <a:pt x="260" y="92"/>
                  </a:cubicBezTo>
                  <a:cubicBezTo>
                    <a:pt x="249" y="83"/>
                    <a:pt x="232" y="81"/>
                    <a:pt x="225" y="69"/>
                  </a:cubicBezTo>
                  <a:cubicBezTo>
                    <a:pt x="221" y="61"/>
                    <a:pt x="224" y="51"/>
                    <a:pt x="231" y="47"/>
                  </a:cubicBezTo>
                  <a:cubicBezTo>
                    <a:pt x="243" y="40"/>
                    <a:pt x="253" y="48"/>
                    <a:pt x="258" y="56"/>
                  </a:cubicBezTo>
                  <a:cubicBezTo>
                    <a:pt x="258" y="58"/>
                    <a:pt x="260" y="65"/>
                    <a:pt x="262" y="65"/>
                  </a:cubicBezTo>
                  <a:cubicBezTo>
                    <a:pt x="263" y="65"/>
                    <a:pt x="264" y="64"/>
                    <a:pt x="266" y="64"/>
                  </a:cubicBezTo>
                  <a:cubicBezTo>
                    <a:pt x="266" y="58"/>
                    <a:pt x="263" y="50"/>
                    <a:pt x="263" y="42"/>
                  </a:cubicBezTo>
                  <a:cubicBezTo>
                    <a:pt x="238" y="32"/>
                    <a:pt x="207" y="41"/>
                    <a:pt x="207" y="69"/>
                  </a:cubicBezTo>
                  <a:moveTo>
                    <a:pt x="44" y="42"/>
                  </a:moveTo>
                  <a:cubicBezTo>
                    <a:pt x="44" y="45"/>
                    <a:pt x="44" y="45"/>
                    <a:pt x="44" y="45"/>
                  </a:cubicBezTo>
                  <a:cubicBezTo>
                    <a:pt x="59" y="43"/>
                    <a:pt x="58" y="57"/>
                    <a:pt x="58" y="71"/>
                  </a:cubicBezTo>
                  <a:cubicBezTo>
                    <a:pt x="58" y="93"/>
                    <a:pt x="58" y="93"/>
                    <a:pt x="58" y="93"/>
                  </a:cubicBezTo>
                  <a:cubicBezTo>
                    <a:pt x="58" y="106"/>
                    <a:pt x="61" y="135"/>
                    <a:pt x="53" y="139"/>
                  </a:cubicBezTo>
                  <a:cubicBezTo>
                    <a:pt x="49" y="141"/>
                    <a:pt x="42" y="138"/>
                    <a:pt x="43" y="144"/>
                  </a:cubicBezTo>
                  <a:cubicBezTo>
                    <a:pt x="67" y="146"/>
                    <a:pt x="94" y="144"/>
                    <a:pt x="118" y="145"/>
                  </a:cubicBezTo>
                  <a:cubicBezTo>
                    <a:pt x="120" y="136"/>
                    <a:pt x="123" y="128"/>
                    <a:pt x="124" y="119"/>
                  </a:cubicBezTo>
                  <a:cubicBezTo>
                    <a:pt x="118" y="116"/>
                    <a:pt x="118" y="121"/>
                    <a:pt x="117" y="124"/>
                  </a:cubicBezTo>
                  <a:cubicBezTo>
                    <a:pt x="113" y="135"/>
                    <a:pt x="107" y="139"/>
                    <a:pt x="93" y="139"/>
                  </a:cubicBezTo>
                  <a:cubicBezTo>
                    <a:pt x="84" y="139"/>
                    <a:pt x="77" y="138"/>
                    <a:pt x="76" y="127"/>
                  </a:cubicBezTo>
                  <a:cubicBezTo>
                    <a:pt x="75" y="117"/>
                    <a:pt x="76" y="104"/>
                    <a:pt x="76" y="92"/>
                  </a:cubicBezTo>
                  <a:cubicBezTo>
                    <a:pt x="76" y="79"/>
                    <a:pt x="75" y="66"/>
                    <a:pt x="76" y="56"/>
                  </a:cubicBezTo>
                  <a:cubicBezTo>
                    <a:pt x="76" y="48"/>
                    <a:pt x="79" y="47"/>
                    <a:pt x="85" y="45"/>
                  </a:cubicBezTo>
                  <a:cubicBezTo>
                    <a:pt x="87" y="45"/>
                    <a:pt x="91" y="47"/>
                    <a:pt x="90" y="42"/>
                  </a:cubicBezTo>
                  <a:cubicBezTo>
                    <a:pt x="76" y="40"/>
                    <a:pt x="59" y="41"/>
                    <a:pt x="44" y="41"/>
                  </a:cubicBezTo>
                  <a:cubicBezTo>
                    <a:pt x="44" y="41"/>
                    <a:pt x="44" y="41"/>
                    <a:pt x="44" y="42"/>
                  </a:cubicBezTo>
                  <a:moveTo>
                    <a:pt x="139" y="42"/>
                  </a:moveTo>
                  <a:cubicBezTo>
                    <a:pt x="139" y="45"/>
                    <a:pt x="139" y="45"/>
                    <a:pt x="139" y="45"/>
                  </a:cubicBezTo>
                  <a:cubicBezTo>
                    <a:pt x="147" y="45"/>
                    <a:pt x="151" y="47"/>
                    <a:pt x="152" y="56"/>
                  </a:cubicBezTo>
                  <a:cubicBezTo>
                    <a:pt x="153" y="66"/>
                    <a:pt x="152" y="78"/>
                    <a:pt x="152" y="93"/>
                  </a:cubicBezTo>
                  <a:cubicBezTo>
                    <a:pt x="152" y="106"/>
                    <a:pt x="153" y="120"/>
                    <a:pt x="152" y="130"/>
                  </a:cubicBezTo>
                  <a:cubicBezTo>
                    <a:pt x="152" y="132"/>
                    <a:pt x="151" y="136"/>
                    <a:pt x="151" y="137"/>
                  </a:cubicBezTo>
                  <a:cubicBezTo>
                    <a:pt x="148" y="140"/>
                    <a:pt x="139" y="140"/>
                    <a:pt x="139" y="142"/>
                  </a:cubicBezTo>
                  <a:cubicBezTo>
                    <a:pt x="138" y="143"/>
                    <a:pt x="139" y="143"/>
                    <a:pt x="139" y="144"/>
                  </a:cubicBezTo>
                  <a:cubicBezTo>
                    <a:pt x="146" y="146"/>
                    <a:pt x="162" y="145"/>
                    <a:pt x="173" y="145"/>
                  </a:cubicBezTo>
                  <a:cubicBezTo>
                    <a:pt x="177" y="145"/>
                    <a:pt x="186" y="147"/>
                    <a:pt x="184" y="141"/>
                  </a:cubicBezTo>
                  <a:cubicBezTo>
                    <a:pt x="181" y="140"/>
                    <a:pt x="175" y="140"/>
                    <a:pt x="173" y="138"/>
                  </a:cubicBezTo>
                  <a:cubicBezTo>
                    <a:pt x="170" y="135"/>
                    <a:pt x="170" y="124"/>
                    <a:pt x="170" y="118"/>
                  </a:cubicBezTo>
                  <a:cubicBezTo>
                    <a:pt x="170" y="94"/>
                    <a:pt x="170" y="94"/>
                    <a:pt x="170" y="94"/>
                  </a:cubicBezTo>
                  <a:cubicBezTo>
                    <a:pt x="170" y="82"/>
                    <a:pt x="167" y="53"/>
                    <a:pt x="173" y="48"/>
                  </a:cubicBezTo>
                  <a:cubicBezTo>
                    <a:pt x="176" y="44"/>
                    <a:pt x="186" y="47"/>
                    <a:pt x="184" y="41"/>
                  </a:cubicBezTo>
                  <a:cubicBezTo>
                    <a:pt x="170" y="40"/>
                    <a:pt x="154" y="41"/>
                    <a:pt x="139" y="41"/>
                  </a:cubicBezTo>
                  <a:cubicBezTo>
                    <a:pt x="139" y="41"/>
                    <a:pt x="139" y="41"/>
                    <a:pt x="139" y="42"/>
                  </a:cubicBezTo>
                  <a:moveTo>
                    <a:pt x="397" y="45"/>
                  </a:moveTo>
                  <a:cubicBezTo>
                    <a:pt x="410" y="44"/>
                    <a:pt x="410" y="53"/>
                    <a:pt x="411" y="67"/>
                  </a:cubicBezTo>
                  <a:cubicBezTo>
                    <a:pt x="411" y="83"/>
                    <a:pt x="411" y="99"/>
                    <a:pt x="411" y="115"/>
                  </a:cubicBezTo>
                  <a:cubicBezTo>
                    <a:pt x="411" y="123"/>
                    <a:pt x="411" y="134"/>
                    <a:pt x="408" y="137"/>
                  </a:cubicBezTo>
                  <a:cubicBezTo>
                    <a:pt x="405" y="141"/>
                    <a:pt x="398" y="139"/>
                    <a:pt x="395" y="141"/>
                  </a:cubicBezTo>
                  <a:cubicBezTo>
                    <a:pt x="395" y="144"/>
                    <a:pt x="395" y="144"/>
                    <a:pt x="395" y="144"/>
                  </a:cubicBezTo>
                  <a:cubicBezTo>
                    <a:pt x="421" y="145"/>
                    <a:pt x="448" y="145"/>
                    <a:pt x="474" y="145"/>
                  </a:cubicBezTo>
                  <a:cubicBezTo>
                    <a:pt x="476" y="137"/>
                    <a:pt x="478" y="128"/>
                    <a:pt x="479" y="119"/>
                  </a:cubicBezTo>
                  <a:cubicBezTo>
                    <a:pt x="473" y="116"/>
                    <a:pt x="473" y="123"/>
                    <a:pt x="471" y="127"/>
                  </a:cubicBezTo>
                  <a:cubicBezTo>
                    <a:pt x="467" y="136"/>
                    <a:pt x="460" y="139"/>
                    <a:pt x="447" y="139"/>
                  </a:cubicBezTo>
                  <a:cubicBezTo>
                    <a:pt x="444" y="139"/>
                    <a:pt x="436" y="139"/>
                    <a:pt x="432" y="137"/>
                  </a:cubicBezTo>
                  <a:cubicBezTo>
                    <a:pt x="428" y="135"/>
                    <a:pt x="428" y="125"/>
                    <a:pt x="428" y="118"/>
                  </a:cubicBezTo>
                  <a:cubicBezTo>
                    <a:pt x="428" y="109"/>
                    <a:pt x="428" y="101"/>
                    <a:pt x="428" y="94"/>
                  </a:cubicBezTo>
                  <a:cubicBezTo>
                    <a:pt x="437" y="96"/>
                    <a:pt x="449" y="92"/>
                    <a:pt x="455" y="96"/>
                  </a:cubicBezTo>
                  <a:cubicBezTo>
                    <a:pt x="458" y="99"/>
                    <a:pt x="456" y="104"/>
                    <a:pt x="459" y="108"/>
                  </a:cubicBezTo>
                  <a:cubicBezTo>
                    <a:pt x="463" y="108"/>
                    <a:pt x="463" y="108"/>
                    <a:pt x="463" y="108"/>
                  </a:cubicBezTo>
                  <a:cubicBezTo>
                    <a:pt x="463" y="74"/>
                    <a:pt x="463" y="74"/>
                    <a:pt x="463" y="74"/>
                  </a:cubicBezTo>
                  <a:cubicBezTo>
                    <a:pt x="458" y="74"/>
                    <a:pt x="458" y="74"/>
                    <a:pt x="458" y="74"/>
                  </a:cubicBezTo>
                  <a:cubicBezTo>
                    <a:pt x="457" y="79"/>
                    <a:pt x="458" y="84"/>
                    <a:pt x="454" y="86"/>
                  </a:cubicBezTo>
                  <a:cubicBezTo>
                    <a:pt x="448" y="89"/>
                    <a:pt x="436" y="86"/>
                    <a:pt x="428" y="87"/>
                  </a:cubicBezTo>
                  <a:cubicBezTo>
                    <a:pt x="429" y="76"/>
                    <a:pt x="426" y="57"/>
                    <a:pt x="430" y="47"/>
                  </a:cubicBezTo>
                  <a:cubicBezTo>
                    <a:pt x="441" y="48"/>
                    <a:pt x="453" y="45"/>
                    <a:pt x="460" y="50"/>
                  </a:cubicBezTo>
                  <a:cubicBezTo>
                    <a:pt x="465" y="53"/>
                    <a:pt x="464" y="60"/>
                    <a:pt x="468" y="65"/>
                  </a:cubicBezTo>
                  <a:cubicBezTo>
                    <a:pt x="469" y="66"/>
                    <a:pt x="469" y="65"/>
                    <a:pt x="471" y="65"/>
                  </a:cubicBezTo>
                  <a:cubicBezTo>
                    <a:pt x="471" y="58"/>
                    <a:pt x="470" y="48"/>
                    <a:pt x="469" y="41"/>
                  </a:cubicBezTo>
                  <a:cubicBezTo>
                    <a:pt x="397" y="41"/>
                    <a:pt x="397" y="41"/>
                    <a:pt x="397" y="41"/>
                  </a:cubicBezTo>
                  <a:cubicBezTo>
                    <a:pt x="396" y="41"/>
                    <a:pt x="397" y="44"/>
                    <a:pt x="397" y="45"/>
                  </a:cubicBezTo>
                  <a:moveTo>
                    <a:pt x="495" y="42"/>
                  </a:moveTo>
                  <a:cubicBezTo>
                    <a:pt x="495" y="45"/>
                    <a:pt x="495" y="45"/>
                    <a:pt x="495" y="45"/>
                  </a:cubicBezTo>
                  <a:cubicBezTo>
                    <a:pt x="498" y="46"/>
                    <a:pt x="504" y="45"/>
                    <a:pt x="506" y="48"/>
                  </a:cubicBezTo>
                  <a:cubicBezTo>
                    <a:pt x="509" y="52"/>
                    <a:pt x="508" y="62"/>
                    <a:pt x="508" y="70"/>
                  </a:cubicBezTo>
                  <a:cubicBezTo>
                    <a:pt x="508" y="117"/>
                    <a:pt x="508" y="117"/>
                    <a:pt x="508" y="117"/>
                  </a:cubicBezTo>
                  <a:cubicBezTo>
                    <a:pt x="508" y="131"/>
                    <a:pt x="509" y="138"/>
                    <a:pt x="499" y="140"/>
                  </a:cubicBezTo>
                  <a:cubicBezTo>
                    <a:pt x="498" y="141"/>
                    <a:pt x="493" y="139"/>
                    <a:pt x="494" y="143"/>
                  </a:cubicBezTo>
                  <a:cubicBezTo>
                    <a:pt x="494" y="146"/>
                    <a:pt x="495" y="145"/>
                    <a:pt x="497" y="145"/>
                  </a:cubicBezTo>
                  <a:cubicBezTo>
                    <a:pt x="508" y="146"/>
                    <a:pt x="523" y="145"/>
                    <a:pt x="533" y="145"/>
                  </a:cubicBezTo>
                  <a:cubicBezTo>
                    <a:pt x="573" y="145"/>
                    <a:pt x="602" y="127"/>
                    <a:pt x="601" y="88"/>
                  </a:cubicBezTo>
                  <a:cubicBezTo>
                    <a:pt x="601" y="71"/>
                    <a:pt x="593" y="58"/>
                    <a:pt x="584" y="51"/>
                  </a:cubicBezTo>
                  <a:cubicBezTo>
                    <a:pt x="564" y="37"/>
                    <a:pt x="530" y="42"/>
                    <a:pt x="496" y="41"/>
                  </a:cubicBezTo>
                  <a:cubicBezTo>
                    <a:pt x="495" y="41"/>
                    <a:pt x="495" y="41"/>
                    <a:pt x="495" y="42"/>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Freeform 21"/>
            <p:cNvSpPr>
              <a:spLocks/>
            </p:cNvSpPr>
            <p:nvPr/>
          </p:nvSpPr>
          <p:spPr bwMode="auto">
            <a:xfrm>
              <a:off x="3311" y="1478"/>
              <a:ext cx="135" cy="229"/>
            </a:xfrm>
            <a:custGeom>
              <a:avLst/>
              <a:gdLst>
                <a:gd name="T0" fmla="*/ 3 w 57"/>
                <a:gd name="T1" fmla="*/ 6 h 97"/>
                <a:gd name="T2" fmla="*/ 57 w 57"/>
                <a:gd name="T3" fmla="*/ 51 h 97"/>
                <a:gd name="T4" fmla="*/ 22 w 57"/>
                <a:gd name="T5" fmla="*/ 97 h 97"/>
                <a:gd name="T6" fmla="*/ 6 w 57"/>
                <a:gd name="T7" fmla="*/ 94 h 97"/>
                <a:gd name="T8" fmla="*/ 2 w 57"/>
                <a:gd name="T9" fmla="*/ 51 h 97"/>
                <a:gd name="T10" fmla="*/ 3 w 57"/>
                <a:gd name="T11" fmla="*/ 6 h 97"/>
              </a:gdLst>
              <a:ahLst/>
              <a:cxnLst>
                <a:cxn ang="0">
                  <a:pos x="T0" y="T1"/>
                </a:cxn>
                <a:cxn ang="0">
                  <a:pos x="T2" y="T3"/>
                </a:cxn>
                <a:cxn ang="0">
                  <a:pos x="T4" y="T5"/>
                </a:cxn>
                <a:cxn ang="0">
                  <a:pos x="T6" y="T7"/>
                </a:cxn>
                <a:cxn ang="0">
                  <a:pos x="T8" y="T9"/>
                </a:cxn>
                <a:cxn ang="0">
                  <a:pos x="T10" y="T11"/>
                </a:cxn>
              </a:cxnLst>
              <a:rect l="0" t="0" r="r" b="b"/>
              <a:pathLst>
                <a:path w="57" h="97">
                  <a:moveTo>
                    <a:pt x="3" y="6"/>
                  </a:moveTo>
                  <a:cubicBezTo>
                    <a:pt x="38" y="0"/>
                    <a:pt x="57" y="18"/>
                    <a:pt x="57" y="51"/>
                  </a:cubicBezTo>
                  <a:cubicBezTo>
                    <a:pt x="57" y="74"/>
                    <a:pt x="46" y="94"/>
                    <a:pt x="22" y="97"/>
                  </a:cubicBezTo>
                  <a:cubicBezTo>
                    <a:pt x="16" y="97"/>
                    <a:pt x="9" y="97"/>
                    <a:pt x="6" y="94"/>
                  </a:cubicBezTo>
                  <a:cubicBezTo>
                    <a:pt x="0" y="89"/>
                    <a:pt x="2" y="62"/>
                    <a:pt x="2" y="51"/>
                  </a:cubicBezTo>
                  <a:cubicBezTo>
                    <a:pt x="2" y="35"/>
                    <a:pt x="1" y="20"/>
                    <a:pt x="3" y="6"/>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Freeform 22"/>
            <p:cNvSpPr>
              <a:spLocks/>
            </p:cNvSpPr>
            <p:nvPr/>
          </p:nvSpPr>
          <p:spPr bwMode="auto">
            <a:xfrm>
              <a:off x="2914" y="1903"/>
              <a:ext cx="321" cy="501"/>
            </a:xfrm>
            <a:custGeom>
              <a:avLst/>
              <a:gdLst>
                <a:gd name="T0" fmla="*/ 123 w 136"/>
                <a:gd name="T1" fmla="*/ 13 h 212"/>
                <a:gd name="T2" fmla="*/ 123 w 136"/>
                <a:gd name="T3" fmla="*/ 43 h 212"/>
                <a:gd name="T4" fmla="*/ 46 w 136"/>
                <a:gd name="T5" fmla="*/ 44 h 212"/>
                <a:gd name="T6" fmla="*/ 44 w 136"/>
                <a:gd name="T7" fmla="*/ 64 h 212"/>
                <a:gd name="T8" fmla="*/ 75 w 136"/>
                <a:gd name="T9" fmla="*/ 85 h 212"/>
                <a:gd name="T10" fmla="*/ 132 w 136"/>
                <a:gd name="T11" fmla="*/ 133 h 212"/>
                <a:gd name="T12" fmla="*/ 129 w 136"/>
                <a:gd name="T13" fmla="*/ 176 h 212"/>
                <a:gd name="T14" fmla="*/ 77 w 136"/>
                <a:gd name="T15" fmla="*/ 209 h 212"/>
                <a:gd name="T16" fmla="*/ 5 w 136"/>
                <a:gd name="T17" fmla="*/ 200 h 212"/>
                <a:gd name="T18" fmla="*/ 5 w 136"/>
                <a:gd name="T19" fmla="*/ 170 h 212"/>
                <a:gd name="T20" fmla="*/ 90 w 136"/>
                <a:gd name="T21" fmla="*/ 166 h 212"/>
                <a:gd name="T22" fmla="*/ 91 w 136"/>
                <a:gd name="T23" fmla="*/ 146 h 212"/>
                <a:gd name="T24" fmla="*/ 51 w 136"/>
                <a:gd name="T25" fmla="*/ 119 h 212"/>
                <a:gd name="T26" fmla="*/ 2 w 136"/>
                <a:gd name="T27" fmla="*/ 57 h 212"/>
                <a:gd name="T28" fmla="*/ 24 w 136"/>
                <a:gd name="T29" fmla="*/ 18 h 212"/>
                <a:gd name="T30" fmla="*/ 123 w 136"/>
                <a:gd name="T31" fmla="*/ 1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212">
                  <a:moveTo>
                    <a:pt x="123" y="13"/>
                  </a:moveTo>
                  <a:cubicBezTo>
                    <a:pt x="123" y="43"/>
                    <a:pt x="123" y="43"/>
                    <a:pt x="123" y="43"/>
                  </a:cubicBezTo>
                  <a:cubicBezTo>
                    <a:pt x="104" y="36"/>
                    <a:pt x="59" y="24"/>
                    <a:pt x="46" y="44"/>
                  </a:cubicBezTo>
                  <a:cubicBezTo>
                    <a:pt x="43" y="49"/>
                    <a:pt x="42" y="57"/>
                    <a:pt x="44" y="64"/>
                  </a:cubicBezTo>
                  <a:cubicBezTo>
                    <a:pt x="48" y="74"/>
                    <a:pt x="64" y="80"/>
                    <a:pt x="75" y="85"/>
                  </a:cubicBezTo>
                  <a:cubicBezTo>
                    <a:pt x="99" y="96"/>
                    <a:pt x="124" y="106"/>
                    <a:pt x="132" y="133"/>
                  </a:cubicBezTo>
                  <a:cubicBezTo>
                    <a:pt x="136" y="145"/>
                    <a:pt x="135" y="163"/>
                    <a:pt x="129" y="176"/>
                  </a:cubicBezTo>
                  <a:cubicBezTo>
                    <a:pt x="120" y="194"/>
                    <a:pt x="100" y="206"/>
                    <a:pt x="77" y="209"/>
                  </a:cubicBezTo>
                  <a:cubicBezTo>
                    <a:pt x="52" y="212"/>
                    <a:pt x="27" y="207"/>
                    <a:pt x="5" y="200"/>
                  </a:cubicBezTo>
                  <a:cubicBezTo>
                    <a:pt x="5" y="170"/>
                    <a:pt x="5" y="170"/>
                    <a:pt x="5" y="170"/>
                  </a:cubicBezTo>
                  <a:cubicBezTo>
                    <a:pt x="27" y="178"/>
                    <a:pt x="79" y="190"/>
                    <a:pt x="90" y="166"/>
                  </a:cubicBezTo>
                  <a:cubicBezTo>
                    <a:pt x="93" y="161"/>
                    <a:pt x="94" y="153"/>
                    <a:pt x="91" y="146"/>
                  </a:cubicBezTo>
                  <a:cubicBezTo>
                    <a:pt x="86" y="133"/>
                    <a:pt x="64" y="126"/>
                    <a:pt x="51" y="119"/>
                  </a:cubicBezTo>
                  <a:cubicBezTo>
                    <a:pt x="26" y="107"/>
                    <a:pt x="0" y="94"/>
                    <a:pt x="2" y="57"/>
                  </a:cubicBezTo>
                  <a:cubicBezTo>
                    <a:pt x="3" y="38"/>
                    <a:pt x="12" y="27"/>
                    <a:pt x="24" y="18"/>
                  </a:cubicBezTo>
                  <a:cubicBezTo>
                    <a:pt x="47" y="2"/>
                    <a:pt x="94" y="0"/>
                    <a:pt x="123" y="13"/>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Freeform 23"/>
            <p:cNvSpPr>
              <a:spLocks/>
            </p:cNvSpPr>
            <p:nvPr/>
          </p:nvSpPr>
          <p:spPr bwMode="auto">
            <a:xfrm>
              <a:off x="2074" y="1920"/>
              <a:ext cx="377" cy="472"/>
            </a:xfrm>
            <a:custGeom>
              <a:avLst/>
              <a:gdLst>
                <a:gd name="T0" fmla="*/ 0 w 160"/>
                <a:gd name="T1" fmla="*/ 0 h 200"/>
                <a:gd name="T2" fmla="*/ 60 w 160"/>
                <a:gd name="T3" fmla="*/ 0 h 200"/>
                <a:gd name="T4" fmla="*/ 122 w 160"/>
                <a:gd name="T5" fmla="*/ 144 h 200"/>
                <a:gd name="T6" fmla="*/ 123 w 160"/>
                <a:gd name="T7" fmla="*/ 0 h 200"/>
                <a:gd name="T8" fmla="*/ 160 w 160"/>
                <a:gd name="T9" fmla="*/ 0 h 200"/>
                <a:gd name="T10" fmla="*/ 160 w 160"/>
                <a:gd name="T11" fmla="*/ 200 h 200"/>
                <a:gd name="T12" fmla="*/ 107 w 160"/>
                <a:gd name="T13" fmla="*/ 200 h 200"/>
                <a:gd name="T14" fmla="*/ 37 w 160"/>
                <a:gd name="T15" fmla="*/ 43 h 200"/>
                <a:gd name="T16" fmla="*/ 37 w 160"/>
                <a:gd name="T17" fmla="*/ 200 h 200"/>
                <a:gd name="T18" fmla="*/ 0 w 160"/>
                <a:gd name="T19" fmla="*/ 200 h 200"/>
                <a:gd name="T20" fmla="*/ 0 w 160"/>
                <a:gd name="T21" fmla="*/ 1 h 200"/>
                <a:gd name="T22" fmla="*/ 0 w 160"/>
                <a:gd name="T23"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200">
                  <a:moveTo>
                    <a:pt x="0" y="0"/>
                  </a:moveTo>
                  <a:cubicBezTo>
                    <a:pt x="60" y="0"/>
                    <a:pt x="60" y="0"/>
                    <a:pt x="60" y="0"/>
                  </a:cubicBezTo>
                  <a:cubicBezTo>
                    <a:pt x="81" y="48"/>
                    <a:pt x="102" y="95"/>
                    <a:pt x="122" y="144"/>
                  </a:cubicBezTo>
                  <a:cubicBezTo>
                    <a:pt x="123" y="97"/>
                    <a:pt x="123" y="48"/>
                    <a:pt x="123" y="0"/>
                  </a:cubicBezTo>
                  <a:cubicBezTo>
                    <a:pt x="160" y="0"/>
                    <a:pt x="160" y="0"/>
                    <a:pt x="160" y="0"/>
                  </a:cubicBezTo>
                  <a:cubicBezTo>
                    <a:pt x="160" y="200"/>
                    <a:pt x="160" y="200"/>
                    <a:pt x="160" y="200"/>
                  </a:cubicBezTo>
                  <a:cubicBezTo>
                    <a:pt x="107" y="200"/>
                    <a:pt x="107" y="200"/>
                    <a:pt x="107" y="200"/>
                  </a:cubicBezTo>
                  <a:cubicBezTo>
                    <a:pt x="83" y="149"/>
                    <a:pt x="61" y="95"/>
                    <a:pt x="37" y="43"/>
                  </a:cubicBezTo>
                  <a:cubicBezTo>
                    <a:pt x="37" y="200"/>
                    <a:pt x="37" y="200"/>
                    <a:pt x="37" y="200"/>
                  </a:cubicBezTo>
                  <a:cubicBezTo>
                    <a:pt x="0" y="200"/>
                    <a:pt x="0" y="200"/>
                    <a:pt x="0" y="200"/>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Freeform 24"/>
            <p:cNvSpPr>
              <a:spLocks/>
            </p:cNvSpPr>
            <p:nvPr/>
          </p:nvSpPr>
          <p:spPr bwMode="auto">
            <a:xfrm>
              <a:off x="2489" y="1920"/>
              <a:ext cx="416" cy="472"/>
            </a:xfrm>
            <a:custGeom>
              <a:avLst/>
              <a:gdLst>
                <a:gd name="T0" fmla="*/ 48 w 176"/>
                <a:gd name="T1" fmla="*/ 0 h 200"/>
                <a:gd name="T2" fmla="*/ 92 w 176"/>
                <a:gd name="T3" fmla="*/ 88 h 200"/>
                <a:gd name="T4" fmla="*/ 136 w 176"/>
                <a:gd name="T5" fmla="*/ 0 h 200"/>
                <a:gd name="T6" fmla="*/ 176 w 176"/>
                <a:gd name="T7" fmla="*/ 0 h 200"/>
                <a:gd name="T8" fmla="*/ 117 w 176"/>
                <a:gd name="T9" fmla="*/ 109 h 200"/>
                <a:gd name="T10" fmla="*/ 109 w 176"/>
                <a:gd name="T11" fmla="*/ 125 h 200"/>
                <a:gd name="T12" fmla="*/ 109 w 176"/>
                <a:gd name="T13" fmla="*/ 144 h 200"/>
                <a:gd name="T14" fmla="*/ 109 w 176"/>
                <a:gd name="T15" fmla="*/ 200 h 200"/>
                <a:gd name="T16" fmla="*/ 66 w 176"/>
                <a:gd name="T17" fmla="*/ 200 h 200"/>
                <a:gd name="T18" fmla="*/ 66 w 176"/>
                <a:gd name="T19" fmla="*/ 143 h 200"/>
                <a:gd name="T20" fmla="*/ 66 w 176"/>
                <a:gd name="T21" fmla="*/ 124 h 200"/>
                <a:gd name="T22" fmla="*/ 58 w 176"/>
                <a:gd name="T23" fmla="*/ 108 h 200"/>
                <a:gd name="T24" fmla="*/ 1 w 176"/>
                <a:gd name="T25" fmla="*/ 0 h 200"/>
                <a:gd name="T26" fmla="*/ 2 w 176"/>
                <a:gd name="T27" fmla="*/ 0 h 200"/>
                <a:gd name="T28" fmla="*/ 48 w 176"/>
                <a:gd name="T2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6" h="200">
                  <a:moveTo>
                    <a:pt x="48" y="0"/>
                  </a:moveTo>
                  <a:cubicBezTo>
                    <a:pt x="63" y="29"/>
                    <a:pt x="77" y="58"/>
                    <a:pt x="92" y="88"/>
                  </a:cubicBezTo>
                  <a:cubicBezTo>
                    <a:pt x="107" y="59"/>
                    <a:pt x="121" y="29"/>
                    <a:pt x="136" y="0"/>
                  </a:cubicBezTo>
                  <a:cubicBezTo>
                    <a:pt x="176" y="0"/>
                    <a:pt x="176" y="0"/>
                    <a:pt x="176" y="0"/>
                  </a:cubicBezTo>
                  <a:cubicBezTo>
                    <a:pt x="157" y="36"/>
                    <a:pt x="137" y="72"/>
                    <a:pt x="117" y="109"/>
                  </a:cubicBezTo>
                  <a:cubicBezTo>
                    <a:pt x="115" y="114"/>
                    <a:pt x="110" y="120"/>
                    <a:pt x="109" y="125"/>
                  </a:cubicBezTo>
                  <a:cubicBezTo>
                    <a:pt x="108" y="130"/>
                    <a:pt x="109" y="137"/>
                    <a:pt x="109" y="144"/>
                  </a:cubicBezTo>
                  <a:cubicBezTo>
                    <a:pt x="109" y="200"/>
                    <a:pt x="109" y="200"/>
                    <a:pt x="109" y="200"/>
                  </a:cubicBezTo>
                  <a:cubicBezTo>
                    <a:pt x="66" y="200"/>
                    <a:pt x="66" y="200"/>
                    <a:pt x="66" y="200"/>
                  </a:cubicBezTo>
                  <a:cubicBezTo>
                    <a:pt x="66" y="143"/>
                    <a:pt x="66" y="143"/>
                    <a:pt x="66" y="143"/>
                  </a:cubicBezTo>
                  <a:cubicBezTo>
                    <a:pt x="66" y="137"/>
                    <a:pt x="67" y="130"/>
                    <a:pt x="66" y="124"/>
                  </a:cubicBezTo>
                  <a:cubicBezTo>
                    <a:pt x="66" y="120"/>
                    <a:pt x="61" y="113"/>
                    <a:pt x="58" y="108"/>
                  </a:cubicBezTo>
                  <a:cubicBezTo>
                    <a:pt x="39" y="73"/>
                    <a:pt x="19" y="36"/>
                    <a:pt x="1" y="0"/>
                  </a:cubicBezTo>
                  <a:cubicBezTo>
                    <a:pt x="0" y="0"/>
                    <a:pt x="2" y="0"/>
                    <a:pt x="2" y="0"/>
                  </a:cubicBezTo>
                  <a:lnTo>
                    <a:pt x="4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Freeform 25"/>
            <p:cNvSpPr>
              <a:spLocks/>
            </p:cNvSpPr>
            <p:nvPr/>
          </p:nvSpPr>
          <p:spPr bwMode="auto">
            <a:xfrm>
              <a:off x="3304" y="1918"/>
              <a:ext cx="297" cy="474"/>
            </a:xfrm>
            <a:custGeom>
              <a:avLst/>
              <a:gdLst>
                <a:gd name="T0" fmla="*/ 1 w 126"/>
                <a:gd name="T1" fmla="*/ 1 h 201"/>
                <a:gd name="T2" fmla="*/ 122 w 126"/>
                <a:gd name="T3" fmla="*/ 1 h 201"/>
                <a:gd name="T4" fmla="*/ 122 w 126"/>
                <a:gd name="T5" fmla="*/ 29 h 201"/>
                <a:gd name="T6" fmla="*/ 42 w 126"/>
                <a:gd name="T7" fmla="*/ 30 h 201"/>
                <a:gd name="T8" fmla="*/ 41 w 126"/>
                <a:gd name="T9" fmla="*/ 83 h 201"/>
                <a:gd name="T10" fmla="*/ 115 w 126"/>
                <a:gd name="T11" fmla="*/ 83 h 201"/>
                <a:gd name="T12" fmla="*/ 115 w 126"/>
                <a:gd name="T13" fmla="*/ 112 h 201"/>
                <a:gd name="T14" fmla="*/ 42 w 126"/>
                <a:gd name="T15" fmla="*/ 112 h 201"/>
                <a:gd name="T16" fmla="*/ 41 w 126"/>
                <a:gd name="T17" fmla="*/ 173 h 201"/>
                <a:gd name="T18" fmla="*/ 125 w 126"/>
                <a:gd name="T19" fmla="*/ 173 h 201"/>
                <a:gd name="T20" fmla="*/ 125 w 126"/>
                <a:gd name="T21" fmla="*/ 201 h 201"/>
                <a:gd name="T22" fmla="*/ 1 w 126"/>
                <a:gd name="T23" fmla="*/ 201 h 201"/>
                <a:gd name="T24" fmla="*/ 1 w 126"/>
                <a:gd name="T25" fmla="*/ 2 h 201"/>
                <a:gd name="T26" fmla="*/ 1 w 126"/>
                <a:gd name="T27" fmla="*/ 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201">
                  <a:moveTo>
                    <a:pt x="1" y="1"/>
                  </a:moveTo>
                  <a:cubicBezTo>
                    <a:pt x="41" y="1"/>
                    <a:pt x="82" y="0"/>
                    <a:pt x="122" y="1"/>
                  </a:cubicBezTo>
                  <a:cubicBezTo>
                    <a:pt x="122" y="29"/>
                    <a:pt x="122" y="29"/>
                    <a:pt x="122" y="29"/>
                  </a:cubicBezTo>
                  <a:cubicBezTo>
                    <a:pt x="96" y="30"/>
                    <a:pt x="69" y="29"/>
                    <a:pt x="42" y="30"/>
                  </a:cubicBezTo>
                  <a:cubicBezTo>
                    <a:pt x="41" y="46"/>
                    <a:pt x="43" y="66"/>
                    <a:pt x="41" y="83"/>
                  </a:cubicBezTo>
                  <a:cubicBezTo>
                    <a:pt x="65" y="84"/>
                    <a:pt x="90" y="83"/>
                    <a:pt x="115" y="83"/>
                  </a:cubicBezTo>
                  <a:cubicBezTo>
                    <a:pt x="115" y="112"/>
                    <a:pt x="115" y="112"/>
                    <a:pt x="115" y="112"/>
                  </a:cubicBezTo>
                  <a:cubicBezTo>
                    <a:pt x="42" y="112"/>
                    <a:pt x="42" y="112"/>
                    <a:pt x="42" y="112"/>
                  </a:cubicBezTo>
                  <a:cubicBezTo>
                    <a:pt x="41" y="131"/>
                    <a:pt x="43" y="154"/>
                    <a:pt x="41" y="173"/>
                  </a:cubicBezTo>
                  <a:cubicBezTo>
                    <a:pt x="125" y="173"/>
                    <a:pt x="125" y="173"/>
                    <a:pt x="125" y="173"/>
                  </a:cubicBezTo>
                  <a:cubicBezTo>
                    <a:pt x="126" y="181"/>
                    <a:pt x="125" y="192"/>
                    <a:pt x="125" y="201"/>
                  </a:cubicBezTo>
                  <a:cubicBezTo>
                    <a:pt x="1" y="201"/>
                    <a:pt x="1" y="201"/>
                    <a:pt x="1" y="201"/>
                  </a:cubicBezTo>
                  <a:cubicBezTo>
                    <a:pt x="1" y="2"/>
                    <a:pt x="1" y="2"/>
                    <a:pt x="1" y="2"/>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Freeform 26"/>
            <p:cNvSpPr>
              <a:spLocks noEditPoints="1"/>
            </p:cNvSpPr>
            <p:nvPr/>
          </p:nvSpPr>
          <p:spPr bwMode="auto">
            <a:xfrm>
              <a:off x="3606" y="2322"/>
              <a:ext cx="83" cy="82"/>
            </a:xfrm>
            <a:custGeom>
              <a:avLst/>
              <a:gdLst>
                <a:gd name="T0" fmla="*/ 14 w 35"/>
                <a:gd name="T1" fmla="*/ 2 h 35"/>
                <a:gd name="T2" fmla="*/ 32 w 35"/>
                <a:gd name="T3" fmla="*/ 16 h 35"/>
                <a:gd name="T4" fmla="*/ 4 w 35"/>
                <a:gd name="T5" fmla="*/ 22 h 35"/>
                <a:gd name="T6" fmla="*/ 14 w 35"/>
                <a:gd name="T7" fmla="*/ 2 h 35"/>
                <a:gd name="T8" fmla="*/ 6 w 35"/>
                <a:gd name="T9" fmla="*/ 20 h 35"/>
                <a:gd name="T10" fmla="*/ 28 w 35"/>
                <a:gd name="T11" fmla="*/ 10 h 35"/>
                <a:gd name="T12" fmla="*/ 15 w 35"/>
                <a:gd name="T13" fmla="*/ 4 h 35"/>
                <a:gd name="T14" fmla="*/ 6 w 35"/>
                <a:gd name="T15" fmla="*/ 2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5">
                  <a:moveTo>
                    <a:pt x="14" y="2"/>
                  </a:moveTo>
                  <a:cubicBezTo>
                    <a:pt x="24" y="0"/>
                    <a:pt x="32" y="7"/>
                    <a:pt x="32" y="16"/>
                  </a:cubicBezTo>
                  <a:cubicBezTo>
                    <a:pt x="31" y="31"/>
                    <a:pt x="10" y="35"/>
                    <a:pt x="4" y="22"/>
                  </a:cubicBezTo>
                  <a:cubicBezTo>
                    <a:pt x="0" y="13"/>
                    <a:pt x="4" y="4"/>
                    <a:pt x="14" y="2"/>
                  </a:cubicBezTo>
                  <a:moveTo>
                    <a:pt x="6" y="20"/>
                  </a:moveTo>
                  <a:cubicBezTo>
                    <a:pt x="11" y="34"/>
                    <a:pt x="35" y="26"/>
                    <a:pt x="28" y="10"/>
                  </a:cubicBezTo>
                  <a:cubicBezTo>
                    <a:pt x="26" y="6"/>
                    <a:pt x="21" y="3"/>
                    <a:pt x="15" y="4"/>
                  </a:cubicBezTo>
                  <a:cubicBezTo>
                    <a:pt x="8" y="6"/>
                    <a:pt x="4" y="13"/>
                    <a:pt x="6" y="2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Freeform 27"/>
            <p:cNvSpPr>
              <a:spLocks noEditPoints="1"/>
            </p:cNvSpPr>
            <p:nvPr/>
          </p:nvSpPr>
          <p:spPr bwMode="auto">
            <a:xfrm>
              <a:off x="3632" y="2338"/>
              <a:ext cx="33" cy="45"/>
            </a:xfrm>
            <a:custGeom>
              <a:avLst/>
              <a:gdLst>
                <a:gd name="T0" fmla="*/ 1 w 14"/>
                <a:gd name="T1" fmla="*/ 0 h 19"/>
                <a:gd name="T2" fmla="*/ 12 w 14"/>
                <a:gd name="T3" fmla="*/ 2 h 19"/>
                <a:gd name="T4" fmla="*/ 9 w 14"/>
                <a:gd name="T5" fmla="*/ 10 h 19"/>
                <a:gd name="T6" fmla="*/ 13 w 14"/>
                <a:gd name="T7" fmla="*/ 16 h 19"/>
                <a:gd name="T8" fmla="*/ 4 w 14"/>
                <a:gd name="T9" fmla="*/ 10 h 19"/>
                <a:gd name="T10" fmla="*/ 3 w 14"/>
                <a:gd name="T11" fmla="*/ 17 h 19"/>
                <a:gd name="T12" fmla="*/ 0 w 14"/>
                <a:gd name="T13" fmla="*/ 17 h 19"/>
                <a:gd name="T14" fmla="*/ 1 w 14"/>
                <a:gd name="T15" fmla="*/ 0 h 19"/>
                <a:gd name="T16" fmla="*/ 3 w 14"/>
                <a:gd name="T17" fmla="*/ 8 h 19"/>
                <a:gd name="T18" fmla="*/ 10 w 14"/>
                <a:gd name="T19" fmla="*/ 4 h 19"/>
                <a:gd name="T20" fmla="*/ 3 w 14"/>
                <a:gd name="T21" fmla="*/ 2 h 19"/>
                <a:gd name="T22" fmla="*/ 3 w 14"/>
                <a:gd name="T23"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9">
                  <a:moveTo>
                    <a:pt x="1" y="0"/>
                  </a:moveTo>
                  <a:cubicBezTo>
                    <a:pt x="5" y="0"/>
                    <a:pt x="9" y="0"/>
                    <a:pt x="12" y="2"/>
                  </a:cubicBezTo>
                  <a:cubicBezTo>
                    <a:pt x="14" y="5"/>
                    <a:pt x="13" y="10"/>
                    <a:pt x="9" y="10"/>
                  </a:cubicBezTo>
                  <a:cubicBezTo>
                    <a:pt x="10" y="12"/>
                    <a:pt x="12" y="14"/>
                    <a:pt x="13" y="16"/>
                  </a:cubicBezTo>
                  <a:cubicBezTo>
                    <a:pt x="7" y="19"/>
                    <a:pt x="9" y="9"/>
                    <a:pt x="4" y="10"/>
                  </a:cubicBezTo>
                  <a:cubicBezTo>
                    <a:pt x="3" y="11"/>
                    <a:pt x="4" y="15"/>
                    <a:pt x="3" y="17"/>
                  </a:cubicBezTo>
                  <a:cubicBezTo>
                    <a:pt x="0" y="17"/>
                    <a:pt x="0" y="17"/>
                    <a:pt x="0" y="17"/>
                  </a:cubicBezTo>
                  <a:cubicBezTo>
                    <a:pt x="1" y="12"/>
                    <a:pt x="0" y="4"/>
                    <a:pt x="1" y="0"/>
                  </a:cubicBezTo>
                  <a:moveTo>
                    <a:pt x="3" y="8"/>
                  </a:moveTo>
                  <a:cubicBezTo>
                    <a:pt x="7" y="8"/>
                    <a:pt x="11" y="8"/>
                    <a:pt x="10" y="4"/>
                  </a:cubicBezTo>
                  <a:cubicBezTo>
                    <a:pt x="9" y="2"/>
                    <a:pt x="6" y="2"/>
                    <a:pt x="3" y="2"/>
                  </a:cubicBezTo>
                  <a:lnTo>
                    <a:pt x="3"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Freeform 28"/>
            <p:cNvSpPr>
              <a:spLocks/>
            </p:cNvSpPr>
            <p:nvPr/>
          </p:nvSpPr>
          <p:spPr bwMode="auto">
            <a:xfrm>
              <a:off x="2099" y="847"/>
              <a:ext cx="303" cy="428"/>
            </a:xfrm>
            <a:custGeom>
              <a:avLst/>
              <a:gdLst>
                <a:gd name="T0" fmla="*/ 0 w 303"/>
                <a:gd name="T1" fmla="*/ 428 h 428"/>
                <a:gd name="T2" fmla="*/ 0 w 303"/>
                <a:gd name="T3" fmla="*/ 0 h 428"/>
                <a:gd name="T4" fmla="*/ 88 w 303"/>
                <a:gd name="T5" fmla="*/ 0 h 428"/>
                <a:gd name="T6" fmla="*/ 88 w 303"/>
                <a:gd name="T7" fmla="*/ 355 h 428"/>
                <a:gd name="T8" fmla="*/ 303 w 303"/>
                <a:gd name="T9" fmla="*/ 355 h 428"/>
                <a:gd name="T10" fmla="*/ 303 w 303"/>
                <a:gd name="T11" fmla="*/ 428 h 428"/>
                <a:gd name="T12" fmla="*/ 0 w 303"/>
                <a:gd name="T13" fmla="*/ 428 h 428"/>
              </a:gdLst>
              <a:ahLst/>
              <a:cxnLst>
                <a:cxn ang="0">
                  <a:pos x="T0" y="T1"/>
                </a:cxn>
                <a:cxn ang="0">
                  <a:pos x="T2" y="T3"/>
                </a:cxn>
                <a:cxn ang="0">
                  <a:pos x="T4" y="T5"/>
                </a:cxn>
                <a:cxn ang="0">
                  <a:pos x="T6" y="T7"/>
                </a:cxn>
                <a:cxn ang="0">
                  <a:pos x="T8" y="T9"/>
                </a:cxn>
                <a:cxn ang="0">
                  <a:pos x="T10" y="T11"/>
                </a:cxn>
                <a:cxn ang="0">
                  <a:pos x="T12" y="T13"/>
                </a:cxn>
              </a:cxnLst>
              <a:rect l="0" t="0" r="r" b="b"/>
              <a:pathLst>
                <a:path w="303" h="428">
                  <a:moveTo>
                    <a:pt x="0" y="428"/>
                  </a:moveTo>
                  <a:lnTo>
                    <a:pt x="0" y="0"/>
                  </a:lnTo>
                  <a:lnTo>
                    <a:pt x="88" y="0"/>
                  </a:lnTo>
                  <a:lnTo>
                    <a:pt x="88" y="355"/>
                  </a:lnTo>
                  <a:lnTo>
                    <a:pt x="303" y="355"/>
                  </a:lnTo>
                  <a:lnTo>
                    <a:pt x="303" y="428"/>
                  </a:lnTo>
                  <a:lnTo>
                    <a:pt x="0" y="42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Freeform 29"/>
            <p:cNvSpPr>
              <a:spLocks/>
            </p:cNvSpPr>
            <p:nvPr/>
          </p:nvSpPr>
          <p:spPr bwMode="auto">
            <a:xfrm>
              <a:off x="2444" y="843"/>
              <a:ext cx="399" cy="432"/>
            </a:xfrm>
            <a:custGeom>
              <a:avLst/>
              <a:gdLst>
                <a:gd name="T0" fmla="*/ 0 w 399"/>
                <a:gd name="T1" fmla="*/ 432 h 432"/>
                <a:gd name="T2" fmla="*/ 147 w 399"/>
                <a:gd name="T3" fmla="*/ 205 h 432"/>
                <a:gd name="T4" fmla="*/ 14 w 399"/>
                <a:gd name="T5" fmla="*/ 0 h 432"/>
                <a:gd name="T6" fmla="*/ 116 w 399"/>
                <a:gd name="T7" fmla="*/ 0 h 432"/>
                <a:gd name="T8" fmla="*/ 201 w 399"/>
                <a:gd name="T9" fmla="*/ 139 h 432"/>
                <a:gd name="T10" fmla="*/ 286 w 399"/>
                <a:gd name="T11" fmla="*/ 0 h 432"/>
                <a:gd name="T12" fmla="*/ 388 w 399"/>
                <a:gd name="T13" fmla="*/ 0 h 432"/>
                <a:gd name="T14" fmla="*/ 253 w 399"/>
                <a:gd name="T15" fmla="*/ 210 h 432"/>
                <a:gd name="T16" fmla="*/ 399 w 399"/>
                <a:gd name="T17" fmla="*/ 432 h 432"/>
                <a:gd name="T18" fmla="*/ 295 w 399"/>
                <a:gd name="T19" fmla="*/ 432 h 432"/>
                <a:gd name="T20" fmla="*/ 201 w 399"/>
                <a:gd name="T21" fmla="*/ 283 h 432"/>
                <a:gd name="T22" fmla="*/ 104 w 399"/>
                <a:gd name="T23" fmla="*/ 432 h 432"/>
                <a:gd name="T24" fmla="*/ 0 w 399"/>
                <a:gd name="T25"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32">
                  <a:moveTo>
                    <a:pt x="0" y="432"/>
                  </a:moveTo>
                  <a:lnTo>
                    <a:pt x="147" y="205"/>
                  </a:lnTo>
                  <a:lnTo>
                    <a:pt x="14" y="0"/>
                  </a:lnTo>
                  <a:lnTo>
                    <a:pt x="116" y="0"/>
                  </a:lnTo>
                  <a:lnTo>
                    <a:pt x="201" y="139"/>
                  </a:lnTo>
                  <a:lnTo>
                    <a:pt x="286" y="0"/>
                  </a:lnTo>
                  <a:lnTo>
                    <a:pt x="388" y="0"/>
                  </a:lnTo>
                  <a:lnTo>
                    <a:pt x="253" y="210"/>
                  </a:lnTo>
                  <a:lnTo>
                    <a:pt x="399" y="432"/>
                  </a:lnTo>
                  <a:lnTo>
                    <a:pt x="295" y="432"/>
                  </a:lnTo>
                  <a:lnTo>
                    <a:pt x="201" y="283"/>
                  </a:lnTo>
                  <a:lnTo>
                    <a:pt x="104"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Freeform 30"/>
            <p:cNvSpPr>
              <a:spLocks/>
            </p:cNvSpPr>
            <p:nvPr/>
          </p:nvSpPr>
          <p:spPr bwMode="auto">
            <a:xfrm>
              <a:off x="2914" y="843"/>
              <a:ext cx="295" cy="432"/>
            </a:xfrm>
            <a:custGeom>
              <a:avLst/>
              <a:gdLst>
                <a:gd name="T0" fmla="*/ 0 w 295"/>
                <a:gd name="T1" fmla="*/ 432 h 432"/>
                <a:gd name="T2" fmla="*/ 0 w 295"/>
                <a:gd name="T3" fmla="*/ 0 h 432"/>
                <a:gd name="T4" fmla="*/ 295 w 295"/>
                <a:gd name="T5" fmla="*/ 0 h 432"/>
                <a:gd name="T6" fmla="*/ 295 w 295"/>
                <a:gd name="T7" fmla="*/ 73 h 432"/>
                <a:gd name="T8" fmla="*/ 88 w 295"/>
                <a:gd name="T9" fmla="*/ 73 h 432"/>
                <a:gd name="T10" fmla="*/ 88 w 295"/>
                <a:gd name="T11" fmla="*/ 174 h 432"/>
                <a:gd name="T12" fmla="*/ 267 w 295"/>
                <a:gd name="T13" fmla="*/ 174 h 432"/>
                <a:gd name="T14" fmla="*/ 267 w 295"/>
                <a:gd name="T15" fmla="*/ 248 h 432"/>
                <a:gd name="T16" fmla="*/ 88 w 295"/>
                <a:gd name="T17" fmla="*/ 248 h 432"/>
                <a:gd name="T18" fmla="*/ 88 w 295"/>
                <a:gd name="T19" fmla="*/ 432 h 432"/>
                <a:gd name="T20" fmla="*/ 0 w 295"/>
                <a:gd name="T2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432">
                  <a:moveTo>
                    <a:pt x="0" y="432"/>
                  </a:moveTo>
                  <a:lnTo>
                    <a:pt x="0" y="0"/>
                  </a:lnTo>
                  <a:lnTo>
                    <a:pt x="295" y="0"/>
                  </a:lnTo>
                  <a:lnTo>
                    <a:pt x="295" y="73"/>
                  </a:lnTo>
                  <a:lnTo>
                    <a:pt x="88" y="73"/>
                  </a:lnTo>
                  <a:lnTo>
                    <a:pt x="88" y="174"/>
                  </a:lnTo>
                  <a:lnTo>
                    <a:pt x="267" y="174"/>
                  </a:lnTo>
                  <a:lnTo>
                    <a:pt x="267" y="248"/>
                  </a:lnTo>
                  <a:lnTo>
                    <a:pt x="88" y="248"/>
                  </a:lnTo>
                  <a:lnTo>
                    <a:pt x="88"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31"/>
            <p:cNvSpPr>
              <a:spLocks/>
            </p:cNvSpPr>
            <p:nvPr/>
          </p:nvSpPr>
          <p:spPr bwMode="auto">
            <a:xfrm>
              <a:off x="3273" y="843"/>
              <a:ext cx="343" cy="432"/>
            </a:xfrm>
            <a:custGeom>
              <a:avLst/>
              <a:gdLst>
                <a:gd name="T0" fmla="*/ 128 w 343"/>
                <a:gd name="T1" fmla="*/ 432 h 432"/>
                <a:gd name="T2" fmla="*/ 128 w 343"/>
                <a:gd name="T3" fmla="*/ 73 h 432"/>
                <a:gd name="T4" fmla="*/ 0 w 343"/>
                <a:gd name="T5" fmla="*/ 73 h 432"/>
                <a:gd name="T6" fmla="*/ 0 w 343"/>
                <a:gd name="T7" fmla="*/ 0 h 432"/>
                <a:gd name="T8" fmla="*/ 343 w 343"/>
                <a:gd name="T9" fmla="*/ 0 h 432"/>
                <a:gd name="T10" fmla="*/ 343 w 343"/>
                <a:gd name="T11" fmla="*/ 73 h 432"/>
                <a:gd name="T12" fmla="*/ 215 w 343"/>
                <a:gd name="T13" fmla="*/ 73 h 432"/>
                <a:gd name="T14" fmla="*/ 215 w 343"/>
                <a:gd name="T15" fmla="*/ 432 h 432"/>
                <a:gd name="T16" fmla="*/ 128 w 343"/>
                <a:gd name="T17"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432">
                  <a:moveTo>
                    <a:pt x="128" y="432"/>
                  </a:moveTo>
                  <a:lnTo>
                    <a:pt x="128" y="73"/>
                  </a:lnTo>
                  <a:lnTo>
                    <a:pt x="0" y="73"/>
                  </a:lnTo>
                  <a:lnTo>
                    <a:pt x="0" y="0"/>
                  </a:lnTo>
                  <a:lnTo>
                    <a:pt x="343" y="0"/>
                  </a:lnTo>
                  <a:lnTo>
                    <a:pt x="343" y="73"/>
                  </a:lnTo>
                  <a:lnTo>
                    <a:pt x="215" y="73"/>
                  </a:lnTo>
                  <a:lnTo>
                    <a:pt x="215" y="432"/>
                  </a:lnTo>
                  <a:lnTo>
                    <a:pt x="128"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57" name="Tytuł 1"/>
          <p:cNvSpPr>
            <a:spLocks noGrp="1"/>
          </p:cNvSpPr>
          <p:nvPr>
            <p:ph type="title" hasCustomPrompt="1"/>
          </p:nvPr>
        </p:nvSpPr>
        <p:spPr>
          <a:xfrm>
            <a:off x="833644" y="2751241"/>
            <a:ext cx="7470096" cy="1289650"/>
          </a:xfrm>
        </p:spPr>
        <p:txBody>
          <a:bodyPr anchor="t"/>
          <a:lstStyle>
            <a:lvl1pPr algn="ctr">
              <a:lnSpc>
                <a:spcPct val="100000"/>
              </a:lnSpc>
              <a:spcBef>
                <a:spcPts val="450"/>
              </a:spcBef>
              <a:spcAft>
                <a:spcPts val="450"/>
              </a:spcAft>
              <a:defRPr sz="2800" b="0">
                <a:solidFill>
                  <a:schemeClr val="accent1"/>
                </a:solidFill>
              </a:defRPr>
            </a:lvl1pPr>
          </a:lstStyle>
          <a:p>
            <a:r>
              <a:rPr lang="pl-PL" dirty="0"/>
              <a:t>EDIT TITLE</a:t>
            </a:r>
            <a:endParaRPr lang="en-US" dirty="0"/>
          </a:p>
        </p:txBody>
      </p:sp>
      <p:sp>
        <p:nvSpPr>
          <p:cNvPr id="70" name="Freeform 36"/>
          <p:cNvSpPr>
            <a:spLocks/>
          </p:cNvSpPr>
          <p:nvPr/>
        </p:nvSpPr>
        <p:spPr bwMode="auto">
          <a:xfrm>
            <a:off x="6436070" y="1369868"/>
            <a:ext cx="193108" cy="173798"/>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close/>
              </a:path>
            </a:pathLst>
          </a:custGeom>
          <a:solidFill>
            <a:srgbClr val="124F96"/>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72" name="Freeform 38"/>
          <p:cNvSpPr>
            <a:spLocks/>
          </p:cNvSpPr>
          <p:nvPr/>
        </p:nvSpPr>
        <p:spPr bwMode="auto">
          <a:xfrm>
            <a:off x="6753916" y="1471052"/>
            <a:ext cx="90348" cy="91437"/>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close/>
              </a:path>
            </a:pathLst>
          </a:custGeom>
          <a:solidFill>
            <a:srgbClr val="3D649B"/>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73" name="Freeform 39"/>
          <p:cNvSpPr>
            <a:spLocks/>
          </p:cNvSpPr>
          <p:nvPr/>
        </p:nvSpPr>
        <p:spPr bwMode="auto">
          <a:xfrm>
            <a:off x="6466735" y="1845386"/>
            <a:ext cx="123292" cy="124778"/>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74" name="Freeform 41"/>
          <p:cNvSpPr>
            <a:spLocks/>
          </p:cNvSpPr>
          <p:nvPr/>
        </p:nvSpPr>
        <p:spPr bwMode="auto">
          <a:xfrm>
            <a:off x="2197853" y="1406191"/>
            <a:ext cx="63875" cy="62389"/>
          </a:xfrm>
          <a:custGeom>
            <a:avLst/>
            <a:gdLst>
              <a:gd name="T0" fmla="*/ 5 w 43"/>
              <a:gd name="T1" fmla="*/ 0 h 42"/>
              <a:gd name="T2" fmla="*/ 5 w 43"/>
              <a:gd name="T3" fmla="*/ 0 h 42"/>
              <a:gd name="T4" fmla="*/ 0 w 43"/>
              <a:gd name="T5" fmla="*/ 38 h 42"/>
              <a:gd name="T6" fmla="*/ 38 w 43"/>
              <a:gd name="T7" fmla="*/ 42 h 42"/>
              <a:gd name="T8" fmla="*/ 43 w 43"/>
              <a:gd name="T9" fmla="*/ 5 h 42"/>
              <a:gd name="T10" fmla="*/ 43 w 43"/>
              <a:gd name="T11" fmla="*/ 5 h 42"/>
              <a:gd name="T12" fmla="*/ 5 w 43"/>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3" h="42">
                <a:moveTo>
                  <a:pt x="5" y="0"/>
                </a:moveTo>
                <a:lnTo>
                  <a:pt x="5" y="0"/>
                </a:lnTo>
                <a:lnTo>
                  <a:pt x="0" y="38"/>
                </a:lnTo>
                <a:lnTo>
                  <a:pt x="38" y="42"/>
                </a:lnTo>
                <a:lnTo>
                  <a:pt x="43" y="5"/>
                </a:lnTo>
                <a:lnTo>
                  <a:pt x="43" y="5"/>
                </a:lnTo>
                <a:lnTo>
                  <a:pt x="5" y="0"/>
                </a:lnTo>
              </a:path>
            </a:pathLst>
          </a:custGeom>
          <a:solidFill>
            <a:srgbClr val="145098"/>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78" name="Freeform 45"/>
          <p:cNvSpPr>
            <a:spLocks/>
          </p:cNvSpPr>
          <p:nvPr/>
        </p:nvSpPr>
        <p:spPr bwMode="auto">
          <a:xfrm>
            <a:off x="5790423" y="1129398"/>
            <a:ext cx="60903" cy="60903"/>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81" name="Freeform 48"/>
          <p:cNvSpPr>
            <a:spLocks/>
          </p:cNvSpPr>
          <p:nvPr/>
        </p:nvSpPr>
        <p:spPr bwMode="auto">
          <a:xfrm>
            <a:off x="5533872" y="1644850"/>
            <a:ext cx="86156" cy="87642"/>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83" name="Freeform 50"/>
          <p:cNvSpPr>
            <a:spLocks/>
          </p:cNvSpPr>
          <p:nvPr/>
        </p:nvSpPr>
        <p:spPr bwMode="auto">
          <a:xfrm>
            <a:off x="6101315" y="1471052"/>
            <a:ext cx="78729" cy="8021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84" name="Freeform 51"/>
          <p:cNvSpPr>
            <a:spLocks noEditPoints="1"/>
          </p:cNvSpPr>
          <p:nvPr/>
        </p:nvSpPr>
        <p:spPr bwMode="auto">
          <a:xfrm>
            <a:off x="5701989" y="1320028"/>
            <a:ext cx="269238" cy="249478"/>
          </a:xfrm>
          <a:custGeom>
            <a:avLst/>
            <a:gdLst>
              <a:gd name="T0" fmla="*/ 92 w 147"/>
              <a:gd name="T1" fmla="*/ 102 h 137"/>
              <a:gd name="T2" fmla="*/ 90 w 147"/>
              <a:gd name="T3" fmla="*/ 94 h 137"/>
              <a:gd name="T4" fmla="*/ 100 w 147"/>
              <a:gd name="T5" fmla="*/ 88 h 137"/>
              <a:gd name="T6" fmla="*/ 104 w 147"/>
              <a:gd name="T7" fmla="*/ 110 h 137"/>
              <a:gd name="T8" fmla="*/ 66 w 147"/>
              <a:gd name="T9" fmla="*/ 115 h 137"/>
              <a:gd name="T10" fmla="*/ 44 w 147"/>
              <a:gd name="T11" fmla="*/ 79 h 137"/>
              <a:gd name="T12" fmla="*/ 56 w 147"/>
              <a:gd name="T13" fmla="*/ 81 h 137"/>
              <a:gd name="T14" fmla="*/ 77 w 147"/>
              <a:gd name="T15" fmla="*/ 97 h 137"/>
              <a:gd name="T16" fmla="*/ 84 w 147"/>
              <a:gd name="T17" fmla="*/ 107 h 137"/>
              <a:gd name="T18" fmla="*/ 101 w 147"/>
              <a:gd name="T19" fmla="*/ 112 h 137"/>
              <a:gd name="T20" fmla="*/ 79 w 147"/>
              <a:gd name="T21" fmla="*/ 93 h 137"/>
              <a:gd name="T22" fmla="*/ 54 w 147"/>
              <a:gd name="T23" fmla="*/ 74 h 137"/>
              <a:gd name="T24" fmla="*/ 77 w 147"/>
              <a:gd name="T25" fmla="*/ 76 h 137"/>
              <a:gd name="T26" fmla="*/ 85 w 147"/>
              <a:gd name="T27" fmla="*/ 74 h 137"/>
              <a:gd name="T28" fmla="*/ 92 w 147"/>
              <a:gd name="T29" fmla="*/ 86 h 137"/>
              <a:gd name="T30" fmla="*/ 86 w 147"/>
              <a:gd name="T31" fmla="*/ 92 h 137"/>
              <a:gd name="T32" fmla="*/ 79 w 147"/>
              <a:gd name="T33" fmla="*/ 93 h 137"/>
              <a:gd name="T34" fmla="*/ 86 w 147"/>
              <a:gd name="T35" fmla="*/ 70 h 137"/>
              <a:gd name="T36" fmla="*/ 93 w 147"/>
              <a:gd name="T37" fmla="*/ 58 h 137"/>
              <a:gd name="T38" fmla="*/ 97 w 147"/>
              <a:gd name="T39" fmla="*/ 59 h 137"/>
              <a:gd name="T40" fmla="*/ 93 w 147"/>
              <a:gd name="T41" fmla="*/ 73 h 137"/>
              <a:gd name="T42" fmla="*/ 52 w 147"/>
              <a:gd name="T43" fmla="*/ 69 h 137"/>
              <a:gd name="T44" fmla="*/ 63 w 147"/>
              <a:gd name="T45" fmla="*/ 46 h 137"/>
              <a:gd name="T46" fmla="*/ 75 w 147"/>
              <a:gd name="T47" fmla="*/ 44 h 137"/>
              <a:gd name="T48" fmla="*/ 91 w 147"/>
              <a:gd name="T49" fmla="*/ 55 h 137"/>
              <a:gd name="T50" fmla="*/ 81 w 147"/>
              <a:gd name="T51" fmla="*/ 61 h 137"/>
              <a:gd name="T52" fmla="*/ 71 w 147"/>
              <a:gd name="T53" fmla="*/ 67 h 137"/>
              <a:gd name="T54" fmla="*/ 53 w 147"/>
              <a:gd name="T55" fmla="*/ 71 h 137"/>
              <a:gd name="T56" fmla="*/ 100 w 147"/>
              <a:gd name="T57" fmla="*/ 59 h 137"/>
              <a:gd name="T58" fmla="*/ 104 w 147"/>
              <a:gd name="T59" fmla="*/ 44 h 137"/>
              <a:gd name="T60" fmla="*/ 125 w 147"/>
              <a:gd name="T61" fmla="*/ 81 h 137"/>
              <a:gd name="T62" fmla="*/ 104 w 147"/>
              <a:gd name="T63" fmla="*/ 87 h 137"/>
              <a:gd name="T64" fmla="*/ 106 w 147"/>
              <a:gd name="T65" fmla="*/ 72 h 137"/>
              <a:gd name="T66" fmla="*/ 91 w 147"/>
              <a:gd name="T67" fmla="*/ 46 h 137"/>
              <a:gd name="T68" fmla="*/ 75 w 147"/>
              <a:gd name="T69" fmla="*/ 35 h 137"/>
              <a:gd name="T70" fmla="*/ 108 w 147"/>
              <a:gd name="T71" fmla="*/ 31 h 137"/>
              <a:gd name="T72" fmla="*/ 101 w 147"/>
              <a:gd name="T73" fmla="*/ 42 h 137"/>
              <a:gd name="T74" fmla="*/ 91 w 147"/>
              <a:gd name="T75" fmla="*/ 46 h 137"/>
              <a:gd name="T76" fmla="*/ 32 w 147"/>
              <a:gd name="T77" fmla="*/ 56 h 137"/>
              <a:gd name="T78" fmla="*/ 59 w 147"/>
              <a:gd name="T79" fmla="*/ 30 h 137"/>
              <a:gd name="T80" fmla="*/ 59 w 147"/>
              <a:gd name="T81" fmla="*/ 46 h 137"/>
              <a:gd name="T82" fmla="*/ 51 w 147"/>
              <a:gd name="T83" fmla="*/ 65 h 137"/>
              <a:gd name="T84" fmla="*/ 38 w 147"/>
              <a:gd name="T85" fmla="*/ 78 h 137"/>
              <a:gd name="T86" fmla="*/ 34 w 147"/>
              <a:gd name="T87" fmla="*/ 86 h 137"/>
              <a:gd name="T88" fmla="*/ 60 w 147"/>
              <a:gd name="T89" fmla="*/ 24 h 137"/>
              <a:gd name="T90" fmla="*/ 91 w 147"/>
              <a:gd name="T91" fmla="*/ 22 h 137"/>
              <a:gd name="T92" fmla="*/ 74 w 147"/>
              <a:gd name="T93" fmla="*/ 31 h 137"/>
              <a:gd name="T94" fmla="*/ 63 w 147"/>
              <a:gd name="T95" fmla="*/ 29 h 137"/>
              <a:gd name="T96" fmla="*/ 16 w 147"/>
              <a:gd name="T97" fmla="*/ 39 h 137"/>
              <a:gd name="T98" fmla="*/ 77 w 147"/>
              <a:gd name="T99" fmla="*/ 137 h 137"/>
              <a:gd name="T100" fmla="*/ 140 w 147"/>
              <a:gd name="T101" fmla="*/ 98 h 137"/>
              <a:gd name="T102" fmla="*/ 147 w 147"/>
              <a:gd name="T103" fmla="*/ 68 h 137"/>
              <a:gd name="T104" fmla="*/ 78 w 147"/>
              <a:gd name="T10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7" h="137">
                <a:moveTo>
                  <a:pt x="104" y="110"/>
                </a:moveTo>
                <a:cubicBezTo>
                  <a:pt x="92" y="102"/>
                  <a:pt x="92" y="102"/>
                  <a:pt x="92" y="102"/>
                </a:cubicBezTo>
                <a:cubicBezTo>
                  <a:pt x="92" y="101"/>
                  <a:pt x="92" y="101"/>
                  <a:pt x="92" y="101"/>
                </a:cubicBezTo>
                <a:cubicBezTo>
                  <a:pt x="93" y="99"/>
                  <a:pt x="92" y="96"/>
                  <a:pt x="90" y="94"/>
                </a:cubicBezTo>
                <a:cubicBezTo>
                  <a:pt x="95" y="88"/>
                  <a:pt x="95" y="88"/>
                  <a:pt x="95" y="88"/>
                </a:cubicBezTo>
                <a:cubicBezTo>
                  <a:pt x="100" y="88"/>
                  <a:pt x="100" y="88"/>
                  <a:pt x="100" y="88"/>
                </a:cubicBezTo>
                <a:cubicBezTo>
                  <a:pt x="108" y="107"/>
                  <a:pt x="108" y="107"/>
                  <a:pt x="108" y="107"/>
                </a:cubicBezTo>
                <a:cubicBezTo>
                  <a:pt x="107" y="108"/>
                  <a:pt x="105" y="109"/>
                  <a:pt x="104" y="110"/>
                </a:cubicBezTo>
                <a:moveTo>
                  <a:pt x="79" y="117"/>
                </a:moveTo>
                <a:cubicBezTo>
                  <a:pt x="75" y="117"/>
                  <a:pt x="70" y="116"/>
                  <a:pt x="66" y="115"/>
                </a:cubicBezTo>
                <a:cubicBezTo>
                  <a:pt x="52" y="111"/>
                  <a:pt x="41" y="101"/>
                  <a:pt x="35" y="89"/>
                </a:cubicBezTo>
                <a:cubicBezTo>
                  <a:pt x="44" y="79"/>
                  <a:pt x="44" y="79"/>
                  <a:pt x="44" y="79"/>
                </a:cubicBezTo>
                <a:cubicBezTo>
                  <a:pt x="56" y="82"/>
                  <a:pt x="56" y="82"/>
                  <a:pt x="56" y="82"/>
                </a:cubicBezTo>
                <a:cubicBezTo>
                  <a:pt x="56" y="81"/>
                  <a:pt x="56" y="81"/>
                  <a:pt x="56" y="81"/>
                </a:cubicBezTo>
                <a:cubicBezTo>
                  <a:pt x="77" y="96"/>
                  <a:pt x="77" y="96"/>
                  <a:pt x="77" y="96"/>
                </a:cubicBezTo>
                <a:cubicBezTo>
                  <a:pt x="77" y="97"/>
                  <a:pt x="77" y="97"/>
                  <a:pt x="77" y="97"/>
                </a:cubicBezTo>
                <a:cubicBezTo>
                  <a:pt x="76" y="101"/>
                  <a:pt x="78" y="106"/>
                  <a:pt x="82" y="107"/>
                </a:cubicBezTo>
                <a:cubicBezTo>
                  <a:pt x="83" y="107"/>
                  <a:pt x="84" y="107"/>
                  <a:pt x="84" y="107"/>
                </a:cubicBezTo>
                <a:cubicBezTo>
                  <a:pt x="87" y="107"/>
                  <a:pt x="89" y="106"/>
                  <a:pt x="90" y="105"/>
                </a:cubicBezTo>
                <a:cubicBezTo>
                  <a:pt x="101" y="112"/>
                  <a:pt x="101" y="112"/>
                  <a:pt x="101" y="112"/>
                </a:cubicBezTo>
                <a:cubicBezTo>
                  <a:pt x="94" y="115"/>
                  <a:pt x="86" y="117"/>
                  <a:pt x="79" y="117"/>
                </a:cubicBezTo>
                <a:moveTo>
                  <a:pt x="79" y="93"/>
                </a:moveTo>
                <a:cubicBezTo>
                  <a:pt x="54" y="75"/>
                  <a:pt x="54" y="75"/>
                  <a:pt x="54" y="75"/>
                </a:cubicBezTo>
                <a:cubicBezTo>
                  <a:pt x="54" y="74"/>
                  <a:pt x="54" y="74"/>
                  <a:pt x="54" y="74"/>
                </a:cubicBezTo>
                <a:cubicBezTo>
                  <a:pt x="71" y="71"/>
                  <a:pt x="71" y="71"/>
                  <a:pt x="71" y="71"/>
                </a:cubicBezTo>
                <a:cubicBezTo>
                  <a:pt x="72" y="74"/>
                  <a:pt x="74" y="76"/>
                  <a:pt x="77" y="76"/>
                </a:cubicBezTo>
                <a:cubicBezTo>
                  <a:pt x="77" y="76"/>
                  <a:pt x="78" y="76"/>
                  <a:pt x="79" y="76"/>
                </a:cubicBezTo>
                <a:cubicBezTo>
                  <a:pt x="81" y="76"/>
                  <a:pt x="83" y="75"/>
                  <a:pt x="85" y="74"/>
                </a:cubicBezTo>
                <a:cubicBezTo>
                  <a:pt x="92" y="77"/>
                  <a:pt x="92" y="77"/>
                  <a:pt x="92" y="77"/>
                </a:cubicBezTo>
                <a:cubicBezTo>
                  <a:pt x="92" y="86"/>
                  <a:pt x="92" y="86"/>
                  <a:pt x="92" y="86"/>
                </a:cubicBezTo>
                <a:cubicBezTo>
                  <a:pt x="88" y="92"/>
                  <a:pt x="88" y="92"/>
                  <a:pt x="88" y="92"/>
                </a:cubicBezTo>
                <a:cubicBezTo>
                  <a:pt x="87" y="92"/>
                  <a:pt x="87" y="92"/>
                  <a:pt x="86" y="92"/>
                </a:cubicBezTo>
                <a:cubicBezTo>
                  <a:pt x="86" y="92"/>
                  <a:pt x="85" y="92"/>
                  <a:pt x="84" y="92"/>
                </a:cubicBezTo>
                <a:cubicBezTo>
                  <a:pt x="83" y="92"/>
                  <a:pt x="81" y="92"/>
                  <a:pt x="79" y="93"/>
                </a:cubicBezTo>
                <a:moveTo>
                  <a:pt x="93" y="73"/>
                </a:moveTo>
                <a:cubicBezTo>
                  <a:pt x="86" y="70"/>
                  <a:pt x="86" y="70"/>
                  <a:pt x="86" y="70"/>
                </a:cubicBezTo>
                <a:cubicBezTo>
                  <a:pt x="87" y="68"/>
                  <a:pt x="86" y="66"/>
                  <a:pt x="85" y="65"/>
                </a:cubicBezTo>
                <a:cubicBezTo>
                  <a:pt x="93" y="58"/>
                  <a:pt x="93" y="58"/>
                  <a:pt x="93" y="58"/>
                </a:cubicBezTo>
                <a:cubicBezTo>
                  <a:pt x="94" y="58"/>
                  <a:pt x="95" y="59"/>
                  <a:pt x="96" y="59"/>
                </a:cubicBezTo>
                <a:cubicBezTo>
                  <a:pt x="97" y="59"/>
                  <a:pt x="97" y="59"/>
                  <a:pt x="97" y="59"/>
                </a:cubicBezTo>
                <a:cubicBezTo>
                  <a:pt x="97" y="73"/>
                  <a:pt x="97" y="73"/>
                  <a:pt x="97" y="73"/>
                </a:cubicBezTo>
                <a:cubicBezTo>
                  <a:pt x="93" y="73"/>
                  <a:pt x="93" y="73"/>
                  <a:pt x="93" y="73"/>
                </a:cubicBezTo>
                <a:moveTo>
                  <a:pt x="53" y="71"/>
                </a:moveTo>
                <a:cubicBezTo>
                  <a:pt x="52" y="69"/>
                  <a:pt x="52" y="69"/>
                  <a:pt x="52" y="69"/>
                </a:cubicBezTo>
                <a:cubicBezTo>
                  <a:pt x="53" y="69"/>
                  <a:pt x="53" y="69"/>
                  <a:pt x="53" y="68"/>
                </a:cubicBezTo>
                <a:cubicBezTo>
                  <a:pt x="63" y="46"/>
                  <a:pt x="63" y="46"/>
                  <a:pt x="63" y="46"/>
                </a:cubicBezTo>
                <a:cubicBezTo>
                  <a:pt x="76" y="45"/>
                  <a:pt x="76" y="45"/>
                  <a:pt x="76" y="45"/>
                </a:cubicBezTo>
                <a:cubicBezTo>
                  <a:pt x="75" y="44"/>
                  <a:pt x="75" y="44"/>
                  <a:pt x="75" y="44"/>
                </a:cubicBezTo>
                <a:cubicBezTo>
                  <a:pt x="90" y="49"/>
                  <a:pt x="90" y="49"/>
                  <a:pt x="90" y="49"/>
                </a:cubicBezTo>
                <a:cubicBezTo>
                  <a:pt x="89" y="51"/>
                  <a:pt x="90" y="53"/>
                  <a:pt x="91" y="55"/>
                </a:cubicBezTo>
                <a:cubicBezTo>
                  <a:pt x="83" y="62"/>
                  <a:pt x="83" y="62"/>
                  <a:pt x="83" y="62"/>
                </a:cubicBezTo>
                <a:cubicBezTo>
                  <a:pt x="82" y="62"/>
                  <a:pt x="82" y="62"/>
                  <a:pt x="81" y="61"/>
                </a:cubicBezTo>
                <a:cubicBezTo>
                  <a:pt x="80" y="61"/>
                  <a:pt x="79" y="61"/>
                  <a:pt x="79" y="61"/>
                </a:cubicBezTo>
                <a:cubicBezTo>
                  <a:pt x="75" y="61"/>
                  <a:pt x="72" y="63"/>
                  <a:pt x="71" y="67"/>
                </a:cubicBezTo>
                <a:cubicBezTo>
                  <a:pt x="71" y="67"/>
                  <a:pt x="71" y="67"/>
                  <a:pt x="71" y="68"/>
                </a:cubicBezTo>
                <a:cubicBezTo>
                  <a:pt x="53" y="71"/>
                  <a:pt x="53" y="71"/>
                  <a:pt x="53" y="71"/>
                </a:cubicBezTo>
                <a:moveTo>
                  <a:pt x="100" y="73"/>
                </a:moveTo>
                <a:cubicBezTo>
                  <a:pt x="100" y="59"/>
                  <a:pt x="100" y="59"/>
                  <a:pt x="100" y="59"/>
                </a:cubicBezTo>
                <a:cubicBezTo>
                  <a:pt x="103" y="58"/>
                  <a:pt x="106" y="56"/>
                  <a:pt x="107" y="53"/>
                </a:cubicBezTo>
                <a:cubicBezTo>
                  <a:pt x="108" y="50"/>
                  <a:pt x="107" y="46"/>
                  <a:pt x="104" y="44"/>
                </a:cubicBezTo>
                <a:cubicBezTo>
                  <a:pt x="111" y="33"/>
                  <a:pt x="111" y="33"/>
                  <a:pt x="111" y="33"/>
                </a:cubicBezTo>
                <a:cubicBezTo>
                  <a:pt x="124" y="45"/>
                  <a:pt x="130" y="63"/>
                  <a:pt x="125" y="81"/>
                </a:cubicBezTo>
                <a:cubicBezTo>
                  <a:pt x="123" y="91"/>
                  <a:pt x="118" y="99"/>
                  <a:pt x="111" y="105"/>
                </a:cubicBezTo>
                <a:cubicBezTo>
                  <a:pt x="104" y="87"/>
                  <a:pt x="104" y="87"/>
                  <a:pt x="104" y="87"/>
                </a:cubicBezTo>
                <a:cubicBezTo>
                  <a:pt x="107" y="87"/>
                  <a:pt x="107" y="87"/>
                  <a:pt x="107" y="87"/>
                </a:cubicBezTo>
                <a:cubicBezTo>
                  <a:pt x="106" y="72"/>
                  <a:pt x="106" y="72"/>
                  <a:pt x="106" y="72"/>
                </a:cubicBezTo>
                <a:cubicBezTo>
                  <a:pt x="100" y="73"/>
                  <a:pt x="100" y="73"/>
                  <a:pt x="100" y="73"/>
                </a:cubicBezTo>
                <a:moveTo>
                  <a:pt x="91" y="46"/>
                </a:moveTo>
                <a:cubicBezTo>
                  <a:pt x="75" y="40"/>
                  <a:pt x="75" y="40"/>
                  <a:pt x="75" y="40"/>
                </a:cubicBezTo>
                <a:cubicBezTo>
                  <a:pt x="75" y="35"/>
                  <a:pt x="75" y="35"/>
                  <a:pt x="75" y="35"/>
                </a:cubicBezTo>
                <a:cubicBezTo>
                  <a:pt x="105" y="28"/>
                  <a:pt x="105" y="28"/>
                  <a:pt x="105" y="28"/>
                </a:cubicBezTo>
                <a:cubicBezTo>
                  <a:pt x="106" y="29"/>
                  <a:pt x="107" y="30"/>
                  <a:pt x="108" y="31"/>
                </a:cubicBezTo>
                <a:cubicBezTo>
                  <a:pt x="101" y="42"/>
                  <a:pt x="101" y="42"/>
                  <a:pt x="101" y="42"/>
                </a:cubicBezTo>
                <a:cubicBezTo>
                  <a:pt x="101" y="42"/>
                  <a:pt x="101" y="42"/>
                  <a:pt x="101" y="42"/>
                </a:cubicBezTo>
                <a:cubicBezTo>
                  <a:pt x="100" y="42"/>
                  <a:pt x="99" y="42"/>
                  <a:pt x="98" y="42"/>
                </a:cubicBezTo>
                <a:cubicBezTo>
                  <a:pt x="95" y="42"/>
                  <a:pt x="92" y="44"/>
                  <a:pt x="91" y="46"/>
                </a:cubicBezTo>
                <a:moveTo>
                  <a:pt x="34" y="86"/>
                </a:moveTo>
                <a:cubicBezTo>
                  <a:pt x="30" y="76"/>
                  <a:pt x="29" y="66"/>
                  <a:pt x="32" y="56"/>
                </a:cubicBezTo>
                <a:cubicBezTo>
                  <a:pt x="36" y="42"/>
                  <a:pt x="45" y="32"/>
                  <a:pt x="57" y="26"/>
                </a:cubicBezTo>
                <a:cubicBezTo>
                  <a:pt x="59" y="30"/>
                  <a:pt x="59" y="30"/>
                  <a:pt x="59" y="30"/>
                </a:cubicBezTo>
                <a:cubicBezTo>
                  <a:pt x="57" y="30"/>
                  <a:pt x="57" y="30"/>
                  <a:pt x="57" y="30"/>
                </a:cubicBezTo>
                <a:cubicBezTo>
                  <a:pt x="59" y="46"/>
                  <a:pt x="59" y="46"/>
                  <a:pt x="59" y="46"/>
                </a:cubicBezTo>
                <a:cubicBezTo>
                  <a:pt x="59" y="46"/>
                  <a:pt x="59" y="46"/>
                  <a:pt x="59" y="46"/>
                </a:cubicBezTo>
                <a:cubicBezTo>
                  <a:pt x="51" y="65"/>
                  <a:pt x="51" y="65"/>
                  <a:pt x="51" y="65"/>
                </a:cubicBezTo>
                <a:cubicBezTo>
                  <a:pt x="51" y="64"/>
                  <a:pt x="51" y="64"/>
                  <a:pt x="51" y="64"/>
                </a:cubicBezTo>
                <a:cubicBezTo>
                  <a:pt x="38" y="78"/>
                  <a:pt x="38" y="78"/>
                  <a:pt x="38" y="78"/>
                </a:cubicBezTo>
                <a:cubicBezTo>
                  <a:pt x="40" y="78"/>
                  <a:pt x="40" y="78"/>
                  <a:pt x="40" y="78"/>
                </a:cubicBezTo>
                <a:cubicBezTo>
                  <a:pt x="34" y="86"/>
                  <a:pt x="34" y="86"/>
                  <a:pt x="34" y="86"/>
                </a:cubicBezTo>
                <a:moveTo>
                  <a:pt x="63" y="29"/>
                </a:moveTo>
                <a:cubicBezTo>
                  <a:pt x="60" y="24"/>
                  <a:pt x="60" y="24"/>
                  <a:pt x="60" y="24"/>
                </a:cubicBezTo>
                <a:cubicBezTo>
                  <a:pt x="66" y="22"/>
                  <a:pt x="72" y="21"/>
                  <a:pt x="79" y="21"/>
                </a:cubicBezTo>
                <a:cubicBezTo>
                  <a:pt x="83" y="21"/>
                  <a:pt x="87" y="21"/>
                  <a:pt x="91" y="22"/>
                </a:cubicBezTo>
                <a:cubicBezTo>
                  <a:pt x="94" y="23"/>
                  <a:pt x="97" y="24"/>
                  <a:pt x="100" y="26"/>
                </a:cubicBezTo>
                <a:cubicBezTo>
                  <a:pt x="74" y="31"/>
                  <a:pt x="74" y="31"/>
                  <a:pt x="74" y="31"/>
                </a:cubicBezTo>
                <a:cubicBezTo>
                  <a:pt x="74" y="28"/>
                  <a:pt x="74" y="28"/>
                  <a:pt x="74" y="28"/>
                </a:cubicBezTo>
                <a:cubicBezTo>
                  <a:pt x="63" y="29"/>
                  <a:pt x="63" y="29"/>
                  <a:pt x="63" y="29"/>
                </a:cubicBezTo>
                <a:moveTo>
                  <a:pt x="78" y="0"/>
                </a:moveTo>
                <a:cubicBezTo>
                  <a:pt x="52" y="0"/>
                  <a:pt x="28" y="14"/>
                  <a:pt x="16" y="39"/>
                </a:cubicBezTo>
                <a:cubicBezTo>
                  <a:pt x="0" y="74"/>
                  <a:pt x="15" y="115"/>
                  <a:pt x="49" y="131"/>
                </a:cubicBezTo>
                <a:cubicBezTo>
                  <a:pt x="58" y="135"/>
                  <a:pt x="67" y="137"/>
                  <a:pt x="77" y="137"/>
                </a:cubicBezTo>
                <a:cubicBezTo>
                  <a:pt x="80" y="137"/>
                  <a:pt x="80" y="137"/>
                  <a:pt x="80" y="137"/>
                </a:cubicBezTo>
                <a:cubicBezTo>
                  <a:pt x="105" y="137"/>
                  <a:pt x="129" y="122"/>
                  <a:pt x="140" y="98"/>
                </a:cubicBezTo>
                <a:cubicBezTo>
                  <a:pt x="145" y="89"/>
                  <a:pt x="147" y="79"/>
                  <a:pt x="147" y="70"/>
                </a:cubicBezTo>
                <a:cubicBezTo>
                  <a:pt x="147" y="68"/>
                  <a:pt x="147" y="68"/>
                  <a:pt x="147" y="68"/>
                </a:cubicBezTo>
                <a:cubicBezTo>
                  <a:pt x="147" y="42"/>
                  <a:pt x="132" y="18"/>
                  <a:pt x="108" y="6"/>
                </a:cubicBezTo>
                <a:cubicBezTo>
                  <a:pt x="98" y="2"/>
                  <a:pt x="88" y="0"/>
                  <a:pt x="78" y="0"/>
                </a:cubicBezTo>
              </a:path>
            </a:pathLst>
          </a:custGeom>
          <a:solidFill>
            <a:srgbClr val="84A2CD"/>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grpSp>
        <p:nvGrpSpPr>
          <p:cNvPr id="7195" name="Group 7194"/>
          <p:cNvGrpSpPr/>
          <p:nvPr/>
        </p:nvGrpSpPr>
        <p:grpSpPr>
          <a:xfrm>
            <a:off x="3220855" y="1128565"/>
            <a:ext cx="342870" cy="337554"/>
            <a:chOff x="11775572" y="1451125"/>
            <a:chExt cx="267767" cy="263615"/>
          </a:xfrm>
        </p:grpSpPr>
        <p:sp>
          <p:nvSpPr>
            <p:cNvPr id="85" name="Freeform 52"/>
            <p:cNvSpPr>
              <a:spLocks/>
            </p:cNvSpPr>
            <p:nvPr/>
          </p:nvSpPr>
          <p:spPr bwMode="auto">
            <a:xfrm>
              <a:off x="11862762" y="1565289"/>
              <a:ext cx="35287" cy="33211"/>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86" name="Freeform 53"/>
            <p:cNvSpPr>
              <a:spLocks/>
            </p:cNvSpPr>
            <p:nvPr/>
          </p:nvSpPr>
          <p:spPr bwMode="auto">
            <a:xfrm>
              <a:off x="11862762" y="1565289"/>
              <a:ext cx="35287" cy="33211"/>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dirty="0"/>
            </a:p>
          </p:txBody>
        </p:sp>
        <p:sp>
          <p:nvSpPr>
            <p:cNvPr id="87" name="Freeform 54"/>
            <p:cNvSpPr>
              <a:spLocks/>
            </p:cNvSpPr>
            <p:nvPr/>
          </p:nvSpPr>
          <p:spPr bwMode="auto">
            <a:xfrm>
              <a:off x="11927109" y="1625485"/>
              <a:ext cx="16606" cy="20757"/>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88" name="Freeform 55"/>
            <p:cNvSpPr>
              <a:spLocks/>
            </p:cNvSpPr>
            <p:nvPr/>
          </p:nvSpPr>
          <p:spPr bwMode="auto">
            <a:xfrm>
              <a:off x="11927109" y="1625485"/>
              <a:ext cx="16606" cy="20757"/>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dirty="0"/>
            </a:p>
          </p:txBody>
        </p:sp>
        <p:sp>
          <p:nvSpPr>
            <p:cNvPr id="89" name="Freeform 56"/>
            <p:cNvSpPr>
              <a:spLocks noEditPoints="1"/>
            </p:cNvSpPr>
            <p:nvPr/>
          </p:nvSpPr>
          <p:spPr bwMode="auto">
            <a:xfrm>
              <a:off x="11775572" y="1451125"/>
              <a:ext cx="267767" cy="263615"/>
            </a:xfrm>
            <a:custGeom>
              <a:avLst/>
              <a:gdLst>
                <a:gd name="T0" fmla="*/ 110 w 175"/>
                <a:gd name="T1" fmla="*/ 101 h 171"/>
                <a:gd name="T2" fmla="*/ 117 w 175"/>
                <a:gd name="T3" fmla="*/ 108 h 171"/>
                <a:gd name="T4" fmla="*/ 121 w 175"/>
                <a:gd name="T5" fmla="*/ 110 h 171"/>
                <a:gd name="T6" fmla="*/ 124 w 175"/>
                <a:gd name="T7" fmla="*/ 120 h 171"/>
                <a:gd name="T8" fmla="*/ 122 w 175"/>
                <a:gd name="T9" fmla="*/ 126 h 171"/>
                <a:gd name="T10" fmla="*/ 117 w 175"/>
                <a:gd name="T11" fmla="*/ 129 h 171"/>
                <a:gd name="T12" fmla="*/ 111 w 175"/>
                <a:gd name="T13" fmla="*/ 135 h 171"/>
                <a:gd name="T14" fmla="*/ 103 w 175"/>
                <a:gd name="T15" fmla="*/ 135 h 171"/>
                <a:gd name="T16" fmla="*/ 96 w 175"/>
                <a:gd name="T17" fmla="*/ 129 h 171"/>
                <a:gd name="T18" fmla="*/ 92 w 175"/>
                <a:gd name="T19" fmla="*/ 127 h 171"/>
                <a:gd name="T20" fmla="*/ 89 w 175"/>
                <a:gd name="T21" fmla="*/ 116 h 171"/>
                <a:gd name="T22" fmla="*/ 91 w 175"/>
                <a:gd name="T23" fmla="*/ 110 h 171"/>
                <a:gd name="T24" fmla="*/ 96 w 175"/>
                <a:gd name="T25" fmla="*/ 108 h 171"/>
                <a:gd name="T26" fmla="*/ 103 w 175"/>
                <a:gd name="T27" fmla="*/ 102 h 171"/>
                <a:gd name="T28" fmla="*/ 65 w 175"/>
                <a:gd name="T29" fmla="*/ 59 h 171"/>
                <a:gd name="T30" fmla="*/ 79 w 175"/>
                <a:gd name="T31" fmla="*/ 54 h 171"/>
                <a:gd name="T32" fmla="*/ 90 w 175"/>
                <a:gd name="T33" fmla="*/ 61 h 171"/>
                <a:gd name="T34" fmla="*/ 100 w 175"/>
                <a:gd name="T35" fmla="*/ 78 h 171"/>
                <a:gd name="T36" fmla="*/ 101 w 175"/>
                <a:gd name="T37" fmla="*/ 85 h 171"/>
                <a:gd name="T38" fmla="*/ 96 w 175"/>
                <a:gd name="T39" fmla="*/ 103 h 171"/>
                <a:gd name="T40" fmla="*/ 86 w 175"/>
                <a:gd name="T41" fmla="*/ 112 h 171"/>
                <a:gd name="T42" fmla="*/ 73 w 175"/>
                <a:gd name="T43" fmla="*/ 111 h 171"/>
                <a:gd name="T44" fmla="*/ 59 w 175"/>
                <a:gd name="T45" fmla="*/ 116 h 171"/>
                <a:gd name="T46" fmla="*/ 48 w 175"/>
                <a:gd name="T47" fmla="*/ 109 h 171"/>
                <a:gd name="T48" fmla="*/ 38 w 175"/>
                <a:gd name="T49" fmla="*/ 92 h 171"/>
                <a:gd name="T50" fmla="*/ 37 w 175"/>
                <a:gd name="T51" fmla="*/ 85 h 171"/>
                <a:gd name="T52" fmla="*/ 39 w 175"/>
                <a:gd name="T53" fmla="*/ 73 h 171"/>
                <a:gd name="T54" fmla="*/ 47 w 175"/>
                <a:gd name="T55" fmla="*/ 68 h 171"/>
                <a:gd name="T56" fmla="*/ 58 w 175"/>
                <a:gd name="T57" fmla="*/ 55 h 171"/>
                <a:gd name="T58" fmla="*/ 54 w 175"/>
                <a:gd name="T59" fmla="*/ 0 h 171"/>
                <a:gd name="T60" fmla="*/ 0 w 175"/>
                <a:gd name="T61" fmla="*/ 171 h 171"/>
                <a:gd name="T62" fmla="*/ 175 w 175"/>
                <a:gd name="T63" fmla="*/ 132 h 171"/>
                <a:gd name="T64" fmla="*/ 54 w 175"/>
                <a:gd name="T65"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5" h="171">
                  <a:moveTo>
                    <a:pt x="106" y="104"/>
                  </a:moveTo>
                  <a:cubicBezTo>
                    <a:pt x="108" y="104"/>
                    <a:pt x="109" y="103"/>
                    <a:pt x="110" y="101"/>
                  </a:cubicBezTo>
                  <a:cubicBezTo>
                    <a:pt x="111" y="102"/>
                    <a:pt x="112" y="102"/>
                    <a:pt x="114" y="103"/>
                  </a:cubicBezTo>
                  <a:cubicBezTo>
                    <a:pt x="113" y="105"/>
                    <a:pt x="115" y="108"/>
                    <a:pt x="117" y="108"/>
                  </a:cubicBezTo>
                  <a:cubicBezTo>
                    <a:pt x="118" y="108"/>
                    <a:pt x="119" y="107"/>
                    <a:pt x="119" y="107"/>
                  </a:cubicBezTo>
                  <a:cubicBezTo>
                    <a:pt x="120" y="108"/>
                    <a:pt x="121" y="109"/>
                    <a:pt x="121" y="110"/>
                  </a:cubicBezTo>
                  <a:cubicBezTo>
                    <a:pt x="119" y="112"/>
                    <a:pt x="119" y="116"/>
                    <a:pt x="124" y="116"/>
                  </a:cubicBezTo>
                  <a:cubicBezTo>
                    <a:pt x="124" y="118"/>
                    <a:pt x="124" y="119"/>
                    <a:pt x="124" y="120"/>
                  </a:cubicBezTo>
                  <a:cubicBezTo>
                    <a:pt x="124" y="120"/>
                    <a:pt x="123" y="120"/>
                    <a:pt x="123" y="120"/>
                  </a:cubicBezTo>
                  <a:cubicBezTo>
                    <a:pt x="120" y="120"/>
                    <a:pt x="119" y="125"/>
                    <a:pt x="122" y="126"/>
                  </a:cubicBezTo>
                  <a:cubicBezTo>
                    <a:pt x="121" y="128"/>
                    <a:pt x="120" y="129"/>
                    <a:pt x="119" y="130"/>
                  </a:cubicBezTo>
                  <a:cubicBezTo>
                    <a:pt x="119" y="129"/>
                    <a:pt x="118" y="129"/>
                    <a:pt x="117" y="129"/>
                  </a:cubicBezTo>
                  <a:cubicBezTo>
                    <a:pt x="115" y="129"/>
                    <a:pt x="113" y="131"/>
                    <a:pt x="114" y="133"/>
                  </a:cubicBezTo>
                  <a:cubicBezTo>
                    <a:pt x="113" y="135"/>
                    <a:pt x="112" y="134"/>
                    <a:pt x="111" y="135"/>
                  </a:cubicBezTo>
                  <a:cubicBezTo>
                    <a:pt x="110" y="133"/>
                    <a:pt x="108" y="132"/>
                    <a:pt x="107" y="132"/>
                  </a:cubicBezTo>
                  <a:cubicBezTo>
                    <a:pt x="105" y="132"/>
                    <a:pt x="104" y="133"/>
                    <a:pt x="103" y="135"/>
                  </a:cubicBezTo>
                  <a:cubicBezTo>
                    <a:pt x="102" y="135"/>
                    <a:pt x="101" y="134"/>
                    <a:pt x="99" y="134"/>
                  </a:cubicBezTo>
                  <a:cubicBezTo>
                    <a:pt x="101" y="131"/>
                    <a:pt x="98" y="129"/>
                    <a:pt x="96" y="129"/>
                  </a:cubicBezTo>
                  <a:cubicBezTo>
                    <a:pt x="95" y="129"/>
                    <a:pt x="95" y="129"/>
                    <a:pt x="94" y="129"/>
                  </a:cubicBezTo>
                  <a:cubicBezTo>
                    <a:pt x="93" y="129"/>
                    <a:pt x="92" y="128"/>
                    <a:pt x="92" y="127"/>
                  </a:cubicBezTo>
                  <a:cubicBezTo>
                    <a:pt x="94" y="125"/>
                    <a:pt x="94" y="120"/>
                    <a:pt x="90" y="120"/>
                  </a:cubicBezTo>
                  <a:cubicBezTo>
                    <a:pt x="89" y="119"/>
                    <a:pt x="89" y="118"/>
                    <a:pt x="89" y="116"/>
                  </a:cubicBezTo>
                  <a:cubicBezTo>
                    <a:pt x="90" y="116"/>
                    <a:pt x="90" y="116"/>
                    <a:pt x="90" y="116"/>
                  </a:cubicBezTo>
                  <a:cubicBezTo>
                    <a:pt x="93" y="116"/>
                    <a:pt x="94" y="112"/>
                    <a:pt x="91" y="110"/>
                  </a:cubicBezTo>
                  <a:cubicBezTo>
                    <a:pt x="92" y="109"/>
                    <a:pt x="93" y="108"/>
                    <a:pt x="94" y="107"/>
                  </a:cubicBezTo>
                  <a:cubicBezTo>
                    <a:pt x="95" y="107"/>
                    <a:pt x="95" y="108"/>
                    <a:pt x="96" y="108"/>
                  </a:cubicBezTo>
                  <a:cubicBezTo>
                    <a:pt x="99" y="108"/>
                    <a:pt x="100" y="105"/>
                    <a:pt x="99" y="103"/>
                  </a:cubicBezTo>
                  <a:cubicBezTo>
                    <a:pt x="100" y="102"/>
                    <a:pt x="101" y="102"/>
                    <a:pt x="103" y="102"/>
                  </a:cubicBezTo>
                  <a:cubicBezTo>
                    <a:pt x="103" y="103"/>
                    <a:pt x="105" y="104"/>
                    <a:pt x="106" y="104"/>
                  </a:cubicBezTo>
                  <a:moveTo>
                    <a:pt x="65" y="59"/>
                  </a:moveTo>
                  <a:cubicBezTo>
                    <a:pt x="68" y="59"/>
                    <a:pt x="71" y="57"/>
                    <a:pt x="71" y="53"/>
                  </a:cubicBezTo>
                  <a:cubicBezTo>
                    <a:pt x="74" y="53"/>
                    <a:pt x="77" y="54"/>
                    <a:pt x="79" y="54"/>
                  </a:cubicBezTo>
                  <a:cubicBezTo>
                    <a:pt x="78" y="59"/>
                    <a:pt x="82" y="63"/>
                    <a:pt x="86" y="63"/>
                  </a:cubicBezTo>
                  <a:cubicBezTo>
                    <a:pt x="87" y="63"/>
                    <a:pt x="89" y="62"/>
                    <a:pt x="90" y="61"/>
                  </a:cubicBezTo>
                  <a:cubicBezTo>
                    <a:pt x="93" y="62"/>
                    <a:pt x="94" y="64"/>
                    <a:pt x="95" y="66"/>
                  </a:cubicBezTo>
                  <a:cubicBezTo>
                    <a:pt x="91" y="70"/>
                    <a:pt x="92" y="78"/>
                    <a:pt x="100" y="78"/>
                  </a:cubicBezTo>
                  <a:cubicBezTo>
                    <a:pt x="100" y="78"/>
                    <a:pt x="100" y="78"/>
                    <a:pt x="100" y="78"/>
                  </a:cubicBezTo>
                  <a:cubicBezTo>
                    <a:pt x="101" y="80"/>
                    <a:pt x="101" y="83"/>
                    <a:pt x="101" y="85"/>
                  </a:cubicBezTo>
                  <a:cubicBezTo>
                    <a:pt x="94" y="85"/>
                    <a:pt x="93" y="94"/>
                    <a:pt x="99" y="97"/>
                  </a:cubicBezTo>
                  <a:cubicBezTo>
                    <a:pt x="98" y="99"/>
                    <a:pt x="97" y="101"/>
                    <a:pt x="96" y="103"/>
                  </a:cubicBezTo>
                  <a:cubicBezTo>
                    <a:pt x="94" y="103"/>
                    <a:pt x="93" y="102"/>
                    <a:pt x="92" y="102"/>
                  </a:cubicBezTo>
                  <a:cubicBezTo>
                    <a:pt x="87" y="102"/>
                    <a:pt x="84" y="107"/>
                    <a:pt x="86" y="112"/>
                  </a:cubicBezTo>
                  <a:cubicBezTo>
                    <a:pt x="85" y="114"/>
                    <a:pt x="83" y="114"/>
                    <a:pt x="80" y="115"/>
                  </a:cubicBezTo>
                  <a:cubicBezTo>
                    <a:pt x="79" y="113"/>
                    <a:pt x="76" y="111"/>
                    <a:pt x="73" y="111"/>
                  </a:cubicBezTo>
                  <a:cubicBezTo>
                    <a:pt x="70" y="111"/>
                    <a:pt x="67" y="113"/>
                    <a:pt x="67" y="117"/>
                  </a:cubicBezTo>
                  <a:cubicBezTo>
                    <a:pt x="64" y="117"/>
                    <a:pt x="62" y="116"/>
                    <a:pt x="59" y="116"/>
                  </a:cubicBezTo>
                  <a:cubicBezTo>
                    <a:pt x="61" y="111"/>
                    <a:pt x="57" y="107"/>
                    <a:pt x="53" y="107"/>
                  </a:cubicBezTo>
                  <a:cubicBezTo>
                    <a:pt x="51" y="107"/>
                    <a:pt x="49" y="108"/>
                    <a:pt x="48" y="109"/>
                  </a:cubicBezTo>
                  <a:cubicBezTo>
                    <a:pt x="46" y="108"/>
                    <a:pt x="44" y="106"/>
                    <a:pt x="43" y="104"/>
                  </a:cubicBezTo>
                  <a:cubicBezTo>
                    <a:pt x="48" y="100"/>
                    <a:pt x="46" y="92"/>
                    <a:pt x="38" y="92"/>
                  </a:cubicBezTo>
                  <a:cubicBezTo>
                    <a:pt x="38" y="92"/>
                    <a:pt x="38" y="92"/>
                    <a:pt x="38" y="92"/>
                  </a:cubicBezTo>
                  <a:cubicBezTo>
                    <a:pt x="37" y="90"/>
                    <a:pt x="37" y="87"/>
                    <a:pt x="37" y="85"/>
                  </a:cubicBezTo>
                  <a:cubicBezTo>
                    <a:pt x="37" y="85"/>
                    <a:pt x="37" y="85"/>
                    <a:pt x="37" y="85"/>
                  </a:cubicBezTo>
                  <a:cubicBezTo>
                    <a:pt x="44" y="85"/>
                    <a:pt x="45" y="75"/>
                    <a:pt x="39" y="73"/>
                  </a:cubicBezTo>
                  <a:cubicBezTo>
                    <a:pt x="40" y="71"/>
                    <a:pt x="42" y="69"/>
                    <a:pt x="43" y="67"/>
                  </a:cubicBezTo>
                  <a:cubicBezTo>
                    <a:pt x="44" y="67"/>
                    <a:pt x="46" y="68"/>
                    <a:pt x="47" y="68"/>
                  </a:cubicBezTo>
                  <a:cubicBezTo>
                    <a:pt x="52" y="68"/>
                    <a:pt x="54" y="63"/>
                    <a:pt x="52" y="58"/>
                  </a:cubicBezTo>
                  <a:cubicBezTo>
                    <a:pt x="53" y="56"/>
                    <a:pt x="56" y="56"/>
                    <a:pt x="58" y="55"/>
                  </a:cubicBezTo>
                  <a:cubicBezTo>
                    <a:pt x="59" y="57"/>
                    <a:pt x="62" y="59"/>
                    <a:pt x="65" y="59"/>
                  </a:cubicBezTo>
                  <a:moveTo>
                    <a:pt x="54" y="0"/>
                  </a:moveTo>
                  <a:cubicBezTo>
                    <a:pt x="54" y="0"/>
                    <a:pt x="54" y="0"/>
                    <a:pt x="54" y="0"/>
                  </a:cubicBezTo>
                  <a:cubicBezTo>
                    <a:pt x="0" y="171"/>
                    <a:pt x="0" y="171"/>
                    <a:pt x="0" y="171"/>
                  </a:cubicBezTo>
                  <a:cubicBezTo>
                    <a:pt x="0" y="171"/>
                    <a:pt x="0" y="171"/>
                    <a:pt x="0" y="171"/>
                  </a:cubicBezTo>
                  <a:cubicBezTo>
                    <a:pt x="175" y="132"/>
                    <a:pt x="175" y="132"/>
                    <a:pt x="175" y="132"/>
                  </a:cubicBezTo>
                  <a:cubicBezTo>
                    <a:pt x="175" y="132"/>
                    <a:pt x="175" y="132"/>
                    <a:pt x="175" y="132"/>
                  </a:cubicBezTo>
                  <a:cubicBezTo>
                    <a:pt x="54" y="0"/>
                    <a:pt x="54" y="0"/>
                    <a:pt x="54" y="0"/>
                  </a:cubicBez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grpSp>
      <p:sp>
        <p:nvSpPr>
          <p:cNvPr id="130" name="Freeform 57"/>
          <p:cNvSpPr>
            <a:spLocks noEditPoints="1"/>
          </p:cNvSpPr>
          <p:nvPr/>
        </p:nvSpPr>
        <p:spPr bwMode="auto">
          <a:xfrm>
            <a:off x="4500915" y="1337141"/>
            <a:ext cx="465018" cy="428249"/>
          </a:xfrm>
          <a:custGeom>
            <a:avLst/>
            <a:gdLst>
              <a:gd name="T0" fmla="*/ 183 w 291"/>
              <a:gd name="T1" fmla="*/ 227 h 268"/>
              <a:gd name="T2" fmla="*/ 150 w 291"/>
              <a:gd name="T3" fmla="*/ 226 h 268"/>
              <a:gd name="T4" fmla="*/ 151 w 291"/>
              <a:gd name="T5" fmla="*/ 190 h 268"/>
              <a:gd name="T6" fmla="*/ 184 w 291"/>
              <a:gd name="T7" fmla="*/ 191 h 268"/>
              <a:gd name="T8" fmla="*/ 183 w 291"/>
              <a:gd name="T9" fmla="*/ 227 h 268"/>
              <a:gd name="T10" fmla="*/ 154 w 291"/>
              <a:gd name="T11" fmla="*/ 91 h 268"/>
              <a:gd name="T12" fmla="*/ 155 w 291"/>
              <a:gd name="T13" fmla="*/ 47 h 268"/>
              <a:gd name="T14" fmla="*/ 163 w 291"/>
              <a:gd name="T15" fmla="*/ 46 h 268"/>
              <a:gd name="T16" fmla="*/ 164 w 291"/>
              <a:gd name="T17" fmla="*/ 46 h 268"/>
              <a:gd name="T18" fmla="*/ 218 w 291"/>
              <a:gd name="T19" fmla="*/ 102 h 268"/>
              <a:gd name="T20" fmla="*/ 208 w 291"/>
              <a:gd name="T21" fmla="*/ 132 h 268"/>
              <a:gd name="T22" fmla="*/ 201 w 291"/>
              <a:gd name="T23" fmla="*/ 145 h 268"/>
              <a:gd name="T24" fmla="*/ 195 w 291"/>
              <a:gd name="T25" fmla="*/ 155 h 268"/>
              <a:gd name="T26" fmla="*/ 190 w 291"/>
              <a:gd name="T27" fmla="*/ 174 h 268"/>
              <a:gd name="T28" fmla="*/ 187 w 291"/>
              <a:gd name="T29" fmla="*/ 182 h 268"/>
              <a:gd name="T30" fmla="*/ 182 w 291"/>
              <a:gd name="T31" fmla="*/ 185 h 268"/>
              <a:gd name="T32" fmla="*/ 181 w 291"/>
              <a:gd name="T33" fmla="*/ 185 h 268"/>
              <a:gd name="T34" fmla="*/ 177 w 291"/>
              <a:gd name="T35" fmla="*/ 185 h 268"/>
              <a:gd name="T36" fmla="*/ 172 w 291"/>
              <a:gd name="T37" fmla="*/ 185 h 268"/>
              <a:gd name="T38" fmla="*/ 151 w 291"/>
              <a:gd name="T39" fmla="*/ 184 h 268"/>
              <a:gd name="T40" fmla="*/ 153 w 291"/>
              <a:gd name="T41" fmla="*/ 118 h 268"/>
              <a:gd name="T42" fmla="*/ 178 w 291"/>
              <a:gd name="T43" fmla="*/ 139 h 268"/>
              <a:gd name="T44" fmla="*/ 189 w 291"/>
              <a:gd name="T45" fmla="*/ 78 h 268"/>
              <a:gd name="T46" fmla="*/ 154 w 291"/>
              <a:gd name="T47" fmla="*/ 91 h 268"/>
              <a:gd name="T48" fmla="*/ 113 w 291"/>
              <a:gd name="T49" fmla="*/ 75 h 268"/>
              <a:gd name="T50" fmla="*/ 124 w 291"/>
              <a:gd name="T51" fmla="*/ 71 h 268"/>
              <a:gd name="T52" fmla="*/ 135 w 291"/>
              <a:gd name="T53" fmla="*/ 46 h 268"/>
              <a:gd name="T54" fmla="*/ 135 w 291"/>
              <a:gd name="T55" fmla="*/ 46 h 268"/>
              <a:gd name="T56" fmla="*/ 145 w 291"/>
              <a:gd name="T57" fmla="*/ 46 h 268"/>
              <a:gd name="T58" fmla="*/ 144 w 291"/>
              <a:gd name="T59" fmla="*/ 108 h 268"/>
              <a:gd name="T60" fmla="*/ 143 w 291"/>
              <a:gd name="T61" fmla="*/ 108 h 268"/>
              <a:gd name="T62" fmla="*/ 114 w 291"/>
              <a:gd name="T63" fmla="*/ 136 h 268"/>
              <a:gd name="T64" fmla="*/ 143 w 291"/>
              <a:gd name="T65" fmla="*/ 165 h 268"/>
              <a:gd name="T66" fmla="*/ 143 w 291"/>
              <a:gd name="T67" fmla="*/ 165 h 268"/>
              <a:gd name="T68" fmla="*/ 141 w 291"/>
              <a:gd name="T69" fmla="*/ 227 h 268"/>
              <a:gd name="T70" fmla="*/ 131 w 291"/>
              <a:gd name="T71" fmla="*/ 227 h 268"/>
              <a:gd name="T72" fmla="*/ 120 w 291"/>
              <a:gd name="T73" fmla="*/ 201 h 268"/>
              <a:gd name="T74" fmla="*/ 109 w 291"/>
              <a:gd name="T75" fmla="*/ 197 h 268"/>
              <a:gd name="T76" fmla="*/ 84 w 291"/>
              <a:gd name="T77" fmla="*/ 206 h 268"/>
              <a:gd name="T78" fmla="*/ 84 w 291"/>
              <a:gd name="T79" fmla="*/ 206 h 268"/>
              <a:gd name="T80" fmla="*/ 70 w 291"/>
              <a:gd name="T81" fmla="*/ 192 h 268"/>
              <a:gd name="T82" fmla="*/ 80 w 291"/>
              <a:gd name="T83" fmla="*/ 167 h 268"/>
              <a:gd name="T84" fmla="*/ 76 w 291"/>
              <a:gd name="T85" fmla="*/ 155 h 268"/>
              <a:gd name="T86" fmla="*/ 51 w 291"/>
              <a:gd name="T87" fmla="*/ 144 h 268"/>
              <a:gd name="T88" fmla="*/ 51 w 291"/>
              <a:gd name="T89" fmla="*/ 124 h 268"/>
              <a:gd name="T90" fmla="*/ 77 w 291"/>
              <a:gd name="T91" fmla="*/ 114 h 268"/>
              <a:gd name="T92" fmla="*/ 82 w 291"/>
              <a:gd name="T93" fmla="*/ 103 h 268"/>
              <a:gd name="T94" fmla="*/ 72 w 291"/>
              <a:gd name="T95" fmla="*/ 78 h 268"/>
              <a:gd name="T96" fmla="*/ 87 w 291"/>
              <a:gd name="T97" fmla="*/ 64 h 268"/>
              <a:gd name="T98" fmla="*/ 87 w 291"/>
              <a:gd name="T99" fmla="*/ 64 h 268"/>
              <a:gd name="T100" fmla="*/ 113 w 291"/>
              <a:gd name="T101" fmla="*/ 75 h 268"/>
              <a:gd name="T102" fmla="*/ 145 w 291"/>
              <a:gd name="T103" fmla="*/ 0 h 268"/>
              <a:gd name="T104" fmla="*/ 14 w 291"/>
              <a:gd name="T105" fmla="*/ 108 h 268"/>
              <a:gd name="T106" fmla="*/ 119 w 291"/>
              <a:gd name="T107" fmla="*/ 265 h 268"/>
              <a:gd name="T108" fmla="*/ 144 w 291"/>
              <a:gd name="T109" fmla="*/ 268 h 268"/>
              <a:gd name="T110" fmla="*/ 147 w 291"/>
              <a:gd name="T111" fmla="*/ 268 h 268"/>
              <a:gd name="T112" fmla="*/ 276 w 291"/>
              <a:gd name="T113" fmla="*/ 160 h 268"/>
              <a:gd name="T114" fmla="*/ 171 w 291"/>
              <a:gd name="T115" fmla="*/ 3 h 268"/>
              <a:gd name="T116" fmla="*/ 145 w 291"/>
              <a:gd name="T117"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1" h="268">
                <a:moveTo>
                  <a:pt x="183" y="227"/>
                </a:moveTo>
                <a:cubicBezTo>
                  <a:pt x="150" y="226"/>
                  <a:pt x="150" y="226"/>
                  <a:pt x="150" y="226"/>
                </a:cubicBezTo>
                <a:cubicBezTo>
                  <a:pt x="151" y="190"/>
                  <a:pt x="151" y="190"/>
                  <a:pt x="151" y="190"/>
                </a:cubicBezTo>
                <a:cubicBezTo>
                  <a:pt x="184" y="191"/>
                  <a:pt x="184" y="191"/>
                  <a:pt x="184" y="191"/>
                </a:cubicBezTo>
                <a:cubicBezTo>
                  <a:pt x="183" y="227"/>
                  <a:pt x="183" y="227"/>
                  <a:pt x="183" y="227"/>
                </a:cubicBezTo>
                <a:moveTo>
                  <a:pt x="154" y="91"/>
                </a:moveTo>
                <a:cubicBezTo>
                  <a:pt x="155" y="47"/>
                  <a:pt x="155" y="47"/>
                  <a:pt x="155" y="47"/>
                </a:cubicBezTo>
                <a:cubicBezTo>
                  <a:pt x="157" y="46"/>
                  <a:pt x="160" y="46"/>
                  <a:pt x="163" y="46"/>
                </a:cubicBezTo>
                <a:cubicBezTo>
                  <a:pt x="163" y="46"/>
                  <a:pt x="164" y="46"/>
                  <a:pt x="164" y="46"/>
                </a:cubicBezTo>
                <a:cubicBezTo>
                  <a:pt x="194" y="47"/>
                  <a:pt x="218" y="72"/>
                  <a:pt x="218" y="102"/>
                </a:cubicBezTo>
                <a:cubicBezTo>
                  <a:pt x="217" y="113"/>
                  <a:pt x="214" y="123"/>
                  <a:pt x="208" y="132"/>
                </a:cubicBezTo>
                <a:cubicBezTo>
                  <a:pt x="201" y="145"/>
                  <a:pt x="201" y="145"/>
                  <a:pt x="201" y="145"/>
                </a:cubicBezTo>
                <a:cubicBezTo>
                  <a:pt x="195" y="155"/>
                  <a:pt x="195" y="155"/>
                  <a:pt x="195" y="155"/>
                </a:cubicBezTo>
                <a:cubicBezTo>
                  <a:pt x="194" y="157"/>
                  <a:pt x="190" y="166"/>
                  <a:pt x="190" y="174"/>
                </a:cubicBezTo>
                <a:cubicBezTo>
                  <a:pt x="190" y="177"/>
                  <a:pt x="189" y="180"/>
                  <a:pt x="187" y="182"/>
                </a:cubicBezTo>
                <a:cubicBezTo>
                  <a:pt x="186" y="185"/>
                  <a:pt x="184" y="185"/>
                  <a:pt x="182" y="185"/>
                </a:cubicBezTo>
                <a:cubicBezTo>
                  <a:pt x="182" y="185"/>
                  <a:pt x="182" y="185"/>
                  <a:pt x="181" y="185"/>
                </a:cubicBezTo>
                <a:cubicBezTo>
                  <a:pt x="180" y="185"/>
                  <a:pt x="179" y="185"/>
                  <a:pt x="177" y="185"/>
                </a:cubicBezTo>
                <a:cubicBezTo>
                  <a:pt x="176" y="185"/>
                  <a:pt x="174" y="185"/>
                  <a:pt x="172" y="185"/>
                </a:cubicBezTo>
                <a:cubicBezTo>
                  <a:pt x="165" y="184"/>
                  <a:pt x="158" y="184"/>
                  <a:pt x="151" y="184"/>
                </a:cubicBezTo>
                <a:cubicBezTo>
                  <a:pt x="153" y="118"/>
                  <a:pt x="153" y="118"/>
                  <a:pt x="153" y="118"/>
                </a:cubicBezTo>
                <a:cubicBezTo>
                  <a:pt x="178" y="139"/>
                  <a:pt x="178" y="139"/>
                  <a:pt x="178" y="139"/>
                </a:cubicBezTo>
                <a:cubicBezTo>
                  <a:pt x="189" y="78"/>
                  <a:pt x="189" y="78"/>
                  <a:pt x="189" y="78"/>
                </a:cubicBezTo>
                <a:cubicBezTo>
                  <a:pt x="154" y="91"/>
                  <a:pt x="154" y="91"/>
                  <a:pt x="154" y="91"/>
                </a:cubicBezTo>
                <a:moveTo>
                  <a:pt x="113" y="75"/>
                </a:moveTo>
                <a:cubicBezTo>
                  <a:pt x="124" y="71"/>
                  <a:pt x="124" y="71"/>
                  <a:pt x="124" y="71"/>
                </a:cubicBezTo>
                <a:cubicBezTo>
                  <a:pt x="124" y="71"/>
                  <a:pt x="134" y="46"/>
                  <a:pt x="135" y="46"/>
                </a:cubicBezTo>
                <a:cubicBezTo>
                  <a:pt x="135" y="46"/>
                  <a:pt x="135" y="46"/>
                  <a:pt x="135" y="46"/>
                </a:cubicBezTo>
                <a:cubicBezTo>
                  <a:pt x="145" y="46"/>
                  <a:pt x="145" y="46"/>
                  <a:pt x="145" y="46"/>
                </a:cubicBezTo>
                <a:cubicBezTo>
                  <a:pt x="144" y="108"/>
                  <a:pt x="144" y="108"/>
                  <a:pt x="144" y="108"/>
                </a:cubicBezTo>
                <a:cubicBezTo>
                  <a:pt x="144" y="108"/>
                  <a:pt x="143" y="108"/>
                  <a:pt x="143" y="108"/>
                </a:cubicBezTo>
                <a:cubicBezTo>
                  <a:pt x="127" y="108"/>
                  <a:pt x="114" y="120"/>
                  <a:pt x="114" y="136"/>
                </a:cubicBezTo>
                <a:cubicBezTo>
                  <a:pt x="113" y="152"/>
                  <a:pt x="126" y="165"/>
                  <a:pt x="143" y="165"/>
                </a:cubicBezTo>
                <a:cubicBezTo>
                  <a:pt x="143" y="165"/>
                  <a:pt x="143" y="165"/>
                  <a:pt x="143" y="165"/>
                </a:cubicBezTo>
                <a:cubicBezTo>
                  <a:pt x="141" y="227"/>
                  <a:pt x="141" y="227"/>
                  <a:pt x="141" y="227"/>
                </a:cubicBezTo>
                <a:cubicBezTo>
                  <a:pt x="131" y="227"/>
                  <a:pt x="131" y="227"/>
                  <a:pt x="131" y="227"/>
                </a:cubicBezTo>
                <a:cubicBezTo>
                  <a:pt x="130" y="226"/>
                  <a:pt x="120" y="201"/>
                  <a:pt x="120" y="201"/>
                </a:cubicBezTo>
                <a:cubicBezTo>
                  <a:pt x="109" y="197"/>
                  <a:pt x="109" y="197"/>
                  <a:pt x="109" y="197"/>
                </a:cubicBezTo>
                <a:cubicBezTo>
                  <a:pt x="109" y="197"/>
                  <a:pt x="87" y="206"/>
                  <a:pt x="84" y="206"/>
                </a:cubicBezTo>
                <a:cubicBezTo>
                  <a:pt x="84" y="206"/>
                  <a:pt x="84" y="206"/>
                  <a:pt x="84" y="206"/>
                </a:cubicBezTo>
                <a:cubicBezTo>
                  <a:pt x="70" y="192"/>
                  <a:pt x="70" y="192"/>
                  <a:pt x="70" y="192"/>
                </a:cubicBezTo>
                <a:cubicBezTo>
                  <a:pt x="69" y="191"/>
                  <a:pt x="80" y="167"/>
                  <a:pt x="80" y="167"/>
                </a:cubicBezTo>
                <a:cubicBezTo>
                  <a:pt x="76" y="155"/>
                  <a:pt x="76" y="155"/>
                  <a:pt x="76" y="155"/>
                </a:cubicBezTo>
                <a:cubicBezTo>
                  <a:pt x="76" y="155"/>
                  <a:pt x="51" y="146"/>
                  <a:pt x="51" y="144"/>
                </a:cubicBezTo>
                <a:cubicBezTo>
                  <a:pt x="51" y="124"/>
                  <a:pt x="51" y="124"/>
                  <a:pt x="51" y="124"/>
                </a:cubicBezTo>
                <a:cubicBezTo>
                  <a:pt x="51" y="123"/>
                  <a:pt x="77" y="114"/>
                  <a:pt x="77" y="114"/>
                </a:cubicBezTo>
                <a:cubicBezTo>
                  <a:pt x="82" y="103"/>
                  <a:pt x="82" y="103"/>
                  <a:pt x="82" y="103"/>
                </a:cubicBezTo>
                <a:cubicBezTo>
                  <a:pt x="82" y="103"/>
                  <a:pt x="71" y="79"/>
                  <a:pt x="72" y="78"/>
                </a:cubicBezTo>
                <a:cubicBezTo>
                  <a:pt x="87" y="64"/>
                  <a:pt x="87" y="64"/>
                  <a:pt x="87" y="64"/>
                </a:cubicBezTo>
                <a:cubicBezTo>
                  <a:pt x="87" y="64"/>
                  <a:pt x="87" y="64"/>
                  <a:pt x="87" y="64"/>
                </a:cubicBezTo>
                <a:cubicBezTo>
                  <a:pt x="90" y="64"/>
                  <a:pt x="113" y="75"/>
                  <a:pt x="113" y="75"/>
                </a:cubicBezTo>
                <a:moveTo>
                  <a:pt x="145" y="0"/>
                </a:moveTo>
                <a:cubicBezTo>
                  <a:pt x="83" y="0"/>
                  <a:pt x="27" y="44"/>
                  <a:pt x="14" y="108"/>
                </a:cubicBezTo>
                <a:cubicBezTo>
                  <a:pt x="0" y="180"/>
                  <a:pt x="47" y="250"/>
                  <a:pt x="119" y="265"/>
                </a:cubicBezTo>
                <a:cubicBezTo>
                  <a:pt x="127" y="267"/>
                  <a:pt x="135" y="267"/>
                  <a:pt x="144" y="268"/>
                </a:cubicBezTo>
                <a:cubicBezTo>
                  <a:pt x="147" y="268"/>
                  <a:pt x="147" y="268"/>
                  <a:pt x="147" y="268"/>
                </a:cubicBezTo>
                <a:cubicBezTo>
                  <a:pt x="209" y="267"/>
                  <a:pt x="264" y="223"/>
                  <a:pt x="276" y="160"/>
                </a:cubicBezTo>
                <a:cubicBezTo>
                  <a:pt x="291" y="88"/>
                  <a:pt x="244" y="18"/>
                  <a:pt x="171" y="3"/>
                </a:cubicBezTo>
                <a:cubicBezTo>
                  <a:pt x="163" y="1"/>
                  <a:pt x="154" y="0"/>
                  <a:pt x="145" y="0"/>
                </a:cubicBezTo>
              </a:path>
            </a:pathLst>
          </a:custGeom>
          <a:solidFill>
            <a:srgbClr val="216BBC"/>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7169" name="Freeform 37"/>
          <p:cNvSpPr>
            <a:spLocks/>
          </p:cNvSpPr>
          <p:nvPr/>
        </p:nvSpPr>
        <p:spPr bwMode="auto">
          <a:xfrm>
            <a:off x="2461339" y="1515811"/>
            <a:ext cx="130636" cy="116375"/>
          </a:xfrm>
          <a:custGeom>
            <a:avLst/>
            <a:gdLst>
              <a:gd name="T0" fmla="*/ 48 w 97"/>
              <a:gd name="T1" fmla="*/ 0 h 86"/>
              <a:gd name="T2" fmla="*/ 22 w 97"/>
              <a:gd name="T3" fmla="*/ 8 h 86"/>
              <a:gd name="T4" fmla="*/ 14 w 97"/>
              <a:gd name="T5" fmla="*/ 69 h 86"/>
              <a:gd name="T6" fmla="*/ 48 w 97"/>
              <a:gd name="T7" fmla="*/ 86 h 86"/>
              <a:gd name="T8" fmla="*/ 75 w 97"/>
              <a:gd name="T9" fmla="*/ 77 h 86"/>
              <a:gd name="T10" fmla="*/ 83 w 97"/>
              <a:gd name="T11" fmla="*/ 17 h 86"/>
              <a:gd name="T12" fmla="*/ 48 w 97"/>
              <a:gd name="T13" fmla="*/ 0 h 86"/>
            </a:gdLst>
            <a:ahLst/>
            <a:cxnLst>
              <a:cxn ang="0">
                <a:pos x="T0" y="T1"/>
              </a:cxn>
              <a:cxn ang="0">
                <a:pos x="T2" y="T3"/>
              </a:cxn>
              <a:cxn ang="0">
                <a:pos x="T4" y="T5"/>
              </a:cxn>
              <a:cxn ang="0">
                <a:pos x="T6" y="T7"/>
              </a:cxn>
              <a:cxn ang="0">
                <a:pos x="T8" y="T9"/>
              </a:cxn>
              <a:cxn ang="0">
                <a:pos x="T10" y="T11"/>
              </a:cxn>
              <a:cxn ang="0">
                <a:pos x="T12" y="T13"/>
              </a:cxn>
            </a:cxnLst>
            <a:rect l="0" t="0" r="r" b="b"/>
            <a:pathLst>
              <a:path w="97" h="86">
                <a:moveTo>
                  <a:pt x="48" y="0"/>
                </a:moveTo>
                <a:cubicBezTo>
                  <a:pt x="39" y="0"/>
                  <a:pt x="30" y="2"/>
                  <a:pt x="22" y="8"/>
                </a:cubicBezTo>
                <a:cubicBezTo>
                  <a:pt x="3" y="23"/>
                  <a:pt x="0" y="50"/>
                  <a:pt x="14" y="69"/>
                </a:cubicBezTo>
                <a:cubicBezTo>
                  <a:pt x="23" y="80"/>
                  <a:pt x="35" y="86"/>
                  <a:pt x="48" y="86"/>
                </a:cubicBezTo>
                <a:cubicBezTo>
                  <a:pt x="58" y="86"/>
                  <a:pt x="67" y="83"/>
                  <a:pt x="75" y="77"/>
                </a:cubicBezTo>
                <a:cubicBezTo>
                  <a:pt x="94" y="63"/>
                  <a:pt x="97" y="35"/>
                  <a:pt x="83" y="17"/>
                </a:cubicBezTo>
                <a:cubicBezTo>
                  <a:pt x="74" y="5"/>
                  <a:pt x="61" y="0"/>
                  <a:pt x="48" y="0"/>
                </a:cubicBezTo>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173" name="Freeform 40"/>
          <p:cNvSpPr>
            <a:spLocks/>
          </p:cNvSpPr>
          <p:nvPr/>
        </p:nvSpPr>
        <p:spPr bwMode="auto">
          <a:xfrm>
            <a:off x="4091729" y="1067425"/>
            <a:ext cx="94697" cy="83288"/>
          </a:xfrm>
          <a:custGeom>
            <a:avLst/>
            <a:gdLst>
              <a:gd name="T0" fmla="*/ 35 w 70"/>
              <a:gd name="T1" fmla="*/ 0 h 62"/>
              <a:gd name="T2" fmla="*/ 16 w 70"/>
              <a:gd name="T3" fmla="*/ 6 h 62"/>
              <a:gd name="T4" fmla="*/ 10 w 70"/>
              <a:gd name="T5" fmla="*/ 50 h 62"/>
              <a:gd name="T6" fmla="*/ 35 w 70"/>
              <a:gd name="T7" fmla="*/ 62 h 62"/>
              <a:gd name="T8" fmla="*/ 54 w 70"/>
              <a:gd name="T9" fmla="*/ 56 h 62"/>
              <a:gd name="T10" fmla="*/ 60 w 70"/>
              <a:gd name="T11" fmla="*/ 12 h 62"/>
              <a:gd name="T12" fmla="*/ 35 w 70"/>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70" h="62">
                <a:moveTo>
                  <a:pt x="35" y="0"/>
                </a:moveTo>
                <a:cubicBezTo>
                  <a:pt x="28" y="0"/>
                  <a:pt x="22" y="2"/>
                  <a:pt x="16" y="6"/>
                </a:cubicBezTo>
                <a:cubicBezTo>
                  <a:pt x="2" y="17"/>
                  <a:pt x="0" y="36"/>
                  <a:pt x="10" y="50"/>
                </a:cubicBezTo>
                <a:cubicBezTo>
                  <a:pt x="16" y="58"/>
                  <a:pt x="26" y="62"/>
                  <a:pt x="35" y="62"/>
                </a:cubicBezTo>
                <a:cubicBezTo>
                  <a:pt x="42" y="62"/>
                  <a:pt x="48" y="60"/>
                  <a:pt x="54" y="56"/>
                </a:cubicBezTo>
                <a:cubicBezTo>
                  <a:pt x="67" y="45"/>
                  <a:pt x="70" y="26"/>
                  <a:pt x="60" y="12"/>
                </a:cubicBezTo>
                <a:cubicBezTo>
                  <a:pt x="53" y="4"/>
                  <a:pt x="44" y="0"/>
                  <a:pt x="35" y="0"/>
                </a:cubicBezTo>
              </a:path>
            </a:pathLst>
          </a:custGeom>
          <a:solidFill>
            <a:srgbClr val="C3C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75" name="Freeform 42"/>
          <p:cNvSpPr>
            <a:spLocks/>
          </p:cNvSpPr>
          <p:nvPr/>
        </p:nvSpPr>
        <p:spPr bwMode="auto">
          <a:xfrm>
            <a:off x="2908584" y="1370343"/>
            <a:ext cx="64848" cy="57623"/>
          </a:xfrm>
          <a:custGeom>
            <a:avLst/>
            <a:gdLst>
              <a:gd name="T0" fmla="*/ 76 w 152"/>
              <a:gd name="T1" fmla="*/ 0 h 135"/>
              <a:gd name="T2" fmla="*/ 35 w 152"/>
              <a:gd name="T3" fmla="*/ 14 h 135"/>
              <a:gd name="T4" fmla="*/ 22 w 152"/>
              <a:gd name="T5" fmla="*/ 109 h 135"/>
              <a:gd name="T6" fmla="*/ 76 w 152"/>
              <a:gd name="T7" fmla="*/ 135 h 135"/>
              <a:gd name="T8" fmla="*/ 117 w 152"/>
              <a:gd name="T9" fmla="*/ 121 h 135"/>
              <a:gd name="T10" fmla="*/ 129 w 152"/>
              <a:gd name="T11" fmla="*/ 27 h 135"/>
              <a:gd name="T12" fmla="*/ 76 w 152"/>
              <a:gd name="T13" fmla="*/ 0 h 135"/>
            </a:gdLst>
            <a:ahLst/>
            <a:cxnLst>
              <a:cxn ang="0">
                <a:pos x="T0" y="T1"/>
              </a:cxn>
              <a:cxn ang="0">
                <a:pos x="T2" y="T3"/>
              </a:cxn>
              <a:cxn ang="0">
                <a:pos x="T4" y="T5"/>
              </a:cxn>
              <a:cxn ang="0">
                <a:pos x="T6" y="T7"/>
              </a:cxn>
              <a:cxn ang="0">
                <a:pos x="T8" y="T9"/>
              </a:cxn>
              <a:cxn ang="0">
                <a:pos x="T10" y="T11"/>
              </a:cxn>
              <a:cxn ang="0">
                <a:pos x="T12" y="T13"/>
              </a:cxn>
            </a:cxnLst>
            <a:rect l="0" t="0" r="r" b="b"/>
            <a:pathLst>
              <a:path w="152" h="135">
                <a:moveTo>
                  <a:pt x="76" y="0"/>
                </a:moveTo>
                <a:cubicBezTo>
                  <a:pt x="61" y="0"/>
                  <a:pt x="47" y="5"/>
                  <a:pt x="35" y="14"/>
                </a:cubicBezTo>
                <a:cubicBezTo>
                  <a:pt x="5" y="37"/>
                  <a:pt x="0" y="79"/>
                  <a:pt x="22" y="109"/>
                </a:cubicBezTo>
                <a:cubicBezTo>
                  <a:pt x="36" y="126"/>
                  <a:pt x="56" y="135"/>
                  <a:pt x="76" y="135"/>
                </a:cubicBezTo>
                <a:cubicBezTo>
                  <a:pt x="90" y="135"/>
                  <a:pt x="105" y="131"/>
                  <a:pt x="117" y="121"/>
                </a:cubicBezTo>
                <a:cubicBezTo>
                  <a:pt x="146" y="99"/>
                  <a:pt x="152" y="56"/>
                  <a:pt x="129" y="27"/>
                </a:cubicBezTo>
                <a:cubicBezTo>
                  <a:pt x="116" y="10"/>
                  <a:pt x="96" y="0"/>
                  <a:pt x="76" y="0"/>
                </a:cubicBezTo>
              </a:path>
            </a:pathLst>
          </a:custGeom>
          <a:solidFill>
            <a:srgbClr val="B6BC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77" name="Freeform 44"/>
          <p:cNvSpPr>
            <a:spLocks/>
          </p:cNvSpPr>
          <p:nvPr/>
        </p:nvSpPr>
        <p:spPr bwMode="auto">
          <a:xfrm>
            <a:off x="3731386" y="1314192"/>
            <a:ext cx="152502" cy="134919"/>
          </a:xfrm>
          <a:custGeom>
            <a:avLst/>
            <a:gdLst>
              <a:gd name="T0" fmla="*/ 95 w 191"/>
              <a:gd name="T1" fmla="*/ 0 h 169"/>
              <a:gd name="T2" fmla="*/ 44 w 191"/>
              <a:gd name="T3" fmla="*/ 18 h 169"/>
              <a:gd name="T4" fmla="*/ 28 w 191"/>
              <a:gd name="T5" fmla="*/ 136 h 169"/>
              <a:gd name="T6" fmla="*/ 95 w 191"/>
              <a:gd name="T7" fmla="*/ 169 h 169"/>
              <a:gd name="T8" fmla="*/ 147 w 191"/>
              <a:gd name="T9" fmla="*/ 152 h 169"/>
              <a:gd name="T10" fmla="*/ 162 w 191"/>
              <a:gd name="T11" fmla="*/ 33 h 169"/>
              <a:gd name="T12" fmla="*/ 95 w 191"/>
              <a:gd name="T13" fmla="*/ 0 h 169"/>
            </a:gdLst>
            <a:ahLst/>
            <a:cxnLst>
              <a:cxn ang="0">
                <a:pos x="T0" y="T1"/>
              </a:cxn>
              <a:cxn ang="0">
                <a:pos x="T2" y="T3"/>
              </a:cxn>
              <a:cxn ang="0">
                <a:pos x="T4" y="T5"/>
              </a:cxn>
              <a:cxn ang="0">
                <a:pos x="T6" y="T7"/>
              </a:cxn>
              <a:cxn ang="0">
                <a:pos x="T8" y="T9"/>
              </a:cxn>
              <a:cxn ang="0">
                <a:pos x="T10" y="T11"/>
              </a:cxn>
              <a:cxn ang="0">
                <a:pos x="T12" y="T13"/>
              </a:cxn>
            </a:cxnLst>
            <a:rect l="0" t="0" r="r" b="b"/>
            <a:pathLst>
              <a:path w="191" h="169">
                <a:moveTo>
                  <a:pt x="95" y="0"/>
                </a:moveTo>
                <a:cubicBezTo>
                  <a:pt x="77" y="0"/>
                  <a:pt x="59" y="6"/>
                  <a:pt x="44" y="18"/>
                </a:cubicBezTo>
                <a:cubicBezTo>
                  <a:pt x="7" y="46"/>
                  <a:pt x="0" y="99"/>
                  <a:pt x="28" y="136"/>
                </a:cubicBezTo>
                <a:cubicBezTo>
                  <a:pt x="45" y="158"/>
                  <a:pt x="70" y="169"/>
                  <a:pt x="95" y="169"/>
                </a:cubicBezTo>
                <a:cubicBezTo>
                  <a:pt x="113" y="169"/>
                  <a:pt x="131" y="163"/>
                  <a:pt x="147" y="152"/>
                </a:cubicBezTo>
                <a:cubicBezTo>
                  <a:pt x="184" y="123"/>
                  <a:pt x="191" y="70"/>
                  <a:pt x="162" y="33"/>
                </a:cubicBezTo>
                <a:cubicBezTo>
                  <a:pt x="146" y="12"/>
                  <a:pt x="121" y="0"/>
                  <a:pt x="95" y="0"/>
                </a:cubicBezTo>
              </a:path>
            </a:pathLst>
          </a:custGeom>
          <a:solidFill>
            <a:srgbClr val="848E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78" name="Freeform 45"/>
          <p:cNvSpPr>
            <a:spLocks/>
          </p:cNvSpPr>
          <p:nvPr/>
        </p:nvSpPr>
        <p:spPr bwMode="auto">
          <a:xfrm>
            <a:off x="4139077" y="1518726"/>
            <a:ext cx="145709" cy="160678"/>
          </a:xfrm>
          <a:custGeom>
            <a:avLst/>
            <a:gdLst>
              <a:gd name="T0" fmla="*/ 0 w 623"/>
              <a:gd name="T1" fmla="*/ 0 h 687"/>
              <a:gd name="T2" fmla="*/ 56 w 623"/>
              <a:gd name="T3" fmla="*/ 687 h 687"/>
              <a:gd name="T4" fmla="*/ 623 w 623"/>
              <a:gd name="T5" fmla="*/ 292 h 687"/>
              <a:gd name="T6" fmla="*/ 0 w 623"/>
              <a:gd name="T7" fmla="*/ 0 h 687"/>
            </a:gdLst>
            <a:ahLst/>
            <a:cxnLst>
              <a:cxn ang="0">
                <a:pos x="T0" y="T1"/>
              </a:cxn>
              <a:cxn ang="0">
                <a:pos x="T2" y="T3"/>
              </a:cxn>
              <a:cxn ang="0">
                <a:pos x="T4" y="T5"/>
              </a:cxn>
              <a:cxn ang="0">
                <a:pos x="T6" y="T7"/>
              </a:cxn>
            </a:cxnLst>
            <a:rect l="0" t="0" r="r" b="b"/>
            <a:pathLst>
              <a:path w="623" h="687">
                <a:moveTo>
                  <a:pt x="0" y="0"/>
                </a:moveTo>
                <a:lnTo>
                  <a:pt x="56" y="687"/>
                </a:lnTo>
                <a:lnTo>
                  <a:pt x="623" y="292"/>
                </a:lnTo>
                <a:lnTo>
                  <a:pt x="0" y="0"/>
                </a:lnTo>
                <a:close/>
              </a:path>
            </a:pathLst>
          </a:custGeom>
          <a:solidFill>
            <a:srgbClr val="848E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79" name="Freeform 46"/>
          <p:cNvSpPr>
            <a:spLocks/>
          </p:cNvSpPr>
          <p:nvPr/>
        </p:nvSpPr>
        <p:spPr bwMode="auto">
          <a:xfrm>
            <a:off x="2668988" y="1669836"/>
            <a:ext cx="355400" cy="391910"/>
          </a:xfrm>
          <a:custGeom>
            <a:avLst/>
            <a:gdLst>
              <a:gd name="T0" fmla="*/ 0 w 623"/>
              <a:gd name="T1" fmla="*/ 0 h 687"/>
              <a:gd name="T2" fmla="*/ 56 w 623"/>
              <a:gd name="T3" fmla="*/ 687 h 687"/>
              <a:gd name="T4" fmla="*/ 623 w 623"/>
              <a:gd name="T5" fmla="*/ 292 h 687"/>
              <a:gd name="T6" fmla="*/ 0 w 623"/>
              <a:gd name="T7" fmla="*/ 0 h 687"/>
            </a:gdLst>
            <a:ahLst/>
            <a:cxnLst>
              <a:cxn ang="0">
                <a:pos x="T0" y="T1"/>
              </a:cxn>
              <a:cxn ang="0">
                <a:pos x="T2" y="T3"/>
              </a:cxn>
              <a:cxn ang="0">
                <a:pos x="T4" y="T5"/>
              </a:cxn>
              <a:cxn ang="0">
                <a:pos x="T6" y="T7"/>
              </a:cxn>
            </a:cxnLst>
            <a:rect l="0" t="0" r="r" b="b"/>
            <a:pathLst>
              <a:path w="623" h="687">
                <a:moveTo>
                  <a:pt x="0" y="0"/>
                </a:moveTo>
                <a:lnTo>
                  <a:pt x="56" y="687"/>
                </a:lnTo>
                <a:lnTo>
                  <a:pt x="623" y="29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81" name="Freeform 48"/>
          <p:cNvSpPr>
            <a:spLocks/>
          </p:cNvSpPr>
          <p:nvPr/>
        </p:nvSpPr>
        <p:spPr bwMode="auto">
          <a:xfrm>
            <a:off x="4197265" y="871755"/>
            <a:ext cx="134630" cy="148321"/>
          </a:xfrm>
          <a:custGeom>
            <a:avLst/>
            <a:gdLst>
              <a:gd name="T0" fmla="*/ 0 w 236"/>
              <a:gd name="T1" fmla="*/ 0 h 260"/>
              <a:gd name="T2" fmla="*/ 21 w 236"/>
              <a:gd name="T3" fmla="*/ 260 h 260"/>
              <a:gd name="T4" fmla="*/ 236 w 236"/>
              <a:gd name="T5" fmla="*/ 112 h 260"/>
              <a:gd name="T6" fmla="*/ 0 w 236"/>
              <a:gd name="T7" fmla="*/ 0 h 260"/>
            </a:gdLst>
            <a:ahLst/>
            <a:cxnLst>
              <a:cxn ang="0">
                <a:pos x="T0" y="T1"/>
              </a:cxn>
              <a:cxn ang="0">
                <a:pos x="T2" y="T3"/>
              </a:cxn>
              <a:cxn ang="0">
                <a:pos x="T4" y="T5"/>
              </a:cxn>
              <a:cxn ang="0">
                <a:pos x="T6" y="T7"/>
              </a:cxn>
            </a:cxnLst>
            <a:rect l="0" t="0" r="r" b="b"/>
            <a:pathLst>
              <a:path w="236" h="260">
                <a:moveTo>
                  <a:pt x="0" y="0"/>
                </a:moveTo>
                <a:lnTo>
                  <a:pt x="21" y="260"/>
                </a:lnTo>
                <a:lnTo>
                  <a:pt x="236" y="11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82" name="Freeform 49"/>
          <p:cNvSpPr>
            <a:spLocks/>
          </p:cNvSpPr>
          <p:nvPr/>
        </p:nvSpPr>
        <p:spPr bwMode="auto">
          <a:xfrm>
            <a:off x="6140679" y="1442640"/>
            <a:ext cx="99399" cy="108626"/>
          </a:xfrm>
          <a:custGeom>
            <a:avLst/>
            <a:gdLst>
              <a:gd name="T0" fmla="*/ 0 w 237"/>
              <a:gd name="T1" fmla="*/ 0 h 259"/>
              <a:gd name="T2" fmla="*/ 22 w 237"/>
              <a:gd name="T3" fmla="*/ 259 h 259"/>
              <a:gd name="T4" fmla="*/ 237 w 237"/>
              <a:gd name="T5" fmla="*/ 111 h 259"/>
              <a:gd name="T6" fmla="*/ 0 w 237"/>
              <a:gd name="T7" fmla="*/ 0 h 259"/>
            </a:gdLst>
            <a:ahLst/>
            <a:cxnLst>
              <a:cxn ang="0">
                <a:pos x="T0" y="T1"/>
              </a:cxn>
              <a:cxn ang="0">
                <a:pos x="T2" y="T3"/>
              </a:cxn>
              <a:cxn ang="0">
                <a:pos x="T4" y="T5"/>
              </a:cxn>
              <a:cxn ang="0">
                <a:pos x="T6" y="T7"/>
              </a:cxn>
            </a:cxnLst>
            <a:rect l="0" t="0" r="r" b="b"/>
            <a:pathLst>
              <a:path w="237" h="259">
                <a:moveTo>
                  <a:pt x="0" y="0"/>
                </a:moveTo>
                <a:lnTo>
                  <a:pt x="22" y="259"/>
                </a:lnTo>
                <a:lnTo>
                  <a:pt x="237" y="111"/>
                </a:lnTo>
                <a:lnTo>
                  <a:pt x="0" y="0"/>
                </a:lnTo>
                <a:close/>
              </a:path>
            </a:pathLst>
          </a:custGeom>
          <a:solidFill>
            <a:srgbClr val="84A2CD"/>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183" name="Freeform 50"/>
          <p:cNvSpPr>
            <a:spLocks/>
          </p:cNvSpPr>
          <p:nvPr/>
        </p:nvSpPr>
        <p:spPr bwMode="auto">
          <a:xfrm>
            <a:off x="3244018" y="1382892"/>
            <a:ext cx="135200" cy="147751"/>
          </a:xfrm>
          <a:custGeom>
            <a:avLst/>
            <a:gdLst>
              <a:gd name="T0" fmla="*/ 0 w 237"/>
              <a:gd name="T1" fmla="*/ 0 h 259"/>
              <a:gd name="T2" fmla="*/ 22 w 237"/>
              <a:gd name="T3" fmla="*/ 259 h 259"/>
              <a:gd name="T4" fmla="*/ 237 w 237"/>
              <a:gd name="T5" fmla="*/ 111 h 259"/>
              <a:gd name="T6" fmla="*/ 0 w 237"/>
              <a:gd name="T7" fmla="*/ 0 h 259"/>
            </a:gdLst>
            <a:ahLst/>
            <a:cxnLst>
              <a:cxn ang="0">
                <a:pos x="T0" y="T1"/>
              </a:cxn>
              <a:cxn ang="0">
                <a:pos x="T2" y="T3"/>
              </a:cxn>
              <a:cxn ang="0">
                <a:pos x="T4" y="T5"/>
              </a:cxn>
              <a:cxn ang="0">
                <a:pos x="T6" y="T7"/>
              </a:cxn>
            </a:cxnLst>
            <a:rect l="0" t="0" r="r" b="b"/>
            <a:pathLst>
              <a:path w="237" h="259">
                <a:moveTo>
                  <a:pt x="0" y="0"/>
                </a:moveTo>
                <a:lnTo>
                  <a:pt x="22" y="259"/>
                </a:lnTo>
                <a:lnTo>
                  <a:pt x="237" y="11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84" name="Freeform 51"/>
          <p:cNvSpPr>
            <a:spLocks/>
          </p:cNvSpPr>
          <p:nvPr/>
        </p:nvSpPr>
        <p:spPr bwMode="auto">
          <a:xfrm>
            <a:off x="5248104" y="1456767"/>
            <a:ext cx="102684" cy="102684"/>
          </a:xfrm>
          <a:custGeom>
            <a:avLst/>
            <a:gdLst>
              <a:gd name="T0" fmla="*/ 373 w 435"/>
              <a:gd name="T1" fmla="*/ 0 h 435"/>
              <a:gd name="T2" fmla="*/ 0 w 435"/>
              <a:gd name="T3" fmla="*/ 64 h 435"/>
              <a:gd name="T4" fmla="*/ 61 w 435"/>
              <a:gd name="T5" fmla="*/ 435 h 435"/>
              <a:gd name="T6" fmla="*/ 435 w 435"/>
              <a:gd name="T7" fmla="*/ 374 h 435"/>
              <a:gd name="T8" fmla="*/ 373 w 435"/>
              <a:gd name="T9" fmla="*/ 0 h 435"/>
            </a:gdLst>
            <a:ahLst/>
            <a:cxnLst>
              <a:cxn ang="0">
                <a:pos x="T0" y="T1"/>
              </a:cxn>
              <a:cxn ang="0">
                <a:pos x="T2" y="T3"/>
              </a:cxn>
              <a:cxn ang="0">
                <a:pos x="T4" y="T5"/>
              </a:cxn>
              <a:cxn ang="0">
                <a:pos x="T6" y="T7"/>
              </a:cxn>
              <a:cxn ang="0">
                <a:pos x="T8" y="T9"/>
              </a:cxn>
            </a:cxnLst>
            <a:rect l="0" t="0" r="r" b="b"/>
            <a:pathLst>
              <a:path w="435" h="435">
                <a:moveTo>
                  <a:pt x="373" y="0"/>
                </a:moveTo>
                <a:lnTo>
                  <a:pt x="0" y="64"/>
                </a:lnTo>
                <a:lnTo>
                  <a:pt x="61" y="435"/>
                </a:lnTo>
                <a:lnTo>
                  <a:pt x="435" y="374"/>
                </a:lnTo>
                <a:lnTo>
                  <a:pt x="373" y="0"/>
                </a:lnTo>
                <a:close/>
              </a:path>
            </a:pathLst>
          </a:custGeom>
          <a:solidFill>
            <a:srgbClr val="848E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85" name="Freeform 52"/>
          <p:cNvSpPr>
            <a:spLocks/>
          </p:cNvSpPr>
          <p:nvPr/>
        </p:nvSpPr>
        <p:spPr bwMode="auto">
          <a:xfrm>
            <a:off x="4321055" y="1959063"/>
            <a:ext cx="248152" cy="248152"/>
          </a:xfrm>
          <a:custGeom>
            <a:avLst/>
            <a:gdLst>
              <a:gd name="T0" fmla="*/ 373 w 435"/>
              <a:gd name="T1" fmla="*/ 0 h 435"/>
              <a:gd name="T2" fmla="*/ 0 w 435"/>
              <a:gd name="T3" fmla="*/ 64 h 435"/>
              <a:gd name="T4" fmla="*/ 61 w 435"/>
              <a:gd name="T5" fmla="*/ 435 h 435"/>
              <a:gd name="T6" fmla="*/ 435 w 435"/>
              <a:gd name="T7" fmla="*/ 374 h 435"/>
              <a:gd name="T8" fmla="*/ 373 w 435"/>
              <a:gd name="T9" fmla="*/ 0 h 435"/>
            </a:gdLst>
            <a:ahLst/>
            <a:cxnLst>
              <a:cxn ang="0">
                <a:pos x="T0" y="T1"/>
              </a:cxn>
              <a:cxn ang="0">
                <a:pos x="T2" y="T3"/>
              </a:cxn>
              <a:cxn ang="0">
                <a:pos x="T4" y="T5"/>
              </a:cxn>
              <a:cxn ang="0">
                <a:pos x="T6" y="T7"/>
              </a:cxn>
              <a:cxn ang="0">
                <a:pos x="T8" y="T9"/>
              </a:cxn>
            </a:cxnLst>
            <a:rect l="0" t="0" r="r" b="b"/>
            <a:pathLst>
              <a:path w="435" h="435">
                <a:moveTo>
                  <a:pt x="373" y="0"/>
                </a:moveTo>
                <a:lnTo>
                  <a:pt x="0" y="64"/>
                </a:lnTo>
                <a:lnTo>
                  <a:pt x="61" y="435"/>
                </a:lnTo>
                <a:lnTo>
                  <a:pt x="435" y="374"/>
                </a:lnTo>
                <a:lnTo>
                  <a:pt x="3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87" name="Freeform 54"/>
          <p:cNvSpPr>
            <a:spLocks/>
          </p:cNvSpPr>
          <p:nvPr/>
        </p:nvSpPr>
        <p:spPr bwMode="auto">
          <a:xfrm>
            <a:off x="2558318" y="1148431"/>
            <a:ext cx="231609" cy="231609"/>
          </a:xfrm>
          <a:custGeom>
            <a:avLst/>
            <a:gdLst>
              <a:gd name="T0" fmla="*/ 31 w 406"/>
              <a:gd name="T1" fmla="*/ 0 h 406"/>
              <a:gd name="T2" fmla="*/ 0 w 406"/>
              <a:gd name="T3" fmla="*/ 375 h 406"/>
              <a:gd name="T4" fmla="*/ 376 w 406"/>
              <a:gd name="T5" fmla="*/ 406 h 406"/>
              <a:gd name="T6" fmla="*/ 406 w 406"/>
              <a:gd name="T7" fmla="*/ 30 h 406"/>
              <a:gd name="T8" fmla="*/ 31 w 406"/>
              <a:gd name="T9" fmla="*/ 0 h 406"/>
            </a:gdLst>
            <a:ahLst/>
            <a:cxnLst>
              <a:cxn ang="0">
                <a:pos x="T0" y="T1"/>
              </a:cxn>
              <a:cxn ang="0">
                <a:pos x="T2" y="T3"/>
              </a:cxn>
              <a:cxn ang="0">
                <a:pos x="T4" y="T5"/>
              </a:cxn>
              <a:cxn ang="0">
                <a:pos x="T6" y="T7"/>
              </a:cxn>
              <a:cxn ang="0">
                <a:pos x="T8" y="T9"/>
              </a:cxn>
            </a:cxnLst>
            <a:rect l="0" t="0" r="r" b="b"/>
            <a:pathLst>
              <a:path w="406" h="406">
                <a:moveTo>
                  <a:pt x="31" y="0"/>
                </a:moveTo>
                <a:lnTo>
                  <a:pt x="0" y="375"/>
                </a:lnTo>
                <a:lnTo>
                  <a:pt x="376" y="406"/>
                </a:lnTo>
                <a:lnTo>
                  <a:pt x="406" y="30"/>
                </a:lnTo>
                <a:lnTo>
                  <a:pt x="3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89" name="Freeform 56"/>
          <p:cNvSpPr>
            <a:spLocks/>
          </p:cNvSpPr>
          <p:nvPr/>
        </p:nvSpPr>
        <p:spPr bwMode="auto">
          <a:xfrm>
            <a:off x="3629652" y="932795"/>
            <a:ext cx="177985" cy="176274"/>
          </a:xfrm>
          <a:custGeom>
            <a:avLst/>
            <a:gdLst>
              <a:gd name="T0" fmla="*/ 90 w 312"/>
              <a:gd name="T1" fmla="*/ 0 h 309"/>
              <a:gd name="T2" fmla="*/ 0 w 312"/>
              <a:gd name="T3" fmla="*/ 219 h 309"/>
              <a:gd name="T4" fmla="*/ 222 w 312"/>
              <a:gd name="T5" fmla="*/ 309 h 309"/>
              <a:gd name="T6" fmla="*/ 312 w 312"/>
              <a:gd name="T7" fmla="*/ 90 h 309"/>
              <a:gd name="T8" fmla="*/ 90 w 312"/>
              <a:gd name="T9" fmla="*/ 0 h 309"/>
            </a:gdLst>
            <a:ahLst/>
            <a:cxnLst>
              <a:cxn ang="0">
                <a:pos x="T0" y="T1"/>
              </a:cxn>
              <a:cxn ang="0">
                <a:pos x="T2" y="T3"/>
              </a:cxn>
              <a:cxn ang="0">
                <a:pos x="T4" y="T5"/>
              </a:cxn>
              <a:cxn ang="0">
                <a:pos x="T6" y="T7"/>
              </a:cxn>
              <a:cxn ang="0">
                <a:pos x="T8" y="T9"/>
              </a:cxn>
            </a:cxnLst>
            <a:rect l="0" t="0" r="r" b="b"/>
            <a:pathLst>
              <a:path w="312" h="309">
                <a:moveTo>
                  <a:pt x="90" y="0"/>
                </a:moveTo>
                <a:lnTo>
                  <a:pt x="0" y="219"/>
                </a:lnTo>
                <a:lnTo>
                  <a:pt x="222" y="309"/>
                </a:lnTo>
                <a:lnTo>
                  <a:pt x="312" y="90"/>
                </a:lnTo>
                <a:lnTo>
                  <a:pt x="9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91" name="Freeform 58"/>
          <p:cNvSpPr>
            <a:spLocks/>
          </p:cNvSpPr>
          <p:nvPr/>
        </p:nvSpPr>
        <p:spPr bwMode="auto">
          <a:xfrm>
            <a:off x="3699819" y="1324704"/>
            <a:ext cx="116945" cy="115804"/>
          </a:xfrm>
          <a:custGeom>
            <a:avLst/>
            <a:gdLst>
              <a:gd name="T0" fmla="*/ 40 w 205"/>
              <a:gd name="T1" fmla="*/ 0 h 203"/>
              <a:gd name="T2" fmla="*/ 0 w 205"/>
              <a:gd name="T3" fmla="*/ 165 h 203"/>
              <a:gd name="T4" fmla="*/ 165 w 205"/>
              <a:gd name="T5" fmla="*/ 203 h 203"/>
              <a:gd name="T6" fmla="*/ 205 w 205"/>
              <a:gd name="T7" fmla="*/ 38 h 203"/>
              <a:gd name="T8" fmla="*/ 40 w 205"/>
              <a:gd name="T9" fmla="*/ 0 h 203"/>
            </a:gdLst>
            <a:ahLst/>
            <a:cxnLst>
              <a:cxn ang="0">
                <a:pos x="T0" y="T1"/>
              </a:cxn>
              <a:cxn ang="0">
                <a:pos x="T2" y="T3"/>
              </a:cxn>
              <a:cxn ang="0">
                <a:pos x="T4" y="T5"/>
              </a:cxn>
              <a:cxn ang="0">
                <a:pos x="T6" y="T7"/>
              </a:cxn>
              <a:cxn ang="0">
                <a:pos x="T8" y="T9"/>
              </a:cxn>
            </a:cxnLst>
            <a:rect l="0" t="0" r="r" b="b"/>
            <a:pathLst>
              <a:path w="205" h="203">
                <a:moveTo>
                  <a:pt x="40" y="0"/>
                </a:moveTo>
                <a:lnTo>
                  <a:pt x="0" y="165"/>
                </a:lnTo>
                <a:lnTo>
                  <a:pt x="165" y="203"/>
                </a:lnTo>
                <a:lnTo>
                  <a:pt x="205" y="38"/>
                </a:lnTo>
                <a:lnTo>
                  <a:pt x="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92" name="Freeform 59"/>
          <p:cNvSpPr>
            <a:spLocks/>
          </p:cNvSpPr>
          <p:nvPr/>
        </p:nvSpPr>
        <p:spPr bwMode="auto">
          <a:xfrm>
            <a:off x="3516699" y="1668126"/>
            <a:ext cx="143063" cy="143425"/>
          </a:xfrm>
          <a:custGeom>
            <a:avLst/>
            <a:gdLst>
              <a:gd name="T0" fmla="*/ 163 w 396"/>
              <a:gd name="T1" fmla="*/ 0 h 397"/>
              <a:gd name="T2" fmla="*/ 0 w 396"/>
              <a:gd name="T3" fmla="*/ 234 h 397"/>
              <a:gd name="T4" fmla="*/ 233 w 396"/>
              <a:gd name="T5" fmla="*/ 397 h 397"/>
              <a:gd name="T6" fmla="*/ 396 w 396"/>
              <a:gd name="T7" fmla="*/ 163 h 397"/>
              <a:gd name="T8" fmla="*/ 163 w 396"/>
              <a:gd name="T9" fmla="*/ 0 h 397"/>
            </a:gdLst>
            <a:ahLst/>
            <a:cxnLst>
              <a:cxn ang="0">
                <a:pos x="T0" y="T1"/>
              </a:cxn>
              <a:cxn ang="0">
                <a:pos x="T2" y="T3"/>
              </a:cxn>
              <a:cxn ang="0">
                <a:pos x="T4" y="T5"/>
              </a:cxn>
              <a:cxn ang="0">
                <a:pos x="T6" y="T7"/>
              </a:cxn>
              <a:cxn ang="0">
                <a:pos x="T8" y="T9"/>
              </a:cxn>
            </a:cxnLst>
            <a:rect l="0" t="0" r="r" b="b"/>
            <a:pathLst>
              <a:path w="396" h="397">
                <a:moveTo>
                  <a:pt x="163" y="0"/>
                </a:moveTo>
                <a:lnTo>
                  <a:pt x="0" y="234"/>
                </a:lnTo>
                <a:lnTo>
                  <a:pt x="233" y="397"/>
                </a:lnTo>
                <a:lnTo>
                  <a:pt x="396" y="163"/>
                </a:lnTo>
                <a:lnTo>
                  <a:pt x="163" y="0"/>
                </a:lnTo>
                <a:close/>
              </a:path>
            </a:pathLst>
          </a:custGeom>
          <a:solidFill>
            <a:srgbClr val="4756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93" name="Freeform 60"/>
          <p:cNvSpPr>
            <a:spLocks/>
          </p:cNvSpPr>
          <p:nvPr/>
        </p:nvSpPr>
        <p:spPr bwMode="auto">
          <a:xfrm>
            <a:off x="3516699" y="1668125"/>
            <a:ext cx="225905" cy="226475"/>
          </a:xfrm>
          <a:custGeom>
            <a:avLst/>
            <a:gdLst>
              <a:gd name="T0" fmla="*/ 163 w 396"/>
              <a:gd name="T1" fmla="*/ 0 h 397"/>
              <a:gd name="T2" fmla="*/ 0 w 396"/>
              <a:gd name="T3" fmla="*/ 234 h 397"/>
              <a:gd name="T4" fmla="*/ 233 w 396"/>
              <a:gd name="T5" fmla="*/ 397 h 397"/>
              <a:gd name="T6" fmla="*/ 396 w 396"/>
              <a:gd name="T7" fmla="*/ 163 h 397"/>
              <a:gd name="T8" fmla="*/ 163 w 396"/>
              <a:gd name="T9" fmla="*/ 0 h 397"/>
            </a:gdLst>
            <a:ahLst/>
            <a:cxnLst>
              <a:cxn ang="0">
                <a:pos x="T0" y="T1"/>
              </a:cxn>
              <a:cxn ang="0">
                <a:pos x="T2" y="T3"/>
              </a:cxn>
              <a:cxn ang="0">
                <a:pos x="T4" y="T5"/>
              </a:cxn>
              <a:cxn ang="0">
                <a:pos x="T6" y="T7"/>
              </a:cxn>
              <a:cxn ang="0">
                <a:pos x="T8" y="T9"/>
              </a:cxn>
            </a:cxnLst>
            <a:rect l="0" t="0" r="r" b="b"/>
            <a:pathLst>
              <a:path w="396" h="397">
                <a:moveTo>
                  <a:pt x="163" y="0"/>
                </a:moveTo>
                <a:lnTo>
                  <a:pt x="0" y="234"/>
                </a:lnTo>
                <a:lnTo>
                  <a:pt x="233" y="397"/>
                </a:lnTo>
                <a:lnTo>
                  <a:pt x="396" y="163"/>
                </a:lnTo>
                <a:lnTo>
                  <a:pt x="16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8" name="Freeform 55"/>
          <p:cNvSpPr>
            <a:spLocks/>
          </p:cNvSpPr>
          <p:nvPr/>
        </p:nvSpPr>
        <p:spPr bwMode="auto">
          <a:xfrm>
            <a:off x="4783158" y="1067424"/>
            <a:ext cx="96322" cy="95396"/>
          </a:xfrm>
          <a:custGeom>
            <a:avLst/>
            <a:gdLst>
              <a:gd name="T0" fmla="*/ 90 w 312"/>
              <a:gd name="T1" fmla="*/ 0 h 309"/>
              <a:gd name="T2" fmla="*/ 0 w 312"/>
              <a:gd name="T3" fmla="*/ 219 h 309"/>
              <a:gd name="T4" fmla="*/ 222 w 312"/>
              <a:gd name="T5" fmla="*/ 309 h 309"/>
              <a:gd name="T6" fmla="*/ 312 w 312"/>
              <a:gd name="T7" fmla="*/ 90 h 309"/>
              <a:gd name="T8" fmla="*/ 90 w 312"/>
              <a:gd name="T9" fmla="*/ 0 h 309"/>
            </a:gdLst>
            <a:ahLst/>
            <a:cxnLst>
              <a:cxn ang="0">
                <a:pos x="T0" y="T1"/>
              </a:cxn>
              <a:cxn ang="0">
                <a:pos x="T2" y="T3"/>
              </a:cxn>
              <a:cxn ang="0">
                <a:pos x="T4" y="T5"/>
              </a:cxn>
              <a:cxn ang="0">
                <a:pos x="T6" y="T7"/>
              </a:cxn>
              <a:cxn ang="0">
                <a:pos x="T8" y="T9"/>
              </a:cxn>
            </a:cxnLst>
            <a:rect l="0" t="0" r="r" b="b"/>
            <a:pathLst>
              <a:path w="312" h="309">
                <a:moveTo>
                  <a:pt x="90" y="0"/>
                </a:moveTo>
                <a:lnTo>
                  <a:pt x="0" y="219"/>
                </a:lnTo>
                <a:lnTo>
                  <a:pt x="222" y="309"/>
                </a:lnTo>
                <a:lnTo>
                  <a:pt x="312" y="90"/>
                </a:lnTo>
                <a:lnTo>
                  <a:pt x="90" y="0"/>
                </a:lnTo>
                <a:close/>
              </a:path>
            </a:pathLst>
          </a:custGeom>
          <a:solidFill>
            <a:srgbClr val="CFD5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9" name="Freeform 47"/>
          <p:cNvSpPr>
            <a:spLocks/>
          </p:cNvSpPr>
          <p:nvPr/>
        </p:nvSpPr>
        <p:spPr bwMode="auto">
          <a:xfrm>
            <a:off x="5462559" y="1244575"/>
            <a:ext cx="67315" cy="74161"/>
          </a:xfrm>
          <a:custGeom>
            <a:avLst/>
            <a:gdLst>
              <a:gd name="T0" fmla="*/ 0 w 236"/>
              <a:gd name="T1" fmla="*/ 0 h 260"/>
              <a:gd name="T2" fmla="*/ 21 w 236"/>
              <a:gd name="T3" fmla="*/ 260 h 260"/>
              <a:gd name="T4" fmla="*/ 236 w 236"/>
              <a:gd name="T5" fmla="*/ 112 h 260"/>
              <a:gd name="T6" fmla="*/ 0 w 236"/>
              <a:gd name="T7" fmla="*/ 0 h 260"/>
            </a:gdLst>
            <a:ahLst/>
            <a:cxnLst>
              <a:cxn ang="0">
                <a:pos x="T0" y="T1"/>
              </a:cxn>
              <a:cxn ang="0">
                <a:pos x="T2" y="T3"/>
              </a:cxn>
              <a:cxn ang="0">
                <a:pos x="T4" y="T5"/>
              </a:cxn>
              <a:cxn ang="0">
                <a:pos x="T6" y="T7"/>
              </a:cxn>
            </a:cxnLst>
            <a:rect l="0" t="0" r="r" b="b"/>
            <a:pathLst>
              <a:path w="236" h="260">
                <a:moveTo>
                  <a:pt x="0" y="0"/>
                </a:moveTo>
                <a:lnTo>
                  <a:pt x="21" y="260"/>
                </a:lnTo>
                <a:lnTo>
                  <a:pt x="236" y="112"/>
                </a:lnTo>
                <a:lnTo>
                  <a:pt x="0" y="0"/>
                </a:lnTo>
                <a:close/>
              </a:path>
            </a:pathLst>
          </a:custGeom>
          <a:solidFill>
            <a:srgbClr val="848E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45"/>
          <p:cNvSpPr>
            <a:spLocks/>
          </p:cNvSpPr>
          <p:nvPr/>
        </p:nvSpPr>
        <p:spPr bwMode="auto">
          <a:xfrm rot="2134219">
            <a:off x="7168468" y="1246006"/>
            <a:ext cx="48680" cy="48680"/>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91" name="Freeform 47"/>
          <p:cNvSpPr>
            <a:spLocks/>
          </p:cNvSpPr>
          <p:nvPr/>
        </p:nvSpPr>
        <p:spPr bwMode="auto">
          <a:xfrm rot="2741972">
            <a:off x="1942026" y="1396892"/>
            <a:ext cx="52947" cy="58331"/>
          </a:xfrm>
          <a:custGeom>
            <a:avLst/>
            <a:gdLst>
              <a:gd name="T0" fmla="*/ 0 w 236"/>
              <a:gd name="T1" fmla="*/ 0 h 260"/>
              <a:gd name="T2" fmla="*/ 21 w 236"/>
              <a:gd name="T3" fmla="*/ 260 h 260"/>
              <a:gd name="T4" fmla="*/ 236 w 236"/>
              <a:gd name="T5" fmla="*/ 112 h 260"/>
              <a:gd name="T6" fmla="*/ 0 w 236"/>
              <a:gd name="T7" fmla="*/ 0 h 260"/>
            </a:gdLst>
            <a:ahLst/>
            <a:cxnLst>
              <a:cxn ang="0">
                <a:pos x="T0" y="T1"/>
              </a:cxn>
              <a:cxn ang="0">
                <a:pos x="T2" y="T3"/>
              </a:cxn>
              <a:cxn ang="0">
                <a:pos x="T4" y="T5"/>
              </a:cxn>
              <a:cxn ang="0">
                <a:pos x="T6" y="T7"/>
              </a:cxn>
            </a:cxnLst>
            <a:rect l="0" t="0" r="r" b="b"/>
            <a:pathLst>
              <a:path w="236" h="260">
                <a:moveTo>
                  <a:pt x="0" y="0"/>
                </a:moveTo>
                <a:lnTo>
                  <a:pt x="21" y="260"/>
                </a:lnTo>
                <a:lnTo>
                  <a:pt x="236" y="112"/>
                </a:lnTo>
                <a:lnTo>
                  <a:pt x="0" y="0"/>
                </a:lnTo>
                <a:close/>
              </a:path>
            </a:pathLst>
          </a:custGeom>
          <a:solidFill>
            <a:srgbClr val="848E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75" name="Group 5"/>
          <p:cNvGrpSpPr>
            <a:grpSpLocks noChangeAspect="1"/>
          </p:cNvGrpSpPr>
          <p:nvPr/>
        </p:nvGrpSpPr>
        <p:grpSpPr bwMode="auto">
          <a:xfrm>
            <a:off x="7753091" y="4326391"/>
            <a:ext cx="959338" cy="509068"/>
            <a:chOff x="1640" y="963"/>
            <a:chExt cx="2480" cy="1316"/>
          </a:xfrm>
          <a:solidFill>
            <a:schemeClr val="bg1"/>
          </a:solidFill>
        </p:grpSpPr>
        <p:sp>
          <p:nvSpPr>
            <p:cNvPr id="76" name="Freeform 6"/>
            <p:cNvSpPr>
              <a:spLocks/>
            </p:cNvSpPr>
            <p:nvPr/>
          </p:nvSpPr>
          <p:spPr bwMode="auto">
            <a:xfrm>
              <a:off x="2025" y="1440"/>
              <a:ext cx="246" cy="359"/>
            </a:xfrm>
            <a:custGeom>
              <a:avLst/>
              <a:gdLst>
                <a:gd name="T0" fmla="*/ 246 w 246"/>
                <a:gd name="T1" fmla="*/ 359 h 359"/>
                <a:gd name="T2" fmla="*/ 0 w 246"/>
                <a:gd name="T3" fmla="*/ 359 h 359"/>
                <a:gd name="T4" fmla="*/ 0 w 246"/>
                <a:gd name="T5" fmla="*/ 0 h 359"/>
                <a:gd name="T6" fmla="*/ 92 w 246"/>
                <a:gd name="T7" fmla="*/ 0 h 359"/>
                <a:gd name="T8" fmla="*/ 92 w 246"/>
                <a:gd name="T9" fmla="*/ 277 h 359"/>
                <a:gd name="T10" fmla="*/ 246 w 246"/>
                <a:gd name="T11" fmla="*/ 277 h 359"/>
                <a:gd name="T12" fmla="*/ 246 w 246"/>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46" h="359">
                  <a:moveTo>
                    <a:pt x="246" y="359"/>
                  </a:moveTo>
                  <a:lnTo>
                    <a:pt x="0" y="359"/>
                  </a:lnTo>
                  <a:lnTo>
                    <a:pt x="0" y="0"/>
                  </a:lnTo>
                  <a:lnTo>
                    <a:pt x="92" y="0"/>
                  </a:lnTo>
                  <a:lnTo>
                    <a:pt x="92" y="277"/>
                  </a:lnTo>
                  <a:lnTo>
                    <a:pt x="246" y="277"/>
                  </a:lnTo>
                  <a:lnTo>
                    <a:pt x="246" y="3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7"/>
            <p:cNvSpPr>
              <a:spLocks/>
            </p:cNvSpPr>
            <p:nvPr/>
          </p:nvSpPr>
          <p:spPr bwMode="auto">
            <a:xfrm>
              <a:off x="2318" y="1440"/>
              <a:ext cx="309" cy="364"/>
            </a:xfrm>
            <a:custGeom>
              <a:avLst/>
              <a:gdLst>
                <a:gd name="T0" fmla="*/ 39 w 131"/>
                <a:gd name="T1" fmla="*/ 0 h 154"/>
                <a:gd name="T2" fmla="*/ 39 w 131"/>
                <a:gd name="T3" fmla="*/ 95 h 154"/>
                <a:gd name="T4" fmla="*/ 66 w 131"/>
                <a:gd name="T5" fmla="*/ 121 h 154"/>
                <a:gd name="T6" fmla="*/ 92 w 131"/>
                <a:gd name="T7" fmla="*/ 95 h 154"/>
                <a:gd name="T8" fmla="*/ 92 w 131"/>
                <a:gd name="T9" fmla="*/ 0 h 154"/>
                <a:gd name="T10" fmla="*/ 131 w 131"/>
                <a:gd name="T11" fmla="*/ 0 h 154"/>
                <a:gd name="T12" fmla="*/ 131 w 131"/>
                <a:gd name="T13" fmla="*/ 95 h 154"/>
                <a:gd name="T14" fmla="*/ 65 w 131"/>
                <a:gd name="T15" fmla="*/ 154 h 154"/>
                <a:gd name="T16" fmla="*/ 0 w 131"/>
                <a:gd name="T17" fmla="*/ 95 h 154"/>
                <a:gd name="T18" fmla="*/ 0 w 131"/>
                <a:gd name="T19" fmla="*/ 0 h 154"/>
                <a:gd name="T20" fmla="*/ 39 w 131"/>
                <a:gd name="T21"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154">
                  <a:moveTo>
                    <a:pt x="39" y="0"/>
                  </a:moveTo>
                  <a:cubicBezTo>
                    <a:pt x="39" y="95"/>
                    <a:pt x="39" y="95"/>
                    <a:pt x="39" y="95"/>
                  </a:cubicBezTo>
                  <a:cubicBezTo>
                    <a:pt x="39" y="108"/>
                    <a:pt x="51" y="121"/>
                    <a:pt x="66" y="121"/>
                  </a:cubicBezTo>
                  <a:cubicBezTo>
                    <a:pt x="80" y="121"/>
                    <a:pt x="92" y="108"/>
                    <a:pt x="92" y="95"/>
                  </a:cubicBezTo>
                  <a:cubicBezTo>
                    <a:pt x="92" y="0"/>
                    <a:pt x="92" y="0"/>
                    <a:pt x="92" y="0"/>
                  </a:cubicBezTo>
                  <a:cubicBezTo>
                    <a:pt x="131" y="0"/>
                    <a:pt x="131" y="0"/>
                    <a:pt x="131" y="0"/>
                  </a:cubicBezTo>
                  <a:cubicBezTo>
                    <a:pt x="131" y="95"/>
                    <a:pt x="131" y="95"/>
                    <a:pt x="131" y="95"/>
                  </a:cubicBezTo>
                  <a:cubicBezTo>
                    <a:pt x="131" y="134"/>
                    <a:pt x="94" y="154"/>
                    <a:pt x="65" y="154"/>
                  </a:cubicBezTo>
                  <a:cubicBezTo>
                    <a:pt x="36" y="154"/>
                    <a:pt x="0" y="135"/>
                    <a:pt x="0" y="95"/>
                  </a:cubicBezTo>
                  <a:cubicBezTo>
                    <a:pt x="0" y="0"/>
                    <a:pt x="0" y="0"/>
                    <a:pt x="0" y="0"/>
                  </a:cubicBezTo>
                  <a:lnTo>
                    <a:pt x="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8"/>
            <p:cNvSpPr>
              <a:spLocks noEditPoints="1"/>
            </p:cNvSpPr>
            <p:nvPr/>
          </p:nvSpPr>
          <p:spPr bwMode="auto">
            <a:xfrm>
              <a:off x="3085" y="1436"/>
              <a:ext cx="371" cy="371"/>
            </a:xfrm>
            <a:custGeom>
              <a:avLst/>
              <a:gdLst>
                <a:gd name="T0" fmla="*/ 157 w 157"/>
                <a:gd name="T1" fmla="*/ 79 h 157"/>
                <a:gd name="T2" fmla="*/ 79 w 157"/>
                <a:gd name="T3" fmla="*/ 157 h 157"/>
                <a:gd name="T4" fmla="*/ 0 w 157"/>
                <a:gd name="T5" fmla="*/ 79 h 157"/>
                <a:gd name="T6" fmla="*/ 79 w 157"/>
                <a:gd name="T7" fmla="*/ 0 h 157"/>
                <a:gd name="T8" fmla="*/ 157 w 157"/>
                <a:gd name="T9" fmla="*/ 79 h 157"/>
                <a:gd name="T10" fmla="*/ 79 w 157"/>
                <a:gd name="T11" fmla="*/ 122 h 157"/>
                <a:gd name="T12" fmla="*/ 118 w 157"/>
                <a:gd name="T13" fmla="*/ 79 h 157"/>
                <a:gd name="T14" fmla="*/ 78 w 157"/>
                <a:gd name="T15" fmla="*/ 35 h 157"/>
                <a:gd name="T16" fmla="*/ 39 w 157"/>
                <a:gd name="T17" fmla="*/ 79 h 157"/>
                <a:gd name="T18" fmla="*/ 79 w 157"/>
                <a:gd name="T19" fmla="*/ 12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157">
                  <a:moveTo>
                    <a:pt x="157" y="79"/>
                  </a:moveTo>
                  <a:cubicBezTo>
                    <a:pt x="157" y="126"/>
                    <a:pt x="121" y="157"/>
                    <a:pt x="79" y="157"/>
                  </a:cubicBezTo>
                  <a:cubicBezTo>
                    <a:pt x="36" y="157"/>
                    <a:pt x="0" y="126"/>
                    <a:pt x="0" y="79"/>
                  </a:cubicBezTo>
                  <a:cubicBezTo>
                    <a:pt x="0" y="31"/>
                    <a:pt x="36" y="0"/>
                    <a:pt x="79" y="0"/>
                  </a:cubicBezTo>
                  <a:cubicBezTo>
                    <a:pt x="121" y="0"/>
                    <a:pt x="157" y="32"/>
                    <a:pt x="157" y="79"/>
                  </a:cubicBezTo>
                  <a:close/>
                  <a:moveTo>
                    <a:pt x="79" y="122"/>
                  </a:moveTo>
                  <a:cubicBezTo>
                    <a:pt x="98" y="122"/>
                    <a:pt x="118" y="111"/>
                    <a:pt x="118" y="79"/>
                  </a:cubicBezTo>
                  <a:cubicBezTo>
                    <a:pt x="118" y="47"/>
                    <a:pt x="98" y="35"/>
                    <a:pt x="78" y="35"/>
                  </a:cubicBezTo>
                  <a:cubicBezTo>
                    <a:pt x="58" y="35"/>
                    <a:pt x="39" y="49"/>
                    <a:pt x="39" y="79"/>
                  </a:cubicBezTo>
                  <a:cubicBezTo>
                    <a:pt x="39" y="108"/>
                    <a:pt x="59" y="122"/>
                    <a:pt x="79"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9"/>
            <p:cNvSpPr>
              <a:spLocks/>
            </p:cNvSpPr>
            <p:nvPr/>
          </p:nvSpPr>
          <p:spPr bwMode="auto">
            <a:xfrm>
              <a:off x="3520" y="1440"/>
              <a:ext cx="236" cy="359"/>
            </a:xfrm>
            <a:custGeom>
              <a:avLst/>
              <a:gdLst>
                <a:gd name="T0" fmla="*/ 236 w 236"/>
                <a:gd name="T1" fmla="*/ 81 h 359"/>
                <a:gd name="T2" fmla="*/ 90 w 236"/>
                <a:gd name="T3" fmla="*/ 81 h 359"/>
                <a:gd name="T4" fmla="*/ 90 w 236"/>
                <a:gd name="T5" fmla="*/ 147 h 359"/>
                <a:gd name="T6" fmla="*/ 234 w 236"/>
                <a:gd name="T7" fmla="*/ 147 h 359"/>
                <a:gd name="T8" fmla="*/ 234 w 236"/>
                <a:gd name="T9" fmla="*/ 227 h 359"/>
                <a:gd name="T10" fmla="*/ 90 w 236"/>
                <a:gd name="T11" fmla="*/ 227 h 359"/>
                <a:gd name="T12" fmla="*/ 90 w 236"/>
                <a:gd name="T13" fmla="*/ 359 h 359"/>
                <a:gd name="T14" fmla="*/ 0 w 236"/>
                <a:gd name="T15" fmla="*/ 359 h 359"/>
                <a:gd name="T16" fmla="*/ 0 w 236"/>
                <a:gd name="T17" fmla="*/ 0 h 359"/>
                <a:gd name="T18" fmla="*/ 236 w 236"/>
                <a:gd name="T19" fmla="*/ 0 h 359"/>
                <a:gd name="T20" fmla="*/ 236 w 236"/>
                <a:gd name="T21" fmla="*/ 81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359">
                  <a:moveTo>
                    <a:pt x="236" y="81"/>
                  </a:moveTo>
                  <a:lnTo>
                    <a:pt x="90" y="81"/>
                  </a:lnTo>
                  <a:lnTo>
                    <a:pt x="90" y="147"/>
                  </a:lnTo>
                  <a:lnTo>
                    <a:pt x="234" y="147"/>
                  </a:lnTo>
                  <a:lnTo>
                    <a:pt x="234" y="227"/>
                  </a:lnTo>
                  <a:lnTo>
                    <a:pt x="90" y="227"/>
                  </a:lnTo>
                  <a:lnTo>
                    <a:pt x="90" y="359"/>
                  </a:lnTo>
                  <a:lnTo>
                    <a:pt x="0" y="359"/>
                  </a:lnTo>
                  <a:lnTo>
                    <a:pt x="0" y="0"/>
                  </a:lnTo>
                  <a:lnTo>
                    <a:pt x="236" y="0"/>
                  </a:lnTo>
                  <a:lnTo>
                    <a:pt x="236" y="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10"/>
            <p:cNvSpPr>
              <a:spLocks/>
            </p:cNvSpPr>
            <p:nvPr/>
          </p:nvSpPr>
          <p:spPr bwMode="auto">
            <a:xfrm>
              <a:off x="3827" y="1440"/>
              <a:ext cx="293" cy="359"/>
            </a:xfrm>
            <a:custGeom>
              <a:avLst/>
              <a:gdLst>
                <a:gd name="T0" fmla="*/ 293 w 293"/>
                <a:gd name="T1" fmla="*/ 0 h 359"/>
                <a:gd name="T2" fmla="*/ 293 w 293"/>
                <a:gd name="T3" fmla="*/ 81 h 359"/>
                <a:gd name="T4" fmla="*/ 191 w 293"/>
                <a:gd name="T5" fmla="*/ 81 h 359"/>
                <a:gd name="T6" fmla="*/ 191 w 293"/>
                <a:gd name="T7" fmla="*/ 359 h 359"/>
                <a:gd name="T8" fmla="*/ 99 w 293"/>
                <a:gd name="T9" fmla="*/ 359 h 359"/>
                <a:gd name="T10" fmla="*/ 99 w 293"/>
                <a:gd name="T11" fmla="*/ 81 h 359"/>
                <a:gd name="T12" fmla="*/ 0 w 293"/>
                <a:gd name="T13" fmla="*/ 81 h 359"/>
                <a:gd name="T14" fmla="*/ 0 w 293"/>
                <a:gd name="T15" fmla="*/ 0 h 359"/>
                <a:gd name="T16" fmla="*/ 293 w 293"/>
                <a:gd name="T1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359">
                  <a:moveTo>
                    <a:pt x="293" y="0"/>
                  </a:moveTo>
                  <a:lnTo>
                    <a:pt x="293" y="81"/>
                  </a:lnTo>
                  <a:lnTo>
                    <a:pt x="191" y="81"/>
                  </a:lnTo>
                  <a:lnTo>
                    <a:pt x="191" y="359"/>
                  </a:lnTo>
                  <a:lnTo>
                    <a:pt x="99" y="359"/>
                  </a:lnTo>
                  <a:lnTo>
                    <a:pt x="99" y="81"/>
                  </a:lnTo>
                  <a:lnTo>
                    <a:pt x="0" y="81"/>
                  </a:lnTo>
                  <a:lnTo>
                    <a:pt x="0" y="0"/>
                  </a:lnTo>
                  <a:lnTo>
                    <a:pt x="2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11"/>
            <p:cNvSpPr>
              <a:spLocks/>
            </p:cNvSpPr>
            <p:nvPr/>
          </p:nvSpPr>
          <p:spPr bwMode="auto">
            <a:xfrm>
              <a:off x="2119" y="963"/>
              <a:ext cx="359" cy="293"/>
            </a:xfrm>
            <a:custGeom>
              <a:avLst/>
              <a:gdLst>
                <a:gd name="T0" fmla="*/ 0 w 359"/>
                <a:gd name="T1" fmla="*/ 293 h 293"/>
                <a:gd name="T2" fmla="*/ 180 w 359"/>
                <a:gd name="T3" fmla="*/ 114 h 293"/>
                <a:gd name="T4" fmla="*/ 359 w 359"/>
                <a:gd name="T5" fmla="*/ 293 h 293"/>
                <a:gd name="T6" fmla="*/ 359 w 359"/>
                <a:gd name="T7" fmla="*/ 178 h 293"/>
                <a:gd name="T8" fmla="*/ 180 w 359"/>
                <a:gd name="T9" fmla="*/ 0 h 293"/>
                <a:gd name="T10" fmla="*/ 0 w 359"/>
                <a:gd name="T11" fmla="*/ 180 h 293"/>
                <a:gd name="T12" fmla="*/ 0 w 359"/>
                <a:gd name="T13" fmla="*/ 293 h 293"/>
              </a:gdLst>
              <a:ahLst/>
              <a:cxnLst>
                <a:cxn ang="0">
                  <a:pos x="T0" y="T1"/>
                </a:cxn>
                <a:cxn ang="0">
                  <a:pos x="T2" y="T3"/>
                </a:cxn>
                <a:cxn ang="0">
                  <a:pos x="T4" y="T5"/>
                </a:cxn>
                <a:cxn ang="0">
                  <a:pos x="T6" y="T7"/>
                </a:cxn>
                <a:cxn ang="0">
                  <a:pos x="T8" y="T9"/>
                </a:cxn>
                <a:cxn ang="0">
                  <a:pos x="T10" y="T11"/>
                </a:cxn>
                <a:cxn ang="0">
                  <a:pos x="T12" y="T13"/>
                </a:cxn>
              </a:cxnLst>
              <a:rect l="0" t="0" r="r" b="b"/>
              <a:pathLst>
                <a:path w="359" h="293">
                  <a:moveTo>
                    <a:pt x="0" y="293"/>
                  </a:moveTo>
                  <a:lnTo>
                    <a:pt x="180" y="114"/>
                  </a:lnTo>
                  <a:lnTo>
                    <a:pt x="359" y="293"/>
                  </a:lnTo>
                  <a:lnTo>
                    <a:pt x="359" y="178"/>
                  </a:lnTo>
                  <a:lnTo>
                    <a:pt x="180" y="0"/>
                  </a:lnTo>
                  <a:lnTo>
                    <a:pt x="0" y="180"/>
                  </a:lnTo>
                  <a:lnTo>
                    <a:pt x="0" y="2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Freeform 12"/>
            <p:cNvSpPr>
              <a:spLocks/>
            </p:cNvSpPr>
            <p:nvPr/>
          </p:nvSpPr>
          <p:spPr bwMode="auto">
            <a:xfrm>
              <a:off x="1640" y="1440"/>
              <a:ext cx="295" cy="359"/>
            </a:xfrm>
            <a:custGeom>
              <a:avLst/>
              <a:gdLst>
                <a:gd name="T0" fmla="*/ 295 w 295"/>
                <a:gd name="T1" fmla="*/ 359 h 359"/>
                <a:gd name="T2" fmla="*/ 116 w 295"/>
                <a:gd name="T3" fmla="*/ 180 h 359"/>
                <a:gd name="T4" fmla="*/ 295 w 295"/>
                <a:gd name="T5" fmla="*/ 0 h 359"/>
                <a:gd name="T6" fmla="*/ 182 w 295"/>
                <a:gd name="T7" fmla="*/ 0 h 359"/>
                <a:gd name="T8" fmla="*/ 0 w 295"/>
                <a:gd name="T9" fmla="*/ 180 h 359"/>
                <a:gd name="T10" fmla="*/ 179 w 295"/>
                <a:gd name="T11" fmla="*/ 359 h 359"/>
                <a:gd name="T12" fmla="*/ 295 w 295"/>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95" h="359">
                  <a:moveTo>
                    <a:pt x="295" y="359"/>
                  </a:moveTo>
                  <a:lnTo>
                    <a:pt x="116" y="180"/>
                  </a:lnTo>
                  <a:lnTo>
                    <a:pt x="295" y="0"/>
                  </a:lnTo>
                  <a:lnTo>
                    <a:pt x="182" y="0"/>
                  </a:lnTo>
                  <a:lnTo>
                    <a:pt x="0" y="180"/>
                  </a:lnTo>
                  <a:lnTo>
                    <a:pt x="179" y="359"/>
                  </a:lnTo>
                  <a:lnTo>
                    <a:pt x="295" y="3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13"/>
            <p:cNvSpPr>
              <a:spLocks/>
            </p:cNvSpPr>
            <p:nvPr/>
          </p:nvSpPr>
          <p:spPr bwMode="auto">
            <a:xfrm>
              <a:off x="2119" y="1984"/>
              <a:ext cx="359" cy="295"/>
            </a:xfrm>
            <a:custGeom>
              <a:avLst/>
              <a:gdLst>
                <a:gd name="T0" fmla="*/ 359 w 359"/>
                <a:gd name="T1" fmla="*/ 2 h 295"/>
                <a:gd name="T2" fmla="*/ 180 w 359"/>
                <a:gd name="T3" fmla="*/ 182 h 295"/>
                <a:gd name="T4" fmla="*/ 0 w 359"/>
                <a:gd name="T5" fmla="*/ 0 h 295"/>
                <a:gd name="T6" fmla="*/ 0 w 359"/>
                <a:gd name="T7" fmla="*/ 115 h 295"/>
                <a:gd name="T8" fmla="*/ 180 w 359"/>
                <a:gd name="T9" fmla="*/ 295 h 295"/>
                <a:gd name="T10" fmla="*/ 359 w 359"/>
                <a:gd name="T11" fmla="*/ 118 h 295"/>
                <a:gd name="T12" fmla="*/ 359 w 359"/>
                <a:gd name="T13" fmla="*/ 2 h 295"/>
              </a:gdLst>
              <a:ahLst/>
              <a:cxnLst>
                <a:cxn ang="0">
                  <a:pos x="T0" y="T1"/>
                </a:cxn>
                <a:cxn ang="0">
                  <a:pos x="T2" y="T3"/>
                </a:cxn>
                <a:cxn ang="0">
                  <a:pos x="T4" y="T5"/>
                </a:cxn>
                <a:cxn ang="0">
                  <a:pos x="T6" y="T7"/>
                </a:cxn>
                <a:cxn ang="0">
                  <a:pos x="T8" y="T9"/>
                </a:cxn>
                <a:cxn ang="0">
                  <a:pos x="T10" y="T11"/>
                </a:cxn>
                <a:cxn ang="0">
                  <a:pos x="T12" y="T13"/>
                </a:cxn>
              </a:cxnLst>
              <a:rect l="0" t="0" r="r" b="b"/>
              <a:pathLst>
                <a:path w="359" h="295">
                  <a:moveTo>
                    <a:pt x="359" y="2"/>
                  </a:moveTo>
                  <a:lnTo>
                    <a:pt x="180" y="182"/>
                  </a:lnTo>
                  <a:lnTo>
                    <a:pt x="0" y="0"/>
                  </a:lnTo>
                  <a:lnTo>
                    <a:pt x="0" y="115"/>
                  </a:lnTo>
                  <a:lnTo>
                    <a:pt x="180" y="295"/>
                  </a:lnTo>
                  <a:lnTo>
                    <a:pt x="359" y="118"/>
                  </a:lnTo>
                  <a:lnTo>
                    <a:pt x="359"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14"/>
            <p:cNvSpPr>
              <a:spLocks/>
            </p:cNvSpPr>
            <p:nvPr/>
          </p:nvSpPr>
          <p:spPr bwMode="auto">
            <a:xfrm>
              <a:off x="2908" y="1672"/>
              <a:ext cx="187" cy="127"/>
            </a:xfrm>
            <a:custGeom>
              <a:avLst/>
              <a:gdLst>
                <a:gd name="T0" fmla="*/ 0 w 187"/>
                <a:gd name="T1" fmla="*/ 57 h 127"/>
                <a:gd name="T2" fmla="*/ 71 w 187"/>
                <a:gd name="T3" fmla="*/ 127 h 127"/>
                <a:gd name="T4" fmla="*/ 187 w 187"/>
                <a:gd name="T5" fmla="*/ 127 h 127"/>
                <a:gd name="T6" fmla="*/ 57 w 187"/>
                <a:gd name="T7" fmla="*/ 0 h 127"/>
                <a:gd name="T8" fmla="*/ 0 w 187"/>
                <a:gd name="T9" fmla="*/ 57 h 127"/>
              </a:gdLst>
              <a:ahLst/>
              <a:cxnLst>
                <a:cxn ang="0">
                  <a:pos x="T0" y="T1"/>
                </a:cxn>
                <a:cxn ang="0">
                  <a:pos x="T2" y="T3"/>
                </a:cxn>
                <a:cxn ang="0">
                  <a:pos x="T4" y="T5"/>
                </a:cxn>
                <a:cxn ang="0">
                  <a:pos x="T6" y="T7"/>
                </a:cxn>
                <a:cxn ang="0">
                  <a:pos x="T8" y="T9"/>
                </a:cxn>
              </a:cxnLst>
              <a:rect l="0" t="0" r="r" b="b"/>
              <a:pathLst>
                <a:path w="187" h="127">
                  <a:moveTo>
                    <a:pt x="0" y="57"/>
                  </a:moveTo>
                  <a:lnTo>
                    <a:pt x="71" y="127"/>
                  </a:lnTo>
                  <a:lnTo>
                    <a:pt x="187" y="127"/>
                  </a:lnTo>
                  <a:lnTo>
                    <a:pt x="57" y="0"/>
                  </a:lnTo>
                  <a:lnTo>
                    <a:pt x="0"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15"/>
            <p:cNvSpPr>
              <a:spLocks/>
            </p:cNvSpPr>
            <p:nvPr/>
          </p:nvSpPr>
          <p:spPr bwMode="auto">
            <a:xfrm>
              <a:off x="2908" y="1440"/>
              <a:ext cx="187" cy="130"/>
            </a:xfrm>
            <a:custGeom>
              <a:avLst/>
              <a:gdLst>
                <a:gd name="T0" fmla="*/ 57 w 187"/>
                <a:gd name="T1" fmla="*/ 130 h 130"/>
                <a:gd name="T2" fmla="*/ 187 w 187"/>
                <a:gd name="T3" fmla="*/ 0 h 130"/>
                <a:gd name="T4" fmla="*/ 74 w 187"/>
                <a:gd name="T5" fmla="*/ 0 h 130"/>
                <a:gd name="T6" fmla="*/ 0 w 187"/>
                <a:gd name="T7" fmla="*/ 74 h 130"/>
                <a:gd name="T8" fmla="*/ 57 w 187"/>
                <a:gd name="T9" fmla="*/ 130 h 130"/>
              </a:gdLst>
              <a:ahLst/>
              <a:cxnLst>
                <a:cxn ang="0">
                  <a:pos x="T0" y="T1"/>
                </a:cxn>
                <a:cxn ang="0">
                  <a:pos x="T2" y="T3"/>
                </a:cxn>
                <a:cxn ang="0">
                  <a:pos x="T4" y="T5"/>
                </a:cxn>
                <a:cxn ang="0">
                  <a:pos x="T6" y="T7"/>
                </a:cxn>
                <a:cxn ang="0">
                  <a:pos x="T8" y="T9"/>
                </a:cxn>
              </a:cxnLst>
              <a:rect l="0" t="0" r="r" b="b"/>
              <a:pathLst>
                <a:path w="187" h="130">
                  <a:moveTo>
                    <a:pt x="57" y="130"/>
                  </a:moveTo>
                  <a:lnTo>
                    <a:pt x="187" y="0"/>
                  </a:lnTo>
                  <a:lnTo>
                    <a:pt x="74" y="0"/>
                  </a:lnTo>
                  <a:lnTo>
                    <a:pt x="0" y="74"/>
                  </a:lnTo>
                  <a:lnTo>
                    <a:pt x="57" y="1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16"/>
            <p:cNvSpPr>
              <a:spLocks/>
            </p:cNvSpPr>
            <p:nvPr/>
          </p:nvSpPr>
          <p:spPr bwMode="auto">
            <a:xfrm>
              <a:off x="2665" y="1443"/>
              <a:ext cx="293" cy="356"/>
            </a:xfrm>
            <a:custGeom>
              <a:avLst/>
              <a:gdLst>
                <a:gd name="T0" fmla="*/ 0 w 293"/>
                <a:gd name="T1" fmla="*/ 0 h 356"/>
                <a:gd name="T2" fmla="*/ 177 w 293"/>
                <a:gd name="T3" fmla="*/ 177 h 356"/>
                <a:gd name="T4" fmla="*/ 0 w 293"/>
                <a:gd name="T5" fmla="*/ 356 h 356"/>
                <a:gd name="T6" fmla="*/ 113 w 293"/>
                <a:gd name="T7" fmla="*/ 356 h 356"/>
                <a:gd name="T8" fmla="*/ 293 w 293"/>
                <a:gd name="T9" fmla="*/ 177 h 356"/>
                <a:gd name="T10" fmla="*/ 113 w 293"/>
                <a:gd name="T11" fmla="*/ 0 h 356"/>
                <a:gd name="T12" fmla="*/ 0 w 293"/>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293" h="356">
                  <a:moveTo>
                    <a:pt x="0" y="0"/>
                  </a:moveTo>
                  <a:lnTo>
                    <a:pt x="177" y="177"/>
                  </a:lnTo>
                  <a:lnTo>
                    <a:pt x="0" y="356"/>
                  </a:lnTo>
                  <a:lnTo>
                    <a:pt x="113" y="356"/>
                  </a:lnTo>
                  <a:lnTo>
                    <a:pt x="293" y="177"/>
                  </a:lnTo>
                  <a:lnTo>
                    <a:pt x="11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4" name="Rectangle 63"/>
          <p:cNvSpPr/>
          <p:nvPr userDrawn="1"/>
        </p:nvSpPr>
        <p:spPr>
          <a:xfrm>
            <a:off x="8744507" y="12526"/>
            <a:ext cx="386967" cy="4070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28618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Break Empty + BG">
    <p:spTree>
      <p:nvGrpSpPr>
        <p:cNvPr id="1" name=""/>
        <p:cNvGrpSpPr/>
        <p:nvPr/>
      </p:nvGrpSpPr>
      <p:grpSpPr>
        <a:xfrm>
          <a:off x="0" y="0"/>
          <a:ext cx="0" cy="0"/>
          <a:chOff x="0" y="0"/>
          <a:chExt cx="0" cy="0"/>
        </a:xfrm>
      </p:grpSpPr>
      <p:grpSp>
        <p:nvGrpSpPr>
          <p:cNvPr id="26" name="Group 5"/>
          <p:cNvGrpSpPr>
            <a:grpSpLocks noChangeAspect="1"/>
          </p:cNvGrpSpPr>
          <p:nvPr/>
        </p:nvGrpSpPr>
        <p:grpSpPr bwMode="auto">
          <a:xfrm>
            <a:off x="0" y="1"/>
            <a:ext cx="5491870" cy="5079999"/>
            <a:chOff x="-2080" y="-2433"/>
            <a:chExt cx="6947" cy="6426"/>
          </a:xfrm>
        </p:grpSpPr>
        <p:sp>
          <p:nvSpPr>
            <p:cNvPr id="27" name="Freeform 26"/>
            <p:cNvSpPr>
              <a:spLocks/>
            </p:cNvSpPr>
            <p:nvPr/>
          </p:nvSpPr>
          <p:spPr bwMode="auto">
            <a:xfrm>
              <a:off x="-2080" y="-2433"/>
              <a:ext cx="6947" cy="6426"/>
            </a:xfrm>
            <a:custGeom>
              <a:avLst/>
              <a:gdLst>
                <a:gd name="T0" fmla="*/ 6947 w 6947"/>
                <a:gd name="T1" fmla="*/ 0 h 6426"/>
                <a:gd name="T2" fmla="*/ 4916 w 6947"/>
                <a:gd name="T3" fmla="*/ 0 h 6426"/>
                <a:gd name="T4" fmla="*/ 0 w 6947"/>
                <a:gd name="T5" fmla="*/ 1335 h 6426"/>
                <a:gd name="T6" fmla="*/ 0 w 6947"/>
                <a:gd name="T7" fmla="*/ 4089 h 6426"/>
                <a:gd name="T8" fmla="*/ 2350 w 6947"/>
                <a:gd name="T9" fmla="*/ 6426 h 6426"/>
                <a:gd name="T10" fmla="*/ 5249 w 6947"/>
                <a:gd name="T11" fmla="*/ 6426 h 6426"/>
                <a:gd name="T12" fmla="*/ 6947 w 6947"/>
                <a:gd name="T13" fmla="*/ 0 h 6426"/>
              </a:gdLst>
              <a:ahLst/>
              <a:cxnLst>
                <a:cxn ang="0">
                  <a:pos x="T0" y="T1"/>
                </a:cxn>
                <a:cxn ang="0">
                  <a:pos x="T2" y="T3"/>
                </a:cxn>
                <a:cxn ang="0">
                  <a:pos x="T4" y="T5"/>
                </a:cxn>
                <a:cxn ang="0">
                  <a:pos x="T6" y="T7"/>
                </a:cxn>
                <a:cxn ang="0">
                  <a:pos x="T8" y="T9"/>
                </a:cxn>
                <a:cxn ang="0">
                  <a:pos x="T10" y="T11"/>
                </a:cxn>
                <a:cxn ang="0">
                  <a:pos x="T12" y="T13"/>
                </a:cxn>
              </a:cxnLst>
              <a:rect l="0" t="0" r="r" b="b"/>
              <a:pathLst>
                <a:path w="6947" h="6426">
                  <a:moveTo>
                    <a:pt x="6947" y="0"/>
                  </a:moveTo>
                  <a:lnTo>
                    <a:pt x="4916" y="0"/>
                  </a:lnTo>
                  <a:lnTo>
                    <a:pt x="0" y="1335"/>
                  </a:lnTo>
                  <a:lnTo>
                    <a:pt x="0" y="4089"/>
                  </a:lnTo>
                  <a:lnTo>
                    <a:pt x="2350" y="6426"/>
                  </a:lnTo>
                  <a:lnTo>
                    <a:pt x="5249" y="6426"/>
                  </a:lnTo>
                  <a:lnTo>
                    <a:pt x="6947" y="0"/>
                  </a:lnTo>
                  <a:close/>
                </a:path>
              </a:pathLst>
            </a:custGeom>
            <a:solidFill>
              <a:srgbClr val="EBF5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27"/>
            <p:cNvSpPr>
              <a:spLocks/>
            </p:cNvSpPr>
            <p:nvPr/>
          </p:nvSpPr>
          <p:spPr bwMode="auto">
            <a:xfrm>
              <a:off x="-2080" y="-2433"/>
              <a:ext cx="6947" cy="6426"/>
            </a:xfrm>
            <a:custGeom>
              <a:avLst/>
              <a:gdLst>
                <a:gd name="T0" fmla="*/ 6947 w 6947"/>
                <a:gd name="T1" fmla="*/ 0 h 6426"/>
                <a:gd name="T2" fmla="*/ 4916 w 6947"/>
                <a:gd name="T3" fmla="*/ 0 h 6426"/>
                <a:gd name="T4" fmla="*/ 0 w 6947"/>
                <a:gd name="T5" fmla="*/ 1335 h 6426"/>
                <a:gd name="T6" fmla="*/ 0 w 6947"/>
                <a:gd name="T7" fmla="*/ 4089 h 6426"/>
                <a:gd name="T8" fmla="*/ 2350 w 6947"/>
                <a:gd name="T9" fmla="*/ 6426 h 6426"/>
                <a:gd name="T10" fmla="*/ 5249 w 6947"/>
                <a:gd name="T11" fmla="*/ 6426 h 6426"/>
                <a:gd name="T12" fmla="*/ 6947 w 6947"/>
                <a:gd name="T13" fmla="*/ 0 h 6426"/>
              </a:gdLst>
              <a:ahLst/>
              <a:cxnLst>
                <a:cxn ang="0">
                  <a:pos x="T0" y="T1"/>
                </a:cxn>
                <a:cxn ang="0">
                  <a:pos x="T2" y="T3"/>
                </a:cxn>
                <a:cxn ang="0">
                  <a:pos x="T4" y="T5"/>
                </a:cxn>
                <a:cxn ang="0">
                  <a:pos x="T6" y="T7"/>
                </a:cxn>
                <a:cxn ang="0">
                  <a:pos x="T8" y="T9"/>
                </a:cxn>
                <a:cxn ang="0">
                  <a:pos x="T10" y="T11"/>
                </a:cxn>
                <a:cxn ang="0">
                  <a:pos x="T12" y="T13"/>
                </a:cxn>
              </a:cxnLst>
              <a:rect l="0" t="0" r="r" b="b"/>
              <a:pathLst>
                <a:path w="6947" h="6426">
                  <a:moveTo>
                    <a:pt x="6947" y="0"/>
                  </a:moveTo>
                  <a:lnTo>
                    <a:pt x="4916" y="0"/>
                  </a:lnTo>
                  <a:lnTo>
                    <a:pt x="0" y="1335"/>
                  </a:lnTo>
                  <a:lnTo>
                    <a:pt x="0" y="4089"/>
                  </a:lnTo>
                  <a:lnTo>
                    <a:pt x="2350" y="6426"/>
                  </a:lnTo>
                  <a:lnTo>
                    <a:pt x="5249" y="6426"/>
                  </a:lnTo>
                  <a:lnTo>
                    <a:pt x="694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ytuł 1"/>
          <p:cNvSpPr>
            <a:spLocks noGrp="1"/>
          </p:cNvSpPr>
          <p:nvPr>
            <p:ph type="title" hasCustomPrompt="1"/>
          </p:nvPr>
        </p:nvSpPr>
        <p:spPr>
          <a:xfrm>
            <a:off x="833644" y="2751241"/>
            <a:ext cx="7470096" cy="1289650"/>
          </a:xfrm>
        </p:spPr>
        <p:txBody>
          <a:bodyPr anchor="t"/>
          <a:lstStyle>
            <a:lvl1pPr algn="ctr">
              <a:lnSpc>
                <a:spcPct val="100000"/>
              </a:lnSpc>
              <a:spcBef>
                <a:spcPts val="450"/>
              </a:spcBef>
              <a:spcAft>
                <a:spcPts val="450"/>
              </a:spcAft>
              <a:defRPr sz="2800" b="0">
                <a:solidFill>
                  <a:schemeClr val="accent1"/>
                </a:solidFill>
              </a:defRPr>
            </a:lvl1pPr>
          </a:lstStyle>
          <a:p>
            <a:r>
              <a:rPr lang="pl-PL" dirty="0"/>
              <a:t>EDIT TITLE</a:t>
            </a:r>
            <a:endParaRPr lang="en-US" dirty="0"/>
          </a:p>
        </p:txBody>
      </p:sp>
    </p:spTree>
    <p:extLst>
      <p:ext uri="{BB962C8B-B14F-4D97-AF65-F5344CB8AC3E}">
        <p14:creationId xmlns:p14="http://schemas.microsoft.com/office/powerpoint/2010/main" val="1782635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Break Empty">
    <p:spTree>
      <p:nvGrpSpPr>
        <p:cNvPr id="1" name=""/>
        <p:cNvGrpSpPr/>
        <p:nvPr/>
      </p:nvGrpSpPr>
      <p:grpSpPr>
        <a:xfrm>
          <a:off x="0" y="0"/>
          <a:ext cx="0" cy="0"/>
          <a:chOff x="0" y="0"/>
          <a:chExt cx="0" cy="0"/>
        </a:xfrm>
      </p:grpSpPr>
      <p:sp>
        <p:nvSpPr>
          <p:cNvPr id="3" name="Tytuł 1"/>
          <p:cNvSpPr>
            <a:spLocks noGrp="1"/>
          </p:cNvSpPr>
          <p:nvPr>
            <p:ph type="title" hasCustomPrompt="1"/>
          </p:nvPr>
        </p:nvSpPr>
        <p:spPr>
          <a:xfrm>
            <a:off x="833644" y="2751241"/>
            <a:ext cx="7470096" cy="1289650"/>
          </a:xfrm>
        </p:spPr>
        <p:txBody>
          <a:bodyPr anchor="t"/>
          <a:lstStyle>
            <a:lvl1pPr algn="ctr">
              <a:lnSpc>
                <a:spcPct val="100000"/>
              </a:lnSpc>
              <a:spcBef>
                <a:spcPts val="450"/>
              </a:spcBef>
              <a:spcAft>
                <a:spcPts val="450"/>
              </a:spcAft>
              <a:defRPr sz="2800" b="0">
                <a:solidFill>
                  <a:schemeClr val="accent1"/>
                </a:solidFill>
              </a:defRPr>
            </a:lvl1pPr>
          </a:lstStyle>
          <a:p>
            <a:r>
              <a:rPr lang="pl-PL" dirty="0"/>
              <a:t>EDIT TITLE</a:t>
            </a:r>
            <a:endParaRPr lang="en-US" dirty="0"/>
          </a:p>
        </p:txBody>
      </p:sp>
    </p:spTree>
    <p:extLst>
      <p:ext uri="{BB962C8B-B14F-4D97-AF65-F5344CB8AC3E}">
        <p14:creationId xmlns:p14="http://schemas.microsoft.com/office/powerpoint/2010/main" val="2740236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lor Gamm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COLOR GAMMA</a:t>
            </a:r>
          </a:p>
        </p:txBody>
      </p:sp>
      <p:sp>
        <p:nvSpPr>
          <p:cNvPr id="3" name="Rectangle 2"/>
          <p:cNvSpPr/>
          <p:nvPr/>
        </p:nvSpPr>
        <p:spPr>
          <a:xfrm>
            <a:off x="7505959" y="1295221"/>
            <a:ext cx="712243" cy="3062034"/>
          </a:xfrm>
          <a:prstGeom prst="rect">
            <a:avLst/>
          </a:prstGeom>
          <a:solidFill>
            <a:srgbClr val="426F0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970339" y="1295221"/>
            <a:ext cx="712243" cy="3062034"/>
          </a:xfrm>
          <a:prstGeom prst="rect">
            <a:avLst/>
          </a:prstGeom>
          <a:solidFill>
            <a:srgbClr val="3171A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372054" y="1295221"/>
            <a:ext cx="712243" cy="3062034"/>
          </a:xfrm>
          <a:prstGeom prst="rect">
            <a:avLst/>
          </a:prstGeom>
          <a:solidFill>
            <a:srgbClr val="1EA1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238149" y="1295221"/>
            <a:ext cx="712243" cy="3062034"/>
          </a:xfrm>
          <a:prstGeom prst="rect">
            <a:avLst/>
          </a:prstGeom>
          <a:solidFill>
            <a:srgbClr val="F29B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4104244" y="1295221"/>
            <a:ext cx="712243" cy="3062034"/>
          </a:xfrm>
          <a:prstGeom prst="rect">
            <a:avLst/>
          </a:prstGeom>
          <a:solidFill>
            <a:srgbClr val="BD39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1836434" y="1295221"/>
            <a:ext cx="712243" cy="3062034"/>
          </a:xfrm>
          <a:prstGeom prst="rect">
            <a:avLst/>
          </a:prstGeom>
          <a:solidFill>
            <a:srgbClr val="7D99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698203" y="1295221"/>
            <a:ext cx="712243" cy="3062034"/>
          </a:xfrm>
          <a:prstGeom prst="rect">
            <a:avLst/>
          </a:prstGeom>
          <a:solidFill>
            <a:srgbClr val="4454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80711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286917" y="273844"/>
            <a:ext cx="8593493" cy="376967"/>
          </a:xfrm>
          <a:prstGeom prst="rect">
            <a:avLst/>
          </a:prstGeom>
        </p:spPr>
        <p:txBody>
          <a:bodyPr vert="horz" lIns="68580" tIns="34290" rIns="68580" bIns="34290" rtlCol="0" anchor="ctr">
            <a:noAutofit/>
          </a:bodyPr>
          <a:lstStyle/>
          <a:p>
            <a:r>
              <a:rPr lang="en-US" noProof="0" dirty="0"/>
              <a:t>Edit Title</a:t>
            </a:r>
          </a:p>
        </p:txBody>
      </p:sp>
      <p:sp>
        <p:nvSpPr>
          <p:cNvPr id="3" name="Symbol zastępczy tekstu 2"/>
          <p:cNvSpPr>
            <a:spLocks noGrp="1"/>
          </p:cNvSpPr>
          <p:nvPr>
            <p:ph type="body" idx="1"/>
          </p:nvPr>
        </p:nvSpPr>
        <p:spPr>
          <a:xfrm>
            <a:off x="286917" y="897731"/>
            <a:ext cx="8593493" cy="3734991"/>
          </a:xfrm>
          <a:prstGeom prst="rect">
            <a:avLst/>
          </a:prstGeom>
        </p:spPr>
        <p:txBody>
          <a:bodyPr vert="horz" lIns="68580" tIns="34290" rIns="68580" bIns="34290" rtlCol="0">
            <a:normAutofit/>
          </a:bodyPr>
          <a:lstStyle/>
          <a:p>
            <a:pPr lvl="0"/>
            <a:r>
              <a:rPr lang="en-US" noProof="0" dirty="0"/>
              <a:t>Click here to enter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PoleTekstowe 1"/>
          <p:cNvSpPr txBox="1"/>
          <p:nvPr/>
        </p:nvSpPr>
        <p:spPr>
          <a:xfrm>
            <a:off x="286916" y="4893364"/>
            <a:ext cx="718787" cy="161583"/>
          </a:xfrm>
          <a:prstGeom prst="rect">
            <a:avLst/>
          </a:prstGeom>
          <a:noFill/>
        </p:spPr>
        <p:txBody>
          <a:bodyPr wrap="none" lIns="68580" tIns="34290" rIns="68580" bIns="34290" rtlCol="0">
            <a:spAutoFit/>
          </a:bodyPr>
          <a:lstStyle/>
          <a:p>
            <a:pPr indent="0" algn="l">
              <a:lnSpc>
                <a:spcPct val="100000"/>
              </a:lnSpc>
            </a:pPr>
            <a:r>
              <a:rPr lang="pl-PL" sz="600" b="0" dirty="0">
                <a:solidFill>
                  <a:schemeClr val="accent1"/>
                </a:solidFill>
                <a:latin typeface="+mj-lt"/>
                <a:cs typeface="Open Sans"/>
              </a:rPr>
              <a:t>www.luxoft.com</a:t>
            </a:r>
          </a:p>
        </p:txBody>
      </p:sp>
      <p:sp>
        <p:nvSpPr>
          <p:cNvPr id="10" name="Rectangle 4"/>
          <p:cNvSpPr/>
          <p:nvPr/>
        </p:nvSpPr>
        <p:spPr>
          <a:xfrm>
            <a:off x="8588182" y="5087682"/>
            <a:ext cx="555818" cy="57421"/>
          </a:xfrm>
          <a:custGeom>
            <a:avLst/>
            <a:gdLst/>
            <a:ahLst/>
            <a:cxnLst/>
            <a:rect l="l" t="t" r="r" b="b"/>
            <a:pathLst>
              <a:path w="555818" h="57421">
                <a:moveTo>
                  <a:pt x="57421" y="0"/>
                </a:moveTo>
                <a:lnTo>
                  <a:pt x="555818" y="0"/>
                </a:lnTo>
                <a:lnTo>
                  <a:pt x="555818" y="57421"/>
                </a:lnTo>
                <a:lnTo>
                  <a:pt x="0" y="57421"/>
                </a:lnTo>
                <a:close/>
              </a:path>
            </a:pathLst>
          </a:custGeom>
          <a:solidFill>
            <a:srgbClr val="FFE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chemeClr val="tx1"/>
              </a:solidFill>
            </a:endParaRPr>
          </a:p>
        </p:txBody>
      </p:sp>
      <p:sp>
        <p:nvSpPr>
          <p:cNvPr id="11" name="Rectangle 7"/>
          <p:cNvSpPr>
            <a:spLocks noChangeArrowheads="1"/>
          </p:cNvSpPr>
          <p:nvPr/>
        </p:nvSpPr>
        <p:spPr bwMode="auto">
          <a:xfrm>
            <a:off x="5724524" y="5087682"/>
            <a:ext cx="2863659" cy="58443"/>
          </a:xfrm>
          <a:custGeom>
            <a:avLst/>
            <a:gdLst/>
            <a:ahLst/>
            <a:cxnLst/>
            <a:rect l="l" t="t" r="r" b="b"/>
            <a:pathLst>
              <a:path w="2863659" h="58443">
                <a:moveTo>
                  <a:pt x="0" y="0"/>
                </a:moveTo>
                <a:lnTo>
                  <a:pt x="92107" y="0"/>
                </a:lnTo>
                <a:lnTo>
                  <a:pt x="2806238" y="0"/>
                </a:lnTo>
                <a:lnTo>
                  <a:pt x="2863659" y="57421"/>
                </a:lnTo>
                <a:lnTo>
                  <a:pt x="92107" y="57421"/>
                </a:lnTo>
                <a:lnTo>
                  <a:pt x="92107" y="58443"/>
                </a:lnTo>
                <a:lnTo>
                  <a:pt x="0" y="58443"/>
                </a:lnTo>
                <a:close/>
              </a:path>
            </a:pathLst>
          </a:custGeom>
          <a:solidFill>
            <a:srgbClr val="E25A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p>
        </p:txBody>
      </p:sp>
      <p:sp>
        <p:nvSpPr>
          <p:cNvPr id="12" name="Rectangle 6"/>
          <p:cNvSpPr>
            <a:spLocks noChangeArrowheads="1"/>
          </p:cNvSpPr>
          <p:nvPr/>
        </p:nvSpPr>
        <p:spPr bwMode="auto">
          <a:xfrm>
            <a:off x="-4" y="5087682"/>
            <a:ext cx="2862264" cy="58443"/>
          </a:xfrm>
          <a:prstGeom prst="rect">
            <a:avLst/>
          </a:prstGeom>
          <a:solidFill>
            <a:srgbClr val="043B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Rectangle 6"/>
          <p:cNvSpPr>
            <a:spLocks noChangeArrowheads="1"/>
          </p:cNvSpPr>
          <p:nvPr/>
        </p:nvSpPr>
        <p:spPr bwMode="auto">
          <a:xfrm>
            <a:off x="2862260" y="5087682"/>
            <a:ext cx="2862264" cy="58443"/>
          </a:xfrm>
          <a:prstGeom prst="rect">
            <a:avLst/>
          </a:prstGeom>
          <a:solidFill>
            <a:srgbClr val="C0195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p>
        </p:txBody>
      </p:sp>
      <p:grpSp>
        <p:nvGrpSpPr>
          <p:cNvPr id="14" name="Group 5"/>
          <p:cNvGrpSpPr>
            <a:grpSpLocks noChangeAspect="1"/>
          </p:cNvGrpSpPr>
          <p:nvPr/>
        </p:nvGrpSpPr>
        <p:grpSpPr bwMode="auto">
          <a:xfrm>
            <a:off x="8475589" y="4826949"/>
            <a:ext cx="430186" cy="228276"/>
            <a:chOff x="1640" y="963"/>
            <a:chExt cx="2480" cy="1316"/>
          </a:xfrm>
        </p:grpSpPr>
        <p:sp>
          <p:nvSpPr>
            <p:cNvPr id="15" name="Freeform 6"/>
            <p:cNvSpPr>
              <a:spLocks/>
            </p:cNvSpPr>
            <p:nvPr/>
          </p:nvSpPr>
          <p:spPr bwMode="auto">
            <a:xfrm>
              <a:off x="2025" y="1440"/>
              <a:ext cx="246" cy="359"/>
            </a:xfrm>
            <a:custGeom>
              <a:avLst/>
              <a:gdLst>
                <a:gd name="T0" fmla="*/ 246 w 246"/>
                <a:gd name="T1" fmla="*/ 359 h 359"/>
                <a:gd name="T2" fmla="*/ 0 w 246"/>
                <a:gd name="T3" fmla="*/ 359 h 359"/>
                <a:gd name="T4" fmla="*/ 0 w 246"/>
                <a:gd name="T5" fmla="*/ 0 h 359"/>
                <a:gd name="T6" fmla="*/ 92 w 246"/>
                <a:gd name="T7" fmla="*/ 0 h 359"/>
                <a:gd name="T8" fmla="*/ 92 w 246"/>
                <a:gd name="T9" fmla="*/ 277 h 359"/>
                <a:gd name="T10" fmla="*/ 246 w 246"/>
                <a:gd name="T11" fmla="*/ 277 h 359"/>
                <a:gd name="T12" fmla="*/ 246 w 246"/>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46" h="359">
                  <a:moveTo>
                    <a:pt x="246" y="359"/>
                  </a:moveTo>
                  <a:lnTo>
                    <a:pt x="0" y="359"/>
                  </a:lnTo>
                  <a:lnTo>
                    <a:pt x="0" y="0"/>
                  </a:lnTo>
                  <a:lnTo>
                    <a:pt x="92" y="0"/>
                  </a:lnTo>
                  <a:lnTo>
                    <a:pt x="92" y="277"/>
                  </a:lnTo>
                  <a:lnTo>
                    <a:pt x="246" y="277"/>
                  </a:lnTo>
                  <a:lnTo>
                    <a:pt x="246" y="359"/>
                  </a:lnTo>
                  <a:close/>
                </a:path>
              </a:pathLst>
            </a:custGeom>
            <a:solidFill>
              <a:srgbClr val="0041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7"/>
            <p:cNvSpPr>
              <a:spLocks/>
            </p:cNvSpPr>
            <p:nvPr/>
          </p:nvSpPr>
          <p:spPr bwMode="auto">
            <a:xfrm>
              <a:off x="2318" y="1440"/>
              <a:ext cx="309" cy="364"/>
            </a:xfrm>
            <a:custGeom>
              <a:avLst/>
              <a:gdLst>
                <a:gd name="T0" fmla="*/ 39 w 131"/>
                <a:gd name="T1" fmla="*/ 0 h 154"/>
                <a:gd name="T2" fmla="*/ 39 w 131"/>
                <a:gd name="T3" fmla="*/ 95 h 154"/>
                <a:gd name="T4" fmla="*/ 66 w 131"/>
                <a:gd name="T5" fmla="*/ 121 h 154"/>
                <a:gd name="T6" fmla="*/ 92 w 131"/>
                <a:gd name="T7" fmla="*/ 95 h 154"/>
                <a:gd name="T8" fmla="*/ 92 w 131"/>
                <a:gd name="T9" fmla="*/ 0 h 154"/>
                <a:gd name="T10" fmla="*/ 131 w 131"/>
                <a:gd name="T11" fmla="*/ 0 h 154"/>
                <a:gd name="T12" fmla="*/ 131 w 131"/>
                <a:gd name="T13" fmla="*/ 95 h 154"/>
                <a:gd name="T14" fmla="*/ 65 w 131"/>
                <a:gd name="T15" fmla="*/ 154 h 154"/>
                <a:gd name="T16" fmla="*/ 0 w 131"/>
                <a:gd name="T17" fmla="*/ 95 h 154"/>
                <a:gd name="T18" fmla="*/ 0 w 131"/>
                <a:gd name="T19" fmla="*/ 0 h 154"/>
                <a:gd name="T20" fmla="*/ 39 w 131"/>
                <a:gd name="T21"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154">
                  <a:moveTo>
                    <a:pt x="39" y="0"/>
                  </a:moveTo>
                  <a:cubicBezTo>
                    <a:pt x="39" y="95"/>
                    <a:pt x="39" y="95"/>
                    <a:pt x="39" y="95"/>
                  </a:cubicBezTo>
                  <a:cubicBezTo>
                    <a:pt x="39" y="108"/>
                    <a:pt x="51" y="121"/>
                    <a:pt x="66" y="121"/>
                  </a:cubicBezTo>
                  <a:cubicBezTo>
                    <a:pt x="80" y="121"/>
                    <a:pt x="92" y="108"/>
                    <a:pt x="92" y="95"/>
                  </a:cubicBezTo>
                  <a:cubicBezTo>
                    <a:pt x="92" y="0"/>
                    <a:pt x="92" y="0"/>
                    <a:pt x="92" y="0"/>
                  </a:cubicBezTo>
                  <a:cubicBezTo>
                    <a:pt x="131" y="0"/>
                    <a:pt x="131" y="0"/>
                    <a:pt x="131" y="0"/>
                  </a:cubicBezTo>
                  <a:cubicBezTo>
                    <a:pt x="131" y="95"/>
                    <a:pt x="131" y="95"/>
                    <a:pt x="131" y="95"/>
                  </a:cubicBezTo>
                  <a:cubicBezTo>
                    <a:pt x="131" y="134"/>
                    <a:pt x="94" y="154"/>
                    <a:pt x="65" y="154"/>
                  </a:cubicBezTo>
                  <a:cubicBezTo>
                    <a:pt x="36" y="154"/>
                    <a:pt x="0" y="135"/>
                    <a:pt x="0" y="95"/>
                  </a:cubicBezTo>
                  <a:cubicBezTo>
                    <a:pt x="0" y="0"/>
                    <a:pt x="0" y="0"/>
                    <a:pt x="0" y="0"/>
                  </a:cubicBezTo>
                  <a:lnTo>
                    <a:pt x="39" y="0"/>
                  </a:lnTo>
                  <a:close/>
                </a:path>
              </a:pathLst>
            </a:custGeom>
            <a:solidFill>
              <a:srgbClr val="0041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8"/>
            <p:cNvSpPr>
              <a:spLocks noEditPoints="1"/>
            </p:cNvSpPr>
            <p:nvPr/>
          </p:nvSpPr>
          <p:spPr bwMode="auto">
            <a:xfrm>
              <a:off x="3085" y="1436"/>
              <a:ext cx="371" cy="371"/>
            </a:xfrm>
            <a:custGeom>
              <a:avLst/>
              <a:gdLst>
                <a:gd name="T0" fmla="*/ 157 w 157"/>
                <a:gd name="T1" fmla="*/ 79 h 157"/>
                <a:gd name="T2" fmla="*/ 79 w 157"/>
                <a:gd name="T3" fmla="*/ 157 h 157"/>
                <a:gd name="T4" fmla="*/ 0 w 157"/>
                <a:gd name="T5" fmla="*/ 79 h 157"/>
                <a:gd name="T6" fmla="*/ 79 w 157"/>
                <a:gd name="T7" fmla="*/ 0 h 157"/>
                <a:gd name="T8" fmla="*/ 157 w 157"/>
                <a:gd name="T9" fmla="*/ 79 h 157"/>
                <a:gd name="T10" fmla="*/ 79 w 157"/>
                <a:gd name="T11" fmla="*/ 122 h 157"/>
                <a:gd name="T12" fmla="*/ 118 w 157"/>
                <a:gd name="T13" fmla="*/ 79 h 157"/>
                <a:gd name="T14" fmla="*/ 78 w 157"/>
                <a:gd name="T15" fmla="*/ 35 h 157"/>
                <a:gd name="T16" fmla="*/ 39 w 157"/>
                <a:gd name="T17" fmla="*/ 79 h 157"/>
                <a:gd name="T18" fmla="*/ 79 w 157"/>
                <a:gd name="T19" fmla="*/ 12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157">
                  <a:moveTo>
                    <a:pt x="157" y="79"/>
                  </a:moveTo>
                  <a:cubicBezTo>
                    <a:pt x="157" y="126"/>
                    <a:pt x="121" y="157"/>
                    <a:pt x="79" y="157"/>
                  </a:cubicBezTo>
                  <a:cubicBezTo>
                    <a:pt x="36" y="157"/>
                    <a:pt x="0" y="126"/>
                    <a:pt x="0" y="79"/>
                  </a:cubicBezTo>
                  <a:cubicBezTo>
                    <a:pt x="0" y="31"/>
                    <a:pt x="36" y="0"/>
                    <a:pt x="79" y="0"/>
                  </a:cubicBezTo>
                  <a:cubicBezTo>
                    <a:pt x="121" y="0"/>
                    <a:pt x="157" y="32"/>
                    <a:pt x="157" y="79"/>
                  </a:cubicBezTo>
                  <a:close/>
                  <a:moveTo>
                    <a:pt x="79" y="122"/>
                  </a:moveTo>
                  <a:cubicBezTo>
                    <a:pt x="98" y="122"/>
                    <a:pt x="118" y="111"/>
                    <a:pt x="118" y="79"/>
                  </a:cubicBezTo>
                  <a:cubicBezTo>
                    <a:pt x="118" y="47"/>
                    <a:pt x="98" y="35"/>
                    <a:pt x="78" y="35"/>
                  </a:cubicBezTo>
                  <a:cubicBezTo>
                    <a:pt x="58" y="35"/>
                    <a:pt x="39" y="49"/>
                    <a:pt x="39" y="79"/>
                  </a:cubicBezTo>
                  <a:cubicBezTo>
                    <a:pt x="39" y="108"/>
                    <a:pt x="59" y="122"/>
                    <a:pt x="79" y="122"/>
                  </a:cubicBezTo>
                  <a:close/>
                </a:path>
              </a:pathLst>
            </a:custGeom>
            <a:solidFill>
              <a:srgbClr val="0041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9"/>
            <p:cNvSpPr>
              <a:spLocks/>
            </p:cNvSpPr>
            <p:nvPr/>
          </p:nvSpPr>
          <p:spPr bwMode="auto">
            <a:xfrm>
              <a:off x="3520" y="1440"/>
              <a:ext cx="236" cy="359"/>
            </a:xfrm>
            <a:custGeom>
              <a:avLst/>
              <a:gdLst>
                <a:gd name="T0" fmla="*/ 236 w 236"/>
                <a:gd name="T1" fmla="*/ 81 h 359"/>
                <a:gd name="T2" fmla="*/ 90 w 236"/>
                <a:gd name="T3" fmla="*/ 81 h 359"/>
                <a:gd name="T4" fmla="*/ 90 w 236"/>
                <a:gd name="T5" fmla="*/ 147 h 359"/>
                <a:gd name="T6" fmla="*/ 234 w 236"/>
                <a:gd name="T7" fmla="*/ 147 h 359"/>
                <a:gd name="T8" fmla="*/ 234 w 236"/>
                <a:gd name="T9" fmla="*/ 227 h 359"/>
                <a:gd name="T10" fmla="*/ 90 w 236"/>
                <a:gd name="T11" fmla="*/ 227 h 359"/>
                <a:gd name="T12" fmla="*/ 90 w 236"/>
                <a:gd name="T13" fmla="*/ 359 h 359"/>
                <a:gd name="T14" fmla="*/ 0 w 236"/>
                <a:gd name="T15" fmla="*/ 359 h 359"/>
                <a:gd name="T16" fmla="*/ 0 w 236"/>
                <a:gd name="T17" fmla="*/ 0 h 359"/>
                <a:gd name="T18" fmla="*/ 236 w 236"/>
                <a:gd name="T19" fmla="*/ 0 h 359"/>
                <a:gd name="T20" fmla="*/ 236 w 236"/>
                <a:gd name="T21" fmla="*/ 81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359">
                  <a:moveTo>
                    <a:pt x="236" y="81"/>
                  </a:moveTo>
                  <a:lnTo>
                    <a:pt x="90" y="81"/>
                  </a:lnTo>
                  <a:lnTo>
                    <a:pt x="90" y="147"/>
                  </a:lnTo>
                  <a:lnTo>
                    <a:pt x="234" y="147"/>
                  </a:lnTo>
                  <a:lnTo>
                    <a:pt x="234" y="227"/>
                  </a:lnTo>
                  <a:lnTo>
                    <a:pt x="90" y="227"/>
                  </a:lnTo>
                  <a:lnTo>
                    <a:pt x="90" y="359"/>
                  </a:lnTo>
                  <a:lnTo>
                    <a:pt x="0" y="359"/>
                  </a:lnTo>
                  <a:lnTo>
                    <a:pt x="0" y="0"/>
                  </a:lnTo>
                  <a:lnTo>
                    <a:pt x="236" y="0"/>
                  </a:lnTo>
                  <a:lnTo>
                    <a:pt x="236" y="81"/>
                  </a:lnTo>
                  <a:close/>
                </a:path>
              </a:pathLst>
            </a:custGeom>
            <a:solidFill>
              <a:srgbClr val="0041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0"/>
            <p:cNvSpPr>
              <a:spLocks/>
            </p:cNvSpPr>
            <p:nvPr/>
          </p:nvSpPr>
          <p:spPr bwMode="auto">
            <a:xfrm>
              <a:off x="3827" y="1440"/>
              <a:ext cx="293" cy="359"/>
            </a:xfrm>
            <a:custGeom>
              <a:avLst/>
              <a:gdLst>
                <a:gd name="T0" fmla="*/ 293 w 293"/>
                <a:gd name="T1" fmla="*/ 0 h 359"/>
                <a:gd name="T2" fmla="*/ 293 w 293"/>
                <a:gd name="T3" fmla="*/ 81 h 359"/>
                <a:gd name="T4" fmla="*/ 191 w 293"/>
                <a:gd name="T5" fmla="*/ 81 h 359"/>
                <a:gd name="T6" fmla="*/ 191 w 293"/>
                <a:gd name="T7" fmla="*/ 359 h 359"/>
                <a:gd name="T8" fmla="*/ 99 w 293"/>
                <a:gd name="T9" fmla="*/ 359 h 359"/>
                <a:gd name="T10" fmla="*/ 99 w 293"/>
                <a:gd name="T11" fmla="*/ 81 h 359"/>
                <a:gd name="T12" fmla="*/ 0 w 293"/>
                <a:gd name="T13" fmla="*/ 81 h 359"/>
                <a:gd name="T14" fmla="*/ 0 w 293"/>
                <a:gd name="T15" fmla="*/ 0 h 359"/>
                <a:gd name="T16" fmla="*/ 293 w 293"/>
                <a:gd name="T1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359">
                  <a:moveTo>
                    <a:pt x="293" y="0"/>
                  </a:moveTo>
                  <a:lnTo>
                    <a:pt x="293" y="81"/>
                  </a:lnTo>
                  <a:lnTo>
                    <a:pt x="191" y="81"/>
                  </a:lnTo>
                  <a:lnTo>
                    <a:pt x="191" y="359"/>
                  </a:lnTo>
                  <a:lnTo>
                    <a:pt x="99" y="359"/>
                  </a:lnTo>
                  <a:lnTo>
                    <a:pt x="99" y="81"/>
                  </a:lnTo>
                  <a:lnTo>
                    <a:pt x="0" y="81"/>
                  </a:lnTo>
                  <a:lnTo>
                    <a:pt x="0" y="0"/>
                  </a:lnTo>
                  <a:lnTo>
                    <a:pt x="293" y="0"/>
                  </a:lnTo>
                  <a:close/>
                </a:path>
              </a:pathLst>
            </a:custGeom>
            <a:solidFill>
              <a:srgbClr val="0041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1"/>
            <p:cNvSpPr>
              <a:spLocks/>
            </p:cNvSpPr>
            <p:nvPr/>
          </p:nvSpPr>
          <p:spPr bwMode="auto">
            <a:xfrm>
              <a:off x="2119" y="963"/>
              <a:ext cx="359" cy="293"/>
            </a:xfrm>
            <a:custGeom>
              <a:avLst/>
              <a:gdLst>
                <a:gd name="T0" fmla="*/ 0 w 359"/>
                <a:gd name="T1" fmla="*/ 293 h 293"/>
                <a:gd name="T2" fmla="*/ 180 w 359"/>
                <a:gd name="T3" fmla="*/ 114 h 293"/>
                <a:gd name="T4" fmla="*/ 359 w 359"/>
                <a:gd name="T5" fmla="*/ 293 h 293"/>
                <a:gd name="T6" fmla="*/ 359 w 359"/>
                <a:gd name="T7" fmla="*/ 178 h 293"/>
                <a:gd name="T8" fmla="*/ 180 w 359"/>
                <a:gd name="T9" fmla="*/ 0 h 293"/>
                <a:gd name="T10" fmla="*/ 0 w 359"/>
                <a:gd name="T11" fmla="*/ 180 h 293"/>
                <a:gd name="T12" fmla="*/ 0 w 359"/>
                <a:gd name="T13" fmla="*/ 293 h 293"/>
              </a:gdLst>
              <a:ahLst/>
              <a:cxnLst>
                <a:cxn ang="0">
                  <a:pos x="T0" y="T1"/>
                </a:cxn>
                <a:cxn ang="0">
                  <a:pos x="T2" y="T3"/>
                </a:cxn>
                <a:cxn ang="0">
                  <a:pos x="T4" y="T5"/>
                </a:cxn>
                <a:cxn ang="0">
                  <a:pos x="T6" y="T7"/>
                </a:cxn>
                <a:cxn ang="0">
                  <a:pos x="T8" y="T9"/>
                </a:cxn>
                <a:cxn ang="0">
                  <a:pos x="T10" y="T11"/>
                </a:cxn>
                <a:cxn ang="0">
                  <a:pos x="T12" y="T13"/>
                </a:cxn>
              </a:cxnLst>
              <a:rect l="0" t="0" r="r" b="b"/>
              <a:pathLst>
                <a:path w="359" h="293">
                  <a:moveTo>
                    <a:pt x="0" y="293"/>
                  </a:moveTo>
                  <a:lnTo>
                    <a:pt x="180" y="114"/>
                  </a:lnTo>
                  <a:lnTo>
                    <a:pt x="359" y="293"/>
                  </a:lnTo>
                  <a:lnTo>
                    <a:pt x="359" y="178"/>
                  </a:lnTo>
                  <a:lnTo>
                    <a:pt x="180" y="0"/>
                  </a:lnTo>
                  <a:lnTo>
                    <a:pt x="0" y="180"/>
                  </a:lnTo>
                  <a:lnTo>
                    <a:pt x="0" y="293"/>
                  </a:lnTo>
                  <a:close/>
                </a:path>
              </a:pathLst>
            </a:custGeom>
            <a:solidFill>
              <a:srgbClr val="0041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2"/>
            <p:cNvSpPr>
              <a:spLocks/>
            </p:cNvSpPr>
            <p:nvPr/>
          </p:nvSpPr>
          <p:spPr bwMode="auto">
            <a:xfrm>
              <a:off x="1640" y="1440"/>
              <a:ext cx="295" cy="359"/>
            </a:xfrm>
            <a:custGeom>
              <a:avLst/>
              <a:gdLst>
                <a:gd name="T0" fmla="*/ 295 w 295"/>
                <a:gd name="T1" fmla="*/ 359 h 359"/>
                <a:gd name="T2" fmla="*/ 116 w 295"/>
                <a:gd name="T3" fmla="*/ 180 h 359"/>
                <a:gd name="T4" fmla="*/ 295 w 295"/>
                <a:gd name="T5" fmla="*/ 0 h 359"/>
                <a:gd name="T6" fmla="*/ 182 w 295"/>
                <a:gd name="T7" fmla="*/ 0 h 359"/>
                <a:gd name="T8" fmla="*/ 0 w 295"/>
                <a:gd name="T9" fmla="*/ 180 h 359"/>
                <a:gd name="T10" fmla="*/ 179 w 295"/>
                <a:gd name="T11" fmla="*/ 359 h 359"/>
                <a:gd name="T12" fmla="*/ 295 w 295"/>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95" h="359">
                  <a:moveTo>
                    <a:pt x="295" y="359"/>
                  </a:moveTo>
                  <a:lnTo>
                    <a:pt x="116" y="180"/>
                  </a:lnTo>
                  <a:lnTo>
                    <a:pt x="295" y="0"/>
                  </a:lnTo>
                  <a:lnTo>
                    <a:pt x="182" y="0"/>
                  </a:lnTo>
                  <a:lnTo>
                    <a:pt x="0" y="180"/>
                  </a:lnTo>
                  <a:lnTo>
                    <a:pt x="179" y="359"/>
                  </a:lnTo>
                  <a:lnTo>
                    <a:pt x="295" y="359"/>
                  </a:lnTo>
                  <a:close/>
                </a:path>
              </a:pathLst>
            </a:custGeom>
            <a:solidFill>
              <a:srgbClr val="0041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3"/>
            <p:cNvSpPr>
              <a:spLocks/>
            </p:cNvSpPr>
            <p:nvPr/>
          </p:nvSpPr>
          <p:spPr bwMode="auto">
            <a:xfrm>
              <a:off x="2119" y="1984"/>
              <a:ext cx="359" cy="295"/>
            </a:xfrm>
            <a:custGeom>
              <a:avLst/>
              <a:gdLst>
                <a:gd name="T0" fmla="*/ 359 w 359"/>
                <a:gd name="T1" fmla="*/ 2 h 295"/>
                <a:gd name="T2" fmla="*/ 180 w 359"/>
                <a:gd name="T3" fmla="*/ 182 h 295"/>
                <a:gd name="T4" fmla="*/ 0 w 359"/>
                <a:gd name="T5" fmla="*/ 0 h 295"/>
                <a:gd name="T6" fmla="*/ 0 w 359"/>
                <a:gd name="T7" fmla="*/ 115 h 295"/>
                <a:gd name="T8" fmla="*/ 180 w 359"/>
                <a:gd name="T9" fmla="*/ 295 h 295"/>
                <a:gd name="T10" fmla="*/ 359 w 359"/>
                <a:gd name="T11" fmla="*/ 118 h 295"/>
                <a:gd name="T12" fmla="*/ 359 w 359"/>
                <a:gd name="T13" fmla="*/ 2 h 295"/>
              </a:gdLst>
              <a:ahLst/>
              <a:cxnLst>
                <a:cxn ang="0">
                  <a:pos x="T0" y="T1"/>
                </a:cxn>
                <a:cxn ang="0">
                  <a:pos x="T2" y="T3"/>
                </a:cxn>
                <a:cxn ang="0">
                  <a:pos x="T4" y="T5"/>
                </a:cxn>
                <a:cxn ang="0">
                  <a:pos x="T6" y="T7"/>
                </a:cxn>
                <a:cxn ang="0">
                  <a:pos x="T8" y="T9"/>
                </a:cxn>
                <a:cxn ang="0">
                  <a:pos x="T10" y="T11"/>
                </a:cxn>
                <a:cxn ang="0">
                  <a:pos x="T12" y="T13"/>
                </a:cxn>
              </a:cxnLst>
              <a:rect l="0" t="0" r="r" b="b"/>
              <a:pathLst>
                <a:path w="359" h="295">
                  <a:moveTo>
                    <a:pt x="359" y="2"/>
                  </a:moveTo>
                  <a:lnTo>
                    <a:pt x="180" y="182"/>
                  </a:lnTo>
                  <a:lnTo>
                    <a:pt x="0" y="0"/>
                  </a:lnTo>
                  <a:lnTo>
                    <a:pt x="0" y="115"/>
                  </a:lnTo>
                  <a:lnTo>
                    <a:pt x="180" y="295"/>
                  </a:lnTo>
                  <a:lnTo>
                    <a:pt x="359" y="118"/>
                  </a:lnTo>
                  <a:lnTo>
                    <a:pt x="359" y="2"/>
                  </a:lnTo>
                  <a:close/>
                </a:path>
              </a:pathLst>
            </a:custGeom>
            <a:solidFill>
              <a:srgbClr val="0041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4"/>
            <p:cNvSpPr>
              <a:spLocks/>
            </p:cNvSpPr>
            <p:nvPr/>
          </p:nvSpPr>
          <p:spPr bwMode="auto">
            <a:xfrm>
              <a:off x="2908" y="1672"/>
              <a:ext cx="187" cy="127"/>
            </a:xfrm>
            <a:custGeom>
              <a:avLst/>
              <a:gdLst>
                <a:gd name="T0" fmla="*/ 0 w 187"/>
                <a:gd name="T1" fmla="*/ 57 h 127"/>
                <a:gd name="T2" fmla="*/ 71 w 187"/>
                <a:gd name="T3" fmla="*/ 127 h 127"/>
                <a:gd name="T4" fmla="*/ 187 w 187"/>
                <a:gd name="T5" fmla="*/ 127 h 127"/>
                <a:gd name="T6" fmla="*/ 57 w 187"/>
                <a:gd name="T7" fmla="*/ 0 h 127"/>
                <a:gd name="T8" fmla="*/ 0 w 187"/>
                <a:gd name="T9" fmla="*/ 57 h 127"/>
              </a:gdLst>
              <a:ahLst/>
              <a:cxnLst>
                <a:cxn ang="0">
                  <a:pos x="T0" y="T1"/>
                </a:cxn>
                <a:cxn ang="0">
                  <a:pos x="T2" y="T3"/>
                </a:cxn>
                <a:cxn ang="0">
                  <a:pos x="T4" y="T5"/>
                </a:cxn>
                <a:cxn ang="0">
                  <a:pos x="T6" y="T7"/>
                </a:cxn>
                <a:cxn ang="0">
                  <a:pos x="T8" y="T9"/>
                </a:cxn>
              </a:cxnLst>
              <a:rect l="0" t="0" r="r" b="b"/>
              <a:pathLst>
                <a:path w="187" h="127">
                  <a:moveTo>
                    <a:pt x="0" y="57"/>
                  </a:moveTo>
                  <a:lnTo>
                    <a:pt x="71" y="127"/>
                  </a:lnTo>
                  <a:lnTo>
                    <a:pt x="187" y="127"/>
                  </a:lnTo>
                  <a:lnTo>
                    <a:pt x="57" y="0"/>
                  </a:lnTo>
                  <a:lnTo>
                    <a:pt x="0" y="57"/>
                  </a:lnTo>
                  <a:close/>
                </a:path>
              </a:pathLst>
            </a:custGeom>
            <a:solidFill>
              <a:srgbClr val="0041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5"/>
            <p:cNvSpPr>
              <a:spLocks/>
            </p:cNvSpPr>
            <p:nvPr/>
          </p:nvSpPr>
          <p:spPr bwMode="auto">
            <a:xfrm>
              <a:off x="2908" y="1440"/>
              <a:ext cx="187" cy="130"/>
            </a:xfrm>
            <a:custGeom>
              <a:avLst/>
              <a:gdLst>
                <a:gd name="T0" fmla="*/ 57 w 187"/>
                <a:gd name="T1" fmla="*/ 130 h 130"/>
                <a:gd name="T2" fmla="*/ 187 w 187"/>
                <a:gd name="T3" fmla="*/ 0 h 130"/>
                <a:gd name="T4" fmla="*/ 74 w 187"/>
                <a:gd name="T5" fmla="*/ 0 h 130"/>
                <a:gd name="T6" fmla="*/ 0 w 187"/>
                <a:gd name="T7" fmla="*/ 74 h 130"/>
                <a:gd name="T8" fmla="*/ 57 w 187"/>
                <a:gd name="T9" fmla="*/ 130 h 130"/>
              </a:gdLst>
              <a:ahLst/>
              <a:cxnLst>
                <a:cxn ang="0">
                  <a:pos x="T0" y="T1"/>
                </a:cxn>
                <a:cxn ang="0">
                  <a:pos x="T2" y="T3"/>
                </a:cxn>
                <a:cxn ang="0">
                  <a:pos x="T4" y="T5"/>
                </a:cxn>
                <a:cxn ang="0">
                  <a:pos x="T6" y="T7"/>
                </a:cxn>
                <a:cxn ang="0">
                  <a:pos x="T8" y="T9"/>
                </a:cxn>
              </a:cxnLst>
              <a:rect l="0" t="0" r="r" b="b"/>
              <a:pathLst>
                <a:path w="187" h="130">
                  <a:moveTo>
                    <a:pt x="57" y="130"/>
                  </a:moveTo>
                  <a:lnTo>
                    <a:pt x="187" y="0"/>
                  </a:lnTo>
                  <a:lnTo>
                    <a:pt x="74" y="0"/>
                  </a:lnTo>
                  <a:lnTo>
                    <a:pt x="0" y="74"/>
                  </a:lnTo>
                  <a:lnTo>
                    <a:pt x="57" y="130"/>
                  </a:lnTo>
                  <a:close/>
                </a:path>
              </a:pathLst>
            </a:custGeom>
            <a:solidFill>
              <a:srgbClr val="0041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6"/>
            <p:cNvSpPr>
              <a:spLocks/>
            </p:cNvSpPr>
            <p:nvPr/>
          </p:nvSpPr>
          <p:spPr bwMode="auto">
            <a:xfrm>
              <a:off x="2665" y="1443"/>
              <a:ext cx="293" cy="356"/>
            </a:xfrm>
            <a:custGeom>
              <a:avLst/>
              <a:gdLst>
                <a:gd name="T0" fmla="*/ 0 w 293"/>
                <a:gd name="T1" fmla="*/ 0 h 356"/>
                <a:gd name="T2" fmla="*/ 177 w 293"/>
                <a:gd name="T3" fmla="*/ 177 h 356"/>
                <a:gd name="T4" fmla="*/ 0 w 293"/>
                <a:gd name="T5" fmla="*/ 356 h 356"/>
                <a:gd name="T6" fmla="*/ 113 w 293"/>
                <a:gd name="T7" fmla="*/ 356 h 356"/>
                <a:gd name="T8" fmla="*/ 293 w 293"/>
                <a:gd name="T9" fmla="*/ 177 h 356"/>
                <a:gd name="T10" fmla="*/ 113 w 293"/>
                <a:gd name="T11" fmla="*/ 0 h 356"/>
                <a:gd name="T12" fmla="*/ 0 w 293"/>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293" h="356">
                  <a:moveTo>
                    <a:pt x="0" y="0"/>
                  </a:moveTo>
                  <a:lnTo>
                    <a:pt x="177" y="177"/>
                  </a:lnTo>
                  <a:lnTo>
                    <a:pt x="0" y="356"/>
                  </a:lnTo>
                  <a:lnTo>
                    <a:pt x="113" y="356"/>
                  </a:lnTo>
                  <a:lnTo>
                    <a:pt x="293" y="177"/>
                  </a:lnTo>
                  <a:lnTo>
                    <a:pt x="113" y="0"/>
                  </a:lnTo>
                  <a:lnTo>
                    <a:pt x="0" y="0"/>
                  </a:lnTo>
                  <a:close/>
                </a:path>
              </a:pathLst>
            </a:custGeom>
            <a:solidFill>
              <a:srgbClr val="0041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0" name="Oval 29"/>
          <p:cNvSpPr/>
          <p:nvPr/>
        </p:nvSpPr>
        <p:spPr>
          <a:xfrm>
            <a:off x="8810683" y="37578"/>
            <a:ext cx="291848" cy="2918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a:endParaRPr lang="en-US" sz="500" dirty="0">
              <a:solidFill>
                <a:prstClr val="white"/>
              </a:solidFill>
              <a:latin typeface="Calibri Light" panose="020F0302020204030204" pitchFamily="34" charset="0"/>
            </a:endParaRPr>
          </a:p>
        </p:txBody>
      </p:sp>
      <p:sp>
        <p:nvSpPr>
          <p:cNvPr id="4" name="TextBox 3"/>
          <p:cNvSpPr txBox="1"/>
          <p:nvPr/>
        </p:nvSpPr>
        <p:spPr>
          <a:xfrm>
            <a:off x="8810683" y="37578"/>
            <a:ext cx="291848" cy="291848"/>
          </a:xfrm>
          <a:prstGeom prst="rect">
            <a:avLst/>
          </a:prstGeom>
          <a:noFill/>
        </p:spPr>
        <p:txBody>
          <a:bodyPr wrap="square" lIns="0" tIns="0" rIns="0" bIns="0" rtlCol="0" anchor="ctr">
            <a:noAutofit/>
          </a:bodyPr>
          <a:lstStyle/>
          <a:p>
            <a:pPr algn="ctr"/>
            <a:fld id="{68AAC1A9-6820-404F-9E78-0F0008539738}" type="slidenum">
              <a:rPr lang="en-US" sz="1200" smtClean="0">
                <a:solidFill>
                  <a:schemeClr val="bg1"/>
                </a:solidFill>
                <a:latin typeface="+mj-lt"/>
              </a:rPr>
              <a:pPr algn="ctr"/>
              <a:t>‹#›</a:t>
            </a:fld>
            <a:endParaRPr lang="en-US" sz="1200" dirty="0">
              <a:solidFill>
                <a:schemeClr val="bg1"/>
              </a:solidFill>
              <a:latin typeface="+mj-lt"/>
            </a:endParaRPr>
          </a:p>
        </p:txBody>
      </p:sp>
    </p:spTree>
    <p:extLst>
      <p:ext uri="{BB962C8B-B14F-4D97-AF65-F5344CB8AC3E}">
        <p14:creationId xmlns:p14="http://schemas.microsoft.com/office/powerpoint/2010/main" val="2245703810"/>
      </p:ext>
    </p:extLst>
  </p:cSld>
  <p:clrMap bg1="lt1" tx1="dk1" bg2="lt2" tx2="dk2" accent1="accent1" accent2="accent2" accent3="accent3" accent4="accent4" accent5="accent5" accent6="accent6" hlink="hlink" folHlink="folHlink"/>
  <p:sldLayoutIdLst>
    <p:sldLayoutId id="2147483695" r:id="rId1"/>
    <p:sldLayoutId id="2147483725" r:id="rId2"/>
    <p:sldLayoutId id="2147483696" r:id="rId3"/>
    <p:sldLayoutId id="2147483697" r:id="rId4"/>
    <p:sldLayoutId id="2147483698" r:id="rId5"/>
    <p:sldLayoutId id="2147483726" r:id="rId6"/>
    <p:sldLayoutId id="2147483699" r:id="rId7"/>
    <p:sldLayoutId id="2147483700" r:id="rId8"/>
    <p:sldLayoutId id="2147483723" r:id="rId9"/>
    <p:sldLayoutId id="2147483650" r:id="rId10"/>
    <p:sldLayoutId id="2147483724" r:id="rId11"/>
    <p:sldLayoutId id="2147483662" r:id="rId12"/>
    <p:sldLayoutId id="2147483651" r:id="rId13"/>
    <p:sldLayoutId id="2147483663" r:id="rId14"/>
    <p:sldLayoutId id="2147483727" r:id="rId15"/>
    <p:sldLayoutId id="2147483722" r:id="rId16"/>
    <p:sldLayoutId id="2147483729" r:id="rId17"/>
    <p:sldLayoutId id="2147483684" r:id="rId18"/>
    <p:sldLayoutId id="2147483666" r:id="rId19"/>
    <p:sldLayoutId id="2147483668" r:id="rId20"/>
    <p:sldLayoutId id="2147483667" r:id="rId21"/>
    <p:sldLayoutId id="2147483664" r:id="rId22"/>
    <p:sldLayoutId id="2147483665" r:id="rId23"/>
    <p:sldLayoutId id="2147483678" r:id="rId24"/>
    <p:sldLayoutId id="2147483669" r:id="rId25"/>
    <p:sldLayoutId id="2147483670" r:id="rId26"/>
    <p:sldLayoutId id="2147483713" r:id="rId27"/>
    <p:sldLayoutId id="2147483714" r:id="rId28"/>
    <p:sldLayoutId id="2147483715" r:id="rId29"/>
    <p:sldLayoutId id="2147483716" r:id="rId30"/>
    <p:sldLayoutId id="2147483717" r:id="rId31"/>
    <p:sldLayoutId id="2147483653" r:id="rId32"/>
    <p:sldLayoutId id="2147483692" r:id="rId33"/>
    <p:sldLayoutId id="2147483677" r:id="rId34"/>
    <p:sldLayoutId id="2147483687" r:id="rId35"/>
    <p:sldLayoutId id="2147483719" r:id="rId36"/>
  </p:sldLayoutIdLst>
  <p:txStyles>
    <p:titleStyle>
      <a:lvl1pPr algn="l" defTabSz="685800" rtl="0" eaLnBrk="1" latinLnBrk="0" hangingPunct="1">
        <a:lnSpc>
          <a:spcPct val="100000"/>
        </a:lnSpc>
        <a:spcBef>
          <a:spcPts val="450"/>
        </a:spcBef>
        <a:spcAft>
          <a:spcPts val="450"/>
        </a:spcAft>
        <a:buNone/>
        <a:defRPr sz="2300" b="0" i="0" kern="1200" cap="all" baseline="0">
          <a:solidFill>
            <a:srgbClr val="BD392F"/>
          </a:solidFill>
          <a:latin typeface="+mn-lt"/>
          <a:ea typeface="Avenir Next Medium" charset="0"/>
          <a:cs typeface="Avenir Next Medium" charset="0"/>
        </a:defRPr>
      </a:lvl1pPr>
    </p:titleStyle>
    <p:bodyStyle>
      <a:lvl1pPr marL="270000" indent="-270000" algn="l" defTabSz="685800" rtl="0" eaLnBrk="1" latinLnBrk="0" hangingPunct="1">
        <a:lnSpc>
          <a:spcPct val="130000"/>
        </a:lnSpc>
        <a:spcBef>
          <a:spcPts val="450"/>
        </a:spcBef>
        <a:spcAft>
          <a:spcPts val="450"/>
        </a:spcAft>
        <a:buClr>
          <a:srgbClr val="BD392F"/>
        </a:buClr>
        <a:buFont typeface="Wingdings" panose="05000000000000000000" pitchFamily="2" charset="2"/>
        <a:buChar char="w"/>
        <a:defRPr sz="2100" kern="1200">
          <a:solidFill>
            <a:srgbClr val="445469"/>
          </a:solidFill>
          <a:latin typeface="+mj-lt"/>
          <a:ea typeface="Avenir Next" charset="0"/>
          <a:cs typeface="Avenir Next" charset="0"/>
        </a:defRPr>
      </a:lvl1pPr>
      <a:lvl2pPr marL="514350" indent="-270000" algn="l" defTabSz="685800" rtl="0" eaLnBrk="1" latinLnBrk="0" hangingPunct="1">
        <a:lnSpc>
          <a:spcPct val="130000"/>
        </a:lnSpc>
        <a:spcBef>
          <a:spcPts val="450"/>
        </a:spcBef>
        <a:spcAft>
          <a:spcPts val="450"/>
        </a:spcAft>
        <a:buClr>
          <a:srgbClr val="BD392F"/>
        </a:buClr>
        <a:buFont typeface="Arial" panose="020B0604020202020204" pitchFamily="34" charset="0"/>
        <a:buChar char="­"/>
        <a:defRPr sz="1800" kern="1200">
          <a:solidFill>
            <a:srgbClr val="445469"/>
          </a:solidFill>
          <a:latin typeface="+mj-lt"/>
          <a:ea typeface="Avenir Next" charset="0"/>
          <a:cs typeface="Avenir Next" charset="0"/>
        </a:defRPr>
      </a:lvl2pPr>
      <a:lvl3pPr marL="857250" indent="-270000" algn="l" defTabSz="685800" rtl="0" eaLnBrk="1" latinLnBrk="0" hangingPunct="1">
        <a:lnSpc>
          <a:spcPct val="130000"/>
        </a:lnSpc>
        <a:spcBef>
          <a:spcPts val="450"/>
        </a:spcBef>
        <a:spcAft>
          <a:spcPts val="450"/>
        </a:spcAft>
        <a:buClr>
          <a:srgbClr val="445469"/>
        </a:buClr>
        <a:buFont typeface="Wingdings" panose="05000000000000000000" pitchFamily="2" charset="2"/>
        <a:buChar char="w"/>
        <a:defRPr sz="1500" kern="1200">
          <a:solidFill>
            <a:srgbClr val="445469"/>
          </a:solidFill>
          <a:latin typeface="+mj-lt"/>
          <a:ea typeface="Avenir Next" charset="0"/>
          <a:cs typeface="Avenir Next" charset="0"/>
        </a:defRPr>
      </a:lvl3pPr>
      <a:lvl4pPr marL="1200150" indent="-270000" algn="l" defTabSz="685800" rtl="0" eaLnBrk="1" latinLnBrk="0" hangingPunct="1">
        <a:lnSpc>
          <a:spcPct val="130000"/>
        </a:lnSpc>
        <a:spcBef>
          <a:spcPts val="450"/>
        </a:spcBef>
        <a:spcAft>
          <a:spcPts val="450"/>
        </a:spcAft>
        <a:buClr>
          <a:srgbClr val="445469"/>
        </a:buClr>
        <a:buFont typeface="Arial" panose="020B0604020202020204" pitchFamily="34" charset="0"/>
        <a:buChar char="­"/>
        <a:defRPr sz="1400" kern="1200">
          <a:solidFill>
            <a:srgbClr val="445469"/>
          </a:solidFill>
          <a:latin typeface="+mj-lt"/>
          <a:ea typeface="Avenir Next" charset="0"/>
          <a:cs typeface="Avenir Next" charset="0"/>
        </a:defRPr>
      </a:lvl4pPr>
      <a:lvl5pPr marL="1543050" indent="-270000" algn="l" defTabSz="685800" rtl="0" eaLnBrk="1" latinLnBrk="0" hangingPunct="1">
        <a:lnSpc>
          <a:spcPct val="130000"/>
        </a:lnSpc>
        <a:spcBef>
          <a:spcPts val="450"/>
        </a:spcBef>
        <a:spcAft>
          <a:spcPts val="450"/>
        </a:spcAft>
        <a:buClr>
          <a:srgbClr val="445469"/>
        </a:buClr>
        <a:buFont typeface="Wingdings" panose="05000000000000000000" pitchFamily="2" charset="2"/>
        <a:buChar char="w"/>
        <a:defRPr sz="1400" kern="1200">
          <a:solidFill>
            <a:srgbClr val="445469"/>
          </a:solidFill>
          <a:latin typeface="+mj-lt"/>
          <a:ea typeface="Avenir Next" charset="0"/>
          <a:cs typeface="Avenir Next"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5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5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1.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6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1.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0.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16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17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9.xml"/><Relationship Id="rId4" Type="http://schemas.openxmlformats.org/officeDocument/2006/relationships/image" Target="../media/image30.PNG"/></Relationships>
</file>

<file path=ppt/slides/_rels/slide17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17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17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0.xml"/></Relationships>
</file>

<file path=ppt/slides/_rels/slide17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8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1.xml"/></Relationships>
</file>

<file path=ppt/slides/_rels/slide18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1.xml"/></Relationships>
</file>

<file path=ppt/slides/_rels/slide18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hyperlink" Target="http://luxoft-training.com/" TargetMode="External"/><Relationship Id="rId2" Type="http://schemas.openxmlformats.org/officeDocument/2006/relationships/hyperlink" Target="http://luxoft-training.ru/" TargetMode="Externa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25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26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0.xml"/><Relationship Id="rId1" Type="http://schemas.openxmlformats.org/officeDocument/2006/relationships/themeOverride" Target="../theme/themeOverride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27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0.xml"/></Relationships>
</file>

<file path=ppt/slides/_rels/slide28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0.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0.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hemeOverride" Target="../theme/themeOverride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hyperlink" Target="http://www.qt.io/" TargetMode="External"/><Relationship Id="rId1" Type="http://schemas.openxmlformats.org/officeDocument/2006/relationships/slideLayout" Target="../slideLayouts/slideLayout10.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a:t>
            </a:r>
            <a:r>
              <a:rPr lang="en-US" sz="2800" b="0" dirty="0" smtClean="0"/>
              <a:t>t Framework</a:t>
            </a:r>
            <a:endParaRPr lang="en-US" sz="2800" b="0" dirty="0"/>
          </a:p>
        </p:txBody>
      </p:sp>
      <p:sp>
        <p:nvSpPr>
          <p:cNvPr id="5" name="Text Placeholder 4"/>
          <p:cNvSpPr>
            <a:spLocks noGrp="1"/>
          </p:cNvSpPr>
          <p:nvPr>
            <p:ph type="body" sz="quarter" idx="10"/>
          </p:nvPr>
        </p:nvSpPr>
        <p:spPr/>
        <p:txBody>
          <a:bodyPr/>
          <a:lstStyle/>
          <a:p>
            <a:r>
              <a:rPr lang="en-US" dirty="0" smtClean="0"/>
              <a:t>Qt 5.7</a:t>
            </a:r>
          </a:p>
        </p:txBody>
      </p:sp>
    </p:spTree>
    <p:extLst>
      <p:ext uri="{BB962C8B-B14F-4D97-AF65-F5344CB8AC3E}">
        <p14:creationId xmlns:p14="http://schemas.microsoft.com/office/powerpoint/2010/main" val="3107257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QT GUI </a:t>
            </a:r>
            <a:r>
              <a:rPr lang="en-US" dirty="0" smtClean="0"/>
              <a:t>ABSTRACTION: </a:t>
            </a:r>
            <a:r>
              <a:rPr lang="en-US" dirty="0" smtClean="0">
                <a:solidFill>
                  <a:schemeClr val="accent1"/>
                </a:solidFill>
              </a:rPr>
              <a:t>WINDOWS GUI </a:t>
            </a:r>
            <a:r>
              <a:rPr lang="en-US" dirty="0">
                <a:solidFill>
                  <a:schemeClr val="accent1"/>
                </a:solidFill>
              </a:rPr>
              <a:t>applications</a:t>
            </a:r>
          </a:p>
        </p:txBody>
      </p:sp>
      <p:sp>
        <p:nvSpPr>
          <p:cNvPr id="5" name="Content Placeholder 4"/>
          <p:cNvSpPr>
            <a:spLocks noGrp="1"/>
          </p:cNvSpPr>
          <p:nvPr>
            <p:ph sz="quarter" idx="11"/>
          </p:nvPr>
        </p:nvSpPr>
        <p:spPr/>
        <p:txBody>
          <a:bodyPr/>
          <a:lstStyle/>
          <a:p>
            <a:pPr marL="0" indent="0">
              <a:buNone/>
            </a:pPr>
            <a:r>
              <a:rPr lang="en-US" dirty="0" smtClean="0"/>
              <a:t>Windows GUI applications based on messages:</a:t>
            </a:r>
          </a:p>
          <a:p>
            <a:r>
              <a:rPr lang="en-US" dirty="0" smtClean="0"/>
              <a:t>Any user input produce </a:t>
            </a:r>
            <a:r>
              <a:rPr lang="en-US" dirty="0"/>
              <a:t>a message: </a:t>
            </a:r>
            <a:r>
              <a:rPr lang="en-US" dirty="0">
                <a:solidFill>
                  <a:schemeClr val="accent3"/>
                </a:solidFill>
              </a:rPr>
              <a:t>WM_KEYUP</a:t>
            </a:r>
            <a:r>
              <a:rPr lang="en-US" dirty="0"/>
              <a:t>, </a:t>
            </a:r>
            <a:r>
              <a:rPr lang="en-US" dirty="0" smtClean="0">
                <a:solidFill>
                  <a:schemeClr val="accent3"/>
                </a:solidFill>
              </a:rPr>
              <a:t>WM_MOUSEMOVE</a:t>
            </a:r>
            <a:r>
              <a:rPr lang="en-US" dirty="0" smtClean="0"/>
              <a:t>, etc.</a:t>
            </a:r>
          </a:p>
          <a:p>
            <a:r>
              <a:rPr lang="en-US" dirty="0" smtClean="0"/>
              <a:t>A lot of other messages can be handled in the application:</a:t>
            </a:r>
          </a:p>
          <a:p>
            <a:pPr lvl="1"/>
            <a:r>
              <a:rPr lang="en-US" dirty="0" smtClean="0">
                <a:solidFill>
                  <a:schemeClr val="accent3"/>
                </a:solidFill>
              </a:rPr>
              <a:t>WM_PAINT</a:t>
            </a:r>
          </a:p>
          <a:p>
            <a:pPr lvl="1"/>
            <a:r>
              <a:rPr lang="en-US" dirty="0" smtClean="0">
                <a:solidFill>
                  <a:schemeClr val="accent3"/>
                </a:solidFill>
              </a:rPr>
              <a:t>WM_TIMER</a:t>
            </a:r>
          </a:p>
          <a:p>
            <a:pPr lvl="1"/>
            <a:r>
              <a:rPr lang="en-US" dirty="0" smtClean="0"/>
              <a:t>etc.</a:t>
            </a:r>
            <a:endParaRPr lang="en-US" dirty="0"/>
          </a:p>
        </p:txBody>
      </p:sp>
    </p:spTree>
    <p:extLst>
      <p:ext uri="{BB962C8B-B14F-4D97-AF65-F5344CB8AC3E}">
        <p14:creationId xmlns:p14="http://schemas.microsoft.com/office/powerpoint/2010/main" val="73853563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QStringLIST</a:t>
            </a:r>
            <a:endParaRPr lang="en-US" dirty="0">
              <a:solidFill>
                <a:schemeClr val="accent1"/>
              </a:solidFill>
            </a:endParaRPr>
          </a:p>
        </p:txBody>
      </p:sp>
      <p:sp>
        <p:nvSpPr>
          <p:cNvPr id="5" name="Content Placeholder 4"/>
          <p:cNvSpPr>
            <a:spLocks noGrp="1"/>
          </p:cNvSpPr>
          <p:nvPr>
            <p:ph sz="quarter" idx="11"/>
          </p:nvPr>
        </p:nvSpPr>
        <p:spPr>
          <a:xfrm>
            <a:off x="286941" y="897732"/>
            <a:ext cx="4056459" cy="4099718"/>
          </a:xfrm>
        </p:spPr>
        <p:txBody>
          <a:bodyPr>
            <a:normAutofit/>
          </a:bodyPr>
          <a:lstStyle/>
          <a:p>
            <a:r>
              <a:rPr lang="en-US" dirty="0" err="1" smtClean="0">
                <a:solidFill>
                  <a:schemeClr val="accent3"/>
                </a:solidFill>
              </a:rPr>
              <a:t>QStringList</a:t>
            </a:r>
            <a:r>
              <a:rPr lang="en-US" dirty="0" smtClean="0">
                <a:solidFill>
                  <a:schemeClr val="accent1"/>
                </a:solidFill>
              </a:rPr>
              <a:t> represents a list of strings.</a:t>
            </a:r>
          </a:p>
          <a:p>
            <a:r>
              <a:rPr lang="en-US" dirty="0" err="1" smtClean="0">
                <a:solidFill>
                  <a:schemeClr val="accent3"/>
                </a:solidFill>
              </a:rPr>
              <a:t>QStringList</a:t>
            </a:r>
            <a:r>
              <a:rPr lang="en-US" dirty="0" smtClean="0">
                <a:solidFill>
                  <a:schemeClr val="accent1"/>
                </a:solidFill>
              </a:rPr>
              <a:t> has useful for a list of strings methods:</a:t>
            </a:r>
          </a:p>
          <a:p>
            <a:pPr lvl="1"/>
            <a:r>
              <a:rPr lang="en-US" dirty="0" smtClean="0">
                <a:solidFill>
                  <a:schemeClr val="accent3"/>
                </a:solidFill>
              </a:rPr>
              <a:t>join</a:t>
            </a:r>
          </a:p>
          <a:p>
            <a:pPr lvl="1"/>
            <a:r>
              <a:rPr lang="en-US" dirty="0" smtClean="0">
                <a:solidFill>
                  <a:schemeClr val="accent3"/>
                </a:solidFill>
              </a:rPr>
              <a:t>sort</a:t>
            </a:r>
          </a:p>
          <a:p>
            <a:pPr lvl="1"/>
            <a:r>
              <a:rPr lang="en-US" dirty="0" smtClean="0">
                <a:solidFill>
                  <a:schemeClr val="accent3"/>
                </a:solidFill>
              </a:rPr>
              <a:t>filter</a:t>
            </a:r>
          </a:p>
          <a:p>
            <a:pPr lvl="1"/>
            <a:r>
              <a:rPr lang="en-US" dirty="0" err="1" smtClean="0">
                <a:solidFill>
                  <a:schemeClr val="accent3"/>
                </a:solidFill>
              </a:rPr>
              <a:t>replaceInStrings</a:t>
            </a:r>
            <a:endParaRPr lang="en-US" dirty="0" smtClean="0">
              <a:solidFill>
                <a:schemeClr val="accent3"/>
              </a:solidFill>
            </a:endParaRPr>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lvl="0" defTabSz="914400" eaLnBrk="0" fontAlgn="base" hangingPunct="0">
              <a:spcBef>
                <a:spcPct val="0"/>
              </a:spcBef>
              <a:spcAft>
                <a:spcPct val="0"/>
              </a:spcAft>
            </a:pPr>
            <a:r>
              <a:rPr lang="en-US" b="1" dirty="0" err="1" smtClean="0">
                <a:solidFill>
                  <a:srgbClr val="9876AA"/>
                </a:solidFill>
                <a:latin typeface="Courier New" pitchFamily="49" charset="0"/>
                <a:cs typeface="Courier New" panose="02070309020205020404" pitchFamily="49" charset="0"/>
              </a:rPr>
              <a:t>QString</a:t>
            </a:r>
            <a:r>
              <a:rPr lang="en-US" b="1" dirty="0" smtClean="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line(</a:t>
            </a:r>
            <a:r>
              <a:rPr lang="en-US" b="1" dirty="0">
                <a:solidFill>
                  <a:srgbClr val="6A8759"/>
                </a:solidFill>
                <a:latin typeface="Courier New" panose="02070309020205020404" pitchFamily="49" charset="0"/>
                <a:cs typeface="Courier New" panose="02070309020205020404" pitchFamily="49" charset="0"/>
              </a:rPr>
              <a:t>"</a:t>
            </a:r>
            <a:r>
              <a:rPr lang="en-US" b="1" dirty="0" err="1">
                <a:solidFill>
                  <a:srgbClr val="6A8759"/>
                </a:solidFill>
                <a:latin typeface="Courier New" panose="02070309020205020404" pitchFamily="49" charset="0"/>
                <a:cs typeface="Courier New" panose="02070309020205020404" pitchFamily="49" charset="0"/>
              </a:rPr>
              <a:t>Helvetica,Arial</a:t>
            </a:r>
            <a:r>
              <a:rPr lang="en-US" b="1" dirty="0">
                <a:solidFill>
                  <a:srgbClr val="6A8759"/>
                </a:solidFill>
                <a:latin typeface="Courier New" panose="02070309020205020404" pitchFamily="49" charset="0"/>
                <a:cs typeface="Courier New" panose="02070309020205020404" pitchFamily="49" charset="0"/>
              </a:rPr>
              <a:t>"</a:t>
            </a:r>
            <a:r>
              <a:rPr lang="en-US"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b="1" dirty="0" err="1">
                <a:solidFill>
                  <a:srgbClr val="9876AA"/>
                </a:solidFill>
                <a:latin typeface="Courier New" pitchFamily="49" charset="0"/>
                <a:cs typeface="Courier New" panose="02070309020205020404" pitchFamily="49" charset="0"/>
              </a:rPr>
              <a:t>QStringList</a:t>
            </a:r>
            <a:r>
              <a:rPr lang="en-US" b="1" dirty="0" smtClean="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lines = </a:t>
            </a:r>
            <a:r>
              <a:rPr lang="en-US" b="1" dirty="0" err="1">
                <a:solidFill>
                  <a:srgbClr val="A9B7C6"/>
                </a:solidFill>
                <a:latin typeface="Courier New" panose="02070309020205020404" pitchFamily="49" charset="0"/>
                <a:cs typeface="Courier New" panose="02070309020205020404" pitchFamily="49" charset="0"/>
              </a:rPr>
              <a:t>line.split</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6A8759"/>
                </a:solidFill>
                <a:latin typeface="Courier New" panose="02070309020205020404" pitchFamily="49" charset="0"/>
                <a:cs typeface="Courier New" panose="02070309020205020404" pitchFamily="49" charset="0"/>
              </a:rPr>
              <a:t>","</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b="1" dirty="0">
                <a:latin typeface="Courier New" pitchFamily="49" charset="0"/>
                <a:cs typeface="Courier New" pitchFamily="49" charset="0"/>
              </a:rPr>
              <a:t/>
            </a:r>
            <a:br>
              <a:rPr lang="en-US" b="1" dirty="0">
                <a:latin typeface="Courier New" pitchFamily="49" charset="0"/>
                <a:cs typeface="Courier New" pitchFamily="49" charset="0"/>
              </a:rPr>
            </a:br>
            <a:r>
              <a:rPr lang="en-US" b="1" dirty="0">
                <a:solidFill>
                  <a:srgbClr val="808080"/>
                </a:solidFill>
                <a:latin typeface="Courier New" panose="02070309020205020404" pitchFamily="49" charset="0"/>
                <a:cs typeface="Courier New" panose="02070309020205020404" pitchFamily="49" charset="0"/>
              </a:rPr>
              <a:t>// or</a:t>
            </a:r>
          </a:p>
          <a:p>
            <a:pPr lvl="0" defTabSz="914400" eaLnBrk="0" fontAlgn="base" hangingPunct="0">
              <a:spcBef>
                <a:spcPct val="0"/>
              </a:spcBef>
              <a:spcAft>
                <a:spcPct val="0"/>
              </a:spcAft>
            </a:pPr>
            <a:endParaRPr lang="en-US" b="1" dirty="0">
              <a:solidFill>
                <a:srgbClr val="008000"/>
              </a:solidFill>
              <a:latin typeface="Courier New" pitchFamily="49" charset="0"/>
              <a:cs typeface="Courier New" pitchFamily="49" charset="0"/>
            </a:endParaRPr>
          </a:p>
          <a:p>
            <a:pPr lvl="0" defTabSz="914400" eaLnBrk="0" fontAlgn="base" hangingPunct="0">
              <a:spcBef>
                <a:spcPct val="0"/>
              </a:spcBef>
              <a:spcAft>
                <a:spcPct val="0"/>
              </a:spcAft>
            </a:pPr>
            <a:r>
              <a:rPr lang="en-US" b="1" dirty="0" err="1">
                <a:solidFill>
                  <a:srgbClr val="9876AA"/>
                </a:solidFill>
                <a:latin typeface="Courier New" pitchFamily="49" charset="0"/>
                <a:cs typeface="Courier New" panose="02070309020205020404" pitchFamily="49" charset="0"/>
              </a:rPr>
              <a:t>QStringList</a:t>
            </a:r>
            <a:r>
              <a:rPr lang="en-US" b="1" dirty="0" smtClean="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lines;</a:t>
            </a:r>
          </a:p>
          <a:p>
            <a:pPr lvl="0"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lines &lt;&lt; </a:t>
            </a:r>
            <a:r>
              <a:rPr lang="en-US" b="1" dirty="0">
                <a:solidFill>
                  <a:srgbClr val="6A8759"/>
                </a:solidFill>
                <a:latin typeface="Courier New" panose="02070309020205020404" pitchFamily="49" charset="0"/>
                <a:cs typeface="Courier New" panose="02070309020205020404" pitchFamily="49" charset="0"/>
              </a:rPr>
              <a:t>"Helvetica"</a:t>
            </a:r>
            <a:r>
              <a:rPr lang="en-US" b="1" dirty="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&lt;&lt;</a:t>
            </a:r>
            <a:r>
              <a:rPr lang="en-US" b="1" dirty="0">
                <a:solidFill>
                  <a:srgbClr val="C0C0C0"/>
                </a:solidFill>
                <a:latin typeface="Courier New" pitchFamily="49" charset="0"/>
                <a:cs typeface="Courier New" pitchFamily="49" charset="0"/>
              </a:rPr>
              <a:t> </a:t>
            </a:r>
            <a:r>
              <a:rPr lang="en-US" b="1" dirty="0">
                <a:solidFill>
                  <a:srgbClr val="6A8759"/>
                </a:solidFill>
                <a:latin typeface="Courier New" panose="02070309020205020404" pitchFamily="49" charset="0"/>
                <a:cs typeface="Courier New" panose="02070309020205020404" pitchFamily="49" charset="0"/>
              </a:rPr>
              <a:t>"Arial"</a:t>
            </a:r>
            <a:r>
              <a:rPr lang="en-US"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endParaRPr lang="en-US" b="1" dirty="0" smtClean="0">
              <a:latin typeface="Courier New" pitchFamily="49" charset="0"/>
              <a:cs typeface="Courier New" pitchFamily="49" charset="0"/>
            </a:endParaRPr>
          </a:p>
          <a:p>
            <a:pPr lvl="0" defTabSz="914400" eaLnBrk="0" fontAlgn="base" hangingPunct="0">
              <a:spcBef>
                <a:spcPct val="0"/>
              </a:spcBef>
              <a:spcAft>
                <a:spcPct val="0"/>
              </a:spcAft>
            </a:pPr>
            <a:r>
              <a:rPr lang="en-US" b="1" dirty="0">
                <a:latin typeface="Courier New" pitchFamily="49" charset="0"/>
                <a:cs typeface="Courier New" pitchFamily="49" charset="0"/>
              </a:rPr>
              <a:t/>
            </a:r>
            <a:br>
              <a:rPr lang="en-US" b="1" dirty="0">
                <a:latin typeface="Courier New" pitchFamily="49" charset="0"/>
                <a:cs typeface="Courier New" pitchFamily="49" charset="0"/>
              </a:rPr>
            </a:br>
            <a:r>
              <a:rPr lang="en-US" b="1" dirty="0" err="1">
                <a:solidFill>
                  <a:srgbClr val="9876AA"/>
                </a:solidFill>
                <a:latin typeface="Courier New" pitchFamily="49" charset="0"/>
                <a:cs typeface="Courier New" panose="02070309020205020404" pitchFamily="49" charset="0"/>
              </a:rPr>
              <a:t>QString</a:t>
            </a:r>
            <a:r>
              <a:rPr lang="en-US" b="1" dirty="0">
                <a:solidFill>
                  <a:srgbClr val="C0C0C0"/>
                </a:solidFill>
                <a:latin typeface="Courier New" pitchFamily="49" charset="0"/>
                <a:cs typeface="Courier New" pitchFamily="49" charset="0"/>
              </a:rPr>
              <a:t> </a:t>
            </a:r>
            <a:r>
              <a:rPr lang="en-US" b="1" dirty="0" err="1">
                <a:solidFill>
                  <a:srgbClr val="A9B7C6"/>
                </a:solidFill>
                <a:latin typeface="Courier New" panose="02070309020205020404" pitchFamily="49" charset="0"/>
                <a:cs typeface="Courier New" panose="02070309020205020404" pitchFamily="49" charset="0"/>
              </a:rPr>
              <a:t>newLine</a:t>
            </a:r>
            <a:r>
              <a:rPr lang="en-US" b="1" dirty="0">
                <a:solidFill>
                  <a:srgbClr val="A9B7C6"/>
                </a:solidFill>
                <a:latin typeface="Courier New" panose="02070309020205020404" pitchFamily="49" charset="0"/>
                <a:cs typeface="Courier New" panose="02070309020205020404" pitchFamily="49" charset="0"/>
              </a:rPr>
              <a:t> = </a:t>
            </a:r>
            <a:r>
              <a:rPr lang="en-US" b="1" dirty="0" err="1">
                <a:solidFill>
                  <a:srgbClr val="A9B7C6"/>
                </a:solidFill>
                <a:latin typeface="Courier New" panose="02070309020205020404" pitchFamily="49" charset="0"/>
                <a:cs typeface="Courier New" panose="02070309020205020404" pitchFamily="49" charset="0"/>
              </a:rPr>
              <a:t>lines.join</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6A8759"/>
                </a:solidFill>
                <a:latin typeface="Courier New" panose="02070309020205020404" pitchFamily="49" charset="0"/>
                <a:cs typeface="Courier New" panose="02070309020205020404" pitchFamily="49" charset="0"/>
              </a:rPr>
              <a:t>'\n'</a:t>
            </a:r>
            <a:r>
              <a:rPr lang="en-US" b="1" dirty="0">
                <a:solidFill>
                  <a:srgbClr val="A9B7C6"/>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3900246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QPOINTER</a:t>
            </a:r>
            <a:endParaRPr lang="en-US" dirty="0">
              <a:solidFill>
                <a:schemeClr val="accent1"/>
              </a:solidFill>
            </a:endParaRPr>
          </a:p>
        </p:txBody>
      </p:sp>
      <p:sp>
        <p:nvSpPr>
          <p:cNvPr id="5" name="Content Placeholder 4"/>
          <p:cNvSpPr>
            <a:spLocks noGrp="1"/>
          </p:cNvSpPr>
          <p:nvPr>
            <p:ph sz="quarter" idx="11"/>
          </p:nvPr>
        </p:nvSpPr>
        <p:spPr>
          <a:xfrm>
            <a:off x="286941" y="875961"/>
            <a:ext cx="4056459" cy="4099718"/>
          </a:xfrm>
        </p:spPr>
        <p:txBody>
          <a:bodyPr>
            <a:normAutofit lnSpcReduction="10000"/>
          </a:bodyPr>
          <a:lstStyle/>
          <a:p>
            <a:r>
              <a:rPr lang="en-US" dirty="0" err="1" smtClean="0">
                <a:solidFill>
                  <a:schemeClr val="accent3"/>
                </a:solidFill>
              </a:rPr>
              <a:t>QPointer</a:t>
            </a:r>
            <a:r>
              <a:rPr lang="en-US" dirty="0" smtClean="0">
                <a:solidFill>
                  <a:schemeClr val="accent1"/>
                </a:solidFill>
              </a:rPr>
              <a:t> provides guarded pointer to </a:t>
            </a:r>
            <a:r>
              <a:rPr lang="en-US" dirty="0" err="1" smtClean="0">
                <a:solidFill>
                  <a:schemeClr val="accent3"/>
                </a:solidFill>
              </a:rPr>
              <a:t>QObject</a:t>
            </a:r>
            <a:r>
              <a:rPr lang="en-US" dirty="0" smtClean="0">
                <a:solidFill>
                  <a:schemeClr val="accent1"/>
                </a:solidFill>
              </a:rPr>
              <a:t>.</a:t>
            </a:r>
          </a:p>
          <a:p>
            <a:r>
              <a:rPr lang="en-US" dirty="0" smtClean="0">
                <a:solidFill>
                  <a:schemeClr val="accent1"/>
                </a:solidFill>
              </a:rPr>
              <a:t>There are all pointer operations except arithmetic (--, ++, -, +)</a:t>
            </a:r>
          </a:p>
          <a:p>
            <a:r>
              <a:rPr lang="en-US" dirty="0" smtClean="0">
                <a:solidFill>
                  <a:schemeClr val="accent1"/>
                </a:solidFill>
              </a:rPr>
              <a:t>It sets automatically to 0 when object is destroyed.</a:t>
            </a:r>
          </a:p>
          <a:p>
            <a:r>
              <a:rPr lang="en-US" dirty="0" smtClean="0">
                <a:solidFill>
                  <a:schemeClr val="accent1"/>
                </a:solidFill>
              </a:rPr>
              <a:t>Just use as normal pointer.</a:t>
            </a:r>
          </a:p>
          <a:p>
            <a:r>
              <a:rPr lang="en-US" dirty="0" smtClean="0">
                <a:solidFill>
                  <a:schemeClr val="accent4"/>
                </a:solidFill>
              </a:rPr>
              <a:t>The </a:t>
            </a:r>
            <a:r>
              <a:rPr lang="en-US" dirty="0">
                <a:solidFill>
                  <a:schemeClr val="accent4"/>
                </a:solidFill>
              </a:rPr>
              <a:t>object being pointed </a:t>
            </a:r>
            <a:r>
              <a:rPr lang="en-US" dirty="0" smtClean="0">
                <a:solidFill>
                  <a:schemeClr val="accent4"/>
                </a:solidFill>
              </a:rPr>
              <a:t>to is not destroyed in </a:t>
            </a:r>
            <a:r>
              <a:rPr lang="en-US" dirty="0" err="1" smtClean="0">
                <a:solidFill>
                  <a:schemeClr val="accent4"/>
                </a:solidFill>
              </a:rPr>
              <a:t>QPointer</a:t>
            </a:r>
            <a:r>
              <a:rPr lang="en-US" dirty="0" smtClean="0">
                <a:solidFill>
                  <a:schemeClr val="accent4"/>
                </a:solidFill>
              </a:rPr>
              <a:t> destructor!</a:t>
            </a:r>
          </a:p>
          <a:p>
            <a:endParaRPr lang="en-US" dirty="0" smtClean="0">
              <a:solidFill>
                <a:schemeClr val="accent1"/>
              </a:solidFill>
            </a:endParaRPr>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defTabSz="914400" eaLnBrk="0" fontAlgn="base" hangingPunct="0">
              <a:spcBef>
                <a:spcPct val="0"/>
              </a:spcBef>
              <a:spcAft>
                <a:spcPct val="0"/>
              </a:spcAft>
            </a:pPr>
            <a:r>
              <a:rPr lang="en-US" b="1" dirty="0" err="1">
                <a:solidFill>
                  <a:srgbClr val="9876AA"/>
                </a:solidFill>
                <a:latin typeface="Courier New" panose="02070309020205020404" pitchFamily="49" charset="0"/>
                <a:cs typeface="Courier New" panose="02070309020205020404" pitchFamily="49" charset="0"/>
              </a:rPr>
              <a:t>QPointer</a:t>
            </a:r>
            <a:r>
              <a:rPr lang="en-US" b="1" dirty="0">
                <a:solidFill>
                  <a:srgbClr val="A9B7C6"/>
                </a:solidFill>
                <a:latin typeface="Courier New" panose="02070309020205020404" pitchFamily="49" charset="0"/>
                <a:cs typeface="Courier New" panose="02070309020205020404" pitchFamily="49" charset="0"/>
              </a:rPr>
              <a:t>&lt;</a:t>
            </a:r>
            <a:r>
              <a:rPr lang="en-US" b="1" dirty="0" err="1">
                <a:solidFill>
                  <a:srgbClr val="9876AA"/>
                </a:solidFill>
                <a:latin typeface="Courier New" panose="02070309020205020404" pitchFamily="49" charset="0"/>
                <a:cs typeface="Courier New" panose="02070309020205020404" pitchFamily="49" charset="0"/>
              </a:rPr>
              <a:t>QLabel</a:t>
            </a:r>
            <a:r>
              <a:rPr lang="en-US" b="1" dirty="0">
                <a:solidFill>
                  <a:srgbClr val="A9B7C6"/>
                </a:solidFill>
                <a:latin typeface="Courier New" panose="02070309020205020404" pitchFamily="49" charset="0"/>
                <a:cs typeface="Courier New" panose="02070309020205020404" pitchFamily="49" charset="0"/>
              </a:rPr>
              <a:t>&gt; label = </a:t>
            </a:r>
            <a:r>
              <a:rPr lang="en-US" b="1" dirty="0">
                <a:solidFill>
                  <a:srgbClr val="CC7832"/>
                </a:solidFill>
                <a:latin typeface="Courier New" panose="02070309020205020404" pitchFamily="49" charset="0"/>
                <a:cs typeface="Courier New" panose="02070309020205020404" pitchFamily="49" charset="0"/>
              </a:rPr>
              <a:t>new</a:t>
            </a:r>
            <a:r>
              <a:rPr lang="en-US" b="1" dirty="0">
                <a:solidFill>
                  <a:srgbClr val="C0C0C0"/>
                </a:solidFill>
                <a:latin typeface="Courier New" pitchFamily="49" charset="0"/>
                <a:cs typeface="Courier New" pitchFamily="49" charset="0"/>
              </a:rPr>
              <a:t> </a:t>
            </a:r>
            <a:r>
              <a:rPr lang="en-US" b="1" dirty="0" err="1">
                <a:solidFill>
                  <a:srgbClr val="9876AA"/>
                </a:solidFill>
                <a:latin typeface="Courier New" panose="02070309020205020404" pitchFamily="49" charset="0"/>
                <a:cs typeface="Courier New" panose="02070309020205020404" pitchFamily="49" charset="0"/>
              </a:rPr>
              <a:t>QLabel</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label-&gt;</a:t>
            </a:r>
            <a:r>
              <a:rPr lang="en-US" b="1" dirty="0" err="1">
                <a:solidFill>
                  <a:srgbClr val="A9B7C6"/>
                </a:solidFill>
                <a:latin typeface="Courier New" panose="02070309020205020404" pitchFamily="49" charset="0"/>
                <a:cs typeface="Courier New" panose="02070309020205020404" pitchFamily="49" charset="0"/>
              </a:rPr>
              <a:t>setText</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6A8759"/>
                </a:solidFill>
                <a:latin typeface="Courier New" panose="02070309020205020404" pitchFamily="49" charset="0"/>
                <a:cs typeface="Courier New" panose="02070309020205020404" pitchFamily="49" charset="0"/>
              </a:rPr>
              <a:t>"Status:"</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endParaRPr lang="en-US" b="1" dirty="0" smtClean="0">
              <a:solidFill>
                <a:srgbClr val="008000"/>
              </a:solidFill>
              <a:latin typeface="Courier New" pitchFamily="49" charset="0"/>
              <a:cs typeface="Courier New" pitchFamily="49" charset="0"/>
            </a:endParaRPr>
          </a:p>
          <a:p>
            <a:pPr defTabSz="914400" eaLnBrk="0" fontAlgn="base" hangingPunct="0">
              <a:spcBef>
                <a:spcPct val="0"/>
              </a:spcBef>
              <a:spcAft>
                <a:spcPct val="0"/>
              </a:spcAft>
            </a:pPr>
            <a:r>
              <a:rPr lang="en-US" b="1" dirty="0">
                <a:solidFill>
                  <a:srgbClr val="808080"/>
                </a:solidFill>
                <a:latin typeface="Courier New" panose="02070309020205020404" pitchFamily="49" charset="0"/>
                <a:cs typeface="Courier New" panose="02070309020205020404" pitchFamily="49" charset="0"/>
              </a:rPr>
              <a:t>// ...</a:t>
            </a:r>
          </a:p>
          <a:p>
            <a:pPr defTabSz="914400" eaLnBrk="0" fontAlgn="base" hangingPunct="0">
              <a:spcBef>
                <a:spcPct val="0"/>
              </a:spcBef>
              <a:spcAft>
                <a:spcPct val="0"/>
              </a:spcAft>
            </a:pPr>
            <a:endParaRPr lang="en-US" b="1" dirty="0">
              <a:solidFill>
                <a:srgbClr val="008000"/>
              </a:solidFill>
              <a:latin typeface="Courier New" pitchFamily="49" charset="0"/>
              <a:cs typeface="Courier New" pitchFamily="49" charset="0"/>
            </a:endParaRPr>
          </a:p>
          <a:p>
            <a:pPr defTabSz="914400" eaLnBrk="0" fontAlgn="base" hangingPunct="0">
              <a:spcBef>
                <a:spcPct val="0"/>
              </a:spcBef>
              <a:spcAft>
                <a:spcPct val="0"/>
              </a:spcAft>
            </a:pPr>
            <a:r>
              <a:rPr lang="en-US" b="1" dirty="0">
                <a:solidFill>
                  <a:srgbClr val="CC7832"/>
                </a:solidFill>
                <a:latin typeface="Courier New" panose="02070309020205020404" pitchFamily="49" charset="0"/>
                <a:cs typeface="Courier New" panose="02070309020205020404" pitchFamily="49" charset="0"/>
              </a:rPr>
              <a:t>if</a:t>
            </a:r>
            <a:r>
              <a:rPr lang="en-US" b="1" dirty="0" smtClean="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(label) label-&gt;show();</a:t>
            </a:r>
          </a:p>
          <a:p>
            <a:pPr defTabSz="914400" eaLnBrk="0" fontAlgn="base" hangingPunct="0">
              <a:spcBef>
                <a:spcPct val="0"/>
              </a:spcBef>
              <a:spcAft>
                <a:spcPct val="0"/>
              </a:spcAft>
            </a:pPr>
            <a:r>
              <a:rPr lang="en-US" b="1" dirty="0">
                <a:solidFill>
                  <a:srgbClr val="808080"/>
                </a:solidFill>
                <a:latin typeface="Courier New" panose="02070309020205020404" pitchFamily="49" charset="0"/>
                <a:cs typeface="Courier New" panose="02070309020205020404" pitchFamily="49" charset="0"/>
              </a:rPr>
              <a:t>// or</a:t>
            </a:r>
          </a:p>
          <a:p>
            <a:pPr defTabSz="914400" eaLnBrk="0" fontAlgn="base" hangingPunct="0">
              <a:spcBef>
                <a:spcPct val="0"/>
              </a:spcBef>
              <a:spcAft>
                <a:spcPct val="0"/>
              </a:spcAft>
            </a:pPr>
            <a:r>
              <a:rPr lang="en-US" b="1" dirty="0">
                <a:solidFill>
                  <a:srgbClr val="CC7832"/>
                </a:solidFill>
                <a:latin typeface="Courier New" panose="02070309020205020404" pitchFamily="49" charset="0"/>
                <a:cs typeface="Courier New" panose="02070309020205020404" pitchFamily="49" charset="0"/>
              </a:rPr>
              <a:t>if</a:t>
            </a:r>
            <a:r>
              <a:rPr lang="en-US" b="1" dirty="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a:t>
            </a:r>
            <a:r>
              <a:rPr lang="en-US" b="1" dirty="0" err="1">
                <a:solidFill>
                  <a:srgbClr val="A9B7C6"/>
                </a:solidFill>
                <a:latin typeface="Courier New" panose="02070309020205020404" pitchFamily="49" charset="0"/>
                <a:cs typeface="Courier New" panose="02070309020205020404" pitchFamily="49" charset="0"/>
              </a:rPr>
              <a:t>label.isNull</a:t>
            </a:r>
            <a:r>
              <a:rPr lang="en-US" b="1" dirty="0">
                <a:solidFill>
                  <a:srgbClr val="A9B7C6"/>
                </a:solidFill>
                <a:latin typeface="Courier New" panose="02070309020205020404" pitchFamily="49" charset="0"/>
                <a:cs typeface="Courier New" panose="02070309020205020404" pitchFamily="49" charset="0"/>
              </a:rPr>
              <a:t>()) label-&gt;show();</a:t>
            </a:r>
          </a:p>
          <a:p>
            <a:pPr defTabSz="914400" eaLnBrk="0" fontAlgn="base" hangingPunct="0">
              <a:spcBef>
                <a:spcPct val="0"/>
              </a:spcBef>
              <a:spcAft>
                <a:spcPct val="0"/>
              </a:spcAft>
            </a:pPr>
            <a:endParaRPr lang="en-US" b="1" dirty="0">
              <a:solidFill>
                <a:srgbClr val="A9B7C6"/>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9684315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QScopeDPOINTER</a:t>
            </a:r>
            <a:endParaRPr lang="en-US" dirty="0">
              <a:solidFill>
                <a:schemeClr val="accent1"/>
              </a:solidFill>
            </a:endParaRPr>
          </a:p>
        </p:txBody>
      </p:sp>
      <p:sp>
        <p:nvSpPr>
          <p:cNvPr id="5" name="Content Placeholder 4"/>
          <p:cNvSpPr>
            <a:spLocks noGrp="1"/>
          </p:cNvSpPr>
          <p:nvPr>
            <p:ph sz="quarter" idx="11"/>
          </p:nvPr>
        </p:nvSpPr>
        <p:spPr>
          <a:xfrm>
            <a:off x="286941" y="897732"/>
            <a:ext cx="4056459" cy="4099718"/>
          </a:xfrm>
        </p:spPr>
        <p:txBody>
          <a:bodyPr>
            <a:normAutofit/>
          </a:bodyPr>
          <a:lstStyle/>
          <a:p>
            <a:r>
              <a:rPr lang="en-US" dirty="0" err="1" smtClean="0">
                <a:solidFill>
                  <a:schemeClr val="accent3"/>
                </a:solidFill>
              </a:rPr>
              <a:t>QScopedPointer</a:t>
            </a:r>
            <a:r>
              <a:rPr lang="en-US" dirty="0" smtClean="0">
                <a:solidFill>
                  <a:schemeClr val="accent1"/>
                </a:solidFill>
              </a:rPr>
              <a:t> </a:t>
            </a:r>
            <a:r>
              <a:rPr lang="en-US" dirty="0">
                <a:solidFill>
                  <a:schemeClr val="accent1"/>
                </a:solidFill>
              </a:rPr>
              <a:t>provides guarded pointer to </a:t>
            </a:r>
            <a:r>
              <a:rPr lang="en-US" dirty="0" err="1">
                <a:solidFill>
                  <a:schemeClr val="accent3"/>
                </a:solidFill>
              </a:rPr>
              <a:t>QObject</a:t>
            </a:r>
            <a:r>
              <a:rPr lang="en-US" dirty="0">
                <a:solidFill>
                  <a:schemeClr val="accent1"/>
                </a:solidFill>
              </a:rPr>
              <a:t>.</a:t>
            </a:r>
          </a:p>
          <a:p>
            <a:r>
              <a:rPr lang="en-US" dirty="0" err="1" smtClean="0">
                <a:solidFill>
                  <a:schemeClr val="accent3"/>
                </a:solidFill>
              </a:rPr>
              <a:t>QScopedPointer</a:t>
            </a:r>
            <a:r>
              <a:rPr lang="en-US" dirty="0" smtClean="0">
                <a:solidFill>
                  <a:schemeClr val="accent1"/>
                </a:solidFill>
              </a:rPr>
              <a:t> will </a:t>
            </a:r>
            <a:r>
              <a:rPr lang="en-US" dirty="0">
                <a:solidFill>
                  <a:schemeClr val="accent1"/>
                </a:solidFill>
              </a:rPr>
              <a:t>delete the pointer it is holding </a:t>
            </a:r>
            <a:r>
              <a:rPr lang="en-US" dirty="0">
                <a:solidFill>
                  <a:schemeClr val="accent4"/>
                </a:solidFill>
              </a:rPr>
              <a:t>when it goes out of </a:t>
            </a:r>
            <a:r>
              <a:rPr lang="en-US" dirty="0" smtClean="0">
                <a:solidFill>
                  <a:schemeClr val="accent4"/>
                </a:solidFill>
              </a:rPr>
              <a:t>scope</a:t>
            </a:r>
            <a:r>
              <a:rPr lang="en-US" dirty="0" smtClean="0">
                <a:solidFill>
                  <a:schemeClr val="accent1"/>
                </a:solidFill>
              </a:rPr>
              <a:t>.</a:t>
            </a:r>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defTabSz="914400" eaLnBrk="0" fontAlgn="base" hangingPunct="0">
              <a:spcBef>
                <a:spcPct val="0"/>
              </a:spcBef>
              <a:spcAft>
                <a:spcPct val="0"/>
              </a:spcAft>
            </a:pPr>
            <a:r>
              <a:rPr lang="en-US" b="1" dirty="0">
                <a:solidFill>
                  <a:srgbClr val="CC7832"/>
                </a:solidFill>
                <a:latin typeface="Courier New" panose="02070309020205020404" pitchFamily="49" charset="0"/>
                <a:cs typeface="Courier New" panose="02070309020205020404" pitchFamily="49" charset="0"/>
              </a:rPr>
              <a:t>void</a:t>
            </a:r>
            <a:r>
              <a:rPr lang="en-US" b="1" dirty="0" smtClean="0">
                <a:solidFill>
                  <a:srgbClr val="9876AA"/>
                </a:solidFill>
                <a:latin typeface="Courier New" panose="02070309020205020404" pitchFamily="49" charset="0"/>
                <a:cs typeface="Courier New" panose="02070309020205020404" pitchFamily="49" charset="0"/>
              </a:rPr>
              <a:t> </a:t>
            </a:r>
            <a:r>
              <a:rPr lang="en-US" b="1" dirty="0" err="1">
                <a:solidFill>
                  <a:srgbClr val="A9B7C6"/>
                </a:solidFill>
                <a:latin typeface="Courier New" panose="02070309020205020404" pitchFamily="49" charset="0"/>
                <a:cs typeface="Courier New" panose="02070309020205020404" pitchFamily="49" charset="0"/>
              </a:rPr>
              <a:t>myFunction</a:t>
            </a:r>
            <a:r>
              <a:rPr lang="en-US" b="1" dirty="0">
                <a:solidFill>
                  <a:srgbClr val="A9B7C6"/>
                </a:solidFill>
                <a:latin typeface="Courier New" panose="02070309020205020404" pitchFamily="49" charset="0"/>
                <a:cs typeface="Courier New" panose="02070309020205020404" pitchFamily="49" charset="0"/>
              </a:rPr>
              <a:t>() {</a:t>
            </a:r>
            <a:endParaRPr lang="ru-RU" b="1" dirty="0">
              <a:solidFill>
                <a:srgbClr val="A9B7C6"/>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b="1" dirty="0" smtClean="0">
                <a:solidFill>
                  <a:srgbClr val="9876AA"/>
                </a:solidFill>
                <a:latin typeface="Courier New" panose="02070309020205020404" pitchFamily="49" charset="0"/>
                <a:cs typeface="Courier New" panose="02070309020205020404" pitchFamily="49" charset="0"/>
              </a:rPr>
              <a:t>    </a:t>
            </a:r>
            <a:r>
              <a:rPr lang="en-US" b="1" dirty="0" err="1" smtClean="0">
                <a:solidFill>
                  <a:srgbClr val="9876AA"/>
                </a:solidFill>
                <a:latin typeface="Courier New" panose="02070309020205020404" pitchFamily="49" charset="0"/>
                <a:cs typeface="Courier New" panose="02070309020205020404" pitchFamily="49" charset="0"/>
              </a:rPr>
              <a:t>QSharedPointer</a:t>
            </a:r>
            <a:r>
              <a:rPr lang="en-US" b="1" dirty="0" smtClean="0">
                <a:solidFill>
                  <a:srgbClr val="A9B7C6"/>
                </a:solidFill>
                <a:latin typeface="Courier New" panose="02070309020205020404" pitchFamily="49" charset="0"/>
                <a:cs typeface="Courier New" panose="02070309020205020404" pitchFamily="49" charset="0"/>
              </a:rPr>
              <a:t>&lt;</a:t>
            </a:r>
            <a:r>
              <a:rPr lang="en-US" b="1" dirty="0" err="1">
                <a:solidFill>
                  <a:srgbClr val="9876AA"/>
                </a:solidFill>
                <a:latin typeface="Courier New" panose="02070309020205020404" pitchFamily="49" charset="0"/>
                <a:cs typeface="Courier New" panose="02070309020205020404" pitchFamily="49" charset="0"/>
              </a:rPr>
              <a:t>MyClass</a:t>
            </a:r>
            <a:r>
              <a:rPr lang="en-US" b="1" dirty="0" smtClean="0">
                <a:solidFill>
                  <a:srgbClr val="A9B7C6"/>
                </a:solidFill>
                <a:latin typeface="Courier New" panose="02070309020205020404" pitchFamily="49" charset="0"/>
                <a:cs typeface="Courier New" panose="02070309020205020404" pitchFamily="49" charset="0"/>
              </a:rPr>
              <a:t>&gt; </a:t>
            </a:r>
            <a:r>
              <a:rPr lang="en-US" b="1" dirty="0" err="1" smtClean="0">
                <a:solidFill>
                  <a:srgbClr val="A9B7C6"/>
                </a:solidFill>
                <a:latin typeface="Courier New" panose="02070309020205020404" pitchFamily="49" charset="0"/>
                <a:cs typeface="Courier New" panose="02070309020205020404" pitchFamily="49" charset="0"/>
              </a:rPr>
              <a:t>myObject</a:t>
            </a:r>
            <a:endParaRPr lang="en-US" b="1" dirty="0" smtClean="0">
              <a:solidFill>
                <a:srgbClr val="A9B7C6"/>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 </a:t>
            </a:r>
            <a:r>
              <a:rPr lang="en-US" b="1" dirty="0" smtClean="0">
                <a:solidFill>
                  <a:srgbClr val="A9B7C6"/>
                </a:solidFill>
                <a:latin typeface="Courier New" panose="02070309020205020404" pitchFamily="49" charset="0"/>
                <a:cs typeface="Courier New" panose="02070309020205020404" pitchFamily="49" charset="0"/>
              </a:rPr>
              <a:t>       = </a:t>
            </a:r>
            <a:r>
              <a:rPr lang="en-US" b="1" dirty="0">
                <a:solidFill>
                  <a:srgbClr val="CC7832"/>
                </a:solidFill>
                <a:latin typeface="Courier New" panose="02070309020205020404" pitchFamily="49" charset="0"/>
                <a:cs typeface="Courier New" panose="02070309020205020404" pitchFamily="49" charset="0"/>
              </a:rPr>
              <a:t>new</a:t>
            </a:r>
            <a:r>
              <a:rPr lang="en-US" b="1" dirty="0">
                <a:solidFill>
                  <a:srgbClr val="C0C0C0"/>
                </a:solidFill>
                <a:latin typeface="Courier New" pitchFamily="49" charset="0"/>
                <a:cs typeface="Courier New" pitchFamily="49" charset="0"/>
              </a:rPr>
              <a:t> </a:t>
            </a:r>
            <a:r>
              <a:rPr lang="en-US" b="1" dirty="0" err="1">
                <a:solidFill>
                  <a:srgbClr val="9876AA"/>
                </a:solidFill>
                <a:latin typeface="Courier New" panose="02070309020205020404" pitchFamily="49" charset="0"/>
                <a:cs typeface="Courier New" panose="02070309020205020404" pitchFamily="49" charset="0"/>
              </a:rPr>
              <a:t>MyClass</a:t>
            </a:r>
            <a:r>
              <a:rPr lang="en-US" b="1" dirty="0" smtClean="0">
                <a:solidFill>
                  <a:srgbClr val="A9B7C6"/>
                </a:solidFill>
                <a:latin typeface="Courier New" panose="02070309020205020404" pitchFamily="49" charset="0"/>
                <a:cs typeface="Courier New" panose="02070309020205020404" pitchFamily="49" charset="0"/>
              </a:rPr>
              <a:t>();</a:t>
            </a:r>
            <a:endParaRPr lang="en-US" b="1" dirty="0">
              <a:solidFill>
                <a:srgbClr val="A9B7C6"/>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endParaRPr lang="en-US" b="1" dirty="0">
              <a:solidFill>
                <a:srgbClr val="008000"/>
              </a:solidFill>
              <a:latin typeface="Courier New" pitchFamily="49" charset="0"/>
              <a:cs typeface="Courier New" pitchFamily="49" charset="0"/>
            </a:endParaRPr>
          </a:p>
          <a:p>
            <a:pPr defTabSz="914400" eaLnBrk="0" fontAlgn="base" hangingPunct="0">
              <a:spcBef>
                <a:spcPct val="0"/>
              </a:spcBef>
              <a:spcAft>
                <a:spcPct val="0"/>
              </a:spcAft>
            </a:pPr>
            <a:r>
              <a:rPr lang="en-US" b="1" dirty="0" smtClean="0">
                <a:solidFill>
                  <a:srgbClr val="CC7832"/>
                </a:solidFill>
                <a:latin typeface="Courier New" panose="02070309020205020404" pitchFamily="49" charset="0"/>
                <a:cs typeface="Courier New" panose="02070309020205020404" pitchFamily="49" charset="0"/>
              </a:rPr>
              <a:t>    if</a:t>
            </a:r>
            <a:r>
              <a:rPr lang="en-US" b="1" dirty="0" smtClean="0">
                <a:solidFill>
                  <a:srgbClr val="C0C0C0"/>
                </a:solidFill>
                <a:latin typeface="Courier New" pitchFamily="49" charset="0"/>
                <a:cs typeface="Courier New" pitchFamily="49" charset="0"/>
              </a:rPr>
              <a:t> </a:t>
            </a:r>
            <a:r>
              <a:rPr lang="en-US" b="1" dirty="0" smtClean="0">
                <a:solidFill>
                  <a:srgbClr val="A9B7C6"/>
                </a:solidFill>
                <a:latin typeface="Courier New" panose="02070309020205020404" pitchFamily="49" charset="0"/>
                <a:cs typeface="Courier New" panose="02070309020205020404" pitchFamily="49" charset="0"/>
              </a:rPr>
              <a:t>(</a:t>
            </a:r>
            <a:r>
              <a:rPr lang="en-US" b="1" dirty="0" err="1" smtClean="0">
                <a:solidFill>
                  <a:srgbClr val="A9B7C6"/>
                </a:solidFill>
                <a:latin typeface="Courier New" panose="02070309020205020404" pitchFamily="49" charset="0"/>
                <a:cs typeface="Courier New" panose="02070309020205020404" pitchFamily="49" charset="0"/>
              </a:rPr>
              <a:t>myObject</a:t>
            </a:r>
            <a:r>
              <a:rPr lang="en-US" b="1" dirty="0" smtClean="0">
                <a:solidFill>
                  <a:srgbClr val="A9B7C6"/>
                </a:solidFill>
                <a:latin typeface="Courier New" panose="02070309020205020404" pitchFamily="49" charset="0"/>
                <a:cs typeface="Courier New" panose="02070309020205020404" pitchFamily="49" charset="0"/>
              </a:rPr>
              <a:t>) {</a:t>
            </a:r>
          </a:p>
          <a:p>
            <a:pPr defTabSz="914400" eaLnBrk="0" fontAlgn="base" hangingPunct="0">
              <a:spcBef>
                <a:spcPct val="0"/>
              </a:spcBef>
              <a:spcAft>
                <a:spcPct val="0"/>
              </a:spcAft>
            </a:pPr>
            <a:r>
              <a:rPr lang="en-US" b="1" dirty="0" smtClean="0">
                <a:solidFill>
                  <a:srgbClr val="808080"/>
                </a:solidFill>
                <a:latin typeface="Courier New" panose="02070309020205020404" pitchFamily="49" charset="0"/>
                <a:cs typeface="Courier New" panose="02070309020205020404" pitchFamily="49" charset="0"/>
              </a:rPr>
              <a:t>        // ...</a:t>
            </a:r>
            <a:endParaRPr lang="en-US" b="1" dirty="0">
              <a:solidFill>
                <a:srgbClr val="808080"/>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b="1" dirty="0" smtClean="0">
                <a:solidFill>
                  <a:srgbClr val="A9B7C6"/>
                </a:solidFill>
                <a:latin typeface="Courier New" panose="02070309020205020404" pitchFamily="49" charset="0"/>
                <a:cs typeface="Courier New" panose="02070309020205020404" pitchFamily="49" charset="0"/>
              </a:rPr>
              <a:t>    }</a:t>
            </a:r>
          </a:p>
          <a:p>
            <a:pPr defTabSz="914400" eaLnBrk="0" fontAlgn="base" hangingPunct="0">
              <a:spcBef>
                <a:spcPct val="0"/>
              </a:spcBef>
              <a:spcAft>
                <a:spcPct val="0"/>
              </a:spcAft>
            </a:pPr>
            <a:endParaRPr lang="en-US" b="1" dirty="0" smtClean="0">
              <a:solidFill>
                <a:srgbClr val="A9B7C6"/>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b="1" dirty="0" smtClean="0">
                <a:solidFill>
                  <a:srgbClr val="A9B7C6"/>
                </a:solidFill>
                <a:latin typeface="Courier New" panose="02070309020205020404" pitchFamily="49" charset="0"/>
                <a:cs typeface="Courier New" panose="02070309020205020404" pitchFamily="49" charset="0"/>
              </a:rPr>
              <a:t>}   </a:t>
            </a:r>
            <a:r>
              <a:rPr lang="en-US" b="1" dirty="0">
                <a:solidFill>
                  <a:srgbClr val="808080"/>
                </a:solidFill>
                <a:latin typeface="Courier New" panose="02070309020205020404" pitchFamily="49" charset="0"/>
                <a:cs typeface="Courier New" panose="02070309020205020404" pitchFamily="49" charset="0"/>
              </a:rPr>
              <a:t>// here </a:t>
            </a:r>
            <a:r>
              <a:rPr lang="en-US" b="1" dirty="0" smtClean="0">
                <a:solidFill>
                  <a:srgbClr val="808080"/>
                </a:solidFill>
                <a:latin typeface="Courier New" panose="02070309020205020404" pitchFamily="49" charset="0"/>
                <a:cs typeface="Courier New" panose="02070309020205020404" pitchFamily="49" charset="0"/>
              </a:rPr>
              <a:t>pointer </a:t>
            </a:r>
            <a:r>
              <a:rPr lang="en-US" b="1" dirty="0">
                <a:solidFill>
                  <a:srgbClr val="808080"/>
                </a:solidFill>
                <a:latin typeface="Courier New" panose="02070309020205020404" pitchFamily="49" charset="0"/>
                <a:cs typeface="Courier New" panose="02070309020205020404" pitchFamily="49" charset="0"/>
              </a:rPr>
              <a:t>will be deleted</a:t>
            </a:r>
          </a:p>
        </p:txBody>
      </p:sp>
    </p:spTree>
    <p:extLst>
      <p:ext uri="{BB962C8B-B14F-4D97-AF65-F5344CB8AC3E}">
        <p14:creationId xmlns:p14="http://schemas.microsoft.com/office/powerpoint/2010/main" val="351004899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QSHAREDPOINTER</a:t>
            </a:r>
            <a:endParaRPr lang="en-US" dirty="0">
              <a:solidFill>
                <a:schemeClr val="accent1"/>
              </a:solidFill>
            </a:endParaRPr>
          </a:p>
        </p:txBody>
      </p:sp>
      <p:sp>
        <p:nvSpPr>
          <p:cNvPr id="5" name="Content Placeholder 4"/>
          <p:cNvSpPr>
            <a:spLocks noGrp="1"/>
          </p:cNvSpPr>
          <p:nvPr>
            <p:ph sz="quarter" idx="11"/>
          </p:nvPr>
        </p:nvSpPr>
        <p:spPr>
          <a:xfrm>
            <a:off x="286941" y="897732"/>
            <a:ext cx="4056459" cy="4099718"/>
          </a:xfrm>
        </p:spPr>
        <p:txBody>
          <a:bodyPr>
            <a:normAutofit/>
          </a:bodyPr>
          <a:lstStyle/>
          <a:p>
            <a:r>
              <a:rPr lang="en-US" dirty="0" err="1" smtClean="0">
                <a:solidFill>
                  <a:schemeClr val="accent3"/>
                </a:solidFill>
              </a:rPr>
              <a:t>QSharedPointer</a:t>
            </a:r>
            <a:r>
              <a:rPr lang="en-US" dirty="0" smtClean="0">
                <a:solidFill>
                  <a:schemeClr val="accent1"/>
                </a:solidFill>
              </a:rPr>
              <a:t> provides guarded pointer to </a:t>
            </a:r>
            <a:r>
              <a:rPr lang="en-US" dirty="0" err="1" smtClean="0">
                <a:solidFill>
                  <a:schemeClr val="accent3"/>
                </a:solidFill>
              </a:rPr>
              <a:t>QObject</a:t>
            </a:r>
            <a:r>
              <a:rPr lang="en-US" dirty="0" smtClean="0">
                <a:solidFill>
                  <a:schemeClr val="accent1"/>
                </a:solidFill>
              </a:rPr>
              <a:t>.</a:t>
            </a:r>
          </a:p>
          <a:p>
            <a:r>
              <a:rPr lang="en-US" dirty="0" err="1">
                <a:solidFill>
                  <a:schemeClr val="accent3"/>
                </a:solidFill>
              </a:rPr>
              <a:t>QSharedPointer</a:t>
            </a:r>
            <a:r>
              <a:rPr lang="en-US" dirty="0">
                <a:solidFill>
                  <a:schemeClr val="accent1"/>
                </a:solidFill>
              </a:rPr>
              <a:t> will delete the pointer it is holding </a:t>
            </a:r>
            <a:r>
              <a:rPr lang="en-US" dirty="0">
                <a:solidFill>
                  <a:schemeClr val="accent4"/>
                </a:solidFill>
              </a:rPr>
              <a:t>when it goes out of </a:t>
            </a:r>
            <a:r>
              <a:rPr lang="en-US" dirty="0" smtClean="0">
                <a:solidFill>
                  <a:schemeClr val="accent4"/>
                </a:solidFill>
              </a:rPr>
              <a:t>scope and </a:t>
            </a:r>
            <a:r>
              <a:rPr lang="en-US" dirty="0">
                <a:solidFill>
                  <a:schemeClr val="accent4"/>
                </a:solidFill>
              </a:rPr>
              <a:t>no other </a:t>
            </a:r>
            <a:r>
              <a:rPr lang="en-US" dirty="0" err="1">
                <a:solidFill>
                  <a:schemeClr val="accent3"/>
                </a:solidFill>
              </a:rPr>
              <a:t>QSharedPointer</a:t>
            </a:r>
            <a:r>
              <a:rPr lang="en-US" dirty="0">
                <a:solidFill>
                  <a:schemeClr val="accent1"/>
                </a:solidFill>
              </a:rPr>
              <a:t> </a:t>
            </a:r>
            <a:r>
              <a:rPr lang="en-US" dirty="0">
                <a:solidFill>
                  <a:schemeClr val="accent4"/>
                </a:solidFill>
              </a:rPr>
              <a:t>objects are referencing it</a:t>
            </a:r>
            <a:r>
              <a:rPr lang="en-US" dirty="0">
                <a:solidFill>
                  <a:schemeClr val="accent1"/>
                </a:solidFill>
              </a:rPr>
              <a:t>.</a:t>
            </a:r>
            <a:endParaRPr lang="en-US" dirty="0" smtClean="0">
              <a:solidFill>
                <a:schemeClr val="accent1"/>
              </a:solidFill>
            </a:endParaRPr>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defTabSz="914400" eaLnBrk="0" fontAlgn="base" hangingPunct="0">
              <a:spcBef>
                <a:spcPct val="0"/>
              </a:spcBef>
              <a:spcAft>
                <a:spcPct val="0"/>
              </a:spcAft>
            </a:pPr>
            <a:r>
              <a:rPr lang="en-US" sz="1600" b="1" dirty="0" err="1">
                <a:solidFill>
                  <a:srgbClr val="9876AA"/>
                </a:solidFill>
                <a:latin typeface="Courier New" panose="02070309020205020404" pitchFamily="49" charset="0"/>
                <a:cs typeface="Courier New" panose="02070309020205020404" pitchFamily="49" charset="0"/>
              </a:rPr>
              <a:t>MyClass</a:t>
            </a:r>
            <a:r>
              <a:rPr lang="en-US" sz="1600" b="1" dirty="0" smtClean="0">
                <a:solidFill>
                  <a:srgbClr val="A9B7C6"/>
                </a:solidFill>
                <a:latin typeface="Courier New" panose="02070309020205020404" pitchFamily="49" charset="0"/>
                <a:cs typeface="Courier New" panose="02070309020205020404" pitchFamily="49" charset="0"/>
              </a:rPr>
              <a:t> </a:t>
            </a:r>
            <a:r>
              <a:rPr lang="en-US" sz="1600" b="1" dirty="0">
                <a:solidFill>
                  <a:srgbClr val="A9B7C6"/>
                </a:solidFill>
                <a:latin typeface="Courier New" panose="02070309020205020404" pitchFamily="49" charset="0"/>
                <a:cs typeface="Courier New" panose="02070309020205020404" pitchFamily="49" charset="0"/>
              </a:rPr>
              <a:t>*</a:t>
            </a:r>
            <a:r>
              <a:rPr lang="en-US" sz="1600" b="1" dirty="0" smtClean="0">
                <a:solidFill>
                  <a:srgbClr val="A9B7C6"/>
                </a:solidFill>
                <a:latin typeface="Courier New" panose="02070309020205020404" pitchFamily="49" charset="0"/>
                <a:cs typeface="Courier New" panose="02070309020205020404" pitchFamily="49" charset="0"/>
              </a:rPr>
              <a:t>p </a:t>
            </a:r>
            <a:r>
              <a:rPr lang="en-US" sz="1600" b="1" dirty="0">
                <a:solidFill>
                  <a:srgbClr val="A9B7C6"/>
                </a:solidFill>
                <a:latin typeface="Courier New" panose="02070309020205020404" pitchFamily="49" charset="0"/>
                <a:cs typeface="Courier New" panose="02070309020205020404" pitchFamily="49" charset="0"/>
              </a:rPr>
              <a:t>= </a:t>
            </a:r>
            <a:r>
              <a:rPr lang="en-US" sz="1600" b="1" dirty="0">
                <a:solidFill>
                  <a:srgbClr val="CC7832"/>
                </a:solidFill>
                <a:latin typeface="Courier New" panose="02070309020205020404" pitchFamily="49" charset="0"/>
                <a:cs typeface="Courier New" panose="02070309020205020404" pitchFamily="49" charset="0"/>
              </a:rPr>
              <a:t>new</a:t>
            </a:r>
            <a:r>
              <a:rPr lang="en-US" sz="1600" b="1" dirty="0">
                <a:solidFill>
                  <a:srgbClr val="A9B7C6"/>
                </a:solidFill>
                <a:latin typeface="Courier New" panose="02070309020205020404" pitchFamily="49" charset="0"/>
                <a:cs typeface="Courier New" panose="02070309020205020404" pitchFamily="49" charset="0"/>
              </a:rPr>
              <a:t> </a:t>
            </a:r>
            <a:r>
              <a:rPr lang="en-US" sz="1600" b="1" dirty="0" err="1">
                <a:solidFill>
                  <a:srgbClr val="9876AA"/>
                </a:solidFill>
                <a:latin typeface="Courier New" panose="02070309020205020404" pitchFamily="49" charset="0"/>
                <a:cs typeface="Courier New" panose="02070309020205020404" pitchFamily="49" charset="0"/>
              </a:rPr>
              <a:t>MyClass</a:t>
            </a:r>
            <a:r>
              <a:rPr lang="en-US" sz="1600" b="1" dirty="0" smtClean="0">
                <a:solidFill>
                  <a:srgbClr val="A9B7C6"/>
                </a:solidFill>
                <a:latin typeface="Courier New" panose="02070309020205020404" pitchFamily="49" charset="0"/>
                <a:cs typeface="Courier New" panose="02070309020205020404" pitchFamily="49" charset="0"/>
              </a:rPr>
              <a:t>();</a:t>
            </a:r>
            <a:endParaRPr lang="ru-RU" sz="1600" b="1" dirty="0" smtClean="0">
              <a:solidFill>
                <a:srgbClr val="A9B7C6"/>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endParaRPr lang="en-US" sz="1600" b="1" dirty="0">
              <a:solidFill>
                <a:srgbClr val="A9B7C6"/>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sz="1600" b="1" dirty="0" err="1">
                <a:solidFill>
                  <a:srgbClr val="9876AA"/>
                </a:solidFill>
                <a:latin typeface="Courier New" panose="02070309020205020404" pitchFamily="49" charset="0"/>
                <a:cs typeface="Courier New" panose="02070309020205020404" pitchFamily="49" charset="0"/>
              </a:rPr>
              <a:t>QSharedPointer</a:t>
            </a:r>
            <a:r>
              <a:rPr lang="en-US" sz="1600" b="1" dirty="0" smtClean="0">
                <a:solidFill>
                  <a:srgbClr val="A9B7C6"/>
                </a:solidFill>
                <a:latin typeface="Courier New" panose="02070309020205020404" pitchFamily="49" charset="0"/>
                <a:cs typeface="Courier New" panose="02070309020205020404" pitchFamily="49" charset="0"/>
              </a:rPr>
              <a:t>&lt;</a:t>
            </a:r>
            <a:r>
              <a:rPr lang="en-US" sz="1600" b="1" dirty="0" err="1">
                <a:solidFill>
                  <a:srgbClr val="9876AA"/>
                </a:solidFill>
                <a:latin typeface="Courier New" panose="02070309020205020404" pitchFamily="49" charset="0"/>
                <a:cs typeface="Courier New" panose="02070309020205020404" pitchFamily="49" charset="0"/>
              </a:rPr>
              <a:t>MyClass</a:t>
            </a:r>
            <a:r>
              <a:rPr lang="en-US" sz="1600" b="1" dirty="0" smtClean="0">
                <a:solidFill>
                  <a:srgbClr val="A9B7C6"/>
                </a:solidFill>
                <a:latin typeface="Courier New" panose="02070309020205020404" pitchFamily="49" charset="0"/>
                <a:cs typeface="Courier New" panose="02070309020205020404" pitchFamily="49" charset="0"/>
              </a:rPr>
              <a:t>&gt; p1(p);</a:t>
            </a:r>
            <a:endParaRPr lang="en-US" sz="1600" b="1" dirty="0">
              <a:solidFill>
                <a:srgbClr val="A9B7C6"/>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sz="1600" b="1" dirty="0" err="1">
                <a:solidFill>
                  <a:srgbClr val="9876AA"/>
                </a:solidFill>
                <a:latin typeface="Courier New" panose="02070309020205020404" pitchFamily="49" charset="0"/>
                <a:cs typeface="Courier New" panose="02070309020205020404" pitchFamily="49" charset="0"/>
              </a:rPr>
              <a:t>QSharedPointer</a:t>
            </a:r>
            <a:r>
              <a:rPr lang="en-US" sz="1600" b="1" dirty="0" smtClean="0">
                <a:solidFill>
                  <a:srgbClr val="A9B7C6"/>
                </a:solidFill>
                <a:latin typeface="Courier New" panose="02070309020205020404" pitchFamily="49" charset="0"/>
                <a:cs typeface="Courier New" panose="02070309020205020404" pitchFamily="49" charset="0"/>
              </a:rPr>
              <a:t>&lt;</a:t>
            </a:r>
            <a:r>
              <a:rPr lang="en-US" sz="1600" b="1" dirty="0" err="1">
                <a:solidFill>
                  <a:srgbClr val="9876AA"/>
                </a:solidFill>
                <a:latin typeface="Courier New" panose="02070309020205020404" pitchFamily="49" charset="0"/>
                <a:cs typeface="Courier New" panose="02070309020205020404" pitchFamily="49" charset="0"/>
              </a:rPr>
              <a:t>MyClass</a:t>
            </a:r>
            <a:r>
              <a:rPr lang="en-US" sz="1600" b="1" dirty="0" smtClean="0">
                <a:solidFill>
                  <a:srgbClr val="A9B7C6"/>
                </a:solidFill>
                <a:latin typeface="Courier New" panose="02070309020205020404" pitchFamily="49" charset="0"/>
                <a:cs typeface="Courier New" panose="02070309020205020404" pitchFamily="49" charset="0"/>
              </a:rPr>
              <a:t>&gt; p2 </a:t>
            </a:r>
            <a:r>
              <a:rPr lang="en-US" sz="1600" b="1" dirty="0">
                <a:solidFill>
                  <a:srgbClr val="A9B7C6"/>
                </a:solidFill>
                <a:latin typeface="Courier New" panose="02070309020205020404" pitchFamily="49" charset="0"/>
                <a:cs typeface="Courier New" panose="02070309020205020404" pitchFamily="49" charset="0"/>
              </a:rPr>
              <a:t>= </a:t>
            </a:r>
            <a:r>
              <a:rPr lang="en-US" sz="1600" b="1" dirty="0" smtClean="0">
                <a:solidFill>
                  <a:srgbClr val="A9B7C6"/>
                </a:solidFill>
                <a:latin typeface="Courier New" panose="02070309020205020404" pitchFamily="49" charset="0"/>
                <a:cs typeface="Courier New" panose="02070309020205020404" pitchFamily="49" charset="0"/>
              </a:rPr>
              <a:t>p1</a:t>
            </a:r>
            <a:r>
              <a:rPr lang="en-US" sz="16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endParaRPr lang="en-US" sz="1600" b="1" dirty="0" smtClean="0">
              <a:solidFill>
                <a:srgbClr val="A9B7C6"/>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sz="1600" b="1" dirty="0" smtClean="0">
                <a:solidFill>
                  <a:srgbClr val="A9B7C6"/>
                </a:solidFill>
                <a:latin typeface="Courier New" panose="02070309020205020404" pitchFamily="49" charset="0"/>
                <a:cs typeface="Courier New" panose="02070309020205020404" pitchFamily="49" charset="0"/>
              </a:rPr>
              <a:t>p1.clear</a:t>
            </a:r>
            <a:r>
              <a:rPr lang="en-US" sz="16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600" b="1" dirty="0">
                <a:solidFill>
                  <a:srgbClr val="808080"/>
                </a:solidFill>
                <a:latin typeface="Courier New" panose="02070309020205020404" pitchFamily="49" charset="0"/>
                <a:cs typeface="Courier New" panose="02070309020205020404" pitchFamily="49" charset="0"/>
              </a:rPr>
              <a:t>// p2 is still pointing to p</a:t>
            </a:r>
          </a:p>
          <a:p>
            <a:pPr defTabSz="914400" eaLnBrk="0" fontAlgn="base" hangingPunct="0">
              <a:spcBef>
                <a:spcPct val="0"/>
              </a:spcBef>
              <a:spcAft>
                <a:spcPct val="0"/>
              </a:spcAft>
            </a:pPr>
            <a:endParaRPr lang="en-US" sz="1600" b="1" dirty="0">
              <a:solidFill>
                <a:srgbClr val="A9B7C6"/>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sz="1600" b="1" dirty="0" smtClean="0">
                <a:solidFill>
                  <a:srgbClr val="A9B7C6"/>
                </a:solidFill>
                <a:latin typeface="Courier New" panose="02070309020205020404" pitchFamily="49" charset="0"/>
                <a:cs typeface="Courier New" panose="02070309020205020404" pitchFamily="49" charset="0"/>
              </a:rPr>
              <a:t>p2.clear</a:t>
            </a:r>
            <a:r>
              <a:rPr lang="en-US" sz="16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600" b="1" dirty="0">
                <a:solidFill>
                  <a:srgbClr val="808080"/>
                </a:solidFill>
                <a:latin typeface="Courier New" panose="02070309020205020404" pitchFamily="49" charset="0"/>
                <a:cs typeface="Courier New" panose="02070309020205020404" pitchFamily="49" charset="0"/>
              </a:rPr>
              <a:t>// no shared pointers anymore,</a:t>
            </a:r>
          </a:p>
          <a:p>
            <a:pPr defTabSz="914400" eaLnBrk="0" fontAlgn="base" hangingPunct="0">
              <a:spcBef>
                <a:spcPct val="0"/>
              </a:spcBef>
              <a:spcAft>
                <a:spcPct val="0"/>
              </a:spcAft>
            </a:pPr>
            <a:r>
              <a:rPr lang="en-US" sz="1600" b="1" dirty="0">
                <a:solidFill>
                  <a:srgbClr val="808080"/>
                </a:solidFill>
                <a:latin typeface="Courier New" panose="02070309020205020404" pitchFamily="49" charset="0"/>
                <a:cs typeface="Courier New" panose="02070309020205020404" pitchFamily="49" charset="0"/>
              </a:rPr>
              <a:t>// p is deleted</a:t>
            </a:r>
          </a:p>
        </p:txBody>
      </p:sp>
    </p:spTree>
    <p:extLst>
      <p:ext uri="{BB962C8B-B14F-4D97-AF65-F5344CB8AC3E}">
        <p14:creationId xmlns:p14="http://schemas.microsoft.com/office/powerpoint/2010/main" val="164635321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IMPLICIT </a:t>
            </a:r>
            <a:r>
              <a:rPr lang="en-US" dirty="0" smtClean="0"/>
              <a:t>DATA SHARING</a:t>
            </a:r>
            <a:endParaRPr lang="en-US" dirty="0">
              <a:solidFill>
                <a:schemeClr val="accent1"/>
              </a:solidFill>
            </a:endParaRPr>
          </a:p>
        </p:txBody>
      </p:sp>
      <p:sp>
        <p:nvSpPr>
          <p:cNvPr id="5" name="Content Placeholder 4"/>
          <p:cNvSpPr>
            <a:spLocks noGrp="1"/>
          </p:cNvSpPr>
          <p:nvPr>
            <p:ph sz="quarter" idx="11"/>
          </p:nvPr>
        </p:nvSpPr>
        <p:spPr>
          <a:xfrm>
            <a:off x="286941" y="897732"/>
            <a:ext cx="4056459" cy="4099718"/>
          </a:xfrm>
        </p:spPr>
        <p:txBody>
          <a:bodyPr>
            <a:normAutofit/>
          </a:bodyPr>
          <a:lstStyle/>
          <a:p>
            <a:r>
              <a:rPr lang="en-US" dirty="0">
                <a:solidFill>
                  <a:schemeClr val="accent1"/>
                </a:solidFill>
              </a:rPr>
              <a:t>A lot of </a:t>
            </a:r>
            <a:r>
              <a:rPr lang="en-US" dirty="0" smtClean="0">
                <a:solidFill>
                  <a:schemeClr val="accent1"/>
                </a:solidFill>
              </a:rPr>
              <a:t>Qt classes use implicit data </a:t>
            </a:r>
            <a:r>
              <a:rPr lang="en-US" dirty="0">
                <a:solidFill>
                  <a:schemeClr val="accent1"/>
                </a:solidFill>
              </a:rPr>
              <a:t>sharing (</a:t>
            </a:r>
            <a:r>
              <a:rPr lang="en-US" dirty="0" smtClean="0">
                <a:solidFill>
                  <a:schemeClr val="accent1"/>
                </a:solidFill>
              </a:rPr>
              <a:t>copy-on-write).</a:t>
            </a:r>
          </a:p>
          <a:p>
            <a:r>
              <a:rPr lang="en-US" dirty="0" smtClean="0"/>
              <a:t>That allows maximize </a:t>
            </a:r>
            <a:r>
              <a:rPr lang="en-US" dirty="0"/>
              <a:t>resource usage and minimize copying</a:t>
            </a:r>
            <a:r>
              <a:rPr lang="en-US" dirty="0" smtClean="0"/>
              <a:t>.</a:t>
            </a:r>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defTabSz="914400" eaLnBrk="0" fontAlgn="base" hangingPunct="0">
              <a:spcBef>
                <a:spcPct val="0"/>
              </a:spcBef>
              <a:spcAft>
                <a:spcPct val="0"/>
              </a:spcAft>
            </a:pPr>
            <a:r>
              <a:rPr lang="en-US" b="1" dirty="0" err="1">
                <a:solidFill>
                  <a:srgbClr val="9876AA"/>
                </a:solidFill>
                <a:latin typeface="Courier New" panose="02070309020205020404" pitchFamily="49" charset="0"/>
                <a:cs typeface="Courier New" panose="02070309020205020404" pitchFamily="49" charset="0"/>
              </a:rPr>
              <a:t>QPixmap</a:t>
            </a:r>
            <a:r>
              <a:rPr lang="en-US" b="1" dirty="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p1, p2;</a:t>
            </a:r>
          </a:p>
          <a:p>
            <a:pPr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p1.load(</a:t>
            </a:r>
            <a:r>
              <a:rPr lang="en-US" b="1" dirty="0">
                <a:solidFill>
                  <a:srgbClr val="6A8759"/>
                </a:solidFill>
                <a:latin typeface="Courier New" panose="02070309020205020404" pitchFamily="49" charset="0"/>
                <a:cs typeface="Courier New" panose="02070309020205020404" pitchFamily="49" charset="0"/>
              </a:rPr>
              <a:t>"image.bmp"</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p2 = p1;    </a:t>
            </a:r>
            <a:r>
              <a:rPr lang="en-US" b="1" dirty="0">
                <a:solidFill>
                  <a:srgbClr val="6897BB"/>
                </a:solidFill>
                <a:latin typeface="Courier New" panose="02070309020205020404" pitchFamily="49" charset="0"/>
                <a:cs typeface="Courier New" panose="02070309020205020404" pitchFamily="49" charset="0"/>
              </a:rPr>
              <a:t> </a:t>
            </a:r>
            <a:r>
              <a:rPr lang="en-US" b="1" dirty="0">
                <a:solidFill>
                  <a:srgbClr val="808080"/>
                </a:solidFill>
                <a:latin typeface="Courier New" panose="02070309020205020404" pitchFamily="49" charset="0"/>
                <a:cs typeface="Courier New" panose="02070309020205020404" pitchFamily="49" charset="0"/>
              </a:rPr>
              <a:t>// p1 and p2 share data </a:t>
            </a:r>
          </a:p>
          <a:p>
            <a:pPr defTabSz="914400" eaLnBrk="0" fontAlgn="base" hangingPunct="0">
              <a:spcBef>
                <a:spcPct val="0"/>
              </a:spcBef>
              <a:spcAft>
                <a:spcPct val="0"/>
              </a:spcAft>
            </a:pPr>
            <a:endParaRPr lang="en-US" b="1" dirty="0">
              <a:latin typeface="Courier New" pitchFamily="49" charset="0"/>
              <a:cs typeface="Courier New" pitchFamily="49" charset="0"/>
            </a:endParaRPr>
          </a:p>
          <a:p>
            <a:pPr defTabSz="914400" eaLnBrk="0" fontAlgn="base" hangingPunct="0">
              <a:spcBef>
                <a:spcPct val="0"/>
              </a:spcBef>
              <a:spcAft>
                <a:spcPct val="0"/>
              </a:spcAft>
            </a:pPr>
            <a:r>
              <a:rPr lang="en-US" b="1" dirty="0" err="1">
                <a:solidFill>
                  <a:srgbClr val="9876AA"/>
                </a:solidFill>
                <a:latin typeface="Courier New" panose="02070309020205020404" pitchFamily="49" charset="0"/>
                <a:cs typeface="Courier New" panose="02070309020205020404" pitchFamily="49" charset="0"/>
              </a:rPr>
              <a:t>QPainter</a:t>
            </a:r>
            <a:r>
              <a:rPr lang="en-US" b="1" dirty="0" smtClean="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paint;</a:t>
            </a:r>
          </a:p>
          <a:p>
            <a:pPr defTabSz="914400" eaLnBrk="0" fontAlgn="base" hangingPunct="0">
              <a:spcBef>
                <a:spcPct val="0"/>
              </a:spcBef>
              <a:spcAft>
                <a:spcPct val="0"/>
              </a:spcAft>
            </a:pPr>
            <a:r>
              <a:rPr lang="en-US" b="1" dirty="0" err="1">
                <a:solidFill>
                  <a:srgbClr val="A9B7C6"/>
                </a:solidFill>
                <a:latin typeface="Courier New" panose="02070309020205020404" pitchFamily="49" charset="0"/>
                <a:cs typeface="Courier New" panose="02070309020205020404" pitchFamily="49" charset="0"/>
              </a:rPr>
              <a:t>paint.begin</a:t>
            </a:r>
            <a:r>
              <a:rPr lang="en-US" b="1" dirty="0">
                <a:solidFill>
                  <a:srgbClr val="A9B7C6"/>
                </a:solidFill>
                <a:latin typeface="Courier New" panose="02070309020205020404" pitchFamily="49" charset="0"/>
                <a:cs typeface="Courier New" panose="02070309020205020404" pitchFamily="49" charset="0"/>
              </a:rPr>
              <a:t>(&amp;p2);</a:t>
            </a:r>
          </a:p>
          <a:p>
            <a:pPr defTabSz="914400" eaLnBrk="0" fontAlgn="base" hangingPunct="0">
              <a:spcBef>
                <a:spcPct val="0"/>
              </a:spcBef>
              <a:spcAft>
                <a:spcPct val="0"/>
              </a:spcAft>
            </a:pPr>
            <a:r>
              <a:rPr lang="en-US" b="1" dirty="0">
                <a:solidFill>
                  <a:srgbClr val="808080"/>
                </a:solidFill>
                <a:latin typeface="Courier New" panose="02070309020205020404" pitchFamily="49" charset="0"/>
                <a:cs typeface="Courier New" panose="02070309020205020404" pitchFamily="49" charset="0"/>
              </a:rPr>
              <a:t>// creates copy of data and changes it</a:t>
            </a:r>
          </a:p>
          <a:p>
            <a:pPr defTabSz="914400" eaLnBrk="0" fontAlgn="base" hangingPunct="0">
              <a:spcBef>
                <a:spcPct val="0"/>
              </a:spcBef>
              <a:spcAft>
                <a:spcPct val="0"/>
              </a:spcAft>
            </a:pPr>
            <a:r>
              <a:rPr lang="en-US" b="1" dirty="0" err="1">
                <a:solidFill>
                  <a:srgbClr val="A9B7C6"/>
                </a:solidFill>
                <a:latin typeface="Courier New" panose="02070309020205020404" pitchFamily="49" charset="0"/>
                <a:cs typeface="Courier New" panose="02070309020205020404" pitchFamily="49" charset="0"/>
              </a:rPr>
              <a:t>paint.drawText</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6897BB"/>
                </a:solidFill>
                <a:latin typeface="Courier New" panose="02070309020205020404" pitchFamily="49" charset="0"/>
                <a:cs typeface="Courier New" panose="02070309020205020404" pitchFamily="49" charset="0"/>
              </a:rPr>
              <a:t>0</a:t>
            </a:r>
            <a:r>
              <a:rPr lang="en-US" b="1" dirty="0">
                <a:solidFill>
                  <a:srgbClr val="A9B7C6"/>
                </a:solidFill>
                <a:latin typeface="Courier New" panose="02070309020205020404" pitchFamily="49" charset="0"/>
                <a:cs typeface="Courier New" panose="02070309020205020404" pitchFamily="49" charset="0"/>
              </a:rPr>
              <a:t>,</a:t>
            </a:r>
            <a:r>
              <a:rPr lang="en-US" b="1" dirty="0" smtClean="0">
                <a:solidFill>
                  <a:srgbClr val="000000"/>
                </a:solidFill>
                <a:latin typeface="Courier New" pitchFamily="49" charset="0"/>
                <a:cs typeface="Courier New" pitchFamily="49" charset="0"/>
              </a:rPr>
              <a:t> </a:t>
            </a:r>
            <a:r>
              <a:rPr lang="en-US" b="1" dirty="0">
                <a:solidFill>
                  <a:srgbClr val="6897BB"/>
                </a:solidFill>
                <a:latin typeface="Courier New" panose="02070309020205020404" pitchFamily="49" charset="0"/>
                <a:cs typeface="Courier New" panose="02070309020205020404" pitchFamily="49" charset="0"/>
              </a:rPr>
              <a:t>50</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C0C0C0"/>
                </a:solidFill>
                <a:latin typeface="Courier New" pitchFamily="49" charset="0"/>
                <a:cs typeface="Courier New" pitchFamily="49" charset="0"/>
              </a:rPr>
              <a:t> </a:t>
            </a:r>
            <a:r>
              <a:rPr lang="en-US" b="1" dirty="0">
                <a:solidFill>
                  <a:srgbClr val="6A8759"/>
                </a:solidFill>
                <a:latin typeface="Courier New" panose="02070309020205020404" pitchFamily="49" charset="0"/>
                <a:cs typeface="Courier New" panose="02070309020205020404" pitchFamily="49" charset="0"/>
              </a:rPr>
              <a:t>"Hi"</a:t>
            </a:r>
            <a:r>
              <a:rPr lang="en-US" b="1" dirty="0">
                <a:solidFill>
                  <a:srgbClr val="A9B7C6"/>
                </a:solidFill>
                <a:latin typeface="Courier New" panose="02070309020205020404" pitchFamily="49" charset="0"/>
                <a:cs typeface="Courier New" panose="02070309020205020404" pitchFamily="49" charset="0"/>
              </a:rPr>
              <a:t>); </a:t>
            </a:r>
            <a:r>
              <a:rPr lang="en-US" b="1" dirty="0" err="1">
                <a:solidFill>
                  <a:srgbClr val="A9B7C6"/>
                </a:solidFill>
                <a:latin typeface="Courier New" panose="02070309020205020404" pitchFamily="49" charset="0"/>
                <a:cs typeface="Courier New" panose="02070309020205020404" pitchFamily="49" charset="0"/>
              </a:rPr>
              <a:t>paint.end</a:t>
            </a:r>
            <a:r>
              <a:rPr lang="en-US" b="1" dirty="0">
                <a:solidFill>
                  <a:srgbClr val="A9B7C6"/>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69191328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CONTAINERS AND QSTRING: </a:t>
            </a:r>
            <a:r>
              <a:rPr lang="en-US" dirty="0" smtClean="0">
                <a:solidFill>
                  <a:schemeClr val="accent1"/>
                </a:solidFill>
              </a:rPr>
              <a:t>SUMMARY</a:t>
            </a:r>
            <a:endParaRPr lang="en-US" dirty="0">
              <a:solidFill>
                <a:schemeClr val="accent1"/>
              </a:solidFill>
            </a:endParaRPr>
          </a:p>
        </p:txBody>
      </p:sp>
      <p:sp>
        <p:nvSpPr>
          <p:cNvPr id="5" name="Content Placeholder 4"/>
          <p:cNvSpPr>
            <a:spLocks noGrp="1"/>
          </p:cNvSpPr>
          <p:nvPr>
            <p:ph sz="quarter" idx="11"/>
          </p:nvPr>
        </p:nvSpPr>
        <p:spPr/>
        <p:txBody>
          <a:bodyPr>
            <a:normAutofit/>
          </a:bodyPr>
          <a:lstStyle/>
          <a:p>
            <a:r>
              <a:rPr lang="en-US" dirty="0" smtClean="0">
                <a:solidFill>
                  <a:schemeClr val="accent1"/>
                </a:solidFill>
              </a:rPr>
              <a:t>Qt Containers</a:t>
            </a:r>
          </a:p>
          <a:p>
            <a:r>
              <a:rPr lang="en-US" dirty="0" smtClean="0">
                <a:solidFill>
                  <a:schemeClr val="accent1"/>
                </a:solidFill>
              </a:rPr>
              <a:t>STL-style iterators</a:t>
            </a:r>
          </a:p>
          <a:p>
            <a:r>
              <a:rPr lang="en-US" dirty="0" smtClean="0">
                <a:solidFill>
                  <a:schemeClr val="accent1"/>
                </a:solidFill>
              </a:rPr>
              <a:t>Java-style iterators</a:t>
            </a:r>
          </a:p>
          <a:p>
            <a:r>
              <a:rPr lang="en-US" dirty="0">
                <a:solidFill>
                  <a:schemeClr val="accent3"/>
                </a:solidFill>
              </a:rPr>
              <a:t>Q_DECLARE_TYPEINFO</a:t>
            </a:r>
            <a:endParaRPr lang="en-US" dirty="0" smtClean="0">
              <a:solidFill>
                <a:schemeClr val="accent3"/>
              </a:solidFill>
            </a:endParaRPr>
          </a:p>
          <a:p>
            <a:r>
              <a:rPr lang="en-US" dirty="0" err="1" smtClean="0">
                <a:solidFill>
                  <a:schemeClr val="accent3"/>
                </a:solidFill>
              </a:rPr>
              <a:t>QVariant</a:t>
            </a:r>
            <a:endParaRPr lang="en-US" dirty="0" smtClean="0">
              <a:solidFill>
                <a:schemeClr val="accent3"/>
              </a:solidFill>
            </a:endParaRPr>
          </a:p>
          <a:p>
            <a:r>
              <a:rPr lang="en-US" dirty="0" smtClean="0">
                <a:solidFill>
                  <a:schemeClr val="accent1"/>
                </a:solidFill>
              </a:rPr>
              <a:t>Container-like structures</a:t>
            </a:r>
          </a:p>
        </p:txBody>
      </p:sp>
      <p:sp>
        <p:nvSpPr>
          <p:cNvPr id="2" name="Content Placeholder 1"/>
          <p:cNvSpPr>
            <a:spLocks noGrp="1"/>
          </p:cNvSpPr>
          <p:nvPr>
            <p:ph sz="quarter" idx="12"/>
          </p:nvPr>
        </p:nvSpPr>
        <p:spPr/>
        <p:txBody>
          <a:bodyPr/>
          <a:lstStyle/>
          <a:p>
            <a:r>
              <a:rPr lang="en-US" dirty="0" err="1">
                <a:solidFill>
                  <a:schemeClr val="accent3"/>
                </a:solidFill>
              </a:rPr>
              <a:t>QChar</a:t>
            </a:r>
            <a:endParaRPr lang="en-US" dirty="0">
              <a:solidFill>
                <a:schemeClr val="accent3"/>
              </a:solidFill>
            </a:endParaRPr>
          </a:p>
          <a:p>
            <a:r>
              <a:rPr lang="en-US" dirty="0" err="1">
                <a:solidFill>
                  <a:schemeClr val="accent3"/>
                </a:solidFill>
              </a:rPr>
              <a:t>QString</a:t>
            </a:r>
            <a:endParaRPr lang="en-US" dirty="0">
              <a:solidFill>
                <a:schemeClr val="accent3"/>
              </a:solidFill>
            </a:endParaRPr>
          </a:p>
          <a:p>
            <a:r>
              <a:rPr lang="en-US" dirty="0" err="1">
                <a:solidFill>
                  <a:schemeClr val="accent3"/>
                </a:solidFill>
              </a:rPr>
              <a:t>QStringBuilder</a:t>
            </a:r>
            <a:endParaRPr lang="en-US" dirty="0">
              <a:solidFill>
                <a:schemeClr val="accent3"/>
              </a:solidFill>
            </a:endParaRPr>
          </a:p>
          <a:p>
            <a:r>
              <a:rPr lang="en-US" dirty="0" err="1">
                <a:solidFill>
                  <a:schemeClr val="accent3"/>
                </a:solidFill>
              </a:rPr>
              <a:t>QStringList</a:t>
            </a:r>
            <a:endParaRPr lang="en-US" dirty="0">
              <a:solidFill>
                <a:schemeClr val="accent3"/>
              </a:solidFill>
            </a:endParaRPr>
          </a:p>
          <a:p>
            <a:r>
              <a:rPr lang="en-US" dirty="0" err="1">
                <a:solidFill>
                  <a:schemeClr val="accent3"/>
                </a:solidFill>
              </a:rPr>
              <a:t>QPointer</a:t>
            </a:r>
            <a:endParaRPr lang="en-US" dirty="0">
              <a:solidFill>
                <a:schemeClr val="accent3"/>
              </a:solidFill>
            </a:endParaRPr>
          </a:p>
          <a:p>
            <a:r>
              <a:rPr lang="en-US" dirty="0" err="1" smtClean="0">
                <a:solidFill>
                  <a:schemeClr val="accent3"/>
                </a:solidFill>
              </a:rPr>
              <a:t>QSharedPointer</a:t>
            </a:r>
            <a:endParaRPr lang="en-US" dirty="0">
              <a:solidFill>
                <a:schemeClr val="accent3"/>
              </a:solidFill>
            </a:endParaRPr>
          </a:p>
        </p:txBody>
      </p:sp>
    </p:spTree>
    <p:extLst>
      <p:ext uri="{BB962C8B-B14F-4D97-AF65-F5344CB8AC3E}">
        <p14:creationId xmlns:p14="http://schemas.microsoft.com/office/powerpoint/2010/main" val="358499817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CONTAINERS AND QSTRING</a:t>
            </a:r>
            <a:endParaRPr lang="ru-RU" dirty="0"/>
          </a:p>
        </p:txBody>
      </p:sp>
      <p:sp>
        <p:nvSpPr>
          <p:cNvPr id="5" name="Text Placeholder 4"/>
          <p:cNvSpPr txBox="1">
            <a:spLocks/>
          </p:cNvSpPr>
          <p:nvPr/>
        </p:nvSpPr>
        <p:spPr>
          <a:xfrm>
            <a:off x="286479" y="2311398"/>
            <a:ext cx="8593931" cy="787401"/>
          </a:xfrm>
          <a:prstGeom prst="rect">
            <a:avLst/>
          </a:prstGeom>
        </p:spPr>
        <p:txBody>
          <a:bodyPr>
            <a:noAutofit/>
          </a:bodyPr>
          <a:lstStyle>
            <a:lvl1pPr marL="270000" indent="-270000" algn="l" defTabSz="685800" rtl="0" eaLnBrk="1" latinLnBrk="0" hangingPunct="1">
              <a:lnSpc>
                <a:spcPct val="130000"/>
              </a:lnSpc>
              <a:spcBef>
                <a:spcPts val="450"/>
              </a:spcBef>
              <a:spcAft>
                <a:spcPts val="450"/>
              </a:spcAft>
              <a:buClr>
                <a:srgbClr val="BD392F"/>
              </a:buClr>
              <a:buFont typeface="Wingdings" panose="05000000000000000000" pitchFamily="2" charset="2"/>
              <a:buChar char="w"/>
              <a:defRPr sz="2100" kern="1200">
                <a:solidFill>
                  <a:srgbClr val="445469"/>
                </a:solidFill>
                <a:latin typeface="+mj-lt"/>
                <a:ea typeface="Avenir Next" charset="0"/>
                <a:cs typeface="Avenir Next" charset="0"/>
              </a:defRPr>
            </a:lvl1pPr>
            <a:lvl2pPr marL="514350" indent="-270000" algn="l" defTabSz="685800" rtl="0" eaLnBrk="1" latinLnBrk="0" hangingPunct="1">
              <a:lnSpc>
                <a:spcPct val="130000"/>
              </a:lnSpc>
              <a:spcBef>
                <a:spcPts val="450"/>
              </a:spcBef>
              <a:spcAft>
                <a:spcPts val="450"/>
              </a:spcAft>
              <a:buClr>
                <a:srgbClr val="BD392F"/>
              </a:buClr>
              <a:buFont typeface="Arial" panose="020B0604020202020204" pitchFamily="34" charset="0"/>
              <a:buChar char="­"/>
              <a:defRPr sz="1800" kern="1200">
                <a:solidFill>
                  <a:srgbClr val="445469"/>
                </a:solidFill>
                <a:latin typeface="+mj-lt"/>
                <a:ea typeface="Avenir Next" charset="0"/>
                <a:cs typeface="Avenir Next" charset="0"/>
              </a:defRPr>
            </a:lvl2pPr>
            <a:lvl3pPr marL="857250" indent="-270000" algn="l" defTabSz="685800" rtl="0" eaLnBrk="1" latinLnBrk="0" hangingPunct="1">
              <a:lnSpc>
                <a:spcPct val="130000"/>
              </a:lnSpc>
              <a:spcBef>
                <a:spcPts val="450"/>
              </a:spcBef>
              <a:spcAft>
                <a:spcPts val="450"/>
              </a:spcAft>
              <a:buClr>
                <a:srgbClr val="445469"/>
              </a:buClr>
              <a:buFont typeface="Wingdings" panose="05000000000000000000" pitchFamily="2" charset="2"/>
              <a:buChar char="w"/>
              <a:defRPr sz="1500" kern="1200">
                <a:solidFill>
                  <a:srgbClr val="445469"/>
                </a:solidFill>
                <a:latin typeface="+mj-lt"/>
                <a:ea typeface="Avenir Next" charset="0"/>
                <a:cs typeface="Avenir Next" charset="0"/>
              </a:defRPr>
            </a:lvl3pPr>
            <a:lvl4pPr marL="1200150" indent="-270000" algn="l" defTabSz="685800" rtl="0" eaLnBrk="1" latinLnBrk="0" hangingPunct="1">
              <a:lnSpc>
                <a:spcPct val="130000"/>
              </a:lnSpc>
              <a:spcBef>
                <a:spcPts val="450"/>
              </a:spcBef>
              <a:spcAft>
                <a:spcPts val="450"/>
              </a:spcAft>
              <a:buClr>
                <a:srgbClr val="445469"/>
              </a:buClr>
              <a:buFont typeface="Arial" panose="020B0604020202020204" pitchFamily="34" charset="0"/>
              <a:buChar char="­"/>
              <a:defRPr sz="1400" kern="1200">
                <a:solidFill>
                  <a:srgbClr val="445469"/>
                </a:solidFill>
                <a:latin typeface="+mj-lt"/>
                <a:ea typeface="Avenir Next" charset="0"/>
                <a:cs typeface="Avenir Next" charset="0"/>
              </a:defRPr>
            </a:lvl4pPr>
            <a:lvl5pPr marL="1543050" indent="-270000" algn="l" defTabSz="685800" rtl="0" eaLnBrk="1" latinLnBrk="0" hangingPunct="1">
              <a:lnSpc>
                <a:spcPct val="130000"/>
              </a:lnSpc>
              <a:spcBef>
                <a:spcPts val="450"/>
              </a:spcBef>
              <a:spcAft>
                <a:spcPts val="450"/>
              </a:spcAft>
              <a:buClr>
                <a:srgbClr val="445469"/>
              </a:buClr>
              <a:buFont typeface="Wingdings" panose="05000000000000000000" pitchFamily="2" charset="2"/>
              <a:buChar char="w"/>
              <a:defRPr sz="1400" kern="1200">
                <a:solidFill>
                  <a:srgbClr val="445469"/>
                </a:solidFill>
                <a:latin typeface="+mj-lt"/>
                <a:ea typeface="Avenir Next" charset="0"/>
                <a:cs typeface="Avenir Next"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3200" dirty="0" smtClean="0"/>
              <a:t>QUESTIONS?</a:t>
            </a:r>
            <a:endParaRPr lang="ru-RU" sz="3200" dirty="0"/>
          </a:p>
        </p:txBody>
      </p:sp>
    </p:spTree>
    <p:extLst>
      <p:ext uri="{BB962C8B-B14F-4D97-AF65-F5344CB8AC3E}">
        <p14:creationId xmlns:p14="http://schemas.microsoft.com/office/powerpoint/2010/main" val="72581539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CONTAINERS AND </a:t>
            </a:r>
            <a:r>
              <a:rPr lang="en-US" dirty="0" smtClean="0"/>
              <a:t>QSTRING: </a:t>
            </a:r>
            <a:r>
              <a:rPr lang="en-US" dirty="0" smtClean="0">
                <a:solidFill>
                  <a:schemeClr val="accent1"/>
                </a:solidFill>
              </a:rPr>
              <a:t>Exercise</a:t>
            </a:r>
            <a:endParaRPr lang="en-US" dirty="0">
              <a:solidFill>
                <a:schemeClr val="accent1"/>
              </a:solidFill>
            </a:endParaRPr>
          </a:p>
        </p:txBody>
      </p:sp>
      <p:sp>
        <p:nvSpPr>
          <p:cNvPr id="4" name="Content Placeholder 3"/>
          <p:cNvSpPr>
            <a:spLocks noGrp="1"/>
          </p:cNvSpPr>
          <p:nvPr>
            <p:ph sz="quarter" idx="11"/>
          </p:nvPr>
        </p:nvSpPr>
        <p:spPr/>
        <p:txBody>
          <a:bodyPr>
            <a:normAutofit/>
          </a:bodyPr>
          <a:lstStyle/>
          <a:p>
            <a:pPr marL="0" indent="0">
              <a:buNone/>
            </a:pPr>
            <a:r>
              <a:rPr lang="en-US" dirty="0" smtClean="0"/>
              <a:t>Exercise #3</a:t>
            </a:r>
          </a:p>
          <a:p>
            <a:r>
              <a:rPr lang="en-US" dirty="0" smtClean="0"/>
              <a:t>Working with </a:t>
            </a:r>
            <a:r>
              <a:rPr lang="en-US" dirty="0" err="1" smtClean="0"/>
              <a:t>QString</a:t>
            </a:r>
            <a:r>
              <a:rPr lang="en-US" dirty="0" smtClean="0"/>
              <a:t> and Containers.</a:t>
            </a:r>
          </a:p>
          <a:p>
            <a:pPr marL="0" indent="0">
              <a:buNone/>
            </a:pPr>
            <a:endParaRPr lang="en-US" dirty="0" smtClean="0"/>
          </a:p>
          <a:p>
            <a:pPr marL="0" indent="0">
              <a:buNone/>
            </a:pPr>
            <a:r>
              <a:rPr lang="en-US" dirty="0" smtClean="0"/>
              <a:t>Discuss.</a:t>
            </a:r>
          </a:p>
        </p:txBody>
      </p:sp>
    </p:spTree>
    <p:extLst>
      <p:ext uri="{BB962C8B-B14F-4D97-AF65-F5344CB8AC3E}">
        <p14:creationId xmlns:p14="http://schemas.microsoft.com/office/powerpoint/2010/main" val="3938942312"/>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CONTAINERS AND QSTRING</a:t>
            </a:r>
            <a:endParaRPr lang="ru-RU" dirty="0"/>
          </a:p>
        </p:txBody>
      </p:sp>
      <p:sp>
        <p:nvSpPr>
          <p:cNvPr id="5" name="Text Placeholder 4"/>
          <p:cNvSpPr txBox="1">
            <a:spLocks/>
          </p:cNvSpPr>
          <p:nvPr/>
        </p:nvSpPr>
        <p:spPr>
          <a:xfrm>
            <a:off x="286479" y="2311398"/>
            <a:ext cx="8593931" cy="787401"/>
          </a:xfrm>
          <a:prstGeom prst="rect">
            <a:avLst/>
          </a:prstGeom>
        </p:spPr>
        <p:txBody>
          <a:bodyPr>
            <a:noAutofit/>
          </a:bodyPr>
          <a:lstStyle>
            <a:lvl1pPr marL="270000" indent="-270000" algn="l" defTabSz="685800" rtl="0" eaLnBrk="1" latinLnBrk="0" hangingPunct="1">
              <a:lnSpc>
                <a:spcPct val="130000"/>
              </a:lnSpc>
              <a:spcBef>
                <a:spcPts val="450"/>
              </a:spcBef>
              <a:spcAft>
                <a:spcPts val="450"/>
              </a:spcAft>
              <a:buClr>
                <a:srgbClr val="BD392F"/>
              </a:buClr>
              <a:buFont typeface="Wingdings" panose="05000000000000000000" pitchFamily="2" charset="2"/>
              <a:buChar char="w"/>
              <a:defRPr sz="2100" kern="1200">
                <a:solidFill>
                  <a:srgbClr val="445469"/>
                </a:solidFill>
                <a:latin typeface="+mj-lt"/>
                <a:ea typeface="Avenir Next" charset="0"/>
                <a:cs typeface="Avenir Next" charset="0"/>
              </a:defRPr>
            </a:lvl1pPr>
            <a:lvl2pPr marL="514350" indent="-270000" algn="l" defTabSz="685800" rtl="0" eaLnBrk="1" latinLnBrk="0" hangingPunct="1">
              <a:lnSpc>
                <a:spcPct val="130000"/>
              </a:lnSpc>
              <a:spcBef>
                <a:spcPts val="450"/>
              </a:spcBef>
              <a:spcAft>
                <a:spcPts val="450"/>
              </a:spcAft>
              <a:buClr>
                <a:srgbClr val="BD392F"/>
              </a:buClr>
              <a:buFont typeface="Arial" panose="020B0604020202020204" pitchFamily="34" charset="0"/>
              <a:buChar char="­"/>
              <a:defRPr sz="1800" kern="1200">
                <a:solidFill>
                  <a:srgbClr val="445469"/>
                </a:solidFill>
                <a:latin typeface="+mj-lt"/>
                <a:ea typeface="Avenir Next" charset="0"/>
                <a:cs typeface="Avenir Next" charset="0"/>
              </a:defRPr>
            </a:lvl2pPr>
            <a:lvl3pPr marL="857250" indent="-270000" algn="l" defTabSz="685800" rtl="0" eaLnBrk="1" latinLnBrk="0" hangingPunct="1">
              <a:lnSpc>
                <a:spcPct val="130000"/>
              </a:lnSpc>
              <a:spcBef>
                <a:spcPts val="450"/>
              </a:spcBef>
              <a:spcAft>
                <a:spcPts val="450"/>
              </a:spcAft>
              <a:buClr>
                <a:srgbClr val="445469"/>
              </a:buClr>
              <a:buFont typeface="Wingdings" panose="05000000000000000000" pitchFamily="2" charset="2"/>
              <a:buChar char="w"/>
              <a:defRPr sz="1500" kern="1200">
                <a:solidFill>
                  <a:srgbClr val="445469"/>
                </a:solidFill>
                <a:latin typeface="+mj-lt"/>
                <a:ea typeface="Avenir Next" charset="0"/>
                <a:cs typeface="Avenir Next" charset="0"/>
              </a:defRPr>
            </a:lvl3pPr>
            <a:lvl4pPr marL="1200150" indent="-270000" algn="l" defTabSz="685800" rtl="0" eaLnBrk="1" latinLnBrk="0" hangingPunct="1">
              <a:lnSpc>
                <a:spcPct val="130000"/>
              </a:lnSpc>
              <a:spcBef>
                <a:spcPts val="450"/>
              </a:spcBef>
              <a:spcAft>
                <a:spcPts val="450"/>
              </a:spcAft>
              <a:buClr>
                <a:srgbClr val="445469"/>
              </a:buClr>
              <a:buFont typeface="Arial" panose="020B0604020202020204" pitchFamily="34" charset="0"/>
              <a:buChar char="­"/>
              <a:defRPr sz="1400" kern="1200">
                <a:solidFill>
                  <a:srgbClr val="445469"/>
                </a:solidFill>
                <a:latin typeface="+mj-lt"/>
                <a:ea typeface="Avenir Next" charset="0"/>
                <a:cs typeface="Avenir Next" charset="0"/>
              </a:defRPr>
            </a:lvl4pPr>
            <a:lvl5pPr marL="1543050" indent="-270000" algn="l" defTabSz="685800" rtl="0" eaLnBrk="1" latinLnBrk="0" hangingPunct="1">
              <a:lnSpc>
                <a:spcPct val="130000"/>
              </a:lnSpc>
              <a:spcBef>
                <a:spcPts val="450"/>
              </a:spcBef>
              <a:spcAft>
                <a:spcPts val="450"/>
              </a:spcAft>
              <a:buClr>
                <a:srgbClr val="445469"/>
              </a:buClr>
              <a:buFont typeface="Wingdings" panose="05000000000000000000" pitchFamily="2" charset="2"/>
              <a:buChar char="w"/>
              <a:defRPr sz="1400" kern="1200">
                <a:solidFill>
                  <a:srgbClr val="445469"/>
                </a:solidFill>
                <a:latin typeface="+mj-lt"/>
                <a:ea typeface="Avenir Next" charset="0"/>
                <a:cs typeface="Avenir Next"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3200" dirty="0" smtClean="0"/>
              <a:t>QUESTIONS?</a:t>
            </a:r>
            <a:endParaRPr lang="ru-RU" sz="3200" dirty="0"/>
          </a:p>
        </p:txBody>
      </p:sp>
    </p:spTree>
    <p:extLst>
      <p:ext uri="{BB962C8B-B14F-4D97-AF65-F5344CB8AC3E}">
        <p14:creationId xmlns:p14="http://schemas.microsoft.com/office/powerpoint/2010/main" val="308365069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Section </a:t>
            </a:r>
            <a:r>
              <a:rPr lang="en-US" dirty="0" smtClean="0"/>
              <a:t>4:</a:t>
            </a:r>
            <a:r>
              <a:rPr lang="en-US" dirty="0"/>
              <a:t/>
            </a:r>
            <a:br>
              <a:rPr lang="en-US" dirty="0"/>
            </a:br>
            <a:r>
              <a:rPr lang="en-US" dirty="0" smtClean="0"/>
              <a:t>SIGNALS AND SLOTS</a:t>
            </a:r>
            <a:endParaRPr lang="en-US" dirty="0"/>
          </a:p>
        </p:txBody>
      </p:sp>
    </p:spTree>
    <p:extLst>
      <p:ext uri="{BB962C8B-B14F-4D97-AF65-F5344CB8AC3E}">
        <p14:creationId xmlns:p14="http://schemas.microsoft.com/office/powerpoint/2010/main" val="19456289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QT GUI </a:t>
            </a:r>
            <a:r>
              <a:rPr lang="en-US" dirty="0" smtClean="0"/>
              <a:t>ABSTRACTION: </a:t>
            </a:r>
            <a:r>
              <a:rPr lang="en-US" dirty="0" smtClean="0">
                <a:solidFill>
                  <a:schemeClr val="accent1"/>
                </a:solidFill>
              </a:rPr>
              <a:t>LINUX GUI </a:t>
            </a:r>
            <a:r>
              <a:rPr lang="en-US" dirty="0">
                <a:solidFill>
                  <a:schemeClr val="accent1"/>
                </a:solidFill>
              </a:rPr>
              <a:t>applications</a:t>
            </a:r>
          </a:p>
        </p:txBody>
      </p:sp>
      <p:sp>
        <p:nvSpPr>
          <p:cNvPr id="5" name="Content Placeholder 4"/>
          <p:cNvSpPr>
            <a:spLocks noGrp="1"/>
          </p:cNvSpPr>
          <p:nvPr>
            <p:ph sz="quarter" idx="11"/>
          </p:nvPr>
        </p:nvSpPr>
        <p:spPr/>
        <p:txBody>
          <a:bodyPr/>
          <a:lstStyle/>
          <a:p>
            <a:pPr marL="0" indent="0">
              <a:buNone/>
            </a:pPr>
            <a:r>
              <a:rPr lang="en-US" dirty="0" smtClean="0"/>
              <a:t>Linux GUI applications (X11):</a:t>
            </a:r>
          </a:p>
          <a:p>
            <a:r>
              <a:rPr lang="en-US" dirty="0" smtClean="0"/>
              <a:t>Are based on client-server architecture.</a:t>
            </a:r>
          </a:p>
          <a:p>
            <a:r>
              <a:rPr lang="en-US" dirty="0" smtClean="0"/>
              <a:t>There are many protocols, libraries and tools.</a:t>
            </a:r>
          </a:p>
          <a:p>
            <a:r>
              <a:rPr lang="en-US" dirty="0" smtClean="0"/>
              <a:t>GUI visualization depends on Window Manager – KDE, Gnome.</a:t>
            </a:r>
          </a:p>
        </p:txBody>
      </p:sp>
    </p:spTree>
    <p:extLst>
      <p:ext uri="{BB962C8B-B14F-4D97-AF65-F5344CB8AC3E}">
        <p14:creationId xmlns:p14="http://schemas.microsoft.com/office/powerpoint/2010/main" val="1310585956"/>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Signals AND SLOTS</a:t>
            </a:r>
            <a:endParaRPr lang="en-US" dirty="0">
              <a:solidFill>
                <a:schemeClr val="accent1"/>
              </a:solidFill>
            </a:endParaRPr>
          </a:p>
        </p:txBody>
      </p:sp>
      <p:sp>
        <p:nvSpPr>
          <p:cNvPr id="5" name="Content Placeholder 4"/>
          <p:cNvSpPr>
            <a:spLocks noGrp="1"/>
          </p:cNvSpPr>
          <p:nvPr>
            <p:ph sz="quarter" idx="11"/>
          </p:nvPr>
        </p:nvSpPr>
        <p:spPr/>
        <p:txBody>
          <a:bodyPr>
            <a:normAutofit/>
          </a:bodyPr>
          <a:lstStyle/>
          <a:p>
            <a:r>
              <a:rPr lang="en-US" dirty="0" smtClean="0"/>
              <a:t>Any </a:t>
            </a:r>
            <a:r>
              <a:rPr lang="en-US" dirty="0"/>
              <a:t>GUI </a:t>
            </a:r>
            <a:r>
              <a:rPr lang="en-US" dirty="0" smtClean="0"/>
              <a:t>and non-GUI Qt component </a:t>
            </a:r>
            <a:r>
              <a:rPr lang="en-US" dirty="0"/>
              <a:t>can </a:t>
            </a:r>
            <a:r>
              <a:rPr lang="en-US" dirty="0" smtClean="0"/>
              <a:t>have </a:t>
            </a:r>
            <a:r>
              <a:rPr lang="en-US" dirty="0" smtClean="0">
                <a:solidFill>
                  <a:schemeClr val="accent4"/>
                </a:solidFill>
              </a:rPr>
              <a:t>slots</a:t>
            </a:r>
            <a:r>
              <a:rPr lang="en-US" dirty="0" smtClean="0"/>
              <a:t> and </a:t>
            </a:r>
            <a:r>
              <a:rPr lang="en-US" dirty="0" smtClean="0">
                <a:solidFill>
                  <a:schemeClr val="accent4"/>
                </a:solidFill>
              </a:rPr>
              <a:t>signals.</a:t>
            </a:r>
            <a:endParaRPr lang="en-US" dirty="0" smtClean="0">
              <a:solidFill>
                <a:schemeClr val="accent1"/>
              </a:solidFill>
            </a:endParaRPr>
          </a:p>
          <a:p>
            <a:r>
              <a:rPr lang="en-US" dirty="0" smtClean="0">
                <a:solidFill>
                  <a:schemeClr val="accent1"/>
                </a:solidFill>
              </a:rPr>
              <a:t>A</a:t>
            </a:r>
            <a:r>
              <a:rPr lang="en-US" dirty="0" smtClean="0">
                <a:solidFill>
                  <a:schemeClr val="accent4"/>
                </a:solidFill>
              </a:rPr>
              <a:t> slot </a:t>
            </a:r>
            <a:r>
              <a:rPr lang="en-US" dirty="0" smtClean="0">
                <a:solidFill>
                  <a:schemeClr val="accent1"/>
                </a:solidFill>
              </a:rPr>
              <a:t>is a simply function to handle signals.</a:t>
            </a:r>
          </a:p>
          <a:p>
            <a:r>
              <a:rPr lang="en-US" dirty="0" smtClean="0">
                <a:solidFill>
                  <a:schemeClr val="accent1"/>
                </a:solidFill>
              </a:rPr>
              <a:t>A </a:t>
            </a:r>
            <a:r>
              <a:rPr lang="en-US" dirty="0" smtClean="0">
                <a:solidFill>
                  <a:schemeClr val="accent4"/>
                </a:solidFill>
              </a:rPr>
              <a:t>signal</a:t>
            </a:r>
            <a:r>
              <a:rPr lang="en-US" dirty="0" smtClean="0">
                <a:solidFill>
                  <a:schemeClr val="accent1"/>
                </a:solidFill>
              </a:rPr>
              <a:t> is a simply template of a slot signature without implementation.</a:t>
            </a:r>
          </a:p>
          <a:p>
            <a:r>
              <a:rPr lang="en-US" dirty="0" smtClean="0">
                <a:solidFill>
                  <a:schemeClr val="accent1"/>
                </a:solidFill>
              </a:rPr>
              <a:t>Any class signal can be </a:t>
            </a:r>
            <a:r>
              <a:rPr lang="en-US" dirty="0" smtClean="0">
                <a:solidFill>
                  <a:schemeClr val="accent4"/>
                </a:solidFill>
              </a:rPr>
              <a:t>emitted</a:t>
            </a:r>
            <a:r>
              <a:rPr lang="en-US" dirty="0" smtClean="0">
                <a:solidFill>
                  <a:schemeClr val="accent1"/>
                </a:solidFill>
              </a:rPr>
              <a:t> in the method.</a:t>
            </a:r>
          </a:p>
          <a:p>
            <a:r>
              <a:rPr lang="en-US" dirty="0" smtClean="0">
                <a:solidFill>
                  <a:schemeClr val="accent1"/>
                </a:solidFill>
              </a:rPr>
              <a:t>A slot can be subscribed to a signal with the </a:t>
            </a:r>
            <a:r>
              <a:rPr lang="en-US" dirty="0" smtClean="0">
                <a:solidFill>
                  <a:schemeClr val="accent4"/>
                </a:solidFill>
              </a:rPr>
              <a:t>same signature</a:t>
            </a:r>
            <a:r>
              <a:rPr lang="en-US" dirty="0" smtClean="0">
                <a:solidFill>
                  <a:schemeClr val="accent1"/>
                </a:solidFill>
              </a:rPr>
              <a:t> only.</a:t>
            </a:r>
          </a:p>
          <a:p>
            <a:r>
              <a:rPr lang="en-US" dirty="0" smtClean="0">
                <a:solidFill>
                  <a:schemeClr val="accent1"/>
                </a:solidFill>
              </a:rPr>
              <a:t>Connected slot function runs immediately when the signal is emitted.</a:t>
            </a:r>
            <a:endParaRPr lang="en-US" dirty="0">
              <a:solidFill>
                <a:schemeClr val="accent1"/>
              </a:solidFill>
            </a:endParaRPr>
          </a:p>
        </p:txBody>
      </p:sp>
    </p:spTree>
    <p:extLst>
      <p:ext uri="{BB962C8B-B14F-4D97-AF65-F5344CB8AC3E}">
        <p14:creationId xmlns:p14="http://schemas.microsoft.com/office/powerpoint/2010/main" val="3421296108"/>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Signals AND </a:t>
            </a:r>
            <a:r>
              <a:rPr lang="en-US" dirty="0" smtClean="0"/>
              <a:t>SLOTS: </a:t>
            </a:r>
            <a:r>
              <a:rPr lang="en-US" dirty="0" smtClean="0">
                <a:solidFill>
                  <a:schemeClr val="accent1"/>
                </a:solidFill>
              </a:rPr>
              <a:t>EXAMPLE</a:t>
            </a:r>
            <a:endParaRPr lang="en-US" dirty="0">
              <a:solidFill>
                <a:schemeClr val="accent1"/>
              </a:solidFill>
            </a:endParaRPr>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lvl="0" defTabSz="914400" eaLnBrk="0" fontAlgn="base" hangingPunct="0">
              <a:spcBef>
                <a:spcPct val="0"/>
              </a:spcBef>
              <a:spcAft>
                <a:spcPct val="0"/>
              </a:spcAft>
            </a:pPr>
            <a:r>
              <a:rPr lang="en-US" sz="1200" b="1" dirty="0">
                <a:solidFill>
                  <a:srgbClr val="808080"/>
                </a:solidFill>
                <a:latin typeface="Courier New" panose="02070309020205020404" pitchFamily="49" charset="0"/>
                <a:cs typeface="Courier New" panose="02070309020205020404" pitchFamily="49" charset="0"/>
              </a:rPr>
              <a:t>// </a:t>
            </a:r>
            <a:r>
              <a:rPr lang="en-US" sz="1200" b="1" dirty="0" smtClean="0">
                <a:solidFill>
                  <a:srgbClr val="808080"/>
                </a:solidFill>
                <a:latin typeface="Courier New" panose="02070309020205020404" pitchFamily="49" charset="0"/>
                <a:cs typeface="Courier New" panose="02070309020205020404" pitchFamily="49" charset="0"/>
              </a:rPr>
              <a:t>bankaccount.cpp</a:t>
            </a:r>
          </a:p>
          <a:p>
            <a:pPr lvl="0" defTabSz="914400" eaLnBrk="0" fontAlgn="base" hangingPunct="0">
              <a:spcBef>
                <a:spcPct val="0"/>
              </a:spcBef>
              <a:spcAft>
                <a:spcPct val="0"/>
              </a:spcAft>
            </a:pPr>
            <a:endParaRPr lang="en-US" sz="1200" b="1" dirty="0">
              <a:solidFill>
                <a:srgbClr val="808080"/>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sz="1200" b="1" dirty="0" err="1">
                <a:solidFill>
                  <a:srgbClr val="9876AA"/>
                </a:solidFill>
                <a:latin typeface="Courier New" panose="02070309020205020404" pitchFamily="49" charset="0"/>
                <a:cs typeface="Courier New" panose="02070309020205020404" pitchFamily="49" charset="0"/>
              </a:rPr>
              <a:t>BankAccount</a:t>
            </a:r>
            <a:r>
              <a:rPr lang="en-US" sz="1200" b="1" dirty="0">
                <a:solidFill>
                  <a:srgbClr val="A9B7C6"/>
                </a:solidFill>
                <a:latin typeface="Courier New" panose="02070309020205020404" pitchFamily="49" charset="0"/>
                <a:cs typeface="Courier New" panose="02070309020205020404" pitchFamily="49" charset="0"/>
              </a:rPr>
              <a:t>::</a:t>
            </a:r>
            <a:r>
              <a:rPr lang="en-US" sz="1200" b="1" dirty="0" err="1">
                <a:solidFill>
                  <a:srgbClr val="A9B7C6"/>
                </a:solidFill>
                <a:latin typeface="Courier New" panose="02070309020205020404" pitchFamily="49" charset="0"/>
                <a:cs typeface="Courier New" panose="02070309020205020404" pitchFamily="49" charset="0"/>
              </a:rPr>
              <a:t>BankAccount</a:t>
            </a:r>
            <a:r>
              <a:rPr lang="en-US" sz="1200" b="1" dirty="0">
                <a:solidFill>
                  <a:srgbClr val="A9B7C6"/>
                </a:solidFill>
                <a:latin typeface="Courier New" panose="02070309020205020404" pitchFamily="49" charset="0"/>
                <a:cs typeface="Courier New" panose="02070309020205020404" pitchFamily="49" charset="0"/>
              </a:rPr>
              <a:t>(</a:t>
            </a:r>
            <a:r>
              <a:rPr lang="en-US" sz="1200" b="1" dirty="0" err="1">
                <a:solidFill>
                  <a:srgbClr val="9876AA"/>
                </a:solidFill>
                <a:latin typeface="Courier New" panose="02070309020205020404" pitchFamily="49" charset="0"/>
                <a:cs typeface="Courier New" panose="02070309020205020404" pitchFamily="49" charset="0"/>
              </a:rPr>
              <a:t>QObject</a:t>
            </a:r>
            <a:r>
              <a:rPr lang="en-US" sz="1200" b="1" dirty="0">
                <a:solidFill>
                  <a:srgbClr val="9876AA"/>
                </a:solidFill>
                <a:latin typeface="Courier New" panose="02070309020205020404" pitchFamily="49" charset="0"/>
                <a:cs typeface="Courier New" panose="02070309020205020404" pitchFamily="49" charset="0"/>
              </a:rPr>
              <a:t> </a:t>
            </a:r>
            <a:r>
              <a:rPr lang="en-US" sz="1200" b="1" dirty="0">
                <a:solidFill>
                  <a:srgbClr val="A9B7C6"/>
                </a:solidFill>
                <a:latin typeface="Courier New" panose="02070309020205020404" pitchFamily="49" charset="0"/>
                <a:cs typeface="Courier New" panose="02070309020205020404" pitchFamily="49" charset="0"/>
              </a:rPr>
              <a:t>*parent)</a:t>
            </a:r>
          </a:p>
          <a:p>
            <a:pPr lvl="0" defTabSz="914400" eaLnBrk="0" fontAlgn="base" hangingPunct="0">
              <a:spcBef>
                <a:spcPct val="0"/>
              </a:spcBef>
              <a:spcAft>
                <a:spcPct val="0"/>
              </a:spcAft>
            </a:pPr>
            <a:r>
              <a:rPr lang="en-US" sz="1200" b="1" dirty="0" smtClean="0">
                <a:solidFill>
                  <a:srgbClr val="000000"/>
                </a:solidFill>
                <a:latin typeface="Courier New" pitchFamily="49" charset="0"/>
                <a:cs typeface="Courier New" pitchFamily="49" charset="0"/>
              </a:rPr>
              <a:t>    </a:t>
            </a:r>
            <a:r>
              <a:rPr lang="en-US" sz="1200" b="1" dirty="0">
                <a:solidFill>
                  <a:srgbClr val="A9B7C6"/>
                </a:solidFill>
                <a:latin typeface="Courier New" panose="02070309020205020404" pitchFamily="49" charset="0"/>
                <a:cs typeface="Courier New" panose="02070309020205020404" pitchFamily="49" charset="0"/>
              </a:rPr>
              <a:t>:</a:t>
            </a:r>
            <a:r>
              <a:rPr lang="en-US" sz="1200" b="1" dirty="0" smtClean="0">
                <a:solidFill>
                  <a:srgbClr val="C0C0C0"/>
                </a:solidFill>
                <a:latin typeface="Courier New" pitchFamily="49" charset="0"/>
                <a:cs typeface="Courier New" pitchFamily="49" charset="0"/>
              </a:rPr>
              <a:t> </a:t>
            </a:r>
            <a:r>
              <a:rPr lang="en-US" sz="1200" b="1" dirty="0" err="1">
                <a:solidFill>
                  <a:srgbClr val="9876AA"/>
                </a:solidFill>
                <a:latin typeface="Courier New" panose="02070309020205020404" pitchFamily="49" charset="0"/>
                <a:cs typeface="Courier New" panose="02070309020205020404" pitchFamily="49" charset="0"/>
              </a:rPr>
              <a:t>QObject</a:t>
            </a:r>
            <a:r>
              <a:rPr lang="en-US" sz="1200" b="1" dirty="0">
                <a:solidFill>
                  <a:srgbClr val="A9B7C6"/>
                </a:solidFill>
                <a:latin typeface="Courier New" panose="02070309020205020404" pitchFamily="49" charset="0"/>
                <a:cs typeface="Courier New" panose="02070309020205020404" pitchFamily="49" charset="0"/>
              </a:rPr>
              <a:t>(parent) {} </a:t>
            </a:r>
            <a:r>
              <a:rPr lang="en-US" sz="1200" b="1" dirty="0">
                <a:latin typeface="Courier New" pitchFamily="49" charset="0"/>
                <a:cs typeface="Courier New" pitchFamily="49" charset="0"/>
              </a:rPr>
              <a:t/>
            </a:r>
            <a:br>
              <a:rPr lang="en-US" sz="1200" b="1" dirty="0">
                <a:latin typeface="Courier New" pitchFamily="49" charset="0"/>
                <a:cs typeface="Courier New" pitchFamily="49" charset="0"/>
              </a:rPr>
            </a:br>
            <a:endParaRPr lang="en-US" sz="1200" b="1" dirty="0" smtClean="0">
              <a:latin typeface="Courier New" pitchFamily="49" charset="0"/>
              <a:cs typeface="Courier New" pitchFamily="49" charset="0"/>
            </a:endParaRPr>
          </a:p>
          <a:p>
            <a:pPr lvl="0" defTabSz="914400" eaLnBrk="0" fontAlgn="base" hangingPunct="0">
              <a:spcBef>
                <a:spcPct val="0"/>
              </a:spcBef>
              <a:spcAft>
                <a:spcPct val="0"/>
              </a:spcAft>
            </a:pPr>
            <a:r>
              <a:rPr lang="en-US" sz="1200" b="1" dirty="0">
                <a:solidFill>
                  <a:srgbClr val="CC7832"/>
                </a:solidFill>
                <a:latin typeface="Courier New" panose="02070309020205020404" pitchFamily="49" charset="0"/>
                <a:cs typeface="Courier New" panose="02070309020205020404" pitchFamily="49" charset="0"/>
              </a:rPr>
              <a:t>void</a:t>
            </a:r>
            <a:r>
              <a:rPr lang="en-US" sz="1200" b="1" dirty="0" smtClean="0">
                <a:solidFill>
                  <a:srgbClr val="C0C0C0"/>
                </a:solidFill>
                <a:latin typeface="Courier New" pitchFamily="49" charset="0"/>
                <a:cs typeface="Courier New" pitchFamily="49" charset="0"/>
              </a:rPr>
              <a:t> </a:t>
            </a:r>
            <a:r>
              <a:rPr lang="en-US" sz="1200" b="1" dirty="0" err="1">
                <a:solidFill>
                  <a:srgbClr val="9876AA"/>
                </a:solidFill>
                <a:latin typeface="Courier New" panose="02070309020205020404" pitchFamily="49" charset="0"/>
                <a:cs typeface="Courier New" panose="02070309020205020404" pitchFamily="49" charset="0"/>
              </a:rPr>
              <a:t>BankAccount</a:t>
            </a:r>
            <a:r>
              <a:rPr lang="en-US" sz="1200" b="1" dirty="0">
                <a:solidFill>
                  <a:srgbClr val="A9B7C6"/>
                </a:solidFill>
                <a:latin typeface="Courier New" panose="02070309020205020404" pitchFamily="49" charset="0"/>
                <a:cs typeface="Courier New" panose="02070309020205020404" pitchFamily="49" charset="0"/>
              </a:rPr>
              <a:t>::deposit(</a:t>
            </a:r>
            <a:r>
              <a:rPr lang="en-US" sz="1200" b="1" dirty="0">
                <a:solidFill>
                  <a:srgbClr val="CC7832"/>
                </a:solidFill>
                <a:latin typeface="Courier New" panose="02070309020205020404" pitchFamily="49" charset="0"/>
                <a:cs typeface="Courier New" panose="02070309020205020404" pitchFamily="49" charset="0"/>
              </a:rPr>
              <a:t>long</a:t>
            </a:r>
            <a:r>
              <a:rPr lang="en-US" sz="1200" b="1" dirty="0">
                <a:solidFill>
                  <a:srgbClr val="C0C0C0"/>
                </a:solidFill>
                <a:latin typeface="Courier New" pitchFamily="49" charset="0"/>
                <a:cs typeface="Courier New" pitchFamily="49" charset="0"/>
              </a:rPr>
              <a:t> </a:t>
            </a:r>
            <a:r>
              <a:rPr lang="en-US" sz="1200" b="1" dirty="0">
                <a:solidFill>
                  <a:srgbClr val="A9B7C6"/>
                </a:solidFill>
                <a:latin typeface="Courier New" panose="02070309020205020404" pitchFamily="49" charset="0"/>
                <a:cs typeface="Courier New" panose="02070309020205020404" pitchFamily="49" charset="0"/>
              </a:rPr>
              <a:t>amount) {</a:t>
            </a:r>
          </a:p>
          <a:p>
            <a:pPr defTabSz="914400" eaLnBrk="0" fontAlgn="base" hangingPunct="0">
              <a:spcBef>
                <a:spcPct val="0"/>
              </a:spcBef>
              <a:spcAft>
                <a:spcPct val="0"/>
              </a:spcAft>
            </a:pPr>
            <a:r>
              <a:rPr lang="en-US" sz="1200" b="1" dirty="0">
                <a:solidFill>
                  <a:srgbClr val="800000"/>
                </a:solidFill>
                <a:latin typeface="Courier New" pitchFamily="49" charset="0"/>
                <a:cs typeface="Courier New" pitchFamily="49" charset="0"/>
              </a:rPr>
              <a:t> </a:t>
            </a:r>
            <a:r>
              <a:rPr lang="en-US" sz="1200" b="1" dirty="0" smtClean="0">
                <a:solidFill>
                  <a:srgbClr val="800000"/>
                </a:solidFill>
                <a:latin typeface="Courier New" pitchFamily="49" charset="0"/>
                <a:cs typeface="Courier New" pitchFamily="49" charset="0"/>
              </a:rPr>
              <a:t>   </a:t>
            </a:r>
            <a:r>
              <a:rPr lang="en-US" sz="1200" b="1" dirty="0" smtClean="0">
                <a:solidFill>
                  <a:schemeClr val="accent4"/>
                </a:solidFill>
                <a:latin typeface="Courier New" pitchFamily="49" charset="0"/>
                <a:cs typeface="Courier New" pitchFamily="49" charset="0"/>
              </a:rPr>
              <a:t>balance </a:t>
            </a:r>
            <a:r>
              <a:rPr lang="en-US" sz="1200" b="1" dirty="0">
                <a:solidFill>
                  <a:srgbClr val="A9B7C6"/>
                </a:solidFill>
                <a:latin typeface="Courier New" panose="02070309020205020404" pitchFamily="49" charset="0"/>
                <a:cs typeface="Courier New" panose="02070309020205020404" pitchFamily="49" charset="0"/>
              </a:rPr>
              <a:t>+= amount;</a:t>
            </a:r>
          </a:p>
          <a:p>
            <a:pPr lvl="0" defTabSz="914400" eaLnBrk="0" fontAlgn="base" hangingPunct="0">
              <a:spcBef>
                <a:spcPct val="0"/>
              </a:spcBef>
              <a:spcAft>
                <a:spcPct val="0"/>
              </a:spcAft>
            </a:pPr>
            <a:r>
              <a:rPr lang="en-US" sz="1200" b="1" dirty="0">
                <a:solidFill>
                  <a:srgbClr val="808000"/>
                </a:solidFill>
                <a:latin typeface="Courier New" pitchFamily="49" charset="0"/>
                <a:cs typeface="Courier New" pitchFamily="49" charset="0"/>
              </a:rPr>
              <a:t> </a:t>
            </a:r>
            <a:r>
              <a:rPr lang="en-US" sz="1200" b="1" dirty="0" smtClean="0">
                <a:solidFill>
                  <a:srgbClr val="808000"/>
                </a:solidFill>
                <a:latin typeface="Courier New" pitchFamily="49" charset="0"/>
                <a:cs typeface="Courier New" pitchFamily="49" charset="0"/>
              </a:rPr>
              <a:t>   </a:t>
            </a:r>
            <a:r>
              <a:rPr lang="en-US" sz="1200" b="1" dirty="0">
                <a:solidFill>
                  <a:srgbClr val="CC7832"/>
                </a:solidFill>
                <a:latin typeface="Courier New" panose="02070309020205020404" pitchFamily="49" charset="0"/>
                <a:cs typeface="Courier New" panose="02070309020205020404" pitchFamily="49" charset="0"/>
              </a:rPr>
              <a:t>emit</a:t>
            </a:r>
            <a:r>
              <a:rPr lang="en-US" sz="1200" b="1" dirty="0" smtClean="0">
                <a:solidFill>
                  <a:srgbClr val="C0C0C0"/>
                </a:solidFill>
                <a:latin typeface="Courier New" pitchFamily="49" charset="0"/>
                <a:cs typeface="Courier New" pitchFamily="49" charset="0"/>
              </a:rPr>
              <a:t> </a:t>
            </a:r>
            <a:r>
              <a:rPr lang="en-US" sz="1200" b="1" dirty="0" err="1">
                <a:solidFill>
                  <a:srgbClr val="A9B7C6"/>
                </a:solidFill>
                <a:latin typeface="Courier New" panose="02070309020205020404" pitchFamily="49" charset="0"/>
                <a:cs typeface="Courier New" panose="02070309020205020404" pitchFamily="49" charset="0"/>
              </a:rPr>
              <a:t>balanceChanged</a:t>
            </a:r>
            <a:r>
              <a:rPr lang="en-US" sz="1200" b="1" dirty="0">
                <a:solidFill>
                  <a:srgbClr val="A9B7C6"/>
                </a:solidFill>
                <a:latin typeface="Courier New" panose="02070309020205020404" pitchFamily="49" charset="0"/>
                <a:cs typeface="Courier New" panose="02070309020205020404" pitchFamily="49" charset="0"/>
              </a:rPr>
              <a:t>(</a:t>
            </a:r>
            <a:r>
              <a:rPr lang="en-US" sz="1200" b="1" dirty="0">
                <a:solidFill>
                  <a:schemeClr val="accent4"/>
                </a:solidFill>
                <a:latin typeface="Courier New" pitchFamily="49" charset="0"/>
                <a:cs typeface="Courier New" pitchFamily="49" charset="0"/>
              </a:rPr>
              <a:t>balance</a:t>
            </a:r>
            <a:r>
              <a:rPr lang="en-US" sz="12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200"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endParaRPr lang="en-US" altLang="en-US" sz="1200" b="1" dirty="0">
              <a:solidFill>
                <a:srgbClr val="000000"/>
              </a:solidFill>
              <a:latin typeface="Courier New" pitchFamily="49" charset="0"/>
              <a:cs typeface="Courier New" pitchFamily="49" charset="0"/>
            </a:endParaRPr>
          </a:p>
          <a:p>
            <a:pPr lvl="0" defTabSz="914400" eaLnBrk="0" fontAlgn="base" hangingPunct="0">
              <a:spcBef>
                <a:spcPct val="0"/>
              </a:spcBef>
              <a:spcAft>
                <a:spcPct val="0"/>
              </a:spcAft>
            </a:pPr>
            <a:r>
              <a:rPr lang="en-US" sz="1200" b="1" dirty="0">
                <a:solidFill>
                  <a:srgbClr val="CC7832"/>
                </a:solidFill>
                <a:latin typeface="Courier New" panose="02070309020205020404" pitchFamily="49" charset="0"/>
                <a:cs typeface="Courier New" panose="02070309020205020404" pitchFamily="49" charset="0"/>
              </a:rPr>
              <a:t>void</a:t>
            </a:r>
            <a:r>
              <a:rPr lang="en-US" sz="1200" b="1" dirty="0">
                <a:solidFill>
                  <a:srgbClr val="C0C0C0"/>
                </a:solidFill>
                <a:latin typeface="Courier New" pitchFamily="49" charset="0"/>
                <a:cs typeface="Courier New" pitchFamily="49" charset="0"/>
              </a:rPr>
              <a:t> </a:t>
            </a:r>
            <a:r>
              <a:rPr lang="en-US" sz="1200" b="1" dirty="0" err="1">
                <a:solidFill>
                  <a:srgbClr val="9876AA"/>
                </a:solidFill>
                <a:latin typeface="Courier New" panose="02070309020205020404" pitchFamily="49" charset="0"/>
                <a:cs typeface="Courier New" panose="02070309020205020404" pitchFamily="49" charset="0"/>
              </a:rPr>
              <a:t>BankAccount</a:t>
            </a:r>
            <a:r>
              <a:rPr lang="en-US" sz="1200" b="1" dirty="0">
                <a:solidFill>
                  <a:srgbClr val="A9B7C6"/>
                </a:solidFill>
                <a:latin typeface="Courier New" panose="02070309020205020404" pitchFamily="49" charset="0"/>
                <a:cs typeface="Courier New" panose="02070309020205020404" pitchFamily="49" charset="0"/>
              </a:rPr>
              <a:t>::withdraw(</a:t>
            </a:r>
            <a:r>
              <a:rPr lang="en-US" sz="1200" b="1" dirty="0">
                <a:solidFill>
                  <a:srgbClr val="CC7832"/>
                </a:solidFill>
                <a:latin typeface="Courier New" panose="02070309020205020404" pitchFamily="49" charset="0"/>
                <a:cs typeface="Courier New" panose="02070309020205020404" pitchFamily="49" charset="0"/>
              </a:rPr>
              <a:t>long</a:t>
            </a:r>
            <a:r>
              <a:rPr lang="en-US" sz="1200" b="1" dirty="0">
                <a:solidFill>
                  <a:srgbClr val="C0C0C0"/>
                </a:solidFill>
                <a:latin typeface="Courier New" pitchFamily="49" charset="0"/>
                <a:cs typeface="Courier New" pitchFamily="49" charset="0"/>
              </a:rPr>
              <a:t> </a:t>
            </a:r>
            <a:r>
              <a:rPr lang="en-US" sz="1200" b="1" dirty="0">
                <a:solidFill>
                  <a:srgbClr val="A9B7C6"/>
                </a:solidFill>
                <a:latin typeface="Courier New" panose="02070309020205020404" pitchFamily="49" charset="0"/>
                <a:cs typeface="Courier New" panose="02070309020205020404" pitchFamily="49" charset="0"/>
              </a:rPr>
              <a:t>amount) {</a:t>
            </a:r>
          </a:p>
          <a:p>
            <a:pPr lvl="0" defTabSz="914400" eaLnBrk="0" fontAlgn="base" hangingPunct="0">
              <a:spcBef>
                <a:spcPct val="0"/>
              </a:spcBef>
              <a:spcAft>
                <a:spcPct val="0"/>
              </a:spcAft>
            </a:pPr>
            <a:r>
              <a:rPr lang="en-US" sz="1200" b="1" dirty="0">
                <a:solidFill>
                  <a:srgbClr val="000000"/>
                </a:solidFill>
                <a:latin typeface="Courier New" pitchFamily="49" charset="0"/>
                <a:cs typeface="Courier New" pitchFamily="49" charset="0"/>
              </a:rPr>
              <a:t> </a:t>
            </a:r>
            <a:r>
              <a:rPr lang="en-US" sz="1200" b="1" dirty="0" smtClean="0">
                <a:solidFill>
                  <a:srgbClr val="000000"/>
                </a:solidFill>
                <a:latin typeface="Courier New" pitchFamily="49" charset="0"/>
                <a:cs typeface="Courier New" pitchFamily="49" charset="0"/>
              </a:rPr>
              <a:t>   </a:t>
            </a:r>
            <a:r>
              <a:rPr lang="en-US" sz="1200" b="1" dirty="0">
                <a:solidFill>
                  <a:srgbClr val="CC7832"/>
                </a:solidFill>
                <a:latin typeface="Courier New" panose="02070309020205020404" pitchFamily="49" charset="0"/>
                <a:cs typeface="Courier New" panose="02070309020205020404" pitchFamily="49" charset="0"/>
              </a:rPr>
              <a:t>if </a:t>
            </a:r>
            <a:r>
              <a:rPr lang="en-US" sz="1200" b="1" dirty="0">
                <a:solidFill>
                  <a:srgbClr val="A9B7C6"/>
                </a:solidFill>
                <a:latin typeface="Courier New" panose="02070309020205020404" pitchFamily="49" charset="0"/>
                <a:cs typeface="Courier New" panose="02070309020205020404" pitchFamily="49" charset="0"/>
              </a:rPr>
              <a:t>(</a:t>
            </a:r>
            <a:r>
              <a:rPr lang="en-US" sz="1200" b="1" dirty="0">
                <a:solidFill>
                  <a:schemeClr val="accent4"/>
                </a:solidFill>
                <a:latin typeface="Courier New" pitchFamily="49" charset="0"/>
                <a:cs typeface="Courier New" pitchFamily="49" charset="0"/>
              </a:rPr>
              <a:t>balance </a:t>
            </a:r>
            <a:r>
              <a:rPr lang="en-US" sz="1200" b="1" dirty="0">
                <a:solidFill>
                  <a:srgbClr val="A9B7C6"/>
                </a:solidFill>
                <a:latin typeface="Courier New" panose="02070309020205020404" pitchFamily="49" charset="0"/>
                <a:cs typeface="Courier New" panose="02070309020205020404" pitchFamily="49" charset="0"/>
              </a:rPr>
              <a:t>&gt;= amount)</a:t>
            </a:r>
          </a:p>
          <a:p>
            <a:pPr defTabSz="914400" eaLnBrk="0" fontAlgn="base" hangingPunct="0">
              <a:spcBef>
                <a:spcPct val="0"/>
              </a:spcBef>
              <a:spcAft>
                <a:spcPct val="0"/>
              </a:spcAft>
            </a:pPr>
            <a:r>
              <a:rPr lang="en-US" sz="1200" b="1" dirty="0">
                <a:solidFill>
                  <a:srgbClr val="000000"/>
                </a:solidFill>
                <a:latin typeface="Courier New" pitchFamily="49" charset="0"/>
                <a:cs typeface="Courier New" pitchFamily="49" charset="0"/>
              </a:rPr>
              <a:t> </a:t>
            </a:r>
            <a:r>
              <a:rPr lang="en-US" sz="1200" b="1" dirty="0" smtClean="0">
                <a:solidFill>
                  <a:srgbClr val="000000"/>
                </a:solidFill>
                <a:latin typeface="Courier New" pitchFamily="49" charset="0"/>
                <a:cs typeface="Courier New" pitchFamily="49" charset="0"/>
              </a:rPr>
              <a:t>       </a:t>
            </a:r>
            <a:r>
              <a:rPr lang="en-US" sz="1200" b="1" dirty="0" smtClean="0">
                <a:solidFill>
                  <a:schemeClr val="accent4"/>
                </a:solidFill>
                <a:latin typeface="Courier New" pitchFamily="49" charset="0"/>
                <a:cs typeface="Courier New" pitchFamily="49" charset="0"/>
              </a:rPr>
              <a:t>balance </a:t>
            </a:r>
            <a:r>
              <a:rPr lang="en-US" sz="1200" b="1" dirty="0">
                <a:solidFill>
                  <a:srgbClr val="A9B7C6"/>
                </a:solidFill>
                <a:latin typeface="Courier New" panose="02070309020205020404" pitchFamily="49" charset="0"/>
                <a:cs typeface="Courier New" panose="02070309020205020404" pitchFamily="49" charset="0"/>
              </a:rPr>
              <a:t>-= amount;</a:t>
            </a:r>
          </a:p>
          <a:p>
            <a:pPr lvl="0" defTabSz="914400" eaLnBrk="0" fontAlgn="base" hangingPunct="0">
              <a:spcBef>
                <a:spcPct val="0"/>
              </a:spcBef>
              <a:spcAft>
                <a:spcPct val="0"/>
              </a:spcAft>
            </a:pPr>
            <a:r>
              <a:rPr lang="en-US" sz="1200" b="1" dirty="0">
                <a:solidFill>
                  <a:srgbClr val="000000"/>
                </a:solidFill>
                <a:latin typeface="Courier New" pitchFamily="49" charset="0"/>
                <a:cs typeface="Courier New" pitchFamily="49" charset="0"/>
              </a:rPr>
              <a:t> </a:t>
            </a:r>
            <a:r>
              <a:rPr lang="en-US" sz="1200" b="1" dirty="0" smtClean="0">
                <a:solidFill>
                  <a:srgbClr val="000000"/>
                </a:solidFill>
                <a:latin typeface="Courier New" pitchFamily="49" charset="0"/>
                <a:cs typeface="Courier New" pitchFamily="49" charset="0"/>
              </a:rPr>
              <a:t>   </a:t>
            </a:r>
            <a:r>
              <a:rPr lang="en-US" sz="1200" b="1" dirty="0">
                <a:solidFill>
                  <a:srgbClr val="CC7832"/>
                </a:solidFill>
                <a:latin typeface="Courier New" panose="02070309020205020404" pitchFamily="49" charset="0"/>
                <a:cs typeface="Courier New" panose="02070309020205020404" pitchFamily="49" charset="0"/>
              </a:rPr>
              <a:t>emit</a:t>
            </a:r>
            <a:r>
              <a:rPr lang="en-US" sz="1200" b="1" dirty="0" smtClean="0">
                <a:solidFill>
                  <a:srgbClr val="C0C0C0"/>
                </a:solidFill>
                <a:latin typeface="Courier New" pitchFamily="49" charset="0"/>
                <a:cs typeface="Courier New" pitchFamily="49" charset="0"/>
              </a:rPr>
              <a:t> </a:t>
            </a:r>
            <a:r>
              <a:rPr lang="en-US" sz="1200" b="1" dirty="0" err="1">
                <a:solidFill>
                  <a:srgbClr val="A9B7C6"/>
                </a:solidFill>
                <a:latin typeface="Courier New" panose="02070309020205020404" pitchFamily="49" charset="0"/>
                <a:cs typeface="Courier New" panose="02070309020205020404" pitchFamily="49" charset="0"/>
              </a:rPr>
              <a:t>balanceChanged</a:t>
            </a:r>
            <a:r>
              <a:rPr lang="en-US" sz="1200" b="1" dirty="0">
                <a:solidFill>
                  <a:srgbClr val="A9B7C6"/>
                </a:solidFill>
                <a:latin typeface="Courier New" panose="02070309020205020404" pitchFamily="49" charset="0"/>
                <a:cs typeface="Courier New" panose="02070309020205020404" pitchFamily="49" charset="0"/>
              </a:rPr>
              <a:t>(</a:t>
            </a:r>
            <a:r>
              <a:rPr lang="en-US" sz="1200" b="1" dirty="0">
                <a:solidFill>
                  <a:schemeClr val="accent4"/>
                </a:solidFill>
                <a:latin typeface="Courier New" pitchFamily="49" charset="0"/>
                <a:cs typeface="Courier New" pitchFamily="49" charset="0"/>
              </a:rPr>
              <a:t>balance</a:t>
            </a:r>
            <a:r>
              <a:rPr lang="en-US" sz="12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200"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endParaRPr lang="en-US" altLang="en-US" sz="1200" b="1" dirty="0">
              <a:solidFill>
                <a:srgbClr val="000000"/>
              </a:solidFill>
              <a:latin typeface="Courier New" pitchFamily="49" charset="0"/>
              <a:cs typeface="Courier New" pitchFamily="49" charset="0"/>
            </a:endParaRPr>
          </a:p>
          <a:p>
            <a:pPr lvl="0" defTabSz="914400" eaLnBrk="0" fontAlgn="base" hangingPunct="0">
              <a:spcBef>
                <a:spcPct val="0"/>
              </a:spcBef>
              <a:spcAft>
                <a:spcPct val="0"/>
              </a:spcAft>
            </a:pPr>
            <a:r>
              <a:rPr lang="en-US" altLang="en-US" sz="1200" b="1" dirty="0">
                <a:solidFill>
                  <a:srgbClr val="808080"/>
                </a:solidFill>
                <a:latin typeface="Courier New" panose="02070309020205020404" pitchFamily="49" charset="0"/>
                <a:cs typeface="Courier New" panose="02070309020205020404" pitchFamily="49" charset="0"/>
              </a:rPr>
              <a:t>// There is no </a:t>
            </a:r>
            <a:r>
              <a:rPr lang="en-US" altLang="en-US" sz="1200" b="1" dirty="0" smtClean="0">
                <a:solidFill>
                  <a:srgbClr val="808080"/>
                </a:solidFill>
                <a:latin typeface="Courier New" panose="02070309020205020404" pitchFamily="49" charset="0"/>
                <a:cs typeface="Courier New" panose="02070309020205020404" pitchFamily="49" charset="0"/>
              </a:rPr>
              <a:t>signal implementation!</a:t>
            </a:r>
            <a:endParaRPr lang="en-US" altLang="en-US" sz="1200" b="1" dirty="0">
              <a:solidFill>
                <a:srgbClr val="808080"/>
              </a:solidFill>
              <a:latin typeface="Courier New" panose="02070309020205020404" pitchFamily="49" charset="0"/>
              <a:cs typeface="Courier New" panose="02070309020205020404" pitchFamily="49" charset="0"/>
            </a:endParaRPr>
          </a:p>
        </p:txBody>
      </p:sp>
      <p:sp>
        <p:nvSpPr>
          <p:cNvPr id="6" name="Rectangle 1"/>
          <p:cNvSpPr>
            <a:spLocks noChangeArrowheads="1"/>
          </p:cNvSpPr>
          <p:nvPr/>
        </p:nvSpPr>
        <p:spPr bwMode="auto">
          <a:xfrm>
            <a:off x="149626" y="955531"/>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lvl="0" defTabSz="914400" eaLnBrk="0" fontAlgn="base" hangingPunct="0">
              <a:spcBef>
                <a:spcPct val="0"/>
              </a:spcBef>
              <a:spcAft>
                <a:spcPct val="0"/>
              </a:spcAft>
            </a:pPr>
            <a:r>
              <a:rPr lang="en-US" sz="1200" b="1" dirty="0">
                <a:solidFill>
                  <a:srgbClr val="808080"/>
                </a:solidFill>
                <a:latin typeface="Courier New" panose="02070309020205020404" pitchFamily="49" charset="0"/>
                <a:cs typeface="Courier New" panose="02070309020205020404" pitchFamily="49" charset="0"/>
              </a:rPr>
              <a:t>// </a:t>
            </a:r>
            <a:r>
              <a:rPr lang="en-US" sz="1200" b="1" dirty="0" err="1" smtClean="0">
                <a:solidFill>
                  <a:srgbClr val="808080"/>
                </a:solidFill>
                <a:latin typeface="Courier New" panose="02070309020205020404" pitchFamily="49" charset="0"/>
                <a:cs typeface="Courier New" panose="02070309020205020404" pitchFamily="49" charset="0"/>
              </a:rPr>
              <a:t>bankaccount.h</a:t>
            </a:r>
            <a:endParaRPr lang="en-US" sz="1200" b="1" dirty="0" smtClean="0">
              <a:solidFill>
                <a:srgbClr val="808080"/>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endParaRPr lang="en-US" sz="1200" b="1" dirty="0">
              <a:solidFill>
                <a:srgbClr val="808080"/>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sz="1200" b="1" dirty="0" smtClean="0">
                <a:solidFill>
                  <a:srgbClr val="CC7832"/>
                </a:solidFill>
                <a:latin typeface="Courier New" panose="02070309020205020404" pitchFamily="49" charset="0"/>
                <a:cs typeface="Courier New" panose="02070309020205020404" pitchFamily="49" charset="0"/>
              </a:rPr>
              <a:t>class</a:t>
            </a:r>
            <a:r>
              <a:rPr lang="en-US" sz="1200" b="1" dirty="0" smtClean="0">
                <a:solidFill>
                  <a:srgbClr val="C0C0C0"/>
                </a:solidFill>
                <a:latin typeface="Courier New" pitchFamily="49" charset="0"/>
                <a:cs typeface="Courier New" pitchFamily="49" charset="0"/>
              </a:rPr>
              <a:t> </a:t>
            </a:r>
            <a:r>
              <a:rPr lang="en-US" sz="1200" b="1" dirty="0" err="1">
                <a:solidFill>
                  <a:srgbClr val="9876AA"/>
                </a:solidFill>
                <a:latin typeface="Courier New" panose="02070309020205020404" pitchFamily="49" charset="0"/>
                <a:cs typeface="Courier New" panose="02070309020205020404" pitchFamily="49" charset="0"/>
              </a:rPr>
              <a:t>BankAccount</a:t>
            </a:r>
            <a:r>
              <a:rPr lang="en-US" sz="1200" b="1" dirty="0">
                <a:solidFill>
                  <a:srgbClr val="C0C0C0"/>
                </a:solidFill>
                <a:latin typeface="Courier New" pitchFamily="49" charset="0"/>
                <a:cs typeface="Courier New" pitchFamily="49" charset="0"/>
              </a:rPr>
              <a:t> </a:t>
            </a:r>
            <a:r>
              <a:rPr lang="en-US" sz="1200" b="1" dirty="0">
                <a:solidFill>
                  <a:srgbClr val="A9B7C6"/>
                </a:solidFill>
                <a:latin typeface="Courier New" panose="02070309020205020404" pitchFamily="49" charset="0"/>
                <a:cs typeface="Courier New" panose="02070309020205020404" pitchFamily="49" charset="0"/>
              </a:rPr>
              <a:t>:</a:t>
            </a:r>
            <a:r>
              <a:rPr lang="en-US" sz="1200" b="1" dirty="0">
                <a:solidFill>
                  <a:srgbClr val="C0C0C0"/>
                </a:solidFill>
                <a:latin typeface="Courier New" pitchFamily="49" charset="0"/>
                <a:cs typeface="Courier New" pitchFamily="49" charset="0"/>
              </a:rPr>
              <a:t> </a:t>
            </a:r>
            <a:r>
              <a:rPr lang="en-US" sz="1200" b="1" dirty="0">
                <a:solidFill>
                  <a:srgbClr val="CC7832"/>
                </a:solidFill>
                <a:latin typeface="Courier New" panose="02070309020205020404" pitchFamily="49" charset="0"/>
                <a:cs typeface="Courier New" panose="02070309020205020404" pitchFamily="49" charset="0"/>
              </a:rPr>
              <a:t>public</a:t>
            </a:r>
            <a:r>
              <a:rPr lang="en-US" sz="1200" b="1" dirty="0">
                <a:solidFill>
                  <a:srgbClr val="C0C0C0"/>
                </a:solidFill>
                <a:latin typeface="Courier New" pitchFamily="49" charset="0"/>
                <a:cs typeface="Courier New" pitchFamily="49" charset="0"/>
              </a:rPr>
              <a:t> </a:t>
            </a:r>
            <a:r>
              <a:rPr lang="en-US" sz="1200" b="1" dirty="0" err="1">
                <a:solidFill>
                  <a:srgbClr val="9876AA"/>
                </a:solidFill>
                <a:latin typeface="Courier New" panose="02070309020205020404" pitchFamily="49" charset="0"/>
                <a:cs typeface="Courier New" panose="02070309020205020404" pitchFamily="49" charset="0"/>
              </a:rPr>
              <a:t>QObject</a:t>
            </a:r>
            <a:endParaRPr lang="en-US" sz="1200" b="1" dirty="0">
              <a:solidFill>
                <a:srgbClr val="9876AA"/>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sz="1200"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sz="1200" b="1" dirty="0">
                <a:solidFill>
                  <a:srgbClr val="000000"/>
                </a:solidFill>
                <a:latin typeface="Courier New" pitchFamily="49" charset="0"/>
                <a:cs typeface="Courier New" pitchFamily="49" charset="0"/>
              </a:rPr>
              <a:t>    </a:t>
            </a:r>
            <a:r>
              <a:rPr lang="en-US" sz="1200" b="1" dirty="0">
                <a:solidFill>
                  <a:srgbClr val="6897BB"/>
                </a:solidFill>
                <a:latin typeface="Courier New" panose="02070309020205020404" pitchFamily="49" charset="0"/>
                <a:cs typeface="Courier New" panose="02070309020205020404" pitchFamily="49" charset="0"/>
              </a:rPr>
              <a:t>Q_OBJECT</a:t>
            </a:r>
          </a:p>
          <a:p>
            <a:pPr lvl="0" defTabSz="914400" eaLnBrk="0" fontAlgn="base" hangingPunct="0">
              <a:spcBef>
                <a:spcPct val="0"/>
              </a:spcBef>
              <a:spcAft>
                <a:spcPct val="0"/>
              </a:spcAft>
            </a:pPr>
            <a:r>
              <a:rPr lang="en-US" sz="1200" b="1" dirty="0" smtClean="0">
                <a:solidFill>
                  <a:srgbClr val="CC7832"/>
                </a:solidFill>
                <a:latin typeface="Courier New" panose="02070309020205020404" pitchFamily="49" charset="0"/>
                <a:cs typeface="Courier New" panose="02070309020205020404" pitchFamily="49" charset="0"/>
              </a:rPr>
              <a:t>public</a:t>
            </a:r>
            <a:r>
              <a:rPr lang="en-US" sz="1200" b="1" dirty="0" smtClean="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sz="1200" b="1" dirty="0" smtClean="0">
                <a:solidFill>
                  <a:srgbClr val="808000"/>
                </a:solidFill>
                <a:latin typeface="Courier New" pitchFamily="49" charset="0"/>
                <a:cs typeface="Courier New" pitchFamily="49" charset="0"/>
              </a:rPr>
              <a:t>    </a:t>
            </a:r>
            <a:r>
              <a:rPr lang="en-US" sz="1200" b="1" dirty="0">
                <a:solidFill>
                  <a:srgbClr val="CC7832"/>
                </a:solidFill>
                <a:latin typeface="Courier New" panose="02070309020205020404" pitchFamily="49" charset="0"/>
                <a:cs typeface="Courier New" panose="02070309020205020404" pitchFamily="49" charset="0"/>
              </a:rPr>
              <a:t>explicit</a:t>
            </a:r>
            <a:r>
              <a:rPr lang="en-US" sz="1200" b="1" dirty="0" smtClean="0">
                <a:solidFill>
                  <a:srgbClr val="C0C0C0"/>
                </a:solidFill>
                <a:latin typeface="Courier New" pitchFamily="49" charset="0"/>
                <a:cs typeface="Courier New" pitchFamily="49" charset="0"/>
              </a:rPr>
              <a:t> </a:t>
            </a:r>
            <a:r>
              <a:rPr lang="en-US" sz="1200" b="1" dirty="0" err="1">
                <a:solidFill>
                  <a:srgbClr val="9876AA"/>
                </a:solidFill>
                <a:latin typeface="Courier New" panose="02070309020205020404" pitchFamily="49" charset="0"/>
                <a:cs typeface="Courier New" panose="02070309020205020404" pitchFamily="49" charset="0"/>
              </a:rPr>
              <a:t>BankAccount</a:t>
            </a:r>
            <a:r>
              <a:rPr lang="en-US" sz="1200" b="1" dirty="0">
                <a:solidFill>
                  <a:srgbClr val="A9B7C6"/>
                </a:solidFill>
                <a:latin typeface="Courier New" panose="02070309020205020404" pitchFamily="49" charset="0"/>
                <a:cs typeface="Courier New" panose="02070309020205020404" pitchFamily="49" charset="0"/>
              </a:rPr>
              <a:t>(</a:t>
            </a:r>
            <a:r>
              <a:rPr lang="en-US" sz="1200" b="1" dirty="0" err="1">
                <a:solidFill>
                  <a:srgbClr val="9876AA"/>
                </a:solidFill>
                <a:latin typeface="Courier New" panose="02070309020205020404" pitchFamily="49" charset="0"/>
                <a:cs typeface="Courier New" panose="02070309020205020404" pitchFamily="49" charset="0"/>
              </a:rPr>
              <a:t>QObject</a:t>
            </a:r>
            <a:r>
              <a:rPr lang="en-US" sz="1200" b="1" dirty="0">
                <a:solidFill>
                  <a:srgbClr val="C0C0C0"/>
                </a:solidFill>
                <a:latin typeface="Courier New" pitchFamily="49" charset="0"/>
                <a:cs typeface="Courier New" pitchFamily="49" charset="0"/>
              </a:rPr>
              <a:t> </a:t>
            </a:r>
            <a:r>
              <a:rPr lang="en-US" sz="1200" b="1" dirty="0">
                <a:solidFill>
                  <a:srgbClr val="A9B7C6"/>
                </a:solidFill>
                <a:latin typeface="Courier New" panose="02070309020205020404" pitchFamily="49" charset="0"/>
                <a:cs typeface="Courier New" panose="02070309020205020404" pitchFamily="49" charset="0"/>
              </a:rPr>
              <a:t>*parent = </a:t>
            </a:r>
            <a:r>
              <a:rPr lang="en-US" sz="1200" b="1" dirty="0">
                <a:solidFill>
                  <a:srgbClr val="6897BB"/>
                </a:solidFill>
                <a:latin typeface="Courier New" panose="02070309020205020404" pitchFamily="49" charset="0"/>
                <a:cs typeface="Courier New" panose="02070309020205020404" pitchFamily="49" charset="0"/>
              </a:rPr>
              <a:t>0</a:t>
            </a:r>
            <a:r>
              <a:rPr lang="en-US" sz="1200"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endParaRPr lang="en-US" sz="1200" b="1" dirty="0" smtClean="0">
              <a:solidFill>
                <a:srgbClr val="CC7832"/>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sz="1200" b="1" dirty="0" smtClean="0">
                <a:solidFill>
                  <a:srgbClr val="CC7832"/>
                </a:solidFill>
                <a:latin typeface="Courier New" panose="02070309020205020404" pitchFamily="49" charset="0"/>
                <a:cs typeface="Courier New" panose="02070309020205020404" pitchFamily="49" charset="0"/>
              </a:rPr>
              <a:t>    void</a:t>
            </a:r>
            <a:r>
              <a:rPr lang="en-US" sz="1200" b="1" dirty="0" smtClean="0">
                <a:solidFill>
                  <a:srgbClr val="C0C0C0"/>
                </a:solidFill>
                <a:latin typeface="Courier New" pitchFamily="49" charset="0"/>
                <a:cs typeface="Courier New" pitchFamily="49" charset="0"/>
              </a:rPr>
              <a:t> </a:t>
            </a:r>
            <a:r>
              <a:rPr lang="en-US" sz="1200" b="1" dirty="0">
                <a:solidFill>
                  <a:srgbClr val="A9B7C6"/>
                </a:solidFill>
                <a:latin typeface="Courier New" panose="02070309020205020404" pitchFamily="49" charset="0"/>
                <a:cs typeface="Courier New" panose="02070309020205020404" pitchFamily="49" charset="0"/>
              </a:rPr>
              <a:t>withdraw(</a:t>
            </a:r>
            <a:r>
              <a:rPr lang="en-US" sz="1200" b="1" dirty="0">
                <a:solidFill>
                  <a:srgbClr val="CC7832"/>
                </a:solidFill>
                <a:latin typeface="Courier New" panose="02070309020205020404" pitchFamily="49" charset="0"/>
                <a:cs typeface="Courier New" panose="02070309020205020404" pitchFamily="49" charset="0"/>
              </a:rPr>
              <a:t>long</a:t>
            </a:r>
            <a:r>
              <a:rPr lang="en-US" sz="1200" b="1" dirty="0">
                <a:solidFill>
                  <a:srgbClr val="C0C0C0"/>
                </a:solidFill>
                <a:latin typeface="Courier New" pitchFamily="49" charset="0"/>
                <a:cs typeface="Courier New" pitchFamily="49" charset="0"/>
              </a:rPr>
              <a:t> amount</a:t>
            </a:r>
            <a:r>
              <a:rPr lang="en-US" sz="12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ru-RU" sz="1200" b="1" dirty="0">
                <a:solidFill>
                  <a:srgbClr val="A9B7C6"/>
                </a:solidFill>
                <a:latin typeface="Courier New" panose="02070309020205020404" pitchFamily="49" charset="0"/>
                <a:cs typeface="Courier New" panose="02070309020205020404" pitchFamily="49" charset="0"/>
              </a:rPr>
              <a:t>    </a:t>
            </a:r>
            <a:r>
              <a:rPr lang="en-US" sz="1200" b="1" dirty="0">
                <a:solidFill>
                  <a:srgbClr val="CC7832"/>
                </a:solidFill>
                <a:latin typeface="Courier New" panose="02070309020205020404" pitchFamily="49" charset="0"/>
                <a:cs typeface="Courier New" panose="02070309020205020404" pitchFamily="49" charset="0"/>
              </a:rPr>
              <a:t>void</a:t>
            </a:r>
            <a:r>
              <a:rPr lang="en-US" sz="1200" b="1" dirty="0">
                <a:solidFill>
                  <a:srgbClr val="C0C0C0"/>
                </a:solidFill>
                <a:latin typeface="Courier New" pitchFamily="49" charset="0"/>
                <a:cs typeface="Courier New" pitchFamily="49" charset="0"/>
              </a:rPr>
              <a:t> </a:t>
            </a:r>
            <a:r>
              <a:rPr lang="en-US" sz="1200" b="1" dirty="0">
                <a:solidFill>
                  <a:srgbClr val="A9B7C6"/>
                </a:solidFill>
                <a:latin typeface="Courier New" panose="02070309020205020404" pitchFamily="49" charset="0"/>
                <a:cs typeface="Courier New" panose="02070309020205020404" pitchFamily="49" charset="0"/>
              </a:rPr>
              <a:t>deposit(</a:t>
            </a:r>
            <a:r>
              <a:rPr lang="en-US" sz="1200" b="1" dirty="0">
                <a:solidFill>
                  <a:srgbClr val="CC7832"/>
                </a:solidFill>
                <a:latin typeface="Courier New" panose="02070309020205020404" pitchFamily="49" charset="0"/>
                <a:cs typeface="Courier New" panose="02070309020205020404" pitchFamily="49" charset="0"/>
              </a:rPr>
              <a:t>long</a:t>
            </a:r>
            <a:r>
              <a:rPr lang="en-US" sz="1200" b="1" dirty="0">
                <a:solidFill>
                  <a:srgbClr val="C0C0C0"/>
                </a:solidFill>
                <a:latin typeface="Courier New" pitchFamily="49" charset="0"/>
                <a:cs typeface="Courier New" pitchFamily="49" charset="0"/>
              </a:rPr>
              <a:t> amount</a:t>
            </a:r>
            <a:r>
              <a:rPr lang="en-US" sz="1200" b="1" dirty="0">
                <a:solidFill>
                  <a:srgbClr val="A9B7C6"/>
                </a:solidFill>
                <a:latin typeface="Courier New" panose="02070309020205020404" pitchFamily="49" charset="0"/>
                <a:cs typeface="Courier New" panose="02070309020205020404" pitchFamily="49" charset="0"/>
              </a:rPr>
              <a:t>);    </a:t>
            </a:r>
            <a:endParaRPr lang="en-US" sz="1200" b="1" dirty="0" smtClean="0">
              <a:solidFill>
                <a:srgbClr val="A9B7C6"/>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endParaRPr lang="en-US" sz="1200" b="1" dirty="0">
              <a:solidFill>
                <a:srgbClr val="000000"/>
              </a:solidFill>
              <a:latin typeface="Courier New" pitchFamily="49" charset="0"/>
              <a:cs typeface="Courier New" pitchFamily="49" charset="0"/>
            </a:endParaRPr>
          </a:p>
          <a:p>
            <a:pPr defTabSz="914400" eaLnBrk="0" fontAlgn="base" hangingPunct="0">
              <a:spcBef>
                <a:spcPct val="0"/>
              </a:spcBef>
              <a:spcAft>
                <a:spcPct val="0"/>
              </a:spcAft>
            </a:pPr>
            <a:r>
              <a:rPr lang="en-US" sz="1200" b="1" dirty="0">
                <a:solidFill>
                  <a:srgbClr val="CC7832"/>
                </a:solidFill>
                <a:latin typeface="Courier New" panose="02070309020205020404" pitchFamily="49" charset="0"/>
                <a:cs typeface="Courier New" panose="02070309020205020404" pitchFamily="49" charset="0"/>
              </a:rPr>
              <a:t>signals</a:t>
            </a:r>
            <a:r>
              <a:rPr lang="en-US" sz="1200"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sz="1200" b="1" dirty="0">
                <a:solidFill>
                  <a:srgbClr val="000000"/>
                </a:solidFill>
                <a:latin typeface="Courier New" pitchFamily="49" charset="0"/>
                <a:cs typeface="Courier New" pitchFamily="49" charset="0"/>
              </a:rPr>
              <a:t>    </a:t>
            </a:r>
            <a:r>
              <a:rPr lang="en-US" sz="1200" b="1" dirty="0">
                <a:solidFill>
                  <a:srgbClr val="CC7832"/>
                </a:solidFill>
                <a:latin typeface="Courier New" panose="02070309020205020404" pitchFamily="49" charset="0"/>
                <a:cs typeface="Courier New" panose="02070309020205020404" pitchFamily="49" charset="0"/>
              </a:rPr>
              <a:t>void </a:t>
            </a:r>
            <a:r>
              <a:rPr lang="en-US" sz="1200" b="1" dirty="0" err="1">
                <a:solidFill>
                  <a:srgbClr val="A9B7C6"/>
                </a:solidFill>
                <a:latin typeface="Courier New" panose="02070309020205020404" pitchFamily="49" charset="0"/>
                <a:cs typeface="Courier New" panose="02070309020205020404" pitchFamily="49" charset="0"/>
              </a:rPr>
              <a:t>balanceChanged</a:t>
            </a:r>
            <a:r>
              <a:rPr lang="en-US" sz="1200" b="1" dirty="0">
                <a:solidFill>
                  <a:srgbClr val="A9B7C6"/>
                </a:solidFill>
                <a:latin typeface="Courier New" panose="02070309020205020404" pitchFamily="49" charset="0"/>
                <a:cs typeface="Courier New" panose="02070309020205020404" pitchFamily="49" charset="0"/>
              </a:rPr>
              <a:t>(</a:t>
            </a:r>
            <a:r>
              <a:rPr lang="en-US" sz="1200" b="1" dirty="0">
                <a:solidFill>
                  <a:srgbClr val="CC7832"/>
                </a:solidFill>
                <a:latin typeface="Courier New" panose="02070309020205020404" pitchFamily="49" charset="0"/>
                <a:cs typeface="Courier New" panose="02070309020205020404" pitchFamily="49" charset="0"/>
              </a:rPr>
              <a:t>long</a:t>
            </a:r>
            <a:r>
              <a:rPr lang="en-US" sz="1200" b="1" dirty="0">
                <a:solidFill>
                  <a:srgbClr val="C0C0C0"/>
                </a:solidFill>
                <a:latin typeface="Courier New" pitchFamily="49" charset="0"/>
                <a:cs typeface="Courier New" pitchFamily="49" charset="0"/>
              </a:rPr>
              <a:t> </a:t>
            </a:r>
            <a:r>
              <a:rPr lang="en-US" sz="1200" b="1" dirty="0" err="1">
                <a:solidFill>
                  <a:srgbClr val="A9B7C6"/>
                </a:solidFill>
                <a:latin typeface="Courier New" panose="02070309020205020404" pitchFamily="49" charset="0"/>
                <a:cs typeface="Courier New" panose="02070309020205020404" pitchFamily="49" charset="0"/>
              </a:rPr>
              <a:t>newBalance</a:t>
            </a:r>
            <a:r>
              <a:rPr lang="en-US" sz="1200" b="1" dirty="0">
                <a:solidFill>
                  <a:srgbClr val="A9B7C6"/>
                </a:solidFill>
                <a:latin typeface="Courier New" panose="02070309020205020404" pitchFamily="49" charset="0"/>
                <a:cs typeface="Courier New" panose="02070309020205020404" pitchFamily="49" charset="0"/>
              </a:rPr>
              <a:t>); </a:t>
            </a:r>
            <a:r>
              <a:rPr lang="en-US" sz="1200" b="1" dirty="0">
                <a:latin typeface="Courier New" pitchFamily="49" charset="0"/>
                <a:cs typeface="Courier New" pitchFamily="49" charset="0"/>
              </a:rPr>
              <a:t/>
            </a:r>
            <a:br>
              <a:rPr lang="en-US" sz="1200" b="1" dirty="0">
                <a:latin typeface="Courier New" pitchFamily="49" charset="0"/>
                <a:cs typeface="Courier New" pitchFamily="49" charset="0"/>
              </a:rPr>
            </a:br>
            <a:endParaRPr lang="en-US" sz="1200" b="1" dirty="0">
              <a:solidFill>
                <a:srgbClr val="000000"/>
              </a:solidFill>
              <a:latin typeface="Courier New" pitchFamily="49" charset="0"/>
              <a:cs typeface="Courier New" pitchFamily="49" charset="0"/>
            </a:endParaRPr>
          </a:p>
          <a:p>
            <a:pPr lvl="0" defTabSz="914400" eaLnBrk="0" fontAlgn="base" hangingPunct="0">
              <a:spcBef>
                <a:spcPct val="0"/>
              </a:spcBef>
              <a:spcAft>
                <a:spcPct val="0"/>
              </a:spcAft>
            </a:pPr>
            <a:r>
              <a:rPr lang="en-US" sz="1200" b="1" dirty="0">
                <a:solidFill>
                  <a:srgbClr val="CC7832"/>
                </a:solidFill>
                <a:latin typeface="Courier New" panose="02070309020205020404" pitchFamily="49" charset="0"/>
                <a:cs typeface="Courier New" panose="02070309020205020404" pitchFamily="49" charset="0"/>
              </a:rPr>
              <a:t>private</a:t>
            </a:r>
            <a:r>
              <a:rPr lang="en-US" sz="12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200" b="1" dirty="0">
                <a:solidFill>
                  <a:srgbClr val="CC7832"/>
                </a:solidFill>
                <a:latin typeface="Courier New" panose="02070309020205020404" pitchFamily="49" charset="0"/>
                <a:cs typeface="Courier New" panose="02070309020205020404" pitchFamily="49" charset="0"/>
              </a:rPr>
              <a:t>    long </a:t>
            </a:r>
            <a:r>
              <a:rPr lang="en-US" sz="1200" b="1" dirty="0">
                <a:solidFill>
                  <a:schemeClr val="accent4"/>
                </a:solidFill>
                <a:latin typeface="Courier New" panose="02070309020205020404" pitchFamily="49" charset="0"/>
                <a:cs typeface="Courier New" panose="02070309020205020404" pitchFamily="49" charset="0"/>
              </a:rPr>
              <a:t>balance</a:t>
            </a:r>
            <a:r>
              <a:rPr lang="en-US" sz="1200"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sz="1200" b="1" dirty="0">
                <a:solidFill>
                  <a:srgbClr val="A9B7C6"/>
                </a:solidFill>
                <a:latin typeface="Courier New" panose="02070309020205020404" pitchFamily="49" charset="0"/>
                <a:cs typeface="Courier New" panose="02070309020205020404" pitchFamily="49" charset="0"/>
              </a:rPr>
              <a:t>};</a:t>
            </a:r>
            <a:endParaRPr lang="en-US" altLang="en-US" sz="1200" b="1" dirty="0">
              <a:solidFill>
                <a:srgbClr val="A9B7C6"/>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72100492"/>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Signals AND </a:t>
            </a:r>
            <a:r>
              <a:rPr lang="en-US" dirty="0" smtClean="0"/>
              <a:t>SLOTS: </a:t>
            </a:r>
            <a:r>
              <a:rPr lang="en-US" dirty="0" smtClean="0">
                <a:solidFill>
                  <a:schemeClr val="accent1"/>
                </a:solidFill>
              </a:rPr>
              <a:t>EXAMPLE</a:t>
            </a:r>
            <a:endParaRPr lang="en-US" dirty="0">
              <a:solidFill>
                <a:schemeClr val="accent1"/>
              </a:solidFill>
            </a:endParaRPr>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lvl="0" defTabSz="914400" eaLnBrk="0" fontAlgn="base" hangingPunct="0">
              <a:spcBef>
                <a:spcPct val="0"/>
              </a:spcBef>
              <a:spcAft>
                <a:spcPct val="0"/>
              </a:spcAft>
            </a:pPr>
            <a:r>
              <a:rPr lang="en-US" sz="1200" b="1" dirty="0">
                <a:solidFill>
                  <a:srgbClr val="808080"/>
                </a:solidFill>
                <a:latin typeface="Courier New" panose="02070309020205020404" pitchFamily="49" charset="0"/>
                <a:cs typeface="Courier New" panose="02070309020205020404" pitchFamily="49" charset="0"/>
              </a:rPr>
              <a:t>// </a:t>
            </a:r>
            <a:r>
              <a:rPr lang="en-US" sz="1200" b="1" dirty="0" smtClean="0">
                <a:solidFill>
                  <a:srgbClr val="808080"/>
                </a:solidFill>
                <a:latin typeface="Courier New" panose="02070309020205020404" pitchFamily="49" charset="0"/>
                <a:cs typeface="Courier New" panose="02070309020205020404" pitchFamily="49" charset="0"/>
              </a:rPr>
              <a:t>accountholder.cpp</a:t>
            </a:r>
          </a:p>
          <a:p>
            <a:pPr lvl="0" defTabSz="914400" eaLnBrk="0" fontAlgn="base" hangingPunct="0">
              <a:spcBef>
                <a:spcPct val="0"/>
              </a:spcBef>
              <a:spcAft>
                <a:spcPct val="0"/>
              </a:spcAft>
            </a:pPr>
            <a:endParaRPr lang="en-US" sz="1200" b="1" dirty="0">
              <a:solidFill>
                <a:srgbClr val="808080"/>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sz="1200" b="1" dirty="0" err="1">
                <a:solidFill>
                  <a:srgbClr val="9876AA"/>
                </a:solidFill>
                <a:latin typeface="Courier New" panose="02070309020205020404" pitchFamily="49" charset="0"/>
                <a:cs typeface="Courier New" panose="02070309020205020404" pitchFamily="49" charset="0"/>
              </a:rPr>
              <a:t>AccountHolder</a:t>
            </a:r>
            <a:r>
              <a:rPr lang="en-US" sz="1200" b="1" dirty="0">
                <a:solidFill>
                  <a:srgbClr val="A9B7C6"/>
                </a:solidFill>
                <a:latin typeface="Courier New" panose="02070309020205020404" pitchFamily="49" charset="0"/>
                <a:cs typeface="Courier New" panose="02070309020205020404" pitchFamily="49" charset="0"/>
              </a:rPr>
              <a:t>::</a:t>
            </a:r>
            <a:r>
              <a:rPr lang="en-US" sz="1200" b="1" dirty="0" err="1">
                <a:solidFill>
                  <a:srgbClr val="A9B7C6"/>
                </a:solidFill>
                <a:latin typeface="Courier New" panose="02070309020205020404" pitchFamily="49" charset="0"/>
                <a:cs typeface="Courier New" panose="02070309020205020404" pitchFamily="49" charset="0"/>
              </a:rPr>
              <a:t>AccountHolder</a:t>
            </a:r>
            <a:r>
              <a:rPr lang="en-US" sz="1200" b="1" dirty="0">
                <a:solidFill>
                  <a:srgbClr val="A9B7C6"/>
                </a:solidFill>
                <a:latin typeface="Courier New" panose="02070309020205020404" pitchFamily="49" charset="0"/>
                <a:cs typeface="Courier New" panose="02070309020205020404" pitchFamily="49" charset="0"/>
              </a:rPr>
              <a:t>(</a:t>
            </a:r>
            <a:r>
              <a:rPr lang="en-US" sz="1200" b="1" dirty="0" err="1">
                <a:solidFill>
                  <a:srgbClr val="9876AA"/>
                </a:solidFill>
                <a:latin typeface="Courier New" panose="02070309020205020404" pitchFamily="49" charset="0"/>
                <a:cs typeface="Courier New" panose="02070309020205020404" pitchFamily="49" charset="0"/>
              </a:rPr>
              <a:t>QObject</a:t>
            </a:r>
            <a:r>
              <a:rPr lang="en-US" sz="1200" b="1" dirty="0">
                <a:solidFill>
                  <a:srgbClr val="C0C0C0"/>
                </a:solidFill>
                <a:latin typeface="Courier New" pitchFamily="49" charset="0"/>
                <a:cs typeface="Courier New" pitchFamily="49" charset="0"/>
              </a:rPr>
              <a:t> </a:t>
            </a:r>
            <a:r>
              <a:rPr lang="en-US" sz="1200" b="1" dirty="0">
                <a:solidFill>
                  <a:srgbClr val="A9B7C6"/>
                </a:solidFill>
                <a:latin typeface="Courier New" panose="02070309020205020404" pitchFamily="49" charset="0"/>
                <a:cs typeface="Courier New" panose="02070309020205020404" pitchFamily="49" charset="0"/>
              </a:rPr>
              <a:t>*parent)</a:t>
            </a:r>
          </a:p>
          <a:p>
            <a:pPr defTabSz="914400" eaLnBrk="0" fontAlgn="base" hangingPunct="0">
              <a:spcBef>
                <a:spcPct val="0"/>
              </a:spcBef>
              <a:spcAft>
                <a:spcPct val="0"/>
              </a:spcAft>
            </a:pPr>
            <a:r>
              <a:rPr lang="en-US" sz="1200" b="1" dirty="0">
                <a:solidFill>
                  <a:srgbClr val="000000"/>
                </a:solidFill>
                <a:latin typeface="Courier New" pitchFamily="49" charset="0"/>
                <a:cs typeface="Courier New" pitchFamily="49" charset="0"/>
              </a:rPr>
              <a:t> </a:t>
            </a:r>
            <a:r>
              <a:rPr lang="en-US" sz="1200" b="1" dirty="0" smtClean="0">
                <a:solidFill>
                  <a:srgbClr val="000000"/>
                </a:solidFill>
                <a:latin typeface="Courier New" pitchFamily="49" charset="0"/>
                <a:cs typeface="Courier New" pitchFamily="49" charset="0"/>
              </a:rPr>
              <a:t>   </a:t>
            </a:r>
            <a:r>
              <a:rPr lang="en-US" sz="1200" b="1" dirty="0">
                <a:solidFill>
                  <a:srgbClr val="A9B7C6"/>
                </a:solidFill>
                <a:latin typeface="Courier New" panose="02070309020205020404" pitchFamily="49" charset="0"/>
                <a:cs typeface="Courier New" panose="02070309020205020404" pitchFamily="49" charset="0"/>
              </a:rPr>
              <a:t>:</a:t>
            </a:r>
            <a:r>
              <a:rPr lang="en-US" sz="1200" b="1" dirty="0" smtClean="0">
                <a:solidFill>
                  <a:srgbClr val="C0C0C0"/>
                </a:solidFill>
                <a:latin typeface="Courier New" pitchFamily="49" charset="0"/>
                <a:cs typeface="Courier New" pitchFamily="49" charset="0"/>
              </a:rPr>
              <a:t> </a:t>
            </a:r>
            <a:r>
              <a:rPr lang="en-US" sz="1200" b="1" dirty="0" err="1">
                <a:solidFill>
                  <a:srgbClr val="9876AA"/>
                </a:solidFill>
                <a:latin typeface="Courier New" panose="02070309020205020404" pitchFamily="49" charset="0"/>
                <a:cs typeface="Courier New" panose="02070309020205020404" pitchFamily="49" charset="0"/>
              </a:rPr>
              <a:t>QObject</a:t>
            </a:r>
            <a:r>
              <a:rPr lang="en-US" sz="1200" b="1" dirty="0">
                <a:solidFill>
                  <a:srgbClr val="A9B7C6"/>
                </a:solidFill>
                <a:latin typeface="Courier New" panose="02070309020205020404" pitchFamily="49" charset="0"/>
                <a:cs typeface="Courier New" panose="02070309020205020404" pitchFamily="49" charset="0"/>
              </a:rPr>
              <a:t>(parent) {}</a:t>
            </a:r>
          </a:p>
          <a:p>
            <a:pPr lvl="0" defTabSz="914400" eaLnBrk="0" fontAlgn="base" hangingPunct="0">
              <a:spcBef>
                <a:spcPct val="0"/>
              </a:spcBef>
              <a:spcAft>
                <a:spcPct val="0"/>
              </a:spcAft>
            </a:pPr>
            <a:endParaRPr lang="en-US" sz="1200" b="1" dirty="0" smtClean="0">
              <a:latin typeface="Courier New" pitchFamily="49" charset="0"/>
              <a:cs typeface="Courier New" pitchFamily="49" charset="0"/>
            </a:endParaRPr>
          </a:p>
          <a:p>
            <a:pPr lvl="0" defTabSz="914400" eaLnBrk="0" fontAlgn="base" hangingPunct="0">
              <a:spcBef>
                <a:spcPct val="0"/>
              </a:spcBef>
              <a:spcAft>
                <a:spcPct val="0"/>
              </a:spcAft>
            </a:pPr>
            <a:r>
              <a:rPr lang="en-US" sz="1200" b="1" dirty="0">
                <a:solidFill>
                  <a:srgbClr val="808080"/>
                </a:solidFill>
                <a:latin typeface="Courier New" panose="02070309020205020404" pitchFamily="49" charset="0"/>
                <a:cs typeface="Courier New" panose="02070309020205020404" pitchFamily="49" charset="0"/>
              </a:rPr>
              <a:t>// slot implementation</a:t>
            </a:r>
            <a:r>
              <a:rPr lang="en-US" sz="1200" b="1" dirty="0">
                <a:latin typeface="Courier New" pitchFamily="49" charset="0"/>
                <a:cs typeface="Courier New" pitchFamily="49" charset="0"/>
              </a:rPr>
              <a:t/>
            </a:r>
            <a:br>
              <a:rPr lang="en-US" sz="1200" b="1" dirty="0">
                <a:latin typeface="Courier New" pitchFamily="49" charset="0"/>
                <a:cs typeface="Courier New" pitchFamily="49" charset="0"/>
              </a:rPr>
            </a:br>
            <a:r>
              <a:rPr lang="en-US" sz="1200" b="1" dirty="0">
                <a:solidFill>
                  <a:srgbClr val="CC7832"/>
                </a:solidFill>
                <a:latin typeface="Courier New" panose="02070309020205020404" pitchFamily="49" charset="0"/>
                <a:cs typeface="Courier New" panose="02070309020205020404" pitchFamily="49" charset="0"/>
              </a:rPr>
              <a:t>void</a:t>
            </a:r>
            <a:r>
              <a:rPr lang="en-US" sz="1200" b="1" dirty="0">
                <a:solidFill>
                  <a:srgbClr val="C0C0C0"/>
                </a:solidFill>
                <a:latin typeface="Courier New" pitchFamily="49" charset="0"/>
                <a:cs typeface="Courier New" pitchFamily="49" charset="0"/>
              </a:rPr>
              <a:t> </a:t>
            </a:r>
            <a:r>
              <a:rPr lang="en-US" sz="1200" b="1" dirty="0" err="1">
                <a:solidFill>
                  <a:srgbClr val="9876AA"/>
                </a:solidFill>
                <a:latin typeface="Courier New" panose="02070309020205020404" pitchFamily="49" charset="0"/>
                <a:cs typeface="Courier New" panose="02070309020205020404" pitchFamily="49" charset="0"/>
              </a:rPr>
              <a:t>AccountHolder</a:t>
            </a:r>
            <a:r>
              <a:rPr lang="en-US" sz="1200" b="1" dirty="0">
                <a:solidFill>
                  <a:srgbClr val="A9B7C6"/>
                </a:solidFill>
                <a:latin typeface="Courier New" panose="02070309020205020404" pitchFamily="49" charset="0"/>
                <a:cs typeface="Courier New" panose="02070309020205020404" pitchFamily="49" charset="0"/>
              </a:rPr>
              <a:t>::</a:t>
            </a:r>
            <a:r>
              <a:rPr lang="en-US" sz="1200" b="1" dirty="0" err="1">
                <a:solidFill>
                  <a:srgbClr val="A9B7C6"/>
                </a:solidFill>
                <a:latin typeface="Courier New" panose="02070309020205020404" pitchFamily="49" charset="0"/>
                <a:cs typeface="Courier New" panose="02070309020205020404" pitchFamily="49" charset="0"/>
              </a:rPr>
              <a:t>notifyHolder</a:t>
            </a:r>
            <a:r>
              <a:rPr lang="en-US" sz="12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200" b="1" dirty="0">
                <a:solidFill>
                  <a:srgbClr val="000000"/>
                </a:solidFill>
                <a:latin typeface="Courier New" pitchFamily="49" charset="0"/>
                <a:cs typeface="Courier New" pitchFamily="49" charset="0"/>
              </a:rPr>
              <a:t> </a:t>
            </a:r>
            <a:r>
              <a:rPr lang="en-US" sz="1200" b="1" dirty="0" smtClean="0">
                <a:solidFill>
                  <a:srgbClr val="000000"/>
                </a:solidFill>
                <a:latin typeface="Courier New" pitchFamily="49" charset="0"/>
                <a:cs typeface="Courier New" pitchFamily="49" charset="0"/>
              </a:rPr>
              <a:t>   </a:t>
            </a:r>
            <a:r>
              <a:rPr lang="en-US" sz="1200" b="1" dirty="0" err="1" smtClean="0">
                <a:solidFill>
                  <a:srgbClr val="A9B7C6"/>
                </a:solidFill>
                <a:latin typeface="Courier New" panose="02070309020205020404" pitchFamily="49" charset="0"/>
                <a:cs typeface="Courier New" panose="02070309020205020404" pitchFamily="49" charset="0"/>
              </a:rPr>
              <a:t>newBalance</a:t>
            </a:r>
            <a:endParaRPr lang="en-US" sz="1200" b="1" dirty="0">
              <a:solidFill>
                <a:srgbClr val="A9B7C6"/>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sz="1200" b="1" dirty="0">
                <a:solidFill>
                  <a:srgbClr val="A9B7C6"/>
                </a:solidFill>
                <a:latin typeface="Courier New" panose="02070309020205020404" pitchFamily="49" charset="0"/>
                <a:cs typeface="Courier New" panose="02070309020205020404" pitchFamily="49" charset="0"/>
              </a:rPr>
              <a:t>) {</a:t>
            </a:r>
          </a:p>
          <a:p>
            <a:pPr lvl="0" defTabSz="914400" eaLnBrk="0" fontAlgn="base" hangingPunct="0">
              <a:spcBef>
                <a:spcPct val="0"/>
              </a:spcBef>
              <a:spcAft>
                <a:spcPct val="0"/>
              </a:spcAft>
            </a:pPr>
            <a:r>
              <a:rPr lang="en-US" sz="1200" b="1" dirty="0">
                <a:solidFill>
                  <a:srgbClr val="000000"/>
                </a:solidFill>
                <a:latin typeface="Courier New" pitchFamily="49" charset="0"/>
                <a:cs typeface="Courier New" pitchFamily="49" charset="0"/>
              </a:rPr>
              <a:t> </a:t>
            </a:r>
            <a:r>
              <a:rPr lang="en-US" sz="1200" b="1" dirty="0" smtClean="0">
                <a:solidFill>
                  <a:srgbClr val="000000"/>
                </a:solidFill>
                <a:latin typeface="Courier New" pitchFamily="49" charset="0"/>
                <a:cs typeface="Courier New" pitchFamily="49" charset="0"/>
              </a:rPr>
              <a:t>   </a:t>
            </a:r>
            <a:r>
              <a:rPr lang="en-US" sz="1200" b="1" dirty="0" err="1">
                <a:solidFill>
                  <a:srgbClr val="6897BB"/>
                </a:solidFill>
                <a:latin typeface="Courier New" panose="02070309020205020404" pitchFamily="49" charset="0"/>
                <a:cs typeface="Courier New" panose="02070309020205020404" pitchFamily="49" charset="0"/>
              </a:rPr>
              <a:t>qDebug</a:t>
            </a:r>
            <a:r>
              <a:rPr lang="en-US" sz="1200"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sz="1200" b="1" dirty="0" smtClean="0">
                <a:solidFill>
                  <a:srgbClr val="000000"/>
                </a:solidFill>
                <a:latin typeface="Courier New" pitchFamily="49" charset="0"/>
                <a:cs typeface="Courier New" pitchFamily="49" charset="0"/>
              </a:rPr>
              <a:t>        </a:t>
            </a:r>
            <a:r>
              <a:rPr lang="en-US" sz="1200" b="1" dirty="0">
                <a:solidFill>
                  <a:srgbClr val="A9B7C6"/>
                </a:solidFill>
                <a:latin typeface="Courier New" panose="02070309020205020404" pitchFamily="49" charset="0"/>
                <a:cs typeface="Courier New" panose="02070309020205020404" pitchFamily="49" charset="0"/>
              </a:rPr>
              <a:t>&lt;&lt;</a:t>
            </a:r>
            <a:r>
              <a:rPr lang="en-US" sz="1200" b="1" dirty="0" smtClean="0">
                <a:solidFill>
                  <a:srgbClr val="C0C0C0"/>
                </a:solidFill>
                <a:latin typeface="Courier New" pitchFamily="49" charset="0"/>
                <a:cs typeface="Courier New" pitchFamily="49" charset="0"/>
              </a:rPr>
              <a:t> </a:t>
            </a:r>
            <a:r>
              <a:rPr lang="en-US" sz="1200" b="1" dirty="0">
                <a:solidFill>
                  <a:srgbClr val="6A8759"/>
                </a:solidFill>
                <a:latin typeface="Courier New" panose="02070309020205020404" pitchFamily="49" charset="0"/>
                <a:cs typeface="Courier New" panose="02070309020205020404" pitchFamily="49" charset="0"/>
              </a:rPr>
              <a:t>"Your balance has been changed.\n"</a:t>
            </a:r>
          </a:p>
          <a:p>
            <a:pPr defTabSz="914400" eaLnBrk="0" fontAlgn="base" hangingPunct="0">
              <a:spcBef>
                <a:spcPct val="0"/>
              </a:spcBef>
              <a:spcAft>
                <a:spcPct val="0"/>
              </a:spcAft>
            </a:pPr>
            <a:r>
              <a:rPr lang="en-US" sz="1200" b="1" dirty="0">
                <a:solidFill>
                  <a:srgbClr val="008000"/>
                </a:solidFill>
                <a:latin typeface="Courier New" pitchFamily="49" charset="0"/>
                <a:cs typeface="Courier New" pitchFamily="49" charset="0"/>
              </a:rPr>
              <a:t> </a:t>
            </a:r>
            <a:r>
              <a:rPr lang="en-US" sz="1200" b="1" dirty="0" smtClean="0">
                <a:solidFill>
                  <a:srgbClr val="008000"/>
                </a:solidFill>
                <a:latin typeface="Courier New" pitchFamily="49" charset="0"/>
                <a:cs typeface="Courier New" pitchFamily="49" charset="0"/>
              </a:rPr>
              <a:t>       </a:t>
            </a:r>
            <a:r>
              <a:rPr lang="en-US" sz="1200" b="1" dirty="0">
                <a:solidFill>
                  <a:srgbClr val="A9B7C6"/>
                </a:solidFill>
                <a:latin typeface="Courier New" panose="02070309020205020404" pitchFamily="49" charset="0"/>
                <a:cs typeface="Courier New" panose="02070309020205020404" pitchFamily="49" charset="0"/>
              </a:rPr>
              <a:t>&lt;&lt; </a:t>
            </a:r>
            <a:r>
              <a:rPr lang="en-US" sz="1200" b="1" dirty="0">
                <a:solidFill>
                  <a:srgbClr val="6A8759"/>
                </a:solidFill>
                <a:latin typeface="Courier New" panose="02070309020205020404" pitchFamily="49" charset="0"/>
                <a:cs typeface="Courier New" panose="02070309020205020404" pitchFamily="49" charset="0"/>
              </a:rPr>
              <a:t>"New balance: "</a:t>
            </a:r>
          </a:p>
          <a:p>
            <a:pPr lvl="0" defTabSz="914400" eaLnBrk="0" fontAlgn="base" hangingPunct="0">
              <a:spcBef>
                <a:spcPct val="0"/>
              </a:spcBef>
              <a:spcAft>
                <a:spcPct val="0"/>
              </a:spcAft>
            </a:pPr>
            <a:r>
              <a:rPr lang="en-US" sz="1200" b="1" dirty="0">
                <a:solidFill>
                  <a:srgbClr val="008000"/>
                </a:solidFill>
                <a:latin typeface="Courier New" pitchFamily="49" charset="0"/>
                <a:cs typeface="Courier New" pitchFamily="49" charset="0"/>
              </a:rPr>
              <a:t> </a:t>
            </a:r>
            <a:r>
              <a:rPr lang="en-US" sz="1200" b="1" dirty="0" smtClean="0">
                <a:solidFill>
                  <a:srgbClr val="008000"/>
                </a:solidFill>
                <a:latin typeface="Courier New" pitchFamily="49" charset="0"/>
                <a:cs typeface="Courier New" pitchFamily="49" charset="0"/>
              </a:rPr>
              <a:t>       </a:t>
            </a:r>
            <a:r>
              <a:rPr lang="en-US" sz="1200" b="1" dirty="0">
                <a:solidFill>
                  <a:srgbClr val="A9B7C6"/>
                </a:solidFill>
                <a:latin typeface="Courier New" panose="02070309020205020404" pitchFamily="49" charset="0"/>
                <a:cs typeface="Courier New" panose="02070309020205020404" pitchFamily="49" charset="0"/>
              </a:rPr>
              <a:t>&lt;&lt; </a:t>
            </a:r>
            <a:r>
              <a:rPr lang="en-US" sz="1200" b="1" dirty="0" err="1">
                <a:solidFill>
                  <a:srgbClr val="A9B7C6"/>
                </a:solidFill>
                <a:latin typeface="Courier New" panose="02070309020205020404" pitchFamily="49" charset="0"/>
                <a:cs typeface="Courier New" panose="02070309020205020404" pitchFamily="49" charset="0"/>
              </a:rPr>
              <a:t>newBalance</a:t>
            </a:r>
            <a:r>
              <a:rPr lang="en-US" sz="1200"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sz="1200" b="1" dirty="0">
                <a:solidFill>
                  <a:srgbClr val="A9B7C6"/>
                </a:solidFill>
                <a:latin typeface="Courier New" panose="02070309020205020404" pitchFamily="49" charset="0"/>
                <a:cs typeface="Courier New" panose="02070309020205020404" pitchFamily="49" charset="0"/>
              </a:rPr>
              <a:t>}</a:t>
            </a:r>
            <a:endParaRPr lang="en-US" altLang="en-US" sz="1200" b="1" dirty="0">
              <a:solidFill>
                <a:srgbClr val="A9B7C6"/>
              </a:solidFill>
              <a:latin typeface="Courier New" panose="02070309020205020404" pitchFamily="49" charset="0"/>
              <a:cs typeface="Courier New" panose="02070309020205020404" pitchFamily="49" charset="0"/>
            </a:endParaRPr>
          </a:p>
        </p:txBody>
      </p:sp>
      <p:sp>
        <p:nvSpPr>
          <p:cNvPr id="6" name="Rectangle 1"/>
          <p:cNvSpPr>
            <a:spLocks noChangeArrowheads="1"/>
          </p:cNvSpPr>
          <p:nvPr/>
        </p:nvSpPr>
        <p:spPr bwMode="auto">
          <a:xfrm>
            <a:off x="149626" y="955531"/>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lvl="0" defTabSz="914400" eaLnBrk="0" fontAlgn="base" hangingPunct="0">
              <a:spcBef>
                <a:spcPct val="0"/>
              </a:spcBef>
              <a:spcAft>
                <a:spcPct val="0"/>
              </a:spcAft>
            </a:pPr>
            <a:r>
              <a:rPr lang="en-US" sz="1200" b="1" dirty="0">
                <a:solidFill>
                  <a:srgbClr val="808080"/>
                </a:solidFill>
                <a:latin typeface="Courier New" panose="02070309020205020404" pitchFamily="49" charset="0"/>
                <a:cs typeface="Courier New" panose="02070309020205020404" pitchFamily="49" charset="0"/>
              </a:rPr>
              <a:t>// </a:t>
            </a:r>
            <a:r>
              <a:rPr lang="en-US" sz="1200" b="1" dirty="0" err="1" smtClean="0">
                <a:solidFill>
                  <a:srgbClr val="808080"/>
                </a:solidFill>
                <a:latin typeface="Courier New" panose="02070309020205020404" pitchFamily="49" charset="0"/>
                <a:cs typeface="Courier New" panose="02070309020205020404" pitchFamily="49" charset="0"/>
              </a:rPr>
              <a:t>accountholder.h</a:t>
            </a:r>
            <a:endParaRPr lang="en-US" sz="1200" b="1" dirty="0" smtClean="0">
              <a:solidFill>
                <a:srgbClr val="808080"/>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endParaRPr lang="en-US" sz="1200" b="1" dirty="0">
              <a:solidFill>
                <a:srgbClr val="808080"/>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sz="1200" b="1" dirty="0">
                <a:solidFill>
                  <a:srgbClr val="CC7832"/>
                </a:solidFill>
                <a:latin typeface="Courier New" panose="02070309020205020404" pitchFamily="49" charset="0"/>
                <a:cs typeface="Courier New" panose="02070309020205020404" pitchFamily="49" charset="0"/>
              </a:rPr>
              <a:t>class</a:t>
            </a:r>
            <a:r>
              <a:rPr lang="en-US" sz="1200" b="1" dirty="0">
                <a:solidFill>
                  <a:srgbClr val="C0C0C0"/>
                </a:solidFill>
                <a:latin typeface="Courier New" pitchFamily="49" charset="0"/>
                <a:cs typeface="Courier New" pitchFamily="49" charset="0"/>
              </a:rPr>
              <a:t> </a:t>
            </a:r>
            <a:r>
              <a:rPr lang="en-US" sz="1200" b="1" dirty="0" err="1">
                <a:solidFill>
                  <a:srgbClr val="9876AA"/>
                </a:solidFill>
                <a:latin typeface="Courier New" panose="02070309020205020404" pitchFamily="49" charset="0"/>
                <a:cs typeface="Courier New" panose="02070309020205020404" pitchFamily="49" charset="0"/>
              </a:rPr>
              <a:t>AccountHolder</a:t>
            </a:r>
            <a:r>
              <a:rPr lang="en-US" sz="1200" b="1" dirty="0">
                <a:solidFill>
                  <a:srgbClr val="C0C0C0"/>
                </a:solidFill>
                <a:latin typeface="Courier New" pitchFamily="49" charset="0"/>
                <a:cs typeface="Courier New" pitchFamily="49" charset="0"/>
              </a:rPr>
              <a:t> </a:t>
            </a:r>
            <a:r>
              <a:rPr lang="en-US" sz="1200" b="1" dirty="0">
                <a:solidFill>
                  <a:srgbClr val="A9B7C6"/>
                </a:solidFill>
                <a:latin typeface="Courier New" panose="02070309020205020404" pitchFamily="49" charset="0"/>
                <a:cs typeface="Courier New" panose="02070309020205020404" pitchFamily="49" charset="0"/>
              </a:rPr>
              <a:t>:</a:t>
            </a:r>
            <a:r>
              <a:rPr lang="en-US" sz="1200" b="1" dirty="0">
                <a:solidFill>
                  <a:srgbClr val="C0C0C0"/>
                </a:solidFill>
                <a:latin typeface="Courier New" pitchFamily="49" charset="0"/>
                <a:cs typeface="Courier New" pitchFamily="49" charset="0"/>
              </a:rPr>
              <a:t> </a:t>
            </a:r>
            <a:r>
              <a:rPr lang="en-US" sz="1200" b="1" dirty="0">
                <a:solidFill>
                  <a:srgbClr val="CC7832"/>
                </a:solidFill>
                <a:latin typeface="Courier New" panose="02070309020205020404" pitchFamily="49" charset="0"/>
                <a:cs typeface="Courier New" panose="02070309020205020404" pitchFamily="49" charset="0"/>
              </a:rPr>
              <a:t>public</a:t>
            </a:r>
            <a:r>
              <a:rPr lang="en-US" sz="1200" b="1" dirty="0">
                <a:solidFill>
                  <a:srgbClr val="C0C0C0"/>
                </a:solidFill>
                <a:latin typeface="Courier New" pitchFamily="49" charset="0"/>
                <a:cs typeface="Courier New" pitchFamily="49" charset="0"/>
              </a:rPr>
              <a:t> </a:t>
            </a:r>
            <a:r>
              <a:rPr lang="en-US" sz="1200" b="1" dirty="0" err="1">
                <a:solidFill>
                  <a:srgbClr val="9876AA"/>
                </a:solidFill>
                <a:latin typeface="Courier New" panose="02070309020205020404" pitchFamily="49" charset="0"/>
                <a:cs typeface="Courier New" panose="02070309020205020404" pitchFamily="49" charset="0"/>
              </a:rPr>
              <a:t>QObject</a:t>
            </a:r>
            <a:r>
              <a:rPr lang="en-US" sz="1200" b="1" dirty="0">
                <a:latin typeface="Courier New" pitchFamily="49" charset="0"/>
                <a:cs typeface="Courier New" pitchFamily="49" charset="0"/>
              </a:rPr>
              <a:t> </a:t>
            </a:r>
            <a:r>
              <a:rPr lang="en-US" sz="12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200" b="1" dirty="0" smtClean="0">
                <a:solidFill>
                  <a:srgbClr val="000080"/>
                </a:solidFill>
                <a:latin typeface="Courier New" pitchFamily="49" charset="0"/>
                <a:cs typeface="Courier New" pitchFamily="49" charset="0"/>
              </a:rPr>
              <a:t>    </a:t>
            </a:r>
            <a:r>
              <a:rPr lang="en-US" sz="1200" b="1" dirty="0">
                <a:solidFill>
                  <a:srgbClr val="6897BB"/>
                </a:solidFill>
                <a:latin typeface="Courier New" panose="02070309020205020404" pitchFamily="49" charset="0"/>
                <a:cs typeface="Courier New" panose="02070309020205020404" pitchFamily="49" charset="0"/>
              </a:rPr>
              <a:t>Q_OBJECT</a:t>
            </a:r>
          </a:p>
          <a:p>
            <a:pPr lvl="0" defTabSz="914400" eaLnBrk="0" fontAlgn="base" hangingPunct="0">
              <a:spcBef>
                <a:spcPct val="0"/>
              </a:spcBef>
              <a:spcAft>
                <a:spcPct val="0"/>
              </a:spcAft>
            </a:pPr>
            <a:endParaRPr lang="en-US" sz="1200" b="1" dirty="0" smtClean="0">
              <a:solidFill>
                <a:srgbClr val="808000"/>
              </a:solidFill>
              <a:latin typeface="Courier New" pitchFamily="49" charset="0"/>
              <a:cs typeface="Courier New" pitchFamily="49" charset="0"/>
            </a:endParaRPr>
          </a:p>
          <a:p>
            <a:pPr defTabSz="914400" eaLnBrk="0" fontAlgn="base" hangingPunct="0">
              <a:spcBef>
                <a:spcPct val="0"/>
              </a:spcBef>
              <a:spcAft>
                <a:spcPct val="0"/>
              </a:spcAft>
            </a:pPr>
            <a:r>
              <a:rPr lang="en-US" sz="1200" b="1" dirty="0">
                <a:solidFill>
                  <a:srgbClr val="CC7832"/>
                </a:solidFill>
                <a:latin typeface="Courier New" panose="02070309020205020404" pitchFamily="49" charset="0"/>
                <a:cs typeface="Courier New" panose="02070309020205020404" pitchFamily="49" charset="0"/>
              </a:rPr>
              <a:t>public</a:t>
            </a:r>
            <a:r>
              <a:rPr lang="en-US" sz="1200"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sz="1200" b="1" dirty="0">
                <a:solidFill>
                  <a:srgbClr val="000000"/>
                </a:solidFill>
                <a:latin typeface="Courier New" pitchFamily="49" charset="0"/>
                <a:cs typeface="Courier New" pitchFamily="49" charset="0"/>
              </a:rPr>
              <a:t> </a:t>
            </a:r>
            <a:r>
              <a:rPr lang="en-US" sz="1200" b="1" dirty="0" smtClean="0">
                <a:solidFill>
                  <a:srgbClr val="000000"/>
                </a:solidFill>
                <a:latin typeface="Courier New" pitchFamily="49" charset="0"/>
                <a:cs typeface="Courier New" pitchFamily="49" charset="0"/>
              </a:rPr>
              <a:t>   </a:t>
            </a:r>
            <a:r>
              <a:rPr lang="en-US" sz="1200" b="1" dirty="0">
                <a:solidFill>
                  <a:srgbClr val="CC7832"/>
                </a:solidFill>
                <a:latin typeface="Courier New" panose="02070309020205020404" pitchFamily="49" charset="0"/>
                <a:cs typeface="Courier New" panose="02070309020205020404" pitchFamily="49" charset="0"/>
              </a:rPr>
              <a:t>explicit</a:t>
            </a:r>
            <a:r>
              <a:rPr lang="en-US" sz="1200" b="1" dirty="0" smtClean="0">
                <a:solidFill>
                  <a:srgbClr val="C0C0C0"/>
                </a:solidFill>
                <a:latin typeface="Courier New" pitchFamily="49" charset="0"/>
                <a:cs typeface="Courier New" pitchFamily="49" charset="0"/>
              </a:rPr>
              <a:t> </a:t>
            </a:r>
            <a:r>
              <a:rPr lang="en-US" sz="1200" b="1" dirty="0" err="1">
                <a:solidFill>
                  <a:srgbClr val="9876AA"/>
                </a:solidFill>
                <a:latin typeface="Courier New" panose="02070309020205020404" pitchFamily="49" charset="0"/>
                <a:cs typeface="Courier New" panose="02070309020205020404" pitchFamily="49" charset="0"/>
              </a:rPr>
              <a:t>AccountHolder</a:t>
            </a:r>
            <a:r>
              <a:rPr lang="en-US" sz="1200"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sz="1200" b="1" dirty="0">
                <a:solidFill>
                  <a:srgbClr val="000000"/>
                </a:solidFill>
                <a:latin typeface="Courier New" pitchFamily="49" charset="0"/>
                <a:cs typeface="Courier New" pitchFamily="49" charset="0"/>
              </a:rPr>
              <a:t> </a:t>
            </a:r>
            <a:r>
              <a:rPr lang="en-US" sz="1200" b="1" dirty="0" smtClean="0">
                <a:solidFill>
                  <a:srgbClr val="000000"/>
                </a:solidFill>
                <a:latin typeface="Courier New" pitchFamily="49" charset="0"/>
                <a:cs typeface="Courier New" pitchFamily="49" charset="0"/>
              </a:rPr>
              <a:t>       </a:t>
            </a:r>
            <a:r>
              <a:rPr lang="en-US" sz="1200" b="1" dirty="0" err="1">
                <a:solidFill>
                  <a:srgbClr val="9876AA"/>
                </a:solidFill>
                <a:latin typeface="Courier New" panose="02070309020205020404" pitchFamily="49" charset="0"/>
                <a:cs typeface="Courier New" panose="02070309020205020404" pitchFamily="49" charset="0"/>
              </a:rPr>
              <a:t>QObject</a:t>
            </a:r>
            <a:r>
              <a:rPr lang="en-US" sz="1200" b="1" dirty="0" smtClean="0">
                <a:solidFill>
                  <a:srgbClr val="C0C0C0"/>
                </a:solidFill>
                <a:latin typeface="Courier New" pitchFamily="49" charset="0"/>
                <a:cs typeface="Courier New" pitchFamily="49" charset="0"/>
              </a:rPr>
              <a:t> </a:t>
            </a:r>
            <a:r>
              <a:rPr lang="en-US" sz="1200" b="1" dirty="0">
                <a:solidFill>
                  <a:srgbClr val="A9B7C6"/>
                </a:solidFill>
                <a:latin typeface="Courier New" panose="02070309020205020404" pitchFamily="49" charset="0"/>
                <a:cs typeface="Courier New" panose="02070309020205020404" pitchFamily="49" charset="0"/>
              </a:rPr>
              <a:t>*parent = </a:t>
            </a:r>
            <a:r>
              <a:rPr lang="en-US" sz="1200" b="1" dirty="0">
                <a:solidFill>
                  <a:srgbClr val="6897BB"/>
                </a:solidFill>
                <a:latin typeface="Courier New" panose="02070309020205020404" pitchFamily="49" charset="0"/>
                <a:cs typeface="Courier New" panose="02070309020205020404" pitchFamily="49" charset="0"/>
              </a:rPr>
              <a:t>0</a:t>
            </a:r>
          </a:p>
          <a:p>
            <a:pPr lvl="0" defTabSz="914400" eaLnBrk="0" fontAlgn="base" hangingPunct="0">
              <a:spcBef>
                <a:spcPct val="0"/>
              </a:spcBef>
              <a:spcAft>
                <a:spcPct val="0"/>
              </a:spcAft>
            </a:pPr>
            <a:r>
              <a:rPr lang="en-US" sz="1200" b="1" dirty="0">
                <a:solidFill>
                  <a:srgbClr val="000080"/>
                </a:solidFill>
                <a:latin typeface="Courier New" pitchFamily="49" charset="0"/>
                <a:cs typeface="Courier New" pitchFamily="49" charset="0"/>
              </a:rPr>
              <a:t> </a:t>
            </a:r>
            <a:r>
              <a:rPr lang="en-US" sz="1200" b="1" dirty="0" smtClean="0">
                <a:solidFill>
                  <a:srgbClr val="000080"/>
                </a:solidFill>
                <a:latin typeface="Courier New" pitchFamily="49" charset="0"/>
                <a:cs typeface="Courier New" pitchFamily="49" charset="0"/>
              </a:rPr>
              <a:t>   </a:t>
            </a:r>
            <a:r>
              <a:rPr lang="en-US" sz="1200" b="1" dirty="0">
                <a:solidFill>
                  <a:srgbClr val="A9B7C6"/>
                </a:solidFill>
                <a:latin typeface="Courier New" panose="02070309020205020404" pitchFamily="49" charset="0"/>
                <a:cs typeface="Courier New" panose="02070309020205020404" pitchFamily="49" charset="0"/>
              </a:rPr>
              <a:t>); </a:t>
            </a:r>
          </a:p>
          <a:p>
            <a:pPr lvl="0" defTabSz="914400" eaLnBrk="0" fontAlgn="base" hangingPunct="0">
              <a:spcBef>
                <a:spcPct val="0"/>
              </a:spcBef>
              <a:spcAft>
                <a:spcPct val="0"/>
              </a:spcAft>
            </a:pPr>
            <a:r>
              <a:rPr lang="en-US" sz="1200" b="1" dirty="0">
                <a:latin typeface="Courier New" pitchFamily="49" charset="0"/>
                <a:cs typeface="Courier New" pitchFamily="49" charset="0"/>
              </a:rPr>
              <a:t/>
            </a:r>
            <a:br>
              <a:rPr lang="en-US" sz="1200" b="1" dirty="0">
                <a:latin typeface="Courier New" pitchFamily="49" charset="0"/>
                <a:cs typeface="Courier New" pitchFamily="49" charset="0"/>
              </a:rPr>
            </a:br>
            <a:r>
              <a:rPr lang="en-US" sz="1200" b="1" dirty="0">
                <a:solidFill>
                  <a:srgbClr val="CC7832"/>
                </a:solidFill>
                <a:latin typeface="Courier New" panose="02070309020205020404" pitchFamily="49" charset="0"/>
                <a:cs typeface="Courier New" panose="02070309020205020404" pitchFamily="49" charset="0"/>
              </a:rPr>
              <a:t>public slots</a:t>
            </a:r>
            <a:r>
              <a:rPr lang="en-US" sz="1200"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sz="1200" b="1" dirty="0">
                <a:solidFill>
                  <a:srgbClr val="000000"/>
                </a:solidFill>
                <a:latin typeface="Courier New" pitchFamily="49" charset="0"/>
                <a:cs typeface="Courier New" pitchFamily="49" charset="0"/>
              </a:rPr>
              <a:t> </a:t>
            </a:r>
            <a:r>
              <a:rPr lang="en-US" sz="1200" b="1" dirty="0" smtClean="0">
                <a:solidFill>
                  <a:srgbClr val="000000"/>
                </a:solidFill>
                <a:latin typeface="Courier New" pitchFamily="49" charset="0"/>
                <a:cs typeface="Courier New" pitchFamily="49" charset="0"/>
              </a:rPr>
              <a:t>   </a:t>
            </a:r>
            <a:r>
              <a:rPr lang="en-US" sz="1200" b="1" dirty="0">
                <a:solidFill>
                  <a:srgbClr val="CC7832"/>
                </a:solidFill>
                <a:latin typeface="Courier New" panose="02070309020205020404" pitchFamily="49" charset="0"/>
                <a:cs typeface="Courier New" panose="02070309020205020404" pitchFamily="49" charset="0"/>
              </a:rPr>
              <a:t>void</a:t>
            </a:r>
            <a:r>
              <a:rPr lang="en-US" sz="1200" b="1" dirty="0" smtClean="0">
                <a:solidFill>
                  <a:srgbClr val="C0C0C0"/>
                </a:solidFill>
                <a:latin typeface="Courier New" pitchFamily="49" charset="0"/>
                <a:cs typeface="Courier New" pitchFamily="49" charset="0"/>
              </a:rPr>
              <a:t> </a:t>
            </a:r>
            <a:r>
              <a:rPr lang="en-US" sz="1200" b="1" dirty="0" err="1">
                <a:solidFill>
                  <a:srgbClr val="A9B7C6"/>
                </a:solidFill>
                <a:latin typeface="Courier New" panose="02070309020205020404" pitchFamily="49" charset="0"/>
                <a:cs typeface="Courier New" panose="02070309020205020404" pitchFamily="49" charset="0"/>
              </a:rPr>
              <a:t>notifyHolder</a:t>
            </a:r>
            <a:r>
              <a:rPr lang="en-US" sz="1200" b="1" dirty="0">
                <a:solidFill>
                  <a:srgbClr val="A9B7C6"/>
                </a:solidFill>
                <a:latin typeface="Courier New" panose="02070309020205020404" pitchFamily="49" charset="0"/>
                <a:cs typeface="Courier New" panose="02070309020205020404" pitchFamily="49" charset="0"/>
              </a:rPr>
              <a:t>(</a:t>
            </a:r>
            <a:r>
              <a:rPr lang="en-US" sz="1200" b="1" dirty="0">
                <a:solidFill>
                  <a:srgbClr val="CC7832"/>
                </a:solidFill>
                <a:latin typeface="Courier New" panose="02070309020205020404" pitchFamily="49" charset="0"/>
                <a:cs typeface="Courier New" panose="02070309020205020404" pitchFamily="49" charset="0"/>
              </a:rPr>
              <a:t>long</a:t>
            </a:r>
            <a:r>
              <a:rPr lang="en-US" sz="1200" b="1" dirty="0">
                <a:solidFill>
                  <a:srgbClr val="C0C0C0"/>
                </a:solidFill>
                <a:latin typeface="Courier New" pitchFamily="49" charset="0"/>
                <a:cs typeface="Courier New" pitchFamily="49" charset="0"/>
              </a:rPr>
              <a:t> </a:t>
            </a:r>
            <a:r>
              <a:rPr lang="en-US" sz="1200" b="1" dirty="0" err="1">
                <a:solidFill>
                  <a:srgbClr val="A9B7C6"/>
                </a:solidFill>
                <a:latin typeface="Courier New" panose="02070309020205020404" pitchFamily="49" charset="0"/>
                <a:cs typeface="Courier New" panose="02070309020205020404" pitchFamily="49" charset="0"/>
              </a:rPr>
              <a:t>newBalance</a:t>
            </a:r>
            <a:r>
              <a:rPr lang="en-US" sz="12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200" b="1" dirty="0" smtClean="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endParaRPr lang="en-US" altLang="en-US" sz="1200" b="1" dirty="0">
              <a:solidFill>
                <a:srgbClr val="A9B7C6"/>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1426526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Signals AND </a:t>
            </a:r>
            <a:r>
              <a:rPr lang="en-US" dirty="0" smtClean="0"/>
              <a:t>SLOTS: </a:t>
            </a:r>
            <a:r>
              <a:rPr lang="en-US" dirty="0" smtClean="0">
                <a:solidFill>
                  <a:schemeClr val="accent1"/>
                </a:solidFill>
              </a:rPr>
              <a:t>EXAMPLE</a:t>
            </a:r>
            <a:endParaRPr lang="en-US" dirty="0">
              <a:solidFill>
                <a:schemeClr val="accent1"/>
              </a:solidFill>
            </a:endParaRPr>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lvl="0" defTabSz="914400" eaLnBrk="0" fontAlgn="base" hangingPunct="0">
              <a:spcBef>
                <a:spcPct val="0"/>
              </a:spcBef>
              <a:spcAft>
                <a:spcPct val="0"/>
              </a:spcAft>
            </a:pPr>
            <a:r>
              <a:rPr lang="en-US" sz="1600" b="1" dirty="0">
                <a:solidFill>
                  <a:srgbClr val="808080"/>
                </a:solidFill>
                <a:latin typeface="Courier New" panose="02070309020205020404" pitchFamily="49" charset="0"/>
                <a:cs typeface="Courier New" panose="02070309020205020404" pitchFamily="49" charset="0"/>
              </a:rPr>
              <a:t>// </a:t>
            </a:r>
            <a:r>
              <a:rPr lang="en-US" sz="1600" b="1" dirty="0" smtClean="0">
                <a:solidFill>
                  <a:srgbClr val="808080"/>
                </a:solidFill>
                <a:latin typeface="Courier New" panose="02070309020205020404" pitchFamily="49" charset="0"/>
                <a:cs typeface="Courier New" panose="02070309020205020404" pitchFamily="49" charset="0"/>
              </a:rPr>
              <a:t>Application output:</a:t>
            </a:r>
          </a:p>
          <a:p>
            <a:pPr lvl="0" defTabSz="914400" eaLnBrk="0" fontAlgn="base" hangingPunct="0">
              <a:spcBef>
                <a:spcPct val="0"/>
              </a:spcBef>
              <a:spcAft>
                <a:spcPct val="0"/>
              </a:spcAft>
            </a:pPr>
            <a:endParaRPr lang="en-US" sz="1600" b="1" dirty="0">
              <a:solidFill>
                <a:srgbClr val="808080"/>
              </a:solidFill>
              <a:latin typeface="Courier New" panose="02070309020205020404" pitchFamily="49" charset="0"/>
              <a:cs typeface="Courier New" panose="02070309020205020404" pitchFamily="49" charset="0"/>
            </a:endParaRPr>
          </a:p>
          <a:p>
            <a:r>
              <a:rPr lang="en-US" sz="1600" b="1" dirty="0">
                <a:solidFill>
                  <a:srgbClr val="6897BB"/>
                </a:solidFill>
                <a:latin typeface="Courier New" panose="02070309020205020404" pitchFamily="49" charset="0"/>
                <a:cs typeface="Courier New" panose="02070309020205020404" pitchFamily="49" charset="0"/>
              </a:rPr>
              <a:t>&gt; application.exe</a:t>
            </a:r>
          </a:p>
          <a:p>
            <a:r>
              <a:rPr lang="en-US" sz="1600" b="1" dirty="0">
                <a:solidFill>
                  <a:srgbClr val="9876AA"/>
                </a:solidFill>
                <a:latin typeface="Courier New" panose="02070309020205020404" pitchFamily="49" charset="0"/>
                <a:cs typeface="Courier New" panose="02070309020205020404" pitchFamily="49" charset="0"/>
              </a:rPr>
              <a:t>Your balance has been changed.</a:t>
            </a:r>
          </a:p>
          <a:p>
            <a:r>
              <a:rPr lang="en-US" sz="1600" b="1" dirty="0">
                <a:solidFill>
                  <a:srgbClr val="9876AA"/>
                </a:solidFill>
                <a:latin typeface="Courier New" panose="02070309020205020404" pitchFamily="49" charset="0"/>
                <a:cs typeface="Courier New" panose="02070309020205020404" pitchFamily="49" charset="0"/>
              </a:rPr>
              <a:t>New balance: 1000</a:t>
            </a:r>
            <a:endParaRPr lang="en-US" altLang="en-US" sz="1600" b="1" dirty="0">
              <a:solidFill>
                <a:srgbClr val="9876AA"/>
              </a:solidFill>
              <a:latin typeface="Courier New" panose="02070309020205020404" pitchFamily="49" charset="0"/>
              <a:cs typeface="Courier New" panose="02070309020205020404" pitchFamily="49" charset="0"/>
            </a:endParaRPr>
          </a:p>
        </p:txBody>
      </p:sp>
      <p:sp>
        <p:nvSpPr>
          <p:cNvPr id="6" name="Rectangle 1"/>
          <p:cNvSpPr>
            <a:spLocks noChangeArrowheads="1"/>
          </p:cNvSpPr>
          <p:nvPr/>
        </p:nvSpPr>
        <p:spPr bwMode="auto">
          <a:xfrm>
            <a:off x="149626" y="955531"/>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lvl="0" defTabSz="914400" eaLnBrk="0" fontAlgn="base" hangingPunct="0">
              <a:spcBef>
                <a:spcPct val="0"/>
              </a:spcBef>
              <a:spcAft>
                <a:spcPct val="0"/>
              </a:spcAft>
            </a:pPr>
            <a:r>
              <a:rPr lang="en-US" sz="1300" b="1" dirty="0">
                <a:solidFill>
                  <a:srgbClr val="808080"/>
                </a:solidFill>
                <a:latin typeface="Courier New" panose="02070309020205020404" pitchFamily="49" charset="0"/>
                <a:cs typeface="Courier New" panose="02070309020205020404" pitchFamily="49" charset="0"/>
              </a:rPr>
              <a:t>// </a:t>
            </a:r>
            <a:r>
              <a:rPr lang="en-US" sz="1300" b="1" dirty="0" smtClean="0">
                <a:solidFill>
                  <a:srgbClr val="808080"/>
                </a:solidFill>
                <a:latin typeface="Courier New" panose="02070309020205020404" pitchFamily="49" charset="0"/>
                <a:cs typeface="Courier New" panose="02070309020205020404" pitchFamily="49" charset="0"/>
              </a:rPr>
              <a:t>main.cpp</a:t>
            </a:r>
          </a:p>
          <a:p>
            <a:pPr lvl="0" defTabSz="914400" eaLnBrk="0" fontAlgn="base" hangingPunct="0">
              <a:spcBef>
                <a:spcPct val="0"/>
              </a:spcBef>
              <a:spcAft>
                <a:spcPct val="0"/>
              </a:spcAft>
            </a:pPr>
            <a:endParaRPr lang="en-US" sz="1300" b="1" dirty="0">
              <a:solidFill>
                <a:srgbClr val="808080"/>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sz="1300" b="1" dirty="0" err="1">
                <a:solidFill>
                  <a:srgbClr val="9876AA"/>
                </a:solidFill>
                <a:latin typeface="Courier New" panose="02070309020205020404" pitchFamily="49" charset="0"/>
                <a:cs typeface="Courier New" panose="02070309020205020404" pitchFamily="49" charset="0"/>
              </a:rPr>
              <a:t>BankAccount</a:t>
            </a:r>
            <a:r>
              <a:rPr lang="en-US" sz="1300" b="1" dirty="0">
                <a:solidFill>
                  <a:srgbClr val="C0C0C0"/>
                </a:solidFill>
                <a:latin typeface="Courier New" pitchFamily="49" charset="0"/>
                <a:cs typeface="Courier New" pitchFamily="49" charset="0"/>
              </a:rPr>
              <a:t> </a:t>
            </a:r>
            <a:r>
              <a:rPr lang="en-US" sz="1300" b="1" dirty="0">
                <a:solidFill>
                  <a:srgbClr val="A9B7C6"/>
                </a:solidFill>
                <a:latin typeface="Courier New" panose="02070309020205020404" pitchFamily="49" charset="0"/>
                <a:cs typeface="Courier New" panose="02070309020205020404" pitchFamily="49" charset="0"/>
              </a:rPr>
              <a:t>account;</a:t>
            </a:r>
          </a:p>
          <a:p>
            <a:pPr defTabSz="914400" eaLnBrk="0" fontAlgn="base" hangingPunct="0">
              <a:spcBef>
                <a:spcPct val="0"/>
              </a:spcBef>
              <a:spcAft>
                <a:spcPct val="0"/>
              </a:spcAft>
            </a:pPr>
            <a:r>
              <a:rPr lang="en-US" sz="1300" b="1" dirty="0" err="1">
                <a:solidFill>
                  <a:srgbClr val="9876AA"/>
                </a:solidFill>
                <a:latin typeface="Courier New" panose="02070309020205020404" pitchFamily="49" charset="0"/>
                <a:cs typeface="Courier New" panose="02070309020205020404" pitchFamily="49" charset="0"/>
              </a:rPr>
              <a:t>AccountHolder</a:t>
            </a:r>
            <a:r>
              <a:rPr lang="en-US" sz="1300" b="1" dirty="0" smtClean="0">
                <a:solidFill>
                  <a:srgbClr val="C0C0C0"/>
                </a:solidFill>
                <a:latin typeface="Courier New" pitchFamily="49" charset="0"/>
                <a:cs typeface="Courier New" pitchFamily="49" charset="0"/>
              </a:rPr>
              <a:t> </a:t>
            </a:r>
            <a:r>
              <a:rPr lang="en-US" sz="1300" b="1" dirty="0">
                <a:solidFill>
                  <a:srgbClr val="A9B7C6"/>
                </a:solidFill>
                <a:latin typeface="Courier New" panose="02070309020205020404" pitchFamily="49" charset="0"/>
                <a:cs typeface="Courier New" panose="02070309020205020404" pitchFamily="49" charset="0"/>
              </a:rPr>
              <a:t>holder;</a:t>
            </a:r>
          </a:p>
          <a:p>
            <a:pPr lvl="0" defTabSz="914400" eaLnBrk="0" fontAlgn="base" hangingPunct="0">
              <a:spcBef>
                <a:spcPct val="0"/>
              </a:spcBef>
              <a:spcAft>
                <a:spcPct val="0"/>
              </a:spcAft>
            </a:pPr>
            <a:r>
              <a:rPr lang="en-US" sz="1300" b="1" dirty="0">
                <a:solidFill>
                  <a:srgbClr val="C0C0C0"/>
                </a:solidFill>
                <a:latin typeface="Courier New" pitchFamily="49" charset="0"/>
                <a:cs typeface="Courier New" pitchFamily="49" charset="0"/>
              </a:rPr>
              <a:t/>
            </a:r>
            <a:br>
              <a:rPr lang="en-US" sz="1300" b="1" dirty="0">
                <a:solidFill>
                  <a:srgbClr val="C0C0C0"/>
                </a:solidFill>
                <a:latin typeface="Courier New" pitchFamily="49" charset="0"/>
                <a:cs typeface="Courier New" pitchFamily="49" charset="0"/>
              </a:rPr>
            </a:br>
            <a:r>
              <a:rPr lang="en-US" sz="1300" b="1" dirty="0" err="1">
                <a:solidFill>
                  <a:srgbClr val="9876AA"/>
                </a:solidFill>
                <a:latin typeface="Courier New" panose="02070309020205020404" pitchFamily="49" charset="0"/>
                <a:cs typeface="Courier New" panose="02070309020205020404" pitchFamily="49" charset="0"/>
              </a:rPr>
              <a:t>QObject</a:t>
            </a:r>
            <a:r>
              <a:rPr lang="en-US" sz="1300" b="1" dirty="0">
                <a:solidFill>
                  <a:srgbClr val="A9B7C6"/>
                </a:solidFill>
                <a:latin typeface="Courier New" panose="02070309020205020404" pitchFamily="49" charset="0"/>
                <a:cs typeface="Courier New" panose="02070309020205020404" pitchFamily="49" charset="0"/>
              </a:rPr>
              <a:t>::connect(</a:t>
            </a:r>
          </a:p>
          <a:p>
            <a:pPr lvl="0" defTabSz="914400" eaLnBrk="0" fontAlgn="base" hangingPunct="0">
              <a:spcBef>
                <a:spcPct val="0"/>
              </a:spcBef>
              <a:spcAft>
                <a:spcPct val="0"/>
              </a:spcAft>
            </a:pPr>
            <a:r>
              <a:rPr lang="en-US" sz="1300" b="1" dirty="0">
                <a:solidFill>
                  <a:srgbClr val="000000"/>
                </a:solidFill>
                <a:latin typeface="Courier New" pitchFamily="49" charset="0"/>
                <a:cs typeface="Courier New" pitchFamily="49" charset="0"/>
              </a:rPr>
              <a:t> </a:t>
            </a:r>
            <a:r>
              <a:rPr lang="en-US" sz="1300" b="1" dirty="0" smtClean="0">
                <a:solidFill>
                  <a:srgbClr val="000000"/>
                </a:solidFill>
                <a:latin typeface="Courier New" pitchFamily="49" charset="0"/>
                <a:cs typeface="Courier New" pitchFamily="49" charset="0"/>
              </a:rPr>
              <a:t>   </a:t>
            </a:r>
            <a:r>
              <a:rPr lang="en-US" sz="1300" b="1" dirty="0">
                <a:solidFill>
                  <a:srgbClr val="A9B7C6"/>
                </a:solidFill>
                <a:latin typeface="Courier New" panose="02070309020205020404" pitchFamily="49" charset="0"/>
                <a:cs typeface="Courier New" panose="02070309020205020404" pitchFamily="49" charset="0"/>
              </a:rPr>
              <a:t>&amp;</a:t>
            </a:r>
            <a:r>
              <a:rPr lang="en-US" sz="1300" b="1" dirty="0" smtClean="0">
                <a:solidFill>
                  <a:srgbClr val="A9B7C6"/>
                </a:solidFill>
                <a:latin typeface="Courier New" panose="02070309020205020404" pitchFamily="49" charset="0"/>
                <a:cs typeface="Courier New" panose="02070309020205020404" pitchFamily="49" charset="0"/>
              </a:rPr>
              <a:t>account,</a:t>
            </a:r>
          </a:p>
          <a:p>
            <a:pPr lvl="0" defTabSz="914400" eaLnBrk="0" fontAlgn="base" hangingPunct="0">
              <a:spcBef>
                <a:spcPct val="0"/>
              </a:spcBef>
              <a:spcAft>
                <a:spcPct val="0"/>
              </a:spcAft>
            </a:pPr>
            <a:r>
              <a:rPr lang="en-US" sz="1300" b="1" dirty="0">
                <a:solidFill>
                  <a:srgbClr val="A9B7C6"/>
                </a:solidFill>
                <a:latin typeface="Courier New" panose="02070309020205020404" pitchFamily="49" charset="0"/>
                <a:cs typeface="Courier New" panose="02070309020205020404" pitchFamily="49" charset="0"/>
              </a:rPr>
              <a:t> </a:t>
            </a:r>
            <a:r>
              <a:rPr lang="en-US" sz="1300" b="1" dirty="0" smtClean="0">
                <a:solidFill>
                  <a:srgbClr val="A9B7C6"/>
                </a:solidFill>
                <a:latin typeface="Courier New" panose="02070309020205020404" pitchFamily="49" charset="0"/>
                <a:cs typeface="Courier New" panose="02070309020205020404" pitchFamily="49" charset="0"/>
              </a:rPr>
              <a:t>   </a:t>
            </a:r>
            <a:r>
              <a:rPr lang="en-US" sz="1300" b="1" dirty="0" smtClean="0">
                <a:solidFill>
                  <a:srgbClr val="CC7832"/>
                </a:solidFill>
                <a:latin typeface="Courier New" panose="02070309020205020404" pitchFamily="49" charset="0"/>
                <a:cs typeface="Courier New" panose="02070309020205020404" pitchFamily="49" charset="0"/>
              </a:rPr>
              <a:t>SIGNAL</a:t>
            </a:r>
            <a:r>
              <a:rPr lang="en-US" sz="1300" b="1" dirty="0" smtClean="0">
                <a:solidFill>
                  <a:srgbClr val="A9B7C6"/>
                </a:solidFill>
                <a:latin typeface="Courier New" panose="02070309020205020404" pitchFamily="49" charset="0"/>
                <a:cs typeface="Courier New" panose="02070309020205020404" pitchFamily="49" charset="0"/>
              </a:rPr>
              <a:t>(&amp;</a:t>
            </a:r>
            <a:r>
              <a:rPr lang="en-US" sz="1300" b="1" dirty="0" err="1" smtClean="0">
                <a:solidFill>
                  <a:srgbClr val="9876AA"/>
                </a:solidFill>
                <a:latin typeface="Courier New" panose="02070309020205020404" pitchFamily="49" charset="0"/>
                <a:cs typeface="Courier New" panose="02070309020205020404" pitchFamily="49" charset="0"/>
              </a:rPr>
              <a:t>BankAccount</a:t>
            </a:r>
            <a:r>
              <a:rPr lang="en-US" sz="1300" b="1" dirty="0" smtClean="0">
                <a:solidFill>
                  <a:srgbClr val="A9B7C6"/>
                </a:solidFill>
                <a:latin typeface="Courier New" panose="02070309020205020404" pitchFamily="49" charset="0"/>
                <a:cs typeface="Courier New" panose="02070309020205020404" pitchFamily="49" charset="0"/>
              </a:rPr>
              <a:t>::</a:t>
            </a:r>
            <a:r>
              <a:rPr lang="en-US" sz="1300" b="1" dirty="0" err="1" smtClean="0">
                <a:solidFill>
                  <a:srgbClr val="A9B7C6"/>
                </a:solidFill>
                <a:latin typeface="Courier New" panose="02070309020205020404" pitchFamily="49" charset="0"/>
                <a:cs typeface="Courier New" panose="02070309020205020404" pitchFamily="49" charset="0"/>
              </a:rPr>
              <a:t>balanceChanged</a:t>
            </a:r>
            <a:r>
              <a:rPr lang="en-US" sz="1300" b="1" dirty="0" smtClean="0">
                <a:solidFill>
                  <a:srgbClr val="A9B7C6"/>
                </a:solidFill>
                <a:latin typeface="Courier New" panose="02070309020205020404" pitchFamily="49" charset="0"/>
                <a:cs typeface="Courier New" panose="02070309020205020404" pitchFamily="49" charset="0"/>
              </a:rPr>
              <a:t>),</a:t>
            </a:r>
            <a:endParaRPr lang="en-US" sz="1300" b="1" dirty="0">
              <a:solidFill>
                <a:srgbClr val="A9B7C6"/>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sz="1300" b="1" dirty="0">
                <a:solidFill>
                  <a:srgbClr val="000000"/>
                </a:solidFill>
                <a:latin typeface="Courier New" pitchFamily="49" charset="0"/>
                <a:cs typeface="Courier New" pitchFamily="49" charset="0"/>
              </a:rPr>
              <a:t> </a:t>
            </a:r>
            <a:r>
              <a:rPr lang="en-US" sz="1300" b="1" dirty="0" smtClean="0">
                <a:solidFill>
                  <a:srgbClr val="000000"/>
                </a:solidFill>
                <a:latin typeface="Courier New" pitchFamily="49" charset="0"/>
                <a:cs typeface="Courier New" pitchFamily="49" charset="0"/>
              </a:rPr>
              <a:t>   </a:t>
            </a:r>
            <a:r>
              <a:rPr lang="en-US" sz="1300" b="1" dirty="0">
                <a:solidFill>
                  <a:srgbClr val="A9B7C6"/>
                </a:solidFill>
                <a:latin typeface="Courier New" panose="02070309020205020404" pitchFamily="49" charset="0"/>
                <a:cs typeface="Courier New" panose="02070309020205020404" pitchFamily="49" charset="0"/>
              </a:rPr>
              <a:t>&amp;</a:t>
            </a:r>
            <a:r>
              <a:rPr lang="en-US" sz="1300" b="1" dirty="0" smtClean="0">
                <a:solidFill>
                  <a:srgbClr val="A9B7C6"/>
                </a:solidFill>
                <a:latin typeface="Courier New" panose="02070309020205020404" pitchFamily="49" charset="0"/>
                <a:cs typeface="Courier New" panose="02070309020205020404" pitchFamily="49" charset="0"/>
              </a:rPr>
              <a:t>holder,</a:t>
            </a:r>
          </a:p>
          <a:p>
            <a:pPr lvl="0" defTabSz="914400" eaLnBrk="0" fontAlgn="base" hangingPunct="0">
              <a:spcBef>
                <a:spcPct val="0"/>
              </a:spcBef>
              <a:spcAft>
                <a:spcPct val="0"/>
              </a:spcAft>
            </a:pPr>
            <a:r>
              <a:rPr lang="en-US" sz="1300" b="1" dirty="0">
                <a:solidFill>
                  <a:srgbClr val="A9B7C6"/>
                </a:solidFill>
                <a:latin typeface="Courier New" panose="02070309020205020404" pitchFamily="49" charset="0"/>
                <a:cs typeface="Courier New" panose="02070309020205020404" pitchFamily="49" charset="0"/>
              </a:rPr>
              <a:t> </a:t>
            </a:r>
            <a:r>
              <a:rPr lang="en-US" sz="1300" b="1" dirty="0" smtClean="0">
                <a:solidFill>
                  <a:srgbClr val="A9B7C6"/>
                </a:solidFill>
                <a:latin typeface="Courier New" panose="02070309020205020404" pitchFamily="49" charset="0"/>
                <a:cs typeface="Courier New" panose="02070309020205020404" pitchFamily="49" charset="0"/>
              </a:rPr>
              <a:t>   </a:t>
            </a:r>
            <a:r>
              <a:rPr lang="en-US" sz="1300" b="1" dirty="0" smtClean="0">
                <a:solidFill>
                  <a:srgbClr val="CC7832"/>
                </a:solidFill>
                <a:latin typeface="Courier New" panose="02070309020205020404" pitchFamily="49" charset="0"/>
                <a:cs typeface="Courier New" panose="02070309020205020404" pitchFamily="49" charset="0"/>
              </a:rPr>
              <a:t>SLOT</a:t>
            </a:r>
            <a:r>
              <a:rPr lang="en-US" sz="1300" b="1" dirty="0" smtClean="0">
                <a:solidFill>
                  <a:srgbClr val="A9B7C6"/>
                </a:solidFill>
                <a:latin typeface="Courier New" panose="02070309020205020404" pitchFamily="49" charset="0"/>
                <a:cs typeface="Courier New" panose="02070309020205020404" pitchFamily="49" charset="0"/>
              </a:rPr>
              <a:t>(&amp;</a:t>
            </a:r>
            <a:r>
              <a:rPr lang="en-US" sz="1300" b="1" dirty="0" err="1" smtClean="0">
                <a:solidFill>
                  <a:srgbClr val="9876AA"/>
                </a:solidFill>
                <a:latin typeface="Courier New" panose="02070309020205020404" pitchFamily="49" charset="0"/>
                <a:cs typeface="Courier New" panose="02070309020205020404" pitchFamily="49" charset="0"/>
              </a:rPr>
              <a:t>AccountHolder</a:t>
            </a:r>
            <a:r>
              <a:rPr lang="en-US" sz="1300" b="1" dirty="0" smtClean="0">
                <a:solidFill>
                  <a:srgbClr val="A9B7C6"/>
                </a:solidFill>
                <a:latin typeface="Courier New" panose="02070309020205020404" pitchFamily="49" charset="0"/>
                <a:cs typeface="Courier New" panose="02070309020205020404" pitchFamily="49" charset="0"/>
              </a:rPr>
              <a:t>::</a:t>
            </a:r>
            <a:r>
              <a:rPr lang="en-US" sz="1300" b="1" dirty="0" err="1" smtClean="0">
                <a:solidFill>
                  <a:srgbClr val="A9B7C6"/>
                </a:solidFill>
                <a:latin typeface="Courier New" panose="02070309020205020404" pitchFamily="49" charset="0"/>
                <a:cs typeface="Courier New" panose="02070309020205020404" pitchFamily="49" charset="0"/>
              </a:rPr>
              <a:t>notifyHolder</a:t>
            </a:r>
            <a:r>
              <a:rPr lang="en-US" sz="1300" b="1" dirty="0" smtClean="0">
                <a:solidFill>
                  <a:srgbClr val="A9B7C6"/>
                </a:solidFill>
                <a:latin typeface="Courier New" panose="02070309020205020404" pitchFamily="49" charset="0"/>
                <a:cs typeface="Courier New" panose="02070309020205020404" pitchFamily="49" charset="0"/>
              </a:rPr>
              <a:t>)</a:t>
            </a:r>
            <a:endParaRPr lang="en-US" sz="1300" b="1" dirty="0">
              <a:solidFill>
                <a:srgbClr val="A9B7C6"/>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sz="1300"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sz="1300" b="1" dirty="0">
                <a:solidFill>
                  <a:srgbClr val="C0C0C0"/>
                </a:solidFill>
                <a:latin typeface="Courier New" pitchFamily="49" charset="0"/>
                <a:cs typeface="Courier New" pitchFamily="49" charset="0"/>
              </a:rPr>
              <a:t/>
            </a:r>
            <a:br>
              <a:rPr lang="en-US" sz="1300" b="1" dirty="0">
                <a:solidFill>
                  <a:srgbClr val="C0C0C0"/>
                </a:solidFill>
                <a:latin typeface="Courier New" pitchFamily="49" charset="0"/>
                <a:cs typeface="Courier New" pitchFamily="49" charset="0"/>
              </a:rPr>
            </a:br>
            <a:r>
              <a:rPr lang="en-US" sz="1300" b="1" dirty="0" err="1">
                <a:solidFill>
                  <a:srgbClr val="A9B7C6"/>
                </a:solidFill>
                <a:latin typeface="Courier New" panose="02070309020205020404" pitchFamily="49" charset="0"/>
                <a:cs typeface="Courier New" panose="02070309020205020404" pitchFamily="49" charset="0"/>
              </a:rPr>
              <a:t>account.deposit</a:t>
            </a:r>
            <a:r>
              <a:rPr lang="en-US" sz="1300" b="1" dirty="0">
                <a:solidFill>
                  <a:srgbClr val="A9B7C6"/>
                </a:solidFill>
                <a:latin typeface="Courier New" panose="02070309020205020404" pitchFamily="49" charset="0"/>
                <a:cs typeface="Courier New" panose="02070309020205020404" pitchFamily="49" charset="0"/>
              </a:rPr>
              <a:t>(</a:t>
            </a:r>
            <a:r>
              <a:rPr lang="en-US" sz="1300" b="1" dirty="0">
                <a:solidFill>
                  <a:srgbClr val="6897BB"/>
                </a:solidFill>
                <a:latin typeface="Courier New" panose="02070309020205020404" pitchFamily="49" charset="0"/>
                <a:cs typeface="Courier New" panose="02070309020205020404" pitchFamily="49" charset="0"/>
              </a:rPr>
              <a:t>1000</a:t>
            </a:r>
            <a:r>
              <a:rPr lang="en-US" sz="1300" b="1" dirty="0">
                <a:solidFill>
                  <a:srgbClr val="A9B7C6"/>
                </a:solidFill>
                <a:latin typeface="Courier New" panose="02070309020205020404" pitchFamily="49" charset="0"/>
                <a:cs typeface="Courier New" panose="02070309020205020404" pitchFamily="49" charset="0"/>
              </a:rPr>
              <a:t>);</a:t>
            </a:r>
            <a:endParaRPr lang="en-US" altLang="en-US" sz="1300" b="1" dirty="0">
              <a:solidFill>
                <a:srgbClr val="A9B7C6"/>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780804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Signals AND </a:t>
            </a:r>
            <a:r>
              <a:rPr lang="en-US" dirty="0" smtClean="0"/>
              <a:t>SLOTS: </a:t>
            </a:r>
            <a:r>
              <a:rPr lang="en-US" dirty="0" smtClean="0">
                <a:solidFill>
                  <a:schemeClr val="accent1"/>
                </a:solidFill>
              </a:rPr>
              <a:t>SIGNALS</a:t>
            </a:r>
            <a:endParaRPr lang="en-US" dirty="0">
              <a:solidFill>
                <a:schemeClr val="accent1"/>
              </a:solidFill>
            </a:endParaRPr>
          </a:p>
        </p:txBody>
      </p:sp>
      <p:sp>
        <p:nvSpPr>
          <p:cNvPr id="5" name="Content Placeholder 4"/>
          <p:cNvSpPr>
            <a:spLocks noGrp="1"/>
          </p:cNvSpPr>
          <p:nvPr>
            <p:ph sz="quarter" idx="11"/>
          </p:nvPr>
        </p:nvSpPr>
        <p:spPr/>
        <p:txBody>
          <a:bodyPr>
            <a:normAutofit/>
          </a:bodyPr>
          <a:lstStyle/>
          <a:p>
            <a:r>
              <a:rPr lang="en-US" dirty="0" smtClean="0">
                <a:solidFill>
                  <a:schemeClr val="accent1"/>
                </a:solidFill>
              </a:rPr>
              <a:t>A signal can be connected to multiple slots.</a:t>
            </a:r>
          </a:p>
          <a:p>
            <a:r>
              <a:rPr lang="en-US" dirty="0" smtClean="0">
                <a:solidFill>
                  <a:schemeClr val="accent1"/>
                </a:solidFill>
              </a:rPr>
              <a:t>A signal can be connected to the other signal.</a:t>
            </a:r>
          </a:p>
          <a:p>
            <a:r>
              <a:rPr lang="en-US" dirty="0"/>
              <a:t>When a signal is emitted, the slots connected to it are </a:t>
            </a:r>
            <a:r>
              <a:rPr lang="en-US" dirty="0" smtClean="0"/>
              <a:t>executed immediately.</a:t>
            </a:r>
          </a:p>
          <a:p>
            <a:r>
              <a:rPr lang="en-US" dirty="0" smtClean="0"/>
              <a:t>If </a:t>
            </a:r>
            <a:r>
              <a:rPr lang="en-US" dirty="0"/>
              <a:t>several slots are connected to one signal, the slots will be executed one after the other, in the order they have been </a:t>
            </a:r>
            <a:r>
              <a:rPr lang="en-US" dirty="0" smtClean="0"/>
              <a:t>connected.</a:t>
            </a:r>
          </a:p>
          <a:p>
            <a:r>
              <a:rPr lang="en-US" dirty="0" smtClean="0">
                <a:solidFill>
                  <a:schemeClr val="accent1"/>
                </a:solidFill>
              </a:rPr>
              <a:t>Signals are public only since Qt 5.0 (they have no modifier</a:t>
            </a:r>
            <a:r>
              <a:rPr lang="en-US" dirty="0">
                <a:solidFill>
                  <a:schemeClr val="accent1"/>
                </a:solidFill>
              </a:rPr>
              <a:t> in </a:t>
            </a:r>
            <a:r>
              <a:rPr lang="en-US" dirty="0" err="1" smtClean="0">
                <a:solidFill>
                  <a:schemeClr val="accent3"/>
                </a:solidFill>
              </a:rPr>
              <a:t>QObject</a:t>
            </a:r>
            <a:r>
              <a:rPr lang="en-US" dirty="0" err="1" smtClean="0">
                <a:solidFill>
                  <a:schemeClr val="accent1"/>
                </a:solidFill>
              </a:rPr>
              <a:t>s</a:t>
            </a:r>
            <a:r>
              <a:rPr lang="en-US" dirty="0" smtClean="0">
                <a:solidFill>
                  <a:schemeClr val="accent1"/>
                </a:solidFill>
              </a:rPr>
              <a:t>).</a:t>
            </a:r>
            <a:endParaRPr lang="en-US" dirty="0">
              <a:solidFill>
                <a:schemeClr val="accent1"/>
              </a:solidFill>
            </a:endParaRPr>
          </a:p>
        </p:txBody>
      </p:sp>
    </p:spTree>
    <p:extLst>
      <p:ext uri="{BB962C8B-B14F-4D97-AF65-F5344CB8AC3E}">
        <p14:creationId xmlns:p14="http://schemas.microsoft.com/office/powerpoint/2010/main" val="422844419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Signals AND </a:t>
            </a:r>
            <a:r>
              <a:rPr lang="en-US" dirty="0" smtClean="0"/>
              <a:t>SLOTS: </a:t>
            </a:r>
            <a:r>
              <a:rPr lang="en-US" dirty="0" smtClean="0">
                <a:solidFill>
                  <a:schemeClr val="accent1"/>
                </a:solidFill>
              </a:rPr>
              <a:t>SIGNALS</a:t>
            </a:r>
            <a:endParaRPr lang="en-US" dirty="0">
              <a:solidFill>
                <a:schemeClr val="accent1"/>
              </a:solidFill>
            </a:endParaRPr>
          </a:p>
        </p:txBody>
      </p:sp>
      <p:sp>
        <p:nvSpPr>
          <p:cNvPr id="5" name="Content Placeholder 4"/>
          <p:cNvSpPr>
            <a:spLocks noGrp="1"/>
          </p:cNvSpPr>
          <p:nvPr>
            <p:ph sz="quarter" idx="11"/>
          </p:nvPr>
        </p:nvSpPr>
        <p:spPr/>
        <p:txBody>
          <a:bodyPr>
            <a:normAutofit/>
          </a:bodyPr>
          <a:lstStyle/>
          <a:p>
            <a:r>
              <a:rPr lang="en-US" dirty="0"/>
              <a:t>Signals </a:t>
            </a:r>
            <a:r>
              <a:rPr lang="en-US" dirty="0" smtClean="0"/>
              <a:t>must </a:t>
            </a:r>
            <a:r>
              <a:rPr lang="en-US" dirty="0"/>
              <a:t>not be implemented in the </a:t>
            </a:r>
            <a:r>
              <a:rPr lang="en-US" dirty="0">
                <a:solidFill>
                  <a:schemeClr val="accent3"/>
                </a:solidFill>
              </a:rPr>
              <a:t>.</a:t>
            </a:r>
            <a:r>
              <a:rPr lang="en-US" dirty="0" err="1">
                <a:solidFill>
                  <a:schemeClr val="accent3"/>
                </a:solidFill>
              </a:rPr>
              <a:t>cpp</a:t>
            </a:r>
            <a:r>
              <a:rPr lang="en-US" dirty="0"/>
              <a:t> file</a:t>
            </a:r>
            <a:r>
              <a:rPr lang="en-US" dirty="0" smtClean="0"/>
              <a:t>.</a:t>
            </a:r>
          </a:p>
          <a:p>
            <a:r>
              <a:rPr lang="en-US" dirty="0"/>
              <a:t>They can never have return </a:t>
            </a:r>
            <a:r>
              <a:rPr lang="en-US" dirty="0" smtClean="0"/>
              <a:t>types (use </a:t>
            </a:r>
            <a:r>
              <a:rPr lang="en-US" dirty="0" smtClean="0">
                <a:solidFill>
                  <a:schemeClr val="accent3"/>
                </a:solidFill>
              </a:rPr>
              <a:t>void</a:t>
            </a:r>
            <a:r>
              <a:rPr lang="ru-RU" dirty="0" smtClean="0"/>
              <a:t>)</a:t>
            </a:r>
            <a:r>
              <a:rPr lang="en-US" dirty="0" smtClean="0"/>
              <a:t>.</a:t>
            </a:r>
          </a:p>
          <a:p>
            <a:r>
              <a:rPr lang="en-US" dirty="0" smtClean="0">
                <a:solidFill>
                  <a:schemeClr val="accent1"/>
                </a:solidFill>
              </a:rPr>
              <a:t>Signals can be declared only as public functions.</a:t>
            </a:r>
            <a:endParaRPr lang="en-US" dirty="0">
              <a:solidFill>
                <a:schemeClr val="accent1"/>
              </a:solidFill>
            </a:endParaRPr>
          </a:p>
        </p:txBody>
      </p:sp>
    </p:spTree>
    <p:extLst>
      <p:ext uri="{BB962C8B-B14F-4D97-AF65-F5344CB8AC3E}">
        <p14:creationId xmlns:p14="http://schemas.microsoft.com/office/powerpoint/2010/main" val="20549057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Signals AND </a:t>
            </a:r>
            <a:r>
              <a:rPr lang="en-US" dirty="0" smtClean="0"/>
              <a:t>SLOTS: </a:t>
            </a:r>
            <a:r>
              <a:rPr lang="en-US" dirty="0" smtClean="0">
                <a:solidFill>
                  <a:schemeClr val="accent1"/>
                </a:solidFill>
              </a:rPr>
              <a:t>SLOTS</a:t>
            </a:r>
            <a:endParaRPr lang="en-US" dirty="0">
              <a:solidFill>
                <a:schemeClr val="accent1"/>
              </a:solidFill>
            </a:endParaRPr>
          </a:p>
        </p:txBody>
      </p:sp>
      <p:sp>
        <p:nvSpPr>
          <p:cNvPr id="5" name="Content Placeholder 4"/>
          <p:cNvSpPr>
            <a:spLocks noGrp="1"/>
          </p:cNvSpPr>
          <p:nvPr>
            <p:ph sz="quarter" idx="11"/>
          </p:nvPr>
        </p:nvSpPr>
        <p:spPr/>
        <p:txBody>
          <a:bodyPr>
            <a:normAutofit/>
          </a:bodyPr>
          <a:lstStyle/>
          <a:p>
            <a:r>
              <a:rPr lang="en-US" dirty="0" smtClean="0">
                <a:solidFill>
                  <a:schemeClr val="accent1"/>
                </a:solidFill>
              </a:rPr>
              <a:t>Any slot can be subscribed to multiple signals.</a:t>
            </a:r>
          </a:p>
          <a:p>
            <a:r>
              <a:rPr lang="en-US" dirty="0" smtClean="0">
                <a:solidFill>
                  <a:schemeClr val="accent1"/>
                </a:solidFill>
              </a:rPr>
              <a:t>Slots </a:t>
            </a:r>
            <a:r>
              <a:rPr lang="en-US" dirty="0">
                <a:solidFill>
                  <a:schemeClr val="accent1"/>
                </a:solidFill>
              </a:rPr>
              <a:t>are </a:t>
            </a:r>
            <a:r>
              <a:rPr lang="en-US" dirty="0" smtClean="0">
                <a:solidFill>
                  <a:schemeClr val="accent1"/>
                </a:solidFill>
              </a:rPr>
              <a:t>standard </a:t>
            </a:r>
            <a:r>
              <a:rPr lang="en-US" dirty="0">
                <a:solidFill>
                  <a:schemeClr val="accent1"/>
                </a:solidFill>
              </a:rPr>
              <a:t>C++ methods and can be used normally</a:t>
            </a:r>
            <a:r>
              <a:rPr lang="en-US" dirty="0" smtClean="0">
                <a:solidFill>
                  <a:schemeClr val="accent1"/>
                </a:solidFill>
              </a:rPr>
              <a:t>.</a:t>
            </a:r>
          </a:p>
          <a:p>
            <a:r>
              <a:rPr lang="en-US" dirty="0" smtClean="0">
                <a:solidFill>
                  <a:schemeClr val="accent1"/>
                </a:solidFill>
              </a:rPr>
              <a:t>Therefore, they must be implemented in </a:t>
            </a:r>
            <a:r>
              <a:rPr lang="en-US" dirty="0" smtClean="0">
                <a:solidFill>
                  <a:schemeClr val="accent3"/>
                </a:solidFill>
              </a:rPr>
              <a:t>.</a:t>
            </a:r>
            <a:r>
              <a:rPr lang="en-US" dirty="0" err="1" smtClean="0">
                <a:solidFill>
                  <a:schemeClr val="accent3"/>
                </a:solidFill>
              </a:rPr>
              <a:t>cpp</a:t>
            </a:r>
            <a:r>
              <a:rPr lang="en-US" dirty="0" smtClean="0">
                <a:solidFill>
                  <a:schemeClr val="accent1"/>
                </a:solidFill>
              </a:rPr>
              <a:t> file.</a:t>
            </a:r>
          </a:p>
          <a:p>
            <a:r>
              <a:rPr lang="en-US" dirty="0" smtClean="0">
                <a:solidFill>
                  <a:schemeClr val="accent1"/>
                </a:solidFill>
              </a:rPr>
              <a:t>Slots may be private methods, but </a:t>
            </a:r>
            <a:r>
              <a:rPr lang="en-US" dirty="0"/>
              <a:t>they can be invoked by any component, regardless of its access </a:t>
            </a:r>
            <a:r>
              <a:rPr lang="en-US" dirty="0" smtClean="0"/>
              <a:t>level, </a:t>
            </a:r>
            <a:r>
              <a:rPr lang="en-US" dirty="0"/>
              <a:t>via a signal-slot connection</a:t>
            </a:r>
            <a:r>
              <a:rPr lang="en-US" dirty="0" smtClean="0"/>
              <a:t>.</a:t>
            </a:r>
            <a:endParaRPr lang="en-US" dirty="0" smtClean="0">
              <a:solidFill>
                <a:schemeClr val="accent1"/>
              </a:solidFill>
            </a:endParaRPr>
          </a:p>
          <a:p>
            <a:r>
              <a:rPr lang="en-US" dirty="0" smtClean="0">
                <a:solidFill>
                  <a:schemeClr val="accent1"/>
                </a:solidFill>
              </a:rPr>
              <a:t>Virtual </a:t>
            </a:r>
            <a:r>
              <a:rPr lang="en-US" dirty="0">
                <a:solidFill>
                  <a:schemeClr val="accent1"/>
                </a:solidFill>
              </a:rPr>
              <a:t>slots are ten times </a:t>
            </a:r>
            <a:r>
              <a:rPr lang="en-US" dirty="0" smtClean="0">
                <a:solidFill>
                  <a:schemeClr val="accent1"/>
                </a:solidFill>
              </a:rPr>
              <a:t>slower than non-virtual.</a:t>
            </a:r>
            <a:endParaRPr lang="en-US" dirty="0">
              <a:solidFill>
                <a:schemeClr val="accent1"/>
              </a:solidFill>
            </a:endParaRPr>
          </a:p>
          <a:p>
            <a:pPr marL="0" indent="0">
              <a:buNone/>
            </a:pPr>
            <a:endParaRPr lang="en-US" dirty="0">
              <a:solidFill>
                <a:schemeClr val="accent1"/>
              </a:solidFill>
            </a:endParaRPr>
          </a:p>
          <a:p>
            <a:endParaRPr lang="en-US" dirty="0" smtClean="0">
              <a:solidFill>
                <a:schemeClr val="accent1"/>
              </a:solidFill>
            </a:endParaRPr>
          </a:p>
          <a:p>
            <a:endParaRPr lang="en-US" dirty="0">
              <a:solidFill>
                <a:schemeClr val="accent1"/>
              </a:solidFill>
            </a:endParaRPr>
          </a:p>
        </p:txBody>
      </p:sp>
    </p:spTree>
    <p:extLst>
      <p:ext uri="{BB962C8B-B14F-4D97-AF65-F5344CB8AC3E}">
        <p14:creationId xmlns:p14="http://schemas.microsoft.com/office/powerpoint/2010/main" val="235774991"/>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Signals AND </a:t>
            </a:r>
            <a:r>
              <a:rPr lang="en-US" dirty="0" smtClean="0"/>
              <a:t>SLOTS: </a:t>
            </a:r>
            <a:r>
              <a:rPr lang="en-US" dirty="0" smtClean="0">
                <a:solidFill>
                  <a:schemeClr val="accent1"/>
                </a:solidFill>
              </a:rPr>
              <a:t>MOC LIMITATIONS</a:t>
            </a:r>
            <a:endParaRPr lang="en-US" dirty="0">
              <a:solidFill>
                <a:schemeClr val="accent1"/>
              </a:solidFill>
            </a:endParaRPr>
          </a:p>
        </p:txBody>
      </p:sp>
      <p:sp>
        <p:nvSpPr>
          <p:cNvPr id="5" name="Content Placeholder 4"/>
          <p:cNvSpPr>
            <a:spLocks noGrp="1"/>
          </p:cNvSpPr>
          <p:nvPr>
            <p:ph sz="quarter" idx="11"/>
          </p:nvPr>
        </p:nvSpPr>
        <p:spPr/>
        <p:txBody>
          <a:bodyPr>
            <a:normAutofit/>
          </a:bodyPr>
          <a:lstStyle/>
          <a:p>
            <a:r>
              <a:rPr lang="en-US" dirty="0" err="1" smtClean="0">
                <a:solidFill>
                  <a:schemeClr val="accent5"/>
                </a:solidFill>
              </a:rPr>
              <a:t>moc</a:t>
            </a:r>
            <a:r>
              <a:rPr lang="en-US" dirty="0" smtClean="0">
                <a:solidFill>
                  <a:schemeClr val="accent5"/>
                </a:solidFill>
              </a:rPr>
              <a:t> </a:t>
            </a:r>
            <a:r>
              <a:rPr lang="en-US" dirty="0" smtClean="0"/>
              <a:t>has several limitations:</a:t>
            </a:r>
          </a:p>
          <a:p>
            <a:pPr marL="701550" lvl="1" indent="-457200">
              <a:buFont typeface="+mj-lt"/>
              <a:buAutoNum type="arabicPeriod"/>
            </a:pPr>
            <a:r>
              <a:rPr lang="en-US" dirty="0" smtClean="0"/>
              <a:t>Class templates and nested classes cannot have signals or slots.</a:t>
            </a:r>
          </a:p>
          <a:p>
            <a:pPr marL="701550" lvl="1" indent="-457200">
              <a:buFont typeface="+mj-lt"/>
              <a:buAutoNum type="arabicPeriod"/>
            </a:pPr>
            <a:r>
              <a:rPr lang="en-US" dirty="0" smtClean="0"/>
              <a:t>Function pointers cannot be signals or slots parameters</a:t>
            </a:r>
            <a:r>
              <a:rPr lang="en-US" dirty="0"/>
              <a:t>.</a:t>
            </a:r>
            <a:endParaRPr lang="en-US" dirty="0" smtClean="0"/>
          </a:p>
          <a:p>
            <a:pPr marL="701550" lvl="1" indent="-457200">
              <a:buFont typeface="+mj-lt"/>
              <a:buAutoNum type="arabicPeriod"/>
            </a:pPr>
            <a:r>
              <a:rPr lang="en-US" dirty="0" err="1"/>
              <a:t>Enums</a:t>
            </a:r>
            <a:r>
              <a:rPr lang="en-US" dirty="0"/>
              <a:t> and </a:t>
            </a:r>
            <a:r>
              <a:rPr lang="en-US" dirty="0" err="1" smtClean="0"/>
              <a:t>typedefs</a:t>
            </a:r>
            <a:r>
              <a:rPr lang="en-US" dirty="0" smtClean="0"/>
              <a:t> must be fully qualified </a:t>
            </a:r>
            <a:r>
              <a:rPr lang="en-US" dirty="0"/>
              <a:t>for </a:t>
            </a:r>
            <a:r>
              <a:rPr lang="en-US" dirty="0" smtClean="0"/>
              <a:t>signal </a:t>
            </a:r>
            <a:r>
              <a:rPr lang="en-US" dirty="0"/>
              <a:t>and </a:t>
            </a:r>
            <a:r>
              <a:rPr lang="en-US" dirty="0" smtClean="0"/>
              <a:t>slot parameters.</a:t>
            </a:r>
          </a:p>
          <a:p>
            <a:pPr marL="701550" lvl="1" indent="-457200">
              <a:buFont typeface="+mj-lt"/>
              <a:buAutoNum type="arabicPeriod"/>
            </a:pPr>
            <a:r>
              <a:rPr lang="en-US" dirty="0" smtClean="0"/>
              <a:t>Signal/Slot </a:t>
            </a:r>
            <a:r>
              <a:rPr lang="en-US" dirty="0"/>
              <a:t>return types cannot be </a:t>
            </a:r>
            <a:r>
              <a:rPr lang="en-US" dirty="0" smtClean="0"/>
              <a:t>references.</a:t>
            </a:r>
          </a:p>
          <a:p>
            <a:pPr marL="701550" lvl="1" indent="-457200">
              <a:buFont typeface="+mj-lt"/>
              <a:buAutoNum type="arabicPeriod"/>
            </a:pPr>
            <a:r>
              <a:rPr lang="en-US" dirty="0"/>
              <a:t>Only signals and slots may appear in the signals and slots sections of a class</a:t>
            </a:r>
            <a:r>
              <a:rPr lang="en-US" dirty="0" smtClean="0"/>
              <a:t>.</a:t>
            </a:r>
          </a:p>
          <a:p>
            <a:pPr marL="244350" lvl="1" indent="0">
              <a:buNone/>
            </a:pPr>
            <a:endParaRPr lang="en-US" dirty="0"/>
          </a:p>
          <a:p>
            <a:pPr marL="701550" lvl="1" indent="-457200">
              <a:buFont typeface="+mj-lt"/>
              <a:buAutoNum type="arabicPeriod"/>
            </a:pPr>
            <a:endParaRPr lang="en-US" dirty="0" smtClean="0"/>
          </a:p>
          <a:p>
            <a:pPr marL="701550" lvl="1" indent="-457200">
              <a:buFont typeface="+mj-lt"/>
              <a:buAutoNum type="arabicPeriod"/>
            </a:pPr>
            <a:endParaRPr lang="en-US" dirty="0" smtClean="0"/>
          </a:p>
          <a:p>
            <a:pPr marL="701550" lvl="1" indent="-457200">
              <a:buFont typeface="+mj-lt"/>
              <a:buAutoNum type="arabicPeriod"/>
            </a:pPr>
            <a:endParaRPr lang="en-US" dirty="0" smtClean="0"/>
          </a:p>
        </p:txBody>
      </p:sp>
    </p:spTree>
    <p:extLst>
      <p:ext uri="{BB962C8B-B14F-4D97-AF65-F5344CB8AC3E}">
        <p14:creationId xmlns:p14="http://schemas.microsoft.com/office/powerpoint/2010/main" val="3987921946"/>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Signals AND </a:t>
            </a:r>
            <a:r>
              <a:rPr lang="en-US" dirty="0" smtClean="0"/>
              <a:t>SLOTS: </a:t>
            </a:r>
            <a:r>
              <a:rPr lang="en-US" dirty="0" smtClean="0">
                <a:solidFill>
                  <a:schemeClr val="accent1"/>
                </a:solidFill>
              </a:rPr>
              <a:t>ADVANTAGES</a:t>
            </a:r>
            <a:endParaRPr lang="en-US" dirty="0">
              <a:solidFill>
                <a:schemeClr val="accent1"/>
              </a:solidFill>
            </a:endParaRPr>
          </a:p>
        </p:txBody>
      </p:sp>
      <p:sp>
        <p:nvSpPr>
          <p:cNvPr id="5" name="Content Placeholder 4"/>
          <p:cNvSpPr>
            <a:spLocks noGrp="1"/>
          </p:cNvSpPr>
          <p:nvPr>
            <p:ph sz="quarter" idx="11"/>
          </p:nvPr>
        </p:nvSpPr>
        <p:spPr/>
        <p:txBody>
          <a:bodyPr>
            <a:normAutofit/>
          </a:bodyPr>
          <a:lstStyle/>
          <a:p>
            <a:r>
              <a:rPr lang="en-US" dirty="0">
                <a:solidFill>
                  <a:schemeClr val="accent1"/>
                </a:solidFill>
              </a:rPr>
              <a:t>Signals and slots are </a:t>
            </a:r>
            <a:r>
              <a:rPr lang="en-US" dirty="0" smtClean="0">
                <a:solidFill>
                  <a:schemeClr val="accent1"/>
                </a:solidFill>
              </a:rPr>
              <a:t>type-safe</a:t>
            </a:r>
            <a:r>
              <a:rPr lang="ru-RU" dirty="0">
                <a:solidFill>
                  <a:schemeClr val="accent1"/>
                </a:solidFill>
              </a:rPr>
              <a:t>.</a:t>
            </a:r>
            <a:endParaRPr lang="ru-RU" dirty="0" smtClean="0">
              <a:solidFill>
                <a:schemeClr val="accent1"/>
              </a:solidFill>
            </a:endParaRPr>
          </a:p>
          <a:p>
            <a:r>
              <a:rPr lang="en-US" dirty="0" smtClean="0">
                <a:solidFill>
                  <a:schemeClr val="accent1"/>
                </a:solidFill>
              </a:rPr>
              <a:t>Using of signals and slots reduces coupling between classes.</a:t>
            </a:r>
          </a:p>
          <a:p>
            <a:r>
              <a:rPr lang="en-US" dirty="0">
                <a:solidFill>
                  <a:schemeClr val="accent1"/>
                </a:solidFill>
              </a:rPr>
              <a:t>Signals and slots </a:t>
            </a:r>
            <a:r>
              <a:rPr lang="en-US" dirty="0" smtClean="0">
                <a:solidFill>
                  <a:schemeClr val="accent1"/>
                </a:solidFill>
              </a:rPr>
              <a:t>make your components more reusable.</a:t>
            </a:r>
          </a:p>
        </p:txBody>
      </p:sp>
    </p:spTree>
    <p:extLst>
      <p:ext uri="{BB962C8B-B14F-4D97-AF65-F5344CB8AC3E}">
        <p14:creationId xmlns:p14="http://schemas.microsoft.com/office/powerpoint/2010/main" val="1772139164"/>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Signals AND </a:t>
            </a:r>
            <a:r>
              <a:rPr lang="en-US" dirty="0" smtClean="0"/>
              <a:t>SLOTS: </a:t>
            </a:r>
            <a:r>
              <a:rPr lang="en-US" dirty="0" smtClean="0">
                <a:solidFill>
                  <a:schemeClr val="accent1"/>
                </a:solidFill>
              </a:rPr>
              <a:t>Connections</a:t>
            </a:r>
            <a:endParaRPr lang="en-US" dirty="0">
              <a:solidFill>
                <a:schemeClr val="accent1"/>
              </a:solidFill>
            </a:endParaRPr>
          </a:p>
        </p:txBody>
      </p:sp>
      <p:sp>
        <p:nvSpPr>
          <p:cNvPr id="5" name="Content Placeholder 4"/>
          <p:cNvSpPr>
            <a:spLocks noGrp="1"/>
          </p:cNvSpPr>
          <p:nvPr>
            <p:ph sz="quarter" idx="11"/>
          </p:nvPr>
        </p:nvSpPr>
        <p:spPr/>
        <p:txBody>
          <a:bodyPr>
            <a:normAutofit fontScale="92500" lnSpcReduction="20000"/>
          </a:bodyPr>
          <a:lstStyle/>
          <a:p>
            <a:r>
              <a:rPr lang="en-US" dirty="0" smtClean="0"/>
              <a:t>Signal</a:t>
            </a:r>
            <a:r>
              <a:rPr lang="ru-RU" dirty="0" smtClean="0"/>
              <a:t>:</a:t>
            </a:r>
            <a:r>
              <a:rPr lang="ru-RU" dirty="0"/>
              <a:t>	</a:t>
            </a:r>
            <a:r>
              <a:rPr lang="en-US" dirty="0"/>
              <a:t>void valueChanged(int value)</a:t>
            </a:r>
          </a:p>
          <a:p>
            <a:pPr>
              <a:buNone/>
            </a:pPr>
            <a:r>
              <a:rPr lang="en-US" dirty="0"/>
              <a:t>	</a:t>
            </a:r>
            <a:r>
              <a:rPr lang="en-US" dirty="0" smtClean="0"/>
              <a:t>Slot</a:t>
            </a:r>
            <a:r>
              <a:rPr lang="ru-RU" dirty="0" smtClean="0"/>
              <a:t>:</a:t>
            </a:r>
            <a:r>
              <a:rPr lang="ru-RU" dirty="0"/>
              <a:t>	</a:t>
            </a:r>
            <a:r>
              <a:rPr lang="en-US" dirty="0"/>
              <a:t>void </a:t>
            </a:r>
            <a:r>
              <a:rPr lang="en-US" dirty="0" err="1"/>
              <a:t>showNumber</a:t>
            </a:r>
            <a:r>
              <a:rPr lang="en-US" dirty="0"/>
              <a:t>(int value</a:t>
            </a:r>
            <a:r>
              <a:rPr lang="en-US" dirty="0" smtClean="0"/>
              <a:t>)		// can be connected</a:t>
            </a:r>
            <a:endParaRPr lang="en-US" dirty="0"/>
          </a:p>
          <a:p>
            <a:pPr>
              <a:buNone/>
            </a:pPr>
            <a:endParaRPr lang="en-US" dirty="0"/>
          </a:p>
          <a:p>
            <a:r>
              <a:rPr lang="en-US" dirty="0" smtClean="0"/>
              <a:t>Signal</a:t>
            </a:r>
            <a:r>
              <a:rPr lang="ru-RU" dirty="0" smtClean="0"/>
              <a:t>:</a:t>
            </a:r>
            <a:r>
              <a:rPr lang="ru-RU" dirty="0"/>
              <a:t>	</a:t>
            </a:r>
            <a:r>
              <a:rPr lang="en-US" dirty="0"/>
              <a:t>void valueChanged(int value)</a:t>
            </a:r>
          </a:p>
          <a:p>
            <a:pPr>
              <a:buNone/>
            </a:pPr>
            <a:r>
              <a:rPr lang="en-US" dirty="0"/>
              <a:t>	</a:t>
            </a:r>
            <a:r>
              <a:rPr lang="en-US" dirty="0" smtClean="0"/>
              <a:t>Slot</a:t>
            </a:r>
            <a:r>
              <a:rPr lang="ru-RU" dirty="0" smtClean="0"/>
              <a:t>:</a:t>
            </a:r>
            <a:r>
              <a:rPr lang="ru-RU" dirty="0"/>
              <a:t>	</a:t>
            </a:r>
            <a:r>
              <a:rPr lang="en-US" dirty="0"/>
              <a:t>void update()</a:t>
            </a:r>
            <a:r>
              <a:rPr lang="ru-RU" dirty="0"/>
              <a:t>				</a:t>
            </a:r>
            <a:r>
              <a:rPr lang="en-US" dirty="0" smtClean="0"/>
              <a:t>// </a:t>
            </a:r>
            <a:r>
              <a:rPr lang="en-US" dirty="0"/>
              <a:t>can be </a:t>
            </a:r>
            <a:r>
              <a:rPr lang="en-US" dirty="0" smtClean="0"/>
              <a:t>connected !</a:t>
            </a:r>
          </a:p>
          <a:p>
            <a:pPr>
              <a:buNone/>
            </a:pPr>
            <a:endParaRPr lang="en-US" dirty="0"/>
          </a:p>
          <a:p>
            <a:r>
              <a:rPr lang="en-US" dirty="0" smtClean="0"/>
              <a:t>Signal</a:t>
            </a:r>
            <a:r>
              <a:rPr lang="ru-RU" dirty="0" smtClean="0"/>
              <a:t>:</a:t>
            </a:r>
            <a:r>
              <a:rPr lang="ru-RU" dirty="0"/>
              <a:t>	</a:t>
            </a:r>
            <a:r>
              <a:rPr lang="en-US" dirty="0"/>
              <a:t>void clicked()	</a:t>
            </a:r>
          </a:p>
          <a:p>
            <a:pPr>
              <a:buNone/>
            </a:pPr>
            <a:r>
              <a:rPr lang="en-US" dirty="0"/>
              <a:t>	</a:t>
            </a:r>
            <a:r>
              <a:rPr lang="en-US" dirty="0" smtClean="0"/>
              <a:t>Slot</a:t>
            </a:r>
            <a:r>
              <a:rPr lang="ru-RU" dirty="0" smtClean="0"/>
              <a:t>:</a:t>
            </a:r>
            <a:r>
              <a:rPr lang="ru-RU" dirty="0"/>
              <a:t>	</a:t>
            </a:r>
            <a:r>
              <a:rPr lang="en-US" dirty="0"/>
              <a:t>void setValue(int value)		</a:t>
            </a:r>
            <a:r>
              <a:rPr lang="en-US" dirty="0" smtClean="0"/>
              <a:t>	//</a:t>
            </a:r>
            <a:r>
              <a:rPr lang="ru-RU" dirty="0" smtClean="0"/>
              <a:t> </a:t>
            </a:r>
            <a:r>
              <a:rPr lang="en-US" dirty="0" smtClean="0"/>
              <a:t>cannot be connected</a:t>
            </a:r>
            <a:endParaRPr lang="ru-RU" dirty="0"/>
          </a:p>
          <a:p>
            <a:pPr marL="701550" lvl="1" indent="-457200">
              <a:buFont typeface="+mj-lt"/>
              <a:buAutoNum type="arabicPeriod"/>
            </a:pPr>
            <a:endParaRPr lang="en-US" dirty="0"/>
          </a:p>
          <a:p>
            <a:pPr marL="701550" lvl="1" indent="-457200">
              <a:buFont typeface="+mj-lt"/>
              <a:buAutoNum type="arabicPeriod"/>
            </a:pPr>
            <a:endParaRPr lang="en-US" dirty="0" smtClean="0"/>
          </a:p>
          <a:p>
            <a:pPr marL="701550" lvl="1" indent="-457200">
              <a:buFont typeface="+mj-lt"/>
              <a:buAutoNum type="arabicPeriod"/>
            </a:pPr>
            <a:endParaRPr lang="en-US" dirty="0" smtClean="0"/>
          </a:p>
          <a:p>
            <a:pPr marL="701550" lvl="1" indent="-457200">
              <a:buFont typeface="+mj-lt"/>
              <a:buAutoNum type="arabicPeriod"/>
            </a:pPr>
            <a:endParaRPr lang="en-US" dirty="0" smtClean="0"/>
          </a:p>
        </p:txBody>
      </p:sp>
    </p:spTree>
    <p:extLst>
      <p:ext uri="{BB962C8B-B14F-4D97-AF65-F5344CB8AC3E}">
        <p14:creationId xmlns:p14="http://schemas.microsoft.com/office/powerpoint/2010/main" val="9845829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QT GUI </a:t>
            </a:r>
            <a:r>
              <a:rPr lang="en-US" dirty="0" smtClean="0"/>
              <a:t>ABSTRACTION: </a:t>
            </a:r>
            <a:r>
              <a:rPr lang="en-US" dirty="0" smtClean="0">
                <a:solidFill>
                  <a:schemeClr val="accent1"/>
                </a:solidFill>
              </a:rPr>
              <a:t>QT GUI </a:t>
            </a:r>
            <a:r>
              <a:rPr lang="en-US" dirty="0">
                <a:solidFill>
                  <a:schemeClr val="accent1"/>
                </a:solidFill>
              </a:rPr>
              <a:t>applications</a:t>
            </a:r>
          </a:p>
        </p:txBody>
      </p:sp>
      <p:sp>
        <p:nvSpPr>
          <p:cNvPr id="5" name="Content Placeholder 4"/>
          <p:cNvSpPr>
            <a:spLocks noGrp="1"/>
          </p:cNvSpPr>
          <p:nvPr>
            <p:ph sz="quarter" idx="11"/>
          </p:nvPr>
        </p:nvSpPr>
        <p:spPr/>
        <p:txBody>
          <a:bodyPr>
            <a:normAutofit/>
          </a:bodyPr>
          <a:lstStyle/>
          <a:p>
            <a:pPr marL="0" indent="0">
              <a:buNone/>
            </a:pPr>
            <a:r>
              <a:rPr lang="en-US" dirty="0" smtClean="0"/>
              <a:t>Qt has its own GUI abstraction over platform abstraction:</a:t>
            </a:r>
          </a:p>
          <a:p>
            <a:r>
              <a:rPr lang="en-US" dirty="0" smtClean="0"/>
              <a:t>Any </a:t>
            </a:r>
            <a:r>
              <a:rPr lang="en-US" dirty="0"/>
              <a:t>GUI (and non-GUI) component can </a:t>
            </a:r>
            <a:r>
              <a:rPr lang="en-US" dirty="0" smtClean="0"/>
              <a:t>have </a:t>
            </a:r>
            <a:r>
              <a:rPr lang="en-US" dirty="0" smtClean="0">
                <a:solidFill>
                  <a:schemeClr val="accent4"/>
                </a:solidFill>
              </a:rPr>
              <a:t>slots</a:t>
            </a:r>
            <a:r>
              <a:rPr lang="en-US" dirty="0" smtClean="0"/>
              <a:t> and </a:t>
            </a:r>
            <a:r>
              <a:rPr lang="en-US" dirty="0" smtClean="0">
                <a:solidFill>
                  <a:schemeClr val="accent4"/>
                </a:solidFill>
              </a:rPr>
              <a:t>signals.</a:t>
            </a:r>
            <a:endParaRPr lang="en-US" dirty="0" smtClean="0">
              <a:solidFill>
                <a:schemeClr val="accent1"/>
              </a:solidFill>
            </a:endParaRPr>
          </a:p>
          <a:p>
            <a:r>
              <a:rPr lang="en-US" dirty="0" smtClean="0">
                <a:solidFill>
                  <a:schemeClr val="accent1"/>
                </a:solidFill>
              </a:rPr>
              <a:t>A</a:t>
            </a:r>
            <a:r>
              <a:rPr lang="en-US" dirty="0" smtClean="0">
                <a:solidFill>
                  <a:schemeClr val="accent4"/>
                </a:solidFill>
              </a:rPr>
              <a:t> slot </a:t>
            </a:r>
            <a:r>
              <a:rPr lang="en-US" dirty="0" smtClean="0">
                <a:solidFill>
                  <a:schemeClr val="accent1"/>
                </a:solidFill>
              </a:rPr>
              <a:t>is a simply signals handler, a </a:t>
            </a:r>
            <a:r>
              <a:rPr lang="en-US" dirty="0" smtClean="0">
                <a:solidFill>
                  <a:schemeClr val="accent4"/>
                </a:solidFill>
              </a:rPr>
              <a:t>signal</a:t>
            </a:r>
            <a:r>
              <a:rPr lang="en-US" dirty="0" smtClean="0">
                <a:solidFill>
                  <a:schemeClr val="accent1"/>
                </a:solidFill>
              </a:rPr>
              <a:t> is something like event.</a:t>
            </a:r>
          </a:p>
          <a:p>
            <a:r>
              <a:rPr lang="en-US" dirty="0" smtClean="0">
                <a:solidFill>
                  <a:schemeClr val="accent1"/>
                </a:solidFill>
              </a:rPr>
              <a:t>A slot can be subscribed to a signal.</a:t>
            </a:r>
          </a:p>
        </p:txBody>
      </p:sp>
    </p:spTree>
    <p:extLst>
      <p:ext uri="{BB962C8B-B14F-4D97-AF65-F5344CB8AC3E}">
        <p14:creationId xmlns:p14="http://schemas.microsoft.com/office/powerpoint/2010/main" val="3802704251"/>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Signals AND </a:t>
            </a:r>
            <a:r>
              <a:rPr lang="en-US" dirty="0" smtClean="0"/>
              <a:t>SLOTS: </a:t>
            </a:r>
            <a:r>
              <a:rPr lang="en-US" dirty="0" smtClean="0">
                <a:solidFill>
                  <a:schemeClr val="accent1"/>
                </a:solidFill>
              </a:rPr>
              <a:t>BEST PRACTICES</a:t>
            </a:r>
            <a:endParaRPr lang="en-US" dirty="0">
              <a:solidFill>
                <a:schemeClr val="accent1"/>
              </a:solidFill>
            </a:endParaRPr>
          </a:p>
        </p:txBody>
      </p:sp>
      <p:sp>
        <p:nvSpPr>
          <p:cNvPr id="5" name="Content Placeholder 4"/>
          <p:cNvSpPr>
            <a:spLocks noGrp="1"/>
          </p:cNvSpPr>
          <p:nvPr>
            <p:ph sz="quarter" idx="11"/>
          </p:nvPr>
        </p:nvSpPr>
        <p:spPr/>
        <p:txBody>
          <a:bodyPr>
            <a:normAutofit/>
          </a:bodyPr>
          <a:lstStyle/>
          <a:p>
            <a:r>
              <a:rPr lang="en-US" dirty="0" smtClean="0"/>
              <a:t>Declare signals with standard parameters where possible.</a:t>
            </a:r>
          </a:p>
          <a:p>
            <a:r>
              <a:rPr lang="en-US" dirty="0" smtClean="0"/>
              <a:t>Declare slots with the minimal list of parameters where possible.</a:t>
            </a:r>
          </a:p>
          <a:p>
            <a:r>
              <a:rPr lang="en-US" dirty="0" smtClean="0"/>
              <a:t>Do not declare slots as virtual functions.</a:t>
            </a:r>
          </a:p>
          <a:p>
            <a:r>
              <a:rPr lang="en-US" dirty="0" smtClean="0"/>
              <a:t>Emit </a:t>
            </a:r>
            <a:r>
              <a:rPr lang="en-US" dirty="0"/>
              <a:t>signals </a:t>
            </a:r>
            <a:r>
              <a:rPr lang="en-US" dirty="0" smtClean="0"/>
              <a:t>from </a:t>
            </a:r>
            <a:r>
              <a:rPr lang="en-US" dirty="0"/>
              <a:t>the class that defines the signal and its subclasses.</a:t>
            </a:r>
          </a:p>
          <a:p>
            <a:pPr marL="701550" lvl="1" indent="-457200">
              <a:buFont typeface="+mj-lt"/>
              <a:buAutoNum type="arabicPeriod"/>
            </a:pPr>
            <a:endParaRPr lang="en-US" dirty="0" smtClean="0"/>
          </a:p>
          <a:p>
            <a:pPr marL="701550" lvl="1" indent="-457200">
              <a:buFont typeface="+mj-lt"/>
              <a:buAutoNum type="arabicPeriod"/>
            </a:pPr>
            <a:endParaRPr lang="en-US" dirty="0" smtClean="0"/>
          </a:p>
        </p:txBody>
      </p:sp>
    </p:spTree>
    <p:extLst>
      <p:ext uri="{BB962C8B-B14F-4D97-AF65-F5344CB8AC3E}">
        <p14:creationId xmlns:p14="http://schemas.microsoft.com/office/powerpoint/2010/main" val="1764399872"/>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SIGNALS AND SLOTS: </a:t>
            </a:r>
            <a:r>
              <a:rPr lang="en-US" dirty="0" smtClean="0">
                <a:solidFill>
                  <a:schemeClr val="accent1"/>
                </a:solidFill>
              </a:rPr>
              <a:t>CONNECT</a:t>
            </a:r>
            <a:endParaRPr lang="en-US" dirty="0">
              <a:solidFill>
                <a:schemeClr val="accent1"/>
              </a:solidFill>
            </a:endParaRPr>
          </a:p>
        </p:txBody>
      </p:sp>
      <p:sp>
        <p:nvSpPr>
          <p:cNvPr id="5" name="Content Placeholder 4"/>
          <p:cNvSpPr>
            <a:spLocks noGrp="1"/>
          </p:cNvSpPr>
          <p:nvPr>
            <p:ph sz="quarter" idx="11"/>
          </p:nvPr>
        </p:nvSpPr>
        <p:spPr>
          <a:xfrm>
            <a:off x="286941" y="897732"/>
            <a:ext cx="4056459" cy="4099718"/>
          </a:xfrm>
        </p:spPr>
        <p:txBody>
          <a:bodyPr>
            <a:normAutofit/>
          </a:bodyPr>
          <a:lstStyle/>
          <a:p>
            <a:r>
              <a:rPr lang="en-US" dirty="0" smtClean="0"/>
              <a:t>To connect a signal and a slot use the static method </a:t>
            </a:r>
            <a:r>
              <a:rPr lang="en-US" dirty="0" err="1" smtClean="0">
                <a:solidFill>
                  <a:schemeClr val="accent3"/>
                </a:solidFill>
              </a:rPr>
              <a:t>QObject</a:t>
            </a:r>
            <a:r>
              <a:rPr lang="en-US" dirty="0" smtClean="0">
                <a:solidFill>
                  <a:schemeClr val="accent3"/>
                </a:solidFill>
              </a:rPr>
              <a:t>::connect</a:t>
            </a:r>
          </a:p>
          <a:p>
            <a:r>
              <a:rPr lang="en-US" dirty="0" smtClean="0"/>
              <a:t>In </a:t>
            </a:r>
            <a:r>
              <a:rPr lang="en-US" dirty="0" err="1" smtClean="0"/>
              <a:t>QObject</a:t>
            </a:r>
            <a:r>
              <a:rPr lang="en-US" dirty="0" smtClean="0"/>
              <a:t> classes prefix </a:t>
            </a:r>
            <a:r>
              <a:rPr lang="en-US" dirty="0" err="1" smtClean="0">
                <a:solidFill>
                  <a:schemeClr val="accent3"/>
                </a:solidFill>
              </a:rPr>
              <a:t>QObject</a:t>
            </a:r>
            <a:r>
              <a:rPr lang="en-US" dirty="0" smtClean="0">
                <a:solidFill>
                  <a:schemeClr val="accent3"/>
                </a:solidFill>
              </a:rPr>
              <a:t>:: </a:t>
            </a:r>
            <a:r>
              <a:rPr lang="en-US" dirty="0" smtClean="0"/>
              <a:t>is redundant</a:t>
            </a:r>
          </a:p>
          <a:p>
            <a:endParaRPr lang="en-US" dirty="0"/>
          </a:p>
          <a:p>
            <a:r>
              <a:rPr lang="en-US" dirty="0" smtClean="0"/>
              <a:t>Using of function pointers is recommended way.</a:t>
            </a:r>
          </a:p>
          <a:p>
            <a:pPr marL="0" indent="0">
              <a:buNone/>
            </a:pPr>
            <a:endParaRPr lang="en-US" dirty="0" smtClean="0"/>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defTabSz="914400" eaLnBrk="0" fontAlgn="base" hangingPunct="0">
              <a:spcBef>
                <a:spcPct val="0"/>
              </a:spcBef>
              <a:spcAft>
                <a:spcPct val="0"/>
              </a:spcAft>
            </a:pPr>
            <a:r>
              <a:rPr lang="en-US" sz="1600" b="1" dirty="0" err="1">
                <a:solidFill>
                  <a:srgbClr val="9876AA"/>
                </a:solidFill>
                <a:latin typeface="Courier New" panose="02070309020205020404" pitchFamily="49" charset="0"/>
                <a:cs typeface="Courier New" panose="02070309020205020404" pitchFamily="49" charset="0"/>
              </a:rPr>
              <a:t>QObject</a:t>
            </a:r>
            <a:r>
              <a:rPr lang="en-US" sz="1600" b="1" dirty="0">
                <a:solidFill>
                  <a:srgbClr val="808080"/>
                </a:solidFill>
                <a:latin typeface="Courier New" panose="02070309020205020404" pitchFamily="49" charset="0"/>
                <a:cs typeface="Courier New" panose="02070309020205020404" pitchFamily="49" charset="0"/>
              </a:rPr>
              <a:t> </a:t>
            </a:r>
            <a:r>
              <a:rPr lang="en-US" sz="1600" b="1" dirty="0">
                <a:solidFill>
                  <a:srgbClr val="A9B7C6"/>
                </a:solidFill>
                <a:latin typeface="Courier New" panose="02070309020205020404" pitchFamily="49" charset="0"/>
                <a:cs typeface="Courier New" panose="02070309020205020404" pitchFamily="49" charset="0"/>
              </a:rPr>
              <a:t>*sender = ...;</a:t>
            </a:r>
          </a:p>
          <a:p>
            <a:pPr defTabSz="914400" eaLnBrk="0" fontAlgn="base" hangingPunct="0">
              <a:spcBef>
                <a:spcPct val="0"/>
              </a:spcBef>
              <a:spcAft>
                <a:spcPct val="0"/>
              </a:spcAft>
            </a:pPr>
            <a:r>
              <a:rPr lang="en-US" sz="1600" b="1" dirty="0" err="1">
                <a:solidFill>
                  <a:srgbClr val="9876AA"/>
                </a:solidFill>
                <a:latin typeface="Courier New" panose="02070309020205020404" pitchFamily="49" charset="0"/>
                <a:cs typeface="Courier New" panose="02070309020205020404" pitchFamily="49" charset="0"/>
              </a:rPr>
              <a:t>QObject</a:t>
            </a:r>
            <a:r>
              <a:rPr lang="en-US" sz="1600" b="1" dirty="0">
                <a:solidFill>
                  <a:srgbClr val="808080"/>
                </a:solidFill>
                <a:latin typeface="Courier New" panose="02070309020205020404" pitchFamily="49" charset="0"/>
                <a:cs typeface="Courier New" panose="02070309020205020404" pitchFamily="49" charset="0"/>
              </a:rPr>
              <a:t> </a:t>
            </a:r>
            <a:r>
              <a:rPr lang="en-US" sz="1600" b="1" dirty="0">
                <a:solidFill>
                  <a:srgbClr val="A9B7C6"/>
                </a:solidFill>
                <a:latin typeface="Courier New" panose="02070309020205020404" pitchFamily="49" charset="0"/>
                <a:cs typeface="Courier New" panose="02070309020205020404" pitchFamily="49" charset="0"/>
              </a:rPr>
              <a:t>*receiver = ...;</a:t>
            </a:r>
          </a:p>
          <a:p>
            <a:pPr defTabSz="914400" eaLnBrk="0" fontAlgn="base" hangingPunct="0">
              <a:spcBef>
                <a:spcPct val="0"/>
              </a:spcBef>
              <a:spcAft>
                <a:spcPct val="0"/>
              </a:spcAft>
            </a:pPr>
            <a:endParaRPr lang="en-US" sz="1600" b="1" dirty="0">
              <a:solidFill>
                <a:srgbClr val="808080"/>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sz="1600" b="1" dirty="0" smtClean="0">
                <a:solidFill>
                  <a:srgbClr val="808080"/>
                </a:solidFill>
                <a:latin typeface="Courier New" panose="02070309020205020404" pitchFamily="49" charset="0"/>
                <a:cs typeface="Courier New" panose="02070309020205020404" pitchFamily="49" charset="0"/>
              </a:rPr>
              <a:t>// </a:t>
            </a:r>
            <a:r>
              <a:rPr lang="en-US" sz="1600" b="1" dirty="0">
                <a:solidFill>
                  <a:srgbClr val="808080"/>
                </a:solidFill>
                <a:latin typeface="Courier New" panose="02070309020205020404" pitchFamily="49" charset="0"/>
                <a:cs typeface="Courier New" panose="02070309020205020404" pitchFamily="49" charset="0"/>
              </a:rPr>
              <a:t>sender, signal, receiver, slot</a:t>
            </a:r>
          </a:p>
          <a:p>
            <a:pPr defTabSz="914400" eaLnBrk="0" fontAlgn="base" hangingPunct="0">
              <a:spcBef>
                <a:spcPct val="0"/>
              </a:spcBef>
              <a:spcAft>
                <a:spcPct val="0"/>
              </a:spcAft>
            </a:pPr>
            <a:endParaRPr lang="en-US" sz="1600" b="1" dirty="0" smtClean="0">
              <a:solidFill>
                <a:srgbClr val="9876AA"/>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sz="1600" b="1" dirty="0" err="1" smtClean="0">
                <a:solidFill>
                  <a:srgbClr val="9876AA"/>
                </a:solidFill>
                <a:latin typeface="Courier New" panose="02070309020205020404" pitchFamily="49" charset="0"/>
                <a:cs typeface="Courier New" panose="02070309020205020404" pitchFamily="49" charset="0"/>
              </a:rPr>
              <a:t>QObject</a:t>
            </a:r>
            <a:r>
              <a:rPr lang="en-US" sz="1600" b="1" dirty="0">
                <a:solidFill>
                  <a:srgbClr val="A9B7C6"/>
                </a:solidFill>
                <a:latin typeface="Courier New" panose="02070309020205020404" pitchFamily="49" charset="0"/>
                <a:cs typeface="Courier New" panose="02070309020205020404" pitchFamily="49" charset="0"/>
              </a:rPr>
              <a:t>::connect(</a:t>
            </a:r>
          </a:p>
          <a:p>
            <a:pPr defTabSz="914400" eaLnBrk="0" fontAlgn="base" hangingPunct="0">
              <a:spcBef>
                <a:spcPct val="0"/>
              </a:spcBef>
              <a:spcAft>
                <a:spcPct val="0"/>
              </a:spcAft>
            </a:pPr>
            <a:r>
              <a:rPr lang="en-US" sz="1600" b="1" dirty="0">
                <a:solidFill>
                  <a:srgbClr val="A9B7C6"/>
                </a:solidFill>
                <a:latin typeface="Courier New" panose="02070309020205020404" pitchFamily="49" charset="0"/>
                <a:cs typeface="Courier New" panose="02070309020205020404" pitchFamily="49" charset="0"/>
              </a:rPr>
              <a:t>    sender, &amp;</a:t>
            </a:r>
            <a:r>
              <a:rPr lang="en-US" sz="1600" b="1" dirty="0" err="1">
                <a:solidFill>
                  <a:srgbClr val="9876AA"/>
                </a:solidFill>
                <a:latin typeface="Courier New" panose="02070309020205020404" pitchFamily="49" charset="0"/>
                <a:cs typeface="Courier New" panose="02070309020205020404" pitchFamily="49" charset="0"/>
              </a:rPr>
              <a:t>MyObject</a:t>
            </a:r>
            <a:r>
              <a:rPr lang="en-US" sz="1600" b="1" dirty="0">
                <a:solidFill>
                  <a:srgbClr val="A9B7C6"/>
                </a:solidFill>
                <a:latin typeface="Courier New" panose="02070309020205020404" pitchFamily="49" charset="0"/>
                <a:cs typeface="Courier New" panose="02070309020205020404" pitchFamily="49" charset="0"/>
              </a:rPr>
              <a:t>::</a:t>
            </a:r>
            <a:r>
              <a:rPr lang="en-US" sz="1600" b="1" dirty="0" err="1">
                <a:solidFill>
                  <a:srgbClr val="A9B7C6"/>
                </a:solidFill>
                <a:latin typeface="Courier New" panose="02070309020205020404" pitchFamily="49" charset="0"/>
                <a:cs typeface="Courier New" panose="02070309020205020404" pitchFamily="49" charset="0"/>
              </a:rPr>
              <a:t>mySignal</a:t>
            </a:r>
            <a:r>
              <a:rPr lang="en-US" sz="16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t>
            </a:r>
            <a:r>
              <a:rPr lang="en-US" sz="1600" b="1" dirty="0">
                <a:solidFill>
                  <a:srgbClr val="A9B7C6"/>
                </a:solidFill>
                <a:latin typeface="Courier New" panose="02070309020205020404" pitchFamily="49" charset="0"/>
                <a:cs typeface="Courier New" panose="02070309020205020404" pitchFamily="49" charset="0"/>
              </a:rPr>
              <a:t>receiver, &amp;</a:t>
            </a:r>
            <a:r>
              <a:rPr lang="en-US" sz="1600" b="1" dirty="0" err="1">
                <a:solidFill>
                  <a:srgbClr val="9876AA"/>
                </a:solidFill>
                <a:latin typeface="Courier New" panose="02070309020205020404" pitchFamily="49" charset="0"/>
                <a:cs typeface="Courier New" panose="02070309020205020404" pitchFamily="49" charset="0"/>
              </a:rPr>
              <a:t>MyObject</a:t>
            </a:r>
            <a:r>
              <a:rPr lang="en-US" sz="1600" b="1" dirty="0">
                <a:solidFill>
                  <a:srgbClr val="A9B7C6"/>
                </a:solidFill>
                <a:latin typeface="Courier New" panose="02070309020205020404" pitchFamily="49" charset="0"/>
                <a:cs typeface="Courier New" panose="02070309020205020404" pitchFamily="49" charset="0"/>
              </a:rPr>
              <a:t>::</a:t>
            </a:r>
            <a:r>
              <a:rPr lang="en-US" sz="1600" b="1" dirty="0" err="1">
                <a:solidFill>
                  <a:srgbClr val="A9B7C6"/>
                </a:solidFill>
                <a:latin typeface="Courier New" panose="02070309020205020404" pitchFamily="49" charset="0"/>
                <a:cs typeface="Courier New" panose="02070309020205020404" pitchFamily="49" charset="0"/>
              </a:rPr>
              <a:t>mySlot</a:t>
            </a:r>
            <a:endParaRPr lang="en-US" sz="1600" b="1" dirty="0">
              <a:solidFill>
                <a:srgbClr val="A9B7C6"/>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sz="1600" b="1" dirty="0" smtClean="0">
                <a:solidFill>
                  <a:srgbClr val="A9B7C6"/>
                </a:solidFill>
                <a:latin typeface="Courier New" panose="02070309020205020404" pitchFamily="49" charset="0"/>
                <a:cs typeface="Courier New" panose="02070309020205020404" pitchFamily="49" charset="0"/>
              </a:rPr>
              <a:t>);</a:t>
            </a:r>
            <a:endParaRPr lang="en-US" sz="1600" b="1" dirty="0">
              <a:solidFill>
                <a:srgbClr val="A9B7C6"/>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5940442"/>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SIGNALS AND SLOTS: </a:t>
            </a:r>
            <a:r>
              <a:rPr lang="en-US" dirty="0" smtClean="0">
                <a:solidFill>
                  <a:schemeClr val="accent1"/>
                </a:solidFill>
              </a:rPr>
              <a:t>CONNECT</a:t>
            </a:r>
            <a:endParaRPr lang="en-US" dirty="0">
              <a:solidFill>
                <a:schemeClr val="accent1"/>
              </a:solidFill>
            </a:endParaRPr>
          </a:p>
        </p:txBody>
      </p:sp>
      <p:sp>
        <p:nvSpPr>
          <p:cNvPr id="5" name="Content Placeholder 4"/>
          <p:cNvSpPr>
            <a:spLocks noGrp="1"/>
          </p:cNvSpPr>
          <p:nvPr>
            <p:ph sz="quarter" idx="11"/>
          </p:nvPr>
        </p:nvSpPr>
        <p:spPr>
          <a:xfrm>
            <a:off x="286941" y="897732"/>
            <a:ext cx="4056459" cy="4099718"/>
          </a:xfrm>
        </p:spPr>
        <p:txBody>
          <a:bodyPr>
            <a:normAutofit/>
          </a:bodyPr>
          <a:lstStyle/>
          <a:p>
            <a:r>
              <a:rPr lang="en-US" dirty="0" smtClean="0"/>
              <a:t>You can use the special syntax with SIGNAL and SLOT macros.</a:t>
            </a:r>
          </a:p>
          <a:p>
            <a:pPr marL="0" indent="0">
              <a:buNone/>
            </a:pPr>
            <a:endParaRPr lang="en-US" dirty="0" smtClean="0"/>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defTabSz="914400" eaLnBrk="0" fontAlgn="base" hangingPunct="0">
              <a:spcBef>
                <a:spcPct val="0"/>
              </a:spcBef>
              <a:spcAft>
                <a:spcPct val="0"/>
              </a:spcAft>
            </a:pPr>
            <a:r>
              <a:rPr lang="en-US" b="1" dirty="0" err="1" smtClean="0">
                <a:solidFill>
                  <a:srgbClr val="9876AA"/>
                </a:solidFill>
                <a:latin typeface="Courier New" panose="02070309020205020404" pitchFamily="49" charset="0"/>
                <a:cs typeface="Courier New" panose="02070309020205020404" pitchFamily="49" charset="0"/>
              </a:rPr>
              <a:t>QLabel</a:t>
            </a:r>
            <a:r>
              <a:rPr lang="en-US" b="1" dirty="0" smtClean="0">
                <a:solidFill>
                  <a:srgbClr val="C0C0C0"/>
                </a:solidFill>
                <a:latin typeface="Courier New" pitchFamily="49" charset="0"/>
                <a:cs typeface="Courier New" pitchFamily="49" charset="0"/>
              </a:rPr>
              <a:t> </a:t>
            </a:r>
            <a:r>
              <a:rPr lang="en-US" b="1" dirty="0">
                <a:solidFill>
                  <a:srgbClr val="C0C0C0"/>
                </a:solidFill>
                <a:latin typeface="Courier New" pitchFamily="49" charset="0"/>
                <a:cs typeface="Courier New" pitchFamily="49" charset="0"/>
              </a:rPr>
              <a:t>*label = </a:t>
            </a:r>
            <a:r>
              <a:rPr lang="en-US" b="1" dirty="0">
                <a:solidFill>
                  <a:srgbClr val="CC7832"/>
                </a:solidFill>
                <a:latin typeface="Courier New" panose="02070309020205020404" pitchFamily="49" charset="0"/>
                <a:cs typeface="Courier New" panose="02070309020205020404" pitchFamily="49" charset="0"/>
              </a:rPr>
              <a:t>new</a:t>
            </a:r>
            <a:r>
              <a:rPr lang="en-US" b="1" dirty="0">
                <a:solidFill>
                  <a:srgbClr val="C0C0C0"/>
                </a:solidFill>
                <a:latin typeface="Courier New" pitchFamily="49" charset="0"/>
                <a:cs typeface="Courier New" pitchFamily="49" charset="0"/>
              </a:rPr>
              <a:t> </a:t>
            </a:r>
            <a:r>
              <a:rPr lang="en-US" b="1" dirty="0" err="1">
                <a:solidFill>
                  <a:srgbClr val="9876AA"/>
                </a:solidFill>
                <a:latin typeface="Courier New" panose="02070309020205020404" pitchFamily="49" charset="0"/>
                <a:cs typeface="Courier New" panose="02070309020205020404" pitchFamily="49" charset="0"/>
              </a:rPr>
              <a:t>QLabel</a:t>
            </a:r>
            <a:r>
              <a:rPr lang="en-US" b="1" dirty="0">
                <a:solidFill>
                  <a:srgbClr val="C0C0C0"/>
                </a:solidFill>
                <a:latin typeface="Courier New" pitchFamily="49" charset="0"/>
                <a:cs typeface="Courier New" pitchFamily="49" charset="0"/>
              </a:rPr>
              <a:t>;</a:t>
            </a:r>
          </a:p>
          <a:p>
            <a:pPr defTabSz="914400" eaLnBrk="0" fontAlgn="base" hangingPunct="0">
              <a:spcBef>
                <a:spcPct val="0"/>
              </a:spcBef>
              <a:spcAft>
                <a:spcPct val="0"/>
              </a:spcAft>
            </a:pPr>
            <a:r>
              <a:rPr lang="en-US" b="1" dirty="0" err="1">
                <a:solidFill>
                  <a:srgbClr val="9876AA"/>
                </a:solidFill>
                <a:latin typeface="Courier New" panose="02070309020205020404" pitchFamily="49" charset="0"/>
                <a:cs typeface="Courier New" panose="02070309020205020404" pitchFamily="49" charset="0"/>
              </a:rPr>
              <a:t>QScrollBar</a:t>
            </a:r>
            <a:r>
              <a:rPr lang="en-US" b="1" dirty="0">
                <a:solidFill>
                  <a:srgbClr val="C0C0C0"/>
                </a:solidFill>
                <a:latin typeface="Courier New" pitchFamily="49" charset="0"/>
                <a:cs typeface="Courier New" pitchFamily="49" charset="0"/>
              </a:rPr>
              <a:t> *</a:t>
            </a:r>
            <a:r>
              <a:rPr lang="en-US" b="1" dirty="0" err="1">
                <a:solidFill>
                  <a:srgbClr val="C0C0C0"/>
                </a:solidFill>
                <a:latin typeface="Courier New" pitchFamily="49" charset="0"/>
                <a:cs typeface="Courier New" pitchFamily="49" charset="0"/>
              </a:rPr>
              <a:t>scrollBar</a:t>
            </a:r>
            <a:r>
              <a:rPr lang="en-US" b="1" dirty="0">
                <a:solidFill>
                  <a:srgbClr val="C0C0C0"/>
                </a:solidFill>
                <a:latin typeface="Courier New" pitchFamily="49" charset="0"/>
                <a:cs typeface="Courier New" pitchFamily="49" charset="0"/>
              </a:rPr>
              <a:t> = </a:t>
            </a:r>
            <a:r>
              <a:rPr lang="en-US" b="1" dirty="0">
                <a:solidFill>
                  <a:srgbClr val="CC7832"/>
                </a:solidFill>
                <a:latin typeface="Courier New" panose="02070309020205020404" pitchFamily="49" charset="0"/>
                <a:cs typeface="Courier New" panose="02070309020205020404" pitchFamily="49" charset="0"/>
              </a:rPr>
              <a:t>new</a:t>
            </a:r>
            <a:r>
              <a:rPr lang="en-US" b="1" dirty="0">
                <a:solidFill>
                  <a:srgbClr val="C0C0C0"/>
                </a:solidFill>
                <a:latin typeface="Courier New" pitchFamily="49" charset="0"/>
                <a:cs typeface="Courier New" pitchFamily="49" charset="0"/>
              </a:rPr>
              <a:t> </a:t>
            </a:r>
            <a:r>
              <a:rPr lang="en-US" b="1" dirty="0" err="1">
                <a:solidFill>
                  <a:srgbClr val="9876AA"/>
                </a:solidFill>
                <a:latin typeface="Courier New" panose="02070309020205020404" pitchFamily="49" charset="0"/>
                <a:cs typeface="Courier New" panose="02070309020205020404" pitchFamily="49" charset="0"/>
              </a:rPr>
              <a:t>QScrollBar</a:t>
            </a:r>
            <a:r>
              <a:rPr lang="en-US" b="1" dirty="0">
                <a:solidFill>
                  <a:srgbClr val="C0C0C0"/>
                </a:solidFill>
                <a:latin typeface="Courier New" pitchFamily="49" charset="0"/>
                <a:cs typeface="Courier New" pitchFamily="49" charset="0"/>
              </a:rPr>
              <a:t>;</a:t>
            </a:r>
          </a:p>
          <a:p>
            <a:pPr defTabSz="914400" eaLnBrk="0" fontAlgn="base" hangingPunct="0">
              <a:spcBef>
                <a:spcPct val="0"/>
              </a:spcBef>
              <a:spcAft>
                <a:spcPct val="0"/>
              </a:spcAft>
            </a:pPr>
            <a:endParaRPr lang="en-US" b="1" dirty="0" smtClean="0">
              <a:solidFill>
                <a:srgbClr val="808080"/>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b="1" dirty="0" smtClean="0">
                <a:solidFill>
                  <a:srgbClr val="808080"/>
                </a:solidFill>
                <a:latin typeface="Courier New" panose="02070309020205020404" pitchFamily="49" charset="0"/>
                <a:cs typeface="Courier New" panose="02070309020205020404" pitchFamily="49" charset="0"/>
              </a:rPr>
              <a:t>// </a:t>
            </a:r>
            <a:r>
              <a:rPr lang="en-US" b="1" dirty="0">
                <a:solidFill>
                  <a:srgbClr val="808080"/>
                </a:solidFill>
                <a:latin typeface="Courier New" panose="02070309020205020404" pitchFamily="49" charset="0"/>
                <a:cs typeface="Courier New" panose="02070309020205020404" pitchFamily="49" charset="0"/>
              </a:rPr>
              <a:t>sender, </a:t>
            </a:r>
            <a:r>
              <a:rPr lang="en-US" b="1" dirty="0" smtClean="0">
                <a:solidFill>
                  <a:srgbClr val="808080"/>
                </a:solidFill>
                <a:latin typeface="Courier New" panose="02070309020205020404" pitchFamily="49" charset="0"/>
                <a:cs typeface="Courier New" panose="02070309020205020404" pitchFamily="49" charset="0"/>
              </a:rPr>
              <a:t>signal signature,</a:t>
            </a:r>
          </a:p>
          <a:p>
            <a:pPr defTabSz="914400" eaLnBrk="0" fontAlgn="base" hangingPunct="0">
              <a:spcBef>
                <a:spcPct val="0"/>
              </a:spcBef>
              <a:spcAft>
                <a:spcPct val="0"/>
              </a:spcAft>
            </a:pPr>
            <a:r>
              <a:rPr lang="en-US" b="1" dirty="0" smtClean="0">
                <a:solidFill>
                  <a:srgbClr val="808080"/>
                </a:solidFill>
                <a:latin typeface="Courier New" panose="02070309020205020404" pitchFamily="49" charset="0"/>
                <a:cs typeface="Courier New" panose="02070309020205020404" pitchFamily="49" charset="0"/>
              </a:rPr>
              <a:t>// receiver</a:t>
            </a:r>
            <a:r>
              <a:rPr lang="en-US" b="1" dirty="0">
                <a:solidFill>
                  <a:srgbClr val="808080"/>
                </a:solidFill>
                <a:latin typeface="Courier New" panose="02070309020205020404" pitchFamily="49" charset="0"/>
                <a:cs typeface="Courier New" panose="02070309020205020404" pitchFamily="49" charset="0"/>
              </a:rPr>
              <a:t>, </a:t>
            </a:r>
            <a:r>
              <a:rPr lang="en-US" b="1" dirty="0" smtClean="0">
                <a:solidFill>
                  <a:srgbClr val="808080"/>
                </a:solidFill>
                <a:latin typeface="Courier New" panose="02070309020205020404" pitchFamily="49" charset="0"/>
                <a:cs typeface="Courier New" panose="02070309020205020404" pitchFamily="49" charset="0"/>
              </a:rPr>
              <a:t>slot signature</a:t>
            </a:r>
            <a:endParaRPr lang="en-US" b="1" dirty="0">
              <a:solidFill>
                <a:srgbClr val="808080"/>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endParaRPr lang="en-US" b="1" dirty="0">
              <a:solidFill>
                <a:srgbClr val="C0C0C0"/>
              </a:solidFill>
              <a:latin typeface="Courier New" pitchFamily="49" charset="0"/>
              <a:cs typeface="Courier New" pitchFamily="49" charset="0"/>
            </a:endParaRPr>
          </a:p>
          <a:p>
            <a:pPr defTabSz="914400" eaLnBrk="0" fontAlgn="base" hangingPunct="0">
              <a:spcBef>
                <a:spcPct val="0"/>
              </a:spcBef>
              <a:spcAft>
                <a:spcPct val="0"/>
              </a:spcAft>
            </a:pPr>
            <a:r>
              <a:rPr lang="en-US" b="1" dirty="0" smtClean="0">
                <a:solidFill>
                  <a:srgbClr val="C0C0C0"/>
                </a:solidFill>
                <a:latin typeface="Courier New" pitchFamily="49" charset="0"/>
                <a:cs typeface="Courier New" pitchFamily="49" charset="0"/>
              </a:rPr>
              <a:t>connect</a:t>
            </a:r>
            <a:r>
              <a:rPr lang="en-US" b="1" dirty="0">
                <a:solidFill>
                  <a:srgbClr val="C0C0C0"/>
                </a:solidFill>
                <a:latin typeface="Courier New" pitchFamily="49" charset="0"/>
                <a:cs typeface="Courier New" pitchFamily="49" charset="0"/>
              </a:rPr>
              <a:t>(</a:t>
            </a:r>
          </a:p>
          <a:p>
            <a:pPr defTabSz="914400" eaLnBrk="0" fontAlgn="base" hangingPunct="0">
              <a:spcBef>
                <a:spcPct val="0"/>
              </a:spcBef>
              <a:spcAft>
                <a:spcPct val="0"/>
              </a:spcAft>
            </a:pPr>
            <a:r>
              <a:rPr lang="en-US" b="1" dirty="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 </a:t>
            </a:r>
            <a:r>
              <a:rPr lang="en-US" b="1" dirty="0" err="1">
                <a:solidFill>
                  <a:srgbClr val="A9B7C6"/>
                </a:solidFill>
                <a:latin typeface="Courier New" panose="02070309020205020404" pitchFamily="49" charset="0"/>
                <a:cs typeface="Courier New" panose="02070309020205020404" pitchFamily="49" charset="0"/>
              </a:rPr>
              <a:t>scrollBar</a:t>
            </a:r>
            <a:r>
              <a:rPr lang="en-US" b="1" dirty="0">
                <a:solidFill>
                  <a:srgbClr val="C0C0C0"/>
                </a:solidFill>
                <a:latin typeface="Courier New" pitchFamily="49" charset="0"/>
                <a:cs typeface="Courier New" pitchFamily="49" charset="0"/>
              </a:rPr>
              <a:t>,</a:t>
            </a:r>
          </a:p>
          <a:p>
            <a:pPr defTabSz="914400" eaLnBrk="0" fontAlgn="base" hangingPunct="0">
              <a:spcBef>
                <a:spcPct val="0"/>
              </a:spcBef>
              <a:spcAft>
                <a:spcPct val="0"/>
              </a:spcAft>
            </a:pPr>
            <a:r>
              <a:rPr lang="en-US" b="1" dirty="0" smtClean="0">
                <a:solidFill>
                  <a:srgbClr val="C0C0C0"/>
                </a:solidFill>
                <a:latin typeface="Courier New" pitchFamily="49" charset="0"/>
                <a:cs typeface="Courier New" pitchFamily="49" charset="0"/>
              </a:rPr>
              <a:t>    </a:t>
            </a:r>
            <a:r>
              <a:rPr lang="en-US" b="1" dirty="0">
                <a:solidFill>
                  <a:srgbClr val="CC7832"/>
                </a:solidFill>
                <a:latin typeface="Courier New" panose="02070309020205020404" pitchFamily="49" charset="0"/>
                <a:cs typeface="Courier New" panose="02070309020205020404" pitchFamily="49" charset="0"/>
              </a:rPr>
              <a:t>SIGNAL</a:t>
            </a:r>
            <a:r>
              <a:rPr lang="en-US" b="1" dirty="0">
                <a:solidFill>
                  <a:srgbClr val="C0C0C0"/>
                </a:solidFill>
                <a:latin typeface="Courier New" pitchFamily="49" charset="0"/>
                <a:cs typeface="Courier New" pitchFamily="49" charset="0"/>
              </a:rPr>
              <a:t>(</a:t>
            </a:r>
            <a:r>
              <a:rPr lang="en-US" b="1" dirty="0" smtClean="0">
                <a:solidFill>
                  <a:srgbClr val="C0C0C0"/>
                </a:solidFill>
                <a:latin typeface="Courier New" pitchFamily="49" charset="0"/>
                <a:cs typeface="Courier New" pitchFamily="49" charset="0"/>
              </a:rPr>
              <a:t>valu</a:t>
            </a:r>
            <a:r>
              <a:rPr lang="en-US" b="1" dirty="0">
                <a:solidFill>
                  <a:srgbClr val="A9B7C6"/>
                </a:solidFill>
                <a:latin typeface="Courier New" panose="02070309020205020404" pitchFamily="49" charset="0"/>
                <a:cs typeface="Courier New" panose="02070309020205020404" pitchFamily="49" charset="0"/>
              </a:rPr>
              <a:t>eC</a:t>
            </a:r>
            <a:r>
              <a:rPr lang="en-US" b="1" dirty="0" smtClean="0">
                <a:solidFill>
                  <a:srgbClr val="C0C0C0"/>
                </a:solidFill>
                <a:latin typeface="Courier New" pitchFamily="49" charset="0"/>
                <a:cs typeface="Courier New" pitchFamily="49" charset="0"/>
              </a:rPr>
              <a:t>hang</a:t>
            </a:r>
            <a:r>
              <a:rPr lang="en-US" b="1" dirty="0">
                <a:solidFill>
                  <a:srgbClr val="C0C0C0"/>
                </a:solidFill>
                <a:latin typeface="Courier New" pitchFamily="49" charset="0"/>
                <a:cs typeface="Courier New" pitchFamily="49" charset="0"/>
              </a:rPr>
              <a:t>ed(</a:t>
            </a:r>
            <a:r>
              <a:rPr lang="en-US" b="1" dirty="0">
                <a:solidFill>
                  <a:srgbClr val="CC7832"/>
                </a:solidFill>
                <a:latin typeface="Courier New" panose="02070309020205020404" pitchFamily="49" charset="0"/>
                <a:cs typeface="Courier New" panose="02070309020205020404" pitchFamily="49" charset="0"/>
              </a:rPr>
              <a:t>int</a:t>
            </a:r>
            <a:r>
              <a:rPr lang="en-US" b="1" dirty="0">
                <a:solidFill>
                  <a:srgbClr val="C0C0C0"/>
                </a:solidFill>
                <a:latin typeface="Courier New" pitchFamily="49" charset="0"/>
                <a:cs typeface="Courier New" pitchFamily="49" charset="0"/>
              </a:rPr>
              <a:t>)),</a:t>
            </a:r>
          </a:p>
          <a:p>
            <a:pPr defTabSz="914400" eaLnBrk="0" fontAlgn="base" hangingPunct="0">
              <a:spcBef>
                <a:spcPct val="0"/>
              </a:spcBef>
              <a:spcAft>
                <a:spcPct val="0"/>
              </a:spcAft>
            </a:pPr>
            <a:r>
              <a:rPr lang="en-US" b="1" dirty="0">
                <a:solidFill>
                  <a:srgbClr val="C0C0C0"/>
                </a:solidFill>
                <a:latin typeface="Courier New" pitchFamily="49" charset="0"/>
                <a:cs typeface="Courier New" pitchFamily="49" charset="0"/>
              </a:rPr>
              <a:t>    label,</a:t>
            </a:r>
          </a:p>
          <a:p>
            <a:pPr defTabSz="914400" eaLnBrk="0" fontAlgn="base" hangingPunct="0">
              <a:spcBef>
                <a:spcPct val="0"/>
              </a:spcBef>
              <a:spcAft>
                <a:spcPct val="0"/>
              </a:spcAft>
            </a:pPr>
            <a:r>
              <a:rPr lang="en-US" b="1" dirty="0">
                <a:solidFill>
                  <a:srgbClr val="000000"/>
                </a:solidFill>
                <a:latin typeface="Courier New" pitchFamily="49" charset="0"/>
                <a:cs typeface="Courier New" pitchFamily="49" charset="0"/>
              </a:rPr>
              <a:t> </a:t>
            </a:r>
            <a:r>
              <a:rPr lang="en-US" b="1" dirty="0" smtClean="0">
                <a:solidFill>
                  <a:srgbClr val="000000"/>
                </a:solidFill>
                <a:latin typeface="Courier New" pitchFamily="49" charset="0"/>
                <a:cs typeface="Courier New" pitchFamily="49" charset="0"/>
              </a:rPr>
              <a:t>   </a:t>
            </a:r>
            <a:r>
              <a:rPr lang="en-US" b="1" dirty="0">
                <a:solidFill>
                  <a:srgbClr val="CC7832"/>
                </a:solidFill>
                <a:latin typeface="Courier New" panose="02070309020205020404" pitchFamily="49" charset="0"/>
                <a:cs typeface="Courier New" panose="02070309020205020404" pitchFamily="49" charset="0"/>
              </a:rPr>
              <a:t>SLOT</a:t>
            </a:r>
            <a:r>
              <a:rPr lang="en-US" b="1" dirty="0">
                <a:solidFill>
                  <a:srgbClr val="C0C0C0"/>
                </a:solidFill>
                <a:latin typeface="Courier New" pitchFamily="49" charset="0"/>
                <a:cs typeface="Courier New" pitchFamily="49" charset="0"/>
              </a:rPr>
              <a:t>(</a:t>
            </a:r>
            <a:r>
              <a:rPr lang="en-US" b="1" dirty="0" err="1" smtClean="0">
                <a:solidFill>
                  <a:srgbClr val="C0C0C0"/>
                </a:solidFill>
                <a:latin typeface="Courier New" pitchFamily="49" charset="0"/>
                <a:cs typeface="Courier New" pitchFamily="49" charset="0"/>
              </a:rPr>
              <a:t>setNum</a:t>
            </a:r>
            <a:r>
              <a:rPr lang="en-US" b="1" dirty="0">
                <a:solidFill>
                  <a:srgbClr val="C0C0C0"/>
                </a:solidFill>
                <a:latin typeface="Courier New" pitchFamily="49" charset="0"/>
                <a:cs typeface="Courier New" pitchFamily="49" charset="0"/>
              </a:rPr>
              <a:t>(</a:t>
            </a:r>
            <a:r>
              <a:rPr lang="en-US" b="1" dirty="0">
                <a:solidFill>
                  <a:srgbClr val="CC7832"/>
                </a:solidFill>
                <a:latin typeface="Courier New" panose="02070309020205020404" pitchFamily="49" charset="0"/>
                <a:cs typeface="Courier New" panose="02070309020205020404" pitchFamily="49" charset="0"/>
              </a:rPr>
              <a:t>int</a:t>
            </a:r>
            <a:r>
              <a:rPr lang="en-US" b="1" dirty="0">
                <a:solidFill>
                  <a:srgbClr val="C0C0C0"/>
                </a:solidFill>
                <a:latin typeface="Courier New" pitchFamily="49" charset="0"/>
                <a:cs typeface="Courier New" pitchFamily="49" charset="0"/>
              </a:rPr>
              <a:t>))</a:t>
            </a:r>
          </a:p>
          <a:p>
            <a:pPr defTabSz="914400" eaLnBrk="0" fontAlgn="base" hangingPunct="0">
              <a:spcBef>
                <a:spcPct val="0"/>
              </a:spcBef>
              <a:spcAft>
                <a:spcPct val="0"/>
              </a:spcAft>
            </a:pPr>
            <a:r>
              <a:rPr lang="en-US" b="1" dirty="0">
                <a:solidFill>
                  <a:srgbClr val="C0C0C0"/>
                </a:solidFill>
                <a:latin typeface="Courier New" pitchFamily="49" charset="0"/>
                <a:cs typeface="Courier New" pitchFamily="49" charset="0"/>
              </a:rPr>
              <a:t>);</a:t>
            </a:r>
          </a:p>
        </p:txBody>
      </p:sp>
    </p:spTree>
    <p:extLst>
      <p:ext uri="{BB962C8B-B14F-4D97-AF65-F5344CB8AC3E}">
        <p14:creationId xmlns:p14="http://schemas.microsoft.com/office/powerpoint/2010/main" val="3815926392"/>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SIGNALS AND SLOTS: </a:t>
            </a:r>
            <a:r>
              <a:rPr lang="en-US" dirty="0" smtClean="0">
                <a:solidFill>
                  <a:schemeClr val="accent1"/>
                </a:solidFill>
              </a:rPr>
              <a:t>CONNECT</a:t>
            </a:r>
            <a:endParaRPr lang="en-US" dirty="0">
              <a:solidFill>
                <a:schemeClr val="accent1"/>
              </a:solidFill>
            </a:endParaRPr>
          </a:p>
        </p:txBody>
      </p:sp>
      <p:sp>
        <p:nvSpPr>
          <p:cNvPr id="5" name="Content Placeholder 4"/>
          <p:cNvSpPr>
            <a:spLocks noGrp="1"/>
          </p:cNvSpPr>
          <p:nvPr>
            <p:ph sz="quarter" idx="11"/>
          </p:nvPr>
        </p:nvSpPr>
        <p:spPr>
          <a:xfrm>
            <a:off x="286941" y="897732"/>
            <a:ext cx="4056459" cy="4099718"/>
          </a:xfrm>
        </p:spPr>
        <p:txBody>
          <a:bodyPr>
            <a:normAutofit/>
          </a:bodyPr>
          <a:lstStyle/>
          <a:p>
            <a:r>
              <a:rPr lang="en-US" dirty="0"/>
              <a:t>You can also connect to </a:t>
            </a:r>
            <a:r>
              <a:rPr lang="en-US" dirty="0" err="1"/>
              <a:t>functors</a:t>
            </a:r>
            <a:r>
              <a:rPr lang="en-US" dirty="0"/>
              <a:t> or C++11 lambdas</a:t>
            </a:r>
            <a:endParaRPr lang="en-US" dirty="0" smtClean="0"/>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defTabSz="914400" eaLnBrk="0" fontAlgn="base" hangingPunct="0">
              <a:spcBef>
                <a:spcPct val="0"/>
              </a:spcBef>
              <a:spcAft>
                <a:spcPct val="0"/>
              </a:spcAft>
            </a:pPr>
            <a:r>
              <a:rPr lang="en-US" b="1" dirty="0" smtClean="0">
                <a:solidFill>
                  <a:srgbClr val="C0C0C0"/>
                </a:solidFill>
                <a:latin typeface="Courier New" pitchFamily="49" charset="0"/>
                <a:cs typeface="Courier New" pitchFamily="49" charset="0"/>
              </a:rPr>
              <a:t>connect</a:t>
            </a:r>
            <a:r>
              <a:rPr lang="en-US" b="1" dirty="0">
                <a:solidFill>
                  <a:srgbClr val="C0C0C0"/>
                </a:solidFill>
                <a:latin typeface="Courier New" pitchFamily="49" charset="0"/>
                <a:cs typeface="Courier New" pitchFamily="49" charset="0"/>
              </a:rPr>
              <a:t>(</a:t>
            </a:r>
          </a:p>
          <a:p>
            <a:pPr defTabSz="914400" eaLnBrk="0" fontAlgn="base" hangingPunct="0">
              <a:spcBef>
                <a:spcPct val="0"/>
              </a:spcBef>
              <a:spcAft>
                <a:spcPct val="0"/>
              </a:spcAft>
            </a:pPr>
            <a:r>
              <a:rPr lang="en-US" b="1" dirty="0">
                <a:solidFill>
                  <a:srgbClr val="C0C0C0"/>
                </a:solidFill>
                <a:latin typeface="Courier New" pitchFamily="49" charset="0"/>
                <a:cs typeface="Courier New" pitchFamily="49" charset="0"/>
              </a:rPr>
              <a:t>    sender, &amp;</a:t>
            </a:r>
            <a:r>
              <a:rPr lang="en-US" b="1" dirty="0" err="1">
                <a:solidFill>
                  <a:srgbClr val="9876AA"/>
                </a:solidFill>
                <a:latin typeface="Courier New" panose="02070309020205020404" pitchFamily="49" charset="0"/>
                <a:cs typeface="Courier New" panose="02070309020205020404" pitchFamily="49" charset="0"/>
              </a:rPr>
              <a:t>MyObject</a:t>
            </a:r>
            <a:r>
              <a:rPr lang="en-US" b="1" dirty="0">
                <a:solidFill>
                  <a:srgbClr val="C0C0C0"/>
                </a:solidFill>
                <a:latin typeface="Courier New" pitchFamily="49" charset="0"/>
                <a:cs typeface="Courier New" pitchFamily="49" charset="0"/>
              </a:rPr>
              <a:t>::</a:t>
            </a:r>
            <a:r>
              <a:rPr lang="en-US" b="1" dirty="0" err="1">
                <a:solidFill>
                  <a:srgbClr val="C0C0C0"/>
                </a:solidFill>
                <a:latin typeface="Courier New" pitchFamily="49" charset="0"/>
                <a:cs typeface="Courier New" pitchFamily="49" charset="0"/>
              </a:rPr>
              <a:t>mySignal</a:t>
            </a:r>
            <a:r>
              <a:rPr lang="en-US" b="1" dirty="0">
                <a:solidFill>
                  <a:srgbClr val="C0C0C0"/>
                </a:solidFill>
                <a:latin typeface="Courier New" pitchFamily="49" charset="0"/>
                <a:cs typeface="Courier New" pitchFamily="49" charset="0"/>
              </a:rPr>
              <a:t>,</a:t>
            </a:r>
          </a:p>
          <a:p>
            <a:pPr defTabSz="914400" eaLnBrk="0" fontAlgn="base" hangingPunct="0">
              <a:spcBef>
                <a:spcPct val="0"/>
              </a:spcBef>
              <a:spcAft>
                <a:spcPct val="0"/>
              </a:spcAft>
            </a:pPr>
            <a:r>
              <a:rPr lang="en-US" b="1" dirty="0">
                <a:solidFill>
                  <a:srgbClr val="C0C0C0"/>
                </a:solidFill>
                <a:latin typeface="Courier New" pitchFamily="49" charset="0"/>
                <a:cs typeface="Courier New" pitchFamily="49" charset="0"/>
              </a:rPr>
              <a:t>    [=]() {</a:t>
            </a:r>
          </a:p>
          <a:p>
            <a:pPr defTabSz="914400" eaLnBrk="0" fontAlgn="base" hangingPunct="0">
              <a:spcBef>
                <a:spcPct val="0"/>
              </a:spcBef>
              <a:spcAft>
                <a:spcPct val="0"/>
              </a:spcAft>
            </a:pPr>
            <a:r>
              <a:rPr lang="en-US" b="1" dirty="0">
                <a:solidFill>
                  <a:srgbClr val="000000"/>
                </a:solidFill>
                <a:latin typeface="Courier New" pitchFamily="49" charset="0"/>
                <a:cs typeface="Courier New" pitchFamily="49" charset="0"/>
              </a:rPr>
              <a:t> </a:t>
            </a:r>
            <a:r>
              <a:rPr lang="en-US" b="1" dirty="0" smtClean="0">
                <a:solidFill>
                  <a:srgbClr val="000000"/>
                </a:solidFill>
                <a:latin typeface="Courier New" pitchFamily="49" charset="0"/>
                <a:cs typeface="Courier New" pitchFamily="49" charset="0"/>
              </a:rPr>
              <a:t>       </a:t>
            </a:r>
            <a:r>
              <a:rPr lang="en-US" b="1" dirty="0" err="1">
                <a:solidFill>
                  <a:srgbClr val="6897BB"/>
                </a:solidFill>
                <a:latin typeface="Courier New" panose="02070309020205020404" pitchFamily="49" charset="0"/>
                <a:cs typeface="Courier New" panose="02070309020205020404" pitchFamily="49" charset="0"/>
              </a:rPr>
              <a:t>qDebug</a:t>
            </a:r>
            <a:r>
              <a:rPr lang="en-US" b="1" dirty="0">
                <a:solidFill>
                  <a:srgbClr val="C0C0C0"/>
                </a:solidFill>
                <a:latin typeface="Courier New" pitchFamily="49" charset="0"/>
                <a:cs typeface="Courier New" pitchFamily="49" charset="0"/>
              </a:rPr>
              <a:t>() &lt;&lt; </a:t>
            </a:r>
            <a:r>
              <a:rPr lang="en-US" b="1" dirty="0">
                <a:solidFill>
                  <a:srgbClr val="CC7832"/>
                </a:solidFill>
                <a:latin typeface="Courier New" panose="02070309020205020404" pitchFamily="49" charset="0"/>
                <a:cs typeface="Courier New" panose="02070309020205020404" pitchFamily="49" charset="0"/>
              </a:rPr>
              <a:t>this</a:t>
            </a:r>
            <a:r>
              <a:rPr lang="en-US" b="1" dirty="0">
                <a:solidFill>
                  <a:srgbClr val="C0C0C0"/>
                </a:solidFill>
                <a:latin typeface="Courier New" pitchFamily="49" charset="0"/>
                <a:cs typeface="Courier New" pitchFamily="49" charset="0"/>
              </a:rPr>
              <a:t>-&gt;</a:t>
            </a:r>
            <a:r>
              <a:rPr lang="en-US" b="1" dirty="0" err="1">
                <a:solidFill>
                  <a:srgbClr val="C0C0C0"/>
                </a:solidFill>
                <a:latin typeface="Courier New" pitchFamily="49" charset="0"/>
                <a:cs typeface="Courier New" pitchFamily="49" charset="0"/>
              </a:rPr>
              <a:t>objectName</a:t>
            </a:r>
            <a:r>
              <a:rPr lang="en-US" b="1" dirty="0">
                <a:solidFill>
                  <a:srgbClr val="C0C0C0"/>
                </a:solidFill>
                <a:latin typeface="Courier New" pitchFamily="49" charset="0"/>
                <a:cs typeface="Courier New" pitchFamily="49" charset="0"/>
              </a:rPr>
              <a:t>();</a:t>
            </a:r>
          </a:p>
          <a:p>
            <a:pPr defTabSz="914400" eaLnBrk="0" fontAlgn="base" hangingPunct="0">
              <a:spcBef>
                <a:spcPct val="0"/>
              </a:spcBef>
              <a:spcAft>
                <a:spcPct val="0"/>
              </a:spcAft>
            </a:pPr>
            <a:r>
              <a:rPr lang="en-US" b="1" dirty="0">
                <a:solidFill>
                  <a:srgbClr val="C0C0C0"/>
                </a:solidFill>
                <a:latin typeface="Courier New" pitchFamily="49" charset="0"/>
                <a:cs typeface="Courier New" pitchFamily="49" charset="0"/>
              </a:rPr>
              <a:t>    }</a:t>
            </a:r>
          </a:p>
          <a:p>
            <a:pPr defTabSz="914400" eaLnBrk="0" fontAlgn="base" hangingPunct="0">
              <a:spcBef>
                <a:spcPct val="0"/>
              </a:spcBef>
              <a:spcAft>
                <a:spcPct val="0"/>
              </a:spcAft>
            </a:pPr>
            <a:r>
              <a:rPr lang="en-US" b="1" dirty="0">
                <a:solidFill>
                  <a:srgbClr val="C0C0C0"/>
                </a:solidFill>
                <a:latin typeface="Courier New" pitchFamily="49" charset="0"/>
                <a:cs typeface="Courier New" pitchFamily="49" charset="0"/>
              </a:rPr>
              <a:t>);</a:t>
            </a:r>
          </a:p>
        </p:txBody>
      </p:sp>
    </p:spTree>
    <p:extLst>
      <p:ext uri="{BB962C8B-B14F-4D97-AF65-F5344CB8AC3E}">
        <p14:creationId xmlns:p14="http://schemas.microsoft.com/office/powerpoint/2010/main" val="379980886"/>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SIGNALS AND SLOTS: </a:t>
            </a:r>
            <a:r>
              <a:rPr lang="en-US" dirty="0" smtClean="0">
                <a:solidFill>
                  <a:schemeClr val="accent1"/>
                </a:solidFill>
              </a:rPr>
              <a:t>CONNECT</a:t>
            </a:r>
            <a:endParaRPr lang="en-US" dirty="0">
              <a:solidFill>
                <a:schemeClr val="accent1"/>
              </a:solidFill>
            </a:endParaRPr>
          </a:p>
        </p:txBody>
      </p:sp>
      <p:sp>
        <p:nvSpPr>
          <p:cNvPr id="5" name="Content Placeholder 4"/>
          <p:cNvSpPr>
            <a:spLocks noGrp="1"/>
          </p:cNvSpPr>
          <p:nvPr>
            <p:ph sz="quarter" idx="11"/>
          </p:nvPr>
        </p:nvSpPr>
        <p:spPr>
          <a:xfrm>
            <a:off x="286941" y="897732"/>
            <a:ext cx="4056459" cy="4099718"/>
          </a:xfrm>
        </p:spPr>
        <p:txBody>
          <a:bodyPr>
            <a:normAutofit/>
          </a:bodyPr>
          <a:lstStyle/>
          <a:p>
            <a:r>
              <a:rPr lang="en-US" dirty="0" smtClean="0"/>
              <a:t>Signals can be connected to other signals.</a:t>
            </a:r>
          </a:p>
          <a:p>
            <a:r>
              <a:rPr lang="en-US" dirty="0" smtClean="0"/>
              <a:t>If the source signal emitted, then all connected signals will be emitted.</a:t>
            </a:r>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defTabSz="914400" eaLnBrk="0" fontAlgn="base" hangingPunct="0">
              <a:spcBef>
                <a:spcPct val="0"/>
              </a:spcBef>
              <a:spcAft>
                <a:spcPct val="0"/>
              </a:spcAft>
            </a:pPr>
            <a:r>
              <a:rPr lang="en-US" b="1" dirty="0" smtClean="0">
                <a:solidFill>
                  <a:srgbClr val="C0C0C0"/>
                </a:solidFill>
                <a:latin typeface="Courier New" pitchFamily="49" charset="0"/>
                <a:cs typeface="Courier New" pitchFamily="49" charset="0"/>
              </a:rPr>
              <a:t>connect(</a:t>
            </a:r>
          </a:p>
          <a:p>
            <a:pPr defTabSz="914400" eaLnBrk="0" fontAlgn="base" hangingPunct="0">
              <a:spcBef>
                <a:spcPct val="0"/>
              </a:spcBef>
              <a:spcAft>
                <a:spcPct val="0"/>
              </a:spcAft>
            </a:pPr>
            <a:r>
              <a:rPr lang="en-US" b="1" dirty="0">
                <a:solidFill>
                  <a:srgbClr val="C0C0C0"/>
                </a:solidFill>
                <a:latin typeface="Courier New" pitchFamily="49" charset="0"/>
                <a:cs typeface="Courier New" pitchFamily="49" charset="0"/>
              </a:rPr>
              <a:t> </a:t>
            </a:r>
            <a:r>
              <a:rPr lang="en-US" b="1" dirty="0" smtClean="0">
                <a:solidFill>
                  <a:srgbClr val="C0C0C0"/>
                </a:solidFill>
                <a:latin typeface="Courier New" pitchFamily="49" charset="0"/>
                <a:cs typeface="Courier New" pitchFamily="49" charset="0"/>
              </a:rPr>
              <a:t>   </a:t>
            </a:r>
            <a:r>
              <a:rPr lang="en-US" b="1" dirty="0" err="1" smtClean="0">
                <a:solidFill>
                  <a:srgbClr val="C0C0C0"/>
                </a:solidFill>
                <a:latin typeface="Courier New" pitchFamily="49" charset="0"/>
                <a:cs typeface="Courier New" pitchFamily="49" charset="0"/>
              </a:rPr>
              <a:t>myButton</a:t>
            </a:r>
            <a:r>
              <a:rPr lang="en-US" b="1" dirty="0">
                <a:solidFill>
                  <a:srgbClr val="C0C0C0"/>
                </a:solidFill>
                <a:latin typeface="Courier New" pitchFamily="49" charset="0"/>
                <a:cs typeface="Courier New" pitchFamily="49" charset="0"/>
              </a:rPr>
              <a:t>, </a:t>
            </a:r>
            <a:r>
              <a:rPr lang="en-US" b="1" dirty="0">
                <a:solidFill>
                  <a:srgbClr val="CC7832"/>
                </a:solidFill>
                <a:latin typeface="Courier New" panose="02070309020205020404" pitchFamily="49" charset="0"/>
                <a:cs typeface="Courier New" panose="02070309020205020404" pitchFamily="49" charset="0"/>
              </a:rPr>
              <a:t>SIGNAL</a:t>
            </a:r>
            <a:r>
              <a:rPr lang="en-US" b="1" dirty="0">
                <a:solidFill>
                  <a:srgbClr val="C0C0C0"/>
                </a:solidFill>
                <a:latin typeface="Courier New" pitchFamily="49" charset="0"/>
                <a:cs typeface="Courier New" pitchFamily="49" charset="0"/>
              </a:rPr>
              <a:t>(clicked</a:t>
            </a:r>
            <a:r>
              <a:rPr lang="en-US" b="1" dirty="0" smtClean="0">
                <a:solidFill>
                  <a:srgbClr val="C0C0C0"/>
                </a:solidFill>
                <a:latin typeface="Courier New" pitchFamily="49" charset="0"/>
                <a:cs typeface="Courier New" pitchFamily="49" charset="0"/>
              </a:rPr>
              <a:t>()),</a:t>
            </a:r>
          </a:p>
          <a:p>
            <a:pPr defTabSz="914400" eaLnBrk="0" fontAlgn="base" hangingPunct="0">
              <a:spcBef>
                <a:spcPct val="0"/>
              </a:spcBef>
              <a:spcAft>
                <a:spcPct val="0"/>
              </a:spcAft>
            </a:pPr>
            <a:r>
              <a:rPr lang="en-US" b="1" dirty="0">
                <a:solidFill>
                  <a:srgbClr val="C0C0C0"/>
                </a:solidFill>
                <a:latin typeface="Courier New" pitchFamily="49" charset="0"/>
                <a:cs typeface="Courier New" pitchFamily="49" charset="0"/>
              </a:rPr>
              <a:t> </a:t>
            </a:r>
            <a:r>
              <a:rPr lang="en-US" b="1" dirty="0" smtClean="0">
                <a:solidFill>
                  <a:srgbClr val="C0C0C0"/>
                </a:solidFill>
                <a:latin typeface="Courier New" pitchFamily="49" charset="0"/>
                <a:cs typeface="Courier New" pitchFamily="49" charset="0"/>
              </a:rPr>
              <a:t>   </a:t>
            </a:r>
            <a:r>
              <a:rPr lang="en-US" b="1" dirty="0">
                <a:solidFill>
                  <a:srgbClr val="CC7832"/>
                </a:solidFill>
                <a:latin typeface="Courier New" panose="02070309020205020404" pitchFamily="49" charset="0"/>
                <a:cs typeface="Courier New" panose="02070309020205020404" pitchFamily="49" charset="0"/>
              </a:rPr>
              <a:t>this</a:t>
            </a:r>
            <a:r>
              <a:rPr lang="en-US" b="1" dirty="0">
                <a:solidFill>
                  <a:srgbClr val="C0C0C0"/>
                </a:solidFill>
                <a:latin typeface="Courier New" pitchFamily="49" charset="0"/>
                <a:cs typeface="Courier New" pitchFamily="49" charset="0"/>
              </a:rPr>
              <a:t>, </a:t>
            </a:r>
            <a:r>
              <a:rPr lang="en-US" b="1" dirty="0">
                <a:solidFill>
                  <a:srgbClr val="CC7832"/>
                </a:solidFill>
                <a:latin typeface="Courier New" panose="02070309020205020404" pitchFamily="49" charset="0"/>
                <a:cs typeface="Courier New" panose="02070309020205020404" pitchFamily="49" charset="0"/>
              </a:rPr>
              <a:t>SIGNAL</a:t>
            </a:r>
            <a:r>
              <a:rPr lang="en-US" b="1" dirty="0">
                <a:solidFill>
                  <a:srgbClr val="C0C0C0"/>
                </a:solidFill>
                <a:latin typeface="Courier New" pitchFamily="49" charset="0"/>
                <a:cs typeface="Courier New" pitchFamily="49" charset="0"/>
              </a:rPr>
              <a:t>(</a:t>
            </a:r>
            <a:r>
              <a:rPr lang="en-US" b="1" dirty="0" err="1">
                <a:solidFill>
                  <a:srgbClr val="C0C0C0"/>
                </a:solidFill>
                <a:latin typeface="Courier New" pitchFamily="49" charset="0"/>
                <a:cs typeface="Courier New" pitchFamily="49" charset="0"/>
              </a:rPr>
              <a:t>buttonClicked</a:t>
            </a:r>
            <a:r>
              <a:rPr lang="en-US" b="1" dirty="0" smtClean="0">
                <a:solidFill>
                  <a:srgbClr val="C0C0C0"/>
                </a:solidFill>
                <a:latin typeface="Courier New" pitchFamily="49" charset="0"/>
                <a:cs typeface="Courier New" pitchFamily="49" charset="0"/>
              </a:rPr>
              <a:t>())</a:t>
            </a:r>
          </a:p>
          <a:p>
            <a:pPr defTabSz="914400" eaLnBrk="0" fontAlgn="base" hangingPunct="0">
              <a:spcBef>
                <a:spcPct val="0"/>
              </a:spcBef>
              <a:spcAft>
                <a:spcPct val="0"/>
              </a:spcAft>
            </a:pPr>
            <a:r>
              <a:rPr lang="en-US" b="1" dirty="0" smtClean="0">
                <a:solidFill>
                  <a:srgbClr val="C0C0C0"/>
                </a:solidFill>
                <a:latin typeface="Courier New" pitchFamily="49" charset="0"/>
                <a:cs typeface="Courier New" pitchFamily="49" charset="0"/>
              </a:rPr>
              <a:t>);</a:t>
            </a:r>
            <a:endParaRPr lang="en-US" b="1" dirty="0">
              <a:solidFill>
                <a:srgbClr val="C0C0C0"/>
              </a:solidFill>
              <a:latin typeface="Courier New" pitchFamily="49" charset="0"/>
              <a:cs typeface="Courier New" pitchFamily="49" charset="0"/>
            </a:endParaRPr>
          </a:p>
        </p:txBody>
      </p:sp>
    </p:spTree>
    <p:extLst>
      <p:ext uri="{BB962C8B-B14F-4D97-AF65-F5344CB8AC3E}">
        <p14:creationId xmlns:p14="http://schemas.microsoft.com/office/powerpoint/2010/main" val="2357279043"/>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Signals AND SLOTS: </a:t>
            </a:r>
            <a:r>
              <a:rPr lang="en-US" dirty="0">
                <a:solidFill>
                  <a:schemeClr val="accent1"/>
                </a:solidFill>
              </a:rPr>
              <a:t>CONNECTION TYPES</a:t>
            </a:r>
          </a:p>
        </p:txBody>
      </p:sp>
      <p:sp>
        <p:nvSpPr>
          <p:cNvPr id="5" name="Content Placeholder 4"/>
          <p:cNvSpPr>
            <a:spLocks noGrp="1"/>
          </p:cNvSpPr>
          <p:nvPr>
            <p:ph sz="quarter" idx="11"/>
          </p:nvPr>
        </p:nvSpPr>
        <p:spPr>
          <a:xfrm>
            <a:off x="286941" y="897732"/>
            <a:ext cx="4056459" cy="4099718"/>
          </a:xfrm>
        </p:spPr>
        <p:txBody>
          <a:bodyPr>
            <a:normAutofit/>
          </a:bodyPr>
          <a:lstStyle/>
          <a:p>
            <a:r>
              <a:rPr lang="en-US" dirty="0" err="1">
                <a:solidFill>
                  <a:schemeClr val="accent3"/>
                </a:solidFill>
              </a:rPr>
              <a:t>QObject</a:t>
            </a:r>
            <a:r>
              <a:rPr lang="en-US" dirty="0">
                <a:solidFill>
                  <a:schemeClr val="accent3"/>
                </a:solidFill>
              </a:rPr>
              <a:t>::connect </a:t>
            </a:r>
            <a:r>
              <a:rPr lang="en-US" dirty="0">
                <a:solidFill>
                  <a:schemeClr val="accent1"/>
                </a:solidFill>
              </a:rPr>
              <a:t>have </a:t>
            </a:r>
            <a:r>
              <a:rPr lang="en-US" dirty="0" smtClean="0">
                <a:solidFill>
                  <a:schemeClr val="accent1"/>
                </a:solidFill>
              </a:rPr>
              <a:t>an additional </a:t>
            </a:r>
            <a:r>
              <a:rPr lang="en-US" dirty="0">
                <a:solidFill>
                  <a:schemeClr val="accent1"/>
                </a:solidFill>
              </a:rPr>
              <a:t>argument </a:t>
            </a:r>
            <a:r>
              <a:rPr lang="en-US" dirty="0" smtClean="0">
                <a:solidFill>
                  <a:schemeClr val="accent1"/>
                </a:solidFill>
              </a:rPr>
              <a:t>that represents a connection type.</a:t>
            </a:r>
            <a:endParaRPr lang="en-US" dirty="0">
              <a:solidFill>
                <a:schemeClr val="accent1"/>
              </a:solidFill>
            </a:endParaRPr>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defTabSz="914400" eaLnBrk="0" fontAlgn="base" hangingPunct="0">
              <a:spcBef>
                <a:spcPct val="0"/>
              </a:spcBef>
              <a:spcAft>
                <a:spcPct val="0"/>
              </a:spcAft>
            </a:pPr>
            <a:r>
              <a:rPr lang="en-US" b="1" dirty="0" err="1">
                <a:solidFill>
                  <a:srgbClr val="9876AA"/>
                </a:solidFill>
                <a:latin typeface="Courier New" pitchFamily="49" charset="0"/>
                <a:cs typeface="Courier New" panose="02070309020205020404" pitchFamily="49" charset="0"/>
              </a:rPr>
              <a:t>QObject</a:t>
            </a:r>
            <a:r>
              <a:rPr lang="en-US" b="1" dirty="0">
                <a:solidFill>
                  <a:srgbClr val="A9B7C6"/>
                </a:solidFill>
                <a:latin typeface="Courier New" panose="02070309020205020404" pitchFamily="49" charset="0"/>
                <a:cs typeface="Courier New" panose="02070309020205020404" pitchFamily="49" charset="0"/>
              </a:rPr>
              <a:t>::connect(</a:t>
            </a:r>
          </a:p>
          <a:p>
            <a:pPr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    sender, &amp;</a:t>
            </a:r>
            <a:r>
              <a:rPr lang="en-US" b="1" dirty="0" err="1">
                <a:solidFill>
                  <a:srgbClr val="9876AA"/>
                </a:solidFill>
                <a:latin typeface="Courier New" panose="02070309020205020404" pitchFamily="49" charset="0"/>
                <a:cs typeface="Courier New" panose="02070309020205020404" pitchFamily="49" charset="0"/>
              </a:rPr>
              <a:t>MyObject</a:t>
            </a:r>
            <a:r>
              <a:rPr lang="en-US" b="1" dirty="0">
                <a:solidFill>
                  <a:srgbClr val="A9B7C6"/>
                </a:solidFill>
                <a:latin typeface="Courier New" panose="02070309020205020404" pitchFamily="49" charset="0"/>
                <a:cs typeface="Courier New" panose="02070309020205020404" pitchFamily="49" charset="0"/>
              </a:rPr>
              <a:t>::</a:t>
            </a:r>
            <a:r>
              <a:rPr lang="en-US" b="1" dirty="0" err="1">
                <a:solidFill>
                  <a:srgbClr val="A9B7C6"/>
                </a:solidFill>
                <a:latin typeface="Courier New" panose="02070309020205020404" pitchFamily="49" charset="0"/>
                <a:cs typeface="Courier New" panose="02070309020205020404" pitchFamily="49" charset="0"/>
              </a:rPr>
              <a:t>mySignal</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b="1" dirty="0">
                <a:solidFill>
                  <a:srgbClr val="00000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receiver, &amp;</a:t>
            </a:r>
            <a:r>
              <a:rPr lang="en-US" b="1" dirty="0" err="1">
                <a:solidFill>
                  <a:srgbClr val="9876AA"/>
                </a:solidFill>
                <a:latin typeface="Courier New" panose="02070309020205020404" pitchFamily="49" charset="0"/>
                <a:cs typeface="Courier New" panose="02070309020205020404" pitchFamily="49" charset="0"/>
              </a:rPr>
              <a:t>MyObject</a:t>
            </a:r>
            <a:r>
              <a:rPr lang="en-US" b="1" dirty="0">
                <a:solidFill>
                  <a:srgbClr val="A9B7C6"/>
                </a:solidFill>
                <a:latin typeface="Courier New" panose="02070309020205020404" pitchFamily="49" charset="0"/>
                <a:cs typeface="Courier New" panose="02070309020205020404" pitchFamily="49" charset="0"/>
              </a:rPr>
              <a:t>::</a:t>
            </a:r>
            <a:r>
              <a:rPr lang="en-US" b="1" dirty="0" err="1" smtClean="0">
                <a:solidFill>
                  <a:srgbClr val="A9B7C6"/>
                </a:solidFill>
                <a:latin typeface="Courier New" panose="02070309020205020404" pitchFamily="49" charset="0"/>
                <a:cs typeface="Courier New" panose="02070309020205020404" pitchFamily="49" charset="0"/>
              </a:rPr>
              <a:t>mySlot</a:t>
            </a:r>
            <a:r>
              <a:rPr lang="en-US" b="1" dirty="0" smtClean="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 </a:t>
            </a:r>
            <a:r>
              <a:rPr lang="en-US" b="1" dirty="0" smtClean="0">
                <a:solidFill>
                  <a:srgbClr val="A9B7C6"/>
                </a:solidFill>
                <a:latin typeface="Courier New" panose="02070309020205020404" pitchFamily="49" charset="0"/>
                <a:cs typeface="Courier New" panose="02070309020205020404" pitchFamily="49" charset="0"/>
              </a:rPr>
              <a:t>   </a:t>
            </a:r>
            <a:r>
              <a:rPr lang="en-US" b="1" dirty="0">
                <a:solidFill>
                  <a:srgbClr val="9876AA"/>
                </a:solidFill>
                <a:latin typeface="Courier New" panose="02070309020205020404" pitchFamily="49" charset="0"/>
                <a:cs typeface="Courier New" panose="02070309020205020404" pitchFamily="49" charset="0"/>
              </a:rPr>
              <a:t>Qt</a:t>
            </a:r>
            <a:r>
              <a:rPr lang="en-US" b="1" dirty="0">
                <a:solidFill>
                  <a:srgbClr val="A9B7C6"/>
                </a:solidFill>
                <a:latin typeface="Courier New" panose="02070309020205020404" pitchFamily="49" charset="0"/>
                <a:cs typeface="Courier New" panose="02070309020205020404" pitchFamily="49" charset="0"/>
              </a:rPr>
              <a:t>::</a:t>
            </a:r>
            <a:r>
              <a:rPr lang="en-US" b="1" dirty="0" err="1">
                <a:solidFill>
                  <a:srgbClr val="9876AA"/>
                </a:solidFill>
                <a:latin typeface="Courier New" panose="02070309020205020404" pitchFamily="49" charset="0"/>
                <a:cs typeface="Courier New" panose="02070309020205020404" pitchFamily="49" charset="0"/>
              </a:rPr>
              <a:t>AutoConnection</a:t>
            </a:r>
            <a:endParaRPr lang="en-US" b="1" dirty="0">
              <a:solidFill>
                <a:srgbClr val="9876AA"/>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182146437"/>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Signals AND </a:t>
            </a:r>
            <a:r>
              <a:rPr lang="en-US" dirty="0" smtClean="0"/>
              <a:t>SLOTS: </a:t>
            </a:r>
            <a:r>
              <a:rPr lang="en-US" dirty="0" smtClean="0">
                <a:solidFill>
                  <a:schemeClr val="accent1"/>
                </a:solidFill>
              </a:rPr>
              <a:t>CONNECTION TYPEs</a:t>
            </a:r>
            <a:endParaRPr lang="en-US" dirty="0">
              <a:solidFill>
                <a:schemeClr val="accent1"/>
              </a:solidFill>
            </a:endParaRPr>
          </a:p>
        </p:txBody>
      </p:sp>
      <p:sp>
        <p:nvSpPr>
          <p:cNvPr id="5" name="Content Placeholder 4"/>
          <p:cNvSpPr>
            <a:spLocks noGrp="1"/>
          </p:cNvSpPr>
          <p:nvPr>
            <p:ph sz="quarter" idx="11"/>
          </p:nvPr>
        </p:nvSpPr>
        <p:spPr/>
        <p:txBody>
          <a:bodyPr>
            <a:normAutofit/>
          </a:bodyPr>
          <a:lstStyle/>
          <a:p>
            <a:r>
              <a:rPr lang="en-US" dirty="0">
                <a:solidFill>
                  <a:schemeClr val="accent3"/>
                </a:solidFill>
              </a:rPr>
              <a:t>Qt::</a:t>
            </a:r>
            <a:r>
              <a:rPr lang="en-US" dirty="0" err="1" smtClean="0">
                <a:solidFill>
                  <a:schemeClr val="accent3"/>
                </a:solidFill>
              </a:rPr>
              <a:t>ConnectionType</a:t>
            </a:r>
            <a:r>
              <a:rPr lang="en-US" dirty="0"/>
              <a:t>:</a:t>
            </a:r>
            <a:endParaRPr lang="en-US" dirty="0" smtClean="0"/>
          </a:p>
          <a:p>
            <a:pPr lvl="1"/>
            <a:r>
              <a:rPr lang="en-US" dirty="0">
                <a:solidFill>
                  <a:schemeClr val="accent4"/>
                </a:solidFill>
              </a:rPr>
              <a:t>Qt::</a:t>
            </a:r>
            <a:r>
              <a:rPr lang="en-US" dirty="0" err="1" smtClean="0">
                <a:solidFill>
                  <a:schemeClr val="accent4"/>
                </a:solidFill>
              </a:rPr>
              <a:t>AutoConnection</a:t>
            </a:r>
            <a:r>
              <a:rPr lang="en-US" dirty="0" smtClean="0"/>
              <a:t> (default) </a:t>
            </a:r>
            <a:r>
              <a:rPr lang="en-US" dirty="0"/>
              <a:t>– </a:t>
            </a:r>
            <a:r>
              <a:rPr lang="en-US" dirty="0" smtClean="0"/>
              <a:t>if </a:t>
            </a:r>
            <a:r>
              <a:rPr lang="en-US" dirty="0"/>
              <a:t>the receiver lives in the thread that emits the signal, </a:t>
            </a:r>
            <a:r>
              <a:rPr lang="en-US" dirty="0">
                <a:solidFill>
                  <a:schemeClr val="accent3"/>
                </a:solidFill>
              </a:rPr>
              <a:t>Qt::</a:t>
            </a:r>
            <a:r>
              <a:rPr lang="en-US" dirty="0" err="1">
                <a:solidFill>
                  <a:schemeClr val="accent3"/>
                </a:solidFill>
              </a:rPr>
              <a:t>DirectConnection</a:t>
            </a:r>
            <a:r>
              <a:rPr lang="en-US" dirty="0"/>
              <a:t> is used. Otherwise, </a:t>
            </a:r>
            <a:r>
              <a:rPr lang="en-US" dirty="0">
                <a:solidFill>
                  <a:schemeClr val="accent3"/>
                </a:solidFill>
              </a:rPr>
              <a:t>Qt::</a:t>
            </a:r>
            <a:r>
              <a:rPr lang="en-US" dirty="0" err="1">
                <a:solidFill>
                  <a:schemeClr val="accent3"/>
                </a:solidFill>
              </a:rPr>
              <a:t>QueuedConnection</a:t>
            </a:r>
            <a:r>
              <a:rPr lang="en-US" dirty="0"/>
              <a:t> is used</a:t>
            </a:r>
            <a:r>
              <a:rPr lang="en-US" dirty="0" smtClean="0"/>
              <a:t>.</a:t>
            </a:r>
          </a:p>
          <a:p>
            <a:pPr lvl="1"/>
            <a:r>
              <a:rPr lang="en-US" dirty="0">
                <a:solidFill>
                  <a:schemeClr val="accent4"/>
                </a:solidFill>
              </a:rPr>
              <a:t>Qt::</a:t>
            </a:r>
            <a:r>
              <a:rPr lang="en-US" dirty="0" err="1" smtClean="0">
                <a:solidFill>
                  <a:schemeClr val="accent4"/>
                </a:solidFill>
              </a:rPr>
              <a:t>DirectConnection</a:t>
            </a:r>
            <a:r>
              <a:rPr lang="en-US" dirty="0" smtClean="0"/>
              <a:t> – the </a:t>
            </a:r>
            <a:r>
              <a:rPr lang="en-US" dirty="0"/>
              <a:t>slot is invoked immediately when the signal is emitted. The slot is executed in the </a:t>
            </a:r>
            <a:r>
              <a:rPr lang="en-US" dirty="0" err="1"/>
              <a:t>signalling</a:t>
            </a:r>
            <a:r>
              <a:rPr lang="en-US" dirty="0"/>
              <a:t> thread</a:t>
            </a:r>
            <a:r>
              <a:rPr lang="en-US" dirty="0" smtClean="0"/>
              <a:t>.</a:t>
            </a:r>
          </a:p>
          <a:p>
            <a:pPr lvl="1"/>
            <a:r>
              <a:rPr lang="en-US" dirty="0">
                <a:solidFill>
                  <a:schemeClr val="accent4"/>
                </a:solidFill>
              </a:rPr>
              <a:t>Qt::</a:t>
            </a:r>
            <a:r>
              <a:rPr lang="en-US" dirty="0" err="1" smtClean="0">
                <a:solidFill>
                  <a:schemeClr val="accent4"/>
                </a:solidFill>
              </a:rPr>
              <a:t>QueuedConnection</a:t>
            </a:r>
            <a:r>
              <a:rPr lang="en-US" dirty="0" smtClean="0"/>
              <a:t> – the </a:t>
            </a:r>
            <a:r>
              <a:rPr lang="en-US" dirty="0"/>
              <a:t>slot is invoked when control returns to the event loop of the receiver's thread. The slot is executed in the receiver's thread</a:t>
            </a:r>
            <a:r>
              <a:rPr lang="en-US" dirty="0" smtClean="0"/>
              <a:t>.</a:t>
            </a:r>
            <a:endParaRPr lang="en-US" dirty="0"/>
          </a:p>
          <a:p>
            <a:pPr marL="701550" lvl="1" indent="-457200">
              <a:buFont typeface="+mj-lt"/>
              <a:buAutoNum type="arabicPeriod"/>
            </a:pPr>
            <a:endParaRPr lang="en-US" dirty="0" smtClean="0"/>
          </a:p>
          <a:p>
            <a:pPr marL="701550" lvl="1" indent="-457200">
              <a:buFont typeface="+mj-lt"/>
              <a:buAutoNum type="arabicPeriod"/>
            </a:pPr>
            <a:endParaRPr lang="en-US" dirty="0" smtClean="0"/>
          </a:p>
        </p:txBody>
      </p:sp>
    </p:spTree>
    <p:extLst>
      <p:ext uri="{BB962C8B-B14F-4D97-AF65-F5344CB8AC3E}">
        <p14:creationId xmlns:p14="http://schemas.microsoft.com/office/powerpoint/2010/main" val="2964554521"/>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Signals AND </a:t>
            </a:r>
            <a:r>
              <a:rPr lang="en-US" dirty="0" smtClean="0"/>
              <a:t>SLOTS: </a:t>
            </a:r>
            <a:r>
              <a:rPr lang="en-US" dirty="0" smtClean="0">
                <a:solidFill>
                  <a:schemeClr val="accent1"/>
                </a:solidFill>
              </a:rPr>
              <a:t>CONNECTION TYPEs</a:t>
            </a:r>
            <a:endParaRPr lang="en-US" dirty="0">
              <a:solidFill>
                <a:schemeClr val="accent1"/>
              </a:solidFill>
            </a:endParaRPr>
          </a:p>
        </p:txBody>
      </p:sp>
      <p:sp>
        <p:nvSpPr>
          <p:cNvPr id="5" name="Content Placeholder 4"/>
          <p:cNvSpPr>
            <a:spLocks noGrp="1"/>
          </p:cNvSpPr>
          <p:nvPr>
            <p:ph sz="quarter" idx="11"/>
          </p:nvPr>
        </p:nvSpPr>
        <p:spPr/>
        <p:txBody>
          <a:bodyPr>
            <a:normAutofit/>
          </a:bodyPr>
          <a:lstStyle/>
          <a:p>
            <a:r>
              <a:rPr lang="en-US" dirty="0">
                <a:solidFill>
                  <a:schemeClr val="accent3"/>
                </a:solidFill>
              </a:rPr>
              <a:t>Qt::</a:t>
            </a:r>
            <a:r>
              <a:rPr lang="en-US" dirty="0" err="1" smtClean="0">
                <a:solidFill>
                  <a:schemeClr val="accent3"/>
                </a:solidFill>
              </a:rPr>
              <a:t>ConnectionType</a:t>
            </a:r>
            <a:r>
              <a:rPr lang="en-US" dirty="0"/>
              <a:t>:</a:t>
            </a:r>
            <a:endParaRPr lang="en-US" dirty="0" smtClean="0"/>
          </a:p>
          <a:p>
            <a:pPr lvl="1"/>
            <a:r>
              <a:rPr lang="en-US" dirty="0">
                <a:solidFill>
                  <a:schemeClr val="accent4"/>
                </a:solidFill>
              </a:rPr>
              <a:t>Qt::</a:t>
            </a:r>
            <a:r>
              <a:rPr lang="en-US" dirty="0" err="1" smtClean="0">
                <a:solidFill>
                  <a:schemeClr val="accent4"/>
                </a:solidFill>
              </a:rPr>
              <a:t>BlockingQueuedConnection</a:t>
            </a:r>
            <a:r>
              <a:rPr lang="en-US" dirty="0" smtClean="0"/>
              <a:t> – same </a:t>
            </a:r>
            <a:r>
              <a:rPr lang="en-US" dirty="0"/>
              <a:t>as </a:t>
            </a:r>
            <a:r>
              <a:rPr lang="en-US" dirty="0">
                <a:solidFill>
                  <a:schemeClr val="accent3"/>
                </a:solidFill>
              </a:rPr>
              <a:t>Qt::</a:t>
            </a:r>
            <a:r>
              <a:rPr lang="en-US" dirty="0" err="1">
                <a:solidFill>
                  <a:schemeClr val="accent3"/>
                </a:solidFill>
              </a:rPr>
              <a:t>QueuedConnection</a:t>
            </a:r>
            <a:r>
              <a:rPr lang="en-US" dirty="0"/>
              <a:t>, except that </a:t>
            </a:r>
            <a:r>
              <a:rPr lang="en-US"/>
              <a:t>the </a:t>
            </a:r>
            <a:r>
              <a:rPr lang="en-US" smtClean="0"/>
              <a:t>signaling </a:t>
            </a:r>
            <a:r>
              <a:rPr lang="en-US" dirty="0"/>
              <a:t>thread blocks until the slot returns. This connection must not be used if the receiver lives in the </a:t>
            </a:r>
            <a:r>
              <a:rPr lang="en-US" dirty="0" smtClean="0"/>
              <a:t>signaling </a:t>
            </a:r>
            <a:r>
              <a:rPr lang="en-US" dirty="0"/>
              <a:t>thread, or else the application will deadlock.</a:t>
            </a:r>
            <a:endParaRPr lang="en-US" dirty="0" smtClean="0"/>
          </a:p>
          <a:p>
            <a:pPr lvl="1"/>
            <a:r>
              <a:rPr lang="en-US" dirty="0">
                <a:solidFill>
                  <a:schemeClr val="accent4"/>
                </a:solidFill>
              </a:rPr>
              <a:t>Qt::</a:t>
            </a:r>
            <a:r>
              <a:rPr lang="en-US" dirty="0" err="1" smtClean="0">
                <a:solidFill>
                  <a:schemeClr val="accent4"/>
                </a:solidFill>
              </a:rPr>
              <a:t>UniqueConnection</a:t>
            </a:r>
            <a:r>
              <a:rPr lang="en-US" dirty="0" smtClean="0"/>
              <a:t> – this </a:t>
            </a:r>
            <a:r>
              <a:rPr lang="en-US" dirty="0"/>
              <a:t>is a flag that can be combined with any one of the above connection types, using a bitwise OR. When </a:t>
            </a:r>
            <a:r>
              <a:rPr lang="en-US" dirty="0">
                <a:solidFill>
                  <a:schemeClr val="accent3"/>
                </a:solidFill>
              </a:rPr>
              <a:t>Qt::</a:t>
            </a:r>
            <a:r>
              <a:rPr lang="en-US" dirty="0" err="1">
                <a:solidFill>
                  <a:schemeClr val="accent3"/>
                </a:solidFill>
              </a:rPr>
              <a:t>UniqueConnection</a:t>
            </a:r>
            <a:r>
              <a:rPr lang="en-US" dirty="0"/>
              <a:t> is set, </a:t>
            </a:r>
            <a:r>
              <a:rPr lang="en-US" dirty="0" err="1">
                <a:solidFill>
                  <a:schemeClr val="accent3"/>
                </a:solidFill>
              </a:rPr>
              <a:t>QObject</a:t>
            </a:r>
            <a:r>
              <a:rPr lang="en-US" dirty="0">
                <a:solidFill>
                  <a:schemeClr val="accent3"/>
                </a:solidFill>
              </a:rPr>
              <a:t>::</a:t>
            </a:r>
            <a:r>
              <a:rPr lang="en-US" dirty="0" smtClean="0">
                <a:solidFill>
                  <a:schemeClr val="accent3"/>
                </a:solidFill>
              </a:rPr>
              <a:t>connect</a:t>
            </a:r>
            <a:r>
              <a:rPr lang="en-US" dirty="0" smtClean="0"/>
              <a:t> </a:t>
            </a:r>
            <a:r>
              <a:rPr lang="en-US" dirty="0"/>
              <a:t>will fail if the connection already </a:t>
            </a:r>
            <a:r>
              <a:rPr lang="en-US" dirty="0" smtClean="0"/>
              <a:t>exists.</a:t>
            </a:r>
          </a:p>
        </p:txBody>
      </p:sp>
    </p:spTree>
    <p:extLst>
      <p:ext uri="{BB962C8B-B14F-4D97-AF65-F5344CB8AC3E}">
        <p14:creationId xmlns:p14="http://schemas.microsoft.com/office/powerpoint/2010/main" val="1970399531"/>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SIGNALS AND SLOTS: </a:t>
            </a:r>
            <a:r>
              <a:rPr lang="en-US" dirty="0" smtClean="0">
                <a:solidFill>
                  <a:schemeClr val="accent1"/>
                </a:solidFill>
              </a:rPr>
              <a:t>DISCONNECT</a:t>
            </a:r>
            <a:endParaRPr lang="en-US" dirty="0">
              <a:solidFill>
                <a:schemeClr val="accent1"/>
              </a:solidFill>
            </a:endParaRPr>
          </a:p>
        </p:txBody>
      </p:sp>
      <p:sp>
        <p:nvSpPr>
          <p:cNvPr id="5" name="Content Placeholder 4"/>
          <p:cNvSpPr>
            <a:spLocks noGrp="1"/>
          </p:cNvSpPr>
          <p:nvPr>
            <p:ph sz="quarter" idx="11"/>
          </p:nvPr>
        </p:nvSpPr>
        <p:spPr>
          <a:xfrm>
            <a:off x="286941" y="897732"/>
            <a:ext cx="4056459" cy="4099718"/>
          </a:xfrm>
        </p:spPr>
        <p:txBody>
          <a:bodyPr>
            <a:normAutofit/>
          </a:bodyPr>
          <a:lstStyle/>
          <a:p>
            <a:r>
              <a:rPr lang="en-US" dirty="0" err="1">
                <a:solidFill>
                  <a:schemeClr val="accent3"/>
                </a:solidFill>
              </a:rPr>
              <a:t>QObject</a:t>
            </a:r>
            <a:r>
              <a:rPr lang="en-US" dirty="0" smtClean="0">
                <a:solidFill>
                  <a:schemeClr val="accent3"/>
                </a:solidFill>
              </a:rPr>
              <a:t>::disconnect</a:t>
            </a:r>
            <a:r>
              <a:rPr lang="en-US" dirty="0" smtClean="0"/>
              <a:t> is used to disconnect signal and slot</a:t>
            </a:r>
          </a:p>
          <a:p>
            <a:endParaRPr lang="en-US" dirty="0"/>
          </a:p>
          <a:p>
            <a:r>
              <a:rPr lang="en-US" dirty="0" smtClean="0"/>
              <a:t>returns</a:t>
            </a:r>
            <a:r>
              <a:rPr lang="en-US" dirty="0" smtClean="0">
                <a:solidFill>
                  <a:schemeClr val="accent3"/>
                </a:solidFill>
              </a:rPr>
              <a:t> true </a:t>
            </a:r>
            <a:r>
              <a:rPr lang="en-US" dirty="0" smtClean="0"/>
              <a:t>if connection successfully broken</a:t>
            </a:r>
          </a:p>
          <a:p>
            <a:endParaRPr lang="en-US" dirty="0"/>
          </a:p>
          <a:p>
            <a:r>
              <a:rPr lang="en-US" dirty="0" smtClean="0">
                <a:solidFill>
                  <a:schemeClr val="accent3"/>
                </a:solidFill>
              </a:rPr>
              <a:t>0</a:t>
            </a:r>
            <a:r>
              <a:rPr lang="en-US" dirty="0" smtClean="0"/>
              <a:t> can be used as wildcard</a:t>
            </a:r>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defTabSz="914400" eaLnBrk="0" fontAlgn="base" hangingPunct="0">
              <a:spcBef>
                <a:spcPct val="0"/>
              </a:spcBef>
              <a:spcAft>
                <a:spcPct val="0"/>
              </a:spcAft>
            </a:pPr>
            <a:r>
              <a:rPr lang="en-US" sz="1600" b="1" dirty="0" err="1">
                <a:solidFill>
                  <a:srgbClr val="9876AA"/>
                </a:solidFill>
                <a:latin typeface="Courier New" panose="02070309020205020404" pitchFamily="49" charset="0"/>
                <a:cs typeface="Courier New" panose="02070309020205020404" pitchFamily="49" charset="0"/>
              </a:rPr>
              <a:t>QObject</a:t>
            </a:r>
            <a:r>
              <a:rPr lang="en-US" sz="1600" b="1" dirty="0">
                <a:solidFill>
                  <a:srgbClr val="808080"/>
                </a:solidFill>
                <a:latin typeface="Courier New" panose="02070309020205020404" pitchFamily="49" charset="0"/>
                <a:cs typeface="Courier New" panose="02070309020205020404" pitchFamily="49" charset="0"/>
              </a:rPr>
              <a:t> </a:t>
            </a:r>
            <a:r>
              <a:rPr lang="en-US" sz="1600" b="1" dirty="0">
                <a:solidFill>
                  <a:srgbClr val="A9B7C6"/>
                </a:solidFill>
                <a:latin typeface="Courier New" panose="02070309020205020404" pitchFamily="49" charset="0"/>
                <a:cs typeface="Courier New" panose="02070309020205020404" pitchFamily="49" charset="0"/>
              </a:rPr>
              <a:t>*sender = ...;</a:t>
            </a:r>
          </a:p>
          <a:p>
            <a:pPr defTabSz="914400" eaLnBrk="0" fontAlgn="base" hangingPunct="0">
              <a:spcBef>
                <a:spcPct val="0"/>
              </a:spcBef>
              <a:spcAft>
                <a:spcPct val="0"/>
              </a:spcAft>
            </a:pPr>
            <a:r>
              <a:rPr lang="en-US" sz="1600" b="1" dirty="0" err="1">
                <a:solidFill>
                  <a:srgbClr val="9876AA"/>
                </a:solidFill>
                <a:latin typeface="Courier New" panose="02070309020205020404" pitchFamily="49" charset="0"/>
                <a:cs typeface="Courier New" panose="02070309020205020404" pitchFamily="49" charset="0"/>
              </a:rPr>
              <a:t>QObject</a:t>
            </a:r>
            <a:r>
              <a:rPr lang="en-US" sz="1600" b="1" dirty="0">
                <a:solidFill>
                  <a:srgbClr val="808080"/>
                </a:solidFill>
                <a:latin typeface="Courier New" panose="02070309020205020404" pitchFamily="49" charset="0"/>
                <a:cs typeface="Courier New" panose="02070309020205020404" pitchFamily="49" charset="0"/>
              </a:rPr>
              <a:t> </a:t>
            </a:r>
            <a:r>
              <a:rPr lang="en-US" sz="1600" b="1" dirty="0">
                <a:solidFill>
                  <a:srgbClr val="A9B7C6"/>
                </a:solidFill>
                <a:latin typeface="Courier New" panose="02070309020205020404" pitchFamily="49" charset="0"/>
                <a:cs typeface="Courier New" panose="02070309020205020404" pitchFamily="49" charset="0"/>
              </a:rPr>
              <a:t>*receiver = ...;</a:t>
            </a:r>
          </a:p>
          <a:p>
            <a:pPr defTabSz="914400" eaLnBrk="0" fontAlgn="base" hangingPunct="0">
              <a:spcBef>
                <a:spcPct val="0"/>
              </a:spcBef>
              <a:spcAft>
                <a:spcPct val="0"/>
              </a:spcAft>
            </a:pPr>
            <a:endParaRPr lang="en-US" sz="1600" b="1" dirty="0">
              <a:solidFill>
                <a:srgbClr val="808080"/>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sz="1600" b="1" dirty="0">
                <a:solidFill>
                  <a:srgbClr val="808080"/>
                </a:solidFill>
                <a:latin typeface="Courier New" panose="02070309020205020404" pitchFamily="49" charset="0"/>
                <a:cs typeface="Courier New" panose="02070309020205020404" pitchFamily="49" charset="0"/>
              </a:rPr>
              <a:t>// sender, signal, receiver, slot</a:t>
            </a:r>
          </a:p>
          <a:p>
            <a:pPr defTabSz="914400" eaLnBrk="0" fontAlgn="base" hangingPunct="0">
              <a:spcBef>
                <a:spcPct val="0"/>
              </a:spcBef>
              <a:spcAft>
                <a:spcPct val="0"/>
              </a:spcAft>
            </a:pPr>
            <a:endParaRPr lang="en-US" sz="1600" b="1" dirty="0" smtClean="0">
              <a:solidFill>
                <a:srgbClr val="9876AA"/>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sz="1600" b="1" dirty="0" err="1" smtClean="0">
                <a:solidFill>
                  <a:srgbClr val="9876AA"/>
                </a:solidFill>
                <a:latin typeface="Courier New" panose="02070309020205020404" pitchFamily="49" charset="0"/>
                <a:cs typeface="Courier New" panose="02070309020205020404" pitchFamily="49" charset="0"/>
              </a:rPr>
              <a:t>QObject</a:t>
            </a:r>
            <a:r>
              <a:rPr lang="en-US" sz="1600" b="1" dirty="0">
                <a:solidFill>
                  <a:srgbClr val="C0C0C0"/>
                </a:solidFill>
                <a:latin typeface="Courier New" pitchFamily="49" charset="0"/>
                <a:cs typeface="Courier New" pitchFamily="49" charset="0"/>
              </a:rPr>
              <a:t>::</a:t>
            </a:r>
            <a:r>
              <a:rPr lang="en-US" sz="1600" b="1" dirty="0">
                <a:solidFill>
                  <a:schemeClr val="accent4"/>
                </a:solidFill>
                <a:latin typeface="Courier New" pitchFamily="49" charset="0"/>
                <a:cs typeface="Courier New" pitchFamily="49" charset="0"/>
              </a:rPr>
              <a:t>disconnect</a:t>
            </a:r>
            <a:r>
              <a:rPr lang="en-US" sz="1600" b="1" dirty="0">
                <a:solidFill>
                  <a:srgbClr val="C0C0C0"/>
                </a:solidFill>
                <a:latin typeface="Courier New" pitchFamily="49" charset="0"/>
                <a:cs typeface="Courier New" pitchFamily="49" charset="0"/>
              </a:rPr>
              <a:t>(</a:t>
            </a:r>
          </a:p>
          <a:p>
            <a:pPr defTabSz="914400" eaLnBrk="0" fontAlgn="base" hangingPunct="0">
              <a:spcBef>
                <a:spcPct val="0"/>
              </a:spcBef>
              <a:spcAft>
                <a:spcPct val="0"/>
              </a:spcAft>
            </a:pPr>
            <a:r>
              <a:rPr lang="en-US" sz="1600" b="1" dirty="0">
                <a:solidFill>
                  <a:srgbClr val="C0C0C0"/>
                </a:solidFill>
                <a:latin typeface="Courier New" pitchFamily="49" charset="0"/>
                <a:cs typeface="Courier New" pitchFamily="49" charset="0"/>
              </a:rPr>
              <a:t>    </a:t>
            </a:r>
            <a:r>
              <a:rPr lang="en-US" sz="1600" b="1" dirty="0" smtClean="0">
                <a:solidFill>
                  <a:srgbClr val="C0C0C0"/>
                </a:solidFill>
                <a:latin typeface="Courier New" pitchFamily="49" charset="0"/>
                <a:cs typeface="Courier New" pitchFamily="49" charset="0"/>
              </a:rPr>
              <a:t>sender</a:t>
            </a:r>
            <a:r>
              <a:rPr lang="en-US" sz="1600" b="1" dirty="0">
                <a:solidFill>
                  <a:srgbClr val="C0C0C0"/>
                </a:solidFill>
                <a:latin typeface="Courier New" pitchFamily="49" charset="0"/>
                <a:cs typeface="Courier New" pitchFamily="49" charset="0"/>
              </a:rPr>
              <a:t>, </a:t>
            </a:r>
            <a:r>
              <a:rPr lang="en-US" sz="1600" b="1" dirty="0">
                <a:solidFill>
                  <a:srgbClr val="CC7832"/>
                </a:solidFill>
                <a:latin typeface="Courier New" panose="02070309020205020404" pitchFamily="49" charset="0"/>
                <a:cs typeface="Courier New" panose="02070309020205020404" pitchFamily="49" charset="0"/>
              </a:rPr>
              <a:t>SIGNAL</a:t>
            </a:r>
            <a:r>
              <a:rPr lang="en-US" sz="1600" b="1" dirty="0">
                <a:solidFill>
                  <a:srgbClr val="C0C0C0"/>
                </a:solidFill>
                <a:latin typeface="Courier New" pitchFamily="49" charset="0"/>
                <a:cs typeface="Courier New" pitchFamily="49" charset="0"/>
              </a:rPr>
              <a:t>(...),</a:t>
            </a:r>
          </a:p>
          <a:p>
            <a:pPr defTabSz="914400" eaLnBrk="0" fontAlgn="base" hangingPunct="0">
              <a:spcBef>
                <a:spcPct val="0"/>
              </a:spcBef>
              <a:spcAft>
                <a:spcPct val="0"/>
              </a:spcAft>
            </a:pPr>
            <a:r>
              <a:rPr lang="en-US" sz="1600" b="1" dirty="0">
                <a:solidFill>
                  <a:srgbClr val="C0C0C0"/>
                </a:solidFill>
                <a:latin typeface="Courier New" pitchFamily="49" charset="0"/>
                <a:cs typeface="Courier New" pitchFamily="49" charset="0"/>
              </a:rPr>
              <a:t>    </a:t>
            </a:r>
            <a:r>
              <a:rPr lang="en-US" sz="1600" b="1" dirty="0" smtClean="0">
                <a:solidFill>
                  <a:srgbClr val="C0C0C0"/>
                </a:solidFill>
                <a:latin typeface="Courier New" pitchFamily="49" charset="0"/>
                <a:cs typeface="Courier New" pitchFamily="49" charset="0"/>
              </a:rPr>
              <a:t>receiver</a:t>
            </a:r>
            <a:r>
              <a:rPr lang="en-US" sz="1600" b="1" dirty="0">
                <a:solidFill>
                  <a:srgbClr val="C0C0C0"/>
                </a:solidFill>
                <a:latin typeface="Courier New" pitchFamily="49" charset="0"/>
                <a:cs typeface="Courier New" pitchFamily="49" charset="0"/>
              </a:rPr>
              <a:t>, </a:t>
            </a:r>
            <a:r>
              <a:rPr lang="en-US" sz="1600" b="1" dirty="0">
                <a:solidFill>
                  <a:srgbClr val="CC7832"/>
                </a:solidFill>
                <a:latin typeface="Courier New" panose="02070309020205020404" pitchFamily="49" charset="0"/>
                <a:cs typeface="Courier New" panose="02070309020205020404" pitchFamily="49" charset="0"/>
              </a:rPr>
              <a:t>SLOT</a:t>
            </a:r>
            <a:r>
              <a:rPr lang="en-US" sz="1600" b="1" dirty="0">
                <a:solidFill>
                  <a:srgbClr val="C0C0C0"/>
                </a:solidFill>
                <a:latin typeface="Courier New" pitchFamily="49" charset="0"/>
                <a:cs typeface="Courier New" pitchFamily="49" charset="0"/>
              </a:rPr>
              <a:t>(...)</a:t>
            </a:r>
          </a:p>
          <a:p>
            <a:pPr defTabSz="914400" eaLnBrk="0" fontAlgn="base" hangingPunct="0">
              <a:spcBef>
                <a:spcPct val="0"/>
              </a:spcBef>
              <a:spcAft>
                <a:spcPct val="0"/>
              </a:spcAft>
            </a:pPr>
            <a:r>
              <a:rPr lang="en-US" sz="1600" b="1" dirty="0">
                <a:solidFill>
                  <a:srgbClr val="C0C0C0"/>
                </a:solidFill>
                <a:latin typeface="Courier New" pitchFamily="49" charset="0"/>
                <a:cs typeface="Courier New" pitchFamily="49" charset="0"/>
              </a:rPr>
              <a:t>); </a:t>
            </a:r>
          </a:p>
        </p:txBody>
      </p:sp>
    </p:spTree>
    <p:extLst>
      <p:ext uri="{BB962C8B-B14F-4D97-AF65-F5344CB8AC3E}">
        <p14:creationId xmlns:p14="http://schemas.microsoft.com/office/powerpoint/2010/main" val="1138885556"/>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SIGNALS AND SLOTS: </a:t>
            </a:r>
            <a:r>
              <a:rPr lang="en-US" dirty="0" smtClean="0">
                <a:solidFill>
                  <a:schemeClr val="accent1"/>
                </a:solidFill>
              </a:rPr>
              <a:t>DISCONNECT</a:t>
            </a:r>
            <a:endParaRPr lang="en-US" dirty="0">
              <a:solidFill>
                <a:schemeClr val="accent1"/>
              </a:solidFill>
            </a:endParaRPr>
          </a:p>
        </p:txBody>
      </p:sp>
      <p:sp>
        <p:nvSpPr>
          <p:cNvPr id="5" name="Content Placeholder 4"/>
          <p:cNvSpPr>
            <a:spLocks noGrp="1"/>
          </p:cNvSpPr>
          <p:nvPr>
            <p:ph sz="quarter" idx="11"/>
          </p:nvPr>
        </p:nvSpPr>
        <p:spPr>
          <a:xfrm>
            <a:off x="286941" y="897732"/>
            <a:ext cx="4056459" cy="4099718"/>
          </a:xfrm>
        </p:spPr>
        <p:txBody>
          <a:bodyPr>
            <a:normAutofit/>
          </a:bodyPr>
          <a:lstStyle/>
          <a:p>
            <a:r>
              <a:rPr lang="en-US" dirty="0"/>
              <a:t>Disconnect everything connected to an object's </a:t>
            </a:r>
            <a:r>
              <a:rPr lang="en-US" dirty="0" smtClean="0"/>
              <a:t>signals.</a:t>
            </a:r>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defTabSz="914400" eaLnBrk="0" fontAlgn="base" hangingPunct="0">
              <a:spcBef>
                <a:spcPct val="0"/>
              </a:spcBef>
              <a:spcAft>
                <a:spcPct val="0"/>
              </a:spcAft>
            </a:pPr>
            <a:r>
              <a:rPr lang="en-US" sz="1600" b="1" dirty="0" err="1">
                <a:solidFill>
                  <a:srgbClr val="9876AA"/>
                </a:solidFill>
                <a:latin typeface="Courier New" pitchFamily="49" charset="0"/>
                <a:cs typeface="Courier New" panose="02070309020205020404" pitchFamily="49" charset="0"/>
              </a:rPr>
              <a:t>QObject</a:t>
            </a:r>
            <a:r>
              <a:rPr lang="en-US" sz="1600" b="1" dirty="0">
                <a:solidFill>
                  <a:srgbClr val="808080"/>
                </a:solidFill>
                <a:latin typeface="Courier New" panose="02070309020205020404" pitchFamily="49" charset="0"/>
                <a:cs typeface="Courier New" panose="02070309020205020404" pitchFamily="49" charset="0"/>
              </a:rPr>
              <a:t> </a:t>
            </a:r>
            <a:r>
              <a:rPr lang="en-US" sz="1600" b="1" dirty="0" smtClean="0">
                <a:solidFill>
                  <a:srgbClr val="A9B7C6"/>
                </a:solidFill>
                <a:latin typeface="Courier New" panose="02070309020205020404" pitchFamily="49" charset="0"/>
                <a:cs typeface="Courier New" panose="02070309020205020404" pitchFamily="49" charset="0"/>
              </a:rPr>
              <a:t>*</a:t>
            </a:r>
            <a:r>
              <a:rPr lang="en-US" sz="1600" b="1" dirty="0" err="1" smtClean="0">
                <a:solidFill>
                  <a:srgbClr val="A9B7C6"/>
                </a:solidFill>
                <a:latin typeface="Courier New" panose="02070309020205020404" pitchFamily="49" charset="0"/>
                <a:cs typeface="Courier New" panose="02070309020205020404" pitchFamily="49" charset="0"/>
              </a:rPr>
              <a:t>myObject</a:t>
            </a:r>
            <a:r>
              <a:rPr lang="en-US" sz="1600" b="1" dirty="0" smtClean="0">
                <a:solidFill>
                  <a:srgbClr val="A9B7C6"/>
                </a:solidFill>
                <a:latin typeface="Courier New" panose="02070309020205020404" pitchFamily="49" charset="0"/>
                <a:cs typeface="Courier New" panose="02070309020205020404" pitchFamily="49" charset="0"/>
              </a:rPr>
              <a:t> </a:t>
            </a:r>
            <a:r>
              <a:rPr lang="en-US" sz="1600" b="1" dirty="0">
                <a:solidFill>
                  <a:srgbClr val="A9B7C6"/>
                </a:solidFill>
                <a:latin typeface="Courier New" panose="02070309020205020404" pitchFamily="49" charset="0"/>
                <a:cs typeface="Courier New" panose="02070309020205020404" pitchFamily="49" charset="0"/>
              </a:rPr>
              <a:t>= </a:t>
            </a:r>
            <a:r>
              <a:rPr lang="en-US" sz="1600" b="1" dirty="0" smtClean="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endParaRPr lang="en-US" sz="1600" b="1" dirty="0">
              <a:solidFill>
                <a:srgbClr val="A9B7C6"/>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sz="1600" b="1" dirty="0">
                <a:solidFill>
                  <a:srgbClr val="808080"/>
                </a:solidFill>
                <a:latin typeface="Courier New" panose="02070309020205020404" pitchFamily="49" charset="0"/>
                <a:cs typeface="Courier New" panose="02070309020205020404" pitchFamily="49" charset="0"/>
              </a:rPr>
              <a:t>// sender, signal, receiver, </a:t>
            </a:r>
            <a:r>
              <a:rPr lang="en-US" sz="1600" b="1" dirty="0" smtClean="0">
                <a:solidFill>
                  <a:srgbClr val="808080"/>
                </a:solidFill>
                <a:latin typeface="Courier New" panose="02070309020205020404" pitchFamily="49" charset="0"/>
                <a:cs typeface="Courier New" panose="02070309020205020404" pitchFamily="49" charset="0"/>
              </a:rPr>
              <a:t>slot</a:t>
            </a:r>
            <a:endParaRPr lang="en-US" sz="1600" b="1" dirty="0">
              <a:solidFill>
                <a:srgbClr val="A9B7C6"/>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sz="1600" b="1" dirty="0">
                <a:solidFill>
                  <a:srgbClr val="A9B7C6"/>
                </a:solidFill>
                <a:latin typeface="Courier New" panose="02070309020205020404" pitchFamily="49" charset="0"/>
                <a:cs typeface="Courier New" panose="02070309020205020404" pitchFamily="49" charset="0"/>
              </a:rPr>
              <a:t>disconnect(</a:t>
            </a:r>
            <a:r>
              <a:rPr lang="en-US" sz="1600" b="1" dirty="0" err="1">
                <a:solidFill>
                  <a:srgbClr val="A9B7C6"/>
                </a:solidFill>
                <a:latin typeface="Courier New" panose="02070309020205020404" pitchFamily="49" charset="0"/>
                <a:cs typeface="Courier New" panose="02070309020205020404" pitchFamily="49" charset="0"/>
              </a:rPr>
              <a:t>myObject</a:t>
            </a:r>
            <a:r>
              <a:rPr lang="en-US" sz="1600" b="1" dirty="0">
                <a:solidFill>
                  <a:srgbClr val="A9B7C6"/>
                </a:solidFill>
                <a:latin typeface="Courier New" panose="02070309020205020404" pitchFamily="49" charset="0"/>
                <a:cs typeface="Courier New" panose="02070309020205020404" pitchFamily="49" charset="0"/>
              </a:rPr>
              <a:t>, </a:t>
            </a:r>
            <a:r>
              <a:rPr lang="en-US" sz="1600" b="1" dirty="0">
                <a:solidFill>
                  <a:srgbClr val="6897BB"/>
                </a:solidFill>
                <a:latin typeface="Courier New" panose="02070309020205020404" pitchFamily="49" charset="0"/>
                <a:cs typeface="Courier New" panose="02070309020205020404" pitchFamily="49" charset="0"/>
              </a:rPr>
              <a:t>0</a:t>
            </a:r>
            <a:r>
              <a:rPr lang="en-US" sz="1600" b="1" dirty="0">
                <a:solidFill>
                  <a:srgbClr val="A9B7C6"/>
                </a:solidFill>
                <a:latin typeface="Courier New" panose="02070309020205020404" pitchFamily="49" charset="0"/>
                <a:cs typeface="Courier New" panose="02070309020205020404" pitchFamily="49" charset="0"/>
              </a:rPr>
              <a:t>, </a:t>
            </a:r>
            <a:r>
              <a:rPr lang="en-US" sz="1600" b="1" dirty="0">
                <a:solidFill>
                  <a:srgbClr val="6897BB"/>
                </a:solidFill>
                <a:latin typeface="Courier New" panose="02070309020205020404" pitchFamily="49" charset="0"/>
                <a:cs typeface="Courier New" panose="02070309020205020404" pitchFamily="49" charset="0"/>
              </a:rPr>
              <a:t>0</a:t>
            </a:r>
            <a:r>
              <a:rPr lang="en-US" sz="1600" b="1" dirty="0">
                <a:solidFill>
                  <a:srgbClr val="A9B7C6"/>
                </a:solidFill>
                <a:latin typeface="Courier New" panose="02070309020205020404" pitchFamily="49" charset="0"/>
                <a:cs typeface="Courier New" panose="02070309020205020404" pitchFamily="49" charset="0"/>
              </a:rPr>
              <a:t>,</a:t>
            </a:r>
            <a:r>
              <a:rPr lang="en-US" sz="1600" b="1" dirty="0">
                <a:solidFill>
                  <a:srgbClr val="C0C0C0"/>
                </a:solidFill>
                <a:latin typeface="Courier New" pitchFamily="49" charset="0"/>
                <a:cs typeface="Courier New" pitchFamily="49" charset="0"/>
              </a:rPr>
              <a:t> </a:t>
            </a:r>
            <a:r>
              <a:rPr lang="en-US" sz="1600" b="1" dirty="0">
                <a:solidFill>
                  <a:srgbClr val="6897BB"/>
                </a:solidFill>
                <a:latin typeface="Courier New" panose="02070309020205020404" pitchFamily="49" charset="0"/>
                <a:cs typeface="Courier New" panose="02070309020205020404" pitchFamily="49" charset="0"/>
              </a:rPr>
              <a:t>0</a:t>
            </a:r>
            <a:r>
              <a:rPr lang="en-US" sz="16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endParaRPr lang="en-US" sz="1600" b="1" dirty="0">
              <a:solidFill>
                <a:srgbClr val="000000"/>
              </a:solidFill>
              <a:latin typeface="Courier New" pitchFamily="49" charset="0"/>
              <a:cs typeface="Courier New" pitchFamily="49" charset="0"/>
            </a:endParaRPr>
          </a:p>
          <a:p>
            <a:pPr defTabSz="914400" eaLnBrk="0" fontAlgn="base" hangingPunct="0">
              <a:spcBef>
                <a:spcPct val="0"/>
              </a:spcBef>
              <a:spcAft>
                <a:spcPct val="0"/>
              </a:spcAft>
            </a:pPr>
            <a:r>
              <a:rPr lang="en-US" sz="1600" b="1" dirty="0">
                <a:solidFill>
                  <a:srgbClr val="808080"/>
                </a:solidFill>
                <a:latin typeface="Courier New" panose="02070309020205020404" pitchFamily="49" charset="0"/>
                <a:cs typeface="Courier New" panose="02070309020205020404" pitchFamily="49" charset="0"/>
              </a:rPr>
              <a:t>// or </a:t>
            </a:r>
          </a:p>
          <a:p>
            <a:pPr defTabSz="914400" eaLnBrk="0" fontAlgn="base" hangingPunct="0">
              <a:spcBef>
                <a:spcPct val="0"/>
              </a:spcBef>
              <a:spcAft>
                <a:spcPct val="0"/>
              </a:spcAft>
            </a:pPr>
            <a:endParaRPr lang="en-US" sz="1600" b="1" dirty="0">
              <a:solidFill>
                <a:srgbClr val="000000"/>
              </a:solidFill>
              <a:latin typeface="Courier New" pitchFamily="49" charset="0"/>
              <a:cs typeface="Courier New" pitchFamily="49" charset="0"/>
            </a:endParaRPr>
          </a:p>
          <a:p>
            <a:pPr defTabSz="914400" eaLnBrk="0" fontAlgn="base" hangingPunct="0">
              <a:spcBef>
                <a:spcPct val="0"/>
              </a:spcBef>
              <a:spcAft>
                <a:spcPct val="0"/>
              </a:spcAft>
            </a:pPr>
            <a:r>
              <a:rPr lang="en-US" sz="1600" b="1" dirty="0" err="1">
                <a:solidFill>
                  <a:srgbClr val="A9B7C6"/>
                </a:solidFill>
                <a:latin typeface="Courier New" panose="02070309020205020404" pitchFamily="49" charset="0"/>
                <a:cs typeface="Courier New" panose="02070309020205020404" pitchFamily="49" charset="0"/>
              </a:rPr>
              <a:t>myObject</a:t>
            </a:r>
            <a:r>
              <a:rPr lang="en-US" sz="1600" b="1" dirty="0">
                <a:solidFill>
                  <a:srgbClr val="A9B7C6"/>
                </a:solidFill>
                <a:latin typeface="Courier New" panose="02070309020205020404" pitchFamily="49" charset="0"/>
                <a:cs typeface="Courier New" panose="02070309020205020404" pitchFamily="49" charset="0"/>
              </a:rPr>
              <a:t>-&gt;disconnect();</a:t>
            </a:r>
          </a:p>
        </p:txBody>
      </p:sp>
    </p:spTree>
    <p:extLst>
      <p:ext uri="{BB962C8B-B14F-4D97-AF65-F5344CB8AC3E}">
        <p14:creationId xmlns:p14="http://schemas.microsoft.com/office/powerpoint/2010/main" val="12571692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QT Ecosystem</a:t>
            </a:r>
            <a:endParaRPr lang="en-US" dirty="0">
              <a:solidFill>
                <a:schemeClr val="accent1"/>
              </a:solidFill>
            </a:endParaRPr>
          </a:p>
        </p:txBody>
      </p:sp>
      <p:sp>
        <p:nvSpPr>
          <p:cNvPr id="4" name="Content Placeholder 3"/>
          <p:cNvSpPr>
            <a:spLocks noGrp="1"/>
          </p:cNvSpPr>
          <p:nvPr>
            <p:ph sz="quarter" idx="11"/>
          </p:nvPr>
        </p:nvSpPr>
        <p:spPr/>
        <p:txBody>
          <a:bodyPr>
            <a:normAutofit/>
          </a:bodyPr>
          <a:lstStyle/>
          <a:p>
            <a:r>
              <a:rPr lang="en-US" dirty="0" smtClean="0">
                <a:solidFill>
                  <a:schemeClr val="accent4"/>
                </a:solidFill>
              </a:rPr>
              <a:t>Qt Modules</a:t>
            </a:r>
            <a:r>
              <a:rPr lang="en-US" dirty="0" smtClean="0"/>
              <a:t> (libraries) for all platforms: Qt GUI, Qt Network, Qt SQL, etc.</a:t>
            </a:r>
          </a:p>
          <a:p>
            <a:r>
              <a:rPr lang="en-US" dirty="0" smtClean="0">
                <a:solidFill>
                  <a:schemeClr val="accent4"/>
                </a:solidFill>
              </a:rPr>
              <a:t>Qt Add-ons </a:t>
            </a:r>
            <a:r>
              <a:rPr lang="en-US" dirty="0" smtClean="0"/>
              <a:t>(libraries) for additional features support: Qt </a:t>
            </a:r>
            <a:r>
              <a:rPr lang="en-US" dirty="0"/>
              <a:t>Canvas </a:t>
            </a:r>
            <a:r>
              <a:rPr lang="en-US" dirty="0" smtClean="0"/>
              <a:t>3D,</a:t>
            </a:r>
            <a:br>
              <a:rPr lang="en-US" dirty="0" smtClean="0"/>
            </a:br>
            <a:r>
              <a:rPr lang="en-US" dirty="0" smtClean="0"/>
              <a:t>Qt Graphical Effects, Qt Printing, Windows/Linux Extras, etc.</a:t>
            </a:r>
          </a:p>
          <a:p>
            <a:r>
              <a:rPr lang="en-US" dirty="0" smtClean="0">
                <a:solidFill>
                  <a:schemeClr val="accent4"/>
                </a:solidFill>
              </a:rPr>
              <a:t>Qt Value-Add Modules</a:t>
            </a:r>
            <a:r>
              <a:rPr lang="en-US" dirty="0" smtClean="0"/>
              <a:t>: </a:t>
            </a:r>
            <a:r>
              <a:rPr lang="en-US" dirty="0"/>
              <a:t>Qt Charts, Qt for Device </a:t>
            </a:r>
            <a:r>
              <a:rPr lang="en-US" dirty="0" smtClean="0"/>
              <a:t>Creation, etc.</a:t>
            </a:r>
          </a:p>
          <a:p>
            <a:r>
              <a:rPr lang="en-US" dirty="0" smtClean="0">
                <a:solidFill>
                  <a:schemeClr val="accent4"/>
                </a:solidFill>
              </a:rPr>
              <a:t>Qt dialect</a:t>
            </a:r>
            <a:r>
              <a:rPr lang="en-US" dirty="0" smtClean="0"/>
              <a:t> of C/C++</a:t>
            </a:r>
          </a:p>
          <a:p>
            <a:r>
              <a:rPr lang="en-US" dirty="0">
                <a:solidFill>
                  <a:schemeClr val="accent4"/>
                </a:solidFill>
              </a:rPr>
              <a:t>IDE</a:t>
            </a:r>
            <a:r>
              <a:rPr lang="en-US" dirty="0"/>
              <a:t> </a:t>
            </a:r>
            <a:r>
              <a:rPr lang="en-US" dirty="0" smtClean="0"/>
              <a:t>and </a:t>
            </a:r>
            <a:r>
              <a:rPr lang="en-US" dirty="0" smtClean="0">
                <a:solidFill>
                  <a:schemeClr val="accent4"/>
                </a:solidFill>
              </a:rPr>
              <a:t>tools</a:t>
            </a:r>
            <a:r>
              <a:rPr lang="en-US" dirty="0" smtClean="0"/>
              <a:t>: </a:t>
            </a:r>
            <a:r>
              <a:rPr lang="en-US" dirty="0" smtClean="0">
                <a:solidFill>
                  <a:schemeClr val="accent1"/>
                </a:solidFill>
              </a:rPr>
              <a:t>Qt Creator, </a:t>
            </a:r>
            <a:r>
              <a:rPr lang="en-US" dirty="0" err="1" smtClean="0">
                <a:solidFill>
                  <a:schemeClr val="accent1"/>
                </a:solidFill>
              </a:rPr>
              <a:t>moc</a:t>
            </a:r>
            <a:r>
              <a:rPr lang="en-US" dirty="0" smtClean="0">
                <a:solidFill>
                  <a:schemeClr val="accent1"/>
                </a:solidFill>
              </a:rPr>
              <a:t>, qmake</a:t>
            </a:r>
            <a:r>
              <a:rPr lang="ru-RU" dirty="0" smtClean="0">
                <a:solidFill>
                  <a:schemeClr val="accent1"/>
                </a:solidFill>
              </a:rPr>
              <a:t>, </a:t>
            </a:r>
            <a:r>
              <a:rPr lang="en-US" dirty="0">
                <a:solidFill>
                  <a:schemeClr val="accent1"/>
                </a:solidFill>
              </a:rPr>
              <a:t>Qt Designer</a:t>
            </a:r>
            <a:endParaRPr lang="en-US" dirty="0" smtClean="0">
              <a:solidFill>
                <a:schemeClr val="accent1"/>
              </a:solidFill>
            </a:endParaRPr>
          </a:p>
          <a:p>
            <a:r>
              <a:rPr lang="en-US" dirty="0"/>
              <a:t>Projects are compiled by third-party </a:t>
            </a:r>
            <a:r>
              <a:rPr lang="en-US" dirty="0" smtClean="0"/>
              <a:t>compilers: GCC</a:t>
            </a:r>
            <a:r>
              <a:rPr lang="en-US" dirty="0"/>
              <a:t>, MSV</a:t>
            </a:r>
            <a:r>
              <a:rPr lang="ru-RU" dirty="0"/>
              <a:t>С</a:t>
            </a:r>
            <a:r>
              <a:rPr lang="en-US" dirty="0"/>
              <a:t>, </a:t>
            </a:r>
            <a:r>
              <a:rPr lang="en-US" dirty="0" err="1" smtClean="0"/>
              <a:t>MinGW</a:t>
            </a:r>
            <a:r>
              <a:rPr lang="en-US" dirty="0" smtClean="0"/>
              <a:t>, Clang</a:t>
            </a:r>
          </a:p>
          <a:p>
            <a:endParaRPr lang="en-US" dirty="0" smtClean="0"/>
          </a:p>
          <a:p>
            <a:endParaRPr lang="en-US" dirty="0" smtClean="0"/>
          </a:p>
        </p:txBody>
      </p:sp>
    </p:spTree>
    <p:extLst>
      <p:ext uri="{BB962C8B-B14F-4D97-AF65-F5344CB8AC3E}">
        <p14:creationId xmlns:p14="http://schemas.microsoft.com/office/powerpoint/2010/main" val="2259188350"/>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SIGNALS AND SLOTS: </a:t>
            </a:r>
            <a:r>
              <a:rPr lang="en-US" dirty="0" smtClean="0">
                <a:solidFill>
                  <a:schemeClr val="accent1"/>
                </a:solidFill>
              </a:rPr>
              <a:t>DISCONNECT</a:t>
            </a:r>
            <a:endParaRPr lang="en-US" dirty="0">
              <a:solidFill>
                <a:schemeClr val="accent1"/>
              </a:solidFill>
            </a:endParaRPr>
          </a:p>
        </p:txBody>
      </p:sp>
      <p:sp>
        <p:nvSpPr>
          <p:cNvPr id="5" name="Content Placeholder 4"/>
          <p:cNvSpPr>
            <a:spLocks noGrp="1"/>
          </p:cNvSpPr>
          <p:nvPr>
            <p:ph sz="quarter" idx="11"/>
          </p:nvPr>
        </p:nvSpPr>
        <p:spPr>
          <a:xfrm>
            <a:off x="286941" y="897732"/>
            <a:ext cx="4056459" cy="4099718"/>
          </a:xfrm>
        </p:spPr>
        <p:txBody>
          <a:bodyPr>
            <a:normAutofit/>
          </a:bodyPr>
          <a:lstStyle/>
          <a:p>
            <a:r>
              <a:rPr lang="en-US" dirty="0"/>
              <a:t>Disconnect everything connected to a specific </a:t>
            </a:r>
            <a:r>
              <a:rPr lang="en-US" dirty="0" smtClean="0"/>
              <a:t>signal.</a:t>
            </a:r>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defTabSz="914400" eaLnBrk="0" fontAlgn="base" hangingPunct="0">
              <a:spcBef>
                <a:spcPct val="0"/>
              </a:spcBef>
              <a:spcAft>
                <a:spcPct val="0"/>
              </a:spcAft>
            </a:pPr>
            <a:r>
              <a:rPr lang="en-US" sz="1600" b="1" dirty="0" err="1">
                <a:solidFill>
                  <a:srgbClr val="9876AA"/>
                </a:solidFill>
                <a:latin typeface="Courier New" pitchFamily="49" charset="0"/>
                <a:cs typeface="Courier New" panose="02070309020205020404" pitchFamily="49" charset="0"/>
              </a:rPr>
              <a:t>QObject</a:t>
            </a:r>
            <a:r>
              <a:rPr lang="en-US" sz="1600" b="1" dirty="0">
                <a:solidFill>
                  <a:srgbClr val="808080"/>
                </a:solidFill>
                <a:latin typeface="Courier New" panose="02070309020205020404" pitchFamily="49" charset="0"/>
                <a:cs typeface="Courier New" panose="02070309020205020404" pitchFamily="49" charset="0"/>
              </a:rPr>
              <a:t> </a:t>
            </a:r>
            <a:r>
              <a:rPr lang="en-US" sz="1600" b="1" dirty="0" smtClean="0">
                <a:solidFill>
                  <a:srgbClr val="A9B7C6"/>
                </a:solidFill>
                <a:latin typeface="Courier New" panose="02070309020205020404" pitchFamily="49" charset="0"/>
                <a:cs typeface="Courier New" panose="02070309020205020404" pitchFamily="49" charset="0"/>
              </a:rPr>
              <a:t>*</a:t>
            </a:r>
            <a:r>
              <a:rPr lang="en-US" sz="1600" b="1" dirty="0" err="1" smtClean="0">
                <a:solidFill>
                  <a:srgbClr val="A9B7C6"/>
                </a:solidFill>
                <a:latin typeface="Courier New" panose="02070309020205020404" pitchFamily="49" charset="0"/>
                <a:cs typeface="Courier New" panose="02070309020205020404" pitchFamily="49" charset="0"/>
              </a:rPr>
              <a:t>myObject</a:t>
            </a:r>
            <a:r>
              <a:rPr lang="en-US" sz="1600" b="1" dirty="0" smtClean="0">
                <a:solidFill>
                  <a:srgbClr val="A9B7C6"/>
                </a:solidFill>
                <a:latin typeface="Courier New" panose="02070309020205020404" pitchFamily="49" charset="0"/>
                <a:cs typeface="Courier New" panose="02070309020205020404" pitchFamily="49" charset="0"/>
              </a:rPr>
              <a:t> </a:t>
            </a:r>
            <a:r>
              <a:rPr lang="en-US" sz="1600" b="1" dirty="0">
                <a:solidFill>
                  <a:srgbClr val="A9B7C6"/>
                </a:solidFill>
                <a:latin typeface="Courier New" panose="02070309020205020404" pitchFamily="49" charset="0"/>
                <a:cs typeface="Courier New" panose="02070309020205020404" pitchFamily="49" charset="0"/>
              </a:rPr>
              <a:t>= </a:t>
            </a:r>
            <a:r>
              <a:rPr lang="en-US" sz="1600" b="1" dirty="0" smtClean="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endParaRPr lang="en-US" sz="1600" b="1" dirty="0">
              <a:solidFill>
                <a:srgbClr val="A9B7C6"/>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sz="1600" b="1" dirty="0">
                <a:solidFill>
                  <a:srgbClr val="808080"/>
                </a:solidFill>
                <a:latin typeface="Courier New" panose="02070309020205020404" pitchFamily="49" charset="0"/>
                <a:cs typeface="Courier New" panose="02070309020205020404" pitchFamily="49" charset="0"/>
              </a:rPr>
              <a:t>// sender, signal, receiver, slot</a:t>
            </a:r>
          </a:p>
          <a:p>
            <a:pPr defTabSz="914400" eaLnBrk="0" fontAlgn="base" hangingPunct="0">
              <a:spcBef>
                <a:spcPct val="0"/>
              </a:spcBef>
              <a:spcAft>
                <a:spcPct val="0"/>
              </a:spcAft>
            </a:pPr>
            <a:r>
              <a:rPr lang="en-US" sz="1600" b="1" dirty="0">
                <a:solidFill>
                  <a:srgbClr val="A9B7C6"/>
                </a:solidFill>
                <a:latin typeface="Courier New" panose="02070309020205020404" pitchFamily="49" charset="0"/>
                <a:cs typeface="Courier New" panose="02070309020205020404" pitchFamily="49" charset="0"/>
              </a:rPr>
              <a:t>disconnect(</a:t>
            </a:r>
          </a:p>
          <a:p>
            <a:pPr defTabSz="914400" eaLnBrk="0" fontAlgn="base" hangingPunct="0">
              <a:spcBef>
                <a:spcPct val="0"/>
              </a:spcBef>
              <a:spcAft>
                <a:spcPct val="0"/>
              </a:spcAft>
            </a:pPr>
            <a:r>
              <a:rPr lang="en-US" sz="1600" b="1" dirty="0">
                <a:solidFill>
                  <a:srgbClr val="A9B7C6"/>
                </a:solidFill>
                <a:latin typeface="Courier New" panose="02070309020205020404" pitchFamily="49" charset="0"/>
                <a:cs typeface="Courier New" panose="02070309020205020404" pitchFamily="49" charset="0"/>
              </a:rPr>
              <a:t>    </a:t>
            </a:r>
            <a:r>
              <a:rPr lang="en-US" sz="1600" b="1" dirty="0" err="1">
                <a:solidFill>
                  <a:srgbClr val="A9B7C6"/>
                </a:solidFill>
                <a:latin typeface="Courier New" panose="02070309020205020404" pitchFamily="49" charset="0"/>
                <a:cs typeface="Courier New" panose="02070309020205020404" pitchFamily="49" charset="0"/>
              </a:rPr>
              <a:t>myObject</a:t>
            </a:r>
            <a:r>
              <a:rPr lang="en-US" sz="1600" b="1" dirty="0">
                <a:solidFill>
                  <a:srgbClr val="A9B7C6"/>
                </a:solidFill>
                <a:latin typeface="Courier New" panose="02070309020205020404" pitchFamily="49" charset="0"/>
                <a:cs typeface="Courier New" panose="02070309020205020404" pitchFamily="49" charset="0"/>
              </a:rPr>
              <a:t>, </a:t>
            </a:r>
            <a:r>
              <a:rPr lang="en-US" sz="1600" b="1" dirty="0">
                <a:solidFill>
                  <a:srgbClr val="CC7832"/>
                </a:solidFill>
                <a:latin typeface="Courier New" panose="02070309020205020404" pitchFamily="49" charset="0"/>
                <a:cs typeface="Courier New" panose="02070309020205020404" pitchFamily="49" charset="0"/>
              </a:rPr>
              <a:t>SIGNAL</a:t>
            </a:r>
            <a:r>
              <a:rPr lang="en-US" sz="1600" b="1" dirty="0">
                <a:solidFill>
                  <a:srgbClr val="A9B7C6"/>
                </a:solidFill>
                <a:latin typeface="Courier New" panose="02070309020205020404" pitchFamily="49" charset="0"/>
                <a:cs typeface="Courier New" panose="02070309020205020404" pitchFamily="49" charset="0"/>
              </a:rPr>
              <a:t>(</a:t>
            </a:r>
            <a:r>
              <a:rPr lang="en-US" sz="1600" b="1" dirty="0" err="1">
                <a:solidFill>
                  <a:srgbClr val="A9B7C6"/>
                </a:solidFill>
                <a:latin typeface="Courier New" panose="02070309020205020404" pitchFamily="49" charset="0"/>
                <a:cs typeface="Courier New" panose="02070309020205020404" pitchFamily="49" charset="0"/>
              </a:rPr>
              <a:t>mySignal</a:t>
            </a:r>
            <a:r>
              <a:rPr lang="en-US" sz="16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t>
            </a:r>
            <a:r>
              <a:rPr lang="en-US" sz="1600" b="1" dirty="0">
                <a:solidFill>
                  <a:srgbClr val="6897BB"/>
                </a:solidFill>
                <a:latin typeface="Courier New" panose="02070309020205020404" pitchFamily="49" charset="0"/>
                <a:cs typeface="Courier New" panose="02070309020205020404" pitchFamily="49" charset="0"/>
              </a:rPr>
              <a:t>0</a:t>
            </a:r>
            <a:r>
              <a:rPr lang="en-US" sz="1600" b="1" dirty="0">
                <a:solidFill>
                  <a:srgbClr val="A9B7C6"/>
                </a:solidFill>
                <a:latin typeface="Courier New" panose="02070309020205020404" pitchFamily="49" charset="0"/>
                <a:cs typeface="Courier New" panose="02070309020205020404" pitchFamily="49" charset="0"/>
              </a:rPr>
              <a:t>,</a:t>
            </a:r>
            <a:r>
              <a:rPr lang="en-US" sz="1600" b="1" dirty="0">
                <a:solidFill>
                  <a:srgbClr val="C0C0C0"/>
                </a:solidFill>
                <a:latin typeface="Courier New" pitchFamily="49" charset="0"/>
                <a:cs typeface="Courier New" pitchFamily="49" charset="0"/>
              </a:rPr>
              <a:t> </a:t>
            </a:r>
            <a:r>
              <a:rPr lang="en-US" sz="1600" b="1" dirty="0">
                <a:solidFill>
                  <a:srgbClr val="6897BB"/>
                </a:solidFill>
                <a:latin typeface="Courier New" panose="02070309020205020404" pitchFamily="49" charset="0"/>
                <a:cs typeface="Courier New" panose="02070309020205020404" pitchFamily="49" charset="0"/>
              </a:rPr>
              <a:t>0</a:t>
            </a:r>
          </a:p>
          <a:p>
            <a:pPr defTabSz="914400" eaLnBrk="0" fontAlgn="base" hangingPunct="0">
              <a:spcBef>
                <a:spcPct val="0"/>
              </a:spcBef>
              <a:spcAft>
                <a:spcPct val="0"/>
              </a:spcAft>
            </a:pPr>
            <a:r>
              <a:rPr lang="en-US" sz="16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endParaRPr lang="en-US" sz="1600" b="1" dirty="0" smtClean="0">
              <a:solidFill>
                <a:srgbClr val="000000"/>
              </a:solidFill>
              <a:latin typeface="Courier New" pitchFamily="49" charset="0"/>
              <a:cs typeface="Courier New" pitchFamily="49" charset="0"/>
            </a:endParaRPr>
          </a:p>
          <a:p>
            <a:pPr defTabSz="914400" eaLnBrk="0" fontAlgn="base" hangingPunct="0">
              <a:spcBef>
                <a:spcPct val="0"/>
              </a:spcBef>
              <a:spcAft>
                <a:spcPct val="0"/>
              </a:spcAft>
            </a:pPr>
            <a:r>
              <a:rPr lang="en-US" sz="1600" b="1" dirty="0" smtClean="0">
                <a:solidFill>
                  <a:srgbClr val="808080"/>
                </a:solidFill>
                <a:latin typeface="Courier New" panose="02070309020205020404" pitchFamily="49" charset="0"/>
                <a:cs typeface="Courier New" panose="02070309020205020404" pitchFamily="49" charset="0"/>
              </a:rPr>
              <a:t>// or</a:t>
            </a:r>
            <a:endParaRPr lang="en-US" sz="1600" b="1" dirty="0">
              <a:solidFill>
                <a:srgbClr val="808080"/>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endParaRPr lang="en-US" sz="1600" b="1" dirty="0">
              <a:solidFill>
                <a:srgbClr val="000000"/>
              </a:solidFill>
              <a:latin typeface="Courier New" pitchFamily="49" charset="0"/>
              <a:cs typeface="Courier New" pitchFamily="49" charset="0"/>
            </a:endParaRPr>
          </a:p>
          <a:p>
            <a:pPr defTabSz="914400" eaLnBrk="0" fontAlgn="base" hangingPunct="0">
              <a:spcBef>
                <a:spcPct val="0"/>
              </a:spcBef>
              <a:spcAft>
                <a:spcPct val="0"/>
              </a:spcAft>
            </a:pPr>
            <a:r>
              <a:rPr lang="en-US" sz="1600" b="1" dirty="0" err="1">
                <a:solidFill>
                  <a:srgbClr val="A9B7C6"/>
                </a:solidFill>
                <a:latin typeface="Courier New" panose="02070309020205020404" pitchFamily="49" charset="0"/>
                <a:cs typeface="Courier New" panose="02070309020205020404" pitchFamily="49" charset="0"/>
              </a:rPr>
              <a:t>myObject</a:t>
            </a:r>
            <a:r>
              <a:rPr lang="en-US" sz="1600" b="1" dirty="0">
                <a:solidFill>
                  <a:srgbClr val="A9B7C6"/>
                </a:solidFill>
                <a:latin typeface="Courier New" panose="02070309020205020404" pitchFamily="49" charset="0"/>
                <a:cs typeface="Courier New" panose="02070309020205020404" pitchFamily="49" charset="0"/>
              </a:rPr>
              <a:t>-&gt;disconnect(</a:t>
            </a:r>
          </a:p>
          <a:p>
            <a:pPr defTabSz="914400" eaLnBrk="0" fontAlgn="base" hangingPunct="0">
              <a:spcBef>
                <a:spcPct val="0"/>
              </a:spcBef>
              <a:spcAft>
                <a:spcPct val="0"/>
              </a:spcAft>
            </a:pP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t>
            </a:r>
            <a:r>
              <a:rPr lang="en-US" sz="1600" b="1" dirty="0">
                <a:solidFill>
                  <a:srgbClr val="CC7832"/>
                </a:solidFill>
                <a:latin typeface="Courier New" panose="02070309020205020404" pitchFamily="49" charset="0"/>
                <a:cs typeface="Courier New" panose="02070309020205020404" pitchFamily="49" charset="0"/>
              </a:rPr>
              <a:t>SIGNAL</a:t>
            </a:r>
            <a:r>
              <a:rPr lang="en-US" sz="1600" b="1" dirty="0">
                <a:solidFill>
                  <a:srgbClr val="A9B7C6"/>
                </a:solidFill>
                <a:latin typeface="Courier New" panose="02070309020205020404" pitchFamily="49" charset="0"/>
                <a:cs typeface="Courier New" panose="02070309020205020404" pitchFamily="49" charset="0"/>
              </a:rPr>
              <a:t>(</a:t>
            </a:r>
            <a:r>
              <a:rPr lang="en-US" sz="1600" b="1" dirty="0" err="1">
                <a:solidFill>
                  <a:srgbClr val="A9B7C6"/>
                </a:solidFill>
                <a:latin typeface="Courier New" panose="02070309020205020404" pitchFamily="49" charset="0"/>
                <a:cs typeface="Courier New" panose="02070309020205020404" pitchFamily="49" charset="0"/>
              </a:rPr>
              <a:t>mySignal</a:t>
            </a:r>
            <a:r>
              <a:rPr lang="en-US" sz="16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600" b="1" dirty="0">
                <a:solidFill>
                  <a:srgbClr val="A9B7C6"/>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762530703"/>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SIGNALS AND SLOTS: </a:t>
            </a:r>
            <a:r>
              <a:rPr lang="en-US" dirty="0" smtClean="0">
                <a:solidFill>
                  <a:schemeClr val="accent1"/>
                </a:solidFill>
              </a:rPr>
              <a:t>DISCONNECT</a:t>
            </a:r>
            <a:endParaRPr lang="en-US" dirty="0">
              <a:solidFill>
                <a:schemeClr val="accent1"/>
              </a:solidFill>
            </a:endParaRPr>
          </a:p>
        </p:txBody>
      </p:sp>
      <p:sp>
        <p:nvSpPr>
          <p:cNvPr id="5" name="Content Placeholder 4"/>
          <p:cNvSpPr>
            <a:spLocks noGrp="1"/>
          </p:cNvSpPr>
          <p:nvPr>
            <p:ph sz="quarter" idx="11"/>
          </p:nvPr>
        </p:nvSpPr>
        <p:spPr>
          <a:xfrm>
            <a:off x="286941" y="897732"/>
            <a:ext cx="4056459" cy="4099718"/>
          </a:xfrm>
        </p:spPr>
        <p:txBody>
          <a:bodyPr>
            <a:normAutofit/>
          </a:bodyPr>
          <a:lstStyle/>
          <a:p>
            <a:r>
              <a:rPr lang="en-US" dirty="0"/>
              <a:t>Disconnect a specific receiver</a:t>
            </a:r>
            <a:endParaRPr lang="en-US" dirty="0" smtClean="0"/>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defTabSz="914400" eaLnBrk="0" fontAlgn="base" hangingPunct="0">
              <a:spcBef>
                <a:spcPct val="0"/>
              </a:spcBef>
              <a:spcAft>
                <a:spcPct val="0"/>
              </a:spcAft>
            </a:pPr>
            <a:r>
              <a:rPr lang="en-US" sz="1600" b="1" dirty="0" err="1">
                <a:solidFill>
                  <a:srgbClr val="9876AA"/>
                </a:solidFill>
                <a:latin typeface="Courier New" pitchFamily="49" charset="0"/>
                <a:cs typeface="Courier New" panose="02070309020205020404" pitchFamily="49" charset="0"/>
              </a:rPr>
              <a:t>QObject</a:t>
            </a:r>
            <a:r>
              <a:rPr lang="en-US" sz="1600" b="1" dirty="0">
                <a:solidFill>
                  <a:srgbClr val="808080"/>
                </a:solidFill>
                <a:latin typeface="Courier New" panose="02070309020205020404" pitchFamily="49" charset="0"/>
                <a:cs typeface="Courier New" panose="02070309020205020404" pitchFamily="49" charset="0"/>
              </a:rPr>
              <a:t> </a:t>
            </a:r>
            <a:r>
              <a:rPr lang="en-US" sz="1600" b="1" dirty="0" smtClean="0">
                <a:solidFill>
                  <a:srgbClr val="A9B7C6"/>
                </a:solidFill>
                <a:latin typeface="Courier New" panose="02070309020205020404" pitchFamily="49" charset="0"/>
                <a:cs typeface="Courier New" panose="02070309020205020404" pitchFamily="49" charset="0"/>
              </a:rPr>
              <a:t>*</a:t>
            </a:r>
            <a:r>
              <a:rPr lang="en-US" sz="1600" b="1" dirty="0" err="1" smtClean="0">
                <a:solidFill>
                  <a:srgbClr val="A9B7C6"/>
                </a:solidFill>
                <a:latin typeface="Courier New" panose="02070309020205020404" pitchFamily="49" charset="0"/>
                <a:cs typeface="Courier New" panose="02070309020205020404" pitchFamily="49" charset="0"/>
              </a:rPr>
              <a:t>myObject</a:t>
            </a:r>
            <a:r>
              <a:rPr lang="en-US" sz="1600" b="1" dirty="0" smtClean="0">
                <a:solidFill>
                  <a:srgbClr val="A9B7C6"/>
                </a:solidFill>
                <a:latin typeface="Courier New" panose="02070309020205020404" pitchFamily="49" charset="0"/>
                <a:cs typeface="Courier New" panose="02070309020205020404" pitchFamily="49" charset="0"/>
              </a:rPr>
              <a:t> </a:t>
            </a:r>
            <a:r>
              <a:rPr lang="en-US" sz="1600" b="1" dirty="0">
                <a:solidFill>
                  <a:srgbClr val="A9B7C6"/>
                </a:solidFill>
                <a:latin typeface="Courier New" panose="02070309020205020404" pitchFamily="49" charset="0"/>
                <a:cs typeface="Courier New" panose="02070309020205020404" pitchFamily="49" charset="0"/>
              </a:rPr>
              <a:t>= </a:t>
            </a:r>
            <a:r>
              <a:rPr lang="en-US" sz="1600" b="1" dirty="0" smtClean="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endParaRPr lang="en-US" sz="1600" b="1" dirty="0">
              <a:solidFill>
                <a:srgbClr val="A9B7C6"/>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sz="1600" b="1" dirty="0">
                <a:solidFill>
                  <a:srgbClr val="808080"/>
                </a:solidFill>
                <a:latin typeface="Courier New" panose="02070309020205020404" pitchFamily="49" charset="0"/>
                <a:cs typeface="Courier New" panose="02070309020205020404" pitchFamily="49" charset="0"/>
              </a:rPr>
              <a:t>// sender, signal, receiver, slot</a:t>
            </a:r>
          </a:p>
          <a:p>
            <a:pPr defTabSz="914400" eaLnBrk="0" fontAlgn="base" hangingPunct="0">
              <a:spcBef>
                <a:spcPct val="0"/>
              </a:spcBef>
              <a:spcAft>
                <a:spcPct val="0"/>
              </a:spcAft>
            </a:pPr>
            <a:r>
              <a:rPr lang="en-US" sz="1600" b="1" dirty="0">
                <a:solidFill>
                  <a:srgbClr val="A9B7C6"/>
                </a:solidFill>
                <a:latin typeface="Courier New" panose="02070309020205020404" pitchFamily="49" charset="0"/>
                <a:cs typeface="Courier New" panose="02070309020205020404" pitchFamily="49" charset="0"/>
              </a:rPr>
              <a:t>disconnect(</a:t>
            </a:r>
          </a:p>
          <a:p>
            <a:pPr defTabSz="914400" eaLnBrk="0" fontAlgn="base" hangingPunct="0">
              <a:spcBef>
                <a:spcPct val="0"/>
              </a:spcBef>
              <a:spcAft>
                <a:spcPct val="0"/>
              </a:spcAft>
            </a:pPr>
            <a:r>
              <a:rPr lang="en-US" sz="1600" b="1" dirty="0">
                <a:solidFill>
                  <a:srgbClr val="A9B7C6"/>
                </a:solidFill>
                <a:latin typeface="Courier New" panose="02070309020205020404" pitchFamily="49" charset="0"/>
                <a:cs typeface="Courier New" panose="02070309020205020404" pitchFamily="49" charset="0"/>
              </a:rPr>
              <a:t>    </a:t>
            </a:r>
            <a:r>
              <a:rPr lang="en-US" sz="1600" b="1" dirty="0" err="1">
                <a:solidFill>
                  <a:srgbClr val="A9B7C6"/>
                </a:solidFill>
                <a:latin typeface="Courier New" panose="02070309020205020404" pitchFamily="49" charset="0"/>
                <a:cs typeface="Courier New" panose="02070309020205020404" pitchFamily="49" charset="0"/>
              </a:rPr>
              <a:t>myObject</a:t>
            </a:r>
            <a:r>
              <a:rPr lang="en-US" sz="1600" b="1" dirty="0">
                <a:solidFill>
                  <a:srgbClr val="A9B7C6"/>
                </a:solidFill>
                <a:latin typeface="Courier New" panose="02070309020205020404" pitchFamily="49" charset="0"/>
                <a:cs typeface="Courier New" panose="02070309020205020404" pitchFamily="49" charset="0"/>
              </a:rPr>
              <a:t>, </a:t>
            </a:r>
            <a:r>
              <a:rPr lang="en-US" sz="1600" b="1" dirty="0" smtClean="0">
                <a:solidFill>
                  <a:srgbClr val="6897BB"/>
                </a:solidFill>
                <a:latin typeface="Courier New" panose="02070309020205020404" pitchFamily="49" charset="0"/>
                <a:cs typeface="Courier New" panose="02070309020205020404" pitchFamily="49" charset="0"/>
              </a:rPr>
              <a:t>0</a:t>
            </a:r>
            <a:r>
              <a:rPr lang="en-US" sz="1600" b="1" dirty="0" smtClean="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600" b="1" dirty="0">
                <a:solidFill>
                  <a:srgbClr val="A9B7C6"/>
                </a:solidFill>
                <a:latin typeface="Courier New" panose="02070309020205020404" pitchFamily="49" charset="0"/>
                <a:cs typeface="Courier New" panose="02070309020205020404" pitchFamily="49" charset="0"/>
              </a:rPr>
              <a:t>    </a:t>
            </a:r>
            <a:r>
              <a:rPr lang="en-US" sz="1600" b="1" dirty="0" err="1" smtClean="0">
                <a:solidFill>
                  <a:srgbClr val="A9B7C6"/>
                </a:solidFill>
                <a:latin typeface="Courier New" panose="02070309020205020404" pitchFamily="49" charset="0"/>
                <a:cs typeface="Courier New" panose="02070309020205020404" pitchFamily="49" charset="0"/>
              </a:rPr>
              <a:t>myReceiver</a:t>
            </a:r>
            <a:r>
              <a:rPr lang="en-US" sz="1600" b="1" dirty="0" smtClean="0">
                <a:solidFill>
                  <a:srgbClr val="A9B7C6"/>
                </a:solidFill>
                <a:latin typeface="Courier New" panose="02070309020205020404" pitchFamily="49" charset="0"/>
                <a:cs typeface="Courier New" panose="02070309020205020404" pitchFamily="49" charset="0"/>
              </a:rPr>
              <a:t>, </a:t>
            </a:r>
            <a:r>
              <a:rPr lang="en-US" sz="1600" b="1" dirty="0" smtClean="0">
                <a:solidFill>
                  <a:srgbClr val="6897BB"/>
                </a:solidFill>
                <a:latin typeface="Courier New" panose="02070309020205020404" pitchFamily="49" charset="0"/>
                <a:cs typeface="Courier New" panose="02070309020205020404" pitchFamily="49" charset="0"/>
              </a:rPr>
              <a:t>0</a:t>
            </a:r>
            <a:endParaRPr lang="en-US" sz="1600" b="1" dirty="0">
              <a:solidFill>
                <a:srgbClr val="6897BB"/>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sz="16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endParaRPr lang="en-US" sz="1600" b="1" dirty="0" smtClean="0">
              <a:solidFill>
                <a:srgbClr val="000000"/>
              </a:solidFill>
              <a:latin typeface="Courier New" pitchFamily="49" charset="0"/>
              <a:cs typeface="Courier New" pitchFamily="49" charset="0"/>
            </a:endParaRPr>
          </a:p>
          <a:p>
            <a:pPr defTabSz="914400" eaLnBrk="0" fontAlgn="base" hangingPunct="0">
              <a:spcBef>
                <a:spcPct val="0"/>
              </a:spcBef>
              <a:spcAft>
                <a:spcPct val="0"/>
              </a:spcAft>
            </a:pPr>
            <a:r>
              <a:rPr lang="en-US" sz="1600" b="1" dirty="0" smtClean="0">
                <a:solidFill>
                  <a:srgbClr val="808080"/>
                </a:solidFill>
                <a:latin typeface="Courier New" panose="02070309020205020404" pitchFamily="49" charset="0"/>
                <a:cs typeface="Courier New" panose="02070309020205020404" pitchFamily="49" charset="0"/>
              </a:rPr>
              <a:t>// or</a:t>
            </a:r>
            <a:endParaRPr lang="en-US" sz="1600" b="1" dirty="0">
              <a:solidFill>
                <a:srgbClr val="808080"/>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endParaRPr lang="en-US" sz="1600" b="1" dirty="0">
              <a:solidFill>
                <a:srgbClr val="000000"/>
              </a:solidFill>
              <a:latin typeface="Courier New" pitchFamily="49" charset="0"/>
              <a:cs typeface="Courier New" pitchFamily="49" charset="0"/>
            </a:endParaRPr>
          </a:p>
          <a:p>
            <a:pPr defTabSz="914400" eaLnBrk="0" fontAlgn="base" hangingPunct="0">
              <a:spcBef>
                <a:spcPct val="0"/>
              </a:spcBef>
              <a:spcAft>
                <a:spcPct val="0"/>
              </a:spcAft>
            </a:pPr>
            <a:r>
              <a:rPr lang="en-US" sz="1600" b="1" dirty="0" err="1">
                <a:solidFill>
                  <a:srgbClr val="A9B7C6"/>
                </a:solidFill>
                <a:latin typeface="Courier New" panose="02070309020205020404" pitchFamily="49" charset="0"/>
                <a:cs typeface="Courier New" panose="02070309020205020404" pitchFamily="49" charset="0"/>
              </a:rPr>
              <a:t>myObject</a:t>
            </a:r>
            <a:r>
              <a:rPr lang="en-US" sz="1600" b="1" dirty="0">
                <a:solidFill>
                  <a:srgbClr val="A9B7C6"/>
                </a:solidFill>
                <a:latin typeface="Courier New" panose="02070309020205020404" pitchFamily="49" charset="0"/>
                <a:cs typeface="Courier New" panose="02070309020205020404" pitchFamily="49" charset="0"/>
              </a:rPr>
              <a:t>-&gt;disconnect(</a:t>
            </a:r>
          </a:p>
          <a:p>
            <a:pPr defTabSz="914400" eaLnBrk="0" fontAlgn="base" hangingPunct="0">
              <a:spcBef>
                <a:spcPct val="0"/>
              </a:spcBef>
              <a:spcAft>
                <a:spcPct val="0"/>
              </a:spcAft>
            </a:pP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t>
            </a:r>
            <a:r>
              <a:rPr lang="en-US" sz="1600" b="1" dirty="0" err="1">
                <a:solidFill>
                  <a:srgbClr val="A9B7C6"/>
                </a:solidFill>
                <a:latin typeface="Courier New" panose="02070309020205020404" pitchFamily="49" charset="0"/>
                <a:cs typeface="Courier New" panose="02070309020205020404" pitchFamily="49" charset="0"/>
              </a:rPr>
              <a:t>myReceiver</a:t>
            </a:r>
            <a:endParaRPr lang="en-US" sz="1600" b="1" dirty="0">
              <a:solidFill>
                <a:srgbClr val="A9B7C6"/>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sz="1600" b="1" dirty="0">
                <a:solidFill>
                  <a:srgbClr val="A9B7C6"/>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561622922"/>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SIGNALS AND SLOTS: </a:t>
            </a:r>
            <a:r>
              <a:rPr lang="en-US" dirty="0" smtClean="0">
                <a:solidFill>
                  <a:schemeClr val="accent1"/>
                </a:solidFill>
              </a:rPr>
              <a:t>DISCONNECT</a:t>
            </a:r>
            <a:endParaRPr lang="en-US" dirty="0">
              <a:solidFill>
                <a:schemeClr val="accent1"/>
              </a:solidFill>
            </a:endParaRPr>
          </a:p>
        </p:txBody>
      </p:sp>
      <p:sp>
        <p:nvSpPr>
          <p:cNvPr id="5" name="Content Placeholder 4"/>
          <p:cNvSpPr>
            <a:spLocks noGrp="1"/>
          </p:cNvSpPr>
          <p:nvPr>
            <p:ph sz="quarter" idx="11"/>
          </p:nvPr>
        </p:nvSpPr>
        <p:spPr>
          <a:xfrm>
            <a:off x="286941" y="897732"/>
            <a:ext cx="4056459" cy="4099718"/>
          </a:xfrm>
        </p:spPr>
        <p:txBody>
          <a:bodyPr>
            <a:normAutofit/>
          </a:bodyPr>
          <a:lstStyle/>
          <a:p>
            <a:r>
              <a:rPr lang="en-US" dirty="0" err="1" smtClean="0">
                <a:solidFill>
                  <a:schemeClr val="accent3"/>
                </a:solidFill>
              </a:rPr>
              <a:t>QObject</a:t>
            </a:r>
            <a:r>
              <a:rPr lang="en-US" dirty="0" smtClean="0">
                <a:solidFill>
                  <a:schemeClr val="accent3"/>
                </a:solidFill>
              </a:rPr>
              <a:t>::connect </a:t>
            </a:r>
            <a:r>
              <a:rPr lang="en-US" dirty="0" smtClean="0"/>
              <a:t>returns </a:t>
            </a:r>
            <a:r>
              <a:rPr lang="en-US" dirty="0" err="1" smtClean="0">
                <a:solidFill>
                  <a:schemeClr val="accent3"/>
                </a:solidFill>
              </a:rPr>
              <a:t>QMetaObject</a:t>
            </a:r>
            <a:r>
              <a:rPr lang="en-US" dirty="0">
                <a:solidFill>
                  <a:schemeClr val="accent3"/>
                </a:solidFill>
              </a:rPr>
              <a:t>::</a:t>
            </a:r>
            <a:r>
              <a:rPr lang="en-US" dirty="0" smtClean="0">
                <a:solidFill>
                  <a:schemeClr val="accent3"/>
                </a:solidFill>
              </a:rPr>
              <a:t>Connection </a:t>
            </a:r>
            <a:r>
              <a:rPr lang="en-US" dirty="0" smtClean="0"/>
              <a:t>which can be used for disconnect</a:t>
            </a:r>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defTabSz="914400" eaLnBrk="0" fontAlgn="base" hangingPunct="0">
              <a:spcBef>
                <a:spcPct val="0"/>
              </a:spcBef>
              <a:spcAft>
                <a:spcPct val="0"/>
              </a:spcAft>
            </a:pPr>
            <a:r>
              <a:rPr lang="en-US" sz="1600" b="1" dirty="0" err="1">
                <a:solidFill>
                  <a:srgbClr val="9876AA"/>
                </a:solidFill>
                <a:latin typeface="Courier New" panose="02070309020205020404" pitchFamily="49" charset="0"/>
                <a:cs typeface="Courier New" panose="02070309020205020404" pitchFamily="49" charset="0"/>
              </a:rPr>
              <a:t>QMetaObject</a:t>
            </a:r>
            <a:r>
              <a:rPr lang="en-US" sz="1600" b="1" dirty="0">
                <a:solidFill>
                  <a:srgbClr val="C0C0C0"/>
                </a:solidFill>
                <a:latin typeface="Courier New" pitchFamily="49" charset="0"/>
                <a:cs typeface="Courier New" pitchFamily="49" charset="0"/>
              </a:rPr>
              <a:t>::</a:t>
            </a:r>
            <a:r>
              <a:rPr lang="en-US" sz="1600" b="1" dirty="0">
                <a:solidFill>
                  <a:srgbClr val="9876AA"/>
                </a:solidFill>
                <a:latin typeface="Courier New" panose="02070309020205020404" pitchFamily="49" charset="0"/>
                <a:cs typeface="Courier New" panose="02070309020205020404" pitchFamily="49" charset="0"/>
              </a:rPr>
              <a:t>Connection</a:t>
            </a:r>
            <a:r>
              <a:rPr lang="en-US" sz="1600" b="1" dirty="0">
                <a:solidFill>
                  <a:srgbClr val="C0C0C0"/>
                </a:solidFill>
                <a:latin typeface="Courier New" pitchFamily="49" charset="0"/>
                <a:cs typeface="Courier New" pitchFamily="49" charset="0"/>
              </a:rPr>
              <a:t> conn =</a:t>
            </a:r>
          </a:p>
          <a:p>
            <a:pPr defTabSz="914400" eaLnBrk="0" fontAlgn="base" hangingPunct="0">
              <a:spcBef>
                <a:spcPct val="0"/>
              </a:spcBef>
              <a:spcAft>
                <a:spcPct val="0"/>
              </a:spcAft>
            </a:pPr>
            <a:r>
              <a:rPr lang="en-US" sz="1600" b="1" dirty="0">
                <a:solidFill>
                  <a:srgbClr val="C0C0C0"/>
                </a:solidFill>
                <a:latin typeface="Courier New" pitchFamily="49" charset="0"/>
                <a:cs typeface="Courier New" pitchFamily="49" charset="0"/>
              </a:rPr>
              <a:t> </a:t>
            </a:r>
            <a:r>
              <a:rPr lang="en-US" sz="1600" b="1" dirty="0" smtClean="0">
                <a:solidFill>
                  <a:srgbClr val="C0C0C0"/>
                </a:solidFill>
                <a:latin typeface="Courier New" pitchFamily="49" charset="0"/>
                <a:cs typeface="Courier New" pitchFamily="49" charset="0"/>
              </a:rPr>
              <a:t>   </a:t>
            </a:r>
            <a:r>
              <a:rPr lang="en-US" sz="1600" b="1" dirty="0" err="1">
                <a:solidFill>
                  <a:srgbClr val="9876AA"/>
                </a:solidFill>
                <a:latin typeface="Courier New" panose="02070309020205020404" pitchFamily="49" charset="0"/>
                <a:cs typeface="Courier New" panose="02070309020205020404" pitchFamily="49" charset="0"/>
              </a:rPr>
              <a:t>QObject</a:t>
            </a:r>
            <a:r>
              <a:rPr lang="en-US" sz="1600" b="1" dirty="0">
                <a:solidFill>
                  <a:srgbClr val="C0C0C0"/>
                </a:solidFill>
                <a:latin typeface="Courier New" pitchFamily="49" charset="0"/>
                <a:cs typeface="Courier New" pitchFamily="49" charset="0"/>
              </a:rPr>
              <a:t>::connect(...);</a:t>
            </a:r>
          </a:p>
          <a:p>
            <a:pPr defTabSz="914400" eaLnBrk="0" fontAlgn="base" hangingPunct="0">
              <a:spcBef>
                <a:spcPct val="0"/>
              </a:spcBef>
              <a:spcAft>
                <a:spcPct val="0"/>
              </a:spcAft>
            </a:pPr>
            <a:endParaRPr lang="en-US" sz="1600" b="1" dirty="0">
              <a:solidFill>
                <a:srgbClr val="800080"/>
              </a:solidFill>
              <a:latin typeface="Courier New" pitchFamily="49" charset="0"/>
              <a:cs typeface="Courier New" pitchFamily="49" charset="0"/>
            </a:endParaRPr>
          </a:p>
          <a:p>
            <a:pPr defTabSz="914400" eaLnBrk="0" fontAlgn="base" hangingPunct="0">
              <a:spcBef>
                <a:spcPct val="0"/>
              </a:spcBef>
              <a:spcAft>
                <a:spcPct val="0"/>
              </a:spcAft>
            </a:pPr>
            <a:r>
              <a:rPr lang="en-US" sz="1600" b="1" dirty="0" err="1">
                <a:solidFill>
                  <a:srgbClr val="9876AA"/>
                </a:solidFill>
                <a:latin typeface="Courier New" panose="02070309020205020404" pitchFamily="49" charset="0"/>
                <a:cs typeface="Courier New" panose="02070309020205020404" pitchFamily="49" charset="0"/>
              </a:rPr>
              <a:t>QObject</a:t>
            </a:r>
            <a:r>
              <a:rPr lang="en-US" sz="1600" b="1" dirty="0">
                <a:solidFill>
                  <a:srgbClr val="C0C0C0"/>
                </a:solidFill>
                <a:latin typeface="Courier New" pitchFamily="49" charset="0"/>
                <a:cs typeface="Courier New" pitchFamily="49" charset="0"/>
              </a:rPr>
              <a:t>::disconnect(conn);</a:t>
            </a:r>
          </a:p>
        </p:txBody>
      </p:sp>
    </p:spTree>
    <p:extLst>
      <p:ext uri="{BB962C8B-B14F-4D97-AF65-F5344CB8AC3E}">
        <p14:creationId xmlns:p14="http://schemas.microsoft.com/office/powerpoint/2010/main" val="1392882839"/>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SIGNALS AND SLOTS: </a:t>
            </a:r>
            <a:r>
              <a:rPr lang="en-US" dirty="0" err="1" smtClean="0">
                <a:solidFill>
                  <a:schemeClr val="accent1"/>
                </a:solidFill>
              </a:rPr>
              <a:t>QObject</a:t>
            </a:r>
            <a:endParaRPr lang="en-US" dirty="0">
              <a:solidFill>
                <a:schemeClr val="accent1"/>
              </a:solidFill>
            </a:endParaRPr>
          </a:p>
        </p:txBody>
      </p:sp>
      <p:sp>
        <p:nvSpPr>
          <p:cNvPr id="5" name="Content Placeholder 4"/>
          <p:cNvSpPr>
            <a:spLocks noGrp="1"/>
          </p:cNvSpPr>
          <p:nvPr>
            <p:ph sz="quarter" idx="11"/>
          </p:nvPr>
        </p:nvSpPr>
        <p:spPr>
          <a:xfrm>
            <a:off x="286941" y="897732"/>
            <a:ext cx="4056459" cy="4099718"/>
          </a:xfrm>
        </p:spPr>
        <p:txBody>
          <a:bodyPr>
            <a:normAutofit/>
          </a:bodyPr>
          <a:lstStyle/>
          <a:p>
            <a:r>
              <a:rPr lang="en-US" dirty="0" smtClean="0">
                <a:solidFill>
                  <a:schemeClr val="accent1"/>
                </a:solidFill>
              </a:rPr>
              <a:t>All </a:t>
            </a:r>
            <a:r>
              <a:rPr lang="en-US" dirty="0" err="1" smtClean="0">
                <a:solidFill>
                  <a:schemeClr val="accent3"/>
                </a:solidFill>
              </a:rPr>
              <a:t>QObject</a:t>
            </a:r>
            <a:r>
              <a:rPr lang="en-US" dirty="0" err="1" smtClean="0">
                <a:solidFill>
                  <a:schemeClr val="accent1"/>
                </a:solidFill>
              </a:rPr>
              <a:t>s</a:t>
            </a:r>
            <a:r>
              <a:rPr lang="en-US" dirty="0" smtClean="0">
                <a:solidFill>
                  <a:schemeClr val="accent1"/>
                </a:solidFill>
              </a:rPr>
              <a:t> have a special signal: </a:t>
            </a:r>
            <a:r>
              <a:rPr lang="en-US" dirty="0" smtClean="0">
                <a:solidFill>
                  <a:schemeClr val="accent3"/>
                </a:solidFill>
              </a:rPr>
              <a:t>destroyed</a:t>
            </a:r>
            <a:r>
              <a:rPr lang="en-US" dirty="0" smtClean="0">
                <a:solidFill>
                  <a:schemeClr val="accent1"/>
                </a:solidFill>
              </a:rPr>
              <a:t>.</a:t>
            </a:r>
          </a:p>
          <a:p>
            <a:r>
              <a:rPr lang="en-US" dirty="0">
                <a:solidFill>
                  <a:schemeClr val="accent1"/>
                </a:solidFill>
              </a:rPr>
              <a:t>This signal is emitted immediately before </a:t>
            </a:r>
            <a:r>
              <a:rPr lang="en-US" dirty="0" smtClean="0">
                <a:solidFill>
                  <a:schemeClr val="accent1"/>
                </a:solidFill>
              </a:rPr>
              <a:t>this </a:t>
            </a:r>
            <a:r>
              <a:rPr lang="en-US" dirty="0">
                <a:solidFill>
                  <a:schemeClr val="accent1"/>
                </a:solidFill>
              </a:rPr>
              <a:t>object </a:t>
            </a:r>
            <a:r>
              <a:rPr lang="en-US" dirty="0" smtClean="0">
                <a:solidFill>
                  <a:schemeClr val="accent1"/>
                </a:solidFill>
              </a:rPr>
              <a:t>is destroyed.</a:t>
            </a:r>
          </a:p>
          <a:p>
            <a:r>
              <a:rPr lang="en-US" dirty="0" smtClean="0">
                <a:solidFill>
                  <a:schemeClr val="accent1"/>
                </a:solidFill>
              </a:rPr>
              <a:t>This signal cannot </a:t>
            </a:r>
            <a:r>
              <a:rPr lang="en-US" dirty="0">
                <a:solidFill>
                  <a:schemeClr val="accent1"/>
                </a:solidFill>
              </a:rPr>
              <a:t>be blocked.</a:t>
            </a:r>
          </a:p>
          <a:p>
            <a:r>
              <a:rPr lang="en-US" dirty="0" smtClean="0">
                <a:solidFill>
                  <a:schemeClr val="accent1"/>
                </a:solidFill>
              </a:rPr>
              <a:t>All </a:t>
            </a:r>
            <a:r>
              <a:rPr lang="en-US" dirty="0">
                <a:solidFill>
                  <a:schemeClr val="accent1"/>
                </a:solidFill>
              </a:rPr>
              <a:t>the </a:t>
            </a:r>
            <a:r>
              <a:rPr lang="en-US" dirty="0" err="1">
                <a:solidFill>
                  <a:schemeClr val="accent1"/>
                </a:solidFill>
              </a:rPr>
              <a:t>objects's</a:t>
            </a:r>
            <a:r>
              <a:rPr lang="en-US" dirty="0">
                <a:solidFill>
                  <a:schemeClr val="accent1"/>
                </a:solidFill>
              </a:rPr>
              <a:t> children are destroyed immediately after this signal is emitted.</a:t>
            </a:r>
            <a:endParaRPr lang="en-US" dirty="0" smtClean="0">
              <a:solidFill>
                <a:schemeClr val="accent1"/>
              </a:solidFill>
            </a:endParaRPr>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defTabSz="914400" eaLnBrk="0" fontAlgn="base" hangingPunct="0">
              <a:spcBef>
                <a:spcPct val="0"/>
              </a:spcBef>
              <a:spcAft>
                <a:spcPct val="0"/>
              </a:spcAft>
            </a:pPr>
            <a:r>
              <a:rPr lang="en-US" sz="1600" b="1" dirty="0">
                <a:solidFill>
                  <a:srgbClr val="C0C0C0"/>
                </a:solidFill>
                <a:latin typeface="Courier New" pitchFamily="49" charset="0"/>
                <a:cs typeface="Courier New" pitchFamily="49" charset="0"/>
              </a:rPr>
              <a:t>connect(</a:t>
            </a:r>
          </a:p>
          <a:p>
            <a:pPr defTabSz="914400" eaLnBrk="0" fontAlgn="base" hangingPunct="0">
              <a:spcBef>
                <a:spcPct val="0"/>
              </a:spcBef>
              <a:spcAft>
                <a:spcPct val="0"/>
              </a:spcAft>
            </a:pPr>
            <a:r>
              <a:rPr lang="en-US" sz="1600" b="1" dirty="0">
                <a:solidFill>
                  <a:srgbClr val="C0C0C0"/>
                </a:solidFill>
                <a:latin typeface="Courier New" pitchFamily="49" charset="0"/>
                <a:cs typeface="Courier New" pitchFamily="49" charset="0"/>
              </a:rPr>
              <a:t>    sender,</a:t>
            </a:r>
          </a:p>
          <a:p>
            <a:pPr defTabSz="914400" eaLnBrk="0" fontAlgn="base" hangingPunct="0">
              <a:spcBef>
                <a:spcPct val="0"/>
              </a:spcBef>
              <a:spcAft>
                <a:spcPct val="0"/>
              </a:spcAft>
            </a:pPr>
            <a:r>
              <a:rPr lang="en-US" sz="1600" b="1" dirty="0">
                <a:solidFill>
                  <a:srgbClr val="C0C0C0"/>
                </a:solidFill>
                <a:latin typeface="Courier New" pitchFamily="49" charset="0"/>
                <a:cs typeface="Courier New" pitchFamily="49" charset="0"/>
              </a:rPr>
              <a:t> </a:t>
            </a:r>
            <a:r>
              <a:rPr lang="en-US" sz="1600" b="1" dirty="0" smtClean="0">
                <a:solidFill>
                  <a:srgbClr val="C0C0C0"/>
                </a:solidFill>
                <a:latin typeface="Courier New" pitchFamily="49" charset="0"/>
                <a:cs typeface="Courier New" pitchFamily="49" charset="0"/>
              </a:rPr>
              <a:t>   </a:t>
            </a:r>
            <a:r>
              <a:rPr lang="en-US" sz="1600" b="1" dirty="0">
                <a:solidFill>
                  <a:srgbClr val="CC7832"/>
                </a:solidFill>
                <a:latin typeface="Courier New" panose="02070309020205020404" pitchFamily="49" charset="0"/>
                <a:cs typeface="Courier New" panose="02070309020205020404" pitchFamily="49" charset="0"/>
              </a:rPr>
              <a:t>SIGNAL</a:t>
            </a:r>
            <a:r>
              <a:rPr lang="en-US" sz="1600" b="1" dirty="0">
                <a:solidFill>
                  <a:srgbClr val="C0C0C0"/>
                </a:solidFill>
                <a:latin typeface="Courier New" pitchFamily="49" charset="0"/>
                <a:cs typeface="Courier New" pitchFamily="49" charset="0"/>
              </a:rPr>
              <a:t>(destroyed(</a:t>
            </a:r>
            <a:r>
              <a:rPr lang="en-US" sz="1600" b="1" dirty="0" err="1">
                <a:solidFill>
                  <a:srgbClr val="9876AA"/>
                </a:solidFill>
                <a:latin typeface="Courier New" panose="02070309020205020404" pitchFamily="49" charset="0"/>
                <a:cs typeface="Courier New" panose="02070309020205020404" pitchFamily="49" charset="0"/>
              </a:rPr>
              <a:t>QObject</a:t>
            </a:r>
            <a:r>
              <a:rPr lang="en-US" sz="1600" b="1" dirty="0">
                <a:solidFill>
                  <a:srgbClr val="C0C0C0"/>
                </a:solidFill>
                <a:latin typeface="Courier New" pitchFamily="49" charset="0"/>
                <a:cs typeface="Courier New" pitchFamily="49" charset="0"/>
              </a:rPr>
              <a:t>*)),</a:t>
            </a:r>
          </a:p>
          <a:p>
            <a:pPr defTabSz="914400" eaLnBrk="0" fontAlgn="base" hangingPunct="0">
              <a:spcBef>
                <a:spcPct val="0"/>
              </a:spcBef>
              <a:spcAft>
                <a:spcPct val="0"/>
              </a:spcAft>
            </a:pP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t>
            </a:r>
            <a:r>
              <a:rPr lang="en-US" sz="1600" b="1" dirty="0">
                <a:solidFill>
                  <a:srgbClr val="CC7832"/>
                </a:solidFill>
                <a:latin typeface="Courier New" panose="02070309020205020404" pitchFamily="49" charset="0"/>
                <a:cs typeface="Courier New" panose="02070309020205020404" pitchFamily="49" charset="0"/>
              </a:rPr>
              <a:t>this</a:t>
            </a:r>
            <a:r>
              <a:rPr lang="en-US" sz="1600" b="1" dirty="0">
                <a:solidFill>
                  <a:srgbClr val="C0C0C0"/>
                </a:solidFill>
                <a:latin typeface="Courier New" pitchFamily="49" charset="0"/>
                <a:cs typeface="Courier New" pitchFamily="49" charset="0"/>
              </a:rPr>
              <a:t>,</a:t>
            </a:r>
          </a:p>
          <a:p>
            <a:pPr defTabSz="914400" eaLnBrk="0" fontAlgn="base" hangingPunct="0">
              <a:spcBef>
                <a:spcPct val="0"/>
              </a:spcBef>
              <a:spcAft>
                <a:spcPct val="0"/>
              </a:spcAft>
            </a:pP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t>
            </a:r>
            <a:r>
              <a:rPr lang="en-US" sz="1600" b="1" dirty="0">
                <a:solidFill>
                  <a:srgbClr val="CC7832"/>
                </a:solidFill>
                <a:latin typeface="Courier New" panose="02070309020205020404" pitchFamily="49" charset="0"/>
                <a:cs typeface="Courier New" panose="02070309020205020404" pitchFamily="49" charset="0"/>
              </a:rPr>
              <a:t>SLOT</a:t>
            </a:r>
            <a:r>
              <a:rPr lang="en-US" sz="1600" b="1" dirty="0">
                <a:solidFill>
                  <a:srgbClr val="C0C0C0"/>
                </a:solidFill>
                <a:latin typeface="Courier New" pitchFamily="49" charset="0"/>
                <a:cs typeface="Courier New" pitchFamily="49" charset="0"/>
              </a:rPr>
              <a:t>(...)</a:t>
            </a:r>
          </a:p>
          <a:p>
            <a:pPr defTabSz="914400" eaLnBrk="0" fontAlgn="base" hangingPunct="0">
              <a:spcBef>
                <a:spcPct val="0"/>
              </a:spcBef>
              <a:spcAft>
                <a:spcPct val="0"/>
              </a:spcAft>
            </a:pPr>
            <a:r>
              <a:rPr lang="en-US" sz="1600" b="1" dirty="0">
                <a:solidFill>
                  <a:srgbClr val="C0C0C0"/>
                </a:solidFill>
                <a:latin typeface="Courier New" pitchFamily="49" charset="0"/>
                <a:cs typeface="Courier New" pitchFamily="49" charset="0"/>
              </a:rPr>
              <a:t>);</a:t>
            </a:r>
          </a:p>
        </p:txBody>
      </p:sp>
    </p:spTree>
    <p:extLst>
      <p:ext uri="{BB962C8B-B14F-4D97-AF65-F5344CB8AC3E}">
        <p14:creationId xmlns:p14="http://schemas.microsoft.com/office/powerpoint/2010/main" val="3640235659"/>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SIGNALS AND SLOTS: </a:t>
            </a:r>
            <a:r>
              <a:rPr lang="en-US" dirty="0" err="1" smtClean="0">
                <a:solidFill>
                  <a:schemeClr val="accent1"/>
                </a:solidFill>
              </a:rPr>
              <a:t>QObject</a:t>
            </a:r>
            <a:endParaRPr lang="en-US" dirty="0">
              <a:solidFill>
                <a:schemeClr val="accent1"/>
              </a:solidFill>
            </a:endParaRPr>
          </a:p>
        </p:txBody>
      </p:sp>
      <p:sp>
        <p:nvSpPr>
          <p:cNvPr id="5" name="Content Placeholder 4"/>
          <p:cNvSpPr>
            <a:spLocks noGrp="1"/>
          </p:cNvSpPr>
          <p:nvPr>
            <p:ph sz="quarter" idx="11"/>
          </p:nvPr>
        </p:nvSpPr>
        <p:spPr>
          <a:xfrm>
            <a:off x="286941" y="897732"/>
            <a:ext cx="4056459" cy="4099718"/>
          </a:xfrm>
        </p:spPr>
        <p:txBody>
          <a:bodyPr>
            <a:normAutofit/>
          </a:bodyPr>
          <a:lstStyle/>
          <a:p>
            <a:r>
              <a:rPr lang="en-US" dirty="0" smtClean="0">
                <a:solidFill>
                  <a:schemeClr val="accent1"/>
                </a:solidFill>
              </a:rPr>
              <a:t>All </a:t>
            </a:r>
            <a:r>
              <a:rPr lang="en-US" dirty="0" err="1" smtClean="0">
                <a:solidFill>
                  <a:schemeClr val="accent3"/>
                </a:solidFill>
              </a:rPr>
              <a:t>QObject</a:t>
            </a:r>
            <a:r>
              <a:rPr lang="en-US" dirty="0" err="1" smtClean="0">
                <a:solidFill>
                  <a:schemeClr val="accent1"/>
                </a:solidFill>
              </a:rPr>
              <a:t>s</a:t>
            </a:r>
            <a:r>
              <a:rPr lang="en-US" dirty="0" smtClean="0">
                <a:solidFill>
                  <a:schemeClr val="accent1"/>
                </a:solidFill>
              </a:rPr>
              <a:t> have public slot: </a:t>
            </a:r>
            <a:r>
              <a:rPr lang="en-US" dirty="0" err="1" smtClean="0">
                <a:solidFill>
                  <a:schemeClr val="accent3"/>
                </a:solidFill>
              </a:rPr>
              <a:t>deleteLater</a:t>
            </a:r>
            <a:r>
              <a:rPr lang="en-US" dirty="0" smtClean="0">
                <a:solidFill>
                  <a:schemeClr val="accent1"/>
                </a:solidFill>
              </a:rPr>
              <a:t>.</a:t>
            </a:r>
          </a:p>
          <a:p>
            <a:r>
              <a:rPr lang="en-US" dirty="0" smtClean="0">
                <a:solidFill>
                  <a:schemeClr val="accent1"/>
                </a:solidFill>
              </a:rPr>
              <a:t>It schedules </a:t>
            </a:r>
            <a:r>
              <a:rPr lang="en-US" dirty="0">
                <a:solidFill>
                  <a:schemeClr val="accent1"/>
                </a:solidFill>
              </a:rPr>
              <a:t>this object for </a:t>
            </a:r>
            <a:r>
              <a:rPr lang="en-US" dirty="0" smtClean="0">
                <a:solidFill>
                  <a:schemeClr val="accent1"/>
                </a:solidFill>
              </a:rPr>
              <a:t>deletion.</a:t>
            </a:r>
          </a:p>
          <a:p>
            <a:r>
              <a:rPr lang="en-US" dirty="0" smtClean="0">
                <a:solidFill>
                  <a:schemeClr val="accent1"/>
                </a:solidFill>
              </a:rPr>
              <a:t>Works correctly only in the event loop.</a:t>
            </a:r>
          </a:p>
          <a:p>
            <a:r>
              <a:rPr lang="en-US" dirty="0" smtClean="0">
                <a:solidFill>
                  <a:schemeClr val="accent1"/>
                </a:solidFill>
              </a:rPr>
              <a:t>It </a:t>
            </a:r>
            <a:r>
              <a:rPr lang="en-US" dirty="0">
                <a:solidFill>
                  <a:schemeClr val="accent1"/>
                </a:solidFill>
              </a:rPr>
              <a:t>is safe to call this function more than </a:t>
            </a:r>
            <a:r>
              <a:rPr lang="en-US" dirty="0" smtClean="0">
                <a:solidFill>
                  <a:schemeClr val="accent1"/>
                </a:solidFill>
              </a:rPr>
              <a:t>once.</a:t>
            </a:r>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defTabSz="914400" eaLnBrk="0" fontAlgn="base" hangingPunct="0">
              <a:spcBef>
                <a:spcPct val="0"/>
              </a:spcBef>
              <a:spcAft>
                <a:spcPct val="0"/>
              </a:spcAft>
            </a:pPr>
            <a:r>
              <a:rPr lang="en-US" sz="1600" b="1" dirty="0">
                <a:solidFill>
                  <a:srgbClr val="CC7832"/>
                </a:solidFill>
                <a:latin typeface="Courier New" panose="02070309020205020404" pitchFamily="49" charset="0"/>
                <a:cs typeface="Courier New" panose="02070309020205020404" pitchFamily="49" charset="0"/>
              </a:rPr>
              <a:t>void </a:t>
            </a:r>
            <a:r>
              <a:rPr lang="en-US" sz="1600" b="1" dirty="0" err="1">
                <a:solidFill>
                  <a:srgbClr val="9876AA"/>
                </a:solidFill>
                <a:latin typeface="Courier New" panose="02070309020205020404" pitchFamily="49" charset="0"/>
                <a:cs typeface="Courier New" panose="02070309020205020404" pitchFamily="49" charset="0"/>
              </a:rPr>
              <a:t>QObject</a:t>
            </a:r>
            <a:r>
              <a:rPr lang="en-US" sz="1600" b="1" dirty="0">
                <a:solidFill>
                  <a:srgbClr val="C0C0C0"/>
                </a:solidFill>
                <a:latin typeface="Courier New" pitchFamily="49" charset="0"/>
                <a:cs typeface="Courier New" pitchFamily="49" charset="0"/>
              </a:rPr>
              <a:t>::</a:t>
            </a:r>
            <a:r>
              <a:rPr lang="en-US" sz="1600" b="1" dirty="0" err="1">
                <a:solidFill>
                  <a:srgbClr val="C0C0C0"/>
                </a:solidFill>
                <a:latin typeface="Courier New" pitchFamily="49" charset="0"/>
                <a:cs typeface="Courier New" pitchFamily="49" charset="0"/>
              </a:rPr>
              <a:t>deleteLater</a:t>
            </a:r>
            <a:r>
              <a:rPr lang="en-US" sz="1600" b="1" dirty="0">
                <a:solidFill>
                  <a:srgbClr val="C0C0C0"/>
                </a:solidFill>
                <a:latin typeface="Courier New" pitchFamily="49" charset="0"/>
                <a:cs typeface="Courier New" pitchFamily="49" charset="0"/>
              </a:rPr>
              <a:t>()</a:t>
            </a:r>
          </a:p>
        </p:txBody>
      </p:sp>
    </p:spTree>
    <p:extLst>
      <p:ext uri="{BB962C8B-B14F-4D97-AF65-F5344CB8AC3E}">
        <p14:creationId xmlns:p14="http://schemas.microsoft.com/office/powerpoint/2010/main" val="3675543265"/>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SIGNALS AND SLOTS: </a:t>
            </a:r>
            <a:r>
              <a:rPr lang="en-US" dirty="0" smtClean="0">
                <a:solidFill>
                  <a:schemeClr val="accent1"/>
                </a:solidFill>
              </a:rPr>
              <a:t>BLOCKING SIGNALS</a:t>
            </a:r>
            <a:endParaRPr lang="en-US" dirty="0">
              <a:solidFill>
                <a:schemeClr val="accent1"/>
              </a:solidFill>
            </a:endParaRPr>
          </a:p>
        </p:txBody>
      </p:sp>
      <p:sp>
        <p:nvSpPr>
          <p:cNvPr id="5" name="Content Placeholder 4"/>
          <p:cNvSpPr>
            <a:spLocks noGrp="1"/>
          </p:cNvSpPr>
          <p:nvPr>
            <p:ph sz="quarter" idx="11"/>
          </p:nvPr>
        </p:nvSpPr>
        <p:spPr>
          <a:xfrm>
            <a:off x="286941" y="897732"/>
            <a:ext cx="4056459" cy="4099718"/>
          </a:xfrm>
        </p:spPr>
        <p:txBody>
          <a:bodyPr>
            <a:normAutofit/>
          </a:bodyPr>
          <a:lstStyle/>
          <a:p>
            <a:r>
              <a:rPr lang="en-US" dirty="0" smtClean="0">
                <a:solidFill>
                  <a:schemeClr val="accent1"/>
                </a:solidFill>
              </a:rPr>
              <a:t>You can block/unblock all signals emitted by this object using </a:t>
            </a:r>
            <a:r>
              <a:rPr lang="en-US" dirty="0" err="1" smtClean="0">
                <a:solidFill>
                  <a:schemeClr val="accent3"/>
                </a:solidFill>
              </a:rPr>
              <a:t>blockSignals</a:t>
            </a:r>
            <a:r>
              <a:rPr lang="en-US" dirty="0" smtClean="0">
                <a:solidFill>
                  <a:schemeClr val="accent3"/>
                </a:solidFill>
              </a:rPr>
              <a:t>(true/false)</a:t>
            </a:r>
            <a:r>
              <a:rPr lang="en-US" dirty="0" smtClean="0">
                <a:solidFill>
                  <a:schemeClr val="accent1"/>
                </a:solidFill>
              </a:rPr>
              <a:t>.</a:t>
            </a:r>
          </a:p>
          <a:p>
            <a:r>
              <a:rPr lang="en-US" dirty="0">
                <a:solidFill>
                  <a:schemeClr val="accent1"/>
                </a:solidFill>
              </a:rPr>
              <a:t>Note that the </a:t>
            </a:r>
            <a:r>
              <a:rPr lang="en-US" dirty="0">
                <a:solidFill>
                  <a:schemeClr val="accent3"/>
                </a:solidFill>
              </a:rPr>
              <a:t>destroyed() </a:t>
            </a:r>
            <a:r>
              <a:rPr lang="en-US" dirty="0">
                <a:solidFill>
                  <a:schemeClr val="accent1"/>
                </a:solidFill>
              </a:rPr>
              <a:t>signal will be emitted even if the signals for this object have been blocked.</a:t>
            </a:r>
            <a:endParaRPr lang="en-US" dirty="0" smtClean="0">
              <a:solidFill>
                <a:schemeClr val="accent1"/>
              </a:solidFill>
            </a:endParaRPr>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lvl="0" defTabSz="914400" eaLnBrk="0" fontAlgn="base" hangingPunct="0">
              <a:spcBef>
                <a:spcPct val="0"/>
              </a:spcBef>
              <a:spcAft>
                <a:spcPct val="0"/>
              </a:spcAft>
            </a:pPr>
            <a:r>
              <a:rPr lang="en-US" b="1" dirty="0">
                <a:solidFill>
                  <a:srgbClr val="CC7832"/>
                </a:solidFill>
                <a:latin typeface="Courier New" panose="02070309020205020404" pitchFamily="49" charset="0"/>
                <a:cs typeface="Courier New" panose="02070309020205020404" pitchFamily="49" charset="0"/>
              </a:rPr>
              <a:t>void</a:t>
            </a:r>
            <a:r>
              <a:rPr lang="en-US" b="1" dirty="0">
                <a:solidFill>
                  <a:srgbClr val="C0C0C0"/>
                </a:solidFill>
                <a:latin typeface="Courier New" pitchFamily="49" charset="0"/>
                <a:cs typeface="Courier New" pitchFamily="49" charset="0"/>
              </a:rPr>
              <a:t> </a:t>
            </a:r>
            <a:r>
              <a:rPr lang="en-US" b="1" dirty="0" err="1">
                <a:solidFill>
                  <a:srgbClr val="9876AA"/>
                </a:solidFill>
                <a:latin typeface="Courier New" panose="02070309020205020404" pitchFamily="49" charset="0"/>
                <a:cs typeface="Courier New" panose="02070309020205020404" pitchFamily="49" charset="0"/>
              </a:rPr>
              <a:t>BankAccount</a:t>
            </a:r>
            <a:r>
              <a:rPr lang="en-US" b="1" dirty="0">
                <a:solidFill>
                  <a:srgbClr val="A9B7C6"/>
                </a:solidFill>
                <a:latin typeface="Courier New" panose="02070309020205020404" pitchFamily="49" charset="0"/>
                <a:cs typeface="Courier New" panose="02070309020205020404" pitchFamily="49" charset="0"/>
              </a:rPr>
              <a:t>::withdraw(</a:t>
            </a:r>
            <a:r>
              <a:rPr lang="en-US" b="1" dirty="0">
                <a:solidFill>
                  <a:srgbClr val="CC7832"/>
                </a:solidFill>
                <a:latin typeface="Courier New" panose="02070309020205020404" pitchFamily="49" charset="0"/>
                <a:cs typeface="Courier New" panose="02070309020205020404" pitchFamily="49" charset="0"/>
              </a:rPr>
              <a:t>long</a:t>
            </a:r>
            <a:r>
              <a:rPr lang="en-US" b="1" dirty="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amount) {</a:t>
            </a:r>
          </a:p>
          <a:p>
            <a:pPr lvl="0" defTabSz="914400" eaLnBrk="0" fontAlgn="base" hangingPunct="0">
              <a:spcBef>
                <a:spcPct val="0"/>
              </a:spcBef>
              <a:spcAft>
                <a:spcPct val="0"/>
              </a:spcAft>
            </a:pPr>
            <a:r>
              <a:rPr lang="en-US" b="1" dirty="0" smtClean="0">
                <a:solidFill>
                  <a:srgbClr val="000000"/>
                </a:solidFill>
                <a:latin typeface="Courier New" pitchFamily="49" charset="0"/>
                <a:cs typeface="Courier New" pitchFamily="49" charset="0"/>
              </a:rPr>
              <a:t>    </a:t>
            </a:r>
            <a:r>
              <a:rPr lang="en-US" b="1" dirty="0" smtClean="0">
                <a:solidFill>
                  <a:srgbClr val="CC7832"/>
                </a:solidFill>
                <a:latin typeface="Courier New" panose="02070309020205020404" pitchFamily="49" charset="0"/>
                <a:cs typeface="Courier New" panose="02070309020205020404" pitchFamily="49" charset="0"/>
              </a:rPr>
              <a:t>if </a:t>
            </a:r>
            <a:r>
              <a:rPr lang="en-US" b="1" dirty="0" smtClean="0">
                <a:solidFill>
                  <a:srgbClr val="A9B7C6"/>
                </a:solidFill>
                <a:latin typeface="Courier New" panose="02070309020205020404" pitchFamily="49" charset="0"/>
                <a:cs typeface="Courier New" panose="02070309020205020404" pitchFamily="49" charset="0"/>
              </a:rPr>
              <a:t>(</a:t>
            </a:r>
            <a:r>
              <a:rPr lang="en-US" b="1" dirty="0" smtClean="0">
                <a:solidFill>
                  <a:schemeClr val="accent4"/>
                </a:solidFill>
                <a:latin typeface="Courier New" pitchFamily="49" charset="0"/>
                <a:cs typeface="Courier New" pitchFamily="49" charset="0"/>
              </a:rPr>
              <a:t>balance &lt;</a:t>
            </a:r>
            <a:r>
              <a:rPr lang="en-US" b="1" dirty="0" smtClean="0">
                <a:solidFill>
                  <a:srgbClr val="A9B7C6"/>
                </a:solidFill>
                <a:latin typeface="Courier New" panose="02070309020205020404" pitchFamily="49" charset="0"/>
                <a:cs typeface="Courier New" panose="02070309020205020404" pitchFamily="49" charset="0"/>
              </a:rPr>
              <a:t> </a:t>
            </a:r>
            <a:r>
              <a:rPr lang="en-US" b="1" dirty="0">
                <a:solidFill>
                  <a:srgbClr val="6897BB"/>
                </a:solidFill>
                <a:latin typeface="Courier New" panose="02070309020205020404" pitchFamily="49" charset="0"/>
                <a:cs typeface="Courier New" panose="02070309020205020404" pitchFamily="49" charset="0"/>
              </a:rPr>
              <a:t>0</a:t>
            </a:r>
            <a:r>
              <a:rPr lang="en-US" b="1" dirty="0" smtClean="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b="1" dirty="0" smtClean="0">
                <a:solidFill>
                  <a:srgbClr val="A9B7C6"/>
                </a:solidFill>
                <a:latin typeface="Courier New" panose="02070309020205020404" pitchFamily="49" charset="0"/>
                <a:cs typeface="Courier New" panose="02070309020205020404" pitchFamily="49" charset="0"/>
              </a:rPr>
              <a:t>        </a:t>
            </a:r>
            <a:r>
              <a:rPr lang="en-US" b="1" dirty="0">
                <a:solidFill>
                  <a:srgbClr val="CC7832"/>
                </a:solidFill>
                <a:latin typeface="Courier New" panose="02070309020205020404" pitchFamily="49" charset="0"/>
                <a:cs typeface="Courier New" panose="02070309020205020404" pitchFamily="49" charset="0"/>
              </a:rPr>
              <a:t>this</a:t>
            </a:r>
            <a:r>
              <a:rPr lang="en-US" b="1" dirty="0" smtClean="0">
                <a:solidFill>
                  <a:srgbClr val="A9B7C6"/>
                </a:solidFill>
                <a:latin typeface="Courier New" panose="02070309020205020404" pitchFamily="49" charset="0"/>
                <a:cs typeface="Courier New" panose="02070309020205020404" pitchFamily="49" charset="0"/>
              </a:rPr>
              <a:t>-&gt;</a:t>
            </a:r>
            <a:r>
              <a:rPr lang="en-US" b="1" dirty="0" err="1" smtClean="0">
                <a:solidFill>
                  <a:srgbClr val="A9B7C6"/>
                </a:solidFill>
                <a:latin typeface="Courier New" panose="02070309020205020404" pitchFamily="49" charset="0"/>
                <a:cs typeface="Courier New" panose="02070309020205020404" pitchFamily="49" charset="0"/>
              </a:rPr>
              <a:t>blockSignals</a:t>
            </a:r>
            <a:r>
              <a:rPr lang="en-US" b="1" dirty="0" smtClean="0">
                <a:solidFill>
                  <a:srgbClr val="A9B7C6"/>
                </a:solidFill>
                <a:latin typeface="Courier New" panose="02070309020205020404" pitchFamily="49" charset="0"/>
                <a:cs typeface="Courier New" panose="02070309020205020404" pitchFamily="49" charset="0"/>
              </a:rPr>
              <a:t>(</a:t>
            </a:r>
            <a:r>
              <a:rPr lang="en-US" b="1" dirty="0">
                <a:solidFill>
                  <a:srgbClr val="CC7832"/>
                </a:solidFill>
                <a:latin typeface="Courier New" panose="02070309020205020404" pitchFamily="49" charset="0"/>
                <a:cs typeface="Courier New" panose="02070309020205020404" pitchFamily="49" charset="0"/>
              </a:rPr>
              <a:t>true</a:t>
            </a:r>
            <a:r>
              <a:rPr lang="en-US" b="1" dirty="0" smtClean="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endParaRPr lang="en-US" b="1" dirty="0" smtClean="0">
              <a:solidFill>
                <a:srgbClr val="A9B7C6"/>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b="1" dirty="0" smtClean="0">
                <a:solidFill>
                  <a:schemeClr val="accent4"/>
                </a:solidFill>
                <a:latin typeface="Courier New" pitchFamily="49" charset="0"/>
                <a:cs typeface="Courier New" pitchFamily="49" charset="0"/>
              </a:rPr>
              <a:t>    balance </a:t>
            </a:r>
            <a:r>
              <a:rPr lang="en-US" b="1" dirty="0">
                <a:solidFill>
                  <a:srgbClr val="A9B7C6"/>
                </a:solidFill>
                <a:latin typeface="Courier New" panose="02070309020205020404" pitchFamily="49" charset="0"/>
                <a:cs typeface="Courier New" panose="02070309020205020404" pitchFamily="49" charset="0"/>
              </a:rPr>
              <a:t>-= </a:t>
            </a:r>
            <a:r>
              <a:rPr lang="en-US" b="1" dirty="0" smtClean="0">
                <a:solidFill>
                  <a:srgbClr val="A9B7C6"/>
                </a:solidFill>
                <a:latin typeface="Courier New" panose="02070309020205020404" pitchFamily="49" charset="0"/>
                <a:cs typeface="Courier New" panose="02070309020205020404" pitchFamily="49" charset="0"/>
              </a:rPr>
              <a:t>amount</a:t>
            </a:r>
          </a:p>
          <a:p>
            <a:pPr lvl="0"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 </a:t>
            </a:r>
            <a:r>
              <a:rPr lang="en-US" b="1" dirty="0" smtClean="0">
                <a:solidFill>
                  <a:srgbClr val="A9B7C6"/>
                </a:solidFill>
                <a:latin typeface="Courier New" panose="02070309020205020404" pitchFamily="49" charset="0"/>
                <a:cs typeface="Courier New" panose="02070309020205020404" pitchFamily="49" charset="0"/>
              </a:rPr>
              <a:t>   </a:t>
            </a:r>
            <a:r>
              <a:rPr lang="en-US" altLang="en-US" b="1" dirty="0">
                <a:solidFill>
                  <a:srgbClr val="808080"/>
                </a:solidFill>
                <a:latin typeface="Courier New" panose="02070309020205020404" pitchFamily="49" charset="0"/>
                <a:cs typeface="Courier New" panose="02070309020205020404" pitchFamily="49" charset="0"/>
              </a:rPr>
              <a:t>// </a:t>
            </a:r>
            <a:r>
              <a:rPr lang="en-US" altLang="en-US" b="1" dirty="0" smtClean="0">
                <a:solidFill>
                  <a:srgbClr val="808080"/>
                </a:solidFill>
                <a:latin typeface="Courier New" panose="02070309020205020404" pitchFamily="49" charset="0"/>
                <a:cs typeface="Courier New" panose="02070309020205020404" pitchFamily="49" charset="0"/>
              </a:rPr>
              <a:t>signal does not be emitted</a:t>
            </a:r>
          </a:p>
          <a:p>
            <a:pPr defTabSz="914400" eaLnBrk="0" fontAlgn="base" hangingPunct="0">
              <a:spcBef>
                <a:spcPct val="0"/>
              </a:spcBef>
              <a:spcAft>
                <a:spcPct val="0"/>
              </a:spcAft>
            </a:pPr>
            <a:r>
              <a:rPr lang="en-US" b="1" dirty="0" smtClean="0">
                <a:solidFill>
                  <a:srgbClr val="A9B7C6"/>
                </a:solidFill>
                <a:latin typeface="Courier New" panose="02070309020205020404" pitchFamily="49" charset="0"/>
                <a:cs typeface="Courier New" panose="02070309020205020404" pitchFamily="49" charset="0"/>
              </a:rPr>
              <a:t>    </a:t>
            </a:r>
            <a:r>
              <a:rPr lang="en-US" altLang="en-US" b="1" dirty="0">
                <a:solidFill>
                  <a:srgbClr val="808080"/>
                </a:solidFill>
                <a:latin typeface="Courier New" panose="02070309020205020404" pitchFamily="49" charset="0"/>
                <a:cs typeface="Courier New" panose="02070309020205020404" pitchFamily="49" charset="0"/>
              </a:rPr>
              <a:t>// </a:t>
            </a:r>
            <a:r>
              <a:rPr lang="en-US" altLang="en-US" b="1" dirty="0" smtClean="0">
                <a:solidFill>
                  <a:srgbClr val="808080"/>
                </a:solidFill>
                <a:latin typeface="Courier New" panose="02070309020205020404" pitchFamily="49" charset="0"/>
                <a:cs typeface="Courier New" panose="02070309020205020404" pitchFamily="49" charset="0"/>
              </a:rPr>
              <a:t>if balance is negative</a:t>
            </a:r>
            <a:endParaRPr lang="en-US" altLang="en-US" b="1" dirty="0">
              <a:solidFill>
                <a:srgbClr val="808080"/>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b="1" dirty="0" smtClean="0">
                <a:solidFill>
                  <a:srgbClr val="000000"/>
                </a:solidFill>
                <a:latin typeface="Courier New" pitchFamily="49" charset="0"/>
                <a:cs typeface="Courier New" pitchFamily="49" charset="0"/>
              </a:rPr>
              <a:t>    </a:t>
            </a:r>
            <a:r>
              <a:rPr lang="en-US" b="1" dirty="0" smtClean="0">
                <a:solidFill>
                  <a:srgbClr val="CC7832"/>
                </a:solidFill>
                <a:latin typeface="Courier New" panose="02070309020205020404" pitchFamily="49" charset="0"/>
                <a:cs typeface="Courier New" panose="02070309020205020404" pitchFamily="49" charset="0"/>
              </a:rPr>
              <a:t>emit</a:t>
            </a:r>
            <a:r>
              <a:rPr lang="en-US" b="1" dirty="0" smtClean="0">
                <a:solidFill>
                  <a:srgbClr val="C0C0C0"/>
                </a:solidFill>
                <a:latin typeface="Courier New" pitchFamily="49" charset="0"/>
                <a:cs typeface="Courier New" pitchFamily="49" charset="0"/>
              </a:rPr>
              <a:t> </a:t>
            </a:r>
            <a:r>
              <a:rPr lang="en-US" b="1" dirty="0" err="1" smtClean="0">
                <a:solidFill>
                  <a:srgbClr val="A9B7C6"/>
                </a:solidFill>
                <a:latin typeface="Courier New" panose="02070309020205020404" pitchFamily="49" charset="0"/>
                <a:cs typeface="Courier New" panose="02070309020205020404" pitchFamily="49" charset="0"/>
              </a:rPr>
              <a:t>balanceChanged</a:t>
            </a:r>
            <a:r>
              <a:rPr lang="en-US" b="1" dirty="0" smtClean="0">
                <a:solidFill>
                  <a:srgbClr val="A9B7C6"/>
                </a:solidFill>
                <a:latin typeface="Courier New" panose="02070309020205020404" pitchFamily="49" charset="0"/>
                <a:cs typeface="Courier New" panose="02070309020205020404" pitchFamily="49" charset="0"/>
              </a:rPr>
              <a:t>(</a:t>
            </a:r>
            <a:r>
              <a:rPr lang="en-US" b="1" dirty="0" smtClean="0">
                <a:solidFill>
                  <a:schemeClr val="accent4"/>
                </a:solidFill>
                <a:latin typeface="Courier New" pitchFamily="49" charset="0"/>
                <a:cs typeface="Courier New" pitchFamily="49" charset="0"/>
              </a:rPr>
              <a:t>balance</a:t>
            </a:r>
            <a:r>
              <a:rPr lang="en-US" b="1" dirty="0" smtClean="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b="1" dirty="0" smtClean="0">
                <a:solidFill>
                  <a:srgbClr val="A9B7C6"/>
                </a:solidFill>
                <a:latin typeface="Courier New" panose="02070309020205020404" pitchFamily="49" charset="0"/>
                <a:cs typeface="Courier New" panose="02070309020205020404" pitchFamily="49" charset="0"/>
              </a:rPr>
              <a:t>}</a:t>
            </a:r>
            <a:endParaRPr lang="en-US" b="1" dirty="0">
              <a:solidFill>
                <a:srgbClr val="A9B7C6"/>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82592292"/>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SIGNALS AND </a:t>
            </a:r>
            <a:r>
              <a:rPr lang="en-US" dirty="0" smtClean="0"/>
              <a:t>SLOTS: </a:t>
            </a:r>
            <a:r>
              <a:rPr lang="en-US" dirty="0" smtClean="0">
                <a:solidFill>
                  <a:schemeClr val="accent1"/>
                </a:solidFill>
              </a:rPr>
              <a:t>SUMMARY</a:t>
            </a:r>
            <a:endParaRPr lang="en-US" dirty="0">
              <a:solidFill>
                <a:schemeClr val="accent1"/>
              </a:solidFill>
            </a:endParaRPr>
          </a:p>
        </p:txBody>
      </p:sp>
      <p:sp>
        <p:nvSpPr>
          <p:cNvPr id="5" name="Content Placeholder 4"/>
          <p:cNvSpPr>
            <a:spLocks noGrp="1"/>
          </p:cNvSpPr>
          <p:nvPr>
            <p:ph sz="quarter" idx="11"/>
          </p:nvPr>
        </p:nvSpPr>
        <p:spPr/>
        <p:txBody>
          <a:bodyPr>
            <a:normAutofit/>
          </a:bodyPr>
          <a:lstStyle/>
          <a:p>
            <a:r>
              <a:rPr lang="en-US" dirty="0" smtClean="0">
                <a:solidFill>
                  <a:schemeClr val="accent1"/>
                </a:solidFill>
              </a:rPr>
              <a:t>Slots and signals mechanism</a:t>
            </a:r>
          </a:p>
          <a:p>
            <a:r>
              <a:rPr lang="en-US" dirty="0" err="1" smtClean="0">
                <a:solidFill>
                  <a:schemeClr val="accent3"/>
                </a:solidFill>
              </a:rPr>
              <a:t>moc</a:t>
            </a:r>
            <a:r>
              <a:rPr lang="en-US" dirty="0" smtClean="0">
                <a:solidFill>
                  <a:schemeClr val="accent1"/>
                </a:solidFill>
              </a:rPr>
              <a:t> limitations</a:t>
            </a:r>
            <a:endParaRPr lang="ru-RU" dirty="0" smtClean="0">
              <a:solidFill>
                <a:schemeClr val="accent1"/>
              </a:solidFill>
            </a:endParaRPr>
          </a:p>
          <a:p>
            <a:r>
              <a:rPr lang="en-US" dirty="0" smtClean="0">
                <a:solidFill>
                  <a:schemeClr val="accent1"/>
                </a:solidFill>
              </a:rPr>
              <a:t>How to connect slots and signals</a:t>
            </a:r>
          </a:p>
          <a:p>
            <a:r>
              <a:rPr lang="en-US" dirty="0" smtClean="0">
                <a:solidFill>
                  <a:schemeClr val="accent1"/>
                </a:solidFill>
              </a:rPr>
              <a:t>Connection types</a:t>
            </a:r>
          </a:p>
          <a:p>
            <a:r>
              <a:rPr lang="en-US" dirty="0" smtClean="0">
                <a:solidFill>
                  <a:schemeClr val="accent1"/>
                </a:solidFill>
              </a:rPr>
              <a:t>How to disconnect slots and signals</a:t>
            </a:r>
          </a:p>
          <a:p>
            <a:r>
              <a:rPr lang="en-US" dirty="0" err="1" smtClean="0">
                <a:solidFill>
                  <a:schemeClr val="accent3"/>
                </a:solidFill>
              </a:rPr>
              <a:t>QObject</a:t>
            </a:r>
            <a:r>
              <a:rPr lang="en-US" dirty="0" err="1" smtClean="0">
                <a:solidFill>
                  <a:schemeClr val="accent1"/>
                </a:solidFill>
              </a:rPr>
              <a:t>s</a:t>
            </a:r>
            <a:r>
              <a:rPr lang="en-US" dirty="0" smtClean="0">
                <a:solidFill>
                  <a:schemeClr val="accent1"/>
                </a:solidFill>
              </a:rPr>
              <a:t> signals and slots</a:t>
            </a:r>
          </a:p>
          <a:p>
            <a:endParaRPr lang="en-US" dirty="0" smtClean="0">
              <a:solidFill>
                <a:schemeClr val="accent1"/>
              </a:solidFill>
            </a:endParaRPr>
          </a:p>
        </p:txBody>
      </p:sp>
    </p:spTree>
    <p:extLst>
      <p:ext uri="{BB962C8B-B14F-4D97-AF65-F5344CB8AC3E}">
        <p14:creationId xmlns:p14="http://schemas.microsoft.com/office/powerpoint/2010/main" val="2960445025"/>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SIGNALS AND SLOTS</a:t>
            </a:r>
            <a:endParaRPr lang="ru-RU" dirty="0"/>
          </a:p>
        </p:txBody>
      </p:sp>
      <p:sp>
        <p:nvSpPr>
          <p:cNvPr id="5" name="Text Placeholder 4"/>
          <p:cNvSpPr txBox="1">
            <a:spLocks/>
          </p:cNvSpPr>
          <p:nvPr/>
        </p:nvSpPr>
        <p:spPr>
          <a:xfrm>
            <a:off x="286479" y="2311398"/>
            <a:ext cx="8593931" cy="787401"/>
          </a:xfrm>
          <a:prstGeom prst="rect">
            <a:avLst/>
          </a:prstGeom>
        </p:spPr>
        <p:txBody>
          <a:bodyPr>
            <a:noAutofit/>
          </a:bodyPr>
          <a:lstStyle>
            <a:lvl1pPr marL="270000" indent="-270000" algn="l" defTabSz="685800" rtl="0" eaLnBrk="1" latinLnBrk="0" hangingPunct="1">
              <a:lnSpc>
                <a:spcPct val="130000"/>
              </a:lnSpc>
              <a:spcBef>
                <a:spcPts val="450"/>
              </a:spcBef>
              <a:spcAft>
                <a:spcPts val="450"/>
              </a:spcAft>
              <a:buClr>
                <a:srgbClr val="BD392F"/>
              </a:buClr>
              <a:buFont typeface="Wingdings" panose="05000000000000000000" pitchFamily="2" charset="2"/>
              <a:buChar char="w"/>
              <a:defRPr sz="2100" kern="1200">
                <a:solidFill>
                  <a:srgbClr val="445469"/>
                </a:solidFill>
                <a:latin typeface="+mj-lt"/>
                <a:ea typeface="Avenir Next" charset="0"/>
                <a:cs typeface="Avenir Next" charset="0"/>
              </a:defRPr>
            </a:lvl1pPr>
            <a:lvl2pPr marL="514350" indent="-270000" algn="l" defTabSz="685800" rtl="0" eaLnBrk="1" latinLnBrk="0" hangingPunct="1">
              <a:lnSpc>
                <a:spcPct val="130000"/>
              </a:lnSpc>
              <a:spcBef>
                <a:spcPts val="450"/>
              </a:spcBef>
              <a:spcAft>
                <a:spcPts val="450"/>
              </a:spcAft>
              <a:buClr>
                <a:srgbClr val="BD392F"/>
              </a:buClr>
              <a:buFont typeface="Arial" panose="020B0604020202020204" pitchFamily="34" charset="0"/>
              <a:buChar char="­"/>
              <a:defRPr sz="1800" kern="1200">
                <a:solidFill>
                  <a:srgbClr val="445469"/>
                </a:solidFill>
                <a:latin typeface="+mj-lt"/>
                <a:ea typeface="Avenir Next" charset="0"/>
                <a:cs typeface="Avenir Next" charset="0"/>
              </a:defRPr>
            </a:lvl2pPr>
            <a:lvl3pPr marL="857250" indent="-270000" algn="l" defTabSz="685800" rtl="0" eaLnBrk="1" latinLnBrk="0" hangingPunct="1">
              <a:lnSpc>
                <a:spcPct val="130000"/>
              </a:lnSpc>
              <a:spcBef>
                <a:spcPts val="450"/>
              </a:spcBef>
              <a:spcAft>
                <a:spcPts val="450"/>
              </a:spcAft>
              <a:buClr>
                <a:srgbClr val="445469"/>
              </a:buClr>
              <a:buFont typeface="Wingdings" panose="05000000000000000000" pitchFamily="2" charset="2"/>
              <a:buChar char="w"/>
              <a:defRPr sz="1500" kern="1200">
                <a:solidFill>
                  <a:srgbClr val="445469"/>
                </a:solidFill>
                <a:latin typeface="+mj-lt"/>
                <a:ea typeface="Avenir Next" charset="0"/>
                <a:cs typeface="Avenir Next" charset="0"/>
              </a:defRPr>
            </a:lvl3pPr>
            <a:lvl4pPr marL="1200150" indent="-270000" algn="l" defTabSz="685800" rtl="0" eaLnBrk="1" latinLnBrk="0" hangingPunct="1">
              <a:lnSpc>
                <a:spcPct val="130000"/>
              </a:lnSpc>
              <a:spcBef>
                <a:spcPts val="450"/>
              </a:spcBef>
              <a:spcAft>
                <a:spcPts val="450"/>
              </a:spcAft>
              <a:buClr>
                <a:srgbClr val="445469"/>
              </a:buClr>
              <a:buFont typeface="Arial" panose="020B0604020202020204" pitchFamily="34" charset="0"/>
              <a:buChar char="­"/>
              <a:defRPr sz="1400" kern="1200">
                <a:solidFill>
                  <a:srgbClr val="445469"/>
                </a:solidFill>
                <a:latin typeface="+mj-lt"/>
                <a:ea typeface="Avenir Next" charset="0"/>
                <a:cs typeface="Avenir Next" charset="0"/>
              </a:defRPr>
            </a:lvl4pPr>
            <a:lvl5pPr marL="1543050" indent="-270000" algn="l" defTabSz="685800" rtl="0" eaLnBrk="1" latinLnBrk="0" hangingPunct="1">
              <a:lnSpc>
                <a:spcPct val="130000"/>
              </a:lnSpc>
              <a:spcBef>
                <a:spcPts val="450"/>
              </a:spcBef>
              <a:spcAft>
                <a:spcPts val="450"/>
              </a:spcAft>
              <a:buClr>
                <a:srgbClr val="445469"/>
              </a:buClr>
              <a:buFont typeface="Wingdings" panose="05000000000000000000" pitchFamily="2" charset="2"/>
              <a:buChar char="w"/>
              <a:defRPr sz="1400" kern="1200">
                <a:solidFill>
                  <a:srgbClr val="445469"/>
                </a:solidFill>
                <a:latin typeface="+mj-lt"/>
                <a:ea typeface="Avenir Next" charset="0"/>
                <a:cs typeface="Avenir Next"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3200" dirty="0" smtClean="0"/>
              <a:t>QUESTIONS?</a:t>
            </a:r>
            <a:endParaRPr lang="ru-RU" sz="3200" dirty="0"/>
          </a:p>
        </p:txBody>
      </p:sp>
    </p:spTree>
    <p:extLst>
      <p:ext uri="{BB962C8B-B14F-4D97-AF65-F5344CB8AC3E}">
        <p14:creationId xmlns:p14="http://schemas.microsoft.com/office/powerpoint/2010/main" val="2213094255"/>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SIGNALS AND </a:t>
            </a:r>
            <a:r>
              <a:rPr lang="en-US" dirty="0" smtClean="0"/>
              <a:t>SLOTS: </a:t>
            </a:r>
            <a:r>
              <a:rPr lang="en-US" dirty="0" smtClean="0">
                <a:solidFill>
                  <a:schemeClr val="accent1"/>
                </a:solidFill>
              </a:rPr>
              <a:t>Exercise</a:t>
            </a:r>
            <a:endParaRPr lang="en-US" dirty="0">
              <a:solidFill>
                <a:schemeClr val="accent1"/>
              </a:solidFill>
            </a:endParaRPr>
          </a:p>
        </p:txBody>
      </p:sp>
      <p:sp>
        <p:nvSpPr>
          <p:cNvPr id="4" name="Content Placeholder 3"/>
          <p:cNvSpPr>
            <a:spLocks noGrp="1"/>
          </p:cNvSpPr>
          <p:nvPr>
            <p:ph sz="quarter" idx="11"/>
          </p:nvPr>
        </p:nvSpPr>
        <p:spPr/>
        <p:txBody>
          <a:bodyPr>
            <a:normAutofit/>
          </a:bodyPr>
          <a:lstStyle/>
          <a:p>
            <a:pPr marL="0" indent="0">
              <a:buNone/>
            </a:pPr>
            <a:r>
              <a:rPr lang="en-US" dirty="0" smtClean="0"/>
              <a:t>Exercise #4</a:t>
            </a:r>
          </a:p>
          <a:p>
            <a:r>
              <a:rPr lang="en-US" dirty="0" smtClean="0"/>
              <a:t>Working with Signals and Slots.</a:t>
            </a:r>
          </a:p>
          <a:p>
            <a:pPr marL="0" indent="0">
              <a:buNone/>
            </a:pPr>
            <a:endParaRPr lang="en-US" dirty="0" smtClean="0"/>
          </a:p>
          <a:p>
            <a:pPr marL="0" indent="0">
              <a:buNone/>
            </a:pPr>
            <a:r>
              <a:rPr lang="en-US" dirty="0" smtClean="0"/>
              <a:t>Discuss.</a:t>
            </a:r>
          </a:p>
        </p:txBody>
      </p:sp>
    </p:spTree>
    <p:extLst>
      <p:ext uri="{BB962C8B-B14F-4D97-AF65-F5344CB8AC3E}">
        <p14:creationId xmlns:p14="http://schemas.microsoft.com/office/powerpoint/2010/main" val="2018895876"/>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SIGNALS AND SLOTS</a:t>
            </a:r>
            <a:endParaRPr lang="ru-RU" dirty="0"/>
          </a:p>
        </p:txBody>
      </p:sp>
      <p:sp>
        <p:nvSpPr>
          <p:cNvPr id="5" name="Text Placeholder 4"/>
          <p:cNvSpPr txBox="1">
            <a:spLocks/>
          </p:cNvSpPr>
          <p:nvPr/>
        </p:nvSpPr>
        <p:spPr>
          <a:xfrm>
            <a:off x="286479" y="2311398"/>
            <a:ext cx="8593931" cy="787401"/>
          </a:xfrm>
          <a:prstGeom prst="rect">
            <a:avLst/>
          </a:prstGeom>
        </p:spPr>
        <p:txBody>
          <a:bodyPr>
            <a:noAutofit/>
          </a:bodyPr>
          <a:lstStyle>
            <a:lvl1pPr marL="270000" indent="-270000" algn="l" defTabSz="685800" rtl="0" eaLnBrk="1" latinLnBrk="0" hangingPunct="1">
              <a:lnSpc>
                <a:spcPct val="130000"/>
              </a:lnSpc>
              <a:spcBef>
                <a:spcPts val="450"/>
              </a:spcBef>
              <a:spcAft>
                <a:spcPts val="450"/>
              </a:spcAft>
              <a:buClr>
                <a:srgbClr val="BD392F"/>
              </a:buClr>
              <a:buFont typeface="Wingdings" panose="05000000000000000000" pitchFamily="2" charset="2"/>
              <a:buChar char="w"/>
              <a:defRPr sz="2100" kern="1200">
                <a:solidFill>
                  <a:srgbClr val="445469"/>
                </a:solidFill>
                <a:latin typeface="+mj-lt"/>
                <a:ea typeface="Avenir Next" charset="0"/>
                <a:cs typeface="Avenir Next" charset="0"/>
              </a:defRPr>
            </a:lvl1pPr>
            <a:lvl2pPr marL="514350" indent="-270000" algn="l" defTabSz="685800" rtl="0" eaLnBrk="1" latinLnBrk="0" hangingPunct="1">
              <a:lnSpc>
                <a:spcPct val="130000"/>
              </a:lnSpc>
              <a:spcBef>
                <a:spcPts val="450"/>
              </a:spcBef>
              <a:spcAft>
                <a:spcPts val="450"/>
              </a:spcAft>
              <a:buClr>
                <a:srgbClr val="BD392F"/>
              </a:buClr>
              <a:buFont typeface="Arial" panose="020B0604020202020204" pitchFamily="34" charset="0"/>
              <a:buChar char="­"/>
              <a:defRPr sz="1800" kern="1200">
                <a:solidFill>
                  <a:srgbClr val="445469"/>
                </a:solidFill>
                <a:latin typeface="+mj-lt"/>
                <a:ea typeface="Avenir Next" charset="0"/>
                <a:cs typeface="Avenir Next" charset="0"/>
              </a:defRPr>
            </a:lvl2pPr>
            <a:lvl3pPr marL="857250" indent="-270000" algn="l" defTabSz="685800" rtl="0" eaLnBrk="1" latinLnBrk="0" hangingPunct="1">
              <a:lnSpc>
                <a:spcPct val="130000"/>
              </a:lnSpc>
              <a:spcBef>
                <a:spcPts val="450"/>
              </a:spcBef>
              <a:spcAft>
                <a:spcPts val="450"/>
              </a:spcAft>
              <a:buClr>
                <a:srgbClr val="445469"/>
              </a:buClr>
              <a:buFont typeface="Wingdings" panose="05000000000000000000" pitchFamily="2" charset="2"/>
              <a:buChar char="w"/>
              <a:defRPr sz="1500" kern="1200">
                <a:solidFill>
                  <a:srgbClr val="445469"/>
                </a:solidFill>
                <a:latin typeface="+mj-lt"/>
                <a:ea typeface="Avenir Next" charset="0"/>
                <a:cs typeface="Avenir Next" charset="0"/>
              </a:defRPr>
            </a:lvl3pPr>
            <a:lvl4pPr marL="1200150" indent="-270000" algn="l" defTabSz="685800" rtl="0" eaLnBrk="1" latinLnBrk="0" hangingPunct="1">
              <a:lnSpc>
                <a:spcPct val="130000"/>
              </a:lnSpc>
              <a:spcBef>
                <a:spcPts val="450"/>
              </a:spcBef>
              <a:spcAft>
                <a:spcPts val="450"/>
              </a:spcAft>
              <a:buClr>
                <a:srgbClr val="445469"/>
              </a:buClr>
              <a:buFont typeface="Arial" panose="020B0604020202020204" pitchFamily="34" charset="0"/>
              <a:buChar char="­"/>
              <a:defRPr sz="1400" kern="1200">
                <a:solidFill>
                  <a:srgbClr val="445469"/>
                </a:solidFill>
                <a:latin typeface="+mj-lt"/>
                <a:ea typeface="Avenir Next" charset="0"/>
                <a:cs typeface="Avenir Next" charset="0"/>
              </a:defRPr>
            </a:lvl4pPr>
            <a:lvl5pPr marL="1543050" indent="-270000" algn="l" defTabSz="685800" rtl="0" eaLnBrk="1" latinLnBrk="0" hangingPunct="1">
              <a:lnSpc>
                <a:spcPct val="130000"/>
              </a:lnSpc>
              <a:spcBef>
                <a:spcPts val="450"/>
              </a:spcBef>
              <a:spcAft>
                <a:spcPts val="450"/>
              </a:spcAft>
              <a:buClr>
                <a:srgbClr val="445469"/>
              </a:buClr>
              <a:buFont typeface="Wingdings" panose="05000000000000000000" pitchFamily="2" charset="2"/>
              <a:buChar char="w"/>
              <a:defRPr sz="1400" kern="1200">
                <a:solidFill>
                  <a:srgbClr val="445469"/>
                </a:solidFill>
                <a:latin typeface="+mj-lt"/>
                <a:ea typeface="Avenir Next" charset="0"/>
                <a:cs typeface="Avenir Next"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3200" dirty="0" smtClean="0"/>
              <a:t>QUESTIONS?</a:t>
            </a:r>
            <a:endParaRPr lang="ru-RU" sz="3200" dirty="0"/>
          </a:p>
        </p:txBody>
      </p:sp>
    </p:spTree>
    <p:extLst>
      <p:ext uri="{BB962C8B-B14F-4D97-AF65-F5344CB8AC3E}">
        <p14:creationId xmlns:p14="http://schemas.microsoft.com/office/powerpoint/2010/main" val="5863941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QT Ecosystem: </a:t>
            </a:r>
            <a:r>
              <a:rPr lang="en-US" dirty="0" smtClean="0">
                <a:solidFill>
                  <a:schemeClr val="accent1"/>
                </a:solidFill>
              </a:rPr>
              <a:t>QT Modules</a:t>
            </a:r>
            <a:endParaRPr lang="ru-RU" dirty="0"/>
          </a:p>
        </p:txBody>
      </p:sp>
      <p:sp>
        <p:nvSpPr>
          <p:cNvPr id="8" name="Content Placeholder 7"/>
          <p:cNvSpPr>
            <a:spLocks noGrp="1"/>
          </p:cNvSpPr>
          <p:nvPr>
            <p:ph sz="quarter" idx="11"/>
          </p:nvPr>
        </p:nvSpPr>
        <p:spPr/>
        <p:txBody>
          <a:bodyPr/>
          <a:lstStyle/>
          <a:p>
            <a:r>
              <a:rPr lang="en-US" dirty="0"/>
              <a:t>Qt </a:t>
            </a:r>
            <a:r>
              <a:rPr lang="en-US" dirty="0" smtClean="0"/>
              <a:t>Core</a:t>
            </a:r>
          </a:p>
          <a:p>
            <a:r>
              <a:rPr lang="en-US" dirty="0"/>
              <a:t>Qt </a:t>
            </a:r>
            <a:r>
              <a:rPr lang="en-US" dirty="0" smtClean="0"/>
              <a:t>GUI</a:t>
            </a:r>
          </a:p>
          <a:p>
            <a:r>
              <a:rPr lang="en-US" dirty="0"/>
              <a:t>Qt </a:t>
            </a:r>
            <a:r>
              <a:rPr lang="en-US" dirty="0" smtClean="0"/>
              <a:t>Multimedia</a:t>
            </a:r>
          </a:p>
          <a:p>
            <a:r>
              <a:rPr lang="en-US" dirty="0"/>
              <a:t>Qt Multimedia </a:t>
            </a:r>
            <a:r>
              <a:rPr lang="en-US" dirty="0" smtClean="0"/>
              <a:t>Widgets</a:t>
            </a:r>
          </a:p>
          <a:p>
            <a:r>
              <a:rPr lang="en-US" dirty="0"/>
              <a:t>Qt </a:t>
            </a:r>
            <a:r>
              <a:rPr lang="en-US" dirty="0" smtClean="0"/>
              <a:t>Network</a:t>
            </a:r>
          </a:p>
          <a:p>
            <a:r>
              <a:rPr lang="en-US" dirty="0"/>
              <a:t>Qt QML</a:t>
            </a:r>
            <a:endParaRPr lang="ru-RU" dirty="0"/>
          </a:p>
        </p:txBody>
      </p:sp>
      <p:sp>
        <p:nvSpPr>
          <p:cNvPr id="4" name="Content Placeholder 3"/>
          <p:cNvSpPr>
            <a:spLocks noGrp="1"/>
          </p:cNvSpPr>
          <p:nvPr>
            <p:ph sz="quarter" idx="12"/>
          </p:nvPr>
        </p:nvSpPr>
        <p:spPr/>
        <p:txBody>
          <a:bodyPr/>
          <a:lstStyle/>
          <a:p>
            <a:r>
              <a:rPr lang="en-US" dirty="0"/>
              <a:t>Qt </a:t>
            </a:r>
            <a:r>
              <a:rPr lang="en-US" dirty="0" smtClean="0"/>
              <a:t>Quick</a:t>
            </a:r>
          </a:p>
          <a:p>
            <a:r>
              <a:rPr lang="en-US" dirty="0"/>
              <a:t>Qt Quick </a:t>
            </a:r>
            <a:r>
              <a:rPr lang="en-US" dirty="0" smtClean="0"/>
              <a:t>Controls</a:t>
            </a:r>
          </a:p>
          <a:p>
            <a:r>
              <a:rPr lang="en-US" dirty="0"/>
              <a:t>Qt Quick Dialogs</a:t>
            </a:r>
            <a:endParaRPr lang="en-US" dirty="0" smtClean="0"/>
          </a:p>
          <a:p>
            <a:r>
              <a:rPr lang="en-US" dirty="0" smtClean="0"/>
              <a:t>Qt </a:t>
            </a:r>
            <a:r>
              <a:rPr lang="en-US" dirty="0"/>
              <a:t>Quick </a:t>
            </a:r>
            <a:r>
              <a:rPr lang="en-US" dirty="0" smtClean="0"/>
              <a:t>Layouts</a:t>
            </a:r>
          </a:p>
          <a:p>
            <a:r>
              <a:rPr lang="en-US" dirty="0"/>
              <a:t>Qt </a:t>
            </a:r>
            <a:r>
              <a:rPr lang="en-US" dirty="0" smtClean="0"/>
              <a:t>SQL</a:t>
            </a:r>
          </a:p>
          <a:p>
            <a:r>
              <a:rPr lang="en-US" dirty="0"/>
              <a:t>Qt </a:t>
            </a:r>
            <a:r>
              <a:rPr lang="en-US" dirty="0" smtClean="0"/>
              <a:t>Test</a:t>
            </a:r>
          </a:p>
          <a:p>
            <a:r>
              <a:rPr lang="en-US" dirty="0"/>
              <a:t>Qt Widgets</a:t>
            </a:r>
            <a:endParaRPr lang="ru-RU" dirty="0"/>
          </a:p>
        </p:txBody>
      </p:sp>
    </p:spTree>
    <p:extLst>
      <p:ext uri="{BB962C8B-B14F-4D97-AF65-F5344CB8AC3E}">
        <p14:creationId xmlns:p14="http://schemas.microsoft.com/office/powerpoint/2010/main" val="1772605716"/>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Section 5</a:t>
            </a:r>
            <a:r>
              <a:rPr lang="en-US" dirty="0" smtClean="0"/>
              <a:t>:</a:t>
            </a:r>
            <a:r>
              <a:rPr lang="en-US" dirty="0"/>
              <a:t/>
            </a:r>
            <a:br>
              <a:rPr lang="en-US" dirty="0"/>
            </a:br>
            <a:r>
              <a:rPr lang="en-US" dirty="0" smtClean="0"/>
              <a:t>GUI WIDGETS</a:t>
            </a:r>
            <a:endParaRPr lang="en-US" dirty="0"/>
          </a:p>
        </p:txBody>
      </p:sp>
    </p:spTree>
    <p:extLst>
      <p:ext uri="{BB962C8B-B14F-4D97-AF65-F5344CB8AC3E}">
        <p14:creationId xmlns:p14="http://schemas.microsoft.com/office/powerpoint/2010/main" val="1405164511"/>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QWIDGET</a:t>
            </a:r>
            <a:endParaRPr lang="en-US" dirty="0">
              <a:solidFill>
                <a:schemeClr val="accent1"/>
              </a:solidFill>
            </a:endParaRPr>
          </a:p>
        </p:txBody>
      </p:sp>
      <p:sp>
        <p:nvSpPr>
          <p:cNvPr id="5" name="Content Placeholder 4"/>
          <p:cNvSpPr>
            <a:spLocks noGrp="1"/>
          </p:cNvSpPr>
          <p:nvPr>
            <p:ph sz="quarter" idx="11"/>
          </p:nvPr>
        </p:nvSpPr>
        <p:spPr/>
        <p:txBody>
          <a:bodyPr>
            <a:normAutofit/>
          </a:bodyPr>
          <a:lstStyle/>
          <a:p>
            <a:r>
              <a:rPr lang="en-US" dirty="0" smtClean="0">
                <a:solidFill>
                  <a:schemeClr val="accent3"/>
                </a:solidFill>
              </a:rPr>
              <a:t>QWidget</a:t>
            </a:r>
            <a:r>
              <a:rPr lang="en-US" dirty="0" smtClean="0"/>
              <a:t> is </a:t>
            </a:r>
            <a:r>
              <a:rPr lang="en-US" dirty="0"/>
              <a:t>the base class of all user interface objects</a:t>
            </a:r>
            <a:r>
              <a:rPr lang="en-US" dirty="0" smtClean="0"/>
              <a:t>.</a:t>
            </a:r>
          </a:p>
          <a:p>
            <a:r>
              <a:rPr lang="en-US" dirty="0" smtClean="0">
                <a:solidFill>
                  <a:schemeClr val="accent3"/>
                </a:solidFill>
              </a:rPr>
              <a:t>QWidget</a:t>
            </a:r>
            <a:r>
              <a:rPr lang="en-US" dirty="0" smtClean="0">
                <a:solidFill>
                  <a:schemeClr val="accent1"/>
                </a:solidFill>
              </a:rPr>
              <a:t> inherits </a:t>
            </a:r>
            <a:r>
              <a:rPr lang="en-US" dirty="0" err="1" smtClean="0">
                <a:solidFill>
                  <a:schemeClr val="accent3"/>
                </a:solidFill>
              </a:rPr>
              <a:t>QObject</a:t>
            </a:r>
            <a:r>
              <a:rPr lang="en-US" dirty="0">
                <a:solidFill>
                  <a:schemeClr val="accent1"/>
                </a:solidFill>
              </a:rPr>
              <a:t> </a:t>
            </a:r>
            <a:r>
              <a:rPr lang="en-US" dirty="0" smtClean="0">
                <a:solidFill>
                  <a:schemeClr val="accent1"/>
                </a:solidFill>
              </a:rPr>
              <a:t>and its features: slots and signals, objects hierarchy.</a:t>
            </a:r>
          </a:p>
          <a:p>
            <a:r>
              <a:rPr lang="en-US" dirty="0" smtClean="0">
                <a:solidFill>
                  <a:schemeClr val="accent1"/>
                </a:solidFill>
              </a:rPr>
              <a:t>There is no difference between containers and components in Qt GUI model. All </a:t>
            </a:r>
            <a:r>
              <a:rPr lang="en-US" dirty="0" err="1" smtClean="0">
                <a:solidFill>
                  <a:schemeClr val="accent3"/>
                </a:solidFill>
              </a:rPr>
              <a:t>QWidget</a:t>
            </a:r>
            <a:r>
              <a:rPr lang="en-US" dirty="0" err="1" smtClean="0">
                <a:solidFill>
                  <a:schemeClr val="accent1"/>
                </a:solidFill>
              </a:rPr>
              <a:t>s</a:t>
            </a:r>
            <a:r>
              <a:rPr lang="en-US" dirty="0" smtClean="0">
                <a:solidFill>
                  <a:schemeClr val="accent1"/>
                </a:solidFill>
              </a:rPr>
              <a:t> can contain child elements.</a:t>
            </a:r>
          </a:p>
          <a:p>
            <a:r>
              <a:rPr lang="en-US" dirty="0" smtClean="0">
                <a:solidFill>
                  <a:schemeClr val="accent1"/>
                </a:solidFill>
              </a:rPr>
              <a:t>Every widget is rectangular, </a:t>
            </a:r>
            <a:r>
              <a:rPr lang="en-US" dirty="0"/>
              <a:t>and they are sorted in a Z-order</a:t>
            </a:r>
            <a:r>
              <a:rPr lang="en-US" dirty="0" smtClean="0"/>
              <a:t>.</a:t>
            </a:r>
          </a:p>
          <a:p>
            <a:r>
              <a:rPr lang="en-US" dirty="0"/>
              <a:t>A widget is clipped by its </a:t>
            </a:r>
            <a:r>
              <a:rPr lang="en-US" dirty="0" smtClean="0"/>
              <a:t>parent.</a:t>
            </a:r>
          </a:p>
        </p:txBody>
      </p:sp>
    </p:spTree>
    <p:extLst>
      <p:ext uri="{BB962C8B-B14F-4D97-AF65-F5344CB8AC3E}">
        <p14:creationId xmlns:p14="http://schemas.microsoft.com/office/powerpoint/2010/main" val="1325744879"/>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QWIDGET: </a:t>
            </a:r>
            <a:r>
              <a:rPr lang="en-US" dirty="0" smtClean="0">
                <a:solidFill>
                  <a:schemeClr val="accent1"/>
                </a:solidFill>
              </a:rPr>
              <a:t>WINDOW AND CHILD WIDGETS</a:t>
            </a:r>
            <a:endParaRPr lang="en-US" dirty="0">
              <a:solidFill>
                <a:schemeClr val="accent1"/>
              </a:solidFill>
            </a:endParaRPr>
          </a:p>
        </p:txBody>
      </p:sp>
      <p:sp>
        <p:nvSpPr>
          <p:cNvPr id="5" name="Content Placeholder 4"/>
          <p:cNvSpPr>
            <a:spLocks noGrp="1"/>
          </p:cNvSpPr>
          <p:nvPr>
            <p:ph sz="quarter" idx="11"/>
          </p:nvPr>
        </p:nvSpPr>
        <p:spPr/>
        <p:txBody>
          <a:bodyPr>
            <a:normAutofit/>
          </a:bodyPr>
          <a:lstStyle/>
          <a:p>
            <a:r>
              <a:rPr lang="en-US" dirty="0">
                <a:solidFill>
                  <a:schemeClr val="accent1"/>
                </a:solidFill>
              </a:rPr>
              <a:t>A </a:t>
            </a:r>
            <a:r>
              <a:rPr lang="en-US" dirty="0" smtClean="0">
                <a:solidFill>
                  <a:schemeClr val="accent1"/>
                </a:solidFill>
              </a:rPr>
              <a:t>top-level widget </a:t>
            </a:r>
            <a:r>
              <a:rPr lang="en-US" dirty="0">
                <a:solidFill>
                  <a:schemeClr val="accent1"/>
                </a:solidFill>
              </a:rPr>
              <a:t>that is not embedded in a parent widget is called a window</a:t>
            </a:r>
            <a:r>
              <a:rPr lang="en-US" dirty="0" smtClean="0">
                <a:solidFill>
                  <a:schemeClr val="accent1"/>
                </a:solidFill>
              </a:rPr>
              <a:t>.</a:t>
            </a:r>
          </a:p>
          <a:p>
            <a:r>
              <a:rPr lang="en-US" dirty="0"/>
              <a:t>Non-window widgets are </a:t>
            </a:r>
            <a:r>
              <a:rPr lang="en-US" dirty="0" smtClean="0"/>
              <a:t>child </a:t>
            </a:r>
            <a:r>
              <a:rPr lang="en-US" dirty="0"/>
              <a:t>widgets, displayed within their parent widgets</a:t>
            </a:r>
            <a:r>
              <a:rPr lang="en-US" dirty="0" smtClean="0"/>
              <a:t>.</a:t>
            </a:r>
          </a:p>
          <a:p>
            <a:r>
              <a:rPr lang="en-US" dirty="0" smtClean="0">
                <a:solidFill>
                  <a:schemeClr val="accent1"/>
                </a:solidFill>
              </a:rPr>
              <a:t>Window widget usually </a:t>
            </a:r>
            <a:r>
              <a:rPr lang="en-US" dirty="0">
                <a:solidFill>
                  <a:schemeClr val="accent1"/>
                </a:solidFill>
              </a:rPr>
              <a:t>has a frame and a window title</a:t>
            </a:r>
          </a:p>
          <a:p>
            <a:pPr marL="0" indent="0">
              <a:buNone/>
            </a:pPr>
            <a:endParaRPr lang="en-US" dirty="0" smtClean="0">
              <a:solidFill>
                <a:schemeClr val="accent1"/>
              </a:solidFill>
            </a:endParaRPr>
          </a:p>
        </p:txBody>
      </p:sp>
      <p:pic>
        <p:nvPicPr>
          <p:cNvPr id="6" name="Content Placeholder 5"/>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4695825" y="1398517"/>
            <a:ext cx="4184650" cy="2754453"/>
          </a:xfrm>
        </p:spPr>
      </p:pic>
    </p:spTree>
    <p:extLst>
      <p:ext uri="{BB962C8B-B14F-4D97-AF65-F5344CB8AC3E}">
        <p14:creationId xmlns:p14="http://schemas.microsoft.com/office/powerpoint/2010/main" val="2180607000"/>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QWIDGET: </a:t>
            </a:r>
            <a:r>
              <a:rPr lang="en-US" dirty="0" smtClean="0">
                <a:solidFill>
                  <a:schemeClr val="accent1"/>
                </a:solidFill>
              </a:rPr>
              <a:t>WINDOW CLASSES </a:t>
            </a:r>
            <a:endParaRPr lang="en-US" dirty="0">
              <a:solidFill>
                <a:schemeClr val="accent1"/>
              </a:solidFill>
            </a:endParaRPr>
          </a:p>
        </p:txBody>
      </p:sp>
      <p:sp>
        <p:nvSpPr>
          <p:cNvPr id="5" name="Content Placeholder 4"/>
          <p:cNvSpPr>
            <a:spLocks noGrp="1"/>
          </p:cNvSpPr>
          <p:nvPr>
            <p:ph sz="quarter" idx="11"/>
          </p:nvPr>
        </p:nvSpPr>
        <p:spPr/>
        <p:txBody>
          <a:bodyPr>
            <a:normAutofit/>
          </a:bodyPr>
          <a:lstStyle/>
          <a:p>
            <a:pPr marL="0" indent="0">
              <a:buNone/>
            </a:pPr>
            <a:r>
              <a:rPr lang="en-US" dirty="0" smtClean="0">
                <a:solidFill>
                  <a:schemeClr val="accent1"/>
                </a:solidFill>
              </a:rPr>
              <a:t>To create window widgets you have to derive from:</a:t>
            </a:r>
          </a:p>
          <a:p>
            <a:r>
              <a:rPr lang="en-US" dirty="0" err="1" smtClean="0">
                <a:solidFill>
                  <a:schemeClr val="accent3"/>
                </a:solidFill>
              </a:rPr>
              <a:t>QMainWindow</a:t>
            </a:r>
            <a:r>
              <a:rPr lang="en-US" dirty="0">
                <a:solidFill>
                  <a:schemeClr val="accent1"/>
                </a:solidFill>
              </a:rPr>
              <a:t> is the application's main user interface</a:t>
            </a:r>
            <a:r>
              <a:rPr lang="en-US" dirty="0" smtClean="0">
                <a:solidFill>
                  <a:schemeClr val="accent1"/>
                </a:solidFill>
              </a:rPr>
              <a:t>. </a:t>
            </a:r>
            <a:r>
              <a:rPr lang="en-US" dirty="0" err="1">
                <a:solidFill>
                  <a:schemeClr val="accent3"/>
                </a:solidFill>
              </a:rPr>
              <a:t>QMainWindow</a:t>
            </a:r>
            <a:r>
              <a:rPr lang="en-US" dirty="0">
                <a:solidFill>
                  <a:schemeClr val="accent3"/>
                </a:solidFill>
              </a:rPr>
              <a:t> </a:t>
            </a:r>
            <a:r>
              <a:rPr lang="en-US" dirty="0">
                <a:solidFill>
                  <a:schemeClr val="accent1"/>
                </a:solidFill>
              </a:rPr>
              <a:t>has its own layout to which you can add a menu bar, tool bars, </a:t>
            </a:r>
            <a:r>
              <a:rPr lang="en-US" dirty="0" err="1">
                <a:solidFill>
                  <a:schemeClr val="accent1"/>
                </a:solidFill>
              </a:rPr>
              <a:t>dockable</a:t>
            </a:r>
            <a:r>
              <a:rPr lang="en-US" dirty="0">
                <a:solidFill>
                  <a:schemeClr val="accent1"/>
                </a:solidFill>
              </a:rPr>
              <a:t> widgets and a status </a:t>
            </a:r>
            <a:r>
              <a:rPr lang="en-US" dirty="0" smtClean="0">
                <a:solidFill>
                  <a:schemeClr val="accent1"/>
                </a:solidFill>
              </a:rPr>
              <a:t>bar, or any kind of </a:t>
            </a:r>
            <a:r>
              <a:rPr lang="en-US" dirty="0" smtClean="0">
                <a:solidFill>
                  <a:schemeClr val="accent3"/>
                </a:solidFill>
              </a:rPr>
              <a:t>QWidget</a:t>
            </a:r>
            <a:r>
              <a:rPr lang="en-US" dirty="0" smtClean="0">
                <a:solidFill>
                  <a:schemeClr val="accent1"/>
                </a:solidFill>
              </a:rPr>
              <a:t> in center area. </a:t>
            </a:r>
          </a:p>
          <a:p>
            <a:r>
              <a:rPr lang="en-US" dirty="0" err="1" smtClean="0">
                <a:solidFill>
                  <a:schemeClr val="accent3"/>
                </a:solidFill>
              </a:rPr>
              <a:t>QDialog</a:t>
            </a:r>
            <a:r>
              <a:rPr lang="en-US" dirty="0" smtClean="0">
                <a:solidFill>
                  <a:schemeClr val="accent1"/>
                </a:solidFill>
              </a:rPr>
              <a:t> is used </a:t>
            </a:r>
            <a:r>
              <a:rPr lang="en-US" dirty="0">
                <a:solidFill>
                  <a:schemeClr val="accent1"/>
                </a:solidFill>
              </a:rPr>
              <a:t>as secondary </a:t>
            </a:r>
            <a:r>
              <a:rPr lang="en-US" dirty="0" smtClean="0">
                <a:solidFill>
                  <a:schemeClr val="accent1"/>
                </a:solidFill>
              </a:rPr>
              <a:t>window </a:t>
            </a:r>
            <a:r>
              <a:rPr lang="en-US" dirty="0">
                <a:solidFill>
                  <a:schemeClr val="accent1"/>
                </a:solidFill>
              </a:rPr>
              <a:t>that present the user with options and </a:t>
            </a:r>
            <a:r>
              <a:rPr lang="en-US" dirty="0" smtClean="0">
                <a:solidFill>
                  <a:schemeClr val="accent1"/>
                </a:solidFill>
              </a:rPr>
              <a:t>choices. </a:t>
            </a:r>
          </a:p>
        </p:txBody>
      </p:sp>
    </p:spTree>
    <p:extLst>
      <p:ext uri="{BB962C8B-B14F-4D97-AF65-F5344CB8AC3E}">
        <p14:creationId xmlns:p14="http://schemas.microsoft.com/office/powerpoint/2010/main" val="1358232674"/>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QWIDGET: </a:t>
            </a:r>
            <a:r>
              <a:rPr lang="en-US" dirty="0" smtClean="0">
                <a:solidFill>
                  <a:schemeClr val="accent1"/>
                </a:solidFill>
              </a:rPr>
              <a:t>WINDOW METHODS</a:t>
            </a:r>
            <a:endParaRPr lang="en-US" dirty="0">
              <a:solidFill>
                <a:schemeClr val="accent1"/>
              </a:solidFill>
            </a:endParaRPr>
          </a:p>
        </p:txBody>
      </p:sp>
      <p:graphicFrame>
        <p:nvGraphicFramePr>
          <p:cNvPr id="7" name="Content Placeholder 6"/>
          <p:cNvGraphicFramePr>
            <a:graphicFrameLocks noGrp="1"/>
          </p:cNvGraphicFramePr>
          <p:nvPr>
            <p:ph sz="quarter" idx="11"/>
            <p:extLst>
              <p:ext uri="{D42A27DB-BD31-4B8C-83A1-F6EECF244321}">
                <p14:modId xmlns:p14="http://schemas.microsoft.com/office/powerpoint/2010/main" val="2212172796"/>
              </p:ext>
            </p:extLst>
          </p:nvPr>
        </p:nvGraphicFramePr>
        <p:xfrm>
          <a:off x="287338" y="898525"/>
          <a:ext cx="8593072" cy="3362960"/>
        </p:xfrm>
        <a:graphic>
          <a:graphicData uri="http://schemas.openxmlformats.org/drawingml/2006/table">
            <a:tbl>
              <a:tblPr firstRow="1" bandRow="1">
                <a:tableStyleId>{5C22544A-7EE6-4342-B048-85BDC9FD1C3A}</a:tableStyleId>
              </a:tblPr>
              <a:tblGrid>
                <a:gridCol w="3377519">
                  <a:extLst>
                    <a:ext uri="{9D8B030D-6E8A-4147-A177-3AD203B41FA5}">
                      <a16:colId xmlns:a16="http://schemas.microsoft.com/office/drawing/2014/main" xmlns="" val="20000"/>
                    </a:ext>
                  </a:extLst>
                </a:gridCol>
                <a:gridCol w="5215553">
                  <a:extLst>
                    <a:ext uri="{9D8B030D-6E8A-4147-A177-3AD203B41FA5}">
                      <a16:colId xmlns:a16="http://schemas.microsoft.com/office/drawing/2014/main" xmlns="" val="20001"/>
                    </a:ext>
                  </a:extLst>
                </a:gridCol>
              </a:tblGrid>
              <a:tr h="370840">
                <a:tc>
                  <a:txBody>
                    <a:bodyPr/>
                    <a:lstStyle/>
                    <a:p>
                      <a:r>
                        <a:rPr lang="en-US" sz="2000" dirty="0" smtClean="0"/>
                        <a:t>Method</a:t>
                      </a:r>
                      <a:endParaRPr lang="ru-RU" sz="2000" dirty="0"/>
                    </a:p>
                  </a:txBody>
                  <a:tcPr/>
                </a:tc>
                <a:tc>
                  <a:txBody>
                    <a:bodyPr/>
                    <a:lstStyle/>
                    <a:p>
                      <a:r>
                        <a:rPr kumimoji="0" lang="en-US" sz="2000" b="1" i="0" u="none" strike="noStrike" kern="1200" cap="none" spc="0" normalizeH="0" baseline="0" noProof="0" dirty="0" smtClean="0">
                          <a:ln>
                            <a:noFill/>
                          </a:ln>
                          <a:solidFill>
                            <a:srgbClr val="FFFFFF"/>
                          </a:solidFill>
                          <a:effectLst/>
                          <a:uLnTx/>
                          <a:uFillTx/>
                          <a:latin typeface="+mn-lt"/>
                          <a:ea typeface="+mn-ea"/>
                          <a:cs typeface="+mn-cs"/>
                        </a:rPr>
                        <a:t>Description</a:t>
                      </a:r>
                      <a:endParaRPr lang="ru-RU" dirty="0"/>
                    </a:p>
                  </a:txBody>
                  <a:tcPr/>
                </a:tc>
                <a:extLst>
                  <a:ext uri="{0D108BD9-81ED-4DB2-BD59-A6C34878D82A}">
                    <a16:rowId xmlns:a16="http://schemas.microsoft.com/office/drawing/2014/main" xmlns="" val="10000"/>
                  </a:ext>
                </a:extLst>
              </a:tr>
              <a:tr h="370840">
                <a:tc>
                  <a:txBody>
                    <a:bodyPr/>
                    <a:lstStyle/>
                    <a:p>
                      <a:r>
                        <a:rPr lang="en-US" sz="1800" dirty="0" err="1" smtClean="0"/>
                        <a:t>isWindow</a:t>
                      </a:r>
                      <a:endParaRPr lang="en-US" sz="1800" dirty="0" smtClean="0"/>
                    </a:p>
                  </a:txBody>
                  <a:tcPr anchor="ctr"/>
                </a:tc>
                <a:tc>
                  <a:txBody>
                    <a:bodyPr/>
                    <a:lstStyle/>
                    <a:p>
                      <a:r>
                        <a:rPr lang="en-US" sz="1800" b="0" i="0" kern="1200" dirty="0" smtClean="0">
                          <a:solidFill>
                            <a:schemeClr val="dk1"/>
                          </a:solidFill>
                          <a:effectLst/>
                          <a:latin typeface="+mn-lt"/>
                          <a:ea typeface="+mn-ea"/>
                          <a:cs typeface="+mn-cs"/>
                        </a:rPr>
                        <a:t>Returns</a:t>
                      </a:r>
                      <a:r>
                        <a:rPr lang="en-US" sz="1800" b="0" i="0" kern="1200" baseline="0" dirty="0" smtClean="0">
                          <a:solidFill>
                            <a:schemeClr val="dk1"/>
                          </a:solidFill>
                          <a:effectLst/>
                          <a:latin typeface="+mn-lt"/>
                          <a:ea typeface="+mn-ea"/>
                          <a:cs typeface="+mn-cs"/>
                        </a:rPr>
                        <a:t> true if widget is window</a:t>
                      </a:r>
                      <a:endParaRPr lang="en-US" sz="1800" b="0" i="0" kern="1200" dirty="0" smtClean="0">
                        <a:solidFill>
                          <a:schemeClr val="dk1"/>
                        </a:solidFill>
                        <a:effectLst/>
                        <a:latin typeface="+mn-lt"/>
                        <a:ea typeface="+mn-ea"/>
                        <a:cs typeface="+mn-cs"/>
                      </a:endParaRPr>
                    </a:p>
                  </a:txBody>
                  <a:tcPr anchor="ctr"/>
                </a:tc>
                <a:extLst>
                  <a:ext uri="{0D108BD9-81ED-4DB2-BD59-A6C34878D82A}">
                    <a16:rowId xmlns:a16="http://schemas.microsoft.com/office/drawing/2014/main" xmlns="" val="10001"/>
                  </a:ext>
                </a:extLst>
              </a:tr>
              <a:tr h="37084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dirty="0" err="1" smtClean="0"/>
                        <a:t>parentWidget</a:t>
                      </a:r>
                      <a:endParaRPr lang="en-US" sz="1800" dirty="0" smtClean="0"/>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Returns the parent widget or 0 for window</a:t>
                      </a:r>
                    </a:p>
                  </a:txBody>
                  <a:tcPr anchor="ctr"/>
                </a:tc>
                <a:extLst>
                  <a:ext uri="{0D108BD9-81ED-4DB2-BD59-A6C34878D82A}">
                    <a16:rowId xmlns:a16="http://schemas.microsoft.com/office/drawing/2014/main" xmlns="" val="10002"/>
                  </a:ext>
                </a:extLst>
              </a:tr>
              <a:tr h="370840">
                <a:tc>
                  <a:txBody>
                    <a:bodyPr/>
                    <a:lstStyle/>
                    <a:p>
                      <a:r>
                        <a:rPr lang="en-US" sz="1800" dirty="0" err="1" smtClean="0"/>
                        <a:t>setParent</a:t>
                      </a:r>
                      <a:endParaRPr lang="en-US" sz="1800" dirty="0" smtClean="0"/>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Sets the parent</a:t>
                      </a:r>
                      <a:r>
                        <a:rPr lang="en-US" sz="1800" b="0" i="0" kern="1200" baseline="0" dirty="0" smtClean="0">
                          <a:solidFill>
                            <a:schemeClr val="dk1"/>
                          </a:solidFill>
                          <a:effectLst/>
                          <a:latin typeface="+mn-lt"/>
                          <a:ea typeface="+mn-ea"/>
                          <a:cs typeface="+mn-cs"/>
                        </a:rPr>
                        <a:t> widget</a:t>
                      </a:r>
                      <a:endParaRPr lang="en-US" sz="1800" b="0" i="0" kern="1200" dirty="0" smtClean="0">
                        <a:solidFill>
                          <a:schemeClr val="dk1"/>
                        </a:solidFill>
                        <a:effectLst/>
                        <a:latin typeface="+mn-lt"/>
                        <a:ea typeface="+mn-ea"/>
                        <a:cs typeface="+mn-cs"/>
                      </a:endParaRPr>
                    </a:p>
                  </a:txBody>
                  <a:tcPr anchor="ctr"/>
                </a:tc>
                <a:extLst>
                  <a:ext uri="{0D108BD9-81ED-4DB2-BD59-A6C34878D82A}">
                    <a16:rowId xmlns:a16="http://schemas.microsoft.com/office/drawing/2014/main" xmlns="" val="10003"/>
                  </a:ext>
                </a:extLst>
              </a:tr>
              <a:tr h="370840">
                <a:tc>
                  <a:txBody>
                    <a:bodyPr/>
                    <a:lstStyle/>
                    <a:p>
                      <a:r>
                        <a:rPr lang="en-US" sz="1800" dirty="0" smtClean="0"/>
                        <a:t>window</a:t>
                      </a:r>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Returns the</a:t>
                      </a:r>
                      <a:r>
                        <a:rPr lang="en-US" sz="1800" b="0" i="0" kern="1200" baseline="0" dirty="0" smtClean="0">
                          <a:solidFill>
                            <a:schemeClr val="dk1"/>
                          </a:solidFill>
                          <a:effectLst/>
                          <a:latin typeface="+mn-lt"/>
                          <a:ea typeface="+mn-ea"/>
                          <a:cs typeface="+mn-cs"/>
                        </a:rPr>
                        <a:t> window for this widget</a:t>
                      </a:r>
                      <a:endParaRPr lang="en-US" sz="1800" b="0" i="0" kern="1200" dirty="0" smtClean="0">
                        <a:solidFill>
                          <a:schemeClr val="dk1"/>
                        </a:solidFill>
                        <a:effectLst/>
                        <a:latin typeface="+mn-lt"/>
                        <a:ea typeface="+mn-ea"/>
                        <a:cs typeface="+mn-cs"/>
                      </a:endParaRPr>
                    </a:p>
                  </a:txBody>
                  <a:tcPr anchor="ctr"/>
                </a:tc>
                <a:extLst>
                  <a:ext uri="{0D108BD9-81ED-4DB2-BD59-A6C34878D82A}">
                    <a16:rowId xmlns:a16="http://schemas.microsoft.com/office/drawing/2014/main" xmlns="" val="10004"/>
                  </a:ext>
                </a:extLst>
              </a:tr>
              <a:tr h="370840">
                <a:tc>
                  <a:txBody>
                    <a:bodyPr/>
                    <a:lstStyle/>
                    <a:p>
                      <a:r>
                        <a:rPr lang="en-US" sz="1800" dirty="0" err="1" smtClean="0"/>
                        <a:t>windowTitle</a:t>
                      </a:r>
                      <a:r>
                        <a:rPr lang="en-US" sz="1800" dirty="0" smtClean="0"/>
                        <a:t>/</a:t>
                      </a:r>
                      <a:r>
                        <a:rPr lang="en-US" sz="1800" dirty="0" err="1" smtClean="0"/>
                        <a:t>setWindowTitle</a:t>
                      </a:r>
                      <a:endParaRPr lang="en-US" sz="1800" dirty="0" smtClean="0"/>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Return</a:t>
                      </a:r>
                      <a:r>
                        <a:rPr lang="en-US" sz="1800" b="0" i="0" kern="1200" baseline="0" dirty="0" smtClean="0">
                          <a:solidFill>
                            <a:schemeClr val="dk1"/>
                          </a:solidFill>
                          <a:effectLst/>
                          <a:latin typeface="+mn-lt"/>
                          <a:ea typeface="+mn-ea"/>
                          <a:cs typeface="+mn-cs"/>
                        </a:rPr>
                        <a:t>s/sets the window title</a:t>
                      </a:r>
                      <a:endParaRPr lang="en-US" sz="1800" b="0" i="0" kern="1200" dirty="0" smtClean="0">
                        <a:solidFill>
                          <a:schemeClr val="dk1"/>
                        </a:solidFill>
                        <a:effectLst/>
                        <a:latin typeface="+mn-lt"/>
                        <a:ea typeface="+mn-ea"/>
                        <a:cs typeface="+mn-cs"/>
                      </a:endParaRPr>
                    </a:p>
                  </a:txBody>
                  <a:tcPr anchor="ctr"/>
                </a:tc>
                <a:extLst>
                  <a:ext uri="{0D108BD9-81ED-4DB2-BD59-A6C34878D82A}">
                    <a16:rowId xmlns:a16="http://schemas.microsoft.com/office/drawing/2014/main" xmlns="" val="10005"/>
                  </a:ext>
                </a:extLst>
              </a:tr>
              <a:tr h="370840">
                <a:tc>
                  <a:txBody>
                    <a:bodyPr/>
                    <a:lstStyle/>
                    <a:p>
                      <a:r>
                        <a:rPr lang="en-US" sz="1800" dirty="0" err="1" smtClean="0"/>
                        <a:t>windowTitleChanged</a:t>
                      </a:r>
                      <a:endParaRPr lang="en-US" sz="1800" dirty="0" smtClean="0"/>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0" i="0" kern="1200" baseline="0" dirty="0" smtClean="0">
                          <a:solidFill>
                            <a:schemeClr val="dk1"/>
                          </a:solidFill>
                          <a:effectLst/>
                          <a:latin typeface="+mn-lt"/>
                          <a:ea typeface="+mn-ea"/>
                          <a:cs typeface="+mn-cs"/>
                        </a:rPr>
                        <a:t>(signal) Signals about changing of the window title</a:t>
                      </a:r>
                      <a:endParaRPr lang="en-US" sz="1800" b="0" i="0" kern="1200" dirty="0" smtClean="0">
                        <a:solidFill>
                          <a:schemeClr val="dk1"/>
                        </a:solidFill>
                        <a:effectLst/>
                        <a:latin typeface="+mn-lt"/>
                        <a:ea typeface="+mn-ea"/>
                        <a:cs typeface="+mn-cs"/>
                      </a:endParaRPr>
                    </a:p>
                  </a:txBody>
                  <a:tcPr anchor="ctr"/>
                </a:tc>
                <a:extLst>
                  <a:ext uri="{0D108BD9-81ED-4DB2-BD59-A6C34878D82A}">
                    <a16:rowId xmlns:a16="http://schemas.microsoft.com/office/drawing/2014/main" xmlns="" val="10006"/>
                  </a:ext>
                </a:extLst>
              </a:tr>
              <a:tr h="370840">
                <a:tc>
                  <a:txBody>
                    <a:bodyPr/>
                    <a:lstStyle/>
                    <a:p>
                      <a:r>
                        <a:rPr lang="en-US" sz="1800" dirty="0" err="1" smtClean="0"/>
                        <a:t>windowIcon</a:t>
                      </a:r>
                      <a:r>
                        <a:rPr lang="en-US" sz="1800" dirty="0" smtClean="0"/>
                        <a:t>/</a:t>
                      </a:r>
                      <a:r>
                        <a:rPr lang="en-US" sz="1800" dirty="0" err="1" smtClean="0"/>
                        <a:t>setWindowIcon</a:t>
                      </a:r>
                      <a:endParaRPr lang="en-US" sz="1800" dirty="0" smtClean="0"/>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Return</a:t>
                      </a:r>
                      <a:r>
                        <a:rPr lang="en-US" sz="1800" b="0" i="0" kern="1200" baseline="0" dirty="0" smtClean="0">
                          <a:solidFill>
                            <a:schemeClr val="dk1"/>
                          </a:solidFill>
                          <a:effectLst/>
                          <a:latin typeface="+mn-lt"/>
                          <a:ea typeface="+mn-ea"/>
                          <a:cs typeface="+mn-cs"/>
                        </a:rPr>
                        <a:t>s/sets the window icon</a:t>
                      </a:r>
                      <a:endParaRPr lang="en-US" sz="1800" b="0" i="0" kern="1200" dirty="0" smtClean="0">
                        <a:solidFill>
                          <a:schemeClr val="dk1"/>
                        </a:solidFill>
                        <a:effectLst/>
                        <a:latin typeface="+mn-lt"/>
                        <a:ea typeface="+mn-ea"/>
                        <a:cs typeface="+mn-cs"/>
                      </a:endParaRPr>
                    </a:p>
                  </a:txBody>
                  <a:tcPr anchor="ctr"/>
                </a:tc>
                <a:extLst>
                  <a:ext uri="{0D108BD9-81ED-4DB2-BD59-A6C34878D82A}">
                    <a16:rowId xmlns:a16="http://schemas.microsoft.com/office/drawing/2014/main" xmlns="" val="10007"/>
                  </a:ext>
                </a:extLst>
              </a:tr>
              <a:tr h="370840">
                <a:tc>
                  <a:txBody>
                    <a:bodyPr/>
                    <a:lstStyle/>
                    <a:p>
                      <a:r>
                        <a:rPr lang="en-US" sz="1800" dirty="0" err="1" smtClean="0"/>
                        <a:t>windowIconChanged</a:t>
                      </a:r>
                      <a:endParaRPr lang="en-US" sz="1800" dirty="0" smtClean="0"/>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0" i="0" kern="1200" baseline="0" dirty="0" smtClean="0">
                          <a:solidFill>
                            <a:schemeClr val="dk1"/>
                          </a:solidFill>
                          <a:effectLst/>
                          <a:latin typeface="+mn-lt"/>
                          <a:ea typeface="+mn-ea"/>
                          <a:cs typeface="+mn-cs"/>
                        </a:rPr>
                        <a:t>(signal) Signals about changing of the window icon</a:t>
                      </a:r>
                      <a:endParaRPr lang="en-US" sz="1800" b="0" i="0" kern="1200" dirty="0" smtClean="0">
                        <a:solidFill>
                          <a:schemeClr val="dk1"/>
                        </a:solidFill>
                        <a:effectLst/>
                        <a:latin typeface="+mn-lt"/>
                        <a:ea typeface="+mn-ea"/>
                        <a:cs typeface="+mn-cs"/>
                      </a:endParaRPr>
                    </a:p>
                  </a:txBody>
                  <a:tcPr anchor="ctr"/>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1272184492"/>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QWIDGET: </a:t>
            </a:r>
            <a:r>
              <a:rPr lang="en-US" dirty="0" smtClean="0">
                <a:solidFill>
                  <a:schemeClr val="accent1"/>
                </a:solidFill>
              </a:rPr>
              <a:t>WINDOW</a:t>
            </a:r>
            <a:endParaRPr lang="en-US" dirty="0">
              <a:solidFill>
                <a:schemeClr val="accent1"/>
              </a:solidFill>
            </a:endParaRPr>
          </a:p>
        </p:txBody>
      </p:sp>
      <p:sp>
        <p:nvSpPr>
          <p:cNvPr id="5" name="Content Placeholder 4"/>
          <p:cNvSpPr>
            <a:spLocks noGrp="1"/>
          </p:cNvSpPr>
          <p:nvPr>
            <p:ph sz="quarter" idx="11"/>
          </p:nvPr>
        </p:nvSpPr>
        <p:spPr/>
        <p:txBody>
          <a:bodyPr>
            <a:normAutofit/>
          </a:bodyPr>
          <a:lstStyle/>
          <a:p>
            <a:r>
              <a:rPr lang="en-US" dirty="0" smtClean="0">
                <a:solidFill>
                  <a:schemeClr val="accent1"/>
                </a:solidFill>
              </a:rPr>
              <a:t>Show/hide functions are common for all widgets.</a:t>
            </a:r>
          </a:p>
          <a:p>
            <a:r>
              <a:rPr lang="en-US" dirty="0" smtClean="0">
                <a:solidFill>
                  <a:schemeClr val="accent1"/>
                </a:solidFill>
              </a:rPr>
              <a:t>But windows has special functions to show it.</a:t>
            </a:r>
          </a:p>
          <a:p>
            <a:r>
              <a:rPr lang="en-US" dirty="0" smtClean="0">
                <a:solidFill>
                  <a:schemeClr val="accent1"/>
                </a:solidFill>
              </a:rPr>
              <a:t>This functions have same behavior as standard window buttons.</a:t>
            </a:r>
          </a:p>
          <a:p>
            <a:endParaRPr lang="en-US" dirty="0" smtClean="0">
              <a:solidFill>
                <a:schemeClr val="accent1"/>
              </a:solidFill>
            </a:endParaRPr>
          </a:p>
        </p:txBody>
      </p:sp>
      <p:pic>
        <p:nvPicPr>
          <p:cNvPr id="3" name="Content Placeholder 2"/>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5687859" y="2142243"/>
            <a:ext cx="2200582" cy="1267002"/>
          </a:xfrm>
        </p:spPr>
      </p:pic>
    </p:spTree>
    <p:extLst>
      <p:ext uri="{BB962C8B-B14F-4D97-AF65-F5344CB8AC3E}">
        <p14:creationId xmlns:p14="http://schemas.microsoft.com/office/powerpoint/2010/main" val="3152492972"/>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QWIDGET: </a:t>
            </a:r>
            <a:r>
              <a:rPr lang="en-US" dirty="0" smtClean="0">
                <a:solidFill>
                  <a:schemeClr val="accent1"/>
                </a:solidFill>
              </a:rPr>
              <a:t>WINDOW METHODS</a:t>
            </a:r>
            <a:endParaRPr lang="en-US" dirty="0">
              <a:solidFill>
                <a:schemeClr val="accent1"/>
              </a:solidFill>
            </a:endParaRPr>
          </a:p>
        </p:txBody>
      </p:sp>
      <p:graphicFrame>
        <p:nvGraphicFramePr>
          <p:cNvPr id="7" name="Content Placeholder 6"/>
          <p:cNvGraphicFramePr>
            <a:graphicFrameLocks noGrp="1"/>
          </p:cNvGraphicFramePr>
          <p:nvPr>
            <p:ph sz="quarter" idx="11"/>
            <p:extLst>
              <p:ext uri="{D42A27DB-BD31-4B8C-83A1-F6EECF244321}">
                <p14:modId xmlns:p14="http://schemas.microsoft.com/office/powerpoint/2010/main" val="5832485"/>
              </p:ext>
            </p:extLst>
          </p:nvPr>
        </p:nvGraphicFramePr>
        <p:xfrm>
          <a:off x="287338" y="898525"/>
          <a:ext cx="8593072" cy="3632200"/>
        </p:xfrm>
        <a:graphic>
          <a:graphicData uri="http://schemas.openxmlformats.org/drawingml/2006/table">
            <a:tbl>
              <a:tblPr firstRow="1" bandRow="1">
                <a:tableStyleId>{5C22544A-7EE6-4342-B048-85BDC9FD1C3A}</a:tableStyleId>
              </a:tblPr>
              <a:tblGrid>
                <a:gridCol w="3377519">
                  <a:extLst>
                    <a:ext uri="{9D8B030D-6E8A-4147-A177-3AD203B41FA5}">
                      <a16:colId xmlns:a16="http://schemas.microsoft.com/office/drawing/2014/main" xmlns="" val="20000"/>
                    </a:ext>
                  </a:extLst>
                </a:gridCol>
                <a:gridCol w="5215553">
                  <a:extLst>
                    <a:ext uri="{9D8B030D-6E8A-4147-A177-3AD203B41FA5}">
                      <a16:colId xmlns:a16="http://schemas.microsoft.com/office/drawing/2014/main" xmlns="" val="20001"/>
                    </a:ext>
                  </a:extLst>
                </a:gridCol>
              </a:tblGrid>
              <a:tr h="370840">
                <a:tc>
                  <a:txBody>
                    <a:bodyPr/>
                    <a:lstStyle/>
                    <a:p>
                      <a:r>
                        <a:rPr lang="en-US" sz="2000" dirty="0" smtClean="0"/>
                        <a:t>Method</a:t>
                      </a:r>
                      <a:endParaRPr lang="ru-RU" sz="2000" dirty="0"/>
                    </a:p>
                  </a:txBody>
                  <a:tcPr/>
                </a:tc>
                <a:tc>
                  <a:txBody>
                    <a:bodyPr/>
                    <a:lstStyle/>
                    <a:p>
                      <a:r>
                        <a:rPr kumimoji="0" lang="en-US" sz="2000" b="1" i="0" u="none" strike="noStrike" kern="1200" cap="none" spc="0" normalizeH="0" baseline="0" noProof="0" dirty="0" smtClean="0">
                          <a:ln>
                            <a:noFill/>
                          </a:ln>
                          <a:solidFill>
                            <a:srgbClr val="FFFFFF"/>
                          </a:solidFill>
                          <a:effectLst/>
                          <a:uLnTx/>
                          <a:uFillTx/>
                          <a:latin typeface="+mn-lt"/>
                          <a:ea typeface="+mn-ea"/>
                          <a:cs typeface="+mn-cs"/>
                        </a:rPr>
                        <a:t>Description</a:t>
                      </a:r>
                      <a:endParaRPr lang="ru-RU" dirty="0"/>
                    </a:p>
                  </a:txBody>
                  <a:tcPr/>
                </a:tc>
                <a:extLst>
                  <a:ext uri="{0D108BD9-81ED-4DB2-BD59-A6C34878D82A}">
                    <a16:rowId xmlns:a16="http://schemas.microsoft.com/office/drawing/2014/main" xmlns="" val="10000"/>
                  </a:ext>
                </a:extLst>
              </a:tr>
              <a:tr h="370840">
                <a:tc>
                  <a:txBody>
                    <a:bodyPr/>
                    <a:lstStyle/>
                    <a:p>
                      <a:r>
                        <a:rPr lang="en-US" sz="1800" dirty="0" smtClean="0"/>
                        <a:t>show/</a:t>
                      </a:r>
                      <a:r>
                        <a:rPr lang="en-US" sz="1800" dirty="0" err="1" smtClean="0"/>
                        <a:t>setVisible</a:t>
                      </a:r>
                      <a:r>
                        <a:rPr lang="en-US" sz="1800" dirty="0" smtClean="0"/>
                        <a:t>(true)</a:t>
                      </a:r>
                    </a:p>
                  </a:txBody>
                  <a:tcPr anchor="ctr"/>
                </a:tc>
                <a:tc>
                  <a:txBody>
                    <a:bodyPr/>
                    <a:lstStyle/>
                    <a:p>
                      <a:r>
                        <a:rPr lang="en-US" sz="1800" b="0" i="0" kern="1200" dirty="0" smtClean="0">
                          <a:solidFill>
                            <a:schemeClr val="dk1"/>
                          </a:solidFill>
                          <a:effectLst/>
                          <a:latin typeface="+mn-lt"/>
                          <a:ea typeface="+mn-ea"/>
                          <a:cs typeface="+mn-cs"/>
                        </a:rPr>
                        <a:t>Shows the widget and</a:t>
                      </a:r>
                      <a:r>
                        <a:rPr lang="en-US" sz="1800" b="0" i="0" kern="1200" baseline="0" dirty="0" smtClean="0">
                          <a:solidFill>
                            <a:schemeClr val="dk1"/>
                          </a:solidFill>
                          <a:effectLst/>
                          <a:latin typeface="+mn-lt"/>
                          <a:ea typeface="+mn-ea"/>
                          <a:cs typeface="+mn-cs"/>
                        </a:rPr>
                        <a:t> its child widgets</a:t>
                      </a:r>
                      <a:endParaRPr lang="en-US" sz="1800" b="0" i="0" kern="1200" dirty="0" smtClean="0">
                        <a:solidFill>
                          <a:schemeClr val="dk1"/>
                        </a:solidFill>
                        <a:effectLst/>
                        <a:latin typeface="+mn-lt"/>
                        <a:ea typeface="+mn-ea"/>
                        <a:cs typeface="+mn-cs"/>
                      </a:endParaRPr>
                    </a:p>
                  </a:txBody>
                  <a:tcPr anchor="ctr"/>
                </a:tc>
                <a:extLst>
                  <a:ext uri="{0D108BD9-81ED-4DB2-BD59-A6C34878D82A}">
                    <a16:rowId xmlns:a16="http://schemas.microsoft.com/office/drawing/2014/main" xmlns="" val="10001"/>
                  </a:ext>
                </a:extLst>
              </a:tr>
              <a:tr h="37084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dirty="0" smtClean="0"/>
                        <a:t>hide/</a:t>
                      </a:r>
                      <a:r>
                        <a:rPr lang="en-US" sz="1800" dirty="0" err="1" smtClean="0"/>
                        <a:t>setVisible</a:t>
                      </a:r>
                      <a:r>
                        <a:rPr lang="en-US" sz="1800" dirty="0" smtClean="0"/>
                        <a:t>(false)</a:t>
                      </a:r>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Hides the widget and </a:t>
                      </a:r>
                      <a:r>
                        <a:rPr lang="en-US" sz="1800" b="0" i="0" kern="1200" baseline="0" dirty="0" smtClean="0">
                          <a:solidFill>
                            <a:schemeClr val="dk1"/>
                          </a:solidFill>
                          <a:effectLst/>
                          <a:latin typeface="+mn-lt"/>
                          <a:ea typeface="+mn-ea"/>
                          <a:cs typeface="+mn-cs"/>
                        </a:rPr>
                        <a:t>its child widgets</a:t>
                      </a:r>
                      <a:endParaRPr lang="en-US" sz="1800" b="0" i="0" kern="1200" dirty="0" smtClean="0">
                        <a:solidFill>
                          <a:schemeClr val="dk1"/>
                        </a:solidFill>
                        <a:effectLst/>
                        <a:latin typeface="+mn-lt"/>
                        <a:ea typeface="+mn-ea"/>
                        <a:cs typeface="+mn-cs"/>
                      </a:endParaRPr>
                    </a:p>
                  </a:txBody>
                  <a:tcPr anchor="ctr"/>
                </a:tc>
                <a:extLst>
                  <a:ext uri="{0D108BD9-81ED-4DB2-BD59-A6C34878D82A}">
                    <a16:rowId xmlns:a16="http://schemas.microsoft.com/office/drawing/2014/main" xmlns="" val="10002"/>
                  </a:ext>
                </a:extLst>
              </a:tr>
              <a:tr h="370840">
                <a:tc>
                  <a:txBody>
                    <a:bodyPr/>
                    <a:lstStyle/>
                    <a:p>
                      <a:r>
                        <a:rPr lang="en-US" sz="1800" dirty="0" err="1" smtClean="0"/>
                        <a:t>isVisible</a:t>
                      </a:r>
                      <a:endParaRPr lang="en-US" sz="1800" dirty="0" smtClean="0"/>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Returns true if</a:t>
                      </a:r>
                      <a:r>
                        <a:rPr lang="en-US" sz="1800" b="0" i="0" kern="1200" baseline="0" dirty="0" smtClean="0">
                          <a:solidFill>
                            <a:schemeClr val="dk1"/>
                          </a:solidFill>
                          <a:effectLst/>
                          <a:latin typeface="+mn-lt"/>
                          <a:ea typeface="+mn-ea"/>
                          <a:cs typeface="+mn-cs"/>
                        </a:rPr>
                        <a:t> the window is visible</a:t>
                      </a:r>
                      <a:endParaRPr lang="en-US" sz="1800" b="0" i="0" kern="1200" dirty="0" smtClean="0">
                        <a:solidFill>
                          <a:schemeClr val="dk1"/>
                        </a:solidFill>
                        <a:effectLst/>
                        <a:latin typeface="+mn-lt"/>
                        <a:ea typeface="+mn-ea"/>
                        <a:cs typeface="+mn-cs"/>
                      </a:endParaRPr>
                    </a:p>
                  </a:txBody>
                  <a:tcPr anchor="ctr"/>
                </a:tc>
                <a:extLst>
                  <a:ext uri="{0D108BD9-81ED-4DB2-BD59-A6C34878D82A}">
                    <a16:rowId xmlns:a16="http://schemas.microsoft.com/office/drawing/2014/main" xmlns="" val="10003"/>
                  </a:ext>
                </a:extLst>
              </a:tr>
              <a:tr h="370840">
                <a:tc>
                  <a:txBody>
                    <a:bodyPr/>
                    <a:lstStyle/>
                    <a:p>
                      <a:r>
                        <a:rPr lang="en-US" sz="1800" dirty="0" err="1" smtClean="0"/>
                        <a:t>isHidden</a:t>
                      </a:r>
                      <a:endParaRPr lang="en-US" sz="1800" dirty="0" smtClean="0"/>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Returns false if</a:t>
                      </a:r>
                      <a:r>
                        <a:rPr lang="en-US" sz="1800" b="0" i="0" kern="1200" baseline="0" dirty="0" smtClean="0">
                          <a:solidFill>
                            <a:schemeClr val="dk1"/>
                          </a:solidFill>
                          <a:effectLst/>
                          <a:latin typeface="+mn-lt"/>
                          <a:ea typeface="+mn-ea"/>
                          <a:cs typeface="+mn-cs"/>
                        </a:rPr>
                        <a:t> the window is visible</a:t>
                      </a:r>
                      <a:endParaRPr lang="en-US" sz="1800" b="0" i="0" kern="1200" dirty="0" smtClean="0">
                        <a:solidFill>
                          <a:schemeClr val="dk1"/>
                        </a:solidFill>
                        <a:effectLst/>
                        <a:latin typeface="+mn-lt"/>
                        <a:ea typeface="+mn-ea"/>
                        <a:cs typeface="+mn-cs"/>
                      </a:endParaRPr>
                    </a:p>
                  </a:txBody>
                  <a:tcPr anchor="ctr"/>
                </a:tc>
                <a:extLst>
                  <a:ext uri="{0D108BD9-81ED-4DB2-BD59-A6C34878D82A}">
                    <a16:rowId xmlns:a16="http://schemas.microsoft.com/office/drawing/2014/main" xmlns="" val="10004"/>
                  </a:ext>
                </a:extLst>
              </a:tr>
              <a:tr h="370840">
                <a:tc>
                  <a:txBody>
                    <a:bodyPr/>
                    <a:lstStyle/>
                    <a:p>
                      <a:r>
                        <a:rPr lang="en-US" sz="1800" dirty="0" err="1" smtClean="0"/>
                        <a:t>showFullScreen</a:t>
                      </a:r>
                      <a:endParaRPr lang="en-US" sz="1800" dirty="0" smtClean="0"/>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Shows</a:t>
                      </a:r>
                      <a:r>
                        <a:rPr lang="en-US" sz="1800" b="0" i="0" kern="1200" baseline="0" dirty="0" smtClean="0">
                          <a:solidFill>
                            <a:schemeClr val="dk1"/>
                          </a:solidFill>
                          <a:effectLst/>
                          <a:latin typeface="+mn-lt"/>
                          <a:ea typeface="+mn-ea"/>
                          <a:cs typeface="+mn-cs"/>
                        </a:rPr>
                        <a:t> window in full-screen mode</a:t>
                      </a:r>
                      <a:endParaRPr lang="en-US" sz="1800" b="0" i="0" kern="1200" dirty="0" smtClean="0">
                        <a:solidFill>
                          <a:schemeClr val="dk1"/>
                        </a:solidFill>
                        <a:effectLst/>
                        <a:latin typeface="+mn-lt"/>
                        <a:ea typeface="+mn-ea"/>
                        <a:cs typeface="+mn-cs"/>
                      </a:endParaRPr>
                    </a:p>
                  </a:txBody>
                  <a:tcPr anchor="ctr"/>
                </a:tc>
                <a:extLst>
                  <a:ext uri="{0D108BD9-81ED-4DB2-BD59-A6C34878D82A}">
                    <a16:rowId xmlns:a16="http://schemas.microsoft.com/office/drawing/2014/main" xmlns="" val="10005"/>
                  </a:ext>
                </a:extLst>
              </a:tr>
              <a:tr h="370840">
                <a:tc>
                  <a:txBody>
                    <a:bodyPr/>
                    <a:lstStyle/>
                    <a:p>
                      <a:r>
                        <a:rPr lang="en-US" sz="1800" dirty="0" err="1" smtClean="0"/>
                        <a:t>showNormal</a:t>
                      </a:r>
                      <a:endParaRPr lang="en-US" sz="1800" dirty="0" smtClean="0"/>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Restores the widget after it has been maximized or minimized</a:t>
                      </a:r>
                    </a:p>
                  </a:txBody>
                  <a:tcPr anchor="ctr"/>
                </a:tc>
                <a:extLst>
                  <a:ext uri="{0D108BD9-81ED-4DB2-BD59-A6C34878D82A}">
                    <a16:rowId xmlns:a16="http://schemas.microsoft.com/office/drawing/2014/main" xmlns="" val="10006"/>
                  </a:ext>
                </a:extLst>
              </a:tr>
              <a:tr h="370840">
                <a:tc>
                  <a:txBody>
                    <a:bodyPr/>
                    <a:lstStyle/>
                    <a:p>
                      <a:r>
                        <a:rPr lang="en-US" sz="1800" dirty="0" err="1" smtClean="0"/>
                        <a:t>showMinimized</a:t>
                      </a:r>
                      <a:endParaRPr lang="en-US" sz="1800" dirty="0" smtClean="0"/>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Shows the window minimized, as an icon</a:t>
                      </a:r>
                    </a:p>
                  </a:txBody>
                  <a:tcPr anchor="ctr"/>
                </a:tc>
                <a:extLst>
                  <a:ext uri="{0D108BD9-81ED-4DB2-BD59-A6C34878D82A}">
                    <a16:rowId xmlns:a16="http://schemas.microsoft.com/office/drawing/2014/main" xmlns="" val="10007"/>
                  </a:ext>
                </a:extLst>
              </a:tr>
              <a:tr h="370840">
                <a:tc>
                  <a:txBody>
                    <a:bodyPr/>
                    <a:lstStyle/>
                    <a:p>
                      <a:r>
                        <a:rPr lang="en-US" sz="1800" dirty="0" err="1" smtClean="0"/>
                        <a:t>showMaximized</a:t>
                      </a:r>
                      <a:endParaRPr lang="en-US" sz="1800" dirty="0" smtClean="0"/>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Shows the widget maximized</a:t>
                      </a:r>
                    </a:p>
                  </a:txBody>
                  <a:tcPr anchor="ctr"/>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3669549419"/>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QWIDGET: </a:t>
            </a:r>
            <a:r>
              <a:rPr lang="en-US" dirty="0" smtClean="0">
                <a:solidFill>
                  <a:schemeClr val="accent1"/>
                </a:solidFill>
              </a:rPr>
              <a:t>WINDOW GEOMETRY</a:t>
            </a:r>
            <a:endParaRPr lang="en-US" dirty="0">
              <a:solidFill>
                <a:schemeClr val="accent1"/>
              </a:solidFill>
            </a:endParaRPr>
          </a:p>
        </p:txBody>
      </p:sp>
      <p:sp>
        <p:nvSpPr>
          <p:cNvPr id="5" name="Content Placeholder 4"/>
          <p:cNvSpPr>
            <a:spLocks noGrp="1"/>
          </p:cNvSpPr>
          <p:nvPr>
            <p:ph sz="quarter" idx="11"/>
          </p:nvPr>
        </p:nvSpPr>
        <p:spPr/>
        <p:txBody>
          <a:bodyPr>
            <a:normAutofit/>
          </a:bodyPr>
          <a:lstStyle/>
          <a:p>
            <a:r>
              <a:rPr lang="en-US" dirty="0" smtClean="0">
                <a:solidFill>
                  <a:schemeClr val="accent3"/>
                </a:solidFill>
              </a:rPr>
              <a:t>QWidget</a:t>
            </a:r>
            <a:r>
              <a:rPr lang="en-US" dirty="0" smtClean="0">
                <a:solidFill>
                  <a:schemeClr val="accent1"/>
                </a:solidFill>
              </a:rPr>
              <a:t> provides special methods to work with size and position of top-level windows.</a:t>
            </a:r>
          </a:p>
          <a:p>
            <a:r>
              <a:rPr lang="en-US" dirty="0" err="1" smtClean="0">
                <a:solidFill>
                  <a:schemeClr val="accent3"/>
                </a:solidFill>
              </a:rPr>
              <a:t>QPoint</a:t>
            </a:r>
            <a:r>
              <a:rPr lang="en-US" dirty="0" smtClean="0">
                <a:solidFill>
                  <a:schemeClr val="accent1"/>
                </a:solidFill>
              </a:rPr>
              <a:t>, </a:t>
            </a:r>
            <a:r>
              <a:rPr lang="en-US" dirty="0" err="1" smtClean="0">
                <a:solidFill>
                  <a:schemeClr val="accent3"/>
                </a:solidFill>
              </a:rPr>
              <a:t>QSize</a:t>
            </a:r>
            <a:r>
              <a:rPr lang="en-US" dirty="0" smtClean="0">
                <a:solidFill>
                  <a:schemeClr val="accent1"/>
                </a:solidFill>
              </a:rPr>
              <a:t>, </a:t>
            </a:r>
            <a:r>
              <a:rPr lang="en-US" dirty="0" err="1" smtClean="0">
                <a:solidFill>
                  <a:schemeClr val="accent3"/>
                </a:solidFill>
              </a:rPr>
              <a:t>QRect</a:t>
            </a:r>
            <a:r>
              <a:rPr lang="en-US" dirty="0">
                <a:solidFill>
                  <a:schemeClr val="accent1"/>
                </a:solidFill>
              </a:rPr>
              <a:t> </a:t>
            </a:r>
            <a:r>
              <a:rPr lang="en-US" dirty="0" smtClean="0">
                <a:solidFill>
                  <a:schemeClr val="accent1"/>
                </a:solidFill>
              </a:rPr>
              <a:t>classes are used in these methods.</a:t>
            </a:r>
          </a:p>
        </p:txBody>
      </p:sp>
      <p:pic>
        <p:nvPicPr>
          <p:cNvPr id="9" name="Content Placeholder 8"/>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4695825" y="1176971"/>
            <a:ext cx="4184650" cy="3197545"/>
          </a:xfrm>
        </p:spPr>
      </p:pic>
    </p:spTree>
    <p:extLst>
      <p:ext uri="{BB962C8B-B14F-4D97-AF65-F5344CB8AC3E}">
        <p14:creationId xmlns:p14="http://schemas.microsoft.com/office/powerpoint/2010/main" val="2366940443"/>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QWIDGET: </a:t>
            </a:r>
            <a:r>
              <a:rPr lang="en-US" dirty="0" smtClean="0">
                <a:solidFill>
                  <a:schemeClr val="accent1"/>
                </a:solidFill>
              </a:rPr>
              <a:t>WINDOW GEOMETRY</a:t>
            </a:r>
            <a:endParaRPr lang="en-US" dirty="0">
              <a:solidFill>
                <a:schemeClr val="accent1"/>
              </a:solidFill>
            </a:endParaRPr>
          </a:p>
        </p:txBody>
      </p:sp>
      <p:graphicFrame>
        <p:nvGraphicFramePr>
          <p:cNvPr id="7" name="Content Placeholder 6"/>
          <p:cNvGraphicFramePr>
            <a:graphicFrameLocks noGrp="1"/>
          </p:cNvGraphicFramePr>
          <p:nvPr>
            <p:ph sz="quarter" idx="11"/>
            <p:extLst>
              <p:ext uri="{D42A27DB-BD31-4B8C-83A1-F6EECF244321}">
                <p14:modId xmlns:p14="http://schemas.microsoft.com/office/powerpoint/2010/main" val="3964138744"/>
              </p:ext>
            </p:extLst>
          </p:nvPr>
        </p:nvGraphicFramePr>
        <p:xfrm>
          <a:off x="287338" y="898525"/>
          <a:ext cx="8593072" cy="3454400"/>
        </p:xfrm>
        <a:graphic>
          <a:graphicData uri="http://schemas.openxmlformats.org/drawingml/2006/table">
            <a:tbl>
              <a:tblPr firstRow="1" bandRow="1">
                <a:tableStyleId>{5C22544A-7EE6-4342-B048-85BDC9FD1C3A}</a:tableStyleId>
              </a:tblPr>
              <a:tblGrid>
                <a:gridCol w="3377519">
                  <a:extLst>
                    <a:ext uri="{9D8B030D-6E8A-4147-A177-3AD203B41FA5}">
                      <a16:colId xmlns:a16="http://schemas.microsoft.com/office/drawing/2014/main" xmlns="" val="20000"/>
                    </a:ext>
                  </a:extLst>
                </a:gridCol>
                <a:gridCol w="5215553">
                  <a:extLst>
                    <a:ext uri="{9D8B030D-6E8A-4147-A177-3AD203B41FA5}">
                      <a16:colId xmlns:a16="http://schemas.microsoft.com/office/drawing/2014/main" xmlns="" val="20001"/>
                    </a:ext>
                  </a:extLst>
                </a:gridCol>
              </a:tblGrid>
              <a:tr h="370840">
                <a:tc>
                  <a:txBody>
                    <a:bodyPr/>
                    <a:lstStyle/>
                    <a:p>
                      <a:r>
                        <a:rPr lang="en-US" sz="2000" dirty="0" smtClean="0"/>
                        <a:t>Method</a:t>
                      </a:r>
                      <a:endParaRPr lang="ru-RU" sz="2000" dirty="0"/>
                    </a:p>
                  </a:txBody>
                  <a:tcPr/>
                </a:tc>
                <a:tc>
                  <a:txBody>
                    <a:bodyPr/>
                    <a:lstStyle/>
                    <a:p>
                      <a:r>
                        <a:rPr kumimoji="0" lang="en-US" sz="2000" b="1" i="0" u="none" strike="noStrike" kern="1200" cap="none" spc="0" normalizeH="0" baseline="0" noProof="0" dirty="0" smtClean="0">
                          <a:ln>
                            <a:noFill/>
                          </a:ln>
                          <a:solidFill>
                            <a:srgbClr val="FFFFFF"/>
                          </a:solidFill>
                          <a:effectLst/>
                          <a:uLnTx/>
                          <a:uFillTx/>
                          <a:latin typeface="+mn-lt"/>
                          <a:ea typeface="+mn-ea"/>
                          <a:cs typeface="+mn-cs"/>
                        </a:rPr>
                        <a:t>Description</a:t>
                      </a:r>
                      <a:endParaRPr lang="ru-RU" dirty="0"/>
                    </a:p>
                  </a:txBody>
                  <a:tcPr/>
                </a:tc>
                <a:extLst>
                  <a:ext uri="{0D108BD9-81ED-4DB2-BD59-A6C34878D82A}">
                    <a16:rowId xmlns:a16="http://schemas.microsoft.com/office/drawing/2014/main" xmlns="" val="10000"/>
                  </a:ext>
                </a:extLst>
              </a:tr>
              <a:tr h="370840">
                <a:tc>
                  <a:txBody>
                    <a:bodyPr/>
                    <a:lstStyle/>
                    <a:p>
                      <a:r>
                        <a:rPr lang="en-US" sz="1600" dirty="0" smtClean="0"/>
                        <a:t>x(), y(), </a:t>
                      </a:r>
                      <a:r>
                        <a:rPr lang="en-US" sz="1600" dirty="0" err="1" smtClean="0"/>
                        <a:t>pos</a:t>
                      </a:r>
                      <a:r>
                        <a:rPr lang="en-US" sz="1600" dirty="0" smtClean="0"/>
                        <a:t>()</a:t>
                      </a:r>
                    </a:p>
                  </a:txBody>
                  <a:tcPr anchor="ctr"/>
                </a:tc>
                <a:tc>
                  <a:txBody>
                    <a:bodyPr/>
                    <a:lstStyle/>
                    <a:p>
                      <a:r>
                        <a:rPr lang="en-US" sz="1600" b="0" i="0" kern="1200" dirty="0" smtClean="0">
                          <a:solidFill>
                            <a:schemeClr val="dk1"/>
                          </a:solidFill>
                          <a:effectLst/>
                          <a:latin typeface="+mn-lt"/>
                          <a:ea typeface="+mn-ea"/>
                          <a:cs typeface="+mn-cs"/>
                        </a:rPr>
                        <a:t>The left-top point</a:t>
                      </a:r>
                      <a:r>
                        <a:rPr lang="en-US" sz="1600" b="0" i="0" kern="1200" baseline="0" dirty="0" smtClean="0">
                          <a:solidFill>
                            <a:schemeClr val="dk1"/>
                          </a:solidFill>
                          <a:effectLst/>
                          <a:latin typeface="+mn-lt"/>
                          <a:ea typeface="+mn-ea"/>
                          <a:cs typeface="+mn-cs"/>
                        </a:rPr>
                        <a:t> </a:t>
                      </a:r>
                      <a:r>
                        <a:rPr lang="en-US" sz="1600" b="0" i="0" kern="1200" dirty="0" smtClean="0">
                          <a:solidFill>
                            <a:schemeClr val="dk1"/>
                          </a:solidFill>
                          <a:effectLst/>
                          <a:latin typeface="+mn-lt"/>
                          <a:ea typeface="+mn-ea"/>
                          <a:cs typeface="+mn-cs"/>
                        </a:rPr>
                        <a:t>of the whole window including the window frame</a:t>
                      </a:r>
                    </a:p>
                  </a:txBody>
                  <a:tcPr anchor="ctr"/>
                </a:tc>
                <a:extLst>
                  <a:ext uri="{0D108BD9-81ED-4DB2-BD59-A6C34878D82A}">
                    <a16:rowId xmlns:a16="http://schemas.microsoft.com/office/drawing/2014/main" xmlns="" val="10001"/>
                  </a:ext>
                </a:extLst>
              </a:tr>
              <a:tr h="37084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dirty="0" err="1" smtClean="0"/>
                        <a:t>frameGeometry</a:t>
                      </a:r>
                      <a:r>
                        <a:rPr lang="en-US" sz="1600" dirty="0" smtClean="0"/>
                        <a:t>().width(),</a:t>
                      </a:r>
                    </a:p>
                    <a:p>
                      <a:pPr marL="0" marR="0" indent="0" algn="l" defTabSz="685800" rtl="0" eaLnBrk="1" fontAlgn="auto" latinLnBrk="0" hangingPunct="1">
                        <a:lnSpc>
                          <a:spcPct val="100000"/>
                        </a:lnSpc>
                        <a:spcBef>
                          <a:spcPts val="0"/>
                        </a:spcBef>
                        <a:spcAft>
                          <a:spcPts val="0"/>
                        </a:spcAft>
                        <a:buClrTx/>
                        <a:buSzTx/>
                        <a:buFontTx/>
                        <a:buNone/>
                        <a:tabLst/>
                        <a:defRPr/>
                      </a:pPr>
                      <a:r>
                        <a:rPr lang="en-US" sz="1600" dirty="0" err="1" smtClean="0"/>
                        <a:t>frameGeometry</a:t>
                      </a:r>
                      <a:r>
                        <a:rPr lang="en-US" sz="1600" dirty="0" smtClean="0"/>
                        <a:t>().height()</a:t>
                      </a:r>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mn-lt"/>
                          <a:ea typeface="+mn-ea"/>
                          <a:cs typeface="+mn-cs"/>
                        </a:rPr>
                        <a:t>The size of the whole window including the window frame</a:t>
                      </a:r>
                    </a:p>
                  </a:txBody>
                  <a:tcPr anchor="ctr"/>
                </a:tc>
                <a:extLst>
                  <a:ext uri="{0D108BD9-81ED-4DB2-BD59-A6C34878D82A}">
                    <a16:rowId xmlns:a16="http://schemas.microsoft.com/office/drawing/2014/main" xmlns="" val="10002"/>
                  </a:ext>
                </a:extLst>
              </a:tr>
              <a:tr h="370840">
                <a:tc>
                  <a:txBody>
                    <a:bodyPr/>
                    <a:lstStyle/>
                    <a:p>
                      <a:r>
                        <a:rPr lang="en-US" sz="1600" dirty="0" err="1" smtClean="0"/>
                        <a:t>frameGeometry</a:t>
                      </a:r>
                      <a:r>
                        <a:rPr lang="en-US" sz="1600" dirty="0" smtClean="0"/>
                        <a:t>()</a:t>
                      </a:r>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mn-lt"/>
                          <a:ea typeface="+mn-ea"/>
                          <a:cs typeface="+mn-cs"/>
                        </a:rPr>
                        <a:t>Th</a:t>
                      </a:r>
                      <a:r>
                        <a:rPr lang="en-US" sz="1600" b="0" i="0" kern="1200" baseline="0" dirty="0" smtClean="0">
                          <a:solidFill>
                            <a:schemeClr val="dk1"/>
                          </a:solidFill>
                          <a:effectLst/>
                          <a:latin typeface="+mn-lt"/>
                          <a:ea typeface="+mn-ea"/>
                          <a:cs typeface="+mn-cs"/>
                        </a:rPr>
                        <a:t>e </a:t>
                      </a:r>
                      <a:r>
                        <a:rPr lang="en-US" sz="1600" b="0" i="0" kern="1200" baseline="0" dirty="0" err="1" smtClean="0">
                          <a:solidFill>
                            <a:schemeClr val="dk1"/>
                          </a:solidFill>
                          <a:effectLst/>
                          <a:latin typeface="+mn-lt"/>
                          <a:ea typeface="+mn-ea"/>
                          <a:cs typeface="+mn-cs"/>
                        </a:rPr>
                        <a:t>rect</a:t>
                      </a:r>
                      <a:r>
                        <a:rPr lang="en-US" sz="1600" b="0" i="0" kern="1200" baseline="0" dirty="0" smtClean="0">
                          <a:solidFill>
                            <a:schemeClr val="dk1"/>
                          </a:solidFill>
                          <a:effectLst/>
                          <a:latin typeface="+mn-lt"/>
                          <a:ea typeface="+mn-ea"/>
                          <a:cs typeface="+mn-cs"/>
                        </a:rPr>
                        <a:t> </a:t>
                      </a:r>
                      <a:r>
                        <a:rPr lang="en-US" sz="1600" b="0" i="0" kern="1200" dirty="0" smtClean="0">
                          <a:solidFill>
                            <a:schemeClr val="dk1"/>
                          </a:solidFill>
                          <a:effectLst/>
                          <a:latin typeface="+mn-lt"/>
                          <a:ea typeface="+mn-ea"/>
                          <a:cs typeface="+mn-cs"/>
                        </a:rPr>
                        <a:t>of the whole window including the window frame</a:t>
                      </a:r>
                    </a:p>
                  </a:txBody>
                  <a:tcPr anchor="ctr"/>
                </a:tc>
                <a:extLst>
                  <a:ext uri="{0D108BD9-81ED-4DB2-BD59-A6C34878D82A}">
                    <a16:rowId xmlns:a16="http://schemas.microsoft.com/office/drawing/2014/main" xmlns="" val="10003"/>
                  </a:ext>
                </a:extLst>
              </a:tr>
              <a:tr h="370840">
                <a:tc>
                  <a:txBody>
                    <a:bodyPr/>
                    <a:lstStyle/>
                    <a:p>
                      <a:r>
                        <a:rPr lang="en-US" sz="1600" dirty="0" smtClean="0"/>
                        <a:t>geometry().x()</a:t>
                      </a:r>
                    </a:p>
                    <a:p>
                      <a:r>
                        <a:rPr lang="en-US" sz="1600" dirty="0" smtClean="0"/>
                        <a:t>geometry().y()</a:t>
                      </a:r>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mn-lt"/>
                          <a:ea typeface="+mn-ea"/>
                          <a:cs typeface="+mn-cs"/>
                        </a:rPr>
                        <a:t>The left-top point</a:t>
                      </a:r>
                      <a:r>
                        <a:rPr lang="en-US" sz="1600" b="0" i="0" kern="1200" baseline="0" dirty="0" smtClean="0">
                          <a:solidFill>
                            <a:schemeClr val="dk1"/>
                          </a:solidFill>
                          <a:effectLst/>
                          <a:latin typeface="+mn-lt"/>
                          <a:ea typeface="+mn-ea"/>
                          <a:cs typeface="+mn-cs"/>
                        </a:rPr>
                        <a:t> of the client area excluding the window frame</a:t>
                      </a:r>
                      <a:endParaRPr lang="en-US" sz="1600" b="0" i="0" kern="1200" dirty="0" smtClean="0">
                        <a:solidFill>
                          <a:schemeClr val="dk1"/>
                        </a:solidFill>
                        <a:effectLst/>
                        <a:latin typeface="+mn-lt"/>
                        <a:ea typeface="+mn-ea"/>
                        <a:cs typeface="+mn-cs"/>
                      </a:endParaRPr>
                    </a:p>
                  </a:txBody>
                  <a:tcPr anchor="ctr"/>
                </a:tc>
                <a:extLst>
                  <a:ext uri="{0D108BD9-81ED-4DB2-BD59-A6C34878D82A}">
                    <a16:rowId xmlns:a16="http://schemas.microsoft.com/office/drawing/2014/main" xmlns="" val="10004"/>
                  </a:ext>
                </a:extLst>
              </a:tr>
              <a:tr h="370840">
                <a:tc>
                  <a:txBody>
                    <a:bodyPr/>
                    <a:lstStyle/>
                    <a:p>
                      <a:r>
                        <a:rPr lang="en-US" sz="1600" dirty="0" smtClean="0"/>
                        <a:t>height(),</a:t>
                      </a:r>
                      <a:r>
                        <a:rPr lang="en-US" sz="1600" baseline="0" dirty="0" smtClean="0"/>
                        <a:t> width(), geometry().height()</a:t>
                      </a:r>
                    </a:p>
                    <a:p>
                      <a:r>
                        <a:rPr lang="en-US" sz="1600" baseline="0" dirty="0" smtClean="0"/>
                        <a:t>geometry().width()</a:t>
                      </a:r>
                      <a:endParaRPr lang="en-US" sz="1600" dirty="0" smtClean="0"/>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b="0" i="0" kern="1200" smtClean="0">
                          <a:solidFill>
                            <a:schemeClr val="dk1"/>
                          </a:solidFill>
                          <a:effectLst/>
                          <a:latin typeface="+mn-lt"/>
                          <a:ea typeface="+mn-ea"/>
                          <a:cs typeface="+mn-cs"/>
                        </a:rPr>
                        <a:t>The size </a:t>
                      </a:r>
                      <a:r>
                        <a:rPr lang="en-US" sz="1600" b="0" i="0" kern="1200" baseline="0" smtClean="0">
                          <a:solidFill>
                            <a:schemeClr val="dk1"/>
                          </a:solidFill>
                          <a:effectLst/>
                          <a:latin typeface="+mn-lt"/>
                          <a:ea typeface="+mn-ea"/>
                          <a:cs typeface="+mn-cs"/>
                        </a:rPr>
                        <a:t>of the client area excluding the window frame</a:t>
                      </a:r>
                      <a:endParaRPr lang="en-US" sz="1600" b="0" i="0" kern="1200" dirty="0" smtClean="0">
                        <a:solidFill>
                          <a:schemeClr val="dk1"/>
                        </a:solidFill>
                        <a:effectLst/>
                        <a:latin typeface="+mn-lt"/>
                        <a:ea typeface="+mn-ea"/>
                        <a:cs typeface="+mn-cs"/>
                      </a:endParaRPr>
                    </a:p>
                  </a:txBody>
                  <a:tcPr anchor="ctr"/>
                </a:tc>
                <a:extLst>
                  <a:ext uri="{0D108BD9-81ED-4DB2-BD59-A6C34878D82A}">
                    <a16:rowId xmlns:a16="http://schemas.microsoft.com/office/drawing/2014/main" xmlns="" val="10005"/>
                  </a:ext>
                </a:extLst>
              </a:tr>
              <a:tr h="370840">
                <a:tc>
                  <a:txBody>
                    <a:bodyPr/>
                    <a:lstStyle/>
                    <a:p>
                      <a:r>
                        <a:rPr lang="en-US" sz="1600" baseline="0" dirty="0" smtClean="0"/>
                        <a:t>geometry()</a:t>
                      </a:r>
                      <a:endParaRPr lang="en-US" sz="1600" dirty="0" smtClean="0"/>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mn-lt"/>
                          <a:ea typeface="+mn-ea"/>
                          <a:cs typeface="+mn-cs"/>
                        </a:rPr>
                        <a:t>Th</a:t>
                      </a:r>
                      <a:r>
                        <a:rPr lang="en-US" sz="1600" b="0" i="0" kern="1200" baseline="0" dirty="0" smtClean="0">
                          <a:solidFill>
                            <a:schemeClr val="dk1"/>
                          </a:solidFill>
                          <a:effectLst/>
                          <a:latin typeface="+mn-lt"/>
                          <a:ea typeface="+mn-ea"/>
                          <a:cs typeface="+mn-cs"/>
                        </a:rPr>
                        <a:t>e </a:t>
                      </a:r>
                      <a:r>
                        <a:rPr lang="en-US" sz="1600" b="0" i="0" kern="1200" baseline="0" dirty="0" err="1" smtClean="0">
                          <a:solidFill>
                            <a:schemeClr val="dk1"/>
                          </a:solidFill>
                          <a:effectLst/>
                          <a:latin typeface="+mn-lt"/>
                          <a:ea typeface="+mn-ea"/>
                          <a:cs typeface="+mn-cs"/>
                        </a:rPr>
                        <a:t>rect</a:t>
                      </a:r>
                      <a:r>
                        <a:rPr lang="en-US" sz="1600" b="0" i="0" kern="1200" baseline="0" dirty="0" smtClean="0">
                          <a:solidFill>
                            <a:schemeClr val="dk1"/>
                          </a:solidFill>
                          <a:effectLst/>
                          <a:latin typeface="+mn-lt"/>
                          <a:ea typeface="+mn-ea"/>
                          <a:cs typeface="+mn-cs"/>
                        </a:rPr>
                        <a:t> of the client area excluding the window frame</a:t>
                      </a:r>
                      <a:endParaRPr lang="en-US" sz="1600" b="0" i="0" kern="1200" dirty="0" smtClean="0">
                        <a:solidFill>
                          <a:schemeClr val="dk1"/>
                        </a:solidFill>
                        <a:effectLst/>
                        <a:latin typeface="+mn-lt"/>
                        <a:ea typeface="+mn-ea"/>
                        <a:cs typeface="+mn-cs"/>
                      </a:endParaRPr>
                    </a:p>
                  </a:txBody>
                  <a:tcPr anchor="ct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2066667047"/>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QWIDGET: </a:t>
            </a:r>
            <a:r>
              <a:rPr lang="en-US" dirty="0" smtClean="0">
                <a:solidFill>
                  <a:schemeClr val="accent1"/>
                </a:solidFill>
              </a:rPr>
              <a:t>CHILD WIDGETS GEOMETRY</a:t>
            </a:r>
            <a:endParaRPr lang="en-US" dirty="0">
              <a:solidFill>
                <a:schemeClr val="accent1"/>
              </a:solidFill>
            </a:endParaRPr>
          </a:p>
        </p:txBody>
      </p:sp>
      <p:sp>
        <p:nvSpPr>
          <p:cNvPr id="5" name="Content Placeholder 4"/>
          <p:cNvSpPr>
            <a:spLocks noGrp="1"/>
          </p:cNvSpPr>
          <p:nvPr>
            <p:ph sz="quarter" idx="11"/>
          </p:nvPr>
        </p:nvSpPr>
        <p:spPr/>
        <p:txBody>
          <a:bodyPr>
            <a:normAutofit/>
          </a:bodyPr>
          <a:lstStyle/>
          <a:p>
            <a:r>
              <a:rPr lang="en-US" dirty="0" smtClean="0">
                <a:solidFill>
                  <a:schemeClr val="accent1"/>
                </a:solidFill>
              </a:rPr>
              <a:t>For child widgets </a:t>
            </a:r>
            <a:r>
              <a:rPr lang="en-US" dirty="0" err="1" smtClean="0">
                <a:solidFill>
                  <a:schemeClr val="accent3"/>
                </a:solidFill>
              </a:rPr>
              <a:t>frameGeometry</a:t>
            </a:r>
            <a:r>
              <a:rPr lang="en-US" dirty="0" smtClean="0">
                <a:solidFill>
                  <a:schemeClr val="accent3"/>
                </a:solidFill>
              </a:rPr>
              <a:t>()</a:t>
            </a:r>
            <a:r>
              <a:rPr lang="en-US" dirty="0" smtClean="0">
                <a:solidFill>
                  <a:schemeClr val="accent1"/>
                </a:solidFill>
              </a:rPr>
              <a:t> is the same as </a:t>
            </a:r>
            <a:r>
              <a:rPr lang="en-US" dirty="0" smtClean="0">
                <a:solidFill>
                  <a:schemeClr val="accent3"/>
                </a:solidFill>
              </a:rPr>
              <a:t>geometry()</a:t>
            </a:r>
          </a:p>
        </p:txBody>
      </p:sp>
      <p:pic>
        <p:nvPicPr>
          <p:cNvPr id="3" name="Content Placeholder 2"/>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5259174" y="1856453"/>
            <a:ext cx="3057952" cy="1838582"/>
          </a:xfrm>
        </p:spPr>
      </p:pic>
    </p:spTree>
    <p:extLst>
      <p:ext uri="{BB962C8B-B14F-4D97-AF65-F5344CB8AC3E}">
        <p14:creationId xmlns:p14="http://schemas.microsoft.com/office/powerpoint/2010/main" val="20391736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QT Ecosystem: </a:t>
            </a:r>
            <a:r>
              <a:rPr lang="en-US" dirty="0" smtClean="0">
                <a:solidFill>
                  <a:schemeClr val="accent1"/>
                </a:solidFill>
              </a:rPr>
              <a:t>QT ADD-ONS</a:t>
            </a:r>
            <a:endParaRPr lang="ru-RU" dirty="0"/>
          </a:p>
        </p:txBody>
      </p:sp>
      <p:sp>
        <p:nvSpPr>
          <p:cNvPr id="8" name="Content Placeholder 7"/>
          <p:cNvSpPr>
            <a:spLocks noGrp="1"/>
          </p:cNvSpPr>
          <p:nvPr>
            <p:ph sz="quarter" idx="14"/>
          </p:nvPr>
        </p:nvSpPr>
        <p:spPr/>
        <p:txBody>
          <a:bodyPr>
            <a:normAutofit fontScale="92500" lnSpcReduction="10000"/>
          </a:bodyPr>
          <a:lstStyle/>
          <a:p>
            <a:r>
              <a:rPr lang="en-US" dirty="0"/>
              <a:t>Active </a:t>
            </a:r>
            <a:r>
              <a:rPr lang="en-US" dirty="0" smtClean="0"/>
              <a:t>Qt</a:t>
            </a:r>
            <a:endParaRPr lang="en-US" dirty="0"/>
          </a:p>
          <a:p>
            <a:r>
              <a:rPr lang="en-US" dirty="0"/>
              <a:t>Qt Android </a:t>
            </a:r>
            <a:r>
              <a:rPr lang="en-US" dirty="0" smtClean="0"/>
              <a:t>Extras</a:t>
            </a:r>
            <a:endParaRPr lang="en-US" dirty="0"/>
          </a:p>
          <a:p>
            <a:r>
              <a:rPr lang="en-US" dirty="0"/>
              <a:t>Qt </a:t>
            </a:r>
            <a:r>
              <a:rPr lang="en-US" dirty="0" smtClean="0"/>
              <a:t>Bluetooth</a:t>
            </a:r>
          </a:p>
          <a:p>
            <a:r>
              <a:rPr lang="en-US" dirty="0"/>
              <a:t>Qt Canvas </a:t>
            </a:r>
            <a:r>
              <a:rPr lang="en-US" dirty="0" smtClean="0"/>
              <a:t>3D</a:t>
            </a:r>
          </a:p>
          <a:p>
            <a:r>
              <a:rPr lang="en-US" dirty="0"/>
              <a:t>Qt </a:t>
            </a:r>
            <a:r>
              <a:rPr lang="en-US" dirty="0" smtClean="0"/>
              <a:t>Concurrent</a:t>
            </a:r>
          </a:p>
          <a:p>
            <a:r>
              <a:rPr lang="en-US" dirty="0"/>
              <a:t>Qt </a:t>
            </a:r>
            <a:r>
              <a:rPr lang="en-US" dirty="0" smtClean="0"/>
              <a:t>D-Bus</a:t>
            </a:r>
          </a:p>
          <a:p>
            <a:r>
              <a:rPr lang="en-US" dirty="0"/>
              <a:t>Qt Graphical </a:t>
            </a:r>
            <a:r>
              <a:rPr lang="en-US" dirty="0" smtClean="0"/>
              <a:t>Effects</a:t>
            </a:r>
          </a:p>
          <a:p>
            <a:r>
              <a:rPr lang="en-US" dirty="0"/>
              <a:t>Qt </a:t>
            </a:r>
            <a:r>
              <a:rPr lang="en-US" dirty="0" smtClean="0"/>
              <a:t>Location</a:t>
            </a:r>
            <a:endParaRPr lang="en-US" dirty="0"/>
          </a:p>
        </p:txBody>
      </p:sp>
      <p:sp>
        <p:nvSpPr>
          <p:cNvPr id="4" name="Content Placeholder 3"/>
          <p:cNvSpPr>
            <a:spLocks noGrp="1"/>
          </p:cNvSpPr>
          <p:nvPr>
            <p:ph sz="quarter" idx="15"/>
          </p:nvPr>
        </p:nvSpPr>
        <p:spPr/>
        <p:txBody>
          <a:bodyPr>
            <a:normAutofit fontScale="92500" lnSpcReduction="10000"/>
          </a:bodyPr>
          <a:lstStyle/>
          <a:p>
            <a:r>
              <a:rPr lang="en-US" dirty="0" smtClean="0"/>
              <a:t>Qt </a:t>
            </a:r>
            <a:r>
              <a:rPr lang="en-US" dirty="0"/>
              <a:t>Positioning</a:t>
            </a:r>
          </a:p>
          <a:p>
            <a:r>
              <a:rPr lang="en-US" dirty="0" smtClean="0"/>
              <a:t>Qt </a:t>
            </a:r>
            <a:r>
              <a:rPr lang="en-US" dirty="0"/>
              <a:t>Mac Extras</a:t>
            </a:r>
            <a:endParaRPr lang="en-US" dirty="0" smtClean="0"/>
          </a:p>
          <a:p>
            <a:r>
              <a:rPr lang="en-US" dirty="0" smtClean="0"/>
              <a:t>Qt </a:t>
            </a:r>
            <a:r>
              <a:rPr lang="en-US" dirty="0"/>
              <a:t>Platform </a:t>
            </a:r>
            <a:r>
              <a:rPr lang="en-US" dirty="0" smtClean="0"/>
              <a:t>Headers</a:t>
            </a:r>
          </a:p>
          <a:p>
            <a:r>
              <a:rPr lang="en-US" dirty="0" smtClean="0"/>
              <a:t>Qt Print Support</a:t>
            </a:r>
          </a:p>
          <a:p>
            <a:r>
              <a:rPr lang="en-US" dirty="0"/>
              <a:t>Qt Quick </a:t>
            </a:r>
            <a:r>
              <a:rPr lang="en-US" dirty="0" smtClean="0"/>
              <a:t>Extras</a:t>
            </a:r>
          </a:p>
          <a:p>
            <a:r>
              <a:rPr lang="en-US" dirty="0"/>
              <a:t>Qt </a:t>
            </a:r>
            <a:r>
              <a:rPr lang="en-US" dirty="0" smtClean="0"/>
              <a:t>Sensors</a:t>
            </a:r>
          </a:p>
          <a:p>
            <a:r>
              <a:rPr lang="en-US" dirty="0"/>
              <a:t>Qt Serial Port</a:t>
            </a:r>
            <a:endParaRPr lang="en-US" dirty="0" smtClean="0"/>
          </a:p>
          <a:p>
            <a:r>
              <a:rPr lang="en-US" dirty="0"/>
              <a:t>Qt </a:t>
            </a:r>
            <a:r>
              <a:rPr lang="en-US" dirty="0" smtClean="0"/>
              <a:t>SVG</a:t>
            </a:r>
          </a:p>
        </p:txBody>
      </p:sp>
      <p:sp>
        <p:nvSpPr>
          <p:cNvPr id="6" name="Content Placeholder 5"/>
          <p:cNvSpPr>
            <a:spLocks noGrp="1"/>
          </p:cNvSpPr>
          <p:nvPr>
            <p:ph sz="quarter" idx="16"/>
          </p:nvPr>
        </p:nvSpPr>
        <p:spPr/>
        <p:txBody>
          <a:bodyPr>
            <a:normAutofit fontScale="92500" lnSpcReduction="10000"/>
          </a:bodyPr>
          <a:lstStyle/>
          <a:p>
            <a:r>
              <a:rPr lang="en-US" dirty="0"/>
              <a:t>Qt </a:t>
            </a:r>
            <a:r>
              <a:rPr lang="en-US" dirty="0" smtClean="0"/>
              <a:t>WebChannel</a:t>
            </a:r>
          </a:p>
          <a:p>
            <a:r>
              <a:rPr lang="en-US" dirty="0" smtClean="0"/>
              <a:t>Qt </a:t>
            </a:r>
            <a:r>
              <a:rPr lang="en-US" dirty="0"/>
              <a:t>WebEngine</a:t>
            </a:r>
            <a:endParaRPr lang="ru-RU" dirty="0"/>
          </a:p>
          <a:p>
            <a:r>
              <a:rPr lang="en-US" dirty="0"/>
              <a:t>Qt </a:t>
            </a:r>
            <a:r>
              <a:rPr lang="en-US" dirty="0" smtClean="0"/>
              <a:t>WebSockets</a:t>
            </a:r>
          </a:p>
          <a:p>
            <a:r>
              <a:rPr lang="en-US" dirty="0"/>
              <a:t>Qt </a:t>
            </a:r>
            <a:r>
              <a:rPr lang="en-US" dirty="0" smtClean="0"/>
              <a:t>WebView</a:t>
            </a:r>
          </a:p>
          <a:p>
            <a:r>
              <a:rPr lang="en-US" dirty="0"/>
              <a:t>Qt </a:t>
            </a:r>
            <a:r>
              <a:rPr lang="en-US" dirty="0" smtClean="0"/>
              <a:t>Windows Extras</a:t>
            </a:r>
          </a:p>
          <a:p>
            <a:r>
              <a:rPr lang="en-US" dirty="0"/>
              <a:t>Qt X11 </a:t>
            </a:r>
            <a:r>
              <a:rPr lang="en-US" dirty="0" smtClean="0"/>
              <a:t>Extras</a:t>
            </a:r>
          </a:p>
          <a:p>
            <a:r>
              <a:rPr lang="en-US" dirty="0"/>
              <a:t>Qt </a:t>
            </a:r>
            <a:r>
              <a:rPr lang="en-US" dirty="0" smtClean="0"/>
              <a:t>XML</a:t>
            </a:r>
          </a:p>
          <a:p>
            <a:r>
              <a:rPr lang="en-US" dirty="0"/>
              <a:t>Qt XML Patterns</a:t>
            </a:r>
            <a:endParaRPr lang="ru-RU" dirty="0"/>
          </a:p>
        </p:txBody>
      </p:sp>
    </p:spTree>
    <p:extLst>
      <p:ext uri="{BB962C8B-B14F-4D97-AF65-F5344CB8AC3E}">
        <p14:creationId xmlns:p14="http://schemas.microsoft.com/office/powerpoint/2010/main" val="2332633978"/>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QWIDGET: </a:t>
            </a:r>
            <a:r>
              <a:rPr lang="en-US" dirty="0" smtClean="0">
                <a:solidFill>
                  <a:schemeClr val="accent1"/>
                </a:solidFill>
              </a:rPr>
              <a:t>CHILD WIDGETS GEOMETRY</a:t>
            </a:r>
            <a:endParaRPr lang="en-US" dirty="0">
              <a:solidFill>
                <a:schemeClr val="accent1"/>
              </a:solidFill>
            </a:endParaRPr>
          </a:p>
        </p:txBody>
      </p:sp>
      <p:graphicFrame>
        <p:nvGraphicFramePr>
          <p:cNvPr id="7" name="Content Placeholder 6"/>
          <p:cNvGraphicFramePr>
            <a:graphicFrameLocks noGrp="1"/>
          </p:cNvGraphicFramePr>
          <p:nvPr>
            <p:ph sz="quarter" idx="11"/>
            <p:extLst>
              <p:ext uri="{D42A27DB-BD31-4B8C-83A1-F6EECF244321}">
                <p14:modId xmlns:p14="http://schemas.microsoft.com/office/powerpoint/2010/main" val="3222796562"/>
              </p:ext>
            </p:extLst>
          </p:nvPr>
        </p:nvGraphicFramePr>
        <p:xfrm>
          <a:off x="287338" y="898525"/>
          <a:ext cx="8593072" cy="1717040"/>
        </p:xfrm>
        <a:graphic>
          <a:graphicData uri="http://schemas.openxmlformats.org/drawingml/2006/table">
            <a:tbl>
              <a:tblPr firstRow="1" bandRow="1">
                <a:tableStyleId>{5C22544A-7EE6-4342-B048-85BDC9FD1C3A}</a:tableStyleId>
              </a:tblPr>
              <a:tblGrid>
                <a:gridCol w="3377519">
                  <a:extLst>
                    <a:ext uri="{9D8B030D-6E8A-4147-A177-3AD203B41FA5}">
                      <a16:colId xmlns:a16="http://schemas.microsoft.com/office/drawing/2014/main" xmlns="" val="20000"/>
                    </a:ext>
                  </a:extLst>
                </a:gridCol>
                <a:gridCol w="5215553">
                  <a:extLst>
                    <a:ext uri="{9D8B030D-6E8A-4147-A177-3AD203B41FA5}">
                      <a16:colId xmlns:a16="http://schemas.microsoft.com/office/drawing/2014/main" xmlns="" val="20001"/>
                    </a:ext>
                  </a:extLst>
                </a:gridCol>
              </a:tblGrid>
              <a:tr h="370840">
                <a:tc>
                  <a:txBody>
                    <a:bodyPr/>
                    <a:lstStyle/>
                    <a:p>
                      <a:r>
                        <a:rPr lang="en-US" sz="2000" dirty="0" smtClean="0"/>
                        <a:t>Method</a:t>
                      </a:r>
                      <a:endParaRPr lang="ru-RU" sz="2000" dirty="0"/>
                    </a:p>
                  </a:txBody>
                  <a:tcPr/>
                </a:tc>
                <a:tc>
                  <a:txBody>
                    <a:bodyPr/>
                    <a:lstStyle/>
                    <a:p>
                      <a:r>
                        <a:rPr kumimoji="0" lang="en-US" sz="2000" b="1" i="0" u="none" strike="noStrike" kern="1200" cap="none" spc="0" normalizeH="0" baseline="0" noProof="0" dirty="0" smtClean="0">
                          <a:ln>
                            <a:noFill/>
                          </a:ln>
                          <a:solidFill>
                            <a:srgbClr val="FFFFFF"/>
                          </a:solidFill>
                          <a:effectLst/>
                          <a:uLnTx/>
                          <a:uFillTx/>
                          <a:latin typeface="+mn-lt"/>
                          <a:ea typeface="+mn-ea"/>
                          <a:cs typeface="+mn-cs"/>
                        </a:rPr>
                        <a:t>Description</a:t>
                      </a:r>
                      <a:endParaRPr lang="ru-RU" dirty="0"/>
                    </a:p>
                  </a:txBody>
                  <a:tcPr/>
                </a:tc>
                <a:extLst>
                  <a:ext uri="{0D108BD9-81ED-4DB2-BD59-A6C34878D82A}">
                    <a16:rowId xmlns:a16="http://schemas.microsoft.com/office/drawing/2014/main" xmlns="" val="10000"/>
                  </a:ext>
                </a:extLst>
              </a:tr>
              <a:tr h="370840">
                <a:tc>
                  <a:txBody>
                    <a:bodyPr/>
                    <a:lstStyle/>
                    <a:p>
                      <a:r>
                        <a:rPr lang="en-US" sz="1600" dirty="0" smtClean="0"/>
                        <a:t>x(), y(), </a:t>
                      </a:r>
                      <a:r>
                        <a:rPr lang="en-US" sz="1600" dirty="0" err="1" smtClean="0"/>
                        <a:t>pos</a:t>
                      </a:r>
                      <a:r>
                        <a:rPr lang="en-US" sz="1600" dirty="0" smtClean="0"/>
                        <a:t>()</a:t>
                      </a:r>
                    </a:p>
                  </a:txBody>
                  <a:tcPr anchor="ctr"/>
                </a:tc>
                <a:tc>
                  <a:txBody>
                    <a:bodyPr/>
                    <a:lstStyle/>
                    <a:p>
                      <a:r>
                        <a:rPr lang="en-US" sz="1600" b="0" i="0" kern="1200" dirty="0" smtClean="0">
                          <a:solidFill>
                            <a:schemeClr val="dk1"/>
                          </a:solidFill>
                          <a:effectLst/>
                          <a:latin typeface="+mn-lt"/>
                          <a:ea typeface="+mn-ea"/>
                          <a:cs typeface="+mn-cs"/>
                        </a:rPr>
                        <a:t>The left-top point</a:t>
                      </a:r>
                      <a:r>
                        <a:rPr lang="en-US" sz="1600" b="0" i="0" kern="1200" baseline="0" dirty="0" smtClean="0">
                          <a:solidFill>
                            <a:schemeClr val="dk1"/>
                          </a:solidFill>
                          <a:effectLst/>
                          <a:latin typeface="+mn-lt"/>
                          <a:ea typeface="+mn-ea"/>
                          <a:cs typeface="+mn-cs"/>
                        </a:rPr>
                        <a:t> position </a:t>
                      </a:r>
                      <a:r>
                        <a:rPr lang="en-US" sz="1600" b="0" i="0" kern="1200" dirty="0" smtClean="0">
                          <a:solidFill>
                            <a:schemeClr val="dk1"/>
                          </a:solidFill>
                          <a:effectLst/>
                          <a:latin typeface="+mn-lt"/>
                          <a:ea typeface="+mn-ea"/>
                          <a:cs typeface="+mn-cs"/>
                        </a:rPr>
                        <a:t>of the widget relative to its parent</a:t>
                      </a:r>
                    </a:p>
                  </a:txBody>
                  <a:tcPr anchor="ctr"/>
                </a:tc>
                <a:extLst>
                  <a:ext uri="{0D108BD9-81ED-4DB2-BD59-A6C34878D82A}">
                    <a16:rowId xmlns:a16="http://schemas.microsoft.com/office/drawing/2014/main" xmlns="" val="10001"/>
                  </a:ext>
                </a:extLst>
              </a:tr>
              <a:tr h="37084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dirty="0" smtClean="0"/>
                        <a:t>width(),</a:t>
                      </a:r>
                    </a:p>
                    <a:p>
                      <a:pPr marL="0" marR="0" indent="0" algn="l" defTabSz="685800" rtl="0" eaLnBrk="1" fontAlgn="auto" latinLnBrk="0" hangingPunct="1">
                        <a:lnSpc>
                          <a:spcPct val="100000"/>
                        </a:lnSpc>
                        <a:spcBef>
                          <a:spcPts val="0"/>
                        </a:spcBef>
                        <a:spcAft>
                          <a:spcPts val="0"/>
                        </a:spcAft>
                        <a:buClrTx/>
                        <a:buSzTx/>
                        <a:buFontTx/>
                        <a:buNone/>
                        <a:tabLst/>
                        <a:defRPr/>
                      </a:pPr>
                      <a:r>
                        <a:rPr lang="en-US" sz="1600" dirty="0" smtClean="0"/>
                        <a:t>height()</a:t>
                      </a:r>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mn-lt"/>
                          <a:ea typeface="+mn-ea"/>
                          <a:cs typeface="+mn-cs"/>
                        </a:rPr>
                        <a:t>The size of the widget</a:t>
                      </a:r>
                    </a:p>
                  </a:txBody>
                  <a:tcPr anchor="ctr"/>
                </a:tc>
                <a:extLst>
                  <a:ext uri="{0D108BD9-81ED-4DB2-BD59-A6C34878D82A}">
                    <a16:rowId xmlns:a16="http://schemas.microsoft.com/office/drawing/2014/main" xmlns="" val="10002"/>
                  </a:ext>
                </a:extLst>
              </a:tr>
              <a:tr h="370840">
                <a:tc>
                  <a:txBody>
                    <a:bodyPr/>
                    <a:lstStyle/>
                    <a:p>
                      <a:r>
                        <a:rPr lang="en-US" sz="1600" dirty="0" smtClean="0"/>
                        <a:t>geometry()</a:t>
                      </a:r>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mn-lt"/>
                          <a:ea typeface="+mn-ea"/>
                          <a:cs typeface="+mn-cs"/>
                        </a:rPr>
                        <a:t>Th</a:t>
                      </a:r>
                      <a:r>
                        <a:rPr lang="en-US" sz="1600" b="0" i="0" kern="1200" baseline="0" dirty="0" smtClean="0">
                          <a:solidFill>
                            <a:schemeClr val="dk1"/>
                          </a:solidFill>
                          <a:effectLst/>
                          <a:latin typeface="+mn-lt"/>
                          <a:ea typeface="+mn-ea"/>
                          <a:cs typeface="+mn-cs"/>
                        </a:rPr>
                        <a:t>e </a:t>
                      </a:r>
                      <a:r>
                        <a:rPr lang="en-US" sz="1600" b="0" i="0" kern="1200" baseline="0" dirty="0" err="1" smtClean="0">
                          <a:solidFill>
                            <a:schemeClr val="dk1"/>
                          </a:solidFill>
                          <a:effectLst/>
                          <a:latin typeface="+mn-lt"/>
                          <a:ea typeface="+mn-ea"/>
                          <a:cs typeface="+mn-cs"/>
                        </a:rPr>
                        <a:t>rect</a:t>
                      </a:r>
                      <a:r>
                        <a:rPr lang="en-US" sz="1600" b="0" i="0" kern="1200" baseline="0" dirty="0" smtClean="0">
                          <a:solidFill>
                            <a:schemeClr val="dk1"/>
                          </a:solidFill>
                          <a:effectLst/>
                          <a:latin typeface="+mn-lt"/>
                          <a:ea typeface="+mn-ea"/>
                          <a:cs typeface="+mn-cs"/>
                        </a:rPr>
                        <a:t> </a:t>
                      </a:r>
                      <a:r>
                        <a:rPr lang="en-US" sz="1600" b="0" i="0" kern="1200" dirty="0" smtClean="0">
                          <a:solidFill>
                            <a:schemeClr val="dk1"/>
                          </a:solidFill>
                          <a:effectLst/>
                          <a:latin typeface="+mn-lt"/>
                          <a:ea typeface="+mn-ea"/>
                          <a:cs typeface="+mn-cs"/>
                        </a:rPr>
                        <a:t>of the widget relative to its parent</a:t>
                      </a:r>
                    </a:p>
                  </a:txBody>
                  <a:tcPr anchor="ct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3940716197"/>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QWIDGET: </a:t>
            </a:r>
            <a:r>
              <a:rPr lang="en-US" dirty="0" smtClean="0">
                <a:solidFill>
                  <a:schemeClr val="accent1"/>
                </a:solidFill>
              </a:rPr>
              <a:t>CHANGE GEOMETRY</a:t>
            </a:r>
            <a:endParaRPr lang="en-US" dirty="0">
              <a:solidFill>
                <a:schemeClr val="accent1"/>
              </a:solidFill>
            </a:endParaRPr>
          </a:p>
        </p:txBody>
      </p:sp>
      <p:sp>
        <p:nvSpPr>
          <p:cNvPr id="5" name="Content Placeholder 4"/>
          <p:cNvSpPr>
            <a:spLocks noGrp="1"/>
          </p:cNvSpPr>
          <p:nvPr>
            <p:ph sz="quarter" idx="11"/>
          </p:nvPr>
        </p:nvSpPr>
        <p:spPr/>
        <p:txBody>
          <a:bodyPr>
            <a:normAutofit/>
          </a:bodyPr>
          <a:lstStyle/>
          <a:p>
            <a:r>
              <a:rPr lang="en-US" dirty="0" smtClean="0">
                <a:solidFill>
                  <a:schemeClr val="accent1"/>
                </a:solidFill>
              </a:rPr>
              <a:t>QWidget has methods to change the geometry.</a:t>
            </a:r>
          </a:p>
          <a:p>
            <a:r>
              <a:rPr lang="en-US" dirty="0" smtClean="0">
                <a:solidFill>
                  <a:schemeClr val="accent1"/>
                </a:solidFill>
              </a:rPr>
              <a:t>These methods works for the top-level widgets and the child widgets.</a:t>
            </a:r>
          </a:p>
        </p:txBody>
      </p:sp>
      <p:graphicFrame>
        <p:nvGraphicFramePr>
          <p:cNvPr id="7" name="Content Placeholder 6"/>
          <p:cNvGraphicFramePr>
            <a:graphicFrameLocks/>
          </p:cNvGraphicFramePr>
          <p:nvPr>
            <p:extLst>
              <p:ext uri="{D42A27DB-BD31-4B8C-83A1-F6EECF244321}">
                <p14:modId xmlns:p14="http://schemas.microsoft.com/office/powerpoint/2010/main" val="71875828"/>
              </p:ext>
            </p:extLst>
          </p:nvPr>
        </p:nvGraphicFramePr>
        <p:xfrm>
          <a:off x="287338" y="2537118"/>
          <a:ext cx="8593072" cy="1508760"/>
        </p:xfrm>
        <a:graphic>
          <a:graphicData uri="http://schemas.openxmlformats.org/drawingml/2006/table">
            <a:tbl>
              <a:tblPr firstRow="1" bandRow="1">
                <a:tableStyleId>{5C22544A-7EE6-4342-B048-85BDC9FD1C3A}</a:tableStyleId>
              </a:tblPr>
              <a:tblGrid>
                <a:gridCol w="3377519">
                  <a:extLst>
                    <a:ext uri="{9D8B030D-6E8A-4147-A177-3AD203B41FA5}">
                      <a16:colId xmlns:a16="http://schemas.microsoft.com/office/drawing/2014/main" xmlns="" val="20000"/>
                    </a:ext>
                  </a:extLst>
                </a:gridCol>
                <a:gridCol w="5215553">
                  <a:extLst>
                    <a:ext uri="{9D8B030D-6E8A-4147-A177-3AD203B41FA5}">
                      <a16:colId xmlns:a16="http://schemas.microsoft.com/office/drawing/2014/main" xmlns="" val="20001"/>
                    </a:ext>
                  </a:extLst>
                </a:gridCol>
              </a:tblGrid>
              <a:tr h="370840">
                <a:tc>
                  <a:txBody>
                    <a:bodyPr/>
                    <a:lstStyle/>
                    <a:p>
                      <a:r>
                        <a:rPr lang="en-US" sz="2000" dirty="0" smtClean="0"/>
                        <a:t>Method</a:t>
                      </a:r>
                      <a:endParaRPr lang="ru-RU" sz="2000" dirty="0"/>
                    </a:p>
                  </a:txBody>
                  <a:tcPr/>
                </a:tc>
                <a:tc>
                  <a:txBody>
                    <a:bodyPr/>
                    <a:lstStyle/>
                    <a:p>
                      <a:r>
                        <a:rPr kumimoji="0" lang="en-US" sz="2000" b="1" i="0" u="none" strike="noStrike" kern="1200" cap="none" spc="0" normalizeH="0" baseline="0" noProof="0" dirty="0" smtClean="0">
                          <a:ln>
                            <a:noFill/>
                          </a:ln>
                          <a:solidFill>
                            <a:srgbClr val="FFFFFF"/>
                          </a:solidFill>
                          <a:effectLst/>
                          <a:uLnTx/>
                          <a:uFillTx/>
                          <a:latin typeface="+mn-lt"/>
                          <a:ea typeface="+mn-ea"/>
                          <a:cs typeface="+mn-cs"/>
                        </a:rPr>
                        <a:t>Description</a:t>
                      </a:r>
                      <a:endParaRPr lang="ru-RU" dirty="0"/>
                    </a:p>
                  </a:txBody>
                  <a:tcPr/>
                </a:tc>
                <a:extLst>
                  <a:ext uri="{0D108BD9-81ED-4DB2-BD59-A6C34878D82A}">
                    <a16:rowId xmlns:a16="http://schemas.microsoft.com/office/drawing/2014/main" xmlns="" val="10000"/>
                  </a:ext>
                </a:extLst>
              </a:tr>
              <a:tr h="370840">
                <a:tc>
                  <a:txBody>
                    <a:bodyPr/>
                    <a:lstStyle/>
                    <a:p>
                      <a:r>
                        <a:rPr lang="en-US" sz="1600" dirty="0" smtClean="0"/>
                        <a:t>move(13,19)</a:t>
                      </a:r>
                    </a:p>
                  </a:txBody>
                  <a:tcPr anchor="ctr"/>
                </a:tc>
                <a:tc>
                  <a:txBody>
                    <a:bodyPr/>
                    <a:lstStyle/>
                    <a:p>
                      <a:r>
                        <a:rPr lang="en-US" sz="1600" b="0" i="0" kern="1200" dirty="0" smtClean="0">
                          <a:solidFill>
                            <a:schemeClr val="dk1"/>
                          </a:solidFill>
                          <a:effectLst/>
                          <a:latin typeface="+mn-lt"/>
                          <a:ea typeface="+mn-ea"/>
                          <a:cs typeface="+mn-cs"/>
                        </a:rPr>
                        <a:t>Moves the widget to new position</a:t>
                      </a:r>
                    </a:p>
                  </a:txBody>
                  <a:tcPr anchor="ctr"/>
                </a:tc>
                <a:extLst>
                  <a:ext uri="{0D108BD9-81ED-4DB2-BD59-A6C34878D82A}">
                    <a16:rowId xmlns:a16="http://schemas.microsoft.com/office/drawing/2014/main" xmlns="" val="10001"/>
                  </a:ext>
                </a:extLst>
              </a:tr>
              <a:tr h="37084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dirty="0" smtClean="0"/>
                        <a:t>resize(100, 200) </a:t>
                      </a:r>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mn-lt"/>
                          <a:ea typeface="+mn-ea"/>
                          <a:cs typeface="+mn-cs"/>
                        </a:rPr>
                        <a:t>Resizes</a:t>
                      </a:r>
                      <a:r>
                        <a:rPr lang="en-US" sz="1600" b="0" i="0" kern="1200" baseline="0" dirty="0" smtClean="0">
                          <a:solidFill>
                            <a:schemeClr val="dk1"/>
                          </a:solidFill>
                          <a:effectLst/>
                          <a:latin typeface="+mn-lt"/>
                          <a:ea typeface="+mn-ea"/>
                          <a:cs typeface="+mn-cs"/>
                        </a:rPr>
                        <a:t> the widget without moving</a:t>
                      </a:r>
                      <a:endParaRPr lang="en-US" sz="1600" b="0" i="0" kern="1200" dirty="0" smtClean="0">
                        <a:solidFill>
                          <a:schemeClr val="dk1"/>
                        </a:solidFill>
                        <a:effectLst/>
                        <a:latin typeface="+mn-lt"/>
                        <a:ea typeface="+mn-ea"/>
                        <a:cs typeface="+mn-cs"/>
                      </a:endParaRPr>
                    </a:p>
                  </a:txBody>
                  <a:tcPr anchor="ctr"/>
                </a:tc>
                <a:extLst>
                  <a:ext uri="{0D108BD9-81ED-4DB2-BD59-A6C34878D82A}">
                    <a16:rowId xmlns:a16="http://schemas.microsoft.com/office/drawing/2014/main" xmlns="" val="10002"/>
                  </a:ext>
                </a:extLst>
              </a:tr>
              <a:tr h="370840">
                <a:tc>
                  <a:txBody>
                    <a:bodyPr/>
                    <a:lstStyle/>
                    <a:p>
                      <a:r>
                        <a:rPr lang="en-US" sz="1600" dirty="0" err="1" smtClean="0"/>
                        <a:t>setGeometry</a:t>
                      </a:r>
                      <a:r>
                        <a:rPr lang="en-US" sz="1600" dirty="0" smtClean="0"/>
                        <a:t>(…)</a:t>
                      </a:r>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mn-lt"/>
                          <a:ea typeface="+mn-ea"/>
                          <a:cs typeface="+mn-cs"/>
                        </a:rPr>
                        <a:t>Sets the whole widget geometry</a:t>
                      </a:r>
                    </a:p>
                  </a:txBody>
                  <a:tcPr anchor="ct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828153507"/>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WIDGETS: </a:t>
            </a:r>
            <a:r>
              <a:rPr lang="en-US" dirty="0" smtClean="0">
                <a:solidFill>
                  <a:schemeClr val="accent1"/>
                </a:solidFill>
              </a:rPr>
              <a:t>Qt GUI and QT WIDGETS</a:t>
            </a:r>
            <a:endParaRPr lang="ru-RU" dirty="0">
              <a:solidFill>
                <a:schemeClr val="accent1"/>
              </a:solidFill>
            </a:endParaRPr>
          </a:p>
        </p:txBody>
      </p:sp>
      <p:sp>
        <p:nvSpPr>
          <p:cNvPr id="4" name="Content Placeholder 3"/>
          <p:cNvSpPr>
            <a:spLocks noGrp="1"/>
          </p:cNvSpPr>
          <p:nvPr>
            <p:ph sz="quarter" idx="11"/>
          </p:nvPr>
        </p:nvSpPr>
        <p:spPr/>
        <p:txBody>
          <a:bodyPr>
            <a:normAutofit fontScale="92500" lnSpcReduction="10000"/>
          </a:bodyPr>
          <a:lstStyle/>
          <a:p>
            <a:r>
              <a:rPr lang="en-US" dirty="0" smtClean="0"/>
              <a:t>Qt GUI:</a:t>
            </a:r>
          </a:p>
          <a:p>
            <a:pPr lvl="1"/>
            <a:r>
              <a:rPr lang="en-US" dirty="0" err="1" smtClean="0">
                <a:solidFill>
                  <a:schemeClr val="accent3"/>
                </a:solidFill>
              </a:rPr>
              <a:t>QtGuiApplication</a:t>
            </a:r>
            <a:r>
              <a:rPr lang="en-US" dirty="0" smtClean="0"/>
              <a:t>, </a:t>
            </a:r>
            <a:r>
              <a:rPr lang="en-US" dirty="0" err="1" smtClean="0">
                <a:solidFill>
                  <a:schemeClr val="accent3"/>
                </a:solidFill>
              </a:rPr>
              <a:t>QWindow</a:t>
            </a:r>
            <a:endParaRPr lang="en-US" dirty="0">
              <a:solidFill>
                <a:schemeClr val="accent3"/>
              </a:solidFill>
            </a:endParaRPr>
          </a:p>
          <a:p>
            <a:pPr lvl="1"/>
            <a:r>
              <a:rPr lang="en-US" dirty="0" smtClean="0"/>
              <a:t>2D Graphics</a:t>
            </a:r>
          </a:p>
          <a:p>
            <a:pPr lvl="1"/>
            <a:r>
              <a:rPr lang="en-US" dirty="0" smtClean="0"/>
              <a:t>Open GL integration</a:t>
            </a:r>
          </a:p>
          <a:p>
            <a:pPr lvl="1"/>
            <a:r>
              <a:rPr lang="en-US" dirty="0" smtClean="0"/>
              <a:t>Drag and Drop</a:t>
            </a:r>
          </a:p>
          <a:p>
            <a:pPr lvl="1"/>
            <a:endParaRPr lang="en-US" dirty="0"/>
          </a:p>
          <a:p>
            <a:r>
              <a:rPr lang="en-US" dirty="0" smtClean="0">
                <a:solidFill>
                  <a:schemeClr val="accent3"/>
                </a:solidFill>
              </a:rPr>
              <a:t>#include &lt;</a:t>
            </a:r>
            <a:r>
              <a:rPr lang="en-US" dirty="0" err="1" smtClean="0">
                <a:solidFill>
                  <a:schemeClr val="accent3"/>
                </a:solidFill>
              </a:rPr>
              <a:t>QtGui</a:t>
            </a:r>
            <a:r>
              <a:rPr lang="en-US" dirty="0" smtClean="0">
                <a:solidFill>
                  <a:schemeClr val="accent3"/>
                </a:solidFill>
              </a:rPr>
              <a:t>&gt;</a:t>
            </a:r>
          </a:p>
          <a:p>
            <a:r>
              <a:rPr lang="en-US" dirty="0" smtClean="0">
                <a:solidFill>
                  <a:schemeClr val="accent3"/>
                </a:solidFill>
              </a:rPr>
              <a:t>QT += </a:t>
            </a:r>
            <a:r>
              <a:rPr lang="en-US" dirty="0" err="1" smtClean="0">
                <a:solidFill>
                  <a:schemeClr val="accent3"/>
                </a:solidFill>
              </a:rPr>
              <a:t>gui</a:t>
            </a:r>
            <a:endParaRPr lang="en-US" dirty="0" smtClean="0">
              <a:solidFill>
                <a:schemeClr val="accent3"/>
              </a:solidFill>
            </a:endParaRPr>
          </a:p>
          <a:p>
            <a:endParaRPr lang="ru-RU" dirty="0"/>
          </a:p>
        </p:txBody>
      </p:sp>
      <p:sp>
        <p:nvSpPr>
          <p:cNvPr id="5" name="Content Placeholder 4"/>
          <p:cNvSpPr>
            <a:spLocks noGrp="1"/>
          </p:cNvSpPr>
          <p:nvPr>
            <p:ph sz="quarter" idx="12"/>
          </p:nvPr>
        </p:nvSpPr>
        <p:spPr/>
        <p:txBody>
          <a:bodyPr>
            <a:normAutofit fontScale="92500" lnSpcReduction="10000"/>
          </a:bodyPr>
          <a:lstStyle/>
          <a:p>
            <a:r>
              <a:rPr lang="en-US" dirty="0" smtClean="0"/>
              <a:t>Qt Widgets (will be covered):</a:t>
            </a:r>
          </a:p>
          <a:p>
            <a:pPr lvl="1"/>
            <a:r>
              <a:rPr lang="en-US" dirty="0" err="1" smtClean="0">
                <a:solidFill>
                  <a:schemeClr val="accent3"/>
                </a:solidFill>
              </a:rPr>
              <a:t>QMainWindow</a:t>
            </a:r>
            <a:r>
              <a:rPr lang="en-US" dirty="0" smtClean="0"/>
              <a:t>, </a:t>
            </a:r>
            <a:r>
              <a:rPr lang="en-US" dirty="0" err="1" smtClean="0">
                <a:solidFill>
                  <a:schemeClr val="accent3"/>
                </a:solidFill>
              </a:rPr>
              <a:t>QDialog</a:t>
            </a:r>
            <a:endParaRPr lang="en-US" dirty="0" smtClean="0">
              <a:solidFill>
                <a:schemeClr val="accent3"/>
              </a:solidFill>
            </a:endParaRPr>
          </a:p>
          <a:p>
            <a:pPr lvl="1"/>
            <a:r>
              <a:rPr lang="en-US" dirty="0" smtClean="0"/>
              <a:t>A lot of UI widgets</a:t>
            </a:r>
          </a:p>
          <a:p>
            <a:pPr lvl="1"/>
            <a:r>
              <a:rPr lang="en-US" dirty="0" smtClean="0"/>
              <a:t>Dialogs</a:t>
            </a:r>
          </a:p>
          <a:p>
            <a:pPr lvl="1"/>
            <a:r>
              <a:rPr lang="en-US" dirty="0" smtClean="0"/>
              <a:t>Styles, Layouts</a:t>
            </a:r>
          </a:p>
          <a:p>
            <a:pPr lvl="1"/>
            <a:r>
              <a:rPr lang="en-US" dirty="0" smtClean="0"/>
              <a:t>Model/View Classes</a:t>
            </a:r>
          </a:p>
          <a:p>
            <a:r>
              <a:rPr lang="en-US" dirty="0" smtClean="0">
                <a:solidFill>
                  <a:schemeClr val="accent3"/>
                </a:solidFill>
              </a:rPr>
              <a:t>#include &lt;</a:t>
            </a:r>
            <a:r>
              <a:rPr lang="en-US" dirty="0" err="1" smtClean="0">
                <a:solidFill>
                  <a:schemeClr val="accent3"/>
                </a:solidFill>
              </a:rPr>
              <a:t>QtWidgets</a:t>
            </a:r>
            <a:r>
              <a:rPr lang="en-US" dirty="0" smtClean="0">
                <a:solidFill>
                  <a:schemeClr val="accent3"/>
                </a:solidFill>
              </a:rPr>
              <a:t>&gt;</a:t>
            </a:r>
          </a:p>
          <a:p>
            <a:r>
              <a:rPr lang="en-US" dirty="0" smtClean="0">
                <a:solidFill>
                  <a:schemeClr val="accent3"/>
                </a:solidFill>
              </a:rPr>
              <a:t>QT += widgets</a:t>
            </a:r>
          </a:p>
          <a:p>
            <a:pPr lvl="1"/>
            <a:endParaRPr lang="en-US" dirty="0" smtClean="0"/>
          </a:p>
          <a:p>
            <a:pPr lvl="1"/>
            <a:endParaRPr lang="ru-RU" dirty="0"/>
          </a:p>
        </p:txBody>
      </p:sp>
    </p:spTree>
    <p:extLst>
      <p:ext uri="{BB962C8B-B14F-4D97-AF65-F5344CB8AC3E}">
        <p14:creationId xmlns:p14="http://schemas.microsoft.com/office/powerpoint/2010/main" val="4049339716"/>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WIDGETS: </a:t>
            </a:r>
            <a:r>
              <a:rPr lang="en-US" dirty="0" err="1" smtClean="0">
                <a:solidFill>
                  <a:schemeClr val="accent1"/>
                </a:solidFill>
              </a:rPr>
              <a:t>QMainAPPLICATION</a:t>
            </a:r>
            <a:endParaRPr lang="en-US" dirty="0">
              <a:solidFill>
                <a:schemeClr val="accent1"/>
              </a:solidFill>
            </a:endParaRPr>
          </a:p>
        </p:txBody>
      </p:sp>
      <p:sp>
        <p:nvSpPr>
          <p:cNvPr id="5" name="Content Placeholder 4"/>
          <p:cNvSpPr>
            <a:spLocks noGrp="1"/>
          </p:cNvSpPr>
          <p:nvPr>
            <p:ph sz="quarter" idx="11"/>
          </p:nvPr>
        </p:nvSpPr>
        <p:spPr/>
        <p:txBody>
          <a:bodyPr>
            <a:normAutofit fontScale="92500" lnSpcReduction="20000"/>
          </a:bodyPr>
          <a:lstStyle/>
          <a:p>
            <a:r>
              <a:rPr lang="en-US" dirty="0" err="1" smtClean="0">
                <a:solidFill>
                  <a:schemeClr val="accent3"/>
                </a:solidFill>
              </a:rPr>
              <a:t>QMainApplication</a:t>
            </a:r>
            <a:r>
              <a:rPr lang="en-US" dirty="0" smtClean="0">
                <a:solidFill>
                  <a:schemeClr val="accent1"/>
                </a:solidFill>
              </a:rPr>
              <a:t> can contains:</a:t>
            </a:r>
          </a:p>
          <a:p>
            <a:pPr lvl="1"/>
            <a:r>
              <a:rPr lang="en-US" dirty="0" err="1" smtClean="0">
                <a:solidFill>
                  <a:schemeClr val="accent3"/>
                </a:solidFill>
              </a:rPr>
              <a:t>QMenuBar</a:t>
            </a:r>
            <a:endParaRPr lang="en-US" dirty="0" smtClean="0">
              <a:solidFill>
                <a:schemeClr val="accent3"/>
              </a:solidFill>
            </a:endParaRPr>
          </a:p>
          <a:p>
            <a:pPr lvl="1"/>
            <a:r>
              <a:rPr lang="en-US" dirty="0" err="1" smtClean="0">
                <a:solidFill>
                  <a:schemeClr val="accent3"/>
                </a:solidFill>
              </a:rPr>
              <a:t>QStatusBar</a:t>
            </a:r>
            <a:endParaRPr lang="en-US" dirty="0" smtClean="0">
              <a:solidFill>
                <a:schemeClr val="accent3"/>
              </a:solidFill>
            </a:endParaRPr>
          </a:p>
          <a:p>
            <a:pPr lvl="1"/>
            <a:r>
              <a:rPr lang="en-US" dirty="0" err="1" smtClean="0">
                <a:solidFill>
                  <a:schemeClr val="accent3"/>
                </a:solidFill>
              </a:rPr>
              <a:t>QToolBar</a:t>
            </a:r>
            <a:r>
              <a:rPr lang="en-US" dirty="0" err="1" smtClean="0">
                <a:solidFill>
                  <a:schemeClr val="accent1"/>
                </a:solidFill>
              </a:rPr>
              <a:t>s</a:t>
            </a:r>
            <a:endParaRPr lang="en-US" dirty="0" smtClean="0">
              <a:solidFill>
                <a:schemeClr val="accent1"/>
              </a:solidFill>
            </a:endParaRPr>
          </a:p>
          <a:p>
            <a:pPr lvl="1"/>
            <a:r>
              <a:rPr lang="en-US" dirty="0" err="1" smtClean="0">
                <a:solidFill>
                  <a:schemeClr val="accent3"/>
                </a:solidFill>
              </a:rPr>
              <a:t>QDockWidget</a:t>
            </a:r>
            <a:r>
              <a:rPr lang="en-US" dirty="0" err="1" smtClean="0">
                <a:solidFill>
                  <a:schemeClr val="accent1"/>
                </a:solidFill>
              </a:rPr>
              <a:t>s</a:t>
            </a:r>
            <a:endParaRPr lang="en-US" dirty="0" smtClean="0">
              <a:solidFill>
                <a:schemeClr val="accent1"/>
              </a:solidFill>
            </a:endParaRPr>
          </a:p>
          <a:p>
            <a:pPr lvl="1"/>
            <a:r>
              <a:rPr lang="en-US" dirty="0" smtClean="0">
                <a:solidFill>
                  <a:schemeClr val="accent1"/>
                </a:solidFill>
              </a:rPr>
              <a:t>Any </a:t>
            </a:r>
            <a:r>
              <a:rPr lang="en-US" dirty="0" smtClean="0">
                <a:solidFill>
                  <a:schemeClr val="accent3"/>
                </a:solidFill>
              </a:rPr>
              <a:t>QWidget</a:t>
            </a:r>
            <a:r>
              <a:rPr lang="en-US" dirty="0" smtClean="0">
                <a:solidFill>
                  <a:schemeClr val="accent1"/>
                </a:solidFill>
              </a:rPr>
              <a:t> as central widget:</a:t>
            </a:r>
          </a:p>
          <a:p>
            <a:pPr lvl="2"/>
            <a:r>
              <a:rPr lang="en-US" dirty="0" err="1" smtClean="0">
                <a:solidFill>
                  <a:schemeClr val="accent1"/>
                </a:solidFill>
              </a:rPr>
              <a:t>QMdiArea</a:t>
            </a:r>
            <a:r>
              <a:rPr lang="en-US" dirty="0" smtClean="0">
                <a:solidFill>
                  <a:schemeClr val="accent1"/>
                </a:solidFill>
              </a:rPr>
              <a:t> for MDI applications</a:t>
            </a:r>
          </a:p>
          <a:p>
            <a:pPr lvl="2"/>
            <a:r>
              <a:rPr lang="en-US" dirty="0" err="1" smtClean="0">
                <a:solidFill>
                  <a:schemeClr val="accent1"/>
                </a:solidFill>
              </a:rPr>
              <a:t>QGraphicView</a:t>
            </a:r>
            <a:r>
              <a:rPr lang="en-US" dirty="0" smtClean="0">
                <a:solidFill>
                  <a:schemeClr val="accent1"/>
                </a:solidFill>
              </a:rPr>
              <a:t> for viewing graphics</a:t>
            </a:r>
          </a:p>
          <a:p>
            <a:pPr lvl="2"/>
            <a:r>
              <a:rPr lang="en-US" dirty="0" smtClean="0">
                <a:solidFill>
                  <a:schemeClr val="accent1"/>
                </a:solidFill>
              </a:rPr>
              <a:t>etc.</a:t>
            </a:r>
          </a:p>
          <a:p>
            <a:pPr lvl="2"/>
            <a:endParaRPr lang="en-US" dirty="0" smtClean="0">
              <a:solidFill>
                <a:schemeClr val="accent1"/>
              </a:solidFill>
            </a:endParaRPr>
          </a:p>
        </p:txBody>
      </p:sp>
      <p:pic>
        <p:nvPicPr>
          <p:cNvPr id="3" name="Content Placeholder 2"/>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5135562" y="1280319"/>
            <a:ext cx="3305175" cy="2990850"/>
          </a:xfrm>
        </p:spPr>
      </p:pic>
    </p:spTree>
    <p:extLst>
      <p:ext uri="{BB962C8B-B14F-4D97-AF65-F5344CB8AC3E}">
        <p14:creationId xmlns:p14="http://schemas.microsoft.com/office/powerpoint/2010/main" val="2477010779"/>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WIDGETS: </a:t>
            </a:r>
            <a:r>
              <a:rPr lang="en-US" dirty="0" smtClean="0">
                <a:solidFill>
                  <a:schemeClr val="accent1"/>
                </a:solidFill>
              </a:rPr>
              <a:t>ACTIONS</a:t>
            </a:r>
            <a:endParaRPr lang="en-US" dirty="0">
              <a:solidFill>
                <a:schemeClr val="accent1"/>
              </a:solidFill>
            </a:endParaRPr>
          </a:p>
        </p:txBody>
      </p:sp>
      <p:sp>
        <p:nvSpPr>
          <p:cNvPr id="5" name="Content Placeholder 4"/>
          <p:cNvSpPr>
            <a:spLocks noGrp="1"/>
          </p:cNvSpPr>
          <p:nvPr>
            <p:ph sz="quarter" idx="11"/>
          </p:nvPr>
        </p:nvSpPr>
        <p:spPr/>
        <p:txBody>
          <a:bodyPr>
            <a:normAutofit fontScale="92500"/>
          </a:bodyPr>
          <a:lstStyle/>
          <a:p>
            <a:r>
              <a:rPr lang="en-US" dirty="0" smtClean="0">
                <a:solidFill>
                  <a:schemeClr val="accent1"/>
                </a:solidFill>
              </a:rPr>
              <a:t>Every application has its special actions that it user can do.</a:t>
            </a:r>
          </a:p>
          <a:p>
            <a:r>
              <a:rPr lang="en-US" dirty="0" smtClean="0">
                <a:solidFill>
                  <a:schemeClr val="accent1"/>
                </a:solidFill>
              </a:rPr>
              <a:t>Any Action may be called differently:</a:t>
            </a:r>
          </a:p>
          <a:p>
            <a:pPr lvl="1"/>
            <a:r>
              <a:rPr lang="en-US" dirty="0" smtClean="0">
                <a:solidFill>
                  <a:schemeClr val="accent1"/>
                </a:solidFill>
              </a:rPr>
              <a:t>By pressing a hot key</a:t>
            </a:r>
          </a:p>
          <a:p>
            <a:pPr lvl="1"/>
            <a:r>
              <a:rPr lang="en-US" dirty="0" smtClean="0">
                <a:solidFill>
                  <a:schemeClr val="accent1"/>
                </a:solidFill>
              </a:rPr>
              <a:t>By clicking on menu item</a:t>
            </a:r>
          </a:p>
          <a:p>
            <a:pPr lvl="1"/>
            <a:r>
              <a:rPr lang="en-US" dirty="0" smtClean="0">
                <a:solidFill>
                  <a:schemeClr val="accent1"/>
                </a:solidFill>
              </a:rPr>
              <a:t>By clicking on toolbar</a:t>
            </a:r>
          </a:p>
          <a:p>
            <a:r>
              <a:rPr lang="en-US" dirty="0" smtClean="0">
                <a:solidFill>
                  <a:schemeClr val="accent1"/>
                </a:solidFill>
              </a:rPr>
              <a:t>But there is only one action that program will do.</a:t>
            </a:r>
          </a:p>
          <a:p>
            <a:pPr lvl="2"/>
            <a:endParaRPr lang="en-US" dirty="0" smtClean="0">
              <a:solidFill>
                <a:schemeClr val="accent1"/>
              </a:solidFill>
            </a:endParaRPr>
          </a:p>
        </p:txBody>
      </p:sp>
      <p:pic>
        <p:nvPicPr>
          <p:cNvPr id="6" name="Content Placeholder 5"/>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4695825" y="1270814"/>
            <a:ext cx="4184650" cy="3009860"/>
          </a:xfrm>
        </p:spPr>
      </p:pic>
    </p:spTree>
    <p:extLst>
      <p:ext uri="{BB962C8B-B14F-4D97-AF65-F5344CB8AC3E}">
        <p14:creationId xmlns:p14="http://schemas.microsoft.com/office/powerpoint/2010/main" val="2877024833"/>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WIDGETS: </a:t>
            </a:r>
            <a:r>
              <a:rPr lang="en-US" dirty="0">
                <a:solidFill>
                  <a:schemeClr val="accent1"/>
                </a:solidFill>
              </a:rPr>
              <a:t>Q</a:t>
            </a:r>
            <a:r>
              <a:rPr lang="en-US" dirty="0" smtClean="0">
                <a:solidFill>
                  <a:schemeClr val="accent1"/>
                </a:solidFill>
              </a:rPr>
              <a:t>ACTIONS</a:t>
            </a:r>
            <a:endParaRPr lang="en-US" dirty="0">
              <a:solidFill>
                <a:schemeClr val="accent1"/>
              </a:solidFill>
            </a:endParaRPr>
          </a:p>
        </p:txBody>
      </p:sp>
      <p:sp>
        <p:nvSpPr>
          <p:cNvPr id="5" name="Content Placeholder 4"/>
          <p:cNvSpPr>
            <a:spLocks noGrp="1"/>
          </p:cNvSpPr>
          <p:nvPr>
            <p:ph sz="quarter" idx="11"/>
          </p:nvPr>
        </p:nvSpPr>
        <p:spPr>
          <a:xfrm>
            <a:off x="286941" y="897732"/>
            <a:ext cx="4056459" cy="4099718"/>
          </a:xfrm>
        </p:spPr>
        <p:txBody>
          <a:bodyPr>
            <a:normAutofit/>
          </a:bodyPr>
          <a:lstStyle/>
          <a:p>
            <a:r>
              <a:rPr lang="en-US" dirty="0" err="1" smtClean="0">
                <a:solidFill>
                  <a:schemeClr val="accent3"/>
                </a:solidFill>
              </a:rPr>
              <a:t>QAction</a:t>
            </a:r>
            <a:r>
              <a:rPr lang="en-US" dirty="0" smtClean="0">
                <a:solidFill>
                  <a:schemeClr val="accent3"/>
                </a:solidFill>
              </a:rPr>
              <a:t> </a:t>
            </a:r>
            <a:r>
              <a:rPr lang="en-US" dirty="0">
                <a:solidFill>
                  <a:schemeClr val="accent1"/>
                </a:solidFill>
              </a:rPr>
              <a:t>provides interface for </a:t>
            </a:r>
            <a:r>
              <a:rPr lang="en-US" dirty="0" smtClean="0">
                <a:solidFill>
                  <a:schemeClr val="accent1"/>
                </a:solidFill>
              </a:rPr>
              <a:t>actions.</a:t>
            </a:r>
          </a:p>
          <a:p>
            <a:endParaRPr lang="en-US" dirty="0" smtClean="0">
              <a:solidFill>
                <a:schemeClr val="accent1"/>
              </a:solidFill>
            </a:endParaRPr>
          </a:p>
          <a:p>
            <a:r>
              <a:rPr lang="en-US" dirty="0" smtClean="0"/>
              <a:t>It is </a:t>
            </a:r>
            <a:r>
              <a:rPr lang="en-US" dirty="0"/>
              <a:t>recommend that actions are created as children of the window they are used </a:t>
            </a:r>
            <a:r>
              <a:rPr lang="en-US" dirty="0" smtClean="0"/>
              <a:t>in (e.g. </a:t>
            </a:r>
            <a:r>
              <a:rPr lang="en-US" dirty="0" err="1">
                <a:solidFill>
                  <a:schemeClr val="accent3"/>
                </a:solidFill>
              </a:rPr>
              <a:t>QMainWindow</a:t>
            </a:r>
            <a:r>
              <a:rPr lang="en-US" dirty="0" smtClean="0"/>
              <a:t>).</a:t>
            </a:r>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defTabSz="914400" eaLnBrk="0" fontAlgn="base" hangingPunct="0">
              <a:spcBef>
                <a:spcPct val="0"/>
              </a:spcBef>
              <a:spcAft>
                <a:spcPct val="0"/>
              </a:spcAft>
            </a:pPr>
            <a:r>
              <a:rPr lang="en-US" sz="1200" b="1" dirty="0">
                <a:solidFill>
                  <a:srgbClr val="808080"/>
                </a:solidFill>
                <a:latin typeface="Courier New" panose="02070309020205020404" pitchFamily="49" charset="0"/>
                <a:cs typeface="Courier New" panose="02070309020205020404" pitchFamily="49" charset="0"/>
              </a:rPr>
              <a:t>// on </a:t>
            </a:r>
            <a:r>
              <a:rPr lang="en-US" sz="1200" b="1" dirty="0" err="1">
                <a:solidFill>
                  <a:srgbClr val="808080"/>
                </a:solidFill>
                <a:latin typeface="Courier New" panose="02070309020205020404" pitchFamily="49" charset="0"/>
                <a:cs typeface="Courier New" panose="02070309020205020404" pitchFamily="49" charset="0"/>
              </a:rPr>
              <a:t>init</a:t>
            </a:r>
            <a:endParaRPr lang="en-US" sz="1200" b="1" dirty="0">
              <a:solidFill>
                <a:srgbClr val="808080"/>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sz="1200" b="1" dirty="0" err="1">
                <a:solidFill>
                  <a:srgbClr val="CC7832"/>
                </a:solidFill>
                <a:latin typeface="Courier New" panose="02070309020205020404" pitchFamily="49" charset="0"/>
                <a:cs typeface="Courier New" panose="02070309020205020404" pitchFamily="49" charset="0"/>
              </a:rPr>
              <a:t>const</a:t>
            </a:r>
            <a:r>
              <a:rPr lang="en-US" sz="1200" b="1" dirty="0" smtClean="0">
                <a:solidFill>
                  <a:srgbClr val="C0C0C0"/>
                </a:solidFill>
                <a:latin typeface="Courier New" pitchFamily="49" charset="0"/>
                <a:cs typeface="Courier New" pitchFamily="49" charset="0"/>
              </a:rPr>
              <a:t> </a:t>
            </a:r>
            <a:r>
              <a:rPr lang="en-US" sz="1200" b="1" dirty="0" err="1">
                <a:solidFill>
                  <a:srgbClr val="9876AA"/>
                </a:solidFill>
                <a:latin typeface="Courier New" panose="02070309020205020404" pitchFamily="49" charset="0"/>
                <a:cs typeface="Courier New" panose="02070309020205020404" pitchFamily="49" charset="0"/>
              </a:rPr>
              <a:t>QIcon</a:t>
            </a:r>
            <a:r>
              <a:rPr lang="en-US" sz="1200" b="1" dirty="0">
                <a:solidFill>
                  <a:srgbClr val="C0C0C0"/>
                </a:solidFill>
                <a:latin typeface="Courier New" pitchFamily="49" charset="0"/>
                <a:cs typeface="Courier New" pitchFamily="49" charset="0"/>
              </a:rPr>
              <a:t> </a:t>
            </a:r>
            <a:r>
              <a:rPr lang="en-US" sz="1200" b="1" dirty="0" err="1">
                <a:solidFill>
                  <a:srgbClr val="C0C0C0"/>
                </a:solidFill>
                <a:latin typeface="Courier New" pitchFamily="49" charset="0"/>
                <a:cs typeface="Courier New" pitchFamily="49" charset="0"/>
              </a:rPr>
              <a:t>openIcon</a:t>
            </a:r>
            <a:r>
              <a:rPr lang="en-US" sz="1200" b="1" dirty="0">
                <a:solidFill>
                  <a:srgbClr val="C0C0C0"/>
                </a:solidFill>
                <a:latin typeface="Courier New" pitchFamily="49" charset="0"/>
                <a:cs typeface="Courier New" pitchFamily="49" charset="0"/>
              </a:rPr>
              <a:t> =</a:t>
            </a:r>
            <a:r>
              <a:rPr lang="en-US" sz="1200" b="1" dirty="0" smtClean="0">
                <a:solidFill>
                  <a:srgbClr val="000000"/>
                </a:solidFill>
                <a:latin typeface="Courier New" pitchFamily="49" charset="0"/>
                <a:cs typeface="Courier New" pitchFamily="49" charset="0"/>
              </a:rPr>
              <a:t> </a:t>
            </a:r>
            <a:r>
              <a:rPr lang="en-US" sz="1200" b="1" dirty="0" err="1">
                <a:solidFill>
                  <a:srgbClr val="9876AA"/>
                </a:solidFill>
                <a:latin typeface="Courier New" panose="02070309020205020404" pitchFamily="49" charset="0"/>
                <a:cs typeface="Courier New" panose="02070309020205020404" pitchFamily="49" charset="0"/>
              </a:rPr>
              <a:t>QIcon</a:t>
            </a:r>
            <a:r>
              <a:rPr lang="en-US" sz="1200" b="1" dirty="0">
                <a:solidFill>
                  <a:srgbClr val="C0C0C0"/>
                </a:solidFill>
                <a:latin typeface="Courier New" pitchFamily="49" charset="0"/>
                <a:cs typeface="Courier New" pitchFamily="49" charset="0"/>
              </a:rPr>
              <a:t>::</a:t>
            </a:r>
            <a:r>
              <a:rPr lang="en-US" sz="1200" b="1" dirty="0" err="1">
                <a:solidFill>
                  <a:srgbClr val="C0C0C0"/>
                </a:solidFill>
                <a:latin typeface="Courier New" pitchFamily="49" charset="0"/>
                <a:cs typeface="Courier New" pitchFamily="49" charset="0"/>
              </a:rPr>
              <a:t>fromTheme</a:t>
            </a:r>
            <a:r>
              <a:rPr lang="en-US" sz="1200" b="1" dirty="0">
                <a:solidFill>
                  <a:srgbClr val="C0C0C0"/>
                </a:solidFill>
                <a:latin typeface="Courier New" pitchFamily="49" charset="0"/>
                <a:cs typeface="Courier New" pitchFamily="49" charset="0"/>
              </a:rPr>
              <a:t>(</a:t>
            </a:r>
          </a:p>
          <a:p>
            <a:pPr defTabSz="914400" eaLnBrk="0" fontAlgn="base" hangingPunct="0">
              <a:spcBef>
                <a:spcPct val="0"/>
              </a:spcBef>
              <a:spcAft>
                <a:spcPct val="0"/>
              </a:spcAft>
            </a:pPr>
            <a:r>
              <a:rPr lang="en-US" sz="1200" b="1" dirty="0">
                <a:solidFill>
                  <a:srgbClr val="000000"/>
                </a:solidFill>
                <a:latin typeface="Courier New" pitchFamily="49" charset="0"/>
                <a:cs typeface="Courier New" pitchFamily="49" charset="0"/>
              </a:rPr>
              <a:t> </a:t>
            </a:r>
            <a:r>
              <a:rPr lang="en-US" sz="1200" b="1" dirty="0" smtClean="0">
                <a:solidFill>
                  <a:srgbClr val="000000"/>
                </a:solidFill>
                <a:latin typeface="Courier New" pitchFamily="49" charset="0"/>
                <a:cs typeface="Courier New" pitchFamily="49" charset="0"/>
              </a:rPr>
              <a:t>   </a:t>
            </a:r>
            <a:r>
              <a:rPr lang="en-US" sz="1200" b="1" dirty="0">
                <a:solidFill>
                  <a:srgbClr val="6A8759"/>
                </a:solidFill>
                <a:latin typeface="Courier New" panose="02070309020205020404" pitchFamily="49" charset="0"/>
                <a:cs typeface="Courier New" panose="02070309020205020404" pitchFamily="49" charset="0"/>
              </a:rPr>
              <a:t>"document-open"</a:t>
            </a:r>
            <a:r>
              <a:rPr lang="en-US" sz="1200" b="1" dirty="0">
                <a:solidFill>
                  <a:srgbClr val="C0C0C0"/>
                </a:solidFill>
                <a:latin typeface="Courier New" pitchFamily="49" charset="0"/>
                <a:cs typeface="Courier New" pitchFamily="49" charset="0"/>
              </a:rPr>
              <a:t>,</a:t>
            </a:r>
            <a:r>
              <a:rPr lang="en-US" sz="1200" b="1" dirty="0" smtClean="0">
                <a:solidFill>
                  <a:srgbClr val="000000"/>
                </a:solidFill>
                <a:latin typeface="Courier New" pitchFamily="49" charset="0"/>
                <a:cs typeface="Courier New" pitchFamily="49" charset="0"/>
              </a:rPr>
              <a:t> </a:t>
            </a:r>
            <a:r>
              <a:rPr lang="en-US" sz="1200" b="1" dirty="0" err="1">
                <a:solidFill>
                  <a:srgbClr val="9876AA"/>
                </a:solidFill>
                <a:latin typeface="Courier New" panose="02070309020205020404" pitchFamily="49" charset="0"/>
                <a:cs typeface="Courier New" panose="02070309020205020404" pitchFamily="49" charset="0"/>
              </a:rPr>
              <a:t>QIcon</a:t>
            </a:r>
            <a:r>
              <a:rPr lang="en-US" sz="1200" b="1" dirty="0">
                <a:solidFill>
                  <a:srgbClr val="C0C0C0"/>
                </a:solidFill>
                <a:latin typeface="Courier New" pitchFamily="49" charset="0"/>
                <a:cs typeface="Courier New" pitchFamily="49" charset="0"/>
              </a:rPr>
              <a:t>(</a:t>
            </a:r>
            <a:r>
              <a:rPr lang="en-US" sz="1200" b="1" dirty="0">
                <a:solidFill>
                  <a:srgbClr val="6A8759"/>
                </a:solidFill>
                <a:latin typeface="Courier New" panose="02070309020205020404" pitchFamily="49" charset="0"/>
                <a:cs typeface="Courier New" panose="02070309020205020404" pitchFamily="49" charset="0"/>
              </a:rPr>
              <a:t>":/open.png"</a:t>
            </a:r>
            <a:r>
              <a:rPr lang="en-US" sz="1200" b="1" dirty="0">
                <a:solidFill>
                  <a:srgbClr val="C0C0C0"/>
                </a:solidFill>
                <a:latin typeface="Courier New" pitchFamily="49" charset="0"/>
                <a:cs typeface="Courier New" pitchFamily="49" charset="0"/>
              </a:rPr>
              <a:t>));</a:t>
            </a:r>
          </a:p>
          <a:p>
            <a:pPr defTabSz="914400" eaLnBrk="0" fontAlgn="base" hangingPunct="0">
              <a:spcBef>
                <a:spcPct val="0"/>
              </a:spcBef>
              <a:spcAft>
                <a:spcPct val="0"/>
              </a:spcAft>
            </a:pPr>
            <a:r>
              <a:rPr lang="en-US" sz="1200" b="1" dirty="0" err="1">
                <a:solidFill>
                  <a:srgbClr val="9876AA"/>
                </a:solidFill>
                <a:latin typeface="Courier New" panose="02070309020205020404" pitchFamily="49" charset="0"/>
                <a:cs typeface="Courier New" panose="02070309020205020404" pitchFamily="49" charset="0"/>
              </a:rPr>
              <a:t>QAction</a:t>
            </a:r>
            <a:r>
              <a:rPr lang="en-US" sz="1200" b="1" dirty="0" smtClean="0">
                <a:solidFill>
                  <a:srgbClr val="C0C0C0"/>
                </a:solidFill>
                <a:latin typeface="Courier New" pitchFamily="49" charset="0"/>
                <a:cs typeface="Courier New" pitchFamily="49" charset="0"/>
              </a:rPr>
              <a:t> </a:t>
            </a:r>
            <a:r>
              <a:rPr lang="en-US" sz="1200" b="1" dirty="0">
                <a:solidFill>
                  <a:srgbClr val="C0C0C0"/>
                </a:solidFill>
                <a:latin typeface="Courier New" pitchFamily="49" charset="0"/>
                <a:cs typeface="Courier New" pitchFamily="49" charset="0"/>
              </a:rPr>
              <a:t>*</a:t>
            </a:r>
            <a:r>
              <a:rPr lang="en-US" sz="1200" b="1" dirty="0" err="1">
                <a:solidFill>
                  <a:srgbClr val="C0C0C0"/>
                </a:solidFill>
                <a:latin typeface="Courier New" pitchFamily="49" charset="0"/>
                <a:cs typeface="Courier New" pitchFamily="49" charset="0"/>
              </a:rPr>
              <a:t>openAct</a:t>
            </a:r>
            <a:r>
              <a:rPr lang="en-US" sz="1200" b="1" dirty="0">
                <a:solidFill>
                  <a:srgbClr val="C0C0C0"/>
                </a:solidFill>
                <a:latin typeface="Courier New" pitchFamily="49" charset="0"/>
                <a:cs typeface="Courier New" pitchFamily="49" charset="0"/>
              </a:rPr>
              <a:t> = </a:t>
            </a:r>
            <a:r>
              <a:rPr lang="en-US" sz="1200" b="1" dirty="0">
                <a:solidFill>
                  <a:srgbClr val="CC7832"/>
                </a:solidFill>
                <a:latin typeface="Courier New" panose="02070309020205020404" pitchFamily="49" charset="0"/>
                <a:cs typeface="Courier New" panose="02070309020205020404" pitchFamily="49" charset="0"/>
              </a:rPr>
              <a:t>new</a:t>
            </a:r>
            <a:r>
              <a:rPr lang="en-US" sz="1200" b="1" dirty="0">
                <a:solidFill>
                  <a:srgbClr val="C0C0C0"/>
                </a:solidFill>
                <a:latin typeface="Courier New" pitchFamily="49" charset="0"/>
                <a:cs typeface="Courier New" pitchFamily="49" charset="0"/>
              </a:rPr>
              <a:t> </a:t>
            </a:r>
            <a:r>
              <a:rPr lang="en-US" sz="1200" b="1" dirty="0" err="1">
                <a:solidFill>
                  <a:srgbClr val="9876AA"/>
                </a:solidFill>
                <a:latin typeface="Courier New" panose="02070309020205020404" pitchFamily="49" charset="0"/>
                <a:cs typeface="Courier New" panose="02070309020205020404" pitchFamily="49" charset="0"/>
              </a:rPr>
              <a:t>QAction</a:t>
            </a:r>
            <a:r>
              <a:rPr lang="en-US" sz="1200" b="1" dirty="0">
                <a:solidFill>
                  <a:srgbClr val="C0C0C0"/>
                </a:solidFill>
                <a:latin typeface="Courier New" pitchFamily="49" charset="0"/>
                <a:cs typeface="Courier New" pitchFamily="49" charset="0"/>
              </a:rPr>
              <a:t>(</a:t>
            </a:r>
            <a:r>
              <a:rPr lang="en-US" sz="1200" b="1" dirty="0" err="1">
                <a:solidFill>
                  <a:srgbClr val="C0C0C0"/>
                </a:solidFill>
                <a:latin typeface="Courier New" pitchFamily="49" charset="0"/>
                <a:cs typeface="Courier New" pitchFamily="49" charset="0"/>
              </a:rPr>
              <a:t>openIcon</a:t>
            </a:r>
            <a:r>
              <a:rPr lang="en-US" sz="1200" b="1" dirty="0">
                <a:solidFill>
                  <a:srgbClr val="C0C0C0"/>
                </a:solidFill>
                <a:latin typeface="Courier New" pitchFamily="49" charset="0"/>
                <a:cs typeface="Courier New" pitchFamily="49" charset="0"/>
              </a:rPr>
              <a:t>,</a:t>
            </a:r>
          </a:p>
          <a:p>
            <a:pPr defTabSz="914400" eaLnBrk="0" fontAlgn="base" hangingPunct="0">
              <a:spcBef>
                <a:spcPct val="0"/>
              </a:spcBef>
              <a:spcAft>
                <a:spcPct val="0"/>
              </a:spcAft>
            </a:pPr>
            <a:r>
              <a:rPr lang="en-US" sz="1200" b="1" dirty="0">
                <a:solidFill>
                  <a:srgbClr val="000000"/>
                </a:solidFill>
                <a:latin typeface="Courier New" pitchFamily="49" charset="0"/>
                <a:cs typeface="Courier New" pitchFamily="49" charset="0"/>
              </a:rPr>
              <a:t> </a:t>
            </a:r>
            <a:r>
              <a:rPr lang="en-US" sz="1200" b="1" dirty="0" smtClean="0">
                <a:solidFill>
                  <a:srgbClr val="000000"/>
                </a:solidFill>
                <a:latin typeface="Courier New" pitchFamily="49" charset="0"/>
                <a:cs typeface="Courier New" pitchFamily="49" charset="0"/>
              </a:rPr>
              <a:t>   </a:t>
            </a:r>
            <a:r>
              <a:rPr lang="en-US" sz="1200" b="1" dirty="0">
                <a:solidFill>
                  <a:srgbClr val="6A8759"/>
                </a:solidFill>
                <a:latin typeface="Courier New" panose="02070309020205020404" pitchFamily="49" charset="0"/>
                <a:cs typeface="Courier New" panose="02070309020205020404" pitchFamily="49" charset="0"/>
              </a:rPr>
              <a:t>"&amp;Open..."</a:t>
            </a:r>
            <a:r>
              <a:rPr lang="en-US" sz="1200" b="1" dirty="0">
                <a:solidFill>
                  <a:srgbClr val="C0C0C0"/>
                </a:solidFill>
                <a:latin typeface="Courier New" pitchFamily="49" charset="0"/>
                <a:cs typeface="Courier New" pitchFamily="49" charset="0"/>
              </a:rPr>
              <a:t>, </a:t>
            </a:r>
            <a:r>
              <a:rPr lang="en-US" sz="1200" b="1" dirty="0">
                <a:solidFill>
                  <a:srgbClr val="CC7832"/>
                </a:solidFill>
                <a:latin typeface="Courier New" panose="02070309020205020404" pitchFamily="49" charset="0"/>
                <a:cs typeface="Courier New" panose="02070309020205020404" pitchFamily="49" charset="0"/>
              </a:rPr>
              <a:t>this</a:t>
            </a:r>
            <a:r>
              <a:rPr lang="en-US" sz="1200" b="1" dirty="0">
                <a:solidFill>
                  <a:srgbClr val="C0C0C0"/>
                </a:solidFill>
                <a:latin typeface="Courier New" pitchFamily="49" charset="0"/>
                <a:cs typeface="Courier New" pitchFamily="49" charset="0"/>
              </a:rPr>
              <a:t>);</a:t>
            </a:r>
          </a:p>
          <a:p>
            <a:pPr defTabSz="914400" eaLnBrk="0" fontAlgn="base" hangingPunct="0">
              <a:spcBef>
                <a:spcPct val="0"/>
              </a:spcBef>
              <a:spcAft>
                <a:spcPct val="0"/>
              </a:spcAft>
            </a:pPr>
            <a:r>
              <a:rPr lang="en-US" sz="1200" b="1" dirty="0" err="1">
                <a:solidFill>
                  <a:srgbClr val="C0C0C0"/>
                </a:solidFill>
                <a:latin typeface="Courier New" pitchFamily="49" charset="0"/>
                <a:cs typeface="Courier New" pitchFamily="49" charset="0"/>
              </a:rPr>
              <a:t>openAct</a:t>
            </a:r>
            <a:r>
              <a:rPr lang="en-US" sz="1200" b="1" dirty="0">
                <a:solidFill>
                  <a:srgbClr val="C0C0C0"/>
                </a:solidFill>
                <a:latin typeface="Courier New" pitchFamily="49" charset="0"/>
                <a:cs typeface="Courier New" pitchFamily="49" charset="0"/>
              </a:rPr>
              <a:t>-&gt;</a:t>
            </a:r>
            <a:r>
              <a:rPr lang="en-US" sz="1200" b="1" dirty="0" err="1">
                <a:solidFill>
                  <a:srgbClr val="C0C0C0"/>
                </a:solidFill>
                <a:latin typeface="Courier New" pitchFamily="49" charset="0"/>
                <a:cs typeface="Courier New" pitchFamily="49" charset="0"/>
              </a:rPr>
              <a:t>setShortcuts</a:t>
            </a:r>
            <a:r>
              <a:rPr lang="en-US" sz="1200" b="1" dirty="0">
                <a:solidFill>
                  <a:srgbClr val="C0C0C0"/>
                </a:solidFill>
                <a:latin typeface="Courier New" pitchFamily="49" charset="0"/>
                <a:cs typeface="Courier New" pitchFamily="49" charset="0"/>
              </a:rPr>
              <a:t>(</a:t>
            </a:r>
            <a:r>
              <a:rPr lang="en-US" sz="1200" b="1" dirty="0" err="1">
                <a:solidFill>
                  <a:srgbClr val="9876AA"/>
                </a:solidFill>
                <a:latin typeface="Courier New" panose="02070309020205020404" pitchFamily="49" charset="0"/>
                <a:cs typeface="Courier New" panose="02070309020205020404" pitchFamily="49" charset="0"/>
              </a:rPr>
              <a:t>QKeySequence</a:t>
            </a:r>
            <a:r>
              <a:rPr lang="en-US" sz="1200" b="1" dirty="0">
                <a:solidFill>
                  <a:srgbClr val="C0C0C0"/>
                </a:solidFill>
                <a:latin typeface="Courier New" pitchFamily="49" charset="0"/>
                <a:cs typeface="Courier New" pitchFamily="49" charset="0"/>
              </a:rPr>
              <a:t>::</a:t>
            </a:r>
            <a:r>
              <a:rPr lang="en-US" sz="1200" b="1" dirty="0">
                <a:solidFill>
                  <a:srgbClr val="9876AA"/>
                </a:solidFill>
                <a:latin typeface="Courier New" panose="02070309020205020404" pitchFamily="49" charset="0"/>
                <a:cs typeface="Courier New" panose="02070309020205020404" pitchFamily="49" charset="0"/>
              </a:rPr>
              <a:t>Open</a:t>
            </a:r>
            <a:r>
              <a:rPr lang="en-US" sz="1200" b="1" dirty="0">
                <a:solidFill>
                  <a:srgbClr val="C0C0C0"/>
                </a:solidFill>
                <a:latin typeface="Courier New" pitchFamily="49" charset="0"/>
                <a:cs typeface="Courier New" pitchFamily="49" charset="0"/>
              </a:rPr>
              <a:t>); </a:t>
            </a:r>
            <a:r>
              <a:rPr lang="en-US" sz="1200" b="1" dirty="0" err="1">
                <a:solidFill>
                  <a:srgbClr val="C0C0C0"/>
                </a:solidFill>
                <a:latin typeface="Courier New" pitchFamily="49" charset="0"/>
                <a:cs typeface="Courier New" pitchFamily="49" charset="0"/>
              </a:rPr>
              <a:t>openAct</a:t>
            </a:r>
            <a:r>
              <a:rPr lang="en-US" sz="1200" b="1" dirty="0">
                <a:solidFill>
                  <a:srgbClr val="C0C0C0"/>
                </a:solidFill>
                <a:latin typeface="Courier New" pitchFamily="49" charset="0"/>
                <a:cs typeface="Courier New" pitchFamily="49" charset="0"/>
              </a:rPr>
              <a:t>-&gt;</a:t>
            </a:r>
            <a:r>
              <a:rPr lang="en-US" sz="1200" b="1" dirty="0" err="1">
                <a:solidFill>
                  <a:srgbClr val="C0C0C0"/>
                </a:solidFill>
                <a:latin typeface="Courier New" pitchFamily="49" charset="0"/>
                <a:cs typeface="Courier New" pitchFamily="49" charset="0"/>
              </a:rPr>
              <a:t>setStatusTip</a:t>
            </a:r>
            <a:r>
              <a:rPr lang="en-US" sz="1200" b="1" dirty="0">
                <a:solidFill>
                  <a:srgbClr val="C0C0C0"/>
                </a:solidFill>
                <a:latin typeface="Courier New" pitchFamily="49" charset="0"/>
                <a:cs typeface="Courier New" pitchFamily="49" charset="0"/>
              </a:rPr>
              <a:t>(</a:t>
            </a:r>
            <a:r>
              <a:rPr lang="en-US" sz="1200" b="1" dirty="0">
                <a:solidFill>
                  <a:srgbClr val="6A8759"/>
                </a:solidFill>
                <a:latin typeface="Courier New" panose="02070309020205020404" pitchFamily="49" charset="0"/>
                <a:cs typeface="Courier New" panose="02070309020205020404" pitchFamily="49" charset="0"/>
              </a:rPr>
              <a:t>"Open a file"</a:t>
            </a:r>
            <a:r>
              <a:rPr lang="en-US" sz="1200" b="1" dirty="0">
                <a:solidFill>
                  <a:srgbClr val="C0C0C0"/>
                </a:solidFill>
                <a:latin typeface="Courier New" pitchFamily="49" charset="0"/>
                <a:cs typeface="Courier New" pitchFamily="49" charset="0"/>
              </a:rPr>
              <a:t>);</a:t>
            </a:r>
          </a:p>
          <a:p>
            <a:pPr defTabSz="914400" eaLnBrk="0" fontAlgn="base" hangingPunct="0">
              <a:spcBef>
                <a:spcPct val="0"/>
              </a:spcBef>
              <a:spcAft>
                <a:spcPct val="0"/>
              </a:spcAft>
            </a:pPr>
            <a:r>
              <a:rPr lang="en-US" sz="1200" b="1" dirty="0">
                <a:solidFill>
                  <a:srgbClr val="C0C0C0"/>
                </a:solidFill>
                <a:latin typeface="Courier New" pitchFamily="49" charset="0"/>
                <a:cs typeface="Courier New" pitchFamily="49" charset="0"/>
              </a:rPr>
              <a:t>connect(</a:t>
            </a:r>
          </a:p>
          <a:p>
            <a:pPr defTabSz="914400" eaLnBrk="0" fontAlgn="base" hangingPunct="0">
              <a:spcBef>
                <a:spcPct val="0"/>
              </a:spcBef>
              <a:spcAft>
                <a:spcPct val="0"/>
              </a:spcAft>
            </a:pPr>
            <a:r>
              <a:rPr lang="en-US" sz="1200" b="1" dirty="0">
                <a:solidFill>
                  <a:srgbClr val="C0C0C0"/>
                </a:solidFill>
                <a:latin typeface="Courier New" pitchFamily="49" charset="0"/>
                <a:cs typeface="Courier New" pitchFamily="49" charset="0"/>
              </a:rPr>
              <a:t>    </a:t>
            </a:r>
            <a:r>
              <a:rPr lang="en-US" sz="1200" b="1" dirty="0" err="1">
                <a:solidFill>
                  <a:srgbClr val="C0C0C0"/>
                </a:solidFill>
                <a:latin typeface="Courier New" pitchFamily="49" charset="0"/>
                <a:cs typeface="Courier New" pitchFamily="49" charset="0"/>
              </a:rPr>
              <a:t>openAct</a:t>
            </a:r>
            <a:r>
              <a:rPr lang="en-US" sz="1200" b="1" dirty="0">
                <a:solidFill>
                  <a:srgbClr val="C0C0C0"/>
                </a:solidFill>
                <a:latin typeface="Courier New" pitchFamily="49" charset="0"/>
                <a:cs typeface="Courier New" pitchFamily="49" charset="0"/>
              </a:rPr>
              <a:t>, &amp;</a:t>
            </a:r>
            <a:r>
              <a:rPr lang="en-US" sz="1200" b="1" dirty="0" err="1">
                <a:solidFill>
                  <a:srgbClr val="9876AA"/>
                </a:solidFill>
                <a:latin typeface="Courier New" panose="02070309020205020404" pitchFamily="49" charset="0"/>
                <a:cs typeface="Courier New" panose="02070309020205020404" pitchFamily="49" charset="0"/>
              </a:rPr>
              <a:t>QAction</a:t>
            </a:r>
            <a:r>
              <a:rPr lang="en-US" sz="1200" b="1" dirty="0">
                <a:solidFill>
                  <a:srgbClr val="C0C0C0"/>
                </a:solidFill>
                <a:latin typeface="Courier New" pitchFamily="49" charset="0"/>
                <a:cs typeface="Courier New" pitchFamily="49" charset="0"/>
              </a:rPr>
              <a:t>::triggered,</a:t>
            </a:r>
          </a:p>
          <a:p>
            <a:pPr defTabSz="914400" eaLnBrk="0" fontAlgn="base" hangingPunct="0">
              <a:spcBef>
                <a:spcPct val="0"/>
              </a:spcBef>
              <a:spcAft>
                <a:spcPct val="0"/>
              </a:spcAft>
            </a:pPr>
            <a:r>
              <a:rPr lang="en-US" sz="1200" b="1" dirty="0">
                <a:solidFill>
                  <a:srgbClr val="000000"/>
                </a:solidFill>
                <a:latin typeface="Courier New" pitchFamily="49" charset="0"/>
                <a:cs typeface="Courier New" pitchFamily="49" charset="0"/>
              </a:rPr>
              <a:t> </a:t>
            </a:r>
            <a:r>
              <a:rPr lang="en-US" sz="1200" b="1" dirty="0" smtClean="0">
                <a:solidFill>
                  <a:srgbClr val="000000"/>
                </a:solidFill>
                <a:latin typeface="Courier New" pitchFamily="49" charset="0"/>
                <a:cs typeface="Courier New" pitchFamily="49" charset="0"/>
              </a:rPr>
              <a:t>   </a:t>
            </a:r>
            <a:r>
              <a:rPr lang="en-US" sz="1200" b="1" dirty="0">
                <a:solidFill>
                  <a:srgbClr val="CC7832"/>
                </a:solidFill>
                <a:latin typeface="Courier New" panose="02070309020205020404" pitchFamily="49" charset="0"/>
                <a:cs typeface="Courier New" panose="02070309020205020404" pitchFamily="49" charset="0"/>
              </a:rPr>
              <a:t>this</a:t>
            </a:r>
            <a:r>
              <a:rPr lang="en-US" sz="1200" b="1" dirty="0">
                <a:solidFill>
                  <a:srgbClr val="C0C0C0"/>
                </a:solidFill>
                <a:latin typeface="Courier New" pitchFamily="49" charset="0"/>
                <a:cs typeface="Courier New" pitchFamily="49" charset="0"/>
              </a:rPr>
              <a:t>, &amp;</a:t>
            </a:r>
            <a:r>
              <a:rPr lang="en-US" sz="1200" b="1" dirty="0" err="1">
                <a:solidFill>
                  <a:srgbClr val="9876AA"/>
                </a:solidFill>
                <a:latin typeface="Courier New" panose="02070309020205020404" pitchFamily="49" charset="0"/>
                <a:cs typeface="Courier New" panose="02070309020205020404" pitchFamily="49" charset="0"/>
              </a:rPr>
              <a:t>MainWindow</a:t>
            </a:r>
            <a:r>
              <a:rPr lang="en-US" sz="1200" b="1" dirty="0">
                <a:solidFill>
                  <a:srgbClr val="C0C0C0"/>
                </a:solidFill>
                <a:latin typeface="Courier New" pitchFamily="49" charset="0"/>
                <a:cs typeface="Courier New" pitchFamily="49" charset="0"/>
              </a:rPr>
              <a:t>::open</a:t>
            </a:r>
          </a:p>
          <a:p>
            <a:pPr defTabSz="914400" eaLnBrk="0" fontAlgn="base" hangingPunct="0">
              <a:spcBef>
                <a:spcPct val="0"/>
              </a:spcBef>
              <a:spcAft>
                <a:spcPct val="0"/>
              </a:spcAft>
            </a:pPr>
            <a:r>
              <a:rPr lang="en-US" sz="1200" b="1" dirty="0">
                <a:solidFill>
                  <a:srgbClr val="C0C0C0"/>
                </a:solidFill>
                <a:latin typeface="Courier New" pitchFamily="49" charset="0"/>
                <a:cs typeface="Courier New" pitchFamily="49" charset="0"/>
              </a:rPr>
              <a:t>); </a:t>
            </a:r>
            <a:br>
              <a:rPr lang="en-US" sz="1200" b="1" dirty="0">
                <a:solidFill>
                  <a:srgbClr val="C0C0C0"/>
                </a:solidFill>
                <a:latin typeface="Courier New" pitchFamily="49" charset="0"/>
                <a:cs typeface="Courier New" pitchFamily="49" charset="0"/>
              </a:rPr>
            </a:br>
            <a:r>
              <a:rPr lang="en-US" sz="1200" b="1" dirty="0" err="1">
                <a:solidFill>
                  <a:srgbClr val="C0C0C0"/>
                </a:solidFill>
                <a:latin typeface="Courier New" pitchFamily="49" charset="0"/>
                <a:cs typeface="Courier New" pitchFamily="49" charset="0"/>
              </a:rPr>
              <a:t>fileMenu</a:t>
            </a:r>
            <a:r>
              <a:rPr lang="en-US" sz="1200" b="1" dirty="0">
                <a:solidFill>
                  <a:srgbClr val="C0C0C0"/>
                </a:solidFill>
                <a:latin typeface="Courier New" pitchFamily="49" charset="0"/>
                <a:cs typeface="Courier New" pitchFamily="49" charset="0"/>
              </a:rPr>
              <a:t>-&gt;</a:t>
            </a:r>
            <a:r>
              <a:rPr lang="en-US" sz="1200" b="1" dirty="0" err="1">
                <a:solidFill>
                  <a:srgbClr val="C0C0C0"/>
                </a:solidFill>
                <a:latin typeface="Courier New" pitchFamily="49" charset="0"/>
                <a:cs typeface="Courier New" pitchFamily="49" charset="0"/>
              </a:rPr>
              <a:t>addAction</a:t>
            </a:r>
            <a:r>
              <a:rPr lang="en-US" sz="1200" b="1" dirty="0">
                <a:solidFill>
                  <a:srgbClr val="C0C0C0"/>
                </a:solidFill>
                <a:latin typeface="Courier New" pitchFamily="49" charset="0"/>
                <a:cs typeface="Courier New" pitchFamily="49" charset="0"/>
              </a:rPr>
              <a:t>(</a:t>
            </a:r>
            <a:r>
              <a:rPr lang="en-US" sz="1200" b="1" dirty="0" err="1">
                <a:solidFill>
                  <a:srgbClr val="C0C0C0"/>
                </a:solidFill>
                <a:latin typeface="Courier New" pitchFamily="49" charset="0"/>
                <a:cs typeface="Courier New" pitchFamily="49" charset="0"/>
              </a:rPr>
              <a:t>openAct</a:t>
            </a:r>
            <a:r>
              <a:rPr lang="en-US" sz="1200" b="1" dirty="0">
                <a:solidFill>
                  <a:srgbClr val="C0C0C0"/>
                </a:solidFill>
                <a:latin typeface="Courier New" pitchFamily="49" charset="0"/>
                <a:cs typeface="Courier New" pitchFamily="49" charset="0"/>
              </a:rPr>
              <a:t>);</a:t>
            </a:r>
          </a:p>
          <a:p>
            <a:pPr defTabSz="914400" eaLnBrk="0" fontAlgn="base" hangingPunct="0">
              <a:spcBef>
                <a:spcPct val="0"/>
              </a:spcBef>
              <a:spcAft>
                <a:spcPct val="0"/>
              </a:spcAft>
            </a:pPr>
            <a:r>
              <a:rPr lang="en-US" sz="1200" b="1" dirty="0" err="1">
                <a:solidFill>
                  <a:srgbClr val="C0C0C0"/>
                </a:solidFill>
                <a:latin typeface="Courier New" pitchFamily="49" charset="0"/>
                <a:cs typeface="Courier New" pitchFamily="49" charset="0"/>
              </a:rPr>
              <a:t>fileToolBar</a:t>
            </a:r>
            <a:r>
              <a:rPr lang="en-US" sz="1200" b="1" dirty="0">
                <a:solidFill>
                  <a:srgbClr val="C0C0C0"/>
                </a:solidFill>
                <a:latin typeface="Courier New" pitchFamily="49" charset="0"/>
                <a:cs typeface="Courier New" pitchFamily="49" charset="0"/>
              </a:rPr>
              <a:t>-&gt;</a:t>
            </a:r>
            <a:r>
              <a:rPr lang="en-US" sz="1200" b="1" dirty="0" err="1">
                <a:solidFill>
                  <a:srgbClr val="C0C0C0"/>
                </a:solidFill>
                <a:latin typeface="Courier New" pitchFamily="49" charset="0"/>
                <a:cs typeface="Courier New" pitchFamily="49" charset="0"/>
              </a:rPr>
              <a:t>addAction</a:t>
            </a:r>
            <a:r>
              <a:rPr lang="en-US" sz="1200" b="1" dirty="0">
                <a:solidFill>
                  <a:srgbClr val="C0C0C0"/>
                </a:solidFill>
                <a:latin typeface="Courier New" pitchFamily="49" charset="0"/>
                <a:cs typeface="Courier New" pitchFamily="49" charset="0"/>
              </a:rPr>
              <a:t>(</a:t>
            </a:r>
            <a:r>
              <a:rPr lang="en-US" sz="1200" b="1" dirty="0" err="1">
                <a:solidFill>
                  <a:srgbClr val="C0C0C0"/>
                </a:solidFill>
                <a:latin typeface="Courier New" pitchFamily="49" charset="0"/>
                <a:cs typeface="Courier New" pitchFamily="49" charset="0"/>
              </a:rPr>
              <a:t>openAct</a:t>
            </a:r>
            <a:r>
              <a:rPr lang="en-US" sz="1200" b="1" dirty="0">
                <a:solidFill>
                  <a:srgbClr val="C0C0C0"/>
                </a:solidFill>
                <a:latin typeface="Courier New" pitchFamily="49" charset="0"/>
                <a:cs typeface="Courier New" pitchFamily="49" charset="0"/>
              </a:rPr>
              <a:t>); </a:t>
            </a:r>
            <a:br>
              <a:rPr lang="en-US" sz="1200" b="1" dirty="0">
                <a:solidFill>
                  <a:srgbClr val="C0C0C0"/>
                </a:solidFill>
                <a:latin typeface="Courier New" pitchFamily="49" charset="0"/>
                <a:cs typeface="Courier New" pitchFamily="49" charset="0"/>
              </a:rPr>
            </a:br>
            <a:r>
              <a:rPr lang="en-US" sz="1200" b="1" dirty="0">
                <a:solidFill>
                  <a:srgbClr val="C0C0C0"/>
                </a:solidFill>
                <a:latin typeface="Courier New" pitchFamily="49" charset="0"/>
                <a:cs typeface="Courier New" pitchFamily="49" charset="0"/>
              </a:rPr>
              <a:t/>
            </a:r>
            <a:br>
              <a:rPr lang="en-US" sz="1200" b="1" dirty="0">
                <a:solidFill>
                  <a:srgbClr val="C0C0C0"/>
                </a:solidFill>
                <a:latin typeface="Courier New" pitchFamily="49" charset="0"/>
                <a:cs typeface="Courier New" pitchFamily="49" charset="0"/>
              </a:rPr>
            </a:br>
            <a:endParaRPr lang="en-US" sz="1200" b="1" dirty="0" smtClean="0">
              <a:solidFill>
                <a:srgbClr val="C0C0C0"/>
              </a:solidFill>
              <a:latin typeface="Courier New" pitchFamily="49" charset="0"/>
              <a:cs typeface="Courier New" pitchFamily="49" charset="0"/>
            </a:endParaRPr>
          </a:p>
          <a:p>
            <a:pPr defTabSz="914400" eaLnBrk="0" fontAlgn="base" hangingPunct="0">
              <a:spcBef>
                <a:spcPct val="0"/>
              </a:spcBef>
              <a:spcAft>
                <a:spcPct val="0"/>
              </a:spcAft>
            </a:pPr>
            <a:r>
              <a:rPr lang="en-US" sz="1200" b="1" dirty="0">
                <a:solidFill>
                  <a:srgbClr val="808080"/>
                </a:solidFill>
                <a:latin typeface="Courier New" panose="02070309020205020404" pitchFamily="49" charset="0"/>
                <a:cs typeface="Courier New" panose="02070309020205020404" pitchFamily="49" charset="0"/>
              </a:rPr>
              <a:t>// action method</a:t>
            </a:r>
          </a:p>
          <a:p>
            <a:pPr defTabSz="914400" eaLnBrk="0" fontAlgn="base" hangingPunct="0">
              <a:spcBef>
                <a:spcPct val="0"/>
              </a:spcBef>
              <a:spcAft>
                <a:spcPct val="0"/>
              </a:spcAft>
            </a:pPr>
            <a:r>
              <a:rPr lang="en-US" sz="1200" b="1" dirty="0">
                <a:solidFill>
                  <a:srgbClr val="CC7832"/>
                </a:solidFill>
                <a:latin typeface="Courier New" panose="02070309020205020404" pitchFamily="49" charset="0"/>
                <a:cs typeface="Courier New" panose="02070309020205020404" pitchFamily="49" charset="0"/>
              </a:rPr>
              <a:t>void</a:t>
            </a:r>
            <a:r>
              <a:rPr lang="en-US" sz="1200" b="1" dirty="0" smtClean="0">
                <a:solidFill>
                  <a:srgbClr val="C0C0C0"/>
                </a:solidFill>
                <a:latin typeface="Courier New" pitchFamily="49" charset="0"/>
                <a:cs typeface="Courier New" pitchFamily="49" charset="0"/>
              </a:rPr>
              <a:t> </a:t>
            </a:r>
            <a:r>
              <a:rPr lang="en-US" sz="1200" b="1" dirty="0" err="1">
                <a:solidFill>
                  <a:srgbClr val="9876AA"/>
                </a:solidFill>
                <a:latin typeface="Courier New" panose="02070309020205020404" pitchFamily="49" charset="0"/>
                <a:cs typeface="Courier New" panose="02070309020205020404" pitchFamily="49" charset="0"/>
              </a:rPr>
              <a:t>MainWindow</a:t>
            </a:r>
            <a:r>
              <a:rPr lang="en-US" sz="1200" b="1" dirty="0">
                <a:solidFill>
                  <a:srgbClr val="C0C0C0"/>
                </a:solidFill>
                <a:latin typeface="Courier New" pitchFamily="49" charset="0"/>
                <a:cs typeface="Courier New" pitchFamily="49" charset="0"/>
              </a:rPr>
              <a:t>::open() { </a:t>
            </a:r>
            <a:r>
              <a:rPr lang="en-US" sz="1200" b="1" dirty="0" smtClean="0">
                <a:solidFill>
                  <a:srgbClr val="808080"/>
                </a:solidFill>
                <a:latin typeface="Courier New" panose="02070309020205020404" pitchFamily="49" charset="0"/>
                <a:cs typeface="Courier New" panose="02070309020205020404" pitchFamily="49" charset="0"/>
              </a:rPr>
              <a:t>/*...*/ </a:t>
            </a:r>
            <a:r>
              <a:rPr lang="en-US" sz="1200" b="1" dirty="0">
                <a:solidFill>
                  <a:srgbClr val="C0C0C0"/>
                </a:solidFill>
                <a:latin typeface="Courier New" pitchFamily="49" charset="0"/>
                <a:cs typeface="Courier New" pitchFamily="49" charset="0"/>
              </a:rPr>
              <a:t>}</a:t>
            </a:r>
          </a:p>
        </p:txBody>
      </p:sp>
    </p:spTree>
    <p:extLst>
      <p:ext uri="{BB962C8B-B14F-4D97-AF65-F5344CB8AC3E}">
        <p14:creationId xmlns:p14="http://schemas.microsoft.com/office/powerpoint/2010/main" val="1090606498"/>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WIDGETS: </a:t>
            </a:r>
            <a:r>
              <a:rPr lang="en-US" dirty="0" smtClean="0">
                <a:solidFill>
                  <a:schemeClr val="accent1"/>
                </a:solidFill>
              </a:rPr>
              <a:t>QFRAME</a:t>
            </a:r>
            <a:endParaRPr lang="ru-RU" dirty="0">
              <a:solidFill>
                <a:schemeClr val="accent1"/>
              </a:solidFill>
            </a:endParaRPr>
          </a:p>
        </p:txBody>
      </p:sp>
      <p:sp>
        <p:nvSpPr>
          <p:cNvPr id="4" name="Content Placeholder 3"/>
          <p:cNvSpPr>
            <a:spLocks noGrp="1"/>
          </p:cNvSpPr>
          <p:nvPr>
            <p:ph sz="quarter" idx="11"/>
          </p:nvPr>
        </p:nvSpPr>
        <p:spPr/>
        <p:txBody>
          <a:bodyPr>
            <a:normAutofit/>
          </a:bodyPr>
          <a:lstStyle/>
          <a:p>
            <a:r>
              <a:rPr lang="en-US" dirty="0" err="1" smtClean="0">
                <a:solidFill>
                  <a:schemeClr val="accent3"/>
                </a:solidFill>
              </a:rPr>
              <a:t>QFrame</a:t>
            </a:r>
            <a:r>
              <a:rPr lang="en-US" dirty="0" smtClean="0"/>
              <a:t> </a:t>
            </a:r>
            <a:r>
              <a:rPr lang="en-US" dirty="0"/>
              <a:t>is the base class of </a:t>
            </a:r>
            <a:r>
              <a:rPr lang="en-US" dirty="0" smtClean="0"/>
              <a:t>widgets </a:t>
            </a:r>
            <a:r>
              <a:rPr lang="en-US" dirty="0"/>
              <a:t>that can have a </a:t>
            </a:r>
            <a:r>
              <a:rPr lang="en-US" dirty="0" smtClean="0"/>
              <a:t>frame.</a:t>
            </a:r>
          </a:p>
          <a:p>
            <a:endParaRPr lang="en-US" dirty="0"/>
          </a:p>
          <a:p>
            <a:r>
              <a:rPr lang="en-US" dirty="0" smtClean="0"/>
              <a:t>Note that different platforms may not use inset/outset features.</a:t>
            </a:r>
          </a:p>
          <a:p>
            <a:r>
              <a:rPr lang="en-US" dirty="0" smtClean="0"/>
              <a:t>Use standard settings for correct cross-platform GUI.</a:t>
            </a:r>
          </a:p>
        </p:txBody>
      </p:sp>
      <p:pic>
        <p:nvPicPr>
          <p:cNvPr id="6" name="Content Placeholder 5"/>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4931980" y="896938"/>
            <a:ext cx="3712339" cy="3757612"/>
          </a:xfrm>
        </p:spPr>
      </p:pic>
    </p:spTree>
    <p:extLst>
      <p:ext uri="{BB962C8B-B14F-4D97-AF65-F5344CB8AC3E}">
        <p14:creationId xmlns:p14="http://schemas.microsoft.com/office/powerpoint/2010/main" val="219743674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WIDGETS: </a:t>
            </a:r>
            <a:r>
              <a:rPr lang="en-US" dirty="0" smtClean="0">
                <a:solidFill>
                  <a:schemeClr val="accent1"/>
                </a:solidFill>
              </a:rPr>
              <a:t>QLABEL</a:t>
            </a:r>
            <a:endParaRPr lang="en-US" dirty="0">
              <a:solidFill>
                <a:schemeClr val="accent1"/>
              </a:solidFill>
            </a:endParaRPr>
          </a:p>
        </p:txBody>
      </p:sp>
      <p:sp>
        <p:nvSpPr>
          <p:cNvPr id="5" name="Content Placeholder 4"/>
          <p:cNvSpPr>
            <a:spLocks noGrp="1"/>
          </p:cNvSpPr>
          <p:nvPr>
            <p:ph sz="quarter" idx="11"/>
          </p:nvPr>
        </p:nvSpPr>
        <p:spPr/>
        <p:txBody>
          <a:bodyPr>
            <a:normAutofit lnSpcReduction="10000"/>
          </a:bodyPr>
          <a:lstStyle/>
          <a:p>
            <a:r>
              <a:rPr lang="en-US" dirty="0" err="1" smtClean="0">
                <a:solidFill>
                  <a:schemeClr val="accent3"/>
                </a:solidFill>
              </a:rPr>
              <a:t>QLabel</a:t>
            </a:r>
            <a:r>
              <a:rPr lang="en-US" dirty="0" smtClean="0">
                <a:solidFill>
                  <a:schemeClr val="accent3"/>
                </a:solidFill>
              </a:rPr>
              <a:t> </a:t>
            </a:r>
            <a:r>
              <a:rPr lang="en-US" dirty="0" smtClean="0">
                <a:solidFill>
                  <a:schemeClr val="accent1"/>
                </a:solidFill>
              </a:rPr>
              <a:t>is a simple </a:t>
            </a:r>
            <a:r>
              <a:rPr lang="en-US" dirty="0" smtClean="0"/>
              <a:t>widget that provides </a:t>
            </a:r>
            <a:r>
              <a:rPr lang="en-US" dirty="0"/>
              <a:t>a text or image display</a:t>
            </a:r>
            <a:r>
              <a:rPr lang="en-US" dirty="0" smtClean="0">
                <a:solidFill>
                  <a:schemeClr val="accent1"/>
                </a:solidFill>
              </a:rPr>
              <a:t>.</a:t>
            </a:r>
          </a:p>
          <a:p>
            <a:r>
              <a:rPr lang="en-US" dirty="0" err="1">
                <a:solidFill>
                  <a:schemeClr val="accent3"/>
                </a:solidFill>
              </a:rPr>
              <a:t>QLabel</a:t>
            </a:r>
            <a:r>
              <a:rPr lang="en-US" dirty="0" smtClean="0">
                <a:solidFill>
                  <a:schemeClr val="accent1"/>
                </a:solidFill>
              </a:rPr>
              <a:t> is derived from </a:t>
            </a:r>
            <a:r>
              <a:rPr lang="en-US" dirty="0" err="1">
                <a:solidFill>
                  <a:schemeClr val="accent3"/>
                </a:solidFill>
              </a:rPr>
              <a:t>QFrame</a:t>
            </a:r>
            <a:r>
              <a:rPr lang="en-US" dirty="0" smtClean="0">
                <a:solidFill>
                  <a:schemeClr val="accent1"/>
                </a:solidFill>
              </a:rPr>
              <a:t> so it can have frame.</a:t>
            </a:r>
            <a:endParaRPr lang="en-US" dirty="0">
              <a:solidFill>
                <a:schemeClr val="accent1"/>
              </a:solidFill>
            </a:endParaRPr>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defTabSz="914400" eaLnBrk="0" fontAlgn="base" hangingPunct="0">
              <a:spcBef>
                <a:spcPct val="0"/>
              </a:spcBef>
              <a:spcAft>
                <a:spcPct val="0"/>
              </a:spcAft>
            </a:pPr>
            <a:r>
              <a:rPr lang="en-US" sz="1200" b="1" dirty="0" err="1">
                <a:solidFill>
                  <a:srgbClr val="9876AA"/>
                </a:solidFill>
                <a:latin typeface="Courier New" panose="02070309020205020404" pitchFamily="49" charset="0"/>
                <a:cs typeface="Courier New" panose="02070309020205020404" pitchFamily="49" charset="0"/>
              </a:rPr>
              <a:t>QLabel</a:t>
            </a:r>
            <a:r>
              <a:rPr lang="en-US" sz="1200" b="1" dirty="0">
                <a:solidFill>
                  <a:srgbClr val="C0C0C0"/>
                </a:solidFill>
                <a:latin typeface="Courier New" pitchFamily="49" charset="0"/>
                <a:cs typeface="Courier New" pitchFamily="49" charset="0"/>
              </a:rPr>
              <a:t> *label = </a:t>
            </a:r>
            <a:r>
              <a:rPr lang="en-US" sz="1200" b="1" dirty="0">
                <a:solidFill>
                  <a:srgbClr val="CC7832"/>
                </a:solidFill>
                <a:latin typeface="Courier New" panose="02070309020205020404" pitchFamily="49" charset="0"/>
                <a:cs typeface="Courier New" panose="02070309020205020404" pitchFamily="49" charset="0"/>
              </a:rPr>
              <a:t>new</a:t>
            </a:r>
            <a:r>
              <a:rPr lang="en-US" sz="1200" b="1" dirty="0">
                <a:solidFill>
                  <a:srgbClr val="C0C0C0"/>
                </a:solidFill>
                <a:latin typeface="Courier New" pitchFamily="49" charset="0"/>
                <a:cs typeface="Courier New" pitchFamily="49" charset="0"/>
              </a:rPr>
              <a:t> </a:t>
            </a:r>
            <a:r>
              <a:rPr lang="en-US" sz="1200" b="1" dirty="0" err="1">
                <a:solidFill>
                  <a:srgbClr val="9876AA"/>
                </a:solidFill>
                <a:latin typeface="Courier New" panose="02070309020205020404" pitchFamily="49" charset="0"/>
                <a:cs typeface="Courier New" panose="02070309020205020404" pitchFamily="49" charset="0"/>
              </a:rPr>
              <a:t>QLabel</a:t>
            </a:r>
            <a:r>
              <a:rPr lang="en-US" sz="1200" b="1" dirty="0">
                <a:solidFill>
                  <a:srgbClr val="C0C0C0"/>
                </a:solidFill>
                <a:latin typeface="Courier New" pitchFamily="49" charset="0"/>
                <a:cs typeface="Courier New" pitchFamily="49" charset="0"/>
              </a:rPr>
              <a:t>(</a:t>
            </a:r>
            <a:r>
              <a:rPr lang="en-US" sz="1200" b="1" dirty="0">
                <a:solidFill>
                  <a:srgbClr val="CC7832"/>
                </a:solidFill>
                <a:latin typeface="Courier New" panose="02070309020205020404" pitchFamily="49" charset="0"/>
                <a:cs typeface="Courier New" panose="02070309020205020404" pitchFamily="49" charset="0"/>
              </a:rPr>
              <a:t>this</a:t>
            </a:r>
            <a:r>
              <a:rPr lang="en-US" sz="1200" b="1" dirty="0">
                <a:solidFill>
                  <a:srgbClr val="C0C0C0"/>
                </a:solidFill>
                <a:latin typeface="Courier New" pitchFamily="49" charset="0"/>
                <a:cs typeface="Courier New" pitchFamily="49" charset="0"/>
              </a:rPr>
              <a:t>);</a:t>
            </a:r>
          </a:p>
          <a:p>
            <a:pPr defTabSz="914400" eaLnBrk="0" fontAlgn="base" hangingPunct="0">
              <a:spcBef>
                <a:spcPct val="0"/>
              </a:spcBef>
              <a:spcAft>
                <a:spcPct val="0"/>
              </a:spcAft>
            </a:pPr>
            <a:r>
              <a:rPr lang="en-US" sz="1200" b="1" dirty="0">
                <a:solidFill>
                  <a:srgbClr val="C0C0C0"/>
                </a:solidFill>
                <a:latin typeface="Courier New" pitchFamily="49" charset="0"/>
                <a:cs typeface="Courier New" pitchFamily="49" charset="0"/>
              </a:rPr>
              <a:t>label-&gt;</a:t>
            </a:r>
            <a:r>
              <a:rPr lang="en-US" sz="1200" b="1" dirty="0" err="1">
                <a:solidFill>
                  <a:srgbClr val="C0C0C0"/>
                </a:solidFill>
                <a:latin typeface="Courier New" pitchFamily="49" charset="0"/>
                <a:cs typeface="Courier New" pitchFamily="49" charset="0"/>
              </a:rPr>
              <a:t>setFrameStyle</a:t>
            </a:r>
            <a:r>
              <a:rPr lang="en-US" sz="1200" b="1" dirty="0">
                <a:solidFill>
                  <a:srgbClr val="C0C0C0"/>
                </a:solidFill>
                <a:latin typeface="Courier New" pitchFamily="49" charset="0"/>
                <a:cs typeface="Courier New" pitchFamily="49" charset="0"/>
              </a:rPr>
              <a:t>(</a:t>
            </a:r>
          </a:p>
          <a:p>
            <a:pPr defTabSz="914400" eaLnBrk="0" fontAlgn="base" hangingPunct="0">
              <a:spcBef>
                <a:spcPct val="0"/>
              </a:spcBef>
              <a:spcAft>
                <a:spcPct val="0"/>
              </a:spcAft>
            </a:pPr>
            <a:r>
              <a:rPr lang="en-US" sz="1200" b="1" dirty="0">
                <a:solidFill>
                  <a:srgbClr val="000000"/>
                </a:solidFill>
                <a:latin typeface="Courier New" pitchFamily="49" charset="0"/>
                <a:cs typeface="Courier New" pitchFamily="49" charset="0"/>
              </a:rPr>
              <a:t> </a:t>
            </a:r>
            <a:r>
              <a:rPr lang="en-US" sz="1200" b="1" dirty="0" smtClean="0">
                <a:solidFill>
                  <a:srgbClr val="000000"/>
                </a:solidFill>
                <a:latin typeface="Courier New" pitchFamily="49" charset="0"/>
                <a:cs typeface="Courier New" pitchFamily="49" charset="0"/>
              </a:rPr>
              <a:t>   </a:t>
            </a:r>
            <a:r>
              <a:rPr lang="en-US" sz="1200" b="1" dirty="0" err="1">
                <a:solidFill>
                  <a:srgbClr val="9876AA"/>
                </a:solidFill>
                <a:latin typeface="Courier New" panose="02070309020205020404" pitchFamily="49" charset="0"/>
                <a:cs typeface="Courier New" panose="02070309020205020404" pitchFamily="49" charset="0"/>
              </a:rPr>
              <a:t>QFrame</a:t>
            </a:r>
            <a:r>
              <a:rPr lang="en-US" sz="1200" b="1" dirty="0">
                <a:solidFill>
                  <a:srgbClr val="C0C0C0"/>
                </a:solidFill>
                <a:latin typeface="Courier New" pitchFamily="49" charset="0"/>
                <a:cs typeface="Courier New" pitchFamily="49" charset="0"/>
              </a:rPr>
              <a:t>::</a:t>
            </a:r>
            <a:r>
              <a:rPr lang="en-US" sz="1200" b="1" dirty="0">
                <a:solidFill>
                  <a:srgbClr val="9876AA"/>
                </a:solidFill>
                <a:latin typeface="Courier New" panose="02070309020205020404" pitchFamily="49" charset="0"/>
                <a:cs typeface="Courier New" panose="02070309020205020404" pitchFamily="49" charset="0"/>
              </a:rPr>
              <a:t>Panel</a:t>
            </a:r>
            <a:r>
              <a:rPr lang="en-US" sz="1200" b="1" dirty="0">
                <a:solidFill>
                  <a:srgbClr val="C0C0C0"/>
                </a:solidFill>
                <a:latin typeface="Courier New" pitchFamily="49" charset="0"/>
                <a:cs typeface="Courier New" pitchFamily="49" charset="0"/>
              </a:rPr>
              <a:t> | </a:t>
            </a:r>
            <a:r>
              <a:rPr lang="en-US" sz="1200" b="1" dirty="0" err="1">
                <a:solidFill>
                  <a:srgbClr val="9876AA"/>
                </a:solidFill>
                <a:latin typeface="Courier New" panose="02070309020205020404" pitchFamily="49" charset="0"/>
                <a:cs typeface="Courier New" panose="02070309020205020404" pitchFamily="49" charset="0"/>
              </a:rPr>
              <a:t>QFrame</a:t>
            </a:r>
            <a:r>
              <a:rPr lang="en-US" sz="1200" b="1" dirty="0">
                <a:solidFill>
                  <a:srgbClr val="C0C0C0"/>
                </a:solidFill>
                <a:latin typeface="Courier New" pitchFamily="49" charset="0"/>
                <a:cs typeface="Courier New" pitchFamily="49" charset="0"/>
              </a:rPr>
              <a:t>::</a:t>
            </a:r>
            <a:r>
              <a:rPr lang="en-US" sz="1200" b="1" dirty="0">
                <a:solidFill>
                  <a:srgbClr val="9876AA"/>
                </a:solidFill>
                <a:latin typeface="Courier New" panose="02070309020205020404" pitchFamily="49" charset="0"/>
                <a:cs typeface="Courier New" panose="02070309020205020404" pitchFamily="49" charset="0"/>
              </a:rPr>
              <a:t>Sunken</a:t>
            </a:r>
          </a:p>
          <a:p>
            <a:pPr defTabSz="914400" eaLnBrk="0" fontAlgn="base" hangingPunct="0">
              <a:spcBef>
                <a:spcPct val="0"/>
              </a:spcBef>
              <a:spcAft>
                <a:spcPct val="0"/>
              </a:spcAft>
            </a:pPr>
            <a:r>
              <a:rPr lang="en-US" sz="1200" b="1" dirty="0">
                <a:solidFill>
                  <a:srgbClr val="C0C0C0"/>
                </a:solidFill>
                <a:latin typeface="Courier New" pitchFamily="49" charset="0"/>
                <a:cs typeface="Courier New" pitchFamily="49" charset="0"/>
              </a:rPr>
              <a:t>);</a:t>
            </a:r>
          </a:p>
          <a:p>
            <a:pPr defTabSz="914400" eaLnBrk="0" fontAlgn="base" hangingPunct="0">
              <a:spcBef>
                <a:spcPct val="0"/>
              </a:spcBef>
              <a:spcAft>
                <a:spcPct val="0"/>
              </a:spcAft>
            </a:pPr>
            <a:r>
              <a:rPr lang="en-US" sz="1200" b="1" dirty="0">
                <a:solidFill>
                  <a:srgbClr val="C0C0C0"/>
                </a:solidFill>
                <a:latin typeface="Courier New" pitchFamily="49" charset="0"/>
                <a:cs typeface="Courier New" pitchFamily="49" charset="0"/>
              </a:rPr>
              <a:t>label-&gt;</a:t>
            </a:r>
            <a:r>
              <a:rPr lang="en-US" sz="1200" b="1" dirty="0" err="1">
                <a:solidFill>
                  <a:srgbClr val="C0C0C0"/>
                </a:solidFill>
                <a:latin typeface="Courier New" pitchFamily="49" charset="0"/>
                <a:cs typeface="Courier New" pitchFamily="49" charset="0"/>
              </a:rPr>
              <a:t>setText</a:t>
            </a:r>
            <a:r>
              <a:rPr lang="en-US" sz="1200" b="1" dirty="0">
                <a:solidFill>
                  <a:srgbClr val="C0C0C0"/>
                </a:solidFill>
                <a:latin typeface="Courier New" pitchFamily="49" charset="0"/>
                <a:cs typeface="Courier New" pitchFamily="49" charset="0"/>
              </a:rPr>
              <a:t>(</a:t>
            </a:r>
            <a:r>
              <a:rPr lang="en-US" sz="1200" b="1" dirty="0">
                <a:solidFill>
                  <a:srgbClr val="6A8759"/>
                </a:solidFill>
                <a:latin typeface="Courier New" panose="02070309020205020404" pitchFamily="49" charset="0"/>
                <a:cs typeface="Courier New" panose="02070309020205020404" pitchFamily="49" charset="0"/>
              </a:rPr>
              <a:t>"first line\</a:t>
            </a:r>
            <a:r>
              <a:rPr lang="en-US" sz="1200" b="1" dirty="0" err="1">
                <a:solidFill>
                  <a:srgbClr val="6A8759"/>
                </a:solidFill>
                <a:latin typeface="Courier New" panose="02070309020205020404" pitchFamily="49" charset="0"/>
                <a:cs typeface="Courier New" panose="02070309020205020404" pitchFamily="49" charset="0"/>
              </a:rPr>
              <a:t>nsecond</a:t>
            </a:r>
            <a:r>
              <a:rPr lang="en-US" sz="1200" b="1" dirty="0">
                <a:solidFill>
                  <a:srgbClr val="6A8759"/>
                </a:solidFill>
                <a:latin typeface="Courier New" panose="02070309020205020404" pitchFamily="49" charset="0"/>
                <a:cs typeface="Courier New" panose="02070309020205020404" pitchFamily="49" charset="0"/>
              </a:rPr>
              <a:t> line</a:t>
            </a:r>
            <a:r>
              <a:rPr lang="en-US" sz="1200" b="1" dirty="0">
                <a:solidFill>
                  <a:srgbClr val="C0C0C0"/>
                </a:solidFill>
                <a:latin typeface="Courier New" pitchFamily="49" charset="0"/>
                <a:cs typeface="Courier New" pitchFamily="49" charset="0"/>
              </a:rPr>
              <a:t>"); label-&gt;</a:t>
            </a:r>
            <a:r>
              <a:rPr lang="en-US" sz="1200" b="1" dirty="0" err="1">
                <a:solidFill>
                  <a:srgbClr val="C0C0C0"/>
                </a:solidFill>
                <a:latin typeface="Courier New" pitchFamily="49" charset="0"/>
                <a:cs typeface="Courier New" pitchFamily="49" charset="0"/>
              </a:rPr>
              <a:t>setAlignment</a:t>
            </a:r>
            <a:r>
              <a:rPr lang="en-US" sz="1200" b="1" dirty="0">
                <a:solidFill>
                  <a:srgbClr val="C0C0C0"/>
                </a:solidFill>
                <a:latin typeface="Courier New" pitchFamily="49" charset="0"/>
                <a:cs typeface="Courier New" pitchFamily="49" charset="0"/>
              </a:rPr>
              <a:t>(</a:t>
            </a:r>
          </a:p>
          <a:p>
            <a:pPr defTabSz="914400" eaLnBrk="0" fontAlgn="base" hangingPunct="0">
              <a:spcBef>
                <a:spcPct val="0"/>
              </a:spcBef>
              <a:spcAft>
                <a:spcPct val="0"/>
              </a:spcAft>
            </a:pPr>
            <a:r>
              <a:rPr lang="en-US" sz="1200" b="1" dirty="0">
                <a:solidFill>
                  <a:srgbClr val="000000"/>
                </a:solidFill>
                <a:latin typeface="Courier New" pitchFamily="49" charset="0"/>
                <a:cs typeface="Courier New" pitchFamily="49" charset="0"/>
              </a:rPr>
              <a:t> </a:t>
            </a:r>
            <a:r>
              <a:rPr lang="en-US" sz="1200" b="1" dirty="0" smtClean="0">
                <a:solidFill>
                  <a:srgbClr val="000000"/>
                </a:solidFill>
                <a:latin typeface="Courier New" pitchFamily="49" charset="0"/>
                <a:cs typeface="Courier New" pitchFamily="49" charset="0"/>
              </a:rPr>
              <a:t>   </a:t>
            </a:r>
            <a:r>
              <a:rPr lang="en-US" sz="1200" b="1" dirty="0">
                <a:solidFill>
                  <a:srgbClr val="9876AA"/>
                </a:solidFill>
                <a:latin typeface="Courier New" panose="02070309020205020404" pitchFamily="49" charset="0"/>
                <a:cs typeface="Courier New" panose="02070309020205020404" pitchFamily="49" charset="0"/>
              </a:rPr>
              <a:t>Qt</a:t>
            </a:r>
            <a:r>
              <a:rPr lang="en-US" sz="1200" b="1" dirty="0">
                <a:solidFill>
                  <a:srgbClr val="C0C0C0"/>
                </a:solidFill>
                <a:latin typeface="Courier New" pitchFamily="49" charset="0"/>
                <a:cs typeface="Courier New" pitchFamily="49" charset="0"/>
              </a:rPr>
              <a:t>::</a:t>
            </a:r>
            <a:r>
              <a:rPr lang="en-US" sz="1200" b="1" dirty="0" err="1">
                <a:solidFill>
                  <a:srgbClr val="9876AA"/>
                </a:solidFill>
                <a:latin typeface="Courier New" panose="02070309020205020404" pitchFamily="49" charset="0"/>
                <a:cs typeface="Courier New" panose="02070309020205020404" pitchFamily="49" charset="0"/>
              </a:rPr>
              <a:t>AlignBottom</a:t>
            </a:r>
            <a:r>
              <a:rPr lang="en-US" sz="1200" b="1" dirty="0">
                <a:solidFill>
                  <a:srgbClr val="C0C0C0"/>
                </a:solidFill>
                <a:latin typeface="Courier New" pitchFamily="49" charset="0"/>
                <a:cs typeface="Courier New" pitchFamily="49" charset="0"/>
              </a:rPr>
              <a:t> | </a:t>
            </a:r>
            <a:r>
              <a:rPr lang="en-US" sz="1200" b="1" dirty="0">
                <a:solidFill>
                  <a:srgbClr val="9876AA"/>
                </a:solidFill>
                <a:latin typeface="Courier New" panose="02070309020205020404" pitchFamily="49" charset="0"/>
                <a:cs typeface="Courier New" panose="02070309020205020404" pitchFamily="49" charset="0"/>
              </a:rPr>
              <a:t>Qt</a:t>
            </a:r>
            <a:r>
              <a:rPr lang="en-US" sz="1200" b="1" dirty="0">
                <a:solidFill>
                  <a:srgbClr val="C0C0C0"/>
                </a:solidFill>
                <a:latin typeface="Courier New" pitchFamily="49" charset="0"/>
                <a:cs typeface="Courier New" pitchFamily="49" charset="0"/>
              </a:rPr>
              <a:t>::</a:t>
            </a:r>
            <a:r>
              <a:rPr lang="en-US" sz="1200" b="1" dirty="0" err="1">
                <a:solidFill>
                  <a:srgbClr val="9876AA"/>
                </a:solidFill>
                <a:latin typeface="Courier New" panose="02070309020205020404" pitchFamily="49" charset="0"/>
                <a:cs typeface="Courier New" panose="02070309020205020404" pitchFamily="49" charset="0"/>
              </a:rPr>
              <a:t>AlignRight</a:t>
            </a:r>
            <a:endParaRPr lang="en-US" sz="1200" b="1" dirty="0">
              <a:solidFill>
                <a:srgbClr val="9876AA"/>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sz="1200" b="1" dirty="0">
                <a:solidFill>
                  <a:srgbClr val="C0C0C0"/>
                </a:solidFill>
                <a:latin typeface="Courier New" pitchFamily="49" charset="0"/>
                <a:cs typeface="Courier New" pitchFamily="49" charset="0"/>
              </a:rPr>
              <a:t>);</a:t>
            </a:r>
          </a:p>
        </p:txBody>
      </p:sp>
      <p:pic>
        <p:nvPicPr>
          <p:cNvPr id="3" name="Content Placeholder 2"/>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350819" y="3074102"/>
            <a:ext cx="2057687" cy="1314634"/>
          </a:xfrm>
        </p:spPr>
      </p:pic>
    </p:spTree>
    <p:extLst>
      <p:ext uri="{BB962C8B-B14F-4D97-AF65-F5344CB8AC3E}">
        <p14:creationId xmlns:p14="http://schemas.microsoft.com/office/powerpoint/2010/main" val="1327810531"/>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WIDGETS: </a:t>
            </a:r>
            <a:r>
              <a:rPr lang="en-US" dirty="0" err="1" smtClean="0">
                <a:solidFill>
                  <a:schemeClr val="accent1"/>
                </a:solidFill>
              </a:rPr>
              <a:t>QLabel</a:t>
            </a:r>
            <a:endParaRPr lang="en-US" dirty="0">
              <a:solidFill>
                <a:schemeClr val="accent1"/>
              </a:solidFill>
            </a:endParaRPr>
          </a:p>
        </p:txBody>
      </p:sp>
      <p:sp>
        <p:nvSpPr>
          <p:cNvPr id="5" name="Content Placeholder 4"/>
          <p:cNvSpPr>
            <a:spLocks noGrp="1"/>
          </p:cNvSpPr>
          <p:nvPr>
            <p:ph sz="quarter" idx="11"/>
          </p:nvPr>
        </p:nvSpPr>
        <p:spPr>
          <a:xfrm>
            <a:off x="286941" y="897732"/>
            <a:ext cx="4056459" cy="4099718"/>
          </a:xfrm>
        </p:spPr>
        <p:txBody>
          <a:bodyPr>
            <a:normAutofit/>
          </a:bodyPr>
          <a:lstStyle/>
          <a:p>
            <a:r>
              <a:rPr lang="en-US" dirty="0" err="1" smtClean="0">
                <a:solidFill>
                  <a:schemeClr val="accent3"/>
                </a:solidFill>
              </a:rPr>
              <a:t>QLabel</a:t>
            </a:r>
            <a:r>
              <a:rPr lang="en-US" dirty="0" err="1" smtClean="0">
                <a:solidFill>
                  <a:schemeClr val="accent1"/>
                </a:solidFill>
              </a:rPr>
              <a:t>s</a:t>
            </a:r>
            <a:r>
              <a:rPr lang="en-US" dirty="0" smtClean="0">
                <a:solidFill>
                  <a:schemeClr val="accent1"/>
                </a:solidFill>
              </a:rPr>
              <a:t> are </a:t>
            </a:r>
            <a:r>
              <a:rPr lang="en-US" dirty="0" smtClean="0"/>
              <a:t>often </a:t>
            </a:r>
            <a:r>
              <a:rPr lang="en-US" dirty="0"/>
              <a:t>used as a label for an interactive </a:t>
            </a:r>
            <a:r>
              <a:rPr lang="en-US" dirty="0" smtClean="0"/>
              <a:t>widget.</a:t>
            </a:r>
            <a:endParaRPr lang="en-US" dirty="0" smtClean="0">
              <a:solidFill>
                <a:schemeClr val="accent1"/>
              </a:solidFill>
            </a:endParaRPr>
          </a:p>
          <a:p>
            <a:r>
              <a:rPr lang="en-US" dirty="0" smtClean="0"/>
              <a:t>These interactive widgets are calling buddies.</a:t>
            </a:r>
          </a:p>
          <a:p>
            <a:r>
              <a:rPr lang="en-US" dirty="0" err="1" smtClean="0"/>
              <a:t>QLabel</a:t>
            </a:r>
            <a:r>
              <a:rPr lang="en-US" dirty="0" smtClean="0"/>
              <a:t> </a:t>
            </a:r>
            <a:r>
              <a:rPr lang="en-US" dirty="0"/>
              <a:t>provides a useful mechanism for adding an mnemonic </a:t>
            </a:r>
            <a:r>
              <a:rPr lang="en-US" dirty="0" smtClean="0"/>
              <a:t>that </a:t>
            </a:r>
            <a:r>
              <a:rPr lang="en-US" dirty="0"/>
              <a:t>will set the keyboard focus to the other </a:t>
            </a:r>
            <a:r>
              <a:rPr lang="en-US" dirty="0" smtClean="0"/>
              <a:t>widget.</a:t>
            </a:r>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defTabSz="914400" eaLnBrk="0" fontAlgn="base" hangingPunct="0">
              <a:spcBef>
                <a:spcPct val="0"/>
              </a:spcBef>
              <a:spcAft>
                <a:spcPct val="0"/>
              </a:spcAft>
            </a:pPr>
            <a:r>
              <a:rPr lang="en-US" sz="1200" b="1" dirty="0" err="1">
                <a:solidFill>
                  <a:srgbClr val="9876AA"/>
                </a:solidFill>
                <a:latin typeface="Courier New" panose="02070309020205020404" pitchFamily="49" charset="0"/>
                <a:cs typeface="Courier New" panose="02070309020205020404" pitchFamily="49" charset="0"/>
              </a:rPr>
              <a:t>QLineEdit</a:t>
            </a:r>
            <a:r>
              <a:rPr lang="en-US" sz="1200" b="1" dirty="0">
                <a:solidFill>
                  <a:srgbClr val="C0C0C0"/>
                </a:solidFill>
                <a:latin typeface="Courier New" pitchFamily="49" charset="0"/>
                <a:cs typeface="Courier New" pitchFamily="49" charset="0"/>
              </a:rPr>
              <a:t> *</a:t>
            </a:r>
            <a:r>
              <a:rPr lang="en-US" sz="1200" b="1" dirty="0" err="1">
                <a:solidFill>
                  <a:srgbClr val="C0C0C0"/>
                </a:solidFill>
                <a:latin typeface="Courier New" pitchFamily="49" charset="0"/>
                <a:cs typeface="Courier New" pitchFamily="49" charset="0"/>
              </a:rPr>
              <a:t>phoneEdit</a:t>
            </a:r>
            <a:r>
              <a:rPr lang="en-US" sz="1200" b="1" dirty="0">
                <a:solidFill>
                  <a:srgbClr val="C0C0C0"/>
                </a:solidFill>
                <a:latin typeface="Courier New" pitchFamily="49" charset="0"/>
                <a:cs typeface="Courier New" pitchFamily="49" charset="0"/>
              </a:rPr>
              <a:t> = </a:t>
            </a:r>
            <a:r>
              <a:rPr lang="en-US" sz="1200" b="1" dirty="0">
                <a:solidFill>
                  <a:srgbClr val="CC7832"/>
                </a:solidFill>
                <a:latin typeface="Courier New" panose="02070309020205020404" pitchFamily="49" charset="0"/>
                <a:cs typeface="Courier New" panose="02070309020205020404" pitchFamily="49" charset="0"/>
              </a:rPr>
              <a:t>new</a:t>
            </a:r>
            <a:r>
              <a:rPr lang="en-US" sz="1200" b="1" dirty="0">
                <a:solidFill>
                  <a:srgbClr val="C0C0C0"/>
                </a:solidFill>
                <a:latin typeface="Courier New" pitchFamily="49" charset="0"/>
                <a:cs typeface="Courier New" pitchFamily="49" charset="0"/>
              </a:rPr>
              <a:t> </a:t>
            </a:r>
            <a:r>
              <a:rPr lang="en-US" sz="1200" b="1" dirty="0" err="1">
                <a:solidFill>
                  <a:srgbClr val="9876AA"/>
                </a:solidFill>
                <a:latin typeface="Courier New" panose="02070309020205020404" pitchFamily="49" charset="0"/>
                <a:cs typeface="Courier New" panose="02070309020205020404" pitchFamily="49" charset="0"/>
              </a:rPr>
              <a:t>QLineEdit</a:t>
            </a:r>
            <a:r>
              <a:rPr lang="en-US" sz="1200" b="1" dirty="0">
                <a:solidFill>
                  <a:srgbClr val="C0C0C0"/>
                </a:solidFill>
                <a:latin typeface="Courier New" pitchFamily="49" charset="0"/>
                <a:cs typeface="Courier New" pitchFamily="49" charset="0"/>
              </a:rPr>
              <a:t>(</a:t>
            </a:r>
            <a:r>
              <a:rPr lang="en-US" sz="1200" b="1" dirty="0">
                <a:solidFill>
                  <a:srgbClr val="CC7832"/>
                </a:solidFill>
                <a:latin typeface="Courier New" panose="02070309020205020404" pitchFamily="49" charset="0"/>
                <a:cs typeface="Courier New" panose="02070309020205020404" pitchFamily="49" charset="0"/>
              </a:rPr>
              <a:t>this</a:t>
            </a:r>
            <a:r>
              <a:rPr lang="en-US" sz="1200" b="1" dirty="0" smtClean="0">
                <a:solidFill>
                  <a:srgbClr val="C0C0C0"/>
                </a:solidFill>
                <a:latin typeface="Courier New" pitchFamily="49" charset="0"/>
                <a:cs typeface="Courier New" pitchFamily="49" charset="0"/>
              </a:rPr>
              <a:t>);</a:t>
            </a:r>
          </a:p>
          <a:p>
            <a:pPr defTabSz="914400" eaLnBrk="0" fontAlgn="base" hangingPunct="0">
              <a:spcBef>
                <a:spcPct val="0"/>
              </a:spcBef>
              <a:spcAft>
                <a:spcPct val="0"/>
              </a:spcAft>
            </a:pPr>
            <a:r>
              <a:rPr lang="en-US" sz="1200" b="1" dirty="0">
                <a:solidFill>
                  <a:srgbClr val="808080"/>
                </a:solidFill>
                <a:latin typeface="Courier New" panose="02070309020205020404" pitchFamily="49" charset="0"/>
                <a:cs typeface="Courier New" panose="02070309020205020404" pitchFamily="49" charset="0"/>
              </a:rPr>
              <a:t>// this line adds "Alt + Q" shortcut</a:t>
            </a:r>
          </a:p>
          <a:p>
            <a:pPr defTabSz="914400" eaLnBrk="0" fontAlgn="base" hangingPunct="0">
              <a:spcBef>
                <a:spcPct val="0"/>
              </a:spcBef>
              <a:spcAft>
                <a:spcPct val="0"/>
              </a:spcAft>
            </a:pPr>
            <a:r>
              <a:rPr lang="en-US" sz="1200" b="1" dirty="0" err="1">
                <a:solidFill>
                  <a:srgbClr val="9876AA"/>
                </a:solidFill>
                <a:latin typeface="Courier New" panose="02070309020205020404" pitchFamily="49" charset="0"/>
                <a:cs typeface="Courier New" panose="02070309020205020404" pitchFamily="49" charset="0"/>
              </a:rPr>
              <a:t>QLabel</a:t>
            </a:r>
            <a:r>
              <a:rPr lang="en-US" sz="1200" b="1" dirty="0" smtClean="0">
                <a:solidFill>
                  <a:srgbClr val="C0C0C0"/>
                </a:solidFill>
                <a:latin typeface="Courier New" pitchFamily="49" charset="0"/>
                <a:cs typeface="Courier New" pitchFamily="49" charset="0"/>
              </a:rPr>
              <a:t> </a:t>
            </a:r>
            <a:r>
              <a:rPr lang="en-US" sz="1200" b="1" dirty="0">
                <a:solidFill>
                  <a:srgbClr val="C0C0C0"/>
                </a:solidFill>
                <a:latin typeface="Courier New" pitchFamily="49" charset="0"/>
                <a:cs typeface="Courier New" pitchFamily="49" charset="0"/>
              </a:rPr>
              <a:t>*</a:t>
            </a:r>
            <a:r>
              <a:rPr lang="en-US" sz="1200" b="1" dirty="0" err="1">
                <a:solidFill>
                  <a:srgbClr val="C0C0C0"/>
                </a:solidFill>
                <a:latin typeface="Courier New" pitchFamily="49" charset="0"/>
                <a:cs typeface="Courier New" pitchFamily="49" charset="0"/>
              </a:rPr>
              <a:t>phoneLabel</a:t>
            </a:r>
            <a:r>
              <a:rPr lang="en-US" sz="1200" b="1" dirty="0">
                <a:solidFill>
                  <a:srgbClr val="C0C0C0"/>
                </a:solidFill>
                <a:latin typeface="Courier New" pitchFamily="49" charset="0"/>
                <a:cs typeface="Courier New" pitchFamily="49" charset="0"/>
              </a:rPr>
              <a:t> = </a:t>
            </a:r>
            <a:r>
              <a:rPr lang="en-US" sz="1200" b="1" dirty="0">
                <a:solidFill>
                  <a:srgbClr val="CC7832"/>
                </a:solidFill>
                <a:latin typeface="Courier New" panose="02070309020205020404" pitchFamily="49" charset="0"/>
                <a:cs typeface="Courier New" panose="02070309020205020404" pitchFamily="49" charset="0"/>
              </a:rPr>
              <a:t>new</a:t>
            </a:r>
            <a:r>
              <a:rPr lang="en-US" sz="1200" b="1" dirty="0">
                <a:solidFill>
                  <a:srgbClr val="C0C0C0"/>
                </a:solidFill>
                <a:latin typeface="Courier New" pitchFamily="49" charset="0"/>
                <a:cs typeface="Courier New" pitchFamily="49" charset="0"/>
              </a:rPr>
              <a:t> </a:t>
            </a:r>
            <a:r>
              <a:rPr lang="en-US" sz="1200" b="1" dirty="0" err="1">
                <a:solidFill>
                  <a:srgbClr val="9876AA"/>
                </a:solidFill>
                <a:latin typeface="Courier New" panose="02070309020205020404" pitchFamily="49" charset="0"/>
                <a:cs typeface="Courier New" panose="02070309020205020404" pitchFamily="49" charset="0"/>
              </a:rPr>
              <a:t>QLabel</a:t>
            </a:r>
            <a:r>
              <a:rPr lang="en-US" sz="1200" b="1" dirty="0">
                <a:solidFill>
                  <a:srgbClr val="C0C0C0"/>
                </a:solidFill>
                <a:latin typeface="Courier New" pitchFamily="49" charset="0"/>
                <a:cs typeface="Courier New" pitchFamily="49" charset="0"/>
              </a:rPr>
              <a:t>(</a:t>
            </a:r>
          </a:p>
          <a:p>
            <a:pPr defTabSz="914400" eaLnBrk="0" fontAlgn="base" hangingPunct="0">
              <a:spcBef>
                <a:spcPct val="0"/>
              </a:spcBef>
              <a:spcAft>
                <a:spcPct val="0"/>
              </a:spcAft>
            </a:pPr>
            <a:r>
              <a:rPr lang="en-US" sz="1200" b="1" dirty="0">
                <a:solidFill>
                  <a:srgbClr val="000000"/>
                </a:solidFill>
                <a:latin typeface="Courier New" pitchFamily="49" charset="0"/>
                <a:cs typeface="Courier New" pitchFamily="49" charset="0"/>
              </a:rPr>
              <a:t> </a:t>
            </a:r>
            <a:r>
              <a:rPr lang="en-US" sz="1200" b="1" dirty="0" smtClean="0">
                <a:solidFill>
                  <a:srgbClr val="000000"/>
                </a:solidFill>
                <a:latin typeface="Courier New" pitchFamily="49" charset="0"/>
                <a:cs typeface="Courier New" pitchFamily="49" charset="0"/>
              </a:rPr>
              <a:t>   </a:t>
            </a:r>
            <a:r>
              <a:rPr lang="en-US" sz="1200" b="1" dirty="0">
                <a:solidFill>
                  <a:srgbClr val="6A8759"/>
                </a:solidFill>
                <a:latin typeface="Courier New" panose="02070309020205020404" pitchFamily="49" charset="0"/>
                <a:cs typeface="Courier New" panose="02070309020205020404" pitchFamily="49" charset="0"/>
              </a:rPr>
              <a:t>"&amp;Phone:"</a:t>
            </a:r>
            <a:r>
              <a:rPr lang="en-US" sz="1200" b="1" dirty="0">
                <a:solidFill>
                  <a:srgbClr val="C0C0C0"/>
                </a:solidFill>
                <a:latin typeface="Courier New" pitchFamily="49" charset="0"/>
                <a:cs typeface="Courier New" pitchFamily="49" charset="0"/>
              </a:rPr>
              <a:t>, </a:t>
            </a:r>
            <a:r>
              <a:rPr lang="en-US" sz="1200" b="1" dirty="0">
                <a:solidFill>
                  <a:srgbClr val="CC7832"/>
                </a:solidFill>
                <a:latin typeface="Courier New" panose="02070309020205020404" pitchFamily="49" charset="0"/>
                <a:cs typeface="Courier New" panose="02070309020205020404" pitchFamily="49" charset="0"/>
              </a:rPr>
              <a:t>this</a:t>
            </a:r>
          </a:p>
          <a:p>
            <a:pPr defTabSz="914400" eaLnBrk="0" fontAlgn="base" hangingPunct="0">
              <a:spcBef>
                <a:spcPct val="0"/>
              </a:spcBef>
              <a:spcAft>
                <a:spcPct val="0"/>
              </a:spcAft>
            </a:pPr>
            <a:r>
              <a:rPr lang="en-US" sz="1200" b="1" dirty="0">
                <a:solidFill>
                  <a:srgbClr val="C0C0C0"/>
                </a:solidFill>
                <a:latin typeface="Courier New" pitchFamily="49" charset="0"/>
                <a:cs typeface="Courier New" pitchFamily="49" charset="0"/>
              </a:rPr>
              <a:t>);</a:t>
            </a:r>
          </a:p>
          <a:p>
            <a:pPr defTabSz="914400" eaLnBrk="0" fontAlgn="base" hangingPunct="0">
              <a:spcBef>
                <a:spcPct val="0"/>
              </a:spcBef>
              <a:spcAft>
                <a:spcPct val="0"/>
              </a:spcAft>
            </a:pPr>
            <a:r>
              <a:rPr lang="en-US" sz="1200" b="1" dirty="0" err="1">
                <a:solidFill>
                  <a:srgbClr val="C0C0C0"/>
                </a:solidFill>
                <a:latin typeface="Courier New" pitchFamily="49" charset="0"/>
                <a:cs typeface="Courier New" pitchFamily="49" charset="0"/>
              </a:rPr>
              <a:t>phoneLabel</a:t>
            </a:r>
            <a:r>
              <a:rPr lang="en-US" sz="1200" b="1" dirty="0">
                <a:solidFill>
                  <a:srgbClr val="C0C0C0"/>
                </a:solidFill>
                <a:latin typeface="Courier New" pitchFamily="49" charset="0"/>
                <a:cs typeface="Courier New" pitchFamily="49" charset="0"/>
              </a:rPr>
              <a:t>-&gt;</a:t>
            </a:r>
            <a:r>
              <a:rPr lang="en-US" sz="1200" b="1" dirty="0" err="1">
                <a:solidFill>
                  <a:srgbClr val="C0C0C0"/>
                </a:solidFill>
                <a:latin typeface="Courier New" pitchFamily="49" charset="0"/>
                <a:cs typeface="Courier New" pitchFamily="49" charset="0"/>
              </a:rPr>
              <a:t>setBuddy</a:t>
            </a:r>
            <a:r>
              <a:rPr lang="en-US" sz="1200" b="1" dirty="0">
                <a:solidFill>
                  <a:srgbClr val="C0C0C0"/>
                </a:solidFill>
                <a:latin typeface="Courier New" pitchFamily="49" charset="0"/>
                <a:cs typeface="Courier New" pitchFamily="49" charset="0"/>
              </a:rPr>
              <a:t>(</a:t>
            </a:r>
            <a:r>
              <a:rPr lang="en-US" sz="1200" b="1" dirty="0" err="1">
                <a:solidFill>
                  <a:srgbClr val="C0C0C0"/>
                </a:solidFill>
                <a:latin typeface="Courier New" pitchFamily="49" charset="0"/>
                <a:cs typeface="Courier New" pitchFamily="49" charset="0"/>
              </a:rPr>
              <a:t>phoneEdit</a:t>
            </a:r>
            <a:r>
              <a:rPr lang="en-US" sz="1200" b="1" dirty="0">
                <a:solidFill>
                  <a:srgbClr val="C0C0C0"/>
                </a:solidFill>
                <a:latin typeface="Courier New" pitchFamily="49" charset="0"/>
                <a:cs typeface="Courier New" pitchFamily="49" charset="0"/>
              </a:rPr>
              <a:t>);</a:t>
            </a:r>
          </a:p>
        </p:txBody>
      </p:sp>
    </p:spTree>
    <p:extLst>
      <p:ext uri="{BB962C8B-B14F-4D97-AF65-F5344CB8AC3E}">
        <p14:creationId xmlns:p14="http://schemas.microsoft.com/office/powerpoint/2010/main" val="977822377"/>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WIDGETS: </a:t>
            </a:r>
            <a:r>
              <a:rPr lang="en-US" dirty="0" smtClean="0">
                <a:solidFill>
                  <a:schemeClr val="accent1"/>
                </a:solidFill>
              </a:rPr>
              <a:t>QLABEL CONTENT</a:t>
            </a:r>
            <a:endParaRPr lang="en-US" dirty="0">
              <a:solidFill>
                <a:schemeClr val="accent1"/>
              </a:solidFill>
            </a:endParaRPr>
          </a:p>
        </p:txBody>
      </p:sp>
      <p:graphicFrame>
        <p:nvGraphicFramePr>
          <p:cNvPr id="7" name="Content Placeholder 6"/>
          <p:cNvGraphicFramePr>
            <a:graphicFrameLocks noGrp="1"/>
          </p:cNvGraphicFramePr>
          <p:nvPr>
            <p:ph sz="quarter" idx="11"/>
            <p:extLst>
              <p:ext uri="{D42A27DB-BD31-4B8C-83A1-F6EECF244321}">
                <p14:modId xmlns:p14="http://schemas.microsoft.com/office/powerpoint/2010/main" val="3867650175"/>
              </p:ext>
            </p:extLst>
          </p:nvPr>
        </p:nvGraphicFramePr>
        <p:xfrm>
          <a:off x="287338" y="898525"/>
          <a:ext cx="8593072" cy="3159760"/>
        </p:xfrm>
        <a:graphic>
          <a:graphicData uri="http://schemas.openxmlformats.org/drawingml/2006/table">
            <a:tbl>
              <a:tblPr firstRow="1" bandRow="1">
                <a:tableStyleId>{5C22544A-7EE6-4342-B048-85BDC9FD1C3A}</a:tableStyleId>
              </a:tblPr>
              <a:tblGrid>
                <a:gridCol w="3377519">
                  <a:extLst>
                    <a:ext uri="{9D8B030D-6E8A-4147-A177-3AD203B41FA5}">
                      <a16:colId xmlns:a16="http://schemas.microsoft.com/office/drawing/2014/main" xmlns="" val="20000"/>
                    </a:ext>
                  </a:extLst>
                </a:gridCol>
                <a:gridCol w="5215553">
                  <a:extLst>
                    <a:ext uri="{9D8B030D-6E8A-4147-A177-3AD203B41FA5}">
                      <a16:colId xmlns:a16="http://schemas.microsoft.com/office/drawing/2014/main" xmlns="" val="20001"/>
                    </a:ext>
                  </a:extLst>
                </a:gridCol>
              </a:tblGrid>
              <a:tr h="370840">
                <a:tc>
                  <a:txBody>
                    <a:bodyPr/>
                    <a:lstStyle/>
                    <a:p>
                      <a:r>
                        <a:rPr lang="en-US" sz="2000" dirty="0" smtClean="0"/>
                        <a:t>Content</a:t>
                      </a:r>
                      <a:endParaRPr lang="ru-RU" sz="2000" dirty="0"/>
                    </a:p>
                  </a:txBody>
                  <a:tcPr/>
                </a:tc>
                <a:tc>
                  <a:txBody>
                    <a:bodyPr/>
                    <a:lstStyle/>
                    <a:p>
                      <a:r>
                        <a:rPr kumimoji="0" lang="en-US" sz="2000" b="1" i="0" u="none" strike="noStrike" kern="1200" cap="none" spc="0" normalizeH="0" baseline="0" noProof="0" dirty="0" smtClean="0">
                          <a:ln>
                            <a:noFill/>
                          </a:ln>
                          <a:solidFill>
                            <a:srgbClr val="FFFFFF"/>
                          </a:solidFill>
                          <a:effectLst/>
                          <a:uLnTx/>
                          <a:uFillTx/>
                          <a:latin typeface="+mn-lt"/>
                          <a:ea typeface="+mn-ea"/>
                          <a:cs typeface="+mn-cs"/>
                        </a:rPr>
                        <a:t>How to set</a:t>
                      </a:r>
                      <a:endParaRPr lang="ru-RU" dirty="0"/>
                    </a:p>
                  </a:txBody>
                  <a:tcPr/>
                </a:tc>
                <a:extLst>
                  <a:ext uri="{0D108BD9-81ED-4DB2-BD59-A6C34878D82A}">
                    <a16:rowId xmlns:a16="http://schemas.microsoft.com/office/drawing/2014/main" xmlns="" val="10000"/>
                  </a:ext>
                </a:extLst>
              </a:tr>
              <a:tr h="370840">
                <a:tc>
                  <a:txBody>
                    <a:bodyPr/>
                    <a:lstStyle/>
                    <a:p>
                      <a:r>
                        <a:rPr lang="en-US" sz="1800" dirty="0" smtClean="0"/>
                        <a:t>Plain text</a:t>
                      </a:r>
                    </a:p>
                  </a:txBody>
                  <a:tcPr anchor="ctr"/>
                </a:tc>
                <a:tc>
                  <a:txBody>
                    <a:bodyPr/>
                    <a:lstStyle/>
                    <a:p>
                      <a:r>
                        <a:rPr lang="en-US" sz="1800" b="0" i="0" kern="1200" dirty="0" smtClean="0">
                          <a:solidFill>
                            <a:schemeClr val="dk1"/>
                          </a:solidFill>
                          <a:effectLst/>
                          <a:latin typeface="+mn-lt"/>
                          <a:ea typeface="+mn-ea"/>
                          <a:cs typeface="+mn-cs"/>
                        </a:rPr>
                        <a:t>Pass a </a:t>
                      </a:r>
                      <a:r>
                        <a:rPr lang="en-US" sz="1800" b="0" i="0" kern="1200" dirty="0" err="1" smtClean="0">
                          <a:solidFill>
                            <a:schemeClr val="dk1"/>
                          </a:solidFill>
                          <a:effectLst/>
                          <a:latin typeface="+mn-lt"/>
                          <a:ea typeface="+mn-ea"/>
                          <a:cs typeface="+mn-cs"/>
                        </a:rPr>
                        <a:t>QString</a:t>
                      </a:r>
                      <a:r>
                        <a:rPr lang="en-US" sz="1800" b="0" i="0" kern="1200" dirty="0" smtClean="0">
                          <a:solidFill>
                            <a:schemeClr val="dk1"/>
                          </a:solidFill>
                          <a:effectLst/>
                          <a:latin typeface="+mn-lt"/>
                          <a:ea typeface="+mn-ea"/>
                          <a:cs typeface="+mn-cs"/>
                        </a:rPr>
                        <a:t> to </a:t>
                      </a:r>
                      <a:r>
                        <a:rPr lang="en-US" sz="1800" b="0" i="0" kern="1200" dirty="0" err="1" smtClean="0">
                          <a:solidFill>
                            <a:schemeClr val="dk1"/>
                          </a:solidFill>
                          <a:effectLst/>
                          <a:latin typeface="+mn-lt"/>
                          <a:ea typeface="+mn-ea"/>
                          <a:cs typeface="+mn-cs"/>
                        </a:rPr>
                        <a:t>setText</a:t>
                      </a:r>
                      <a:r>
                        <a:rPr lang="en-US" sz="1800" b="0" i="0" kern="1200" dirty="0" smtClean="0">
                          <a:solidFill>
                            <a:schemeClr val="dk1"/>
                          </a:solidFill>
                          <a:effectLst/>
                          <a:latin typeface="+mn-lt"/>
                          <a:ea typeface="+mn-ea"/>
                          <a:cs typeface="+mn-cs"/>
                        </a:rPr>
                        <a:t>()</a:t>
                      </a:r>
                    </a:p>
                  </a:txBody>
                  <a:tcPr anchor="ctr"/>
                </a:tc>
                <a:extLst>
                  <a:ext uri="{0D108BD9-81ED-4DB2-BD59-A6C34878D82A}">
                    <a16:rowId xmlns:a16="http://schemas.microsoft.com/office/drawing/2014/main" xmlns="" val="10001"/>
                  </a:ext>
                </a:extLst>
              </a:tr>
              <a:tr h="37084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dirty="0" smtClean="0"/>
                        <a:t>Rich text (with text HTML tags)</a:t>
                      </a:r>
                    </a:p>
                  </a:txBody>
                  <a:tcPr anchor="ctr"/>
                </a:tc>
                <a:tc>
                  <a:txBody>
                    <a:bodyPr/>
                    <a:lstStyle/>
                    <a:p>
                      <a:r>
                        <a:rPr lang="en-US" sz="1800" b="0" i="0" kern="1200" dirty="0" smtClean="0">
                          <a:solidFill>
                            <a:schemeClr val="dk1"/>
                          </a:solidFill>
                          <a:effectLst/>
                          <a:latin typeface="+mn-lt"/>
                          <a:ea typeface="+mn-ea"/>
                          <a:cs typeface="+mn-cs"/>
                        </a:rPr>
                        <a:t>Pass a </a:t>
                      </a:r>
                      <a:r>
                        <a:rPr lang="en-US" sz="1800" b="0" i="0" kern="1200" dirty="0" err="1" smtClean="0">
                          <a:solidFill>
                            <a:schemeClr val="dk1"/>
                          </a:solidFill>
                          <a:effectLst/>
                          <a:latin typeface="+mn-lt"/>
                          <a:ea typeface="+mn-ea"/>
                          <a:cs typeface="+mn-cs"/>
                        </a:rPr>
                        <a:t>QString</a:t>
                      </a:r>
                      <a:r>
                        <a:rPr lang="en-US" sz="1800" b="0" i="0" kern="1200" dirty="0" smtClean="0">
                          <a:solidFill>
                            <a:schemeClr val="dk1"/>
                          </a:solidFill>
                          <a:effectLst/>
                          <a:latin typeface="+mn-lt"/>
                          <a:ea typeface="+mn-ea"/>
                          <a:cs typeface="+mn-cs"/>
                        </a:rPr>
                        <a:t> that contains rich text to </a:t>
                      </a:r>
                      <a:r>
                        <a:rPr lang="en-US" sz="1800" b="0" i="0" kern="1200" dirty="0" err="1" smtClean="0">
                          <a:solidFill>
                            <a:schemeClr val="dk1"/>
                          </a:solidFill>
                          <a:effectLst/>
                          <a:latin typeface="+mn-lt"/>
                          <a:ea typeface="+mn-ea"/>
                          <a:cs typeface="+mn-cs"/>
                        </a:rPr>
                        <a:t>setText</a:t>
                      </a:r>
                      <a:r>
                        <a:rPr lang="en-US" sz="1800" b="0" i="0" kern="1200" dirty="0" smtClean="0">
                          <a:solidFill>
                            <a:schemeClr val="dk1"/>
                          </a:solidFill>
                          <a:effectLst/>
                          <a:latin typeface="+mn-lt"/>
                          <a:ea typeface="+mn-ea"/>
                          <a:cs typeface="+mn-cs"/>
                        </a:rPr>
                        <a:t>()</a:t>
                      </a:r>
                    </a:p>
                  </a:txBody>
                  <a:tcPr anchor="ctr"/>
                </a:tc>
                <a:extLst>
                  <a:ext uri="{0D108BD9-81ED-4DB2-BD59-A6C34878D82A}">
                    <a16:rowId xmlns:a16="http://schemas.microsoft.com/office/drawing/2014/main" xmlns="" val="10002"/>
                  </a:ext>
                </a:extLst>
              </a:tr>
              <a:tr h="370840">
                <a:tc>
                  <a:txBody>
                    <a:bodyPr/>
                    <a:lstStyle/>
                    <a:p>
                      <a:r>
                        <a:rPr lang="en-US" sz="1800" dirty="0" smtClean="0"/>
                        <a:t>A </a:t>
                      </a:r>
                      <a:r>
                        <a:rPr lang="en-US" sz="1800" dirty="0" err="1" smtClean="0"/>
                        <a:t>pixmap</a:t>
                      </a:r>
                      <a:endParaRPr lang="en-US" sz="1800" dirty="0" smtClean="0"/>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Pass a </a:t>
                      </a:r>
                      <a:r>
                        <a:rPr lang="en-US" sz="1800" b="0" i="0" kern="1200" dirty="0" err="1" smtClean="0">
                          <a:solidFill>
                            <a:schemeClr val="dk1"/>
                          </a:solidFill>
                          <a:effectLst/>
                          <a:latin typeface="+mn-lt"/>
                          <a:ea typeface="+mn-ea"/>
                          <a:cs typeface="+mn-cs"/>
                        </a:rPr>
                        <a:t>QPixmap</a:t>
                      </a:r>
                      <a:r>
                        <a:rPr lang="en-US" sz="1800" b="0" i="0" kern="1200" dirty="0" smtClean="0">
                          <a:solidFill>
                            <a:schemeClr val="dk1"/>
                          </a:solidFill>
                          <a:effectLst/>
                          <a:latin typeface="+mn-lt"/>
                          <a:ea typeface="+mn-ea"/>
                          <a:cs typeface="+mn-cs"/>
                        </a:rPr>
                        <a:t> to </a:t>
                      </a:r>
                      <a:r>
                        <a:rPr lang="en-US" sz="1800" b="0" i="0" kern="1200" dirty="0" err="1" smtClean="0">
                          <a:solidFill>
                            <a:schemeClr val="dk1"/>
                          </a:solidFill>
                          <a:effectLst/>
                          <a:latin typeface="+mn-lt"/>
                          <a:ea typeface="+mn-ea"/>
                          <a:cs typeface="+mn-cs"/>
                        </a:rPr>
                        <a:t>setPixmap</a:t>
                      </a:r>
                      <a:r>
                        <a:rPr lang="en-US" sz="1800" b="0" i="0" kern="1200" dirty="0" smtClean="0">
                          <a:solidFill>
                            <a:schemeClr val="dk1"/>
                          </a:solidFill>
                          <a:effectLst/>
                          <a:latin typeface="+mn-lt"/>
                          <a:ea typeface="+mn-ea"/>
                          <a:cs typeface="+mn-cs"/>
                        </a:rPr>
                        <a:t>()</a:t>
                      </a:r>
                    </a:p>
                  </a:txBody>
                  <a:tcPr anchor="ctr"/>
                </a:tc>
                <a:extLst>
                  <a:ext uri="{0D108BD9-81ED-4DB2-BD59-A6C34878D82A}">
                    <a16:rowId xmlns:a16="http://schemas.microsoft.com/office/drawing/2014/main" xmlns="" val="10003"/>
                  </a:ext>
                </a:extLst>
              </a:tr>
              <a:tr h="370840">
                <a:tc>
                  <a:txBody>
                    <a:bodyPr/>
                    <a:lstStyle/>
                    <a:p>
                      <a:r>
                        <a:rPr lang="en-US" sz="1800" dirty="0" smtClean="0"/>
                        <a:t>A movie</a:t>
                      </a:r>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Pass a </a:t>
                      </a:r>
                      <a:r>
                        <a:rPr lang="en-US" sz="1800" b="0" i="0" kern="1200" dirty="0" err="1" smtClean="0">
                          <a:solidFill>
                            <a:schemeClr val="dk1"/>
                          </a:solidFill>
                          <a:effectLst/>
                          <a:latin typeface="+mn-lt"/>
                          <a:ea typeface="+mn-ea"/>
                          <a:cs typeface="+mn-cs"/>
                        </a:rPr>
                        <a:t>QMovie</a:t>
                      </a:r>
                      <a:r>
                        <a:rPr lang="en-US" sz="1800" b="0" i="0" kern="1200" dirty="0" smtClean="0">
                          <a:solidFill>
                            <a:schemeClr val="dk1"/>
                          </a:solidFill>
                          <a:effectLst/>
                          <a:latin typeface="+mn-lt"/>
                          <a:ea typeface="+mn-ea"/>
                          <a:cs typeface="+mn-cs"/>
                        </a:rPr>
                        <a:t> to </a:t>
                      </a:r>
                      <a:r>
                        <a:rPr lang="en-US" sz="1800" b="0" i="0" kern="1200" dirty="0" err="1" smtClean="0">
                          <a:solidFill>
                            <a:schemeClr val="dk1"/>
                          </a:solidFill>
                          <a:effectLst/>
                          <a:latin typeface="+mn-lt"/>
                          <a:ea typeface="+mn-ea"/>
                          <a:cs typeface="+mn-cs"/>
                        </a:rPr>
                        <a:t>setMovie</a:t>
                      </a:r>
                      <a:r>
                        <a:rPr lang="en-US" sz="1800" b="0" i="0" kern="1200" dirty="0" smtClean="0">
                          <a:solidFill>
                            <a:schemeClr val="dk1"/>
                          </a:solidFill>
                          <a:effectLst/>
                          <a:latin typeface="+mn-lt"/>
                          <a:ea typeface="+mn-ea"/>
                          <a:cs typeface="+mn-cs"/>
                        </a:rPr>
                        <a:t>()</a:t>
                      </a:r>
                    </a:p>
                  </a:txBody>
                  <a:tcPr anchor="ctr"/>
                </a:tc>
                <a:extLst>
                  <a:ext uri="{0D108BD9-81ED-4DB2-BD59-A6C34878D82A}">
                    <a16:rowId xmlns:a16="http://schemas.microsoft.com/office/drawing/2014/main" xmlns="" val="10004"/>
                  </a:ext>
                </a:extLst>
              </a:tr>
              <a:tr h="370840">
                <a:tc>
                  <a:txBody>
                    <a:bodyPr/>
                    <a:lstStyle/>
                    <a:p>
                      <a:r>
                        <a:rPr lang="en-US" sz="1800" dirty="0" smtClean="0"/>
                        <a:t>A number</a:t>
                      </a:r>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Pass an int or a double to </a:t>
                      </a:r>
                      <a:r>
                        <a:rPr lang="en-US" sz="1800" b="0" i="0" kern="1200" dirty="0" err="1" smtClean="0">
                          <a:solidFill>
                            <a:schemeClr val="dk1"/>
                          </a:solidFill>
                          <a:effectLst/>
                          <a:latin typeface="+mn-lt"/>
                          <a:ea typeface="+mn-ea"/>
                          <a:cs typeface="+mn-cs"/>
                        </a:rPr>
                        <a:t>setNum</a:t>
                      </a:r>
                      <a:r>
                        <a:rPr lang="en-US" sz="1800" b="0" i="0" kern="1200" dirty="0" smtClean="0">
                          <a:solidFill>
                            <a:schemeClr val="dk1"/>
                          </a:solidFill>
                          <a:effectLst/>
                          <a:latin typeface="+mn-lt"/>
                          <a:ea typeface="+mn-ea"/>
                          <a:cs typeface="+mn-cs"/>
                        </a:rPr>
                        <a:t>(), which converts the number to plain text</a:t>
                      </a:r>
                    </a:p>
                  </a:txBody>
                  <a:tcPr anchor="ctr"/>
                </a:tc>
                <a:extLst>
                  <a:ext uri="{0D108BD9-81ED-4DB2-BD59-A6C34878D82A}">
                    <a16:rowId xmlns:a16="http://schemas.microsoft.com/office/drawing/2014/main" xmlns="" val="10005"/>
                  </a:ext>
                </a:extLst>
              </a:tr>
              <a:tr h="370840">
                <a:tc>
                  <a:txBody>
                    <a:bodyPr/>
                    <a:lstStyle/>
                    <a:p>
                      <a:r>
                        <a:rPr lang="en-US" sz="1800" dirty="0" smtClean="0"/>
                        <a:t>Nothing</a:t>
                      </a:r>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The same as an empty plain text. This is the default. Set by clear()</a:t>
                      </a:r>
                    </a:p>
                  </a:txBody>
                  <a:tcPr anchor="ct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9110302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QT Ecosystem: </a:t>
            </a:r>
            <a:r>
              <a:rPr lang="en-US" dirty="0" smtClean="0">
                <a:solidFill>
                  <a:schemeClr val="accent1"/>
                </a:solidFill>
              </a:rPr>
              <a:t>QT VALUE-ADD Modules</a:t>
            </a:r>
            <a:endParaRPr lang="ru-RU" dirty="0"/>
          </a:p>
        </p:txBody>
      </p:sp>
      <p:sp>
        <p:nvSpPr>
          <p:cNvPr id="8" name="Content Placeholder 7"/>
          <p:cNvSpPr>
            <a:spLocks noGrp="1"/>
          </p:cNvSpPr>
          <p:nvPr>
            <p:ph sz="quarter" idx="11"/>
          </p:nvPr>
        </p:nvSpPr>
        <p:spPr/>
        <p:txBody>
          <a:bodyPr/>
          <a:lstStyle/>
          <a:p>
            <a:r>
              <a:rPr lang="en-US" dirty="0"/>
              <a:t>Qt for Device </a:t>
            </a:r>
            <a:r>
              <a:rPr lang="en-US" dirty="0" smtClean="0"/>
              <a:t>Creation</a:t>
            </a:r>
          </a:p>
          <a:p>
            <a:r>
              <a:rPr lang="en-US" dirty="0"/>
              <a:t>Qt Charts</a:t>
            </a:r>
          </a:p>
          <a:p>
            <a:r>
              <a:rPr lang="en-US" dirty="0"/>
              <a:t>Qt Quick Compiler</a:t>
            </a:r>
            <a:endParaRPr lang="en-US" dirty="0" smtClean="0"/>
          </a:p>
          <a:p>
            <a:r>
              <a:rPr lang="en-US" dirty="0"/>
              <a:t>Qt Data </a:t>
            </a:r>
            <a:r>
              <a:rPr lang="en-US" dirty="0" smtClean="0"/>
              <a:t>Visualization</a:t>
            </a:r>
          </a:p>
          <a:p>
            <a:r>
              <a:rPr lang="en-US" dirty="0"/>
              <a:t>Qt Purchasing</a:t>
            </a:r>
          </a:p>
          <a:p>
            <a:r>
              <a:rPr lang="en-US" dirty="0"/>
              <a:t>Qt Virtual </a:t>
            </a:r>
            <a:r>
              <a:rPr lang="en-US" dirty="0" smtClean="0"/>
              <a:t>Keyboard</a:t>
            </a:r>
          </a:p>
          <a:p>
            <a:r>
              <a:rPr lang="en-US" dirty="0"/>
              <a:t>Qt Quick 2D Renderer</a:t>
            </a:r>
            <a:endParaRPr lang="ru-RU" dirty="0"/>
          </a:p>
        </p:txBody>
      </p:sp>
    </p:spTree>
    <p:extLst>
      <p:ext uri="{BB962C8B-B14F-4D97-AF65-F5344CB8AC3E}">
        <p14:creationId xmlns:p14="http://schemas.microsoft.com/office/powerpoint/2010/main" val="2640200121"/>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WIDGETS: </a:t>
            </a:r>
            <a:r>
              <a:rPr lang="en-US" dirty="0" err="1" smtClean="0">
                <a:solidFill>
                  <a:schemeClr val="accent1"/>
                </a:solidFill>
              </a:rPr>
              <a:t>QPushButton</a:t>
            </a:r>
            <a:endParaRPr lang="en-US" dirty="0">
              <a:solidFill>
                <a:schemeClr val="accent1"/>
              </a:solidFill>
            </a:endParaRPr>
          </a:p>
        </p:txBody>
      </p:sp>
      <p:sp>
        <p:nvSpPr>
          <p:cNvPr id="5" name="Content Placeholder 4"/>
          <p:cNvSpPr>
            <a:spLocks noGrp="1"/>
          </p:cNvSpPr>
          <p:nvPr>
            <p:ph sz="quarter" idx="11"/>
          </p:nvPr>
        </p:nvSpPr>
        <p:spPr/>
        <p:txBody>
          <a:bodyPr>
            <a:normAutofit lnSpcReduction="10000"/>
          </a:bodyPr>
          <a:lstStyle/>
          <a:p>
            <a:r>
              <a:rPr lang="en-US" dirty="0" err="1" smtClean="0">
                <a:solidFill>
                  <a:schemeClr val="accent3"/>
                </a:solidFill>
              </a:rPr>
              <a:t>QPushButton</a:t>
            </a:r>
            <a:r>
              <a:rPr lang="en-US" dirty="0" smtClean="0">
                <a:solidFill>
                  <a:schemeClr val="accent3"/>
                </a:solidFill>
              </a:rPr>
              <a:t> </a:t>
            </a:r>
            <a:r>
              <a:rPr lang="en-US" dirty="0" smtClean="0"/>
              <a:t>provides </a:t>
            </a:r>
            <a:r>
              <a:rPr lang="en-US" dirty="0"/>
              <a:t>a command button</a:t>
            </a:r>
            <a:r>
              <a:rPr lang="en-US" dirty="0" smtClean="0"/>
              <a:t>.</a:t>
            </a:r>
          </a:p>
          <a:p>
            <a:r>
              <a:rPr lang="en-US" dirty="0"/>
              <a:t>Typical buttons are OK, Apply, Cancel, Close, Yes, No and Help.</a:t>
            </a:r>
            <a:endParaRPr lang="en-US" dirty="0">
              <a:solidFill>
                <a:schemeClr val="accent1"/>
              </a:solidFill>
            </a:endParaRPr>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defTabSz="914400" eaLnBrk="0" fontAlgn="base" hangingPunct="0">
              <a:spcBef>
                <a:spcPct val="0"/>
              </a:spcBef>
              <a:spcAft>
                <a:spcPct val="0"/>
              </a:spcAft>
            </a:pPr>
            <a:r>
              <a:rPr lang="en-US" b="1" dirty="0" err="1">
                <a:solidFill>
                  <a:srgbClr val="9876AA"/>
                </a:solidFill>
                <a:latin typeface="Courier New" panose="02070309020205020404" pitchFamily="49" charset="0"/>
                <a:cs typeface="Courier New" panose="02070309020205020404" pitchFamily="49" charset="0"/>
              </a:rPr>
              <a:t>QPushButton</a:t>
            </a:r>
            <a:r>
              <a:rPr lang="en-US" b="1" dirty="0">
                <a:solidFill>
                  <a:srgbClr val="C0C0C0"/>
                </a:solidFill>
                <a:latin typeface="Courier New" pitchFamily="49" charset="0"/>
                <a:cs typeface="Courier New" pitchFamily="49" charset="0"/>
              </a:rPr>
              <a:t> *button = </a:t>
            </a:r>
          </a:p>
          <a:p>
            <a:pPr defTabSz="914400" eaLnBrk="0" fontAlgn="base" hangingPunct="0">
              <a:spcBef>
                <a:spcPct val="0"/>
              </a:spcBef>
              <a:spcAft>
                <a:spcPct val="0"/>
              </a:spcAft>
            </a:pPr>
            <a:r>
              <a:rPr lang="en-US" b="1" dirty="0">
                <a:solidFill>
                  <a:srgbClr val="C0C0C0"/>
                </a:solidFill>
                <a:latin typeface="Courier New" pitchFamily="49" charset="0"/>
                <a:cs typeface="Courier New" pitchFamily="49" charset="0"/>
              </a:rPr>
              <a:t> </a:t>
            </a:r>
            <a:r>
              <a:rPr lang="en-US" b="1" dirty="0" smtClean="0">
                <a:solidFill>
                  <a:srgbClr val="C0C0C0"/>
                </a:solidFill>
                <a:latin typeface="Courier New" pitchFamily="49" charset="0"/>
                <a:cs typeface="Courier New" pitchFamily="49" charset="0"/>
              </a:rPr>
              <a:t>   </a:t>
            </a:r>
            <a:r>
              <a:rPr lang="en-US" b="1" dirty="0">
                <a:solidFill>
                  <a:srgbClr val="CC7832"/>
                </a:solidFill>
                <a:latin typeface="Courier New" panose="02070309020205020404" pitchFamily="49" charset="0"/>
                <a:cs typeface="Courier New" panose="02070309020205020404" pitchFamily="49" charset="0"/>
              </a:rPr>
              <a:t>new</a:t>
            </a:r>
            <a:r>
              <a:rPr lang="en-US" b="1" dirty="0" smtClean="0">
                <a:solidFill>
                  <a:srgbClr val="C0C0C0"/>
                </a:solidFill>
                <a:latin typeface="Courier New" pitchFamily="49" charset="0"/>
                <a:cs typeface="Courier New" pitchFamily="49" charset="0"/>
              </a:rPr>
              <a:t> </a:t>
            </a:r>
            <a:r>
              <a:rPr lang="en-US" b="1" dirty="0" err="1">
                <a:solidFill>
                  <a:srgbClr val="9876AA"/>
                </a:solidFill>
                <a:latin typeface="Courier New" panose="02070309020205020404" pitchFamily="49" charset="0"/>
                <a:cs typeface="Courier New" panose="02070309020205020404" pitchFamily="49" charset="0"/>
              </a:rPr>
              <a:t>QPushButton</a:t>
            </a:r>
            <a:r>
              <a:rPr lang="en-US" b="1" dirty="0">
                <a:solidFill>
                  <a:srgbClr val="C0C0C0"/>
                </a:solidFill>
                <a:latin typeface="Courier New" pitchFamily="49" charset="0"/>
                <a:cs typeface="Courier New" pitchFamily="49" charset="0"/>
              </a:rPr>
              <a:t>(</a:t>
            </a:r>
            <a:r>
              <a:rPr lang="en-US" b="1" dirty="0">
                <a:solidFill>
                  <a:srgbClr val="6A8759"/>
                </a:solidFill>
                <a:latin typeface="Courier New" panose="02070309020205020404" pitchFamily="49" charset="0"/>
                <a:cs typeface="Courier New" panose="02070309020205020404" pitchFamily="49" charset="0"/>
              </a:rPr>
              <a:t>"&amp;Download"</a:t>
            </a:r>
            <a:r>
              <a:rPr lang="en-US" b="1" dirty="0">
                <a:solidFill>
                  <a:srgbClr val="C0C0C0"/>
                </a:solidFill>
                <a:latin typeface="Courier New" pitchFamily="49" charset="0"/>
                <a:cs typeface="Courier New" pitchFamily="49" charset="0"/>
              </a:rPr>
              <a:t>, </a:t>
            </a:r>
            <a:r>
              <a:rPr lang="en-US" b="1" dirty="0">
                <a:solidFill>
                  <a:srgbClr val="CC7832"/>
                </a:solidFill>
                <a:latin typeface="Courier New" panose="02070309020205020404" pitchFamily="49" charset="0"/>
                <a:cs typeface="Courier New" panose="02070309020205020404" pitchFamily="49" charset="0"/>
              </a:rPr>
              <a:t>this</a:t>
            </a:r>
            <a:r>
              <a:rPr lang="en-US" b="1" dirty="0" smtClean="0">
                <a:solidFill>
                  <a:srgbClr val="C0C0C0"/>
                </a:solidFill>
                <a:latin typeface="Courier New" pitchFamily="49" charset="0"/>
                <a:cs typeface="Courier New" pitchFamily="49" charset="0"/>
              </a:rPr>
              <a:t>);</a:t>
            </a:r>
          </a:p>
          <a:p>
            <a:pPr defTabSz="914400" eaLnBrk="0" fontAlgn="base" hangingPunct="0">
              <a:spcBef>
                <a:spcPct val="0"/>
              </a:spcBef>
              <a:spcAft>
                <a:spcPct val="0"/>
              </a:spcAft>
            </a:pPr>
            <a:endParaRPr lang="en-US" b="1" dirty="0">
              <a:solidFill>
                <a:srgbClr val="C0C0C0"/>
              </a:solidFill>
              <a:latin typeface="Courier New" pitchFamily="49" charset="0"/>
              <a:cs typeface="Courier New" pitchFamily="49" charset="0"/>
            </a:endParaRPr>
          </a:p>
          <a:p>
            <a:pPr defTabSz="914400" eaLnBrk="0" fontAlgn="base" hangingPunct="0">
              <a:spcBef>
                <a:spcPct val="0"/>
              </a:spcBef>
              <a:spcAft>
                <a:spcPct val="0"/>
              </a:spcAft>
            </a:pPr>
            <a:r>
              <a:rPr lang="en-US" b="1" dirty="0">
                <a:solidFill>
                  <a:srgbClr val="808080"/>
                </a:solidFill>
                <a:latin typeface="Courier New" panose="02070309020205020404" pitchFamily="49" charset="0"/>
                <a:cs typeface="Courier New" panose="02070309020205020404" pitchFamily="49" charset="0"/>
              </a:rPr>
              <a:t>// "Alt + D" </a:t>
            </a:r>
            <a:r>
              <a:rPr lang="en-US" b="1" dirty="0" smtClean="0">
                <a:solidFill>
                  <a:srgbClr val="808080"/>
                </a:solidFill>
                <a:latin typeface="Courier New" panose="02070309020205020404" pitchFamily="49" charset="0"/>
                <a:cs typeface="Courier New" panose="02070309020205020404" pitchFamily="49" charset="0"/>
              </a:rPr>
              <a:t>shortcut </a:t>
            </a:r>
            <a:r>
              <a:rPr lang="en-US" b="1" dirty="0">
                <a:solidFill>
                  <a:srgbClr val="808080"/>
                </a:solidFill>
                <a:latin typeface="Courier New" panose="02070309020205020404" pitchFamily="49" charset="0"/>
                <a:cs typeface="Courier New" panose="02070309020205020404" pitchFamily="49" charset="0"/>
              </a:rPr>
              <a:t>will be added</a:t>
            </a:r>
          </a:p>
        </p:txBody>
      </p:sp>
      <p:pic>
        <p:nvPicPr>
          <p:cNvPr id="6" name="Content Placeholder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786375" y="2808288"/>
            <a:ext cx="1186576" cy="1846262"/>
          </a:xfrm>
        </p:spPr>
      </p:pic>
    </p:spTree>
    <p:extLst>
      <p:ext uri="{BB962C8B-B14F-4D97-AF65-F5344CB8AC3E}">
        <p14:creationId xmlns:p14="http://schemas.microsoft.com/office/powerpoint/2010/main" val="557822631"/>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WIDGETS: </a:t>
            </a:r>
            <a:r>
              <a:rPr lang="en-US" dirty="0" err="1">
                <a:solidFill>
                  <a:schemeClr val="accent1"/>
                </a:solidFill>
              </a:rPr>
              <a:t>QPushButton</a:t>
            </a:r>
            <a:endParaRPr lang="en-US" dirty="0">
              <a:solidFill>
                <a:schemeClr val="accent1"/>
              </a:solidFill>
            </a:endParaRPr>
          </a:p>
        </p:txBody>
      </p:sp>
      <p:sp>
        <p:nvSpPr>
          <p:cNvPr id="5" name="Content Placeholder 4"/>
          <p:cNvSpPr>
            <a:spLocks noGrp="1"/>
          </p:cNvSpPr>
          <p:nvPr>
            <p:ph sz="quarter" idx="11"/>
          </p:nvPr>
        </p:nvSpPr>
        <p:spPr>
          <a:xfrm>
            <a:off x="286941" y="897732"/>
            <a:ext cx="4056459" cy="4099718"/>
          </a:xfrm>
        </p:spPr>
        <p:txBody>
          <a:bodyPr>
            <a:normAutofit/>
          </a:bodyPr>
          <a:lstStyle/>
          <a:p>
            <a:r>
              <a:rPr lang="en-US" dirty="0" err="1" smtClean="0">
                <a:solidFill>
                  <a:schemeClr val="accent3"/>
                </a:solidFill>
              </a:rPr>
              <a:t>QPushButton</a:t>
            </a:r>
            <a:r>
              <a:rPr lang="en-US" dirty="0" err="1" smtClean="0">
                <a:solidFill>
                  <a:schemeClr val="accent1"/>
                </a:solidFill>
              </a:rPr>
              <a:t>s</a:t>
            </a:r>
            <a:r>
              <a:rPr lang="en-US" dirty="0" smtClean="0">
                <a:solidFill>
                  <a:schemeClr val="accent1"/>
                </a:solidFill>
              </a:rPr>
              <a:t> are </a:t>
            </a:r>
            <a:r>
              <a:rPr lang="en-US" dirty="0" smtClean="0"/>
              <a:t>displayed with text label, but you can add icon using </a:t>
            </a:r>
            <a:r>
              <a:rPr lang="en-US" dirty="0" err="1" smtClean="0">
                <a:solidFill>
                  <a:schemeClr val="accent3"/>
                </a:solidFill>
              </a:rPr>
              <a:t>setIcon</a:t>
            </a:r>
            <a:r>
              <a:rPr lang="en-US" dirty="0" smtClean="0">
                <a:solidFill>
                  <a:schemeClr val="accent3"/>
                </a:solidFill>
              </a:rPr>
              <a:t>()</a:t>
            </a:r>
            <a:r>
              <a:rPr lang="en-US" dirty="0" smtClean="0"/>
              <a:t> method.</a:t>
            </a:r>
          </a:p>
          <a:p>
            <a:r>
              <a:rPr lang="en-US" dirty="0" err="1" smtClean="0"/>
              <a:t>QPushButtons</a:t>
            </a:r>
            <a:r>
              <a:rPr lang="en-US" dirty="0" smtClean="0"/>
              <a:t> can emit following signals:</a:t>
            </a:r>
          </a:p>
          <a:p>
            <a:pPr lvl="1"/>
            <a:r>
              <a:rPr lang="en-US" dirty="0" smtClean="0">
                <a:solidFill>
                  <a:schemeClr val="accent3"/>
                </a:solidFill>
              </a:rPr>
              <a:t>clicked() </a:t>
            </a:r>
            <a:r>
              <a:rPr lang="en-US" dirty="0" smtClean="0"/>
              <a:t>– commonly used</a:t>
            </a:r>
          </a:p>
          <a:p>
            <a:pPr lvl="1"/>
            <a:r>
              <a:rPr lang="en-US" dirty="0" smtClean="0">
                <a:solidFill>
                  <a:schemeClr val="accent3"/>
                </a:solidFill>
              </a:rPr>
              <a:t>pressed()</a:t>
            </a:r>
          </a:p>
          <a:p>
            <a:pPr lvl="1"/>
            <a:r>
              <a:rPr lang="en-US" dirty="0" smtClean="0">
                <a:solidFill>
                  <a:schemeClr val="accent3"/>
                </a:solidFill>
              </a:rPr>
              <a:t>released()</a:t>
            </a:r>
          </a:p>
          <a:p>
            <a:pPr lvl="1"/>
            <a:endParaRPr lang="en-US" dirty="0" smtClean="0"/>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defTabSz="914400" eaLnBrk="0" fontAlgn="base" hangingPunct="0">
              <a:spcBef>
                <a:spcPct val="0"/>
              </a:spcBef>
              <a:spcAft>
                <a:spcPct val="0"/>
              </a:spcAft>
            </a:pPr>
            <a:r>
              <a:rPr lang="en-US" sz="1600" b="1" dirty="0" err="1">
                <a:solidFill>
                  <a:srgbClr val="9876AA"/>
                </a:solidFill>
                <a:latin typeface="Courier New" panose="02070309020205020404" pitchFamily="49" charset="0"/>
                <a:cs typeface="Courier New" panose="02070309020205020404" pitchFamily="49" charset="0"/>
              </a:rPr>
              <a:t>QObject</a:t>
            </a:r>
            <a:r>
              <a:rPr lang="en-US" sz="1600" b="1" dirty="0">
                <a:solidFill>
                  <a:srgbClr val="A9B7C6"/>
                </a:solidFill>
                <a:latin typeface="Courier New" panose="02070309020205020404" pitchFamily="49" charset="0"/>
                <a:cs typeface="Courier New" panose="02070309020205020404" pitchFamily="49" charset="0"/>
              </a:rPr>
              <a:t>::connect(</a:t>
            </a:r>
          </a:p>
          <a:p>
            <a:pPr defTabSz="914400" eaLnBrk="0" fontAlgn="base" hangingPunct="0">
              <a:spcBef>
                <a:spcPct val="0"/>
              </a:spcBef>
              <a:spcAft>
                <a:spcPct val="0"/>
              </a:spcAft>
            </a:pPr>
            <a:r>
              <a:rPr lang="en-US" sz="1600" b="1" dirty="0">
                <a:solidFill>
                  <a:srgbClr val="A9B7C6"/>
                </a:solidFill>
                <a:latin typeface="Courier New" panose="02070309020205020404" pitchFamily="49" charset="0"/>
                <a:cs typeface="Courier New" panose="02070309020205020404" pitchFamily="49" charset="0"/>
              </a:rPr>
              <a:t>    </a:t>
            </a:r>
            <a:r>
              <a:rPr lang="en-US" sz="1600" b="1" dirty="0" err="1" smtClean="0">
                <a:solidFill>
                  <a:srgbClr val="A9B7C6"/>
                </a:solidFill>
                <a:latin typeface="Courier New" panose="02070309020205020404" pitchFamily="49" charset="0"/>
                <a:cs typeface="Courier New" panose="02070309020205020404" pitchFamily="49" charset="0"/>
              </a:rPr>
              <a:t>closeButton</a:t>
            </a:r>
            <a:r>
              <a:rPr lang="en-US" sz="1600" b="1" dirty="0" smtClean="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600" b="1" dirty="0">
                <a:solidFill>
                  <a:srgbClr val="A9B7C6"/>
                </a:solidFill>
                <a:latin typeface="Courier New" panose="02070309020205020404" pitchFamily="49" charset="0"/>
                <a:cs typeface="Courier New" panose="02070309020205020404" pitchFamily="49" charset="0"/>
              </a:rPr>
              <a:t> </a:t>
            </a:r>
            <a:r>
              <a:rPr lang="en-US" sz="1600" b="1" dirty="0" smtClean="0">
                <a:solidFill>
                  <a:srgbClr val="A9B7C6"/>
                </a:solidFill>
                <a:latin typeface="Courier New" panose="02070309020205020404" pitchFamily="49" charset="0"/>
                <a:cs typeface="Courier New" panose="02070309020205020404" pitchFamily="49" charset="0"/>
              </a:rPr>
              <a:t>   &amp;</a:t>
            </a:r>
            <a:r>
              <a:rPr lang="en-US" sz="1600" b="1" dirty="0" err="1" smtClean="0">
                <a:solidFill>
                  <a:srgbClr val="9876AA"/>
                </a:solidFill>
                <a:latin typeface="Courier New" panose="02070309020205020404" pitchFamily="49" charset="0"/>
                <a:cs typeface="Courier New" panose="02070309020205020404" pitchFamily="49" charset="0"/>
              </a:rPr>
              <a:t>QPushButton</a:t>
            </a:r>
            <a:r>
              <a:rPr lang="en-US" sz="1600" b="1" dirty="0" smtClean="0">
                <a:solidFill>
                  <a:srgbClr val="A9B7C6"/>
                </a:solidFill>
                <a:latin typeface="Courier New" panose="02070309020205020404" pitchFamily="49" charset="0"/>
                <a:cs typeface="Courier New" panose="02070309020205020404" pitchFamily="49" charset="0"/>
              </a:rPr>
              <a:t>::clicked,</a:t>
            </a:r>
            <a:endParaRPr lang="en-US" sz="1600" b="1" dirty="0">
              <a:solidFill>
                <a:srgbClr val="A9B7C6"/>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sz="1600" b="1" dirty="0">
                <a:solidFill>
                  <a:srgbClr val="000000"/>
                </a:solidFill>
                <a:latin typeface="Courier New" pitchFamily="49" charset="0"/>
                <a:cs typeface="Courier New" pitchFamily="49" charset="0"/>
              </a:rPr>
              <a:t>    </a:t>
            </a:r>
            <a:r>
              <a:rPr lang="en-US" sz="1600" b="1" dirty="0" smtClean="0">
                <a:solidFill>
                  <a:srgbClr val="A9B7C6"/>
                </a:solidFill>
                <a:latin typeface="Courier New" panose="02070309020205020404" pitchFamily="49" charset="0"/>
                <a:cs typeface="Courier New" panose="02070309020205020404" pitchFamily="49" charset="0"/>
              </a:rPr>
              <a:t>this,</a:t>
            </a:r>
          </a:p>
          <a:p>
            <a:pPr defTabSz="914400" eaLnBrk="0" fontAlgn="base" hangingPunct="0">
              <a:spcBef>
                <a:spcPct val="0"/>
              </a:spcBef>
              <a:spcAft>
                <a:spcPct val="0"/>
              </a:spcAft>
            </a:pPr>
            <a:r>
              <a:rPr lang="en-US" sz="1600" b="1" dirty="0">
                <a:solidFill>
                  <a:srgbClr val="A9B7C6"/>
                </a:solidFill>
                <a:latin typeface="Courier New" panose="02070309020205020404" pitchFamily="49" charset="0"/>
                <a:cs typeface="Courier New" panose="02070309020205020404" pitchFamily="49" charset="0"/>
              </a:rPr>
              <a:t> </a:t>
            </a:r>
            <a:r>
              <a:rPr lang="en-US" sz="1600" b="1" dirty="0" smtClean="0">
                <a:solidFill>
                  <a:srgbClr val="A9B7C6"/>
                </a:solidFill>
                <a:latin typeface="Courier New" panose="02070309020205020404" pitchFamily="49" charset="0"/>
                <a:cs typeface="Courier New" panose="02070309020205020404" pitchFamily="49" charset="0"/>
              </a:rPr>
              <a:t>   &amp;</a:t>
            </a:r>
            <a:r>
              <a:rPr lang="en-US" sz="1600" b="1" dirty="0" err="1" smtClean="0">
                <a:solidFill>
                  <a:srgbClr val="9876AA"/>
                </a:solidFill>
                <a:latin typeface="Courier New" panose="02070309020205020404" pitchFamily="49" charset="0"/>
                <a:cs typeface="Courier New" panose="02070309020205020404" pitchFamily="49" charset="0"/>
              </a:rPr>
              <a:t>MyForm</a:t>
            </a:r>
            <a:r>
              <a:rPr lang="en-US" sz="1600" b="1" dirty="0" smtClean="0">
                <a:solidFill>
                  <a:srgbClr val="A9B7C6"/>
                </a:solidFill>
                <a:latin typeface="Courier New" panose="02070309020205020404" pitchFamily="49" charset="0"/>
                <a:cs typeface="Courier New" panose="02070309020205020404" pitchFamily="49" charset="0"/>
              </a:rPr>
              <a:t>::close</a:t>
            </a:r>
            <a:endParaRPr lang="en-US" sz="1600" b="1" dirty="0">
              <a:solidFill>
                <a:srgbClr val="A9B7C6"/>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sz="1600" b="1" dirty="0">
                <a:solidFill>
                  <a:srgbClr val="A9B7C6"/>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250958153"/>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WIDGETS: </a:t>
            </a:r>
            <a:r>
              <a:rPr lang="en-US" dirty="0" err="1">
                <a:solidFill>
                  <a:schemeClr val="accent1"/>
                </a:solidFill>
              </a:rPr>
              <a:t>QPushButton</a:t>
            </a:r>
            <a:endParaRPr lang="ru-RU" dirty="0"/>
          </a:p>
        </p:txBody>
      </p:sp>
      <p:sp>
        <p:nvSpPr>
          <p:cNvPr id="4" name="Content Placeholder 3"/>
          <p:cNvSpPr>
            <a:spLocks noGrp="1"/>
          </p:cNvSpPr>
          <p:nvPr>
            <p:ph sz="quarter" idx="11"/>
          </p:nvPr>
        </p:nvSpPr>
        <p:spPr/>
        <p:txBody>
          <a:bodyPr>
            <a:normAutofit fontScale="92500" lnSpcReduction="10000"/>
          </a:bodyPr>
          <a:lstStyle/>
          <a:p>
            <a:r>
              <a:rPr lang="en-US" dirty="0" err="1" smtClean="0">
                <a:solidFill>
                  <a:schemeClr val="accent3"/>
                </a:solidFill>
              </a:rPr>
              <a:t>QPushButton</a:t>
            </a:r>
            <a:r>
              <a:rPr lang="en-US" dirty="0" err="1" smtClean="0"/>
              <a:t>s</a:t>
            </a:r>
            <a:r>
              <a:rPr lang="en-US" dirty="0" smtClean="0"/>
              <a:t> can de default</a:t>
            </a:r>
          </a:p>
          <a:p>
            <a:r>
              <a:rPr lang="en-US" dirty="0"/>
              <a:t>A default button is a push button that is activated when the user presses the Enter or Return key in a dialog</a:t>
            </a:r>
            <a:r>
              <a:rPr lang="en-US" dirty="0" smtClean="0"/>
              <a:t>.</a:t>
            </a:r>
          </a:p>
          <a:p>
            <a:r>
              <a:rPr lang="en-US" dirty="0"/>
              <a:t>Use </a:t>
            </a:r>
            <a:r>
              <a:rPr lang="en-US" dirty="0" err="1" smtClean="0">
                <a:solidFill>
                  <a:schemeClr val="accent3"/>
                </a:solidFill>
              </a:rPr>
              <a:t>setDefault</a:t>
            </a:r>
            <a:r>
              <a:rPr lang="en-US" dirty="0" smtClean="0">
                <a:solidFill>
                  <a:schemeClr val="accent3"/>
                </a:solidFill>
              </a:rPr>
              <a:t>/</a:t>
            </a:r>
            <a:r>
              <a:rPr lang="en-US" dirty="0" err="1" smtClean="0">
                <a:solidFill>
                  <a:schemeClr val="accent3"/>
                </a:solidFill>
              </a:rPr>
              <a:t>setAutoDeault</a:t>
            </a:r>
            <a:r>
              <a:rPr lang="en-US" dirty="0" smtClean="0"/>
              <a:t> methods to set default state.</a:t>
            </a:r>
          </a:p>
          <a:p>
            <a:r>
              <a:rPr lang="en-US" dirty="0" smtClean="0"/>
              <a:t>More useful methods are inherited from </a:t>
            </a:r>
            <a:r>
              <a:rPr lang="en-US" dirty="0" err="1" smtClean="0"/>
              <a:t>QAbstractButton</a:t>
            </a:r>
            <a:r>
              <a:rPr lang="en-US" dirty="0" smtClean="0"/>
              <a:t> – parent for all buttons.</a:t>
            </a:r>
            <a:endParaRPr lang="ru-RU" dirty="0"/>
          </a:p>
        </p:txBody>
      </p:sp>
      <p:pic>
        <p:nvPicPr>
          <p:cNvPr id="6" name="Content Placeholder 5"/>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5009745" y="1549914"/>
            <a:ext cx="3556810" cy="2451659"/>
          </a:xfrm>
        </p:spPr>
      </p:pic>
    </p:spTree>
    <p:extLst>
      <p:ext uri="{BB962C8B-B14F-4D97-AF65-F5344CB8AC3E}">
        <p14:creationId xmlns:p14="http://schemas.microsoft.com/office/powerpoint/2010/main" val="282231110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WIDGETS: </a:t>
            </a:r>
            <a:r>
              <a:rPr lang="en-US" dirty="0" err="1" smtClean="0">
                <a:solidFill>
                  <a:schemeClr val="accent1"/>
                </a:solidFill>
              </a:rPr>
              <a:t>QPushButtons</a:t>
            </a:r>
            <a:r>
              <a:rPr lang="en-US" dirty="0" smtClean="0">
                <a:solidFill>
                  <a:schemeClr val="accent1"/>
                </a:solidFill>
              </a:rPr>
              <a:t> States</a:t>
            </a:r>
            <a:endParaRPr lang="en-US" dirty="0">
              <a:solidFill>
                <a:schemeClr val="accent1"/>
              </a:solidFill>
            </a:endParaRPr>
          </a:p>
        </p:txBody>
      </p:sp>
      <p:graphicFrame>
        <p:nvGraphicFramePr>
          <p:cNvPr id="7" name="Content Placeholder 6"/>
          <p:cNvGraphicFramePr>
            <a:graphicFrameLocks noGrp="1"/>
          </p:cNvGraphicFramePr>
          <p:nvPr>
            <p:ph sz="quarter" idx="11"/>
            <p:extLst>
              <p:ext uri="{D42A27DB-BD31-4B8C-83A1-F6EECF244321}">
                <p14:modId xmlns:p14="http://schemas.microsoft.com/office/powerpoint/2010/main" val="1542899833"/>
              </p:ext>
            </p:extLst>
          </p:nvPr>
        </p:nvGraphicFramePr>
        <p:xfrm>
          <a:off x="287338" y="898525"/>
          <a:ext cx="8593072" cy="2992120"/>
        </p:xfrm>
        <a:graphic>
          <a:graphicData uri="http://schemas.openxmlformats.org/drawingml/2006/table">
            <a:tbl>
              <a:tblPr firstRow="1" bandRow="1">
                <a:tableStyleId>{5C22544A-7EE6-4342-B048-85BDC9FD1C3A}</a:tableStyleId>
              </a:tblPr>
              <a:tblGrid>
                <a:gridCol w="5149366">
                  <a:extLst>
                    <a:ext uri="{9D8B030D-6E8A-4147-A177-3AD203B41FA5}">
                      <a16:colId xmlns:a16="http://schemas.microsoft.com/office/drawing/2014/main" xmlns="" val="20000"/>
                    </a:ext>
                  </a:extLst>
                </a:gridCol>
                <a:gridCol w="3443706">
                  <a:extLst>
                    <a:ext uri="{9D8B030D-6E8A-4147-A177-3AD203B41FA5}">
                      <a16:colId xmlns:a16="http://schemas.microsoft.com/office/drawing/2014/main" xmlns="" val="20001"/>
                    </a:ext>
                  </a:extLst>
                </a:gridCol>
              </a:tblGrid>
              <a:tr h="370840">
                <a:tc>
                  <a:txBody>
                    <a:bodyPr/>
                    <a:lstStyle/>
                    <a:p>
                      <a:r>
                        <a:rPr lang="en-US" sz="2000" dirty="0" smtClean="0"/>
                        <a:t>State</a:t>
                      </a:r>
                      <a:endParaRPr lang="ru-RU" sz="2000" dirty="0"/>
                    </a:p>
                  </a:txBody>
                  <a:tcPr/>
                </a:tc>
                <a:tc>
                  <a:txBody>
                    <a:bodyPr/>
                    <a:lstStyle/>
                    <a:p>
                      <a:r>
                        <a:rPr kumimoji="0" lang="en-US" sz="2000" b="1" i="0" u="none" strike="noStrike" kern="1200" cap="none" spc="0" normalizeH="0" baseline="0" noProof="0" dirty="0" smtClean="0">
                          <a:ln>
                            <a:noFill/>
                          </a:ln>
                          <a:solidFill>
                            <a:srgbClr val="FFFFFF"/>
                          </a:solidFill>
                          <a:effectLst/>
                          <a:uLnTx/>
                          <a:uFillTx/>
                          <a:latin typeface="+mn-lt"/>
                          <a:ea typeface="+mn-ea"/>
                          <a:cs typeface="+mn-cs"/>
                        </a:rPr>
                        <a:t>How to set/check</a:t>
                      </a:r>
                      <a:endParaRPr lang="ru-RU" dirty="0"/>
                    </a:p>
                  </a:txBody>
                  <a:tcPr/>
                </a:tc>
                <a:extLst>
                  <a:ext uri="{0D108BD9-81ED-4DB2-BD59-A6C34878D82A}">
                    <a16:rowId xmlns:a16="http://schemas.microsoft.com/office/drawing/2014/main" xmlns="" val="10000"/>
                  </a:ext>
                </a:extLst>
              </a:tr>
              <a:tr h="370840">
                <a:tc>
                  <a:txBody>
                    <a:bodyPr/>
                    <a:lstStyle/>
                    <a:p>
                      <a:r>
                        <a:rPr lang="en-US" sz="1800" dirty="0" smtClean="0"/>
                        <a:t>Available or not (grayed out, disabled)</a:t>
                      </a:r>
                    </a:p>
                  </a:txBody>
                  <a:tcPr anchor="ctr"/>
                </a:tc>
                <a:tc>
                  <a:txBody>
                    <a:bodyPr/>
                    <a:lstStyle/>
                    <a:p>
                      <a:r>
                        <a:rPr lang="en-US" sz="1800" b="0" i="0" kern="1200" dirty="0" err="1" smtClean="0">
                          <a:solidFill>
                            <a:schemeClr val="dk1"/>
                          </a:solidFill>
                          <a:effectLst/>
                          <a:latin typeface="+mn-lt"/>
                          <a:ea typeface="+mn-ea"/>
                          <a:cs typeface="+mn-cs"/>
                        </a:rPr>
                        <a:t>setEnabled</a:t>
                      </a:r>
                      <a:r>
                        <a:rPr lang="en-US" sz="1800" b="0" i="0" kern="1200" dirty="0" smtClean="0">
                          <a:solidFill>
                            <a:schemeClr val="dk1"/>
                          </a:solidFill>
                          <a:effectLst/>
                          <a:latin typeface="+mn-lt"/>
                          <a:ea typeface="+mn-ea"/>
                          <a:cs typeface="+mn-cs"/>
                        </a:rPr>
                        <a:t>()/</a:t>
                      </a:r>
                      <a:r>
                        <a:rPr lang="en-US" sz="1800" b="0" i="0" kern="1200" dirty="0" err="1" smtClean="0">
                          <a:solidFill>
                            <a:schemeClr val="dk1"/>
                          </a:solidFill>
                          <a:effectLst/>
                          <a:latin typeface="+mn-lt"/>
                          <a:ea typeface="+mn-ea"/>
                          <a:cs typeface="+mn-cs"/>
                        </a:rPr>
                        <a:t>isEnable</a:t>
                      </a:r>
                      <a:r>
                        <a:rPr lang="en-US" sz="1800" b="0" i="0" kern="1200" dirty="0" smtClean="0">
                          <a:solidFill>
                            <a:schemeClr val="dk1"/>
                          </a:solidFill>
                          <a:effectLst/>
                          <a:latin typeface="+mn-lt"/>
                          <a:ea typeface="+mn-ea"/>
                          <a:cs typeface="+mn-cs"/>
                        </a:rPr>
                        <a:t>()</a:t>
                      </a:r>
                    </a:p>
                  </a:txBody>
                  <a:tcPr anchor="ctr"/>
                </a:tc>
                <a:extLst>
                  <a:ext uri="{0D108BD9-81ED-4DB2-BD59-A6C34878D82A}">
                    <a16:rowId xmlns:a16="http://schemas.microsoft.com/office/drawing/2014/main" xmlns="" val="10001"/>
                  </a:ext>
                </a:extLst>
              </a:tr>
              <a:tr h="37084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dirty="0" smtClean="0"/>
                        <a:t>Standard/toggling push button</a:t>
                      </a:r>
                    </a:p>
                  </a:txBody>
                  <a:tcPr anchor="ctr"/>
                </a:tc>
                <a:tc>
                  <a:txBody>
                    <a:bodyPr/>
                    <a:lstStyle/>
                    <a:p>
                      <a:r>
                        <a:rPr lang="en-US" sz="1800" b="0" i="0" kern="1200" dirty="0" err="1" smtClean="0">
                          <a:solidFill>
                            <a:schemeClr val="dk1"/>
                          </a:solidFill>
                          <a:effectLst/>
                          <a:latin typeface="+mn-lt"/>
                          <a:ea typeface="+mn-ea"/>
                          <a:cs typeface="+mn-cs"/>
                        </a:rPr>
                        <a:t>setCheckable</a:t>
                      </a:r>
                      <a:r>
                        <a:rPr lang="en-US" sz="1800" b="0" i="0" kern="1200" dirty="0" smtClean="0">
                          <a:solidFill>
                            <a:schemeClr val="dk1"/>
                          </a:solidFill>
                          <a:effectLst/>
                          <a:latin typeface="+mn-lt"/>
                          <a:ea typeface="+mn-ea"/>
                          <a:cs typeface="+mn-cs"/>
                        </a:rPr>
                        <a:t>()/</a:t>
                      </a:r>
                      <a:r>
                        <a:rPr lang="en-US" sz="1800" b="0" i="0" kern="1200" dirty="0" err="1" smtClean="0">
                          <a:solidFill>
                            <a:schemeClr val="dk1"/>
                          </a:solidFill>
                          <a:effectLst/>
                          <a:latin typeface="+mn-lt"/>
                          <a:ea typeface="+mn-ea"/>
                          <a:cs typeface="+mn-cs"/>
                        </a:rPr>
                        <a:t>isCheckable</a:t>
                      </a:r>
                      <a:r>
                        <a:rPr lang="en-US" sz="1800" b="0" i="0" kern="1200" dirty="0" smtClean="0">
                          <a:solidFill>
                            <a:schemeClr val="dk1"/>
                          </a:solidFill>
                          <a:effectLst/>
                          <a:latin typeface="+mn-lt"/>
                          <a:ea typeface="+mn-ea"/>
                          <a:cs typeface="+mn-cs"/>
                        </a:rPr>
                        <a:t>()</a:t>
                      </a:r>
                    </a:p>
                  </a:txBody>
                  <a:tcPr anchor="ctr"/>
                </a:tc>
                <a:extLst>
                  <a:ext uri="{0D108BD9-81ED-4DB2-BD59-A6C34878D82A}">
                    <a16:rowId xmlns:a16="http://schemas.microsoft.com/office/drawing/2014/main" xmlns="" val="10002"/>
                  </a:ext>
                </a:extLst>
              </a:tr>
              <a:tr h="370840">
                <a:tc>
                  <a:txBody>
                    <a:bodyPr/>
                    <a:lstStyle/>
                    <a:p>
                      <a:r>
                        <a:rPr lang="en-US" sz="1800" dirty="0" smtClean="0"/>
                        <a:t>Menu</a:t>
                      </a:r>
                      <a:r>
                        <a:rPr lang="en-US" sz="1800" baseline="0" dirty="0" smtClean="0"/>
                        <a:t> button (with dropdown)</a:t>
                      </a:r>
                      <a:endParaRPr lang="en-US" sz="1800" dirty="0" smtClean="0"/>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0" i="0" kern="1200" dirty="0" err="1" smtClean="0">
                          <a:solidFill>
                            <a:schemeClr val="dk1"/>
                          </a:solidFill>
                          <a:effectLst/>
                          <a:latin typeface="+mn-lt"/>
                          <a:ea typeface="+mn-ea"/>
                          <a:cs typeface="+mn-cs"/>
                        </a:rPr>
                        <a:t>setMenu</a:t>
                      </a:r>
                      <a:r>
                        <a:rPr lang="en-US" sz="1800" b="0" i="0" kern="1200" dirty="0" smtClean="0">
                          <a:solidFill>
                            <a:schemeClr val="dk1"/>
                          </a:solidFill>
                          <a:effectLst/>
                          <a:latin typeface="+mn-lt"/>
                          <a:ea typeface="+mn-ea"/>
                          <a:cs typeface="+mn-cs"/>
                        </a:rPr>
                        <a:t>()</a:t>
                      </a:r>
                    </a:p>
                  </a:txBody>
                  <a:tcPr anchor="ctr"/>
                </a:tc>
                <a:extLst>
                  <a:ext uri="{0D108BD9-81ED-4DB2-BD59-A6C34878D82A}">
                    <a16:rowId xmlns:a16="http://schemas.microsoft.com/office/drawing/2014/main" xmlns="" val="10003"/>
                  </a:ext>
                </a:extLst>
              </a:tr>
              <a:tr h="370840">
                <a:tc>
                  <a:txBody>
                    <a:bodyPr/>
                    <a:lstStyle/>
                    <a:p>
                      <a:r>
                        <a:rPr lang="en-US" sz="1800" dirty="0" smtClean="0"/>
                        <a:t>On or off (for toggle buttons)</a:t>
                      </a:r>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0" i="0" kern="1200" dirty="0" err="1" smtClean="0">
                          <a:solidFill>
                            <a:schemeClr val="dk1"/>
                          </a:solidFill>
                          <a:effectLst/>
                          <a:latin typeface="+mn-lt"/>
                          <a:ea typeface="+mn-ea"/>
                          <a:cs typeface="+mn-cs"/>
                        </a:rPr>
                        <a:t>setChecked</a:t>
                      </a:r>
                      <a:r>
                        <a:rPr lang="en-US" sz="1800" b="0" i="0" kern="1200" dirty="0" smtClean="0">
                          <a:solidFill>
                            <a:schemeClr val="dk1"/>
                          </a:solidFill>
                          <a:effectLst/>
                          <a:latin typeface="+mn-lt"/>
                          <a:ea typeface="+mn-ea"/>
                          <a:cs typeface="+mn-cs"/>
                        </a:rPr>
                        <a:t>()</a:t>
                      </a:r>
                      <a:r>
                        <a:rPr lang="en-US" sz="1800" b="0" i="0" kern="1200" baseline="0" dirty="0" smtClean="0">
                          <a:solidFill>
                            <a:schemeClr val="dk1"/>
                          </a:solidFill>
                          <a:effectLst/>
                          <a:latin typeface="+mn-lt"/>
                          <a:ea typeface="+mn-ea"/>
                          <a:cs typeface="+mn-cs"/>
                        </a:rPr>
                        <a:t>/</a:t>
                      </a:r>
                      <a:r>
                        <a:rPr lang="en-US" sz="1800" b="0" i="0" kern="1200" baseline="0" dirty="0" err="1" smtClean="0">
                          <a:solidFill>
                            <a:schemeClr val="dk1"/>
                          </a:solidFill>
                          <a:effectLst/>
                          <a:latin typeface="+mn-lt"/>
                          <a:ea typeface="+mn-ea"/>
                          <a:cs typeface="+mn-cs"/>
                        </a:rPr>
                        <a:t>isChecked</a:t>
                      </a:r>
                      <a:r>
                        <a:rPr lang="en-US" sz="1800" b="0" i="0" kern="1200" baseline="0" dirty="0" smtClean="0">
                          <a:solidFill>
                            <a:schemeClr val="dk1"/>
                          </a:solidFill>
                          <a:effectLst/>
                          <a:latin typeface="+mn-lt"/>
                          <a:ea typeface="+mn-ea"/>
                          <a:cs typeface="+mn-cs"/>
                        </a:rPr>
                        <a:t>()</a:t>
                      </a:r>
                      <a:endParaRPr lang="en-US" sz="1800" b="0" i="0" kern="1200" dirty="0" smtClean="0">
                        <a:solidFill>
                          <a:schemeClr val="dk1"/>
                        </a:solidFill>
                        <a:effectLst/>
                        <a:latin typeface="+mn-lt"/>
                        <a:ea typeface="+mn-ea"/>
                        <a:cs typeface="+mn-cs"/>
                      </a:endParaRPr>
                    </a:p>
                  </a:txBody>
                  <a:tcPr anchor="ctr"/>
                </a:tc>
                <a:extLst>
                  <a:ext uri="{0D108BD9-81ED-4DB2-BD59-A6C34878D82A}">
                    <a16:rowId xmlns:a16="http://schemas.microsoft.com/office/drawing/2014/main" xmlns="" val="10004"/>
                  </a:ext>
                </a:extLst>
              </a:tr>
              <a:tr h="370840">
                <a:tc>
                  <a:txBody>
                    <a:bodyPr/>
                    <a:lstStyle/>
                    <a:p>
                      <a:r>
                        <a:rPr lang="en-US" sz="1800" dirty="0" smtClean="0"/>
                        <a:t>Default or normal</a:t>
                      </a:r>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0" i="0" kern="1200" dirty="0" err="1" smtClean="0">
                          <a:solidFill>
                            <a:schemeClr val="dk1"/>
                          </a:solidFill>
                          <a:effectLst/>
                          <a:latin typeface="+mn-lt"/>
                          <a:ea typeface="+mn-ea"/>
                          <a:cs typeface="+mn-cs"/>
                        </a:rPr>
                        <a:t>setDefault</a:t>
                      </a:r>
                      <a:r>
                        <a:rPr lang="en-US" sz="1800" b="0" i="0" kern="1200" dirty="0" smtClean="0">
                          <a:solidFill>
                            <a:schemeClr val="dk1"/>
                          </a:solidFill>
                          <a:effectLst/>
                          <a:latin typeface="+mn-lt"/>
                          <a:ea typeface="+mn-ea"/>
                          <a:cs typeface="+mn-cs"/>
                        </a:rPr>
                        <a:t>()/</a:t>
                      </a:r>
                      <a:r>
                        <a:rPr lang="en-US" sz="1800" b="0" i="0" kern="1200" dirty="0" err="1" smtClean="0">
                          <a:solidFill>
                            <a:schemeClr val="dk1"/>
                          </a:solidFill>
                          <a:effectLst/>
                          <a:latin typeface="+mn-lt"/>
                          <a:ea typeface="+mn-ea"/>
                          <a:cs typeface="+mn-cs"/>
                        </a:rPr>
                        <a:t>isDefault</a:t>
                      </a:r>
                      <a:r>
                        <a:rPr lang="en-US" sz="1800" b="0" i="0" kern="1200" dirty="0" smtClean="0">
                          <a:solidFill>
                            <a:schemeClr val="dk1"/>
                          </a:solidFill>
                          <a:effectLst/>
                          <a:latin typeface="+mn-lt"/>
                          <a:ea typeface="+mn-ea"/>
                          <a:cs typeface="+mn-cs"/>
                        </a:rPr>
                        <a:t>()</a:t>
                      </a:r>
                    </a:p>
                  </a:txBody>
                  <a:tcPr anchor="ctr"/>
                </a:tc>
                <a:extLst>
                  <a:ext uri="{0D108BD9-81ED-4DB2-BD59-A6C34878D82A}">
                    <a16:rowId xmlns:a16="http://schemas.microsoft.com/office/drawing/2014/main" xmlns="" val="10005"/>
                  </a:ext>
                </a:extLst>
              </a:tr>
              <a:tr h="370840">
                <a:tc>
                  <a:txBody>
                    <a:bodyPr/>
                    <a:lstStyle/>
                    <a:p>
                      <a:r>
                        <a:rPr lang="en-US" sz="1800" dirty="0" err="1" smtClean="0"/>
                        <a:t>Autorepeat</a:t>
                      </a:r>
                      <a:r>
                        <a:rPr lang="en-US" sz="1800" baseline="0" dirty="0" smtClean="0"/>
                        <a:t> or not</a:t>
                      </a:r>
                      <a:endParaRPr lang="en-US" sz="1800" dirty="0" smtClean="0"/>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0" i="0" kern="1200" dirty="0" err="1" smtClean="0">
                          <a:solidFill>
                            <a:schemeClr val="dk1"/>
                          </a:solidFill>
                          <a:effectLst/>
                          <a:latin typeface="+mn-lt"/>
                          <a:ea typeface="+mn-ea"/>
                          <a:cs typeface="+mn-cs"/>
                        </a:rPr>
                        <a:t>setAutoRepeat</a:t>
                      </a:r>
                      <a:r>
                        <a:rPr lang="en-US" sz="1800" b="0" i="0" kern="1200" dirty="0" smtClean="0">
                          <a:solidFill>
                            <a:schemeClr val="dk1"/>
                          </a:solidFill>
                          <a:effectLst/>
                          <a:latin typeface="+mn-lt"/>
                          <a:ea typeface="+mn-ea"/>
                          <a:cs typeface="+mn-cs"/>
                        </a:rPr>
                        <a:t>()/</a:t>
                      </a:r>
                      <a:r>
                        <a:rPr lang="en-US" sz="1800" b="0" i="0" kern="1200" dirty="0" err="1" smtClean="0">
                          <a:solidFill>
                            <a:schemeClr val="dk1"/>
                          </a:solidFill>
                          <a:effectLst/>
                          <a:latin typeface="+mn-lt"/>
                          <a:ea typeface="+mn-ea"/>
                          <a:cs typeface="+mn-cs"/>
                        </a:rPr>
                        <a:t>isAutoRepeat</a:t>
                      </a:r>
                      <a:r>
                        <a:rPr lang="en-US" sz="1800" b="0" i="0" kern="1200" dirty="0" smtClean="0">
                          <a:solidFill>
                            <a:schemeClr val="dk1"/>
                          </a:solidFill>
                          <a:effectLst/>
                          <a:latin typeface="+mn-lt"/>
                          <a:ea typeface="+mn-ea"/>
                          <a:cs typeface="+mn-cs"/>
                        </a:rPr>
                        <a:t>()</a:t>
                      </a:r>
                    </a:p>
                  </a:txBody>
                  <a:tcPr anchor="ctr"/>
                </a:tc>
                <a:extLst>
                  <a:ext uri="{0D108BD9-81ED-4DB2-BD59-A6C34878D82A}">
                    <a16:rowId xmlns:a16="http://schemas.microsoft.com/office/drawing/2014/main" xmlns="" val="10006"/>
                  </a:ext>
                </a:extLst>
              </a:tr>
              <a:tr h="370840">
                <a:tc>
                  <a:txBody>
                    <a:bodyPr/>
                    <a:lstStyle/>
                    <a:p>
                      <a:r>
                        <a:rPr lang="en-US" sz="1800" dirty="0" smtClean="0"/>
                        <a:t>Pressed down or not</a:t>
                      </a:r>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0" i="0" kern="1200" dirty="0" err="1" smtClean="0">
                          <a:solidFill>
                            <a:schemeClr val="dk1"/>
                          </a:solidFill>
                          <a:effectLst/>
                          <a:latin typeface="+mn-lt"/>
                          <a:ea typeface="+mn-ea"/>
                          <a:cs typeface="+mn-cs"/>
                        </a:rPr>
                        <a:t>setDown</a:t>
                      </a:r>
                      <a:r>
                        <a:rPr lang="en-US" sz="1800" b="0" i="0" kern="1200" dirty="0" smtClean="0">
                          <a:solidFill>
                            <a:schemeClr val="dk1"/>
                          </a:solidFill>
                          <a:effectLst/>
                          <a:latin typeface="+mn-lt"/>
                          <a:ea typeface="+mn-ea"/>
                          <a:cs typeface="+mn-cs"/>
                        </a:rPr>
                        <a:t>()/</a:t>
                      </a:r>
                      <a:r>
                        <a:rPr lang="en-US" sz="1800" b="0" i="0" kern="1200" dirty="0" err="1" smtClean="0">
                          <a:solidFill>
                            <a:schemeClr val="dk1"/>
                          </a:solidFill>
                          <a:effectLst/>
                          <a:latin typeface="+mn-lt"/>
                          <a:ea typeface="+mn-ea"/>
                          <a:cs typeface="+mn-cs"/>
                        </a:rPr>
                        <a:t>isDown</a:t>
                      </a:r>
                      <a:r>
                        <a:rPr lang="en-US" sz="1800" b="0" i="0" kern="1200" dirty="0" smtClean="0">
                          <a:solidFill>
                            <a:schemeClr val="dk1"/>
                          </a:solidFill>
                          <a:effectLst/>
                          <a:latin typeface="+mn-lt"/>
                          <a:ea typeface="+mn-ea"/>
                          <a:cs typeface="+mn-cs"/>
                        </a:rPr>
                        <a:t>()</a:t>
                      </a:r>
                    </a:p>
                  </a:txBody>
                  <a:tcPr anchor="ct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1278975219"/>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WIDGETS: </a:t>
            </a:r>
            <a:r>
              <a:rPr lang="en-US" dirty="0" err="1" smtClean="0">
                <a:solidFill>
                  <a:schemeClr val="accent1"/>
                </a:solidFill>
              </a:rPr>
              <a:t>QRADIOButton</a:t>
            </a:r>
            <a:endParaRPr lang="ru-RU" dirty="0"/>
          </a:p>
        </p:txBody>
      </p:sp>
      <p:sp>
        <p:nvSpPr>
          <p:cNvPr id="4" name="Content Placeholder 3"/>
          <p:cNvSpPr>
            <a:spLocks noGrp="1"/>
          </p:cNvSpPr>
          <p:nvPr>
            <p:ph sz="quarter" idx="11"/>
          </p:nvPr>
        </p:nvSpPr>
        <p:spPr/>
        <p:txBody>
          <a:bodyPr/>
          <a:lstStyle/>
          <a:p>
            <a:r>
              <a:rPr lang="en-US" dirty="0" err="1" smtClean="0">
                <a:solidFill>
                  <a:schemeClr val="accent3"/>
                </a:solidFill>
              </a:rPr>
              <a:t>QRadioButton</a:t>
            </a:r>
            <a:r>
              <a:rPr lang="en-US" dirty="0" smtClean="0">
                <a:solidFill>
                  <a:schemeClr val="accent3"/>
                </a:solidFill>
              </a:rPr>
              <a:t> </a:t>
            </a:r>
            <a:r>
              <a:rPr lang="en-US" dirty="0"/>
              <a:t>widget provides a radio button with a text </a:t>
            </a:r>
            <a:r>
              <a:rPr lang="en-US" dirty="0" smtClean="0"/>
              <a:t>label.</a:t>
            </a:r>
          </a:p>
          <a:p>
            <a:r>
              <a:rPr lang="en-US" dirty="0"/>
              <a:t>A </a:t>
            </a:r>
            <a:r>
              <a:rPr lang="en-US" dirty="0" err="1">
                <a:solidFill>
                  <a:schemeClr val="accent3"/>
                </a:solidFill>
              </a:rPr>
              <a:t>QRadioButton</a:t>
            </a:r>
            <a:r>
              <a:rPr lang="en-US" dirty="0"/>
              <a:t> is an option button that can be switched on (checked) or off (unchecked). Radio buttons typically present the user with a "one of many" choice.</a:t>
            </a:r>
            <a:endParaRPr lang="en-US" dirty="0" smtClean="0"/>
          </a:p>
        </p:txBody>
      </p:sp>
      <p:pic>
        <p:nvPicPr>
          <p:cNvPr id="5" name="Content Placeholder 4"/>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4695825" y="1377374"/>
            <a:ext cx="4184650" cy="2796740"/>
          </a:xfrm>
        </p:spPr>
      </p:pic>
    </p:spTree>
    <p:extLst>
      <p:ext uri="{BB962C8B-B14F-4D97-AF65-F5344CB8AC3E}">
        <p14:creationId xmlns:p14="http://schemas.microsoft.com/office/powerpoint/2010/main" val="1702889641"/>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WIDGETS: </a:t>
            </a:r>
            <a:r>
              <a:rPr lang="en-US" dirty="0" smtClean="0">
                <a:solidFill>
                  <a:schemeClr val="accent1"/>
                </a:solidFill>
              </a:rPr>
              <a:t>QRADIOBUTTON</a:t>
            </a:r>
            <a:endParaRPr lang="en-US" dirty="0">
              <a:solidFill>
                <a:schemeClr val="accent1"/>
              </a:solidFill>
            </a:endParaRPr>
          </a:p>
        </p:txBody>
      </p:sp>
      <p:sp>
        <p:nvSpPr>
          <p:cNvPr id="5" name="Content Placeholder 4"/>
          <p:cNvSpPr>
            <a:spLocks noGrp="1"/>
          </p:cNvSpPr>
          <p:nvPr>
            <p:ph sz="quarter" idx="11"/>
          </p:nvPr>
        </p:nvSpPr>
        <p:spPr>
          <a:xfrm>
            <a:off x="286941" y="897732"/>
            <a:ext cx="4056459" cy="4099718"/>
          </a:xfrm>
        </p:spPr>
        <p:txBody>
          <a:bodyPr>
            <a:normAutofit/>
          </a:bodyPr>
          <a:lstStyle/>
          <a:p>
            <a:r>
              <a:rPr lang="en-US" dirty="0" smtClean="0">
                <a:solidFill>
                  <a:schemeClr val="accent1"/>
                </a:solidFill>
              </a:rPr>
              <a:t>Whenever </a:t>
            </a:r>
            <a:r>
              <a:rPr lang="en-US" dirty="0">
                <a:solidFill>
                  <a:schemeClr val="accent1"/>
                </a:solidFill>
              </a:rPr>
              <a:t>a button is switched on or off, it emits the </a:t>
            </a:r>
            <a:r>
              <a:rPr lang="en-US" dirty="0">
                <a:solidFill>
                  <a:schemeClr val="accent3"/>
                </a:solidFill>
              </a:rPr>
              <a:t>toggled()</a:t>
            </a:r>
            <a:r>
              <a:rPr lang="en-US" dirty="0">
                <a:solidFill>
                  <a:schemeClr val="accent1"/>
                </a:solidFill>
              </a:rPr>
              <a:t> signal. Connect to this signal if you want to trigger an action each time the button changes state. Use </a:t>
            </a:r>
            <a:r>
              <a:rPr lang="en-US" dirty="0" err="1">
                <a:solidFill>
                  <a:schemeClr val="accent3"/>
                </a:solidFill>
              </a:rPr>
              <a:t>isChecked</a:t>
            </a:r>
            <a:r>
              <a:rPr lang="en-US" dirty="0">
                <a:solidFill>
                  <a:schemeClr val="accent3"/>
                </a:solidFill>
              </a:rPr>
              <a:t>()</a:t>
            </a:r>
            <a:r>
              <a:rPr lang="en-US" dirty="0">
                <a:solidFill>
                  <a:schemeClr val="accent1"/>
                </a:solidFill>
              </a:rPr>
              <a:t> to see if a particular button is selected</a:t>
            </a:r>
            <a:r>
              <a:rPr lang="en-US" dirty="0" smtClean="0">
                <a:solidFill>
                  <a:schemeClr val="accent3"/>
                </a:solidFill>
              </a:rPr>
              <a:t>.</a:t>
            </a:r>
            <a:endParaRPr lang="en-US" dirty="0" smtClean="0"/>
          </a:p>
          <a:p>
            <a:pPr lvl="1"/>
            <a:endParaRPr lang="en-US" dirty="0" smtClean="0"/>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defTabSz="914400" eaLnBrk="0" fontAlgn="base" hangingPunct="0">
              <a:spcBef>
                <a:spcPct val="0"/>
              </a:spcBef>
              <a:spcAft>
                <a:spcPct val="0"/>
              </a:spcAft>
            </a:pPr>
            <a:endParaRPr lang="en-US" b="1" dirty="0" smtClean="0">
              <a:solidFill>
                <a:srgbClr val="9876AA"/>
              </a:solidFill>
              <a:latin typeface="Courier New" pitchFamily="49" charset="0"/>
              <a:cs typeface="Courier New" panose="02070309020205020404" pitchFamily="49" charset="0"/>
            </a:endParaRPr>
          </a:p>
          <a:p>
            <a:pPr defTabSz="914400" eaLnBrk="0" fontAlgn="base" hangingPunct="0">
              <a:spcBef>
                <a:spcPct val="0"/>
              </a:spcBef>
              <a:spcAft>
                <a:spcPct val="0"/>
              </a:spcAft>
            </a:pPr>
            <a:r>
              <a:rPr lang="en-US" b="1" dirty="0" err="1">
                <a:solidFill>
                  <a:srgbClr val="9876AA"/>
                </a:solidFill>
                <a:latin typeface="Courier New" panose="02070309020205020404" pitchFamily="49" charset="0"/>
                <a:cs typeface="Courier New" panose="02070309020205020404" pitchFamily="49" charset="0"/>
              </a:rPr>
              <a:t>QRadioButton</a:t>
            </a:r>
            <a:r>
              <a:rPr lang="en-US" b="1" dirty="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a:t>
            </a:r>
            <a:r>
              <a:rPr lang="en-US" b="1" dirty="0" err="1">
                <a:solidFill>
                  <a:srgbClr val="A9B7C6"/>
                </a:solidFill>
                <a:latin typeface="Courier New" panose="02070309020205020404" pitchFamily="49" charset="0"/>
                <a:cs typeface="Courier New" panose="02070309020205020404" pitchFamily="49" charset="0"/>
              </a:rPr>
              <a:t>radioButton</a:t>
            </a:r>
            <a:endParaRPr lang="en-US" b="1" dirty="0">
              <a:solidFill>
                <a:srgbClr val="A9B7C6"/>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    =</a:t>
            </a:r>
            <a:r>
              <a:rPr lang="en-US" b="1" dirty="0" smtClean="0">
                <a:solidFill>
                  <a:srgbClr val="C0C0C0"/>
                </a:solidFill>
                <a:latin typeface="Courier New" pitchFamily="49" charset="0"/>
                <a:cs typeface="Courier New" pitchFamily="49" charset="0"/>
              </a:rPr>
              <a:t> </a:t>
            </a:r>
            <a:r>
              <a:rPr lang="en-US" b="1" dirty="0">
                <a:solidFill>
                  <a:srgbClr val="CC7832"/>
                </a:solidFill>
                <a:latin typeface="Courier New" panose="02070309020205020404" pitchFamily="49" charset="0"/>
                <a:cs typeface="Courier New" panose="02070309020205020404" pitchFamily="49" charset="0"/>
              </a:rPr>
              <a:t>new</a:t>
            </a:r>
            <a:r>
              <a:rPr lang="en-US" b="1" dirty="0">
                <a:solidFill>
                  <a:srgbClr val="C0C0C0"/>
                </a:solidFill>
                <a:latin typeface="Courier New" pitchFamily="49" charset="0"/>
                <a:cs typeface="Courier New" pitchFamily="49" charset="0"/>
              </a:rPr>
              <a:t> </a:t>
            </a:r>
            <a:r>
              <a:rPr lang="en-US" b="1" dirty="0" err="1">
                <a:solidFill>
                  <a:srgbClr val="9876AA"/>
                </a:solidFill>
                <a:latin typeface="Courier New" panose="02070309020205020404" pitchFamily="49" charset="0"/>
                <a:cs typeface="Courier New" panose="02070309020205020404" pitchFamily="49" charset="0"/>
              </a:rPr>
              <a:t>QRadioButton</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b="1" dirty="0">
                <a:solidFill>
                  <a:srgbClr val="000000"/>
                </a:solidFill>
                <a:latin typeface="Courier New" pitchFamily="49" charset="0"/>
                <a:cs typeface="Courier New" pitchFamily="49" charset="0"/>
              </a:rPr>
              <a:t> </a:t>
            </a:r>
            <a:r>
              <a:rPr lang="en-US" b="1" dirty="0" smtClean="0">
                <a:solidFill>
                  <a:srgbClr val="000000"/>
                </a:solidFill>
                <a:latin typeface="Courier New" pitchFamily="49" charset="0"/>
                <a:cs typeface="Courier New" pitchFamily="49" charset="0"/>
              </a:rPr>
              <a:t>       </a:t>
            </a:r>
            <a:r>
              <a:rPr lang="en-US" b="1" dirty="0">
                <a:solidFill>
                  <a:srgbClr val="6A8759"/>
                </a:solidFill>
                <a:latin typeface="Courier New" panose="02070309020205020404" pitchFamily="49" charset="0"/>
                <a:cs typeface="Courier New" panose="02070309020205020404" pitchFamily="49" charset="0"/>
              </a:rPr>
              <a:t>"Search from the &amp;cursor"</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b="1" dirty="0">
                <a:solidFill>
                  <a:srgbClr val="000000"/>
                </a:solidFill>
                <a:latin typeface="Courier New" pitchFamily="49" charset="0"/>
                <a:cs typeface="Courier New" pitchFamily="49" charset="0"/>
              </a:rPr>
              <a:t> </a:t>
            </a:r>
            <a:r>
              <a:rPr lang="en-US" b="1" dirty="0" smtClean="0">
                <a:solidFill>
                  <a:srgbClr val="000000"/>
                </a:solidFill>
                <a:latin typeface="Courier New" pitchFamily="49" charset="0"/>
                <a:cs typeface="Courier New" pitchFamily="49" charset="0"/>
              </a:rPr>
              <a:t>       </a:t>
            </a:r>
            <a:r>
              <a:rPr lang="en-US" b="1" dirty="0">
                <a:solidFill>
                  <a:srgbClr val="CC7832"/>
                </a:solidFill>
                <a:latin typeface="Courier New" panose="02070309020205020404" pitchFamily="49" charset="0"/>
                <a:cs typeface="Courier New" panose="02070309020205020404" pitchFamily="49" charset="0"/>
              </a:rPr>
              <a:t>this</a:t>
            </a:r>
          </a:p>
          <a:p>
            <a:pPr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    );</a:t>
            </a:r>
          </a:p>
          <a:p>
            <a:pPr defTabSz="914400" eaLnBrk="0" fontAlgn="base" hangingPunct="0">
              <a:spcBef>
                <a:spcPct val="0"/>
              </a:spcBef>
              <a:spcAft>
                <a:spcPct val="0"/>
              </a:spcAft>
            </a:pPr>
            <a:endParaRPr lang="en-US" b="1" dirty="0" smtClean="0">
              <a:solidFill>
                <a:srgbClr val="9876AA"/>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b="1" dirty="0" err="1" smtClean="0">
                <a:solidFill>
                  <a:srgbClr val="9876AA"/>
                </a:solidFill>
                <a:latin typeface="Courier New" panose="02070309020205020404" pitchFamily="49" charset="0"/>
                <a:cs typeface="Courier New" panose="02070309020205020404" pitchFamily="49" charset="0"/>
              </a:rPr>
              <a:t>QObject</a:t>
            </a:r>
            <a:r>
              <a:rPr lang="en-US" b="1" dirty="0">
                <a:solidFill>
                  <a:srgbClr val="A9B7C6"/>
                </a:solidFill>
                <a:latin typeface="Courier New" panose="02070309020205020404" pitchFamily="49" charset="0"/>
                <a:cs typeface="Courier New" panose="02070309020205020404" pitchFamily="49" charset="0"/>
              </a:rPr>
              <a:t>::connect(</a:t>
            </a:r>
          </a:p>
          <a:p>
            <a:pPr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    </a:t>
            </a:r>
            <a:r>
              <a:rPr lang="en-US" b="1" dirty="0" err="1" smtClean="0">
                <a:solidFill>
                  <a:srgbClr val="A9B7C6"/>
                </a:solidFill>
                <a:latin typeface="Courier New" panose="02070309020205020404" pitchFamily="49" charset="0"/>
                <a:cs typeface="Courier New" panose="02070309020205020404" pitchFamily="49" charset="0"/>
              </a:rPr>
              <a:t>radioButton</a:t>
            </a:r>
            <a:r>
              <a:rPr lang="en-US" b="1" dirty="0" smtClean="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 </a:t>
            </a:r>
            <a:r>
              <a:rPr lang="en-US" b="1" dirty="0" smtClean="0">
                <a:solidFill>
                  <a:srgbClr val="A9B7C6"/>
                </a:solidFill>
                <a:latin typeface="Courier New" panose="02070309020205020404" pitchFamily="49" charset="0"/>
                <a:cs typeface="Courier New" panose="02070309020205020404" pitchFamily="49" charset="0"/>
              </a:rPr>
              <a:t>   &amp;</a:t>
            </a:r>
            <a:r>
              <a:rPr lang="en-US" b="1" dirty="0" err="1" smtClean="0">
                <a:solidFill>
                  <a:srgbClr val="9876AA"/>
                </a:solidFill>
                <a:latin typeface="Courier New" panose="02070309020205020404" pitchFamily="49" charset="0"/>
                <a:cs typeface="Courier New" panose="02070309020205020404" pitchFamily="49" charset="0"/>
              </a:rPr>
              <a:t>QRadioButton</a:t>
            </a:r>
            <a:r>
              <a:rPr lang="en-US" b="1" dirty="0" smtClean="0">
                <a:solidFill>
                  <a:srgbClr val="A9B7C6"/>
                </a:solidFill>
                <a:latin typeface="Courier New" panose="02070309020205020404" pitchFamily="49" charset="0"/>
                <a:cs typeface="Courier New" panose="02070309020205020404" pitchFamily="49" charset="0"/>
              </a:rPr>
              <a:t>::toggled,</a:t>
            </a:r>
            <a:endParaRPr lang="en-US" b="1" dirty="0">
              <a:solidFill>
                <a:srgbClr val="A9B7C6"/>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b="1" dirty="0">
                <a:solidFill>
                  <a:srgbClr val="000000"/>
                </a:solidFill>
                <a:latin typeface="Courier New" pitchFamily="49" charset="0"/>
                <a:cs typeface="Courier New" pitchFamily="49" charset="0"/>
              </a:rPr>
              <a:t>    </a:t>
            </a:r>
            <a:r>
              <a:rPr lang="en-US" b="1" dirty="0" smtClean="0">
                <a:solidFill>
                  <a:srgbClr val="A9B7C6"/>
                </a:solidFill>
                <a:latin typeface="Courier New" panose="02070309020205020404" pitchFamily="49" charset="0"/>
                <a:cs typeface="Courier New" panose="02070309020205020404" pitchFamily="49" charset="0"/>
              </a:rPr>
              <a:t>this, </a:t>
            </a:r>
            <a:r>
              <a:rPr lang="en-US" b="1" dirty="0">
                <a:solidFill>
                  <a:srgbClr val="A9B7C6"/>
                </a:solidFill>
                <a:latin typeface="Courier New" panose="02070309020205020404" pitchFamily="49" charset="0"/>
                <a:cs typeface="Courier New" panose="02070309020205020404" pitchFamily="49" charset="0"/>
              </a:rPr>
              <a:t>&amp;</a:t>
            </a:r>
            <a:r>
              <a:rPr lang="en-US" b="1" dirty="0" err="1" smtClean="0">
                <a:solidFill>
                  <a:srgbClr val="9876AA"/>
                </a:solidFill>
                <a:latin typeface="Courier New" panose="02070309020205020404" pitchFamily="49" charset="0"/>
                <a:cs typeface="Courier New" panose="02070309020205020404" pitchFamily="49" charset="0"/>
              </a:rPr>
              <a:t>MyForm</a:t>
            </a:r>
            <a:r>
              <a:rPr lang="en-US" b="1" dirty="0" smtClean="0">
                <a:solidFill>
                  <a:srgbClr val="A9B7C6"/>
                </a:solidFill>
                <a:latin typeface="Courier New" panose="02070309020205020404" pitchFamily="49" charset="0"/>
                <a:cs typeface="Courier New" panose="02070309020205020404" pitchFamily="49" charset="0"/>
              </a:rPr>
              <a:t>::</a:t>
            </a:r>
            <a:r>
              <a:rPr lang="en-US" b="1" dirty="0" err="1" smtClean="0">
                <a:solidFill>
                  <a:srgbClr val="A9B7C6"/>
                </a:solidFill>
                <a:latin typeface="Courier New" panose="02070309020205020404" pitchFamily="49" charset="0"/>
                <a:cs typeface="Courier New" panose="02070309020205020404" pitchFamily="49" charset="0"/>
              </a:rPr>
              <a:t>onChoice</a:t>
            </a:r>
            <a:endParaRPr lang="en-US" b="1" dirty="0">
              <a:solidFill>
                <a:srgbClr val="A9B7C6"/>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360306682"/>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WIDGETS: </a:t>
            </a:r>
            <a:r>
              <a:rPr lang="en-US" dirty="0" err="1" smtClean="0">
                <a:solidFill>
                  <a:schemeClr val="accent1"/>
                </a:solidFill>
              </a:rPr>
              <a:t>QCheckBox</a:t>
            </a:r>
            <a:endParaRPr lang="ru-RU" dirty="0"/>
          </a:p>
        </p:txBody>
      </p:sp>
      <p:pic>
        <p:nvPicPr>
          <p:cNvPr id="9" name="Content Placeholder 8"/>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5365927" y="959750"/>
            <a:ext cx="2844445" cy="1701587"/>
          </a:xfrm>
        </p:spPr>
      </p:pic>
      <p:pic>
        <p:nvPicPr>
          <p:cNvPr id="10" name="Content Placeholder 9"/>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5594499" y="2880625"/>
            <a:ext cx="2387302" cy="1701587"/>
          </a:xfrm>
        </p:spPr>
      </p:pic>
      <p:sp>
        <p:nvSpPr>
          <p:cNvPr id="8" name="Content Placeholder 7"/>
          <p:cNvSpPr>
            <a:spLocks noGrp="1"/>
          </p:cNvSpPr>
          <p:nvPr>
            <p:ph sz="quarter" idx="12"/>
          </p:nvPr>
        </p:nvSpPr>
        <p:spPr/>
        <p:txBody>
          <a:bodyPr>
            <a:normAutofit lnSpcReduction="10000"/>
          </a:bodyPr>
          <a:lstStyle/>
          <a:p>
            <a:r>
              <a:rPr lang="en-US" dirty="0" err="1" smtClean="0">
                <a:solidFill>
                  <a:schemeClr val="accent3"/>
                </a:solidFill>
              </a:rPr>
              <a:t>QCheckBox</a:t>
            </a:r>
            <a:r>
              <a:rPr lang="en-US" dirty="0" smtClean="0">
                <a:solidFill>
                  <a:schemeClr val="accent3"/>
                </a:solidFill>
              </a:rPr>
              <a:t> </a:t>
            </a:r>
            <a:r>
              <a:rPr lang="en-US" dirty="0"/>
              <a:t>widget provides a checkbox with a text label</a:t>
            </a:r>
            <a:r>
              <a:rPr lang="en-US" dirty="0" smtClean="0"/>
              <a:t>.</a:t>
            </a:r>
            <a:endParaRPr lang="en-US" dirty="0"/>
          </a:p>
          <a:p>
            <a:r>
              <a:rPr lang="en-US" dirty="0"/>
              <a:t>A </a:t>
            </a:r>
            <a:r>
              <a:rPr lang="en-US" dirty="0" err="1">
                <a:solidFill>
                  <a:schemeClr val="accent3"/>
                </a:solidFill>
              </a:rPr>
              <a:t>QCheckBox</a:t>
            </a:r>
            <a:r>
              <a:rPr lang="en-US" dirty="0"/>
              <a:t> is an option button that can be switched on (checked) or off (unchecked). Checkboxes are typically used to represent features in an application that can be enabled or disabled without affecting others.</a:t>
            </a:r>
            <a:endParaRPr lang="ru-RU" dirty="0"/>
          </a:p>
        </p:txBody>
      </p:sp>
    </p:spTree>
    <p:extLst>
      <p:ext uri="{BB962C8B-B14F-4D97-AF65-F5344CB8AC3E}">
        <p14:creationId xmlns:p14="http://schemas.microsoft.com/office/powerpoint/2010/main" val="209107311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WIDGETS: </a:t>
            </a:r>
            <a:r>
              <a:rPr lang="en-US" dirty="0" smtClean="0">
                <a:solidFill>
                  <a:schemeClr val="accent1"/>
                </a:solidFill>
              </a:rPr>
              <a:t>QCHECKBOX</a:t>
            </a:r>
            <a:endParaRPr lang="en-US" dirty="0">
              <a:solidFill>
                <a:schemeClr val="accent1"/>
              </a:solidFill>
            </a:endParaRPr>
          </a:p>
        </p:txBody>
      </p:sp>
      <p:sp>
        <p:nvSpPr>
          <p:cNvPr id="5" name="Content Placeholder 4"/>
          <p:cNvSpPr>
            <a:spLocks noGrp="1"/>
          </p:cNvSpPr>
          <p:nvPr>
            <p:ph sz="quarter" idx="11"/>
          </p:nvPr>
        </p:nvSpPr>
        <p:spPr>
          <a:xfrm>
            <a:off x="286941" y="897732"/>
            <a:ext cx="4056459" cy="4099718"/>
          </a:xfrm>
        </p:spPr>
        <p:txBody>
          <a:bodyPr>
            <a:normAutofit/>
          </a:bodyPr>
          <a:lstStyle/>
          <a:p>
            <a:r>
              <a:rPr lang="en-US" dirty="0" smtClean="0">
                <a:solidFill>
                  <a:schemeClr val="accent1"/>
                </a:solidFill>
              </a:rPr>
              <a:t>Whenever </a:t>
            </a:r>
            <a:r>
              <a:rPr lang="en-US" dirty="0">
                <a:solidFill>
                  <a:schemeClr val="accent1"/>
                </a:solidFill>
              </a:rPr>
              <a:t>a button is switched on or off, it emits the </a:t>
            </a:r>
            <a:r>
              <a:rPr lang="en-US" dirty="0" err="1" smtClean="0">
                <a:solidFill>
                  <a:schemeClr val="accent3"/>
                </a:solidFill>
              </a:rPr>
              <a:t>stateChanged</a:t>
            </a:r>
            <a:r>
              <a:rPr lang="en-US" dirty="0" smtClean="0">
                <a:solidFill>
                  <a:schemeClr val="accent3"/>
                </a:solidFill>
              </a:rPr>
              <a:t>() </a:t>
            </a:r>
            <a:r>
              <a:rPr lang="en-US" dirty="0" smtClean="0">
                <a:solidFill>
                  <a:schemeClr val="accent1"/>
                </a:solidFill>
              </a:rPr>
              <a:t>signal.</a:t>
            </a:r>
          </a:p>
          <a:p>
            <a:r>
              <a:rPr lang="en-US" dirty="0" smtClean="0">
                <a:solidFill>
                  <a:schemeClr val="accent1"/>
                </a:solidFill>
              </a:rPr>
              <a:t>Use </a:t>
            </a:r>
            <a:r>
              <a:rPr lang="en-US" dirty="0" err="1">
                <a:solidFill>
                  <a:schemeClr val="accent3"/>
                </a:solidFill>
              </a:rPr>
              <a:t>isChecked</a:t>
            </a:r>
            <a:r>
              <a:rPr lang="en-US" dirty="0">
                <a:solidFill>
                  <a:schemeClr val="accent3"/>
                </a:solidFill>
              </a:rPr>
              <a:t>()</a:t>
            </a:r>
            <a:r>
              <a:rPr lang="en-US" dirty="0">
                <a:solidFill>
                  <a:schemeClr val="accent1"/>
                </a:solidFill>
              </a:rPr>
              <a:t> to see if a particular button is selected</a:t>
            </a:r>
            <a:r>
              <a:rPr lang="en-US" dirty="0" smtClean="0">
                <a:solidFill>
                  <a:schemeClr val="accent3"/>
                </a:solidFill>
              </a:rPr>
              <a:t>.</a:t>
            </a:r>
            <a:endParaRPr lang="en-US" dirty="0" smtClean="0"/>
          </a:p>
          <a:p>
            <a:pPr lvl="1"/>
            <a:endParaRPr lang="en-US" dirty="0" smtClean="0"/>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defTabSz="914400" eaLnBrk="0" fontAlgn="base" hangingPunct="0">
              <a:spcBef>
                <a:spcPct val="0"/>
              </a:spcBef>
              <a:spcAft>
                <a:spcPct val="0"/>
              </a:spcAft>
            </a:pPr>
            <a:endParaRPr lang="en-US" sz="1600" b="1" dirty="0" smtClean="0">
              <a:solidFill>
                <a:srgbClr val="9876AA"/>
              </a:solidFill>
              <a:latin typeface="Courier New" pitchFamily="49" charset="0"/>
              <a:cs typeface="Courier New" panose="02070309020205020404" pitchFamily="49" charset="0"/>
            </a:endParaRPr>
          </a:p>
          <a:p>
            <a:pPr defTabSz="914400" eaLnBrk="0" fontAlgn="base" hangingPunct="0">
              <a:spcBef>
                <a:spcPct val="0"/>
              </a:spcBef>
              <a:spcAft>
                <a:spcPct val="0"/>
              </a:spcAft>
            </a:pPr>
            <a:r>
              <a:rPr lang="en-US" sz="1600" b="1" dirty="0" err="1" smtClean="0">
                <a:solidFill>
                  <a:srgbClr val="9876AA"/>
                </a:solidFill>
                <a:latin typeface="Courier New" panose="02070309020205020404" pitchFamily="49" charset="0"/>
                <a:cs typeface="Courier New" panose="02070309020205020404" pitchFamily="49" charset="0"/>
              </a:rPr>
              <a:t>QCheckBox</a:t>
            </a:r>
            <a:r>
              <a:rPr lang="en-US" sz="1600" b="1" dirty="0" smtClean="0">
                <a:solidFill>
                  <a:srgbClr val="C0C0C0"/>
                </a:solidFill>
                <a:latin typeface="Courier New" pitchFamily="49" charset="0"/>
                <a:cs typeface="Courier New" pitchFamily="49" charset="0"/>
              </a:rPr>
              <a:t> </a:t>
            </a:r>
            <a:r>
              <a:rPr lang="en-US" sz="1600" b="1" dirty="0" smtClean="0">
                <a:solidFill>
                  <a:srgbClr val="A9B7C6"/>
                </a:solidFill>
                <a:latin typeface="Courier New" panose="02070309020205020404" pitchFamily="49" charset="0"/>
                <a:cs typeface="Courier New" panose="02070309020205020404" pitchFamily="49" charset="0"/>
              </a:rPr>
              <a:t>*</a:t>
            </a:r>
            <a:r>
              <a:rPr lang="en-US" sz="1600" b="1" dirty="0" err="1" smtClean="0">
                <a:solidFill>
                  <a:srgbClr val="A9B7C6"/>
                </a:solidFill>
                <a:latin typeface="Courier New" panose="02070309020205020404" pitchFamily="49" charset="0"/>
                <a:cs typeface="Courier New" panose="02070309020205020404" pitchFamily="49" charset="0"/>
              </a:rPr>
              <a:t>checkBox</a:t>
            </a:r>
            <a:endParaRPr lang="en-US" sz="1600" b="1" dirty="0">
              <a:solidFill>
                <a:srgbClr val="A9B7C6"/>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sz="1600" b="1" dirty="0">
                <a:solidFill>
                  <a:srgbClr val="A9B7C6"/>
                </a:solidFill>
                <a:latin typeface="Courier New" panose="02070309020205020404" pitchFamily="49" charset="0"/>
                <a:cs typeface="Courier New" panose="02070309020205020404" pitchFamily="49" charset="0"/>
              </a:rPr>
              <a:t>    =</a:t>
            </a:r>
            <a:r>
              <a:rPr lang="en-US" sz="1600" b="1" dirty="0" smtClean="0">
                <a:solidFill>
                  <a:srgbClr val="C0C0C0"/>
                </a:solidFill>
                <a:latin typeface="Courier New" pitchFamily="49" charset="0"/>
                <a:cs typeface="Courier New" pitchFamily="49" charset="0"/>
              </a:rPr>
              <a:t> </a:t>
            </a:r>
            <a:r>
              <a:rPr lang="en-US" sz="1600" b="1" dirty="0">
                <a:solidFill>
                  <a:srgbClr val="CC7832"/>
                </a:solidFill>
                <a:latin typeface="Courier New" panose="02070309020205020404" pitchFamily="49" charset="0"/>
                <a:cs typeface="Courier New" panose="02070309020205020404" pitchFamily="49" charset="0"/>
              </a:rPr>
              <a:t>new</a:t>
            </a:r>
            <a:r>
              <a:rPr lang="en-US" sz="1600" b="1" dirty="0">
                <a:solidFill>
                  <a:srgbClr val="C0C0C0"/>
                </a:solidFill>
                <a:latin typeface="Courier New" pitchFamily="49" charset="0"/>
                <a:cs typeface="Courier New" pitchFamily="49" charset="0"/>
              </a:rPr>
              <a:t> </a:t>
            </a:r>
            <a:r>
              <a:rPr lang="en-US" sz="1600" b="1" dirty="0" err="1" smtClean="0">
                <a:solidFill>
                  <a:srgbClr val="9876AA"/>
                </a:solidFill>
                <a:latin typeface="Courier New" panose="02070309020205020404" pitchFamily="49" charset="0"/>
                <a:cs typeface="Courier New" panose="02070309020205020404" pitchFamily="49" charset="0"/>
              </a:rPr>
              <a:t>QCheckBox</a:t>
            </a:r>
            <a:r>
              <a:rPr lang="en-US" sz="1600" b="1" dirty="0" smtClean="0">
                <a:solidFill>
                  <a:srgbClr val="A9B7C6"/>
                </a:solidFill>
                <a:latin typeface="Courier New" panose="02070309020205020404" pitchFamily="49" charset="0"/>
                <a:cs typeface="Courier New" panose="02070309020205020404" pitchFamily="49" charset="0"/>
              </a:rPr>
              <a:t>(</a:t>
            </a:r>
            <a:endParaRPr lang="en-US" sz="1600" b="1" dirty="0">
              <a:solidFill>
                <a:srgbClr val="A9B7C6"/>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t>
            </a:r>
            <a:r>
              <a:rPr lang="en-US" sz="1600" b="1" dirty="0">
                <a:solidFill>
                  <a:srgbClr val="6A8759"/>
                </a:solidFill>
                <a:latin typeface="Courier New" panose="02070309020205020404" pitchFamily="49" charset="0"/>
                <a:cs typeface="Courier New" panose="02070309020205020404" pitchFamily="49" charset="0"/>
              </a:rPr>
              <a:t>"</a:t>
            </a:r>
            <a:r>
              <a:rPr lang="en-US" sz="1600" b="1" dirty="0" err="1">
                <a:solidFill>
                  <a:srgbClr val="6A8759"/>
                </a:solidFill>
                <a:latin typeface="Courier New" panose="02070309020205020404" pitchFamily="49" charset="0"/>
                <a:cs typeface="Courier New" panose="02070309020205020404" pitchFamily="49" charset="0"/>
              </a:rPr>
              <a:t>C&amp;ase</a:t>
            </a:r>
            <a:r>
              <a:rPr lang="en-US" sz="1600" b="1" dirty="0">
                <a:solidFill>
                  <a:srgbClr val="6A8759"/>
                </a:solidFill>
                <a:latin typeface="Courier New" panose="02070309020205020404" pitchFamily="49" charset="0"/>
                <a:cs typeface="Courier New" panose="02070309020205020404" pitchFamily="49" charset="0"/>
              </a:rPr>
              <a:t> sensitive"</a:t>
            </a:r>
            <a:r>
              <a:rPr lang="en-US" sz="1600" b="1" dirty="0" smtClean="0">
                <a:solidFill>
                  <a:srgbClr val="A9B7C6"/>
                </a:solidFill>
                <a:latin typeface="Courier New" panose="02070309020205020404" pitchFamily="49" charset="0"/>
                <a:cs typeface="Courier New" panose="02070309020205020404" pitchFamily="49" charset="0"/>
              </a:rPr>
              <a:t>,</a:t>
            </a:r>
            <a:endParaRPr lang="en-US" sz="1600" b="1" dirty="0">
              <a:solidFill>
                <a:srgbClr val="A9B7C6"/>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t>
            </a:r>
            <a:r>
              <a:rPr lang="en-US" sz="1600" b="1" dirty="0">
                <a:solidFill>
                  <a:srgbClr val="CC7832"/>
                </a:solidFill>
                <a:latin typeface="Courier New" panose="02070309020205020404" pitchFamily="49" charset="0"/>
                <a:cs typeface="Courier New" panose="02070309020205020404" pitchFamily="49" charset="0"/>
              </a:rPr>
              <a:t>this</a:t>
            </a:r>
          </a:p>
          <a:p>
            <a:pPr defTabSz="914400" eaLnBrk="0" fontAlgn="base" hangingPunct="0">
              <a:spcBef>
                <a:spcPct val="0"/>
              </a:spcBef>
              <a:spcAft>
                <a:spcPct val="0"/>
              </a:spcAft>
            </a:pPr>
            <a:r>
              <a:rPr lang="en-US" sz="1600" b="1" dirty="0">
                <a:solidFill>
                  <a:srgbClr val="A9B7C6"/>
                </a:solidFill>
                <a:latin typeface="Courier New" panose="02070309020205020404" pitchFamily="49" charset="0"/>
                <a:cs typeface="Courier New" panose="02070309020205020404" pitchFamily="49" charset="0"/>
              </a:rPr>
              <a:t>    );</a:t>
            </a:r>
          </a:p>
          <a:p>
            <a:pPr defTabSz="914400" eaLnBrk="0" fontAlgn="base" hangingPunct="0">
              <a:spcBef>
                <a:spcPct val="0"/>
              </a:spcBef>
              <a:spcAft>
                <a:spcPct val="0"/>
              </a:spcAft>
            </a:pPr>
            <a:endParaRPr lang="en-US" sz="1600" b="1" dirty="0" smtClean="0">
              <a:solidFill>
                <a:srgbClr val="9876AA"/>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sz="1600" b="1" dirty="0" err="1" smtClean="0">
                <a:solidFill>
                  <a:srgbClr val="9876AA"/>
                </a:solidFill>
                <a:latin typeface="Courier New" panose="02070309020205020404" pitchFamily="49" charset="0"/>
                <a:cs typeface="Courier New" panose="02070309020205020404" pitchFamily="49" charset="0"/>
              </a:rPr>
              <a:t>QObject</a:t>
            </a:r>
            <a:r>
              <a:rPr lang="en-US" sz="1600" b="1" dirty="0">
                <a:solidFill>
                  <a:srgbClr val="A9B7C6"/>
                </a:solidFill>
                <a:latin typeface="Courier New" panose="02070309020205020404" pitchFamily="49" charset="0"/>
                <a:cs typeface="Courier New" panose="02070309020205020404" pitchFamily="49" charset="0"/>
              </a:rPr>
              <a:t>::connect(</a:t>
            </a:r>
          </a:p>
          <a:p>
            <a:pPr defTabSz="914400" eaLnBrk="0" fontAlgn="base" hangingPunct="0">
              <a:spcBef>
                <a:spcPct val="0"/>
              </a:spcBef>
              <a:spcAft>
                <a:spcPct val="0"/>
              </a:spcAft>
            </a:pPr>
            <a:r>
              <a:rPr lang="en-US" sz="1600" b="1" dirty="0">
                <a:solidFill>
                  <a:srgbClr val="A9B7C6"/>
                </a:solidFill>
                <a:latin typeface="Courier New" panose="02070309020205020404" pitchFamily="49" charset="0"/>
                <a:cs typeface="Courier New" panose="02070309020205020404" pitchFamily="49" charset="0"/>
              </a:rPr>
              <a:t>    </a:t>
            </a:r>
            <a:r>
              <a:rPr lang="en-US" sz="1600" b="1" dirty="0" err="1">
                <a:solidFill>
                  <a:srgbClr val="A9B7C6"/>
                </a:solidFill>
                <a:latin typeface="Courier New" panose="02070309020205020404" pitchFamily="49" charset="0"/>
                <a:cs typeface="Courier New" panose="02070309020205020404" pitchFamily="49" charset="0"/>
              </a:rPr>
              <a:t>checkBox</a:t>
            </a:r>
            <a:r>
              <a:rPr lang="en-US" sz="1600" b="1" dirty="0">
                <a:solidFill>
                  <a:srgbClr val="A9B7C6"/>
                </a:solidFill>
                <a:latin typeface="Courier New" panose="02070309020205020404" pitchFamily="49" charset="0"/>
                <a:cs typeface="Courier New" panose="02070309020205020404" pitchFamily="49" charset="0"/>
              </a:rPr>
              <a:t>,</a:t>
            </a:r>
            <a:endParaRPr lang="en-US" sz="1600" b="1" dirty="0" smtClean="0">
              <a:solidFill>
                <a:srgbClr val="A9B7C6"/>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sz="1600" b="1" dirty="0">
                <a:solidFill>
                  <a:srgbClr val="A9B7C6"/>
                </a:solidFill>
                <a:latin typeface="Courier New" panose="02070309020205020404" pitchFamily="49" charset="0"/>
                <a:cs typeface="Courier New" panose="02070309020205020404" pitchFamily="49" charset="0"/>
              </a:rPr>
              <a:t> </a:t>
            </a:r>
            <a:r>
              <a:rPr lang="en-US" sz="1600" b="1" dirty="0" smtClean="0">
                <a:solidFill>
                  <a:srgbClr val="A9B7C6"/>
                </a:solidFill>
                <a:latin typeface="Courier New" panose="02070309020205020404" pitchFamily="49" charset="0"/>
                <a:cs typeface="Courier New" panose="02070309020205020404" pitchFamily="49" charset="0"/>
              </a:rPr>
              <a:t>   &amp;</a:t>
            </a:r>
            <a:r>
              <a:rPr lang="en-US" sz="1600" b="1" dirty="0" err="1" smtClean="0">
                <a:solidFill>
                  <a:srgbClr val="9876AA"/>
                </a:solidFill>
                <a:latin typeface="Courier New" panose="02070309020205020404" pitchFamily="49" charset="0"/>
                <a:cs typeface="Courier New" panose="02070309020205020404" pitchFamily="49" charset="0"/>
              </a:rPr>
              <a:t>QCheckBox</a:t>
            </a:r>
            <a:r>
              <a:rPr lang="en-US" sz="1600" b="1" dirty="0" smtClean="0">
                <a:solidFill>
                  <a:srgbClr val="A9B7C6"/>
                </a:solidFill>
                <a:latin typeface="Courier New" panose="02070309020205020404" pitchFamily="49" charset="0"/>
                <a:cs typeface="Courier New" panose="02070309020205020404" pitchFamily="49" charset="0"/>
              </a:rPr>
              <a:t>::</a:t>
            </a:r>
            <a:r>
              <a:rPr lang="en-US" sz="1600" b="1" dirty="0" err="1" smtClean="0">
                <a:solidFill>
                  <a:srgbClr val="A9B7C6"/>
                </a:solidFill>
                <a:latin typeface="Courier New" panose="02070309020205020404" pitchFamily="49" charset="0"/>
                <a:cs typeface="Courier New" panose="02070309020205020404" pitchFamily="49" charset="0"/>
              </a:rPr>
              <a:t>stateChanged</a:t>
            </a:r>
            <a:r>
              <a:rPr lang="en-US" sz="1600" b="1" dirty="0" smtClean="0">
                <a:solidFill>
                  <a:srgbClr val="A9B7C6"/>
                </a:solidFill>
                <a:latin typeface="Courier New" panose="02070309020205020404" pitchFamily="49" charset="0"/>
                <a:cs typeface="Courier New" panose="02070309020205020404" pitchFamily="49" charset="0"/>
              </a:rPr>
              <a:t>,</a:t>
            </a:r>
            <a:endParaRPr lang="en-US" sz="1600" b="1" dirty="0">
              <a:solidFill>
                <a:srgbClr val="A9B7C6"/>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sz="1600" b="1" dirty="0">
                <a:solidFill>
                  <a:srgbClr val="000000"/>
                </a:solidFill>
                <a:latin typeface="Courier New" pitchFamily="49" charset="0"/>
                <a:cs typeface="Courier New" pitchFamily="49" charset="0"/>
              </a:rPr>
              <a:t>    </a:t>
            </a:r>
            <a:r>
              <a:rPr lang="en-US" sz="1600" b="1" dirty="0" smtClean="0">
                <a:solidFill>
                  <a:srgbClr val="A9B7C6"/>
                </a:solidFill>
                <a:latin typeface="Courier New" panose="02070309020205020404" pitchFamily="49" charset="0"/>
                <a:cs typeface="Courier New" panose="02070309020205020404" pitchFamily="49" charset="0"/>
              </a:rPr>
              <a:t>this, </a:t>
            </a:r>
            <a:r>
              <a:rPr lang="en-US" sz="1600" b="1" dirty="0">
                <a:solidFill>
                  <a:srgbClr val="A9B7C6"/>
                </a:solidFill>
                <a:latin typeface="Courier New" panose="02070309020205020404" pitchFamily="49" charset="0"/>
                <a:cs typeface="Courier New" panose="02070309020205020404" pitchFamily="49" charset="0"/>
              </a:rPr>
              <a:t>&amp;</a:t>
            </a:r>
            <a:r>
              <a:rPr lang="en-US" sz="1600" b="1" dirty="0" err="1" smtClean="0">
                <a:solidFill>
                  <a:srgbClr val="9876AA"/>
                </a:solidFill>
                <a:latin typeface="Courier New" panose="02070309020205020404" pitchFamily="49" charset="0"/>
                <a:cs typeface="Courier New" panose="02070309020205020404" pitchFamily="49" charset="0"/>
              </a:rPr>
              <a:t>MyForm</a:t>
            </a:r>
            <a:r>
              <a:rPr lang="en-US" sz="1600" b="1" dirty="0" smtClean="0">
                <a:solidFill>
                  <a:srgbClr val="A9B7C6"/>
                </a:solidFill>
                <a:latin typeface="Courier New" panose="02070309020205020404" pitchFamily="49" charset="0"/>
                <a:cs typeface="Courier New" panose="02070309020205020404" pitchFamily="49" charset="0"/>
              </a:rPr>
              <a:t>::</a:t>
            </a:r>
            <a:r>
              <a:rPr lang="en-US" sz="1600" b="1" dirty="0" err="1" smtClean="0">
                <a:solidFill>
                  <a:srgbClr val="A9B7C6"/>
                </a:solidFill>
                <a:latin typeface="Courier New" panose="02070309020205020404" pitchFamily="49" charset="0"/>
                <a:cs typeface="Courier New" panose="02070309020205020404" pitchFamily="49" charset="0"/>
              </a:rPr>
              <a:t>onChoice</a:t>
            </a:r>
            <a:endParaRPr lang="en-US" sz="1600" b="1" dirty="0">
              <a:solidFill>
                <a:srgbClr val="A9B7C6"/>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sz="1600" b="1" dirty="0">
                <a:solidFill>
                  <a:srgbClr val="A9B7C6"/>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737700534"/>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WIDGETS: </a:t>
            </a:r>
            <a:r>
              <a:rPr lang="en-US" dirty="0" smtClean="0">
                <a:solidFill>
                  <a:schemeClr val="accent1"/>
                </a:solidFill>
              </a:rPr>
              <a:t>QCHECKBOX</a:t>
            </a:r>
            <a:endParaRPr lang="ru-RU" dirty="0"/>
          </a:p>
        </p:txBody>
      </p:sp>
      <p:sp>
        <p:nvSpPr>
          <p:cNvPr id="4" name="Content Placeholder 3"/>
          <p:cNvSpPr>
            <a:spLocks noGrp="1"/>
          </p:cNvSpPr>
          <p:nvPr>
            <p:ph sz="quarter" idx="11"/>
          </p:nvPr>
        </p:nvSpPr>
        <p:spPr/>
        <p:txBody>
          <a:bodyPr/>
          <a:lstStyle/>
          <a:p>
            <a:r>
              <a:rPr lang="en-US" dirty="0" err="1" smtClean="0">
                <a:solidFill>
                  <a:schemeClr val="accent3"/>
                </a:solidFill>
              </a:rPr>
              <a:t>QCheckBox</a:t>
            </a:r>
            <a:r>
              <a:rPr lang="en-US" dirty="0" smtClean="0">
                <a:solidFill>
                  <a:schemeClr val="accent3"/>
                </a:solidFill>
              </a:rPr>
              <a:t> </a:t>
            </a:r>
            <a:r>
              <a:rPr lang="en-US" dirty="0"/>
              <a:t>widget </a:t>
            </a:r>
            <a:r>
              <a:rPr lang="en-US" dirty="0" smtClean="0"/>
              <a:t>can be in three states.</a:t>
            </a:r>
          </a:p>
          <a:p>
            <a:r>
              <a:rPr lang="en-US" dirty="0" smtClean="0"/>
              <a:t>This is useful in tree of checkboxes.</a:t>
            </a:r>
          </a:p>
          <a:p>
            <a:r>
              <a:rPr lang="en-US" dirty="0" smtClean="0"/>
              <a:t>Use </a:t>
            </a:r>
            <a:r>
              <a:rPr lang="en-US" dirty="0" err="1" smtClean="0">
                <a:solidFill>
                  <a:schemeClr val="accent3"/>
                </a:solidFill>
              </a:rPr>
              <a:t>setTristate</a:t>
            </a:r>
            <a:r>
              <a:rPr lang="en-US" dirty="0" smtClean="0">
                <a:solidFill>
                  <a:schemeClr val="accent3"/>
                </a:solidFill>
              </a:rPr>
              <a:t>()</a:t>
            </a:r>
            <a:r>
              <a:rPr lang="en-US" dirty="0" smtClean="0"/>
              <a:t>/</a:t>
            </a:r>
            <a:r>
              <a:rPr lang="en-US" dirty="0" err="1" smtClean="0">
                <a:solidFill>
                  <a:schemeClr val="accent3"/>
                </a:solidFill>
              </a:rPr>
              <a:t>isTristate</a:t>
            </a:r>
            <a:r>
              <a:rPr lang="en-US" dirty="0" smtClean="0">
                <a:solidFill>
                  <a:schemeClr val="accent3"/>
                </a:solidFill>
              </a:rPr>
              <a:t>()</a:t>
            </a:r>
            <a:r>
              <a:rPr lang="en-US" dirty="0" smtClean="0"/>
              <a:t> to allow this.</a:t>
            </a:r>
          </a:p>
        </p:txBody>
      </p:sp>
      <p:pic>
        <p:nvPicPr>
          <p:cNvPr id="6" name="Content Placeholder 5"/>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5226050" y="1585119"/>
            <a:ext cx="3124200" cy="2381250"/>
          </a:xfrm>
        </p:spPr>
      </p:pic>
    </p:spTree>
    <p:extLst>
      <p:ext uri="{BB962C8B-B14F-4D97-AF65-F5344CB8AC3E}">
        <p14:creationId xmlns:p14="http://schemas.microsoft.com/office/powerpoint/2010/main" val="2603313865"/>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WIDGETS: </a:t>
            </a:r>
            <a:r>
              <a:rPr lang="en-US" dirty="0" smtClean="0">
                <a:solidFill>
                  <a:schemeClr val="accent1"/>
                </a:solidFill>
              </a:rPr>
              <a:t>QGROUPBOX</a:t>
            </a:r>
            <a:endParaRPr lang="ru-RU" dirty="0">
              <a:solidFill>
                <a:schemeClr val="accent1"/>
              </a:solidFill>
            </a:endParaRPr>
          </a:p>
        </p:txBody>
      </p:sp>
      <p:sp>
        <p:nvSpPr>
          <p:cNvPr id="3" name="Content Placeholder 2"/>
          <p:cNvSpPr>
            <a:spLocks noGrp="1"/>
          </p:cNvSpPr>
          <p:nvPr>
            <p:ph sz="quarter" idx="11"/>
          </p:nvPr>
        </p:nvSpPr>
        <p:spPr/>
        <p:txBody>
          <a:bodyPr/>
          <a:lstStyle/>
          <a:p>
            <a:r>
              <a:rPr lang="en-US" dirty="0" smtClean="0"/>
              <a:t>Radio buttons, exclusive checkboxes are useful only in group.</a:t>
            </a:r>
          </a:p>
          <a:p>
            <a:r>
              <a:rPr lang="en-US" dirty="0" smtClean="0"/>
              <a:t>You can group other buttons to add features.</a:t>
            </a:r>
          </a:p>
          <a:p>
            <a:r>
              <a:rPr lang="en-US" dirty="0" err="1" smtClean="0">
                <a:solidFill>
                  <a:schemeClr val="accent3"/>
                </a:solidFill>
              </a:rPr>
              <a:t>QGroupBox</a:t>
            </a:r>
            <a:r>
              <a:rPr lang="en-US" dirty="0" smtClean="0"/>
              <a:t> provides interface for that.</a:t>
            </a:r>
            <a:endParaRPr lang="ru-RU" dirty="0"/>
          </a:p>
        </p:txBody>
      </p:sp>
      <p:pic>
        <p:nvPicPr>
          <p:cNvPr id="5" name="Content Placeholder 4"/>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4695825" y="1275101"/>
            <a:ext cx="4184650" cy="3001285"/>
          </a:xfrm>
        </p:spPr>
      </p:pic>
    </p:spTree>
    <p:extLst>
      <p:ext uri="{BB962C8B-B14F-4D97-AF65-F5344CB8AC3E}">
        <p14:creationId xmlns:p14="http://schemas.microsoft.com/office/powerpoint/2010/main" val="451991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QT </a:t>
            </a:r>
            <a:r>
              <a:rPr lang="en-US" dirty="0" smtClean="0"/>
              <a:t>Ecosystem: </a:t>
            </a:r>
            <a:r>
              <a:rPr lang="en-US" dirty="0" smtClean="0">
                <a:solidFill>
                  <a:schemeClr val="accent1"/>
                </a:solidFill>
              </a:rPr>
              <a:t>QT Creator &amp; MS VS 20**</a:t>
            </a:r>
            <a:endParaRPr lang="en-US" dirty="0">
              <a:solidFill>
                <a:schemeClr val="accent1"/>
              </a:solidFill>
            </a:endParaRPr>
          </a:p>
        </p:txBody>
      </p:sp>
      <p:sp>
        <p:nvSpPr>
          <p:cNvPr id="5" name="Content Placeholder 4"/>
          <p:cNvSpPr>
            <a:spLocks noGrp="1"/>
          </p:cNvSpPr>
          <p:nvPr>
            <p:ph sz="quarter" idx="11"/>
          </p:nvPr>
        </p:nvSpPr>
        <p:spPr/>
        <p:txBody>
          <a:bodyPr/>
          <a:lstStyle/>
          <a:p>
            <a:pPr marL="0" indent="0">
              <a:buNone/>
            </a:pPr>
            <a:r>
              <a:rPr lang="en-US" dirty="0" smtClean="0"/>
              <a:t>There are two popular ways to develop Qt applications:</a:t>
            </a:r>
            <a:endParaRPr lang="en-US" dirty="0"/>
          </a:p>
          <a:p>
            <a:r>
              <a:rPr lang="en-US" dirty="0" smtClean="0"/>
              <a:t>Using Qt Creator</a:t>
            </a:r>
            <a:endParaRPr lang="en-US" dirty="0"/>
          </a:p>
          <a:p>
            <a:r>
              <a:rPr lang="en-US" dirty="0" smtClean="0"/>
              <a:t>Using Microsoft Visual Studio 20** with Qt Add-In</a:t>
            </a:r>
            <a:endParaRPr lang="en-US" dirty="0"/>
          </a:p>
        </p:txBody>
      </p:sp>
    </p:spTree>
    <p:extLst>
      <p:ext uri="{BB962C8B-B14F-4D97-AF65-F5344CB8AC3E}">
        <p14:creationId xmlns:p14="http://schemas.microsoft.com/office/powerpoint/2010/main" val="989736346"/>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WIDGETS: </a:t>
            </a:r>
            <a:r>
              <a:rPr lang="en-US" dirty="0" smtClean="0">
                <a:solidFill>
                  <a:schemeClr val="accent1"/>
                </a:solidFill>
              </a:rPr>
              <a:t>QGROUPBOX EXAMPLE</a:t>
            </a:r>
            <a:endParaRPr lang="en-US" dirty="0">
              <a:solidFill>
                <a:schemeClr val="accent1"/>
              </a:solidFill>
            </a:endParaRPr>
          </a:p>
        </p:txBody>
      </p:sp>
      <p:sp>
        <p:nvSpPr>
          <p:cNvPr id="6" name="Rectangle 1"/>
          <p:cNvSpPr>
            <a:spLocks noChangeArrowheads="1"/>
          </p:cNvSpPr>
          <p:nvPr/>
        </p:nvSpPr>
        <p:spPr bwMode="auto">
          <a:xfrm>
            <a:off x="149625" y="955531"/>
            <a:ext cx="8863097"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lvl="0" defTabSz="914400" eaLnBrk="0" fontAlgn="base" hangingPunct="0">
              <a:spcBef>
                <a:spcPct val="0"/>
              </a:spcBef>
              <a:spcAft>
                <a:spcPct val="0"/>
              </a:spcAft>
            </a:pPr>
            <a:r>
              <a:rPr lang="en-US" sz="1600" b="1" dirty="0" err="1">
                <a:solidFill>
                  <a:srgbClr val="9876AA"/>
                </a:solidFill>
                <a:latin typeface="Courier New" panose="02070309020205020404" pitchFamily="49" charset="0"/>
                <a:cs typeface="Courier New" panose="02070309020205020404" pitchFamily="49" charset="0"/>
              </a:rPr>
              <a:t>QGroupBox</a:t>
            </a:r>
            <a:r>
              <a:rPr lang="en-US" sz="1600" b="1" dirty="0">
                <a:solidFill>
                  <a:srgbClr val="C0C0C0"/>
                </a:solidFill>
                <a:latin typeface="Courier New" pitchFamily="49" charset="0"/>
                <a:cs typeface="Courier New" pitchFamily="49" charset="0"/>
              </a:rPr>
              <a:t> </a:t>
            </a:r>
            <a:r>
              <a:rPr lang="en-US" sz="1600" b="1" dirty="0">
                <a:solidFill>
                  <a:srgbClr val="A9B7C6"/>
                </a:solidFill>
                <a:latin typeface="Courier New" panose="02070309020205020404" pitchFamily="49" charset="0"/>
                <a:cs typeface="Courier New" panose="02070309020205020404" pitchFamily="49" charset="0"/>
              </a:rPr>
              <a:t>*</a:t>
            </a:r>
            <a:r>
              <a:rPr lang="en-US" sz="1600" b="1" dirty="0" err="1">
                <a:solidFill>
                  <a:srgbClr val="A9B7C6"/>
                </a:solidFill>
                <a:latin typeface="Courier New" panose="02070309020205020404" pitchFamily="49" charset="0"/>
                <a:cs typeface="Courier New" panose="02070309020205020404" pitchFamily="49" charset="0"/>
              </a:rPr>
              <a:t>groupBox</a:t>
            </a:r>
            <a:r>
              <a:rPr lang="en-US" sz="1600" b="1" dirty="0">
                <a:solidFill>
                  <a:srgbClr val="A9B7C6"/>
                </a:solidFill>
                <a:latin typeface="Courier New" panose="02070309020205020404" pitchFamily="49" charset="0"/>
                <a:cs typeface="Courier New" panose="02070309020205020404" pitchFamily="49" charset="0"/>
              </a:rPr>
              <a:t> =</a:t>
            </a:r>
            <a:r>
              <a:rPr lang="en-US" sz="1600" b="1" dirty="0">
                <a:solidFill>
                  <a:srgbClr val="C0C0C0"/>
                </a:solidFill>
                <a:latin typeface="Courier New" pitchFamily="49" charset="0"/>
                <a:cs typeface="Courier New" pitchFamily="49" charset="0"/>
              </a:rPr>
              <a:t> </a:t>
            </a:r>
            <a:r>
              <a:rPr lang="en-US" sz="1600" b="1" dirty="0">
                <a:solidFill>
                  <a:srgbClr val="CC7832"/>
                </a:solidFill>
                <a:latin typeface="Courier New" panose="02070309020205020404" pitchFamily="49" charset="0"/>
                <a:cs typeface="Courier New" panose="02070309020205020404" pitchFamily="49" charset="0"/>
              </a:rPr>
              <a:t>new</a:t>
            </a:r>
            <a:r>
              <a:rPr lang="en-US" sz="1600" b="1" dirty="0">
                <a:solidFill>
                  <a:srgbClr val="C0C0C0"/>
                </a:solidFill>
                <a:latin typeface="Courier New" pitchFamily="49" charset="0"/>
                <a:cs typeface="Courier New" pitchFamily="49" charset="0"/>
              </a:rPr>
              <a:t> </a:t>
            </a:r>
            <a:r>
              <a:rPr lang="en-US" sz="1600" b="1" dirty="0" err="1">
                <a:solidFill>
                  <a:srgbClr val="9876AA"/>
                </a:solidFill>
                <a:latin typeface="Courier New" panose="02070309020205020404" pitchFamily="49" charset="0"/>
                <a:cs typeface="Courier New" panose="02070309020205020404" pitchFamily="49" charset="0"/>
              </a:rPr>
              <a:t>QGroupBox</a:t>
            </a:r>
            <a:r>
              <a:rPr lang="en-US" sz="1600" b="1" dirty="0">
                <a:solidFill>
                  <a:srgbClr val="A9B7C6"/>
                </a:solidFill>
                <a:latin typeface="Courier New" panose="02070309020205020404" pitchFamily="49" charset="0"/>
                <a:cs typeface="Courier New" panose="02070309020205020404" pitchFamily="49" charset="0"/>
              </a:rPr>
              <a:t>(</a:t>
            </a:r>
            <a:r>
              <a:rPr lang="en-US" sz="1600" b="1" dirty="0">
                <a:solidFill>
                  <a:srgbClr val="6A8759"/>
                </a:solidFill>
                <a:latin typeface="Courier New" panose="02070309020205020404" pitchFamily="49" charset="0"/>
                <a:cs typeface="Courier New" panose="02070309020205020404" pitchFamily="49" charset="0"/>
              </a:rPr>
              <a:t>"Exclusive Radio Buttons"</a:t>
            </a:r>
            <a:r>
              <a:rPr lang="en-US" sz="1600" b="1" dirty="0">
                <a:solidFill>
                  <a:srgbClr val="A9B7C6"/>
                </a:solidFill>
                <a:latin typeface="Courier New" panose="02070309020205020404" pitchFamily="49" charset="0"/>
                <a:cs typeface="Courier New" panose="02070309020205020404" pitchFamily="49" charset="0"/>
              </a:rPr>
              <a:t>,</a:t>
            </a:r>
            <a:r>
              <a:rPr lang="en-US" sz="1600" b="1" dirty="0">
                <a:solidFill>
                  <a:srgbClr val="C0C0C0"/>
                </a:solidFill>
                <a:latin typeface="Courier New" pitchFamily="49" charset="0"/>
                <a:cs typeface="Courier New" pitchFamily="49" charset="0"/>
              </a:rPr>
              <a:t> </a:t>
            </a:r>
            <a:r>
              <a:rPr lang="en-US" sz="1600" b="1" dirty="0">
                <a:solidFill>
                  <a:srgbClr val="CC7832"/>
                </a:solidFill>
                <a:latin typeface="Courier New" panose="02070309020205020404" pitchFamily="49" charset="0"/>
                <a:cs typeface="Courier New" panose="02070309020205020404" pitchFamily="49" charset="0"/>
              </a:rPr>
              <a:t>this</a:t>
            </a:r>
            <a:r>
              <a:rPr lang="en-US" sz="1600" b="1" dirty="0">
                <a:solidFill>
                  <a:srgbClr val="A9B7C6"/>
                </a:solidFill>
                <a:latin typeface="Courier New" panose="02070309020205020404" pitchFamily="49" charset="0"/>
                <a:cs typeface="Courier New" panose="02070309020205020404" pitchFamily="49" charset="0"/>
              </a:rPr>
              <a:t>);</a:t>
            </a:r>
            <a:r>
              <a:rPr lang="en-US" sz="1600" b="1" dirty="0">
                <a:latin typeface="Courier New" pitchFamily="49" charset="0"/>
                <a:cs typeface="Courier New" pitchFamily="49" charset="0"/>
              </a:rPr>
              <a:t> </a:t>
            </a:r>
            <a:br>
              <a:rPr lang="en-US" sz="1600" b="1" dirty="0">
                <a:latin typeface="Courier New" pitchFamily="49" charset="0"/>
                <a:cs typeface="Courier New" pitchFamily="49" charset="0"/>
              </a:rPr>
            </a:br>
            <a:r>
              <a:rPr lang="en-US" sz="1600" b="1" dirty="0" err="1">
                <a:solidFill>
                  <a:srgbClr val="9876AA"/>
                </a:solidFill>
                <a:latin typeface="Courier New" panose="02070309020205020404" pitchFamily="49" charset="0"/>
                <a:cs typeface="Courier New" panose="02070309020205020404" pitchFamily="49" charset="0"/>
              </a:rPr>
              <a:t>QRadioButton</a:t>
            </a:r>
            <a:r>
              <a:rPr lang="en-US" sz="1600" b="1" dirty="0">
                <a:solidFill>
                  <a:srgbClr val="C0C0C0"/>
                </a:solidFill>
                <a:latin typeface="Courier New" pitchFamily="49" charset="0"/>
                <a:cs typeface="Courier New" pitchFamily="49" charset="0"/>
              </a:rPr>
              <a:t> </a:t>
            </a:r>
            <a:r>
              <a:rPr lang="en-US" sz="1600" b="1" dirty="0">
                <a:solidFill>
                  <a:srgbClr val="A9B7C6"/>
                </a:solidFill>
                <a:latin typeface="Courier New" panose="02070309020205020404" pitchFamily="49" charset="0"/>
                <a:cs typeface="Courier New" panose="02070309020205020404" pitchFamily="49" charset="0"/>
              </a:rPr>
              <a:t>*radio1 = </a:t>
            </a:r>
            <a:r>
              <a:rPr lang="en-US" sz="1600" b="1" dirty="0">
                <a:solidFill>
                  <a:srgbClr val="CC7832"/>
                </a:solidFill>
                <a:latin typeface="Courier New" panose="02070309020205020404" pitchFamily="49" charset="0"/>
                <a:cs typeface="Courier New" panose="02070309020205020404" pitchFamily="49" charset="0"/>
              </a:rPr>
              <a:t>new</a:t>
            </a:r>
            <a:r>
              <a:rPr lang="en-US" sz="1600" b="1" dirty="0">
                <a:solidFill>
                  <a:srgbClr val="C0C0C0"/>
                </a:solidFill>
                <a:latin typeface="Courier New" pitchFamily="49" charset="0"/>
                <a:cs typeface="Courier New" pitchFamily="49" charset="0"/>
              </a:rPr>
              <a:t> </a:t>
            </a:r>
            <a:r>
              <a:rPr lang="en-US" sz="1600" b="1" dirty="0" err="1">
                <a:solidFill>
                  <a:srgbClr val="9876AA"/>
                </a:solidFill>
                <a:latin typeface="Courier New" panose="02070309020205020404" pitchFamily="49" charset="0"/>
                <a:cs typeface="Courier New" panose="02070309020205020404" pitchFamily="49" charset="0"/>
              </a:rPr>
              <a:t>QRadioButton</a:t>
            </a:r>
            <a:r>
              <a:rPr lang="en-US" sz="1600" b="1" dirty="0">
                <a:solidFill>
                  <a:srgbClr val="A9B7C6"/>
                </a:solidFill>
                <a:latin typeface="Courier New" panose="02070309020205020404" pitchFamily="49" charset="0"/>
                <a:cs typeface="Courier New" panose="02070309020205020404" pitchFamily="49" charset="0"/>
              </a:rPr>
              <a:t>(</a:t>
            </a:r>
            <a:r>
              <a:rPr lang="en-US" sz="1600" b="1" dirty="0">
                <a:solidFill>
                  <a:srgbClr val="6A8759"/>
                </a:solidFill>
                <a:latin typeface="Courier New" panose="02070309020205020404" pitchFamily="49" charset="0"/>
                <a:cs typeface="Courier New" panose="02070309020205020404" pitchFamily="49" charset="0"/>
              </a:rPr>
              <a:t>"&amp;Radio button 1"</a:t>
            </a:r>
            <a:r>
              <a:rPr lang="en-US" sz="1600"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sz="1600" b="1" dirty="0" err="1">
                <a:solidFill>
                  <a:srgbClr val="9876AA"/>
                </a:solidFill>
                <a:latin typeface="Courier New" panose="02070309020205020404" pitchFamily="49" charset="0"/>
                <a:cs typeface="Courier New" panose="02070309020205020404" pitchFamily="49" charset="0"/>
              </a:rPr>
              <a:t>QRadioButton</a:t>
            </a:r>
            <a:r>
              <a:rPr lang="en-US" sz="1600" b="1" dirty="0" smtClean="0">
                <a:solidFill>
                  <a:srgbClr val="C0C0C0"/>
                </a:solidFill>
                <a:latin typeface="Courier New" pitchFamily="49" charset="0"/>
                <a:cs typeface="Courier New" pitchFamily="49" charset="0"/>
              </a:rPr>
              <a:t> </a:t>
            </a:r>
            <a:r>
              <a:rPr lang="en-US" sz="1600" b="1" dirty="0">
                <a:solidFill>
                  <a:srgbClr val="A9B7C6"/>
                </a:solidFill>
                <a:latin typeface="Courier New" panose="02070309020205020404" pitchFamily="49" charset="0"/>
                <a:cs typeface="Courier New" panose="02070309020205020404" pitchFamily="49" charset="0"/>
              </a:rPr>
              <a:t>*radio2 = </a:t>
            </a:r>
            <a:r>
              <a:rPr lang="en-US" sz="1600" b="1" dirty="0">
                <a:solidFill>
                  <a:srgbClr val="CC7832"/>
                </a:solidFill>
                <a:latin typeface="Courier New" panose="02070309020205020404" pitchFamily="49" charset="0"/>
                <a:cs typeface="Courier New" panose="02070309020205020404" pitchFamily="49" charset="0"/>
              </a:rPr>
              <a:t>new</a:t>
            </a:r>
            <a:r>
              <a:rPr lang="en-US" sz="1600" b="1" dirty="0">
                <a:solidFill>
                  <a:srgbClr val="C0C0C0"/>
                </a:solidFill>
                <a:latin typeface="Courier New" pitchFamily="49" charset="0"/>
                <a:cs typeface="Courier New" pitchFamily="49" charset="0"/>
              </a:rPr>
              <a:t> </a:t>
            </a:r>
            <a:r>
              <a:rPr lang="en-US" sz="1600" b="1" dirty="0" err="1">
                <a:solidFill>
                  <a:srgbClr val="9876AA"/>
                </a:solidFill>
                <a:latin typeface="Courier New" panose="02070309020205020404" pitchFamily="49" charset="0"/>
                <a:cs typeface="Courier New" panose="02070309020205020404" pitchFamily="49" charset="0"/>
              </a:rPr>
              <a:t>QRadioButton</a:t>
            </a:r>
            <a:r>
              <a:rPr lang="en-US" sz="1600" b="1" dirty="0">
                <a:solidFill>
                  <a:srgbClr val="A9B7C6"/>
                </a:solidFill>
                <a:latin typeface="Courier New" panose="02070309020205020404" pitchFamily="49" charset="0"/>
                <a:cs typeface="Courier New" panose="02070309020205020404" pitchFamily="49" charset="0"/>
              </a:rPr>
              <a:t>(</a:t>
            </a:r>
            <a:r>
              <a:rPr lang="en-US" sz="1600" b="1" dirty="0">
                <a:solidFill>
                  <a:srgbClr val="6A8759"/>
                </a:solidFill>
                <a:latin typeface="Courier New" panose="02070309020205020404" pitchFamily="49" charset="0"/>
                <a:cs typeface="Courier New" panose="02070309020205020404" pitchFamily="49" charset="0"/>
              </a:rPr>
              <a:t>"</a:t>
            </a:r>
            <a:r>
              <a:rPr lang="en-US" sz="1600" b="1" dirty="0" err="1">
                <a:solidFill>
                  <a:srgbClr val="6A8759"/>
                </a:solidFill>
                <a:latin typeface="Courier New" panose="02070309020205020404" pitchFamily="49" charset="0"/>
                <a:cs typeface="Courier New" panose="02070309020205020404" pitchFamily="49" charset="0"/>
              </a:rPr>
              <a:t>R&amp;adio</a:t>
            </a:r>
            <a:r>
              <a:rPr lang="en-US" sz="1600" b="1" dirty="0">
                <a:solidFill>
                  <a:srgbClr val="6A8759"/>
                </a:solidFill>
                <a:latin typeface="Courier New" panose="02070309020205020404" pitchFamily="49" charset="0"/>
                <a:cs typeface="Courier New" panose="02070309020205020404" pitchFamily="49" charset="0"/>
              </a:rPr>
              <a:t> button 2"</a:t>
            </a:r>
            <a:r>
              <a:rPr lang="en-US" sz="1600"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sz="1600" b="1" dirty="0" err="1">
                <a:solidFill>
                  <a:srgbClr val="9876AA"/>
                </a:solidFill>
                <a:latin typeface="Courier New" panose="02070309020205020404" pitchFamily="49" charset="0"/>
                <a:cs typeface="Courier New" panose="02070309020205020404" pitchFamily="49" charset="0"/>
              </a:rPr>
              <a:t>QRadioButton</a:t>
            </a:r>
            <a:r>
              <a:rPr lang="en-US" sz="1600" b="1" dirty="0" smtClean="0">
                <a:solidFill>
                  <a:srgbClr val="C0C0C0"/>
                </a:solidFill>
                <a:latin typeface="Courier New" pitchFamily="49" charset="0"/>
                <a:cs typeface="Courier New" pitchFamily="49" charset="0"/>
              </a:rPr>
              <a:t> </a:t>
            </a:r>
            <a:r>
              <a:rPr lang="en-US" sz="1600" b="1" dirty="0">
                <a:solidFill>
                  <a:srgbClr val="A9B7C6"/>
                </a:solidFill>
                <a:latin typeface="Courier New" panose="02070309020205020404" pitchFamily="49" charset="0"/>
                <a:cs typeface="Courier New" panose="02070309020205020404" pitchFamily="49" charset="0"/>
              </a:rPr>
              <a:t>*radio3 = </a:t>
            </a:r>
            <a:r>
              <a:rPr lang="en-US" sz="1600" b="1" dirty="0">
                <a:solidFill>
                  <a:srgbClr val="CC7832"/>
                </a:solidFill>
                <a:latin typeface="Courier New" panose="02070309020205020404" pitchFamily="49" charset="0"/>
                <a:cs typeface="Courier New" panose="02070309020205020404" pitchFamily="49" charset="0"/>
              </a:rPr>
              <a:t>new</a:t>
            </a:r>
            <a:r>
              <a:rPr lang="en-US" sz="1600" b="1" dirty="0">
                <a:solidFill>
                  <a:srgbClr val="C0C0C0"/>
                </a:solidFill>
                <a:latin typeface="Courier New" pitchFamily="49" charset="0"/>
                <a:cs typeface="Courier New" pitchFamily="49" charset="0"/>
              </a:rPr>
              <a:t> </a:t>
            </a:r>
            <a:r>
              <a:rPr lang="en-US" sz="1600" b="1" dirty="0" err="1">
                <a:solidFill>
                  <a:srgbClr val="9876AA"/>
                </a:solidFill>
                <a:latin typeface="Courier New" panose="02070309020205020404" pitchFamily="49" charset="0"/>
                <a:cs typeface="Courier New" panose="02070309020205020404" pitchFamily="49" charset="0"/>
              </a:rPr>
              <a:t>QRadioButton</a:t>
            </a:r>
            <a:r>
              <a:rPr lang="en-US" sz="1600" b="1" dirty="0">
                <a:solidFill>
                  <a:srgbClr val="A9B7C6"/>
                </a:solidFill>
                <a:latin typeface="Courier New" panose="02070309020205020404" pitchFamily="49" charset="0"/>
                <a:cs typeface="Courier New" panose="02070309020205020404" pitchFamily="49" charset="0"/>
              </a:rPr>
              <a:t>(</a:t>
            </a:r>
            <a:r>
              <a:rPr lang="en-US" sz="1600" b="1" dirty="0">
                <a:solidFill>
                  <a:srgbClr val="6A8759"/>
                </a:solidFill>
                <a:latin typeface="Courier New" panose="02070309020205020404" pitchFamily="49" charset="0"/>
                <a:cs typeface="Courier New" panose="02070309020205020404" pitchFamily="49" charset="0"/>
              </a:rPr>
              <a:t>"</a:t>
            </a:r>
            <a:r>
              <a:rPr lang="en-US" sz="1600" b="1" dirty="0" err="1">
                <a:solidFill>
                  <a:srgbClr val="6A8759"/>
                </a:solidFill>
                <a:latin typeface="Courier New" panose="02070309020205020404" pitchFamily="49" charset="0"/>
                <a:cs typeface="Courier New" panose="02070309020205020404" pitchFamily="49" charset="0"/>
              </a:rPr>
              <a:t>Ra&amp;dio</a:t>
            </a:r>
            <a:r>
              <a:rPr lang="en-US" sz="1600" b="1" dirty="0">
                <a:solidFill>
                  <a:srgbClr val="6A8759"/>
                </a:solidFill>
                <a:latin typeface="Courier New" panose="02070309020205020404" pitchFamily="49" charset="0"/>
                <a:cs typeface="Courier New" panose="02070309020205020404" pitchFamily="49" charset="0"/>
              </a:rPr>
              <a:t> button 3"</a:t>
            </a:r>
            <a:r>
              <a:rPr lang="en-US" sz="1600"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sz="1600" b="1" dirty="0">
                <a:solidFill>
                  <a:srgbClr val="A9B7C6"/>
                </a:solidFill>
                <a:latin typeface="Courier New" panose="02070309020205020404" pitchFamily="49" charset="0"/>
                <a:cs typeface="Courier New" panose="02070309020205020404" pitchFamily="49" charset="0"/>
              </a:rPr>
              <a:t>radio1-&gt;</a:t>
            </a:r>
            <a:r>
              <a:rPr lang="en-US" sz="1600" b="1" dirty="0" err="1">
                <a:solidFill>
                  <a:srgbClr val="A9B7C6"/>
                </a:solidFill>
                <a:latin typeface="Courier New" panose="02070309020205020404" pitchFamily="49" charset="0"/>
                <a:cs typeface="Courier New" panose="02070309020205020404" pitchFamily="49" charset="0"/>
              </a:rPr>
              <a:t>setChecked</a:t>
            </a:r>
            <a:r>
              <a:rPr lang="en-US" sz="1600" b="1" dirty="0">
                <a:solidFill>
                  <a:srgbClr val="A9B7C6"/>
                </a:solidFill>
                <a:latin typeface="Courier New" panose="02070309020205020404" pitchFamily="49" charset="0"/>
                <a:cs typeface="Courier New" panose="02070309020205020404" pitchFamily="49" charset="0"/>
              </a:rPr>
              <a:t>(</a:t>
            </a:r>
            <a:r>
              <a:rPr lang="en-US" sz="1600" b="1" dirty="0">
                <a:solidFill>
                  <a:srgbClr val="CC7832"/>
                </a:solidFill>
                <a:latin typeface="Courier New" panose="02070309020205020404" pitchFamily="49" charset="0"/>
                <a:cs typeface="Courier New" panose="02070309020205020404" pitchFamily="49" charset="0"/>
              </a:rPr>
              <a:t>true</a:t>
            </a:r>
            <a:r>
              <a:rPr lang="en-US" sz="1600"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endParaRPr lang="en-US" sz="1600" b="1" dirty="0" smtClean="0">
              <a:solidFill>
                <a:srgbClr val="000000"/>
              </a:solidFill>
              <a:latin typeface="Courier New" pitchFamily="49" charset="0"/>
              <a:cs typeface="Courier New" pitchFamily="49" charset="0"/>
            </a:endParaRPr>
          </a:p>
          <a:p>
            <a:pPr lvl="0" defTabSz="914400" eaLnBrk="0" fontAlgn="base" hangingPunct="0">
              <a:spcBef>
                <a:spcPct val="0"/>
              </a:spcBef>
              <a:spcAft>
                <a:spcPct val="0"/>
              </a:spcAft>
            </a:pPr>
            <a:r>
              <a:rPr lang="en-US" sz="1600" b="1" dirty="0" err="1">
                <a:solidFill>
                  <a:srgbClr val="9876AA"/>
                </a:solidFill>
                <a:latin typeface="Courier New" panose="02070309020205020404" pitchFamily="49" charset="0"/>
                <a:cs typeface="Courier New" panose="02070309020205020404" pitchFamily="49" charset="0"/>
              </a:rPr>
              <a:t>QVBoxLayout</a:t>
            </a:r>
            <a:r>
              <a:rPr lang="en-US" sz="1600" b="1" dirty="0" smtClean="0">
                <a:solidFill>
                  <a:srgbClr val="C0C0C0"/>
                </a:solidFill>
                <a:latin typeface="Courier New" pitchFamily="49" charset="0"/>
                <a:cs typeface="Courier New" pitchFamily="49" charset="0"/>
              </a:rPr>
              <a:t> </a:t>
            </a:r>
            <a:r>
              <a:rPr lang="en-US" sz="1600" b="1" dirty="0">
                <a:solidFill>
                  <a:srgbClr val="A9B7C6"/>
                </a:solidFill>
                <a:latin typeface="Courier New" panose="02070309020205020404" pitchFamily="49" charset="0"/>
                <a:cs typeface="Courier New" panose="02070309020205020404" pitchFamily="49" charset="0"/>
              </a:rPr>
              <a:t>*</a:t>
            </a:r>
            <a:r>
              <a:rPr lang="en-US" sz="1600" b="1" dirty="0" err="1">
                <a:solidFill>
                  <a:srgbClr val="A9B7C6"/>
                </a:solidFill>
                <a:latin typeface="Courier New" panose="02070309020205020404" pitchFamily="49" charset="0"/>
                <a:cs typeface="Courier New" panose="02070309020205020404" pitchFamily="49" charset="0"/>
              </a:rPr>
              <a:t>vbox</a:t>
            </a:r>
            <a:r>
              <a:rPr lang="en-US" sz="1600" b="1" dirty="0">
                <a:solidFill>
                  <a:srgbClr val="A9B7C6"/>
                </a:solidFill>
                <a:latin typeface="Courier New" panose="02070309020205020404" pitchFamily="49" charset="0"/>
                <a:cs typeface="Courier New" panose="02070309020205020404" pitchFamily="49" charset="0"/>
              </a:rPr>
              <a:t> = </a:t>
            </a:r>
            <a:r>
              <a:rPr lang="en-US" sz="1600" b="1" dirty="0">
                <a:solidFill>
                  <a:srgbClr val="CC7832"/>
                </a:solidFill>
                <a:latin typeface="Courier New" panose="02070309020205020404" pitchFamily="49" charset="0"/>
                <a:cs typeface="Courier New" panose="02070309020205020404" pitchFamily="49" charset="0"/>
              </a:rPr>
              <a:t>new</a:t>
            </a:r>
            <a:r>
              <a:rPr lang="en-US" sz="1600" b="1" dirty="0">
                <a:solidFill>
                  <a:srgbClr val="C0C0C0"/>
                </a:solidFill>
                <a:latin typeface="Courier New" pitchFamily="49" charset="0"/>
                <a:cs typeface="Courier New" pitchFamily="49" charset="0"/>
              </a:rPr>
              <a:t> </a:t>
            </a:r>
            <a:r>
              <a:rPr lang="en-US" sz="1600" b="1" dirty="0" err="1">
                <a:solidFill>
                  <a:srgbClr val="9876AA"/>
                </a:solidFill>
                <a:latin typeface="Courier New" panose="02070309020205020404" pitchFamily="49" charset="0"/>
                <a:cs typeface="Courier New" panose="02070309020205020404" pitchFamily="49" charset="0"/>
              </a:rPr>
              <a:t>QVBoxLayout</a:t>
            </a:r>
            <a:r>
              <a:rPr lang="en-US" sz="1600"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sz="1600" b="1" dirty="0" err="1">
                <a:solidFill>
                  <a:srgbClr val="A9B7C6"/>
                </a:solidFill>
                <a:latin typeface="Courier New" panose="02070309020205020404" pitchFamily="49" charset="0"/>
                <a:cs typeface="Courier New" panose="02070309020205020404" pitchFamily="49" charset="0"/>
              </a:rPr>
              <a:t>vbox</a:t>
            </a:r>
            <a:r>
              <a:rPr lang="en-US" sz="1600" b="1" dirty="0">
                <a:solidFill>
                  <a:srgbClr val="A9B7C6"/>
                </a:solidFill>
                <a:latin typeface="Courier New" panose="02070309020205020404" pitchFamily="49" charset="0"/>
                <a:cs typeface="Courier New" panose="02070309020205020404" pitchFamily="49" charset="0"/>
              </a:rPr>
              <a:t>-&gt;</a:t>
            </a:r>
            <a:r>
              <a:rPr lang="en-US" sz="1600" b="1" dirty="0" err="1">
                <a:solidFill>
                  <a:srgbClr val="A9B7C6"/>
                </a:solidFill>
                <a:latin typeface="Courier New" panose="02070309020205020404" pitchFamily="49" charset="0"/>
                <a:cs typeface="Courier New" panose="02070309020205020404" pitchFamily="49" charset="0"/>
              </a:rPr>
              <a:t>addWidget</a:t>
            </a:r>
            <a:r>
              <a:rPr lang="en-US" sz="1600" b="1" dirty="0">
                <a:solidFill>
                  <a:srgbClr val="A9B7C6"/>
                </a:solidFill>
                <a:latin typeface="Courier New" panose="02070309020205020404" pitchFamily="49" charset="0"/>
                <a:cs typeface="Courier New" panose="02070309020205020404" pitchFamily="49" charset="0"/>
              </a:rPr>
              <a:t>(radio1);</a:t>
            </a:r>
          </a:p>
          <a:p>
            <a:pPr lvl="0" defTabSz="914400" eaLnBrk="0" fontAlgn="base" hangingPunct="0">
              <a:spcBef>
                <a:spcPct val="0"/>
              </a:spcBef>
              <a:spcAft>
                <a:spcPct val="0"/>
              </a:spcAft>
            </a:pPr>
            <a:r>
              <a:rPr lang="en-US" sz="1600" b="1" dirty="0" err="1">
                <a:solidFill>
                  <a:srgbClr val="A9B7C6"/>
                </a:solidFill>
                <a:latin typeface="Courier New" panose="02070309020205020404" pitchFamily="49" charset="0"/>
                <a:cs typeface="Courier New" panose="02070309020205020404" pitchFamily="49" charset="0"/>
              </a:rPr>
              <a:t>vbox</a:t>
            </a:r>
            <a:r>
              <a:rPr lang="en-US" sz="1600" b="1" dirty="0">
                <a:solidFill>
                  <a:srgbClr val="A9B7C6"/>
                </a:solidFill>
                <a:latin typeface="Courier New" panose="02070309020205020404" pitchFamily="49" charset="0"/>
                <a:cs typeface="Courier New" panose="02070309020205020404" pitchFamily="49" charset="0"/>
              </a:rPr>
              <a:t>-&gt;</a:t>
            </a:r>
            <a:r>
              <a:rPr lang="en-US" sz="1600" b="1" dirty="0" err="1">
                <a:solidFill>
                  <a:srgbClr val="A9B7C6"/>
                </a:solidFill>
                <a:latin typeface="Courier New" panose="02070309020205020404" pitchFamily="49" charset="0"/>
                <a:cs typeface="Courier New" panose="02070309020205020404" pitchFamily="49" charset="0"/>
              </a:rPr>
              <a:t>addWidget</a:t>
            </a:r>
            <a:r>
              <a:rPr lang="en-US" sz="1600" b="1" dirty="0">
                <a:solidFill>
                  <a:srgbClr val="A9B7C6"/>
                </a:solidFill>
                <a:latin typeface="Courier New" panose="02070309020205020404" pitchFamily="49" charset="0"/>
                <a:cs typeface="Courier New" panose="02070309020205020404" pitchFamily="49" charset="0"/>
              </a:rPr>
              <a:t>(radio2);</a:t>
            </a:r>
          </a:p>
          <a:p>
            <a:pPr lvl="0" defTabSz="914400" eaLnBrk="0" fontAlgn="base" hangingPunct="0">
              <a:spcBef>
                <a:spcPct val="0"/>
              </a:spcBef>
              <a:spcAft>
                <a:spcPct val="0"/>
              </a:spcAft>
            </a:pPr>
            <a:r>
              <a:rPr lang="en-US" sz="1600" b="1" dirty="0" err="1">
                <a:solidFill>
                  <a:srgbClr val="A9B7C6"/>
                </a:solidFill>
                <a:latin typeface="Courier New" panose="02070309020205020404" pitchFamily="49" charset="0"/>
                <a:cs typeface="Courier New" panose="02070309020205020404" pitchFamily="49" charset="0"/>
              </a:rPr>
              <a:t>vbox</a:t>
            </a:r>
            <a:r>
              <a:rPr lang="en-US" sz="1600" b="1" dirty="0">
                <a:solidFill>
                  <a:srgbClr val="A9B7C6"/>
                </a:solidFill>
                <a:latin typeface="Courier New" panose="02070309020205020404" pitchFamily="49" charset="0"/>
                <a:cs typeface="Courier New" panose="02070309020205020404" pitchFamily="49" charset="0"/>
              </a:rPr>
              <a:t>-&gt;</a:t>
            </a:r>
            <a:r>
              <a:rPr lang="en-US" sz="1600" b="1" dirty="0" err="1">
                <a:solidFill>
                  <a:srgbClr val="A9B7C6"/>
                </a:solidFill>
                <a:latin typeface="Courier New" panose="02070309020205020404" pitchFamily="49" charset="0"/>
                <a:cs typeface="Courier New" panose="02070309020205020404" pitchFamily="49" charset="0"/>
              </a:rPr>
              <a:t>addWidget</a:t>
            </a:r>
            <a:r>
              <a:rPr lang="en-US" sz="1600" b="1" dirty="0">
                <a:solidFill>
                  <a:srgbClr val="A9B7C6"/>
                </a:solidFill>
                <a:latin typeface="Courier New" panose="02070309020205020404" pitchFamily="49" charset="0"/>
                <a:cs typeface="Courier New" panose="02070309020205020404" pitchFamily="49" charset="0"/>
              </a:rPr>
              <a:t>(radio3);</a:t>
            </a:r>
          </a:p>
          <a:p>
            <a:pPr lvl="0" defTabSz="914400" eaLnBrk="0" fontAlgn="base" hangingPunct="0">
              <a:spcBef>
                <a:spcPct val="0"/>
              </a:spcBef>
              <a:spcAft>
                <a:spcPct val="0"/>
              </a:spcAft>
            </a:pPr>
            <a:endParaRPr lang="en-US" sz="1600" b="1" dirty="0">
              <a:solidFill>
                <a:srgbClr val="A9B7C6"/>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sz="1600" b="1" dirty="0" err="1">
                <a:solidFill>
                  <a:srgbClr val="A9B7C6"/>
                </a:solidFill>
                <a:latin typeface="Courier New" panose="02070309020205020404" pitchFamily="49" charset="0"/>
                <a:cs typeface="Courier New" panose="02070309020205020404" pitchFamily="49" charset="0"/>
              </a:rPr>
              <a:t>groupBox</a:t>
            </a:r>
            <a:r>
              <a:rPr lang="en-US" sz="1600" b="1" dirty="0">
                <a:solidFill>
                  <a:srgbClr val="A9B7C6"/>
                </a:solidFill>
                <a:latin typeface="Courier New" panose="02070309020205020404" pitchFamily="49" charset="0"/>
                <a:cs typeface="Courier New" panose="02070309020205020404" pitchFamily="49" charset="0"/>
              </a:rPr>
              <a:t>-&gt;</a:t>
            </a:r>
            <a:r>
              <a:rPr lang="en-US" sz="1600" b="1" dirty="0" err="1">
                <a:solidFill>
                  <a:srgbClr val="A9B7C6"/>
                </a:solidFill>
                <a:latin typeface="Courier New" panose="02070309020205020404" pitchFamily="49" charset="0"/>
                <a:cs typeface="Courier New" panose="02070309020205020404" pitchFamily="49" charset="0"/>
              </a:rPr>
              <a:t>setLayout</a:t>
            </a:r>
            <a:r>
              <a:rPr lang="en-US" sz="1600" b="1" dirty="0">
                <a:solidFill>
                  <a:srgbClr val="A9B7C6"/>
                </a:solidFill>
                <a:latin typeface="Courier New" panose="02070309020205020404" pitchFamily="49" charset="0"/>
                <a:cs typeface="Courier New" panose="02070309020205020404" pitchFamily="49" charset="0"/>
              </a:rPr>
              <a:t>(</a:t>
            </a:r>
            <a:r>
              <a:rPr lang="en-US" sz="1600" b="1" dirty="0" err="1">
                <a:solidFill>
                  <a:srgbClr val="A9B7C6"/>
                </a:solidFill>
                <a:latin typeface="Courier New" panose="02070309020205020404" pitchFamily="49" charset="0"/>
                <a:cs typeface="Courier New" panose="02070309020205020404" pitchFamily="49" charset="0"/>
              </a:rPr>
              <a:t>vbox</a:t>
            </a:r>
            <a:r>
              <a:rPr lang="en-US" sz="1600" b="1" dirty="0">
                <a:solidFill>
                  <a:srgbClr val="A9B7C6"/>
                </a:solidFill>
                <a:latin typeface="Courier New" panose="02070309020205020404" pitchFamily="49" charset="0"/>
                <a:cs typeface="Courier New" panose="02070309020205020404" pitchFamily="49" charset="0"/>
              </a:rPr>
              <a:t>); </a:t>
            </a:r>
            <a:br>
              <a:rPr lang="en-US" sz="1600" b="1" dirty="0">
                <a:solidFill>
                  <a:srgbClr val="A9B7C6"/>
                </a:solidFill>
                <a:latin typeface="Courier New" panose="02070309020205020404" pitchFamily="49" charset="0"/>
                <a:cs typeface="Courier New" panose="02070309020205020404" pitchFamily="49" charset="0"/>
              </a:rPr>
            </a:br>
            <a:endParaRPr lang="en-US" altLang="en-US" sz="1600" b="1" dirty="0">
              <a:solidFill>
                <a:srgbClr val="A9B7C6"/>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01536377"/>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WIDGETS: </a:t>
            </a:r>
            <a:r>
              <a:rPr lang="en-US" dirty="0" smtClean="0">
                <a:solidFill>
                  <a:schemeClr val="accent1"/>
                </a:solidFill>
              </a:rPr>
              <a:t>QSCROLLAREA</a:t>
            </a:r>
            <a:endParaRPr lang="ru-RU" dirty="0">
              <a:solidFill>
                <a:schemeClr val="accent1"/>
              </a:solidFill>
            </a:endParaRPr>
          </a:p>
        </p:txBody>
      </p:sp>
      <p:sp>
        <p:nvSpPr>
          <p:cNvPr id="3" name="Content Placeholder 2"/>
          <p:cNvSpPr>
            <a:spLocks noGrp="1"/>
          </p:cNvSpPr>
          <p:nvPr>
            <p:ph sz="quarter" idx="11"/>
          </p:nvPr>
        </p:nvSpPr>
        <p:spPr/>
        <p:txBody>
          <a:bodyPr>
            <a:normAutofit fontScale="92500"/>
          </a:bodyPr>
          <a:lstStyle/>
          <a:p>
            <a:r>
              <a:rPr lang="en-US" dirty="0" err="1" smtClean="0">
                <a:solidFill>
                  <a:schemeClr val="accent3"/>
                </a:solidFill>
              </a:rPr>
              <a:t>QScrollArea</a:t>
            </a:r>
            <a:r>
              <a:rPr lang="en-US" dirty="0" smtClean="0">
                <a:solidFill>
                  <a:schemeClr val="accent3"/>
                </a:solidFill>
              </a:rPr>
              <a:t> </a:t>
            </a:r>
            <a:r>
              <a:rPr lang="en-US" dirty="0" smtClean="0"/>
              <a:t>is another GUI container, provides </a:t>
            </a:r>
            <a:r>
              <a:rPr lang="en-US" dirty="0"/>
              <a:t>a scrolling view onto another widget</a:t>
            </a:r>
            <a:r>
              <a:rPr lang="en-US" dirty="0" smtClean="0"/>
              <a:t>.</a:t>
            </a:r>
          </a:p>
          <a:p>
            <a:r>
              <a:rPr lang="en-US" dirty="0" smtClean="0"/>
              <a:t>You can </a:t>
            </a:r>
            <a:r>
              <a:rPr lang="en-US" dirty="0" err="1" smtClean="0">
                <a:solidFill>
                  <a:schemeClr val="accent3"/>
                </a:solidFill>
              </a:rPr>
              <a:t>setHorizontalScrollBarPolicy</a:t>
            </a:r>
            <a:r>
              <a:rPr lang="en-US" dirty="0" smtClean="0">
                <a:solidFill>
                  <a:schemeClr val="accent3"/>
                </a:solidFill>
              </a:rPr>
              <a:t>()</a:t>
            </a:r>
            <a:r>
              <a:rPr lang="en-US" dirty="0" smtClean="0"/>
              <a:t/>
            </a:r>
            <a:br>
              <a:rPr lang="en-US" dirty="0" smtClean="0"/>
            </a:br>
            <a:r>
              <a:rPr lang="en-US" dirty="0" err="1" smtClean="0">
                <a:solidFill>
                  <a:schemeClr val="accent3"/>
                </a:solidFill>
              </a:rPr>
              <a:t>setHorizontalScrollBarPolicy</a:t>
            </a:r>
            <a:r>
              <a:rPr lang="en-US" dirty="0">
                <a:solidFill>
                  <a:schemeClr val="accent3"/>
                </a:solidFill>
              </a:rPr>
              <a:t>(</a:t>
            </a:r>
            <a:r>
              <a:rPr lang="en-US" dirty="0"/>
              <a:t>):</a:t>
            </a:r>
            <a:endParaRPr lang="en-US" dirty="0" smtClean="0"/>
          </a:p>
          <a:p>
            <a:pPr lvl="1"/>
            <a:r>
              <a:rPr lang="en-US" dirty="0" smtClean="0">
                <a:solidFill>
                  <a:schemeClr val="accent3"/>
                </a:solidFill>
              </a:rPr>
              <a:t>Qt::</a:t>
            </a:r>
            <a:r>
              <a:rPr lang="en-US" dirty="0" err="1" smtClean="0">
                <a:solidFill>
                  <a:schemeClr val="accent3"/>
                </a:solidFill>
              </a:rPr>
              <a:t>ScrollBarAsNeeded</a:t>
            </a:r>
            <a:endParaRPr lang="en-US" dirty="0" smtClean="0">
              <a:solidFill>
                <a:schemeClr val="accent3"/>
              </a:solidFill>
            </a:endParaRPr>
          </a:p>
          <a:p>
            <a:pPr lvl="1"/>
            <a:r>
              <a:rPr lang="en-US" dirty="0">
                <a:solidFill>
                  <a:schemeClr val="accent3"/>
                </a:solidFill>
              </a:rPr>
              <a:t>Qt::</a:t>
            </a:r>
            <a:r>
              <a:rPr lang="en-US" dirty="0" err="1" smtClean="0">
                <a:solidFill>
                  <a:schemeClr val="accent3"/>
                </a:solidFill>
              </a:rPr>
              <a:t>ScrollBarAlwaysOff</a:t>
            </a:r>
            <a:endParaRPr lang="en-US" dirty="0" smtClean="0">
              <a:solidFill>
                <a:schemeClr val="accent3"/>
              </a:solidFill>
            </a:endParaRPr>
          </a:p>
          <a:p>
            <a:pPr lvl="1"/>
            <a:r>
              <a:rPr lang="en-US" dirty="0">
                <a:solidFill>
                  <a:schemeClr val="accent3"/>
                </a:solidFill>
              </a:rPr>
              <a:t>Qt::</a:t>
            </a:r>
            <a:r>
              <a:rPr lang="en-US" dirty="0" err="1" smtClean="0">
                <a:solidFill>
                  <a:schemeClr val="accent3"/>
                </a:solidFill>
              </a:rPr>
              <a:t>ScrollBarAlwaysOn</a:t>
            </a:r>
            <a:endParaRPr lang="en-US" dirty="0" smtClean="0">
              <a:solidFill>
                <a:schemeClr val="accent3"/>
              </a:solidFill>
            </a:endParaRPr>
          </a:p>
          <a:p>
            <a:pPr lvl="1"/>
            <a:endParaRPr lang="en-US" dirty="0" smtClean="0"/>
          </a:p>
        </p:txBody>
      </p:sp>
      <p:pic>
        <p:nvPicPr>
          <p:cNvPr id="8" name="Content Placeholder 7"/>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5030787" y="1123156"/>
            <a:ext cx="3514725" cy="3305175"/>
          </a:xfrm>
        </p:spPr>
      </p:pic>
    </p:spTree>
    <p:extLst>
      <p:ext uri="{BB962C8B-B14F-4D97-AF65-F5344CB8AC3E}">
        <p14:creationId xmlns:p14="http://schemas.microsoft.com/office/powerpoint/2010/main" val="1243643612"/>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WIDGETS: </a:t>
            </a:r>
            <a:r>
              <a:rPr lang="en-US" dirty="0" smtClean="0">
                <a:solidFill>
                  <a:schemeClr val="accent1"/>
                </a:solidFill>
              </a:rPr>
              <a:t>QSCROLLAREA</a:t>
            </a:r>
            <a:endParaRPr lang="en-US" dirty="0">
              <a:solidFill>
                <a:schemeClr val="accent1"/>
              </a:solidFill>
            </a:endParaRPr>
          </a:p>
        </p:txBody>
      </p:sp>
      <p:sp>
        <p:nvSpPr>
          <p:cNvPr id="5" name="Content Placeholder 4"/>
          <p:cNvSpPr>
            <a:spLocks noGrp="1"/>
          </p:cNvSpPr>
          <p:nvPr>
            <p:ph sz="quarter" idx="11"/>
          </p:nvPr>
        </p:nvSpPr>
        <p:spPr>
          <a:xfrm>
            <a:off x="286941" y="897732"/>
            <a:ext cx="4056459" cy="4099718"/>
          </a:xfrm>
        </p:spPr>
        <p:txBody>
          <a:bodyPr>
            <a:normAutofit/>
          </a:bodyPr>
          <a:lstStyle/>
          <a:p>
            <a:r>
              <a:rPr lang="en-US" dirty="0" smtClean="0">
                <a:solidFill>
                  <a:schemeClr val="accent1"/>
                </a:solidFill>
              </a:rPr>
              <a:t>It is easy to use </a:t>
            </a:r>
            <a:r>
              <a:rPr lang="en-US" dirty="0" err="1" smtClean="0">
                <a:solidFill>
                  <a:schemeClr val="accent3"/>
                </a:solidFill>
              </a:rPr>
              <a:t>QScrollArea</a:t>
            </a:r>
            <a:r>
              <a:rPr lang="en-US" dirty="0" smtClean="0">
                <a:solidFill>
                  <a:schemeClr val="accent1"/>
                </a:solidFill>
              </a:rPr>
              <a:t>.</a:t>
            </a:r>
          </a:p>
          <a:p>
            <a:r>
              <a:rPr lang="en-US" dirty="0" smtClean="0">
                <a:solidFill>
                  <a:schemeClr val="accent1"/>
                </a:solidFill>
              </a:rPr>
              <a:t>Simply add child </a:t>
            </a:r>
            <a:r>
              <a:rPr lang="en-US" dirty="0" smtClean="0">
                <a:solidFill>
                  <a:schemeClr val="accent3"/>
                </a:solidFill>
              </a:rPr>
              <a:t>QWidget</a:t>
            </a:r>
            <a:r>
              <a:rPr lang="en-US" dirty="0" smtClean="0">
                <a:solidFill>
                  <a:schemeClr val="accent1"/>
                </a:solidFill>
              </a:rPr>
              <a:t> </a:t>
            </a:r>
            <a:r>
              <a:rPr lang="en-US" dirty="0" smtClean="0"/>
              <a:t>with </a:t>
            </a:r>
            <a:r>
              <a:rPr lang="en-US" dirty="0" err="1">
                <a:solidFill>
                  <a:schemeClr val="accent3"/>
                </a:solidFill>
              </a:rPr>
              <a:t>setWidget</a:t>
            </a:r>
            <a:r>
              <a:rPr lang="en-US" dirty="0" smtClean="0">
                <a:solidFill>
                  <a:schemeClr val="accent3"/>
                </a:solidFill>
              </a:rPr>
              <a:t>()</a:t>
            </a:r>
            <a:r>
              <a:rPr lang="en-US" dirty="0" smtClean="0">
                <a:solidFill>
                  <a:schemeClr val="accent1"/>
                </a:solidFill>
              </a:rPr>
              <a:t>.</a:t>
            </a:r>
          </a:p>
          <a:p>
            <a:pPr lvl="1"/>
            <a:endParaRPr lang="en-US" dirty="0" smtClean="0"/>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defTabSz="914400" eaLnBrk="0" fontAlgn="base" hangingPunct="0">
              <a:spcBef>
                <a:spcPct val="0"/>
              </a:spcBef>
              <a:spcAft>
                <a:spcPct val="0"/>
              </a:spcAft>
            </a:pPr>
            <a:r>
              <a:rPr lang="en-US" b="1" dirty="0" err="1">
                <a:solidFill>
                  <a:srgbClr val="9876AA"/>
                </a:solidFill>
                <a:latin typeface="Courier New" panose="02070309020205020404" pitchFamily="49" charset="0"/>
                <a:cs typeface="Courier New" panose="02070309020205020404" pitchFamily="49" charset="0"/>
              </a:rPr>
              <a:t>QLabel</a:t>
            </a:r>
            <a:r>
              <a:rPr lang="en-US" b="1" dirty="0" smtClean="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a:t>
            </a:r>
            <a:r>
              <a:rPr lang="en-US" b="1" dirty="0" err="1">
                <a:solidFill>
                  <a:srgbClr val="A9B7C6"/>
                </a:solidFill>
                <a:latin typeface="Courier New" panose="02070309020205020404" pitchFamily="49" charset="0"/>
                <a:cs typeface="Courier New" panose="02070309020205020404" pitchFamily="49" charset="0"/>
              </a:rPr>
              <a:t>imageLabel</a:t>
            </a:r>
            <a:r>
              <a:rPr lang="en-US" b="1" dirty="0">
                <a:solidFill>
                  <a:srgbClr val="A9B7C6"/>
                </a:solidFill>
                <a:latin typeface="Courier New" panose="02070309020205020404" pitchFamily="49" charset="0"/>
                <a:cs typeface="Courier New" panose="02070309020205020404" pitchFamily="49" charset="0"/>
              </a:rPr>
              <a:t> = </a:t>
            </a:r>
            <a:r>
              <a:rPr lang="en-US" b="1" dirty="0">
                <a:solidFill>
                  <a:srgbClr val="CC7832"/>
                </a:solidFill>
                <a:latin typeface="Courier New" panose="02070309020205020404" pitchFamily="49" charset="0"/>
                <a:cs typeface="Courier New" panose="02070309020205020404" pitchFamily="49" charset="0"/>
              </a:rPr>
              <a:t>new</a:t>
            </a:r>
            <a:r>
              <a:rPr lang="en-US" b="1" dirty="0">
                <a:solidFill>
                  <a:srgbClr val="C0C0C0"/>
                </a:solidFill>
                <a:latin typeface="Courier New" pitchFamily="49" charset="0"/>
                <a:cs typeface="Courier New" pitchFamily="49" charset="0"/>
              </a:rPr>
              <a:t> </a:t>
            </a:r>
            <a:r>
              <a:rPr lang="en-US" b="1" dirty="0" err="1">
                <a:solidFill>
                  <a:srgbClr val="9876AA"/>
                </a:solidFill>
                <a:latin typeface="Courier New" panose="02070309020205020404" pitchFamily="49" charset="0"/>
                <a:cs typeface="Courier New" panose="02070309020205020404" pitchFamily="49" charset="0"/>
              </a:rPr>
              <a:t>QLabel</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b="1" dirty="0" err="1">
                <a:solidFill>
                  <a:srgbClr val="9876AA"/>
                </a:solidFill>
                <a:latin typeface="Courier New" panose="02070309020205020404" pitchFamily="49" charset="0"/>
                <a:cs typeface="Courier New" panose="02070309020205020404" pitchFamily="49" charset="0"/>
              </a:rPr>
              <a:t>QImage</a:t>
            </a:r>
            <a:r>
              <a:rPr lang="en-US" b="1" dirty="0" smtClean="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image(</a:t>
            </a:r>
            <a:r>
              <a:rPr lang="en-US" b="1" dirty="0">
                <a:solidFill>
                  <a:srgbClr val="6A8759"/>
                </a:solidFill>
                <a:latin typeface="Courier New" panose="02070309020205020404" pitchFamily="49" charset="0"/>
                <a:cs typeface="Courier New" panose="02070309020205020404" pitchFamily="49" charset="0"/>
              </a:rPr>
              <a:t>"happyguy.png"</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b="1" dirty="0" err="1">
                <a:solidFill>
                  <a:srgbClr val="A9B7C6"/>
                </a:solidFill>
                <a:latin typeface="Courier New" panose="02070309020205020404" pitchFamily="49" charset="0"/>
                <a:cs typeface="Courier New" panose="02070309020205020404" pitchFamily="49" charset="0"/>
              </a:rPr>
              <a:t>imageLabel</a:t>
            </a:r>
            <a:r>
              <a:rPr lang="en-US" b="1" dirty="0">
                <a:solidFill>
                  <a:srgbClr val="A9B7C6"/>
                </a:solidFill>
                <a:latin typeface="Courier New" panose="02070309020205020404" pitchFamily="49" charset="0"/>
                <a:cs typeface="Courier New" panose="02070309020205020404" pitchFamily="49" charset="0"/>
              </a:rPr>
              <a:t>-&gt;</a:t>
            </a:r>
            <a:r>
              <a:rPr lang="en-US" b="1" dirty="0" err="1">
                <a:solidFill>
                  <a:srgbClr val="A9B7C6"/>
                </a:solidFill>
                <a:latin typeface="Courier New" panose="02070309020205020404" pitchFamily="49" charset="0"/>
                <a:cs typeface="Courier New" panose="02070309020205020404" pitchFamily="49" charset="0"/>
              </a:rPr>
              <a:t>setPixmap</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b="1" dirty="0">
                <a:solidFill>
                  <a:srgbClr val="000000"/>
                </a:solidFill>
                <a:latin typeface="Courier New" pitchFamily="49" charset="0"/>
                <a:cs typeface="Courier New" pitchFamily="49" charset="0"/>
              </a:rPr>
              <a:t> </a:t>
            </a:r>
            <a:r>
              <a:rPr lang="en-US" b="1" dirty="0" smtClean="0">
                <a:solidFill>
                  <a:srgbClr val="000000"/>
                </a:solidFill>
                <a:latin typeface="Courier New" pitchFamily="49" charset="0"/>
                <a:cs typeface="Courier New" pitchFamily="49" charset="0"/>
              </a:rPr>
              <a:t>   </a:t>
            </a:r>
            <a:r>
              <a:rPr lang="en-US" b="1" dirty="0" err="1">
                <a:solidFill>
                  <a:srgbClr val="9876AA"/>
                </a:solidFill>
                <a:latin typeface="Courier New" panose="02070309020205020404" pitchFamily="49" charset="0"/>
                <a:cs typeface="Courier New" panose="02070309020205020404" pitchFamily="49" charset="0"/>
              </a:rPr>
              <a:t>QPixmap</a:t>
            </a:r>
            <a:r>
              <a:rPr lang="en-US" b="1" dirty="0">
                <a:solidFill>
                  <a:srgbClr val="A9B7C6"/>
                </a:solidFill>
                <a:latin typeface="Courier New" panose="02070309020205020404" pitchFamily="49" charset="0"/>
                <a:cs typeface="Courier New" panose="02070309020205020404" pitchFamily="49" charset="0"/>
              </a:rPr>
              <a:t>::</a:t>
            </a:r>
            <a:r>
              <a:rPr lang="en-US" b="1" dirty="0" err="1">
                <a:solidFill>
                  <a:srgbClr val="A9B7C6"/>
                </a:solidFill>
                <a:latin typeface="Courier New" panose="02070309020205020404" pitchFamily="49" charset="0"/>
                <a:cs typeface="Courier New" panose="02070309020205020404" pitchFamily="49" charset="0"/>
              </a:rPr>
              <a:t>fromImage</a:t>
            </a:r>
            <a:r>
              <a:rPr lang="en-US" b="1" dirty="0">
                <a:solidFill>
                  <a:srgbClr val="A9B7C6"/>
                </a:solidFill>
                <a:latin typeface="Courier New" panose="02070309020205020404" pitchFamily="49" charset="0"/>
                <a:cs typeface="Courier New" panose="02070309020205020404" pitchFamily="49" charset="0"/>
              </a:rPr>
              <a:t>(image)</a:t>
            </a:r>
          </a:p>
          <a:p>
            <a:pPr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endParaRPr lang="en-US" b="1" dirty="0" smtClean="0">
              <a:solidFill>
                <a:srgbClr val="000000"/>
              </a:solidFill>
              <a:latin typeface="Courier New" pitchFamily="49" charset="0"/>
              <a:cs typeface="Courier New" pitchFamily="49" charset="0"/>
            </a:endParaRPr>
          </a:p>
          <a:p>
            <a:pPr defTabSz="914400" eaLnBrk="0" fontAlgn="base" hangingPunct="0">
              <a:spcBef>
                <a:spcPct val="0"/>
              </a:spcBef>
              <a:spcAft>
                <a:spcPct val="0"/>
              </a:spcAft>
            </a:pPr>
            <a:r>
              <a:rPr lang="en-US" b="1" dirty="0" err="1">
                <a:solidFill>
                  <a:srgbClr val="A9B7C6"/>
                </a:solidFill>
                <a:latin typeface="Courier New" panose="02070309020205020404" pitchFamily="49" charset="0"/>
                <a:cs typeface="Courier New" panose="02070309020205020404" pitchFamily="49" charset="0"/>
              </a:rPr>
              <a:t>scrollArea</a:t>
            </a:r>
            <a:r>
              <a:rPr lang="en-US" b="1" dirty="0">
                <a:solidFill>
                  <a:srgbClr val="A9B7C6"/>
                </a:solidFill>
                <a:latin typeface="Courier New" panose="02070309020205020404" pitchFamily="49" charset="0"/>
                <a:cs typeface="Courier New" panose="02070309020205020404" pitchFamily="49" charset="0"/>
              </a:rPr>
              <a:t> = </a:t>
            </a:r>
            <a:r>
              <a:rPr lang="en-US" b="1" dirty="0">
                <a:solidFill>
                  <a:srgbClr val="CC7832"/>
                </a:solidFill>
                <a:latin typeface="Courier New" panose="02070309020205020404" pitchFamily="49" charset="0"/>
                <a:cs typeface="Courier New" panose="02070309020205020404" pitchFamily="49" charset="0"/>
              </a:rPr>
              <a:t>new</a:t>
            </a:r>
            <a:r>
              <a:rPr lang="en-US" b="1" dirty="0">
                <a:solidFill>
                  <a:srgbClr val="C0C0C0"/>
                </a:solidFill>
                <a:latin typeface="Courier New" pitchFamily="49" charset="0"/>
                <a:cs typeface="Courier New" pitchFamily="49" charset="0"/>
              </a:rPr>
              <a:t> </a:t>
            </a:r>
            <a:r>
              <a:rPr lang="en-US" b="1" dirty="0" err="1">
                <a:solidFill>
                  <a:srgbClr val="9876AA"/>
                </a:solidFill>
                <a:latin typeface="Courier New" panose="02070309020205020404" pitchFamily="49" charset="0"/>
                <a:cs typeface="Courier New" panose="02070309020205020404" pitchFamily="49" charset="0"/>
              </a:rPr>
              <a:t>QScrollArea</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CC7832"/>
                </a:solidFill>
                <a:latin typeface="Courier New" panose="02070309020205020404" pitchFamily="49" charset="0"/>
                <a:cs typeface="Courier New" panose="02070309020205020404" pitchFamily="49" charset="0"/>
              </a:rPr>
              <a:t>this</a:t>
            </a:r>
            <a:r>
              <a:rPr lang="en-US" b="1" dirty="0">
                <a:solidFill>
                  <a:srgbClr val="A9B7C6"/>
                </a:solidFill>
                <a:latin typeface="Courier New" panose="02070309020205020404" pitchFamily="49" charset="0"/>
                <a:cs typeface="Courier New" panose="02070309020205020404" pitchFamily="49" charset="0"/>
              </a:rPr>
              <a:t>); </a:t>
            </a:r>
            <a:r>
              <a:rPr lang="en-US" b="1" dirty="0" err="1">
                <a:solidFill>
                  <a:srgbClr val="A9B7C6"/>
                </a:solidFill>
                <a:latin typeface="Courier New" panose="02070309020205020404" pitchFamily="49" charset="0"/>
                <a:cs typeface="Courier New" panose="02070309020205020404" pitchFamily="49" charset="0"/>
              </a:rPr>
              <a:t>scrollArea</a:t>
            </a:r>
            <a:r>
              <a:rPr lang="en-US" b="1" dirty="0">
                <a:solidFill>
                  <a:srgbClr val="A9B7C6"/>
                </a:solidFill>
                <a:latin typeface="Courier New" panose="02070309020205020404" pitchFamily="49" charset="0"/>
                <a:cs typeface="Courier New" panose="02070309020205020404" pitchFamily="49" charset="0"/>
              </a:rPr>
              <a:t>-&gt;</a:t>
            </a:r>
            <a:r>
              <a:rPr lang="en-US" b="1" dirty="0" err="1">
                <a:solidFill>
                  <a:srgbClr val="A9B7C6"/>
                </a:solidFill>
                <a:latin typeface="Courier New" panose="02070309020205020404" pitchFamily="49" charset="0"/>
                <a:cs typeface="Courier New" panose="02070309020205020404" pitchFamily="49" charset="0"/>
              </a:rPr>
              <a:t>setWidget</a:t>
            </a:r>
            <a:r>
              <a:rPr lang="en-US" b="1" dirty="0">
                <a:solidFill>
                  <a:srgbClr val="A9B7C6"/>
                </a:solidFill>
                <a:latin typeface="Courier New" panose="02070309020205020404" pitchFamily="49" charset="0"/>
                <a:cs typeface="Courier New" panose="02070309020205020404" pitchFamily="49" charset="0"/>
              </a:rPr>
              <a:t>(</a:t>
            </a:r>
            <a:r>
              <a:rPr lang="en-US" b="1" dirty="0" err="1">
                <a:solidFill>
                  <a:srgbClr val="A9B7C6"/>
                </a:solidFill>
                <a:latin typeface="Courier New" panose="02070309020205020404" pitchFamily="49" charset="0"/>
                <a:cs typeface="Courier New" panose="02070309020205020404" pitchFamily="49" charset="0"/>
              </a:rPr>
              <a:t>imageLabel</a:t>
            </a:r>
            <a:r>
              <a:rPr lang="en-US" b="1" dirty="0">
                <a:solidFill>
                  <a:srgbClr val="A9B7C6"/>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0839174"/>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WIDGETS: </a:t>
            </a:r>
            <a:r>
              <a:rPr lang="en-US" dirty="0" smtClean="0">
                <a:solidFill>
                  <a:schemeClr val="accent1"/>
                </a:solidFill>
              </a:rPr>
              <a:t>OTHER CONTAINERS</a:t>
            </a:r>
            <a:endParaRPr lang="ru-RU" dirty="0"/>
          </a:p>
        </p:txBody>
      </p:sp>
      <p:sp>
        <p:nvSpPr>
          <p:cNvPr id="5" name="Content Placeholder 4"/>
          <p:cNvSpPr>
            <a:spLocks noGrp="1"/>
          </p:cNvSpPr>
          <p:nvPr>
            <p:ph sz="quarter" idx="11"/>
          </p:nvPr>
        </p:nvSpPr>
        <p:spPr/>
        <p:txBody>
          <a:bodyPr/>
          <a:lstStyle/>
          <a:p>
            <a:r>
              <a:rPr lang="en-US" dirty="0" err="1" smtClean="0">
                <a:solidFill>
                  <a:schemeClr val="accent3"/>
                </a:solidFill>
              </a:rPr>
              <a:t>QToolBox</a:t>
            </a:r>
            <a:endParaRPr lang="en-US" dirty="0" smtClean="0">
              <a:solidFill>
                <a:schemeClr val="accent3"/>
              </a:solidFill>
            </a:endParaRPr>
          </a:p>
          <a:p>
            <a:r>
              <a:rPr lang="en-US" dirty="0" err="1" smtClean="0">
                <a:solidFill>
                  <a:schemeClr val="accent3"/>
                </a:solidFill>
              </a:rPr>
              <a:t>QTabWidget</a:t>
            </a:r>
            <a:endParaRPr lang="en-US" dirty="0" smtClean="0">
              <a:solidFill>
                <a:schemeClr val="accent3"/>
              </a:solidFill>
            </a:endParaRPr>
          </a:p>
          <a:p>
            <a:r>
              <a:rPr lang="en-US" dirty="0" err="1" smtClean="0">
                <a:solidFill>
                  <a:schemeClr val="accent3"/>
                </a:solidFill>
              </a:rPr>
              <a:t>QStackedWidget</a:t>
            </a:r>
            <a:endParaRPr lang="en-US" dirty="0" smtClean="0">
              <a:solidFill>
                <a:schemeClr val="accent3"/>
              </a:solidFill>
            </a:endParaRPr>
          </a:p>
          <a:p>
            <a:endParaRPr lang="ru-RU" dirty="0"/>
          </a:p>
        </p:txBody>
      </p:sp>
      <p:pic>
        <p:nvPicPr>
          <p:cNvPr id="10" name="Content Placeholder 9"/>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189038" y="2926556"/>
            <a:ext cx="2381250" cy="1609725"/>
          </a:xfrm>
        </p:spPr>
      </p:pic>
      <p:pic>
        <p:nvPicPr>
          <p:cNvPr id="9" name="Content Placeholder 8"/>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5472359" y="896938"/>
            <a:ext cx="2631582" cy="1827212"/>
          </a:xfrm>
        </p:spPr>
      </p:pic>
      <p:pic>
        <p:nvPicPr>
          <p:cNvPr id="11" name="Content Placeholder 10"/>
          <p:cNvPicPr>
            <a:picLocks noGrp="1" noChangeAspect="1"/>
          </p:cNvPicPr>
          <p:nvPr>
            <p:ph sz="quarter" idx="15"/>
          </p:nvPr>
        </p:nvPicPr>
        <p:blipFill>
          <a:blip r:embed="rId4">
            <a:extLst>
              <a:ext uri="{28A0092B-C50C-407E-A947-70E740481C1C}">
                <a14:useLocalDpi xmlns:a14="http://schemas.microsoft.com/office/drawing/2010/main" val="0"/>
              </a:ext>
            </a:extLst>
          </a:blip>
          <a:stretch>
            <a:fillRect/>
          </a:stretch>
        </p:blipFill>
        <p:spPr>
          <a:xfrm>
            <a:off x="4695825" y="3218934"/>
            <a:ext cx="4184650" cy="1024969"/>
          </a:xfrm>
        </p:spPr>
      </p:pic>
    </p:spTree>
    <p:extLst>
      <p:ext uri="{BB962C8B-B14F-4D97-AF65-F5344CB8AC3E}">
        <p14:creationId xmlns:p14="http://schemas.microsoft.com/office/powerpoint/2010/main" val="3112059980"/>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WIDGETS: </a:t>
            </a:r>
            <a:r>
              <a:rPr lang="en-US" dirty="0" err="1" smtClean="0">
                <a:solidFill>
                  <a:schemeClr val="accent1"/>
                </a:solidFill>
              </a:rPr>
              <a:t>QLineEdit</a:t>
            </a:r>
            <a:endParaRPr lang="ru-RU" dirty="0">
              <a:solidFill>
                <a:schemeClr val="accent1"/>
              </a:solidFill>
            </a:endParaRPr>
          </a:p>
        </p:txBody>
      </p:sp>
      <p:sp>
        <p:nvSpPr>
          <p:cNvPr id="3" name="Content Placeholder 2"/>
          <p:cNvSpPr>
            <a:spLocks noGrp="1"/>
          </p:cNvSpPr>
          <p:nvPr>
            <p:ph sz="quarter" idx="11"/>
          </p:nvPr>
        </p:nvSpPr>
        <p:spPr/>
        <p:txBody>
          <a:bodyPr>
            <a:normAutofit/>
          </a:bodyPr>
          <a:lstStyle/>
          <a:p>
            <a:r>
              <a:rPr lang="en-US" dirty="0" err="1" smtClean="0">
                <a:solidFill>
                  <a:schemeClr val="accent3"/>
                </a:solidFill>
              </a:rPr>
              <a:t>QLineEdit</a:t>
            </a:r>
            <a:r>
              <a:rPr lang="en-US" dirty="0" smtClean="0">
                <a:solidFill>
                  <a:schemeClr val="accent3"/>
                </a:solidFill>
              </a:rPr>
              <a:t> </a:t>
            </a:r>
            <a:r>
              <a:rPr lang="en-US" dirty="0"/>
              <a:t>widget is a one-line text editor</a:t>
            </a:r>
            <a:r>
              <a:rPr lang="en-US" dirty="0" smtClean="0"/>
              <a:t>.</a:t>
            </a:r>
          </a:p>
          <a:p>
            <a:r>
              <a:rPr lang="en-US" dirty="0"/>
              <a:t>The </a:t>
            </a:r>
            <a:r>
              <a:rPr lang="en-US" dirty="0" smtClean="0"/>
              <a:t>text </a:t>
            </a:r>
            <a:r>
              <a:rPr lang="en-US" dirty="0"/>
              <a:t>can be constrained </a:t>
            </a:r>
            <a:r>
              <a:rPr lang="en-US" dirty="0" smtClean="0"/>
              <a:t>with </a:t>
            </a:r>
            <a:r>
              <a:rPr lang="en-US" dirty="0" err="1" smtClean="0"/>
              <a:t>setMaxLength</a:t>
            </a:r>
            <a:r>
              <a:rPr lang="en-US" dirty="0" smtClean="0"/>
              <a:t>(), </a:t>
            </a:r>
            <a:r>
              <a:rPr lang="en-US" dirty="0" err="1" smtClean="0"/>
              <a:t>setValidator</a:t>
            </a:r>
            <a:r>
              <a:rPr lang="en-US" dirty="0"/>
              <a:t>() </a:t>
            </a:r>
            <a:r>
              <a:rPr lang="en-US" dirty="0" smtClean="0"/>
              <a:t>and </a:t>
            </a:r>
            <a:r>
              <a:rPr lang="en-US" dirty="0" err="1" smtClean="0"/>
              <a:t>setInputMask</a:t>
            </a:r>
            <a:r>
              <a:rPr lang="en-US" dirty="0" smtClean="0"/>
              <a:t>().</a:t>
            </a:r>
          </a:p>
        </p:txBody>
      </p:sp>
      <p:pic>
        <p:nvPicPr>
          <p:cNvPr id="5" name="Content Placeholder 4"/>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5073410" y="2037453"/>
            <a:ext cx="3429479" cy="1476581"/>
          </a:xfrm>
        </p:spPr>
      </p:pic>
    </p:spTree>
    <p:extLst>
      <p:ext uri="{BB962C8B-B14F-4D97-AF65-F5344CB8AC3E}">
        <p14:creationId xmlns:p14="http://schemas.microsoft.com/office/powerpoint/2010/main" val="292914409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WIDGETS: </a:t>
            </a:r>
            <a:r>
              <a:rPr lang="en-US" dirty="0" smtClean="0">
                <a:solidFill>
                  <a:schemeClr val="accent1"/>
                </a:solidFill>
              </a:rPr>
              <a:t>QLINEEDIT</a:t>
            </a:r>
            <a:endParaRPr lang="en-US" dirty="0">
              <a:solidFill>
                <a:schemeClr val="accent1"/>
              </a:solidFill>
            </a:endParaRPr>
          </a:p>
        </p:txBody>
      </p:sp>
      <p:sp>
        <p:nvSpPr>
          <p:cNvPr id="5" name="Content Placeholder 4"/>
          <p:cNvSpPr>
            <a:spLocks noGrp="1"/>
          </p:cNvSpPr>
          <p:nvPr>
            <p:ph sz="quarter" idx="11"/>
          </p:nvPr>
        </p:nvSpPr>
        <p:spPr/>
        <p:txBody>
          <a:bodyPr>
            <a:normAutofit/>
          </a:bodyPr>
          <a:lstStyle/>
          <a:p>
            <a:r>
              <a:rPr lang="en-US" dirty="0" smtClean="0">
                <a:solidFill>
                  <a:schemeClr val="accent1"/>
                </a:solidFill>
              </a:rPr>
              <a:t>Signals:</a:t>
            </a:r>
          </a:p>
          <a:p>
            <a:pPr lvl="1"/>
            <a:r>
              <a:rPr lang="en-US" dirty="0" err="1" smtClean="0">
                <a:solidFill>
                  <a:schemeClr val="accent3"/>
                </a:solidFill>
              </a:rPr>
              <a:t>cursorPositionChanged</a:t>
            </a:r>
            <a:endParaRPr lang="en-US" dirty="0">
              <a:solidFill>
                <a:schemeClr val="accent3"/>
              </a:solidFill>
            </a:endParaRPr>
          </a:p>
          <a:p>
            <a:pPr lvl="1"/>
            <a:r>
              <a:rPr lang="en-US" dirty="0" err="1" smtClean="0">
                <a:solidFill>
                  <a:schemeClr val="accent3"/>
                </a:solidFill>
              </a:rPr>
              <a:t>editingFinished</a:t>
            </a:r>
            <a:endParaRPr lang="en-US" dirty="0">
              <a:solidFill>
                <a:schemeClr val="accent3"/>
              </a:solidFill>
            </a:endParaRPr>
          </a:p>
          <a:p>
            <a:pPr lvl="1"/>
            <a:r>
              <a:rPr lang="en-US" dirty="0" err="1" smtClean="0">
                <a:solidFill>
                  <a:schemeClr val="accent3"/>
                </a:solidFill>
              </a:rPr>
              <a:t>returnPressed</a:t>
            </a:r>
            <a:endParaRPr lang="en-US" dirty="0">
              <a:solidFill>
                <a:schemeClr val="accent3"/>
              </a:solidFill>
            </a:endParaRPr>
          </a:p>
          <a:p>
            <a:pPr lvl="1"/>
            <a:r>
              <a:rPr lang="en-US" dirty="0" err="1" smtClean="0">
                <a:solidFill>
                  <a:schemeClr val="accent3"/>
                </a:solidFill>
              </a:rPr>
              <a:t>selectionChanged</a:t>
            </a:r>
            <a:endParaRPr lang="en-US" dirty="0">
              <a:solidFill>
                <a:schemeClr val="accent3"/>
              </a:solidFill>
            </a:endParaRPr>
          </a:p>
          <a:p>
            <a:pPr lvl="1"/>
            <a:r>
              <a:rPr lang="en-US" dirty="0" err="1" smtClean="0">
                <a:solidFill>
                  <a:schemeClr val="accent3"/>
                </a:solidFill>
              </a:rPr>
              <a:t>textChanged</a:t>
            </a:r>
            <a:endParaRPr lang="en-US" dirty="0">
              <a:solidFill>
                <a:schemeClr val="accent3"/>
              </a:solidFill>
            </a:endParaRPr>
          </a:p>
          <a:p>
            <a:pPr lvl="1"/>
            <a:r>
              <a:rPr lang="en-US" dirty="0" err="1" smtClean="0">
                <a:solidFill>
                  <a:schemeClr val="accent3"/>
                </a:solidFill>
              </a:rPr>
              <a:t>textEdited</a:t>
            </a:r>
            <a:endParaRPr lang="en-US" dirty="0" smtClean="0">
              <a:solidFill>
                <a:schemeClr val="accent3"/>
              </a:solidFill>
            </a:endParaRPr>
          </a:p>
          <a:p>
            <a:pPr lvl="1"/>
            <a:endParaRPr lang="en-US" dirty="0" smtClean="0"/>
          </a:p>
        </p:txBody>
      </p:sp>
      <p:sp>
        <p:nvSpPr>
          <p:cNvPr id="2" name="Content Placeholder 1"/>
          <p:cNvSpPr>
            <a:spLocks noGrp="1"/>
          </p:cNvSpPr>
          <p:nvPr>
            <p:ph sz="quarter" idx="12"/>
          </p:nvPr>
        </p:nvSpPr>
        <p:spPr/>
        <p:txBody>
          <a:bodyPr>
            <a:normAutofit/>
          </a:bodyPr>
          <a:lstStyle/>
          <a:p>
            <a:r>
              <a:rPr lang="en-US" dirty="0" smtClean="0"/>
              <a:t>You can use </a:t>
            </a:r>
            <a:r>
              <a:rPr lang="en-US" dirty="0" err="1" smtClean="0">
                <a:solidFill>
                  <a:schemeClr val="accent3"/>
                </a:solidFill>
              </a:rPr>
              <a:t>setText</a:t>
            </a:r>
            <a:r>
              <a:rPr lang="en-US" dirty="0" smtClean="0">
                <a:solidFill>
                  <a:schemeClr val="accent3"/>
                </a:solidFill>
              </a:rPr>
              <a:t>()</a:t>
            </a:r>
            <a:r>
              <a:rPr lang="en-US" dirty="0" smtClean="0"/>
              <a:t> to set text.</a:t>
            </a:r>
          </a:p>
          <a:p>
            <a:r>
              <a:rPr lang="en-US" dirty="0" smtClean="0">
                <a:solidFill>
                  <a:schemeClr val="accent3"/>
                </a:solidFill>
              </a:rPr>
              <a:t>text()</a:t>
            </a:r>
            <a:r>
              <a:rPr lang="en-US" dirty="0" smtClean="0"/>
              <a:t> and </a:t>
            </a:r>
            <a:r>
              <a:rPr lang="en-US" dirty="0" err="1" smtClean="0">
                <a:solidFill>
                  <a:schemeClr val="accent3"/>
                </a:solidFill>
              </a:rPr>
              <a:t>displayText</a:t>
            </a:r>
            <a:r>
              <a:rPr lang="en-US" dirty="0" smtClean="0">
                <a:solidFill>
                  <a:schemeClr val="accent3"/>
                </a:solidFill>
              </a:rPr>
              <a:t>() </a:t>
            </a:r>
            <a:r>
              <a:rPr lang="en-US" dirty="0" smtClean="0"/>
              <a:t>can be different, use what you need.</a:t>
            </a:r>
          </a:p>
          <a:p>
            <a:r>
              <a:rPr lang="en-US" dirty="0" smtClean="0"/>
              <a:t>There are methods for working with buffer:</a:t>
            </a:r>
          </a:p>
          <a:p>
            <a:pPr lvl="1"/>
            <a:r>
              <a:rPr lang="en-US" dirty="0" err="1" smtClean="0">
                <a:solidFill>
                  <a:schemeClr val="accent3"/>
                </a:solidFill>
              </a:rPr>
              <a:t>setSelection</a:t>
            </a:r>
            <a:r>
              <a:rPr lang="en-US" dirty="0" smtClean="0">
                <a:solidFill>
                  <a:schemeClr val="accent3"/>
                </a:solidFill>
              </a:rPr>
              <a:t>()</a:t>
            </a:r>
            <a:r>
              <a:rPr lang="en-US" dirty="0" smtClean="0"/>
              <a:t>, </a:t>
            </a:r>
            <a:r>
              <a:rPr lang="en-US" dirty="0" err="1" smtClean="0">
                <a:solidFill>
                  <a:schemeClr val="accent3"/>
                </a:solidFill>
              </a:rPr>
              <a:t>selectAll</a:t>
            </a:r>
            <a:r>
              <a:rPr lang="en-US" dirty="0" smtClean="0">
                <a:solidFill>
                  <a:schemeClr val="accent3"/>
                </a:solidFill>
              </a:rPr>
              <a:t>()</a:t>
            </a:r>
          </a:p>
          <a:p>
            <a:pPr lvl="1"/>
            <a:r>
              <a:rPr lang="en-US" dirty="0" smtClean="0">
                <a:solidFill>
                  <a:schemeClr val="accent3"/>
                </a:solidFill>
              </a:rPr>
              <a:t>insert()</a:t>
            </a:r>
            <a:r>
              <a:rPr lang="en-US" dirty="0" smtClean="0"/>
              <a:t>, </a:t>
            </a:r>
            <a:r>
              <a:rPr lang="en-US" dirty="0" smtClean="0">
                <a:solidFill>
                  <a:schemeClr val="accent3"/>
                </a:solidFill>
              </a:rPr>
              <a:t>copy()</a:t>
            </a:r>
            <a:r>
              <a:rPr lang="en-US" dirty="0" smtClean="0"/>
              <a:t>, </a:t>
            </a:r>
            <a:r>
              <a:rPr lang="en-US" dirty="0" smtClean="0">
                <a:solidFill>
                  <a:schemeClr val="accent3"/>
                </a:solidFill>
              </a:rPr>
              <a:t>paste()</a:t>
            </a:r>
            <a:r>
              <a:rPr lang="en-US" dirty="0" smtClean="0"/>
              <a:t>, </a:t>
            </a:r>
            <a:r>
              <a:rPr lang="en-US" dirty="0" smtClean="0">
                <a:solidFill>
                  <a:schemeClr val="accent3"/>
                </a:solidFill>
              </a:rPr>
              <a:t>cut()</a:t>
            </a:r>
            <a:endParaRPr lang="ru-RU" dirty="0">
              <a:solidFill>
                <a:schemeClr val="accent3"/>
              </a:solidFill>
            </a:endParaRPr>
          </a:p>
        </p:txBody>
      </p:sp>
    </p:spTree>
    <p:extLst>
      <p:ext uri="{BB962C8B-B14F-4D97-AF65-F5344CB8AC3E}">
        <p14:creationId xmlns:p14="http://schemas.microsoft.com/office/powerpoint/2010/main" val="4014405505"/>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WIDGETS: </a:t>
            </a:r>
            <a:r>
              <a:rPr lang="en-US" dirty="0" smtClean="0">
                <a:solidFill>
                  <a:schemeClr val="accent1"/>
                </a:solidFill>
              </a:rPr>
              <a:t>QTEXTEDIT</a:t>
            </a:r>
            <a:endParaRPr lang="ru-RU" dirty="0"/>
          </a:p>
        </p:txBody>
      </p:sp>
      <p:sp>
        <p:nvSpPr>
          <p:cNvPr id="3" name="Content Placeholder 2"/>
          <p:cNvSpPr>
            <a:spLocks noGrp="1"/>
          </p:cNvSpPr>
          <p:nvPr>
            <p:ph sz="quarter" idx="11"/>
          </p:nvPr>
        </p:nvSpPr>
        <p:spPr/>
        <p:txBody>
          <a:bodyPr>
            <a:normAutofit lnSpcReduction="10000"/>
          </a:bodyPr>
          <a:lstStyle/>
          <a:p>
            <a:r>
              <a:rPr lang="en-US" dirty="0" err="1" smtClean="0">
                <a:solidFill>
                  <a:schemeClr val="accent3"/>
                </a:solidFill>
              </a:rPr>
              <a:t>QTextEdit</a:t>
            </a:r>
            <a:r>
              <a:rPr lang="en-US" dirty="0" smtClean="0"/>
              <a:t> provides many other features for working with text:</a:t>
            </a:r>
          </a:p>
          <a:p>
            <a:pPr lvl="1"/>
            <a:r>
              <a:rPr lang="en-US" dirty="0" smtClean="0"/>
              <a:t>Multiline text</a:t>
            </a:r>
          </a:p>
          <a:p>
            <a:pPr lvl="1"/>
            <a:r>
              <a:rPr lang="en-US" dirty="0" smtClean="0"/>
              <a:t>Colored text</a:t>
            </a:r>
          </a:p>
          <a:p>
            <a:pPr lvl="1"/>
            <a:r>
              <a:rPr lang="en-US" dirty="0" smtClean="0"/>
              <a:t>Rich text</a:t>
            </a:r>
          </a:p>
          <a:p>
            <a:pPr lvl="1"/>
            <a:r>
              <a:rPr lang="en-US" dirty="0" smtClean="0"/>
              <a:t>Tables</a:t>
            </a:r>
          </a:p>
          <a:p>
            <a:pPr lvl="1"/>
            <a:r>
              <a:rPr lang="en-US" dirty="0" smtClean="0"/>
              <a:t>Images</a:t>
            </a:r>
          </a:p>
          <a:p>
            <a:r>
              <a:rPr lang="en-US" dirty="0" smtClean="0"/>
              <a:t>See documentation</a:t>
            </a:r>
            <a:endParaRPr lang="ru-RU" dirty="0"/>
          </a:p>
        </p:txBody>
      </p:sp>
      <p:pic>
        <p:nvPicPr>
          <p:cNvPr id="5" name="Content Placeholder 4"/>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5321300" y="1480344"/>
            <a:ext cx="2933700" cy="2590800"/>
          </a:xfrm>
        </p:spPr>
      </p:pic>
    </p:spTree>
    <p:extLst>
      <p:ext uri="{BB962C8B-B14F-4D97-AF65-F5344CB8AC3E}">
        <p14:creationId xmlns:p14="http://schemas.microsoft.com/office/powerpoint/2010/main" val="3891733196"/>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solidFill>
                  <a:schemeClr val="accent4"/>
                </a:solidFill>
              </a:rPr>
              <a:t>LAyouts</a:t>
            </a:r>
            <a:endParaRPr lang="en-US" dirty="0">
              <a:solidFill>
                <a:schemeClr val="accent4"/>
              </a:solidFill>
            </a:endParaRPr>
          </a:p>
        </p:txBody>
      </p:sp>
      <p:sp>
        <p:nvSpPr>
          <p:cNvPr id="5" name="Content Placeholder 4"/>
          <p:cNvSpPr>
            <a:spLocks noGrp="1"/>
          </p:cNvSpPr>
          <p:nvPr>
            <p:ph sz="quarter" idx="11"/>
          </p:nvPr>
        </p:nvSpPr>
        <p:spPr/>
        <p:txBody>
          <a:bodyPr>
            <a:normAutofit/>
          </a:bodyPr>
          <a:lstStyle/>
          <a:p>
            <a:r>
              <a:rPr lang="en-US" dirty="0" smtClean="0">
                <a:solidFill>
                  <a:schemeClr val="accent1"/>
                </a:solidFill>
              </a:rPr>
              <a:t>Forms geometry is need to be managed to look well.</a:t>
            </a:r>
          </a:p>
          <a:p>
            <a:r>
              <a:rPr lang="en-US" dirty="0" smtClean="0"/>
              <a:t>The </a:t>
            </a:r>
            <a:r>
              <a:rPr lang="en-US" dirty="0"/>
              <a:t>Qt layout system provides a simple and powerful way of automatically arranging child widgets within a </a:t>
            </a:r>
            <a:r>
              <a:rPr lang="en-US" dirty="0" smtClean="0"/>
              <a:t>widget.</a:t>
            </a:r>
          </a:p>
          <a:p>
            <a:r>
              <a:rPr lang="en-US" dirty="0" smtClean="0">
                <a:solidFill>
                  <a:schemeClr val="accent1"/>
                </a:solidFill>
              </a:rPr>
              <a:t>You may specify layouts in Qt Designer or </a:t>
            </a:r>
            <a:r>
              <a:rPr lang="en-US" dirty="0" err="1" smtClean="0">
                <a:solidFill>
                  <a:schemeClr val="accent1"/>
                </a:solidFill>
              </a:rPr>
              <a:t>programatically</a:t>
            </a:r>
            <a:r>
              <a:rPr lang="en-US" dirty="0" smtClean="0">
                <a:solidFill>
                  <a:schemeClr val="accent1"/>
                </a:solidFill>
              </a:rPr>
              <a:t>.</a:t>
            </a:r>
          </a:p>
        </p:txBody>
      </p:sp>
      <p:pic>
        <p:nvPicPr>
          <p:cNvPr id="3" name="Content Placeholder 2"/>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4695825" y="1480495"/>
            <a:ext cx="4184650" cy="2590497"/>
          </a:xfrm>
        </p:spPr>
      </p:pic>
    </p:spTree>
    <p:extLst>
      <p:ext uri="{BB962C8B-B14F-4D97-AF65-F5344CB8AC3E}">
        <p14:creationId xmlns:p14="http://schemas.microsoft.com/office/powerpoint/2010/main" val="3046256537"/>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solidFill>
                  <a:schemeClr val="accent4"/>
                </a:solidFill>
              </a:rPr>
              <a:t>LAyouts</a:t>
            </a:r>
            <a:r>
              <a:rPr lang="en-US" dirty="0" smtClean="0">
                <a:solidFill>
                  <a:schemeClr val="accent4"/>
                </a:solidFill>
              </a:rPr>
              <a:t>: </a:t>
            </a:r>
            <a:r>
              <a:rPr lang="en-US" dirty="0" smtClean="0">
                <a:solidFill>
                  <a:schemeClr val="accent1"/>
                </a:solidFill>
              </a:rPr>
              <a:t>BOX LAYOUTS</a:t>
            </a:r>
            <a:endParaRPr lang="en-US" dirty="0">
              <a:solidFill>
                <a:schemeClr val="accent1"/>
              </a:solidFill>
            </a:endParaRPr>
          </a:p>
        </p:txBody>
      </p:sp>
      <p:pic>
        <p:nvPicPr>
          <p:cNvPr id="15" name="Content Placeholder 14"/>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4695825" y="1599875"/>
            <a:ext cx="4184650" cy="421337"/>
          </a:xfrm>
        </p:spPr>
      </p:pic>
      <p:pic>
        <p:nvPicPr>
          <p:cNvPr id="16" name="Content Placeholder 15"/>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6324193" y="2808288"/>
            <a:ext cx="927913" cy="1846262"/>
          </a:xfrm>
        </p:spPr>
      </p:pic>
      <p:sp>
        <p:nvSpPr>
          <p:cNvPr id="13" name="Content Placeholder 12"/>
          <p:cNvSpPr>
            <a:spLocks noGrp="1"/>
          </p:cNvSpPr>
          <p:nvPr>
            <p:ph sz="quarter" idx="12"/>
          </p:nvPr>
        </p:nvSpPr>
        <p:spPr/>
        <p:txBody>
          <a:bodyPr>
            <a:normAutofit fontScale="92500"/>
          </a:bodyPr>
          <a:lstStyle/>
          <a:p>
            <a:r>
              <a:rPr lang="en-US" dirty="0" err="1" smtClean="0">
                <a:solidFill>
                  <a:schemeClr val="accent3"/>
                </a:solidFill>
              </a:rPr>
              <a:t>QLayout</a:t>
            </a:r>
            <a:r>
              <a:rPr lang="en-US" dirty="0" smtClean="0">
                <a:solidFill>
                  <a:schemeClr val="accent3"/>
                </a:solidFill>
              </a:rPr>
              <a:t> </a:t>
            </a:r>
            <a:r>
              <a:rPr lang="en-US" dirty="0" smtClean="0"/>
              <a:t>is common parent for all layouts.</a:t>
            </a:r>
          </a:p>
          <a:p>
            <a:r>
              <a:rPr lang="en-US" dirty="0" smtClean="0"/>
              <a:t>You can set </a:t>
            </a:r>
            <a:r>
              <a:rPr lang="en-US" dirty="0" err="1">
                <a:solidFill>
                  <a:schemeClr val="accent3"/>
                </a:solidFill>
              </a:rPr>
              <a:t>QLayout</a:t>
            </a:r>
            <a:r>
              <a:rPr lang="en-US" dirty="0" smtClean="0"/>
              <a:t> to any </a:t>
            </a:r>
            <a:r>
              <a:rPr lang="en-US" dirty="0">
                <a:solidFill>
                  <a:schemeClr val="accent3"/>
                </a:solidFill>
              </a:rPr>
              <a:t>QWidget</a:t>
            </a:r>
            <a:r>
              <a:rPr lang="ru-RU" dirty="0" smtClean="0"/>
              <a:t>.</a:t>
            </a:r>
            <a:endParaRPr lang="en-US" dirty="0" smtClean="0"/>
          </a:p>
          <a:p>
            <a:pPr marL="0" indent="0">
              <a:buNone/>
            </a:pPr>
            <a:endParaRPr lang="en-US" dirty="0" smtClean="0"/>
          </a:p>
          <a:p>
            <a:pPr marL="0" indent="0">
              <a:buNone/>
            </a:pPr>
            <a:r>
              <a:rPr lang="en-US" dirty="0" smtClean="0"/>
              <a:t>Here is two </a:t>
            </a:r>
            <a:r>
              <a:rPr lang="en-US" dirty="0" err="1" smtClean="0">
                <a:solidFill>
                  <a:schemeClr val="accent3"/>
                </a:solidFill>
              </a:rPr>
              <a:t>QBoxLayout</a:t>
            </a:r>
            <a:r>
              <a:rPr lang="en-US" dirty="0" smtClean="0">
                <a:solidFill>
                  <a:schemeClr val="accent3"/>
                </a:solidFill>
              </a:rPr>
              <a:t> </a:t>
            </a:r>
            <a:r>
              <a:rPr lang="en-US" dirty="0" err="1" smtClean="0"/>
              <a:t>childs</a:t>
            </a:r>
            <a:r>
              <a:rPr lang="en-US" dirty="0" smtClean="0"/>
              <a:t>:</a:t>
            </a:r>
          </a:p>
          <a:p>
            <a:r>
              <a:rPr lang="en-US" dirty="0" err="1" smtClean="0">
                <a:solidFill>
                  <a:schemeClr val="accent3"/>
                </a:solidFill>
              </a:rPr>
              <a:t>QHBoxLayout</a:t>
            </a:r>
            <a:endParaRPr lang="en-US" dirty="0" smtClean="0">
              <a:solidFill>
                <a:schemeClr val="accent3"/>
              </a:solidFill>
            </a:endParaRPr>
          </a:p>
          <a:p>
            <a:r>
              <a:rPr lang="en-US" dirty="0" err="1" smtClean="0">
                <a:solidFill>
                  <a:schemeClr val="accent3"/>
                </a:solidFill>
              </a:rPr>
              <a:t>QVBoxLayout</a:t>
            </a:r>
            <a:endParaRPr lang="en-US" dirty="0" smtClean="0">
              <a:solidFill>
                <a:schemeClr val="accent3"/>
              </a:solidFill>
            </a:endParaRPr>
          </a:p>
          <a:p>
            <a:endParaRPr lang="en-US" dirty="0" smtClean="0"/>
          </a:p>
        </p:txBody>
      </p:sp>
    </p:spTree>
    <p:extLst>
      <p:ext uri="{BB962C8B-B14F-4D97-AF65-F5344CB8AC3E}">
        <p14:creationId xmlns:p14="http://schemas.microsoft.com/office/powerpoint/2010/main" val="183949697"/>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LAYOUTS: </a:t>
            </a:r>
            <a:r>
              <a:rPr lang="en-US" dirty="0" smtClean="0">
                <a:solidFill>
                  <a:schemeClr val="accent1"/>
                </a:solidFill>
              </a:rPr>
              <a:t>BOX LAYOUTS</a:t>
            </a:r>
            <a:endParaRPr lang="en-US" dirty="0">
              <a:solidFill>
                <a:schemeClr val="accent1"/>
              </a:solidFill>
            </a:endParaRPr>
          </a:p>
        </p:txBody>
      </p:sp>
      <p:sp>
        <p:nvSpPr>
          <p:cNvPr id="5" name="Content Placeholder 4"/>
          <p:cNvSpPr>
            <a:spLocks noGrp="1"/>
          </p:cNvSpPr>
          <p:nvPr>
            <p:ph sz="quarter" idx="11"/>
          </p:nvPr>
        </p:nvSpPr>
        <p:spPr/>
        <p:txBody>
          <a:bodyPr>
            <a:normAutofit/>
          </a:bodyPr>
          <a:lstStyle/>
          <a:p>
            <a:r>
              <a:rPr lang="en-US" dirty="0" smtClean="0">
                <a:solidFill>
                  <a:schemeClr val="accent1"/>
                </a:solidFill>
              </a:rPr>
              <a:t>You can use </a:t>
            </a:r>
            <a:r>
              <a:rPr lang="en-US" dirty="0" err="1" smtClean="0">
                <a:solidFill>
                  <a:schemeClr val="accent3"/>
                </a:solidFill>
              </a:rPr>
              <a:t>QHBoxLayout</a:t>
            </a:r>
            <a:r>
              <a:rPr lang="en-US" dirty="0" smtClean="0">
                <a:solidFill>
                  <a:schemeClr val="accent3"/>
                </a:solidFill>
              </a:rPr>
              <a:t> </a:t>
            </a:r>
            <a:r>
              <a:rPr lang="en-US" dirty="0" smtClean="0">
                <a:solidFill>
                  <a:schemeClr val="accent1"/>
                </a:solidFill>
              </a:rPr>
              <a:t>programmatically</a:t>
            </a:r>
          </a:p>
          <a:p>
            <a:r>
              <a:rPr lang="en-US" dirty="0" err="1" smtClean="0">
                <a:solidFill>
                  <a:schemeClr val="accent3"/>
                </a:solidFill>
              </a:rPr>
              <a:t>QVBoxLayout</a:t>
            </a:r>
            <a:r>
              <a:rPr lang="en-US" dirty="0" smtClean="0">
                <a:solidFill>
                  <a:schemeClr val="accent3"/>
                </a:solidFill>
              </a:rPr>
              <a:t> </a:t>
            </a:r>
            <a:r>
              <a:rPr lang="en-US" dirty="0" smtClean="0">
                <a:solidFill>
                  <a:schemeClr val="accent1"/>
                </a:solidFill>
              </a:rPr>
              <a:t>code is identical.</a:t>
            </a:r>
          </a:p>
        </p:txBody>
      </p:sp>
      <p:pic>
        <p:nvPicPr>
          <p:cNvPr id="6" name="Content Placeholder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87338" y="3520750"/>
            <a:ext cx="4184650" cy="421337"/>
          </a:xfrm>
        </p:spPr>
      </p:pic>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defTabSz="914400" eaLnBrk="0" fontAlgn="base" hangingPunct="0">
              <a:spcBef>
                <a:spcPct val="0"/>
              </a:spcBef>
              <a:spcAft>
                <a:spcPct val="0"/>
              </a:spcAft>
            </a:pPr>
            <a:r>
              <a:rPr lang="en-US" sz="1200" b="1" dirty="0">
                <a:solidFill>
                  <a:srgbClr val="9876AA"/>
                </a:solidFill>
                <a:latin typeface="Courier New" panose="02070309020205020404" pitchFamily="49" charset="0"/>
                <a:cs typeface="Courier New" panose="02070309020205020404" pitchFamily="49" charset="0"/>
              </a:rPr>
              <a:t>QWidget</a:t>
            </a:r>
            <a:r>
              <a:rPr lang="en-US" sz="1200" b="1" dirty="0">
                <a:solidFill>
                  <a:srgbClr val="C0C0C0"/>
                </a:solidFill>
                <a:latin typeface="Courier New" pitchFamily="49" charset="0"/>
                <a:cs typeface="Courier New" pitchFamily="49" charset="0"/>
              </a:rPr>
              <a:t> *window = </a:t>
            </a:r>
            <a:r>
              <a:rPr lang="en-US" sz="1200" b="1" dirty="0">
                <a:solidFill>
                  <a:srgbClr val="CC7832"/>
                </a:solidFill>
                <a:latin typeface="Courier New" panose="02070309020205020404" pitchFamily="49" charset="0"/>
                <a:cs typeface="Courier New" panose="02070309020205020404" pitchFamily="49" charset="0"/>
              </a:rPr>
              <a:t>new</a:t>
            </a:r>
            <a:r>
              <a:rPr lang="en-US" sz="1200" b="1" dirty="0">
                <a:solidFill>
                  <a:srgbClr val="C0C0C0"/>
                </a:solidFill>
                <a:latin typeface="Courier New" pitchFamily="49" charset="0"/>
                <a:cs typeface="Courier New" pitchFamily="49" charset="0"/>
              </a:rPr>
              <a:t> </a:t>
            </a:r>
            <a:r>
              <a:rPr lang="en-US" sz="1200" b="1" dirty="0">
                <a:solidFill>
                  <a:srgbClr val="9876AA"/>
                </a:solidFill>
                <a:latin typeface="Courier New" panose="02070309020205020404" pitchFamily="49" charset="0"/>
                <a:cs typeface="Courier New" panose="02070309020205020404" pitchFamily="49" charset="0"/>
              </a:rPr>
              <a:t>QWidget</a:t>
            </a:r>
            <a:r>
              <a:rPr lang="en-US" sz="1200" b="1" dirty="0">
                <a:solidFill>
                  <a:srgbClr val="C0C0C0"/>
                </a:solidFill>
                <a:latin typeface="Courier New" pitchFamily="49" charset="0"/>
                <a:cs typeface="Courier New" pitchFamily="49" charset="0"/>
              </a:rPr>
              <a:t>;</a:t>
            </a:r>
          </a:p>
          <a:p>
            <a:pPr defTabSz="914400" eaLnBrk="0" fontAlgn="base" hangingPunct="0">
              <a:spcBef>
                <a:spcPct val="0"/>
              </a:spcBef>
              <a:spcAft>
                <a:spcPct val="0"/>
              </a:spcAft>
            </a:pPr>
            <a:r>
              <a:rPr lang="en-US" sz="1200" b="1" dirty="0" err="1">
                <a:solidFill>
                  <a:srgbClr val="9876AA"/>
                </a:solidFill>
                <a:latin typeface="Courier New" panose="02070309020205020404" pitchFamily="49" charset="0"/>
                <a:cs typeface="Courier New" panose="02070309020205020404" pitchFamily="49" charset="0"/>
              </a:rPr>
              <a:t>QPushButton</a:t>
            </a:r>
            <a:r>
              <a:rPr lang="en-US" sz="1200" b="1" dirty="0" smtClean="0">
                <a:solidFill>
                  <a:srgbClr val="C0C0C0"/>
                </a:solidFill>
                <a:latin typeface="Courier New" pitchFamily="49" charset="0"/>
                <a:cs typeface="Courier New" pitchFamily="49" charset="0"/>
              </a:rPr>
              <a:t> </a:t>
            </a:r>
            <a:r>
              <a:rPr lang="en-US" sz="1200" b="1" dirty="0">
                <a:solidFill>
                  <a:srgbClr val="C0C0C0"/>
                </a:solidFill>
                <a:latin typeface="Courier New" pitchFamily="49" charset="0"/>
                <a:cs typeface="Courier New" pitchFamily="49" charset="0"/>
              </a:rPr>
              <a:t>*button1 = </a:t>
            </a:r>
            <a:r>
              <a:rPr lang="en-US" sz="1200" b="1" dirty="0">
                <a:solidFill>
                  <a:srgbClr val="CC7832"/>
                </a:solidFill>
                <a:latin typeface="Courier New" panose="02070309020205020404" pitchFamily="49" charset="0"/>
                <a:cs typeface="Courier New" panose="02070309020205020404" pitchFamily="49" charset="0"/>
              </a:rPr>
              <a:t>new</a:t>
            </a:r>
            <a:r>
              <a:rPr lang="en-US" sz="1200" b="1" dirty="0">
                <a:solidFill>
                  <a:srgbClr val="C0C0C0"/>
                </a:solidFill>
                <a:latin typeface="Courier New" pitchFamily="49" charset="0"/>
                <a:cs typeface="Courier New" pitchFamily="49" charset="0"/>
              </a:rPr>
              <a:t> </a:t>
            </a:r>
            <a:r>
              <a:rPr lang="en-US" sz="1200" b="1" dirty="0" err="1">
                <a:solidFill>
                  <a:srgbClr val="9876AA"/>
                </a:solidFill>
                <a:latin typeface="Courier New" panose="02070309020205020404" pitchFamily="49" charset="0"/>
                <a:cs typeface="Courier New" panose="02070309020205020404" pitchFamily="49" charset="0"/>
              </a:rPr>
              <a:t>QPushButton</a:t>
            </a:r>
            <a:r>
              <a:rPr lang="en-US" sz="1200" b="1" dirty="0">
                <a:solidFill>
                  <a:srgbClr val="C0C0C0"/>
                </a:solidFill>
                <a:latin typeface="Courier New" pitchFamily="49" charset="0"/>
                <a:cs typeface="Courier New" pitchFamily="49" charset="0"/>
              </a:rPr>
              <a:t>(</a:t>
            </a:r>
            <a:r>
              <a:rPr lang="en-US" sz="1200" b="1" dirty="0">
                <a:solidFill>
                  <a:srgbClr val="6A8759"/>
                </a:solidFill>
                <a:latin typeface="Courier New" panose="02070309020205020404" pitchFamily="49" charset="0"/>
                <a:cs typeface="Courier New" panose="02070309020205020404" pitchFamily="49" charset="0"/>
              </a:rPr>
              <a:t>"One"</a:t>
            </a:r>
            <a:r>
              <a:rPr lang="en-US" sz="1200" b="1" dirty="0">
                <a:solidFill>
                  <a:srgbClr val="C0C0C0"/>
                </a:solidFill>
                <a:latin typeface="Courier New" pitchFamily="49" charset="0"/>
                <a:cs typeface="Courier New" pitchFamily="49" charset="0"/>
              </a:rPr>
              <a:t>);</a:t>
            </a:r>
          </a:p>
          <a:p>
            <a:pPr defTabSz="914400" eaLnBrk="0" fontAlgn="base" hangingPunct="0">
              <a:spcBef>
                <a:spcPct val="0"/>
              </a:spcBef>
              <a:spcAft>
                <a:spcPct val="0"/>
              </a:spcAft>
            </a:pPr>
            <a:r>
              <a:rPr lang="en-US" sz="1200" b="1" dirty="0" err="1">
                <a:solidFill>
                  <a:srgbClr val="9876AA"/>
                </a:solidFill>
                <a:latin typeface="Courier New" panose="02070309020205020404" pitchFamily="49" charset="0"/>
                <a:cs typeface="Courier New" panose="02070309020205020404" pitchFamily="49" charset="0"/>
              </a:rPr>
              <a:t>QPushButton</a:t>
            </a:r>
            <a:r>
              <a:rPr lang="en-US" sz="1200" b="1" dirty="0" smtClean="0">
                <a:solidFill>
                  <a:srgbClr val="C0C0C0"/>
                </a:solidFill>
                <a:latin typeface="Courier New" pitchFamily="49" charset="0"/>
                <a:cs typeface="Courier New" pitchFamily="49" charset="0"/>
              </a:rPr>
              <a:t> </a:t>
            </a:r>
            <a:r>
              <a:rPr lang="en-US" sz="1200" b="1" dirty="0">
                <a:solidFill>
                  <a:srgbClr val="C0C0C0"/>
                </a:solidFill>
                <a:latin typeface="Courier New" pitchFamily="49" charset="0"/>
                <a:cs typeface="Courier New" pitchFamily="49" charset="0"/>
              </a:rPr>
              <a:t>*button2 = </a:t>
            </a:r>
            <a:r>
              <a:rPr lang="en-US" sz="1200" b="1" dirty="0">
                <a:solidFill>
                  <a:srgbClr val="CC7832"/>
                </a:solidFill>
                <a:latin typeface="Courier New" panose="02070309020205020404" pitchFamily="49" charset="0"/>
                <a:cs typeface="Courier New" panose="02070309020205020404" pitchFamily="49" charset="0"/>
              </a:rPr>
              <a:t>new</a:t>
            </a:r>
            <a:r>
              <a:rPr lang="en-US" sz="1200" b="1" dirty="0">
                <a:solidFill>
                  <a:srgbClr val="C0C0C0"/>
                </a:solidFill>
                <a:latin typeface="Courier New" pitchFamily="49" charset="0"/>
                <a:cs typeface="Courier New" pitchFamily="49" charset="0"/>
              </a:rPr>
              <a:t> </a:t>
            </a:r>
            <a:r>
              <a:rPr lang="en-US" sz="1200" b="1" dirty="0" err="1">
                <a:solidFill>
                  <a:srgbClr val="9876AA"/>
                </a:solidFill>
                <a:latin typeface="Courier New" panose="02070309020205020404" pitchFamily="49" charset="0"/>
                <a:cs typeface="Courier New" panose="02070309020205020404" pitchFamily="49" charset="0"/>
              </a:rPr>
              <a:t>QPushButton</a:t>
            </a:r>
            <a:r>
              <a:rPr lang="en-US" sz="1200" b="1" dirty="0">
                <a:solidFill>
                  <a:srgbClr val="C0C0C0"/>
                </a:solidFill>
                <a:latin typeface="Courier New" pitchFamily="49" charset="0"/>
                <a:cs typeface="Courier New" pitchFamily="49" charset="0"/>
              </a:rPr>
              <a:t>(</a:t>
            </a:r>
            <a:r>
              <a:rPr lang="en-US" sz="1200" b="1" dirty="0">
                <a:solidFill>
                  <a:srgbClr val="6A8759"/>
                </a:solidFill>
                <a:latin typeface="Courier New" panose="02070309020205020404" pitchFamily="49" charset="0"/>
                <a:cs typeface="Courier New" panose="02070309020205020404" pitchFamily="49" charset="0"/>
              </a:rPr>
              <a:t>"Two"</a:t>
            </a:r>
            <a:r>
              <a:rPr lang="en-US" sz="1200" b="1" dirty="0">
                <a:solidFill>
                  <a:srgbClr val="C0C0C0"/>
                </a:solidFill>
                <a:latin typeface="Courier New" pitchFamily="49" charset="0"/>
                <a:cs typeface="Courier New" pitchFamily="49" charset="0"/>
              </a:rPr>
              <a:t>);</a:t>
            </a:r>
          </a:p>
          <a:p>
            <a:pPr defTabSz="914400" eaLnBrk="0" fontAlgn="base" hangingPunct="0">
              <a:spcBef>
                <a:spcPct val="0"/>
              </a:spcBef>
              <a:spcAft>
                <a:spcPct val="0"/>
              </a:spcAft>
            </a:pPr>
            <a:r>
              <a:rPr lang="en-US" sz="1200" b="1" dirty="0" smtClean="0">
                <a:solidFill>
                  <a:srgbClr val="808080"/>
                </a:solidFill>
                <a:latin typeface="Courier New" panose="02070309020205020404" pitchFamily="49" charset="0"/>
                <a:cs typeface="Courier New" panose="02070309020205020404" pitchFamily="49" charset="0"/>
              </a:rPr>
              <a:t>// </a:t>
            </a:r>
            <a:r>
              <a:rPr lang="en-US" sz="1200" b="1" dirty="0">
                <a:solidFill>
                  <a:srgbClr val="808080"/>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endParaRPr lang="en-US" sz="1200" b="1" dirty="0">
              <a:solidFill>
                <a:srgbClr val="800080"/>
              </a:solidFill>
              <a:latin typeface="Courier New" pitchFamily="49" charset="0"/>
              <a:cs typeface="Courier New" pitchFamily="49" charset="0"/>
            </a:endParaRPr>
          </a:p>
          <a:p>
            <a:pPr defTabSz="914400" eaLnBrk="0" fontAlgn="base" hangingPunct="0">
              <a:spcBef>
                <a:spcPct val="0"/>
              </a:spcBef>
              <a:spcAft>
                <a:spcPct val="0"/>
              </a:spcAft>
            </a:pPr>
            <a:r>
              <a:rPr lang="en-US" sz="1200" b="1" dirty="0" err="1">
                <a:solidFill>
                  <a:srgbClr val="9876AA"/>
                </a:solidFill>
                <a:latin typeface="Courier New" panose="02070309020205020404" pitchFamily="49" charset="0"/>
                <a:cs typeface="Courier New" panose="02070309020205020404" pitchFamily="49" charset="0"/>
              </a:rPr>
              <a:t>QHBoxLayout</a:t>
            </a:r>
            <a:r>
              <a:rPr lang="en-US" sz="1200" b="1" dirty="0" smtClean="0">
                <a:solidFill>
                  <a:srgbClr val="C0C0C0"/>
                </a:solidFill>
                <a:latin typeface="Courier New" pitchFamily="49" charset="0"/>
                <a:cs typeface="Courier New" pitchFamily="49" charset="0"/>
              </a:rPr>
              <a:t> </a:t>
            </a:r>
            <a:r>
              <a:rPr lang="en-US" sz="1200" b="1" dirty="0">
                <a:solidFill>
                  <a:srgbClr val="C0C0C0"/>
                </a:solidFill>
                <a:latin typeface="Courier New" pitchFamily="49" charset="0"/>
                <a:cs typeface="Courier New" pitchFamily="49" charset="0"/>
              </a:rPr>
              <a:t>*layout = </a:t>
            </a:r>
            <a:r>
              <a:rPr lang="en-US" sz="1200" b="1" dirty="0">
                <a:solidFill>
                  <a:srgbClr val="CC7832"/>
                </a:solidFill>
                <a:latin typeface="Courier New" panose="02070309020205020404" pitchFamily="49" charset="0"/>
                <a:cs typeface="Courier New" panose="02070309020205020404" pitchFamily="49" charset="0"/>
              </a:rPr>
              <a:t>new</a:t>
            </a:r>
            <a:r>
              <a:rPr lang="en-US" sz="1200" b="1" dirty="0">
                <a:solidFill>
                  <a:srgbClr val="C0C0C0"/>
                </a:solidFill>
                <a:latin typeface="Courier New" pitchFamily="49" charset="0"/>
                <a:cs typeface="Courier New" pitchFamily="49" charset="0"/>
              </a:rPr>
              <a:t> </a:t>
            </a:r>
            <a:r>
              <a:rPr lang="en-US" sz="1200" b="1" dirty="0" err="1">
                <a:solidFill>
                  <a:srgbClr val="9876AA"/>
                </a:solidFill>
                <a:latin typeface="Courier New" panose="02070309020205020404" pitchFamily="49" charset="0"/>
                <a:cs typeface="Courier New" panose="02070309020205020404" pitchFamily="49" charset="0"/>
              </a:rPr>
              <a:t>QHBoxLayout</a:t>
            </a:r>
            <a:r>
              <a:rPr lang="en-US" sz="1200" b="1" dirty="0">
                <a:solidFill>
                  <a:srgbClr val="C0C0C0"/>
                </a:solidFill>
                <a:latin typeface="Courier New" pitchFamily="49" charset="0"/>
                <a:cs typeface="Courier New" pitchFamily="49" charset="0"/>
              </a:rPr>
              <a:t>;</a:t>
            </a:r>
          </a:p>
          <a:p>
            <a:pPr defTabSz="914400" eaLnBrk="0" fontAlgn="base" hangingPunct="0">
              <a:spcBef>
                <a:spcPct val="0"/>
              </a:spcBef>
              <a:spcAft>
                <a:spcPct val="0"/>
              </a:spcAft>
            </a:pPr>
            <a:r>
              <a:rPr lang="en-US" sz="1200" b="1" dirty="0">
                <a:solidFill>
                  <a:srgbClr val="C0C0C0"/>
                </a:solidFill>
                <a:latin typeface="Courier New" pitchFamily="49" charset="0"/>
                <a:cs typeface="Courier New" pitchFamily="49" charset="0"/>
              </a:rPr>
              <a:t>layout-&gt;</a:t>
            </a:r>
            <a:r>
              <a:rPr lang="en-US" sz="1200" b="1" dirty="0" err="1">
                <a:solidFill>
                  <a:srgbClr val="C0C0C0"/>
                </a:solidFill>
                <a:latin typeface="Courier New" pitchFamily="49" charset="0"/>
                <a:cs typeface="Courier New" pitchFamily="49" charset="0"/>
              </a:rPr>
              <a:t>addWidget</a:t>
            </a:r>
            <a:r>
              <a:rPr lang="en-US" sz="1200" b="1" dirty="0">
                <a:solidFill>
                  <a:srgbClr val="C0C0C0"/>
                </a:solidFill>
                <a:latin typeface="Courier New" pitchFamily="49" charset="0"/>
                <a:cs typeface="Courier New" pitchFamily="49" charset="0"/>
              </a:rPr>
              <a:t>(button1);</a:t>
            </a:r>
          </a:p>
          <a:p>
            <a:pPr defTabSz="914400" eaLnBrk="0" fontAlgn="base" hangingPunct="0">
              <a:spcBef>
                <a:spcPct val="0"/>
              </a:spcBef>
              <a:spcAft>
                <a:spcPct val="0"/>
              </a:spcAft>
            </a:pPr>
            <a:r>
              <a:rPr lang="en-US" sz="1200" b="1" dirty="0">
                <a:solidFill>
                  <a:srgbClr val="C0C0C0"/>
                </a:solidFill>
                <a:latin typeface="Courier New" pitchFamily="49" charset="0"/>
                <a:cs typeface="Courier New" pitchFamily="49" charset="0"/>
              </a:rPr>
              <a:t>layout-&gt;</a:t>
            </a:r>
            <a:r>
              <a:rPr lang="en-US" sz="1200" b="1" dirty="0" err="1">
                <a:solidFill>
                  <a:srgbClr val="C0C0C0"/>
                </a:solidFill>
                <a:latin typeface="Courier New" pitchFamily="49" charset="0"/>
                <a:cs typeface="Courier New" pitchFamily="49" charset="0"/>
              </a:rPr>
              <a:t>addWidget</a:t>
            </a:r>
            <a:r>
              <a:rPr lang="en-US" sz="1200" b="1" dirty="0">
                <a:solidFill>
                  <a:srgbClr val="C0C0C0"/>
                </a:solidFill>
                <a:latin typeface="Courier New" pitchFamily="49" charset="0"/>
                <a:cs typeface="Courier New" pitchFamily="49" charset="0"/>
              </a:rPr>
              <a:t>(button2);</a:t>
            </a:r>
          </a:p>
          <a:p>
            <a:pPr defTabSz="914400" eaLnBrk="0" fontAlgn="base" hangingPunct="0">
              <a:spcBef>
                <a:spcPct val="0"/>
              </a:spcBef>
              <a:spcAft>
                <a:spcPct val="0"/>
              </a:spcAft>
            </a:pPr>
            <a:r>
              <a:rPr lang="en-US" sz="1200" b="1" dirty="0" smtClean="0">
                <a:solidFill>
                  <a:srgbClr val="808080"/>
                </a:solidFill>
                <a:latin typeface="Courier New" panose="02070309020205020404" pitchFamily="49" charset="0"/>
                <a:cs typeface="Courier New" panose="02070309020205020404" pitchFamily="49" charset="0"/>
              </a:rPr>
              <a:t>// </a:t>
            </a:r>
            <a:r>
              <a:rPr lang="en-US" sz="1200" b="1" dirty="0">
                <a:solidFill>
                  <a:srgbClr val="808080"/>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200" b="1" dirty="0">
                <a:solidFill>
                  <a:srgbClr val="C0C0C0"/>
                </a:solidFill>
                <a:latin typeface="Courier New" pitchFamily="49" charset="0"/>
                <a:cs typeface="Courier New" pitchFamily="49" charset="0"/>
              </a:rPr>
              <a:t/>
            </a:r>
            <a:br>
              <a:rPr lang="en-US" sz="1200" b="1" dirty="0">
                <a:solidFill>
                  <a:srgbClr val="C0C0C0"/>
                </a:solidFill>
                <a:latin typeface="Courier New" pitchFamily="49" charset="0"/>
                <a:cs typeface="Courier New" pitchFamily="49" charset="0"/>
              </a:rPr>
            </a:br>
            <a:r>
              <a:rPr lang="en-US" sz="1200" b="1" dirty="0">
                <a:solidFill>
                  <a:srgbClr val="C0C0C0"/>
                </a:solidFill>
                <a:latin typeface="Courier New" pitchFamily="49" charset="0"/>
                <a:cs typeface="Courier New" pitchFamily="49" charset="0"/>
              </a:rPr>
              <a:t>window-&gt;</a:t>
            </a:r>
            <a:r>
              <a:rPr lang="en-US" sz="1200" b="1" dirty="0" err="1">
                <a:solidFill>
                  <a:srgbClr val="C0C0C0"/>
                </a:solidFill>
                <a:latin typeface="Courier New" pitchFamily="49" charset="0"/>
                <a:cs typeface="Courier New" pitchFamily="49" charset="0"/>
              </a:rPr>
              <a:t>setLayout</a:t>
            </a:r>
            <a:r>
              <a:rPr lang="en-US" sz="1200" b="1" dirty="0">
                <a:solidFill>
                  <a:srgbClr val="C0C0C0"/>
                </a:solidFill>
                <a:latin typeface="Courier New" pitchFamily="49" charset="0"/>
                <a:cs typeface="Courier New" pitchFamily="49" charset="0"/>
              </a:rPr>
              <a:t>(layout);</a:t>
            </a:r>
          </a:p>
          <a:p>
            <a:pPr defTabSz="914400" eaLnBrk="0" fontAlgn="base" hangingPunct="0">
              <a:spcBef>
                <a:spcPct val="0"/>
              </a:spcBef>
              <a:spcAft>
                <a:spcPct val="0"/>
              </a:spcAft>
            </a:pPr>
            <a:r>
              <a:rPr lang="en-US" sz="1200" b="1" dirty="0">
                <a:solidFill>
                  <a:srgbClr val="C0C0C0"/>
                </a:solidFill>
                <a:latin typeface="Courier New" pitchFamily="49" charset="0"/>
                <a:cs typeface="Courier New" pitchFamily="49" charset="0"/>
              </a:rPr>
              <a:t>window-&gt;show();</a:t>
            </a:r>
          </a:p>
        </p:txBody>
      </p:sp>
    </p:spTree>
    <p:extLst>
      <p:ext uri="{BB962C8B-B14F-4D97-AF65-F5344CB8AC3E}">
        <p14:creationId xmlns:p14="http://schemas.microsoft.com/office/powerpoint/2010/main" val="11255413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QT </a:t>
            </a:r>
            <a:r>
              <a:rPr lang="en-US" dirty="0" smtClean="0"/>
              <a:t>Ecosystem: </a:t>
            </a:r>
            <a:r>
              <a:rPr lang="en-US" dirty="0" smtClean="0">
                <a:solidFill>
                  <a:schemeClr val="accent1"/>
                </a:solidFill>
              </a:rPr>
              <a:t>QT Creator &amp; MS VS 20**</a:t>
            </a:r>
            <a:endParaRPr lang="en-US" dirty="0">
              <a:solidFill>
                <a:schemeClr val="accent1"/>
              </a:solidFill>
            </a:endParaRPr>
          </a:p>
        </p:txBody>
      </p:sp>
      <p:sp>
        <p:nvSpPr>
          <p:cNvPr id="5" name="Content Placeholder 4"/>
          <p:cNvSpPr>
            <a:spLocks noGrp="1"/>
          </p:cNvSpPr>
          <p:nvPr>
            <p:ph sz="quarter" idx="11"/>
          </p:nvPr>
        </p:nvSpPr>
        <p:spPr/>
        <p:txBody>
          <a:bodyPr/>
          <a:lstStyle/>
          <a:p>
            <a:pPr marL="0" indent="0">
              <a:buNone/>
            </a:pPr>
            <a:r>
              <a:rPr lang="en-US" dirty="0" smtClean="0"/>
              <a:t>Qt Creator:</a:t>
            </a:r>
            <a:endParaRPr lang="en-US" dirty="0"/>
          </a:p>
        </p:txBody>
      </p:sp>
      <p:sp>
        <p:nvSpPr>
          <p:cNvPr id="2" name="Content Placeholder 1"/>
          <p:cNvSpPr>
            <a:spLocks noGrp="1"/>
          </p:cNvSpPr>
          <p:nvPr>
            <p:ph sz="quarter" idx="12"/>
          </p:nvPr>
        </p:nvSpPr>
        <p:spPr/>
        <p:txBody>
          <a:bodyPr/>
          <a:lstStyle/>
          <a:p>
            <a:pPr marL="0" indent="0">
              <a:buNone/>
            </a:pPr>
            <a:r>
              <a:rPr lang="en-US" dirty="0" smtClean="0"/>
              <a:t>Microsoft Visual Studio 20**</a:t>
            </a:r>
          </a:p>
        </p:txBody>
      </p:sp>
      <p:pic>
        <p:nvPicPr>
          <p:cNvPr id="6" name="Picture 8" descr="MSV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4840799" y="1480459"/>
            <a:ext cx="3504915" cy="3002048"/>
          </a:xfrm>
          <a:prstGeom prst="rect">
            <a:avLst/>
          </a:prstGeom>
        </p:spPr>
      </p:pic>
      <p:pic>
        <p:nvPicPr>
          <p:cNvPr id="7" name="Picture 7" descr="QT crea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33096" y="1342798"/>
            <a:ext cx="4038600" cy="3417887"/>
          </a:xfrm>
          <a:prstGeom prst="rect">
            <a:avLst/>
          </a:prstGeom>
        </p:spPr>
      </p:pic>
    </p:spTree>
    <p:extLst>
      <p:ext uri="{BB962C8B-B14F-4D97-AF65-F5344CB8AC3E}">
        <p14:creationId xmlns:p14="http://schemas.microsoft.com/office/powerpoint/2010/main" val="2931440745"/>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LAYOUTS: </a:t>
            </a:r>
            <a:r>
              <a:rPr lang="en-US" dirty="0" smtClean="0">
                <a:solidFill>
                  <a:schemeClr val="accent1"/>
                </a:solidFill>
              </a:rPr>
              <a:t>QGRIDLAYOUT</a:t>
            </a:r>
            <a:endParaRPr lang="en-US" dirty="0">
              <a:solidFill>
                <a:schemeClr val="accent1"/>
              </a:solidFill>
            </a:endParaRPr>
          </a:p>
        </p:txBody>
      </p:sp>
      <p:sp>
        <p:nvSpPr>
          <p:cNvPr id="5" name="Content Placeholder 4"/>
          <p:cNvSpPr>
            <a:spLocks noGrp="1"/>
          </p:cNvSpPr>
          <p:nvPr>
            <p:ph sz="quarter" idx="11"/>
          </p:nvPr>
        </p:nvSpPr>
        <p:spPr/>
        <p:txBody>
          <a:bodyPr>
            <a:normAutofit/>
          </a:bodyPr>
          <a:lstStyle/>
          <a:p>
            <a:r>
              <a:rPr lang="en-US" dirty="0">
                <a:solidFill>
                  <a:schemeClr val="accent1"/>
                </a:solidFill>
              </a:rPr>
              <a:t>Here is the sample of </a:t>
            </a:r>
            <a:r>
              <a:rPr lang="en-US" dirty="0" err="1" smtClean="0">
                <a:solidFill>
                  <a:schemeClr val="accent3"/>
                </a:solidFill>
              </a:rPr>
              <a:t>QGridLayout</a:t>
            </a:r>
            <a:r>
              <a:rPr lang="en-US" dirty="0" smtClean="0">
                <a:solidFill>
                  <a:schemeClr val="accent1"/>
                </a:solidFill>
              </a:rPr>
              <a:t>. For each item you have to specify its virtual coordinates on form.</a:t>
            </a:r>
            <a:endParaRPr lang="en-US" dirty="0">
              <a:solidFill>
                <a:schemeClr val="accent1"/>
              </a:solidFill>
            </a:endParaRPr>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defTabSz="914400" eaLnBrk="0" fontAlgn="base" hangingPunct="0">
              <a:spcBef>
                <a:spcPct val="0"/>
              </a:spcBef>
              <a:spcAft>
                <a:spcPct val="0"/>
              </a:spcAft>
            </a:pPr>
            <a:r>
              <a:rPr lang="en-US" sz="1200" b="1" dirty="0">
                <a:solidFill>
                  <a:srgbClr val="9876AA"/>
                </a:solidFill>
                <a:latin typeface="Courier New" panose="02070309020205020404" pitchFamily="49" charset="0"/>
                <a:cs typeface="Courier New" panose="02070309020205020404" pitchFamily="49" charset="0"/>
              </a:rPr>
              <a:t>QWidget</a:t>
            </a:r>
            <a:r>
              <a:rPr lang="en-US" sz="1200" b="1" dirty="0">
                <a:solidFill>
                  <a:srgbClr val="C0C0C0"/>
                </a:solidFill>
                <a:latin typeface="Courier New" pitchFamily="49" charset="0"/>
                <a:cs typeface="Courier New" pitchFamily="49" charset="0"/>
              </a:rPr>
              <a:t> *window = </a:t>
            </a:r>
            <a:r>
              <a:rPr lang="en-US" sz="1200" b="1" dirty="0">
                <a:solidFill>
                  <a:srgbClr val="CC7832"/>
                </a:solidFill>
                <a:latin typeface="Courier New" panose="02070309020205020404" pitchFamily="49" charset="0"/>
                <a:cs typeface="Courier New" panose="02070309020205020404" pitchFamily="49" charset="0"/>
              </a:rPr>
              <a:t>new</a:t>
            </a:r>
            <a:r>
              <a:rPr lang="en-US" sz="1200" b="1" dirty="0">
                <a:solidFill>
                  <a:srgbClr val="C0C0C0"/>
                </a:solidFill>
                <a:latin typeface="Courier New" pitchFamily="49" charset="0"/>
                <a:cs typeface="Courier New" pitchFamily="49" charset="0"/>
              </a:rPr>
              <a:t> </a:t>
            </a:r>
            <a:r>
              <a:rPr lang="en-US" sz="1200" b="1" dirty="0">
                <a:solidFill>
                  <a:srgbClr val="9876AA"/>
                </a:solidFill>
                <a:latin typeface="Courier New" panose="02070309020205020404" pitchFamily="49" charset="0"/>
                <a:cs typeface="Courier New" panose="02070309020205020404" pitchFamily="49" charset="0"/>
              </a:rPr>
              <a:t>QWidget</a:t>
            </a:r>
            <a:r>
              <a:rPr lang="en-US" sz="1200" b="1" dirty="0">
                <a:solidFill>
                  <a:srgbClr val="C0C0C0"/>
                </a:solidFill>
                <a:latin typeface="Courier New" pitchFamily="49" charset="0"/>
                <a:cs typeface="Courier New" pitchFamily="49" charset="0"/>
              </a:rPr>
              <a:t>;</a:t>
            </a:r>
          </a:p>
          <a:p>
            <a:pPr defTabSz="914400" eaLnBrk="0" fontAlgn="base" hangingPunct="0">
              <a:spcBef>
                <a:spcPct val="0"/>
              </a:spcBef>
              <a:spcAft>
                <a:spcPct val="0"/>
              </a:spcAft>
            </a:pPr>
            <a:r>
              <a:rPr lang="en-US" sz="1200" b="1" dirty="0" err="1">
                <a:solidFill>
                  <a:srgbClr val="9876AA"/>
                </a:solidFill>
                <a:latin typeface="Courier New" panose="02070309020205020404" pitchFamily="49" charset="0"/>
                <a:cs typeface="Courier New" panose="02070309020205020404" pitchFamily="49" charset="0"/>
              </a:rPr>
              <a:t>QPushButton</a:t>
            </a:r>
            <a:r>
              <a:rPr lang="en-US" sz="1200" b="1" dirty="0" smtClean="0">
                <a:solidFill>
                  <a:srgbClr val="C0C0C0"/>
                </a:solidFill>
                <a:latin typeface="Courier New" pitchFamily="49" charset="0"/>
                <a:cs typeface="Courier New" pitchFamily="49" charset="0"/>
              </a:rPr>
              <a:t> </a:t>
            </a:r>
            <a:r>
              <a:rPr lang="en-US" sz="1200" b="1" dirty="0">
                <a:solidFill>
                  <a:srgbClr val="C0C0C0"/>
                </a:solidFill>
                <a:latin typeface="Courier New" pitchFamily="49" charset="0"/>
                <a:cs typeface="Courier New" pitchFamily="49" charset="0"/>
              </a:rPr>
              <a:t>*button1 = </a:t>
            </a:r>
            <a:r>
              <a:rPr lang="en-US" sz="1200" b="1" dirty="0">
                <a:solidFill>
                  <a:srgbClr val="CC7832"/>
                </a:solidFill>
                <a:latin typeface="Courier New" panose="02070309020205020404" pitchFamily="49" charset="0"/>
                <a:cs typeface="Courier New" panose="02070309020205020404" pitchFamily="49" charset="0"/>
              </a:rPr>
              <a:t>new</a:t>
            </a:r>
            <a:r>
              <a:rPr lang="en-US" sz="1200" b="1" dirty="0">
                <a:solidFill>
                  <a:srgbClr val="C0C0C0"/>
                </a:solidFill>
                <a:latin typeface="Courier New" pitchFamily="49" charset="0"/>
                <a:cs typeface="Courier New" pitchFamily="49" charset="0"/>
              </a:rPr>
              <a:t> </a:t>
            </a:r>
            <a:r>
              <a:rPr lang="en-US" sz="1200" b="1" dirty="0" err="1">
                <a:solidFill>
                  <a:srgbClr val="9876AA"/>
                </a:solidFill>
                <a:latin typeface="Courier New" panose="02070309020205020404" pitchFamily="49" charset="0"/>
                <a:cs typeface="Courier New" panose="02070309020205020404" pitchFamily="49" charset="0"/>
              </a:rPr>
              <a:t>QPushButton</a:t>
            </a:r>
            <a:r>
              <a:rPr lang="en-US" sz="1200" b="1" dirty="0">
                <a:solidFill>
                  <a:srgbClr val="C0C0C0"/>
                </a:solidFill>
                <a:latin typeface="Courier New" pitchFamily="49" charset="0"/>
                <a:cs typeface="Courier New" pitchFamily="49" charset="0"/>
              </a:rPr>
              <a:t>(</a:t>
            </a:r>
            <a:r>
              <a:rPr lang="en-US" sz="1200" b="1" dirty="0">
                <a:solidFill>
                  <a:srgbClr val="6A8759"/>
                </a:solidFill>
                <a:latin typeface="Courier New" panose="02070309020205020404" pitchFamily="49" charset="0"/>
                <a:cs typeface="Courier New" panose="02070309020205020404" pitchFamily="49" charset="0"/>
              </a:rPr>
              <a:t>"One"</a:t>
            </a:r>
            <a:r>
              <a:rPr lang="en-US" sz="1200" b="1" dirty="0">
                <a:solidFill>
                  <a:srgbClr val="C0C0C0"/>
                </a:solidFill>
                <a:latin typeface="Courier New" pitchFamily="49" charset="0"/>
                <a:cs typeface="Courier New" pitchFamily="49" charset="0"/>
              </a:rPr>
              <a:t>);</a:t>
            </a:r>
            <a:r>
              <a:rPr lang="en-US" sz="1200" b="1" dirty="0">
                <a:latin typeface="Courier New" pitchFamily="49" charset="0"/>
                <a:cs typeface="Courier New" pitchFamily="49" charset="0"/>
              </a:rPr>
              <a:t> </a:t>
            </a:r>
            <a:r>
              <a:rPr lang="en-US" sz="1200" b="1" dirty="0" err="1">
                <a:solidFill>
                  <a:srgbClr val="9876AA"/>
                </a:solidFill>
                <a:latin typeface="Courier New" panose="02070309020205020404" pitchFamily="49" charset="0"/>
                <a:cs typeface="Courier New" panose="02070309020205020404" pitchFamily="49" charset="0"/>
              </a:rPr>
              <a:t>QPushButton</a:t>
            </a:r>
            <a:r>
              <a:rPr lang="en-US" sz="1200" b="1" dirty="0">
                <a:solidFill>
                  <a:srgbClr val="C0C0C0"/>
                </a:solidFill>
                <a:latin typeface="Courier New" pitchFamily="49" charset="0"/>
                <a:cs typeface="Courier New" pitchFamily="49" charset="0"/>
              </a:rPr>
              <a:t> *button2 = </a:t>
            </a:r>
            <a:r>
              <a:rPr lang="en-US" sz="1200" b="1" dirty="0">
                <a:solidFill>
                  <a:srgbClr val="CC7832"/>
                </a:solidFill>
                <a:latin typeface="Courier New" panose="02070309020205020404" pitchFamily="49" charset="0"/>
                <a:cs typeface="Courier New" panose="02070309020205020404" pitchFamily="49" charset="0"/>
              </a:rPr>
              <a:t>new</a:t>
            </a:r>
            <a:r>
              <a:rPr lang="en-US" sz="1200" b="1" dirty="0">
                <a:solidFill>
                  <a:srgbClr val="C0C0C0"/>
                </a:solidFill>
                <a:latin typeface="Courier New" pitchFamily="49" charset="0"/>
                <a:cs typeface="Courier New" pitchFamily="49" charset="0"/>
              </a:rPr>
              <a:t> </a:t>
            </a:r>
            <a:r>
              <a:rPr lang="en-US" sz="1200" b="1" dirty="0" err="1">
                <a:solidFill>
                  <a:srgbClr val="9876AA"/>
                </a:solidFill>
                <a:latin typeface="Courier New" panose="02070309020205020404" pitchFamily="49" charset="0"/>
                <a:cs typeface="Courier New" panose="02070309020205020404" pitchFamily="49" charset="0"/>
              </a:rPr>
              <a:t>QPushButton</a:t>
            </a:r>
            <a:r>
              <a:rPr lang="en-US" sz="1200" b="1" dirty="0">
                <a:solidFill>
                  <a:srgbClr val="C0C0C0"/>
                </a:solidFill>
                <a:latin typeface="Courier New" pitchFamily="49" charset="0"/>
                <a:cs typeface="Courier New" pitchFamily="49" charset="0"/>
              </a:rPr>
              <a:t>(</a:t>
            </a:r>
            <a:r>
              <a:rPr lang="en-US" sz="1200" b="1" dirty="0">
                <a:solidFill>
                  <a:srgbClr val="6A8759"/>
                </a:solidFill>
                <a:latin typeface="Courier New" panose="02070309020205020404" pitchFamily="49" charset="0"/>
                <a:cs typeface="Courier New" panose="02070309020205020404" pitchFamily="49" charset="0"/>
              </a:rPr>
              <a:t>"Two"</a:t>
            </a:r>
            <a:r>
              <a:rPr lang="en-US" sz="1200" b="1" dirty="0">
                <a:solidFill>
                  <a:srgbClr val="C0C0C0"/>
                </a:solidFill>
                <a:latin typeface="Courier New" pitchFamily="49" charset="0"/>
                <a:cs typeface="Courier New" pitchFamily="49" charset="0"/>
              </a:rPr>
              <a:t>);</a:t>
            </a:r>
            <a:r>
              <a:rPr lang="en-US" sz="1200" b="1" dirty="0">
                <a:latin typeface="Courier New" pitchFamily="49" charset="0"/>
                <a:cs typeface="Courier New" pitchFamily="49" charset="0"/>
              </a:rPr>
              <a:t> </a:t>
            </a:r>
            <a:endParaRPr lang="en-US" sz="1200" b="1" dirty="0" smtClean="0">
              <a:latin typeface="Courier New" pitchFamily="49" charset="0"/>
              <a:cs typeface="Courier New" pitchFamily="49" charset="0"/>
            </a:endParaRPr>
          </a:p>
          <a:p>
            <a:pPr defTabSz="914400" eaLnBrk="0" fontAlgn="base" hangingPunct="0">
              <a:spcBef>
                <a:spcPct val="0"/>
              </a:spcBef>
              <a:spcAft>
                <a:spcPct val="0"/>
              </a:spcAft>
            </a:pPr>
            <a:r>
              <a:rPr lang="en-US" sz="1200" b="1" dirty="0" smtClean="0">
                <a:solidFill>
                  <a:srgbClr val="808080"/>
                </a:solidFill>
                <a:latin typeface="Courier New" panose="02070309020205020404" pitchFamily="49" charset="0"/>
                <a:cs typeface="Courier New" panose="02070309020205020404" pitchFamily="49" charset="0"/>
              </a:rPr>
              <a:t>// </a:t>
            </a:r>
            <a:r>
              <a:rPr lang="en-US" sz="1200" b="1" dirty="0">
                <a:solidFill>
                  <a:srgbClr val="808080"/>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endParaRPr lang="en-US" sz="1200" b="1" dirty="0" smtClean="0">
              <a:solidFill>
                <a:srgbClr val="800080"/>
              </a:solidFill>
              <a:latin typeface="Courier New" pitchFamily="49" charset="0"/>
              <a:cs typeface="Courier New" pitchFamily="49" charset="0"/>
            </a:endParaRPr>
          </a:p>
          <a:p>
            <a:pPr defTabSz="914400" eaLnBrk="0" fontAlgn="base" hangingPunct="0">
              <a:spcBef>
                <a:spcPct val="0"/>
              </a:spcBef>
              <a:spcAft>
                <a:spcPct val="0"/>
              </a:spcAft>
            </a:pPr>
            <a:r>
              <a:rPr lang="en-US" sz="1200" b="1" dirty="0" err="1">
                <a:solidFill>
                  <a:srgbClr val="9876AA"/>
                </a:solidFill>
                <a:latin typeface="Courier New" panose="02070309020205020404" pitchFamily="49" charset="0"/>
                <a:cs typeface="Courier New" panose="02070309020205020404" pitchFamily="49" charset="0"/>
              </a:rPr>
              <a:t>QGridLayout</a:t>
            </a:r>
            <a:r>
              <a:rPr lang="en-US" sz="1200" b="1" dirty="0" smtClean="0">
                <a:solidFill>
                  <a:srgbClr val="C0C0C0"/>
                </a:solidFill>
                <a:latin typeface="Courier New" pitchFamily="49" charset="0"/>
                <a:cs typeface="Courier New" pitchFamily="49" charset="0"/>
              </a:rPr>
              <a:t> </a:t>
            </a:r>
            <a:r>
              <a:rPr lang="en-US" sz="1200" b="1" dirty="0">
                <a:solidFill>
                  <a:srgbClr val="C0C0C0"/>
                </a:solidFill>
                <a:latin typeface="Courier New" pitchFamily="49" charset="0"/>
                <a:cs typeface="Courier New" pitchFamily="49" charset="0"/>
              </a:rPr>
              <a:t>*layout = </a:t>
            </a:r>
            <a:r>
              <a:rPr lang="en-US" sz="1200" b="1" dirty="0">
                <a:solidFill>
                  <a:srgbClr val="CC7832"/>
                </a:solidFill>
                <a:latin typeface="Courier New" panose="02070309020205020404" pitchFamily="49" charset="0"/>
                <a:cs typeface="Courier New" panose="02070309020205020404" pitchFamily="49" charset="0"/>
              </a:rPr>
              <a:t>new</a:t>
            </a:r>
            <a:r>
              <a:rPr lang="en-US" sz="1200" b="1" dirty="0">
                <a:solidFill>
                  <a:srgbClr val="C0C0C0"/>
                </a:solidFill>
                <a:latin typeface="Courier New" pitchFamily="49" charset="0"/>
                <a:cs typeface="Courier New" pitchFamily="49" charset="0"/>
              </a:rPr>
              <a:t> </a:t>
            </a:r>
            <a:r>
              <a:rPr lang="en-US" sz="1200" b="1" dirty="0" err="1">
                <a:solidFill>
                  <a:srgbClr val="9876AA"/>
                </a:solidFill>
                <a:latin typeface="Courier New" panose="02070309020205020404" pitchFamily="49" charset="0"/>
                <a:cs typeface="Courier New" panose="02070309020205020404" pitchFamily="49" charset="0"/>
              </a:rPr>
              <a:t>QGridLayout</a:t>
            </a:r>
            <a:r>
              <a:rPr lang="en-US" sz="1200" b="1" dirty="0">
                <a:solidFill>
                  <a:srgbClr val="C0C0C0"/>
                </a:solidFill>
                <a:latin typeface="Courier New" pitchFamily="49" charset="0"/>
                <a:cs typeface="Courier New" pitchFamily="49" charset="0"/>
              </a:rPr>
              <a:t>;</a:t>
            </a:r>
          </a:p>
          <a:p>
            <a:pPr defTabSz="914400" eaLnBrk="0" fontAlgn="base" hangingPunct="0">
              <a:spcBef>
                <a:spcPct val="0"/>
              </a:spcBef>
              <a:spcAft>
                <a:spcPct val="0"/>
              </a:spcAft>
            </a:pPr>
            <a:r>
              <a:rPr lang="en-US" sz="1200" b="1" dirty="0">
                <a:solidFill>
                  <a:srgbClr val="C0C0C0"/>
                </a:solidFill>
                <a:latin typeface="Courier New" pitchFamily="49" charset="0"/>
                <a:cs typeface="Courier New" pitchFamily="49" charset="0"/>
              </a:rPr>
              <a:t>layout-&gt;</a:t>
            </a:r>
            <a:r>
              <a:rPr lang="en-US" sz="1200" b="1" dirty="0" err="1">
                <a:solidFill>
                  <a:srgbClr val="C0C0C0"/>
                </a:solidFill>
                <a:latin typeface="Courier New" pitchFamily="49" charset="0"/>
                <a:cs typeface="Courier New" pitchFamily="49" charset="0"/>
              </a:rPr>
              <a:t>addWidget</a:t>
            </a:r>
            <a:r>
              <a:rPr lang="en-US" sz="1200" b="1" dirty="0">
                <a:solidFill>
                  <a:srgbClr val="C0C0C0"/>
                </a:solidFill>
                <a:latin typeface="Courier New" pitchFamily="49" charset="0"/>
                <a:cs typeface="Courier New" pitchFamily="49" charset="0"/>
              </a:rPr>
              <a:t>(button1, </a:t>
            </a:r>
            <a:r>
              <a:rPr lang="en-US" sz="1200" b="1" dirty="0">
                <a:solidFill>
                  <a:srgbClr val="6897BB"/>
                </a:solidFill>
                <a:latin typeface="Courier New" panose="02070309020205020404" pitchFamily="49" charset="0"/>
                <a:cs typeface="Courier New" panose="02070309020205020404" pitchFamily="49" charset="0"/>
              </a:rPr>
              <a:t>0</a:t>
            </a:r>
            <a:r>
              <a:rPr lang="en-US" sz="1200" b="1" dirty="0">
                <a:solidFill>
                  <a:srgbClr val="C0C0C0"/>
                </a:solidFill>
                <a:latin typeface="Courier New" pitchFamily="49" charset="0"/>
                <a:cs typeface="Courier New" pitchFamily="49" charset="0"/>
              </a:rPr>
              <a:t>, </a:t>
            </a:r>
            <a:r>
              <a:rPr lang="en-US" sz="1200" b="1" dirty="0">
                <a:solidFill>
                  <a:srgbClr val="6897BB"/>
                </a:solidFill>
                <a:latin typeface="Courier New" panose="02070309020205020404" pitchFamily="49" charset="0"/>
                <a:cs typeface="Courier New" panose="02070309020205020404" pitchFamily="49" charset="0"/>
              </a:rPr>
              <a:t>0</a:t>
            </a:r>
            <a:r>
              <a:rPr lang="en-US" sz="1200" b="1" dirty="0">
                <a:solidFill>
                  <a:srgbClr val="C0C0C0"/>
                </a:solidFill>
                <a:latin typeface="Courier New" pitchFamily="49" charset="0"/>
                <a:cs typeface="Courier New" pitchFamily="49" charset="0"/>
              </a:rPr>
              <a:t>);</a:t>
            </a:r>
          </a:p>
          <a:p>
            <a:pPr defTabSz="914400" eaLnBrk="0" fontAlgn="base" hangingPunct="0">
              <a:spcBef>
                <a:spcPct val="0"/>
              </a:spcBef>
              <a:spcAft>
                <a:spcPct val="0"/>
              </a:spcAft>
            </a:pPr>
            <a:r>
              <a:rPr lang="en-US" sz="1200" b="1" dirty="0">
                <a:solidFill>
                  <a:srgbClr val="C0C0C0"/>
                </a:solidFill>
                <a:latin typeface="Courier New" pitchFamily="49" charset="0"/>
                <a:cs typeface="Courier New" pitchFamily="49" charset="0"/>
              </a:rPr>
              <a:t>layout-&gt;</a:t>
            </a:r>
            <a:r>
              <a:rPr lang="en-US" sz="1200" b="1" dirty="0" err="1">
                <a:solidFill>
                  <a:srgbClr val="C0C0C0"/>
                </a:solidFill>
                <a:latin typeface="Courier New" pitchFamily="49" charset="0"/>
                <a:cs typeface="Courier New" pitchFamily="49" charset="0"/>
              </a:rPr>
              <a:t>addWidget</a:t>
            </a:r>
            <a:r>
              <a:rPr lang="en-US" sz="1200" b="1" dirty="0">
                <a:solidFill>
                  <a:srgbClr val="C0C0C0"/>
                </a:solidFill>
                <a:latin typeface="Courier New" pitchFamily="49" charset="0"/>
                <a:cs typeface="Courier New" pitchFamily="49" charset="0"/>
              </a:rPr>
              <a:t>(button2, </a:t>
            </a:r>
            <a:r>
              <a:rPr lang="en-US" sz="1200" b="1" dirty="0">
                <a:solidFill>
                  <a:srgbClr val="6897BB"/>
                </a:solidFill>
                <a:latin typeface="Courier New" panose="02070309020205020404" pitchFamily="49" charset="0"/>
                <a:cs typeface="Courier New" panose="02070309020205020404" pitchFamily="49" charset="0"/>
              </a:rPr>
              <a:t>0</a:t>
            </a:r>
            <a:r>
              <a:rPr lang="en-US" sz="1200" b="1" dirty="0">
                <a:solidFill>
                  <a:srgbClr val="C0C0C0"/>
                </a:solidFill>
                <a:latin typeface="Courier New" pitchFamily="49" charset="0"/>
                <a:cs typeface="Courier New" pitchFamily="49" charset="0"/>
              </a:rPr>
              <a:t>, </a:t>
            </a:r>
            <a:r>
              <a:rPr lang="en-US" sz="1200" b="1" dirty="0">
                <a:solidFill>
                  <a:srgbClr val="6897BB"/>
                </a:solidFill>
                <a:latin typeface="Courier New" panose="02070309020205020404" pitchFamily="49" charset="0"/>
                <a:cs typeface="Courier New" panose="02070309020205020404" pitchFamily="49" charset="0"/>
              </a:rPr>
              <a:t>1</a:t>
            </a:r>
            <a:r>
              <a:rPr lang="en-US" sz="1200" b="1" dirty="0">
                <a:solidFill>
                  <a:srgbClr val="C0C0C0"/>
                </a:solidFill>
                <a:latin typeface="Courier New" pitchFamily="49" charset="0"/>
                <a:cs typeface="Courier New" pitchFamily="49" charset="0"/>
              </a:rPr>
              <a:t>);</a:t>
            </a:r>
          </a:p>
          <a:p>
            <a:pPr defTabSz="914400" eaLnBrk="0" fontAlgn="base" hangingPunct="0">
              <a:spcBef>
                <a:spcPct val="0"/>
              </a:spcBef>
              <a:spcAft>
                <a:spcPct val="0"/>
              </a:spcAft>
            </a:pPr>
            <a:r>
              <a:rPr lang="en-US" sz="1200" b="1" dirty="0">
                <a:solidFill>
                  <a:srgbClr val="C0C0C0"/>
                </a:solidFill>
                <a:latin typeface="Courier New" pitchFamily="49" charset="0"/>
                <a:cs typeface="Courier New" pitchFamily="49" charset="0"/>
              </a:rPr>
              <a:t>layout-&gt;</a:t>
            </a:r>
            <a:r>
              <a:rPr lang="en-US" sz="1200" b="1" dirty="0" err="1">
                <a:solidFill>
                  <a:srgbClr val="C0C0C0"/>
                </a:solidFill>
                <a:latin typeface="Courier New" pitchFamily="49" charset="0"/>
                <a:cs typeface="Courier New" pitchFamily="49" charset="0"/>
              </a:rPr>
              <a:t>addWidget</a:t>
            </a:r>
            <a:r>
              <a:rPr lang="en-US" sz="1200" b="1" dirty="0">
                <a:solidFill>
                  <a:srgbClr val="C0C0C0"/>
                </a:solidFill>
                <a:latin typeface="Courier New" pitchFamily="49" charset="0"/>
                <a:cs typeface="Courier New" pitchFamily="49" charset="0"/>
              </a:rPr>
              <a:t>(button3, </a:t>
            </a:r>
            <a:r>
              <a:rPr lang="en-US" sz="1200" b="1" dirty="0">
                <a:solidFill>
                  <a:srgbClr val="6897BB"/>
                </a:solidFill>
                <a:latin typeface="Courier New" panose="02070309020205020404" pitchFamily="49" charset="0"/>
                <a:cs typeface="Courier New" panose="02070309020205020404" pitchFamily="49" charset="0"/>
              </a:rPr>
              <a:t>1</a:t>
            </a:r>
            <a:r>
              <a:rPr lang="en-US" sz="1200" b="1" dirty="0">
                <a:solidFill>
                  <a:srgbClr val="C0C0C0"/>
                </a:solidFill>
                <a:latin typeface="Courier New" pitchFamily="49" charset="0"/>
                <a:cs typeface="Courier New" pitchFamily="49" charset="0"/>
              </a:rPr>
              <a:t>, </a:t>
            </a:r>
            <a:r>
              <a:rPr lang="en-US" sz="1200" b="1" dirty="0">
                <a:solidFill>
                  <a:srgbClr val="6897BB"/>
                </a:solidFill>
                <a:latin typeface="Courier New" panose="02070309020205020404" pitchFamily="49" charset="0"/>
                <a:cs typeface="Courier New" panose="02070309020205020404" pitchFamily="49" charset="0"/>
              </a:rPr>
              <a:t>0</a:t>
            </a:r>
            <a:r>
              <a:rPr lang="en-US" sz="1200" b="1" dirty="0">
                <a:solidFill>
                  <a:srgbClr val="C0C0C0"/>
                </a:solidFill>
                <a:latin typeface="Courier New" pitchFamily="49" charset="0"/>
                <a:cs typeface="Courier New" pitchFamily="49" charset="0"/>
              </a:rPr>
              <a:t>, </a:t>
            </a:r>
            <a:r>
              <a:rPr lang="en-US" sz="1200" b="1" dirty="0">
                <a:solidFill>
                  <a:srgbClr val="6897BB"/>
                </a:solidFill>
                <a:latin typeface="Courier New" panose="02070309020205020404" pitchFamily="49" charset="0"/>
                <a:cs typeface="Courier New" panose="02070309020205020404" pitchFamily="49" charset="0"/>
              </a:rPr>
              <a:t>1</a:t>
            </a:r>
            <a:r>
              <a:rPr lang="en-US" sz="1200" b="1" dirty="0">
                <a:solidFill>
                  <a:srgbClr val="C0C0C0"/>
                </a:solidFill>
                <a:latin typeface="Courier New" pitchFamily="49" charset="0"/>
                <a:cs typeface="Courier New" pitchFamily="49" charset="0"/>
              </a:rPr>
              <a:t>, </a:t>
            </a:r>
            <a:r>
              <a:rPr lang="en-US" sz="1200" b="1" dirty="0">
                <a:solidFill>
                  <a:srgbClr val="6897BB"/>
                </a:solidFill>
                <a:latin typeface="Courier New" panose="02070309020205020404" pitchFamily="49" charset="0"/>
                <a:cs typeface="Courier New" panose="02070309020205020404" pitchFamily="49" charset="0"/>
              </a:rPr>
              <a:t>2</a:t>
            </a:r>
            <a:r>
              <a:rPr lang="en-US" sz="1200" b="1" dirty="0">
                <a:solidFill>
                  <a:srgbClr val="C0C0C0"/>
                </a:solidFill>
                <a:latin typeface="Courier New" pitchFamily="49" charset="0"/>
                <a:cs typeface="Courier New" pitchFamily="49" charset="0"/>
              </a:rPr>
              <a:t>);</a:t>
            </a:r>
          </a:p>
          <a:p>
            <a:pPr defTabSz="914400" eaLnBrk="0" fontAlgn="base" hangingPunct="0">
              <a:spcBef>
                <a:spcPct val="0"/>
              </a:spcBef>
              <a:spcAft>
                <a:spcPct val="0"/>
              </a:spcAft>
            </a:pPr>
            <a:r>
              <a:rPr lang="en-US" sz="1200" b="1" dirty="0">
                <a:solidFill>
                  <a:srgbClr val="C0C0C0"/>
                </a:solidFill>
                <a:latin typeface="Courier New" pitchFamily="49" charset="0"/>
                <a:cs typeface="Courier New" pitchFamily="49" charset="0"/>
              </a:rPr>
              <a:t>layout-&gt;</a:t>
            </a:r>
            <a:r>
              <a:rPr lang="en-US" sz="1200" b="1" dirty="0" err="1">
                <a:solidFill>
                  <a:srgbClr val="C0C0C0"/>
                </a:solidFill>
                <a:latin typeface="Courier New" pitchFamily="49" charset="0"/>
                <a:cs typeface="Courier New" pitchFamily="49" charset="0"/>
              </a:rPr>
              <a:t>addWidget</a:t>
            </a:r>
            <a:r>
              <a:rPr lang="en-US" sz="1200" b="1" dirty="0">
                <a:solidFill>
                  <a:srgbClr val="C0C0C0"/>
                </a:solidFill>
                <a:latin typeface="Courier New" pitchFamily="49" charset="0"/>
                <a:cs typeface="Courier New" pitchFamily="49" charset="0"/>
              </a:rPr>
              <a:t>(button4, </a:t>
            </a:r>
            <a:r>
              <a:rPr lang="en-US" sz="1200" b="1" dirty="0">
                <a:solidFill>
                  <a:srgbClr val="6897BB"/>
                </a:solidFill>
                <a:latin typeface="Courier New" panose="02070309020205020404" pitchFamily="49" charset="0"/>
                <a:cs typeface="Courier New" panose="02070309020205020404" pitchFamily="49" charset="0"/>
              </a:rPr>
              <a:t>2</a:t>
            </a:r>
            <a:r>
              <a:rPr lang="en-US" sz="1200" b="1" dirty="0">
                <a:solidFill>
                  <a:srgbClr val="C0C0C0"/>
                </a:solidFill>
                <a:latin typeface="Courier New" pitchFamily="49" charset="0"/>
                <a:cs typeface="Courier New" pitchFamily="49" charset="0"/>
              </a:rPr>
              <a:t>, </a:t>
            </a:r>
            <a:r>
              <a:rPr lang="en-US" sz="1200" b="1" dirty="0">
                <a:solidFill>
                  <a:srgbClr val="6897BB"/>
                </a:solidFill>
                <a:latin typeface="Courier New" panose="02070309020205020404" pitchFamily="49" charset="0"/>
                <a:cs typeface="Courier New" panose="02070309020205020404" pitchFamily="49" charset="0"/>
              </a:rPr>
              <a:t>0</a:t>
            </a:r>
            <a:r>
              <a:rPr lang="en-US" sz="1200" b="1" dirty="0">
                <a:solidFill>
                  <a:srgbClr val="C0C0C0"/>
                </a:solidFill>
                <a:latin typeface="Courier New" pitchFamily="49" charset="0"/>
                <a:cs typeface="Courier New" pitchFamily="49" charset="0"/>
              </a:rPr>
              <a:t>);</a:t>
            </a:r>
          </a:p>
          <a:p>
            <a:pPr defTabSz="914400" eaLnBrk="0" fontAlgn="base" hangingPunct="0">
              <a:spcBef>
                <a:spcPct val="0"/>
              </a:spcBef>
              <a:spcAft>
                <a:spcPct val="0"/>
              </a:spcAft>
            </a:pPr>
            <a:r>
              <a:rPr lang="en-US" sz="1200" b="1" dirty="0">
                <a:solidFill>
                  <a:srgbClr val="C0C0C0"/>
                </a:solidFill>
                <a:latin typeface="Courier New" pitchFamily="49" charset="0"/>
                <a:cs typeface="Courier New" pitchFamily="49" charset="0"/>
              </a:rPr>
              <a:t>layout-&gt;</a:t>
            </a:r>
            <a:r>
              <a:rPr lang="en-US" sz="1200" b="1" dirty="0" err="1">
                <a:solidFill>
                  <a:srgbClr val="C0C0C0"/>
                </a:solidFill>
                <a:latin typeface="Courier New" pitchFamily="49" charset="0"/>
                <a:cs typeface="Courier New" pitchFamily="49" charset="0"/>
              </a:rPr>
              <a:t>addWidget</a:t>
            </a:r>
            <a:r>
              <a:rPr lang="en-US" sz="1200" b="1" dirty="0">
                <a:solidFill>
                  <a:srgbClr val="C0C0C0"/>
                </a:solidFill>
                <a:latin typeface="Courier New" pitchFamily="49" charset="0"/>
                <a:cs typeface="Courier New" pitchFamily="49" charset="0"/>
              </a:rPr>
              <a:t>(button5, </a:t>
            </a:r>
            <a:r>
              <a:rPr lang="en-US" sz="1200" b="1" dirty="0">
                <a:solidFill>
                  <a:srgbClr val="6897BB"/>
                </a:solidFill>
                <a:latin typeface="Courier New" panose="02070309020205020404" pitchFamily="49" charset="0"/>
                <a:cs typeface="Courier New" panose="02070309020205020404" pitchFamily="49" charset="0"/>
              </a:rPr>
              <a:t>2</a:t>
            </a:r>
            <a:r>
              <a:rPr lang="en-US" sz="1200" b="1" dirty="0">
                <a:solidFill>
                  <a:srgbClr val="C0C0C0"/>
                </a:solidFill>
                <a:latin typeface="Courier New" pitchFamily="49" charset="0"/>
                <a:cs typeface="Courier New" pitchFamily="49" charset="0"/>
              </a:rPr>
              <a:t>, </a:t>
            </a:r>
            <a:r>
              <a:rPr lang="en-US" sz="1200" b="1" dirty="0">
                <a:solidFill>
                  <a:srgbClr val="6897BB"/>
                </a:solidFill>
                <a:latin typeface="Courier New" panose="02070309020205020404" pitchFamily="49" charset="0"/>
                <a:cs typeface="Courier New" panose="02070309020205020404" pitchFamily="49" charset="0"/>
              </a:rPr>
              <a:t>1</a:t>
            </a:r>
            <a:r>
              <a:rPr lang="en-US" sz="1200" b="1" dirty="0">
                <a:solidFill>
                  <a:srgbClr val="C0C0C0"/>
                </a:solidFill>
                <a:latin typeface="Courier New" pitchFamily="49" charset="0"/>
                <a:cs typeface="Courier New" pitchFamily="49" charset="0"/>
              </a:rPr>
              <a:t>);</a:t>
            </a:r>
          </a:p>
          <a:p>
            <a:pPr defTabSz="914400" eaLnBrk="0" fontAlgn="base" hangingPunct="0">
              <a:spcBef>
                <a:spcPct val="0"/>
              </a:spcBef>
              <a:spcAft>
                <a:spcPct val="0"/>
              </a:spcAft>
            </a:pPr>
            <a:endParaRPr lang="en-US" sz="1200" b="1" dirty="0">
              <a:solidFill>
                <a:srgbClr val="C0C0C0"/>
              </a:solidFill>
              <a:latin typeface="Courier New" pitchFamily="49" charset="0"/>
              <a:cs typeface="Courier New" pitchFamily="49" charset="0"/>
            </a:endParaRPr>
          </a:p>
          <a:p>
            <a:pPr defTabSz="914400" eaLnBrk="0" fontAlgn="base" hangingPunct="0">
              <a:spcBef>
                <a:spcPct val="0"/>
              </a:spcBef>
              <a:spcAft>
                <a:spcPct val="0"/>
              </a:spcAft>
            </a:pPr>
            <a:r>
              <a:rPr lang="en-US" sz="1200" b="1" dirty="0">
                <a:solidFill>
                  <a:srgbClr val="C0C0C0"/>
                </a:solidFill>
                <a:latin typeface="Courier New" pitchFamily="49" charset="0"/>
                <a:cs typeface="Courier New" pitchFamily="49" charset="0"/>
              </a:rPr>
              <a:t>window-&gt;</a:t>
            </a:r>
            <a:r>
              <a:rPr lang="en-US" sz="1200" b="1" dirty="0" err="1">
                <a:solidFill>
                  <a:srgbClr val="C0C0C0"/>
                </a:solidFill>
                <a:latin typeface="Courier New" pitchFamily="49" charset="0"/>
                <a:cs typeface="Courier New" pitchFamily="49" charset="0"/>
              </a:rPr>
              <a:t>setLayout</a:t>
            </a:r>
            <a:r>
              <a:rPr lang="en-US" sz="1200" b="1" dirty="0">
                <a:solidFill>
                  <a:srgbClr val="C0C0C0"/>
                </a:solidFill>
                <a:latin typeface="Courier New" pitchFamily="49" charset="0"/>
                <a:cs typeface="Courier New" pitchFamily="49" charset="0"/>
              </a:rPr>
              <a:t>(layout);</a:t>
            </a:r>
          </a:p>
          <a:p>
            <a:pPr defTabSz="914400" eaLnBrk="0" fontAlgn="base" hangingPunct="0">
              <a:spcBef>
                <a:spcPct val="0"/>
              </a:spcBef>
              <a:spcAft>
                <a:spcPct val="0"/>
              </a:spcAft>
            </a:pPr>
            <a:r>
              <a:rPr lang="en-US" sz="1200" b="1" dirty="0">
                <a:solidFill>
                  <a:srgbClr val="C0C0C0"/>
                </a:solidFill>
                <a:latin typeface="Courier New" pitchFamily="49" charset="0"/>
                <a:cs typeface="Courier New" pitchFamily="49" charset="0"/>
              </a:rPr>
              <a:t>window-&gt;show();</a:t>
            </a:r>
          </a:p>
        </p:txBody>
      </p:sp>
      <p:pic>
        <p:nvPicPr>
          <p:cNvPr id="3" name="Content Placeholder 2"/>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033631" y="2994911"/>
            <a:ext cx="2692064" cy="1473016"/>
          </a:xfrm>
        </p:spPr>
      </p:pic>
    </p:spTree>
    <p:extLst>
      <p:ext uri="{BB962C8B-B14F-4D97-AF65-F5344CB8AC3E}">
        <p14:creationId xmlns:p14="http://schemas.microsoft.com/office/powerpoint/2010/main" val="2712569966"/>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LAYOUTS: </a:t>
            </a:r>
            <a:r>
              <a:rPr lang="en-US" dirty="0" smtClean="0">
                <a:solidFill>
                  <a:schemeClr val="accent1"/>
                </a:solidFill>
              </a:rPr>
              <a:t>QFORMLAYOUT</a:t>
            </a:r>
            <a:endParaRPr lang="en-US" dirty="0">
              <a:solidFill>
                <a:schemeClr val="accent1"/>
              </a:solidFill>
            </a:endParaRPr>
          </a:p>
        </p:txBody>
      </p:sp>
      <p:sp>
        <p:nvSpPr>
          <p:cNvPr id="5" name="Content Placeholder 4"/>
          <p:cNvSpPr>
            <a:spLocks noGrp="1"/>
          </p:cNvSpPr>
          <p:nvPr>
            <p:ph sz="quarter" idx="11"/>
          </p:nvPr>
        </p:nvSpPr>
        <p:spPr/>
        <p:txBody>
          <a:bodyPr>
            <a:normAutofit/>
          </a:bodyPr>
          <a:lstStyle/>
          <a:p>
            <a:r>
              <a:rPr lang="en-US" dirty="0" err="1" smtClean="0">
                <a:solidFill>
                  <a:schemeClr val="accent3"/>
                </a:solidFill>
              </a:rPr>
              <a:t>QFormLayout</a:t>
            </a:r>
            <a:r>
              <a:rPr lang="en-US" dirty="0">
                <a:solidFill>
                  <a:schemeClr val="accent3"/>
                </a:solidFill>
              </a:rPr>
              <a:t> </a:t>
            </a:r>
            <a:r>
              <a:rPr lang="en-US" dirty="0" smtClean="0">
                <a:solidFill>
                  <a:schemeClr val="accent1"/>
                </a:solidFill>
              </a:rPr>
              <a:t>adds </a:t>
            </a:r>
            <a:r>
              <a:rPr lang="en-US" dirty="0">
                <a:solidFill>
                  <a:schemeClr val="accent1"/>
                </a:solidFill>
              </a:rPr>
              <a:t>two widgets on a row, commonly a </a:t>
            </a:r>
            <a:r>
              <a:rPr lang="en-US" dirty="0" err="1">
                <a:solidFill>
                  <a:schemeClr val="accent3"/>
                </a:solidFill>
              </a:rPr>
              <a:t>QLabel</a:t>
            </a:r>
            <a:r>
              <a:rPr lang="en-US" dirty="0">
                <a:solidFill>
                  <a:schemeClr val="accent1"/>
                </a:solidFill>
              </a:rPr>
              <a:t> and a </a:t>
            </a:r>
            <a:r>
              <a:rPr lang="en-US" dirty="0" err="1">
                <a:solidFill>
                  <a:schemeClr val="accent3"/>
                </a:solidFill>
              </a:rPr>
              <a:t>QLineEdit</a:t>
            </a:r>
            <a:r>
              <a:rPr lang="en-US" dirty="0">
                <a:solidFill>
                  <a:schemeClr val="accent3"/>
                </a:solidFill>
              </a:rPr>
              <a:t> </a:t>
            </a:r>
            <a:r>
              <a:rPr lang="en-US" dirty="0">
                <a:solidFill>
                  <a:schemeClr val="accent1"/>
                </a:solidFill>
              </a:rPr>
              <a:t>to create forms</a:t>
            </a:r>
            <a:r>
              <a:rPr lang="en-US" dirty="0" smtClean="0">
                <a:solidFill>
                  <a:schemeClr val="accent1"/>
                </a:solidFill>
              </a:rPr>
              <a:t>.</a:t>
            </a:r>
            <a:endParaRPr lang="en-US" dirty="0">
              <a:solidFill>
                <a:schemeClr val="accent1"/>
              </a:solidFill>
            </a:endParaRPr>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defTabSz="914400" eaLnBrk="0" fontAlgn="base" hangingPunct="0">
              <a:spcBef>
                <a:spcPct val="0"/>
              </a:spcBef>
              <a:spcAft>
                <a:spcPct val="0"/>
              </a:spcAft>
            </a:pPr>
            <a:r>
              <a:rPr lang="en-US" sz="1200" b="1" dirty="0">
                <a:solidFill>
                  <a:srgbClr val="9876AA"/>
                </a:solidFill>
                <a:latin typeface="Courier New" panose="02070309020205020404" pitchFamily="49" charset="0"/>
                <a:cs typeface="Courier New" panose="02070309020205020404" pitchFamily="49" charset="0"/>
              </a:rPr>
              <a:t>QWidget</a:t>
            </a:r>
            <a:r>
              <a:rPr lang="en-US" sz="1200" b="1" dirty="0">
                <a:solidFill>
                  <a:srgbClr val="C0C0C0"/>
                </a:solidFill>
                <a:latin typeface="Courier New" pitchFamily="49" charset="0"/>
                <a:cs typeface="Courier New" pitchFamily="49" charset="0"/>
              </a:rPr>
              <a:t> *window = </a:t>
            </a:r>
            <a:r>
              <a:rPr lang="en-US" sz="1200" b="1" dirty="0">
                <a:solidFill>
                  <a:srgbClr val="CC7832"/>
                </a:solidFill>
                <a:latin typeface="Courier New" panose="02070309020205020404" pitchFamily="49" charset="0"/>
                <a:cs typeface="Courier New" panose="02070309020205020404" pitchFamily="49" charset="0"/>
              </a:rPr>
              <a:t>new</a:t>
            </a:r>
            <a:r>
              <a:rPr lang="en-US" sz="1200" b="1" dirty="0">
                <a:solidFill>
                  <a:srgbClr val="C0C0C0"/>
                </a:solidFill>
                <a:latin typeface="Courier New" pitchFamily="49" charset="0"/>
                <a:cs typeface="Courier New" pitchFamily="49" charset="0"/>
              </a:rPr>
              <a:t> </a:t>
            </a:r>
            <a:r>
              <a:rPr lang="en-US" sz="1200" b="1" dirty="0">
                <a:solidFill>
                  <a:srgbClr val="9876AA"/>
                </a:solidFill>
                <a:latin typeface="Courier New" panose="02070309020205020404" pitchFamily="49" charset="0"/>
                <a:cs typeface="Courier New" panose="02070309020205020404" pitchFamily="49" charset="0"/>
              </a:rPr>
              <a:t>QWidget</a:t>
            </a:r>
            <a:r>
              <a:rPr lang="en-US" sz="1200" b="1" dirty="0">
                <a:solidFill>
                  <a:srgbClr val="C0C0C0"/>
                </a:solidFill>
                <a:latin typeface="Courier New" pitchFamily="49" charset="0"/>
                <a:cs typeface="Courier New" pitchFamily="49" charset="0"/>
              </a:rPr>
              <a:t>;</a:t>
            </a:r>
          </a:p>
          <a:p>
            <a:pPr defTabSz="914400" eaLnBrk="0" fontAlgn="base" hangingPunct="0">
              <a:spcBef>
                <a:spcPct val="0"/>
              </a:spcBef>
              <a:spcAft>
                <a:spcPct val="0"/>
              </a:spcAft>
            </a:pPr>
            <a:r>
              <a:rPr lang="en-US" sz="1200" b="1" dirty="0" err="1">
                <a:solidFill>
                  <a:srgbClr val="9876AA"/>
                </a:solidFill>
                <a:latin typeface="Courier New" panose="02070309020205020404" pitchFamily="49" charset="0"/>
                <a:cs typeface="Courier New" panose="02070309020205020404" pitchFamily="49" charset="0"/>
              </a:rPr>
              <a:t>QPushButton</a:t>
            </a:r>
            <a:r>
              <a:rPr lang="en-US" sz="1200" b="1" dirty="0" smtClean="0">
                <a:solidFill>
                  <a:srgbClr val="C0C0C0"/>
                </a:solidFill>
                <a:latin typeface="Courier New" pitchFamily="49" charset="0"/>
                <a:cs typeface="Courier New" pitchFamily="49" charset="0"/>
              </a:rPr>
              <a:t> </a:t>
            </a:r>
            <a:r>
              <a:rPr lang="en-US" sz="1200" b="1" dirty="0">
                <a:solidFill>
                  <a:srgbClr val="C0C0C0"/>
                </a:solidFill>
                <a:latin typeface="Courier New" pitchFamily="49" charset="0"/>
                <a:cs typeface="Courier New" pitchFamily="49" charset="0"/>
              </a:rPr>
              <a:t>*button1 = </a:t>
            </a:r>
            <a:r>
              <a:rPr lang="en-US" sz="1200" b="1" dirty="0">
                <a:solidFill>
                  <a:srgbClr val="CC7832"/>
                </a:solidFill>
                <a:latin typeface="Courier New" panose="02070309020205020404" pitchFamily="49" charset="0"/>
                <a:cs typeface="Courier New" panose="02070309020205020404" pitchFamily="49" charset="0"/>
              </a:rPr>
              <a:t>new</a:t>
            </a:r>
            <a:r>
              <a:rPr lang="en-US" sz="1200" b="1" dirty="0">
                <a:solidFill>
                  <a:srgbClr val="C0C0C0"/>
                </a:solidFill>
                <a:latin typeface="Courier New" pitchFamily="49" charset="0"/>
                <a:cs typeface="Courier New" pitchFamily="49" charset="0"/>
              </a:rPr>
              <a:t> </a:t>
            </a:r>
            <a:r>
              <a:rPr lang="en-US" sz="1200" b="1" dirty="0" err="1">
                <a:solidFill>
                  <a:srgbClr val="9876AA"/>
                </a:solidFill>
                <a:latin typeface="Courier New" panose="02070309020205020404" pitchFamily="49" charset="0"/>
                <a:cs typeface="Courier New" panose="02070309020205020404" pitchFamily="49" charset="0"/>
              </a:rPr>
              <a:t>QPushButton</a:t>
            </a:r>
            <a:r>
              <a:rPr lang="en-US" sz="1200" b="1" dirty="0">
                <a:solidFill>
                  <a:srgbClr val="C0C0C0"/>
                </a:solidFill>
                <a:latin typeface="Courier New" pitchFamily="49" charset="0"/>
                <a:cs typeface="Courier New" pitchFamily="49" charset="0"/>
              </a:rPr>
              <a:t>(</a:t>
            </a:r>
            <a:r>
              <a:rPr lang="en-US" sz="1200" b="1" dirty="0">
                <a:solidFill>
                  <a:srgbClr val="6A8759"/>
                </a:solidFill>
                <a:latin typeface="Courier New" panose="02070309020205020404" pitchFamily="49" charset="0"/>
                <a:cs typeface="Courier New" panose="02070309020205020404" pitchFamily="49" charset="0"/>
              </a:rPr>
              <a:t>"One"</a:t>
            </a:r>
            <a:r>
              <a:rPr lang="en-US" sz="1200" b="1" dirty="0">
                <a:solidFill>
                  <a:srgbClr val="C0C0C0"/>
                </a:solidFill>
                <a:latin typeface="Courier New" pitchFamily="49" charset="0"/>
                <a:cs typeface="Courier New" pitchFamily="49" charset="0"/>
              </a:rPr>
              <a:t>);</a:t>
            </a:r>
            <a:r>
              <a:rPr lang="en-US" sz="1200" b="1" dirty="0" smtClean="0">
                <a:latin typeface="Courier New" pitchFamily="49" charset="0"/>
                <a:cs typeface="Courier New" pitchFamily="49" charset="0"/>
              </a:rPr>
              <a:t> </a:t>
            </a:r>
            <a:r>
              <a:rPr lang="en-US" sz="1200" b="1" dirty="0" err="1">
                <a:solidFill>
                  <a:srgbClr val="9876AA"/>
                </a:solidFill>
                <a:latin typeface="Courier New" panose="02070309020205020404" pitchFamily="49" charset="0"/>
                <a:cs typeface="Courier New" panose="02070309020205020404" pitchFamily="49" charset="0"/>
              </a:rPr>
              <a:t>QLineEdit</a:t>
            </a:r>
            <a:r>
              <a:rPr lang="en-US" sz="1200" b="1" dirty="0">
                <a:solidFill>
                  <a:srgbClr val="C0C0C0"/>
                </a:solidFill>
                <a:latin typeface="Courier New" pitchFamily="49" charset="0"/>
                <a:cs typeface="Courier New" pitchFamily="49" charset="0"/>
              </a:rPr>
              <a:t> *lineEdit1 = </a:t>
            </a:r>
            <a:r>
              <a:rPr lang="en-US" sz="1200" b="1" dirty="0">
                <a:solidFill>
                  <a:srgbClr val="CC7832"/>
                </a:solidFill>
                <a:latin typeface="Courier New" panose="02070309020205020404" pitchFamily="49" charset="0"/>
                <a:cs typeface="Courier New" panose="02070309020205020404" pitchFamily="49" charset="0"/>
              </a:rPr>
              <a:t>new</a:t>
            </a:r>
            <a:r>
              <a:rPr lang="en-US" sz="1200" b="1" dirty="0">
                <a:solidFill>
                  <a:srgbClr val="C0C0C0"/>
                </a:solidFill>
                <a:latin typeface="Courier New" pitchFamily="49" charset="0"/>
                <a:cs typeface="Courier New" pitchFamily="49" charset="0"/>
              </a:rPr>
              <a:t> </a:t>
            </a:r>
            <a:r>
              <a:rPr lang="en-US" sz="1200" b="1" dirty="0" err="1">
                <a:solidFill>
                  <a:srgbClr val="9876AA"/>
                </a:solidFill>
                <a:latin typeface="Courier New" panose="02070309020205020404" pitchFamily="49" charset="0"/>
                <a:cs typeface="Courier New" panose="02070309020205020404" pitchFamily="49" charset="0"/>
              </a:rPr>
              <a:t>QLineEdit</a:t>
            </a:r>
            <a:r>
              <a:rPr lang="en-US" sz="1200" b="1" dirty="0">
                <a:solidFill>
                  <a:srgbClr val="C0C0C0"/>
                </a:solidFill>
                <a:latin typeface="Courier New" pitchFamily="49" charset="0"/>
                <a:cs typeface="Courier New" pitchFamily="49" charset="0"/>
              </a:rPr>
              <a:t>();</a:t>
            </a:r>
            <a:r>
              <a:rPr lang="en-US" sz="1200" b="1" dirty="0">
                <a:latin typeface="Courier New" pitchFamily="49" charset="0"/>
                <a:cs typeface="Courier New" pitchFamily="49" charset="0"/>
              </a:rPr>
              <a:t> </a:t>
            </a:r>
            <a:r>
              <a:rPr lang="en-US" sz="1200" b="1" dirty="0" err="1">
                <a:solidFill>
                  <a:srgbClr val="9876AA"/>
                </a:solidFill>
                <a:latin typeface="Courier New" panose="02070309020205020404" pitchFamily="49" charset="0"/>
                <a:cs typeface="Courier New" panose="02070309020205020404" pitchFamily="49" charset="0"/>
              </a:rPr>
              <a:t>QPushButton</a:t>
            </a:r>
            <a:r>
              <a:rPr lang="en-US" sz="1200" b="1" dirty="0">
                <a:solidFill>
                  <a:srgbClr val="C0C0C0"/>
                </a:solidFill>
                <a:latin typeface="Courier New" pitchFamily="49" charset="0"/>
                <a:cs typeface="Courier New" pitchFamily="49" charset="0"/>
              </a:rPr>
              <a:t> *button2 = </a:t>
            </a:r>
            <a:r>
              <a:rPr lang="en-US" sz="1200" b="1" dirty="0">
                <a:solidFill>
                  <a:srgbClr val="CC7832"/>
                </a:solidFill>
                <a:latin typeface="Courier New" panose="02070309020205020404" pitchFamily="49" charset="0"/>
                <a:cs typeface="Courier New" panose="02070309020205020404" pitchFamily="49" charset="0"/>
              </a:rPr>
              <a:t>new</a:t>
            </a:r>
            <a:r>
              <a:rPr lang="en-US" sz="1200" b="1" dirty="0">
                <a:solidFill>
                  <a:srgbClr val="C0C0C0"/>
                </a:solidFill>
                <a:latin typeface="Courier New" pitchFamily="49" charset="0"/>
                <a:cs typeface="Courier New" pitchFamily="49" charset="0"/>
              </a:rPr>
              <a:t> </a:t>
            </a:r>
            <a:r>
              <a:rPr lang="en-US" sz="1200" b="1" dirty="0" err="1">
                <a:solidFill>
                  <a:srgbClr val="9876AA"/>
                </a:solidFill>
                <a:latin typeface="Courier New" panose="02070309020205020404" pitchFamily="49" charset="0"/>
                <a:cs typeface="Courier New" panose="02070309020205020404" pitchFamily="49" charset="0"/>
              </a:rPr>
              <a:t>QPushButton</a:t>
            </a:r>
            <a:r>
              <a:rPr lang="en-US" sz="1200" b="1" dirty="0">
                <a:solidFill>
                  <a:srgbClr val="C0C0C0"/>
                </a:solidFill>
                <a:latin typeface="Courier New" pitchFamily="49" charset="0"/>
                <a:cs typeface="Courier New" pitchFamily="49" charset="0"/>
              </a:rPr>
              <a:t>(</a:t>
            </a:r>
            <a:r>
              <a:rPr lang="en-US" sz="1200" b="1" dirty="0" smtClean="0">
                <a:solidFill>
                  <a:srgbClr val="6A8759"/>
                </a:solidFill>
                <a:latin typeface="Courier New" panose="02070309020205020404" pitchFamily="49" charset="0"/>
                <a:cs typeface="Courier New" panose="02070309020205020404" pitchFamily="49" charset="0"/>
              </a:rPr>
              <a:t>"Two"</a:t>
            </a:r>
            <a:r>
              <a:rPr lang="en-US" sz="1200" b="1" dirty="0">
                <a:solidFill>
                  <a:srgbClr val="C0C0C0"/>
                </a:solidFill>
                <a:latin typeface="Courier New" pitchFamily="49" charset="0"/>
                <a:cs typeface="Courier New" pitchFamily="49" charset="0"/>
              </a:rPr>
              <a:t>);</a:t>
            </a:r>
            <a:r>
              <a:rPr lang="en-US" sz="1200" b="1" dirty="0" smtClean="0">
                <a:latin typeface="Courier New" pitchFamily="49" charset="0"/>
                <a:cs typeface="Courier New" pitchFamily="49" charset="0"/>
              </a:rPr>
              <a:t> </a:t>
            </a:r>
            <a:r>
              <a:rPr lang="en-US" sz="1200" b="1" dirty="0" err="1">
                <a:solidFill>
                  <a:srgbClr val="9876AA"/>
                </a:solidFill>
                <a:latin typeface="Courier New" panose="02070309020205020404" pitchFamily="49" charset="0"/>
                <a:cs typeface="Courier New" panose="02070309020205020404" pitchFamily="49" charset="0"/>
              </a:rPr>
              <a:t>QLineEdit</a:t>
            </a:r>
            <a:r>
              <a:rPr lang="en-US" sz="1200" b="1" dirty="0">
                <a:solidFill>
                  <a:srgbClr val="9876AA"/>
                </a:solidFill>
                <a:latin typeface="Courier New" panose="02070309020205020404" pitchFamily="49" charset="0"/>
                <a:cs typeface="Courier New" panose="02070309020205020404" pitchFamily="49" charset="0"/>
              </a:rPr>
              <a:t> </a:t>
            </a:r>
            <a:r>
              <a:rPr lang="en-US" sz="1200" b="1" dirty="0">
                <a:solidFill>
                  <a:srgbClr val="C0C0C0"/>
                </a:solidFill>
                <a:latin typeface="Courier New" pitchFamily="49" charset="0"/>
                <a:cs typeface="Courier New" pitchFamily="49" charset="0"/>
              </a:rPr>
              <a:t>*lineEdit2 = </a:t>
            </a:r>
            <a:r>
              <a:rPr lang="en-US" sz="1200" b="1" dirty="0">
                <a:solidFill>
                  <a:srgbClr val="CC7832"/>
                </a:solidFill>
                <a:latin typeface="Courier New" panose="02070309020205020404" pitchFamily="49" charset="0"/>
                <a:cs typeface="Courier New" panose="02070309020205020404" pitchFamily="49" charset="0"/>
              </a:rPr>
              <a:t>new</a:t>
            </a:r>
            <a:r>
              <a:rPr lang="en-US" sz="1200" b="1" dirty="0">
                <a:solidFill>
                  <a:srgbClr val="C0C0C0"/>
                </a:solidFill>
                <a:latin typeface="Courier New" pitchFamily="49" charset="0"/>
                <a:cs typeface="Courier New" pitchFamily="49" charset="0"/>
              </a:rPr>
              <a:t> </a:t>
            </a:r>
            <a:r>
              <a:rPr lang="en-US" sz="1200" b="1" dirty="0" err="1">
                <a:solidFill>
                  <a:srgbClr val="9876AA"/>
                </a:solidFill>
                <a:latin typeface="Courier New" panose="02070309020205020404" pitchFamily="49" charset="0"/>
                <a:cs typeface="Courier New" panose="02070309020205020404" pitchFamily="49" charset="0"/>
              </a:rPr>
              <a:t>QLineEdit</a:t>
            </a:r>
            <a:r>
              <a:rPr lang="en-US" sz="1200" b="1" dirty="0">
                <a:solidFill>
                  <a:srgbClr val="C0C0C0"/>
                </a:solidFill>
                <a:latin typeface="Courier New" pitchFamily="49" charset="0"/>
                <a:cs typeface="Courier New" pitchFamily="49" charset="0"/>
              </a:rPr>
              <a:t>();</a:t>
            </a:r>
          </a:p>
          <a:p>
            <a:pPr defTabSz="914400" eaLnBrk="0" fontAlgn="base" hangingPunct="0">
              <a:spcBef>
                <a:spcPct val="0"/>
              </a:spcBef>
              <a:spcAft>
                <a:spcPct val="0"/>
              </a:spcAft>
            </a:pPr>
            <a:r>
              <a:rPr lang="en-US" sz="1200" b="1" dirty="0">
                <a:solidFill>
                  <a:srgbClr val="808080"/>
                </a:solidFill>
                <a:latin typeface="Courier New" panose="02070309020205020404" pitchFamily="49" charset="0"/>
                <a:cs typeface="Courier New" panose="02070309020205020404" pitchFamily="49" charset="0"/>
              </a:rPr>
              <a:t>// ...</a:t>
            </a:r>
          </a:p>
          <a:p>
            <a:pPr defTabSz="914400" eaLnBrk="0" fontAlgn="base" hangingPunct="0">
              <a:spcBef>
                <a:spcPct val="0"/>
              </a:spcBef>
              <a:spcAft>
                <a:spcPct val="0"/>
              </a:spcAft>
            </a:pPr>
            <a:endParaRPr lang="en-US" sz="1200" b="1" dirty="0" smtClean="0">
              <a:solidFill>
                <a:srgbClr val="800080"/>
              </a:solidFill>
              <a:latin typeface="Courier New" pitchFamily="49" charset="0"/>
              <a:cs typeface="Courier New" pitchFamily="49" charset="0"/>
            </a:endParaRPr>
          </a:p>
          <a:p>
            <a:pPr defTabSz="914400" eaLnBrk="0" fontAlgn="base" hangingPunct="0">
              <a:spcBef>
                <a:spcPct val="0"/>
              </a:spcBef>
              <a:spcAft>
                <a:spcPct val="0"/>
              </a:spcAft>
            </a:pPr>
            <a:r>
              <a:rPr lang="en-US" sz="1200" b="1" dirty="0" err="1">
                <a:solidFill>
                  <a:srgbClr val="9876AA"/>
                </a:solidFill>
                <a:latin typeface="Courier New" panose="02070309020205020404" pitchFamily="49" charset="0"/>
                <a:cs typeface="Courier New" panose="02070309020205020404" pitchFamily="49" charset="0"/>
              </a:rPr>
              <a:t>QFormLayout</a:t>
            </a:r>
            <a:r>
              <a:rPr lang="en-US" sz="1200" b="1" dirty="0" smtClean="0">
                <a:solidFill>
                  <a:srgbClr val="C0C0C0"/>
                </a:solidFill>
                <a:latin typeface="Courier New" pitchFamily="49" charset="0"/>
                <a:cs typeface="Courier New" pitchFamily="49" charset="0"/>
              </a:rPr>
              <a:t> </a:t>
            </a:r>
            <a:r>
              <a:rPr lang="en-US" sz="1200" b="1" dirty="0">
                <a:solidFill>
                  <a:srgbClr val="C0C0C0"/>
                </a:solidFill>
                <a:latin typeface="Courier New" pitchFamily="49" charset="0"/>
                <a:cs typeface="Courier New" pitchFamily="49" charset="0"/>
              </a:rPr>
              <a:t>*layout = </a:t>
            </a:r>
            <a:r>
              <a:rPr lang="en-US" sz="1200" b="1" dirty="0">
                <a:solidFill>
                  <a:srgbClr val="CC7832"/>
                </a:solidFill>
                <a:latin typeface="Courier New" panose="02070309020205020404" pitchFamily="49" charset="0"/>
                <a:cs typeface="Courier New" panose="02070309020205020404" pitchFamily="49" charset="0"/>
              </a:rPr>
              <a:t>new</a:t>
            </a:r>
            <a:r>
              <a:rPr lang="en-US" sz="1200" b="1" dirty="0">
                <a:solidFill>
                  <a:srgbClr val="C0C0C0"/>
                </a:solidFill>
                <a:latin typeface="Courier New" pitchFamily="49" charset="0"/>
                <a:cs typeface="Courier New" pitchFamily="49" charset="0"/>
              </a:rPr>
              <a:t> </a:t>
            </a:r>
            <a:r>
              <a:rPr lang="en-US" sz="1200" b="1" dirty="0" err="1">
                <a:solidFill>
                  <a:srgbClr val="9876AA"/>
                </a:solidFill>
                <a:latin typeface="Courier New" panose="02070309020205020404" pitchFamily="49" charset="0"/>
                <a:cs typeface="Courier New" panose="02070309020205020404" pitchFamily="49" charset="0"/>
              </a:rPr>
              <a:t>QFormLayout</a:t>
            </a:r>
            <a:r>
              <a:rPr lang="en-US" sz="1200" b="1" dirty="0">
                <a:solidFill>
                  <a:srgbClr val="C0C0C0"/>
                </a:solidFill>
                <a:latin typeface="Courier New" pitchFamily="49" charset="0"/>
                <a:cs typeface="Courier New" pitchFamily="49" charset="0"/>
              </a:rPr>
              <a:t>;</a:t>
            </a:r>
          </a:p>
          <a:p>
            <a:pPr defTabSz="914400" eaLnBrk="0" fontAlgn="base" hangingPunct="0">
              <a:spcBef>
                <a:spcPct val="0"/>
              </a:spcBef>
              <a:spcAft>
                <a:spcPct val="0"/>
              </a:spcAft>
            </a:pPr>
            <a:r>
              <a:rPr lang="en-US" sz="1200" b="1" dirty="0">
                <a:solidFill>
                  <a:srgbClr val="C0C0C0"/>
                </a:solidFill>
                <a:latin typeface="Courier New" pitchFamily="49" charset="0"/>
                <a:cs typeface="Courier New" pitchFamily="49" charset="0"/>
              </a:rPr>
              <a:t>layout-&gt;</a:t>
            </a:r>
            <a:r>
              <a:rPr lang="en-US" sz="1200" b="1" dirty="0" err="1">
                <a:solidFill>
                  <a:srgbClr val="C0C0C0"/>
                </a:solidFill>
                <a:latin typeface="Courier New" pitchFamily="49" charset="0"/>
                <a:cs typeface="Courier New" pitchFamily="49" charset="0"/>
              </a:rPr>
              <a:t>addRow</a:t>
            </a:r>
            <a:r>
              <a:rPr lang="en-US" sz="1200" b="1" dirty="0">
                <a:solidFill>
                  <a:srgbClr val="C0C0C0"/>
                </a:solidFill>
                <a:latin typeface="Courier New" pitchFamily="49" charset="0"/>
                <a:cs typeface="Courier New" pitchFamily="49" charset="0"/>
              </a:rPr>
              <a:t>(button1, lineEdit1);</a:t>
            </a:r>
          </a:p>
          <a:p>
            <a:pPr defTabSz="914400" eaLnBrk="0" fontAlgn="base" hangingPunct="0">
              <a:spcBef>
                <a:spcPct val="0"/>
              </a:spcBef>
              <a:spcAft>
                <a:spcPct val="0"/>
              </a:spcAft>
            </a:pPr>
            <a:r>
              <a:rPr lang="en-US" sz="1200" b="1" dirty="0">
                <a:solidFill>
                  <a:srgbClr val="C0C0C0"/>
                </a:solidFill>
                <a:latin typeface="Courier New" pitchFamily="49" charset="0"/>
                <a:cs typeface="Courier New" pitchFamily="49" charset="0"/>
              </a:rPr>
              <a:t>layout-&gt;</a:t>
            </a:r>
            <a:r>
              <a:rPr lang="en-US" sz="1200" b="1" dirty="0" err="1">
                <a:solidFill>
                  <a:srgbClr val="C0C0C0"/>
                </a:solidFill>
                <a:latin typeface="Courier New" pitchFamily="49" charset="0"/>
                <a:cs typeface="Courier New" pitchFamily="49" charset="0"/>
              </a:rPr>
              <a:t>addRow</a:t>
            </a:r>
            <a:r>
              <a:rPr lang="en-US" sz="1200" b="1" dirty="0">
                <a:solidFill>
                  <a:srgbClr val="C0C0C0"/>
                </a:solidFill>
                <a:latin typeface="Courier New" pitchFamily="49" charset="0"/>
                <a:cs typeface="Courier New" pitchFamily="49" charset="0"/>
              </a:rPr>
              <a:t>(button2, lineEdit2);</a:t>
            </a:r>
          </a:p>
          <a:p>
            <a:pPr defTabSz="914400" eaLnBrk="0" fontAlgn="base" hangingPunct="0">
              <a:spcBef>
                <a:spcPct val="0"/>
              </a:spcBef>
              <a:spcAft>
                <a:spcPct val="0"/>
              </a:spcAft>
            </a:pPr>
            <a:r>
              <a:rPr lang="en-US" sz="1200" b="1" dirty="0">
                <a:solidFill>
                  <a:srgbClr val="C0C0C0"/>
                </a:solidFill>
                <a:latin typeface="Courier New" pitchFamily="49" charset="0"/>
                <a:cs typeface="Courier New" pitchFamily="49" charset="0"/>
              </a:rPr>
              <a:t>layout-&gt;</a:t>
            </a:r>
            <a:r>
              <a:rPr lang="en-US" sz="1200" b="1" dirty="0" err="1">
                <a:solidFill>
                  <a:srgbClr val="C0C0C0"/>
                </a:solidFill>
                <a:latin typeface="Courier New" pitchFamily="49" charset="0"/>
                <a:cs typeface="Courier New" pitchFamily="49" charset="0"/>
              </a:rPr>
              <a:t>addRow</a:t>
            </a:r>
            <a:r>
              <a:rPr lang="en-US" sz="1200" b="1" dirty="0">
                <a:solidFill>
                  <a:srgbClr val="C0C0C0"/>
                </a:solidFill>
                <a:latin typeface="Courier New" pitchFamily="49" charset="0"/>
                <a:cs typeface="Courier New" pitchFamily="49" charset="0"/>
              </a:rPr>
              <a:t>(button3, lineEdit3);</a:t>
            </a:r>
          </a:p>
          <a:p>
            <a:pPr defTabSz="914400" eaLnBrk="0" fontAlgn="base" hangingPunct="0">
              <a:spcBef>
                <a:spcPct val="0"/>
              </a:spcBef>
              <a:spcAft>
                <a:spcPct val="0"/>
              </a:spcAft>
            </a:pPr>
            <a:r>
              <a:rPr lang="en-US" sz="1200" b="1" dirty="0">
                <a:solidFill>
                  <a:srgbClr val="C0C0C0"/>
                </a:solidFill>
                <a:latin typeface="Courier New" pitchFamily="49" charset="0"/>
                <a:cs typeface="Courier New" pitchFamily="49" charset="0"/>
              </a:rPr>
              <a:t>window-&gt;</a:t>
            </a:r>
            <a:r>
              <a:rPr lang="en-US" sz="1200" b="1" dirty="0" err="1">
                <a:solidFill>
                  <a:srgbClr val="C0C0C0"/>
                </a:solidFill>
                <a:latin typeface="Courier New" pitchFamily="49" charset="0"/>
                <a:cs typeface="Courier New" pitchFamily="49" charset="0"/>
              </a:rPr>
              <a:t>setLayout</a:t>
            </a:r>
            <a:r>
              <a:rPr lang="en-US" sz="1200" b="1" dirty="0">
                <a:solidFill>
                  <a:srgbClr val="C0C0C0"/>
                </a:solidFill>
                <a:latin typeface="Courier New" pitchFamily="49" charset="0"/>
                <a:cs typeface="Courier New" pitchFamily="49" charset="0"/>
              </a:rPr>
              <a:t>(layout);</a:t>
            </a:r>
          </a:p>
          <a:p>
            <a:pPr defTabSz="914400" eaLnBrk="0" fontAlgn="base" hangingPunct="0">
              <a:spcBef>
                <a:spcPct val="0"/>
              </a:spcBef>
              <a:spcAft>
                <a:spcPct val="0"/>
              </a:spcAft>
            </a:pPr>
            <a:r>
              <a:rPr lang="en-US" sz="1200" b="1" dirty="0">
                <a:solidFill>
                  <a:srgbClr val="C0C0C0"/>
                </a:solidFill>
                <a:latin typeface="Courier New" pitchFamily="49" charset="0"/>
                <a:cs typeface="Courier New" pitchFamily="49" charset="0"/>
              </a:rPr>
              <a:t>window-&gt;show();</a:t>
            </a:r>
          </a:p>
        </p:txBody>
      </p:sp>
      <p:pic>
        <p:nvPicPr>
          <p:cNvPr id="6" name="Content Placeholder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716171" y="3033006"/>
            <a:ext cx="3326984" cy="1396825"/>
          </a:xfrm>
        </p:spPr>
      </p:pic>
    </p:spTree>
    <p:extLst>
      <p:ext uri="{BB962C8B-B14F-4D97-AF65-F5344CB8AC3E}">
        <p14:creationId xmlns:p14="http://schemas.microsoft.com/office/powerpoint/2010/main" val="514537967"/>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LAYOUTS: </a:t>
            </a:r>
            <a:r>
              <a:rPr lang="en-US" dirty="0" smtClean="0">
                <a:solidFill>
                  <a:schemeClr val="accent1"/>
                </a:solidFill>
              </a:rPr>
              <a:t>SPACERS</a:t>
            </a:r>
            <a:endParaRPr lang="en-US" dirty="0">
              <a:solidFill>
                <a:schemeClr val="accent1"/>
              </a:solidFill>
            </a:endParaRPr>
          </a:p>
        </p:txBody>
      </p:sp>
      <p:sp>
        <p:nvSpPr>
          <p:cNvPr id="5" name="Content Placeholder 4"/>
          <p:cNvSpPr>
            <a:spLocks noGrp="1"/>
          </p:cNvSpPr>
          <p:nvPr>
            <p:ph sz="quarter" idx="11"/>
          </p:nvPr>
        </p:nvSpPr>
        <p:spPr/>
        <p:txBody>
          <a:bodyPr>
            <a:normAutofit/>
          </a:bodyPr>
          <a:lstStyle/>
          <a:p>
            <a:r>
              <a:rPr lang="en-US" dirty="0" err="1" smtClean="0">
                <a:solidFill>
                  <a:schemeClr val="accent3"/>
                </a:solidFill>
              </a:rPr>
              <a:t>QSpacerItem</a:t>
            </a:r>
            <a:r>
              <a:rPr lang="en-US" dirty="0" smtClean="0">
                <a:solidFill>
                  <a:schemeClr val="accent1"/>
                </a:solidFill>
              </a:rPr>
              <a:t> is utility layout item that provides blank space</a:t>
            </a:r>
          </a:p>
        </p:txBody>
      </p:sp>
      <p:pic>
        <p:nvPicPr>
          <p:cNvPr id="8" name="Content Placeholder 7"/>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5025779" y="1761190"/>
            <a:ext cx="3524742" cy="2029108"/>
          </a:xfrm>
        </p:spPr>
      </p:pic>
    </p:spTree>
    <p:extLst>
      <p:ext uri="{BB962C8B-B14F-4D97-AF65-F5344CB8AC3E}">
        <p14:creationId xmlns:p14="http://schemas.microsoft.com/office/powerpoint/2010/main" val="2335463751"/>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LAYOUTS: </a:t>
            </a:r>
            <a:r>
              <a:rPr lang="en-US" dirty="0" smtClean="0">
                <a:solidFill>
                  <a:schemeClr val="accent1"/>
                </a:solidFill>
              </a:rPr>
              <a:t>DEMO</a:t>
            </a:r>
            <a:endParaRPr lang="ru-RU" dirty="0">
              <a:solidFill>
                <a:schemeClr val="accent1"/>
              </a:solidFill>
            </a:endParaRPr>
          </a:p>
        </p:txBody>
      </p:sp>
      <p:sp>
        <p:nvSpPr>
          <p:cNvPr id="3" name="Content Placeholder 2"/>
          <p:cNvSpPr>
            <a:spLocks noGrp="1"/>
          </p:cNvSpPr>
          <p:nvPr>
            <p:ph sz="quarter" idx="11"/>
          </p:nvPr>
        </p:nvSpPr>
        <p:spPr/>
        <p:txBody>
          <a:bodyPr/>
          <a:lstStyle/>
          <a:p>
            <a:r>
              <a:rPr lang="en-US" dirty="0" smtClean="0"/>
              <a:t>Demo:</a:t>
            </a:r>
          </a:p>
          <a:p>
            <a:pPr lvl="1"/>
            <a:r>
              <a:rPr lang="en-US" dirty="0" smtClean="0"/>
              <a:t>Qt Designer Toolbox</a:t>
            </a:r>
          </a:p>
          <a:p>
            <a:pPr lvl="1"/>
            <a:r>
              <a:rPr lang="en-US" dirty="0" smtClean="0"/>
              <a:t>Available widgets</a:t>
            </a:r>
          </a:p>
          <a:p>
            <a:pPr lvl="1"/>
            <a:r>
              <a:rPr lang="en-US" dirty="0" smtClean="0"/>
              <a:t>Widgets properties, slots and signals</a:t>
            </a:r>
          </a:p>
          <a:p>
            <a:pPr lvl="1"/>
            <a:r>
              <a:rPr lang="en-US" dirty="0" smtClean="0"/>
              <a:t>Layouts in Qt Designer</a:t>
            </a:r>
          </a:p>
          <a:p>
            <a:pPr lvl="1"/>
            <a:r>
              <a:rPr lang="en-US" dirty="0" smtClean="0"/>
              <a:t>Spacing in Qt Designer</a:t>
            </a:r>
            <a:endParaRPr lang="ru-RU" dirty="0"/>
          </a:p>
        </p:txBody>
      </p:sp>
    </p:spTree>
    <p:extLst>
      <p:ext uri="{BB962C8B-B14F-4D97-AF65-F5344CB8AC3E}">
        <p14:creationId xmlns:p14="http://schemas.microsoft.com/office/powerpoint/2010/main" val="27729112"/>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GUI WIDGETS: </a:t>
            </a:r>
            <a:r>
              <a:rPr lang="en-US" dirty="0" smtClean="0">
                <a:solidFill>
                  <a:schemeClr val="accent1"/>
                </a:solidFill>
              </a:rPr>
              <a:t>SUMMARY</a:t>
            </a:r>
            <a:endParaRPr lang="en-US" dirty="0">
              <a:solidFill>
                <a:schemeClr val="accent1"/>
              </a:solidFill>
            </a:endParaRPr>
          </a:p>
        </p:txBody>
      </p:sp>
      <p:sp>
        <p:nvSpPr>
          <p:cNvPr id="5" name="Content Placeholder 4"/>
          <p:cNvSpPr>
            <a:spLocks noGrp="1"/>
          </p:cNvSpPr>
          <p:nvPr>
            <p:ph sz="quarter" idx="11"/>
          </p:nvPr>
        </p:nvSpPr>
        <p:spPr/>
        <p:txBody>
          <a:bodyPr>
            <a:normAutofit/>
          </a:bodyPr>
          <a:lstStyle/>
          <a:p>
            <a:r>
              <a:rPr lang="en-US" dirty="0" smtClean="0">
                <a:solidFill>
                  <a:schemeClr val="accent3"/>
                </a:solidFill>
              </a:rPr>
              <a:t>QWidget</a:t>
            </a:r>
          </a:p>
          <a:p>
            <a:r>
              <a:rPr lang="en-US" dirty="0" smtClean="0">
                <a:solidFill>
                  <a:schemeClr val="accent1"/>
                </a:solidFill>
              </a:rPr>
              <a:t>Widgets geometry</a:t>
            </a:r>
          </a:p>
          <a:p>
            <a:r>
              <a:rPr lang="en-US" dirty="0" smtClean="0">
                <a:solidFill>
                  <a:schemeClr val="accent1"/>
                </a:solidFill>
              </a:rPr>
              <a:t>Windows</a:t>
            </a:r>
          </a:p>
          <a:p>
            <a:r>
              <a:rPr lang="en-US" dirty="0" err="1" smtClean="0">
                <a:solidFill>
                  <a:schemeClr val="accent3"/>
                </a:solidFill>
              </a:rPr>
              <a:t>QMainWindow</a:t>
            </a:r>
            <a:r>
              <a:rPr lang="en-US" dirty="0" smtClean="0">
                <a:solidFill>
                  <a:schemeClr val="accent1"/>
                </a:solidFill>
              </a:rPr>
              <a:t>, actions</a:t>
            </a:r>
            <a:endParaRPr lang="en-US" dirty="0">
              <a:solidFill>
                <a:schemeClr val="accent1"/>
              </a:solidFill>
            </a:endParaRPr>
          </a:p>
          <a:p>
            <a:r>
              <a:rPr lang="en-US" dirty="0" err="1" smtClean="0">
                <a:solidFill>
                  <a:schemeClr val="accent3"/>
                </a:solidFill>
              </a:rPr>
              <a:t>QLabel</a:t>
            </a:r>
            <a:endParaRPr lang="en-US" dirty="0" smtClean="0">
              <a:solidFill>
                <a:schemeClr val="accent3"/>
              </a:solidFill>
            </a:endParaRPr>
          </a:p>
          <a:p>
            <a:r>
              <a:rPr lang="en-US" dirty="0" err="1" smtClean="0">
                <a:solidFill>
                  <a:schemeClr val="accent3"/>
                </a:solidFill>
              </a:rPr>
              <a:t>QPushButton</a:t>
            </a:r>
            <a:endParaRPr lang="en-US" dirty="0" smtClean="0">
              <a:solidFill>
                <a:schemeClr val="accent3"/>
              </a:solidFill>
            </a:endParaRPr>
          </a:p>
          <a:p>
            <a:r>
              <a:rPr lang="en-US" dirty="0" err="1" smtClean="0">
                <a:solidFill>
                  <a:schemeClr val="accent3"/>
                </a:solidFill>
              </a:rPr>
              <a:t>QRadioButton</a:t>
            </a:r>
            <a:r>
              <a:rPr lang="en-US" dirty="0" smtClean="0">
                <a:solidFill>
                  <a:schemeClr val="accent1"/>
                </a:solidFill>
              </a:rPr>
              <a:t>, </a:t>
            </a:r>
            <a:r>
              <a:rPr lang="en-US" dirty="0" err="1" smtClean="0">
                <a:solidFill>
                  <a:schemeClr val="accent3"/>
                </a:solidFill>
              </a:rPr>
              <a:t>QCheckBox</a:t>
            </a:r>
            <a:endParaRPr lang="en-US" dirty="0" smtClean="0">
              <a:solidFill>
                <a:schemeClr val="accent3"/>
              </a:solidFill>
            </a:endParaRPr>
          </a:p>
        </p:txBody>
      </p:sp>
      <p:sp>
        <p:nvSpPr>
          <p:cNvPr id="2" name="Content Placeholder 1"/>
          <p:cNvSpPr>
            <a:spLocks noGrp="1"/>
          </p:cNvSpPr>
          <p:nvPr>
            <p:ph sz="quarter" idx="12"/>
          </p:nvPr>
        </p:nvSpPr>
        <p:spPr/>
        <p:txBody>
          <a:bodyPr/>
          <a:lstStyle/>
          <a:p>
            <a:r>
              <a:rPr lang="en-US" dirty="0" err="1" smtClean="0">
                <a:solidFill>
                  <a:schemeClr val="accent3"/>
                </a:solidFill>
              </a:rPr>
              <a:t>QGroupBox</a:t>
            </a:r>
            <a:endParaRPr lang="en-US" dirty="0" smtClean="0">
              <a:solidFill>
                <a:schemeClr val="accent3"/>
              </a:solidFill>
            </a:endParaRPr>
          </a:p>
          <a:p>
            <a:r>
              <a:rPr lang="en-US" dirty="0" err="1" smtClean="0">
                <a:solidFill>
                  <a:schemeClr val="accent3"/>
                </a:solidFill>
              </a:rPr>
              <a:t>QScrolArea</a:t>
            </a:r>
            <a:endParaRPr lang="en-US" dirty="0" smtClean="0">
              <a:solidFill>
                <a:schemeClr val="accent3"/>
              </a:solidFill>
            </a:endParaRPr>
          </a:p>
          <a:p>
            <a:r>
              <a:rPr lang="en-US" dirty="0" smtClean="0"/>
              <a:t>Other GUI containers</a:t>
            </a:r>
          </a:p>
          <a:p>
            <a:r>
              <a:rPr lang="en-US" dirty="0" err="1" smtClean="0">
                <a:solidFill>
                  <a:schemeClr val="accent3"/>
                </a:solidFill>
              </a:rPr>
              <a:t>QLineEdit</a:t>
            </a:r>
            <a:r>
              <a:rPr lang="en-US" dirty="0" smtClean="0"/>
              <a:t>, </a:t>
            </a:r>
            <a:r>
              <a:rPr lang="en-US" dirty="0" err="1" smtClean="0">
                <a:solidFill>
                  <a:schemeClr val="accent3"/>
                </a:solidFill>
              </a:rPr>
              <a:t>QTextEdit</a:t>
            </a:r>
            <a:endParaRPr lang="en-US" dirty="0" smtClean="0">
              <a:solidFill>
                <a:schemeClr val="accent3"/>
              </a:solidFill>
            </a:endParaRPr>
          </a:p>
          <a:p>
            <a:r>
              <a:rPr lang="en-US" dirty="0" smtClean="0"/>
              <a:t>Layouts, spacers</a:t>
            </a:r>
            <a:endParaRPr lang="ru-RU" dirty="0"/>
          </a:p>
        </p:txBody>
      </p:sp>
    </p:spTree>
    <p:extLst>
      <p:ext uri="{BB962C8B-B14F-4D97-AF65-F5344CB8AC3E}">
        <p14:creationId xmlns:p14="http://schemas.microsoft.com/office/powerpoint/2010/main" val="897471490"/>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 WIDGETS</a:t>
            </a:r>
            <a:endParaRPr lang="ru-RU" dirty="0"/>
          </a:p>
        </p:txBody>
      </p:sp>
      <p:sp>
        <p:nvSpPr>
          <p:cNvPr id="5" name="Text Placeholder 4"/>
          <p:cNvSpPr txBox="1">
            <a:spLocks/>
          </p:cNvSpPr>
          <p:nvPr/>
        </p:nvSpPr>
        <p:spPr>
          <a:xfrm>
            <a:off x="286479" y="2311398"/>
            <a:ext cx="8593931" cy="787401"/>
          </a:xfrm>
          <a:prstGeom prst="rect">
            <a:avLst/>
          </a:prstGeom>
        </p:spPr>
        <p:txBody>
          <a:bodyPr>
            <a:noAutofit/>
          </a:bodyPr>
          <a:lstStyle>
            <a:lvl1pPr marL="270000" indent="-270000" algn="l" defTabSz="685800" rtl="0" eaLnBrk="1" latinLnBrk="0" hangingPunct="1">
              <a:lnSpc>
                <a:spcPct val="130000"/>
              </a:lnSpc>
              <a:spcBef>
                <a:spcPts val="450"/>
              </a:spcBef>
              <a:spcAft>
                <a:spcPts val="450"/>
              </a:spcAft>
              <a:buClr>
                <a:srgbClr val="BD392F"/>
              </a:buClr>
              <a:buFont typeface="Wingdings" panose="05000000000000000000" pitchFamily="2" charset="2"/>
              <a:buChar char="w"/>
              <a:defRPr sz="2100" kern="1200">
                <a:solidFill>
                  <a:srgbClr val="445469"/>
                </a:solidFill>
                <a:latin typeface="+mj-lt"/>
                <a:ea typeface="Avenir Next" charset="0"/>
                <a:cs typeface="Avenir Next" charset="0"/>
              </a:defRPr>
            </a:lvl1pPr>
            <a:lvl2pPr marL="514350" indent="-270000" algn="l" defTabSz="685800" rtl="0" eaLnBrk="1" latinLnBrk="0" hangingPunct="1">
              <a:lnSpc>
                <a:spcPct val="130000"/>
              </a:lnSpc>
              <a:spcBef>
                <a:spcPts val="450"/>
              </a:spcBef>
              <a:spcAft>
                <a:spcPts val="450"/>
              </a:spcAft>
              <a:buClr>
                <a:srgbClr val="BD392F"/>
              </a:buClr>
              <a:buFont typeface="Arial" panose="020B0604020202020204" pitchFamily="34" charset="0"/>
              <a:buChar char="­"/>
              <a:defRPr sz="1800" kern="1200">
                <a:solidFill>
                  <a:srgbClr val="445469"/>
                </a:solidFill>
                <a:latin typeface="+mj-lt"/>
                <a:ea typeface="Avenir Next" charset="0"/>
                <a:cs typeface="Avenir Next" charset="0"/>
              </a:defRPr>
            </a:lvl2pPr>
            <a:lvl3pPr marL="857250" indent="-270000" algn="l" defTabSz="685800" rtl="0" eaLnBrk="1" latinLnBrk="0" hangingPunct="1">
              <a:lnSpc>
                <a:spcPct val="130000"/>
              </a:lnSpc>
              <a:spcBef>
                <a:spcPts val="450"/>
              </a:spcBef>
              <a:spcAft>
                <a:spcPts val="450"/>
              </a:spcAft>
              <a:buClr>
                <a:srgbClr val="445469"/>
              </a:buClr>
              <a:buFont typeface="Wingdings" panose="05000000000000000000" pitchFamily="2" charset="2"/>
              <a:buChar char="w"/>
              <a:defRPr sz="1500" kern="1200">
                <a:solidFill>
                  <a:srgbClr val="445469"/>
                </a:solidFill>
                <a:latin typeface="+mj-lt"/>
                <a:ea typeface="Avenir Next" charset="0"/>
                <a:cs typeface="Avenir Next" charset="0"/>
              </a:defRPr>
            </a:lvl3pPr>
            <a:lvl4pPr marL="1200150" indent="-270000" algn="l" defTabSz="685800" rtl="0" eaLnBrk="1" latinLnBrk="0" hangingPunct="1">
              <a:lnSpc>
                <a:spcPct val="130000"/>
              </a:lnSpc>
              <a:spcBef>
                <a:spcPts val="450"/>
              </a:spcBef>
              <a:spcAft>
                <a:spcPts val="450"/>
              </a:spcAft>
              <a:buClr>
                <a:srgbClr val="445469"/>
              </a:buClr>
              <a:buFont typeface="Arial" panose="020B0604020202020204" pitchFamily="34" charset="0"/>
              <a:buChar char="­"/>
              <a:defRPr sz="1400" kern="1200">
                <a:solidFill>
                  <a:srgbClr val="445469"/>
                </a:solidFill>
                <a:latin typeface="+mj-lt"/>
                <a:ea typeface="Avenir Next" charset="0"/>
                <a:cs typeface="Avenir Next" charset="0"/>
              </a:defRPr>
            </a:lvl4pPr>
            <a:lvl5pPr marL="1543050" indent="-270000" algn="l" defTabSz="685800" rtl="0" eaLnBrk="1" latinLnBrk="0" hangingPunct="1">
              <a:lnSpc>
                <a:spcPct val="130000"/>
              </a:lnSpc>
              <a:spcBef>
                <a:spcPts val="450"/>
              </a:spcBef>
              <a:spcAft>
                <a:spcPts val="450"/>
              </a:spcAft>
              <a:buClr>
                <a:srgbClr val="445469"/>
              </a:buClr>
              <a:buFont typeface="Wingdings" panose="05000000000000000000" pitchFamily="2" charset="2"/>
              <a:buChar char="w"/>
              <a:defRPr sz="1400" kern="1200">
                <a:solidFill>
                  <a:srgbClr val="445469"/>
                </a:solidFill>
                <a:latin typeface="+mj-lt"/>
                <a:ea typeface="Avenir Next" charset="0"/>
                <a:cs typeface="Avenir Next"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3200" dirty="0" smtClean="0"/>
              <a:t>QUESTIONS?</a:t>
            </a:r>
            <a:endParaRPr lang="ru-RU" sz="3200" dirty="0"/>
          </a:p>
        </p:txBody>
      </p:sp>
    </p:spTree>
    <p:extLst>
      <p:ext uri="{BB962C8B-B14F-4D97-AF65-F5344CB8AC3E}">
        <p14:creationId xmlns:p14="http://schemas.microsoft.com/office/powerpoint/2010/main" val="2011764619"/>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GUI </a:t>
            </a:r>
            <a:r>
              <a:rPr lang="en-US" dirty="0" smtClean="0"/>
              <a:t>WIDGETS: </a:t>
            </a:r>
            <a:r>
              <a:rPr lang="en-US" dirty="0" smtClean="0">
                <a:solidFill>
                  <a:schemeClr val="accent1"/>
                </a:solidFill>
              </a:rPr>
              <a:t>Exercise</a:t>
            </a:r>
            <a:endParaRPr lang="en-US" dirty="0">
              <a:solidFill>
                <a:schemeClr val="accent1"/>
              </a:solidFill>
            </a:endParaRPr>
          </a:p>
        </p:txBody>
      </p:sp>
      <p:sp>
        <p:nvSpPr>
          <p:cNvPr id="4" name="Content Placeholder 3"/>
          <p:cNvSpPr>
            <a:spLocks noGrp="1"/>
          </p:cNvSpPr>
          <p:nvPr>
            <p:ph sz="quarter" idx="11"/>
          </p:nvPr>
        </p:nvSpPr>
        <p:spPr/>
        <p:txBody>
          <a:bodyPr>
            <a:normAutofit/>
          </a:bodyPr>
          <a:lstStyle/>
          <a:p>
            <a:pPr marL="0" indent="0">
              <a:buNone/>
            </a:pPr>
            <a:r>
              <a:rPr lang="en-US" dirty="0" smtClean="0"/>
              <a:t>Exercise #5</a:t>
            </a:r>
          </a:p>
          <a:p>
            <a:r>
              <a:rPr lang="en-US" dirty="0" smtClean="0"/>
              <a:t>Working with GUI widgets.</a:t>
            </a:r>
          </a:p>
          <a:p>
            <a:pPr marL="0" indent="0">
              <a:buNone/>
            </a:pPr>
            <a:endParaRPr lang="en-US" dirty="0" smtClean="0"/>
          </a:p>
          <a:p>
            <a:pPr marL="0" indent="0">
              <a:buNone/>
            </a:pPr>
            <a:r>
              <a:rPr lang="en-US" dirty="0" smtClean="0"/>
              <a:t>Discuss.</a:t>
            </a:r>
          </a:p>
        </p:txBody>
      </p:sp>
    </p:spTree>
    <p:extLst>
      <p:ext uri="{BB962C8B-B14F-4D97-AF65-F5344CB8AC3E}">
        <p14:creationId xmlns:p14="http://schemas.microsoft.com/office/powerpoint/2010/main" val="2639795880"/>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 WIDGETS</a:t>
            </a:r>
            <a:endParaRPr lang="ru-RU" dirty="0"/>
          </a:p>
        </p:txBody>
      </p:sp>
      <p:sp>
        <p:nvSpPr>
          <p:cNvPr id="5" name="Text Placeholder 4"/>
          <p:cNvSpPr txBox="1">
            <a:spLocks/>
          </p:cNvSpPr>
          <p:nvPr/>
        </p:nvSpPr>
        <p:spPr>
          <a:xfrm>
            <a:off x="286479" y="2311398"/>
            <a:ext cx="8593931" cy="787401"/>
          </a:xfrm>
          <a:prstGeom prst="rect">
            <a:avLst/>
          </a:prstGeom>
        </p:spPr>
        <p:txBody>
          <a:bodyPr>
            <a:noAutofit/>
          </a:bodyPr>
          <a:lstStyle>
            <a:lvl1pPr marL="270000" indent="-270000" algn="l" defTabSz="685800" rtl="0" eaLnBrk="1" latinLnBrk="0" hangingPunct="1">
              <a:lnSpc>
                <a:spcPct val="130000"/>
              </a:lnSpc>
              <a:spcBef>
                <a:spcPts val="450"/>
              </a:spcBef>
              <a:spcAft>
                <a:spcPts val="450"/>
              </a:spcAft>
              <a:buClr>
                <a:srgbClr val="BD392F"/>
              </a:buClr>
              <a:buFont typeface="Wingdings" panose="05000000000000000000" pitchFamily="2" charset="2"/>
              <a:buChar char="w"/>
              <a:defRPr sz="2100" kern="1200">
                <a:solidFill>
                  <a:srgbClr val="445469"/>
                </a:solidFill>
                <a:latin typeface="+mj-lt"/>
                <a:ea typeface="Avenir Next" charset="0"/>
                <a:cs typeface="Avenir Next" charset="0"/>
              </a:defRPr>
            </a:lvl1pPr>
            <a:lvl2pPr marL="514350" indent="-270000" algn="l" defTabSz="685800" rtl="0" eaLnBrk="1" latinLnBrk="0" hangingPunct="1">
              <a:lnSpc>
                <a:spcPct val="130000"/>
              </a:lnSpc>
              <a:spcBef>
                <a:spcPts val="450"/>
              </a:spcBef>
              <a:spcAft>
                <a:spcPts val="450"/>
              </a:spcAft>
              <a:buClr>
                <a:srgbClr val="BD392F"/>
              </a:buClr>
              <a:buFont typeface="Arial" panose="020B0604020202020204" pitchFamily="34" charset="0"/>
              <a:buChar char="­"/>
              <a:defRPr sz="1800" kern="1200">
                <a:solidFill>
                  <a:srgbClr val="445469"/>
                </a:solidFill>
                <a:latin typeface="+mj-lt"/>
                <a:ea typeface="Avenir Next" charset="0"/>
                <a:cs typeface="Avenir Next" charset="0"/>
              </a:defRPr>
            </a:lvl2pPr>
            <a:lvl3pPr marL="857250" indent="-270000" algn="l" defTabSz="685800" rtl="0" eaLnBrk="1" latinLnBrk="0" hangingPunct="1">
              <a:lnSpc>
                <a:spcPct val="130000"/>
              </a:lnSpc>
              <a:spcBef>
                <a:spcPts val="450"/>
              </a:spcBef>
              <a:spcAft>
                <a:spcPts val="450"/>
              </a:spcAft>
              <a:buClr>
                <a:srgbClr val="445469"/>
              </a:buClr>
              <a:buFont typeface="Wingdings" panose="05000000000000000000" pitchFamily="2" charset="2"/>
              <a:buChar char="w"/>
              <a:defRPr sz="1500" kern="1200">
                <a:solidFill>
                  <a:srgbClr val="445469"/>
                </a:solidFill>
                <a:latin typeface="+mj-lt"/>
                <a:ea typeface="Avenir Next" charset="0"/>
                <a:cs typeface="Avenir Next" charset="0"/>
              </a:defRPr>
            </a:lvl3pPr>
            <a:lvl4pPr marL="1200150" indent="-270000" algn="l" defTabSz="685800" rtl="0" eaLnBrk="1" latinLnBrk="0" hangingPunct="1">
              <a:lnSpc>
                <a:spcPct val="130000"/>
              </a:lnSpc>
              <a:spcBef>
                <a:spcPts val="450"/>
              </a:spcBef>
              <a:spcAft>
                <a:spcPts val="450"/>
              </a:spcAft>
              <a:buClr>
                <a:srgbClr val="445469"/>
              </a:buClr>
              <a:buFont typeface="Arial" panose="020B0604020202020204" pitchFamily="34" charset="0"/>
              <a:buChar char="­"/>
              <a:defRPr sz="1400" kern="1200">
                <a:solidFill>
                  <a:srgbClr val="445469"/>
                </a:solidFill>
                <a:latin typeface="+mj-lt"/>
                <a:ea typeface="Avenir Next" charset="0"/>
                <a:cs typeface="Avenir Next" charset="0"/>
              </a:defRPr>
            </a:lvl4pPr>
            <a:lvl5pPr marL="1543050" indent="-270000" algn="l" defTabSz="685800" rtl="0" eaLnBrk="1" latinLnBrk="0" hangingPunct="1">
              <a:lnSpc>
                <a:spcPct val="130000"/>
              </a:lnSpc>
              <a:spcBef>
                <a:spcPts val="450"/>
              </a:spcBef>
              <a:spcAft>
                <a:spcPts val="450"/>
              </a:spcAft>
              <a:buClr>
                <a:srgbClr val="445469"/>
              </a:buClr>
              <a:buFont typeface="Wingdings" panose="05000000000000000000" pitchFamily="2" charset="2"/>
              <a:buChar char="w"/>
              <a:defRPr sz="1400" kern="1200">
                <a:solidFill>
                  <a:srgbClr val="445469"/>
                </a:solidFill>
                <a:latin typeface="+mj-lt"/>
                <a:ea typeface="Avenir Next" charset="0"/>
                <a:cs typeface="Avenir Next"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3200" dirty="0" smtClean="0"/>
              <a:t>QUESTIONS?</a:t>
            </a:r>
            <a:endParaRPr lang="ru-RU" sz="3200" dirty="0"/>
          </a:p>
        </p:txBody>
      </p:sp>
    </p:spTree>
    <p:extLst>
      <p:ext uri="{BB962C8B-B14F-4D97-AF65-F5344CB8AC3E}">
        <p14:creationId xmlns:p14="http://schemas.microsoft.com/office/powerpoint/2010/main" val="2927920952"/>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Section 6</a:t>
            </a:r>
            <a:r>
              <a:rPr lang="en-US" dirty="0" smtClean="0"/>
              <a:t>:</a:t>
            </a:r>
            <a:r>
              <a:rPr lang="en-US" dirty="0"/>
              <a:t/>
            </a:r>
            <a:br>
              <a:rPr lang="en-US" dirty="0"/>
            </a:br>
            <a:r>
              <a:rPr lang="en-US" dirty="0" smtClean="0"/>
              <a:t>PROPERTIES</a:t>
            </a:r>
            <a:endParaRPr lang="en-US" dirty="0"/>
          </a:p>
        </p:txBody>
      </p:sp>
    </p:spTree>
    <p:extLst>
      <p:ext uri="{BB962C8B-B14F-4D97-AF65-F5344CB8AC3E}">
        <p14:creationId xmlns:p14="http://schemas.microsoft.com/office/powerpoint/2010/main" val="1170350599"/>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PROPERTIES</a:t>
            </a:r>
            <a:endParaRPr lang="en-US" dirty="0">
              <a:solidFill>
                <a:schemeClr val="accent1"/>
              </a:solidFill>
            </a:endParaRPr>
          </a:p>
        </p:txBody>
      </p:sp>
      <p:sp>
        <p:nvSpPr>
          <p:cNvPr id="5" name="Content Placeholder 4"/>
          <p:cNvSpPr>
            <a:spLocks noGrp="1"/>
          </p:cNvSpPr>
          <p:nvPr>
            <p:ph sz="quarter" idx="11"/>
          </p:nvPr>
        </p:nvSpPr>
        <p:spPr/>
        <p:txBody>
          <a:bodyPr>
            <a:normAutofit/>
          </a:bodyPr>
          <a:lstStyle/>
          <a:p>
            <a:r>
              <a:rPr lang="en-US" dirty="0" smtClean="0">
                <a:solidFill>
                  <a:schemeClr val="accent1"/>
                </a:solidFill>
              </a:rPr>
              <a:t>Qt provides its own property system.</a:t>
            </a:r>
          </a:p>
          <a:p>
            <a:pPr lvl="1"/>
            <a:r>
              <a:rPr lang="en-US" dirty="0" smtClean="0">
                <a:solidFill>
                  <a:schemeClr val="accent1"/>
                </a:solidFill>
              </a:rPr>
              <a:t>compiler independent</a:t>
            </a:r>
          </a:p>
          <a:p>
            <a:pPr lvl="1"/>
            <a:r>
              <a:rPr lang="en-US" dirty="0" smtClean="0">
                <a:solidFill>
                  <a:schemeClr val="accent1"/>
                </a:solidFill>
              </a:rPr>
              <a:t>works on any platform</a:t>
            </a:r>
          </a:p>
          <a:p>
            <a:pPr lvl="1"/>
            <a:r>
              <a:rPr lang="en-US" dirty="0" smtClean="0">
                <a:solidFill>
                  <a:schemeClr val="accent1"/>
                </a:solidFill>
              </a:rPr>
              <a:t>based on meta-type system</a:t>
            </a:r>
          </a:p>
          <a:p>
            <a:pPr lvl="1"/>
            <a:r>
              <a:rPr lang="en-US" dirty="0" smtClean="0">
                <a:solidFill>
                  <a:schemeClr val="accent1"/>
                </a:solidFill>
              </a:rPr>
              <a:t>has integration with slots and signal</a:t>
            </a:r>
          </a:p>
          <a:p>
            <a:endParaRPr lang="en-US" dirty="0" smtClean="0">
              <a:solidFill>
                <a:schemeClr val="accent1"/>
              </a:solidFill>
            </a:endParaRPr>
          </a:p>
          <a:p>
            <a:endParaRPr lang="en-US" dirty="0" smtClean="0">
              <a:solidFill>
                <a:schemeClr val="accent1"/>
              </a:solidFill>
            </a:endParaRPr>
          </a:p>
        </p:txBody>
      </p:sp>
    </p:spTree>
    <p:extLst>
      <p:ext uri="{BB962C8B-B14F-4D97-AF65-F5344CB8AC3E}">
        <p14:creationId xmlns:p14="http://schemas.microsoft.com/office/powerpoint/2010/main" val="13640232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QT </a:t>
            </a:r>
            <a:r>
              <a:rPr lang="en-US" dirty="0" smtClean="0"/>
              <a:t>Ecosystem: </a:t>
            </a:r>
            <a:r>
              <a:rPr lang="en-US" dirty="0" smtClean="0">
                <a:solidFill>
                  <a:schemeClr val="accent1"/>
                </a:solidFill>
              </a:rPr>
              <a:t>QT Creator &amp; MS VS 20**</a:t>
            </a:r>
            <a:endParaRPr lang="en-US" dirty="0">
              <a:solidFill>
                <a:schemeClr val="accent1"/>
              </a:solidFill>
            </a:endParaRPr>
          </a:p>
        </p:txBody>
      </p:sp>
      <p:sp>
        <p:nvSpPr>
          <p:cNvPr id="5" name="Content Placeholder 4"/>
          <p:cNvSpPr>
            <a:spLocks noGrp="1"/>
          </p:cNvSpPr>
          <p:nvPr>
            <p:ph sz="quarter" idx="11"/>
          </p:nvPr>
        </p:nvSpPr>
        <p:spPr/>
        <p:txBody>
          <a:bodyPr/>
          <a:lstStyle/>
          <a:p>
            <a:pPr marL="0" indent="0">
              <a:buNone/>
            </a:pPr>
            <a:r>
              <a:rPr lang="en-US" dirty="0" smtClean="0"/>
              <a:t>Qt Creator:</a:t>
            </a:r>
            <a:endParaRPr lang="en-US" dirty="0"/>
          </a:p>
          <a:p>
            <a:r>
              <a:rPr lang="en-US" dirty="0" smtClean="0">
                <a:solidFill>
                  <a:schemeClr val="accent3"/>
                </a:solidFill>
              </a:rPr>
              <a:t>qmake</a:t>
            </a:r>
            <a:r>
              <a:rPr lang="en-US" dirty="0" smtClean="0"/>
              <a:t> is used to build project</a:t>
            </a:r>
          </a:p>
          <a:p>
            <a:r>
              <a:rPr lang="en-US" dirty="0" smtClean="0">
                <a:solidFill>
                  <a:schemeClr val="accent3"/>
                </a:solidFill>
              </a:rPr>
              <a:t>.pro</a:t>
            </a:r>
            <a:r>
              <a:rPr lang="en-US" dirty="0"/>
              <a:t>-</a:t>
            </a:r>
            <a:r>
              <a:rPr lang="en-US" dirty="0" smtClean="0"/>
              <a:t>files to configure </a:t>
            </a:r>
            <a:r>
              <a:rPr lang="en-US" dirty="0" smtClean="0">
                <a:solidFill>
                  <a:schemeClr val="accent3"/>
                </a:solidFill>
              </a:rPr>
              <a:t>qmake</a:t>
            </a:r>
            <a:endParaRPr lang="en-US" dirty="0">
              <a:solidFill>
                <a:schemeClr val="accent3"/>
              </a:solidFill>
            </a:endParaRPr>
          </a:p>
          <a:p>
            <a:r>
              <a:rPr lang="en-US" dirty="0" smtClean="0"/>
              <a:t>allows you create</a:t>
            </a:r>
            <a:r>
              <a:rPr lang="en-US" dirty="0"/>
              <a:t> reusable in </a:t>
            </a:r>
            <a:r>
              <a:rPr lang="en-US" dirty="0" smtClean="0"/>
              <a:t>IDE UI-components</a:t>
            </a:r>
          </a:p>
          <a:p>
            <a:r>
              <a:rPr lang="en-US" dirty="0" smtClean="0"/>
              <a:t>available on all platforms</a:t>
            </a:r>
          </a:p>
        </p:txBody>
      </p:sp>
      <p:sp>
        <p:nvSpPr>
          <p:cNvPr id="2" name="Content Placeholder 1"/>
          <p:cNvSpPr>
            <a:spLocks noGrp="1"/>
          </p:cNvSpPr>
          <p:nvPr>
            <p:ph sz="quarter" idx="12"/>
          </p:nvPr>
        </p:nvSpPr>
        <p:spPr/>
        <p:txBody>
          <a:bodyPr/>
          <a:lstStyle/>
          <a:p>
            <a:pPr marL="0" indent="0">
              <a:buNone/>
            </a:pPr>
            <a:r>
              <a:rPr lang="en-US" dirty="0" smtClean="0"/>
              <a:t>Microsoft Visual Studio 20**</a:t>
            </a:r>
          </a:p>
          <a:p>
            <a:r>
              <a:rPr lang="en-US" dirty="0" smtClean="0">
                <a:solidFill>
                  <a:schemeClr val="accent3"/>
                </a:solidFill>
              </a:rPr>
              <a:t>qmake</a:t>
            </a:r>
            <a:r>
              <a:rPr lang="en-US" dirty="0" smtClean="0"/>
              <a:t> is not used</a:t>
            </a:r>
          </a:p>
          <a:p>
            <a:r>
              <a:rPr lang="en-US" dirty="0"/>
              <a:t>y</a:t>
            </a:r>
            <a:r>
              <a:rPr lang="en-US" dirty="0" smtClean="0"/>
              <a:t>ou can create </a:t>
            </a:r>
            <a:r>
              <a:rPr lang="en-US" dirty="0" smtClean="0">
                <a:solidFill>
                  <a:schemeClr val="accent3"/>
                </a:solidFill>
              </a:rPr>
              <a:t>.pro</a:t>
            </a:r>
            <a:r>
              <a:rPr lang="en-US" dirty="0" smtClean="0"/>
              <a:t>-files to build project on other platforms</a:t>
            </a:r>
          </a:p>
          <a:p>
            <a:r>
              <a:rPr lang="en-US" dirty="0" smtClean="0"/>
              <a:t>a lot of MS VS features</a:t>
            </a:r>
          </a:p>
          <a:p>
            <a:r>
              <a:rPr lang="en-US" dirty="0" smtClean="0"/>
              <a:t>Windows only</a:t>
            </a:r>
          </a:p>
        </p:txBody>
      </p:sp>
    </p:spTree>
    <p:extLst>
      <p:ext uri="{BB962C8B-B14F-4D97-AF65-F5344CB8AC3E}">
        <p14:creationId xmlns:p14="http://schemas.microsoft.com/office/powerpoint/2010/main" val="4011891021"/>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PROPERTIES: </a:t>
            </a:r>
            <a:r>
              <a:rPr lang="en-US" dirty="0" smtClean="0">
                <a:solidFill>
                  <a:schemeClr val="accent1"/>
                </a:solidFill>
              </a:rPr>
              <a:t>EXAMPLE</a:t>
            </a:r>
            <a:endParaRPr lang="en-US" dirty="0">
              <a:solidFill>
                <a:schemeClr val="accent1"/>
              </a:solidFill>
            </a:endParaRPr>
          </a:p>
        </p:txBody>
      </p:sp>
      <p:sp>
        <p:nvSpPr>
          <p:cNvPr id="6" name="Rectangle 1"/>
          <p:cNvSpPr>
            <a:spLocks noChangeArrowheads="1"/>
          </p:cNvSpPr>
          <p:nvPr/>
        </p:nvSpPr>
        <p:spPr bwMode="auto">
          <a:xfrm>
            <a:off x="149625" y="955531"/>
            <a:ext cx="8863097"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lvl="0" defTabSz="914400" eaLnBrk="0" fontAlgn="base" hangingPunct="0">
              <a:spcBef>
                <a:spcPct val="0"/>
              </a:spcBef>
              <a:spcAft>
                <a:spcPct val="0"/>
              </a:spcAft>
            </a:pPr>
            <a:r>
              <a:rPr lang="en-US" b="1" dirty="0">
                <a:solidFill>
                  <a:srgbClr val="808080"/>
                </a:solidFill>
                <a:latin typeface="Courier New" panose="02070309020205020404" pitchFamily="49" charset="0"/>
                <a:cs typeface="Courier New" panose="02070309020205020404" pitchFamily="49" charset="0"/>
              </a:rPr>
              <a:t>// Sample from QWidget </a:t>
            </a:r>
            <a:r>
              <a:rPr lang="en-US" b="1" dirty="0" smtClean="0">
                <a:solidFill>
                  <a:srgbClr val="808080"/>
                </a:solidFill>
                <a:latin typeface="Courier New" panose="02070309020205020404" pitchFamily="49" charset="0"/>
                <a:cs typeface="Courier New" panose="02070309020205020404" pitchFamily="49" charset="0"/>
              </a:rPr>
              <a:t>sources</a:t>
            </a:r>
          </a:p>
          <a:p>
            <a:pPr lvl="0" defTabSz="914400" eaLnBrk="0" fontAlgn="base" hangingPunct="0">
              <a:spcBef>
                <a:spcPct val="0"/>
              </a:spcBef>
              <a:spcAft>
                <a:spcPct val="0"/>
              </a:spcAft>
            </a:pPr>
            <a:endParaRPr lang="en-US" b="1" dirty="0" smtClean="0">
              <a:solidFill>
                <a:srgbClr val="CC7832"/>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b="1" dirty="0" smtClean="0">
                <a:solidFill>
                  <a:srgbClr val="CC7832"/>
                </a:solidFill>
                <a:latin typeface="Courier New" panose="02070309020205020404" pitchFamily="49" charset="0"/>
                <a:cs typeface="Courier New" panose="02070309020205020404" pitchFamily="49" charset="0"/>
              </a:rPr>
              <a:t>class</a:t>
            </a:r>
            <a:r>
              <a:rPr lang="en-US" b="1" dirty="0" smtClean="0">
                <a:solidFill>
                  <a:srgbClr val="C0C0C0"/>
                </a:solidFill>
                <a:latin typeface="Courier New" pitchFamily="49" charset="0"/>
                <a:cs typeface="Courier New" pitchFamily="49" charset="0"/>
              </a:rPr>
              <a:t> </a:t>
            </a:r>
            <a:r>
              <a:rPr lang="en-US" b="1" dirty="0">
                <a:solidFill>
                  <a:srgbClr val="9876AA"/>
                </a:solidFill>
                <a:latin typeface="Courier New" panose="02070309020205020404" pitchFamily="49" charset="0"/>
                <a:cs typeface="Courier New" panose="02070309020205020404" pitchFamily="49" charset="0"/>
              </a:rPr>
              <a:t>QWidget</a:t>
            </a:r>
            <a:r>
              <a:rPr lang="en-US" b="1" dirty="0" smtClean="0">
                <a:solidFill>
                  <a:srgbClr val="C0C0C0"/>
                </a:solidFill>
                <a:latin typeface="Courier New" pitchFamily="49" charset="0"/>
                <a:cs typeface="Courier New" pitchFamily="49" charset="0"/>
              </a:rPr>
              <a:t> </a:t>
            </a:r>
            <a:r>
              <a:rPr lang="en-US" b="1" dirty="0">
                <a:solidFill>
                  <a:srgbClr val="C0C0C0"/>
                </a:solidFill>
                <a:latin typeface="Courier New" pitchFamily="49" charset="0"/>
                <a:cs typeface="Courier New" pitchFamily="49" charset="0"/>
              </a:rPr>
              <a:t>: </a:t>
            </a:r>
            <a:r>
              <a:rPr lang="en-US" b="1" dirty="0">
                <a:solidFill>
                  <a:srgbClr val="CC7832"/>
                </a:solidFill>
                <a:latin typeface="Courier New" panose="02070309020205020404" pitchFamily="49" charset="0"/>
                <a:cs typeface="Courier New" panose="02070309020205020404" pitchFamily="49" charset="0"/>
              </a:rPr>
              <a:t>public</a:t>
            </a:r>
            <a:r>
              <a:rPr lang="en-US" b="1" dirty="0">
                <a:solidFill>
                  <a:srgbClr val="C0C0C0"/>
                </a:solidFill>
                <a:latin typeface="Courier New" pitchFamily="49" charset="0"/>
                <a:cs typeface="Courier New" pitchFamily="49" charset="0"/>
              </a:rPr>
              <a:t> </a:t>
            </a:r>
            <a:r>
              <a:rPr lang="en-US" b="1" dirty="0" err="1">
                <a:solidFill>
                  <a:srgbClr val="9876AA"/>
                </a:solidFill>
                <a:latin typeface="Courier New" panose="02070309020205020404" pitchFamily="49" charset="0"/>
                <a:cs typeface="Courier New" panose="02070309020205020404" pitchFamily="49" charset="0"/>
              </a:rPr>
              <a:t>QObject</a:t>
            </a:r>
            <a:r>
              <a:rPr lang="en-US" b="1" dirty="0">
                <a:solidFill>
                  <a:srgbClr val="C0C0C0"/>
                </a:solidFill>
                <a:latin typeface="Courier New" pitchFamily="49" charset="0"/>
                <a:cs typeface="Courier New" pitchFamily="49" charset="0"/>
              </a:rPr>
              <a:t> {</a:t>
            </a:r>
          </a:p>
          <a:p>
            <a:pPr lvl="0" defTabSz="914400" eaLnBrk="0" fontAlgn="base" hangingPunct="0">
              <a:spcBef>
                <a:spcPct val="0"/>
              </a:spcBef>
              <a:spcAft>
                <a:spcPct val="0"/>
              </a:spcAft>
            </a:pPr>
            <a:r>
              <a:rPr lang="en-US" b="1" dirty="0" smtClean="0">
                <a:solidFill>
                  <a:srgbClr val="6897BB"/>
                </a:solidFill>
                <a:latin typeface="Courier New" panose="02070309020205020404" pitchFamily="49" charset="0"/>
                <a:cs typeface="Courier New" panose="02070309020205020404" pitchFamily="49" charset="0"/>
              </a:rPr>
              <a:t>Q_OBJECT</a:t>
            </a:r>
          </a:p>
          <a:p>
            <a:pPr lvl="0" defTabSz="914400" eaLnBrk="0" fontAlgn="base" hangingPunct="0">
              <a:spcBef>
                <a:spcPct val="0"/>
              </a:spcBef>
              <a:spcAft>
                <a:spcPct val="0"/>
              </a:spcAft>
            </a:pPr>
            <a:endParaRPr lang="en-US" b="1" dirty="0" smtClean="0">
              <a:solidFill>
                <a:srgbClr val="6897BB"/>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b="1" dirty="0">
                <a:solidFill>
                  <a:srgbClr val="808080"/>
                </a:solidFill>
                <a:latin typeface="Courier New" panose="02070309020205020404" pitchFamily="49" charset="0"/>
                <a:cs typeface="Courier New" panose="02070309020205020404" pitchFamily="49" charset="0"/>
              </a:rPr>
              <a:t>    // ...</a:t>
            </a:r>
          </a:p>
          <a:p>
            <a:pPr lvl="0" defTabSz="914400" eaLnBrk="0" fontAlgn="base" hangingPunct="0">
              <a:spcBef>
                <a:spcPct val="0"/>
              </a:spcBef>
              <a:spcAft>
                <a:spcPct val="0"/>
              </a:spcAft>
            </a:pPr>
            <a:endParaRPr lang="en-US" b="1" dirty="0">
              <a:solidFill>
                <a:srgbClr val="6897BB"/>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b="1" dirty="0">
                <a:solidFill>
                  <a:srgbClr val="000080"/>
                </a:solidFill>
                <a:latin typeface="Courier New" pitchFamily="49" charset="0"/>
                <a:cs typeface="Courier New" pitchFamily="49" charset="0"/>
              </a:rPr>
              <a:t> </a:t>
            </a:r>
            <a:r>
              <a:rPr lang="en-US" b="1" dirty="0" smtClean="0">
                <a:solidFill>
                  <a:srgbClr val="000080"/>
                </a:solidFill>
                <a:latin typeface="Courier New" pitchFamily="49" charset="0"/>
                <a:cs typeface="Courier New" pitchFamily="49" charset="0"/>
              </a:rPr>
              <a:t>   </a:t>
            </a:r>
            <a:r>
              <a:rPr lang="en-US" b="1" dirty="0">
                <a:solidFill>
                  <a:srgbClr val="9876AA"/>
                </a:solidFill>
                <a:latin typeface="Courier New" panose="02070309020205020404" pitchFamily="49" charset="0"/>
                <a:cs typeface="Courier New" panose="02070309020205020404" pitchFamily="49" charset="0"/>
              </a:rPr>
              <a:t>Q_PROPERTY</a:t>
            </a:r>
            <a:r>
              <a:rPr lang="en-US" b="1" dirty="0">
                <a:solidFill>
                  <a:srgbClr val="C0C0C0"/>
                </a:solidFill>
                <a:latin typeface="Courier New" pitchFamily="49" charset="0"/>
                <a:cs typeface="Courier New" pitchFamily="49" charset="0"/>
              </a:rPr>
              <a:t>(</a:t>
            </a:r>
            <a:r>
              <a:rPr lang="en-US" b="1" dirty="0" err="1" smtClean="0">
                <a:solidFill>
                  <a:srgbClr val="CC7832"/>
                </a:solidFill>
                <a:latin typeface="Courier New" panose="02070309020205020404" pitchFamily="49" charset="0"/>
                <a:cs typeface="Courier New" panose="02070309020205020404" pitchFamily="49" charset="0"/>
              </a:rPr>
              <a:t>bool</a:t>
            </a:r>
            <a:r>
              <a:rPr lang="en-US" b="1" dirty="0" smtClean="0">
                <a:solidFill>
                  <a:srgbClr val="C0C0C0"/>
                </a:solidFill>
                <a:latin typeface="Courier New" pitchFamily="49" charset="0"/>
                <a:cs typeface="Courier New" pitchFamily="49" charset="0"/>
              </a:rPr>
              <a:t> </a:t>
            </a:r>
            <a:r>
              <a:rPr lang="en-US" b="1" dirty="0">
                <a:solidFill>
                  <a:srgbClr val="C0C0C0"/>
                </a:solidFill>
                <a:latin typeface="Courier New" pitchFamily="49" charset="0"/>
                <a:cs typeface="Courier New" pitchFamily="49" charset="0"/>
              </a:rPr>
              <a:t>focus READ </a:t>
            </a:r>
            <a:r>
              <a:rPr lang="en-US" b="1" dirty="0" err="1">
                <a:solidFill>
                  <a:srgbClr val="C0C0C0"/>
                </a:solidFill>
                <a:latin typeface="Courier New" pitchFamily="49" charset="0"/>
                <a:cs typeface="Courier New" pitchFamily="49" charset="0"/>
              </a:rPr>
              <a:t>hasFocus</a:t>
            </a:r>
            <a:r>
              <a:rPr lang="en-US" b="1" dirty="0">
                <a:solidFill>
                  <a:srgbClr val="C0C0C0"/>
                </a:solidFill>
                <a:latin typeface="Courier New" pitchFamily="49" charset="0"/>
                <a:cs typeface="Courier New" pitchFamily="49" charset="0"/>
              </a:rPr>
              <a:t>)</a:t>
            </a:r>
          </a:p>
          <a:p>
            <a:pPr defTabSz="914400" eaLnBrk="0" fontAlgn="base" hangingPunct="0">
              <a:spcBef>
                <a:spcPct val="0"/>
              </a:spcBef>
              <a:spcAft>
                <a:spcPct val="0"/>
              </a:spcAft>
            </a:pPr>
            <a:r>
              <a:rPr lang="en-US" b="1" dirty="0">
                <a:solidFill>
                  <a:srgbClr val="000000"/>
                </a:solidFill>
                <a:latin typeface="Courier New" pitchFamily="49" charset="0"/>
                <a:cs typeface="Courier New" pitchFamily="49" charset="0"/>
              </a:rPr>
              <a:t> </a:t>
            </a:r>
            <a:r>
              <a:rPr lang="en-US" b="1" dirty="0" smtClean="0">
                <a:solidFill>
                  <a:srgbClr val="000000"/>
                </a:solidFill>
                <a:latin typeface="Courier New" pitchFamily="49" charset="0"/>
                <a:cs typeface="Courier New" pitchFamily="49" charset="0"/>
              </a:rPr>
              <a:t>   </a:t>
            </a:r>
            <a:r>
              <a:rPr lang="en-US" b="1" dirty="0">
                <a:solidFill>
                  <a:srgbClr val="9876AA"/>
                </a:solidFill>
                <a:latin typeface="Courier New" panose="02070309020205020404" pitchFamily="49" charset="0"/>
                <a:cs typeface="Courier New" panose="02070309020205020404" pitchFamily="49" charset="0"/>
              </a:rPr>
              <a:t>Q_PROPERTY</a:t>
            </a:r>
            <a:r>
              <a:rPr lang="en-US" b="1" dirty="0">
                <a:solidFill>
                  <a:srgbClr val="C0C0C0"/>
                </a:solidFill>
                <a:latin typeface="Courier New" pitchFamily="49" charset="0"/>
                <a:cs typeface="Courier New" pitchFamily="49" charset="0"/>
              </a:rPr>
              <a:t>(</a:t>
            </a:r>
            <a:r>
              <a:rPr lang="en-US" b="1" dirty="0" err="1" smtClean="0">
                <a:solidFill>
                  <a:srgbClr val="CC7832"/>
                </a:solidFill>
                <a:latin typeface="Courier New" panose="02070309020205020404" pitchFamily="49" charset="0"/>
                <a:cs typeface="Courier New" panose="02070309020205020404" pitchFamily="49" charset="0"/>
              </a:rPr>
              <a:t>bool</a:t>
            </a:r>
            <a:r>
              <a:rPr lang="en-US" b="1" dirty="0" smtClean="0">
                <a:solidFill>
                  <a:srgbClr val="C0C0C0"/>
                </a:solidFill>
                <a:latin typeface="Courier New" pitchFamily="49" charset="0"/>
                <a:cs typeface="Courier New" pitchFamily="49" charset="0"/>
              </a:rPr>
              <a:t> </a:t>
            </a:r>
            <a:r>
              <a:rPr lang="en-US" b="1" dirty="0">
                <a:solidFill>
                  <a:srgbClr val="C0C0C0"/>
                </a:solidFill>
                <a:latin typeface="Courier New" pitchFamily="49" charset="0"/>
                <a:cs typeface="Courier New" pitchFamily="49" charset="0"/>
              </a:rPr>
              <a:t>enabled READ </a:t>
            </a:r>
            <a:r>
              <a:rPr lang="en-US" b="1" dirty="0" err="1">
                <a:solidFill>
                  <a:srgbClr val="C0C0C0"/>
                </a:solidFill>
                <a:latin typeface="Courier New" pitchFamily="49" charset="0"/>
                <a:cs typeface="Courier New" pitchFamily="49" charset="0"/>
              </a:rPr>
              <a:t>isEnabled</a:t>
            </a:r>
            <a:r>
              <a:rPr lang="en-US" b="1" dirty="0">
                <a:solidFill>
                  <a:srgbClr val="C0C0C0"/>
                </a:solidFill>
                <a:latin typeface="Courier New" pitchFamily="49" charset="0"/>
                <a:cs typeface="Courier New" pitchFamily="49" charset="0"/>
              </a:rPr>
              <a:t> WRITE </a:t>
            </a:r>
            <a:r>
              <a:rPr lang="en-US" b="1" dirty="0" err="1">
                <a:solidFill>
                  <a:srgbClr val="C0C0C0"/>
                </a:solidFill>
                <a:latin typeface="Courier New" pitchFamily="49" charset="0"/>
                <a:cs typeface="Courier New" pitchFamily="49" charset="0"/>
              </a:rPr>
              <a:t>setEnabled</a:t>
            </a:r>
            <a:r>
              <a:rPr lang="en-US" b="1" dirty="0">
                <a:solidFill>
                  <a:srgbClr val="C0C0C0"/>
                </a:solidFill>
                <a:latin typeface="Courier New" pitchFamily="49" charset="0"/>
                <a:cs typeface="Courier New" pitchFamily="49" charset="0"/>
              </a:rPr>
              <a:t>)</a:t>
            </a:r>
          </a:p>
          <a:p>
            <a:pPr lvl="0" defTabSz="914400" eaLnBrk="0" fontAlgn="base" hangingPunct="0">
              <a:spcBef>
                <a:spcPct val="0"/>
              </a:spcBef>
              <a:spcAft>
                <a:spcPct val="0"/>
              </a:spcAft>
            </a:pPr>
            <a:r>
              <a:rPr lang="en-US" b="1" dirty="0">
                <a:solidFill>
                  <a:srgbClr val="000000"/>
                </a:solidFill>
                <a:latin typeface="Courier New" pitchFamily="49" charset="0"/>
                <a:cs typeface="Courier New" pitchFamily="49" charset="0"/>
              </a:rPr>
              <a:t> </a:t>
            </a:r>
            <a:r>
              <a:rPr lang="en-US" b="1" dirty="0" smtClean="0">
                <a:solidFill>
                  <a:srgbClr val="000000"/>
                </a:solidFill>
                <a:latin typeface="Courier New" pitchFamily="49" charset="0"/>
                <a:cs typeface="Courier New" pitchFamily="49" charset="0"/>
              </a:rPr>
              <a:t>   </a:t>
            </a:r>
            <a:r>
              <a:rPr lang="en-US" b="1" dirty="0">
                <a:solidFill>
                  <a:srgbClr val="9876AA"/>
                </a:solidFill>
                <a:latin typeface="Courier New" panose="02070309020205020404" pitchFamily="49" charset="0"/>
                <a:cs typeface="Courier New" panose="02070309020205020404" pitchFamily="49" charset="0"/>
              </a:rPr>
              <a:t>Q_PROPERTY</a:t>
            </a:r>
            <a:r>
              <a:rPr lang="en-US" b="1" dirty="0">
                <a:solidFill>
                  <a:srgbClr val="C0C0C0"/>
                </a:solidFill>
                <a:latin typeface="Courier New" pitchFamily="49" charset="0"/>
                <a:cs typeface="Courier New" pitchFamily="49" charset="0"/>
              </a:rPr>
              <a:t>(</a:t>
            </a:r>
            <a:r>
              <a:rPr lang="en-US" b="1" dirty="0" err="1">
                <a:solidFill>
                  <a:srgbClr val="9876AA"/>
                </a:solidFill>
                <a:latin typeface="Courier New" panose="02070309020205020404" pitchFamily="49" charset="0"/>
                <a:cs typeface="Courier New" panose="02070309020205020404" pitchFamily="49" charset="0"/>
              </a:rPr>
              <a:t>QCursor</a:t>
            </a:r>
            <a:r>
              <a:rPr lang="en-US" b="1" dirty="0" smtClean="0">
                <a:solidFill>
                  <a:srgbClr val="C0C0C0"/>
                </a:solidFill>
                <a:latin typeface="Courier New" pitchFamily="49" charset="0"/>
                <a:cs typeface="Courier New" pitchFamily="49" charset="0"/>
              </a:rPr>
              <a:t> </a:t>
            </a:r>
            <a:r>
              <a:rPr lang="en-US" b="1" dirty="0">
                <a:solidFill>
                  <a:srgbClr val="C0C0C0"/>
                </a:solidFill>
                <a:latin typeface="Courier New" pitchFamily="49" charset="0"/>
                <a:cs typeface="Courier New" pitchFamily="49" charset="0"/>
              </a:rPr>
              <a:t>cursor READ cursor WRITE </a:t>
            </a:r>
            <a:r>
              <a:rPr lang="en-US" b="1" dirty="0" err="1">
                <a:solidFill>
                  <a:srgbClr val="C0C0C0"/>
                </a:solidFill>
                <a:latin typeface="Courier New" pitchFamily="49" charset="0"/>
                <a:cs typeface="Courier New" pitchFamily="49" charset="0"/>
              </a:rPr>
              <a:t>setCursor</a:t>
            </a:r>
            <a:r>
              <a:rPr lang="en-US" b="1" dirty="0">
                <a:solidFill>
                  <a:srgbClr val="C0C0C0"/>
                </a:solidFill>
                <a:latin typeface="Courier New" pitchFamily="49" charset="0"/>
                <a:cs typeface="Courier New" pitchFamily="49" charset="0"/>
              </a:rPr>
              <a:t> RESET </a:t>
            </a:r>
            <a:r>
              <a:rPr lang="en-US" b="1" dirty="0" err="1">
                <a:solidFill>
                  <a:srgbClr val="C0C0C0"/>
                </a:solidFill>
                <a:latin typeface="Courier New" pitchFamily="49" charset="0"/>
                <a:cs typeface="Courier New" pitchFamily="49" charset="0"/>
              </a:rPr>
              <a:t>unsetCursor</a:t>
            </a:r>
            <a:r>
              <a:rPr lang="en-US" b="1" dirty="0" smtClean="0">
                <a:solidFill>
                  <a:srgbClr val="C0C0C0"/>
                </a:solidFill>
                <a:latin typeface="Courier New" pitchFamily="49" charset="0"/>
                <a:cs typeface="Courier New" pitchFamily="49" charset="0"/>
              </a:rPr>
              <a:t>)</a:t>
            </a:r>
          </a:p>
          <a:p>
            <a:pPr defTabSz="914400" eaLnBrk="0" fontAlgn="base" hangingPunct="0">
              <a:spcBef>
                <a:spcPct val="0"/>
              </a:spcBef>
              <a:spcAft>
                <a:spcPct val="0"/>
              </a:spcAft>
            </a:pPr>
            <a:endParaRPr lang="en-US" b="1" dirty="0">
              <a:solidFill>
                <a:srgbClr val="808080"/>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b="1" dirty="0">
                <a:solidFill>
                  <a:srgbClr val="808080"/>
                </a:solidFill>
                <a:latin typeface="Courier New" panose="02070309020205020404" pitchFamily="49" charset="0"/>
                <a:cs typeface="Courier New" panose="02070309020205020404" pitchFamily="49" charset="0"/>
              </a:rPr>
              <a:t>    // ...</a:t>
            </a:r>
          </a:p>
          <a:p>
            <a:pPr lvl="0" defTabSz="914400" eaLnBrk="0" fontAlgn="base" hangingPunct="0">
              <a:spcBef>
                <a:spcPct val="0"/>
              </a:spcBef>
              <a:spcAft>
                <a:spcPct val="0"/>
              </a:spcAft>
            </a:pPr>
            <a:r>
              <a:rPr lang="en-US" b="1" dirty="0">
                <a:solidFill>
                  <a:srgbClr val="C0C0C0"/>
                </a:solidFill>
                <a:latin typeface="Courier New" pitchFamily="49" charset="0"/>
                <a:cs typeface="Courier New" pitchFamily="49" charset="0"/>
              </a:rPr>
              <a:t>}</a:t>
            </a:r>
            <a:endParaRPr lang="en-US" altLang="en-US" b="1" dirty="0">
              <a:solidFill>
                <a:srgbClr val="C0C0C0"/>
              </a:solidFill>
              <a:latin typeface="Courier New" pitchFamily="49" charset="0"/>
              <a:cs typeface="Courier New" pitchFamily="49" charset="0"/>
            </a:endParaRPr>
          </a:p>
        </p:txBody>
      </p:sp>
    </p:spTree>
    <p:extLst>
      <p:ext uri="{BB962C8B-B14F-4D97-AF65-F5344CB8AC3E}">
        <p14:creationId xmlns:p14="http://schemas.microsoft.com/office/powerpoint/2010/main" val="2631755325"/>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PROPERTIES</a:t>
            </a:r>
            <a:endParaRPr lang="en-US" dirty="0">
              <a:solidFill>
                <a:schemeClr val="accent1"/>
              </a:solidFill>
            </a:endParaRPr>
          </a:p>
        </p:txBody>
      </p:sp>
      <p:sp>
        <p:nvSpPr>
          <p:cNvPr id="5" name="Content Placeholder 4"/>
          <p:cNvSpPr>
            <a:spLocks noGrp="1"/>
          </p:cNvSpPr>
          <p:nvPr>
            <p:ph sz="quarter" idx="11"/>
          </p:nvPr>
        </p:nvSpPr>
        <p:spPr/>
        <p:txBody>
          <a:bodyPr>
            <a:normAutofit/>
          </a:bodyPr>
          <a:lstStyle/>
          <a:p>
            <a:r>
              <a:rPr lang="en-US" dirty="0" smtClean="0">
                <a:solidFill>
                  <a:schemeClr val="accent1"/>
                </a:solidFill>
              </a:rPr>
              <a:t>Properties are set in class declaration.</a:t>
            </a:r>
          </a:p>
          <a:p>
            <a:r>
              <a:rPr lang="en-US" dirty="0" smtClean="0">
                <a:solidFill>
                  <a:schemeClr val="accent1"/>
                </a:solidFill>
              </a:rPr>
              <a:t>Can be declared in </a:t>
            </a:r>
            <a:r>
              <a:rPr lang="en-US" dirty="0" err="1" smtClean="0">
                <a:solidFill>
                  <a:schemeClr val="accent3"/>
                </a:solidFill>
              </a:rPr>
              <a:t>QObject</a:t>
            </a:r>
            <a:r>
              <a:rPr lang="en-US" dirty="0" err="1" smtClean="0">
                <a:solidFill>
                  <a:schemeClr val="accent1"/>
                </a:solidFill>
              </a:rPr>
              <a:t>s</a:t>
            </a:r>
            <a:r>
              <a:rPr lang="en-US" dirty="0" smtClean="0">
                <a:solidFill>
                  <a:schemeClr val="accent1"/>
                </a:solidFill>
              </a:rPr>
              <a:t> only.</a:t>
            </a:r>
          </a:p>
          <a:p>
            <a:r>
              <a:rPr lang="en-US" dirty="0" smtClean="0">
                <a:solidFill>
                  <a:schemeClr val="accent1"/>
                </a:solidFill>
              </a:rPr>
              <a:t>Properties are declared using the macro </a:t>
            </a:r>
            <a:r>
              <a:rPr lang="en-US" dirty="0" smtClean="0">
                <a:solidFill>
                  <a:schemeClr val="accent3"/>
                </a:solidFill>
              </a:rPr>
              <a:t>Q_PROPERTY</a:t>
            </a:r>
            <a:r>
              <a:rPr lang="en-US" dirty="0" smtClean="0">
                <a:solidFill>
                  <a:schemeClr val="accent1"/>
                </a:solidFill>
              </a:rPr>
              <a:t>.</a:t>
            </a:r>
          </a:p>
          <a:p>
            <a:r>
              <a:rPr lang="en-US" dirty="0" smtClean="0">
                <a:solidFill>
                  <a:schemeClr val="accent1"/>
                </a:solidFill>
              </a:rPr>
              <a:t>Properties are inherited by derived classes. In case of the multiple inheritance they </a:t>
            </a:r>
            <a:r>
              <a:rPr lang="en-US" dirty="0" smtClean="0"/>
              <a:t>must </a:t>
            </a:r>
            <a:r>
              <a:rPr lang="en-US" dirty="0"/>
              <a:t>come from the first inherited </a:t>
            </a:r>
            <a:r>
              <a:rPr lang="en-US" dirty="0" smtClean="0"/>
              <a:t>class.</a:t>
            </a:r>
          </a:p>
          <a:p>
            <a:r>
              <a:rPr lang="en-US" dirty="0" smtClean="0">
                <a:solidFill>
                  <a:schemeClr val="accent1"/>
                </a:solidFill>
              </a:rPr>
              <a:t>Property can be any type (through </a:t>
            </a:r>
            <a:r>
              <a:rPr lang="en-US" dirty="0" smtClean="0">
                <a:solidFill>
                  <a:schemeClr val="accent3"/>
                </a:solidFill>
              </a:rPr>
              <a:t>Q_DECLARE_METATYPE</a:t>
            </a:r>
            <a:r>
              <a:rPr lang="en-US" dirty="0" smtClean="0">
                <a:solidFill>
                  <a:schemeClr val="accent1"/>
                </a:solidFill>
              </a:rPr>
              <a:t>).</a:t>
            </a:r>
          </a:p>
          <a:p>
            <a:r>
              <a:rPr lang="en-US" dirty="0" err="1" smtClean="0">
                <a:solidFill>
                  <a:schemeClr val="accent3"/>
                </a:solidFill>
              </a:rPr>
              <a:t>QObject</a:t>
            </a:r>
            <a:r>
              <a:rPr lang="ru-RU" dirty="0" smtClean="0">
                <a:solidFill>
                  <a:schemeClr val="accent1"/>
                </a:solidFill>
              </a:rPr>
              <a:t> </a:t>
            </a:r>
            <a:r>
              <a:rPr lang="en-US" dirty="0" smtClean="0">
                <a:solidFill>
                  <a:schemeClr val="accent1"/>
                </a:solidFill>
              </a:rPr>
              <a:t>provides additional methods for working with properties.</a:t>
            </a:r>
          </a:p>
          <a:p>
            <a:endParaRPr lang="en-US" dirty="0" smtClean="0">
              <a:solidFill>
                <a:schemeClr val="accent1"/>
              </a:solidFill>
            </a:endParaRPr>
          </a:p>
          <a:p>
            <a:endParaRPr lang="en-US" dirty="0" smtClean="0">
              <a:solidFill>
                <a:schemeClr val="accent1"/>
              </a:solidFill>
            </a:endParaRPr>
          </a:p>
        </p:txBody>
      </p:sp>
    </p:spTree>
    <p:extLst>
      <p:ext uri="{BB962C8B-B14F-4D97-AF65-F5344CB8AC3E}">
        <p14:creationId xmlns:p14="http://schemas.microsoft.com/office/powerpoint/2010/main" val="3441268689"/>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PROPERTIES: </a:t>
            </a:r>
            <a:r>
              <a:rPr lang="en-US" dirty="0" smtClean="0">
                <a:solidFill>
                  <a:schemeClr val="accent1"/>
                </a:solidFill>
              </a:rPr>
              <a:t>Q_PROPERTY</a:t>
            </a:r>
            <a:endParaRPr lang="en-US" dirty="0">
              <a:solidFill>
                <a:schemeClr val="accent1"/>
              </a:solidFill>
            </a:endParaRPr>
          </a:p>
        </p:txBody>
      </p:sp>
      <p:sp>
        <p:nvSpPr>
          <p:cNvPr id="6" name="Rectangle 1"/>
          <p:cNvSpPr>
            <a:spLocks noChangeArrowheads="1"/>
          </p:cNvSpPr>
          <p:nvPr/>
        </p:nvSpPr>
        <p:spPr bwMode="auto">
          <a:xfrm>
            <a:off x="149625" y="955531"/>
            <a:ext cx="8863097"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defTabSz="914400" eaLnBrk="0" fontAlgn="base" hangingPunct="0">
              <a:spcBef>
                <a:spcPct val="0"/>
              </a:spcBef>
              <a:spcAft>
                <a:spcPct val="0"/>
              </a:spcAft>
            </a:pPr>
            <a:r>
              <a:rPr lang="en-US" sz="1600" b="1" dirty="0">
                <a:solidFill>
                  <a:srgbClr val="C0C0C0"/>
                </a:solidFill>
                <a:latin typeface="Courier New" pitchFamily="49" charset="0"/>
                <a:cs typeface="Courier New" pitchFamily="49" charset="0"/>
              </a:rPr>
              <a:t>Q_PROPERTY</a:t>
            </a:r>
            <a:r>
              <a:rPr lang="en-US" sz="1600" b="1" dirty="0" smtClean="0">
                <a:solidFill>
                  <a:srgbClr val="C0C0C0"/>
                </a:solidFill>
                <a:latin typeface="Courier New" pitchFamily="49" charset="0"/>
                <a:cs typeface="Courier New" pitchFamily="49" charset="0"/>
              </a:rPr>
              <a:t>(</a:t>
            </a:r>
          </a:p>
          <a:p>
            <a:pPr defTabSz="914400" eaLnBrk="0" fontAlgn="base" hangingPunct="0">
              <a:spcBef>
                <a:spcPct val="0"/>
              </a:spcBef>
              <a:spcAft>
                <a:spcPct val="0"/>
              </a:spcAft>
            </a:pPr>
            <a:r>
              <a:rPr lang="en-US" sz="1600" b="1" dirty="0">
                <a:solidFill>
                  <a:srgbClr val="C0C0C0"/>
                </a:solidFill>
                <a:latin typeface="Courier New" pitchFamily="49" charset="0"/>
                <a:cs typeface="Courier New" pitchFamily="49" charset="0"/>
              </a:rPr>
              <a:t> </a:t>
            </a:r>
            <a:r>
              <a:rPr lang="en-US" sz="1600" b="1" dirty="0" smtClean="0">
                <a:solidFill>
                  <a:srgbClr val="C0C0C0"/>
                </a:solidFill>
                <a:latin typeface="Courier New" pitchFamily="49" charset="0"/>
                <a:cs typeface="Courier New" pitchFamily="49" charset="0"/>
              </a:rPr>
              <a:t>   type </a:t>
            </a:r>
            <a:r>
              <a:rPr lang="en-US" sz="1600" b="1" dirty="0">
                <a:solidFill>
                  <a:srgbClr val="C0C0C0"/>
                </a:solidFill>
                <a:latin typeface="Courier New" pitchFamily="49" charset="0"/>
                <a:cs typeface="Courier New" pitchFamily="49" charset="0"/>
              </a:rPr>
              <a:t>name</a:t>
            </a:r>
          </a:p>
          <a:p>
            <a:pPr defTabSz="914400" eaLnBrk="0" fontAlgn="base" hangingPunct="0">
              <a:spcBef>
                <a:spcPct val="0"/>
              </a:spcBef>
              <a:spcAft>
                <a:spcPct val="0"/>
              </a:spcAft>
            </a:pPr>
            <a:r>
              <a:rPr lang="en-US" sz="1600" b="1" dirty="0">
                <a:solidFill>
                  <a:srgbClr val="C0C0C0"/>
                </a:solidFill>
                <a:latin typeface="Courier New" pitchFamily="49" charset="0"/>
                <a:cs typeface="Courier New" pitchFamily="49" charset="0"/>
              </a:rPr>
              <a:t>    </a:t>
            </a:r>
            <a:r>
              <a:rPr lang="en-US" sz="1600" b="1" dirty="0" smtClean="0">
                <a:solidFill>
                  <a:srgbClr val="C0C0C0"/>
                </a:solidFill>
                <a:latin typeface="Courier New" pitchFamily="49" charset="0"/>
                <a:cs typeface="Courier New" pitchFamily="49" charset="0"/>
              </a:rPr>
              <a:t>(READ </a:t>
            </a:r>
            <a:r>
              <a:rPr lang="en-US" sz="1600" b="1" dirty="0" err="1">
                <a:solidFill>
                  <a:srgbClr val="C0C0C0"/>
                </a:solidFill>
                <a:latin typeface="Courier New" pitchFamily="49" charset="0"/>
                <a:cs typeface="Courier New" pitchFamily="49" charset="0"/>
              </a:rPr>
              <a:t>getFunction</a:t>
            </a:r>
            <a:r>
              <a:rPr lang="en-US" sz="1600" b="1" dirty="0">
                <a:solidFill>
                  <a:srgbClr val="C0C0C0"/>
                </a:solidFill>
                <a:latin typeface="Courier New" pitchFamily="49" charset="0"/>
                <a:cs typeface="Courier New" pitchFamily="49" charset="0"/>
              </a:rPr>
              <a:t> [WRITE </a:t>
            </a:r>
            <a:r>
              <a:rPr lang="en-US" sz="1600" b="1" dirty="0" err="1">
                <a:solidFill>
                  <a:srgbClr val="C0C0C0"/>
                </a:solidFill>
                <a:latin typeface="Courier New" pitchFamily="49" charset="0"/>
                <a:cs typeface="Courier New" pitchFamily="49" charset="0"/>
              </a:rPr>
              <a:t>setFunction</a:t>
            </a:r>
            <a:r>
              <a:rPr lang="en-US" sz="1600" b="1" dirty="0">
                <a:solidFill>
                  <a:srgbClr val="C0C0C0"/>
                </a:solidFill>
                <a:latin typeface="Courier New" pitchFamily="49" charset="0"/>
                <a:cs typeface="Courier New" pitchFamily="49" charset="0"/>
              </a:rPr>
              <a:t>] |</a:t>
            </a:r>
          </a:p>
          <a:p>
            <a:pPr defTabSz="914400" eaLnBrk="0" fontAlgn="base" hangingPunct="0">
              <a:spcBef>
                <a:spcPct val="0"/>
              </a:spcBef>
              <a:spcAft>
                <a:spcPct val="0"/>
              </a:spcAft>
            </a:pPr>
            <a:r>
              <a:rPr lang="en-US" sz="1600" b="1" dirty="0">
                <a:solidFill>
                  <a:srgbClr val="C0C0C0"/>
                </a:solidFill>
                <a:latin typeface="Courier New" pitchFamily="49" charset="0"/>
                <a:cs typeface="Courier New" pitchFamily="49" charset="0"/>
              </a:rPr>
              <a:t>    </a:t>
            </a:r>
            <a:r>
              <a:rPr lang="en-US" sz="1600" b="1" dirty="0" smtClean="0">
                <a:solidFill>
                  <a:srgbClr val="C0C0C0"/>
                </a:solidFill>
                <a:latin typeface="Courier New" pitchFamily="49" charset="0"/>
                <a:cs typeface="Courier New" pitchFamily="49" charset="0"/>
              </a:rPr>
              <a:t> MEMBER </a:t>
            </a:r>
            <a:r>
              <a:rPr lang="en-US" sz="1600" b="1" dirty="0" err="1">
                <a:solidFill>
                  <a:srgbClr val="C0C0C0"/>
                </a:solidFill>
                <a:latin typeface="Courier New" pitchFamily="49" charset="0"/>
                <a:cs typeface="Courier New" pitchFamily="49" charset="0"/>
              </a:rPr>
              <a:t>memberName</a:t>
            </a:r>
            <a:r>
              <a:rPr lang="en-US" sz="1600" b="1" dirty="0">
                <a:solidFill>
                  <a:srgbClr val="C0C0C0"/>
                </a:solidFill>
                <a:latin typeface="Courier New" pitchFamily="49" charset="0"/>
                <a:cs typeface="Courier New" pitchFamily="49" charset="0"/>
              </a:rPr>
              <a:t> [(READ </a:t>
            </a:r>
            <a:r>
              <a:rPr lang="en-US" sz="1600" b="1" dirty="0" err="1">
                <a:solidFill>
                  <a:srgbClr val="C0C0C0"/>
                </a:solidFill>
                <a:latin typeface="Courier New" pitchFamily="49" charset="0"/>
                <a:cs typeface="Courier New" pitchFamily="49" charset="0"/>
              </a:rPr>
              <a:t>getFunction</a:t>
            </a:r>
            <a:r>
              <a:rPr lang="en-US" sz="1600" b="1" dirty="0">
                <a:solidFill>
                  <a:srgbClr val="C0C0C0"/>
                </a:solidFill>
                <a:latin typeface="Courier New" pitchFamily="49" charset="0"/>
                <a:cs typeface="Courier New" pitchFamily="49" charset="0"/>
              </a:rPr>
              <a:t> | WRITE </a:t>
            </a:r>
            <a:r>
              <a:rPr lang="en-US" sz="1600" b="1" dirty="0" err="1">
                <a:solidFill>
                  <a:srgbClr val="C0C0C0"/>
                </a:solidFill>
                <a:latin typeface="Courier New" pitchFamily="49" charset="0"/>
                <a:cs typeface="Courier New" pitchFamily="49" charset="0"/>
              </a:rPr>
              <a:t>setFunction</a:t>
            </a:r>
            <a:r>
              <a:rPr lang="en-US" sz="1600" b="1" dirty="0" smtClean="0">
                <a:solidFill>
                  <a:srgbClr val="C0C0C0"/>
                </a:solidFill>
                <a:latin typeface="Courier New" pitchFamily="49" charset="0"/>
                <a:cs typeface="Courier New" pitchFamily="49" charset="0"/>
              </a:rPr>
              <a:t>)])</a:t>
            </a:r>
          </a:p>
          <a:p>
            <a:pPr defTabSz="914400" eaLnBrk="0" fontAlgn="base" hangingPunct="0">
              <a:spcBef>
                <a:spcPct val="0"/>
              </a:spcBef>
              <a:spcAft>
                <a:spcPct val="0"/>
              </a:spcAft>
            </a:pPr>
            <a:r>
              <a:rPr lang="en-US" sz="1600" b="1" dirty="0">
                <a:solidFill>
                  <a:srgbClr val="C0C0C0"/>
                </a:solidFill>
                <a:latin typeface="Courier New" pitchFamily="49" charset="0"/>
                <a:cs typeface="Courier New" pitchFamily="49" charset="0"/>
              </a:rPr>
              <a:t> </a:t>
            </a:r>
            <a:r>
              <a:rPr lang="en-US" sz="1600" b="1" dirty="0" smtClean="0">
                <a:solidFill>
                  <a:srgbClr val="C0C0C0"/>
                </a:solidFill>
                <a:latin typeface="Courier New" pitchFamily="49" charset="0"/>
                <a:cs typeface="Courier New" pitchFamily="49" charset="0"/>
              </a:rPr>
              <a:t>   [</a:t>
            </a:r>
            <a:r>
              <a:rPr lang="en-US" sz="1600" b="1" dirty="0">
                <a:solidFill>
                  <a:srgbClr val="C0C0C0"/>
                </a:solidFill>
                <a:latin typeface="Courier New" pitchFamily="49" charset="0"/>
                <a:cs typeface="Courier New" pitchFamily="49" charset="0"/>
              </a:rPr>
              <a:t>RESET </a:t>
            </a:r>
            <a:r>
              <a:rPr lang="en-US" sz="1600" b="1" dirty="0" err="1">
                <a:solidFill>
                  <a:srgbClr val="C0C0C0"/>
                </a:solidFill>
                <a:latin typeface="Courier New" pitchFamily="49" charset="0"/>
                <a:cs typeface="Courier New" pitchFamily="49" charset="0"/>
              </a:rPr>
              <a:t>resetFunction</a:t>
            </a:r>
            <a:r>
              <a:rPr lang="en-US" sz="1600" b="1" dirty="0" smtClean="0">
                <a:solidFill>
                  <a:srgbClr val="C0C0C0"/>
                </a:solidFill>
                <a:latin typeface="Courier New" pitchFamily="49" charset="0"/>
                <a:cs typeface="Courier New" pitchFamily="49" charset="0"/>
              </a:rPr>
              <a:t>]</a:t>
            </a:r>
          </a:p>
          <a:p>
            <a:pPr defTabSz="914400" eaLnBrk="0" fontAlgn="base" hangingPunct="0">
              <a:spcBef>
                <a:spcPct val="0"/>
              </a:spcBef>
              <a:spcAft>
                <a:spcPct val="0"/>
              </a:spcAft>
            </a:pPr>
            <a:r>
              <a:rPr lang="en-US" sz="1600" b="1" dirty="0">
                <a:solidFill>
                  <a:srgbClr val="C0C0C0"/>
                </a:solidFill>
                <a:latin typeface="Courier New" pitchFamily="49" charset="0"/>
                <a:cs typeface="Courier New" pitchFamily="49" charset="0"/>
              </a:rPr>
              <a:t> </a:t>
            </a:r>
            <a:r>
              <a:rPr lang="en-US" sz="1600" b="1" dirty="0" smtClean="0">
                <a:solidFill>
                  <a:srgbClr val="C0C0C0"/>
                </a:solidFill>
                <a:latin typeface="Courier New" pitchFamily="49" charset="0"/>
                <a:cs typeface="Courier New" pitchFamily="49" charset="0"/>
              </a:rPr>
              <a:t>   [</a:t>
            </a:r>
            <a:r>
              <a:rPr lang="en-US" sz="1600" b="1" dirty="0">
                <a:solidFill>
                  <a:srgbClr val="C0C0C0"/>
                </a:solidFill>
                <a:latin typeface="Courier New" pitchFamily="49" charset="0"/>
                <a:cs typeface="Courier New" pitchFamily="49" charset="0"/>
              </a:rPr>
              <a:t>NOTIFY </a:t>
            </a:r>
            <a:r>
              <a:rPr lang="en-US" sz="1600" b="1" dirty="0" err="1">
                <a:solidFill>
                  <a:srgbClr val="C0C0C0"/>
                </a:solidFill>
                <a:latin typeface="Courier New" pitchFamily="49" charset="0"/>
                <a:cs typeface="Courier New" pitchFamily="49" charset="0"/>
              </a:rPr>
              <a:t>notifySignal</a:t>
            </a:r>
            <a:r>
              <a:rPr lang="en-US" sz="1600" b="1" dirty="0" smtClean="0">
                <a:solidFill>
                  <a:srgbClr val="C0C0C0"/>
                </a:solidFill>
                <a:latin typeface="Courier New" pitchFamily="49" charset="0"/>
                <a:cs typeface="Courier New" pitchFamily="49" charset="0"/>
              </a:rPr>
              <a:t>]</a:t>
            </a:r>
          </a:p>
          <a:p>
            <a:pPr defTabSz="914400" eaLnBrk="0" fontAlgn="base" hangingPunct="0">
              <a:spcBef>
                <a:spcPct val="0"/>
              </a:spcBef>
              <a:spcAft>
                <a:spcPct val="0"/>
              </a:spcAft>
            </a:pPr>
            <a:r>
              <a:rPr lang="en-US" sz="1600" b="1" dirty="0">
                <a:solidFill>
                  <a:srgbClr val="C0C0C0"/>
                </a:solidFill>
                <a:latin typeface="Courier New" pitchFamily="49" charset="0"/>
                <a:cs typeface="Courier New" pitchFamily="49" charset="0"/>
              </a:rPr>
              <a:t> </a:t>
            </a:r>
            <a:r>
              <a:rPr lang="en-US" sz="1600" b="1" dirty="0" smtClean="0">
                <a:solidFill>
                  <a:srgbClr val="C0C0C0"/>
                </a:solidFill>
                <a:latin typeface="Courier New" pitchFamily="49" charset="0"/>
                <a:cs typeface="Courier New" pitchFamily="49" charset="0"/>
              </a:rPr>
              <a:t>   [</a:t>
            </a:r>
            <a:r>
              <a:rPr lang="en-US" sz="1600" b="1" dirty="0">
                <a:solidFill>
                  <a:srgbClr val="C0C0C0"/>
                </a:solidFill>
                <a:latin typeface="Courier New" pitchFamily="49" charset="0"/>
                <a:cs typeface="Courier New" pitchFamily="49" charset="0"/>
              </a:rPr>
              <a:t>REVISION int</a:t>
            </a:r>
            <a:r>
              <a:rPr lang="en-US" sz="1600" b="1" dirty="0" smtClean="0">
                <a:solidFill>
                  <a:srgbClr val="C0C0C0"/>
                </a:solidFill>
                <a:latin typeface="Courier New" pitchFamily="49" charset="0"/>
                <a:cs typeface="Courier New" pitchFamily="49" charset="0"/>
              </a:rPr>
              <a:t>]</a:t>
            </a:r>
          </a:p>
          <a:p>
            <a:pPr defTabSz="914400" eaLnBrk="0" fontAlgn="base" hangingPunct="0">
              <a:spcBef>
                <a:spcPct val="0"/>
              </a:spcBef>
              <a:spcAft>
                <a:spcPct val="0"/>
              </a:spcAft>
            </a:pPr>
            <a:r>
              <a:rPr lang="en-US" sz="1600" b="1" dirty="0">
                <a:solidFill>
                  <a:srgbClr val="C0C0C0"/>
                </a:solidFill>
                <a:latin typeface="Courier New" pitchFamily="49" charset="0"/>
                <a:cs typeface="Courier New" pitchFamily="49" charset="0"/>
              </a:rPr>
              <a:t> </a:t>
            </a:r>
            <a:r>
              <a:rPr lang="en-US" sz="1600" b="1" dirty="0" smtClean="0">
                <a:solidFill>
                  <a:srgbClr val="C0C0C0"/>
                </a:solidFill>
                <a:latin typeface="Courier New" pitchFamily="49" charset="0"/>
                <a:cs typeface="Courier New" pitchFamily="49" charset="0"/>
              </a:rPr>
              <a:t>   [</a:t>
            </a:r>
            <a:r>
              <a:rPr lang="en-US" sz="1600" b="1" dirty="0">
                <a:solidFill>
                  <a:srgbClr val="C0C0C0"/>
                </a:solidFill>
                <a:latin typeface="Courier New" pitchFamily="49" charset="0"/>
                <a:cs typeface="Courier New" pitchFamily="49" charset="0"/>
              </a:rPr>
              <a:t>DESIGNABLE </a:t>
            </a:r>
            <a:r>
              <a:rPr lang="en-US" sz="1600" b="1" dirty="0" err="1">
                <a:solidFill>
                  <a:srgbClr val="C0C0C0"/>
                </a:solidFill>
                <a:latin typeface="Courier New" pitchFamily="49" charset="0"/>
                <a:cs typeface="Courier New" pitchFamily="49" charset="0"/>
              </a:rPr>
              <a:t>bool</a:t>
            </a:r>
            <a:r>
              <a:rPr lang="en-US" sz="1600" b="1" dirty="0" smtClean="0">
                <a:solidFill>
                  <a:srgbClr val="C0C0C0"/>
                </a:solidFill>
                <a:latin typeface="Courier New" pitchFamily="49" charset="0"/>
                <a:cs typeface="Courier New" pitchFamily="49" charset="0"/>
              </a:rPr>
              <a:t>]</a:t>
            </a:r>
          </a:p>
          <a:p>
            <a:pPr defTabSz="914400" eaLnBrk="0" fontAlgn="base" hangingPunct="0">
              <a:spcBef>
                <a:spcPct val="0"/>
              </a:spcBef>
              <a:spcAft>
                <a:spcPct val="0"/>
              </a:spcAft>
            </a:pPr>
            <a:r>
              <a:rPr lang="en-US" sz="1600" b="1" dirty="0" smtClean="0">
                <a:solidFill>
                  <a:srgbClr val="C0C0C0"/>
                </a:solidFill>
                <a:latin typeface="Courier New" pitchFamily="49" charset="0"/>
                <a:cs typeface="Courier New" pitchFamily="49" charset="0"/>
              </a:rPr>
              <a:t>    [</a:t>
            </a:r>
            <a:r>
              <a:rPr lang="en-US" sz="1600" b="1" dirty="0">
                <a:solidFill>
                  <a:srgbClr val="C0C0C0"/>
                </a:solidFill>
                <a:latin typeface="Courier New" pitchFamily="49" charset="0"/>
                <a:cs typeface="Courier New" pitchFamily="49" charset="0"/>
              </a:rPr>
              <a:t>STORED </a:t>
            </a:r>
            <a:r>
              <a:rPr lang="en-US" sz="1600" b="1" dirty="0" err="1">
                <a:solidFill>
                  <a:srgbClr val="C0C0C0"/>
                </a:solidFill>
                <a:latin typeface="Courier New" pitchFamily="49" charset="0"/>
                <a:cs typeface="Courier New" pitchFamily="49" charset="0"/>
              </a:rPr>
              <a:t>bool</a:t>
            </a:r>
            <a:r>
              <a:rPr lang="en-US" sz="1600" b="1" dirty="0" smtClean="0">
                <a:solidFill>
                  <a:srgbClr val="C0C0C0"/>
                </a:solidFill>
                <a:latin typeface="Courier New" pitchFamily="49" charset="0"/>
                <a:cs typeface="Courier New" pitchFamily="49" charset="0"/>
              </a:rPr>
              <a:t>]</a:t>
            </a:r>
          </a:p>
          <a:p>
            <a:pPr defTabSz="914400" eaLnBrk="0" fontAlgn="base" hangingPunct="0">
              <a:spcBef>
                <a:spcPct val="0"/>
              </a:spcBef>
              <a:spcAft>
                <a:spcPct val="0"/>
              </a:spcAft>
            </a:pPr>
            <a:r>
              <a:rPr lang="en-US" sz="1600" b="1" dirty="0">
                <a:solidFill>
                  <a:srgbClr val="C0C0C0"/>
                </a:solidFill>
                <a:latin typeface="Courier New" pitchFamily="49" charset="0"/>
                <a:cs typeface="Courier New" pitchFamily="49" charset="0"/>
              </a:rPr>
              <a:t> </a:t>
            </a:r>
            <a:r>
              <a:rPr lang="en-US" sz="1600" b="1" dirty="0" smtClean="0">
                <a:solidFill>
                  <a:srgbClr val="C0C0C0"/>
                </a:solidFill>
                <a:latin typeface="Courier New" pitchFamily="49" charset="0"/>
                <a:cs typeface="Courier New" pitchFamily="49" charset="0"/>
              </a:rPr>
              <a:t>   [</a:t>
            </a:r>
            <a:r>
              <a:rPr lang="en-US" sz="1600" b="1" dirty="0">
                <a:solidFill>
                  <a:srgbClr val="C0C0C0"/>
                </a:solidFill>
                <a:latin typeface="Courier New" pitchFamily="49" charset="0"/>
                <a:cs typeface="Courier New" pitchFamily="49" charset="0"/>
              </a:rPr>
              <a:t>USER </a:t>
            </a:r>
            <a:r>
              <a:rPr lang="en-US" sz="1600" b="1" dirty="0" err="1">
                <a:solidFill>
                  <a:srgbClr val="C0C0C0"/>
                </a:solidFill>
                <a:latin typeface="Courier New" pitchFamily="49" charset="0"/>
                <a:cs typeface="Courier New" pitchFamily="49" charset="0"/>
              </a:rPr>
              <a:t>bool</a:t>
            </a:r>
            <a:r>
              <a:rPr lang="en-US" sz="1600" b="1" dirty="0" smtClean="0">
                <a:solidFill>
                  <a:srgbClr val="C0C0C0"/>
                </a:solidFill>
                <a:latin typeface="Courier New" pitchFamily="49" charset="0"/>
                <a:cs typeface="Courier New" pitchFamily="49" charset="0"/>
              </a:rPr>
              <a:t>]</a:t>
            </a:r>
          </a:p>
          <a:p>
            <a:pPr defTabSz="914400" eaLnBrk="0" fontAlgn="base" hangingPunct="0">
              <a:spcBef>
                <a:spcPct val="0"/>
              </a:spcBef>
              <a:spcAft>
                <a:spcPct val="0"/>
              </a:spcAft>
            </a:pPr>
            <a:r>
              <a:rPr lang="en-US" sz="1600" b="1" dirty="0">
                <a:solidFill>
                  <a:srgbClr val="C0C0C0"/>
                </a:solidFill>
                <a:latin typeface="Courier New" pitchFamily="49" charset="0"/>
                <a:cs typeface="Courier New" pitchFamily="49" charset="0"/>
              </a:rPr>
              <a:t> </a:t>
            </a:r>
            <a:r>
              <a:rPr lang="en-US" sz="1600" b="1" dirty="0" smtClean="0">
                <a:solidFill>
                  <a:srgbClr val="C0C0C0"/>
                </a:solidFill>
                <a:latin typeface="Courier New" pitchFamily="49" charset="0"/>
                <a:cs typeface="Courier New" pitchFamily="49" charset="0"/>
              </a:rPr>
              <a:t>   [</a:t>
            </a:r>
            <a:r>
              <a:rPr lang="en-US" sz="1600" b="1" dirty="0">
                <a:solidFill>
                  <a:srgbClr val="C0C0C0"/>
                </a:solidFill>
                <a:latin typeface="Courier New" pitchFamily="49" charset="0"/>
                <a:cs typeface="Courier New" pitchFamily="49" charset="0"/>
              </a:rPr>
              <a:t>CONSTANT</a:t>
            </a:r>
            <a:r>
              <a:rPr lang="en-US" sz="1600" b="1" dirty="0" smtClean="0">
                <a:solidFill>
                  <a:srgbClr val="C0C0C0"/>
                </a:solidFill>
                <a:latin typeface="Courier New" pitchFamily="49" charset="0"/>
                <a:cs typeface="Courier New" pitchFamily="49" charset="0"/>
              </a:rPr>
              <a:t>]</a:t>
            </a:r>
          </a:p>
          <a:p>
            <a:pPr defTabSz="914400" eaLnBrk="0" fontAlgn="base" hangingPunct="0">
              <a:spcBef>
                <a:spcPct val="0"/>
              </a:spcBef>
              <a:spcAft>
                <a:spcPct val="0"/>
              </a:spcAft>
            </a:pPr>
            <a:r>
              <a:rPr lang="en-US" sz="1600" b="1" dirty="0">
                <a:solidFill>
                  <a:srgbClr val="C0C0C0"/>
                </a:solidFill>
                <a:latin typeface="Courier New" pitchFamily="49" charset="0"/>
                <a:cs typeface="Courier New" pitchFamily="49" charset="0"/>
              </a:rPr>
              <a:t> </a:t>
            </a:r>
            <a:r>
              <a:rPr lang="en-US" sz="1600" b="1" dirty="0" smtClean="0">
                <a:solidFill>
                  <a:srgbClr val="C0C0C0"/>
                </a:solidFill>
                <a:latin typeface="Courier New" pitchFamily="49" charset="0"/>
                <a:cs typeface="Courier New" pitchFamily="49" charset="0"/>
              </a:rPr>
              <a:t>   [</a:t>
            </a:r>
            <a:r>
              <a:rPr lang="en-US" sz="1600" b="1" dirty="0">
                <a:solidFill>
                  <a:srgbClr val="C0C0C0"/>
                </a:solidFill>
                <a:latin typeface="Courier New" pitchFamily="49" charset="0"/>
                <a:cs typeface="Courier New" pitchFamily="49" charset="0"/>
              </a:rPr>
              <a:t>FINAL</a:t>
            </a:r>
            <a:r>
              <a:rPr lang="en-US" sz="1600" b="1" dirty="0" smtClean="0">
                <a:solidFill>
                  <a:srgbClr val="C0C0C0"/>
                </a:solidFill>
                <a:latin typeface="Courier New" pitchFamily="49" charset="0"/>
                <a:cs typeface="Courier New" pitchFamily="49" charset="0"/>
              </a:rPr>
              <a:t>]</a:t>
            </a:r>
          </a:p>
          <a:p>
            <a:pPr defTabSz="914400" eaLnBrk="0" fontAlgn="base" hangingPunct="0">
              <a:spcBef>
                <a:spcPct val="0"/>
              </a:spcBef>
              <a:spcAft>
                <a:spcPct val="0"/>
              </a:spcAft>
            </a:pPr>
            <a:r>
              <a:rPr lang="en-US" sz="1600" b="1" dirty="0" smtClean="0">
                <a:solidFill>
                  <a:srgbClr val="C0C0C0"/>
                </a:solidFill>
                <a:latin typeface="Courier New" pitchFamily="49" charset="0"/>
                <a:cs typeface="Courier New" pitchFamily="49" charset="0"/>
              </a:rPr>
              <a:t>)</a:t>
            </a:r>
            <a:endParaRPr lang="en-US" sz="1600" b="1" dirty="0">
              <a:solidFill>
                <a:srgbClr val="C0C0C0"/>
              </a:solidFill>
              <a:latin typeface="Courier New" pitchFamily="49" charset="0"/>
              <a:cs typeface="Courier New" pitchFamily="49" charset="0"/>
            </a:endParaRPr>
          </a:p>
        </p:txBody>
      </p:sp>
    </p:spTree>
    <p:extLst>
      <p:ext uri="{BB962C8B-B14F-4D97-AF65-F5344CB8AC3E}">
        <p14:creationId xmlns:p14="http://schemas.microsoft.com/office/powerpoint/2010/main" val="1297641729"/>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PROPERTIES: </a:t>
            </a:r>
            <a:r>
              <a:rPr lang="en-US" dirty="0">
                <a:solidFill>
                  <a:schemeClr val="accent1"/>
                </a:solidFill>
              </a:rPr>
              <a:t>Q_PROPERTY</a:t>
            </a:r>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lvl="0" defTabSz="914400" eaLnBrk="0" fontAlgn="base" hangingPunct="0">
              <a:spcBef>
                <a:spcPct val="0"/>
              </a:spcBef>
              <a:spcAft>
                <a:spcPct val="0"/>
              </a:spcAft>
            </a:pPr>
            <a:r>
              <a:rPr lang="en-US" sz="1200" b="1" dirty="0">
                <a:solidFill>
                  <a:srgbClr val="808080"/>
                </a:solidFill>
                <a:latin typeface="Courier New" panose="02070309020205020404" pitchFamily="49" charset="0"/>
                <a:cs typeface="Courier New" panose="02070309020205020404" pitchFamily="49" charset="0"/>
              </a:rPr>
              <a:t>// </a:t>
            </a:r>
            <a:r>
              <a:rPr lang="en-US" sz="1200" b="1" dirty="0" smtClean="0">
                <a:solidFill>
                  <a:srgbClr val="808080"/>
                </a:solidFill>
                <a:latin typeface="Courier New" panose="02070309020205020404" pitchFamily="49" charset="0"/>
                <a:cs typeface="Courier New" panose="02070309020205020404" pitchFamily="49" charset="0"/>
              </a:rPr>
              <a:t>with MEMBER parameter</a:t>
            </a:r>
          </a:p>
          <a:p>
            <a:pPr lvl="0" defTabSz="914400" eaLnBrk="0" fontAlgn="base" hangingPunct="0">
              <a:spcBef>
                <a:spcPct val="0"/>
              </a:spcBef>
              <a:spcAft>
                <a:spcPct val="0"/>
              </a:spcAft>
            </a:pPr>
            <a:endParaRPr lang="en-US" sz="1200" b="1" dirty="0">
              <a:solidFill>
                <a:srgbClr val="808080"/>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sz="1200" b="1" dirty="0">
                <a:solidFill>
                  <a:srgbClr val="CC7832"/>
                </a:solidFill>
                <a:latin typeface="Courier New" panose="02070309020205020404" pitchFamily="49" charset="0"/>
                <a:cs typeface="Courier New" panose="02070309020205020404" pitchFamily="49" charset="0"/>
              </a:rPr>
              <a:t>class</a:t>
            </a:r>
            <a:r>
              <a:rPr lang="en-US" sz="1200" b="1" dirty="0">
                <a:solidFill>
                  <a:srgbClr val="C0C0C0"/>
                </a:solidFill>
                <a:latin typeface="Courier New" pitchFamily="49" charset="0"/>
                <a:cs typeface="Courier New" pitchFamily="49" charset="0"/>
              </a:rPr>
              <a:t> </a:t>
            </a:r>
            <a:r>
              <a:rPr lang="en-US" sz="1200" b="1" dirty="0" err="1">
                <a:solidFill>
                  <a:srgbClr val="9876AA"/>
                </a:solidFill>
                <a:latin typeface="Courier New" panose="02070309020205020404" pitchFamily="49" charset="0"/>
                <a:cs typeface="Courier New" panose="02070309020205020404" pitchFamily="49" charset="0"/>
              </a:rPr>
              <a:t>MyClass</a:t>
            </a:r>
            <a:r>
              <a:rPr lang="en-US" sz="1200" b="1" dirty="0">
                <a:solidFill>
                  <a:srgbClr val="C0C0C0"/>
                </a:solidFill>
                <a:latin typeface="Courier New" pitchFamily="49" charset="0"/>
                <a:cs typeface="Courier New" pitchFamily="49" charset="0"/>
              </a:rPr>
              <a:t> </a:t>
            </a:r>
            <a:r>
              <a:rPr lang="en-US" sz="1200" b="1" dirty="0">
                <a:solidFill>
                  <a:srgbClr val="A9B7C6"/>
                </a:solidFill>
                <a:latin typeface="Courier New" panose="02070309020205020404" pitchFamily="49" charset="0"/>
                <a:cs typeface="Courier New" panose="02070309020205020404" pitchFamily="49" charset="0"/>
              </a:rPr>
              <a:t>:</a:t>
            </a:r>
            <a:r>
              <a:rPr lang="en-US" sz="1200" b="1" dirty="0">
                <a:solidFill>
                  <a:srgbClr val="C0C0C0"/>
                </a:solidFill>
                <a:latin typeface="Courier New" pitchFamily="49" charset="0"/>
                <a:cs typeface="Courier New" pitchFamily="49" charset="0"/>
              </a:rPr>
              <a:t> </a:t>
            </a:r>
            <a:r>
              <a:rPr lang="en-US" sz="1200" b="1" dirty="0">
                <a:solidFill>
                  <a:srgbClr val="CC7832"/>
                </a:solidFill>
                <a:latin typeface="Courier New" panose="02070309020205020404" pitchFamily="49" charset="0"/>
                <a:cs typeface="Courier New" panose="02070309020205020404" pitchFamily="49" charset="0"/>
              </a:rPr>
              <a:t>public</a:t>
            </a:r>
            <a:r>
              <a:rPr lang="en-US" sz="1200" b="1" dirty="0">
                <a:solidFill>
                  <a:srgbClr val="C0C0C0"/>
                </a:solidFill>
                <a:latin typeface="Courier New" pitchFamily="49" charset="0"/>
                <a:cs typeface="Courier New" pitchFamily="49" charset="0"/>
              </a:rPr>
              <a:t> </a:t>
            </a:r>
            <a:r>
              <a:rPr lang="en-US" sz="1200" b="1" dirty="0" err="1">
                <a:solidFill>
                  <a:srgbClr val="9876AA"/>
                </a:solidFill>
                <a:latin typeface="Courier New" panose="02070309020205020404" pitchFamily="49" charset="0"/>
                <a:cs typeface="Courier New" panose="02070309020205020404" pitchFamily="49" charset="0"/>
              </a:rPr>
              <a:t>QObject</a:t>
            </a:r>
            <a:r>
              <a:rPr lang="en-US" sz="1200" b="1" dirty="0">
                <a:solidFill>
                  <a:srgbClr val="C0C0C0"/>
                </a:solidFill>
                <a:latin typeface="Courier New" pitchFamily="49" charset="0"/>
                <a:cs typeface="Courier New" pitchFamily="49" charset="0"/>
              </a:rPr>
              <a:t> </a:t>
            </a:r>
            <a:r>
              <a:rPr lang="en-US" sz="1200"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sz="1200" b="1" dirty="0">
                <a:solidFill>
                  <a:srgbClr val="6897BB"/>
                </a:solidFill>
                <a:latin typeface="Courier New" panose="02070309020205020404" pitchFamily="49" charset="0"/>
                <a:cs typeface="Courier New" panose="02070309020205020404" pitchFamily="49" charset="0"/>
              </a:rPr>
              <a:t>Q_OBJECT</a:t>
            </a:r>
          </a:p>
          <a:p>
            <a:pPr lvl="0" defTabSz="914400" eaLnBrk="0" fontAlgn="base" hangingPunct="0">
              <a:spcBef>
                <a:spcPct val="0"/>
              </a:spcBef>
              <a:spcAft>
                <a:spcPct val="0"/>
              </a:spcAft>
            </a:pPr>
            <a:r>
              <a:rPr lang="en-US" sz="1200" b="1" dirty="0">
                <a:solidFill>
                  <a:srgbClr val="000080"/>
                </a:solidFill>
                <a:latin typeface="Courier New" pitchFamily="49" charset="0"/>
                <a:cs typeface="Courier New" pitchFamily="49" charset="0"/>
              </a:rPr>
              <a:t> </a:t>
            </a:r>
            <a:r>
              <a:rPr lang="en-US" sz="1200" b="1" dirty="0" smtClean="0">
                <a:solidFill>
                  <a:srgbClr val="000080"/>
                </a:solidFill>
                <a:latin typeface="Courier New" pitchFamily="49" charset="0"/>
                <a:cs typeface="Courier New" pitchFamily="49" charset="0"/>
              </a:rPr>
              <a:t>   </a:t>
            </a:r>
            <a:r>
              <a:rPr lang="en-US" sz="1200" b="1" dirty="0">
                <a:solidFill>
                  <a:srgbClr val="9876AA"/>
                </a:solidFill>
                <a:latin typeface="Courier New" panose="02070309020205020404" pitchFamily="49" charset="0"/>
                <a:cs typeface="Courier New" panose="02070309020205020404" pitchFamily="49" charset="0"/>
              </a:rPr>
              <a:t>Q_PROPERTY</a:t>
            </a:r>
            <a:r>
              <a:rPr lang="en-US" sz="1200" b="1" dirty="0">
                <a:solidFill>
                  <a:srgbClr val="A9B7C6"/>
                </a:solidFill>
                <a:latin typeface="Courier New" panose="02070309020205020404" pitchFamily="49" charset="0"/>
                <a:cs typeface="Courier New" panose="02070309020205020404" pitchFamily="49" charset="0"/>
              </a:rPr>
              <a:t>(</a:t>
            </a:r>
            <a:r>
              <a:rPr lang="en-US" sz="1200" b="1" dirty="0" err="1">
                <a:solidFill>
                  <a:srgbClr val="CC7832"/>
                </a:solidFill>
                <a:latin typeface="Courier New" panose="02070309020205020404" pitchFamily="49" charset="0"/>
                <a:cs typeface="Courier New" panose="02070309020205020404" pitchFamily="49" charset="0"/>
              </a:rPr>
              <a:t>bool</a:t>
            </a:r>
            <a:r>
              <a:rPr lang="en-US" sz="1200" b="1" dirty="0" smtClean="0">
                <a:solidFill>
                  <a:srgbClr val="C0C0C0"/>
                </a:solidFill>
                <a:latin typeface="Courier New" pitchFamily="49" charset="0"/>
                <a:cs typeface="Courier New" pitchFamily="49" charset="0"/>
              </a:rPr>
              <a:t> </a:t>
            </a:r>
            <a:r>
              <a:rPr lang="en-US" sz="1200" b="1" dirty="0">
                <a:solidFill>
                  <a:srgbClr val="A9B7C6"/>
                </a:solidFill>
                <a:latin typeface="Courier New" panose="02070309020205020404" pitchFamily="49" charset="0"/>
                <a:cs typeface="Courier New" panose="02070309020205020404" pitchFamily="49" charset="0"/>
              </a:rPr>
              <a:t>skew MEMBER </a:t>
            </a:r>
            <a:r>
              <a:rPr lang="en-US" sz="1200" b="1" dirty="0" err="1">
                <a:solidFill>
                  <a:schemeClr val="accent4"/>
                </a:solidFill>
                <a:latin typeface="Courier New" pitchFamily="49" charset="0"/>
                <a:cs typeface="Courier New" pitchFamily="49" charset="0"/>
              </a:rPr>
              <a:t>m_skew</a:t>
            </a:r>
            <a:r>
              <a:rPr lang="en-US" sz="1200"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sz="1200" b="1" dirty="0">
                <a:latin typeface="Courier New" pitchFamily="49" charset="0"/>
                <a:cs typeface="Courier New" pitchFamily="49" charset="0"/>
              </a:rPr>
              <a:t/>
            </a:r>
            <a:br>
              <a:rPr lang="en-US" sz="1200" b="1" dirty="0">
                <a:latin typeface="Courier New" pitchFamily="49" charset="0"/>
                <a:cs typeface="Courier New" pitchFamily="49" charset="0"/>
              </a:rPr>
            </a:br>
            <a:r>
              <a:rPr lang="en-US" sz="1200" b="1" dirty="0">
                <a:solidFill>
                  <a:srgbClr val="CC7832"/>
                </a:solidFill>
                <a:latin typeface="Courier New" panose="02070309020205020404" pitchFamily="49" charset="0"/>
                <a:cs typeface="Courier New" panose="02070309020205020404" pitchFamily="49" charset="0"/>
              </a:rPr>
              <a:t>private</a:t>
            </a:r>
            <a:r>
              <a:rPr lang="en-US" sz="12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200" b="1" dirty="0">
                <a:solidFill>
                  <a:srgbClr val="000000"/>
                </a:solidFill>
                <a:latin typeface="Courier New" pitchFamily="49" charset="0"/>
                <a:cs typeface="Courier New" pitchFamily="49" charset="0"/>
              </a:rPr>
              <a:t>    </a:t>
            </a:r>
            <a:r>
              <a:rPr lang="en-US" sz="1200" b="1" dirty="0" err="1">
                <a:solidFill>
                  <a:srgbClr val="CC7832"/>
                </a:solidFill>
                <a:latin typeface="Courier New" panose="02070309020205020404" pitchFamily="49" charset="0"/>
                <a:cs typeface="Courier New" panose="02070309020205020404" pitchFamily="49" charset="0"/>
              </a:rPr>
              <a:t>bool</a:t>
            </a:r>
            <a:r>
              <a:rPr lang="en-US" sz="1200" b="1" dirty="0">
                <a:solidFill>
                  <a:srgbClr val="C0C0C0"/>
                </a:solidFill>
                <a:latin typeface="Courier New" pitchFamily="49" charset="0"/>
                <a:cs typeface="Courier New" pitchFamily="49" charset="0"/>
              </a:rPr>
              <a:t> </a:t>
            </a:r>
            <a:r>
              <a:rPr lang="en-US" sz="1200" b="1" dirty="0" err="1">
                <a:solidFill>
                  <a:schemeClr val="accent4"/>
                </a:solidFill>
                <a:latin typeface="Courier New" pitchFamily="49" charset="0"/>
                <a:cs typeface="Courier New" pitchFamily="49" charset="0"/>
              </a:rPr>
              <a:t>m_skew</a:t>
            </a:r>
            <a:r>
              <a:rPr lang="en-US" sz="12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200" b="1" dirty="0">
                <a:solidFill>
                  <a:srgbClr val="A9B7C6"/>
                </a:solidFill>
                <a:latin typeface="Courier New" panose="02070309020205020404" pitchFamily="49" charset="0"/>
                <a:cs typeface="Courier New" panose="02070309020205020404" pitchFamily="49" charset="0"/>
              </a:rPr>
              <a:t>}</a:t>
            </a:r>
            <a:endParaRPr lang="en-US" altLang="en-US" sz="1200" b="1" dirty="0">
              <a:solidFill>
                <a:srgbClr val="A9B7C6"/>
              </a:solidFill>
              <a:latin typeface="Courier New" panose="02070309020205020404" pitchFamily="49" charset="0"/>
              <a:cs typeface="Courier New" panose="02070309020205020404" pitchFamily="49" charset="0"/>
            </a:endParaRPr>
          </a:p>
        </p:txBody>
      </p:sp>
      <p:sp>
        <p:nvSpPr>
          <p:cNvPr id="6" name="Rectangle 1"/>
          <p:cNvSpPr>
            <a:spLocks noChangeArrowheads="1"/>
          </p:cNvSpPr>
          <p:nvPr/>
        </p:nvSpPr>
        <p:spPr bwMode="auto">
          <a:xfrm>
            <a:off x="149626" y="955531"/>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lvl="0" defTabSz="914400" eaLnBrk="0" fontAlgn="base" hangingPunct="0">
              <a:spcBef>
                <a:spcPct val="0"/>
              </a:spcBef>
              <a:spcAft>
                <a:spcPct val="0"/>
              </a:spcAft>
            </a:pPr>
            <a:r>
              <a:rPr lang="en-US" sz="1200" b="1" dirty="0">
                <a:solidFill>
                  <a:srgbClr val="808080"/>
                </a:solidFill>
                <a:latin typeface="Courier New" panose="02070309020205020404" pitchFamily="49" charset="0"/>
                <a:cs typeface="Courier New" panose="02070309020205020404" pitchFamily="49" charset="0"/>
              </a:rPr>
              <a:t>// </a:t>
            </a:r>
            <a:r>
              <a:rPr lang="en-US" sz="1200" b="1" dirty="0" smtClean="0">
                <a:solidFill>
                  <a:srgbClr val="808080"/>
                </a:solidFill>
                <a:latin typeface="Courier New" panose="02070309020205020404" pitchFamily="49" charset="0"/>
                <a:cs typeface="Courier New" panose="02070309020205020404" pitchFamily="49" charset="0"/>
              </a:rPr>
              <a:t>without MEMBER parameter</a:t>
            </a:r>
          </a:p>
          <a:p>
            <a:pPr lvl="0" defTabSz="914400" eaLnBrk="0" fontAlgn="base" hangingPunct="0">
              <a:spcBef>
                <a:spcPct val="0"/>
              </a:spcBef>
              <a:spcAft>
                <a:spcPct val="0"/>
              </a:spcAft>
            </a:pPr>
            <a:endParaRPr lang="en-US" sz="1200" b="1" dirty="0">
              <a:solidFill>
                <a:srgbClr val="808080"/>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sz="1200" b="1" dirty="0">
                <a:solidFill>
                  <a:srgbClr val="CC7832"/>
                </a:solidFill>
                <a:latin typeface="Courier New" panose="02070309020205020404" pitchFamily="49" charset="0"/>
                <a:cs typeface="Courier New" panose="02070309020205020404" pitchFamily="49" charset="0"/>
              </a:rPr>
              <a:t>class</a:t>
            </a:r>
            <a:r>
              <a:rPr lang="en-US" sz="1200" b="1" dirty="0">
                <a:solidFill>
                  <a:srgbClr val="C0C0C0"/>
                </a:solidFill>
                <a:latin typeface="Courier New" pitchFamily="49" charset="0"/>
                <a:cs typeface="Courier New" pitchFamily="49" charset="0"/>
              </a:rPr>
              <a:t> </a:t>
            </a:r>
            <a:r>
              <a:rPr lang="en-US" sz="1200" b="1" dirty="0" err="1">
                <a:solidFill>
                  <a:srgbClr val="9876AA"/>
                </a:solidFill>
                <a:latin typeface="Courier New" panose="02070309020205020404" pitchFamily="49" charset="0"/>
                <a:cs typeface="Courier New" panose="02070309020205020404" pitchFamily="49" charset="0"/>
              </a:rPr>
              <a:t>MyClass</a:t>
            </a:r>
            <a:r>
              <a:rPr lang="en-US" sz="1200" b="1" dirty="0">
                <a:solidFill>
                  <a:srgbClr val="C0C0C0"/>
                </a:solidFill>
                <a:latin typeface="Courier New" pitchFamily="49" charset="0"/>
                <a:cs typeface="Courier New" pitchFamily="49" charset="0"/>
              </a:rPr>
              <a:t> </a:t>
            </a:r>
            <a:r>
              <a:rPr lang="en-US" sz="1200" b="1" dirty="0">
                <a:solidFill>
                  <a:srgbClr val="A9B7C6"/>
                </a:solidFill>
                <a:latin typeface="Courier New" panose="02070309020205020404" pitchFamily="49" charset="0"/>
                <a:cs typeface="Courier New" panose="02070309020205020404" pitchFamily="49" charset="0"/>
              </a:rPr>
              <a:t>:</a:t>
            </a:r>
            <a:r>
              <a:rPr lang="en-US" sz="1200" b="1" dirty="0">
                <a:solidFill>
                  <a:srgbClr val="C0C0C0"/>
                </a:solidFill>
                <a:latin typeface="Courier New" pitchFamily="49" charset="0"/>
                <a:cs typeface="Courier New" pitchFamily="49" charset="0"/>
              </a:rPr>
              <a:t> </a:t>
            </a:r>
            <a:r>
              <a:rPr lang="en-US" sz="1200" b="1" dirty="0">
                <a:solidFill>
                  <a:srgbClr val="CC7832"/>
                </a:solidFill>
                <a:latin typeface="Courier New" panose="02070309020205020404" pitchFamily="49" charset="0"/>
                <a:cs typeface="Courier New" panose="02070309020205020404" pitchFamily="49" charset="0"/>
              </a:rPr>
              <a:t>public</a:t>
            </a:r>
            <a:r>
              <a:rPr lang="en-US" sz="1200" b="1" dirty="0">
                <a:solidFill>
                  <a:srgbClr val="C0C0C0"/>
                </a:solidFill>
                <a:latin typeface="Courier New" pitchFamily="49" charset="0"/>
                <a:cs typeface="Courier New" pitchFamily="49" charset="0"/>
              </a:rPr>
              <a:t> </a:t>
            </a:r>
            <a:r>
              <a:rPr lang="en-US" sz="1200" b="1" dirty="0" err="1">
                <a:solidFill>
                  <a:srgbClr val="9876AA"/>
                </a:solidFill>
                <a:latin typeface="Courier New" panose="02070309020205020404" pitchFamily="49" charset="0"/>
                <a:cs typeface="Courier New" panose="02070309020205020404" pitchFamily="49" charset="0"/>
              </a:rPr>
              <a:t>QObject</a:t>
            </a:r>
            <a:r>
              <a:rPr lang="en-US" sz="1200" b="1" dirty="0">
                <a:solidFill>
                  <a:srgbClr val="C0C0C0"/>
                </a:solidFill>
                <a:latin typeface="Courier New" pitchFamily="49" charset="0"/>
                <a:cs typeface="Courier New" pitchFamily="49" charset="0"/>
              </a:rPr>
              <a:t> </a:t>
            </a:r>
            <a:r>
              <a:rPr lang="en-US" sz="1200"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sz="1200" b="1" dirty="0" smtClean="0">
                <a:solidFill>
                  <a:srgbClr val="6897BB"/>
                </a:solidFill>
                <a:latin typeface="Courier New" panose="02070309020205020404" pitchFamily="49" charset="0"/>
                <a:cs typeface="Courier New" panose="02070309020205020404" pitchFamily="49" charset="0"/>
              </a:rPr>
              <a:t>Q_OBJECT</a:t>
            </a:r>
            <a:endParaRPr lang="en-US" sz="1200" b="1" dirty="0">
              <a:solidFill>
                <a:srgbClr val="6897BB"/>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sz="1200" b="1" dirty="0">
                <a:solidFill>
                  <a:srgbClr val="000080"/>
                </a:solidFill>
                <a:latin typeface="Courier New" pitchFamily="49" charset="0"/>
                <a:cs typeface="Courier New" pitchFamily="49" charset="0"/>
              </a:rPr>
              <a:t> </a:t>
            </a:r>
            <a:r>
              <a:rPr lang="en-US" sz="1200" b="1" dirty="0" smtClean="0">
                <a:solidFill>
                  <a:srgbClr val="000080"/>
                </a:solidFill>
                <a:latin typeface="Courier New" pitchFamily="49" charset="0"/>
                <a:cs typeface="Courier New" pitchFamily="49" charset="0"/>
              </a:rPr>
              <a:t>   </a:t>
            </a:r>
            <a:r>
              <a:rPr lang="en-US" sz="1200" b="1" dirty="0">
                <a:solidFill>
                  <a:srgbClr val="9876AA"/>
                </a:solidFill>
                <a:latin typeface="Courier New" panose="02070309020205020404" pitchFamily="49" charset="0"/>
                <a:cs typeface="Courier New" panose="02070309020205020404" pitchFamily="49" charset="0"/>
              </a:rPr>
              <a:t>Q_PROPERTY</a:t>
            </a:r>
            <a:r>
              <a:rPr lang="en-US" sz="1200"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sz="1200" b="1" dirty="0">
                <a:solidFill>
                  <a:srgbClr val="000000"/>
                </a:solidFill>
                <a:latin typeface="Courier New" pitchFamily="49" charset="0"/>
                <a:cs typeface="Courier New" pitchFamily="49" charset="0"/>
              </a:rPr>
              <a:t> </a:t>
            </a:r>
            <a:r>
              <a:rPr lang="en-US" sz="1200" b="1" dirty="0" smtClean="0">
                <a:solidFill>
                  <a:srgbClr val="000000"/>
                </a:solidFill>
                <a:latin typeface="Courier New" pitchFamily="49" charset="0"/>
                <a:cs typeface="Courier New" pitchFamily="49" charset="0"/>
              </a:rPr>
              <a:t>       </a:t>
            </a:r>
            <a:r>
              <a:rPr lang="en-US" sz="1200" b="1" dirty="0" err="1">
                <a:solidFill>
                  <a:srgbClr val="CC7832"/>
                </a:solidFill>
                <a:latin typeface="Courier New" panose="02070309020205020404" pitchFamily="49" charset="0"/>
                <a:cs typeface="Courier New" panose="02070309020205020404" pitchFamily="49" charset="0"/>
              </a:rPr>
              <a:t>bool</a:t>
            </a:r>
            <a:r>
              <a:rPr lang="en-US" sz="1200" b="1" dirty="0" smtClean="0">
                <a:solidFill>
                  <a:srgbClr val="C0C0C0"/>
                </a:solidFill>
                <a:latin typeface="Courier New" pitchFamily="49" charset="0"/>
                <a:cs typeface="Courier New" pitchFamily="49" charset="0"/>
              </a:rPr>
              <a:t> </a:t>
            </a:r>
            <a:r>
              <a:rPr lang="en-US" sz="1200" b="1" dirty="0">
                <a:solidFill>
                  <a:srgbClr val="A9B7C6"/>
                </a:solidFill>
                <a:latin typeface="Courier New" panose="02070309020205020404" pitchFamily="49" charset="0"/>
                <a:cs typeface="Courier New" panose="02070309020205020404" pitchFamily="49" charset="0"/>
              </a:rPr>
              <a:t>skew READ </a:t>
            </a:r>
            <a:r>
              <a:rPr lang="en-US" sz="1200" b="1" dirty="0" err="1">
                <a:solidFill>
                  <a:srgbClr val="A9B7C6"/>
                </a:solidFill>
                <a:latin typeface="Courier New" panose="02070309020205020404" pitchFamily="49" charset="0"/>
                <a:cs typeface="Courier New" panose="02070309020205020404" pitchFamily="49" charset="0"/>
              </a:rPr>
              <a:t>isSkew</a:t>
            </a:r>
            <a:r>
              <a:rPr lang="en-US" sz="1200" b="1" dirty="0">
                <a:solidFill>
                  <a:srgbClr val="A9B7C6"/>
                </a:solidFill>
                <a:latin typeface="Courier New" panose="02070309020205020404" pitchFamily="49" charset="0"/>
                <a:cs typeface="Courier New" panose="02070309020205020404" pitchFamily="49" charset="0"/>
              </a:rPr>
              <a:t> WRITE </a:t>
            </a:r>
            <a:r>
              <a:rPr lang="en-US" sz="1200" b="1" dirty="0" err="1">
                <a:solidFill>
                  <a:srgbClr val="A9B7C6"/>
                </a:solidFill>
                <a:latin typeface="Courier New" panose="02070309020205020404" pitchFamily="49" charset="0"/>
                <a:cs typeface="Courier New" panose="02070309020205020404" pitchFamily="49" charset="0"/>
              </a:rPr>
              <a:t>setSkew</a:t>
            </a:r>
            <a:endParaRPr lang="en-US" sz="1200" b="1" dirty="0">
              <a:solidFill>
                <a:srgbClr val="A9B7C6"/>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sz="1200" b="1" dirty="0">
                <a:solidFill>
                  <a:srgbClr val="A9B7C6"/>
                </a:solidFill>
                <a:latin typeface="Courier New" panose="02070309020205020404" pitchFamily="49" charset="0"/>
                <a:cs typeface="Courier New" panose="02070309020205020404" pitchFamily="49" charset="0"/>
              </a:rPr>
              <a:t>    )</a:t>
            </a:r>
          </a:p>
          <a:p>
            <a:pPr lvl="0" defTabSz="914400" eaLnBrk="0" fontAlgn="base" hangingPunct="0">
              <a:spcBef>
                <a:spcPct val="0"/>
              </a:spcBef>
              <a:spcAft>
                <a:spcPct val="0"/>
              </a:spcAft>
            </a:pPr>
            <a:r>
              <a:rPr lang="en-US" sz="1200" b="1" dirty="0">
                <a:solidFill>
                  <a:srgbClr val="CC7832"/>
                </a:solidFill>
                <a:latin typeface="Courier New" panose="02070309020205020404" pitchFamily="49" charset="0"/>
                <a:cs typeface="Courier New" panose="02070309020205020404" pitchFamily="49" charset="0"/>
              </a:rPr>
              <a:t>public</a:t>
            </a:r>
            <a:r>
              <a:rPr lang="en-US" sz="1200"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sz="1200" b="1" dirty="0">
                <a:solidFill>
                  <a:srgbClr val="000000"/>
                </a:solidFill>
                <a:latin typeface="Courier New" pitchFamily="49" charset="0"/>
                <a:cs typeface="Courier New" pitchFamily="49" charset="0"/>
              </a:rPr>
              <a:t> </a:t>
            </a:r>
            <a:r>
              <a:rPr lang="en-US" sz="1200" b="1" dirty="0" smtClean="0">
                <a:solidFill>
                  <a:srgbClr val="000000"/>
                </a:solidFill>
                <a:latin typeface="Courier New" pitchFamily="49" charset="0"/>
                <a:cs typeface="Courier New" pitchFamily="49" charset="0"/>
              </a:rPr>
              <a:t>   </a:t>
            </a:r>
            <a:r>
              <a:rPr lang="en-US" sz="1200" b="1" dirty="0" err="1">
                <a:solidFill>
                  <a:srgbClr val="CC7832"/>
                </a:solidFill>
                <a:latin typeface="Courier New" panose="02070309020205020404" pitchFamily="49" charset="0"/>
                <a:cs typeface="Courier New" panose="02070309020205020404" pitchFamily="49" charset="0"/>
              </a:rPr>
              <a:t>bool</a:t>
            </a:r>
            <a:r>
              <a:rPr lang="en-US" sz="1200" b="1" dirty="0" smtClean="0">
                <a:solidFill>
                  <a:srgbClr val="C0C0C0"/>
                </a:solidFill>
                <a:latin typeface="Courier New" pitchFamily="49" charset="0"/>
                <a:cs typeface="Courier New" pitchFamily="49" charset="0"/>
              </a:rPr>
              <a:t> </a:t>
            </a:r>
            <a:r>
              <a:rPr lang="en-US" sz="1200" b="1" dirty="0" err="1">
                <a:solidFill>
                  <a:srgbClr val="A9B7C6"/>
                </a:solidFill>
                <a:latin typeface="Courier New" panose="02070309020205020404" pitchFamily="49" charset="0"/>
                <a:cs typeface="Courier New" panose="02070309020205020404" pitchFamily="49" charset="0"/>
              </a:rPr>
              <a:t>isSkew</a:t>
            </a:r>
            <a:r>
              <a:rPr lang="en-US" sz="1200" b="1" dirty="0">
                <a:solidFill>
                  <a:srgbClr val="A9B7C6"/>
                </a:solidFill>
                <a:latin typeface="Courier New" panose="02070309020205020404" pitchFamily="49" charset="0"/>
                <a:cs typeface="Courier New" panose="02070309020205020404" pitchFamily="49" charset="0"/>
              </a:rPr>
              <a:t>() </a:t>
            </a:r>
            <a:r>
              <a:rPr lang="en-US" sz="1200" b="1" dirty="0" err="1">
                <a:solidFill>
                  <a:srgbClr val="CC7832"/>
                </a:solidFill>
                <a:latin typeface="Courier New" panose="02070309020205020404" pitchFamily="49" charset="0"/>
                <a:cs typeface="Courier New" panose="02070309020205020404" pitchFamily="49" charset="0"/>
              </a:rPr>
              <a:t>const</a:t>
            </a:r>
            <a:r>
              <a:rPr lang="en-US" sz="1200" b="1" dirty="0">
                <a:solidFill>
                  <a:srgbClr val="C0C0C0"/>
                </a:solidFill>
                <a:latin typeface="Courier New" pitchFamily="49" charset="0"/>
                <a:cs typeface="Courier New" pitchFamily="49" charset="0"/>
              </a:rPr>
              <a:t> </a:t>
            </a:r>
            <a:r>
              <a:rPr lang="en-US" sz="1200"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sz="1200" b="1" dirty="0">
                <a:solidFill>
                  <a:srgbClr val="000000"/>
                </a:solidFill>
                <a:latin typeface="Courier New" pitchFamily="49" charset="0"/>
                <a:cs typeface="Courier New" pitchFamily="49" charset="0"/>
              </a:rPr>
              <a:t> </a:t>
            </a:r>
            <a:r>
              <a:rPr lang="en-US" sz="1200" b="1" dirty="0" smtClean="0">
                <a:solidFill>
                  <a:srgbClr val="000000"/>
                </a:solidFill>
                <a:latin typeface="Courier New" pitchFamily="49" charset="0"/>
                <a:cs typeface="Courier New" pitchFamily="49" charset="0"/>
              </a:rPr>
              <a:t>       </a:t>
            </a:r>
            <a:r>
              <a:rPr lang="en-US" sz="1200" b="1" dirty="0">
                <a:solidFill>
                  <a:srgbClr val="CC7832"/>
                </a:solidFill>
                <a:latin typeface="Courier New" panose="02070309020205020404" pitchFamily="49" charset="0"/>
                <a:cs typeface="Courier New" panose="02070309020205020404" pitchFamily="49" charset="0"/>
              </a:rPr>
              <a:t>return</a:t>
            </a:r>
            <a:r>
              <a:rPr lang="en-US" sz="1200" b="1" dirty="0" smtClean="0">
                <a:solidFill>
                  <a:srgbClr val="C0C0C0"/>
                </a:solidFill>
                <a:latin typeface="Courier New" pitchFamily="49" charset="0"/>
                <a:cs typeface="Courier New" pitchFamily="49" charset="0"/>
              </a:rPr>
              <a:t> </a:t>
            </a:r>
            <a:r>
              <a:rPr lang="en-US" sz="1200" b="1" dirty="0" err="1">
                <a:solidFill>
                  <a:schemeClr val="accent4"/>
                </a:solidFill>
                <a:latin typeface="Courier New" pitchFamily="49" charset="0"/>
                <a:cs typeface="Courier New" pitchFamily="49" charset="0"/>
              </a:rPr>
              <a:t>m_skew</a:t>
            </a:r>
            <a:r>
              <a:rPr lang="en-US" sz="1200"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sz="1200" b="1" dirty="0">
                <a:solidFill>
                  <a:srgbClr val="000000"/>
                </a:solidFill>
                <a:latin typeface="Courier New" pitchFamily="49" charset="0"/>
                <a:cs typeface="Courier New" pitchFamily="49" charset="0"/>
              </a:rPr>
              <a:t> </a:t>
            </a:r>
            <a:r>
              <a:rPr lang="en-US" sz="1200" b="1" dirty="0" smtClean="0">
                <a:solidFill>
                  <a:srgbClr val="000000"/>
                </a:solidFill>
                <a:latin typeface="Courier New" pitchFamily="49" charset="0"/>
                <a:cs typeface="Courier New" pitchFamily="49" charset="0"/>
              </a:rPr>
              <a:t>   </a:t>
            </a:r>
            <a:r>
              <a:rPr lang="en-US" sz="1200"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sz="1200" b="1" dirty="0">
                <a:latin typeface="Courier New" pitchFamily="49" charset="0"/>
                <a:cs typeface="Courier New" pitchFamily="49" charset="0"/>
              </a:rPr>
              <a:t/>
            </a:r>
            <a:br>
              <a:rPr lang="en-US" sz="1200" b="1" dirty="0">
                <a:latin typeface="Courier New" pitchFamily="49" charset="0"/>
                <a:cs typeface="Courier New" pitchFamily="49" charset="0"/>
              </a:rPr>
            </a:br>
            <a:r>
              <a:rPr lang="en-US" sz="1200" b="1" dirty="0" smtClean="0">
                <a:latin typeface="Courier New" pitchFamily="49" charset="0"/>
                <a:cs typeface="Courier New" pitchFamily="49" charset="0"/>
              </a:rPr>
              <a:t>    </a:t>
            </a:r>
            <a:r>
              <a:rPr lang="en-US" sz="1200" b="1" dirty="0">
                <a:solidFill>
                  <a:srgbClr val="CC7832"/>
                </a:solidFill>
                <a:latin typeface="Courier New" panose="02070309020205020404" pitchFamily="49" charset="0"/>
                <a:cs typeface="Courier New" panose="02070309020205020404" pitchFamily="49" charset="0"/>
              </a:rPr>
              <a:t>void</a:t>
            </a:r>
            <a:r>
              <a:rPr lang="en-US" sz="1200" b="1" dirty="0" smtClean="0">
                <a:solidFill>
                  <a:srgbClr val="C0C0C0"/>
                </a:solidFill>
                <a:latin typeface="Courier New" pitchFamily="49" charset="0"/>
                <a:cs typeface="Courier New" pitchFamily="49" charset="0"/>
              </a:rPr>
              <a:t> </a:t>
            </a:r>
            <a:r>
              <a:rPr lang="en-US" sz="1200" b="1" dirty="0" err="1">
                <a:solidFill>
                  <a:srgbClr val="A9B7C6"/>
                </a:solidFill>
                <a:latin typeface="Courier New" panose="02070309020205020404" pitchFamily="49" charset="0"/>
                <a:cs typeface="Courier New" panose="02070309020205020404" pitchFamily="49" charset="0"/>
              </a:rPr>
              <a:t>setSkew</a:t>
            </a:r>
            <a:r>
              <a:rPr lang="en-US" sz="1200" b="1" dirty="0">
                <a:solidFill>
                  <a:srgbClr val="A9B7C6"/>
                </a:solidFill>
                <a:latin typeface="Courier New" panose="02070309020205020404" pitchFamily="49" charset="0"/>
                <a:cs typeface="Courier New" panose="02070309020205020404" pitchFamily="49" charset="0"/>
              </a:rPr>
              <a:t>(</a:t>
            </a:r>
            <a:r>
              <a:rPr lang="en-US" sz="1200" b="1" dirty="0" err="1">
                <a:solidFill>
                  <a:srgbClr val="CC7832"/>
                </a:solidFill>
                <a:latin typeface="Courier New" panose="02070309020205020404" pitchFamily="49" charset="0"/>
                <a:cs typeface="Courier New" panose="02070309020205020404" pitchFamily="49" charset="0"/>
              </a:rPr>
              <a:t>bool</a:t>
            </a:r>
            <a:r>
              <a:rPr lang="en-US" sz="1200" b="1" dirty="0">
                <a:solidFill>
                  <a:srgbClr val="C0C0C0"/>
                </a:solidFill>
                <a:latin typeface="Courier New" pitchFamily="49" charset="0"/>
                <a:cs typeface="Courier New" pitchFamily="49" charset="0"/>
              </a:rPr>
              <a:t> </a:t>
            </a:r>
            <a:r>
              <a:rPr lang="en-US" sz="1200" b="1" dirty="0">
                <a:solidFill>
                  <a:srgbClr val="A9B7C6"/>
                </a:solidFill>
                <a:latin typeface="Courier New" panose="02070309020205020404" pitchFamily="49" charset="0"/>
                <a:cs typeface="Courier New" panose="02070309020205020404" pitchFamily="49" charset="0"/>
              </a:rPr>
              <a:t>skew) {</a:t>
            </a:r>
          </a:p>
          <a:p>
            <a:pPr lvl="0" defTabSz="914400" eaLnBrk="0" fontAlgn="base" hangingPunct="0">
              <a:spcBef>
                <a:spcPct val="0"/>
              </a:spcBef>
              <a:spcAft>
                <a:spcPct val="0"/>
              </a:spcAft>
            </a:pPr>
            <a:r>
              <a:rPr lang="en-US" sz="1200" b="1" dirty="0">
                <a:solidFill>
                  <a:srgbClr val="000000"/>
                </a:solidFill>
                <a:latin typeface="Courier New" pitchFamily="49" charset="0"/>
                <a:cs typeface="Courier New" pitchFamily="49" charset="0"/>
              </a:rPr>
              <a:t> </a:t>
            </a:r>
            <a:r>
              <a:rPr lang="en-US" sz="1200" b="1" dirty="0" smtClean="0">
                <a:solidFill>
                  <a:srgbClr val="000000"/>
                </a:solidFill>
                <a:latin typeface="Courier New" pitchFamily="49" charset="0"/>
                <a:cs typeface="Courier New" pitchFamily="49" charset="0"/>
              </a:rPr>
              <a:t>       </a:t>
            </a:r>
            <a:r>
              <a:rPr lang="en-US" sz="1200" b="1" dirty="0" err="1">
                <a:solidFill>
                  <a:schemeClr val="accent4"/>
                </a:solidFill>
                <a:latin typeface="Courier New" pitchFamily="49" charset="0"/>
                <a:cs typeface="Courier New" pitchFamily="49" charset="0"/>
              </a:rPr>
              <a:t>m_skew</a:t>
            </a:r>
            <a:r>
              <a:rPr lang="en-US" sz="1200" b="1" dirty="0" smtClean="0">
                <a:solidFill>
                  <a:srgbClr val="C0C0C0"/>
                </a:solidFill>
                <a:latin typeface="Courier New" pitchFamily="49" charset="0"/>
                <a:cs typeface="Courier New" pitchFamily="49" charset="0"/>
              </a:rPr>
              <a:t> </a:t>
            </a:r>
            <a:r>
              <a:rPr lang="en-US" sz="1200" b="1" dirty="0">
                <a:solidFill>
                  <a:srgbClr val="A9B7C6"/>
                </a:solidFill>
                <a:latin typeface="Courier New" panose="02070309020205020404" pitchFamily="49" charset="0"/>
                <a:cs typeface="Courier New" panose="02070309020205020404" pitchFamily="49" charset="0"/>
              </a:rPr>
              <a:t>= skew;</a:t>
            </a:r>
          </a:p>
          <a:p>
            <a:pPr lvl="0" defTabSz="914400" eaLnBrk="0" fontAlgn="base" hangingPunct="0">
              <a:spcBef>
                <a:spcPct val="0"/>
              </a:spcBef>
              <a:spcAft>
                <a:spcPct val="0"/>
              </a:spcAft>
            </a:pPr>
            <a:r>
              <a:rPr lang="en-US" sz="1200" b="1" dirty="0">
                <a:solidFill>
                  <a:srgbClr val="A9B7C6"/>
                </a:solidFill>
                <a:latin typeface="Courier New" panose="02070309020205020404" pitchFamily="49" charset="0"/>
                <a:cs typeface="Courier New" panose="02070309020205020404" pitchFamily="49" charset="0"/>
              </a:rPr>
              <a:t>    }</a:t>
            </a:r>
          </a:p>
          <a:p>
            <a:pPr lvl="0" defTabSz="914400" eaLnBrk="0" fontAlgn="base" hangingPunct="0">
              <a:spcBef>
                <a:spcPct val="0"/>
              </a:spcBef>
              <a:spcAft>
                <a:spcPct val="0"/>
              </a:spcAft>
            </a:pPr>
            <a:r>
              <a:rPr lang="en-US" sz="1200" b="1" dirty="0">
                <a:solidFill>
                  <a:srgbClr val="CC7832"/>
                </a:solidFill>
                <a:latin typeface="Courier New" panose="02070309020205020404" pitchFamily="49" charset="0"/>
                <a:cs typeface="Courier New" panose="02070309020205020404" pitchFamily="49" charset="0"/>
              </a:rPr>
              <a:t>private</a:t>
            </a:r>
            <a:r>
              <a:rPr lang="en-US" sz="12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200" b="1" dirty="0">
                <a:solidFill>
                  <a:srgbClr val="000000"/>
                </a:solidFill>
                <a:latin typeface="Courier New" pitchFamily="49" charset="0"/>
                <a:cs typeface="Courier New" pitchFamily="49" charset="0"/>
              </a:rPr>
              <a:t> </a:t>
            </a:r>
            <a:r>
              <a:rPr lang="en-US" sz="1200" b="1" dirty="0" smtClean="0">
                <a:solidFill>
                  <a:srgbClr val="000000"/>
                </a:solidFill>
                <a:latin typeface="Courier New" pitchFamily="49" charset="0"/>
                <a:cs typeface="Courier New" pitchFamily="49" charset="0"/>
              </a:rPr>
              <a:t>   </a:t>
            </a:r>
            <a:r>
              <a:rPr lang="en-US" sz="1200" b="1" dirty="0" err="1">
                <a:solidFill>
                  <a:srgbClr val="CC7832"/>
                </a:solidFill>
                <a:latin typeface="Courier New" panose="02070309020205020404" pitchFamily="49" charset="0"/>
                <a:cs typeface="Courier New" panose="02070309020205020404" pitchFamily="49" charset="0"/>
              </a:rPr>
              <a:t>bool</a:t>
            </a:r>
            <a:r>
              <a:rPr lang="en-US" sz="1200" b="1" dirty="0" smtClean="0">
                <a:solidFill>
                  <a:srgbClr val="C0C0C0"/>
                </a:solidFill>
                <a:latin typeface="Courier New" pitchFamily="49" charset="0"/>
                <a:cs typeface="Courier New" pitchFamily="49" charset="0"/>
              </a:rPr>
              <a:t> </a:t>
            </a:r>
            <a:r>
              <a:rPr lang="en-US" sz="1200" b="1" dirty="0" err="1">
                <a:solidFill>
                  <a:schemeClr val="accent4"/>
                </a:solidFill>
                <a:latin typeface="Courier New" pitchFamily="49" charset="0"/>
                <a:cs typeface="Courier New" pitchFamily="49" charset="0"/>
              </a:rPr>
              <a:t>m_skew</a:t>
            </a:r>
            <a:r>
              <a:rPr lang="en-US" sz="12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200" b="1" dirty="0">
                <a:solidFill>
                  <a:srgbClr val="A9B7C6"/>
                </a:solidFill>
                <a:latin typeface="Courier New" panose="02070309020205020404" pitchFamily="49" charset="0"/>
                <a:cs typeface="Courier New" panose="02070309020205020404" pitchFamily="49" charset="0"/>
              </a:rPr>
              <a:t>}</a:t>
            </a:r>
            <a:endParaRPr lang="en-US" altLang="en-US" sz="1200" b="1" dirty="0">
              <a:solidFill>
                <a:srgbClr val="A9B7C6"/>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8975021"/>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PROPERTIES: </a:t>
            </a:r>
            <a:r>
              <a:rPr lang="en-US" dirty="0">
                <a:solidFill>
                  <a:schemeClr val="accent1"/>
                </a:solidFill>
              </a:rPr>
              <a:t>Q_PROPERTY</a:t>
            </a:r>
          </a:p>
        </p:txBody>
      </p:sp>
      <p:sp>
        <p:nvSpPr>
          <p:cNvPr id="5" name="Content Placeholder 4"/>
          <p:cNvSpPr>
            <a:spLocks noGrp="1"/>
          </p:cNvSpPr>
          <p:nvPr>
            <p:ph sz="quarter" idx="11"/>
          </p:nvPr>
        </p:nvSpPr>
        <p:spPr/>
        <p:txBody>
          <a:bodyPr>
            <a:normAutofit fontScale="92500" lnSpcReduction="10000"/>
          </a:bodyPr>
          <a:lstStyle/>
          <a:p>
            <a:r>
              <a:rPr lang="en-US" dirty="0">
                <a:solidFill>
                  <a:schemeClr val="accent4"/>
                </a:solidFill>
              </a:rPr>
              <a:t>type </a:t>
            </a:r>
            <a:r>
              <a:rPr lang="en-US" dirty="0" smtClean="0">
                <a:solidFill>
                  <a:schemeClr val="accent4"/>
                </a:solidFill>
              </a:rPr>
              <a:t>name </a:t>
            </a:r>
            <a:r>
              <a:rPr lang="en-US" dirty="0" smtClean="0">
                <a:solidFill>
                  <a:schemeClr val="accent1"/>
                </a:solidFill>
              </a:rPr>
              <a:t>– a property type and name (not member!)</a:t>
            </a:r>
          </a:p>
          <a:p>
            <a:r>
              <a:rPr lang="en-US" dirty="0" smtClean="0">
                <a:solidFill>
                  <a:schemeClr val="accent4"/>
                </a:solidFill>
              </a:rPr>
              <a:t>READ</a:t>
            </a:r>
            <a:r>
              <a:rPr lang="en-US" dirty="0" smtClean="0"/>
              <a:t> </a:t>
            </a:r>
            <a:r>
              <a:rPr lang="en-US" dirty="0" smtClean="0">
                <a:solidFill>
                  <a:schemeClr val="accent1"/>
                </a:solidFill>
              </a:rPr>
              <a:t>–</a:t>
            </a:r>
            <a:r>
              <a:rPr lang="en-US" dirty="0" smtClean="0"/>
              <a:t> a</a:t>
            </a:r>
            <a:r>
              <a:rPr lang="en-US" dirty="0"/>
              <a:t>  </a:t>
            </a:r>
            <a:r>
              <a:rPr lang="en-US" dirty="0" err="1"/>
              <a:t>const</a:t>
            </a:r>
            <a:r>
              <a:rPr lang="en-US" dirty="0"/>
              <a:t> </a:t>
            </a:r>
            <a:r>
              <a:rPr lang="en-US" dirty="0" err="1" smtClean="0"/>
              <a:t>accessor</a:t>
            </a:r>
            <a:r>
              <a:rPr lang="en-US" dirty="0" smtClean="0"/>
              <a:t> </a:t>
            </a:r>
            <a:r>
              <a:rPr lang="en-US" dirty="0"/>
              <a:t>function is required if no MEMBER variable was </a:t>
            </a:r>
            <a:r>
              <a:rPr lang="en-US" dirty="0" smtClean="0"/>
              <a:t>specified. It must </a:t>
            </a:r>
            <a:r>
              <a:rPr lang="en-US" dirty="0"/>
              <a:t>return either the property's type or a </a:t>
            </a:r>
            <a:r>
              <a:rPr lang="en-US" dirty="0" err="1"/>
              <a:t>const</a:t>
            </a:r>
            <a:r>
              <a:rPr lang="en-US" dirty="0"/>
              <a:t> reference to that type</a:t>
            </a:r>
            <a:r>
              <a:rPr lang="en-US" dirty="0" smtClean="0"/>
              <a:t>.</a:t>
            </a:r>
          </a:p>
          <a:p>
            <a:r>
              <a:rPr lang="en-US" dirty="0" smtClean="0">
                <a:solidFill>
                  <a:schemeClr val="accent4"/>
                </a:solidFill>
              </a:rPr>
              <a:t>WRITE</a:t>
            </a:r>
            <a:r>
              <a:rPr lang="en-US" dirty="0" smtClean="0">
                <a:solidFill>
                  <a:schemeClr val="accent1"/>
                </a:solidFill>
              </a:rPr>
              <a:t> (optional) – a write </a:t>
            </a:r>
            <a:r>
              <a:rPr lang="en-US" dirty="0" err="1" smtClean="0">
                <a:solidFill>
                  <a:schemeClr val="accent1"/>
                </a:solidFill>
              </a:rPr>
              <a:t>accessor</a:t>
            </a:r>
            <a:r>
              <a:rPr lang="en-US" dirty="0" smtClean="0">
                <a:solidFill>
                  <a:schemeClr val="accent1"/>
                </a:solidFill>
              </a:rPr>
              <a:t> function. It </a:t>
            </a:r>
            <a:r>
              <a:rPr lang="en-US" dirty="0">
                <a:solidFill>
                  <a:schemeClr val="accent1"/>
                </a:solidFill>
              </a:rPr>
              <a:t>must return void and must take exactly one argument, either of the property's type or a pointer or reference to that </a:t>
            </a:r>
            <a:r>
              <a:rPr lang="en-US" dirty="0" smtClean="0">
                <a:solidFill>
                  <a:schemeClr val="accent1"/>
                </a:solidFill>
              </a:rPr>
              <a:t>type.</a:t>
            </a:r>
          </a:p>
          <a:p>
            <a:r>
              <a:rPr lang="en-US" dirty="0">
                <a:solidFill>
                  <a:schemeClr val="accent4"/>
                </a:solidFill>
              </a:rPr>
              <a:t>MEMBER</a:t>
            </a:r>
            <a:r>
              <a:rPr lang="en-US" dirty="0"/>
              <a:t> – a variable association. It is required if no READ </a:t>
            </a:r>
            <a:r>
              <a:rPr lang="en-US" dirty="0" err="1"/>
              <a:t>accessor</a:t>
            </a:r>
            <a:r>
              <a:rPr lang="en-US" dirty="0"/>
              <a:t> function is specified. It's still possible to use READ or WRITE </a:t>
            </a:r>
            <a:r>
              <a:rPr lang="en-US" dirty="0" err="1"/>
              <a:t>accessor</a:t>
            </a:r>
            <a:r>
              <a:rPr lang="en-US" dirty="0"/>
              <a:t> functions in addition to MEMBER variable association (but not both).</a:t>
            </a:r>
          </a:p>
          <a:p>
            <a:endParaRPr lang="en-US" dirty="0" smtClean="0">
              <a:solidFill>
                <a:schemeClr val="accent1"/>
              </a:solidFill>
            </a:endParaRPr>
          </a:p>
        </p:txBody>
      </p:sp>
    </p:spTree>
    <p:extLst>
      <p:ext uri="{BB962C8B-B14F-4D97-AF65-F5344CB8AC3E}">
        <p14:creationId xmlns:p14="http://schemas.microsoft.com/office/powerpoint/2010/main" val="3029120630"/>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PROPERTIES: </a:t>
            </a:r>
            <a:r>
              <a:rPr lang="en-US" dirty="0">
                <a:solidFill>
                  <a:schemeClr val="accent1"/>
                </a:solidFill>
              </a:rPr>
              <a:t>Q_PROPERTY</a:t>
            </a:r>
          </a:p>
        </p:txBody>
      </p:sp>
      <p:sp>
        <p:nvSpPr>
          <p:cNvPr id="5" name="Content Placeholder 4"/>
          <p:cNvSpPr>
            <a:spLocks noGrp="1"/>
          </p:cNvSpPr>
          <p:nvPr>
            <p:ph sz="quarter" idx="11"/>
          </p:nvPr>
        </p:nvSpPr>
        <p:spPr/>
        <p:txBody>
          <a:bodyPr>
            <a:normAutofit lnSpcReduction="10000"/>
          </a:bodyPr>
          <a:lstStyle/>
          <a:p>
            <a:r>
              <a:rPr lang="en-US" dirty="0">
                <a:solidFill>
                  <a:schemeClr val="accent4"/>
                </a:solidFill>
              </a:rPr>
              <a:t>RESET</a:t>
            </a:r>
            <a:r>
              <a:rPr lang="en-US" dirty="0">
                <a:solidFill>
                  <a:schemeClr val="accent1"/>
                </a:solidFill>
              </a:rPr>
              <a:t> (optional) – a function for setting the property back to its context specific default value. The RESET function must return void and take no parameters</a:t>
            </a:r>
            <a:r>
              <a:rPr lang="en-US" dirty="0" smtClean="0">
                <a:solidFill>
                  <a:schemeClr val="accent1"/>
                </a:solidFill>
              </a:rPr>
              <a:t>.</a:t>
            </a:r>
            <a:endParaRPr lang="en-US" dirty="0" smtClean="0">
              <a:solidFill>
                <a:schemeClr val="accent4"/>
              </a:solidFill>
            </a:endParaRPr>
          </a:p>
          <a:p>
            <a:r>
              <a:rPr lang="en-US" dirty="0" smtClean="0">
                <a:solidFill>
                  <a:schemeClr val="accent4"/>
                </a:solidFill>
              </a:rPr>
              <a:t>NOTIFY</a:t>
            </a:r>
            <a:r>
              <a:rPr lang="en-US" dirty="0" smtClean="0">
                <a:solidFill>
                  <a:schemeClr val="accent1"/>
                </a:solidFill>
              </a:rPr>
              <a:t> (optional) </a:t>
            </a:r>
            <a:r>
              <a:rPr lang="ru-RU" dirty="0" smtClean="0">
                <a:solidFill>
                  <a:schemeClr val="accent1"/>
                </a:solidFill>
              </a:rPr>
              <a:t>– </a:t>
            </a:r>
            <a:r>
              <a:rPr lang="en-US" dirty="0" smtClean="0">
                <a:solidFill>
                  <a:schemeClr val="accent1"/>
                </a:solidFill>
              </a:rPr>
              <a:t>existing </a:t>
            </a:r>
            <a:r>
              <a:rPr lang="en-US" dirty="0">
                <a:solidFill>
                  <a:schemeClr val="accent1"/>
                </a:solidFill>
              </a:rPr>
              <a:t>signal in that class that is emitted whenever the value of the property changes. NOTIFY signals for MEMBER variables must take zero or one parameter, which must be of the same type as the property. The parameter will take the new value of the property</a:t>
            </a:r>
            <a:r>
              <a:rPr lang="en-US" dirty="0" smtClean="0">
                <a:solidFill>
                  <a:schemeClr val="accent1"/>
                </a:solidFill>
              </a:rPr>
              <a:t>. Qt </a:t>
            </a:r>
            <a:r>
              <a:rPr lang="en-US" dirty="0">
                <a:solidFill>
                  <a:schemeClr val="accent1"/>
                </a:solidFill>
              </a:rPr>
              <a:t>emits automatically that signal when needed for MEMBER properties that do not have an explicit setter.</a:t>
            </a:r>
            <a:endParaRPr lang="en-US" dirty="0" smtClean="0">
              <a:solidFill>
                <a:schemeClr val="accent1"/>
              </a:solidFill>
            </a:endParaRPr>
          </a:p>
        </p:txBody>
      </p:sp>
    </p:spTree>
    <p:extLst>
      <p:ext uri="{BB962C8B-B14F-4D97-AF65-F5344CB8AC3E}">
        <p14:creationId xmlns:p14="http://schemas.microsoft.com/office/powerpoint/2010/main" val="1705325193"/>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PROPERTIES: </a:t>
            </a:r>
            <a:r>
              <a:rPr lang="en-US" dirty="0">
                <a:solidFill>
                  <a:schemeClr val="accent1"/>
                </a:solidFill>
              </a:rPr>
              <a:t>Q_PROPERTY</a:t>
            </a:r>
          </a:p>
        </p:txBody>
      </p:sp>
      <p:sp>
        <p:nvSpPr>
          <p:cNvPr id="5" name="Content Placeholder 4"/>
          <p:cNvSpPr>
            <a:spLocks noGrp="1"/>
          </p:cNvSpPr>
          <p:nvPr>
            <p:ph sz="quarter" idx="11"/>
          </p:nvPr>
        </p:nvSpPr>
        <p:spPr/>
        <p:txBody>
          <a:bodyPr>
            <a:normAutofit/>
          </a:bodyPr>
          <a:lstStyle/>
          <a:p>
            <a:pPr fontAlgn="base"/>
            <a:r>
              <a:rPr lang="en-US" dirty="0" smtClean="0">
                <a:solidFill>
                  <a:schemeClr val="accent4"/>
                </a:solidFill>
              </a:rPr>
              <a:t>REVISION</a:t>
            </a:r>
            <a:r>
              <a:rPr lang="en-US" dirty="0"/>
              <a:t> </a:t>
            </a:r>
            <a:r>
              <a:rPr lang="en-US" dirty="0" smtClean="0"/>
              <a:t>(optional, default </a:t>
            </a:r>
            <a:r>
              <a:rPr lang="en-US" dirty="0" smtClean="0">
                <a:solidFill>
                  <a:schemeClr val="accent3"/>
                </a:solidFill>
              </a:rPr>
              <a:t>0</a:t>
            </a:r>
            <a:r>
              <a:rPr lang="en-US" dirty="0"/>
              <a:t>). Revision number defines the property and its </a:t>
            </a:r>
            <a:r>
              <a:rPr lang="en-US" dirty="0" err="1"/>
              <a:t>notifier</a:t>
            </a:r>
            <a:r>
              <a:rPr lang="en-US" dirty="0"/>
              <a:t> signal to be used in a particular revision of the </a:t>
            </a:r>
            <a:r>
              <a:rPr lang="en-US" dirty="0" smtClean="0"/>
              <a:t>API.</a:t>
            </a:r>
          </a:p>
          <a:p>
            <a:pPr fontAlgn="base"/>
            <a:r>
              <a:rPr lang="en-US" dirty="0" smtClean="0">
                <a:solidFill>
                  <a:schemeClr val="accent4"/>
                </a:solidFill>
              </a:rPr>
              <a:t>DESIGNABLE</a:t>
            </a:r>
            <a:r>
              <a:rPr lang="en-US" dirty="0" smtClean="0"/>
              <a:t> (optional, default </a:t>
            </a:r>
            <a:r>
              <a:rPr lang="en-US" dirty="0" smtClean="0">
                <a:solidFill>
                  <a:schemeClr val="accent3"/>
                </a:solidFill>
              </a:rPr>
              <a:t>true</a:t>
            </a:r>
            <a:r>
              <a:rPr lang="en-US" dirty="0" smtClean="0"/>
              <a:t>) indicates </a:t>
            </a:r>
            <a:r>
              <a:rPr lang="en-US" dirty="0"/>
              <a:t>whether the property should be visible in the property editor of </a:t>
            </a:r>
            <a:r>
              <a:rPr lang="en-US" dirty="0" smtClean="0"/>
              <a:t>Qt Designer. Instead of true or false, you can specify a </a:t>
            </a:r>
            <a:r>
              <a:rPr lang="en-US" dirty="0" err="1" smtClean="0"/>
              <a:t>boolean</a:t>
            </a:r>
            <a:r>
              <a:rPr lang="en-US" dirty="0" smtClean="0"/>
              <a:t> member function.</a:t>
            </a:r>
          </a:p>
          <a:p>
            <a:pPr marL="0" indent="0" fontAlgn="base">
              <a:buNone/>
            </a:pPr>
            <a:endParaRPr lang="en-US" dirty="0"/>
          </a:p>
        </p:txBody>
      </p:sp>
    </p:spTree>
    <p:extLst>
      <p:ext uri="{BB962C8B-B14F-4D97-AF65-F5344CB8AC3E}">
        <p14:creationId xmlns:p14="http://schemas.microsoft.com/office/powerpoint/2010/main" val="978731273"/>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PROPERTIES: </a:t>
            </a:r>
            <a:r>
              <a:rPr lang="en-US" dirty="0">
                <a:solidFill>
                  <a:schemeClr val="accent1"/>
                </a:solidFill>
              </a:rPr>
              <a:t>Q_PROPERTY</a:t>
            </a:r>
          </a:p>
        </p:txBody>
      </p:sp>
      <p:sp>
        <p:nvSpPr>
          <p:cNvPr id="5" name="Content Placeholder 4"/>
          <p:cNvSpPr>
            <a:spLocks noGrp="1"/>
          </p:cNvSpPr>
          <p:nvPr>
            <p:ph sz="quarter" idx="11"/>
          </p:nvPr>
        </p:nvSpPr>
        <p:spPr/>
        <p:txBody>
          <a:bodyPr>
            <a:normAutofit/>
          </a:bodyPr>
          <a:lstStyle/>
          <a:p>
            <a:pPr fontAlgn="base"/>
            <a:r>
              <a:rPr lang="en-US" dirty="0" smtClean="0">
                <a:solidFill>
                  <a:schemeClr val="accent4"/>
                </a:solidFill>
              </a:rPr>
              <a:t>STORED</a:t>
            </a:r>
            <a:r>
              <a:rPr lang="en-US" dirty="0"/>
              <a:t> </a:t>
            </a:r>
            <a:r>
              <a:rPr lang="en-US" dirty="0" smtClean="0"/>
              <a:t>(</a:t>
            </a:r>
            <a:r>
              <a:rPr lang="en-US" dirty="0"/>
              <a:t>optional, default </a:t>
            </a:r>
            <a:r>
              <a:rPr lang="en-US" dirty="0">
                <a:solidFill>
                  <a:schemeClr val="accent3"/>
                </a:solidFill>
              </a:rPr>
              <a:t>true</a:t>
            </a:r>
            <a:r>
              <a:rPr lang="en-US" dirty="0"/>
              <a:t>)</a:t>
            </a:r>
            <a:r>
              <a:rPr lang="en-US" dirty="0" smtClean="0"/>
              <a:t> </a:t>
            </a:r>
            <a:r>
              <a:rPr lang="en-US" dirty="0"/>
              <a:t>indicates whether the property should be thought of as existing on its own or as depending on other values. It also indicates whether the property value must be saved when storing the object's </a:t>
            </a:r>
            <a:r>
              <a:rPr lang="en-US" dirty="0" smtClean="0"/>
              <a:t>state.</a:t>
            </a:r>
            <a:endParaRPr lang="en-US" dirty="0"/>
          </a:p>
          <a:p>
            <a:pPr fontAlgn="base"/>
            <a:r>
              <a:rPr lang="en-US" dirty="0" smtClean="0">
                <a:solidFill>
                  <a:schemeClr val="accent4"/>
                </a:solidFill>
              </a:rPr>
              <a:t>USER</a:t>
            </a:r>
            <a:r>
              <a:rPr lang="en-US" dirty="0"/>
              <a:t> (optional, default </a:t>
            </a:r>
            <a:r>
              <a:rPr lang="en-US" dirty="0">
                <a:solidFill>
                  <a:schemeClr val="accent3"/>
                </a:solidFill>
              </a:rPr>
              <a:t>false</a:t>
            </a:r>
            <a:r>
              <a:rPr lang="en-US" dirty="0"/>
              <a:t>) attribute indicates whether the property is designated as the user-facing or user-editable property.</a:t>
            </a:r>
          </a:p>
          <a:p>
            <a:pPr marL="0" indent="0" fontAlgn="base">
              <a:buNone/>
            </a:pPr>
            <a:endParaRPr lang="en-US" dirty="0"/>
          </a:p>
          <a:p>
            <a:pPr marL="0" indent="0" fontAlgn="base">
              <a:buNone/>
            </a:pPr>
            <a:endParaRPr lang="en-US" dirty="0"/>
          </a:p>
        </p:txBody>
      </p:sp>
    </p:spTree>
    <p:extLst>
      <p:ext uri="{BB962C8B-B14F-4D97-AF65-F5344CB8AC3E}">
        <p14:creationId xmlns:p14="http://schemas.microsoft.com/office/powerpoint/2010/main" val="620124235"/>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PROPERTIES: </a:t>
            </a:r>
            <a:r>
              <a:rPr lang="en-US" dirty="0">
                <a:solidFill>
                  <a:schemeClr val="accent1"/>
                </a:solidFill>
              </a:rPr>
              <a:t>Q_PROPERTY</a:t>
            </a:r>
          </a:p>
        </p:txBody>
      </p:sp>
      <p:sp>
        <p:nvSpPr>
          <p:cNvPr id="5" name="Content Placeholder 4"/>
          <p:cNvSpPr>
            <a:spLocks noGrp="1"/>
          </p:cNvSpPr>
          <p:nvPr>
            <p:ph sz="quarter" idx="11"/>
          </p:nvPr>
        </p:nvSpPr>
        <p:spPr/>
        <p:txBody>
          <a:bodyPr>
            <a:normAutofit/>
          </a:bodyPr>
          <a:lstStyle/>
          <a:p>
            <a:pPr fontAlgn="base"/>
            <a:r>
              <a:rPr lang="en-US" dirty="0" smtClean="0">
                <a:solidFill>
                  <a:schemeClr val="accent4"/>
                </a:solidFill>
              </a:rPr>
              <a:t>CONSTANT</a:t>
            </a:r>
            <a:r>
              <a:rPr lang="en-US" dirty="0"/>
              <a:t> </a:t>
            </a:r>
            <a:r>
              <a:rPr lang="en-US" dirty="0" smtClean="0"/>
              <a:t>(is absent by default) </a:t>
            </a:r>
            <a:r>
              <a:rPr lang="en-US" dirty="0"/>
              <a:t>indicates that the property value is constant. For a given </a:t>
            </a:r>
            <a:r>
              <a:rPr lang="en-US" dirty="0" smtClean="0"/>
              <a:t>object, </a:t>
            </a:r>
            <a:r>
              <a:rPr lang="en-US" dirty="0"/>
              <a:t>the READ method of a constant property must </a:t>
            </a:r>
            <a:r>
              <a:rPr lang="en-US" dirty="0" smtClean="0"/>
              <a:t>always return </a:t>
            </a:r>
            <a:r>
              <a:rPr lang="en-US" dirty="0"/>
              <a:t>the same </a:t>
            </a:r>
            <a:r>
              <a:rPr lang="en-US" dirty="0" smtClean="0"/>
              <a:t>value. </a:t>
            </a:r>
            <a:r>
              <a:rPr lang="en-US" dirty="0"/>
              <a:t>A constant property cannot have a WRITE method or a NOTIFY signal.</a:t>
            </a:r>
          </a:p>
          <a:p>
            <a:pPr fontAlgn="base"/>
            <a:r>
              <a:rPr lang="en-US" dirty="0">
                <a:solidFill>
                  <a:schemeClr val="accent4"/>
                </a:solidFill>
              </a:rPr>
              <a:t>FINAL</a:t>
            </a:r>
            <a:r>
              <a:rPr lang="en-US" dirty="0">
                <a:solidFill>
                  <a:schemeClr val="accent1"/>
                </a:solidFill>
              </a:rPr>
              <a:t> (is absent by default) indicates that the property will not be overridden by a derived class.</a:t>
            </a:r>
            <a:endParaRPr lang="ru-RU" dirty="0">
              <a:solidFill>
                <a:schemeClr val="accent1"/>
              </a:solidFill>
            </a:endParaRPr>
          </a:p>
          <a:p>
            <a:pPr fontAlgn="base"/>
            <a:endParaRPr lang="ru-RU" dirty="0" smtClean="0"/>
          </a:p>
          <a:p>
            <a:pPr marL="0" indent="0" fontAlgn="base">
              <a:buNone/>
            </a:pPr>
            <a:endParaRPr lang="en-US" dirty="0"/>
          </a:p>
          <a:p>
            <a:pPr marL="0" indent="0" fontAlgn="base">
              <a:buNone/>
            </a:pPr>
            <a:endParaRPr lang="en-US" dirty="0"/>
          </a:p>
        </p:txBody>
      </p:sp>
    </p:spTree>
    <p:extLst>
      <p:ext uri="{BB962C8B-B14F-4D97-AF65-F5344CB8AC3E}">
        <p14:creationId xmlns:p14="http://schemas.microsoft.com/office/powerpoint/2010/main" val="1782104514"/>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PROPERTIES: </a:t>
            </a:r>
            <a:r>
              <a:rPr lang="en-US" dirty="0">
                <a:solidFill>
                  <a:schemeClr val="accent1"/>
                </a:solidFill>
              </a:rPr>
              <a:t>Q_PROPERTY</a:t>
            </a:r>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lvl="0" defTabSz="914400" eaLnBrk="0" fontAlgn="base" hangingPunct="0">
              <a:spcBef>
                <a:spcPct val="0"/>
              </a:spcBef>
              <a:spcAft>
                <a:spcPct val="0"/>
              </a:spcAft>
            </a:pPr>
            <a:r>
              <a:rPr lang="en-US" b="1" dirty="0">
                <a:solidFill>
                  <a:srgbClr val="808080"/>
                </a:solidFill>
                <a:latin typeface="Courier New" panose="02070309020205020404" pitchFamily="49" charset="0"/>
                <a:cs typeface="Courier New" panose="02070309020205020404" pitchFamily="49" charset="0"/>
              </a:rPr>
              <a:t>// </a:t>
            </a:r>
            <a:r>
              <a:rPr lang="en-US" b="1" dirty="0" smtClean="0">
                <a:solidFill>
                  <a:srgbClr val="808080"/>
                </a:solidFill>
                <a:latin typeface="Courier New" panose="02070309020205020404" pitchFamily="49" charset="0"/>
                <a:cs typeface="Courier New" panose="02070309020205020404" pitchFamily="49" charset="0"/>
              </a:rPr>
              <a:t>through meta-object system</a:t>
            </a:r>
          </a:p>
          <a:p>
            <a:pPr lvl="0" defTabSz="914400" eaLnBrk="0" fontAlgn="base" hangingPunct="0">
              <a:spcBef>
                <a:spcPct val="0"/>
              </a:spcBef>
              <a:spcAft>
                <a:spcPct val="0"/>
              </a:spcAft>
            </a:pPr>
            <a:endParaRPr lang="en-US" b="1" dirty="0" smtClean="0">
              <a:solidFill>
                <a:srgbClr val="808080"/>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b="1" dirty="0" err="1">
                <a:solidFill>
                  <a:srgbClr val="9876AA"/>
                </a:solidFill>
                <a:latin typeface="Courier New" panose="02070309020205020404" pitchFamily="49" charset="0"/>
                <a:cs typeface="Courier New" panose="02070309020205020404" pitchFamily="49" charset="0"/>
              </a:rPr>
              <a:t>QObject</a:t>
            </a:r>
            <a:r>
              <a:rPr lang="en-US" b="1" dirty="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*object = button;</a:t>
            </a:r>
            <a:br>
              <a:rPr lang="en-US" b="1" dirty="0">
                <a:solidFill>
                  <a:srgbClr val="A9B7C6"/>
                </a:solidFill>
                <a:latin typeface="Courier New" panose="02070309020205020404" pitchFamily="49" charset="0"/>
                <a:cs typeface="Courier New" panose="02070309020205020404" pitchFamily="49" charset="0"/>
              </a:rPr>
            </a:br>
            <a:endParaRPr lang="en-US" b="1" dirty="0">
              <a:solidFill>
                <a:srgbClr val="A9B7C6"/>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b="1" dirty="0" err="1">
                <a:solidFill>
                  <a:srgbClr val="9876AA"/>
                </a:solidFill>
                <a:latin typeface="Courier New" panose="02070309020205020404" pitchFamily="49" charset="0"/>
                <a:cs typeface="Courier New" panose="02070309020205020404" pitchFamily="49" charset="0"/>
              </a:rPr>
              <a:t>QVariant</a:t>
            </a:r>
            <a:r>
              <a:rPr lang="en-US" b="1" dirty="0">
                <a:solidFill>
                  <a:srgbClr val="A9B7C6"/>
                </a:solidFill>
                <a:latin typeface="Courier New" panose="02070309020205020404" pitchFamily="49" charset="0"/>
                <a:cs typeface="Courier New" panose="02070309020205020404" pitchFamily="49" charset="0"/>
              </a:rPr>
              <a:t> value =</a:t>
            </a:r>
          </a:p>
          <a:p>
            <a:pPr lvl="0" defTabSz="914400" eaLnBrk="0" fontAlgn="base" hangingPunct="0">
              <a:spcBef>
                <a:spcPct val="0"/>
              </a:spcBef>
              <a:spcAft>
                <a:spcPct val="0"/>
              </a:spcAft>
            </a:pPr>
            <a:r>
              <a:rPr lang="en-US" b="1" dirty="0">
                <a:solidFill>
                  <a:srgbClr val="9876AA"/>
                </a:solidFill>
                <a:latin typeface="Courier New" panose="02070309020205020404" pitchFamily="49" charset="0"/>
                <a:cs typeface="Courier New" panose="02070309020205020404" pitchFamily="49" charset="0"/>
              </a:rPr>
              <a:t> </a:t>
            </a:r>
            <a:r>
              <a:rPr lang="en-US" b="1" dirty="0" smtClean="0">
                <a:solidFill>
                  <a:srgbClr val="9876AA"/>
                </a:solidFill>
                <a:latin typeface="Courier New" panose="02070309020205020404" pitchFamily="49" charset="0"/>
                <a:cs typeface="Courier New" panose="02070309020205020404" pitchFamily="49" charset="0"/>
              </a:rPr>
              <a:t>   </a:t>
            </a:r>
            <a:r>
              <a:rPr lang="en-US" b="1" dirty="0" smtClean="0">
                <a:solidFill>
                  <a:srgbClr val="A9B7C6"/>
                </a:solidFill>
                <a:latin typeface="Courier New" panose="02070309020205020404" pitchFamily="49" charset="0"/>
                <a:cs typeface="Courier New" panose="02070309020205020404" pitchFamily="49" charset="0"/>
              </a:rPr>
              <a:t>object-</a:t>
            </a:r>
            <a:r>
              <a:rPr lang="en-US" b="1" dirty="0">
                <a:solidFill>
                  <a:srgbClr val="A9B7C6"/>
                </a:solidFill>
                <a:latin typeface="Courier New" panose="02070309020205020404" pitchFamily="49" charset="0"/>
                <a:cs typeface="Courier New" panose="02070309020205020404" pitchFamily="49" charset="0"/>
              </a:rPr>
              <a:t>&gt;property(</a:t>
            </a:r>
            <a:r>
              <a:rPr lang="en-US" b="1" dirty="0">
                <a:solidFill>
                  <a:srgbClr val="6A8759"/>
                </a:solidFill>
                <a:latin typeface="Courier New" panose="02070309020205020404" pitchFamily="49" charset="0"/>
                <a:cs typeface="Courier New" panose="02070309020205020404" pitchFamily="49" charset="0"/>
              </a:rPr>
              <a:t>"down"</a:t>
            </a:r>
            <a:r>
              <a:rPr lang="en-US"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endParaRPr lang="en-US" b="1" dirty="0">
              <a:solidFill>
                <a:srgbClr val="000000"/>
              </a:solidFill>
              <a:latin typeface="Courier New" pitchFamily="49" charset="0"/>
              <a:cs typeface="Courier New" pitchFamily="49" charset="0"/>
            </a:endParaRPr>
          </a:p>
          <a:p>
            <a:pPr lvl="0"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object-&gt;</a:t>
            </a:r>
            <a:r>
              <a:rPr lang="en-US" b="1" dirty="0" err="1">
                <a:solidFill>
                  <a:srgbClr val="A9B7C6"/>
                </a:solidFill>
                <a:latin typeface="Courier New" panose="02070309020205020404" pitchFamily="49" charset="0"/>
                <a:cs typeface="Courier New" panose="02070309020205020404" pitchFamily="49" charset="0"/>
              </a:rPr>
              <a:t>setProperty</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6A8759"/>
                </a:solidFill>
                <a:latin typeface="Courier New" panose="02070309020205020404" pitchFamily="49" charset="0"/>
                <a:cs typeface="Courier New" panose="02070309020205020404" pitchFamily="49" charset="0"/>
              </a:rPr>
              <a:t>"down"</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C0C0C0"/>
                </a:solidFill>
                <a:latin typeface="Courier New" pitchFamily="49" charset="0"/>
                <a:cs typeface="Courier New" pitchFamily="49" charset="0"/>
              </a:rPr>
              <a:t> </a:t>
            </a:r>
            <a:r>
              <a:rPr lang="en-US" b="1" dirty="0">
                <a:solidFill>
                  <a:srgbClr val="CC7832"/>
                </a:solidFill>
                <a:latin typeface="Courier New" panose="02070309020205020404" pitchFamily="49" charset="0"/>
                <a:cs typeface="Courier New" panose="02070309020205020404" pitchFamily="49" charset="0"/>
              </a:rPr>
              <a:t>true</a:t>
            </a:r>
            <a:r>
              <a:rPr lang="en-US" b="1" dirty="0">
                <a:solidFill>
                  <a:srgbClr val="A9B7C6"/>
                </a:solidFill>
                <a:latin typeface="Courier New" panose="02070309020205020404" pitchFamily="49" charset="0"/>
                <a:cs typeface="Courier New" panose="02070309020205020404" pitchFamily="49" charset="0"/>
              </a:rPr>
              <a:t>);</a:t>
            </a:r>
            <a:endParaRPr lang="en-US" altLang="en-US" b="1" dirty="0">
              <a:solidFill>
                <a:srgbClr val="A9B7C6"/>
              </a:solidFill>
              <a:latin typeface="Courier New" panose="02070309020205020404" pitchFamily="49" charset="0"/>
              <a:cs typeface="Courier New" panose="02070309020205020404" pitchFamily="49" charset="0"/>
            </a:endParaRPr>
          </a:p>
        </p:txBody>
      </p:sp>
      <p:sp>
        <p:nvSpPr>
          <p:cNvPr id="6" name="Rectangle 1"/>
          <p:cNvSpPr>
            <a:spLocks noChangeArrowheads="1"/>
          </p:cNvSpPr>
          <p:nvPr/>
        </p:nvSpPr>
        <p:spPr bwMode="auto">
          <a:xfrm>
            <a:off x="149626" y="955531"/>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lvl="0" defTabSz="914400" eaLnBrk="0" fontAlgn="base" hangingPunct="0">
              <a:spcBef>
                <a:spcPct val="0"/>
              </a:spcBef>
              <a:spcAft>
                <a:spcPct val="0"/>
              </a:spcAft>
            </a:pPr>
            <a:r>
              <a:rPr lang="en-US" b="1" dirty="0">
                <a:solidFill>
                  <a:srgbClr val="808080"/>
                </a:solidFill>
                <a:latin typeface="Courier New" panose="02070309020205020404" pitchFamily="49" charset="0"/>
                <a:cs typeface="Courier New" panose="02070309020205020404" pitchFamily="49" charset="0"/>
              </a:rPr>
              <a:t>// d</a:t>
            </a:r>
            <a:r>
              <a:rPr lang="en-US" b="1" dirty="0" smtClean="0">
                <a:solidFill>
                  <a:srgbClr val="808080"/>
                </a:solidFill>
                <a:latin typeface="Courier New" panose="02070309020205020404" pitchFamily="49" charset="0"/>
                <a:cs typeface="Courier New" panose="02070309020205020404" pitchFamily="49" charset="0"/>
              </a:rPr>
              <a:t>irect access</a:t>
            </a:r>
          </a:p>
          <a:p>
            <a:pPr lvl="0" defTabSz="914400" eaLnBrk="0" fontAlgn="base" hangingPunct="0">
              <a:spcBef>
                <a:spcPct val="0"/>
              </a:spcBef>
              <a:spcAft>
                <a:spcPct val="0"/>
              </a:spcAft>
            </a:pPr>
            <a:endParaRPr lang="en-US" b="1" dirty="0">
              <a:solidFill>
                <a:srgbClr val="808080"/>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b="1" dirty="0" err="1">
                <a:solidFill>
                  <a:srgbClr val="9876AA"/>
                </a:solidFill>
                <a:latin typeface="Courier New" panose="02070309020205020404" pitchFamily="49" charset="0"/>
                <a:cs typeface="Courier New" panose="02070309020205020404" pitchFamily="49" charset="0"/>
              </a:rPr>
              <a:t>QPushButton</a:t>
            </a:r>
            <a:r>
              <a:rPr lang="en-US" b="1" dirty="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*button = </a:t>
            </a:r>
            <a:r>
              <a:rPr lang="en-US" b="1" dirty="0">
                <a:solidFill>
                  <a:srgbClr val="CC7832"/>
                </a:solidFill>
                <a:latin typeface="Courier New" panose="02070309020205020404" pitchFamily="49" charset="0"/>
                <a:cs typeface="Courier New" panose="02070309020205020404" pitchFamily="49" charset="0"/>
              </a:rPr>
              <a:t>new</a:t>
            </a:r>
            <a:r>
              <a:rPr lang="en-US" b="1" dirty="0">
                <a:solidFill>
                  <a:srgbClr val="C0C0C0"/>
                </a:solidFill>
                <a:latin typeface="Courier New" pitchFamily="49" charset="0"/>
                <a:cs typeface="Courier New" pitchFamily="49" charset="0"/>
              </a:rPr>
              <a:t> </a:t>
            </a:r>
            <a:r>
              <a:rPr lang="en-US" b="1" dirty="0" err="1">
                <a:solidFill>
                  <a:srgbClr val="9876AA"/>
                </a:solidFill>
                <a:latin typeface="Courier New" panose="02070309020205020404" pitchFamily="49" charset="0"/>
                <a:cs typeface="Courier New" panose="02070309020205020404" pitchFamily="49" charset="0"/>
              </a:rPr>
              <a:t>QPushButton</a:t>
            </a:r>
            <a:r>
              <a:rPr lang="en-US"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b="1" dirty="0" smtClean="0">
                <a:latin typeface="Courier New" pitchFamily="49" charset="0"/>
                <a:cs typeface="Courier New" pitchFamily="49" charset="0"/>
              </a:rPr>
              <a:t/>
            </a:r>
            <a:br>
              <a:rPr lang="en-US" b="1" dirty="0" smtClean="0">
                <a:latin typeface="Courier New" pitchFamily="49" charset="0"/>
                <a:cs typeface="Courier New" pitchFamily="49" charset="0"/>
              </a:rPr>
            </a:br>
            <a:r>
              <a:rPr lang="en-US" b="1" dirty="0" err="1">
                <a:solidFill>
                  <a:srgbClr val="CC7832"/>
                </a:solidFill>
                <a:latin typeface="Courier New" panose="02070309020205020404" pitchFamily="49" charset="0"/>
                <a:cs typeface="Courier New" panose="02070309020205020404" pitchFamily="49" charset="0"/>
              </a:rPr>
              <a:t>bool</a:t>
            </a:r>
            <a:r>
              <a:rPr lang="en-US" b="1" dirty="0" smtClean="0">
                <a:solidFill>
                  <a:srgbClr val="6897BB"/>
                </a:solidFill>
                <a:latin typeface="Courier New" panose="02070309020205020404" pitchFamily="49" charset="0"/>
                <a:cs typeface="Courier New" panose="02070309020205020404" pitchFamily="49" charset="0"/>
              </a:rPr>
              <a:t> </a:t>
            </a:r>
            <a:r>
              <a:rPr lang="en-US" b="1" dirty="0" err="1">
                <a:solidFill>
                  <a:srgbClr val="A9B7C6"/>
                </a:solidFill>
                <a:latin typeface="Courier New" panose="02070309020205020404" pitchFamily="49" charset="0"/>
                <a:cs typeface="Courier New" panose="02070309020205020404" pitchFamily="49" charset="0"/>
              </a:rPr>
              <a:t>isDown</a:t>
            </a:r>
            <a:r>
              <a:rPr lang="en-US" b="1" dirty="0">
                <a:solidFill>
                  <a:srgbClr val="A9B7C6"/>
                </a:solidFill>
                <a:latin typeface="Courier New" panose="02070309020205020404" pitchFamily="49" charset="0"/>
                <a:cs typeface="Courier New" panose="02070309020205020404" pitchFamily="49" charset="0"/>
              </a:rPr>
              <a:t> = </a:t>
            </a:r>
            <a:r>
              <a:rPr lang="en-US" b="1" dirty="0" smtClean="0">
                <a:solidFill>
                  <a:srgbClr val="A9B7C6"/>
                </a:solidFill>
                <a:latin typeface="Courier New" panose="02070309020205020404" pitchFamily="49" charset="0"/>
                <a:cs typeface="Courier New" panose="02070309020205020404" pitchFamily="49" charset="0"/>
              </a:rPr>
              <a:t>button-&gt;</a:t>
            </a:r>
            <a:r>
              <a:rPr lang="en-US" b="1" dirty="0" err="1" smtClean="0">
                <a:solidFill>
                  <a:srgbClr val="A9B7C6"/>
                </a:solidFill>
                <a:latin typeface="Courier New" panose="02070309020205020404" pitchFamily="49" charset="0"/>
                <a:cs typeface="Courier New" panose="02070309020205020404" pitchFamily="49" charset="0"/>
              </a:rPr>
              <a:t>isDown</a:t>
            </a:r>
            <a:r>
              <a:rPr lang="en-US" b="1" dirty="0" smtClean="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endParaRPr lang="en-US" b="1" dirty="0">
              <a:solidFill>
                <a:srgbClr val="A9B7C6"/>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button-&gt;</a:t>
            </a:r>
            <a:r>
              <a:rPr lang="en-US" b="1" dirty="0" err="1">
                <a:solidFill>
                  <a:srgbClr val="A9B7C6"/>
                </a:solidFill>
                <a:latin typeface="Courier New" panose="02070309020205020404" pitchFamily="49" charset="0"/>
                <a:cs typeface="Courier New" panose="02070309020205020404" pitchFamily="49" charset="0"/>
              </a:rPr>
              <a:t>setDown</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CC7832"/>
                </a:solidFill>
                <a:latin typeface="Courier New" panose="02070309020205020404" pitchFamily="49" charset="0"/>
                <a:cs typeface="Courier New" panose="02070309020205020404" pitchFamily="49" charset="0"/>
              </a:rPr>
              <a:t>true</a:t>
            </a:r>
            <a:r>
              <a:rPr lang="en-US" b="1" dirty="0">
                <a:solidFill>
                  <a:srgbClr val="A9B7C6"/>
                </a:solidFill>
                <a:latin typeface="Courier New" panose="02070309020205020404" pitchFamily="49" charset="0"/>
                <a:cs typeface="Courier New" panose="02070309020205020404" pitchFamily="49" charset="0"/>
              </a:rPr>
              <a:t>);</a:t>
            </a:r>
            <a:endParaRPr lang="en-US" altLang="en-US" b="1" dirty="0">
              <a:solidFill>
                <a:srgbClr val="A9B7C6"/>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563780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a:t>
            </a:r>
          </a:p>
        </p:txBody>
      </p:sp>
      <p:sp>
        <p:nvSpPr>
          <p:cNvPr id="5" name="Content Placeholder 4"/>
          <p:cNvSpPr>
            <a:spLocks noGrp="1"/>
          </p:cNvSpPr>
          <p:nvPr>
            <p:ph sz="quarter" idx="11"/>
          </p:nvPr>
        </p:nvSpPr>
        <p:spPr/>
        <p:txBody>
          <a:bodyPr/>
          <a:lstStyle/>
          <a:p>
            <a:r>
              <a:rPr lang="en-US" sz="3200" dirty="0" err="1" smtClean="0"/>
              <a:t>Vladislav</a:t>
            </a:r>
            <a:r>
              <a:rPr lang="en-US" sz="3200" dirty="0" smtClean="0"/>
              <a:t> Borodin</a:t>
            </a:r>
            <a:endParaRPr lang="en-US" sz="3200" dirty="0"/>
          </a:p>
          <a:p>
            <a:r>
              <a:rPr lang="en-US" sz="2400" dirty="0" smtClean="0"/>
              <a:t>vladboro@outlook.com</a:t>
            </a:r>
            <a:endParaRPr lang="en-US" sz="2400" dirty="0"/>
          </a:p>
          <a:p>
            <a:endParaRPr lang="en-US" dirty="0"/>
          </a:p>
          <a:p>
            <a:r>
              <a:rPr lang="en-US" dirty="0">
                <a:hlinkClick r:id="rId2"/>
              </a:rPr>
              <a:t>http://luxoft-training.ru</a:t>
            </a:r>
            <a:endParaRPr lang="en-US" dirty="0"/>
          </a:p>
          <a:p>
            <a:r>
              <a:rPr lang="en-US" dirty="0">
                <a:hlinkClick r:id="rId3"/>
              </a:rPr>
              <a:t>http://luxoft-training.com</a:t>
            </a:r>
            <a:endParaRPr lang="en-US" dirty="0"/>
          </a:p>
          <a:p>
            <a:endParaRPr lang="en-US" dirty="0"/>
          </a:p>
        </p:txBody>
      </p:sp>
    </p:spTree>
    <p:extLst>
      <p:ext uri="{BB962C8B-B14F-4D97-AF65-F5344CB8AC3E}">
        <p14:creationId xmlns:p14="http://schemas.microsoft.com/office/powerpoint/2010/main" val="23140437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QT </a:t>
            </a:r>
            <a:r>
              <a:rPr lang="en-US" dirty="0" smtClean="0"/>
              <a:t>Ecosystem: </a:t>
            </a:r>
            <a:r>
              <a:rPr lang="en-US" dirty="0" smtClean="0">
                <a:solidFill>
                  <a:schemeClr val="accent1"/>
                </a:solidFill>
              </a:rPr>
              <a:t>QMAKE</a:t>
            </a:r>
            <a:endParaRPr lang="en-US" dirty="0">
              <a:solidFill>
                <a:schemeClr val="accent1"/>
              </a:solidFill>
            </a:endParaRPr>
          </a:p>
        </p:txBody>
      </p:sp>
      <p:sp>
        <p:nvSpPr>
          <p:cNvPr id="5" name="Content Placeholder 4"/>
          <p:cNvSpPr>
            <a:spLocks noGrp="1"/>
          </p:cNvSpPr>
          <p:nvPr>
            <p:ph sz="quarter" idx="11"/>
          </p:nvPr>
        </p:nvSpPr>
        <p:spPr/>
        <p:txBody>
          <a:bodyPr/>
          <a:lstStyle/>
          <a:p>
            <a:r>
              <a:rPr lang="en-US" dirty="0" smtClean="0">
                <a:solidFill>
                  <a:schemeClr val="accent3"/>
                </a:solidFill>
              </a:rPr>
              <a:t>qmake</a:t>
            </a:r>
            <a:r>
              <a:rPr lang="en-US" dirty="0" smtClean="0"/>
              <a:t> is tool to generate a makefile for compilers</a:t>
            </a:r>
          </a:p>
          <a:p>
            <a:r>
              <a:rPr lang="en-US" dirty="0" smtClean="0"/>
              <a:t>Third-party compilers (</a:t>
            </a:r>
            <a:r>
              <a:rPr lang="en-US" dirty="0" err="1" smtClean="0"/>
              <a:t>MinGW</a:t>
            </a:r>
            <a:r>
              <a:rPr lang="en-US" dirty="0" smtClean="0"/>
              <a:t>, Clang, GCC) use this generated makefile to compile project</a:t>
            </a:r>
          </a:p>
          <a:p>
            <a:pPr marL="0" indent="0">
              <a:buNone/>
            </a:pPr>
            <a:endParaRPr lang="en-US" dirty="0"/>
          </a:p>
          <a:p>
            <a:r>
              <a:rPr lang="en-US" dirty="0" smtClean="0">
                <a:solidFill>
                  <a:schemeClr val="accent3"/>
                </a:solidFill>
              </a:rPr>
              <a:t>qmake</a:t>
            </a:r>
            <a:r>
              <a:rPr lang="en-US" dirty="0" smtClean="0">
                <a:solidFill>
                  <a:schemeClr val="accent5"/>
                </a:solidFill>
              </a:rPr>
              <a:t> </a:t>
            </a:r>
            <a:r>
              <a:rPr lang="en-US" dirty="0" smtClean="0"/>
              <a:t>is configured by the project </a:t>
            </a:r>
            <a:r>
              <a:rPr lang="en-US" dirty="0" smtClean="0">
                <a:solidFill>
                  <a:schemeClr val="accent3"/>
                </a:solidFill>
              </a:rPr>
              <a:t>.pro</a:t>
            </a:r>
            <a:r>
              <a:rPr lang="en-US" dirty="0" smtClean="0"/>
              <a:t>-file</a:t>
            </a:r>
          </a:p>
        </p:txBody>
      </p:sp>
    </p:spTree>
    <p:extLst>
      <p:ext uri="{BB962C8B-B14F-4D97-AF65-F5344CB8AC3E}">
        <p14:creationId xmlns:p14="http://schemas.microsoft.com/office/powerpoint/2010/main" val="3094834479"/>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PROPERTIES: </a:t>
            </a:r>
            <a:r>
              <a:rPr lang="en-US" dirty="0" smtClean="0">
                <a:solidFill>
                  <a:schemeClr val="accent1"/>
                </a:solidFill>
              </a:rPr>
              <a:t>DYNAMIC PROPERTIES</a:t>
            </a:r>
            <a:endParaRPr lang="en-US" dirty="0">
              <a:solidFill>
                <a:schemeClr val="accent1"/>
              </a:solidFill>
            </a:endParaRPr>
          </a:p>
        </p:txBody>
      </p:sp>
      <p:sp>
        <p:nvSpPr>
          <p:cNvPr id="5" name="Content Placeholder 4"/>
          <p:cNvSpPr>
            <a:spLocks noGrp="1"/>
          </p:cNvSpPr>
          <p:nvPr>
            <p:ph sz="quarter" idx="11"/>
          </p:nvPr>
        </p:nvSpPr>
        <p:spPr/>
        <p:txBody>
          <a:bodyPr>
            <a:normAutofit/>
          </a:bodyPr>
          <a:lstStyle/>
          <a:p>
            <a:pPr fontAlgn="base"/>
            <a:r>
              <a:rPr lang="en-US" dirty="0" err="1" smtClean="0">
                <a:solidFill>
                  <a:schemeClr val="accent3"/>
                </a:solidFill>
              </a:rPr>
              <a:t>QObject</a:t>
            </a:r>
            <a:r>
              <a:rPr lang="en-US" dirty="0">
                <a:solidFill>
                  <a:schemeClr val="accent3"/>
                </a:solidFill>
              </a:rPr>
              <a:t>::</a:t>
            </a:r>
            <a:r>
              <a:rPr lang="en-US" dirty="0" err="1">
                <a:solidFill>
                  <a:schemeClr val="accent3"/>
                </a:solidFill>
              </a:rPr>
              <a:t>setProperty</a:t>
            </a:r>
            <a:r>
              <a:rPr lang="en-US" dirty="0">
                <a:solidFill>
                  <a:schemeClr val="accent3"/>
                </a:solidFill>
              </a:rPr>
              <a:t>() </a:t>
            </a:r>
            <a:r>
              <a:rPr lang="en-US" dirty="0"/>
              <a:t>can also be used to add new properties </a:t>
            </a:r>
            <a:r>
              <a:rPr lang="en-US" dirty="0" smtClean="0"/>
              <a:t>at </a:t>
            </a:r>
            <a:r>
              <a:rPr lang="en-US" dirty="0"/>
              <a:t>runtime</a:t>
            </a:r>
            <a:r>
              <a:rPr lang="en-US" dirty="0" smtClean="0"/>
              <a:t>.</a:t>
            </a:r>
          </a:p>
          <a:p>
            <a:pPr fontAlgn="base"/>
            <a:r>
              <a:rPr lang="en-US" dirty="0" smtClean="0"/>
              <a:t>If there is no property with the given name or if the given value is not compatible with the existed property type, new property will be created.</a:t>
            </a:r>
          </a:p>
          <a:p>
            <a:pPr fontAlgn="base"/>
            <a:r>
              <a:rPr lang="en-US" dirty="0" smtClean="0"/>
              <a:t>Note that new properties will be created in the class instance only, not in meta-type.</a:t>
            </a:r>
            <a:endParaRPr lang="ru-RU" dirty="0" smtClean="0"/>
          </a:p>
          <a:p>
            <a:pPr marL="0" indent="0" fontAlgn="base">
              <a:buNone/>
            </a:pPr>
            <a:endParaRPr lang="en-US" dirty="0" smtClean="0"/>
          </a:p>
          <a:p>
            <a:pPr marL="0" indent="0" fontAlgn="base">
              <a:buNone/>
            </a:pPr>
            <a:endParaRPr lang="en-US" dirty="0"/>
          </a:p>
        </p:txBody>
      </p:sp>
    </p:spTree>
    <p:extLst>
      <p:ext uri="{BB962C8B-B14F-4D97-AF65-F5344CB8AC3E}">
        <p14:creationId xmlns:p14="http://schemas.microsoft.com/office/powerpoint/2010/main" val="2254788866"/>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PROPERTIES: </a:t>
            </a:r>
            <a:r>
              <a:rPr lang="en-US" dirty="0" smtClean="0">
                <a:solidFill>
                  <a:schemeClr val="accent1"/>
                </a:solidFill>
              </a:rPr>
              <a:t>USING CUSTOM TYPES</a:t>
            </a:r>
            <a:endParaRPr lang="en-US" dirty="0">
              <a:solidFill>
                <a:schemeClr val="accent1"/>
              </a:solidFill>
            </a:endParaRPr>
          </a:p>
        </p:txBody>
      </p:sp>
      <p:sp>
        <p:nvSpPr>
          <p:cNvPr id="5" name="Content Placeholder 4"/>
          <p:cNvSpPr>
            <a:spLocks noGrp="1"/>
          </p:cNvSpPr>
          <p:nvPr>
            <p:ph sz="quarter" idx="11"/>
          </p:nvPr>
        </p:nvSpPr>
        <p:spPr>
          <a:xfrm>
            <a:off x="286941" y="897732"/>
            <a:ext cx="4056459" cy="4099718"/>
          </a:xfrm>
        </p:spPr>
        <p:txBody>
          <a:bodyPr>
            <a:normAutofit/>
          </a:bodyPr>
          <a:lstStyle/>
          <a:p>
            <a:pPr fontAlgn="base"/>
            <a:r>
              <a:rPr lang="en-US" dirty="0">
                <a:solidFill>
                  <a:schemeClr val="accent1"/>
                </a:solidFill>
              </a:rPr>
              <a:t>For using </a:t>
            </a:r>
            <a:r>
              <a:rPr lang="en-US" dirty="0" smtClean="0">
                <a:solidFill>
                  <a:schemeClr val="accent1"/>
                </a:solidFill>
              </a:rPr>
              <a:t>non-Qt types use </a:t>
            </a:r>
            <a:r>
              <a:rPr lang="ru-RU" dirty="0" smtClean="0">
                <a:solidFill>
                  <a:schemeClr val="accent3"/>
                </a:solidFill>
              </a:rPr>
              <a:t>Q_DECLARE_METATYPE</a:t>
            </a:r>
            <a:r>
              <a:rPr lang="ru-RU" dirty="0" smtClean="0">
                <a:solidFill>
                  <a:schemeClr val="accent1"/>
                </a:solidFill>
              </a:rPr>
              <a:t>.</a:t>
            </a:r>
            <a:endParaRPr lang="en-US" dirty="0">
              <a:solidFill>
                <a:schemeClr val="accent1"/>
              </a:solidFill>
            </a:endParaRPr>
          </a:p>
          <a:p>
            <a:pPr fontAlgn="base"/>
            <a:r>
              <a:rPr lang="en-US" dirty="0"/>
              <a:t>If </a:t>
            </a:r>
            <a:r>
              <a:rPr lang="en-US" dirty="0" smtClean="0"/>
              <a:t>property type </a:t>
            </a:r>
            <a:r>
              <a:rPr lang="en-US" dirty="0"/>
              <a:t>is </a:t>
            </a:r>
            <a:r>
              <a:rPr lang="en-US" dirty="0" err="1" smtClean="0"/>
              <a:t>enum</a:t>
            </a:r>
            <a:r>
              <a:rPr lang="en-US" dirty="0" smtClean="0"/>
              <a:t>, </a:t>
            </a:r>
            <a:r>
              <a:rPr lang="en-US" dirty="0"/>
              <a:t>use </a:t>
            </a:r>
            <a:r>
              <a:rPr lang="en-US" dirty="0">
                <a:solidFill>
                  <a:schemeClr val="accent3"/>
                </a:solidFill>
              </a:rPr>
              <a:t>Q_ENUM</a:t>
            </a:r>
            <a:r>
              <a:rPr lang="en-US" dirty="0"/>
              <a:t> – all its constants will be available from meta-object </a:t>
            </a:r>
            <a:r>
              <a:rPr lang="en-US" dirty="0" smtClean="0"/>
              <a:t>system.</a:t>
            </a:r>
            <a:endParaRPr lang="ru-RU" dirty="0" smtClean="0"/>
          </a:p>
          <a:p>
            <a:pPr fontAlgn="base"/>
            <a:r>
              <a:rPr lang="en-US" dirty="0" smtClean="0">
                <a:solidFill>
                  <a:schemeClr val="accent3"/>
                </a:solidFill>
              </a:rPr>
              <a:t>Q_FLAG</a:t>
            </a:r>
            <a:r>
              <a:rPr lang="en-US" dirty="0" smtClean="0"/>
              <a:t> is the same but indicates that values can </a:t>
            </a:r>
            <a:r>
              <a:rPr lang="en-US" dirty="0" err="1" smtClean="0"/>
              <a:t>OR'd</a:t>
            </a:r>
            <a:endParaRPr lang="en-US" dirty="0"/>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defTabSz="914400" eaLnBrk="0" fontAlgn="base" hangingPunct="0">
              <a:spcBef>
                <a:spcPct val="0"/>
              </a:spcBef>
              <a:spcAft>
                <a:spcPct val="0"/>
              </a:spcAft>
            </a:pPr>
            <a:r>
              <a:rPr lang="en-US" sz="1200" b="1" dirty="0">
                <a:solidFill>
                  <a:srgbClr val="CC7832"/>
                </a:solidFill>
                <a:latin typeface="Courier New" panose="02070309020205020404" pitchFamily="49" charset="0"/>
                <a:cs typeface="Courier New" panose="02070309020205020404" pitchFamily="49" charset="0"/>
              </a:rPr>
              <a:t>class</a:t>
            </a:r>
            <a:r>
              <a:rPr lang="en-US" sz="1200" b="1" dirty="0">
                <a:solidFill>
                  <a:srgbClr val="C0C0C0"/>
                </a:solidFill>
                <a:latin typeface="Courier New" pitchFamily="49" charset="0"/>
                <a:cs typeface="Courier New" pitchFamily="49" charset="0"/>
              </a:rPr>
              <a:t> </a:t>
            </a:r>
            <a:r>
              <a:rPr lang="en-US" sz="1200" b="1" dirty="0" err="1">
                <a:solidFill>
                  <a:srgbClr val="9876AA"/>
                </a:solidFill>
                <a:latin typeface="Courier New" panose="02070309020205020404" pitchFamily="49" charset="0"/>
                <a:cs typeface="Courier New" panose="02070309020205020404" pitchFamily="49" charset="0"/>
              </a:rPr>
              <a:t>MyClass</a:t>
            </a:r>
            <a:r>
              <a:rPr lang="en-US" sz="1200" b="1" dirty="0">
                <a:solidFill>
                  <a:srgbClr val="C0C0C0"/>
                </a:solidFill>
                <a:latin typeface="Courier New" pitchFamily="49" charset="0"/>
                <a:cs typeface="Courier New" pitchFamily="49" charset="0"/>
              </a:rPr>
              <a:t> </a:t>
            </a:r>
            <a:r>
              <a:rPr lang="en-US" sz="1200" b="1" dirty="0">
                <a:solidFill>
                  <a:srgbClr val="A9B7C6"/>
                </a:solidFill>
                <a:latin typeface="Courier New" panose="02070309020205020404" pitchFamily="49" charset="0"/>
                <a:cs typeface="Courier New" panose="02070309020205020404" pitchFamily="49" charset="0"/>
              </a:rPr>
              <a:t>:</a:t>
            </a:r>
            <a:r>
              <a:rPr lang="en-US" sz="1200" b="1" dirty="0">
                <a:solidFill>
                  <a:srgbClr val="C0C0C0"/>
                </a:solidFill>
                <a:latin typeface="Courier New" pitchFamily="49" charset="0"/>
                <a:cs typeface="Courier New" pitchFamily="49" charset="0"/>
              </a:rPr>
              <a:t> </a:t>
            </a:r>
            <a:r>
              <a:rPr lang="en-US" sz="1200" b="1" dirty="0">
                <a:solidFill>
                  <a:srgbClr val="CC7832"/>
                </a:solidFill>
                <a:latin typeface="Courier New" panose="02070309020205020404" pitchFamily="49" charset="0"/>
                <a:cs typeface="Courier New" panose="02070309020205020404" pitchFamily="49" charset="0"/>
              </a:rPr>
              <a:t>public</a:t>
            </a:r>
            <a:r>
              <a:rPr lang="en-US" sz="1200" b="1" dirty="0">
                <a:solidFill>
                  <a:srgbClr val="C0C0C0"/>
                </a:solidFill>
                <a:latin typeface="Courier New" pitchFamily="49" charset="0"/>
                <a:cs typeface="Courier New" pitchFamily="49" charset="0"/>
              </a:rPr>
              <a:t> </a:t>
            </a:r>
            <a:r>
              <a:rPr lang="en-US" sz="1200" b="1" dirty="0" err="1">
                <a:solidFill>
                  <a:srgbClr val="9876AA"/>
                </a:solidFill>
                <a:latin typeface="Courier New" panose="02070309020205020404" pitchFamily="49" charset="0"/>
                <a:cs typeface="Courier New" panose="02070309020205020404" pitchFamily="49" charset="0"/>
              </a:rPr>
              <a:t>QObject</a:t>
            </a:r>
            <a:r>
              <a:rPr lang="en-US" sz="1200" b="1" dirty="0">
                <a:solidFill>
                  <a:srgbClr val="C0C0C0"/>
                </a:solidFill>
                <a:latin typeface="Courier New" pitchFamily="49" charset="0"/>
                <a:cs typeface="Courier New" pitchFamily="49" charset="0"/>
              </a:rPr>
              <a:t> </a:t>
            </a:r>
            <a:r>
              <a:rPr lang="en-US" sz="1200" b="1" dirty="0" smtClean="0">
                <a:solidFill>
                  <a:srgbClr val="000000"/>
                </a:solidFill>
                <a:latin typeface="Courier New" pitchFamily="49" charset="0"/>
                <a:cs typeface="Courier New" pitchFamily="49" charset="0"/>
              </a:rPr>
              <a:t>{</a:t>
            </a:r>
          </a:p>
          <a:p>
            <a:pPr defTabSz="914400" eaLnBrk="0" fontAlgn="base" hangingPunct="0">
              <a:spcBef>
                <a:spcPct val="0"/>
              </a:spcBef>
              <a:spcAft>
                <a:spcPct val="0"/>
              </a:spcAft>
            </a:pPr>
            <a:r>
              <a:rPr lang="en-US" sz="1200" b="1" dirty="0">
                <a:solidFill>
                  <a:srgbClr val="6897BB"/>
                </a:solidFill>
                <a:latin typeface="Courier New" panose="02070309020205020404" pitchFamily="49" charset="0"/>
                <a:cs typeface="Courier New" panose="02070309020205020404" pitchFamily="49" charset="0"/>
              </a:rPr>
              <a:t>Q_OBJECT</a:t>
            </a:r>
          </a:p>
          <a:p>
            <a:pPr defTabSz="914400" eaLnBrk="0" fontAlgn="base" hangingPunct="0">
              <a:spcBef>
                <a:spcPct val="0"/>
              </a:spcBef>
              <a:spcAft>
                <a:spcPct val="0"/>
              </a:spcAft>
            </a:pPr>
            <a:r>
              <a:rPr lang="en-US" sz="1200" b="1" dirty="0" smtClean="0">
                <a:solidFill>
                  <a:srgbClr val="800080"/>
                </a:solidFill>
                <a:latin typeface="Courier New" pitchFamily="49" charset="0"/>
                <a:cs typeface="Courier New" pitchFamily="49" charset="0"/>
              </a:rPr>
              <a:t>    </a:t>
            </a:r>
            <a:r>
              <a:rPr lang="en-US" sz="1200" b="1" dirty="0">
                <a:solidFill>
                  <a:srgbClr val="9876AA"/>
                </a:solidFill>
                <a:latin typeface="Courier New" panose="02070309020205020404" pitchFamily="49" charset="0"/>
                <a:cs typeface="Courier New" panose="02070309020205020404" pitchFamily="49" charset="0"/>
              </a:rPr>
              <a:t>Q_PROPERTY</a:t>
            </a:r>
            <a:r>
              <a:rPr lang="en-US" sz="1200" b="1" dirty="0">
                <a:solidFill>
                  <a:srgbClr val="A9B7C6"/>
                </a:solidFill>
                <a:latin typeface="Courier New" panose="02070309020205020404" pitchFamily="49" charset="0"/>
                <a:cs typeface="Courier New" panose="02070309020205020404" pitchFamily="49" charset="0"/>
              </a:rPr>
              <a:t>(</a:t>
            </a:r>
            <a:r>
              <a:rPr lang="en-US" sz="1200" b="1" dirty="0">
                <a:solidFill>
                  <a:srgbClr val="9876AA"/>
                </a:solidFill>
                <a:latin typeface="Courier New" panose="02070309020205020404" pitchFamily="49" charset="0"/>
                <a:cs typeface="Courier New" panose="02070309020205020404" pitchFamily="49" charset="0"/>
              </a:rPr>
              <a:t>Priority</a:t>
            </a:r>
            <a:r>
              <a:rPr lang="en-US" sz="1200" b="1" dirty="0" smtClean="0">
                <a:solidFill>
                  <a:srgbClr val="C0C0C0"/>
                </a:solidFill>
                <a:latin typeface="Courier New" pitchFamily="49" charset="0"/>
                <a:cs typeface="Courier New" pitchFamily="49" charset="0"/>
              </a:rPr>
              <a:t> </a:t>
            </a:r>
            <a:r>
              <a:rPr lang="en-US" sz="1200" b="1" dirty="0" err="1">
                <a:solidFill>
                  <a:srgbClr val="A9B7C6"/>
                </a:solidFill>
                <a:latin typeface="Courier New" panose="02070309020205020404" pitchFamily="49" charset="0"/>
                <a:cs typeface="Courier New" panose="02070309020205020404" pitchFamily="49" charset="0"/>
              </a:rPr>
              <a:t>priority</a:t>
            </a:r>
            <a:endParaRPr lang="en-US" sz="1200" b="1" dirty="0">
              <a:solidFill>
                <a:srgbClr val="A9B7C6"/>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sz="1200" b="1" dirty="0">
                <a:solidFill>
                  <a:srgbClr val="A9B7C6"/>
                </a:solidFill>
                <a:latin typeface="Courier New" panose="02070309020205020404" pitchFamily="49" charset="0"/>
                <a:cs typeface="Courier New" panose="02070309020205020404" pitchFamily="49" charset="0"/>
              </a:rPr>
              <a:t>        READ priority WRITE </a:t>
            </a:r>
            <a:r>
              <a:rPr lang="en-US" sz="1200" b="1" dirty="0" err="1">
                <a:solidFill>
                  <a:srgbClr val="A9B7C6"/>
                </a:solidFill>
                <a:latin typeface="Courier New" panose="02070309020205020404" pitchFamily="49" charset="0"/>
                <a:cs typeface="Courier New" panose="02070309020205020404" pitchFamily="49" charset="0"/>
              </a:rPr>
              <a:t>setPriority</a:t>
            </a:r>
            <a:r>
              <a:rPr lang="en-US" sz="12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200" b="1" dirty="0">
                <a:solidFill>
                  <a:srgbClr val="CC7832"/>
                </a:solidFill>
                <a:latin typeface="Courier New" panose="02070309020205020404" pitchFamily="49" charset="0"/>
                <a:cs typeface="Courier New" panose="02070309020205020404" pitchFamily="49" charset="0"/>
              </a:rPr>
              <a:t>public</a:t>
            </a:r>
            <a:r>
              <a:rPr lang="en-US" sz="12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200" b="1" dirty="0">
                <a:solidFill>
                  <a:srgbClr val="000000"/>
                </a:solidFill>
                <a:latin typeface="Courier New" pitchFamily="49" charset="0"/>
                <a:cs typeface="Courier New" pitchFamily="49" charset="0"/>
              </a:rPr>
              <a:t> </a:t>
            </a:r>
            <a:r>
              <a:rPr lang="en-US" sz="1200" b="1" dirty="0" smtClean="0">
                <a:solidFill>
                  <a:srgbClr val="000000"/>
                </a:solidFill>
                <a:latin typeface="Courier New" pitchFamily="49" charset="0"/>
                <a:cs typeface="Courier New" pitchFamily="49" charset="0"/>
              </a:rPr>
              <a:t>   </a:t>
            </a:r>
            <a:r>
              <a:rPr lang="en-US" sz="1200" b="1" dirty="0" err="1">
                <a:solidFill>
                  <a:srgbClr val="CC7832"/>
                </a:solidFill>
                <a:latin typeface="Courier New" panose="02070309020205020404" pitchFamily="49" charset="0"/>
                <a:cs typeface="Courier New" panose="02070309020205020404" pitchFamily="49" charset="0"/>
              </a:rPr>
              <a:t>enum</a:t>
            </a:r>
            <a:r>
              <a:rPr lang="en-US" sz="1200" b="1" dirty="0" smtClean="0">
                <a:solidFill>
                  <a:srgbClr val="C0C0C0"/>
                </a:solidFill>
                <a:latin typeface="Courier New" pitchFamily="49" charset="0"/>
                <a:cs typeface="Courier New" pitchFamily="49" charset="0"/>
              </a:rPr>
              <a:t> </a:t>
            </a:r>
            <a:r>
              <a:rPr lang="en-US" sz="1200" b="1" dirty="0">
                <a:solidFill>
                  <a:srgbClr val="9876AA"/>
                </a:solidFill>
                <a:latin typeface="Courier New" panose="02070309020205020404" pitchFamily="49" charset="0"/>
                <a:cs typeface="Courier New" panose="02070309020205020404" pitchFamily="49" charset="0"/>
              </a:rPr>
              <a:t>Priority</a:t>
            </a:r>
            <a:r>
              <a:rPr lang="en-US" sz="1200" b="1" dirty="0">
                <a:solidFill>
                  <a:srgbClr val="C0C0C0"/>
                </a:solidFill>
                <a:latin typeface="Courier New" pitchFamily="49" charset="0"/>
                <a:cs typeface="Courier New" pitchFamily="49" charset="0"/>
              </a:rPr>
              <a:t> </a:t>
            </a:r>
            <a:r>
              <a:rPr lang="en-US" sz="12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200" b="1" dirty="0">
                <a:solidFill>
                  <a:srgbClr val="000000"/>
                </a:solidFill>
                <a:latin typeface="Courier New" pitchFamily="49" charset="0"/>
                <a:cs typeface="Courier New" pitchFamily="49" charset="0"/>
              </a:rPr>
              <a:t> </a:t>
            </a:r>
            <a:r>
              <a:rPr lang="en-US" sz="1200" b="1" dirty="0" smtClean="0">
                <a:solidFill>
                  <a:srgbClr val="000000"/>
                </a:solidFill>
                <a:latin typeface="Courier New" pitchFamily="49" charset="0"/>
                <a:cs typeface="Courier New" pitchFamily="49" charset="0"/>
              </a:rPr>
              <a:t>       </a:t>
            </a:r>
            <a:r>
              <a:rPr lang="en-US" sz="1200" b="1" dirty="0">
                <a:solidFill>
                  <a:srgbClr val="9876AA"/>
                </a:solidFill>
                <a:latin typeface="Courier New" panose="02070309020205020404" pitchFamily="49" charset="0"/>
                <a:cs typeface="Courier New" panose="02070309020205020404" pitchFamily="49" charset="0"/>
              </a:rPr>
              <a:t>High</a:t>
            </a:r>
            <a:r>
              <a:rPr lang="en-US" sz="1200" b="1" dirty="0">
                <a:solidFill>
                  <a:srgbClr val="A9B7C6"/>
                </a:solidFill>
                <a:latin typeface="Courier New" panose="02070309020205020404" pitchFamily="49" charset="0"/>
                <a:cs typeface="Courier New" panose="02070309020205020404" pitchFamily="49" charset="0"/>
              </a:rPr>
              <a:t>,</a:t>
            </a:r>
            <a:r>
              <a:rPr lang="en-US" sz="1200" b="1" dirty="0">
                <a:solidFill>
                  <a:srgbClr val="C0C0C0"/>
                </a:solidFill>
                <a:latin typeface="Courier New" pitchFamily="49" charset="0"/>
                <a:cs typeface="Courier New" pitchFamily="49" charset="0"/>
              </a:rPr>
              <a:t> </a:t>
            </a:r>
            <a:r>
              <a:rPr lang="en-US" sz="1200" b="1" dirty="0">
                <a:solidFill>
                  <a:srgbClr val="9876AA"/>
                </a:solidFill>
                <a:latin typeface="Courier New" panose="02070309020205020404" pitchFamily="49" charset="0"/>
                <a:cs typeface="Courier New" panose="02070309020205020404" pitchFamily="49" charset="0"/>
              </a:rPr>
              <a:t>Low</a:t>
            </a:r>
            <a:r>
              <a:rPr lang="en-US" sz="1200" b="1" dirty="0">
                <a:solidFill>
                  <a:srgbClr val="A9B7C6"/>
                </a:solidFill>
                <a:latin typeface="Courier New" panose="02070309020205020404" pitchFamily="49" charset="0"/>
                <a:cs typeface="Courier New" panose="02070309020205020404" pitchFamily="49" charset="0"/>
              </a:rPr>
              <a:t>,</a:t>
            </a:r>
            <a:r>
              <a:rPr lang="en-US" sz="1200" b="1" dirty="0">
                <a:solidFill>
                  <a:srgbClr val="C0C0C0"/>
                </a:solidFill>
                <a:latin typeface="Courier New" pitchFamily="49" charset="0"/>
                <a:cs typeface="Courier New" pitchFamily="49" charset="0"/>
              </a:rPr>
              <a:t> </a:t>
            </a:r>
            <a:r>
              <a:rPr lang="en-US" sz="1200" b="1" dirty="0" err="1">
                <a:solidFill>
                  <a:srgbClr val="9876AA"/>
                </a:solidFill>
                <a:latin typeface="Courier New" panose="02070309020205020404" pitchFamily="49" charset="0"/>
                <a:cs typeface="Courier New" panose="02070309020205020404" pitchFamily="49" charset="0"/>
              </a:rPr>
              <a:t>VeryHigh</a:t>
            </a:r>
            <a:r>
              <a:rPr lang="en-US" sz="1200" b="1" dirty="0">
                <a:solidFill>
                  <a:srgbClr val="A9B7C6"/>
                </a:solidFill>
                <a:latin typeface="Courier New" panose="02070309020205020404" pitchFamily="49" charset="0"/>
                <a:cs typeface="Courier New" panose="02070309020205020404" pitchFamily="49" charset="0"/>
              </a:rPr>
              <a:t>,</a:t>
            </a:r>
            <a:r>
              <a:rPr lang="en-US" sz="1200" b="1" dirty="0">
                <a:solidFill>
                  <a:srgbClr val="C0C0C0"/>
                </a:solidFill>
                <a:latin typeface="Courier New" pitchFamily="49" charset="0"/>
                <a:cs typeface="Courier New" pitchFamily="49" charset="0"/>
              </a:rPr>
              <a:t> </a:t>
            </a:r>
            <a:r>
              <a:rPr lang="en-US" sz="1200" b="1" dirty="0" err="1">
                <a:solidFill>
                  <a:srgbClr val="9876AA"/>
                </a:solidFill>
                <a:latin typeface="Courier New" panose="02070309020205020404" pitchFamily="49" charset="0"/>
                <a:cs typeface="Courier New" panose="02070309020205020404" pitchFamily="49" charset="0"/>
              </a:rPr>
              <a:t>VeryLow</a:t>
            </a:r>
            <a:endParaRPr lang="en-US" sz="1200" b="1" dirty="0">
              <a:solidFill>
                <a:srgbClr val="9876AA"/>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sz="1200" b="1" dirty="0">
                <a:solidFill>
                  <a:srgbClr val="800080"/>
                </a:solidFill>
                <a:latin typeface="Courier New" pitchFamily="49" charset="0"/>
                <a:cs typeface="Courier New" pitchFamily="49" charset="0"/>
              </a:rPr>
              <a:t> </a:t>
            </a:r>
            <a:r>
              <a:rPr lang="en-US" sz="1200" b="1" dirty="0" smtClean="0">
                <a:solidFill>
                  <a:srgbClr val="800080"/>
                </a:solidFill>
                <a:latin typeface="Courier New" pitchFamily="49" charset="0"/>
                <a:cs typeface="Courier New" pitchFamily="49" charset="0"/>
              </a:rPr>
              <a:t>   </a:t>
            </a:r>
            <a:r>
              <a:rPr lang="en-US" sz="12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200" b="1" dirty="0" smtClean="0">
                <a:solidFill>
                  <a:srgbClr val="000080"/>
                </a:solidFill>
                <a:latin typeface="Courier New" pitchFamily="49" charset="0"/>
                <a:cs typeface="Courier New" pitchFamily="49" charset="0"/>
              </a:rPr>
              <a:t>    </a:t>
            </a:r>
            <a:r>
              <a:rPr lang="en-US" sz="1200" b="1" dirty="0">
                <a:solidFill>
                  <a:srgbClr val="6897BB"/>
                </a:solidFill>
                <a:latin typeface="Courier New" panose="02070309020205020404" pitchFamily="49" charset="0"/>
                <a:cs typeface="Courier New" panose="02070309020205020404" pitchFamily="49" charset="0"/>
              </a:rPr>
              <a:t>Q_ENUM</a:t>
            </a:r>
            <a:r>
              <a:rPr lang="en-US" sz="1200" b="1" dirty="0">
                <a:solidFill>
                  <a:srgbClr val="A9B7C6"/>
                </a:solidFill>
                <a:latin typeface="Courier New" panose="02070309020205020404" pitchFamily="49" charset="0"/>
                <a:cs typeface="Courier New" panose="02070309020205020404" pitchFamily="49" charset="0"/>
              </a:rPr>
              <a:t>(Priority) </a:t>
            </a:r>
            <a:r>
              <a:rPr lang="en-US" sz="1200" b="1" dirty="0">
                <a:latin typeface="Courier New" pitchFamily="49" charset="0"/>
                <a:cs typeface="Courier New" pitchFamily="49" charset="0"/>
              </a:rPr>
              <a:t/>
            </a:r>
            <a:br>
              <a:rPr lang="en-US" sz="1200" b="1" dirty="0">
                <a:latin typeface="Courier New" pitchFamily="49" charset="0"/>
                <a:cs typeface="Courier New" pitchFamily="49" charset="0"/>
              </a:rPr>
            </a:br>
            <a:r>
              <a:rPr lang="en-US" sz="1200" b="1" dirty="0">
                <a:solidFill>
                  <a:srgbClr val="808080"/>
                </a:solidFill>
                <a:latin typeface="Courier New" panose="02070309020205020404" pitchFamily="49" charset="0"/>
                <a:cs typeface="Courier New" panose="02070309020205020404" pitchFamily="49" charset="0"/>
              </a:rPr>
              <a:t>// ...</a:t>
            </a:r>
          </a:p>
          <a:p>
            <a:pPr defTabSz="914400" eaLnBrk="0" fontAlgn="base" hangingPunct="0">
              <a:spcBef>
                <a:spcPct val="0"/>
              </a:spcBef>
              <a:spcAft>
                <a:spcPct val="0"/>
              </a:spcAft>
            </a:pPr>
            <a:r>
              <a:rPr lang="en-US" sz="12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endParaRPr lang="en-US" sz="1200" b="1" dirty="0" smtClean="0">
              <a:solidFill>
                <a:srgbClr val="000000"/>
              </a:solidFill>
              <a:latin typeface="Courier New" pitchFamily="49" charset="0"/>
              <a:cs typeface="Courier New" pitchFamily="49" charset="0"/>
            </a:endParaRPr>
          </a:p>
          <a:p>
            <a:pPr defTabSz="914400" eaLnBrk="0" fontAlgn="base" hangingPunct="0">
              <a:spcBef>
                <a:spcPct val="0"/>
              </a:spcBef>
              <a:spcAft>
                <a:spcPct val="0"/>
              </a:spcAft>
            </a:pPr>
            <a:r>
              <a:rPr lang="en-US" sz="1200" b="1" dirty="0" err="1">
                <a:solidFill>
                  <a:srgbClr val="9876AA"/>
                </a:solidFill>
                <a:latin typeface="Courier New" panose="02070309020205020404" pitchFamily="49" charset="0"/>
                <a:cs typeface="Courier New" panose="02070309020205020404" pitchFamily="49" charset="0"/>
              </a:rPr>
              <a:t>MyClass</a:t>
            </a:r>
            <a:r>
              <a:rPr lang="en-US" sz="1200" b="1" dirty="0">
                <a:solidFill>
                  <a:srgbClr val="C0C0C0"/>
                </a:solidFill>
                <a:latin typeface="Courier New" pitchFamily="49" charset="0"/>
                <a:cs typeface="Courier New" pitchFamily="49" charset="0"/>
              </a:rPr>
              <a:t> </a:t>
            </a:r>
            <a:r>
              <a:rPr lang="en-US" sz="1200" b="1" dirty="0">
                <a:solidFill>
                  <a:srgbClr val="A9B7C6"/>
                </a:solidFill>
                <a:latin typeface="Courier New" panose="02070309020205020404" pitchFamily="49" charset="0"/>
                <a:cs typeface="Courier New" panose="02070309020205020404" pitchFamily="49" charset="0"/>
              </a:rPr>
              <a:t>*</a:t>
            </a:r>
            <a:r>
              <a:rPr lang="en-US" sz="1200" b="1" dirty="0" err="1">
                <a:solidFill>
                  <a:srgbClr val="A9B7C6"/>
                </a:solidFill>
                <a:latin typeface="Courier New" panose="02070309020205020404" pitchFamily="49" charset="0"/>
                <a:cs typeface="Courier New" panose="02070309020205020404" pitchFamily="49" charset="0"/>
              </a:rPr>
              <a:t>myinstance</a:t>
            </a:r>
            <a:r>
              <a:rPr lang="en-US" sz="1200" b="1" dirty="0">
                <a:solidFill>
                  <a:srgbClr val="A9B7C6"/>
                </a:solidFill>
                <a:latin typeface="Courier New" panose="02070309020205020404" pitchFamily="49" charset="0"/>
                <a:cs typeface="Courier New" panose="02070309020205020404" pitchFamily="49" charset="0"/>
              </a:rPr>
              <a:t> =</a:t>
            </a:r>
            <a:r>
              <a:rPr lang="en-US" sz="1200" b="1" dirty="0">
                <a:solidFill>
                  <a:srgbClr val="C0C0C0"/>
                </a:solidFill>
                <a:latin typeface="Courier New" pitchFamily="49" charset="0"/>
                <a:cs typeface="Courier New" pitchFamily="49" charset="0"/>
              </a:rPr>
              <a:t> </a:t>
            </a:r>
            <a:r>
              <a:rPr lang="en-US" sz="1200" b="1" dirty="0">
                <a:solidFill>
                  <a:srgbClr val="CC7832"/>
                </a:solidFill>
                <a:latin typeface="Courier New" panose="02070309020205020404" pitchFamily="49" charset="0"/>
                <a:cs typeface="Courier New" panose="02070309020205020404" pitchFamily="49" charset="0"/>
              </a:rPr>
              <a:t>new</a:t>
            </a:r>
            <a:r>
              <a:rPr lang="en-US" sz="1200" b="1" dirty="0">
                <a:solidFill>
                  <a:srgbClr val="C0C0C0"/>
                </a:solidFill>
                <a:latin typeface="Courier New" pitchFamily="49" charset="0"/>
                <a:cs typeface="Courier New" pitchFamily="49" charset="0"/>
              </a:rPr>
              <a:t> </a:t>
            </a:r>
            <a:r>
              <a:rPr lang="en-US" sz="1200" b="1" dirty="0" err="1">
                <a:solidFill>
                  <a:srgbClr val="9876AA"/>
                </a:solidFill>
                <a:latin typeface="Courier New" panose="02070309020205020404" pitchFamily="49" charset="0"/>
                <a:cs typeface="Courier New" panose="02070309020205020404" pitchFamily="49" charset="0"/>
              </a:rPr>
              <a:t>MyClass</a:t>
            </a:r>
            <a:r>
              <a:rPr lang="en-US" sz="12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200" b="1" dirty="0" err="1">
                <a:solidFill>
                  <a:srgbClr val="9876AA"/>
                </a:solidFill>
                <a:latin typeface="Courier New" panose="02070309020205020404" pitchFamily="49" charset="0"/>
                <a:cs typeface="Courier New" panose="02070309020205020404" pitchFamily="49" charset="0"/>
              </a:rPr>
              <a:t>QObject</a:t>
            </a:r>
            <a:r>
              <a:rPr lang="en-US" sz="1200" b="1" dirty="0" smtClean="0">
                <a:solidFill>
                  <a:srgbClr val="C0C0C0"/>
                </a:solidFill>
                <a:latin typeface="Courier New" pitchFamily="49" charset="0"/>
                <a:cs typeface="Courier New" pitchFamily="49" charset="0"/>
              </a:rPr>
              <a:t> </a:t>
            </a:r>
            <a:r>
              <a:rPr lang="en-US" sz="1200" b="1" dirty="0">
                <a:solidFill>
                  <a:srgbClr val="A9B7C6"/>
                </a:solidFill>
                <a:latin typeface="Courier New" panose="02070309020205020404" pitchFamily="49" charset="0"/>
                <a:cs typeface="Courier New" panose="02070309020205020404" pitchFamily="49" charset="0"/>
              </a:rPr>
              <a:t>*object = </a:t>
            </a:r>
            <a:r>
              <a:rPr lang="en-US" sz="1200" b="1" dirty="0" err="1">
                <a:solidFill>
                  <a:srgbClr val="A9B7C6"/>
                </a:solidFill>
                <a:latin typeface="Courier New" panose="02070309020205020404" pitchFamily="49" charset="0"/>
                <a:cs typeface="Courier New" panose="02070309020205020404" pitchFamily="49" charset="0"/>
              </a:rPr>
              <a:t>myinstance</a:t>
            </a:r>
            <a:r>
              <a:rPr lang="en-US" sz="12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200" b="1" dirty="0" err="1">
                <a:solidFill>
                  <a:srgbClr val="A9B7C6"/>
                </a:solidFill>
                <a:latin typeface="Courier New" panose="02070309020205020404" pitchFamily="49" charset="0"/>
                <a:cs typeface="Courier New" panose="02070309020205020404" pitchFamily="49" charset="0"/>
              </a:rPr>
              <a:t>myinstance</a:t>
            </a:r>
            <a:r>
              <a:rPr lang="en-US" sz="1200" b="1" dirty="0">
                <a:solidFill>
                  <a:srgbClr val="A9B7C6"/>
                </a:solidFill>
                <a:latin typeface="Courier New" panose="02070309020205020404" pitchFamily="49" charset="0"/>
                <a:cs typeface="Courier New" panose="02070309020205020404" pitchFamily="49" charset="0"/>
              </a:rPr>
              <a:t>-&gt;</a:t>
            </a:r>
            <a:r>
              <a:rPr lang="en-US" sz="1200" b="1" dirty="0" err="1">
                <a:solidFill>
                  <a:srgbClr val="A9B7C6"/>
                </a:solidFill>
                <a:latin typeface="Courier New" panose="02070309020205020404" pitchFamily="49" charset="0"/>
                <a:cs typeface="Courier New" panose="02070309020205020404" pitchFamily="49" charset="0"/>
              </a:rPr>
              <a:t>setPriority</a:t>
            </a:r>
            <a:r>
              <a:rPr lang="en-US" sz="1200" b="1" dirty="0">
                <a:solidFill>
                  <a:srgbClr val="A9B7C6"/>
                </a:solidFill>
                <a:latin typeface="Courier New" panose="02070309020205020404" pitchFamily="49" charset="0"/>
                <a:cs typeface="Courier New" panose="02070309020205020404" pitchFamily="49" charset="0"/>
              </a:rPr>
              <a:t>(</a:t>
            </a:r>
            <a:r>
              <a:rPr lang="en-US" sz="1200" b="1" dirty="0" err="1">
                <a:solidFill>
                  <a:srgbClr val="9876AA"/>
                </a:solidFill>
                <a:latin typeface="Courier New" panose="02070309020205020404" pitchFamily="49" charset="0"/>
                <a:cs typeface="Courier New" panose="02070309020205020404" pitchFamily="49" charset="0"/>
              </a:rPr>
              <a:t>MyClass</a:t>
            </a:r>
            <a:r>
              <a:rPr lang="en-US" sz="1200" b="1" dirty="0">
                <a:solidFill>
                  <a:srgbClr val="A9B7C6"/>
                </a:solidFill>
                <a:latin typeface="Courier New" panose="02070309020205020404" pitchFamily="49" charset="0"/>
                <a:cs typeface="Courier New" panose="02070309020205020404" pitchFamily="49" charset="0"/>
              </a:rPr>
              <a:t>::</a:t>
            </a:r>
            <a:r>
              <a:rPr lang="en-US" sz="1200" b="1" dirty="0" err="1">
                <a:solidFill>
                  <a:srgbClr val="9876AA"/>
                </a:solidFill>
                <a:latin typeface="Courier New" panose="02070309020205020404" pitchFamily="49" charset="0"/>
                <a:cs typeface="Courier New" panose="02070309020205020404" pitchFamily="49" charset="0"/>
              </a:rPr>
              <a:t>VeryHigh</a:t>
            </a:r>
            <a:r>
              <a:rPr lang="en-US" sz="12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200" b="1" dirty="0">
                <a:solidFill>
                  <a:srgbClr val="A9B7C6"/>
                </a:solidFill>
                <a:latin typeface="Courier New" panose="02070309020205020404" pitchFamily="49" charset="0"/>
                <a:cs typeface="Courier New" panose="02070309020205020404" pitchFamily="49" charset="0"/>
              </a:rPr>
              <a:t>object-&gt;</a:t>
            </a:r>
            <a:r>
              <a:rPr lang="en-US" sz="1200" b="1" dirty="0" err="1">
                <a:solidFill>
                  <a:srgbClr val="A9B7C6"/>
                </a:solidFill>
                <a:latin typeface="Courier New" panose="02070309020205020404" pitchFamily="49" charset="0"/>
                <a:cs typeface="Courier New" panose="02070309020205020404" pitchFamily="49" charset="0"/>
              </a:rPr>
              <a:t>setProperty</a:t>
            </a:r>
            <a:r>
              <a:rPr lang="en-US" sz="1200" b="1" dirty="0">
                <a:solidFill>
                  <a:srgbClr val="A9B7C6"/>
                </a:solidFill>
                <a:latin typeface="Courier New" panose="02070309020205020404" pitchFamily="49" charset="0"/>
                <a:cs typeface="Courier New" panose="02070309020205020404" pitchFamily="49" charset="0"/>
              </a:rPr>
              <a:t>(</a:t>
            </a:r>
            <a:r>
              <a:rPr lang="en-US" sz="1200" b="1" dirty="0">
                <a:solidFill>
                  <a:srgbClr val="6A8759"/>
                </a:solidFill>
                <a:latin typeface="Courier New" panose="02070309020205020404" pitchFamily="49" charset="0"/>
                <a:cs typeface="Courier New" panose="02070309020205020404" pitchFamily="49" charset="0"/>
              </a:rPr>
              <a:t>"priority"</a:t>
            </a:r>
            <a:r>
              <a:rPr lang="en-US" sz="1200" b="1" dirty="0">
                <a:solidFill>
                  <a:srgbClr val="A9B7C6"/>
                </a:solidFill>
                <a:latin typeface="Courier New" panose="02070309020205020404" pitchFamily="49" charset="0"/>
                <a:cs typeface="Courier New" panose="02070309020205020404" pitchFamily="49" charset="0"/>
              </a:rPr>
              <a:t>,</a:t>
            </a:r>
            <a:r>
              <a:rPr lang="en-US" sz="1200" b="1" dirty="0">
                <a:solidFill>
                  <a:srgbClr val="C0C0C0"/>
                </a:solidFill>
                <a:latin typeface="Courier New" pitchFamily="49" charset="0"/>
                <a:cs typeface="Courier New" pitchFamily="49" charset="0"/>
              </a:rPr>
              <a:t> </a:t>
            </a:r>
            <a:r>
              <a:rPr lang="en-US" sz="1200" b="1" dirty="0">
                <a:solidFill>
                  <a:srgbClr val="6A8759"/>
                </a:solidFill>
                <a:latin typeface="Courier New" panose="02070309020205020404" pitchFamily="49" charset="0"/>
                <a:cs typeface="Courier New" panose="02070309020205020404" pitchFamily="49" charset="0"/>
              </a:rPr>
              <a:t>"</a:t>
            </a:r>
            <a:r>
              <a:rPr lang="en-US" sz="1200" b="1" dirty="0" err="1">
                <a:solidFill>
                  <a:srgbClr val="6A8759"/>
                </a:solidFill>
                <a:latin typeface="Courier New" panose="02070309020205020404" pitchFamily="49" charset="0"/>
                <a:cs typeface="Courier New" panose="02070309020205020404" pitchFamily="49" charset="0"/>
              </a:rPr>
              <a:t>VeryHigh</a:t>
            </a:r>
            <a:r>
              <a:rPr lang="en-US" sz="1200" b="1" dirty="0">
                <a:solidFill>
                  <a:srgbClr val="6A8759"/>
                </a:solidFill>
                <a:latin typeface="Courier New" panose="02070309020205020404" pitchFamily="49" charset="0"/>
                <a:cs typeface="Courier New" panose="02070309020205020404" pitchFamily="49" charset="0"/>
              </a:rPr>
              <a:t>"</a:t>
            </a:r>
            <a:r>
              <a:rPr lang="en-US" sz="1200" b="1" dirty="0">
                <a:solidFill>
                  <a:srgbClr val="A9B7C6"/>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70707604"/>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accent4"/>
                </a:solidFill>
              </a:rPr>
              <a:t>Q_CLASSINFO</a:t>
            </a:r>
            <a:endParaRPr lang="en-US" dirty="0">
              <a:solidFill>
                <a:schemeClr val="accent4"/>
              </a:solidFill>
            </a:endParaRPr>
          </a:p>
        </p:txBody>
      </p:sp>
      <p:sp>
        <p:nvSpPr>
          <p:cNvPr id="5" name="Content Placeholder 4"/>
          <p:cNvSpPr>
            <a:spLocks noGrp="1"/>
          </p:cNvSpPr>
          <p:nvPr>
            <p:ph sz="quarter" idx="11"/>
          </p:nvPr>
        </p:nvSpPr>
        <p:spPr>
          <a:xfrm>
            <a:off x="286941" y="897732"/>
            <a:ext cx="4056459" cy="4099718"/>
          </a:xfrm>
        </p:spPr>
        <p:txBody>
          <a:bodyPr>
            <a:normAutofit/>
          </a:bodyPr>
          <a:lstStyle/>
          <a:p>
            <a:pPr fontAlgn="base"/>
            <a:r>
              <a:rPr lang="en-US" dirty="0" smtClean="0">
                <a:solidFill>
                  <a:schemeClr val="accent1"/>
                </a:solidFill>
              </a:rPr>
              <a:t>In addition to properties in objects you can store name/value pairs to a class's meta-object</a:t>
            </a:r>
          </a:p>
          <a:p>
            <a:pPr fontAlgn="base"/>
            <a:r>
              <a:rPr lang="en-US" dirty="0" smtClean="0">
                <a:solidFill>
                  <a:schemeClr val="accent1"/>
                </a:solidFill>
              </a:rPr>
              <a:t>You can get this info at runtime using</a:t>
            </a:r>
          </a:p>
          <a:p>
            <a:pPr lvl="1" fontAlgn="base"/>
            <a:r>
              <a:rPr lang="en-US" dirty="0" err="1">
                <a:solidFill>
                  <a:schemeClr val="accent3"/>
                </a:solidFill>
              </a:rPr>
              <a:t>QMetaObject</a:t>
            </a:r>
            <a:r>
              <a:rPr lang="en-US" dirty="0">
                <a:solidFill>
                  <a:schemeClr val="accent3"/>
                </a:solidFill>
              </a:rPr>
              <a:t>::</a:t>
            </a:r>
            <a:r>
              <a:rPr lang="en-US" dirty="0" err="1">
                <a:solidFill>
                  <a:schemeClr val="accent3"/>
                </a:solidFill>
              </a:rPr>
              <a:t>classInfo</a:t>
            </a:r>
            <a:r>
              <a:rPr lang="en-US" dirty="0">
                <a:solidFill>
                  <a:schemeClr val="accent3"/>
                </a:solidFill>
              </a:rPr>
              <a:t>()</a:t>
            </a:r>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defTabSz="914400" eaLnBrk="0" fontAlgn="base" hangingPunct="0">
              <a:spcBef>
                <a:spcPct val="0"/>
              </a:spcBef>
              <a:spcAft>
                <a:spcPct val="0"/>
              </a:spcAft>
            </a:pPr>
            <a:r>
              <a:rPr lang="en-US" sz="1200" b="1" dirty="0" smtClean="0">
                <a:solidFill>
                  <a:srgbClr val="CC7832"/>
                </a:solidFill>
                <a:latin typeface="Courier New" panose="02070309020205020404" pitchFamily="49" charset="0"/>
                <a:cs typeface="Courier New" panose="02070309020205020404" pitchFamily="49" charset="0"/>
              </a:rPr>
              <a:t>class</a:t>
            </a:r>
            <a:r>
              <a:rPr lang="en-US" sz="1200" b="1" dirty="0" smtClean="0">
                <a:solidFill>
                  <a:srgbClr val="C0C0C0"/>
                </a:solidFill>
                <a:latin typeface="Courier New" pitchFamily="49" charset="0"/>
                <a:cs typeface="Courier New" pitchFamily="49" charset="0"/>
              </a:rPr>
              <a:t> </a:t>
            </a:r>
            <a:r>
              <a:rPr lang="en-US" sz="1200" b="1" dirty="0" err="1">
                <a:solidFill>
                  <a:srgbClr val="9876AA"/>
                </a:solidFill>
                <a:latin typeface="Courier New" panose="02070309020205020404" pitchFamily="49" charset="0"/>
                <a:cs typeface="Courier New" panose="02070309020205020404" pitchFamily="49" charset="0"/>
              </a:rPr>
              <a:t>MyClass</a:t>
            </a:r>
            <a:r>
              <a:rPr lang="en-US" sz="1200" b="1" dirty="0">
                <a:solidFill>
                  <a:srgbClr val="C0C0C0"/>
                </a:solidFill>
                <a:latin typeface="Courier New" pitchFamily="49" charset="0"/>
                <a:cs typeface="Courier New" pitchFamily="49" charset="0"/>
              </a:rPr>
              <a:t> </a:t>
            </a:r>
            <a:r>
              <a:rPr lang="en-US" sz="1200" b="1" dirty="0">
                <a:solidFill>
                  <a:srgbClr val="A9B7C6"/>
                </a:solidFill>
                <a:latin typeface="Courier New" panose="02070309020205020404" pitchFamily="49" charset="0"/>
                <a:cs typeface="Courier New" panose="02070309020205020404" pitchFamily="49" charset="0"/>
              </a:rPr>
              <a:t>:</a:t>
            </a:r>
            <a:r>
              <a:rPr lang="en-US" sz="1200" b="1" dirty="0">
                <a:solidFill>
                  <a:srgbClr val="C0C0C0"/>
                </a:solidFill>
                <a:latin typeface="Courier New" pitchFamily="49" charset="0"/>
                <a:cs typeface="Courier New" pitchFamily="49" charset="0"/>
              </a:rPr>
              <a:t> </a:t>
            </a:r>
            <a:r>
              <a:rPr lang="en-US" sz="1200" b="1" dirty="0">
                <a:solidFill>
                  <a:srgbClr val="CC7832"/>
                </a:solidFill>
                <a:latin typeface="Courier New" panose="02070309020205020404" pitchFamily="49" charset="0"/>
                <a:cs typeface="Courier New" panose="02070309020205020404" pitchFamily="49" charset="0"/>
              </a:rPr>
              <a:t>public</a:t>
            </a:r>
            <a:r>
              <a:rPr lang="en-US" sz="1200" b="1" dirty="0">
                <a:solidFill>
                  <a:srgbClr val="C0C0C0"/>
                </a:solidFill>
                <a:latin typeface="Courier New" pitchFamily="49" charset="0"/>
                <a:cs typeface="Courier New" pitchFamily="49" charset="0"/>
              </a:rPr>
              <a:t> </a:t>
            </a:r>
            <a:r>
              <a:rPr lang="en-US" sz="1200" b="1" dirty="0" err="1">
                <a:solidFill>
                  <a:srgbClr val="9876AA"/>
                </a:solidFill>
                <a:latin typeface="Courier New" panose="02070309020205020404" pitchFamily="49" charset="0"/>
                <a:cs typeface="Courier New" panose="02070309020205020404" pitchFamily="49" charset="0"/>
              </a:rPr>
              <a:t>QObject</a:t>
            </a:r>
            <a:r>
              <a:rPr lang="en-US" sz="1200" b="1" dirty="0">
                <a:latin typeface="Courier New" pitchFamily="49" charset="0"/>
                <a:cs typeface="Courier New" pitchFamily="49" charset="0"/>
              </a:rPr>
              <a:t> </a:t>
            </a:r>
            <a:r>
              <a:rPr lang="en-US" sz="12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200" b="1" dirty="0">
                <a:solidFill>
                  <a:srgbClr val="6897BB"/>
                </a:solidFill>
                <a:latin typeface="Courier New" panose="02070309020205020404" pitchFamily="49" charset="0"/>
                <a:cs typeface="Courier New" panose="02070309020205020404" pitchFamily="49" charset="0"/>
              </a:rPr>
              <a:t>Q_OBJECT</a:t>
            </a:r>
          </a:p>
          <a:p>
            <a:pPr defTabSz="914400" eaLnBrk="0" fontAlgn="base" hangingPunct="0">
              <a:spcBef>
                <a:spcPct val="0"/>
              </a:spcBef>
              <a:spcAft>
                <a:spcPct val="0"/>
              </a:spcAft>
            </a:pPr>
            <a:r>
              <a:rPr lang="en-US" sz="1200" b="1" dirty="0">
                <a:solidFill>
                  <a:srgbClr val="000080"/>
                </a:solidFill>
                <a:latin typeface="Courier New" pitchFamily="49" charset="0"/>
                <a:cs typeface="Courier New" pitchFamily="49" charset="0"/>
              </a:rPr>
              <a:t> </a:t>
            </a:r>
            <a:r>
              <a:rPr lang="en-US" sz="1200" b="1" dirty="0" smtClean="0">
                <a:solidFill>
                  <a:srgbClr val="000080"/>
                </a:solidFill>
                <a:latin typeface="Courier New" pitchFamily="49" charset="0"/>
                <a:cs typeface="Courier New" pitchFamily="49" charset="0"/>
              </a:rPr>
              <a:t>  </a:t>
            </a:r>
            <a:r>
              <a:rPr lang="en-US" sz="1200" b="1" dirty="0">
                <a:solidFill>
                  <a:srgbClr val="9876AA"/>
                </a:solidFill>
                <a:latin typeface="Courier New" panose="02070309020205020404" pitchFamily="49" charset="0"/>
                <a:cs typeface="Courier New" panose="02070309020205020404" pitchFamily="49" charset="0"/>
              </a:rPr>
              <a:t>Q_CLASSINFO</a:t>
            </a:r>
            <a:r>
              <a:rPr lang="en-US" sz="1200" b="1" dirty="0">
                <a:solidFill>
                  <a:srgbClr val="A9B7C6"/>
                </a:solidFill>
                <a:latin typeface="Courier New" panose="02070309020205020404" pitchFamily="49" charset="0"/>
                <a:cs typeface="Courier New" panose="02070309020205020404" pitchFamily="49" charset="0"/>
              </a:rPr>
              <a:t>(</a:t>
            </a:r>
            <a:r>
              <a:rPr lang="en-US" sz="1200" b="1" dirty="0">
                <a:solidFill>
                  <a:srgbClr val="6A8759"/>
                </a:solidFill>
                <a:latin typeface="Courier New" panose="02070309020205020404" pitchFamily="49" charset="0"/>
                <a:cs typeface="Courier New" panose="02070309020205020404" pitchFamily="49" charset="0"/>
              </a:rPr>
              <a:t>"Company"</a:t>
            </a:r>
            <a:r>
              <a:rPr lang="en-US" sz="1200" b="1" dirty="0">
                <a:solidFill>
                  <a:srgbClr val="A9B7C6"/>
                </a:solidFill>
                <a:latin typeface="Courier New" panose="02070309020205020404" pitchFamily="49" charset="0"/>
                <a:cs typeface="Courier New" panose="02070309020205020404" pitchFamily="49" charset="0"/>
              </a:rPr>
              <a:t>,</a:t>
            </a:r>
            <a:r>
              <a:rPr lang="en-US" sz="1200" b="1" dirty="0">
                <a:solidFill>
                  <a:srgbClr val="C0C0C0"/>
                </a:solidFill>
                <a:latin typeface="Courier New" pitchFamily="49" charset="0"/>
                <a:cs typeface="Courier New" pitchFamily="49" charset="0"/>
              </a:rPr>
              <a:t> </a:t>
            </a:r>
            <a:r>
              <a:rPr lang="en-US" sz="1200" b="1" dirty="0">
                <a:solidFill>
                  <a:srgbClr val="6A8759"/>
                </a:solidFill>
                <a:latin typeface="Courier New" panose="02070309020205020404" pitchFamily="49" charset="0"/>
                <a:cs typeface="Courier New" panose="02070309020205020404" pitchFamily="49" charset="0"/>
              </a:rPr>
              <a:t>"</a:t>
            </a:r>
            <a:r>
              <a:rPr lang="en-US" sz="1200" b="1" dirty="0" err="1" smtClean="0">
                <a:solidFill>
                  <a:srgbClr val="6A8759"/>
                </a:solidFill>
                <a:latin typeface="Courier New" panose="02070309020205020404" pitchFamily="49" charset="0"/>
                <a:cs typeface="Courier New" panose="02070309020205020404" pitchFamily="49" charset="0"/>
              </a:rPr>
              <a:t>Luxoft</a:t>
            </a:r>
            <a:r>
              <a:rPr lang="en-US" sz="1200" b="1" dirty="0" smtClean="0">
                <a:solidFill>
                  <a:srgbClr val="6A8759"/>
                </a:solidFill>
                <a:latin typeface="Courier New" panose="02070309020205020404" pitchFamily="49" charset="0"/>
                <a:cs typeface="Courier New" panose="02070309020205020404" pitchFamily="49" charset="0"/>
              </a:rPr>
              <a:t>"</a:t>
            </a:r>
            <a:r>
              <a:rPr lang="en-US" sz="1200" b="1" dirty="0" smtClean="0">
                <a:solidFill>
                  <a:srgbClr val="A9B7C6"/>
                </a:solidFill>
                <a:latin typeface="Courier New" panose="02070309020205020404" pitchFamily="49" charset="0"/>
                <a:cs typeface="Courier New" panose="02070309020205020404" pitchFamily="49" charset="0"/>
              </a:rPr>
              <a:t>)</a:t>
            </a:r>
            <a:endParaRPr lang="en-US" sz="1200" b="1" dirty="0">
              <a:solidFill>
                <a:srgbClr val="A9B7C6"/>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sz="1200" b="1" dirty="0">
                <a:solidFill>
                  <a:srgbClr val="000000"/>
                </a:solidFill>
                <a:latin typeface="Courier New" pitchFamily="49" charset="0"/>
                <a:cs typeface="Courier New" pitchFamily="49" charset="0"/>
              </a:rPr>
              <a:t> </a:t>
            </a:r>
            <a:r>
              <a:rPr lang="en-US" sz="1200" b="1" dirty="0" smtClean="0">
                <a:solidFill>
                  <a:srgbClr val="000000"/>
                </a:solidFill>
                <a:latin typeface="Courier New" pitchFamily="49" charset="0"/>
                <a:cs typeface="Courier New" pitchFamily="49" charset="0"/>
              </a:rPr>
              <a:t>  </a:t>
            </a:r>
            <a:r>
              <a:rPr lang="en-US" sz="1200" b="1" dirty="0">
                <a:solidFill>
                  <a:srgbClr val="9876AA"/>
                </a:solidFill>
                <a:latin typeface="Courier New" panose="02070309020205020404" pitchFamily="49" charset="0"/>
                <a:cs typeface="Courier New" panose="02070309020205020404" pitchFamily="49" charset="0"/>
              </a:rPr>
              <a:t>Q_CLASSINFO</a:t>
            </a:r>
            <a:r>
              <a:rPr lang="en-US" sz="1200" b="1" dirty="0">
                <a:solidFill>
                  <a:srgbClr val="A9B7C6"/>
                </a:solidFill>
                <a:latin typeface="Courier New" panose="02070309020205020404" pitchFamily="49" charset="0"/>
                <a:cs typeface="Courier New" panose="02070309020205020404" pitchFamily="49" charset="0"/>
              </a:rPr>
              <a:t>(</a:t>
            </a:r>
            <a:r>
              <a:rPr lang="en-US" sz="1200" b="1" dirty="0">
                <a:solidFill>
                  <a:srgbClr val="6A8759"/>
                </a:solidFill>
                <a:latin typeface="Courier New" panose="02070309020205020404" pitchFamily="49" charset="0"/>
                <a:cs typeface="Courier New" panose="02070309020205020404" pitchFamily="49" charset="0"/>
              </a:rPr>
              <a:t>"URL"</a:t>
            </a:r>
            <a:r>
              <a:rPr lang="en-US" sz="1200" b="1" dirty="0">
                <a:solidFill>
                  <a:srgbClr val="A9B7C6"/>
                </a:solidFill>
                <a:latin typeface="Courier New" panose="02070309020205020404" pitchFamily="49" charset="0"/>
                <a:cs typeface="Courier New" panose="02070309020205020404" pitchFamily="49" charset="0"/>
              </a:rPr>
              <a:t>,</a:t>
            </a:r>
            <a:r>
              <a:rPr lang="en-US" sz="1200" b="1" dirty="0">
                <a:solidFill>
                  <a:srgbClr val="C0C0C0"/>
                </a:solidFill>
                <a:latin typeface="Courier New" pitchFamily="49" charset="0"/>
                <a:cs typeface="Courier New" pitchFamily="49" charset="0"/>
              </a:rPr>
              <a:t> </a:t>
            </a:r>
            <a:r>
              <a:rPr lang="en-US" sz="1200" b="1" dirty="0">
                <a:solidFill>
                  <a:srgbClr val="6A8759"/>
                </a:solidFill>
                <a:latin typeface="Courier New" panose="02070309020205020404" pitchFamily="49" charset="0"/>
                <a:cs typeface="Courier New" panose="02070309020205020404" pitchFamily="49" charset="0"/>
              </a:rPr>
              <a:t>"http://www.luxoft.com"</a:t>
            </a:r>
            <a:r>
              <a:rPr lang="en-US" sz="1200" b="1" dirty="0">
                <a:solidFill>
                  <a:srgbClr val="A9B7C6"/>
                </a:solidFill>
                <a:latin typeface="Courier New" panose="02070309020205020404" pitchFamily="49" charset="0"/>
                <a:cs typeface="Courier New" panose="02070309020205020404" pitchFamily="49" charset="0"/>
              </a:rPr>
              <a:t>)</a:t>
            </a:r>
            <a:r>
              <a:rPr lang="en-US" sz="1200" b="1" dirty="0">
                <a:latin typeface="Courier New" pitchFamily="49" charset="0"/>
                <a:cs typeface="Courier New" pitchFamily="49" charset="0"/>
              </a:rPr>
              <a:t> </a:t>
            </a:r>
            <a:br>
              <a:rPr lang="en-US" sz="1200" b="1" dirty="0">
                <a:latin typeface="Courier New" pitchFamily="49" charset="0"/>
                <a:cs typeface="Courier New" pitchFamily="49" charset="0"/>
              </a:rPr>
            </a:br>
            <a:r>
              <a:rPr lang="en-US" sz="1200" b="1" dirty="0">
                <a:solidFill>
                  <a:srgbClr val="CC7832"/>
                </a:solidFill>
                <a:latin typeface="Courier New" panose="02070309020205020404" pitchFamily="49" charset="0"/>
                <a:cs typeface="Courier New" panose="02070309020205020404" pitchFamily="49" charset="0"/>
              </a:rPr>
              <a:t>public</a:t>
            </a:r>
            <a:r>
              <a:rPr lang="en-US" sz="12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200" b="1" dirty="0">
                <a:solidFill>
                  <a:srgbClr val="000000"/>
                </a:solidFill>
                <a:latin typeface="Courier New" pitchFamily="49" charset="0"/>
                <a:cs typeface="Courier New" pitchFamily="49" charset="0"/>
              </a:rPr>
              <a:t> </a:t>
            </a:r>
            <a:r>
              <a:rPr lang="en-US" sz="1200" b="1" dirty="0" smtClean="0">
                <a:solidFill>
                  <a:srgbClr val="000000"/>
                </a:solidFill>
                <a:latin typeface="Courier New" pitchFamily="49" charset="0"/>
                <a:cs typeface="Courier New" pitchFamily="49" charset="0"/>
              </a:rPr>
              <a:t>  </a:t>
            </a:r>
            <a:r>
              <a:rPr lang="en-US" sz="1200" b="1" dirty="0">
                <a:solidFill>
                  <a:srgbClr val="808080"/>
                </a:solidFill>
                <a:latin typeface="Courier New" panose="02070309020205020404" pitchFamily="49" charset="0"/>
                <a:cs typeface="Courier New" panose="02070309020205020404" pitchFamily="49" charset="0"/>
              </a:rPr>
              <a:t>// ...</a:t>
            </a:r>
          </a:p>
          <a:p>
            <a:pPr defTabSz="914400" eaLnBrk="0" fontAlgn="base" hangingPunct="0">
              <a:spcBef>
                <a:spcPct val="0"/>
              </a:spcBef>
              <a:spcAft>
                <a:spcPct val="0"/>
              </a:spcAft>
            </a:pPr>
            <a:r>
              <a:rPr lang="en-US" sz="1200" b="1" dirty="0">
                <a:solidFill>
                  <a:srgbClr val="A9B7C6"/>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119362377"/>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PROPERTIES: </a:t>
            </a:r>
            <a:r>
              <a:rPr lang="en-US" dirty="0" smtClean="0">
                <a:solidFill>
                  <a:schemeClr val="accent1"/>
                </a:solidFill>
              </a:rPr>
              <a:t>SUMMARY</a:t>
            </a:r>
            <a:endParaRPr lang="en-US" dirty="0">
              <a:solidFill>
                <a:schemeClr val="accent1"/>
              </a:solidFill>
            </a:endParaRPr>
          </a:p>
        </p:txBody>
      </p:sp>
      <p:sp>
        <p:nvSpPr>
          <p:cNvPr id="5" name="Content Placeholder 4"/>
          <p:cNvSpPr>
            <a:spLocks noGrp="1"/>
          </p:cNvSpPr>
          <p:nvPr>
            <p:ph sz="quarter" idx="11"/>
          </p:nvPr>
        </p:nvSpPr>
        <p:spPr/>
        <p:txBody>
          <a:bodyPr>
            <a:normAutofit/>
          </a:bodyPr>
          <a:lstStyle/>
          <a:p>
            <a:r>
              <a:rPr lang="en-US" dirty="0" smtClean="0">
                <a:solidFill>
                  <a:schemeClr val="accent1"/>
                </a:solidFill>
              </a:rPr>
              <a:t>The properties system.</a:t>
            </a:r>
          </a:p>
          <a:p>
            <a:r>
              <a:rPr lang="en-US" dirty="0" smtClean="0">
                <a:solidFill>
                  <a:schemeClr val="accent1"/>
                </a:solidFill>
              </a:rPr>
              <a:t>Q_PROPERTY syntax.</a:t>
            </a:r>
          </a:p>
          <a:p>
            <a:r>
              <a:rPr lang="en-US" dirty="0" smtClean="0">
                <a:solidFill>
                  <a:schemeClr val="accent1"/>
                </a:solidFill>
              </a:rPr>
              <a:t>Dynamic properties.</a:t>
            </a:r>
          </a:p>
          <a:p>
            <a:r>
              <a:rPr lang="en-US" dirty="0" smtClean="0">
                <a:solidFill>
                  <a:schemeClr val="accent1"/>
                </a:solidFill>
              </a:rPr>
              <a:t>Accessing via meta-object system.</a:t>
            </a:r>
          </a:p>
          <a:p>
            <a:r>
              <a:rPr lang="en-US" dirty="0" smtClean="0">
                <a:solidFill>
                  <a:schemeClr val="accent1"/>
                </a:solidFill>
              </a:rPr>
              <a:t>Storing custom types and </a:t>
            </a:r>
            <a:r>
              <a:rPr lang="en-US" dirty="0" err="1" smtClean="0">
                <a:solidFill>
                  <a:schemeClr val="accent1"/>
                </a:solidFill>
              </a:rPr>
              <a:t>enums</a:t>
            </a:r>
            <a:r>
              <a:rPr lang="en-US" dirty="0" smtClean="0">
                <a:solidFill>
                  <a:schemeClr val="accent1"/>
                </a:solidFill>
              </a:rPr>
              <a:t>.</a:t>
            </a:r>
          </a:p>
          <a:p>
            <a:r>
              <a:rPr lang="en-US" dirty="0" smtClean="0">
                <a:solidFill>
                  <a:schemeClr val="accent1"/>
                </a:solidFill>
              </a:rPr>
              <a:t>Q_CLASSINFO</a:t>
            </a:r>
          </a:p>
        </p:txBody>
      </p:sp>
    </p:spTree>
    <p:extLst>
      <p:ext uri="{BB962C8B-B14F-4D97-AF65-F5344CB8AC3E}">
        <p14:creationId xmlns:p14="http://schemas.microsoft.com/office/powerpoint/2010/main" val="1051067650"/>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a:t>
            </a:r>
            <a:endParaRPr lang="ru-RU" dirty="0"/>
          </a:p>
        </p:txBody>
      </p:sp>
      <p:sp>
        <p:nvSpPr>
          <p:cNvPr id="5" name="Text Placeholder 4"/>
          <p:cNvSpPr txBox="1">
            <a:spLocks/>
          </p:cNvSpPr>
          <p:nvPr/>
        </p:nvSpPr>
        <p:spPr>
          <a:xfrm>
            <a:off x="286479" y="2311398"/>
            <a:ext cx="8593931" cy="787401"/>
          </a:xfrm>
          <a:prstGeom prst="rect">
            <a:avLst/>
          </a:prstGeom>
        </p:spPr>
        <p:txBody>
          <a:bodyPr>
            <a:noAutofit/>
          </a:bodyPr>
          <a:lstStyle>
            <a:lvl1pPr marL="270000" indent="-270000" algn="l" defTabSz="685800" rtl="0" eaLnBrk="1" latinLnBrk="0" hangingPunct="1">
              <a:lnSpc>
                <a:spcPct val="130000"/>
              </a:lnSpc>
              <a:spcBef>
                <a:spcPts val="450"/>
              </a:spcBef>
              <a:spcAft>
                <a:spcPts val="450"/>
              </a:spcAft>
              <a:buClr>
                <a:srgbClr val="BD392F"/>
              </a:buClr>
              <a:buFont typeface="Wingdings" panose="05000000000000000000" pitchFamily="2" charset="2"/>
              <a:buChar char="w"/>
              <a:defRPr sz="2100" kern="1200">
                <a:solidFill>
                  <a:srgbClr val="445469"/>
                </a:solidFill>
                <a:latin typeface="+mj-lt"/>
                <a:ea typeface="Avenir Next" charset="0"/>
                <a:cs typeface="Avenir Next" charset="0"/>
              </a:defRPr>
            </a:lvl1pPr>
            <a:lvl2pPr marL="514350" indent="-270000" algn="l" defTabSz="685800" rtl="0" eaLnBrk="1" latinLnBrk="0" hangingPunct="1">
              <a:lnSpc>
                <a:spcPct val="130000"/>
              </a:lnSpc>
              <a:spcBef>
                <a:spcPts val="450"/>
              </a:spcBef>
              <a:spcAft>
                <a:spcPts val="450"/>
              </a:spcAft>
              <a:buClr>
                <a:srgbClr val="BD392F"/>
              </a:buClr>
              <a:buFont typeface="Arial" panose="020B0604020202020204" pitchFamily="34" charset="0"/>
              <a:buChar char="­"/>
              <a:defRPr sz="1800" kern="1200">
                <a:solidFill>
                  <a:srgbClr val="445469"/>
                </a:solidFill>
                <a:latin typeface="+mj-lt"/>
                <a:ea typeface="Avenir Next" charset="0"/>
                <a:cs typeface="Avenir Next" charset="0"/>
              </a:defRPr>
            </a:lvl2pPr>
            <a:lvl3pPr marL="857250" indent="-270000" algn="l" defTabSz="685800" rtl="0" eaLnBrk="1" latinLnBrk="0" hangingPunct="1">
              <a:lnSpc>
                <a:spcPct val="130000"/>
              </a:lnSpc>
              <a:spcBef>
                <a:spcPts val="450"/>
              </a:spcBef>
              <a:spcAft>
                <a:spcPts val="450"/>
              </a:spcAft>
              <a:buClr>
                <a:srgbClr val="445469"/>
              </a:buClr>
              <a:buFont typeface="Wingdings" panose="05000000000000000000" pitchFamily="2" charset="2"/>
              <a:buChar char="w"/>
              <a:defRPr sz="1500" kern="1200">
                <a:solidFill>
                  <a:srgbClr val="445469"/>
                </a:solidFill>
                <a:latin typeface="+mj-lt"/>
                <a:ea typeface="Avenir Next" charset="0"/>
                <a:cs typeface="Avenir Next" charset="0"/>
              </a:defRPr>
            </a:lvl3pPr>
            <a:lvl4pPr marL="1200150" indent="-270000" algn="l" defTabSz="685800" rtl="0" eaLnBrk="1" latinLnBrk="0" hangingPunct="1">
              <a:lnSpc>
                <a:spcPct val="130000"/>
              </a:lnSpc>
              <a:spcBef>
                <a:spcPts val="450"/>
              </a:spcBef>
              <a:spcAft>
                <a:spcPts val="450"/>
              </a:spcAft>
              <a:buClr>
                <a:srgbClr val="445469"/>
              </a:buClr>
              <a:buFont typeface="Arial" panose="020B0604020202020204" pitchFamily="34" charset="0"/>
              <a:buChar char="­"/>
              <a:defRPr sz="1400" kern="1200">
                <a:solidFill>
                  <a:srgbClr val="445469"/>
                </a:solidFill>
                <a:latin typeface="+mj-lt"/>
                <a:ea typeface="Avenir Next" charset="0"/>
                <a:cs typeface="Avenir Next" charset="0"/>
              </a:defRPr>
            </a:lvl4pPr>
            <a:lvl5pPr marL="1543050" indent="-270000" algn="l" defTabSz="685800" rtl="0" eaLnBrk="1" latinLnBrk="0" hangingPunct="1">
              <a:lnSpc>
                <a:spcPct val="130000"/>
              </a:lnSpc>
              <a:spcBef>
                <a:spcPts val="450"/>
              </a:spcBef>
              <a:spcAft>
                <a:spcPts val="450"/>
              </a:spcAft>
              <a:buClr>
                <a:srgbClr val="445469"/>
              </a:buClr>
              <a:buFont typeface="Wingdings" panose="05000000000000000000" pitchFamily="2" charset="2"/>
              <a:buChar char="w"/>
              <a:defRPr sz="1400" kern="1200">
                <a:solidFill>
                  <a:srgbClr val="445469"/>
                </a:solidFill>
                <a:latin typeface="+mj-lt"/>
                <a:ea typeface="Avenir Next" charset="0"/>
                <a:cs typeface="Avenir Next"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3200" dirty="0" smtClean="0"/>
              <a:t>QUESTIONS?</a:t>
            </a:r>
            <a:endParaRPr lang="ru-RU" sz="3200" dirty="0"/>
          </a:p>
        </p:txBody>
      </p:sp>
    </p:spTree>
    <p:extLst>
      <p:ext uri="{BB962C8B-B14F-4D97-AF65-F5344CB8AC3E}">
        <p14:creationId xmlns:p14="http://schemas.microsoft.com/office/powerpoint/2010/main" val="2854280195"/>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PROPERTIES: </a:t>
            </a:r>
            <a:r>
              <a:rPr lang="en-US" dirty="0" smtClean="0">
                <a:solidFill>
                  <a:schemeClr val="accent1"/>
                </a:solidFill>
              </a:rPr>
              <a:t>Exercise</a:t>
            </a:r>
            <a:endParaRPr lang="en-US" dirty="0">
              <a:solidFill>
                <a:schemeClr val="accent1"/>
              </a:solidFill>
            </a:endParaRPr>
          </a:p>
        </p:txBody>
      </p:sp>
      <p:sp>
        <p:nvSpPr>
          <p:cNvPr id="4" name="Content Placeholder 3"/>
          <p:cNvSpPr>
            <a:spLocks noGrp="1"/>
          </p:cNvSpPr>
          <p:nvPr>
            <p:ph sz="quarter" idx="11"/>
          </p:nvPr>
        </p:nvSpPr>
        <p:spPr/>
        <p:txBody>
          <a:bodyPr>
            <a:normAutofit/>
          </a:bodyPr>
          <a:lstStyle/>
          <a:p>
            <a:pPr marL="0" indent="0">
              <a:buNone/>
            </a:pPr>
            <a:r>
              <a:rPr lang="en-US" dirty="0" smtClean="0"/>
              <a:t>Exercise #6</a:t>
            </a:r>
          </a:p>
          <a:p>
            <a:r>
              <a:rPr lang="en-US" dirty="0" smtClean="0"/>
              <a:t>Working with Properties.</a:t>
            </a:r>
          </a:p>
          <a:p>
            <a:pPr marL="0" indent="0">
              <a:buNone/>
            </a:pPr>
            <a:endParaRPr lang="en-US" dirty="0" smtClean="0"/>
          </a:p>
          <a:p>
            <a:pPr marL="0" indent="0">
              <a:buNone/>
            </a:pPr>
            <a:r>
              <a:rPr lang="en-US" dirty="0" smtClean="0"/>
              <a:t>Discuss.</a:t>
            </a:r>
          </a:p>
        </p:txBody>
      </p:sp>
    </p:spTree>
    <p:extLst>
      <p:ext uri="{BB962C8B-B14F-4D97-AF65-F5344CB8AC3E}">
        <p14:creationId xmlns:p14="http://schemas.microsoft.com/office/powerpoint/2010/main" val="3132741853"/>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a:t>
            </a:r>
            <a:endParaRPr lang="ru-RU" dirty="0"/>
          </a:p>
        </p:txBody>
      </p:sp>
      <p:sp>
        <p:nvSpPr>
          <p:cNvPr id="5" name="Text Placeholder 4"/>
          <p:cNvSpPr txBox="1">
            <a:spLocks/>
          </p:cNvSpPr>
          <p:nvPr/>
        </p:nvSpPr>
        <p:spPr>
          <a:xfrm>
            <a:off x="286479" y="2311398"/>
            <a:ext cx="8593931" cy="787401"/>
          </a:xfrm>
          <a:prstGeom prst="rect">
            <a:avLst/>
          </a:prstGeom>
        </p:spPr>
        <p:txBody>
          <a:bodyPr>
            <a:noAutofit/>
          </a:bodyPr>
          <a:lstStyle>
            <a:lvl1pPr marL="270000" indent="-270000" algn="l" defTabSz="685800" rtl="0" eaLnBrk="1" latinLnBrk="0" hangingPunct="1">
              <a:lnSpc>
                <a:spcPct val="130000"/>
              </a:lnSpc>
              <a:spcBef>
                <a:spcPts val="450"/>
              </a:spcBef>
              <a:spcAft>
                <a:spcPts val="450"/>
              </a:spcAft>
              <a:buClr>
                <a:srgbClr val="BD392F"/>
              </a:buClr>
              <a:buFont typeface="Wingdings" panose="05000000000000000000" pitchFamily="2" charset="2"/>
              <a:buChar char="w"/>
              <a:defRPr sz="2100" kern="1200">
                <a:solidFill>
                  <a:srgbClr val="445469"/>
                </a:solidFill>
                <a:latin typeface="+mj-lt"/>
                <a:ea typeface="Avenir Next" charset="0"/>
                <a:cs typeface="Avenir Next" charset="0"/>
              </a:defRPr>
            </a:lvl1pPr>
            <a:lvl2pPr marL="514350" indent="-270000" algn="l" defTabSz="685800" rtl="0" eaLnBrk="1" latinLnBrk="0" hangingPunct="1">
              <a:lnSpc>
                <a:spcPct val="130000"/>
              </a:lnSpc>
              <a:spcBef>
                <a:spcPts val="450"/>
              </a:spcBef>
              <a:spcAft>
                <a:spcPts val="450"/>
              </a:spcAft>
              <a:buClr>
                <a:srgbClr val="BD392F"/>
              </a:buClr>
              <a:buFont typeface="Arial" panose="020B0604020202020204" pitchFamily="34" charset="0"/>
              <a:buChar char="­"/>
              <a:defRPr sz="1800" kern="1200">
                <a:solidFill>
                  <a:srgbClr val="445469"/>
                </a:solidFill>
                <a:latin typeface="+mj-lt"/>
                <a:ea typeface="Avenir Next" charset="0"/>
                <a:cs typeface="Avenir Next" charset="0"/>
              </a:defRPr>
            </a:lvl2pPr>
            <a:lvl3pPr marL="857250" indent="-270000" algn="l" defTabSz="685800" rtl="0" eaLnBrk="1" latinLnBrk="0" hangingPunct="1">
              <a:lnSpc>
                <a:spcPct val="130000"/>
              </a:lnSpc>
              <a:spcBef>
                <a:spcPts val="450"/>
              </a:spcBef>
              <a:spcAft>
                <a:spcPts val="450"/>
              </a:spcAft>
              <a:buClr>
                <a:srgbClr val="445469"/>
              </a:buClr>
              <a:buFont typeface="Wingdings" panose="05000000000000000000" pitchFamily="2" charset="2"/>
              <a:buChar char="w"/>
              <a:defRPr sz="1500" kern="1200">
                <a:solidFill>
                  <a:srgbClr val="445469"/>
                </a:solidFill>
                <a:latin typeface="+mj-lt"/>
                <a:ea typeface="Avenir Next" charset="0"/>
                <a:cs typeface="Avenir Next" charset="0"/>
              </a:defRPr>
            </a:lvl3pPr>
            <a:lvl4pPr marL="1200150" indent="-270000" algn="l" defTabSz="685800" rtl="0" eaLnBrk="1" latinLnBrk="0" hangingPunct="1">
              <a:lnSpc>
                <a:spcPct val="130000"/>
              </a:lnSpc>
              <a:spcBef>
                <a:spcPts val="450"/>
              </a:spcBef>
              <a:spcAft>
                <a:spcPts val="450"/>
              </a:spcAft>
              <a:buClr>
                <a:srgbClr val="445469"/>
              </a:buClr>
              <a:buFont typeface="Arial" panose="020B0604020202020204" pitchFamily="34" charset="0"/>
              <a:buChar char="­"/>
              <a:defRPr sz="1400" kern="1200">
                <a:solidFill>
                  <a:srgbClr val="445469"/>
                </a:solidFill>
                <a:latin typeface="+mj-lt"/>
                <a:ea typeface="Avenir Next" charset="0"/>
                <a:cs typeface="Avenir Next" charset="0"/>
              </a:defRPr>
            </a:lvl4pPr>
            <a:lvl5pPr marL="1543050" indent="-270000" algn="l" defTabSz="685800" rtl="0" eaLnBrk="1" latinLnBrk="0" hangingPunct="1">
              <a:lnSpc>
                <a:spcPct val="130000"/>
              </a:lnSpc>
              <a:spcBef>
                <a:spcPts val="450"/>
              </a:spcBef>
              <a:spcAft>
                <a:spcPts val="450"/>
              </a:spcAft>
              <a:buClr>
                <a:srgbClr val="445469"/>
              </a:buClr>
              <a:buFont typeface="Wingdings" panose="05000000000000000000" pitchFamily="2" charset="2"/>
              <a:buChar char="w"/>
              <a:defRPr sz="1400" kern="1200">
                <a:solidFill>
                  <a:srgbClr val="445469"/>
                </a:solidFill>
                <a:latin typeface="+mj-lt"/>
                <a:ea typeface="Avenir Next" charset="0"/>
                <a:cs typeface="Avenir Next"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3200" dirty="0" smtClean="0"/>
              <a:t>QUESTIONS?</a:t>
            </a:r>
            <a:endParaRPr lang="ru-RU" sz="3200" dirty="0"/>
          </a:p>
        </p:txBody>
      </p:sp>
    </p:spTree>
    <p:extLst>
      <p:ext uri="{BB962C8B-B14F-4D97-AF65-F5344CB8AC3E}">
        <p14:creationId xmlns:p14="http://schemas.microsoft.com/office/powerpoint/2010/main" val="3861231067"/>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Section </a:t>
            </a:r>
            <a:r>
              <a:rPr lang="en-US" dirty="0" smtClean="0"/>
              <a:t>7:</a:t>
            </a:r>
            <a:r>
              <a:rPr lang="en-US" dirty="0"/>
              <a:t/>
            </a:r>
            <a:br>
              <a:rPr lang="en-US" dirty="0"/>
            </a:br>
            <a:r>
              <a:rPr lang="en-US" dirty="0" smtClean="0"/>
              <a:t>EVENTS</a:t>
            </a:r>
            <a:endParaRPr lang="en-US" dirty="0"/>
          </a:p>
        </p:txBody>
      </p:sp>
    </p:spTree>
    <p:extLst>
      <p:ext uri="{BB962C8B-B14F-4D97-AF65-F5344CB8AC3E}">
        <p14:creationId xmlns:p14="http://schemas.microsoft.com/office/powerpoint/2010/main" val="189015274"/>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EVENTS</a:t>
            </a:r>
            <a:endParaRPr lang="en-US" dirty="0">
              <a:solidFill>
                <a:schemeClr val="accent1"/>
              </a:solidFill>
            </a:endParaRPr>
          </a:p>
        </p:txBody>
      </p:sp>
      <p:sp>
        <p:nvSpPr>
          <p:cNvPr id="5" name="Content Placeholder 4"/>
          <p:cNvSpPr>
            <a:spLocks noGrp="1"/>
          </p:cNvSpPr>
          <p:nvPr>
            <p:ph sz="quarter" idx="11"/>
          </p:nvPr>
        </p:nvSpPr>
        <p:spPr/>
        <p:txBody>
          <a:bodyPr>
            <a:normAutofit/>
          </a:bodyPr>
          <a:lstStyle/>
          <a:p>
            <a:r>
              <a:rPr lang="en-US" dirty="0"/>
              <a:t>E</a:t>
            </a:r>
            <a:r>
              <a:rPr lang="en-US" dirty="0" smtClean="0"/>
              <a:t>vents </a:t>
            </a:r>
            <a:r>
              <a:rPr lang="en-US" dirty="0"/>
              <a:t>are </a:t>
            </a:r>
            <a:r>
              <a:rPr lang="en-US" dirty="0" smtClean="0"/>
              <a:t>objects </a:t>
            </a:r>
            <a:r>
              <a:rPr lang="en-US" dirty="0"/>
              <a:t>that represent things that have happened either within an application or </a:t>
            </a:r>
            <a:r>
              <a:rPr lang="en-US" dirty="0" smtClean="0"/>
              <a:t>outside.</a:t>
            </a:r>
            <a:endParaRPr lang="ru-RU" dirty="0" smtClean="0"/>
          </a:p>
          <a:p>
            <a:r>
              <a:rPr lang="en-US" dirty="0" smtClean="0"/>
              <a:t>Events derived </a:t>
            </a:r>
            <a:r>
              <a:rPr lang="en-US" dirty="0"/>
              <a:t>from the abstract </a:t>
            </a:r>
            <a:r>
              <a:rPr lang="en-US" dirty="0" err="1" smtClean="0">
                <a:solidFill>
                  <a:schemeClr val="accent3"/>
                </a:solidFill>
              </a:rPr>
              <a:t>QEvent</a:t>
            </a:r>
            <a:r>
              <a:rPr lang="en-US" dirty="0" smtClean="0"/>
              <a:t> class.</a:t>
            </a:r>
          </a:p>
          <a:p>
            <a:r>
              <a:rPr lang="en-US" dirty="0" smtClean="0">
                <a:solidFill>
                  <a:schemeClr val="accent1"/>
                </a:solidFill>
              </a:rPr>
              <a:t>Events are something like extended signals.</a:t>
            </a:r>
          </a:p>
          <a:p>
            <a:r>
              <a:rPr lang="en-US" dirty="0" smtClean="0">
                <a:solidFill>
                  <a:schemeClr val="accent1"/>
                </a:solidFill>
              </a:rPr>
              <a:t>Events can be received by any </a:t>
            </a:r>
            <a:r>
              <a:rPr lang="en-US" dirty="0" err="1" smtClean="0">
                <a:solidFill>
                  <a:schemeClr val="accent3"/>
                </a:solidFill>
              </a:rPr>
              <a:t>QObject</a:t>
            </a:r>
            <a:r>
              <a:rPr lang="en-US" dirty="0" smtClean="0">
                <a:solidFill>
                  <a:schemeClr val="accent1"/>
                </a:solidFill>
              </a:rPr>
              <a:t> instance.</a:t>
            </a:r>
          </a:p>
          <a:p>
            <a:r>
              <a:rPr lang="en-US" dirty="0" smtClean="0">
                <a:solidFill>
                  <a:schemeClr val="accent1"/>
                </a:solidFill>
              </a:rPr>
              <a:t>Events handling starts in main application function:</a:t>
            </a:r>
          </a:p>
          <a:p>
            <a:pPr lvl="1"/>
            <a:r>
              <a:rPr lang="en-US" dirty="0" err="1">
                <a:solidFill>
                  <a:schemeClr val="accent3"/>
                </a:solidFill>
              </a:rPr>
              <a:t>QApplication</a:t>
            </a:r>
            <a:r>
              <a:rPr lang="en-US" dirty="0">
                <a:solidFill>
                  <a:schemeClr val="accent3"/>
                </a:solidFill>
              </a:rPr>
              <a:t> </a:t>
            </a:r>
            <a:r>
              <a:rPr lang="en-US" dirty="0" smtClean="0">
                <a:solidFill>
                  <a:schemeClr val="accent3"/>
                </a:solidFill>
              </a:rPr>
              <a:t>app(</a:t>
            </a:r>
            <a:r>
              <a:rPr lang="en-US" dirty="0" err="1" smtClean="0">
                <a:solidFill>
                  <a:schemeClr val="accent3"/>
                </a:solidFill>
              </a:rPr>
              <a:t>argc</a:t>
            </a:r>
            <a:r>
              <a:rPr lang="en-US" dirty="0">
                <a:solidFill>
                  <a:schemeClr val="accent3"/>
                </a:solidFill>
              </a:rPr>
              <a:t>, </a:t>
            </a:r>
            <a:r>
              <a:rPr lang="en-US" dirty="0" err="1">
                <a:solidFill>
                  <a:schemeClr val="accent3"/>
                </a:solidFill>
              </a:rPr>
              <a:t>argv</a:t>
            </a:r>
            <a:r>
              <a:rPr lang="en-US" dirty="0" smtClean="0">
                <a:solidFill>
                  <a:schemeClr val="accent3"/>
                </a:solidFill>
              </a:rPr>
              <a:t>); </a:t>
            </a:r>
            <a:r>
              <a:rPr lang="en-US" dirty="0" err="1" smtClean="0">
                <a:solidFill>
                  <a:schemeClr val="accent3"/>
                </a:solidFill>
              </a:rPr>
              <a:t>app.exec</a:t>
            </a:r>
            <a:r>
              <a:rPr lang="en-US" dirty="0" smtClean="0">
                <a:solidFill>
                  <a:schemeClr val="accent3"/>
                </a:solidFill>
              </a:rPr>
              <a:t>()</a:t>
            </a:r>
          </a:p>
        </p:txBody>
      </p:sp>
    </p:spTree>
    <p:extLst>
      <p:ext uri="{BB962C8B-B14F-4D97-AF65-F5344CB8AC3E}">
        <p14:creationId xmlns:p14="http://schemas.microsoft.com/office/powerpoint/2010/main" val="1928477325"/>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accent4"/>
                </a:solidFill>
              </a:rPr>
              <a:t>EVENTS</a:t>
            </a:r>
            <a:endParaRPr lang="en-US" dirty="0">
              <a:solidFill>
                <a:schemeClr val="accent4"/>
              </a:solidFill>
            </a:endParaRPr>
          </a:p>
        </p:txBody>
      </p:sp>
      <p:sp>
        <p:nvSpPr>
          <p:cNvPr id="5" name="Content Placeholder 4"/>
          <p:cNvSpPr>
            <a:spLocks noGrp="1"/>
          </p:cNvSpPr>
          <p:nvPr>
            <p:ph sz="quarter" idx="11"/>
          </p:nvPr>
        </p:nvSpPr>
        <p:spPr>
          <a:xfrm>
            <a:off x="286941" y="897732"/>
            <a:ext cx="4056459" cy="4099718"/>
          </a:xfrm>
        </p:spPr>
        <p:txBody>
          <a:bodyPr>
            <a:normAutofit fontScale="92500"/>
          </a:bodyPr>
          <a:lstStyle/>
          <a:p>
            <a:pPr fontAlgn="base"/>
            <a:r>
              <a:rPr lang="en-US" dirty="0" err="1" smtClean="0">
                <a:solidFill>
                  <a:schemeClr val="accent3"/>
                </a:solidFill>
              </a:rPr>
              <a:t>bool</a:t>
            </a:r>
            <a:r>
              <a:rPr lang="en-US" dirty="0" smtClean="0">
                <a:solidFill>
                  <a:schemeClr val="accent3"/>
                </a:solidFill>
              </a:rPr>
              <a:t> </a:t>
            </a:r>
            <a:r>
              <a:rPr lang="en-US" dirty="0" err="1" smtClean="0">
                <a:solidFill>
                  <a:schemeClr val="accent3"/>
                </a:solidFill>
              </a:rPr>
              <a:t>QObject</a:t>
            </a:r>
            <a:r>
              <a:rPr lang="en-US" dirty="0" smtClean="0">
                <a:solidFill>
                  <a:schemeClr val="accent3"/>
                </a:solidFill>
              </a:rPr>
              <a:t>::event() </a:t>
            </a:r>
            <a:r>
              <a:rPr lang="en-US" dirty="0" smtClean="0">
                <a:solidFill>
                  <a:schemeClr val="accent1"/>
                </a:solidFill>
              </a:rPr>
              <a:t>virtual method is used to process.</a:t>
            </a:r>
          </a:p>
          <a:p>
            <a:pPr fontAlgn="base"/>
            <a:r>
              <a:rPr lang="en-US" dirty="0" smtClean="0">
                <a:solidFill>
                  <a:schemeClr val="accent1"/>
                </a:solidFill>
              </a:rPr>
              <a:t>You have to return </a:t>
            </a:r>
            <a:r>
              <a:rPr lang="en-US" dirty="0" smtClean="0">
                <a:solidFill>
                  <a:schemeClr val="accent3"/>
                </a:solidFill>
              </a:rPr>
              <a:t>true</a:t>
            </a:r>
            <a:r>
              <a:rPr lang="en-US" dirty="0" smtClean="0">
                <a:solidFill>
                  <a:schemeClr val="accent1"/>
                </a:solidFill>
              </a:rPr>
              <a:t> if event is accepted, </a:t>
            </a:r>
            <a:r>
              <a:rPr lang="en-US" dirty="0" smtClean="0">
                <a:solidFill>
                  <a:schemeClr val="accent3"/>
                </a:solidFill>
              </a:rPr>
              <a:t>false</a:t>
            </a:r>
            <a:r>
              <a:rPr lang="en-US" dirty="0" smtClean="0">
                <a:solidFill>
                  <a:schemeClr val="accent1"/>
                </a:solidFill>
              </a:rPr>
              <a:t> – otherwise.</a:t>
            </a:r>
          </a:p>
          <a:p>
            <a:pPr fontAlgn="base"/>
            <a:r>
              <a:rPr lang="en-US" dirty="0" smtClean="0">
                <a:solidFill>
                  <a:schemeClr val="accent1"/>
                </a:solidFill>
              </a:rPr>
              <a:t>Each event has </a:t>
            </a:r>
            <a:r>
              <a:rPr lang="en-US" dirty="0" smtClean="0">
                <a:solidFill>
                  <a:schemeClr val="accent3"/>
                </a:solidFill>
              </a:rPr>
              <a:t>type()</a:t>
            </a:r>
            <a:r>
              <a:rPr lang="en-US" dirty="0" smtClean="0">
                <a:solidFill>
                  <a:schemeClr val="accent1"/>
                </a:solidFill>
              </a:rPr>
              <a:t>: integer, some types are predefined </a:t>
            </a:r>
            <a:r>
              <a:rPr lang="en-US" dirty="0">
                <a:solidFill>
                  <a:schemeClr val="accent1"/>
                </a:solidFill>
              </a:rPr>
              <a:t>in </a:t>
            </a:r>
            <a:r>
              <a:rPr lang="en-US" dirty="0" err="1" smtClean="0">
                <a:solidFill>
                  <a:schemeClr val="accent1"/>
                </a:solidFill>
              </a:rPr>
              <a:t>QEvent</a:t>
            </a:r>
            <a:r>
              <a:rPr lang="en-US" dirty="0" smtClean="0">
                <a:solidFill>
                  <a:schemeClr val="accent1"/>
                </a:solidFill>
              </a:rPr>
              <a:t> class.</a:t>
            </a:r>
          </a:p>
          <a:p>
            <a:pPr fontAlgn="base"/>
            <a:r>
              <a:rPr lang="en-US" dirty="0" smtClean="0">
                <a:solidFill>
                  <a:schemeClr val="accent1"/>
                </a:solidFill>
              </a:rPr>
              <a:t>Custom user event types must be in interval from </a:t>
            </a:r>
            <a:r>
              <a:rPr lang="en-US" dirty="0" err="1" smtClean="0">
                <a:solidFill>
                  <a:schemeClr val="accent1"/>
                </a:solidFill>
              </a:rPr>
              <a:t>QEvent</a:t>
            </a:r>
            <a:r>
              <a:rPr lang="en-US" dirty="0" smtClean="0">
                <a:solidFill>
                  <a:schemeClr val="accent1"/>
                </a:solidFill>
              </a:rPr>
              <a:t>::User and </a:t>
            </a:r>
            <a:r>
              <a:rPr lang="en-US" dirty="0" err="1" smtClean="0">
                <a:solidFill>
                  <a:schemeClr val="accent1"/>
                </a:solidFill>
              </a:rPr>
              <a:t>QEvent</a:t>
            </a:r>
            <a:r>
              <a:rPr lang="en-US" dirty="0" smtClean="0">
                <a:solidFill>
                  <a:schemeClr val="accent1"/>
                </a:solidFill>
              </a:rPr>
              <a:t>::</a:t>
            </a:r>
            <a:r>
              <a:rPr lang="en-US" dirty="0" err="1" smtClean="0">
                <a:solidFill>
                  <a:schemeClr val="accent1"/>
                </a:solidFill>
              </a:rPr>
              <a:t>MaxUser</a:t>
            </a:r>
            <a:endParaRPr lang="en-US" dirty="0" smtClean="0">
              <a:solidFill>
                <a:schemeClr val="accent1"/>
              </a:solidFill>
            </a:endParaRPr>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defTabSz="914400" eaLnBrk="0" fontAlgn="base" hangingPunct="0">
              <a:spcBef>
                <a:spcPct val="0"/>
              </a:spcBef>
              <a:spcAft>
                <a:spcPct val="0"/>
              </a:spcAft>
            </a:pPr>
            <a:r>
              <a:rPr lang="en-US" sz="1200" b="1" dirty="0">
                <a:solidFill>
                  <a:srgbClr val="CC7832"/>
                </a:solidFill>
                <a:latin typeface="Courier New" panose="02070309020205020404" pitchFamily="49" charset="0"/>
                <a:cs typeface="Courier New" panose="02070309020205020404" pitchFamily="49" charset="0"/>
              </a:rPr>
              <a:t>class</a:t>
            </a:r>
            <a:r>
              <a:rPr lang="en-US" sz="1200" b="1" dirty="0">
                <a:solidFill>
                  <a:srgbClr val="C0C0C0"/>
                </a:solidFill>
                <a:latin typeface="Courier New" pitchFamily="49" charset="0"/>
                <a:cs typeface="Courier New" pitchFamily="49" charset="0"/>
              </a:rPr>
              <a:t> </a:t>
            </a:r>
            <a:r>
              <a:rPr lang="en-US" sz="1200" b="1" dirty="0" err="1">
                <a:solidFill>
                  <a:srgbClr val="9876AA"/>
                </a:solidFill>
                <a:latin typeface="Courier New" panose="02070309020205020404" pitchFamily="49" charset="0"/>
                <a:cs typeface="Courier New" panose="02070309020205020404" pitchFamily="49" charset="0"/>
              </a:rPr>
              <a:t>MyClass</a:t>
            </a:r>
            <a:r>
              <a:rPr lang="en-US" sz="1200" b="1" dirty="0">
                <a:solidFill>
                  <a:srgbClr val="C0C0C0"/>
                </a:solidFill>
                <a:latin typeface="Courier New" pitchFamily="49" charset="0"/>
                <a:cs typeface="Courier New" pitchFamily="49" charset="0"/>
              </a:rPr>
              <a:t> </a:t>
            </a:r>
            <a:r>
              <a:rPr lang="en-US" sz="1200" b="1" dirty="0">
                <a:solidFill>
                  <a:srgbClr val="A9B7C6"/>
                </a:solidFill>
                <a:latin typeface="Courier New" panose="02070309020205020404" pitchFamily="49" charset="0"/>
                <a:cs typeface="Courier New" panose="02070309020205020404" pitchFamily="49" charset="0"/>
              </a:rPr>
              <a:t>:</a:t>
            </a:r>
            <a:r>
              <a:rPr lang="en-US" sz="1200" b="1" dirty="0">
                <a:solidFill>
                  <a:srgbClr val="C0C0C0"/>
                </a:solidFill>
                <a:latin typeface="Courier New" pitchFamily="49" charset="0"/>
                <a:cs typeface="Courier New" pitchFamily="49" charset="0"/>
              </a:rPr>
              <a:t> </a:t>
            </a:r>
            <a:r>
              <a:rPr lang="en-US" sz="1200" b="1" dirty="0">
                <a:solidFill>
                  <a:srgbClr val="CC7832"/>
                </a:solidFill>
                <a:latin typeface="Courier New" panose="02070309020205020404" pitchFamily="49" charset="0"/>
                <a:cs typeface="Courier New" panose="02070309020205020404" pitchFamily="49" charset="0"/>
              </a:rPr>
              <a:t>public</a:t>
            </a:r>
            <a:r>
              <a:rPr lang="en-US" sz="1200" b="1" dirty="0">
                <a:solidFill>
                  <a:srgbClr val="C0C0C0"/>
                </a:solidFill>
                <a:latin typeface="Courier New" pitchFamily="49" charset="0"/>
                <a:cs typeface="Courier New" pitchFamily="49" charset="0"/>
              </a:rPr>
              <a:t> </a:t>
            </a:r>
            <a:r>
              <a:rPr lang="en-US" sz="1200" b="1" dirty="0">
                <a:solidFill>
                  <a:srgbClr val="9876AA"/>
                </a:solidFill>
                <a:latin typeface="Courier New" panose="02070309020205020404" pitchFamily="49" charset="0"/>
                <a:cs typeface="Courier New" panose="02070309020205020404" pitchFamily="49" charset="0"/>
              </a:rPr>
              <a:t>QWidget</a:t>
            </a:r>
            <a:r>
              <a:rPr lang="en-US" sz="1200" b="1" dirty="0">
                <a:latin typeface="Courier New" pitchFamily="49" charset="0"/>
                <a:cs typeface="Courier New" pitchFamily="49" charset="0"/>
              </a:rPr>
              <a:t> </a:t>
            </a:r>
            <a:r>
              <a:rPr lang="en-US" sz="12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200" b="1" dirty="0">
                <a:solidFill>
                  <a:srgbClr val="6897BB"/>
                </a:solidFill>
                <a:latin typeface="Courier New" panose="02070309020205020404" pitchFamily="49" charset="0"/>
                <a:cs typeface="Courier New" panose="02070309020205020404" pitchFamily="49" charset="0"/>
              </a:rPr>
              <a:t>Q_OBJECT</a:t>
            </a:r>
          </a:p>
          <a:p>
            <a:pPr defTabSz="914400" eaLnBrk="0" fontAlgn="base" hangingPunct="0">
              <a:spcBef>
                <a:spcPct val="0"/>
              </a:spcBef>
              <a:spcAft>
                <a:spcPct val="0"/>
              </a:spcAft>
            </a:pPr>
            <a:r>
              <a:rPr lang="en-US" sz="1200" b="1" dirty="0">
                <a:solidFill>
                  <a:srgbClr val="CC7832"/>
                </a:solidFill>
                <a:latin typeface="Courier New" panose="02070309020205020404" pitchFamily="49" charset="0"/>
                <a:cs typeface="Courier New" panose="02070309020205020404" pitchFamily="49" charset="0"/>
              </a:rPr>
              <a:t>public</a:t>
            </a:r>
            <a:r>
              <a:rPr lang="en-US" sz="12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200" b="1" dirty="0">
                <a:solidFill>
                  <a:srgbClr val="000000"/>
                </a:solidFill>
                <a:latin typeface="Courier New" pitchFamily="49" charset="0"/>
                <a:cs typeface="Courier New" pitchFamily="49" charset="0"/>
              </a:rPr>
              <a:t> </a:t>
            </a:r>
            <a:r>
              <a:rPr lang="en-US" sz="1200" b="1" dirty="0" smtClean="0">
                <a:solidFill>
                  <a:srgbClr val="000000"/>
                </a:solidFill>
                <a:latin typeface="Courier New" pitchFamily="49" charset="0"/>
                <a:cs typeface="Courier New" pitchFamily="49" charset="0"/>
              </a:rPr>
              <a:t>   </a:t>
            </a:r>
            <a:r>
              <a:rPr lang="en-US" sz="1200" b="1" dirty="0" err="1">
                <a:solidFill>
                  <a:srgbClr val="CC7832"/>
                </a:solidFill>
                <a:latin typeface="Courier New" panose="02070309020205020404" pitchFamily="49" charset="0"/>
                <a:cs typeface="Courier New" panose="02070309020205020404" pitchFamily="49" charset="0"/>
              </a:rPr>
              <a:t>bool</a:t>
            </a:r>
            <a:r>
              <a:rPr lang="en-US" sz="1200" b="1" dirty="0" smtClean="0">
                <a:solidFill>
                  <a:srgbClr val="C0C0C0"/>
                </a:solidFill>
                <a:latin typeface="Courier New" pitchFamily="49" charset="0"/>
                <a:cs typeface="Courier New" pitchFamily="49" charset="0"/>
              </a:rPr>
              <a:t> </a:t>
            </a:r>
            <a:r>
              <a:rPr lang="en-US" sz="1200" b="1" dirty="0">
                <a:solidFill>
                  <a:srgbClr val="A9B7C6"/>
                </a:solidFill>
                <a:latin typeface="Courier New" panose="02070309020205020404" pitchFamily="49" charset="0"/>
                <a:cs typeface="Courier New" panose="02070309020205020404" pitchFamily="49" charset="0"/>
              </a:rPr>
              <a:t>event(</a:t>
            </a:r>
            <a:r>
              <a:rPr lang="en-US" sz="1200" b="1" dirty="0" err="1">
                <a:solidFill>
                  <a:srgbClr val="9876AA"/>
                </a:solidFill>
                <a:latin typeface="Courier New" panose="02070309020205020404" pitchFamily="49" charset="0"/>
                <a:cs typeface="Courier New" panose="02070309020205020404" pitchFamily="49" charset="0"/>
              </a:rPr>
              <a:t>QEvent</a:t>
            </a:r>
            <a:r>
              <a:rPr lang="en-US" sz="1200" b="1" dirty="0">
                <a:solidFill>
                  <a:srgbClr val="A9B7C6"/>
                </a:solidFill>
                <a:latin typeface="Courier New" panose="02070309020205020404" pitchFamily="49" charset="0"/>
                <a:cs typeface="Courier New" panose="02070309020205020404" pitchFamily="49" charset="0"/>
              </a:rPr>
              <a:t>* </a:t>
            </a:r>
            <a:r>
              <a:rPr lang="en-US" sz="1200" b="1" dirty="0" err="1">
                <a:solidFill>
                  <a:srgbClr val="A9B7C6"/>
                </a:solidFill>
                <a:latin typeface="Courier New" panose="02070309020205020404" pitchFamily="49" charset="0"/>
                <a:cs typeface="Courier New" panose="02070309020205020404" pitchFamily="49" charset="0"/>
              </a:rPr>
              <a:t>ev</a:t>
            </a:r>
            <a:r>
              <a:rPr lang="en-US" sz="1200" b="1" dirty="0">
                <a:solidFill>
                  <a:srgbClr val="A9B7C6"/>
                </a:solidFill>
                <a:latin typeface="Courier New" panose="02070309020205020404" pitchFamily="49" charset="0"/>
                <a:cs typeface="Courier New" panose="02070309020205020404" pitchFamily="49" charset="0"/>
              </a:rPr>
              <a:t>) {</a:t>
            </a:r>
          </a:p>
          <a:p>
            <a:pPr defTabSz="914400" eaLnBrk="0" fontAlgn="base" hangingPunct="0">
              <a:spcBef>
                <a:spcPct val="0"/>
              </a:spcBef>
              <a:spcAft>
                <a:spcPct val="0"/>
              </a:spcAft>
            </a:pPr>
            <a:r>
              <a:rPr lang="en-US" sz="1200" b="1" dirty="0">
                <a:solidFill>
                  <a:srgbClr val="000000"/>
                </a:solidFill>
                <a:latin typeface="Courier New" pitchFamily="49" charset="0"/>
                <a:cs typeface="Courier New" pitchFamily="49" charset="0"/>
              </a:rPr>
              <a:t> </a:t>
            </a:r>
            <a:r>
              <a:rPr lang="en-US" sz="1200" b="1" dirty="0" smtClean="0">
                <a:solidFill>
                  <a:srgbClr val="000000"/>
                </a:solidFill>
                <a:latin typeface="Courier New" pitchFamily="49" charset="0"/>
                <a:cs typeface="Courier New" pitchFamily="49" charset="0"/>
              </a:rPr>
              <a:t>       </a:t>
            </a:r>
            <a:r>
              <a:rPr lang="en-US" sz="1200" b="1" dirty="0">
                <a:solidFill>
                  <a:srgbClr val="CC7832"/>
                </a:solidFill>
                <a:latin typeface="Courier New" panose="02070309020205020404" pitchFamily="49" charset="0"/>
                <a:cs typeface="Courier New" panose="02070309020205020404" pitchFamily="49" charset="0"/>
              </a:rPr>
              <a:t>if</a:t>
            </a:r>
            <a:r>
              <a:rPr lang="en-US" sz="1200" b="1" dirty="0" smtClean="0">
                <a:solidFill>
                  <a:srgbClr val="C0C0C0"/>
                </a:solidFill>
                <a:latin typeface="Courier New" pitchFamily="49" charset="0"/>
                <a:cs typeface="Courier New" pitchFamily="49" charset="0"/>
              </a:rPr>
              <a:t> </a:t>
            </a:r>
            <a:r>
              <a:rPr lang="en-US" sz="1200" b="1" dirty="0">
                <a:solidFill>
                  <a:srgbClr val="A9B7C6"/>
                </a:solidFill>
                <a:latin typeface="Courier New" panose="02070309020205020404" pitchFamily="49" charset="0"/>
                <a:cs typeface="Courier New" panose="02070309020205020404" pitchFamily="49" charset="0"/>
              </a:rPr>
              <a:t>(</a:t>
            </a:r>
            <a:r>
              <a:rPr lang="en-US" sz="1200" b="1" dirty="0" err="1">
                <a:solidFill>
                  <a:srgbClr val="A9B7C6"/>
                </a:solidFill>
                <a:latin typeface="Courier New" panose="02070309020205020404" pitchFamily="49" charset="0"/>
                <a:cs typeface="Courier New" panose="02070309020205020404" pitchFamily="49" charset="0"/>
              </a:rPr>
              <a:t>ev</a:t>
            </a:r>
            <a:r>
              <a:rPr lang="en-US" sz="1200" b="1" dirty="0">
                <a:solidFill>
                  <a:srgbClr val="A9B7C6"/>
                </a:solidFill>
                <a:latin typeface="Courier New" panose="02070309020205020404" pitchFamily="49" charset="0"/>
                <a:cs typeface="Courier New" panose="02070309020205020404" pitchFamily="49" charset="0"/>
              </a:rPr>
              <a:t>-&gt;type() == </a:t>
            </a:r>
            <a:r>
              <a:rPr lang="en-US" sz="1200" b="1" dirty="0" err="1">
                <a:solidFill>
                  <a:srgbClr val="9876AA"/>
                </a:solidFill>
                <a:latin typeface="Courier New" panose="02070309020205020404" pitchFamily="49" charset="0"/>
                <a:cs typeface="Courier New" panose="02070309020205020404" pitchFamily="49" charset="0"/>
              </a:rPr>
              <a:t>QEvent</a:t>
            </a:r>
            <a:r>
              <a:rPr lang="en-US" sz="1200" b="1" dirty="0">
                <a:solidFill>
                  <a:srgbClr val="A9B7C6"/>
                </a:solidFill>
                <a:latin typeface="Courier New" panose="02070309020205020404" pitchFamily="49" charset="0"/>
                <a:cs typeface="Courier New" panose="02070309020205020404" pitchFamily="49" charset="0"/>
              </a:rPr>
              <a:t>::</a:t>
            </a:r>
            <a:r>
              <a:rPr lang="en-US" sz="1200" b="1" dirty="0">
                <a:solidFill>
                  <a:srgbClr val="9876AA"/>
                </a:solidFill>
                <a:latin typeface="Courier New" panose="02070309020205020404" pitchFamily="49" charset="0"/>
                <a:cs typeface="Courier New" panose="02070309020205020404" pitchFamily="49" charset="0"/>
              </a:rPr>
              <a:t>Show</a:t>
            </a:r>
            <a:r>
              <a:rPr lang="en-US" sz="1200" b="1" dirty="0">
                <a:solidFill>
                  <a:srgbClr val="A9B7C6"/>
                </a:solidFill>
                <a:latin typeface="Courier New" panose="02070309020205020404" pitchFamily="49" charset="0"/>
                <a:cs typeface="Courier New" panose="02070309020205020404" pitchFamily="49" charset="0"/>
              </a:rPr>
              <a:t>) {</a:t>
            </a:r>
          </a:p>
          <a:p>
            <a:pPr defTabSz="914400" eaLnBrk="0" fontAlgn="base" hangingPunct="0">
              <a:spcBef>
                <a:spcPct val="0"/>
              </a:spcBef>
              <a:spcAft>
                <a:spcPct val="0"/>
              </a:spcAft>
            </a:pPr>
            <a:r>
              <a:rPr lang="en-US" sz="1200" b="1" dirty="0">
                <a:solidFill>
                  <a:srgbClr val="000000"/>
                </a:solidFill>
                <a:latin typeface="Courier New" pitchFamily="49" charset="0"/>
                <a:cs typeface="Courier New" pitchFamily="49" charset="0"/>
              </a:rPr>
              <a:t> </a:t>
            </a:r>
            <a:r>
              <a:rPr lang="en-US" sz="1200" b="1" dirty="0" smtClean="0">
                <a:solidFill>
                  <a:srgbClr val="000000"/>
                </a:solidFill>
                <a:latin typeface="Courier New" pitchFamily="49" charset="0"/>
                <a:cs typeface="Courier New" pitchFamily="49" charset="0"/>
              </a:rPr>
              <a:t>           </a:t>
            </a:r>
            <a:r>
              <a:rPr lang="en-US" sz="1200" b="1" dirty="0">
                <a:solidFill>
                  <a:srgbClr val="808080"/>
                </a:solidFill>
                <a:latin typeface="Courier New" panose="02070309020205020404" pitchFamily="49" charset="0"/>
                <a:cs typeface="Courier New" panose="02070309020205020404" pitchFamily="49" charset="0"/>
              </a:rPr>
              <a:t>// handling of Show event</a:t>
            </a:r>
          </a:p>
          <a:p>
            <a:pPr defTabSz="914400" eaLnBrk="0" fontAlgn="base" hangingPunct="0">
              <a:spcBef>
                <a:spcPct val="0"/>
              </a:spcBef>
              <a:spcAft>
                <a:spcPct val="0"/>
              </a:spcAft>
            </a:pPr>
            <a:r>
              <a:rPr lang="en-US" sz="1200" b="1" dirty="0">
                <a:solidFill>
                  <a:srgbClr val="008000"/>
                </a:solidFill>
                <a:latin typeface="Courier New" pitchFamily="49" charset="0"/>
                <a:cs typeface="Courier New" pitchFamily="49" charset="0"/>
              </a:rPr>
              <a:t> </a:t>
            </a:r>
            <a:r>
              <a:rPr lang="en-US" sz="1200" b="1" dirty="0" smtClean="0">
                <a:solidFill>
                  <a:srgbClr val="008000"/>
                </a:solidFill>
                <a:latin typeface="Courier New" pitchFamily="49" charset="0"/>
                <a:cs typeface="Courier New" pitchFamily="49" charset="0"/>
              </a:rPr>
              <a:t>           </a:t>
            </a:r>
            <a:r>
              <a:rPr lang="en-US" sz="1200" b="1" dirty="0">
                <a:solidFill>
                  <a:srgbClr val="CC7832"/>
                </a:solidFill>
                <a:latin typeface="Courier New" panose="02070309020205020404" pitchFamily="49" charset="0"/>
                <a:cs typeface="Courier New" panose="02070309020205020404" pitchFamily="49" charset="0"/>
              </a:rPr>
              <a:t>return true</a:t>
            </a:r>
            <a:r>
              <a:rPr lang="en-US" sz="12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200" b="1" dirty="0">
                <a:solidFill>
                  <a:srgbClr val="A9B7C6"/>
                </a:solidFill>
                <a:latin typeface="Courier New" panose="02070309020205020404" pitchFamily="49" charset="0"/>
                <a:cs typeface="Courier New" panose="02070309020205020404" pitchFamily="49" charset="0"/>
              </a:rPr>
              <a:t>        }</a:t>
            </a:r>
          </a:p>
          <a:p>
            <a:pPr defTabSz="914400" eaLnBrk="0" fontAlgn="base" hangingPunct="0">
              <a:spcBef>
                <a:spcPct val="0"/>
              </a:spcBef>
              <a:spcAft>
                <a:spcPct val="0"/>
              </a:spcAft>
            </a:pPr>
            <a:r>
              <a:rPr lang="en-US" sz="1200" b="1" dirty="0">
                <a:solidFill>
                  <a:srgbClr val="000000"/>
                </a:solidFill>
                <a:latin typeface="Courier New" pitchFamily="49" charset="0"/>
                <a:cs typeface="Courier New" pitchFamily="49" charset="0"/>
              </a:rPr>
              <a:t> </a:t>
            </a:r>
            <a:r>
              <a:rPr lang="en-US" sz="1200" b="1" dirty="0" smtClean="0">
                <a:solidFill>
                  <a:srgbClr val="000000"/>
                </a:solidFill>
                <a:latin typeface="Courier New" pitchFamily="49" charset="0"/>
                <a:cs typeface="Courier New" pitchFamily="49" charset="0"/>
              </a:rPr>
              <a:t>       </a:t>
            </a:r>
            <a:r>
              <a:rPr lang="en-US" sz="1200" b="1" dirty="0">
                <a:solidFill>
                  <a:srgbClr val="808080"/>
                </a:solidFill>
                <a:latin typeface="Courier New" panose="02070309020205020404" pitchFamily="49" charset="0"/>
                <a:cs typeface="Courier New" panose="02070309020205020404" pitchFamily="49" charset="0"/>
              </a:rPr>
              <a:t>// processes other events</a:t>
            </a:r>
          </a:p>
          <a:p>
            <a:pPr defTabSz="914400" eaLnBrk="0" fontAlgn="base" hangingPunct="0">
              <a:spcBef>
                <a:spcPct val="0"/>
              </a:spcBef>
              <a:spcAft>
                <a:spcPct val="0"/>
              </a:spcAft>
            </a:pPr>
            <a:r>
              <a:rPr lang="en-US" sz="1200" b="1" dirty="0">
                <a:solidFill>
                  <a:srgbClr val="008000"/>
                </a:solidFill>
                <a:latin typeface="Courier New" pitchFamily="49" charset="0"/>
                <a:cs typeface="Courier New" pitchFamily="49" charset="0"/>
              </a:rPr>
              <a:t> </a:t>
            </a:r>
            <a:r>
              <a:rPr lang="en-US" sz="1200" b="1" dirty="0" smtClean="0">
                <a:solidFill>
                  <a:srgbClr val="008000"/>
                </a:solidFill>
                <a:latin typeface="Courier New" pitchFamily="49" charset="0"/>
                <a:cs typeface="Courier New" pitchFamily="49" charset="0"/>
              </a:rPr>
              <a:t>       </a:t>
            </a:r>
            <a:r>
              <a:rPr lang="en-US" sz="1200" b="1" dirty="0">
                <a:solidFill>
                  <a:srgbClr val="CC7832"/>
                </a:solidFill>
                <a:latin typeface="Courier New" panose="02070309020205020404" pitchFamily="49" charset="0"/>
                <a:cs typeface="Courier New" panose="02070309020205020404" pitchFamily="49" charset="0"/>
              </a:rPr>
              <a:t>return</a:t>
            </a:r>
            <a:r>
              <a:rPr lang="en-US" sz="1200" b="1" dirty="0" smtClean="0">
                <a:solidFill>
                  <a:srgbClr val="C0C0C0"/>
                </a:solidFill>
                <a:latin typeface="Courier New" pitchFamily="49" charset="0"/>
                <a:cs typeface="Courier New" pitchFamily="49" charset="0"/>
              </a:rPr>
              <a:t> </a:t>
            </a:r>
            <a:r>
              <a:rPr lang="en-US" sz="1200" b="1" dirty="0">
                <a:solidFill>
                  <a:srgbClr val="9876AA"/>
                </a:solidFill>
                <a:latin typeface="Courier New" panose="02070309020205020404" pitchFamily="49" charset="0"/>
                <a:cs typeface="Courier New" panose="02070309020205020404" pitchFamily="49" charset="0"/>
              </a:rPr>
              <a:t>QWidget</a:t>
            </a:r>
            <a:r>
              <a:rPr lang="en-US" sz="1200" b="1" dirty="0">
                <a:solidFill>
                  <a:srgbClr val="A9B7C6"/>
                </a:solidFill>
                <a:latin typeface="Courier New" panose="02070309020205020404" pitchFamily="49" charset="0"/>
                <a:cs typeface="Courier New" panose="02070309020205020404" pitchFamily="49" charset="0"/>
              </a:rPr>
              <a:t>::event(</a:t>
            </a:r>
            <a:r>
              <a:rPr lang="en-US" sz="1200" b="1" dirty="0" err="1">
                <a:solidFill>
                  <a:srgbClr val="A9B7C6"/>
                </a:solidFill>
                <a:latin typeface="Courier New" panose="02070309020205020404" pitchFamily="49" charset="0"/>
                <a:cs typeface="Courier New" panose="02070309020205020404" pitchFamily="49" charset="0"/>
              </a:rPr>
              <a:t>ev</a:t>
            </a:r>
            <a:r>
              <a:rPr lang="en-US" sz="12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200" b="1" dirty="0">
                <a:solidFill>
                  <a:srgbClr val="A9B7C6"/>
                </a:solidFill>
                <a:latin typeface="Courier New" panose="02070309020205020404" pitchFamily="49" charset="0"/>
                <a:cs typeface="Courier New" panose="02070309020205020404" pitchFamily="49" charset="0"/>
              </a:rPr>
              <a:t>    }</a:t>
            </a:r>
          </a:p>
          <a:p>
            <a:pPr defTabSz="914400" eaLnBrk="0" fontAlgn="base" hangingPunct="0">
              <a:spcBef>
                <a:spcPct val="0"/>
              </a:spcBef>
              <a:spcAft>
                <a:spcPct val="0"/>
              </a:spcAft>
            </a:pPr>
            <a:r>
              <a:rPr lang="en-US" sz="1200" b="1" dirty="0">
                <a:solidFill>
                  <a:srgbClr val="A9B7C6"/>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7781227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QT </a:t>
            </a:r>
            <a:r>
              <a:rPr lang="en-US" dirty="0" smtClean="0"/>
              <a:t>Ecosystem: </a:t>
            </a:r>
            <a:r>
              <a:rPr lang="en-US" dirty="0" smtClean="0">
                <a:solidFill>
                  <a:schemeClr val="accent1"/>
                </a:solidFill>
              </a:rPr>
              <a:t>.PRO-FILE</a:t>
            </a:r>
            <a:endParaRPr lang="en-US" dirty="0">
              <a:solidFill>
                <a:schemeClr val="accent1"/>
              </a:solidFill>
            </a:endParaRPr>
          </a:p>
        </p:txBody>
      </p:sp>
      <p:sp>
        <p:nvSpPr>
          <p:cNvPr id="5" name="Content Placeholder 4"/>
          <p:cNvSpPr>
            <a:spLocks noGrp="1"/>
          </p:cNvSpPr>
          <p:nvPr>
            <p:ph sz="quarter" idx="11"/>
          </p:nvPr>
        </p:nvSpPr>
        <p:spPr>
          <a:xfrm>
            <a:off x="286941" y="897732"/>
            <a:ext cx="4056459" cy="4099718"/>
          </a:xfrm>
        </p:spPr>
        <p:txBody>
          <a:bodyPr>
            <a:normAutofit/>
          </a:bodyPr>
          <a:lstStyle/>
          <a:p>
            <a:r>
              <a:rPr lang="en-US" dirty="0" smtClean="0"/>
              <a:t>Specifies Qt modules for the project</a:t>
            </a:r>
          </a:p>
          <a:p>
            <a:r>
              <a:rPr lang="en-US" dirty="0"/>
              <a:t>Specifies Qt </a:t>
            </a:r>
            <a:r>
              <a:rPr lang="en-US" dirty="0" smtClean="0"/>
              <a:t>version </a:t>
            </a:r>
            <a:r>
              <a:rPr lang="en-US" dirty="0"/>
              <a:t>for the </a:t>
            </a:r>
            <a:r>
              <a:rPr lang="en-US" dirty="0" smtClean="0"/>
              <a:t>project</a:t>
            </a:r>
          </a:p>
          <a:p>
            <a:r>
              <a:rPr lang="en-US" dirty="0" smtClean="0"/>
              <a:t>Contains information about project sources</a:t>
            </a:r>
            <a:endParaRPr lang="en-US" dirty="0"/>
          </a:p>
          <a:p>
            <a:endParaRPr lang="en-US" dirty="0"/>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lvl="0" defTabSz="914400" eaLnBrk="0" fontAlgn="base" hangingPunct="0">
              <a:spcBef>
                <a:spcPct val="0"/>
              </a:spcBef>
              <a:spcAft>
                <a:spcPct val="0"/>
              </a:spcAft>
            </a:pPr>
            <a:r>
              <a:rPr lang="en-US" altLang="en-US" sz="1100" b="1" dirty="0" smtClean="0">
                <a:solidFill>
                  <a:srgbClr val="808080"/>
                </a:solidFill>
                <a:latin typeface="Courier New" panose="02070309020205020404" pitchFamily="49" charset="0"/>
                <a:cs typeface="Courier New" panose="02070309020205020404" pitchFamily="49" charset="0"/>
              </a:rPr>
              <a:t># QT modules for project</a:t>
            </a:r>
            <a:r>
              <a:rPr lang="en-US" sz="1100" b="1" dirty="0">
                <a:latin typeface="Courier New" pitchFamily="49" charset="0"/>
                <a:cs typeface="Courier New" pitchFamily="49" charset="0"/>
              </a:rPr>
              <a:t/>
            </a:r>
            <a:br>
              <a:rPr lang="en-US" sz="1100" b="1" dirty="0">
                <a:latin typeface="Courier New" pitchFamily="49" charset="0"/>
                <a:cs typeface="Courier New" pitchFamily="49" charset="0"/>
              </a:rPr>
            </a:br>
            <a:r>
              <a:rPr lang="en-US" sz="1100" b="1" dirty="0">
                <a:solidFill>
                  <a:srgbClr val="9876AA"/>
                </a:solidFill>
                <a:latin typeface="Courier New" panose="02070309020205020404" pitchFamily="49" charset="0"/>
                <a:cs typeface="Courier New" panose="02070309020205020404" pitchFamily="49" charset="0"/>
              </a:rPr>
              <a:t>QT</a:t>
            </a:r>
            <a:r>
              <a:rPr lang="en-US" sz="1100" b="1" dirty="0">
                <a:solidFill>
                  <a:srgbClr val="C0C0C0"/>
                </a:solidFill>
                <a:latin typeface="Courier New" pitchFamily="49" charset="0"/>
                <a:cs typeface="Courier New" pitchFamily="49" charset="0"/>
              </a:rPr>
              <a:t> </a:t>
            </a:r>
            <a:r>
              <a:rPr lang="en-US" sz="1100" b="1" dirty="0">
                <a:solidFill>
                  <a:srgbClr val="A9B7C6"/>
                </a:solidFill>
                <a:latin typeface="Courier New" panose="02070309020205020404" pitchFamily="49" charset="0"/>
                <a:cs typeface="Courier New" panose="02070309020205020404" pitchFamily="49" charset="0"/>
              </a:rPr>
              <a:t>+= core </a:t>
            </a:r>
            <a:r>
              <a:rPr lang="en-US" sz="1100" b="1" dirty="0" smtClean="0">
                <a:solidFill>
                  <a:srgbClr val="A9B7C6"/>
                </a:solidFill>
                <a:latin typeface="Courier New" panose="02070309020205020404" pitchFamily="49" charset="0"/>
                <a:cs typeface="Courier New" panose="02070309020205020404" pitchFamily="49" charset="0"/>
              </a:rPr>
              <a:t>gui</a:t>
            </a:r>
            <a:endParaRPr lang="en-US" sz="1100" b="1" dirty="0" smtClean="0">
              <a:latin typeface="Courier New" pitchFamily="49" charset="0"/>
              <a:cs typeface="Courier New" pitchFamily="49" charset="0"/>
            </a:endParaRPr>
          </a:p>
          <a:p>
            <a:pPr lvl="0" defTabSz="914400" eaLnBrk="0" fontAlgn="base" hangingPunct="0">
              <a:spcBef>
                <a:spcPct val="0"/>
              </a:spcBef>
              <a:spcAft>
                <a:spcPct val="0"/>
              </a:spcAft>
            </a:pPr>
            <a:endParaRPr lang="en-US" sz="1100" b="1" dirty="0" smtClean="0">
              <a:latin typeface="Courier New" pitchFamily="49" charset="0"/>
              <a:cs typeface="Courier New" pitchFamily="49" charset="0"/>
            </a:endParaRPr>
          </a:p>
          <a:p>
            <a:pPr lvl="0" defTabSz="914400" eaLnBrk="0" fontAlgn="base" hangingPunct="0">
              <a:spcBef>
                <a:spcPct val="0"/>
              </a:spcBef>
              <a:spcAft>
                <a:spcPct val="0"/>
              </a:spcAft>
            </a:pPr>
            <a:r>
              <a:rPr lang="en-US" altLang="en-US" sz="1100" b="1" dirty="0">
                <a:solidFill>
                  <a:srgbClr val="808080"/>
                </a:solidFill>
                <a:latin typeface="Courier New" panose="02070309020205020404" pitchFamily="49" charset="0"/>
                <a:cs typeface="Courier New" panose="02070309020205020404" pitchFamily="49" charset="0"/>
              </a:rPr>
              <a:t># </a:t>
            </a:r>
            <a:r>
              <a:rPr lang="en-US" altLang="en-US" sz="1100" b="1" dirty="0" smtClean="0">
                <a:solidFill>
                  <a:srgbClr val="808080"/>
                </a:solidFill>
                <a:latin typeface="Courier New" panose="02070309020205020404" pitchFamily="49" charset="0"/>
                <a:cs typeface="Courier New" panose="02070309020205020404" pitchFamily="49" charset="0"/>
              </a:rPr>
              <a:t>QT version</a:t>
            </a:r>
            <a:r>
              <a:rPr lang="en-US" sz="1100" b="1" dirty="0">
                <a:latin typeface="Courier New" pitchFamily="49" charset="0"/>
                <a:cs typeface="Courier New" pitchFamily="49" charset="0"/>
              </a:rPr>
              <a:t/>
            </a:r>
            <a:br>
              <a:rPr lang="en-US" sz="1100" b="1" dirty="0">
                <a:latin typeface="Courier New" pitchFamily="49" charset="0"/>
                <a:cs typeface="Courier New" pitchFamily="49" charset="0"/>
              </a:rPr>
            </a:br>
            <a:r>
              <a:rPr lang="en-US" sz="1100" b="1" dirty="0">
                <a:solidFill>
                  <a:srgbClr val="CC7832"/>
                </a:solidFill>
                <a:latin typeface="Courier New" panose="02070309020205020404" pitchFamily="49" charset="0"/>
                <a:cs typeface="Courier New" panose="02070309020205020404" pitchFamily="49" charset="0"/>
              </a:rPr>
              <a:t>greaterThan</a:t>
            </a:r>
            <a:r>
              <a:rPr lang="en-US" sz="1100" b="1" dirty="0">
                <a:solidFill>
                  <a:srgbClr val="A9B7C6"/>
                </a:solidFill>
                <a:latin typeface="Courier New" panose="02070309020205020404" pitchFamily="49" charset="0"/>
                <a:cs typeface="Courier New" panose="02070309020205020404" pitchFamily="49" charset="0"/>
              </a:rPr>
              <a:t>(</a:t>
            </a:r>
            <a:r>
              <a:rPr lang="en-US" sz="1100" b="1" dirty="0">
                <a:solidFill>
                  <a:srgbClr val="9876AA"/>
                </a:solidFill>
                <a:latin typeface="Courier New" panose="02070309020205020404" pitchFamily="49" charset="0"/>
                <a:cs typeface="Courier New" panose="02070309020205020404" pitchFamily="49" charset="0"/>
              </a:rPr>
              <a:t>QT_MAJOR_VERSION</a:t>
            </a:r>
            <a:r>
              <a:rPr lang="en-US" sz="1100" b="1" dirty="0">
                <a:solidFill>
                  <a:srgbClr val="A9B7C6"/>
                </a:solidFill>
                <a:latin typeface="Courier New" panose="02070309020205020404" pitchFamily="49" charset="0"/>
                <a:cs typeface="Courier New" panose="02070309020205020404" pitchFamily="49" charset="0"/>
              </a:rPr>
              <a:t>, 4):</a:t>
            </a:r>
            <a:r>
              <a:rPr lang="en-US" sz="1100" b="1" dirty="0">
                <a:solidFill>
                  <a:srgbClr val="C0C0C0"/>
                </a:solidFill>
                <a:latin typeface="Courier New" pitchFamily="49" charset="0"/>
                <a:cs typeface="Courier New" pitchFamily="49" charset="0"/>
              </a:rPr>
              <a:t> </a:t>
            </a:r>
            <a:r>
              <a:rPr lang="en-US" sz="1100" b="1" dirty="0">
                <a:solidFill>
                  <a:srgbClr val="9876AA"/>
                </a:solidFill>
                <a:latin typeface="Courier New" panose="02070309020205020404" pitchFamily="49" charset="0"/>
                <a:cs typeface="Courier New" panose="02070309020205020404" pitchFamily="49" charset="0"/>
              </a:rPr>
              <a:t>QT</a:t>
            </a:r>
            <a:r>
              <a:rPr lang="en-US" sz="1100" b="1" dirty="0">
                <a:solidFill>
                  <a:srgbClr val="C0C0C0"/>
                </a:solidFill>
                <a:latin typeface="Courier New" pitchFamily="49" charset="0"/>
                <a:cs typeface="Courier New" pitchFamily="49" charset="0"/>
              </a:rPr>
              <a:t> </a:t>
            </a:r>
            <a:r>
              <a:rPr lang="en-US" sz="1100" b="1" dirty="0">
                <a:solidFill>
                  <a:srgbClr val="A9B7C6"/>
                </a:solidFill>
                <a:latin typeface="Courier New" panose="02070309020205020404" pitchFamily="49" charset="0"/>
                <a:cs typeface="Courier New" panose="02070309020205020404" pitchFamily="49" charset="0"/>
              </a:rPr>
              <a:t>+= widgets </a:t>
            </a:r>
            <a:r>
              <a:rPr lang="en-US" sz="1100" b="1" dirty="0">
                <a:latin typeface="Courier New" pitchFamily="49" charset="0"/>
                <a:cs typeface="Courier New" pitchFamily="49" charset="0"/>
              </a:rPr>
              <a:t/>
            </a:r>
            <a:br>
              <a:rPr lang="en-US" sz="1100" b="1" dirty="0">
                <a:latin typeface="Courier New" pitchFamily="49" charset="0"/>
                <a:cs typeface="Courier New" pitchFamily="49" charset="0"/>
              </a:rPr>
            </a:br>
            <a:endParaRPr lang="en-US" sz="1100" b="1" dirty="0" smtClean="0">
              <a:latin typeface="Courier New" pitchFamily="49" charset="0"/>
              <a:cs typeface="Courier New" pitchFamily="49" charset="0"/>
            </a:endParaRPr>
          </a:p>
          <a:p>
            <a:pPr lvl="0" defTabSz="914400" eaLnBrk="0" fontAlgn="base" hangingPunct="0">
              <a:spcBef>
                <a:spcPct val="0"/>
              </a:spcBef>
              <a:spcAft>
                <a:spcPct val="0"/>
              </a:spcAft>
            </a:pPr>
            <a:r>
              <a:rPr lang="en-US" altLang="en-US" sz="1100" b="1" dirty="0">
                <a:solidFill>
                  <a:srgbClr val="808080"/>
                </a:solidFill>
                <a:latin typeface="Courier New" panose="02070309020205020404" pitchFamily="49" charset="0"/>
                <a:cs typeface="Courier New" panose="02070309020205020404" pitchFamily="49" charset="0"/>
              </a:rPr>
              <a:t># </a:t>
            </a:r>
            <a:r>
              <a:rPr lang="en-US" altLang="en-US" sz="1100" b="1" dirty="0" smtClean="0">
                <a:solidFill>
                  <a:srgbClr val="808080"/>
                </a:solidFill>
                <a:latin typeface="Courier New" panose="02070309020205020404" pitchFamily="49" charset="0"/>
                <a:cs typeface="Courier New" panose="02070309020205020404" pitchFamily="49" charset="0"/>
              </a:rPr>
              <a:t>Output configuration</a:t>
            </a:r>
            <a:endParaRPr lang="en-US" sz="1100" b="1" dirty="0" smtClean="0">
              <a:latin typeface="Courier New" pitchFamily="49" charset="0"/>
              <a:cs typeface="Courier New" pitchFamily="49" charset="0"/>
            </a:endParaRPr>
          </a:p>
          <a:p>
            <a:pPr lvl="0" defTabSz="914400" eaLnBrk="0" fontAlgn="base" hangingPunct="0">
              <a:spcBef>
                <a:spcPct val="0"/>
              </a:spcBef>
              <a:spcAft>
                <a:spcPct val="0"/>
              </a:spcAft>
            </a:pPr>
            <a:r>
              <a:rPr lang="en-US" sz="1100" b="1" dirty="0" smtClean="0">
                <a:solidFill>
                  <a:srgbClr val="9876AA"/>
                </a:solidFill>
                <a:latin typeface="Courier New" panose="02070309020205020404" pitchFamily="49" charset="0"/>
                <a:cs typeface="Courier New" panose="02070309020205020404" pitchFamily="49" charset="0"/>
              </a:rPr>
              <a:t>TARGET</a:t>
            </a:r>
            <a:r>
              <a:rPr lang="en-US" sz="1100" b="1" dirty="0" smtClean="0">
                <a:solidFill>
                  <a:srgbClr val="C0C0C0"/>
                </a:solidFill>
                <a:latin typeface="Courier New" pitchFamily="49" charset="0"/>
                <a:cs typeface="Courier New" pitchFamily="49" charset="0"/>
              </a:rPr>
              <a:t> </a:t>
            </a:r>
            <a:r>
              <a:rPr lang="en-US" sz="1100" b="1" dirty="0">
                <a:solidFill>
                  <a:srgbClr val="A9B7C6"/>
                </a:solidFill>
                <a:latin typeface="Courier New" panose="02070309020205020404" pitchFamily="49" charset="0"/>
                <a:cs typeface="Courier New" panose="02070309020205020404" pitchFamily="49" charset="0"/>
              </a:rPr>
              <a:t>= hello-world </a:t>
            </a:r>
            <a:r>
              <a:rPr lang="en-US" sz="1100" b="1" dirty="0">
                <a:solidFill>
                  <a:srgbClr val="9876AA"/>
                </a:solidFill>
                <a:latin typeface="Courier New" panose="02070309020205020404" pitchFamily="49" charset="0"/>
                <a:cs typeface="Courier New" panose="02070309020205020404" pitchFamily="49" charset="0"/>
              </a:rPr>
              <a:t>TEMPLATE</a:t>
            </a:r>
            <a:r>
              <a:rPr lang="en-US" sz="1100" b="1" dirty="0">
                <a:solidFill>
                  <a:srgbClr val="C0C0C0"/>
                </a:solidFill>
                <a:latin typeface="Courier New" pitchFamily="49" charset="0"/>
                <a:cs typeface="Courier New" pitchFamily="49" charset="0"/>
              </a:rPr>
              <a:t> </a:t>
            </a:r>
            <a:r>
              <a:rPr lang="en-US" sz="1100" b="1" dirty="0">
                <a:solidFill>
                  <a:srgbClr val="A9B7C6"/>
                </a:solidFill>
                <a:latin typeface="Courier New" panose="02070309020205020404" pitchFamily="49" charset="0"/>
                <a:cs typeface="Courier New" panose="02070309020205020404" pitchFamily="49" charset="0"/>
              </a:rPr>
              <a:t>= app </a:t>
            </a:r>
            <a:r>
              <a:rPr lang="en-US" sz="1100" b="1" dirty="0">
                <a:latin typeface="Courier New" pitchFamily="49" charset="0"/>
                <a:cs typeface="Courier New" pitchFamily="49" charset="0"/>
              </a:rPr>
              <a:t/>
            </a:r>
            <a:br>
              <a:rPr lang="en-US" sz="1100" b="1" dirty="0">
                <a:latin typeface="Courier New" pitchFamily="49" charset="0"/>
                <a:cs typeface="Courier New" pitchFamily="49" charset="0"/>
              </a:rPr>
            </a:br>
            <a:endParaRPr lang="en-US" sz="1100" b="1" dirty="0" smtClean="0">
              <a:latin typeface="Courier New" pitchFamily="49" charset="0"/>
              <a:cs typeface="Courier New" pitchFamily="49" charset="0"/>
            </a:endParaRPr>
          </a:p>
          <a:p>
            <a:pPr lvl="0" defTabSz="914400" eaLnBrk="0" fontAlgn="base" hangingPunct="0">
              <a:spcBef>
                <a:spcPct val="0"/>
              </a:spcBef>
              <a:spcAft>
                <a:spcPct val="0"/>
              </a:spcAft>
            </a:pPr>
            <a:r>
              <a:rPr lang="en-US" altLang="en-US" sz="1100" b="1" dirty="0" smtClean="0">
                <a:solidFill>
                  <a:srgbClr val="808080"/>
                </a:solidFill>
                <a:latin typeface="Courier New" panose="02070309020205020404" pitchFamily="49" charset="0"/>
                <a:cs typeface="Courier New" panose="02070309020205020404" pitchFamily="49" charset="0"/>
              </a:rPr>
              <a:t># sources, headers, forms</a:t>
            </a:r>
            <a:r>
              <a:rPr lang="en-US" sz="1100" b="1" dirty="0">
                <a:latin typeface="Courier New" pitchFamily="49" charset="0"/>
                <a:cs typeface="Courier New" pitchFamily="49" charset="0"/>
              </a:rPr>
              <a:t/>
            </a:r>
            <a:br>
              <a:rPr lang="en-US" sz="1100" b="1" dirty="0">
                <a:latin typeface="Courier New" pitchFamily="49" charset="0"/>
                <a:cs typeface="Courier New" pitchFamily="49" charset="0"/>
              </a:rPr>
            </a:br>
            <a:r>
              <a:rPr lang="en-US" sz="1100" b="1" dirty="0">
                <a:solidFill>
                  <a:srgbClr val="9876AA"/>
                </a:solidFill>
                <a:latin typeface="Courier New" panose="02070309020205020404" pitchFamily="49" charset="0"/>
                <a:cs typeface="Courier New" panose="02070309020205020404" pitchFamily="49" charset="0"/>
              </a:rPr>
              <a:t>SOURCES</a:t>
            </a:r>
            <a:r>
              <a:rPr lang="en-US" sz="1100" b="1" dirty="0">
                <a:solidFill>
                  <a:srgbClr val="C0C0C0"/>
                </a:solidFill>
                <a:latin typeface="Courier New" pitchFamily="49" charset="0"/>
                <a:cs typeface="Courier New" pitchFamily="49" charset="0"/>
              </a:rPr>
              <a:t> </a:t>
            </a:r>
            <a:r>
              <a:rPr lang="en-US" sz="1100" b="1" dirty="0">
                <a:solidFill>
                  <a:srgbClr val="A9B7C6"/>
                </a:solidFill>
                <a:latin typeface="Courier New" panose="02070309020205020404" pitchFamily="49" charset="0"/>
                <a:cs typeface="Courier New" panose="02070309020205020404" pitchFamily="49" charset="0"/>
              </a:rPr>
              <a:t>+= </a:t>
            </a:r>
            <a:r>
              <a:rPr lang="en-US" sz="1100" b="1" dirty="0" smtClean="0">
                <a:solidFill>
                  <a:srgbClr val="A9B7C6"/>
                </a:solidFill>
                <a:latin typeface="Courier New" panose="02070309020205020404" pitchFamily="49" charset="0"/>
                <a:cs typeface="Courier New" panose="02070309020205020404" pitchFamily="49" charset="0"/>
              </a:rPr>
              <a:t>main.cpp\</a:t>
            </a:r>
          </a:p>
          <a:p>
            <a:pPr lvl="0" defTabSz="914400" eaLnBrk="0" fontAlgn="base" hangingPunct="0">
              <a:spcBef>
                <a:spcPct val="0"/>
              </a:spcBef>
              <a:spcAft>
                <a:spcPct val="0"/>
              </a:spcAft>
            </a:pPr>
            <a:r>
              <a:rPr lang="en-US" sz="1100" b="1" dirty="0">
                <a:solidFill>
                  <a:srgbClr val="A9B7C6"/>
                </a:solidFill>
                <a:latin typeface="Courier New" panose="02070309020205020404" pitchFamily="49" charset="0"/>
                <a:cs typeface="Courier New" panose="02070309020205020404" pitchFamily="49" charset="0"/>
              </a:rPr>
              <a:t> </a:t>
            </a:r>
            <a:r>
              <a:rPr lang="en-US" sz="1100" b="1" dirty="0" smtClean="0">
                <a:solidFill>
                  <a:srgbClr val="A9B7C6"/>
                </a:solidFill>
                <a:latin typeface="Courier New" panose="02070309020205020404" pitchFamily="49" charset="0"/>
                <a:cs typeface="Courier New" panose="02070309020205020404" pitchFamily="49" charset="0"/>
              </a:rPr>
              <a:t>          mainwindow.cpp </a:t>
            </a:r>
            <a:r>
              <a:rPr lang="en-US" sz="1100" b="1" dirty="0">
                <a:latin typeface="Courier New" pitchFamily="49" charset="0"/>
                <a:cs typeface="Courier New" pitchFamily="49" charset="0"/>
              </a:rPr>
              <a:t/>
            </a:r>
            <a:br>
              <a:rPr lang="en-US" sz="1100" b="1" dirty="0">
                <a:latin typeface="Courier New" pitchFamily="49" charset="0"/>
                <a:cs typeface="Courier New" pitchFamily="49" charset="0"/>
              </a:rPr>
            </a:br>
            <a:r>
              <a:rPr lang="en-US" sz="1100" b="1" dirty="0">
                <a:solidFill>
                  <a:srgbClr val="9876AA"/>
                </a:solidFill>
                <a:latin typeface="Courier New" panose="02070309020205020404" pitchFamily="49" charset="0"/>
                <a:cs typeface="Courier New" panose="02070309020205020404" pitchFamily="49" charset="0"/>
              </a:rPr>
              <a:t>HEADERS</a:t>
            </a:r>
            <a:r>
              <a:rPr lang="en-US" sz="1100" b="1" dirty="0">
                <a:solidFill>
                  <a:srgbClr val="C0C0C0"/>
                </a:solidFill>
                <a:latin typeface="Courier New" pitchFamily="49" charset="0"/>
                <a:cs typeface="Courier New" pitchFamily="49" charset="0"/>
              </a:rPr>
              <a:t> </a:t>
            </a:r>
            <a:r>
              <a:rPr lang="en-US" sz="1100" b="1" dirty="0">
                <a:solidFill>
                  <a:srgbClr val="A9B7C6"/>
                </a:solidFill>
                <a:latin typeface="Courier New" panose="02070309020205020404" pitchFamily="49" charset="0"/>
                <a:cs typeface="Courier New" panose="02070309020205020404" pitchFamily="49" charset="0"/>
              </a:rPr>
              <a:t>+= mainwindow.h </a:t>
            </a:r>
            <a:r>
              <a:rPr lang="en-US" sz="1100" b="1" dirty="0">
                <a:latin typeface="Courier New" pitchFamily="49" charset="0"/>
                <a:cs typeface="Courier New" pitchFamily="49" charset="0"/>
              </a:rPr>
              <a:t/>
            </a:r>
            <a:br>
              <a:rPr lang="en-US" sz="1100" b="1" dirty="0">
                <a:latin typeface="Courier New" pitchFamily="49" charset="0"/>
                <a:cs typeface="Courier New" pitchFamily="49" charset="0"/>
              </a:rPr>
            </a:br>
            <a:r>
              <a:rPr lang="en-US" sz="1100" b="1" dirty="0">
                <a:solidFill>
                  <a:srgbClr val="9876AA"/>
                </a:solidFill>
                <a:latin typeface="Courier New" panose="02070309020205020404" pitchFamily="49" charset="0"/>
                <a:cs typeface="Courier New" panose="02070309020205020404" pitchFamily="49" charset="0"/>
              </a:rPr>
              <a:t>FORMS</a:t>
            </a:r>
            <a:r>
              <a:rPr lang="en-US" sz="1100" b="1" dirty="0">
                <a:solidFill>
                  <a:srgbClr val="C0C0C0"/>
                </a:solidFill>
                <a:latin typeface="Courier New" pitchFamily="49" charset="0"/>
                <a:cs typeface="Courier New" pitchFamily="49" charset="0"/>
              </a:rPr>
              <a:t> </a:t>
            </a:r>
            <a:r>
              <a:rPr lang="en-US" sz="1100" b="1" dirty="0" smtClean="0">
                <a:solidFill>
                  <a:srgbClr val="C0C0C0"/>
                </a:solidFill>
                <a:latin typeface="Courier New" pitchFamily="49" charset="0"/>
                <a:cs typeface="Courier New" pitchFamily="49" charset="0"/>
              </a:rPr>
              <a:t>  </a:t>
            </a:r>
            <a:r>
              <a:rPr lang="en-US" sz="1100" b="1" dirty="0" smtClean="0">
                <a:solidFill>
                  <a:srgbClr val="A9B7C6"/>
                </a:solidFill>
                <a:latin typeface="Courier New" panose="02070309020205020404" pitchFamily="49" charset="0"/>
                <a:cs typeface="Courier New" panose="02070309020205020404" pitchFamily="49" charset="0"/>
              </a:rPr>
              <a:t>+= </a:t>
            </a:r>
            <a:r>
              <a:rPr lang="en-US" sz="1100" b="1" dirty="0">
                <a:solidFill>
                  <a:srgbClr val="A9B7C6"/>
                </a:solidFill>
                <a:latin typeface="Courier New" panose="02070309020205020404" pitchFamily="49" charset="0"/>
                <a:cs typeface="Courier New" panose="02070309020205020404" pitchFamily="49" charset="0"/>
              </a:rPr>
              <a:t>mainwindow.ui </a:t>
            </a:r>
            <a:r>
              <a:rPr lang="en-US" sz="1800" b="1" dirty="0"/>
              <a:t/>
            </a:r>
            <a:br>
              <a:rPr lang="en-US" sz="1800" b="1" dirty="0"/>
            </a:b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16864676"/>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EVENTS</a:t>
            </a:r>
            <a:endParaRPr lang="en-US" dirty="0">
              <a:solidFill>
                <a:schemeClr val="accent1"/>
              </a:solidFill>
            </a:endParaRPr>
          </a:p>
        </p:txBody>
      </p:sp>
      <p:sp>
        <p:nvSpPr>
          <p:cNvPr id="5" name="Content Placeholder 4"/>
          <p:cNvSpPr>
            <a:spLocks noGrp="1"/>
          </p:cNvSpPr>
          <p:nvPr>
            <p:ph sz="quarter" idx="11"/>
          </p:nvPr>
        </p:nvSpPr>
        <p:spPr/>
        <p:txBody>
          <a:bodyPr>
            <a:normAutofit lnSpcReduction="10000"/>
          </a:bodyPr>
          <a:lstStyle/>
          <a:p>
            <a:r>
              <a:rPr lang="en-US" dirty="0"/>
              <a:t>Most events types have special </a:t>
            </a:r>
            <a:r>
              <a:rPr lang="en-US" dirty="0" smtClean="0"/>
              <a:t>classes</a:t>
            </a:r>
            <a:r>
              <a:rPr lang="en-US" dirty="0" smtClean="0">
                <a:solidFill>
                  <a:schemeClr val="accent1"/>
                </a:solidFill>
              </a:rPr>
              <a:t>:</a:t>
            </a:r>
          </a:p>
          <a:p>
            <a:pPr lvl="1"/>
            <a:r>
              <a:rPr lang="ru-RU" dirty="0">
                <a:solidFill>
                  <a:schemeClr val="accent3"/>
                </a:solidFill>
              </a:rPr>
              <a:t>QChildEvent</a:t>
            </a:r>
            <a:r>
              <a:rPr lang="ru-RU" dirty="0">
                <a:solidFill>
                  <a:schemeClr val="accent1"/>
                </a:solidFill>
              </a:rPr>
              <a:t> – </a:t>
            </a:r>
            <a:r>
              <a:rPr lang="en-US" dirty="0" smtClean="0">
                <a:solidFill>
                  <a:schemeClr val="accent1"/>
                </a:solidFill>
              </a:rPr>
              <a:t>when the child object deletion/creation</a:t>
            </a:r>
            <a:endParaRPr lang="ru-RU" dirty="0">
              <a:solidFill>
                <a:schemeClr val="accent1"/>
              </a:solidFill>
            </a:endParaRPr>
          </a:p>
          <a:p>
            <a:pPr lvl="1"/>
            <a:r>
              <a:rPr lang="ru-RU" dirty="0">
                <a:solidFill>
                  <a:schemeClr val="accent3"/>
                </a:solidFill>
              </a:rPr>
              <a:t>QCloseEvent</a:t>
            </a:r>
            <a:r>
              <a:rPr lang="ru-RU" dirty="0">
                <a:solidFill>
                  <a:schemeClr val="accent1"/>
                </a:solidFill>
              </a:rPr>
              <a:t> – </a:t>
            </a:r>
            <a:r>
              <a:rPr lang="en-US" dirty="0" smtClean="0">
                <a:solidFill>
                  <a:schemeClr val="accent1"/>
                </a:solidFill>
              </a:rPr>
              <a:t>when the window is closing</a:t>
            </a:r>
            <a:endParaRPr lang="ru-RU" dirty="0">
              <a:solidFill>
                <a:schemeClr val="accent1"/>
              </a:solidFill>
            </a:endParaRPr>
          </a:p>
          <a:p>
            <a:pPr lvl="1"/>
            <a:r>
              <a:rPr lang="ru-RU" dirty="0">
                <a:solidFill>
                  <a:schemeClr val="accent3"/>
                </a:solidFill>
              </a:rPr>
              <a:t>QHideEvent</a:t>
            </a:r>
            <a:r>
              <a:rPr lang="ru-RU" dirty="0">
                <a:solidFill>
                  <a:schemeClr val="accent1"/>
                </a:solidFill>
              </a:rPr>
              <a:t>/</a:t>
            </a:r>
            <a:r>
              <a:rPr lang="ru-RU" dirty="0">
                <a:solidFill>
                  <a:schemeClr val="accent3"/>
                </a:solidFill>
              </a:rPr>
              <a:t>QShowEvent</a:t>
            </a:r>
            <a:r>
              <a:rPr lang="ru-RU" dirty="0">
                <a:solidFill>
                  <a:schemeClr val="accent1"/>
                </a:solidFill>
              </a:rPr>
              <a:t> – </a:t>
            </a:r>
            <a:r>
              <a:rPr lang="en-US" dirty="0" smtClean="0">
                <a:solidFill>
                  <a:schemeClr val="accent1"/>
                </a:solidFill>
              </a:rPr>
              <a:t>when widgets are </a:t>
            </a:r>
            <a:r>
              <a:rPr lang="en-US" dirty="0">
                <a:solidFill>
                  <a:schemeClr val="accent1"/>
                </a:solidFill>
              </a:rPr>
              <a:t>hiding/showing</a:t>
            </a:r>
            <a:endParaRPr lang="ru-RU" dirty="0">
              <a:solidFill>
                <a:schemeClr val="accent1"/>
              </a:solidFill>
            </a:endParaRPr>
          </a:p>
          <a:p>
            <a:pPr lvl="1"/>
            <a:r>
              <a:rPr lang="ru-RU" dirty="0">
                <a:solidFill>
                  <a:schemeClr val="accent3"/>
                </a:solidFill>
              </a:rPr>
              <a:t>QMoveEvent</a:t>
            </a:r>
            <a:r>
              <a:rPr lang="ru-RU" dirty="0">
                <a:solidFill>
                  <a:schemeClr val="accent1"/>
                </a:solidFill>
              </a:rPr>
              <a:t> – </a:t>
            </a:r>
            <a:r>
              <a:rPr lang="en-US" dirty="0" smtClean="0">
                <a:solidFill>
                  <a:schemeClr val="accent1"/>
                </a:solidFill>
              </a:rPr>
              <a:t>when window is moving</a:t>
            </a:r>
            <a:endParaRPr lang="ru-RU" dirty="0">
              <a:solidFill>
                <a:schemeClr val="accent1"/>
              </a:solidFill>
            </a:endParaRPr>
          </a:p>
          <a:p>
            <a:pPr lvl="1"/>
            <a:r>
              <a:rPr lang="ru-RU" dirty="0" smtClean="0">
                <a:solidFill>
                  <a:schemeClr val="accent3"/>
                </a:solidFill>
              </a:rPr>
              <a:t>QResizeEvent</a:t>
            </a:r>
            <a:r>
              <a:rPr lang="ru-RU" dirty="0" smtClean="0">
                <a:solidFill>
                  <a:schemeClr val="accent1"/>
                </a:solidFill>
              </a:rPr>
              <a:t> </a:t>
            </a:r>
            <a:r>
              <a:rPr lang="ru-RU" dirty="0">
                <a:solidFill>
                  <a:schemeClr val="accent1"/>
                </a:solidFill>
              </a:rPr>
              <a:t>– </a:t>
            </a:r>
            <a:r>
              <a:rPr lang="en-US" dirty="0" smtClean="0">
                <a:solidFill>
                  <a:schemeClr val="accent1"/>
                </a:solidFill>
              </a:rPr>
              <a:t>when window is resizing</a:t>
            </a:r>
          </a:p>
          <a:p>
            <a:pPr lvl="1"/>
            <a:r>
              <a:rPr lang="en-US" dirty="0" err="1" smtClean="0">
                <a:solidFill>
                  <a:schemeClr val="accent3"/>
                </a:solidFill>
              </a:rPr>
              <a:t>QMouseEvent</a:t>
            </a:r>
            <a:r>
              <a:rPr lang="en-US" dirty="0" smtClean="0">
                <a:solidFill>
                  <a:schemeClr val="accent1"/>
                </a:solidFill>
              </a:rPr>
              <a:t>/</a:t>
            </a:r>
            <a:r>
              <a:rPr lang="en-US" dirty="0" err="1" smtClean="0">
                <a:solidFill>
                  <a:schemeClr val="accent3"/>
                </a:solidFill>
              </a:rPr>
              <a:t>QKeyEvent</a:t>
            </a:r>
            <a:r>
              <a:rPr lang="en-US" dirty="0" smtClean="0">
                <a:solidFill>
                  <a:schemeClr val="accent1"/>
                </a:solidFill>
              </a:rPr>
              <a:t> – on mouse/keyboard input</a:t>
            </a:r>
          </a:p>
          <a:p>
            <a:pPr lvl="1"/>
            <a:r>
              <a:rPr lang="en-US" dirty="0" err="1" smtClean="0">
                <a:solidFill>
                  <a:schemeClr val="accent3"/>
                </a:solidFill>
              </a:rPr>
              <a:t>QPaintEvent</a:t>
            </a:r>
            <a:r>
              <a:rPr lang="en-US" dirty="0" smtClean="0">
                <a:solidFill>
                  <a:schemeClr val="accent1"/>
                </a:solidFill>
              </a:rPr>
              <a:t> – on widgets repainting</a:t>
            </a:r>
          </a:p>
        </p:txBody>
      </p:sp>
    </p:spTree>
    <p:extLst>
      <p:ext uri="{BB962C8B-B14F-4D97-AF65-F5344CB8AC3E}">
        <p14:creationId xmlns:p14="http://schemas.microsoft.com/office/powerpoint/2010/main" val="3347642524"/>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EVENTS</a:t>
            </a:r>
            <a:endParaRPr lang="en-US" dirty="0">
              <a:solidFill>
                <a:schemeClr val="accent1"/>
              </a:solidFill>
            </a:endParaRPr>
          </a:p>
        </p:txBody>
      </p:sp>
      <p:sp>
        <p:nvSpPr>
          <p:cNvPr id="5" name="Content Placeholder 4"/>
          <p:cNvSpPr>
            <a:spLocks noGrp="1"/>
          </p:cNvSpPr>
          <p:nvPr>
            <p:ph sz="quarter" idx="11"/>
          </p:nvPr>
        </p:nvSpPr>
        <p:spPr/>
        <p:txBody>
          <a:bodyPr>
            <a:normAutofit/>
          </a:bodyPr>
          <a:lstStyle/>
          <a:p>
            <a:r>
              <a:rPr lang="en-US" dirty="0" smtClean="0"/>
              <a:t>Respectively, classes provide more specific virtual functions for these events:</a:t>
            </a:r>
          </a:p>
          <a:p>
            <a:pPr lvl="1"/>
            <a:r>
              <a:rPr lang="en-US" dirty="0" smtClean="0">
                <a:solidFill>
                  <a:schemeClr val="accent3"/>
                </a:solidFill>
              </a:rPr>
              <a:t>virtual void </a:t>
            </a:r>
            <a:r>
              <a:rPr lang="en-US" dirty="0" err="1" smtClean="0">
                <a:solidFill>
                  <a:schemeClr val="accent3"/>
                </a:solidFill>
              </a:rPr>
              <a:t>QObject</a:t>
            </a:r>
            <a:r>
              <a:rPr lang="en-US" dirty="0">
                <a:solidFill>
                  <a:schemeClr val="accent3"/>
                </a:solidFill>
              </a:rPr>
              <a:t>::</a:t>
            </a:r>
            <a:r>
              <a:rPr lang="en-US" dirty="0" err="1">
                <a:solidFill>
                  <a:schemeClr val="accent3"/>
                </a:solidFill>
              </a:rPr>
              <a:t>childEvent</a:t>
            </a:r>
            <a:r>
              <a:rPr lang="en-US" dirty="0">
                <a:solidFill>
                  <a:schemeClr val="accent3"/>
                </a:solidFill>
              </a:rPr>
              <a:t>(</a:t>
            </a:r>
            <a:r>
              <a:rPr lang="en-US" dirty="0" err="1">
                <a:solidFill>
                  <a:schemeClr val="accent3"/>
                </a:solidFill>
              </a:rPr>
              <a:t>QChildEvent</a:t>
            </a:r>
            <a:r>
              <a:rPr lang="en-US" dirty="0">
                <a:solidFill>
                  <a:schemeClr val="accent3"/>
                </a:solidFill>
              </a:rPr>
              <a:t> *event</a:t>
            </a:r>
            <a:r>
              <a:rPr lang="en-US" dirty="0" smtClean="0">
                <a:solidFill>
                  <a:schemeClr val="accent3"/>
                </a:solidFill>
              </a:rPr>
              <a:t>)</a:t>
            </a:r>
            <a:r>
              <a:rPr lang="en-US" dirty="0" smtClean="0"/>
              <a:t> – for </a:t>
            </a:r>
            <a:r>
              <a:rPr lang="en-US" dirty="0" err="1" smtClean="0">
                <a:solidFill>
                  <a:schemeClr val="accent3"/>
                </a:solidFill>
              </a:rPr>
              <a:t>QChildEvent</a:t>
            </a:r>
            <a:endParaRPr lang="en-US" dirty="0" smtClean="0">
              <a:solidFill>
                <a:schemeClr val="accent3"/>
              </a:solidFill>
            </a:endParaRPr>
          </a:p>
          <a:p>
            <a:pPr lvl="1"/>
            <a:r>
              <a:rPr lang="en-US" dirty="0">
                <a:solidFill>
                  <a:schemeClr val="accent3"/>
                </a:solidFill>
              </a:rPr>
              <a:t>virtual void </a:t>
            </a:r>
            <a:r>
              <a:rPr lang="en-US" dirty="0" err="1">
                <a:solidFill>
                  <a:schemeClr val="accent3"/>
                </a:solidFill>
              </a:rPr>
              <a:t>QObject</a:t>
            </a:r>
            <a:r>
              <a:rPr lang="en-US" dirty="0">
                <a:solidFill>
                  <a:schemeClr val="accent3"/>
                </a:solidFill>
              </a:rPr>
              <a:t>::</a:t>
            </a:r>
            <a:r>
              <a:rPr lang="en-US" dirty="0" err="1" smtClean="0">
                <a:solidFill>
                  <a:schemeClr val="accent3"/>
                </a:solidFill>
              </a:rPr>
              <a:t>customEvent</a:t>
            </a:r>
            <a:r>
              <a:rPr lang="en-US" dirty="0" smtClean="0">
                <a:solidFill>
                  <a:schemeClr val="accent3"/>
                </a:solidFill>
              </a:rPr>
              <a:t>(</a:t>
            </a:r>
            <a:r>
              <a:rPr lang="en-US" dirty="0" err="1" smtClean="0">
                <a:solidFill>
                  <a:schemeClr val="accent3"/>
                </a:solidFill>
              </a:rPr>
              <a:t>QEvent</a:t>
            </a:r>
            <a:r>
              <a:rPr lang="en-US" dirty="0" smtClean="0">
                <a:solidFill>
                  <a:schemeClr val="accent3"/>
                </a:solidFill>
              </a:rPr>
              <a:t> </a:t>
            </a:r>
            <a:r>
              <a:rPr lang="en-US" dirty="0">
                <a:solidFill>
                  <a:schemeClr val="accent3"/>
                </a:solidFill>
              </a:rPr>
              <a:t>*event</a:t>
            </a:r>
            <a:r>
              <a:rPr lang="en-US" dirty="0" smtClean="0">
                <a:solidFill>
                  <a:schemeClr val="accent3"/>
                </a:solidFill>
              </a:rPr>
              <a:t>)</a:t>
            </a:r>
            <a:r>
              <a:rPr lang="en-US" dirty="0" smtClean="0"/>
              <a:t> – for custom </a:t>
            </a:r>
            <a:r>
              <a:rPr lang="en-US" dirty="0" err="1" smtClean="0">
                <a:solidFill>
                  <a:schemeClr val="accent3"/>
                </a:solidFill>
              </a:rPr>
              <a:t>QEvent</a:t>
            </a:r>
            <a:r>
              <a:rPr lang="en-US" dirty="0" err="1" smtClean="0">
                <a:solidFill>
                  <a:schemeClr val="accent1"/>
                </a:solidFill>
              </a:rPr>
              <a:t>s</a:t>
            </a:r>
            <a:endParaRPr lang="en-US" dirty="0" smtClean="0">
              <a:solidFill>
                <a:schemeClr val="accent1"/>
              </a:solidFill>
            </a:endParaRPr>
          </a:p>
          <a:p>
            <a:pPr lvl="1"/>
            <a:r>
              <a:rPr lang="en-US" dirty="0">
                <a:solidFill>
                  <a:schemeClr val="accent3"/>
                </a:solidFill>
              </a:rPr>
              <a:t>virtual </a:t>
            </a:r>
            <a:r>
              <a:rPr lang="en-US" dirty="0" smtClean="0">
                <a:solidFill>
                  <a:schemeClr val="accent3"/>
                </a:solidFill>
              </a:rPr>
              <a:t>void QWidget::</a:t>
            </a:r>
            <a:r>
              <a:rPr lang="en-US" dirty="0" err="1" smtClean="0">
                <a:solidFill>
                  <a:schemeClr val="accent3"/>
                </a:solidFill>
              </a:rPr>
              <a:t>actionEvent</a:t>
            </a:r>
            <a:r>
              <a:rPr lang="en-US" dirty="0" smtClean="0">
                <a:solidFill>
                  <a:schemeClr val="accent3"/>
                </a:solidFill>
              </a:rPr>
              <a:t>(</a:t>
            </a:r>
            <a:r>
              <a:rPr lang="en-US" dirty="0" err="1" smtClean="0">
                <a:solidFill>
                  <a:schemeClr val="accent3"/>
                </a:solidFill>
              </a:rPr>
              <a:t>QActionEvent</a:t>
            </a:r>
            <a:r>
              <a:rPr lang="en-US" dirty="0" smtClean="0">
                <a:solidFill>
                  <a:schemeClr val="accent3"/>
                </a:solidFill>
              </a:rPr>
              <a:t> </a:t>
            </a:r>
            <a:r>
              <a:rPr lang="en-US" dirty="0">
                <a:solidFill>
                  <a:schemeClr val="accent3"/>
                </a:solidFill>
              </a:rPr>
              <a:t>*event</a:t>
            </a:r>
            <a:r>
              <a:rPr lang="en-US" dirty="0" smtClean="0">
                <a:solidFill>
                  <a:schemeClr val="accent3"/>
                </a:solidFill>
              </a:rPr>
              <a:t>)</a:t>
            </a:r>
            <a:r>
              <a:rPr lang="en-US" dirty="0" smtClean="0">
                <a:solidFill>
                  <a:schemeClr val="accent1"/>
                </a:solidFill>
              </a:rPr>
              <a:t> – for actions</a:t>
            </a:r>
          </a:p>
          <a:p>
            <a:pPr lvl="1"/>
            <a:r>
              <a:rPr lang="en-US" dirty="0" smtClean="0">
                <a:solidFill>
                  <a:schemeClr val="accent3"/>
                </a:solidFill>
              </a:rPr>
              <a:t>virtual void </a:t>
            </a:r>
            <a:r>
              <a:rPr lang="en-US" dirty="0">
                <a:solidFill>
                  <a:schemeClr val="accent3"/>
                </a:solidFill>
              </a:rPr>
              <a:t>QWidget:: </a:t>
            </a:r>
            <a:r>
              <a:rPr lang="en-US" dirty="0" err="1" smtClean="0">
                <a:solidFill>
                  <a:schemeClr val="accent3"/>
                </a:solidFill>
              </a:rPr>
              <a:t>closeEvent</a:t>
            </a:r>
            <a:r>
              <a:rPr lang="en-US" dirty="0" smtClean="0">
                <a:solidFill>
                  <a:schemeClr val="accent3"/>
                </a:solidFill>
              </a:rPr>
              <a:t>(</a:t>
            </a:r>
            <a:r>
              <a:rPr lang="en-US" dirty="0" err="1" smtClean="0">
                <a:solidFill>
                  <a:schemeClr val="accent3"/>
                </a:solidFill>
              </a:rPr>
              <a:t>QCloseEvent</a:t>
            </a:r>
            <a:r>
              <a:rPr lang="en-US" dirty="0" smtClean="0">
                <a:solidFill>
                  <a:schemeClr val="accent3"/>
                </a:solidFill>
              </a:rPr>
              <a:t> </a:t>
            </a:r>
            <a:r>
              <a:rPr lang="en-US" dirty="0">
                <a:solidFill>
                  <a:schemeClr val="accent3"/>
                </a:solidFill>
              </a:rPr>
              <a:t>*event</a:t>
            </a:r>
            <a:r>
              <a:rPr lang="en-US" dirty="0" smtClean="0">
                <a:solidFill>
                  <a:schemeClr val="accent3"/>
                </a:solidFill>
              </a:rPr>
              <a:t>)</a:t>
            </a:r>
            <a:r>
              <a:rPr lang="en-US" dirty="0" smtClean="0">
                <a:solidFill>
                  <a:schemeClr val="accent1"/>
                </a:solidFill>
              </a:rPr>
              <a:t> – for </a:t>
            </a:r>
            <a:r>
              <a:rPr lang="en-US" dirty="0" err="1" smtClean="0">
                <a:solidFill>
                  <a:schemeClr val="accent3"/>
                </a:solidFill>
              </a:rPr>
              <a:t>QCloseEvent</a:t>
            </a:r>
            <a:endParaRPr lang="en-US" dirty="0" smtClean="0">
              <a:solidFill>
                <a:schemeClr val="accent3"/>
              </a:solidFill>
            </a:endParaRPr>
          </a:p>
          <a:p>
            <a:pPr lvl="1"/>
            <a:r>
              <a:rPr lang="en-US" dirty="0" smtClean="0">
                <a:solidFill>
                  <a:schemeClr val="accent1"/>
                </a:solidFill>
              </a:rPr>
              <a:t>and many others</a:t>
            </a:r>
          </a:p>
        </p:txBody>
      </p:sp>
    </p:spTree>
    <p:extLst>
      <p:ext uri="{BB962C8B-B14F-4D97-AF65-F5344CB8AC3E}">
        <p14:creationId xmlns:p14="http://schemas.microsoft.com/office/powerpoint/2010/main" val="2227258959"/>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accent4"/>
                </a:solidFill>
              </a:rPr>
              <a:t>EVENTS: </a:t>
            </a:r>
            <a:r>
              <a:rPr lang="en-US" dirty="0" smtClean="0">
                <a:solidFill>
                  <a:schemeClr val="accent1"/>
                </a:solidFill>
              </a:rPr>
              <a:t>USER EVENTS</a:t>
            </a:r>
            <a:endParaRPr lang="en-US" dirty="0">
              <a:solidFill>
                <a:schemeClr val="accent1"/>
              </a:solidFill>
            </a:endParaRPr>
          </a:p>
        </p:txBody>
      </p:sp>
      <p:sp>
        <p:nvSpPr>
          <p:cNvPr id="5" name="Content Placeholder 4"/>
          <p:cNvSpPr>
            <a:spLocks noGrp="1"/>
          </p:cNvSpPr>
          <p:nvPr>
            <p:ph sz="quarter" idx="11"/>
          </p:nvPr>
        </p:nvSpPr>
        <p:spPr>
          <a:xfrm>
            <a:off x="286941" y="897732"/>
            <a:ext cx="4056459" cy="4099718"/>
          </a:xfrm>
        </p:spPr>
        <p:txBody>
          <a:bodyPr>
            <a:normAutofit/>
          </a:bodyPr>
          <a:lstStyle/>
          <a:p>
            <a:pPr fontAlgn="base"/>
            <a:r>
              <a:rPr lang="en-US" dirty="0" smtClean="0">
                <a:solidFill>
                  <a:schemeClr val="accent1"/>
                </a:solidFill>
              </a:rPr>
              <a:t>Custom user event types must be in interval from </a:t>
            </a:r>
            <a:r>
              <a:rPr lang="en-US" dirty="0" err="1" smtClean="0">
                <a:solidFill>
                  <a:schemeClr val="accent3"/>
                </a:solidFill>
              </a:rPr>
              <a:t>QEvent</a:t>
            </a:r>
            <a:r>
              <a:rPr lang="en-US" dirty="0" smtClean="0">
                <a:solidFill>
                  <a:schemeClr val="accent3"/>
                </a:solidFill>
              </a:rPr>
              <a:t>::User </a:t>
            </a:r>
            <a:r>
              <a:rPr lang="en-US" dirty="0" smtClean="0">
                <a:solidFill>
                  <a:schemeClr val="accent1"/>
                </a:solidFill>
              </a:rPr>
              <a:t>to </a:t>
            </a:r>
            <a:r>
              <a:rPr lang="en-US" dirty="0" err="1" smtClean="0">
                <a:solidFill>
                  <a:schemeClr val="accent3"/>
                </a:solidFill>
              </a:rPr>
              <a:t>QEvent</a:t>
            </a:r>
            <a:r>
              <a:rPr lang="en-US" dirty="0" smtClean="0">
                <a:solidFill>
                  <a:schemeClr val="accent3"/>
                </a:solidFill>
              </a:rPr>
              <a:t>::</a:t>
            </a:r>
            <a:r>
              <a:rPr lang="en-US" dirty="0" err="1" smtClean="0">
                <a:solidFill>
                  <a:schemeClr val="accent3"/>
                </a:solidFill>
              </a:rPr>
              <a:t>MaxUser</a:t>
            </a:r>
            <a:endParaRPr lang="en-US" dirty="0" smtClean="0">
              <a:solidFill>
                <a:schemeClr val="accent3"/>
              </a:solidFill>
            </a:endParaRPr>
          </a:p>
          <a:p>
            <a:pPr fontAlgn="base"/>
            <a:r>
              <a:rPr lang="en-US" dirty="0" smtClean="0">
                <a:solidFill>
                  <a:schemeClr val="accent1"/>
                </a:solidFill>
              </a:rPr>
              <a:t>To get free event type you can use </a:t>
            </a:r>
            <a:r>
              <a:rPr lang="en-US" dirty="0">
                <a:solidFill>
                  <a:schemeClr val="accent3"/>
                </a:solidFill>
              </a:rPr>
              <a:t>int </a:t>
            </a:r>
            <a:r>
              <a:rPr lang="en-US" dirty="0" err="1" smtClean="0">
                <a:solidFill>
                  <a:schemeClr val="accent3"/>
                </a:solidFill>
              </a:rPr>
              <a:t>QEvent</a:t>
            </a:r>
            <a:r>
              <a:rPr lang="en-US" dirty="0">
                <a:solidFill>
                  <a:schemeClr val="accent3"/>
                </a:solidFill>
              </a:rPr>
              <a:t>::</a:t>
            </a:r>
            <a:r>
              <a:rPr lang="en-US" dirty="0" err="1" smtClean="0">
                <a:solidFill>
                  <a:schemeClr val="accent3"/>
                </a:solidFill>
              </a:rPr>
              <a:t>registerEventType</a:t>
            </a:r>
            <a:endParaRPr lang="en-US" dirty="0" smtClean="0">
              <a:solidFill>
                <a:schemeClr val="accent3"/>
              </a:solidFill>
            </a:endParaRPr>
          </a:p>
          <a:p>
            <a:pPr fontAlgn="base"/>
            <a:r>
              <a:rPr lang="en-US" dirty="0" smtClean="0">
                <a:solidFill>
                  <a:schemeClr val="accent1"/>
                </a:solidFill>
              </a:rPr>
              <a:t>But you can simple choose arbitrary code from interval.</a:t>
            </a:r>
          </a:p>
          <a:p>
            <a:pPr fontAlgn="base"/>
            <a:endParaRPr lang="en-US" dirty="0">
              <a:solidFill>
                <a:schemeClr val="accent3"/>
              </a:solidFill>
            </a:endParaRPr>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defTabSz="914400" eaLnBrk="0" fontAlgn="base" hangingPunct="0">
              <a:spcBef>
                <a:spcPct val="0"/>
              </a:spcBef>
              <a:spcAft>
                <a:spcPct val="0"/>
              </a:spcAft>
            </a:pPr>
            <a:r>
              <a:rPr lang="en-US" sz="1200" b="1" dirty="0">
                <a:solidFill>
                  <a:srgbClr val="808080"/>
                </a:solidFill>
                <a:latin typeface="Courier New" pitchFamily="49" charset="0"/>
                <a:cs typeface="Courier New" panose="02070309020205020404" pitchFamily="49" charset="0"/>
              </a:rPr>
              <a:t>// </a:t>
            </a:r>
            <a:r>
              <a:rPr lang="en-US" sz="1200" b="1" dirty="0" smtClean="0">
                <a:solidFill>
                  <a:srgbClr val="808080"/>
                </a:solidFill>
                <a:latin typeface="Courier New" panose="02070309020205020404" pitchFamily="49" charset="0"/>
                <a:cs typeface="Courier New" panose="02070309020205020404" pitchFamily="49" charset="0"/>
              </a:rPr>
              <a:t>returns free event type</a:t>
            </a:r>
            <a:endParaRPr lang="en-US" sz="1200" b="1" dirty="0">
              <a:solidFill>
                <a:srgbClr val="808080"/>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endParaRPr lang="en-US" sz="1200" b="1" dirty="0" smtClean="0">
              <a:solidFill>
                <a:srgbClr val="CC7832"/>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sz="1200" b="1" dirty="0" smtClean="0">
                <a:solidFill>
                  <a:srgbClr val="CC7832"/>
                </a:solidFill>
                <a:latin typeface="Courier New" panose="02070309020205020404" pitchFamily="49" charset="0"/>
                <a:cs typeface="Courier New" panose="02070309020205020404" pitchFamily="49" charset="0"/>
              </a:rPr>
              <a:t>int </a:t>
            </a:r>
            <a:r>
              <a:rPr lang="en-US" sz="1200" b="1" dirty="0" err="1">
                <a:solidFill>
                  <a:srgbClr val="A9B7C6"/>
                </a:solidFill>
                <a:latin typeface="Courier New" panose="02070309020205020404" pitchFamily="49" charset="0"/>
                <a:cs typeface="Courier New" panose="02070309020205020404" pitchFamily="49" charset="0"/>
              </a:rPr>
              <a:t>myEventType</a:t>
            </a:r>
            <a:r>
              <a:rPr lang="en-US" sz="1200" b="1" dirty="0">
                <a:solidFill>
                  <a:srgbClr val="A9B7C6"/>
                </a:solidFill>
                <a:latin typeface="Courier New" panose="02070309020205020404" pitchFamily="49" charset="0"/>
                <a:cs typeface="Courier New" panose="02070309020205020404" pitchFamily="49" charset="0"/>
              </a:rPr>
              <a:t> = </a:t>
            </a:r>
            <a:r>
              <a:rPr lang="en-US" sz="1200" b="1" dirty="0" err="1">
                <a:solidFill>
                  <a:srgbClr val="9876AA"/>
                </a:solidFill>
                <a:latin typeface="Courier New" panose="02070309020205020404" pitchFamily="49" charset="0"/>
                <a:cs typeface="Courier New" panose="02070309020205020404" pitchFamily="49" charset="0"/>
              </a:rPr>
              <a:t>QEvent</a:t>
            </a:r>
            <a:r>
              <a:rPr lang="en-US" sz="1200" b="1" dirty="0">
                <a:solidFill>
                  <a:srgbClr val="A9B7C6"/>
                </a:solidFill>
                <a:latin typeface="Courier New" panose="02070309020205020404" pitchFamily="49" charset="0"/>
                <a:cs typeface="Courier New" panose="02070309020205020404" pitchFamily="49" charset="0"/>
              </a:rPr>
              <a:t>::</a:t>
            </a:r>
            <a:r>
              <a:rPr lang="en-US" sz="1200" b="1" dirty="0" err="1">
                <a:solidFill>
                  <a:srgbClr val="A9B7C6"/>
                </a:solidFill>
                <a:latin typeface="Courier New" panose="02070309020205020404" pitchFamily="49" charset="0"/>
                <a:cs typeface="Courier New" panose="02070309020205020404" pitchFamily="49" charset="0"/>
              </a:rPr>
              <a:t>registerEventType</a:t>
            </a:r>
            <a:r>
              <a:rPr lang="en-US" sz="1200" b="1" dirty="0">
                <a:solidFill>
                  <a:srgbClr val="A9B7C6"/>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845995574"/>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accent4"/>
                </a:solidFill>
              </a:rPr>
              <a:t>EVENTS: </a:t>
            </a:r>
            <a:r>
              <a:rPr lang="en-US" dirty="0" smtClean="0">
                <a:solidFill>
                  <a:schemeClr val="accent1"/>
                </a:solidFill>
              </a:rPr>
              <a:t>USER EVENTS</a:t>
            </a:r>
            <a:endParaRPr lang="en-US" dirty="0">
              <a:solidFill>
                <a:schemeClr val="accent1"/>
              </a:solidFill>
            </a:endParaRPr>
          </a:p>
        </p:txBody>
      </p:sp>
      <p:sp>
        <p:nvSpPr>
          <p:cNvPr id="5" name="Content Placeholder 4"/>
          <p:cNvSpPr>
            <a:spLocks noGrp="1"/>
          </p:cNvSpPr>
          <p:nvPr>
            <p:ph sz="quarter" idx="11"/>
          </p:nvPr>
        </p:nvSpPr>
        <p:spPr>
          <a:xfrm>
            <a:off x="286941" y="897732"/>
            <a:ext cx="4056459" cy="4099718"/>
          </a:xfrm>
        </p:spPr>
        <p:txBody>
          <a:bodyPr>
            <a:normAutofit/>
          </a:bodyPr>
          <a:lstStyle/>
          <a:p>
            <a:pPr fontAlgn="base"/>
            <a:r>
              <a:rPr lang="en-US" dirty="0" smtClean="0">
                <a:solidFill>
                  <a:schemeClr val="accent1"/>
                </a:solidFill>
              </a:rPr>
              <a:t>After choosing of code you can implement your own event class</a:t>
            </a:r>
          </a:p>
          <a:p>
            <a:pPr marL="0" indent="0" fontAlgn="base">
              <a:buNone/>
            </a:pPr>
            <a:r>
              <a:rPr lang="en-US" dirty="0" smtClean="0">
                <a:solidFill>
                  <a:schemeClr val="accent1"/>
                </a:solidFill>
              </a:rPr>
              <a:t>You can send this event through:</a:t>
            </a:r>
          </a:p>
          <a:p>
            <a:pPr fontAlgn="base"/>
            <a:r>
              <a:rPr lang="en-US" dirty="0" err="1" smtClean="0">
                <a:solidFill>
                  <a:schemeClr val="accent3"/>
                </a:solidFill>
              </a:rPr>
              <a:t>QCoreApplication</a:t>
            </a:r>
            <a:r>
              <a:rPr lang="en-US" dirty="0">
                <a:solidFill>
                  <a:schemeClr val="accent3"/>
                </a:solidFill>
              </a:rPr>
              <a:t>::</a:t>
            </a:r>
            <a:r>
              <a:rPr lang="en-US" dirty="0" err="1" smtClean="0">
                <a:solidFill>
                  <a:schemeClr val="accent3"/>
                </a:solidFill>
              </a:rPr>
              <a:t>sendEvent</a:t>
            </a:r>
            <a:endParaRPr lang="en-US" dirty="0" smtClean="0">
              <a:solidFill>
                <a:schemeClr val="accent3"/>
              </a:solidFill>
            </a:endParaRPr>
          </a:p>
          <a:p>
            <a:pPr lvl="1" fontAlgn="base"/>
            <a:r>
              <a:rPr lang="en-US" dirty="0" smtClean="0"/>
              <a:t>sends event immediately</a:t>
            </a:r>
          </a:p>
          <a:p>
            <a:pPr fontAlgn="base"/>
            <a:r>
              <a:rPr lang="en-US" dirty="0" err="1">
                <a:solidFill>
                  <a:schemeClr val="accent3"/>
                </a:solidFill>
              </a:rPr>
              <a:t>QCoreApplication</a:t>
            </a:r>
            <a:r>
              <a:rPr lang="en-US" dirty="0" smtClean="0">
                <a:solidFill>
                  <a:schemeClr val="accent3"/>
                </a:solidFill>
              </a:rPr>
              <a:t>::</a:t>
            </a:r>
            <a:r>
              <a:rPr lang="en-US" dirty="0" err="1" smtClean="0">
                <a:solidFill>
                  <a:schemeClr val="accent3"/>
                </a:solidFill>
              </a:rPr>
              <a:t>postEvent</a:t>
            </a:r>
            <a:endParaRPr lang="en-US" dirty="0">
              <a:solidFill>
                <a:schemeClr val="accent3"/>
              </a:solidFill>
            </a:endParaRPr>
          </a:p>
          <a:p>
            <a:pPr lvl="1" fontAlgn="base"/>
            <a:r>
              <a:rPr lang="en-US" dirty="0" smtClean="0"/>
              <a:t>adds event to the events queue</a:t>
            </a:r>
            <a:endParaRPr lang="en-US" dirty="0"/>
          </a:p>
          <a:p>
            <a:pPr marL="0" indent="0" fontAlgn="base">
              <a:buNone/>
            </a:pPr>
            <a:endParaRPr lang="en-US" dirty="0">
              <a:solidFill>
                <a:schemeClr val="accent1"/>
              </a:solidFill>
            </a:endParaRPr>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defTabSz="914400" eaLnBrk="0" fontAlgn="base" hangingPunct="0">
              <a:spcBef>
                <a:spcPct val="0"/>
              </a:spcBef>
              <a:spcAft>
                <a:spcPct val="0"/>
              </a:spcAft>
            </a:pPr>
            <a:r>
              <a:rPr lang="en-US" sz="1200" b="1" dirty="0">
                <a:solidFill>
                  <a:srgbClr val="CC7832"/>
                </a:solidFill>
                <a:latin typeface="Courier New" panose="02070309020205020404" pitchFamily="49" charset="0"/>
                <a:cs typeface="Courier New" panose="02070309020205020404" pitchFamily="49" charset="0"/>
              </a:rPr>
              <a:t>class</a:t>
            </a:r>
            <a:r>
              <a:rPr lang="en-US" sz="1200" b="1" dirty="0">
                <a:solidFill>
                  <a:srgbClr val="C0C0C0"/>
                </a:solidFill>
                <a:latin typeface="Courier New" pitchFamily="49" charset="0"/>
                <a:cs typeface="Courier New" pitchFamily="49" charset="0"/>
              </a:rPr>
              <a:t> </a:t>
            </a:r>
            <a:r>
              <a:rPr lang="en-US" sz="1200" b="1" dirty="0" err="1">
                <a:solidFill>
                  <a:srgbClr val="9876AA"/>
                </a:solidFill>
                <a:latin typeface="Courier New" panose="02070309020205020404" pitchFamily="49" charset="0"/>
                <a:cs typeface="Courier New" panose="02070309020205020404" pitchFamily="49" charset="0"/>
              </a:rPr>
              <a:t>MyEvent</a:t>
            </a:r>
            <a:r>
              <a:rPr lang="en-US" sz="1200" b="1" dirty="0">
                <a:solidFill>
                  <a:srgbClr val="C0C0C0"/>
                </a:solidFill>
                <a:latin typeface="Courier New" pitchFamily="49" charset="0"/>
                <a:cs typeface="Courier New" pitchFamily="49" charset="0"/>
              </a:rPr>
              <a:t> </a:t>
            </a:r>
            <a:r>
              <a:rPr lang="en-US" sz="1200" b="1" dirty="0">
                <a:solidFill>
                  <a:srgbClr val="A9B7C6"/>
                </a:solidFill>
                <a:latin typeface="Courier New" panose="02070309020205020404" pitchFamily="49" charset="0"/>
                <a:cs typeface="Courier New" panose="02070309020205020404" pitchFamily="49" charset="0"/>
              </a:rPr>
              <a:t>:</a:t>
            </a:r>
            <a:r>
              <a:rPr lang="en-US" sz="1200" b="1" dirty="0">
                <a:solidFill>
                  <a:srgbClr val="C0C0C0"/>
                </a:solidFill>
                <a:latin typeface="Courier New" pitchFamily="49" charset="0"/>
                <a:cs typeface="Courier New" pitchFamily="49" charset="0"/>
              </a:rPr>
              <a:t> </a:t>
            </a:r>
            <a:r>
              <a:rPr lang="en-US" sz="1200" b="1" dirty="0">
                <a:solidFill>
                  <a:srgbClr val="CC7832"/>
                </a:solidFill>
                <a:latin typeface="Courier New" panose="02070309020205020404" pitchFamily="49" charset="0"/>
                <a:cs typeface="Courier New" panose="02070309020205020404" pitchFamily="49" charset="0"/>
              </a:rPr>
              <a:t>public</a:t>
            </a:r>
            <a:r>
              <a:rPr lang="en-US" sz="1200" b="1" dirty="0">
                <a:solidFill>
                  <a:srgbClr val="C0C0C0"/>
                </a:solidFill>
                <a:latin typeface="Courier New" pitchFamily="49" charset="0"/>
                <a:cs typeface="Courier New" pitchFamily="49" charset="0"/>
              </a:rPr>
              <a:t> </a:t>
            </a:r>
            <a:r>
              <a:rPr lang="en-US" sz="1200" b="1" dirty="0" err="1">
                <a:solidFill>
                  <a:srgbClr val="9876AA"/>
                </a:solidFill>
                <a:latin typeface="Courier New" panose="02070309020205020404" pitchFamily="49" charset="0"/>
                <a:cs typeface="Courier New" panose="02070309020205020404" pitchFamily="49" charset="0"/>
              </a:rPr>
              <a:t>QEvent</a:t>
            </a:r>
            <a:r>
              <a:rPr lang="en-US" sz="1200" b="1" dirty="0">
                <a:solidFill>
                  <a:srgbClr val="C0C0C0"/>
                </a:solidFill>
                <a:latin typeface="Courier New" pitchFamily="49" charset="0"/>
                <a:cs typeface="Courier New" pitchFamily="49" charset="0"/>
              </a:rPr>
              <a:t> </a:t>
            </a:r>
            <a:r>
              <a:rPr lang="en-US" sz="12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200" b="1" dirty="0">
                <a:solidFill>
                  <a:srgbClr val="6897BB"/>
                </a:solidFill>
                <a:latin typeface="Courier New" panose="02070309020205020404" pitchFamily="49" charset="0"/>
                <a:cs typeface="Courier New" panose="02070309020205020404" pitchFamily="49" charset="0"/>
              </a:rPr>
              <a:t>Q_OBJECT</a:t>
            </a:r>
          </a:p>
          <a:p>
            <a:pPr defTabSz="914400" eaLnBrk="0" fontAlgn="base" hangingPunct="0">
              <a:spcBef>
                <a:spcPct val="0"/>
              </a:spcBef>
              <a:spcAft>
                <a:spcPct val="0"/>
              </a:spcAft>
            </a:pPr>
            <a:r>
              <a:rPr lang="en-US" sz="1200" b="1" dirty="0">
                <a:latin typeface="Courier New" pitchFamily="49" charset="0"/>
                <a:cs typeface="Courier New" pitchFamily="49" charset="0"/>
              </a:rPr>
              <a:t/>
            </a:r>
            <a:br>
              <a:rPr lang="en-US" sz="1200" b="1" dirty="0">
                <a:latin typeface="Courier New" pitchFamily="49" charset="0"/>
                <a:cs typeface="Courier New" pitchFamily="49" charset="0"/>
              </a:rPr>
            </a:br>
            <a:r>
              <a:rPr lang="en-US" sz="1200" b="1" dirty="0">
                <a:solidFill>
                  <a:srgbClr val="CC7832"/>
                </a:solidFill>
                <a:latin typeface="Courier New" panose="02070309020205020404" pitchFamily="49" charset="0"/>
                <a:cs typeface="Courier New" panose="02070309020205020404" pitchFamily="49" charset="0"/>
              </a:rPr>
              <a:t>public</a:t>
            </a:r>
            <a:r>
              <a:rPr lang="en-US" sz="12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200" b="1" dirty="0">
                <a:solidFill>
                  <a:srgbClr val="800080"/>
                </a:solidFill>
                <a:latin typeface="Courier New" pitchFamily="49" charset="0"/>
                <a:cs typeface="Courier New" pitchFamily="49" charset="0"/>
              </a:rPr>
              <a:t> </a:t>
            </a:r>
            <a:r>
              <a:rPr lang="en-US" sz="1200" b="1" dirty="0" smtClean="0">
                <a:solidFill>
                  <a:srgbClr val="800080"/>
                </a:solidFill>
                <a:latin typeface="Courier New" pitchFamily="49" charset="0"/>
                <a:cs typeface="Courier New" pitchFamily="49" charset="0"/>
              </a:rPr>
              <a:t>   </a:t>
            </a:r>
            <a:r>
              <a:rPr lang="en-US" sz="1200" b="1" dirty="0" err="1">
                <a:solidFill>
                  <a:srgbClr val="9876AA"/>
                </a:solidFill>
                <a:latin typeface="Courier New" panose="02070309020205020404" pitchFamily="49" charset="0"/>
                <a:cs typeface="Courier New" panose="02070309020205020404" pitchFamily="49" charset="0"/>
              </a:rPr>
              <a:t>MyEvent</a:t>
            </a:r>
            <a:r>
              <a:rPr lang="en-US" sz="1200" b="1" dirty="0">
                <a:solidFill>
                  <a:srgbClr val="A9B7C6"/>
                </a:solidFill>
                <a:latin typeface="Courier New" panose="02070309020205020404" pitchFamily="49" charset="0"/>
                <a:cs typeface="Courier New" panose="02070309020205020404" pitchFamily="49" charset="0"/>
              </a:rPr>
              <a:t>() :</a:t>
            </a:r>
          </a:p>
          <a:p>
            <a:pPr defTabSz="914400" eaLnBrk="0" fontAlgn="base" hangingPunct="0">
              <a:spcBef>
                <a:spcPct val="0"/>
              </a:spcBef>
              <a:spcAft>
                <a:spcPct val="0"/>
              </a:spcAft>
            </a:pPr>
            <a:r>
              <a:rPr lang="en-US" sz="1200" b="1" dirty="0">
                <a:solidFill>
                  <a:srgbClr val="000000"/>
                </a:solidFill>
                <a:latin typeface="Courier New" pitchFamily="49" charset="0"/>
                <a:cs typeface="Courier New" pitchFamily="49" charset="0"/>
              </a:rPr>
              <a:t> </a:t>
            </a:r>
            <a:r>
              <a:rPr lang="en-US" sz="1200" b="1" dirty="0" smtClean="0">
                <a:solidFill>
                  <a:srgbClr val="000000"/>
                </a:solidFill>
                <a:latin typeface="Courier New" pitchFamily="49" charset="0"/>
                <a:cs typeface="Courier New" pitchFamily="49" charset="0"/>
              </a:rPr>
              <a:t>       </a:t>
            </a:r>
            <a:r>
              <a:rPr lang="en-US" sz="1200" b="1" dirty="0" err="1">
                <a:solidFill>
                  <a:srgbClr val="9876AA"/>
                </a:solidFill>
                <a:latin typeface="Courier New" panose="02070309020205020404" pitchFamily="49" charset="0"/>
                <a:cs typeface="Courier New" panose="02070309020205020404" pitchFamily="49" charset="0"/>
              </a:rPr>
              <a:t>QEvent</a:t>
            </a:r>
            <a:r>
              <a:rPr lang="en-US" sz="1200" b="1" dirty="0">
                <a:solidFill>
                  <a:srgbClr val="A9B7C6"/>
                </a:solidFill>
                <a:latin typeface="Courier New" panose="02070309020205020404" pitchFamily="49" charset="0"/>
                <a:cs typeface="Courier New" panose="02070309020205020404" pitchFamily="49" charset="0"/>
              </a:rPr>
              <a:t>((</a:t>
            </a:r>
            <a:r>
              <a:rPr lang="en-US" sz="1200" b="1" dirty="0">
                <a:solidFill>
                  <a:srgbClr val="9876AA"/>
                </a:solidFill>
                <a:latin typeface="Courier New" panose="02070309020205020404" pitchFamily="49" charset="0"/>
                <a:cs typeface="Courier New" panose="02070309020205020404" pitchFamily="49" charset="0"/>
              </a:rPr>
              <a:t>Type</a:t>
            </a:r>
            <a:r>
              <a:rPr lang="en-US" sz="1200" b="1" dirty="0">
                <a:solidFill>
                  <a:srgbClr val="A9B7C6"/>
                </a:solidFill>
                <a:latin typeface="Courier New" panose="02070309020205020404" pitchFamily="49" charset="0"/>
                <a:cs typeface="Courier New" panose="02070309020205020404" pitchFamily="49" charset="0"/>
              </a:rPr>
              <a:t>) (</a:t>
            </a:r>
            <a:r>
              <a:rPr lang="en-US" sz="1200" b="1" dirty="0" err="1">
                <a:solidFill>
                  <a:srgbClr val="9876AA"/>
                </a:solidFill>
                <a:latin typeface="Courier New" panose="02070309020205020404" pitchFamily="49" charset="0"/>
                <a:cs typeface="Courier New" panose="02070309020205020404" pitchFamily="49" charset="0"/>
              </a:rPr>
              <a:t>QEvent</a:t>
            </a:r>
            <a:r>
              <a:rPr lang="en-US" sz="1200" b="1" dirty="0">
                <a:solidFill>
                  <a:srgbClr val="A9B7C6"/>
                </a:solidFill>
                <a:latin typeface="Courier New" panose="02070309020205020404" pitchFamily="49" charset="0"/>
                <a:cs typeface="Courier New" panose="02070309020205020404" pitchFamily="49" charset="0"/>
              </a:rPr>
              <a:t>::</a:t>
            </a:r>
            <a:r>
              <a:rPr lang="en-US" sz="1200" b="1" dirty="0">
                <a:solidFill>
                  <a:srgbClr val="9876AA"/>
                </a:solidFill>
                <a:latin typeface="Courier New" panose="02070309020205020404" pitchFamily="49" charset="0"/>
                <a:cs typeface="Courier New" panose="02070309020205020404" pitchFamily="49" charset="0"/>
              </a:rPr>
              <a:t>User</a:t>
            </a:r>
            <a:r>
              <a:rPr lang="en-US" sz="1200" b="1" dirty="0">
                <a:solidFill>
                  <a:srgbClr val="C0C0C0"/>
                </a:solidFill>
                <a:latin typeface="Courier New" pitchFamily="49" charset="0"/>
                <a:cs typeface="Courier New" pitchFamily="49" charset="0"/>
              </a:rPr>
              <a:t> </a:t>
            </a:r>
            <a:r>
              <a:rPr lang="en-US" sz="1200" b="1" dirty="0">
                <a:solidFill>
                  <a:srgbClr val="A9B7C6"/>
                </a:solidFill>
                <a:latin typeface="Courier New" panose="02070309020205020404" pitchFamily="49" charset="0"/>
                <a:cs typeface="Courier New" panose="02070309020205020404" pitchFamily="49" charset="0"/>
              </a:rPr>
              <a:t>+</a:t>
            </a:r>
            <a:r>
              <a:rPr lang="en-US" sz="1200" b="1" dirty="0">
                <a:solidFill>
                  <a:srgbClr val="C0C0C0"/>
                </a:solidFill>
                <a:latin typeface="Courier New" pitchFamily="49" charset="0"/>
                <a:cs typeface="Courier New" pitchFamily="49" charset="0"/>
              </a:rPr>
              <a:t> </a:t>
            </a:r>
            <a:r>
              <a:rPr lang="en-US" sz="1200" b="1" dirty="0">
                <a:solidFill>
                  <a:srgbClr val="6897BB"/>
                </a:solidFill>
                <a:latin typeface="Courier New" panose="02070309020205020404" pitchFamily="49" charset="0"/>
                <a:cs typeface="Courier New" panose="02070309020205020404" pitchFamily="49" charset="0"/>
              </a:rPr>
              <a:t>1</a:t>
            </a:r>
            <a:r>
              <a:rPr lang="en-US" sz="1200" b="1" dirty="0">
                <a:solidFill>
                  <a:srgbClr val="A9B7C6"/>
                </a:solidFill>
                <a:latin typeface="Courier New" panose="02070309020205020404" pitchFamily="49" charset="0"/>
                <a:cs typeface="Courier New" panose="02070309020205020404" pitchFamily="49" charset="0"/>
              </a:rPr>
              <a:t>)) {</a:t>
            </a:r>
          </a:p>
          <a:p>
            <a:pPr defTabSz="914400" eaLnBrk="0" fontAlgn="base" hangingPunct="0">
              <a:spcBef>
                <a:spcPct val="0"/>
              </a:spcBef>
              <a:spcAft>
                <a:spcPct val="0"/>
              </a:spcAft>
            </a:pPr>
            <a:r>
              <a:rPr lang="en-US" sz="1200" b="1" dirty="0">
                <a:solidFill>
                  <a:srgbClr val="A9B7C6"/>
                </a:solidFill>
                <a:latin typeface="Courier New" panose="02070309020205020404" pitchFamily="49" charset="0"/>
                <a:cs typeface="Courier New" panose="02070309020205020404" pitchFamily="49" charset="0"/>
              </a:rPr>
              <a:t>    }</a:t>
            </a:r>
          </a:p>
          <a:p>
            <a:pPr defTabSz="914400" eaLnBrk="0" fontAlgn="base" hangingPunct="0">
              <a:spcBef>
                <a:spcPct val="0"/>
              </a:spcBef>
              <a:spcAft>
                <a:spcPct val="0"/>
              </a:spcAft>
            </a:pPr>
            <a:endParaRPr lang="en-US" sz="1200" b="1" dirty="0">
              <a:solidFill>
                <a:srgbClr val="000000"/>
              </a:solidFill>
              <a:latin typeface="Courier New" pitchFamily="49" charset="0"/>
              <a:cs typeface="Courier New" pitchFamily="49" charset="0"/>
            </a:endParaRPr>
          </a:p>
          <a:p>
            <a:pPr defTabSz="914400" eaLnBrk="0" fontAlgn="base" hangingPunct="0">
              <a:spcBef>
                <a:spcPct val="0"/>
              </a:spcBef>
              <a:spcAft>
                <a:spcPct val="0"/>
              </a:spcAft>
            </a:pPr>
            <a:r>
              <a:rPr lang="en-US" sz="1200" b="1" dirty="0" smtClean="0">
                <a:solidFill>
                  <a:srgbClr val="000000"/>
                </a:solidFill>
                <a:latin typeface="Courier New" pitchFamily="49" charset="0"/>
                <a:cs typeface="Courier New" pitchFamily="49" charset="0"/>
              </a:rPr>
              <a:t>    </a:t>
            </a:r>
            <a:r>
              <a:rPr lang="en-US" sz="1200" b="1" dirty="0" err="1">
                <a:solidFill>
                  <a:srgbClr val="9876AA"/>
                </a:solidFill>
                <a:latin typeface="Courier New" panose="02070309020205020404" pitchFamily="49" charset="0"/>
                <a:cs typeface="Courier New" panose="02070309020205020404" pitchFamily="49" charset="0"/>
              </a:rPr>
              <a:t>QString</a:t>
            </a:r>
            <a:r>
              <a:rPr lang="en-US" sz="1200" b="1" dirty="0" smtClean="0">
                <a:solidFill>
                  <a:srgbClr val="C0C0C0"/>
                </a:solidFill>
                <a:latin typeface="Courier New" pitchFamily="49" charset="0"/>
                <a:cs typeface="Courier New" pitchFamily="49" charset="0"/>
              </a:rPr>
              <a:t> </a:t>
            </a:r>
            <a:r>
              <a:rPr lang="en-US" sz="1200" b="1" dirty="0" err="1">
                <a:solidFill>
                  <a:srgbClr val="A9B7C6"/>
                </a:solidFill>
                <a:latin typeface="Courier New" panose="02070309020205020404" pitchFamily="49" charset="0"/>
                <a:cs typeface="Courier New" panose="02070309020205020404" pitchFamily="49" charset="0"/>
              </a:rPr>
              <a:t>additionalInfo</a:t>
            </a:r>
            <a:r>
              <a:rPr lang="en-US" sz="1200" b="1" dirty="0">
                <a:solidFill>
                  <a:srgbClr val="A9B7C6"/>
                </a:solidFill>
                <a:latin typeface="Courier New" panose="02070309020205020404" pitchFamily="49" charset="0"/>
                <a:cs typeface="Courier New" panose="02070309020205020404" pitchFamily="49" charset="0"/>
              </a:rPr>
              <a:t>() {</a:t>
            </a:r>
          </a:p>
          <a:p>
            <a:pPr defTabSz="914400" eaLnBrk="0" fontAlgn="base" hangingPunct="0">
              <a:spcBef>
                <a:spcPct val="0"/>
              </a:spcBef>
              <a:spcAft>
                <a:spcPct val="0"/>
              </a:spcAft>
            </a:pPr>
            <a:r>
              <a:rPr lang="en-US" sz="1200" b="1" dirty="0">
                <a:solidFill>
                  <a:srgbClr val="000000"/>
                </a:solidFill>
                <a:latin typeface="Courier New" pitchFamily="49" charset="0"/>
                <a:cs typeface="Courier New" pitchFamily="49" charset="0"/>
              </a:rPr>
              <a:t> </a:t>
            </a:r>
            <a:r>
              <a:rPr lang="en-US" sz="1200" b="1" dirty="0" smtClean="0">
                <a:solidFill>
                  <a:srgbClr val="000000"/>
                </a:solidFill>
                <a:latin typeface="Courier New" pitchFamily="49" charset="0"/>
                <a:cs typeface="Courier New" pitchFamily="49" charset="0"/>
              </a:rPr>
              <a:t>       </a:t>
            </a:r>
            <a:r>
              <a:rPr lang="en-US" sz="1200" b="1" dirty="0">
                <a:solidFill>
                  <a:srgbClr val="CC7832"/>
                </a:solidFill>
                <a:latin typeface="Courier New" panose="02070309020205020404" pitchFamily="49" charset="0"/>
                <a:cs typeface="Courier New" panose="02070309020205020404" pitchFamily="49" charset="0"/>
              </a:rPr>
              <a:t>return</a:t>
            </a:r>
            <a:r>
              <a:rPr lang="en-US" sz="1200" b="1" dirty="0" smtClean="0">
                <a:solidFill>
                  <a:srgbClr val="C0C0C0"/>
                </a:solidFill>
                <a:latin typeface="Courier New" pitchFamily="49" charset="0"/>
                <a:cs typeface="Courier New" pitchFamily="49" charset="0"/>
              </a:rPr>
              <a:t> </a:t>
            </a:r>
            <a:r>
              <a:rPr lang="en-US" sz="1200" b="1" dirty="0">
                <a:solidFill>
                  <a:srgbClr val="6A8759"/>
                </a:solidFill>
                <a:latin typeface="Courier New" panose="02070309020205020404" pitchFamily="49" charset="0"/>
                <a:cs typeface="Courier New" panose="02070309020205020404" pitchFamily="49" charset="0"/>
              </a:rPr>
              <a:t>"info"</a:t>
            </a:r>
            <a:r>
              <a:rPr lang="en-US" sz="12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200" b="1" dirty="0">
                <a:solidFill>
                  <a:srgbClr val="A9B7C6"/>
                </a:solidFill>
                <a:latin typeface="Courier New" panose="02070309020205020404" pitchFamily="49" charset="0"/>
                <a:cs typeface="Courier New" panose="02070309020205020404" pitchFamily="49" charset="0"/>
              </a:rPr>
              <a:t>    }</a:t>
            </a:r>
          </a:p>
          <a:p>
            <a:pPr defTabSz="914400" eaLnBrk="0" fontAlgn="base" hangingPunct="0">
              <a:spcBef>
                <a:spcPct val="0"/>
              </a:spcBef>
              <a:spcAft>
                <a:spcPct val="0"/>
              </a:spcAft>
            </a:pPr>
            <a:r>
              <a:rPr lang="en-US" sz="1200" b="1" dirty="0">
                <a:solidFill>
                  <a:srgbClr val="A9B7C6"/>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251475712"/>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accent4"/>
                </a:solidFill>
              </a:rPr>
              <a:t>EVENTS: </a:t>
            </a:r>
            <a:r>
              <a:rPr lang="en-US" dirty="0" smtClean="0">
                <a:solidFill>
                  <a:schemeClr val="accent1"/>
                </a:solidFill>
              </a:rPr>
              <a:t>USER EVENTS</a:t>
            </a:r>
            <a:endParaRPr lang="en-US" dirty="0">
              <a:solidFill>
                <a:schemeClr val="accent1"/>
              </a:solidFill>
            </a:endParaRPr>
          </a:p>
        </p:txBody>
      </p:sp>
      <p:sp>
        <p:nvSpPr>
          <p:cNvPr id="5" name="Content Placeholder 4"/>
          <p:cNvSpPr>
            <a:spLocks noGrp="1"/>
          </p:cNvSpPr>
          <p:nvPr>
            <p:ph sz="quarter" idx="11"/>
          </p:nvPr>
        </p:nvSpPr>
        <p:spPr>
          <a:xfrm>
            <a:off x="286941" y="897732"/>
            <a:ext cx="4056459" cy="4099718"/>
          </a:xfrm>
        </p:spPr>
        <p:txBody>
          <a:bodyPr>
            <a:normAutofit lnSpcReduction="10000"/>
          </a:bodyPr>
          <a:lstStyle/>
          <a:p>
            <a:pPr fontAlgn="base"/>
            <a:r>
              <a:rPr lang="en-US" dirty="0" smtClean="0">
                <a:solidFill>
                  <a:schemeClr val="accent1"/>
                </a:solidFill>
              </a:rPr>
              <a:t>Next, you have to </a:t>
            </a:r>
            <a:r>
              <a:rPr lang="en-US" dirty="0" err="1" smtClean="0">
                <a:solidFill>
                  <a:schemeClr val="accent1"/>
                </a:solidFill>
              </a:rPr>
              <a:t>reimplement</a:t>
            </a:r>
            <a:r>
              <a:rPr lang="en-US" dirty="0" smtClean="0">
                <a:solidFill>
                  <a:schemeClr val="accent1"/>
                </a:solidFill>
              </a:rPr>
              <a:t> </a:t>
            </a:r>
            <a:r>
              <a:rPr lang="en-US" dirty="0" err="1" smtClean="0">
                <a:solidFill>
                  <a:schemeClr val="accent3"/>
                </a:solidFill>
              </a:rPr>
              <a:t>QObject</a:t>
            </a:r>
            <a:r>
              <a:rPr lang="en-US" dirty="0" smtClean="0">
                <a:solidFill>
                  <a:schemeClr val="accent3"/>
                </a:solidFill>
              </a:rPr>
              <a:t>::</a:t>
            </a:r>
            <a:r>
              <a:rPr lang="en-US" dirty="0" err="1" smtClean="0">
                <a:solidFill>
                  <a:schemeClr val="accent3"/>
                </a:solidFill>
              </a:rPr>
              <a:t>customEvent</a:t>
            </a:r>
            <a:r>
              <a:rPr lang="en-US" dirty="0" smtClean="0">
                <a:solidFill>
                  <a:schemeClr val="accent1"/>
                </a:solidFill>
              </a:rPr>
              <a:t> method in your receiver class.</a:t>
            </a:r>
          </a:p>
          <a:p>
            <a:pPr fontAlgn="base"/>
            <a:r>
              <a:rPr lang="en-US" dirty="0" smtClean="0">
                <a:solidFill>
                  <a:schemeClr val="accent1"/>
                </a:solidFill>
              </a:rPr>
              <a:t>Use </a:t>
            </a:r>
            <a:r>
              <a:rPr lang="en-US" dirty="0" smtClean="0">
                <a:solidFill>
                  <a:schemeClr val="accent3"/>
                </a:solidFill>
              </a:rPr>
              <a:t>accept()</a:t>
            </a:r>
            <a:r>
              <a:rPr lang="en-US" dirty="0" smtClean="0">
                <a:solidFill>
                  <a:schemeClr val="accent1"/>
                </a:solidFill>
              </a:rPr>
              <a:t>, </a:t>
            </a:r>
            <a:r>
              <a:rPr lang="en-US" dirty="0" smtClean="0">
                <a:solidFill>
                  <a:schemeClr val="accent3"/>
                </a:solidFill>
              </a:rPr>
              <a:t>ignore()</a:t>
            </a:r>
            <a:r>
              <a:rPr lang="en-US" dirty="0" smtClean="0">
                <a:solidFill>
                  <a:schemeClr val="accent1"/>
                </a:solidFill>
              </a:rPr>
              <a:t> or </a:t>
            </a:r>
            <a:r>
              <a:rPr lang="en-US" dirty="0" err="1" smtClean="0">
                <a:solidFill>
                  <a:schemeClr val="accent3"/>
                </a:solidFill>
              </a:rPr>
              <a:t>setAccepted</a:t>
            </a:r>
            <a:r>
              <a:rPr lang="en-US" dirty="0" smtClean="0">
                <a:solidFill>
                  <a:schemeClr val="accent3"/>
                </a:solidFill>
              </a:rPr>
              <a:t>(true/false)</a:t>
            </a:r>
            <a:r>
              <a:rPr lang="en-US" dirty="0" smtClean="0">
                <a:solidFill>
                  <a:schemeClr val="accent1"/>
                </a:solidFill>
              </a:rPr>
              <a:t> for the event, to stop event propagation. (default is </a:t>
            </a:r>
            <a:r>
              <a:rPr lang="en-US" dirty="0" smtClean="0">
                <a:solidFill>
                  <a:schemeClr val="accent3"/>
                </a:solidFill>
              </a:rPr>
              <a:t>true</a:t>
            </a:r>
            <a:r>
              <a:rPr lang="en-US" dirty="0" smtClean="0">
                <a:solidFill>
                  <a:schemeClr val="accent1"/>
                </a:solidFill>
              </a:rPr>
              <a:t>)</a:t>
            </a:r>
          </a:p>
          <a:p>
            <a:pPr fontAlgn="base"/>
            <a:r>
              <a:rPr lang="en-US" dirty="0" smtClean="0">
                <a:solidFill>
                  <a:schemeClr val="accent1"/>
                </a:solidFill>
              </a:rPr>
              <a:t>Unwanted events might </a:t>
            </a:r>
            <a:r>
              <a:rPr lang="en-US" dirty="0"/>
              <a:t>be propagated to the </a:t>
            </a:r>
            <a:r>
              <a:rPr lang="en-US" dirty="0" smtClean="0"/>
              <a:t>parent.</a:t>
            </a:r>
            <a:endParaRPr lang="en-US" dirty="0" smtClean="0">
              <a:solidFill>
                <a:schemeClr val="accent1"/>
              </a:solidFill>
            </a:endParaRPr>
          </a:p>
          <a:p>
            <a:pPr fontAlgn="base"/>
            <a:endParaRPr lang="en-US" dirty="0"/>
          </a:p>
          <a:p>
            <a:pPr marL="0" indent="0" fontAlgn="base">
              <a:buNone/>
            </a:pPr>
            <a:endParaRPr lang="en-US" dirty="0">
              <a:solidFill>
                <a:schemeClr val="accent1"/>
              </a:solidFill>
            </a:endParaRPr>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defTabSz="914400" eaLnBrk="0" fontAlgn="base" hangingPunct="0">
              <a:spcBef>
                <a:spcPct val="0"/>
              </a:spcBef>
              <a:spcAft>
                <a:spcPct val="0"/>
              </a:spcAft>
            </a:pPr>
            <a:r>
              <a:rPr lang="en-US" sz="1200" b="1" dirty="0">
                <a:solidFill>
                  <a:srgbClr val="CC7832"/>
                </a:solidFill>
                <a:latin typeface="Courier New" pitchFamily="49" charset="0"/>
                <a:cs typeface="Courier New" panose="02070309020205020404" pitchFamily="49" charset="0"/>
              </a:rPr>
              <a:t>class</a:t>
            </a:r>
            <a:r>
              <a:rPr lang="en-US" sz="1200" b="1" dirty="0">
                <a:solidFill>
                  <a:srgbClr val="C0C0C0"/>
                </a:solidFill>
                <a:latin typeface="Courier New" pitchFamily="49" charset="0"/>
                <a:cs typeface="Courier New" pitchFamily="49" charset="0"/>
              </a:rPr>
              <a:t> </a:t>
            </a:r>
            <a:r>
              <a:rPr lang="en-US" sz="1200" b="1" dirty="0" err="1" smtClean="0">
                <a:solidFill>
                  <a:srgbClr val="9876AA"/>
                </a:solidFill>
                <a:latin typeface="Courier New" panose="02070309020205020404" pitchFamily="49" charset="0"/>
                <a:cs typeface="Courier New" panose="02070309020205020404" pitchFamily="49" charset="0"/>
              </a:rPr>
              <a:t>MyClass</a:t>
            </a:r>
            <a:r>
              <a:rPr lang="en-US" sz="1200" b="1" dirty="0" smtClean="0">
                <a:solidFill>
                  <a:srgbClr val="C0C0C0"/>
                </a:solidFill>
                <a:latin typeface="Courier New" pitchFamily="49" charset="0"/>
                <a:cs typeface="Courier New" pitchFamily="49" charset="0"/>
              </a:rPr>
              <a:t> </a:t>
            </a:r>
            <a:r>
              <a:rPr lang="en-US" sz="1200" b="1" dirty="0">
                <a:solidFill>
                  <a:srgbClr val="A9B7C6"/>
                </a:solidFill>
                <a:latin typeface="Courier New" panose="02070309020205020404" pitchFamily="49" charset="0"/>
                <a:cs typeface="Courier New" panose="02070309020205020404" pitchFamily="49" charset="0"/>
              </a:rPr>
              <a:t>:</a:t>
            </a:r>
            <a:r>
              <a:rPr lang="en-US" sz="1200" b="1" dirty="0">
                <a:solidFill>
                  <a:srgbClr val="C0C0C0"/>
                </a:solidFill>
                <a:latin typeface="Courier New" pitchFamily="49" charset="0"/>
                <a:cs typeface="Courier New" pitchFamily="49" charset="0"/>
              </a:rPr>
              <a:t> </a:t>
            </a:r>
            <a:r>
              <a:rPr lang="en-US" sz="1200" b="1" dirty="0">
                <a:solidFill>
                  <a:srgbClr val="CC7832"/>
                </a:solidFill>
                <a:latin typeface="Courier New" panose="02070309020205020404" pitchFamily="49" charset="0"/>
                <a:cs typeface="Courier New" panose="02070309020205020404" pitchFamily="49" charset="0"/>
              </a:rPr>
              <a:t>public</a:t>
            </a:r>
            <a:r>
              <a:rPr lang="en-US" sz="1200" b="1" dirty="0">
                <a:solidFill>
                  <a:srgbClr val="C0C0C0"/>
                </a:solidFill>
                <a:latin typeface="Courier New" pitchFamily="49" charset="0"/>
                <a:cs typeface="Courier New" pitchFamily="49" charset="0"/>
              </a:rPr>
              <a:t> </a:t>
            </a:r>
            <a:r>
              <a:rPr lang="en-US" sz="1200" b="1" dirty="0" err="1" smtClean="0">
                <a:solidFill>
                  <a:srgbClr val="9876AA"/>
                </a:solidFill>
                <a:latin typeface="Courier New" panose="02070309020205020404" pitchFamily="49" charset="0"/>
                <a:cs typeface="Courier New" panose="02070309020205020404" pitchFamily="49" charset="0"/>
              </a:rPr>
              <a:t>QObject</a:t>
            </a:r>
            <a:r>
              <a:rPr lang="en-US" sz="1200" b="1" dirty="0" smtClean="0">
                <a:solidFill>
                  <a:srgbClr val="C0C0C0"/>
                </a:solidFill>
                <a:latin typeface="Courier New" pitchFamily="49" charset="0"/>
                <a:cs typeface="Courier New" pitchFamily="49" charset="0"/>
              </a:rPr>
              <a:t> </a:t>
            </a:r>
            <a:r>
              <a:rPr lang="en-US" sz="12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200" b="1" dirty="0">
                <a:solidFill>
                  <a:srgbClr val="6897BB"/>
                </a:solidFill>
                <a:latin typeface="Courier New" panose="02070309020205020404" pitchFamily="49" charset="0"/>
                <a:cs typeface="Courier New" panose="02070309020205020404" pitchFamily="49" charset="0"/>
              </a:rPr>
              <a:t>Q_OBJECT</a:t>
            </a:r>
          </a:p>
          <a:p>
            <a:pPr defTabSz="914400" eaLnBrk="0" fontAlgn="base" hangingPunct="0">
              <a:spcBef>
                <a:spcPct val="0"/>
              </a:spcBef>
              <a:spcAft>
                <a:spcPct val="0"/>
              </a:spcAft>
            </a:pPr>
            <a:r>
              <a:rPr lang="en-US" sz="1200" b="1" dirty="0">
                <a:latin typeface="Courier New" pitchFamily="49" charset="0"/>
                <a:cs typeface="Courier New" pitchFamily="49" charset="0"/>
              </a:rPr>
              <a:t/>
            </a:r>
            <a:br>
              <a:rPr lang="en-US" sz="1200" b="1" dirty="0">
                <a:latin typeface="Courier New" pitchFamily="49" charset="0"/>
                <a:cs typeface="Courier New" pitchFamily="49" charset="0"/>
              </a:rPr>
            </a:br>
            <a:r>
              <a:rPr lang="en-US" sz="1200" b="1" dirty="0">
                <a:solidFill>
                  <a:srgbClr val="CC7832"/>
                </a:solidFill>
                <a:latin typeface="Courier New" panose="02070309020205020404" pitchFamily="49" charset="0"/>
                <a:cs typeface="Courier New" panose="02070309020205020404" pitchFamily="49" charset="0"/>
              </a:rPr>
              <a:t>protected</a:t>
            </a:r>
            <a:r>
              <a:rPr lang="en-US" sz="12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200" b="1" dirty="0">
                <a:solidFill>
                  <a:srgbClr val="000000"/>
                </a:solidFill>
                <a:latin typeface="Courier New" pitchFamily="49" charset="0"/>
                <a:cs typeface="Courier New" pitchFamily="49" charset="0"/>
              </a:rPr>
              <a:t> </a:t>
            </a:r>
            <a:r>
              <a:rPr lang="en-US" sz="1200" b="1" dirty="0" smtClean="0">
                <a:solidFill>
                  <a:srgbClr val="000000"/>
                </a:solidFill>
                <a:latin typeface="Courier New" pitchFamily="49" charset="0"/>
                <a:cs typeface="Courier New" pitchFamily="49" charset="0"/>
              </a:rPr>
              <a:t>   </a:t>
            </a:r>
            <a:r>
              <a:rPr lang="en-US" sz="1200" b="1" dirty="0">
                <a:solidFill>
                  <a:srgbClr val="CC7832"/>
                </a:solidFill>
                <a:latin typeface="Courier New" panose="02070309020205020404" pitchFamily="49" charset="0"/>
                <a:cs typeface="Courier New" panose="02070309020205020404" pitchFamily="49" charset="0"/>
              </a:rPr>
              <a:t>void</a:t>
            </a:r>
            <a:r>
              <a:rPr lang="en-US" sz="1200" b="1" dirty="0" smtClean="0">
                <a:solidFill>
                  <a:srgbClr val="C0C0C0"/>
                </a:solidFill>
                <a:latin typeface="Courier New" pitchFamily="49" charset="0"/>
                <a:cs typeface="Courier New" pitchFamily="49" charset="0"/>
              </a:rPr>
              <a:t> </a:t>
            </a:r>
            <a:r>
              <a:rPr lang="en-US" sz="1200" b="1" dirty="0" err="1">
                <a:solidFill>
                  <a:srgbClr val="A9B7C6"/>
                </a:solidFill>
                <a:latin typeface="Courier New" panose="02070309020205020404" pitchFamily="49" charset="0"/>
                <a:cs typeface="Courier New" panose="02070309020205020404" pitchFamily="49" charset="0"/>
              </a:rPr>
              <a:t>customEvent</a:t>
            </a:r>
            <a:r>
              <a:rPr lang="en-US" sz="1200" b="1" dirty="0">
                <a:solidFill>
                  <a:srgbClr val="A9B7C6"/>
                </a:solidFill>
                <a:latin typeface="Courier New" panose="02070309020205020404" pitchFamily="49" charset="0"/>
                <a:cs typeface="Courier New" panose="02070309020205020404" pitchFamily="49" charset="0"/>
              </a:rPr>
              <a:t>(</a:t>
            </a:r>
            <a:r>
              <a:rPr lang="en-US" sz="1200" b="1" dirty="0" err="1">
                <a:solidFill>
                  <a:srgbClr val="9876AA"/>
                </a:solidFill>
                <a:latin typeface="Courier New" panose="02070309020205020404" pitchFamily="49" charset="0"/>
                <a:cs typeface="Courier New" panose="02070309020205020404" pitchFamily="49" charset="0"/>
              </a:rPr>
              <a:t>QEvent</a:t>
            </a:r>
            <a:r>
              <a:rPr lang="en-US" sz="1200" b="1" dirty="0">
                <a:solidFill>
                  <a:srgbClr val="A9B7C6"/>
                </a:solidFill>
                <a:latin typeface="Courier New" panose="02070309020205020404" pitchFamily="49" charset="0"/>
                <a:cs typeface="Courier New" panose="02070309020205020404" pitchFamily="49" charset="0"/>
              </a:rPr>
              <a:t>* </a:t>
            </a:r>
            <a:r>
              <a:rPr lang="en-US" sz="1200" b="1" dirty="0" err="1">
                <a:solidFill>
                  <a:srgbClr val="A9B7C6"/>
                </a:solidFill>
                <a:latin typeface="Courier New" panose="02070309020205020404" pitchFamily="49" charset="0"/>
                <a:cs typeface="Courier New" panose="02070309020205020404" pitchFamily="49" charset="0"/>
              </a:rPr>
              <a:t>ev</a:t>
            </a:r>
            <a:r>
              <a:rPr lang="en-US" sz="1200" b="1" dirty="0">
                <a:solidFill>
                  <a:srgbClr val="A9B7C6"/>
                </a:solidFill>
                <a:latin typeface="Courier New" panose="02070309020205020404" pitchFamily="49" charset="0"/>
                <a:cs typeface="Courier New" panose="02070309020205020404" pitchFamily="49" charset="0"/>
              </a:rPr>
              <a:t>) {</a:t>
            </a:r>
          </a:p>
          <a:p>
            <a:pPr defTabSz="914400" eaLnBrk="0" fontAlgn="base" hangingPunct="0">
              <a:spcBef>
                <a:spcPct val="0"/>
              </a:spcBef>
              <a:spcAft>
                <a:spcPct val="0"/>
              </a:spcAft>
            </a:pPr>
            <a:r>
              <a:rPr lang="en-US" sz="1200" b="1" dirty="0">
                <a:solidFill>
                  <a:srgbClr val="000000"/>
                </a:solidFill>
                <a:latin typeface="Courier New" pitchFamily="49" charset="0"/>
                <a:cs typeface="Courier New" pitchFamily="49" charset="0"/>
              </a:rPr>
              <a:t> </a:t>
            </a:r>
            <a:r>
              <a:rPr lang="en-US" sz="1200" b="1" dirty="0" smtClean="0">
                <a:solidFill>
                  <a:srgbClr val="000000"/>
                </a:solidFill>
                <a:latin typeface="Courier New" pitchFamily="49" charset="0"/>
                <a:cs typeface="Courier New" pitchFamily="49" charset="0"/>
              </a:rPr>
              <a:t>       </a:t>
            </a:r>
            <a:r>
              <a:rPr lang="en-US" sz="1200" b="1" dirty="0">
                <a:solidFill>
                  <a:srgbClr val="CC7832"/>
                </a:solidFill>
                <a:latin typeface="Courier New" panose="02070309020205020404" pitchFamily="49" charset="0"/>
                <a:cs typeface="Courier New" panose="02070309020205020404" pitchFamily="49" charset="0"/>
              </a:rPr>
              <a:t>if </a:t>
            </a:r>
            <a:r>
              <a:rPr lang="en-US" sz="1200" b="1" dirty="0">
                <a:solidFill>
                  <a:srgbClr val="A9B7C6"/>
                </a:solidFill>
                <a:latin typeface="Courier New" panose="02070309020205020404" pitchFamily="49" charset="0"/>
                <a:cs typeface="Courier New" panose="02070309020205020404" pitchFamily="49" charset="0"/>
              </a:rPr>
              <a:t>(</a:t>
            </a:r>
            <a:r>
              <a:rPr lang="en-US" sz="1200" b="1" dirty="0" err="1">
                <a:solidFill>
                  <a:srgbClr val="A9B7C6"/>
                </a:solidFill>
                <a:latin typeface="Courier New" panose="02070309020205020404" pitchFamily="49" charset="0"/>
                <a:cs typeface="Courier New" panose="02070309020205020404" pitchFamily="49" charset="0"/>
              </a:rPr>
              <a:t>ev</a:t>
            </a:r>
            <a:r>
              <a:rPr lang="en-US" sz="1200" b="1" dirty="0">
                <a:solidFill>
                  <a:srgbClr val="A9B7C6"/>
                </a:solidFill>
                <a:latin typeface="Courier New" panose="02070309020205020404" pitchFamily="49" charset="0"/>
                <a:cs typeface="Courier New" panose="02070309020205020404" pitchFamily="49" charset="0"/>
              </a:rPr>
              <a:t>-&gt;type() == </a:t>
            </a:r>
            <a:r>
              <a:rPr lang="en-US" sz="1200" b="1" dirty="0" err="1">
                <a:solidFill>
                  <a:srgbClr val="9876AA"/>
                </a:solidFill>
                <a:latin typeface="Courier New" panose="02070309020205020404" pitchFamily="49" charset="0"/>
                <a:cs typeface="Courier New" panose="02070309020205020404" pitchFamily="49" charset="0"/>
              </a:rPr>
              <a:t>QEvent</a:t>
            </a:r>
            <a:r>
              <a:rPr lang="en-US" sz="1200" b="1" dirty="0">
                <a:solidFill>
                  <a:srgbClr val="A9B7C6"/>
                </a:solidFill>
                <a:latin typeface="Courier New" panose="02070309020205020404" pitchFamily="49" charset="0"/>
                <a:cs typeface="Courier New" panose="02070309020205020404" pitchFamily="49" charset="0"/>
              </a:rPr>
              <a:t>::</a:t>
            </a:r>
            <a:r>
              <a:rPr lang="en-US" sz="1200" b="1" dirty="0">
                <a:solidFill>
                  <a:srgbClr val="9876AA"/>
                </a:solidFill>
                <a:latin typeface="Courier New" panose="02070309020205020404" pitchFamily="49" charset="0"/>
                <a:cs typeface="Courier New" panose="02070309020205020404" pitchFamily="49" charset="0"/>
              </a:rPr>
              <a:t>User</a:t>
            </a:r>
            <a:r>
              <a:rPr lang="en-US" sz="1200" b="1" dirty="0">
                <a:solidFill>
                  <a:srgbClr val="C0C0C0"/>
                </a:solidFill>
                <a:latin typeface="Courier New" pitchFamily="49" charset="0"/>
                <a:cs typeface="Courier New" pitchFamily="49" charset="0"/>
              </a:rPr>
              <a:t> </a:t>
            </a:r>
            <a:r>
              <a:rPr lang="en-US" sz="1200" b="1" dirty="0">
                <a:solidFill>
                  <a:srgbClr val="A9B7C6"/>
                </a:solidFill>
                <a:latin typeface="Courier New" panose="02070309020205020404" pitchFamily="49" charset="0"/>
                <a:cs typeface="Courier New" panose="02070309020205020404" pitchFamily="49" charset="0"/>
              </a:rPr>
              <a:t>+</a:t>
            </a:r>
            <a:r>
              <a:rPr lang="en-US" sz="1200" b="1" dirty="0">
                <a:solidFill>
                  <a:srgbClr val="C0C0C0"/>
                </a:solidFill>
                <a:latin typeface="Courier New" pitchFamily="49" charset="0"/>
                <a:cs typeface="Courier New" pitchFamily="49" charset="0"/>
              </a:rPr>
              <a:t> </a:t>
            </a:r>
            <a:r>
              <a:rPr lang="en-US" sz="1200" b="1" dirty="0">
                <a:solidFill>
                  <a:srgbClr val="6897BB"/>
                </a:solidFill>
                <a:latin typeface="Courier New" panose="02070309020205020404" pitchFamily="49" charset="0"/>
                <a:cs typeface="Courier New" panose="02070309020205020404" pitchFamily="49" charset="0"/>
              </a:rPr>
              <a:t>1</a:t>
            </a:r>
            <a:r>
              <a:rPr lang="en-US" sz="1200" b="1" dirty="0">
                <a:solidFill>
                  <a:srgbClr val="A9B7C6"/>
                </a:solidFill>
                <a:latin typeface="Courier New" panose="02070309020205020404" pitchFamily="49" charset="0"/>
                <a:cs typeface="Courier New" panose="02070309020205020404" pitchFamily="49" charset="0"/>
              </a:rPr>
              <a:t>) {</a:t>
            </a:r>
          </a:p>
          <a:p>
            <a:pPr defTabSz="914400" eaLnBrk="0" fontAlgn="base" hangingPunct="0">
              <a:spcBef>
                <a:spcPct val="0"/>
              </a:spcBef>
              <a:spcAft>
                <a:spcPct val="0"/>
              </a:spcAft>
            </a:pPr>
            <a:r>
              <a:rPr lang="en-US" sz="1200" b="1" dirty="0">
                <a:solidFill>
                  <a:srgbClr val="008000"/>
                </a:solidFill>
                <a:latin typeface="Courier New" pitchFamily="49" charset="0"/>
                <a:cs typeface="Courier New" pitchFamily="49" charset="0"/>
              </a:rPr>
              <a:t> </a:t>
            </a:r>
            <a:r>
              <a:rPr lang="en-US" sz="1200" b="1" dirty="0" smtClean="0">
                <a:solidFill>
                  <a:srgbClr val="008000"/>
                </a:solidFill>
                <a:latin typeface="Courier New" pitchFamily="49" charset="0"/>
                <a:cs typeface="Courier New" pitchFamily="49" charset="0"/>
              </a:rPr>
              <a:t>           </a:t>
            </a:r>
            <a:r>
              <a:rPr lang="en-US" sz="1200" b="1" dirty="0">
                <a:solidFill>
                  <a:srgbClr val="808080"/>
                </a:solidFill>
                <a:latin typeface="Courier New" panose="02070309020205020404" pitchFamily="49" charset="0"/>
                <a:cs typeface="Courier New" panose="02070309020205020404" pitchFamily="49" charset="0"/>
              </a:rPr>
              <a:t>// process event</a:t>
            </a:r>
          </a:p>
          <a:p>
            <a:pPr defTabSz="914400" eaLnBrk="0" fontAlgn="base" hangingPunct="0">
              <a:spcBef>
                <a:spcPct val="0"/>
              </a:spcBef>
              <a:spcAft>
                <a:spcPct val="0"/>
              </a:spcAft>
            </a:pPr>
            <a:r>
              <a:rPr lang="en-US" sz="1200" b="1" dirty="0">
                <a:solidFill>
                  <a:srgbClr val="008000"/>
                </a:solidFill>
                <a:latin typeface="Courier New" pitchFamily="49" charset="0"/>
                <a:cs typeface="Courier New" pitchFamily="49" charset="0"/>
              </a:rPr>
              <a:t> </a:t>
            </a:r>
            <a:r>
              <a:rPr lang="en-US" sz="1200" b="1" dirty="0" smtClean="0">
                <a:solidFill>
                  <a:srgbClr val="008000"/>
                </a:solidFill>
                <a:latin typeface="Courier New" pitchFamily="49" charset="0"/>
                <a:cs typeface="Courier New" pitchFamily="49" charset="0"/>
              </a:rPr>
              <a:t>           </a:t>
            </a:r>
            <a:r>
              <a:rPr lang="en-US" sz="1200" b="1" dirty="0" err="1">
                <a:solidFill>
                  <a:srgbClr val="A9B7C6"/>
                </a:solidFill>
                <a:latin typeface="Courier New" panose="02070309020205020404" pitchFamily="49" charset="0"/>
                <a:cs typeface="Courier New" panose="02070309020205020404" pitchFamily="49" charset="0"/>
              </a:rPr>
              <a:t>ev</a:t>
            </a:r>
            <a:r>
              <a:rPr lang="en-US" sz="1200" b="1" dirty="0">
                <a:solidFill>
                  <a:srgbClr val="A9B7C6"/>
                </a:solidFill>
                <a:latin typeface="Courier New" panose="02070309020205020404" pitchFamily="49" charset="0"/>
                <a:cs typeface="Courier New" panose="02070309020205020404" pitchFamily="49" charset="0"/>
              </a:rPr>
              <a:t>-&gt;</a:t>
            </a:r>
            <a:r>
              <a:rPr lang="en-US" sz="1200" b="1" dirty="0" err="1">
                <a:solidFill>
                  <a:srgbClr val="A9B7C6"/>
                </a:solidFill>
                <a:latin typeface="Courier New" panose="02070309020205020404" pitchFamily="49" charset="0"/>
                <a:cs typeface="Courier New" panose="02070309020205020404" pitchFamily="49" charset="0"/>
              </a:rPr>
              <a:t>setAccepted</a:t>
            </a:r>
            <a:r>
              <a:rPr lang="en-US" sz="1200" b="1" dirty="0">
                <a:solidFill>
                  <a:srgbClr val="A9B7C6"/>
                </a:solidFill>
                <a:latin typeface="Courier New" panose="02070309020205020404" pitchFamily="49" charset="0"/>
                <a:cs typeface="Courier New" panose="02070309020205020404" pitchFamily="49" charset="0"/>
              </a:rPr>
              <a:t>(</a:t>
            </a:r>
            <a:r>
              <a:rPr lang="en-US" sz="1200" b="1" dirty="0">
                <a:solidFill>
                  <a:srgbClr val="CC7832"/>
                </a:solidFill>
                <a:latin typeface="Courier New" panose="02070309020205020404" pitchFamily="49" charset="0"/>
                <a:cs typeface="Courier New" panose="02070309020205020404" pitchFamily="49" charset="0"/>
              </a:rPr>
              <a:t>true</a:t>
            </a:r>
            <a:r>
              <a:rPr lang="en-US" sz="12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200" b="1" dirty="0">
                <a:solidFill>
                  <a:srgbClr val="A9B7C6"/>
                </a:solidFill>
                <a:latin typeface="Courier New" panose="02070309020205020404" pitchFamily="49" charset="0"/>
                <a:cs typeface="Courier New" panose="02070309020205020404" pitchFamily="49" charset="0"/>
              </a:rPr>
              <a:t>        </a:t>
            </a:r>
            <a:r>
              <a:rPr lang="en-US" sz="1200" b="1" dirty="0" smtClean="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200" b="1" dirty="0">
                <a:solidFill>
                  <a:srgbClr val="A9B7C6"/>
                </a:solidFill>
                <a:latin typeface="Courier New" panose="02070309020205020404" pitchFamily="49" charset="0"/>
                <a:cs typeface="Courier New" panose="02070309020205020404" pitchFamily="49" charset="0"/>
              </a:rPr>
              <a:t> </a:t>
            </a:r>
            <a:r>
              <a:rPr lang="en-US" sz="1200" b="1" dirty="0" smtClean="0">
                <a:solidFill>
                  <a:srgbClr val="A9B7C6"/>
                </a:solidFill>
                <a:latin typeface="Courier New" panose="02070309020205020404" pitchFamily="49" charset="0"/>
                <a:cs typeface="Courier New" panose="02070309020205020404" pitchFamily="49" charset="0"/>
              </a:rPr>
              <a:t>   }</a:t>
            </a:r>
          </a:p>
          <a:p>
            <a:pPr defTabSz="914400" eaLnBrk="0" fontAlgn="base" hangingPunct="0">
              <a:spcBef>
                <a:spcPct val="0"/>
              </a:spcBef>
              <a:spcAft>
                <a:spcPct val="0"/>
              </a:spcAft>
            </a:pPr>
            <a:r>
              <a:rPr lang="en-US" sz="1200" b="1" dirty="0" smtClean="0">
                <a:solidFill>
                  <a:srgbClr val="A9B7C6"/>
                </a:solidFill>
                <a:latin typeface="Courier New" panose="02070309020205020404" pitchFamily="49" charset="0"/>
                <a:cs typeface="Courier New" panose="02070309020205020404" pitchFamily="49" charset="0"/>
              </a:rPr>
              <a:t>};</a:t>
            </a:r>
            <a:endParaRPr lang="en-US" sz="1200" b="1" dirty="0">
              <a:solidFill>
                <a:srgbClr val="A9B7C6"/>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14532300"/>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EVENTS: </a:t>
            </a:r>
            <a:r>
              <a:rPr lang="en-US" dirty="0" smtClean="0">
                <a:solidFill>
                  <a:schemeClr val="accent1"/>
                </a:solidFill>
              </a:rPr>
              <a:t>SUMMARY</a:t>
            </a:r>
            <a:endParaRPr lang="en-US" dirty="0">
              <a:solidFill>
                <a:schemeClr val="accent1"/>
              </a:solidFill>
            </a:endParaRPr>
          </a:p>
        </p:txBody>
      </p:sp>
      <p:sp>
        <p:nvSpPr>
          <p:cNvPr id="5" name="Content Placeholder 4"/>
          <p:cNvSpPr>
            <a:spLocks noGrp="1"/>
          </p:cNvSpPr>
          <p:nvPr>
            <p:ph sz="quarter" idx="11"/>
          </p:nvPr>
        </p:nvSpPr>
        <p:spPr/>
        <p:txBody>
          <a:bodyPr>
            <a:normAutofit/>
          </a:bodyPr>
          <a:lstStyle/>
          <a:p>
            <a:r>
              <a:rPr lang="en-US" dirty="0" smtClean="0">
                <a:solidFill>
                  <a:schemeClr val="accent1"/>
                </a:solidFill>
              </a:rPr>
              <a:t>Events concept</a:t>
            </a:r>
          </a:p>
          <a:p>
            <a:r>
              <a:rPr lang="en-US" dirty="0" smtClean="0">
                <a:solidFill>
                  <a:schemeClr val="accent1"/>
                </a:solidFill>
              </a:rPr>
              <a:t>Qt framework events</a:t>
            </a:r>
          </a:p>
          <a:p>
            <a:r>
              <a:rPr lang="en-US" dirty="0" smtClean="0">
                <a:solidFill>
                  <a:schemeClr val="accent1"/>
                </a:solidFill>
              </a:rPr>
              <a:t>User events</a:t>
            </a:r>
          </a:p>
          <a:p>
            <a:r>
              <a:rPr lang="en-US" dirty="0" smtClean="0">
                <a:solidFill>
                  <a:schemeClr val="accent1"/>
                </a:solidFill>
              </a:rPr>
              <a:t>Methods to handle events</a:t>
            </a:r>
          </a:p>
        </p:txBody>
      </p:sp>
    </p:spTree>
    <p:extLst>
      <p:ext uri="{BB962C8B-B14F-4D97-AF65-F5344CB8AC3E}">
        <p14:creationId xmlns:p14="http://schemas.microsoft.com/office/powerpoint/2010/main" val="935952350"/>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a:t>
            </a:r>
            <a:endParaRPr lang="ru-RU" dirty="0"/>
          </a:p>
        </p:txBody>
      </p:sp>
      <p:sp>
        <p:nvSpPr>
          <p:cNvPr id="5" name="Text Placeholder 4"/>
          <p:cNvSpPr txBox="1">
            <a:spLocks/>
          </p:cNvSpPr>
          <p:nvPr/>
        </p:nvSpPr>
        <p:spPr>
          <a:xfrm>
            <a:off x="286479" y="2311398"/>
            <a:ext cx="8593931" cy="787401"/>
          </a:xfrm>
          <a:prstGeom prst="rect">
            <a:avLst/>
          </a:prstGeom>
        </p:spPr>
        <p:txBody>
          <a:bodyPr>
            <a:noAutofit/>
          </a:bodyPr>
          <a:lstStyle>
            <a:lvl1pPr marL="270000" indent="-270000" algn="l" defTabSz="685800" rtl="0" eaLnBrk="1" latinLnBrk="0" hangingPunct="1">
              <a:lnSpc>
                <a:spcPct val="130000"/>
              </a:lnSpc>
              <a:spcBef>
                <a:spcPts val="450"/>
              </a:spcBef>
              <a:spcAft>
                <a:spcPts val="450"/>
              </a:spcAft>
              <a:buClr>
                <a:srgbClr val="BD392F"/>
              </a:buClr>
              <a:buFont typeface="Wingdings" panose="05000000000000000000" pitchFamily="2" charset="2"/>
              <a:buChar char="w"/>
              <a:defRPr sz="2100" kern="1200">
                <a:solidFill>
                  <a:srgbClr val="445469"/>
                </a:solidFill>
                <a:latin typeface="+mj-lt"/>
                <a:ea typeface="Avenir Next" charset="0"/>
                <a:cs typeface="Avenir Next" charset="0"/>
              </a:defRPr>
            </a:lvl1pPr>
            <a:lvl2pPr marL="514350" indent="-270000" algn="l" defTabSz="685800" rtl="0" eaLnBrk="1" latinLnBrk="0" hangingPunct="1">
              <a:lnSpc>
                <a:spcPct val="130000"/>
              </a:lnSpc>
              <a:spcBef>
                <a:spcPts val="450"/>
              </a:spcBef>
              <a:spcAft>
                <a:spcPts val="450"/>
              </a:spcAft>
              <a:buClr>
                <a:srgbClr val="BD392F"/>
              </a:buClr>
              <a:buFont typeface="Arial" panose="020B0604020202020204" pitchFamily="34" charset="0"/>
              <a:buChar char="­"/>
              <a:defRPr sz="1800" kern="1200">
                <a:solidFill>
                  <a:srgbClr val="445469"/>
                </a:solidFill>
                <a:latin typeface="+mj-lt"/>
                <a:ea typeface="Avenir Next" charset="0"/>
                <a:cs typeface="Avenir Next" charset="0"/>
              </a:defRPr>
            </a:lvl2pPr>
            <a:lvl3pPr marL="857250" indent="-270000" algn="l" defTabSz="685800" rtl="0" eaLnBrk="1" latinLnBrk="0" hangingPunct="1">
              <a:lnSpc>
                <a:spcPct val="130000"/>
              </a:lnSpc>
              <a:spcBef>
                <a:spcPts val="450"/>
              </a:spcBef>
              <a:spcAft>
                <a:spcPts val="450"/>
              </a:spcAft>
              <a:buClr>
                <a:srgbClr val="445469"/>
              </a:buClr>
              <a:buFont typeface="Wingdings" panose="05000000000000000000" pitchFamily="2" charset="2"/>
              <a:buChar char="w"/>
              <a:defRPr sz="1500" kern="1200">
                <a:solidFill>
                  <a:srgbClr val="445469"/>
                </a:solidFill>
                <a:latin typeface="+mj-lt"/>
                <a:ea typeface="Avenir Next" charset="0"/>
                <a:cs typeface="Avenir Next" charset="0"/>
              </a:defRPr>
            </a:lvl3pPr>
            <a:lvl4pPr marL="1200150" indent="-270000" algn="l" defTabSz="685800" rtl="0" eaLnBrk="1" latinLnBrk="0" hangingPunct="1">
              <a:lnSpc>
                <a:spcPct val="130000"/>
              </a:lnSpc>
              <a:spcBef>
                <a:spcPts val="450"/>
              </a:spcBef>
              <a:spcAft>
                <a:spcPts val="450"/>
              </a:spcAft>
              <a:buClr>
                <a:srgbClr val="445469"/>
              </a:buClr>
              <a:buFont typeface="Arial" panose="020B0604020202020204" pitchFamily="34" charset="0"/>
              <a:buChar char="­"/>
              <a:defRPr sz="1400" kern="1200">
                <a:solidFill>
                  <a:srgbClr val="445469"/>
                </a:solidFill>
                <a:latin typeface="+mj-lt"/>
                <a:ea typeface="Avenir Next" charset="0"/>
                <a:cs typeface="Avenir Next" charset="0"/>
              </a:defRPr>
            </a:lvl4pPr>
            <a:lvl5pPr marL="1543050" indent="-270000" algn="l" defTabSz="685800" rtl="0" eaLnBrk="1" latinLnBrk="0" hangingPunct="1">
              <a:lnSpc>
                <a:spcPct val="130000"/>
              </a:lnSpc>
              <a:spcBef>
                <a:spcPts val="450"/>
              </a:spcBef>
              <a:spcAft>
                <a:spcPts val="450"/>
              </a:spcAft>
              <a:buClr>
                <a:srgbClr val="445469"/>
              </a:buClr>
              <a:buFont typeface="Wingdings" panose="05000000000000000000" pitchFamily="2" charset="2"/>
              <a:buChar char="w"/>
              <a:defRPr sz="1400" kern="1200">
                <a:solidFill>
                  <a:srgbClr val="445469"/>
                </a:solidFill>
                <a:latin typeface="+mj-lt"/>
                <a:ea typeface="Avenir Next" charset="0"/>
                <a:cs typeface="Avenir Next"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3200" dirty="0" smtClean="0"/>
              <a:t>QUESTIONS?</a:t>
            </a:r>
            <a:endParaRPr lang="ru-RU" sz="3200" dirty="0"/>
          </a:p>
        </p:txBody>
      </p:sp>
    </p:spTree>
    <p:extLst>
      <p:ext uri="{BB962C8B-B14F-4D97-AF65-F5344CB8AC3E}">
        <p14:creationId xmlns:p14="http://schemas.microsoft.com/office/powerpoint/2010/main" val="1603591025"/>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EVENTS: </a:t>
            </a:r>
            <a:r>
              <a:rPr lang="en-US" dirty="0" smtClean="0">
                <a:solidFill>
                  <a:schemeClr val="accent1"/>
                </a:solidFill>
              </a:rPr>
              <a:t>Exercise</a:t>
            </a:r>
            <a:endParaRPr lang="en-US" dirty="0">
              <a:solidFill>
                <a:schemeClr val="accent1"/>
              </a:solidFill>
            </a:endParaRPr>
          </a:p>
        </p:txBody>
      </p:sp>
      <p:sp>
        <p:nvSpPr>
          <p:cNvPr id="4" name="Content Placeholder 3"/>
          <p:cNvSpPr>
            <a:spLocks noGrp="1"/>
          </p:cNvSpPr>
          <p:nvPr>
            <p:ph sz="quarter" idx="11"/>
          </p:nvPr>
        </p:nvSpPr>
        <p:spPr/>
        <p:txBody>
          <a:bodyPr>
            <a:normAutofit/>
          </a:bodyPr>
          <a:lstStyle/>
          <a:p>
            <a:pPr marL="0" indent="0">
              <a:buNone/>
            </a:pPr>
            <a:r>
              <a:rPr lang="en-US" dirty="0" smtClean="0"/>
              <a:t>Exercise #7</a:t>
            </a:r>
          </a:p>
          <a:p>
            <a:r>
              <a:rPr lang="en-US" dirty="0" smtClean="0"/>
              <a:t>Working with Events.</a:t>
            </a:r>
          </a:p>
          <a:p>
            <a:pPr marL="0" indent="0">
              <a:buNone/>
            </a:pPr>
            <a:endParaRPr lang="en-US" dirty="0" smtClean="0"/>
          </a:p>
          <a:p>
            <a:pPr marL="0" indent="0">
              <a:buNone/>
            </a:pPr>
            <a:r>
              <a:rPr lang="en-US" dirty="0" smtClean="0"/>
              <a:t>Discuss.</a:t>
            </a:r>
          </a:p>
        </p:txBody>
      </p:sp>
    </p:spTree>
    <p:extLst>
      <p:ext uri="{BB962C8B-B14F-4D97-AF65-F5344CB8AC3E}">
        <p14:creationId xmlns:p14="http://schemas.microsoft.com/office/powerpoint/2010/main" val="1351091063"/>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a:t>
            </a:r>
            <a:endParaRPr lang="ru-RU" dirty="0"/>
          </a:p>
        </p:txBody>
      </p:sp>
      <p:sp>
        <p:nvSpPr>
          <p:cNvPr id="5" name="Text Placeholder 4"/>
          <p:cNvSpPr txBox="1">
            <a:spLocks/>
          </p:cNvSpPr>
          <p:nvPr/>
        </p:nvSpPr>
        <p:spPr>
          <a:xfrm>
            <a:off x="286479" y="2311398"/>
            <a:ext cx="8593931" cy="787401"/>
          </a:xfrm>
          <a:prstGeom prst="rect">
            <a:avLst/>
          </a:prstGeom>
        </p:spPr>
        <p:txBody>
          <a:bodyPr>
            <a:noAutofit/>
          </a:bodyPr>
          <a:lstStyle>
            <a:lvl1pPr marL="270000" indent="-270000" algn="l" defTabSz="685800" rtl="0" eaLnBrk="1" latinLnBrk="0" hangingPunct="1">
              <a:lnSpc>
                <a:spcPct val="130000"/>
              </a:lnSpc>
              <a:spcBef>
                <a:spcPts val="450"/>
              </a:spcBef>
              <a:spcAft>
                <a:spcPts val="450"/>
              </a:spcAft>
              <a:buClr>
                <a:srgbClr val="BD392F"/>
              </a:buClr>
              <a:buFont typeface="Wingdings" panose="05000000000000000000" pitchFamily="2" charset="2"/>
              <a:buChar char="w"/>
              <a:defRPr sz="2100" kern="1200">
                <a:solidFill>
                  <a:srgbClr val="445469"/>
                </a:solidFill>
                <a:latin typeface="+mj-lt"/>
                <a:ea typeface="Avenir Next" charset="0"/>
                <a:cs typeface="Avenir Next" charset="0"/>
              </a:defRPr>
            </a:lvl1pPr>
            <a:lvl2pPr marL="514350" indent="-270000" algn="l" defTabSz="685800" rtl="0" eaLnBrk="1" latinLnBrk="0" hangingPunct="1">
              <a:lnSpc>
                <a:spcPct val="130000"/>
              </a:lnSpc>
              <a:spcBef>
                <a:spcPts val="450"/>
              </a:spcBef>
              <a:spcAft>
                <a:spcPts val="450"/>
              </a:spcAft>
              <a:buClr>
                <a:srgbClr val="BD392F"/>
              </a:buClr>
              <a:buFont typeface="Arial" panose="020B0604020202020204" pitchFamily="34" charset="0"/>
              <a:buChar char="­"/>
              <a:defRPr sz="1800" kern="1200">
                <a:solidFill>
                  <a:srgbClr val="445469"/>
                </a:solidFill>
                <a:latin typeface="+mj-lt"/>
                <a:ea typeface="Avenir Next" charset="0"/>
                <a:cs typeface="Avenir Next" charset="0"/>
              </a:defRPr>
            </a:lvl2pPr>
            <a:lvl3pPr marL="857250" indent="-270000" algn="l" defTabSz="685800" rtl="0" eaLnBrk="1" latinLnBrk="0" hangingPunct="1">
              <a:lnSpc>
                <a:spcPct val="130000"/>
              </a:lnSpc>
              <a:spcBef>
                <a:spcPts val="450"/>
              </a:spcBef>
              <a:spcAft>
                <a:spcPts val="450"/>
              </a:spcAft>
              <a:buClr>
                <a:srgbClr val="445469"/>
              </a:buClr>
              <a:buFont typeface="Wingdings" panose="05000000000000000000" pitchFamily="2" charset="2"/>
              <a:buChar char="w"/>
              <a:defRPr sz="1500" kern="1200">
                <a:solidFill>
                  <a:srgbClr val="445469"/>
                </a:solidFill>
                <a:latin typeface="+mj-lt"/>
                <a:ea typeface="Avenir Next" charset="0"/>
                <a:cs typeface="Avenir Next" charset="0"/>
              </a:defRPr>
            </a:lvl3pPr>
            <a:lvl4pPr marL="1200150" indent="-270000" algn="l" defTabSz="685800" rtl="0" eaLnBrk="1" latinLnBrk="0" hangingPunct="1">
              <a:lnSpc>
                <a:spcPct val="130000"/>
              </a:lnSpc>
              <a:spcBef>
                <a:spcPts val="450"/>
              </a:spcBef>
              <a:spcAft>
                <a:spcPts val="450"/>
              </a:spcAft>
              <a:buClr>
                <a:srgbClr val="445469"/>
              </a:buClr>
              <a:buFont typeface="Arial" panose="020B0604020202020204" pitchFamily="34" charset="0"/>
              <a:buChar char="­"/>
              <a:defRPr sz="1400" kern="1200">
                <a:solidFill>
                  <a:srgbClr val="445469"/>
                </a:solidFill>
                <a:latin typeface="+mj-lt"/>
                <a:ea typeface="Avenir Next" charset="0"/>
                <a:cs typeface="Avenir Next" charset="0"/>
              </a:defRPr>
            </a:lvl4pPr>
            <a:lvl5pPr marL="1543050" indent="-270000" algn="l" defTabSz="685800" rtl="0" eaLnBrk="1" latinLnBrk="0" hangingPunct="1">
              <a:lnSpc>
                <a:spcPct val="130000"/>
              </a:lnSpc>
              <a:spcBef>
                <a:spcPts val="450"/>
              </a:spcBef>
              <a:spcAft>
                <a:spcPts val="450"/>
              </a:spcAft>
              <a:buClr>
                <a:srgbClr val="445469"/>
              </a:buClr>
              <a:buFont typeface="Wingdings" panose="05000000000000000000" pitchFamily="2" charset="2"/>
              <a:buChar char="w"/>
              <a:defRPr sz="1400" kern="1200">
                <a:solidFill>
                  <a:srgbClr val="445469"/>
                </a:solidFill>
                <a:latin typeface="+mj-lt"/>
                <a:ea typeface="Avenir Next" charset="0"/>
                <a:cs typeface="Avenir Next"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3200" dirty="0" smtClean="0"/>
              <a:t>QUESTIONS?</a:t>
            </a:r>
            <a:endParaRPr lang="ru-RU" sz="3200" dirty="0"/>
          </a:p>
        </p:txBody>
      </p:sp>
    </p:spTree>
    <p:extLst>
      <p:ext uri="{BB962C8B-B14F-4D97-AF65-F5344CB8AC3E}">
        <p14:creationId xmlns:p14="http://schemas.microsoft.com/office/powerpoint/2010/main" val="1135288273"/>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Section </a:t>
            </a:r>
            <a:r>
              <a:rPr lang="en-US" dirty="0" smtClean="0"/>
              <a:t>8:</a:t>
            </a:r>
            <a:r>
              <a:rPr lang="en-US" dirty="0"/>
              <a:t/>
            </a:r>
            <a:br>
              <a:rPr lang="en-US" dirty="0"/>
            </a:br>
            <a:r>
              <a:rPr lang="en-US" dirty="0" smtClean="0"/>
              <a:t>DIALOGS</a:t>
            </a:r>
            <a:endParaRPr lang="en-US" dirty="0"/>
          </a:p>
        </p:txBody>
      </p:sp>
    </p:spTree>
    <p:extLst>
      <p:ext uri="{BB962C8B-B14F-4D97-AF65-F5344CB8AC3E}">
        <p14:creationId xmlns:p14="http://schemas.microsoft.com/office/powerpoint/2010/main" val="6886201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QT </a:t>
            </a:r>
            <a:r>
              <a:rPr lang="en-US" dirty="0" smtClean="0"/>
              <a:t>Ecosystem: </a:t>
            </a:r>
            <a:r>
              <a:rPr lang="en-US" dirty="0" smtClean="0">
                <a:solidFill>
                  <a:schemeClr val="accent1"/>
                </a:solidFill>
              </a:rPr>
              <a:t>C++ dialect</a:t>
            </a:r>
            <a:endParaRPr lang="en-US" dirty="0">
              <a:solidFill>
                <a:schemeClr val="accent1"/>
              </a:solidFill>
            </a:endParaRPr>
          </a:p>
        </p:txBody>
      </p:sp>
      <p:sp>
        <p:nvSpPr>
          <p:cNvPr id="5" name="Content Placeholder 4"/>
          <p:cNvSpPr>
            <a:spLocks noGrp="1"/>
          </p:cNvSpPr>
          <p:nvPr>
            <p:ph sz="quarter" idx="11"/>
          </p:nvPr>
        </p:nvSpPr>
        <p:spPr>
          <a:xfrm>
            <a:off x="286941" y="897732"/>
            <a:ext cx="4056459" cy="4099718"/>
          </a:xfrm>
        </p:spPr>
        <p:txBody>
          <a:bodyPr>
            <a:normAutofit/>
          </a:bodyPr>
          <a:lstStyle/>
          <a:p>
            <a:r>
              <a:rPr lang="en-US" dirty="0" smtClean="0"/>
              <a:t>Qt sources have its own keywords and macros</a:t>
            </a:r>
          </a:p>
          <a:p>
            <a:pPr lvl="1"/>
            <a:r>
              <a:rPr lang="en-US" b="1" dirty="0" smtClean="0">
                <a:solidFill>
                  <a:schemeClr val="accent3"/>
                </a:solidFill>
                <a:latin typeface="Courier New" pitchFamily="49" charset="0"/>
                <a:cs typeface="Courier New" pitchFamily="49" charset="0"/>
              </a:rPr>
              <a:t>slots</a:t>
            </a:r>
          </a:p>
          <a:p>
            <a:pPr lvl="1"/>
            <a:r>
              <a:rPr lang="en-US" b="1" dirty="0">
                <a:solidFill>
                  <a:schemeClr val="accent3"/>
                </a:solidFill>
                <a:latin typeface="Courier New" pitchFamily="49" charset="0"/>
                <a:cs typeface="Courier New" pitchFamily="49" charset="0"/>
              </a:rPr>
              <a:t>s</a:t>
            </a:r>
            <a:r>
              <a:rPr lang="en-US" b="1" dirty="0" smtClean="0">
                <a:solidFill>
                  <a:schemeClr val="accent3"/>
                </a:solidFill>
                <a:latin typeface="Courier New" pitchFamily="49" charset="0"/>
                <a:cs typeface="Courier New" pitchFamily="49" charset="0"/>
              </a:rPr>
              <a:t>ignals</a:t>
            </a:r>
          </a:p>
          <a:p>
            <a:pPr lvl="1"/>
            <a:r>
              <a:rPr lang="en-US" b="1" dirty="0" smtClean="0">
                <a:solidFill>
                  <a:schemeClr val="accent3"/>
                </a:solidFill>
                <a:latin typeface="Courier New" pitchFamily="49" charset="0"/>
                <a:cs typeface="Courier New" pitchFamily="49" charset="0"/>
              </a:rPr>
              <a:t>emit</a:t>
            </a:r>
          </a:p>
          <a:p>
            <a:pPr lvl="1"/>
            <a:r>
              <a:rPr lang="en-US" b="1" dirty="0" smtClean="0">
                <a:solidFill>
                  <a:schemeClr val="accent3"/>
                </a:solidFill>
                <a:latin typeface="Courier New" pitchFamily="49" charset="0"/>
                <a:cs typeface="Courier New" pitchFamily="49" charset="0"/>
              </a:rPr>
              <a:t>Q_OBJECT</a:t>
            </a:r>
          </a:p>
          <a:p>
            <a:r>
              <a:rPr lang="en-US" dirty="0" smtClean="0"/>
              <a:t>This sources can’t be compiled directly by C++ compiler</a:t>
            </a:r>
            <a:endParaRPr lang="en-US" dirty="0"/>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lvl="0" defTabSz="914400" eaLnBrk="0" fontAlgn="base" hangingPunct="0">
              <a:spcBef>
                <a:spcPct val="0"/>
              </a:spcBef>
              <a:spcAft>
                <a:spcPct val="0"/>
              </a:spcAft>
            </a:pPr>
            <a:r>
              <a:rPr lang="en-US" sz="1100" b="1" dirty="0" smtClean="0">
                <a:solidFill>
                  <a:srgbClr val="CC7832"/>
                </a:solidFill>
                <a:latin typeface="Courier New" panose="02070309020205020404" pitchFamily="49" charset="0"/>
                <a:cs typeface="Courier New" panose="02070309020205020404" pitchFamily="49" charset="0"/>
              </a:rPr>
              <a:t>class</a:t>
            </a:r>
            <a:r>
              <a:rPr lang="en-US" sz="1100" b="1" dirty="0" smtClean="0">
                <a:solidFill>
                  <a:srgbClr val="C0C0C0"/>
                </a:solidFill>
                <a:latin typeface="Courier New" pitchFamily="49" charset="0"/>
                <a:cs typeface="Courier New" pitchFamily="49" charset="0"/>
              </a:rPr>
              <a:t> </a:t>
            </a:r>
            <a:r>
              <a:rPr lang="en-US" sz="1100" b="1" dirty="0">
                <a:solidFill>
                  <a:srgbClr val="9876AA"/>
                </a:solidFill>
                <a:latin typeface="Courier New" panose="02070309020205020404" pitchFamily="49" charset="0"/>
                <a:cs typeface="Courier New" panose="02070309020205020404" pitchFamily="49" charset="0"/>
              </a:rPr>
              <a:t>MainWindow</a:t>
            </a:r>
            <a:r>
              <a:rPr lang="en-US" sz="1100" b="1" dirty="0">
                <a:solidFill>
                  <a:srgbClr val="C0C0C0"/>
                </a:solidFill>
                <a:latin typeface="Courier New" pitchFamily="49" charset="0"/>
                <a:cs typeface="Courier New" pitchFamily="49" charset="0"/>
              </a:rPr>
              <a:t> </a:t>
            </a:r>
            <a:r>
              <a:rPr lang="en-US" sz="1100" b="1" dirty="0">
                <a:solidFill>
                  <a:srgbClr val="A9B7C6"/>
                </a:solidFill>
                <a:latin typeface="Courier New" panose="02070309020205020404" pitchFamily="49" charset="0"/>
                <a:cs typeface="Courier New" panose="02070309020205020404" pitchFamily="49" charset="0"/>
              </a:rPr>
              <a:t>:</a:t>
            </a:r>
            <a:r>
              <a:rPr lang="en-US" sz="1100" b="1" dirty="0">
                <a:solidFill>
                  <a:srgbClr val="C0C0C0"/>
                </a:solidFill>
                <a:latin typeface="Courier New" pitchFamily="49" charset="0"/>
                <a:cs typeface="Courier New" pitchFamily="49" charset="0"/>
              </a:rPr>
              <a:t> </a:t>
            </a:r>
            <a:r>
              <a:rPr lang="en-US" sz="1100" b="1" dirty="0">
                <a:solidFill>
                  <a:srgbClr val="CC7832"/>
                </a:solidFill>
                <a:latin typeface="Courier New" panose="02070309020205020404" pitchFamily="49" charset="0"/>
                <a:cs typeface="Courier New" panose="02070309020205020404" pitchFamily="49" charset="0"/>
              </a:rPr>
              <a:t>public</a:t>
            </a:r>
            <a:r>
              <a:rPr lang="en-US" sz="1100" b="1" dirty="0">
                <a:solidFill>
                  <a:srgbClr val="C0C0C0"/>
                </a:solidFill>
                <a:latin typeface="Courier New" pitchFamily="49" charset="0"/>
                <a:cs typeface="Courier New" pitchFamily="49" charset="0"/>
              </a:rPr>
              <a:t> </a:t>
            </a:r>
            <a:r>
              <a:rPr lang="en-US" sz="1100" b="1" dirty="0">
                <a:solidFill>
                  <a:srgbClr val="9876AA"/>
                </a:solidFill>
                <a:latin typeface="Courier New" panose="02070309020205020404" pitchFamily="49" charset="0"/>
                <a:cs typeface="Courier New" panose="02070309020205020404" pitchFamily="49" charset="0"/>
              </a:rPr>
              <a:t>QMainWindow</a:t>
            </a:r>
          </a:p>
          <a:p>
            <a:pPr lvl="0" defTabSz="914400" eaLnBrk="0" fontAlgn="base" hangingPunct="0">
              <a:spcBef>
                <a:spcPct val="0"/>
              </a:spcBef>
              <a:spcAft>
                <a:spcPct val="0"/>
              </a:spcAft>
            </a:pPr>
            <a:r>
              <a:rPr lang="en-US" sz="1100"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sz="1100" b="1" dirty="0">
                <a:solidFill>
                  <a:srgbClr val="000000"/>
                </a:solidFill>
                <a:latin typeface="Courier New" pitchFamily="49" charset="0"/>
                <a:cs typeface="Courier New" pitchFamily="49" charset="0"/>
              </a:rPr>
              <a:t> </a:t>
            </a:r>
            <a:r>
              <a:rPr lang="en-US" sz="1100" b="1" dirty="0" smtClean="0">
                <a:solidFill>
                  <a:srgbClr val="000000"/>
                </a:solidFill>
                <a:latin typeface="Courier New" pitchFamily="49" charset="0"/>
                <a:cs typeface="Courier New" pitchFamily="49" charset="0"/>
              </a:rPr>
              <a:t>   </a:t>
            </a:r>
            <a:r>
              <a:rPr lang="en-US" sz="1100" b="1" dirty="0">
                <a:solidFill>
                  <a:srgbClr val="6897BB"/>
                </a:solidFill>
                <a:latin typeface="Courier New" panose="02070309020205020404" pitchFamily="49" charset="0"/>
                <a:cs typeface="Courier New" panose="02070309020205020404" pitchFamily="49" charset="0"/>
              </a:rPr>
              <a:t>Q_OBJECT</a:t>
            </a:r>
          </a:p>
          <a:p>
            <a:pPr lvl="0" defTabSz="914400" eaLnBrk="0" fontAlgn="base" hangingPunct="0">
              <a:spcBef>
                <a:spcPct val="0"/>
              </a:spcBef>
              <a:spcAft>
                <a:spcPct val="0"/>
              </a:spcAft>
            </a:pPr>
            <a:endParaRPr lang="en-US" sz="1100" b="1" dirty="0" smtClean="0">
              <a:solidFill>
                <a:srgbClr val="CC7832"/>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sz="1100" b="1" dirty="0" smtClean="0">
                <a:solidFill>
                  <a:srgbClr val="CC7832"/>
                </a:solidFill>
                <a:latin typeface="Courier New" panose="02070309020205020404" pitchFamily="49" charset="0"/>
                <a:cs typeface="Courier New" panose="02070309020205020404" pitchFamily="49" charset="0"/>
              </a:rPr>
              <a:t>public</a:t>
            </a:r>
            <a:r>
              <a:rPr lang="en-US" sz="1100"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sz="1100" b="1" dirty="0">
                <a:solidFill>
                  <a:srgbClr val="000000"/>
                </a:solidFill>
                <a:latin typeface="Courier New" pitchFamily="49" charset="0"/>
                <a:cs typeface="Courier New" pitchFamily="49" charset="0"/>
              </a:rPr>
              <a:t> </a:t>
            </a:r>
            <a:r>
              <a:rPr lang="en-US" sz="1100" b="1" dirty="0" smtClean="0">
                <a:solidFill>
                  <a:srgbClr val="000000"/>
                </a:solidFill>
                <a:latin typeface="Courier New" pitchFamily="49" charset="0"/>
                <a:cs typeface="Courier New" pitchFamily="49" charset="0"/>
              </a:rPr>
              <a:t>   </a:t>
            </a:r>
            <a:r>
              <a:rPr lang="en-US" sz="1100" b="1" dirty="0">
                <a:solidFill>
                  <a:srgbClr val="CC7832"/>
                </a:solidFill>
                <a:latin typeface="Courier New" panose="02070309020205020404" pitchFamily="49" charset="0"/>
                <a:cs typeface="Courier New" panose="02070309020205020404" pitchFamily="49" charset="0"/>
              </a:rPr>
              <a:t>explicit</a:t>
            </a:r>
            <a:r>
              <a:rPr lang="en-US" sz="1100" b="1" dirty="0" smtClean="0">
                <a:solidFill>
                  <a:srgbClr val="C0C0C0"/>
                </a:solidFill>
                <a:latin typeface="Courier New" pitchFamily="49" charset="0"/>
                <a:cs typeface="Courier New" pitchFamily="49" charset="0"/>
              </a:rPr>
              <a:t> </a:t>
            </a:r>
            <a:r>
              <a:rPr lang="en-US" sz="1100" b="1" dirty="0">
                <a:solidFill>
                  <a:srgbClr val="9876AA"/>
                </a:solidFill>
                <a:latin typeface="Courier New" panose="02070309020205020404" pitchFamily="49" charset="0"/>
                <a:cs typeface="Courier New" panose="02070309020205020404" pitchFamily="49" charset="0"/>
              </a:rPr>
              <a:t>MainWindow</a:t>
            </a:r>
            <a:r>
              <a:rPr lang="en-US" sz="1100" b="1" dirty="0">
                <a:solidFill>
                  <a:srgbClr val="A9B7C6"/>
                </a:solidFill>
                <a:latin typeface="Courier New" panose="02070309020205020404" pitchFamily="49" charset="0"/>
                <a:cs typeface="Courier New" panose="02070309020205020404" pitchFamily="49" charset="0"/>
              </a:rPr>
              <a:t>(</a:t>
            </a:r>
            <a:r>
              <a:rPr lang="en-US" sz="1100" b="1" dirty="0">
                <a:solidFill>
                  <a:srgbClr val="9876AA"/>
                </a:solidFill>
                <a:latin typeface="Courier New" panose="02070309020205020404" pitchFamily="49" charset="0"/>
                <a:cs typeface="Courier New" panose="02070309020205020404" pitchFamily="49" charset="0"/>
              </a:rPr>
              <a:t>QWidget</a:t>
            </a:r>
            <a:r>
              <a:rPr lang="en-US" sz="1100" b="1" dirty="0">
                <a:solidFill>
                  <a:srgbClr val="C0C0C0"/>
                </a:solidFill>
                <a:latin typeface="Courier New" pitchFamily="49" charset="0"/>
                <a:cs typeface="Courier New" pitchFamily="49" charset="0"/>
              </a:rPr>
              <a:t> </a:t>
            </a:r>
            <a:r>
              <a:rPr lang="en-US" sz="1100" b="1" dirty="0">
                <a:solidFill>
                  <a:srgbClr val="A9B7C6"/>
                </a:solidFill>
                <a:latin typeface="Courier New" panose="02070309020205020404" pitchFamily="49" charset="0"/>
                <a:cs typeface="Courier New" panose="02070309020205020404" pitchFamily="49" charset="0"/>
              </a:rPr>
              <a:t>*parent = </a:t>
            </a:r>
            <a:r>
              <a:rPr lang="en-US" sz="1100" b="1" dirty="0">
                <a:solidFill>
                  <a:srgbClr val="6897BB"/>
                </a:solidFill>
                <a:latin typeface="Courier New" panose="02070309020205020404" pitchFamily="49" charset="0"/>
                <a:cs typeface="Courier New" panose="02070309020205020404" pitchFamily="49" charset="0"/>
              </a:rPr>
              <a:t>0</a:t>
            </a:r>
            <a:r>
              <a:rPr lang="en-US" sz="1100"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sz="1100" b="1" dirty="0">
                <a:solidFill>
                  <a:srgbClr val="000000"/>
                </a:solidFill>
                <a:latin typeface="Courier New" pitchFamily="49" charset="0"/>
                <a:cs typeface="Courier New" pitchFamily="49" charset="0"/>
              </a:rPr>
              <a:t> </a:t>
            </a:r>
            <a:r>
              <a:rPr lang="en-US" sz="1100" b="1" dirty="0" smtClean="0">
                <a:solidFill>
                  <a:srgbClr val="000000"/>
                </a:solidFill>
                <a:latin typeface="Courier New" pitchFamily="49" charset="0"/>
                <a:cs typeface="Courier New" pitchFamily="49" charset="0"/>
              </a:rPr>
              <a:t>   </a:t>
            </a:r>
            <a:r>
              <a:rPr lang="en-US" sz="1100" b="1" i="1" dirty="0">
                <a:solidFill>
                  <a:srgbClr val="A9B7C6"/>
                </a:solidFill>
                <a:latin typeface="Courier New" panose="02070309020205020404" pitchFamily="49" charset="0"/>
                <a:cs typeface="Courier New" panose="02070309020205020404" pitchFamily="49" charset="0"/>
              </a:rPr>
              <a:t>~MainWindow</a:t>
            </a:r>
            <a:r>
              <a:rPr lang="en-US" sz="1100"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endParaRPr lang="en-US" sz="1100" b="1" dirty="0" smtClean="0">
              <a:solidFill>
                <a:srgbClr val="CC7832"/>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sz="1100" b="1" dirty="0" smtClean="0">
                <a:solidFill>
                  <a:srgbClr val="CC7832"/>
                </a:solidFill>
                <a:latin typeface="Courier New" panose="02070309020205020404" pitchFamily="49" charset="0"/>
                <a:cs typeface="Courier New" panose="02070309020205020404" pitchFamily="49" charset="0"/>
              </a:rPr>
              <a:t>public </a:t>
            </a:r>
            <a:r>
              <a:rPr lang="en-US" sz="1100" b="1" dirty="0">
                <a:solidFill>
                  <a:srgbClr val="CC7832"/>
                </a:solidFill>
                <a:latin typeface="Courier New" panose="02070309020205020404" pitchFamily="49" charset="0"/>
                <a:cs typeface="Courier New" panose="02070309020205020404" pitchFamily="49" charset="0"/>
              </a:rPr>
              <a:t>slots</a:t>
            </a:r>
            <a:r>
              <a:rPr lang="en-US" sz="1100"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sz="1100" b="1" dirty="0">
                <a:solidFill>
                  <a:srgbClr val="000000"/>
                </a:solidFill>
                <a:latin typeface="Courier New" pitchFamily="49" charset="0"/>
                <a:cs typeface="Courier New" pitchFamily="49" charset="0"/>
              </a:rPr>
              <a:t> </a:t>
            </a:r>
            <a:r>
              <a:rPr lang="en-US" sz="1100" b="1" dirty="0" smtClean="0">
                <a:solidFill>
                  <a:srgbClr val="000000"/>
                </a:solidFill>
                <a:latin typeface="Courier New" pitchFamily="49" charset="0"/>
                <a:cs typeface="Courier New" pitchFamily="49" charset="0"/>
              </a:rPr>
              <a:t>   </a:t>
            </a:r>
            <a:r>
              <a:rPr lang="en-US" sz="1100" b="1" dirty="0">
                <a:solidFill>
                  <a:srgbClr val="CC7832"/>
                </a:solidFill>
                <a:latin typeface="Courier New" panose="02070309020205020404" pitchFamily="49" charset="0"/>
                <a:cs typeface="Courier New" panose="02070309020205020404" pitchFamily="49" charset="0"/>
              </a:rPr>
              <a:t>void</a:t>
            </a:r>
            <a:r>
              <a:rPr lang="en-US" sz="1100" b="1" dirty="0" smtClean="0">
                <a:solidFill>
                  <a:srgbClr val="C0C0C0"/>
                </a:solidFill>
                <a:latin typeface="Courier New" pitchFamily="49" charset="0"/>
                <a:cs typeface="Courier New" pitchFamily="49" charset="0"/>
              </a:rPr>
              <a:t> </a:t>
            </a:r>
            <a:r>
              <a:rPr lang="en-US" sz="1100" b="1" dirty="0">
                <a:solidFill>
                  <a:srgbClr val="A9B7C6"/>
                </a:solidFill>
                <a:latin typeface="Courier New" panose="02070309020205020404" pitchFamily="49" charset="0"/>
                <a:cs typeface="Courier New" panose="02070309020205020404" pitchFamily="49" charset="0"/>
              </a:rPr>
              <a:t>setValue(</a:t>
            </a:r>
            <a:r>
              <a:rPr lang="en-US" sz="1100" b="1" dirty="0">
                <a:solidFill>
                  <a:srgbClr val="CC7832"/>
                </a:solidFill>
                <a:latin typeface="Courier New" panose="02070309020205020404" pitchFamily="49" charset="0"/>
                <a:cs typeface="Courier New" panose="02070309020205020404" pitchFamily="49" charset="0"/>
              </a:rPr>
              <a:t>int</a:t>
            </a:r>
            <a:r>
              <a:rPr lang="en-US" sz="1100" b="1" dirty="0">
                <a:solidFill>
                  <a:srgbClr val="C0C0C0"/>
                </a:solidFill>
                <a:latin typeface="Courier New" pitchFamily="49" charset="0"/>
                <a:cs typeface="Courier New" pitchFamily="49" charset="0"/>
              </a:rPr>
              <a:t> </a:t>
            </a:r>
            <a:r>
              <a:rPr lang="en-US" sz="1100" b="1" dirty="0">
                <a:solidFill>
                  <a:srgbClr val="A9B7C6"/>
                </a:solidFill>
                <a:latin typeface="Courier New" panose="02070309020205020404" pitchFamily="49" charset="0"/>
                <a:cs typeface="Courier New" panose="02070309020205020404" pitchFamily="49" charset="0"/>
              </a:rPr>
              <a:t>value);</a:t>
            </a:r>
          </a:p>
          <a:p>
            <a:pPr lvl="0" defTabSz="914400" eaLnBrk="0" fontAlgn="base" hangingPunct="0">
              <a:spcBef>
                <a:spcPct val="0"/>
              </a:spcBef>
              <a:spcAft>
                <a:spcPct val="0"/>
              </a:spcAft>
            </a:pPr>
            <a:endParaRPr lang="en-US" sz="1100" b="1" dirty="0">
              <a:solidFill>
                <a:srgbClr val="000000"/>
              </a:solidFill>
              <a:latin typeface="Courier New" pitchFamily="49" charset="0"/>
              <a:cs typeface="Courier New" pitchFamily="49" charset="0"/>
            </a:endParaRPr>
          </a:p>
          <a:p>
            <a:pPr defTabSz="914400" eaLnBrk="0" fontAlgn="base" hangingPunct="0">
              <a:spcBef>
                <a:spcPct val="0"/>
              </a:spcBef>
              <a:spcAft>
                <a:spcPct val="0"/>
              </a:spcAft>
            </a:pPr>
            <a:r>
              <a:rPr lang="en-US" sz="1100" b="1" dirty="0" smtClean="0">
                <a:solidFill>
                  <a:srgbClr val="CC7832"/>
                </a:solidFill>
                <a:latin typeface="Courier New" panose="02070309020205020404" pitchFamily="49" charset="0"/>
                <a:cs typeface="Courier New" panose="02070309020205020404" pitchFamily="49" charset="0"/>
              </a:rPr>
              <a:t>signals</a:t>
            </a:r>
            <a:r>
              <a:rPr lang="en-US" sz="1100"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sz="1100" b="1" dirty="0">
                <a:solidFill>
                  <a:srgbClr val="000000"/>
                </a:solidFill>
                <a:latin typeface="Courier New" pitchFamily="49" charset="0"/>
                <a:cs typeface="Courier New" pitchFamily="49" charset="0"/>
              </a:rPr>
              <a:t> </a:t>
            </a:r>
            <a:r>
              <a:rPr lang="en-US" sz="1100" b="1" dirty="0" smtClean="0">
                <a:solidFill>
                  <a:srgbClr val="000000"/>
                </a:solidFill>
                <a:latin typeface="Courier New" pitchFamily="49" charset="0"/>
                <a:cs typeface="Courier New" pitchFamily="49" charset="0"/>
              </a:rPr>
              <a:t>   </a:t>
            </a:r>
            <a:r>
              <a:rPr lang="en-US" sz="1100" b="1" dirty="0">
                <a:solidFill>
                  <a:srgbClr val="CC7832"/>
                </a:solidFill>
                <a:latin typeface="Courier New" panose="02070309020205020404" pitchFamily="49" charset="0"/>
                <a:cs typeface="Courier New" panose="02070309020205020404" pitchFamily="49" charset="0"/>
              </a:rPr>
              <a:t>void </a:t>
            </a:r>
            <a:r>
              <a:rPr lang="en-US" sz="1100" b="1" dirty="0">
                <a:solidFill>
                  <a:srgbClr val="A9B7C6"/>
                </a:solidFill>
                <a:latin typeface="Courier New" panose="02070309020205020404" pitchFamily="49" charset="0"/>
                <a:cs typeface="Courier New" panose="02070309020205020404" pitchFamily="49" charset="0"/>
              </a:rPr>
              <a:t>valueChanged(</a:t>
            </a:r>
            <a:r>
              <a:rPr lang="en-US" sz="1100" b="1" dirty="0">
                <a:solidFill>
                  <a:srgbClr val="CC7832"/>
                </a:solidFill>
                <a:latin typeface="Courier New" panose="02070309020205020404" pitchFamily="49" charset="0"/>
                <a:cs typeface="Courier New" panose="02070309020205020404" pitchFamily="49" charset="0"/>
              </a:rPr>
              <a:t>int</a:t>
            </a:r>
            <a:r>
              <a:rPr lang="en-US" sz="1100" b="1" dirty="0">
                <a:solidFill>
                  <a:srgbClr val="C0C0C0"/>
                </a:solidFill>
                <a:latin typeface="Courier New" pitchFamily="49" charset="0"/>
                <a:cs typeface="Courier New" pitchFamily="49" charset="0"/>
              </a:rPr>
              <a:t> </a:t>
            </a:r>
            <a:r>
              <a:rPr lang="en-US" sz="1100" b="1" dirty="0">
                <a:solidFill>
                  <a:srgbClr val="A9B7C6"/>
                </a:solidFill>
                <a:latin typeface="Courier New" panose="02070309020205020404" pitchFamily="49" charset="0"/>
                <a:cs typeface="Courier New" panose="02070309020205020404" pitchFamily="49" charset="0"/>
              </a:rPr>
              <a:t>newValue); </a:t>
            </a:r>
            <a:r>
              <a:rPr lang="en-US" sz="1100" b="1" dirty="0">
                <a:latin typeface="Courier New" pitchFamily="49" charset="0"/>
                <a:cs typeface="Courier New" pitchFamily="49" charset="0"/>
              </a:rPr>
              <a:t/>
            </a:r>
            <a:br>
              <a:rPr lang="en-US" sz="1100" b="1" dirty="0">
                <a:latin typeface="Courier New" pitchFamily="49" charset="0"/>
                <a:cs typeface="Courier New" pitchFamily="49" charset="0"/>
              </a:rPr>
            </a:br>
            <a:endParaRPr lang="en-US" sz="1100" b="1" dirty="0" smtClean="0">
              <a:solidFill>
                <a:srgbClr val="000000"/>
              </a:solidFill>
              <a:latin typeface="Courier New" pitchFamily="49" charset="0"/>
              <a:cs typeface="Courier New" pitchFamily="49" charset="0"/>
            </a:endParaRPr>
          </a:p>
          <a:p>
            <a:pPr lvl="0" defTabSz="914400" eaLnBrk="0" fontAlgn="base" hangingPunct="0">
              <a:spcBef>
                <a:spcPct val="0"/>
              </a:spcBef>
              <a:spcAft>
                <a:spcPct val="0"/>
              </a:spcAft>
            </a:pPr>
            <a:r>
              <a:rPr lang="en-US" sz="1100" b="1" dirty="0">
                <a:solidFill>
                  <a:srgbClr val="CC7832"/>
                </a:solidFill>
                <a:latin typeface="Courier New" panose="02070309020205020404" pitchFamily="49" charset="0"/>
                <a:cs typeface="Courier New" panose="02070309020205020404" pitchFamily="49" charset="0"/>
              </a:rPr>
              <a:t>pr</a:t>
            </a:r>
            <a:r>
              <a:rPr lang="en-US" sz="1100" b="1" dirty="0" smtClean="0">
                <a:solidFill>
                  <a:srgbClr val="CC7832"/>
                </a:solidFill>
                <a:latin typeface="Courier New" panose="02070309020205020404" pitchFamily="49" charset="0"/>
                <a:cs typeface="Courier New" panose="02070309020205020404" pitchFamily="49" charset="0"/>
              </a:rPr>
              <a:t>ivate</a:t>
            </a:r>
            <a:r>
              <a:rPr lang="en-US" sz="11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100" b="1" dirty="0">
                <a:solidFill>
                  <a:srgbClr val="000000"/>
                </a:solidFill>
                <a:latin typeface="Courier New" pitchFamily="49" charset="0"/>
                <a:cs typeface="Courier New" pitchFamily="49" charset="0"/>
              </a:rPr>
              <a:t> </a:t>
            </a:r>
            <a:r>
              <a:rPr lang="en-US" sz="1100" b="1" dirty="0" smtClean="0">
                <a:solidFill>
                  <a:srgbClr val="000000"/>
                </a:solidFill>
                <a:latin typeface="Courier New" pitchFamily="49" charset="0"/>
                <a:cs typeface="Courier New" pitchFamily="49" charset="0"/>
              </a:rPr>
              <a:t>   </a:t>
            </a:r>
            <a:r>
              <a:rPr lang="en-US" sz="1100" b="1" dirty="0">
                <a:solidFill>
                  <a:srgbClr val="9876AA"/>
                </a:solidFill>
                <a:latin typeface="Courier New" panose="02070309020205020404" pitchFamily="49" charset="0"/>
                <a:cs typeface="Courier New" panose="02070309020205020404" pitchFamily="49" charset="0"/>
              </a:rPr>
              <a:t>Ui</a:t>
            </a:r>
            <a:r>
              <a:rPr lang="en-US" sz="1100" b="1" dirty="0">
                <a:solidFill>
                  <a:srgbClr val="A9B7C6"/>
                </a:solidFill>
                <a:latin typeface="Courier New" panose="02070309020205020404" pitchFamily="49" charset="0"/>
                <a:cs typeface="Courier New" panose="02070309020205020404" pitchFamily="49" charset="0"/>
              </a:rPr>
              <a:t>::</a:t>
            </a:r>
            <a:r>
              <a:rPr lang="en-US" sz="1100" b="1" dirty="0">
                <a:solidFill>
                  <a:srgbClr val="9876AA"/>
                </a:solidFill>
                <a:latin typeface="Courier New" panose="02070309020205020404" pitchFamily="49" charset="0"/>
                <a:cs typeface="Courier New" panose="02070309020205020404" pitchFamily="49" charset="0"/>
              </a:rPr>
              <a:t>MainWindow</a:t>
            </a:r>
            <a:r>
              <a:rPr lang="en-US" sz="1100" b="1" dirty="0">
                <a:solidFill>
                  <a:srgbClr val="C0C0C0"/>
                </a:solidFill>
                <a:latin typeface="Courier New" pitchFamily="49" charset="0"/>
                <a:cs typeface="Courier New" pitchFamily="49" charset="0"/>
              </a:rPr>
              <a:t> </a:t>
            </a:r>
            <a:r>
              <a:rPr lang="en-US" sz="1100" b="1" dirty="0">
                <a:solidFill>
                  <a:srgbClr val="A9B7C6"/>
                </a:solidFill>
                <a:latin typeface="Courier New" panose="02070309020205020404" pitchFamily="49" charset="0"/>
                <a:cs typeface="Courier New" panose="02070309020205020404" pitchFamily="49" charset="0"/>
              </a:rPr>
              <a:t>*</a:t>
            </a:r>
            <a:r>
              <a:rPr lang="en-US" sz="1100" b="1" dirty="0">
                <a:solidFill>
                  <a:schemeClr val="accent4"/>
                </a:solidFill>
                <a:latin typeface="Courier New" panose="02070309020205020404" pitchFamily="49" charset="0"/>
                <a:cs typeface="Courier New" panose="02070309020205020404" pitchFamily="49" charset="0"/>
              </a:rPr>
              <a:t>ui</a:t>
            </a:r>
            <a:r>
              <a:rPr lang="en-US" sz="1100"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sz="1100" b="1" dirty="0">
                <a:solidFill>
                  <a:srgbClr val="A9B7C6"/>
                </a:solidFill>
                <a:latin typeface="Courier New" panose="02070309020205020404" pitchFamily="49" charset="0"/>
                <a:cs typeface="Courier New" panose="02070309020205020404" pitchFamily="49" charset="0"/>
              </a:rPr>
              <a:t>};</a:t>
            </a:r>
            <a:endParaRPr lang="en-US" altLang="en-US" sz="1100" b="1" dirty="0">
              <a:solidFill>
                <a:srgbClr val="A9B7C6"/>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60091478"/>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DIALOGS</a:t>
            </a:r>
            <a:endParaRPr lang="en-US" dirty="0">
              <a:solidFill>
                <a:schemeClr val="accent1"/>
              </a:solidFill>
            </a:endParaRPr>
          </a:p>
        </p:txBody>
      </p:sp>
      <p:sp>
        <p:nvSpPr>
          <p:cNvPr id="5" name="Content Placeholder 4"/>
          <p:cNvSpPr>
            <a:spLocks noGrp="1"/>
          </p:cNvSpPr>
          <p:nvPr>
            <p:ph sz="quarter" idx="11"/>
          </p:nvPr>
        </p:nvSpPr>
        <p:spPr/>
        <p:txBody>
          <a:bodyPr>
            <a:normAutofit/>
          </a:bodyPr>
          <a:lstStyle/>
          <a:p>
            <a:r>
              <a:rPr lang="en-US" dirty="0"/>
              <a:t>A </a:t>
            </a:r>
            <a:r>
              <a:rPr lang="en-US" dirty="0">
                <a:solidFill>
                  <a:schemeClr val="accent4"/>
                </a:solidFill>
              </a:rPr>
              <a:t>modal</a:t>
            </a:r>
            <a:r>
              <a:rPr lang="en-US" dirty="0"/>
              <a:t> dialog is a dialog that blocks input to other visible windows in the same </a:t>
            </a:r>
            <a:r>
              <a:rPr lang="en-US" dirty="0" smtClean="0"/>
              <a:t>application</a:t>
            </a:r>
            <a:r>
              <a:rPr lang="ru-RU" dirty="0" smtClean="0"/>
              <a:t>.</a:t>
            </a:r>
            <a:r>
              <a:rPr lang="en-US" dirty="0"/>
              <a:t> </a:t>
            </a:r>
            <a:r>
              <a:rPr lang="en-US" dirty="0" smtClean="0"/>
              <a:t>Dialogs </a:t>
            </a:r>
            <a:r>
              <a:rPr lang="en-US" dirty="0"/>
              <a:t>can be </a:t>
            </a:r>
            <a:r>
              <a:rPr lang="en-US" dirty="0">
                <a:solidFill>
                  <a:schemeClr val="accent4"/>
                </a:solidFill>
              </a:rPr>
              <a:t>application modal</a:t>
            </a:r>
            <a:r>
              <a:rPr lang="en-US" dirty="0"/>
              <a:t> (the default) or </a:t>
            </a:r>
            <a:r>
              <a:rPr lang="en-US" dirty="0">
                <a:solidFill>
                  <a:schemeClr val="accent4"/>
                </a:solidFill>
              </a:rPr>
              <a:t>window </a:t>
            </a:r>
            <a:r>
              <a:rPr lang="en-US" dirty="0" smtClean="0">
                <a:solidFill>
                  <a:schemeClr val="accent4"/>
                </a:solidFill>
              </a:rPr>
              <a:t>modal</a:t>
            </a:r>
            <a:r>
              <a:rPr lang="en-US" dirty="0" smtClean="0">
                <a:solidFill>
                  <a:schemeClr val="accent1"/>
                </a:solidFill>
              </a:rPr>
              <a:t>. Example:</a:t>
            </a:r>
            <a:endParaRPr lang="ru-RU" dirty="0" smtClean="0">
              <a:solidFill>
                <a:schemeClr val="accent1"/>
              </a:solidFill>
            </a:endParaRPr>
          </a:p>
          <a:p>
            <a:pPr lvl="1"/>
            <a:r>
              <a:rPr lang="en-US" dirty="0" smtClean="0"/>
              <a:t>select a file name dialogs;</a:t>
            </a:r>
          </a:p>
          <a:p>
            <a:pPr lvl="1"/>
            <a:r>
              <a:rPr lang="en-US" dirty="0" smtClean="0"/>
              <a:t>user preferences dialogs.</a:t>
            </a:r>
          </a:p>
          <a:p>
            <a:r>
              <a:rPr lang="en-US" dirty="0" smtClean="0"/>
              <a:t>A </a:t>
            </a:r>
            <a:r>
              <a:rPr lang="en-US" dirty="0" smtClean="0">
                <a:solidFill>
                  <a:schemeClr val="accent4"/>
                </a:solidFill>
              </a:rPr>
              <a:t>modeless</a:t>
            </a:r>
            <a:r>
              <a:rPr lang="en-US" dirty="0"/>
              <a:t> dialog is a dialog that operates independently of other windows in the same </a:t>
            </a:r>
            <a:r>
              <a:rPr lang="en-US" dirty="0" smtClean="0"/>
              <a:t>application. </a:t>
            </a:r>
            <a:r>
              <a:rPr lang="en-US" dirty="0"/>
              <a:t>Example</a:t>
            </a:r>
            <a:r>
              <a:rPr lang="en-US" dirty="0" smtClean="0"/>
              <a:t>:</a:t>
            </a:r>
          </a:p>
          <a:p>
            <a:pPr lvl="1"/>
            <a:r>
              <a:rPr lang="en-US" dirty="0" smtClean="0"/>
              <a:t>find and replace dialogs in word-processors.</a:t>
            </a:r>
            <a:endParaRPr lang="en-US" dirty="0" smtClean="0">
              <a:solidFill>
                <a:schemeClr val="accent1"/>
              </a:solidFill>
            </a:endParaRPr>
          </a:p>
        </p:txBody>
      </p:sp>
    </p:spTree>
    <p:extLst>
      <p:ext uri="{BB962C8B-B14F-4D97-AF65-F5344CB8AC3E}">
        <p14:creationId xmlns:p14="http://schemas.microsoft.com/office/powerpoint/2010/main" val="3997157788"/>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DIALOGS: </a:t>
            </a:r>
            <a:r>
              <a:rPr lang="en-US" dirty="0" smtClean="0">
                <a:solidFill>
                  <a:schemeClr val="accent1"/>
                </a:solidFill>
              </a:rPr>
              <a:t>QDIALOG</a:t>
            </a:r>
            <a:endParaRPr lang="en-US" dirty="0">
              <a:solidFill>
                <a:schemeClr val="accent1"/>
              </a:solidFill>
            </a:endParaRPr>
          </a:p>
        </p:txBody>
      </p:sp>
      <p:sp>
        <p:nvSpPr>
          <p:cNvPr id="5" name="Content Placeholder 4"/>
          <p:cNvSpPr>
            <a:spLocks noGrp="1"/>
          </p:cNvSpPr>
          <p:nvPr>
            <p:ph sz="quarter" idx="11"/>
          </p:nvPr>
        </p:nvSpPr>
        <p:spPr/>
        <p:txBody>
          <a:bodyPr>
            <a:normAutofit/>
          </a:bodyPr>
          <a:lstStyle/>
          <a:p>
            <a:r>
              <a:rPr lang="en-US" dirty="0" err="1" smtClean="0">
                <a:solidFill>
                  <a:schemeClr val="accent3"/>
                </a:solidFill>
              </a:rPr>
              <a:t>QDialog</a:t>
            </a:r>
            <a:r>
              <a:rPr lang="en-US" dirty="0" smtClean="0"/>
              <a:t> is </a:t>
            </a:r>
            <a:r>
              <a:rPr lang="en-US" dirty="0"/>
              <a:t>the base class of dialog windows</a:t>
            </a:r>
            <a:r>
              <a:rPr lang="en-US" dirty="0" smtClean="0"/>
              <a:t>.</a:t>
            </a:r>
          </a:p>
          <a:p>
            <a:r>
              <a:rPr lang="en-US" dirty="0"/>
              <a:t>A dialog window is a top-level </a:t>
            </a:r>
            <a:r>
              <a:rPr lang="en-US" dirty="0" smtClean="0"/>
              <a:t>window, but it may have a parent. If the parent is set, its </a:t>
            </a:r>
            <a:r>
              <a:rPr lang="en-US" dirty="0"/>
              <a:t>default location is centered on top of the </a:t>
            </a:r>
            <a:r>
              <a:rPr lang="en-US" dirty="0" smtClean="0"/>
              <a:t>parent.</a:t>
            </a:r>
          </a:p>
          <a:p>
            <a:r>
              <a:rPr lang="en-US" dirty="0" err="1">
                <a:solidFill>
                  <a:schemeClr val="accent3"/>
                </a:solidFill>
              </a:rPr>
              <a:t>QDialog</a:t>
            </a:r>
            <a:r>
              <a:rPr lang="en-US" dirty="0" err="1">
                <a:solidFill>
                  <a:schemeClr val="accent1"/>
                </a:solidFill>
              </a:rPr>
              <a:t>s</a:t>
            </a:r>
            <a:r>
              <a:rPr lang="en-US" dirty="0">
                <a:solidFill>
                  <a:schemeClr val="accent1"/>
                </a:solidFill>
              </a:rPr>
              <a:t> can provide a return </a:t>
            </a:r>
            <a:r>
              <a:rPr lang="en-US" dirty="0" smtClean="0">
                <a:solidFill>
                  <a:schemeClr val="accent1"/>
                </a:solidFill>
              </a:rPr>
              <a:t>value.</a:t>
            </a:r>
          </a:p>
          <a:p>
            <a:r>
              <a:rPr lang="en-US" dirty="0" err="1">
                <a:solidFill>
                  <a:schemeClr val="accent3"/>
                </a:solidFill>
              </a:rPr>
              <a:t>QDialog</a:t>
            </a:r>
            <a:r>
              <a:rPr lang="en-US" dirty="0" err="1">
                <a:solidFill>
                  <a:schemeClr val="accent1"/>
                </a:solidFill>
              </a:rPr>
              <a:t>s</a:t>
            </a:r>
            <a:r>
              <a:rPr lang="en-US" dirty="0">
                <a:solidFill>
                  <a:schemeClr val="accent1"/>
                </a:solidFill>
              </a:rPr>
              <a:t> can </a:t>
            </a:r>
            <a:r>
              <a:rPr lang="en-US" dirty="0" smtClean="0">
                <a:solidFill>
                  <a:schemeClr val="accent1"/>
                </a:solidFill>
              </a:rPr>
              <a:t>have default buttons.</a:t>
            </a:r>
            <a:endParaRPr lang="en-US" dirty="0">
              <a:solidFill>
                <a:schemeClr val="accent1"/>
              </a:solidFill>
            </a:endParaRPr>
          </a:p>
          <a:p>
            <a:r>
              <a:rPr lang="en-US" dirty="0" smtClean="0">
                <a:solidFill>
                  <a:schemeClr val="accent1"/>
                </a:solidFill>
              </a:rPr>
              <a:t>Qt provides some dialogs for most standard operations.</a:t>
            </a:r>
          </a:p>
          <a:p>
            <a:r>
              <a:rPr lang="en-US" dirty="0" smtClean="0">
                <a:solidFill>
                  <a:schemeClr val="accent1"/>
                </a:solidFill>
              </a:rPr>
              <a:t>But you can simple create your own dialog.</a:t>
            </a:r>
          </a:p>
        </p:txBody>
      </p:sp>
    </p:spTree>
    <p:extLst>
      <p:ext uri="{BB962C8B-B14F-4D97-AF65-F5344CB8AC3E}">
        <p14:creationId xmlns:p14="http://schemas.microsoft.com/office/powerpoint/2010/main" val="3696177789"/>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DIALOGS: </a:t>
            </a:r>
            <a:r>
              <a:rPr lang="en-US" dirty="0">
                <a:solidFill>
                  <a:schemeClr val="accent1"/>
                </a:solidFill>
              </a:rPr>
              <a:t>MODAL QDIALOG</a:t>
            </a:r>
          </a:p>
        </p:txBody>
      </p:sp>
      <p:sp>
        <p:nvSpPr>
          <p:cNvPr id="5" name="Content Placeholder 4"/>
          <p:cNvSpPr>
            <a:spLocks noGrp="1"/>
          </p:cNvSpPr>
          <p:nvPr>
            <p:ph sz="quarter" idx="11"/>
          </p:nvPr>
        </p:nvSpPr>
        <p:spPr>
          <a:xfrm>
            <a:off x="286941" y="897732"/>
            <a:ext cx="4056459" cy="4099718"/>
          </a:xfrm>
        </p:spPr>
        <p:txBody>
          <a:bodyPr>
            <a:normAutofit fontScale="92500"/>
          </a:bodyPr>
          <a:lstStyle/>
          <a:p>
            <a:pPr fontAlgn="base"/>
            <a:r>
              <a:rPr lang="en-US" dirty="0" smtClean="0">
                <a:solidFill>
                  <a:schemeClr val="accent1"/>
                </a:solidFill>
              </a:rPr>
              <a:t>To show modal dialog simply create object and call </a:t>
            </a:r>
            <a:r>
              <a:rPr lang="en-US" dirty="0" smtClean="0">
                <a:solidFill>
                  <a:schemeClr val="accent3"/>
                </a:solidFill>
              </a:rPr>
              <a:t>exec() </a:t>
            </a:r>
            <a:r>
              <a:rPr lang="en-US" dirty="0" smtClean="0">
                <a:solidFill>
                  <a:schemeClr val="accent1"/>
                </a:solidFill>
              </a:rPr>
              <a:t>method.</a:t>
            </a:r>
          </a:p>
          <a:p>
            <a:pPr fontAlgn="base"/>
            <a:r>
              <a:rPr lang="en-US" dirty="0" smtClean="0">
                <a:solidFill>
                  <a:schemeClr val="accent1"/>
                </a:solidFill>
              </a:rPr>
              <a:t>Method will return value that tells whether user perform input or not:</a:t>
            </a:r>
          </a:p>
          <a:p>
            <a:pPr lvl="1" fontAlgn="base"/>
            <a:r>
              <a:rPr lang="en-US" dirty="0" err="1">
                <a:solidFill>
                  <a:schemeClr val="accent3"/>
                </a:solidFill>
              </a:rPr>
              <a:t>QDialog</a:t>
            </a:r>
            <a:r>
              <a:rPr lang="en-US" dirty="0">
                <a:solidFill>
                  <a:schemeClr val="accent3"/>
                </a:solidFill>
              </a:rPr>
              <a:t>::</a:t>
            </a:r>
            <a:r>
              <a:rPr lang="en-US" dirty="0" smtClean="0">
                <a:solidFill>
                  <a:schemeClr val="accent3"/>
                </a:solidFill>
              </a:rPr>
              <a:t>Accepted </a:t>
            </a:r>
            <a:r>
              <a:rPr lang="en-US" dirty="0" smtClean="0">
                <a:solidFill>
                  <a:schemeClr val="accent1"/>
                </a:solidFill>
              </a:rPr>
              <a:t>if user has pressed OK or other default button;</a:t>
            </a:r>
          </a:p>
          <a:p>
            <a:pPr lvl="1" fontAlgn="base"/>
            <a:r>
              <a:rPr lang="en-US" dirty="0" err="1">
                <a:solidFill>
                  <a:schemeClr val="accent3"/>
                </a:solidFill>
              </a:rPr>
              <a:t>QDialog</a:t>
            </a:r>
            <a:r>
              <a:rPr lang="en-US" dirty="0" smtClean="0">
                <a:solidFill>
                  <a:schemeClr val="accent3"/>
                </a:solidFill>
              </a:rPr>
              <a:t>::Rejected </a:t>
            </a:r>
            <a:r>
              <a:rPr lang="en-US" dirty="0" smtClean="0">
                <a:solidFill>
                  <a:schemeClr val="accent1"/>
                </a:solidFill>
              </a:rPr>
              <a:t>if user has pressed CANCEL or close button.</a:t>
            </a:r>
          </a:p>
          <a:p>
            <a:pPr fontAlgn="base"/>
            <a:endParaRPr lang="en-US" dirty="0"/>
          </a:p>
          <a:p>
            <a:pPr marL="0" indent="0" fontAlgn="base">
              <a:buNone/>
            </a:pPr>
            <a:endParaRPr lang="en-US" dirty="0">
              <a:solidFill>
                <a:schemeClr val="accent1"/>
              </a:solidFill>
            </a:endParaRPr>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defTabSz="914400" eaLnBrk="0" fontAlgn="base" hangingPunct="0">
              <a:spcBef>
                <a:spcPct val="0"/>
              </a:spcBef>
              <a:spcAft>
                <a:spcPct val="0"/>
              </a:spcAft>
            </a:pPr>
            <a:r>
              <a:rPr lang="en-US" b="1" dirty="0" err="1">
                <a:solidFill>
                  <a:srgbClr val="9876AA"/>
                </a:solidFill>
                <a:latin typeface="Courier New" panose="02070309020205020404" pitchFamily="49" charset="0"/>
                <a:cs typeface="Courier New" panose="02070309020205020404" pitchFamily="49" charset="0"/>
              </a:rPr>
              <a:t>MyModalDialog</a:t>
            </a:r>
            <a:r>
              <a:rPr lang="en-US" b="1" dirty="0" smtClean="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a:t>
            </a:r>
            <a:r>
              <a:rPr lang="en-US" b="1" dirty="0" err="1">
                <a:solidFill>
                  <a:srgbClr val="A9B7C6"/>
                </a:solidFill>
                <a:latin typeface="Courier New" panose="02070309020205020404" pitchFamily="49" charset="0"/>
                <a:cs typeface="Courier New" panose="02070309020205020404" pitchFamily="49" charset="0"/>
              </a:rPr>
              <a:t>dlg</a:t>
            </a:r>
            <a:r>
              <a:rPr lang="en-US" b="1" dirty="0">
                <a:solidFill>
                  <a:srgbClr val="A9B7C6"/>
                </a:solidFill>
                <a:latin typeface="Courier New" panose="02070309020205020404" pitchFamily="49" charset="0"/>
                <a:cs typeface="Courier New" panose="02070309020205020404" pitchFamily="49" charset="0"/>
              </a:rPr>
              <a:t> = </a:t>
            </a:r>
            <a:r>
              <a:rPr lang="en-US" b="1" dirty="0">
                <a:solidFill>
                  <a:srgbClr val="CC7832"/>
                </a:solidFill>
                <a:latin typeface="Courier New" panose="02070309020205020404" pitchFamily="49" charset="0"/>
                <a:cs typeface="Courier New" panose="02070309020205020404" pitchFamily="49" charset="0"/>
              </a:rPr>
              <a:t>new</a:t>
            </a:r>
            <a:r>
              <a:rPr lang="en-US" b="1" dirty="0">
                <a:solidFill>
                  <a:srgbClr val="C0C0C0"/>
                </a:solidFill>
                <a:latin typeface="Courier New" pitchFamily="49" charset="0"/>
                <a:cs typeface="Courier New" pitchFamily="49" charset="0"/>
              </a:rPr>
              <a:t> </a:t>
            </a:r>
            <a:r>
              <a:rPr lang="en-US" b="1" dirty="0" err="1" smtClean="0">
                <a:solidFill>
                  <a:srgbClr val="9876AA"/>
                </a:solidFill>
                <a:latin typeface="Courier New" panose="02070309020205020404" pitchFamily="49" charset="0"/>
                <a:cs typeface="Courier New" panose="02070309020205020404" pitchFamily="49" charset="0"/>
              </a:rPr>
              <a:t>MyModalDialog</a:t>
            </a:r>
            <a:r>
              <a:rPr lang="en-US" b="1" dirty="0" smtClean="0">
                <a:solidFill>
                  <a:srgbClr val="A9B7C6"/>
                </a:solidFill>
                <a:latin typeface="Courier New" panose="02070309020205020404" pitchFamily="49" charset="0"/>
                <a:cs typeface="Courier New" panose="02070309020205020404" pitchFamily="49" charset="0"/>
              </a:rPr>
              <a:t>;</a:t>
            </a:r>
            <a:endParaRPr lang="en-US" b="1" dirty="0">
              <a:solidFill>
                <a:srgbClr val="A9B7C6"/>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endParaRPr lang="en-US" b="1" dirty="0">
              <a:solidFill>
                <a:srgbClr val="000000"/>
              </a:solidFill>
              <a:latin typeface="Courier New" pitchFamily="49" charset="0"/>
              <a:cs typeface="Courier New" pitchFamily="49" charset="0"/>
            </a:endParaRPr>
          </a:p>
          <a:p>
            <a:pPr defTabSz="914400" eaLnBrk="0" fontAlgn="base" hangingPunct="0">
              <a:spcBef>
                <a:spcPct val="0"/>
              </a:spcBef>
              <a:spcAft>
                <a:spcPct val="0"/>
              </a:spcAft>
            </a:pPr>
            <a:r>
              <a:rPr lang="en-US" b="1" dirty="0">
                <a:solidFill>
                  <a:srgbClr val="808080"/>
                </a:solidFill>
                <a:latin typeface="Courier New" panose="02070309020205020404" pitchFamily="49" charset="0"/>
                <a:cs typeface="Courier New" panose="02070309020205020404" pitchFamily="49" charset="0"/>
              </a:rPr>
              <a:t>// if</a:t>
            </a:r>
            <a:r>
              <a:rPr lang="ru-RU" b="1" dirty="0">
                <a:solidFill>
                  <a:srgbClr val="808080"/>
                </a:solidFill>
                <a:latin typeface="Courier New" panose="02070309020205020404" pitchFamily="49" charset="0"/>
                <a:cs typeface="Courier New" panose="02070309020205020404" pitchFamily="49" charset="0"/>
              </a:rPr>
              <a:t> </a:t>
            </a:r>
            <a:r>
              <a:rPr lang="en-US" b="1" dirty="0">
                <a:solidFill>
                  <a:srgbClr val="808080"/>
                </a:solidFill>
                <a:latin typeface="Courier New" panose="02070309020205020404" pitchFamily="49" charset="0"/>
                <a:cs typeface="Courier New" panose="02070309020205020404" pitchFamily="49" charset="0"/>
              </a:rPr>
              <a:t>OK button have been pressed</a:t>
            </a:r>
          </a:p>
          <a:p>
            <a:pPr defTabSz="914400" eaLnBrk="0" fontAlgn="base" hangingPunct="0">
              <a:spcBef>
                <a:spcPct val="0"/>
              </a:spcBef>
              <a:spcAft>
                <a:spcPct val="0"/>
              </a:spcAft>
            </a:pPr>
            <a:r>
              <a:rPr lang="en-US" b="1" dirty="0">
                <a:solidFill>
                  <a:srgbClr val="CC7832"/>
                </a:solidFill>
                <a:latin typeface="Courier New" panose="02070309020205020404" pitchFamily="49" charset="0"/>
                <a:cs typeface="Courier New" panose="02070309020205020404" pitchFamily="49" charset="0"/>
              </a:rPr>
              <a:t>if</a:t>
            </a:r>
            <a:r>
              <a:rPr lang="en-US" b="1" dirty="0" smtClean="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a:t>
            </a:r>
            <a:r>
              <a:rPr lang="en-US" b="1" dirty="0" err="1">
                <a:solidFill>
                  <a:srgbClr val="A9B7C6"/>
                </a:solidFill>
                <a:latin typeface="Courier New" panose="02070309020205020404" pitchFamily="49" charset="0"/>
                <a:cs typeface="Courier New" panose="02070309020205020404" pitchFamily="49" charset="0"/>
              </a:rPr>
              <a:t>dlg</a:t>
            </a:r>
            <a:r>
              <a:rPr lang="en-US" b="1" dirty="0">
                <a:solidFill>
                  <a:srgbClr val="A9B7C6"/>
                </a:solidFill>
                <a:latin typeface="Courier New" panose="02070309020205020404" pitchFamily="49" charset="0"/>
                <a:cs typeface="Courier New" panose="02070309020205020404" pitchFamily="49" charset="0"/>
              </a:rPr>
              <a:t>-&gt;exec() == </a:t>
            </a:r>
            <a:r>
              <a:rPr lang="en-US" b="1" dirty="0" err="1">
                <a:solidFill>
                  <a:srgbClr val="9876AA"/>
                </a:solidFill>
                <a:latin typeface="Courier New" panose="02070309020205020404" pitchFamily="49" charset="0"/>
                <a:cs typeface="Courier New" panose="02070309020205020404" pitchFamily="49" charset="0"/>
              </a:rPr>
              <a:t>QDialog</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9876AA"/>
                </a:solidFill>
                <a:latin typeface="Courier New" panose="02070309020205020404" pitchFamily="49" charset="0"/>
                <a:cs typeface="Courier New" panose="02070309020205020404" pitchFamily="49" charset="0"/>
              </a:rPr>
              <a:t>Accepted</a:t>
            </a:r>
            <a:r>
              <a:rPr lang="en-US" b="1" dirty="0">
                <a:solidFill>
                  <a:srgbClr val="A9B7C6"/>
                </a:solidFill>
                <a:latin typeface="Courier New" panose="02070309020205020404" pitchFamily="49" charset="0"/>
                <a:cs typeface="Courier New" panose="02070309020205020404" pitchFamily="49" charset="0"/>
              </a:rPr>
              <a:t>) {</a:t>
            </a:r>
          </a:p>
          <a:p>
            <a:pPr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    Data </a:t>
            </a:r>
            <a:r>
              <a:rPr lang="en-US" b="1" dirty="0" err="1">
                <a:solidFill>
                  <a:srgbClr val="A9B7C6"/>
                </a:solidFill>
                <a:latin typeface="Courier New" panose="02070309020205020404" pitchFamily="49" charset="0"/>
                <a:cs typeface="Courier New" panose="02070309020205020404" pitchFamily="49" charset="0"/>
              </a:rPr>
              <a:t>data</a:t>
            </a:r>
            <a:r>
              <a:rPr lang="en-US" b="1" dirty="0">
                <a:solidFill>
                  <a:srgbClr val="A9B7C6"/>
                </a:solidFill>
                <a:latin typeface="Courier New" panose="02070309020205020404" pitchFamily="49" charset="0"/>
                <a:cs typeface="Courier New" panose="02070309020205020404" pitchFamily="49" charset="0"/>
              </a:rPr>
              <a:t> = </a:t>
            </a:r>
            <a:r>
              <a:rPr lang="en-US" b="1" dirty="0" err="1">
                <a:solidFill>
                  <a:srgbClr val="A9B7C6"/>
                </a:solidFill>
                <a:latin typeface="Courier New" panose="02070309020205020404" pitchFamily="49" charset="0"/>
                <a:cs typeface="Courier New" panose="02070309020205020404" pitchFamily="49" charset="0"/>
              </a:rPr>
              <a:t>dlg</a:t>
            </a:r>
            <a:r>
              <a:rPr lang="en-US" b="1" dirty="0">
                <a:solidFill>
                  <a:srgbClr val="A9B7C6"/>
                </a:solidFill>
                <a:latin typeface="Courier New" panose="02070309020205020404" pitchFamily="49" charset="0"/>
                <a:cs typeface="Courier New" panose="02070309020205020404" pitchFamily="49" charset="0"/>
              </a:rPr>
              <a:t>-&gt;data();</a:t>
            </a:r>
          </a:p>
          <a:p>
            <a:pPr defTabSz="914400" eaLnBrk="0" fontAlgn="base" hangingPunct="0">
              <a:spcBef>
                <a:spcPct val="0"/>
              </a:spcBef>
              <a:spcAft>
                <a:spcPct val="0"/>
              </a:spcAft>
            </a:pPr>
            <a:r>
              <a:rPr lang="en-US" b="1" dirty="0">
                <a:solidFill>
                  <a:srgbClr val="000000"/>
                </a:solidFill>
                <a:latin typeface="Courier New" pitchFamily="49" charset="0"/>
                <a:cs typeface="Courier New" pitchFamily="49" charset="0"/>
              </a:rPr>
              <a:t> </a:t>
            </a:r>
            <a:r>
              <a:rPr lang="en-US" b="1" dirty="0" smtClean="0">
                <a:solidFill>
                  <a:srgbClr val="000000"/>
                </a:solidFill>
                <a:latin typeface="Courier New" pitchFamily="49" charset="0"/>
                <a:cs typeface="Courier New" pitchFamily="49" charset="0"/>
              </a:rPr>
              <a:t>   </a:t>
            </a:r>
            <a:r>
              <a:rPr lang="en-US" b="1" dirty="0">
                <a:solidFill>
                  <a:srgbClr val="808080"/>
                </a:solidFill>
                <a:latin typeface="Courier New" panose="02070309020205020404" pitchFamily="49" charset="0"/>
                <a:cs typeface="Courier New" panose="02070309020205020404" pitchFamily="49" charset="0"/>
              </a:rPr>
              <a:t>// ...</a:t>
            </a:r>
          </a:p>
          <a:p>
            <a:pPr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endParaRPr lang="en-US" b="1" dirty="0">
              <a:solidFill>
                <a:srgbClr val="000000"/>
              </a:solidFill>
              <a:latin typeface="Courier New" pitchFamily="49" charset="0"/>
              <a:cs typeface="Courier New" pitchFamily="49" charset="0"/>
            </a:endParaRPr>
          </a:p>
          <a:p>
            <a:pPr defTabSz="914400" eaLnBrk="0" fontAlgn="base" hangingPunct="0">
              <a:spcBef>
                <a:spcPct val="0"/>
              </a:spcBef>
              <a:spcAft>
                <a:spcPct val="0"/>
              </a:spcAft>
            </a:pPr>
            <a:r>
              <a:rPr lang="en-US" b="1" dirty="0">
                <a:solidFill>
                  <a:srgbClr val="CC7832"/>
                </a:solidFill>
                <a:latin typeface="Courier New" panose="02070309020205020404" pitchFamily="49" charset="0"/>
                <a:cs typeface="Courier New" panose="02070309020205020404" pitchFamily="49" charset="0"/>
              </a:rPr>
              <a:t>delete</a:t>
            </a:r>
            <a:r>
              <a:rPr lang="en-US" b="1" dirty="0" smtClean="0">
                <a:solidFill>
                  <a:srgbClr val="C0C0C0"/>
                </a:solidFill>
                <a:latin typeface="Courier New" pitchFamily="49" charset="0"/>
                <a:cs typeface="Courier New" pitchFamily="49" charset="0"/>
              </a:rPr>
              <a:t> </a:t>
            </a:r>
            <a:r>
              <a:rPr lang="en-US" b="1" dirty="0" err="1">
                <a:solidFill>
                  <a:srgbClr val="A9B7C6"/>
                </a:solidFill>
                <a:latin typeface="Courier New" panose="02070309020205020404" pitchFamily="49" charset="0"/>
                <a:cs typeface="Courier New" panose="02070309020205020404" pitchFamily="49" charset="0"/>
              </a:rPr>
              <a:t>dlg</a:t>
            </a:r>
            <a:r>
              <a:rPr lang="en-US" sz="1200" b="1" dirty="0">
                <a:solidFill>
                  <a:srgbClr val="A9B7C6"/>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123408526"/>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DIALOGS: </a:t>
            </a:r>
            <a:r>
              <a:rPr lang="en-US" dirty="0">
                <a:solidFill>
                  <a:schemeClr val="accent1"/>
                </a:solidFill>
              </a:rPr>
              <a:t>MODAL QDIALOG</a:t>
            </a:r>
          </a:p>
        </p:txBody>
      </p:sp>
      <p:sp>
        <p:nvSpPr>
          <p:cNvPr id="5" name="Content Placeholder 4"/>
          <p:cNvSpPr>
            <a:spLocks noGrp="1"/>
          </p:cNvSpPr>
          <p:nvPr>
            <p:ph sz="quarter" idx="11"/>
          </p:nvPr>
        </p:nvSpPr>
        <p:spPr>
          <a:xfrm>
            <a:off x="286941" y="897732"/>
            <a:ext cx="4056459" cy="4099718"/>
          </a:xfrm>
        </p:spPr>
        <p:txBody>
          <a:bodyPr>
            <a:normAutofit/>
          </a:bodyPr>
          <a:lstStyle/>
          <a:p>
            <a:pPr fontAlgn="base"/>
            <a:r>
              <a:rPr lang="en-US" dirty="0" smtClean="0">
                <a:solidFill>
                  <a:schemeClr val="accent1"/>
                </a:solidFill>
              </a:rPr>
              <a:t>The second way is to call </a:t>
            </a:r>
            <a:r>
              <a:rPr lang="en-US" dirty="0" err="1" smtClean="0">
                <a:solidFill>
                  <a:schemeClr val="accent3"/>
                </a:solidFill>
              </a:rPr>
              <a:t>setModal</a:t>
            </a:r>
            <a:r>
              <a:rPr lang="en-US" dirty="0" smtClean="0">
                <a:solidFill>
                  <a:schemeClr val="accent3"/>
                </a:solidFill>
              </a:rPr>
              <a:t>(true) </a:t>
            </a:r>
            <a:r>
              <a:rPr lang="en-US" dirty="0" smtClean="0">
                <a:solidFill>
                  <a:schemeClr val="accent1"/>
                </a:solidFill>
              </a:rPr>
              <a:t>and next call </a:t>
            </a:r>
            <a:r>
              <a:rPr lang="en-US" dirty="0" smtClean="0">
                <a:solidFill>
                  <a:schemeClr val="accent3"/>
                </a:solidFill>
              </a:rPr>
              <a:t>show() </a:t>
            </a:r>
            <a:r>
              <a:rPr lang="en-US" dirty="0" smtClean="0">
                <a:solidFill>
                  <a:schemeClr val="accent1"/>
                </a:solidFill>
              </a:rPr>
              <a:t>method.</a:t>
            </a:r>
          </a:p>
          <a:p>
            <a:pPr fontAlgn="base"/>
            <a:r>
              <a:rPr lang="en-US" dirty="0" smtClean="0">
                <a:solidFill>
                  <a:schemeClr val="accent1"/>
                </a:solidFill>
              </a:rPr>
              <a:t>This returns control to caller immediately.</a:t>
            </a:r>
          </a:p>
          <a:p>
            <a:pPr fontAlgn="base"/>
            <a:r>
              <a:rPr lang="en-US" dirty="0" smtClean="0">
                <a:solidFill>
                  <a:schemeClr val="accent1"/>
                </a:solidFill>
              </a:rPr>
              <a:t>But you have to process user input in the dialog class or by other mechanisms.</a:t>
            </a:r>
          </a:p>
          <a:p>
            <a:pPr fontAlgn="base"/>
            <a:endParaRPr lang="en-US" dirty="0"/>
          </a:p>
          <a:p>
            <a:pPr marL="0" indent="0" fontAlgn="base">
              <a:buNone/>
            </a:pPr>
            <a:endParaRPr lang="en-US" dirty="0">
              <a:solidFill>
                <a:schemeClr val="accent1"/>
              </a:solidFill>
            </a:endParaRPr>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defTabSz="914400" eaLnBrk="0" fontAlgn="base" hangingPunct="0">
              <a:spcBef>
                <a:spcPct val="0"/>
              </a:spcBef>
              <a:spcAft>
                <a:spcPct val="0"/>
              </a:spcAft>
            </a:pPr>
            <a:r>
              <a:rPr lang="en-US" b="1" dirty="0" err="1" smtClean="0">
                <a:solidFill>
                  <a:srgbClr val="9876AA"/>
                </a:solidFill>
                <a:latin typeface="Courier New" panose="02070309020205020404" pitchFamily="49" charset="0"/>
                <a:cs typeface="Courier New" panose="02070309020205020404" pitchFamily="49" charset="0"/>
              </a:rPr>
              <a:t>MyDialog</a:t>
            </a:r>
            <a:r>
              <a:rPr lang="en-US" b="1" dirty="0" smtClean="0">
                <a:solidFill>
                  <a:srgbClr val="C0C0C0"/>
                </a:solidFill>
                <a:latin typeface="Courier New" pitchFamily="49" charset="0"/>
                <a:cs typeface="Courier New" pitchFamily="49" charset="0"/>
              </a:rPr>
              <a:t> *</a:t>
            </a:r>
            <a:r>
              <a:rPr lang="en-US" b="1" dirty="0" err="1" smtClean="0">
                <a:solidFill>
                  <a:srgbClr val="A9B7C6"/>
                </a:solidFill>
                <a:latin typeface="Courier New" panose="02070309020205020404" pitchFamily="49" charset="0"/>
                <a:cs typeface="Courier New" panose="02070309020205020404" pitchFamily="49" charset="0"/>
              </a:rPr>
              <a:t>dlg</a:t>
            </a:r>
            <a:r>
              <a:rPr lang="en-US" b="1" dirty="0" smtClean="0">
                <a:solidFill>
                  <a:srgbClr val="A9B7C6"/>
                </a:solidFill>
                <a:latin typeface="Courier New" panose="02070309020205020404" pitchFamily="49" charset="0"/>
                <a:cs typeface="Courier New" panose="02070309020205020404" pitchFamily="49" charset="0"/>
              </a:rPr>
              <a:t> = new </a:t>
            </a:r>
            <a:r>
              <a:rPr lang="en-US" b="1" dirty="0" err="1">
                <a:solidFill>
                  <a:srgbClr val="9876AA"/>
                </a:solidFill>
                <a:latin typeface="Courier New" panose="02070309020205020404" pitchFamily="49" charset="0"/>
                <a:cs typeface="Courier New" panose="02070309020205020404" pitchFamily="49" charset="0"/>
              </a:rPr>
              <a:t>MyDialog</a:t>
            </a:r>
            <a:r>
              <a:rPr lang="en-US" b="1" dirty="0" smtClean="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endParaRPr lang="en-US" b="1" dirty="0">
              <a:solidFill>
                <a:srgbClr val="A9B7C6"/>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b="1" dirty="0" err="1" smtClean="0">
                <a:solidFill>
                  <a:srgbClr val="A9B7C6"/>
                </a:solidFill>
                <a:latin typeface="Courier New" panose="02070309020205020404" pitchFamily="49" charset="0"/>
                <a:cs typeface="Courier New" panose="02070309020205020404" pitchFamily="49" charset="0"/>
              </a:rPr>
              <a:t>dlg</a:t>
            </a:r>
            <a:r>
              <a:rPr lang="en-US" b="1" dirty="0" smtClean="0">
                <a:solidFill>
                  <a:srgbClr val="A9B7C6"/>
                </a:solidFill>
                <a:latin typeface="Courier New" panose="02070309020205020404" pitchFamily="49" charset="0"/>
                <a:cs typeface="Courier New" panose="02070309020205020404" pitchFamily="49" charset="0"/>
              </a:rPr>
              <a:t>-&gt;</a:t>
            </a:r>
            <a:r>
              <a:rPr lang="en-US" b="1" dirty="0" err="1" smtClean="0">
                <a:solidFill>
                  <a:srgbClr val="A9B7C6"/>
                </a:solidFill>
                <a:latin typeface="Courier New" panose="02070309020205020404" pitchFamily="49" charset="0"/>
                <a:cs typeface="Courier New" panose="02070309020205020404" pitchFamily="49" charset="0"/>
              </a:rPr>
              <a:t>setModal</a:t>
            </a:r>
            <a:r>
              <a:rPr lang="en-US" b="1" dirty="0" smtClean="0">
                <a:solidFill>
                  <a:srgbClr val="A9B7C6"/>
                </a:solidFill>
                <a:latin typeface="Courier New" panose="02070309020205020404" pitchFamily="49" charset="0"/>
                <a:cs typeface="Courier New" panose="02070309020205020404" pitchFamily="49" charset="0"/>
              </a:rPr>
              <a:t>(</a:t>
            </a:r>
            <a:r>
              <a:rPr lang="en-US" b="1" dirty="0" smtClean="0">
                <a:solidFill>
                  <a:srgbClr val="CC7832"/>
                </a:solidFill>
                <a:latin typeface="Courier New" panose="02070309020205020404" pitchFamily="49" charset="0"/>
                <a:cs typeface="Courier New" panose="02070309020205020404" pitchFamily="49" charset="0"/>
              </a:rPr>
              <a:t>true</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b="1" dirty="0" err="1" smtClean="0">
                <a:solidFill>
                  <a:srgbClr val="A9B7C6"/>
                </a:solidFill>
                <a:latin typeface="Courier New" panose="02070309020205020404" pitchFamily="49" charset="0"/>
                <a:cs typeface="Courier New" panose="02070309020205020404" pitchFamily="49" charset="0"/>
              </a:rPr>
              <a:t>dlg</a:t>
            </a:r>
            <a:r>
              <a:rPr lang="en-US" b="1" dirty="0" smtClean="0">
                <a:solidFill>
                  <a:srgbClr val="A9B7C6"/>
                </a:solidFill>
                <a:latin typeface="Courier New" panose="02070309020205020404" pitchFamily="49" charset="0"/>
                <a:cs typeface="Courier New" panose="02070309020205020404" pitchFamily="49" charset="0"/>
              </a:rPr>
              <a:t>-&gt;show();</a:t>
            </a:r>
          </a:p>
          <a:p>
            <a:pPr defTabSz="914400" eaLnBrk="0" fontAlgn="base" hangingPunct="0">
              <a:spcBef>
                <a:spcPct val="0"/>
              </a:spcBef>
              <a:spcAft>
                <a:spcPct val="0"/>
              </a:spcAft>
            </a:pPr>
            <a:r>
              <a:rPr lang="en-US" b="1" dirty="0" smtClean="0">
                <a:solidFill>
                  <a:srgbClr val="808080"/>
                </a:solidFill>
                <a:latin typeface="Courier New" panose="02070309020205020404" pitchFamily="49" charset="0"/>
                <a:cs typeface="Courier New" panose="02070309020205020404" pitchFamily="49" charset="0"/>
              </a:rPr>
              <a:t>// </a:t>
            </a:r>
            <a:r>
              <a:rPr lang="en-US" b="1" dirty="0">
                <a:solidFill>
                  <a:srgbClr val="808080"/>
                </a:solidFill>
                <a:latin typeface="Courier New" panose="02070309020205020404" pitchFamily="49" charset="0"/>
                <a:cs typeface="Courier New" panose="02070309020205020404" pitchFamily="49" charset="0"/>
              </a:rPr>
              <a:t>do other </a:t>
            </a:r>
            <a:r>
              <a:rPr lang="en-US" b="1" dirty="0" smtClean="0">
                <a:solidFill>
                  <a:srgbClr val="808080"/>
                </a:solidFill>
                <a:latin typeface="Courier New" panose="02070309020205020404" pitchFamily="49" charset="0"/>
                <a:cs typeface="Courier New" panose="02070309020205020404" pitchFamily="49" charset="0"/>
              </a:rPr>
              <a:t>actions</a:t>
            </a:r>
          </a:p>
          <a:p>
            <a:pPr defTabSz="914400" eaLnBrk="0" fontAlgn="base" hangingPunct="0">
              <a:spcBef>
                <a:spcPct val="0"/>
              </a:spcBef>
              <a:spcAft>
                <a:spcPct val="0"/>
              </a:spcAft>
            </a:pPr>
            <a:endParaRPr lang="en-US" b="1" dirty="0" smtClean="0">
              <a:solidFill>
                <a:srgbClr val="808080"/>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endParaRPr lang="en-US" b="1" dirty="0">
              <a:solidFill>
                <a:srgbClr val="808080"/>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b="1" dirty="0" smtClean="0">
                <a:solidFill>
                  <a:srgbClr val="808080"/>
                </a:solidFill>
                <a:latin typeface="Courier New" panose="02070309020205020404" pitchFamily="49" charset="0"/>
                <a:cs typeface="Courier New" panose="02070309020205020404" pitchFamily="49" charset="0"/>
              </a:rPr>
              <a:t>// in other place</a:t>
            </a:r>
          </a:p>
          <a:p>
            <a:pPr lvl="0" defTabSz="914400" eaLnBrk="0" fontAlgn="base" hangingPunct="0">
              <a:spcBef>
                <a:spcPct val="0"/>
              </a:spcBef>
              <a:spcAft>
                <a:spcPct val="0"/>
              </a:spcAft>
            </a:pPr>
            <a:r>
              <a:rPr lang="en-US" b="1" dirty="0" smtClean="0">
                <a:solidFill>
                  <a:srgbClr val="A9B7C6"/>
                </a:solidFill>
                <a:latin typeface="Courier New" panose="02070309020205020404" pitchFamily="49" charset="0"/>
                <a:cs typeface="Courier New" panose="02070309020205020404" pitchFamily="49" charset="0"/>
              </a:rPr>
              <a:t>if (</a:t>
            </a:r>
            <a:r>
              <a:rPr lang="en-US" b="1" dirty="0" err="1" smtClean="0">
                <a:solidFill>
                  <a:srgbClr val="A9B7C6"/>
                </a:solidFill>
                <a:latin typeface="Courier New" panose="02070309020205020404" pitchFamily="49" charset="0"/>
                <a:cs typeface="Courier New" panose="02070309020205020404" pitchFamily="49" charset="0"/>
              </a:rPr>
              <a:t>dlg</a:t>
            </a:r>
            <a:r>
              <a:rPr lang="en-US" b="1" dirty="0" smtClean="0">
                <a:solidFill>
                  <a:srgbClr val="A9B7C6"/>
                </a:solidFill>
                <a:latin typeface="Courier New" panose="02070309020205020404" pitchFamily="49" charset="0"/>
                <a:cs typeface="Courier New" panose="02070309020205020404" pitchFamily="49" charset="0"/>
              </a:rPr>
              <a:t>-&gt;result() == </a:t>
            </a:r>
            <a:r>
              <a:rPr lang="en-US" b="1" dirty="0" err="1">
                <a:solidFill>
                  <a:srgbClr val="9876AA"/>
                </a:solidFill>
                <a:latin typeface="Courier New" panose="02070309020205020404" pitchFamily="49" charset="0"/>
                <a:cs typeface="Courier New" panose="02070309020205020404" pitchFamily="49" charset="0"/>
              </a:rPr>
              <a:t>QDialog</a:t>
            </a:r>
            <a:r>
              <a:rPr lang="en-US" b="1" dirty="0">
                <a:solidFill>
                  <a:srgbClr val="A9B7C6"/>
                </a:solidFill>
                <a:latin typeface="Courier New" panose="02070309020205020404" pitchFamily="49" charset="0"/>
                <a:cs typeface="Courier New" panose="02070309020205020404" pitchFamily="49" charset="0"/>
              </a:rPr>
              <a:t>::</a:t>
            </a:r>
            <a:r>
              <a:rPr lang="en-US" b="1" dirty="0" smtClean="0">
                <a:solidFill>
                  <a:srgbClr val="9876AA"/>
                </a:solidFill>
                <a:latin typeface="Courier New" panose="02070309020205020404" pitchFamily="49" charset="0"/>
                <a:cs typeface="Courier New" panose="02070309020205020404" pitchFamily="49" charset="0"/>
              </a:rPr>
              <a:t>Accepted</a:t>
            </a:r>
            <a:r>
              <a:rPr lang="en-US"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sz="1600" b="1" dirty="0" smtClean="0">
                <a:solidFill>
                  <a:srgbClr val="A9B7C6"/>
                </a:solidFill>
                <a:latin typeface="Courier New" panose="02070309020205020404" pitchFamily="49" charset="0"/>
                <a:cs typeface="Courier New" panose="02070309020205020404" pitchFamily="49" charset="0"/>
              </a:rPr>
              <a:t>    </a:t>
            </a:r>
            <a:r>
              <a:rPr lang="en-US" b="1" dirty="0">
                <a:solidFill>
                  <a:srgbClr val="808080"/>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557958423"/>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DIALOGS: </a:t>
            </a:r>
            <a:r>
              <a:rPr lang="en-US" dirty="0" smtClean="0">
                <a:solidFill>
                  <a:schemeClr val="accent1"/>
                </a:solidFill>
              </a:rPr>
              <a:t>MODELESS QDIALOG</a:t>
            </a:r>
            <a:endParaRPr lang="en-US" dirty="0">
              <a:solidFill>
                <a:schemeClr val="accent1"/>
              </a:solidFill>
            </a:endParaRPr>
          </a:p>
        </p:txBody>
      </p:sp>
      <p:sp>
        <p:nvSpPr>
          <p:cNvPr id="5" name="Content Placeholder 4"/>
          <p:cNvSpPr>
            <a:spLocks noGrp="1"/>
          </p:cNvSpPr>
          <p:nvPr>
            <p:ph sz="quarter" idx="11"/>
          </p:nvPr>
        </p:nvSpPr>
        <p:spPr>
          <a:xfrm>
            <a:off x="286941" y="897732"/>
            <a:ext cx="4056459" cy="4099718"/>
          </a:xfrm>
        </p:spPr>
        <p:txBody>
          <a:bodyPr>
            <a:normAutofit/>
          </a:bodyPr>
          <a:lstStyle/>
          <a:p>
            <a:pPr fontAlgn="base"/>
            <a:r>
              <a:rPr lang="en-US" dirty="0" smtClean="0">
                <a:solidFill>
                  <a:schemeClr val="accent1"/>
                </a:solidFill>
              </a:rPr>
              <a:t>Modeless dialogs are similar to previous example.</a:t>
            </a:r>
          </a:p>
          <a:p>
            <a:pPr marL="0" indent="0" fontAlgn="base">
              <a:buNone/>
            </a:pPr>
            <a:endParaRPr lang="en-US" dirty="0"/>
          </a:p>
          <a:p>
            <a:pPr marL="0" indent="0" fontAlgn="base">
              <a:buNone/>
            </a:pPr>
            <a:endParaRPr lang="en-US" dirty="0">
              <a:solidFill>
                <a:schemeClr val="accent1"/>
              </a:solidFill>
            </a:endParaRPr>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defTabSz="914400" eaLnBrk="0" fontAlgn="base" hangingPunct="0">
              <a:spcBef>
                <a:spcPct val="0"/>
              </a:spcBef>
              <a:spcAft>
                <a:spcPct val="0"/>
              </a:spcAft>
            </a:pPr>
            <a:r>
              <a:rPr lang="en-US" sz="1600" b="1" dirty="0" err="1">
                <a:solidFill>
                  <a:srgbClr val="9876AA"/>
                </a:solidFill>
                <a:latin typeface="Courier New" panose="02070309020205020404" pitchFamily="49" charset="0"/>
                <a:cs typeface="Courier New" panose="02070309020205020404" pitchFamily="49" charset="0"/>
              </a:rPr>
              <a:t>MyDialog</a:t>
            </a:r>
            <a:r>
              <a:rPr lang="en-US" sz="1600" b="1" dirty="0">
                <a:solidFill>
                  <a:srgbClr val="C0C0C0"/>
                </a:solidFill>
                <a:latin typeface="Courier New" pitchFamily="49" charset="0"/>
                <a:cs typeface="Courier New" pitchFamily="49" charset="0"/>
              </a:rPr>
              <a:t> *</a:t>
            </a:r>
            <a:r>
              <a:rPr lang="en-US" sz="1600" b="1" dirty="0" err="1">
                <a:solidFill>
                  <a:srgbClr val="A9B7C6"/>
                </a:solidFill>
                <a:latin typeface="Courier New" panose="02070309020205020404" pitchFamily="49" charset="0"/>
                <a:cs typeface="Courier New" panose="02070309020205020404" pitchFamily="49" charset="0"/>
              </a:rPr>
              <a:t>dlg</a:t>
            </a:r>
            <a:r>
              <a:rPr lang="en-US" sz="1600" b="1" dirty="0">
                <a:solidFill>
                  <a:srgbClr val="A9B7C6"/>
                </a:solidFill>
                <a:latin typeface="Courier New" panose="02070309020205020404" pitchFamily="49" charset="0"/>
                <a:cs typeface="Courier New" panose="02070309020205020404" pitchFamily="49" charset="0"/>
              </a:rPr>
              <a:t> = new </a:t>
            </a:r>
            <a:r>
              <a:rPr lang="en-US" sz="1600" b="1" dirty="0" err="1">
                <a:solidFill>
                  <a:srgbClr val="9876AA"/>
                </a:solidFill>
                <a:latin typeface="Courier New" panose="02070309020205020404" pitchFamily="49" charset="0"/>
                <a:cs typeface="Courier New" panose="02070309020205020404" pitchFamily="49" charset="0"/>
              </a:rPr>
              <a:t>MyDialog</a:t>
            </a:r>
            <a:r>
              <a:rPr lang="en-US" sz="16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endParaRPr lang="en-US" sz="1600" b="1" dirty="0">
              <a:solidFill>
                <a:srgbClr val="A9B7C6"/>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sz="1600" b="1" dirty="0" err="1" smtClean="0">
                <a:solidFill>
                  <a:srgbClr val="A9B7C6"/>
                </a:solidFill>
                <a:latin typeface="Courier New" panose="02070309020205020404" pitchFamily="49" charset="0"/>
                <a:cs typeface="Courier New" panose="02070309020205020404" pitchFamily="49" charset="0"/>
              </a:rPr>
              <a:t>dlg</a:t>
            </a:r>
            <a:r>
              <a:rPr lang="en-US" sz="1600" b="1" dirty="0" smtClean="0">
                <a:solidFill>
                  <a:srgbClr val="A9B7C6"/>
                </a:solidFill>
                <a:latin typeface="Courier New" panose="02070309020205020404" pitchFamily="49" charset="0"/>
                <a:cs typeface="Courier New" panose="02070309020205020404" pitchFamily="49" charset="0"/>
              </a:rPr>
              <a:t>-</a:t>
            </a:r>
            <a:r>
              <a:rPr lang="en-US" sz="1600" b="1" dirty="0">
                <a:solidFill>
                  <a:srgbClr val="A9B7C6"/>
                </a:solidFill>
                <a:latin typeface="Courier New" panose="02070309020205020404" pitchFamily="49" charset="0"/>
                <a:cs typeface="Courier New" panose="02070309020205020404" pitchFamily="49" charset="0"/>
              </a:rPr>
              <a:t>&gt;show</a:t>
            </a:r>
            <a:r>
              <a:rPr lang="en-US" sz="1600" b="1" dirty="0" smtClean="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600" b="1" dirty="0" err="1" smtClean="0">
                <a:solidFill>
                  <a:srgbClr val="A9B7C6"/>
                </a:solidFill>
                <a:latin typeface="Courier New" panose="02070309020205020404" pitchFamily="49" charset="0"/>
                <a:cs typeface="Courier New" panose="02070309020205020404" pitchFamily="49" charset="0"/>
              </a:rPr>
              <a:t>dlg</a:t>
            </a:r>
            <a:r>
              <a:rPr lang="en-US" sz="1600" b="1" dirty="0" smtClean="0">
                <a:solidFill>
                  <a:srgbClr val="A9B7C6"/>
                </a:solidFill>
                <a:latin typeface="Courier New" panose="02070309020205020404" pitchFamily="49" charset="0"/>
                <a:cs typeface="Courier New" panose="02070309020205020404" pitchFamily="49" charset="0"/>
              </a:rPr>
              <a:t>-&gt;raise();</a:t>
            </a:r>
            <a:endParaRPr lang="en-US" sz="1600" b="1" dirty="0">
              <a:solidFill>
                <a:srgbClr val="A9B7C6"/>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sz="1600" b="1" dirty="0" err="1" smtClean="0">
                <a:solidFill>
                  <a:srgbClr val="A9B7C6"/>
                </a:solidFill>
                <a:latin typeface="Courier New" panose="02070309020205020404" pitchFamily="49" charset="0"/>
                <a:cs typeface="Courier New" panose="02070309020205020404" pitchFamily="49" charset="0"/>
              </a:rPr>
              <a:t>dlg</a:t>
            </a:r>
            <a:r>
              <a:rPr lang="en-US" sz="1600" b="1" dirty="0" smtClean="0">
                <a:solidFill>
                  <a:srgbClr val="A9B7C6"/>
                </a:solidFill>
                <a:latin typeface="Courier New" panose="02070309020205020404" pitchFamily="49" charset="0"/>
                <a:cs typeface="Courier New" panose="02070309020205020404" pitchFamily="49" charset="0"/>
              </a:rPr>
              <a:t>-&gt;</a:t>
            </a:r>
            <a:r>
              <a:rPr lang="en-US" sz="1600" b="1" dirty="0" err="1" smtClean="0">
                <a:solidFill>
                  <a:srgbClr val="A9B7C6"/>
                </a:solidFill>
                <a:latin typeface="Courier New" panose="02070309020205020404" pitchFamily="49" charset="0"/>
                <a:cs typeface="Courier New" panose="02070309020205020404" pitchFamily="49" charset="0"/>
              </a:rPr>
              <a:t>activateWindow</a:t>
            </a:r>
            <a:r>
              <a:rPr lang="en-US" sz="1600" b="1" dirty="0" smtClean="0">
                <a:solidFill>
                  <a:srgbClr val="A9B7C6"/>
                </a:solidFill>
                <a:latin typeface="Courier New" panose="02070309020205020404" pitchFamily="49" charset="0"/>
                <a:cs typeface="Courier New" panose="02070309020205020404" pitchFamily="49" charset="0"/>
              </a:rPr>
              <a:t>();</a:t>
            </a:r>
            <a:endParaRPr lang="en-US" sz="1600" b="1" dirty="0">
              <a:solidFill>
                <a:srgbClr val="A9B7C6"/>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endParaRPr lang="en-US" sz="1600" b="1" dirty="0" smtClean="0">
              <a:solidFill>
                <a:srgbClr val="80808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45160005"/>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DIALOGS: </a:t>
            </a:r>
            <a:r>
              <a:rPr lang="en-US" dirty="0" smtClean="0">
                <a:solidFill>
                  <a:schemeClr val="accent1"/>
                </a:solidFill>
              </a:rPr>
              <a:t>ACCEPT AND REJECT</a:t>
            </a:r>
            <a:endParaRPr lang="ru-RU" dirty="0">
              <a:solidFill>
                <a:schemeClr val="accent1"/>
              </a:solidFill>
            </a:endParaRPr>
          </a:p>
        </p:txBody>
      </p:sp>
      <p:sp>
        <p:nvSpPr>
          <p:cNvPr id="3" name="Content Placeholder 2"/>
          <p:cNvSpPr>
            <a:spLocks noGrp="1"/>
          </p:cNvSpPr>
          <p:nvPr>
            <p:ph sz="quarter" idx="11"/>
          </p:nvPr>
        </p:nvSpPr>
        <p:spPr/>
        <p:txBody>
          <a:bodyPr/>
          <a:lstStyle/>
          <a:p>
            <a:r>
              <a:rPr lang="en-US" dirty="0" smtClean="0"/>
              <a:t>In your custom </a:t>
            </a:r>
            <a:r>
              <a:rPr lang="en-US" dirty="0" err="1" smtClean="0">
                <a:solidFill>
                  <a:schemeClr val="accent3"/>
                </a:solidFill>
              </a:rPr>
              <a:t>QDialog</a:t>
            </a:r>
            <a:r>
              <a:rPr lang="en-US" dirty="0" smtClean="0"/>
              <a:t> you can specify the default button. Use </a:t>
            </a:r>
            <a:r>
              <a:rPr lang="en-US" dirty="0" err="1">
                <a:solidFill>
                  <a:schemeClr val="accent3"/>
                </a:solidFill>
              </a:rPr>
              <a:t>QPushButton</a:t>
            </a:r>
            <a:r>
              <a:rPr lang="en-US" dirty="0">
                <a:solidFill>
                  <a:schemeClr val="accent3"/>
                </a:solidFill>
              </a:rPr>
              <a:t>::</a:t>
            </a:r>
            <a:r>
              <a:rPr lang="en-US" dirty="0" err="1">
                <a:solidFill>
                  <a:schemeClr val="accent3"/>
                </a:solidFill>
              </a:rPr>
              <a:t>setDefault</a:t>
            </a:r>
            <a:r>
              <a:rPr lang="en-US" dirty="0">
                <a:solidFill>
                  <a:schemeClr val="accent3"/>
                </a:solidFill>
              </a:rPr>
              <a:t>()</a:t>
            </a:r>
            <a:r>
              <a:rPr lang="en-US" dirty="0"/>
              <a:t>, </a:t>
            </a:r>
            <a:r>
              <a:rPr lang="en-US" dirty="0" err="1" smtClean="0">
                <a:solidFill>
                  <a:schemeClr val="accent3"/>
                </a:solidFill>
              </a:rPr>
              <a:t>QPushButton</a:t>
            </a:r>
            <a:r>
              <a:rPr lang="en-US" dirty="0" smtClean="0">
                <a:solidFill>
                  <a:schemeClr val="accent3"/>
                </a:solidFill>
              </a:rPr>
              <a:t>::</a:t>
            </a:r>
            <a:r>
              <a:rPr lang="en-US" dirty="0" err="1">
                <a:solidFill>
                  <a:schemeClr val="accent3"/>
                </a:solidFill>
              </a:rPr>
              <a:t>isDefault</a:t>
            </a:r>
            <a:r>
              <a:rPr lang="en-US" dirty="0">
                <a:solidFill>
                  <a:schemeClr val="accent3"/>
                </a:solidFill>
              </a:rPr>
              <a:t>() </a:t>
            </a:r>
            <a:r>
              <a:rPr lang="en-US" dirty="0"/>
              <a:t>and </a:t>
            </a:r>
            <a:r>
              <a:rPr lang="en-US" dirty="0" err="1">
                <a:solidFill>
                  <a:schemeClr val="accent3"/>
                </a:solidFill>
              </a:rPr>
              <a:t>QPushButton</a:t>
            </a:r>
            <a:r>
              <a:rPr lang="en-US" dirty="0">
                <a:solidFill>
                  <a:schemeClr val="accent3"/>
                </a:solidFill>
              </a:rPr>
              <a:t>::</a:t>
            </a:r>
            <a:r>
              <a:rPr lang="en-US" dirty="0" err="1">
                <a:solidFill>
                  <a:schemeClr val="accent3"/>
                </a:solidFill>
              </a:rPr>
              <a:t>autoDefault</a:t>
            </a:r>
            <a:r>
              <a:rPr lang="en-US" dirty="0">
                <a:solidFill>
                  <a:schemeClr val="accent3"/>
                </a:solidFill>
              </a:rPr>
              <a:t>() </a:t>
            </a:r>
            <a:r>
              <a:rPr lang="en-US" dirty="0"/>
              <a:t>to set and control the dialog's default button</a:t>
            </a:r>
            <a:r>
              <a:rPr lang="en-US" dirty="0" smtClean="0"/>
              <a:t>.</a:t>
            </a:r>
          </a:p>
          <a:p>
            <a:r>
              <a:rPr lang="en-US" dirty="0" smtClean="0"/>
              <a:t>To accept or reject user choice programmatically you can use:</a:t>
            </a:r>
          </a:p>
          <a:p>
            <a:pPr lvl="1"/>
            <a:r>
              <a:rPr lang="en-US" dirty="0" err="1" smtClean="0">
                <a:solidFill>
                  <a:schemeClr val="accent3"/>
                </a:solidFill>
              </a:rPr>
              <a:t>QDialog</a:t>
            </a:r>
            <a:r>
              <a:rPr lang="en-US" dirty="0" smtClean="0">
                <a:solidFill>
                  <a:schemeClr val="accent3"/>
                </a:solidFill>
              </a:rPr>
              <a:t>::accept() </a:t>
            </a:r>
            <a:r>
              <a:rPr lang="en-US" dirty="0" smtClean="0"/>
              <a:t>to accept user choice</a:t>
            </a:r>
          </a:p>
          <a:p>
            <a:pPr lvl="1"/>
            <a:r>
              <a:rPr lang="en-US" dirty="0" err="1" smtClean="0">
                <a:solidFill>
                  <a:schemeClr val="accent3"/>
                </a:solidFill>
              </a:rPr>
              <a:t>QDialog</a:t>
            </a:r>
            <a:r>
              <a:rPr lang="en-US" dirty="0" smtClean="0">
                <a:solidFill>
                  <a:schemeClr val="accent3"/>
                </a:solidFill>
              </a:rPr>
              <a:t>::done(int result) </a:t>
            </a:r>
            <a:r>
              <a:rPr lang="en-US" dirty="0" smtClean="0"/>
              <a:t>the same, allows return custom value</a:t>
            </a:r>
          </a:p>
          <a:p>
            <a:pPr lvl="1"/>
            <a:r>
              <a:rPr lang="en-US" dirty="0" err="1" smtClean="0">
                <a:solidFill>
                  <a:schemeClr val="accent3"/>
                </a:solidFill>
              </a:rPr>
              <a:t>QDialog</a:t>
            </a:r>
            <a:r>
              <a:rPr lang="en-US" dirty="0" smtClean="0">
                <a:solidFill>
                  <a:schemeClr val="accent3"/>
                </a:solidFill>
              </a:rPr>
              <a:t>::reject()</a:t>
            </a:r>
            <a:r>
              <a:rPr lang="en-US" dirty="0" smtClean="0"/>
              <a:t> to reject user input</a:t>
            </a:r>
            <a:endParaRPr lang="ru-RU" dirty="0"/>
          </a:p>
        </p:txBody>
      </p:sp>
    </p:spTree>
    <p:extLst>
      <p:ext uri="{BB962C8B-B14F-4D97-AF65-F5344CB8AC3E}">
        <p14:creationId xmlns:p14="http://schemas.microsoft.com/office/powerpoint/2010/main" val="3406448707"/>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QMESSAGEBOX</a:t>
            </a:r>
            <a:endParaRPr lang="en-US" dirty="0">
              <a:solidFill>
                <a:schemeClr val="accent1"/>
              </a:solidFill>
            </a:endParaRPr>
          </a:p>
        </p:txBody>
      </p:sp>
      <p:sp>
        <p:nvSpPr>
          <p:cNvPr id="5" name="Content Placeholder 4"/>
          <p:cNvSpPr>
            <a:spLocks noGrp="1"/>
          </p:cNvSpPr>
          <p:nvPr>
            <p:ph sz="quarter" idx="11"/>
          </p:nvPr>
        </p:nvSpPr>
        <p:spPr>
          <a:xfrm>
            <a:off x="286941" y="897732"/>
            <a:ext cx="4056459" cy="4099718"/>
          </a:xfrm>
        </p:spPr>
        <p:txBody>
          <a:bodyPr>
            <a:normAutofit fontScale="92500" lnSpcReduction="20000"/>
          </a:bodyPr>
          <a:lstStyle/>
          <a:p>
            <a:pPr fontAlgn="base"/>
            <a:r>
              <a:rPr lang="en-US" dirty="0" err="1" smtClean="0">
                <a:solidFill>
                  <a:schemeClr val="accent3"/>
                </a:solidFill>
              </a:rPr>
              <a:t>QMessageBox</a:t>
            </a:r>
            <a:r>
              <a:rPr lang="en-US" dirty="0">
                <a:solidFill>
                  <a:schemeClr val="accent3"/>
                </a:solidFill>
              </a:rPr>
              <a:t> </a:t>
            </a:r>
            <a:r>
              <a:rPr lang="en-US" dirty="0" smtClean="0">
                <a:solidFill>
                  <a:schemeClr val="accent1"/>
                </a:solidFill>
              </a:rPr>
              <a:t>provides </a:t>
            </a:r>
            <a:r>
              <a:rPr lang="en-US" dirty="0">
                <a:solidFill>
                  <a:schemeClr val="accent1"/>
                </a:solidFill>
              </a:rPr>
              <a:t>a modal dialog for informing the user or for asking the user a question and receiving an </a:t>
            </a:r>
            <a:r>
              <a:rPr lang="en-US" dirty="0" smtClean="0">
                <a:solidFill>
                  <a:schemeClr val="accent1"/>
                </a:solidFill>
              </a:rPr>
              <a:t>answer:</a:t>
            </a:r>
          </a:p>
          <a:p>
            <a:pPr lvl="1" fontAlgn="base"/>
            <a:r>
              <a:rPr lang="en-US" dirty="0" err="1" smtClean="0">
                <a:solidFill>
                  <a:schemeClr val="accent3"/>
                </a:solidFill>
              </a:rPr>
              <a:t>QMessageBox</a:t>
            </a:r>
            <a:r>
              <a:rPr lang="en-US" dirty="0" smtClean="0">
                <a:solidFill>
                  <a:schemeClr val="accent3"/>
                </a:solidFill>
              </a:rPr>
              <a:t>::about</a:t>
            </a:r>
          </a:p>
          <a:p>
            <a:pPr lvl="1" fontAlgn="base"/>
            <a:r>
              <a:rPr lang="en-US" dirty="0" err="1" smtClean="0">
                <a:solidFill>
                  <a:schemeClr val="accent3"/>
                </a:solidFill>
              </a:rPr>
              <a:t>QMessageBox</a:t>
            </a:r>
            <a:r>
              <a:rPr lang="en-US" dirty="0" smtClean="0">
                <a:solidFill>
                  <a:schemeClr val="accent3"/>
                </a:solidFill>
              </a:rPr>
              <a:t>::</a:t>
            </a:r>
            <a:r>
              <a:rPr lang="en-US" dirty="0" err="1" smtClean="0">
                <a:solidFill>
                  <a:schemeClr val="accent3"/>
                </a:solidFill>
              </a:rPr>
              <a:t>aboutQt</a:t>
            </a:r>
            <a:endParaRPr lang="en-US" dirty="0">
              <a:solidFill>
                <a:schemeClr val="accent3"/>
              </a:solidFill>
            </a:endParaRPr>
          </a:p>
          <a:p>
            <a:pPr lvl="1" fontAlgn="base"/>
            <a:r>
              <a:rPr lang="en-US" dirty="0" err="1">
                <a:solidFill>
                  <a:schemeClr val="accent3"/>
                </a:solidFill>
              </a:rPr>
              <a:t>QMessageBox</a:t>
            </a:r>
            <a:r>
              <a:rPr lang="en-US" dirty="0" smtClean="0">
                <a:solidFill>
                  <a:schemeClr val="accent3"/>
                </a:solidFill>
              </a:rPr>
              <a:t>::information</a:t>
            </a:r>
          </a:p>
          <a:p>
            <a:pPr lvl="1" fontAlgn="base"/>
            <a:r>
              <a:rPr lang="en-US" dirty="0" err="1">
                <a:solidFill>
                  <a:schemeClr val="accent3"/>
                </a:solidFill>
              </a:rPr>
              <a:t>QMessageBox</a:t>
            </a:r>
            <a:r>
              <a:rPr lang="en-US" dirty="0" smtClean="0">
                <a:solidFill>
                  <a:schemeClr val="accent3"/>
                </a:solidFill>
              </a:rPr>
              <a:t>::question</a:t>
            </a:r>
          </a:p>
          <a:p>
            <a:pPr lvl="1" fontAlgn="base"/>
            <a:r>
              <a:rPr lang="en-US" dirty="0" err="1" smtClean="0">
                <a:solidFill>
                  <a:schemeClr val="accent3"/>
                </a:solidFill>
              </a:rPr>
              <a:t>QMessageBox</a:t>
            </a:r>
            <a:r>
              <a:rPr lang="en-US" dirty="0" smtClean="0">
                <a:solidFill>
                  <a:schemeClr val="accent3"/>
                </a:solidFill>
              </a:rPr>
              <a:t>::warning</a:t>
            </a:r>
          </a:p>
          <a:p>
            <a:pPr lvl="1" fontAlgn="base"/>
            <a:r>
              <a:rPr lang="en-US" dirty="0" err="1" smtClean="0">
                <a:solidFill>
                  <a:schemeClr val="accent3"/>
                </a:solidFill>
              </a:rPr>
              <a:t>QMessageBox</a:t>
            </a:r>
            <a:r>
              <a:rPr lang="en-US" dirty="0" smtClean="0">
                <a:solidFill>
                  <a:schemeClr val="accent3"/>
                </a:solidFill>
              </a:rPr>
              <a:t>::critical</a:t>
            </a:r>
          </a:p>
          <a:p>
            <a:pPr lvl="1" fontAlgn="base"/>
            <a:endParaRPr lang="en-US" dirty="0">
              <a:solidFill>
                <a:schemeClr val="accent1"/>
              </a:solidFill>
            </a:endParaRPr>
          </a:p>
          <a:p>
            <a:pPr lvl="1" fontAlgn="base"/>
            <a:endParaRPr lang="en-US" dirty="0">
              <a:solidFill>
                <a:schemeClr val="accent1"/>
              </a:solidFill>
            </a:endParaRPr>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defTabSz="914400" eaLnBrk="0" fontAlgn="base" hangingPunct="0">
              <a:spcBef>
                <a:spcPct val="0"/>
              </a:spcBef>
              <a:spcAft>
                <a:spcPct val="0"/>
              </a:spcAft>
            </a:pPr>
            <a:r>
              <a:rPr lang="en-US" b="1" dirty="0">
                <a:solidFill>
                  <a:srgbClr val="CC7832"/>
                </a:solidFill>
                <a:latin typeface="Courier New" panose="02070309020205020404" pitchFamily="49" charset="0"/>
                <a:cs typeface="Courier New" panose="02070309020205020404" pitchFamily="49" charset="0"/>
              </a:rPr>
              <a:t>int</a:t>
            </a:r>
            <a:r>
              <a:rPr lang="en-US" b="1" dirty="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result =</a:t>
            </a:r>
            <a:r>
              <a:rPr lang="en-US" b="1" dirty="0">
                <a:solidFill>
                  <a:srgbClr val="C0C0C0"/>
                </a:solidFill>
                <a:latin typeface="Courier New" pitchFamily="49" charset="0"/>
                <a:cs typeface="Courier New" pitchFamily="49" charset="0"/>
              </a:rPr>
              <a:t> </a:t>
            </a:r>
            <a:r>
              <a:rPr lang="en-US" b="1" dirty="0" err="1">
                <a:solidFill>
                  <a:srgbClr val="9876AA"/>
                </a:solidFill>
                <a:latin typeface="Courier New" panose="02070309020205020404" pitchFamily="49" charset="0"/>
                <a:cs typeface="Courier New" panose="02070309020205020404" pitchFamily="49" charset="0"/>
              </a:rPr>
              <a:t>QMessageBox</a:t>
            </a:r>
            <a:r>
              <a:rPr lang="en-US" b="1" dirty="0">
                <a:solidFill>
                  <a:srgbClr val="A9B7C6"/>
                </a:solidFill>
                <a:latin typeface="Courier New" panose="02070309020205020404" pitchFamily="49" charset="0"/>
                <a:cs typeface="Courier New" panose="02070309020205020404" pitchFamily="49" charset="0"/>
              </a:rPr>
              <a:t>::critical(</a:t>
            </a:r>
          </a:p>
          <a:p>
            <a:pPr defTabSz="914400" eaLnBrk="0" fontAlgn="base" hangingPunct="0">
              <a:spcBef>
                <a:spcPct val="0"/>
              </a:spcBef>
              <a:spcAft>
                <a:spcPct val="0"/>
              </a:spcAft>
            </a:pPr>
            <a:r>
              <a:rPr lang="en-US" b="1" dirty="0">
                <a:solidFill>
                  <a:srgbClr val="000000"/>
                </a:solidFill>
                <a:latin typeface="Courier New" pitchFamily="49" charset="0"/>
                <a:cs typeface="Courier New" pitchFamily="49" charset="0"/>
              </a:rPr>
              <a:t> </a:t>
            </a:r>
            <a:r>
              <a:rPr lang="en-US" b="1" dirty="0" smtClean="0">
                <a:solidFill>
                  <a:srgbClr val="000000"/>
                </a:solidFill>
                <a:latin typeface="Courier New" pitchFamily="49" charset="0"/>
                <a:cs typeface="Courier New" pitchFamily="49" charset="0"/>
              </a:rPr>
              <a:t>   </a:t>
            </a:r>
            <a:r>
              <a:rPr lang="en-US" b="1" dirty="0">
                <a:solidFill>
                  <a:srgbClr val="6897BB"/>
                </a:solidFill>
                <a:latin typeface="Courier New" panose="02070309020205020404" pitchFamily="49" charset="0"/>
                <a:cs typeface="Courier New" panose="02070309020205020404" pitchFamily="49" charset="0"/>
              </a:rPr>
              <a:t>0</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C0C0C0"/>
                </a:solidFill>
                <a:latin typeface="Courier New" pitchFamily="49" charset="0"/>
                <a:cs typeface="Courier New" pitchFamily="49" charset="0"/>
              </a:rPr>
              <a:t> </a:t>
            </a:r>
            <a:r>
              <a:rPr lang="en-US" b="1" dirty="0">
                <a:solidFill>
                  <a:srgbClr val="6A8759"/>
                </a:solidFill>
                <a:latin typeface="Courier New" panose="02070309020205020404" pitchFamily="49" charset="0"/>
                <a:cs typeface="Courier New" panose="02070309020205020404" pitchFamily="49" charset="0"/>
              </a:rPr>
              <a:t>"Attention"</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C0C0C0"/>
                </a:solidFill>
                <a:latin typeface="Courier New" pitchFamily="49" charset="0"/>
                <a:cs typeface="Courier New" pitchFamily="49" charset="0"/>
              </a:rPr>
              <a:t> </a:t>
            </a:r>
            <a:r>
              <a:rPr lang="en-US" b="1" dirty="0">
                <a:solidFill>
                  <a:srgbClr val="6A8759"/>
                </a:solidFill>
                <a:latin typeface="Courier New" panose="02070309020205020404" pitchFamily="49" charset="0"/>
                <a:cs typeface="Courier New" panose="02070309020205020404" pitchFamily="49" charset="0"/>
              </a:rPr>
              <a:t>"Are you sure?"</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b="1" dirty="0">
                <a:solidFill>
                  <a:srgbClr val="000000"/>
                </a:solidFill>
                <a:latin typeface="Courier New" pitchFamily="49" charset="0"/>
                <a:cs typeface="Courier New" pitchFamily="49" charset="0"/>
              </a:rPr>
              <a:t> </a:t>
            </a:r>
            <a:r>
              <a:rPr lang="en-US" b="1" dirty="0" smtClean="0">
                <a:solidFill>
                  <a:srgbClr val="000000"/>
                </a:solidFill>
                <a:latin typeface="Courier New" pitchFamily="49" charset="0"/>
                <a:cs typeface="Courier New" pitchFamily="49" charset="0"/>
              </a:rPr>
              <a:t>  </a:t>
            </a:r>
            <a:r>
              <a:rPr lang="en-US" b="1" dirty="0" smtClean="0">
                <a:latin typeface="Courier New" pitchFamily="49" charset="0"/>
                <a:cs typeface="Courier New" pitchFamily="49" charset="0"/>
              </a:rPr>
              <a:t> </a:t>
            </a:r>
            <a:r>
              <a:rPr lang="en-US" b="1" dirty="0" err="1">
                <a:solidFill>
                  <a:srgbClr val="9876AA"/>
                </a:solidFill>
                <a:latin typeface="Courier New" panose="02070309020205020404" pitchFamily="49" charset="0"/>
                <a:cs typeface="Courier New" panose="02070309020205020404" pitchFamily="49" charset="0"/>
              </a:rPr>
              <a:t>QMessageBox</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9876AA"/>
                </a:solidFill>
                <a:latin typeface="Courier New" panose="02070309020205020404" pitchFamily="49" charset="0"/>
                <a:cs typeface="Courier New" panose="02070309020205020404" pitchFamily="49" charset="0"/>
              </a:rPr>
              <a:t>Yes</a:t>
            </a:r>
            <a:r>
              <a:rPr lang="en-US" b="1" dirty="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C0C0C0"/>
                </a:solidFill>
                <a:latin typeface="Courier New" pitchFamily="49" charset="0"/>
                <a:cs typeface="Courier New" pitchFamily="49" charset="0"/>
              </a:rPr>
              <a:t> </a:t>
            </a:r>
            <a:r>
              <a:rPr lang="en-US" b="1" dirty="0" err="1">
                <a:solidFill>
                  <a:srgbClr val="9876AA"/>
                </a:solidFill>
                <a:latin typeface="Courier New" panose="02070309020205020404" pitchFamily="49" charset="0"/>
                <a:cs typeface="Courier New" panose="02070309020205020404" pitchFamily="49" charset="0"/>
              </a:rPr>
              <a:t>QMessageBox</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9876AA"/>
                </a:solidFill>
                <a:latin typeface="Courier New" panose="02070309020205020404" pitchFamily="49" charset="0"/>
                <a:cs typeface="Courier New" panose="02070309020205020404" pitchFamily="49" charset="0"/>
              </a:rPr>
              <a:t>No</a:t>
            </a:r>
            <a:r>
              <a:rPr lang="en-US" b="1" dirty="0">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endParaRPr lang="en-US" b="1" dirty="0">
              <a:solidFill>
                <a:srgbClr val="000000"/>
              </a:solidFill>
              <a:latin typeface="Courier New" pitchFamily="49" charset="0"/>
              <a:cs typeface="Courier New" pitchFamily="49" charset="0"/>
            </a:endParaRPr>
          </a:p>
          <a:p>
            <a:pPr defTabSz="914400" eaLnBrk="0" fontAlgn="base" hangingPunct="0">
              <a:spcBef>
                <a:spcPct val="0"/>
              </a:spcBef>
              <a:spcAft>
                <a:spcPct val="0"/>
              </a:spcAft>
            </a:pPr>
            <a:r>
              <a:rPr lang="en-US" b="1" dirty="0">
                <a:solidFill>
                  <a:srgbClr val="CC7832"/>
                </a:solidFill>
                <a:latin typeface="Courier New" panose="02070309020205020404" pitchFamily="49" charset="0"/>
                <a:cs typeface="Courier New" panose="02070309020205020404" pitchFamily="49" charset="0"/>
              </a:rPr>
              <a:t>if</a:t>
            </a:r>
            <a:r>
              <a:rPr lang="en-US" b="1" dirty="0" smtClean="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(result == </a:t>
            </a:r>
            <a:r>
              <a:rPr lang="en-US" b="1" dirty="0" err="1">
                <a:solidFill>
                  <a:srgbClr val="9876AA"/>
                </a:solidFill>
                <a:latin typeface="Courier New" panose="02070309020205020404" pitchFamily="49" charset="0"/>
                <a:cs typeface="Courier New" panose="02070309020205020404" pitchFamily="49" charset="0"/>
              </a:rPr>
              <a:t>QMessageBox</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9876AA"/>
                </a:solidFill>
                <a:latin typeface="Courier New" panose="02070309020205020404" pitchFamily="49" charset="0"/>
                <a:cs typeface="Courier New" panose="02070309020205020404" pitchFamily="49" charset="0"/>
              </a:rPr>
              <a:t>Yes</a:t>
            </a:r>
            <a:r>
              <a:rPr lang="en-US" b="1" dirty="0">
                <a:solidFill>
                  <a:srgbClr val="A9B7C6"/>
                </a:solidFill>
                <a:latin typeface="Courier New" panose="02070309020205020404" pitchFamily="49" charset="0"/>
                <a:cs typeface="Courier New" panose="02070309020205020404" pitchFamily="49" charset="0"/>
              </a:rPr>
              <a:t>) {</a:t>
            </a:r>
          </a:p>
          <a:p>
            <a:pPr defTabSz="914400" eaLnBrk="0" fontAlgn="base" hangingPunct="0">
              <a:spcBef>
                <a:spcPct val="0"/>
              </a:spcBef>
              <a:spcAft>
                <a:spcPct val="0"/>
              </a:spcAft>
            </a:pPr>
            <a:r>
              <a:rPr lang="en-US" b="1" dirty="0">
                <a:solidFill>
                  <a:srgbClr val="000000"/>
                </a:solidFill>
                <a:latin typeface="Courier New" pitchFamily="49" charset="0"/>
                <a:cs typeface="Courier New" pitchFamily="49" charset="0"/>
              </a:rPr>
              <a:t> </a:t>
            </a:r>
            <a:r>
              <a:rPr lang="en-US" b="1" dirty="0" smtClean="0">
                <a:solidFill>
                  <a:srgbClr val="000000"/>
                </a:solidFill>
                <a:latin typeface="Courier New" pitchFamily="49" charset="0"/>
                <a:cs typeface="Courier New" pitchFamily="49" charset="0"/>
              </a:rPr>
              <a:t>  </a:t>
            </a:r>
            <a:r>
              <a:rPr lang="en-US" b="1" dirty="0">
                <a:solidFill>
                  <a:srgbClr val="808080"/>
                </a:solidFill>
                <a:latin typeface="Courier New" panose="02070309020205020404" pitchFamily="49" charset="0"/>
                <a:cs typeface="Courier New" panose="02070309020205020404" pitchFamily="49" charset="0"/>
              </a:rPr>
              <a:t>// if user is sure</a:t>
            </a:r>
          </a:p>
          <a:p>
            <a:pPr defTabSz="914400" eaLnBrk="0" fontAlgn="base" hangingPunct="0">
              <a:spcBef>
                <a:spcPct val="0"/>
              </a:spcBef>
              <a:spcAft>
                <a:spcPct val="0"/>
              </a:spcAft>
            </a:pPr>
            <a:r>
              <a:rPr lang="ru-RU" b="1" dirty="0" smtClean="0">
                <a:solidFill>
                  <a:srgbClr val="A9B7C6"/>
                </a:solidFill>
                <a:latin typeface="Courier New" panose="02070309020205020404" pitchFamily="49" charset="0"/>
                <a:cs typeface="Courier New" panose="02070309020205020404" pitchFamily="49" charset="0"/>
              </a:rPr>
              <a:t>}</a:t>
            </a:r>
            <a:endParaRPr lang="en-US" b="1" dirty="0" smtClean="0">
              <a:solidFill>
                <a:srgbClr val="A9B7C6"/>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endParaRPr lang="en-US" b="1" dirty="0">
              <a:solidFill>
                <a:srgbClr val="A9B7C6"/>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endParaRPr lang="en-US" b="1" dirty="0">
              <a:solidFill>
                <a:srgbClr val="A9B7C6"/>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endParaRPr lang="en-US" b="1" dirty="0" smtClean="0">
              <a:solidFill>
                <a:srgbClr val="A9B7C6"/>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b="1" dirty="0">
                <a:solidFill>
                  <a:srgbClr val="808080"/>
                </a:solidFill>
                <a:latin typeface="Courier New" panose="02070309020205020404" pitchFamily="49" charset="0"/>
                <a:cs typeface="Courier New" panose="02070309020205020404" pitchFamily="49" charset="0"/>
              </a:rPr>
              <a:t># Add it to your .pro file</a:t>
            </a:r>
          </a:p>
          <a:p>
            <a:pPr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QT += widgets</a:t>
            </a:r>
          </a:p>
          <a:p>
            <a:pPr defTabSz="914400" eaLnBrk="0" fontAlgn="base" hangingPunct="0">
              <a:spcBef>
                <a:spcPct val="0"/>
              </a:spcBef>
              <a:spcAft>
                <a:spcPct val="0"/>
              </a:spcAft>
            </a:pPr>
            <a:endParaRPr lang="en-US" b="1" dirty="0">
              <a:solidFill>
                <a:srgbClr val="A9B7C6"/>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61474327"/>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QInputDialog</a:t>
            </a:r>
            <a:endParaRPr lang="en-US" dirty="0">
              <a:solidFill>
                <a:schemeClr val="accent1"/>
              </a:solidFill>
            </a:endParaRPr>
          </a:p>
        </p:txBody>
      </p:sp>
      <p:sp>
        <p:nvSpPr>
          <p:cNvPr id="5" name="Content Placeholder 4"/>
          <p:cNvSpPr>
            <a:spLocks noGrp="1"/>
          </p:cNvSpPr>
          <p:nvPr>
            <p:ph sz="quarter" idx="11"/>
          </p:nvPr>
        </p:nvSpPr>
        <p:spPr>
          <a:xfrm>
            <a:off x="286941" y="897732"/>
            <a:ext cx="4056459" cy="4099718"/>
          </a:xfrm>
        </p:spPr>
        <p:txBody>
          <a:bodyPr>
            <a:normAutofit/>
          </a:bodyPr>
          <a:lstStyle/>
          <a:p>
            <a:pPr fontAlgn="base"/>
            <a:r>
              <a:rPr lang="en-US" dirty="0" err="1" smtClean="0">
                <a:solidFill>
                  <a:schemeClr val="accent3"/>
                </a:solidFill>
              </a:rPr>
              <a:t>QInputDialog</a:t>
            </a:r>
            <a:r>
              <a:rPr lang="en-US" dirty="0" smtClean="0">
                <a:solidFill>
                  <a:schemeClr val="accent1"/>
                </a:solidFill>
              </a:rPr>
              <a:t> provides </a:t>
            </a:r>
            <a:r>
              <a:rPr lang="en-US" dirty="0">
                <a:solidFill>
                  <a:schemeClr val="accent1"/>
                </a:solidFill>
              </a:rPr>
              <a:t>a simple </a:t>
            </a:r>
            <a:r>
              <a:rPr lang="en-US" dirty="0" smtClean="0">
                <a:solidFill>
                  <a:schemeClr val="accent1"/>
                </a:solidFill>
              </a:rPr>
              <a:t>dialog </a:t>
            </a:r>
            <a:r>
              <a:rPr lang="en-US" dirty="0">
                <a:solidFill>
                  <a:schemeClr val="accent1"/>
                </a:solidFill>
              </a:rPr>
              <a:t>to get a single value from the </a:t>
            </a:r>
            <a:r>
              <a:rPr lang="en-US" dirty="0" smtClean="0">
                <a:solidFill>
                  <a:schemeClr val="accent1"/>
                </a:solidFill>
              </a:rPr>
              <a:t>user:</a:t>
            </a:r>
          </a:p>
          <a:p>
            <a:pPr lvl="1" fontAlgn="base"/>
            <a:r>
              <a:rPr lang="en-US" dirty="0" err="1" smtClean="0">
                <a:solidFill>
                  <a:schemeClr val="accent3"/>
                </a:solidFill>
              </a:rPr>
              <a:t>QInputDialog</a:t>
            </a:r>
            <a:r>
              <a:rPr lang="en-US" dirty="0" smtClean="0">
                <a:solidFill>
                  <a:schemeClr val="accent3"/>
                </a:solidFill>
              </a:rPr>
              <a:t>::</a:t>
            </a:r>
            <a:r>
              <a:rPr lang="en-US" dirty="0" err="1" smtClean="0">
                <a:solidFill>
                  <a:schemeClr val="accent3"/>
                </a:solidFill>
              </a:rPr>
              <a:t>getDouble</a:t>
            </a:r>
            <a:endParaRPr lang="en-US" dirty="0" smtClean="0">
              <a:solidFill>
                <a:schemeClr val="accent3"/>
              </a:solidFill>
            </a:endParaRPr>
          </a:p>
          <a:p>
            <a:pPr lvl="1" fontAlgn="base"/>
            <a:r>
              <a:rPr lang="en-US" dirty="0" err="1" smtClean="0">
                <a:solidFill>
                  <a:schemeClr val="accent3"/>
                </a:solidFill>
              </a:rPr>
              <a:t>QInputDialog</a:t>
            </a:r>
            <a:r>
              <a:rPr lang="en-US" dirty="0" smtClean="0">
                <a:solidFill>
                  <a:schemeClr val="accent3"/>
                </a:solidFill>
              </a:rPr>
              <a:t>::</a:t>
            </a:r>
            <a:r>
              <a:rPr lang="en-US" dirty="0" err="1" smtClean="0">
                <a:solidFill>
                  <a:schemeClr val="accent3"/>
                </a:solidFill>
              </a:rPr>
              <a:t>getInt</a:t>
            </a:r>
            <a:endParaRPr lang="en-US" dirty="0" smtClean="0">
              <a:solidFill>
                <a:schemeClr val="accent3"/>
              </a:solidFill>
            </a:endParaRPr>
          </a:p>
          <a:p>
            <a:pPr lvl="1" fontAlgn="base"/>
            <a:r>
              <a:rPr lang="en-US" dirty="0" err="1">
                <a:solidFill>
                  <a:schemeClr val="accent3"/>
                </a:solidFill>
              </a:rPr>
              <a:t>QInputDialog</a:t>
            </a:r>
            <a:r>
              <a:rPr lang="en-US" dirty="0">
                <a:solidFill>
                  <a:schemeClr val="accent3"/>
                </a:solidFill>
              </a:rPr>
              <a:t>::</a:t>
            </a:r>
            <a:r>
              <a:rPr lang="en-US" dirty="0" err="1" smtClean="0">
                <a:solidFill>
                  <a:schemeClr val="accent3"/>
                </a:solidFill>
              </a:rPr>
              <a:t>getItem</a:t>
            </a:r>
            <a:endParaRPr lang="en-US" dirty="0" smtClean="0">
              <a:solidFill>
                <a:schemeClr val="accent3"/>
              </a:solidFill>
            </a:endParaRPr>
          </a:p>
          <a:p>
            <a:pPr lvl="1" fontAlgn="base"/>
            <a:r>
              <a:rPr lang="en-US" dirty="0" err="1">
                <a:solidFill>
                  <a:schemeClr val="accent3"/>
                </a:solidFill>
              </a:rPr>
              <a:t>QInputDialog</a:t>
            </a:r>
            <a:r>
              <a:rPr lang="en-US" dirty="0" smtClean="0">
                <a:solidFill>
                  <a:schemeClr val="accent3"/>
                </a:solidFill>
              </a:rPr>
              <a:t>::</a:t>
            </a:r>
            <a:r>
              <a:rPr lang="en-US" dirty="0" err="1" smtClean="0">
                <a:solidFill>
                  <a:schemeClr val="accent3"/>
                </a:solidFill>
              </a:rPr>
              <a:t>getText</a:t>
            </a:r>
            <a:endParaRPr lang="en-US" dirty="0" smtClean="0">
              <a:solidFill>
                <a:schemeClr val="accent3"/>
              </a:solidFill>
            </a:endParaRPr>
          </a:p>
          <a:p>
            <a:pPr lvl="1" fontAlgn="base"/>
            <a:r>
              <a:rPr lang="en-US" dirty="0" err="1">
                <a:solidFill>
                  <a:schemeClr val="accent3"/>
                </a:solidFill>
              </a:rPr>
              <a:t>QInputDialog</a:t>
            </a:r>
            <a:r>
              <a:rPr lang="en-US" dirty="0" smtClean="0">
                <a:solidFill>
                  <a:schemeClr val="accent3"/>
                </a:solidFill>
              </a:rPr>
              <a:t>::</a:t>
            </a:r>
            <a:r>
              <a:rPr lang="en-US" dirty="0" err="1" smtClean="0">
                <a:solidFill>
                  <a:schemeClr val="accent3"/>
                </a:solidFill>
              </a:rPr>
              <a:t>getMultilineText</a:t>
            </a:r>
            <a:endParaRPr lang="en-US" dirty="0" smtClean="0">
              <a:solidFill>
                <a:schemeClr val="accent1"/>
              </a:solidFill>
            </a:endParaRPr>
          </a:p>
          <a:p>
            <a:pPr lvl="1" fontAlgn="base"/>
            <a:endParaRPr lang="en-US" dirty="0">
              <a:solidFill>
                <a:schemeClr val="accent1"/>
              </a:solidFill>
            </a:endParaRPr>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defTabSz="914400" eaLnBrk="0" fontAlgn="base" hangingPunct="0">
              <a:spcBef>
                <a:spcPct val="0"/>
              </a:spcBef>
              <a:spcAft>
                <a:spcPct val="0"/>
              </a:spcAft>
            </a:pPr>
            <a:r>
              <a:rPr lang="en-US" b="1" dirty="0" err="1">
                <a:solidFill>
                  <a:srgbClr val="CC7832"/>
                </a:solidFill>
                <a:latin typeface="Courier New" panose="02070309020205020404" pitchFamily="49" charset="0"/>
                <a:cs typeface="Courier New" panose="02070309020205020404" pitchFamily="49" charset="0"/>
              </a:rPr>
              <a:t>bool</a:t>
            </a:r>
            <a:r>
              <a:rPr lang="en-US" b="1" dirty="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ok;</a:t>
            </a:r>
          </a:p>
          <a:p>
            <a:pPr defTabSz="914400" eaLnBrk="0" fontAlgn="base" hangingPunct="0">
              <a:spcBef>
                <a:spcPct val="0"/>
              </a:spcBef>
              <a:spcAft>
                <a:spcPct val="0"/>
              </a:spcAft>
            </a:pPr>
            <a:r>
              <a:rPr lang="en-US" b="1" dirty="0" err="1">
                <a:solidFill>
                  <a:srgbClr val="9876AA"/>
                </a:solidFill>
                <a:latin typeface="Courier New" panose="02070309020205020404" pitchFamily="49" charset="0"/>
                <a:cs typeface="Courier New" panose="02070309020205020404" pitchFamily="49" charset="0"/>
              </a:rPr>
              <a:t>QString</a:t>
            </a:r>
            <a:r>
              <a:rPr lang="en-US" b="1" dirty="0" smtClean="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text =</a:t>
            </a:r>
            <a:r>
              <a:rPr lang="en-US" b="1" dirty="0">
                <a:solidFill>
                  <a:srgbClr val="C0C0C0"/>
                </a:solidFill>
                <a:latin typeface="Courier New" pitchFamily="49" charset="0"/>
                <a:cs typeface="Courier New" pitchFamily="49" charset="0"/>
              </a:rPr>
              <a:t> </a:t>
            </a:r>
            <a:r>
              <a:rPr lang="en-US" b="1" dirty="0" err="1">
                <a:solidFill>
                  <a:srgbClr val="9876AA"/>
                </a:solidFill>
                <a:latin typeface="Courier New" panose="02070309020205020404" pitchFamily="49" charset="0"/>
                <a:cs typeface="Courier New" panose="02070309020205020404" pitchFamily="49" charset="0"/>
              </a:rPr>
              <a:t>QInputDialog</a:t>
            </a:r>
            <a:r>
              <a:rPr lang="en-US" b="1" dirty="0">
                <a:solidFill>
                  <a:srgbClr val="A9B7C6"/>
                </a:solidFill>
                <a:latin typeface="Courier New" panose="02070309020205020404" pitchFamily="49" charset="0"/>
                <a:cs typeface="Courier New" panose="02070309020205020404" pitchFamily="49" charset="0"/>
              </a:rPr>
              <a:t>::</a:t>
            </a:r>
            <a:r>
              <a:rPr lang="en-US" b="1" dirty="0" err="1">
                <a:solidFill>
                  <a:srgbClr val="A9B7C6"/>
                </a:solidFill>
                <a:latin typeface="Courier New" panose="02070309020205020404" pitchFamily="49" charset="0"/>
                <a:cs typeface="Courier New" panose="02070309020205020404" pitchFamily="49" charset="0"/>
              </a:rPr>
              <a:t>getText</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b="1" dirty="0">
                <a:solidFill>
                  <a:srgbClr val="000000"/>
                </a:solidFill>
                <a:latin typeface="Courier New" pitchFamily="49" charset="0"/>
                <a:cs typeface="Courier New" pitchFamily="49" charset="0"/>
              </a:rPr>
              <a:t> </a:t>
            </a:r>
            <a:r>
              <a:rPr lang="en-US" b="1" dirty="0" smtClean="0">
                <a:solidFill>
                  <a:srgbClr val="000000"/>
                </a:solidFill>
                <a:latin typeface="Courier New" pitchFamily="49" charset="0"/>
                <a:cs typeface="Courier New" pitchFamily="49" charset="0"/>
              </a:rPr>
              <a:t>   </a:t>
            </a:r>
            <a:r>
              <a:rPr lang="en-US" b="1" dirty="0">
                <a:solidFill>
                  <a:srgbClr val="CC7832"/>
                </a:solidFill>
                <a:latin typeface="Courier New" panose="02070309020205020404" pitchFamily="49" charset="0"/>
                <a:cs typeface="Courier New" panose="02070309020205020404" pitchFamily="49" charset="0"/>
              </a:rPr>
              <a:t>this</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C0C0C0"/>
                </a:solidFill>
                <a:latin typeface="Courier New" pitchFamily="49" charset="0"/>
                <a:cs typeface="Courier New" pitchFamily="49" charset="0"/>
              </a:rPr>
              <a:t> </a:t>
            </a:r>
            <a:r>
              <a:rPr lang="en-US" b="1" dirty="0">
                <a:solidFill>
                  <a:srgbClr val="6A8759"/>
                </a:solidFill>
                <a:latin typeface="Courier New" panose="02070309020205020404" pitchFamily="49" charset="0"/>
                <a:cs typeface="Courier New" panose="02070309020205020404" pitchFamily="49" charset="0"/>
              </a:rPr>
              <a:t>"Authorization"</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b="1" dirty="0">
                <a:solidFill>
                  <a:srgbClr val="000000"/>
                </a:solidFill>
                <a:latin typeface="Courier New" pitchFamily="49" charset="0"/>
                <a:cs typeface="Courier New" pitchFamily="49" charset="0"/>
              </a:rPr>
              <a:t> </a:t>
            </a:r>
            <a:r>
              <a:rPr lang="en-US" b="1" dirty="0" smtClean="0">
                <a:solidFill>
                  <a:srgbClr val="000000"/>
                </a:solidFill>
                <a:latin typeface="Courier New" pitchFamily="49" charset="0"/>
                <a:cs typeface="Courier New" pitchFamily="49" charset="0"/>
              </a:rPr>
              <a:t>   </a:t>
            </a:r>
            <a:r>
              <a:rPr lang="en-US" b="1" dirty="0">
                <a:solidFill>
                  <a:srgbClr val="6A8759"/>
                </a:solidFill>
                <a:latin typeface="Courier New" panose="02070309020205020404" pitchFamily="49" charset="0"/>
                <a:cs typeface="Courier New" panose="02070309020205020404" pitchFamily="49" charset="0"/>
              </a:rPr>
              <a:t>"User name:"</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C0C0C0"/>
                </a:solidFill>
                <a:latin typeface="Courier New" pitchFamily="49" charset="0"/>
                <a:cs typeface="Courier New" pitchFamily="49" charset="0"/>
              </a:rPr>
              <a:t> </a:t>
            </a:r>
            <a:r>
              <a:rPr lang="en-US" b="1" dirty="0" err="1">
                <a:solidFill>
                  <a:srgbClr val="9876AA"/>
                </a:solidFill>
                <a:latin typeface="Courier New" panose="02070309020205020404" pitchFamily="49" charset="0"/>
                <a:cs typeface="Courier New" panose="02070309020205020404" pitchFamily="49" charset="0"/>
              </a:rPr>
              <a:t>QLineEdit</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9876AA"/>
                </a:solidFill>
                <a:latin typeface="Courier New" panose="02070309020205020404" pitchFamily="49" charset="0"/>
                <a:cs typeface="Courier New" panose="02070309020205020404" pitchFamily="49" charset="0"/>
              </a:rPr>
              <a:t>Normal</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b="1" dirty="0">
                <a:solidFill>
                  <a:srgbClr val="000000"/>
                </a:solidFill>
                <a:latin typeface="Courier New" pitchFamily="49" charset="0"/>
                <a:cs typeface="Courier New" pitchFamily="49" charset="0"/>
              </a:rPr>
              <a:t> </a:t>
            </a:r>
            <a:r>
              <a:rPr lang="en-US" b="1" dirty="0" smtClean="0">
                <a:solidFill>
                  <a:srgbClr val="000000"/>
                </a:solidFill>
                <a:latin typeface="Courier New" pitchFamily="49" charset="0"/>
                <a:cs typeface="Courier New" pitchFamily="49" charset="0"/>
              </a:rPr>
              <a:t>   </a:t>
            </a:r>
            <a:r>
              <a:rPr lang="en-US" b="1" dirty="0">
                <a:solidFill>
                  <a:srgbClr val="6A8759"/>
                </a:solidFill>
                <a:latin typeface="Courier New" panose="02070309020205020404" pitchFamily="49" charset="0"/>
                <a:cs typeface="Courier New" panose="02070309020205020404" pitchFamily="49" charset="0"/>
              </a:rPr>
              <a:t>""</a:t>
            </a:r>
            <a:r>
              <a:rPr lang="en-US" b="1" dirty="0">
                <a:solidFill>
                  <a:srgbClr val="A9B7C6"/>
                </a:solidFill>
                <a:latin typeface="Courier New" panose="02070309020205020404" pitchFamily="49" charset="0"/>
                <a:cs typeface="Courier New" panose="02070309020205020404" pitchFamily="49" charset="0"/>
              </a:rPr>
              <a:t>, &amp;ok</a:t>
            </a:r>
          </a:p>
          <a:p>
            <a:pPr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endParaRPr lang="en-US" b="1" dirty="0">
              <a:solidFill>
                <a:srgbClr val="000000"/>
              </a:solidFill>
              <a:latin typeface="Courier New" pitchFamily="49" charset="0"/>
              <a:cs typeface="Courier New" pitchFamily="49" charset="0"/>
            </a:endParaRPr>
          </a:p>
          <a:p>
            <a:pPr defTabSz="914400" eaLnBrk="0" fontAlgn="base" hangingPunct="0">
              <a:spcBef>
                <a:spcPct val="0"/>
              </a:spcBef>
              <a:spcAft>
                <a:spcPct val="0"/>
              </a:spcAft>
            </a:pPr>
            <a:r>
              <a:rPr lang="en-US" b="1" dirty="0">
                <a:solidFill>
                  <a:srgbClr val="CC7832"/>
                </a:solidFill>
                <a:latin typeface="Courier New" panose="02070309020205020404" pitchFamily="49" charset="0"/>
                <a:cs typeface="Courier New" panose="02070309020205020404" pitchFamily="49" charset="0"/>
              </a:rPr>
              <a:t>if</a:t>
            </a:r>
            <a:r>
              <a:rPr lang="en-US" b="1" dirty="0" smtClean="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(ok &amp;&amp; !</a:t>
            </a:r>
            <a:r>
              <a:rPr lang="en-US" b="1" dirty="0" err="1">
                <a:solidFill>
                  <a:srgbClr val="A9B7C6"/>
                </a:solidFill>
                <a:latin typeface="Courier New" panose="02070309020205020404" pitchFamily="49" charset="0"/>
                <a:cs typeface="Courier New" panose="02070309020205020404" pitchFamily="49" charset="0"/>
              </a:rPr>
              <a:t>text.isEmpty</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    </a:t>
            </a:r>
            <a:r>
              <a:rPr lang="en-US" b="1" dirty="0" err="1">
                <a:solidFill>
                  <a:srgbClr val="A9B7C6"/>
                </a:solidFill>
                <a:latin typeface="Courier New" panose="02070309020205020404" pitchFamily="49" charset="0"/>
                <a:cs typeface="Courier New" panose="02070309020205020404" pitchFamily="49" charset="0"/>
              </a:rPr>
              <a:t>textLabel</a:t>
            </a:r>
            <a:r>
              <a:rPr lang="en-US" b="1" dirty="0">
                <a:solidFill>
                  <a:srgbClr val="A9B7C6"/>
                </a:solidFill>
                <a:latin typeface="Courier New" panose="02070309020205020404" pitchFamily="49" charset="0"/>
                <a:cs typeface="Courier New" panose="02070309020205020404" pitchFamily="49" charset="0"/>
              </a:rPr>
              <a:t>-&gt;</a:t>
            </a:r>
            <a:r>
              <a:rPr lang="en-US" b="1" dirty="0" err="1">
                <a:solidFill>
                  <a:srgbClr val="A9B7C6"/>
                </a:solidFill>
                <a:latin typeface="Courier New" panose="02070309020205020404" pitchFamily="49" charset="0"/>
                <a:cs typeface="Courier New" panose="02070309020205020404" pitchFamily="49" charset="0"/>
              </a:rPr>
              <a:t>setText</a:t>
            </a:r>
            <a:r>
              <a:rPr lang="en-US" b="1" dirty="0">
                <a:solidFill>
                  <a:srgbClr val="A9B7C6"/>
                </a:solidFill>
                <a:latin typeface="Courier New" panose="02070309020205020404" pitchFamily="49" charset="0"/>
                <a:cs typeface="Courier New" panose="02070309020205020404" pitchFamily="49" charset="0"/>
              </a:rPr>
              <a:t>(text);</a:t>
            </a:r>
          </a:p>
          <a:p>
            <a:pPr defTabSz="914400" eaLnBrk="0" fontAlgn="base" hangingPunct="0">
              <a:spcBef>
                <a:spcPct val="0"/>
              </a:spcBef>
              <a:spcAft>
                <a:spcPct val="0"/>
              </a:spcAft>
            </a:pPr>
            <a:endParaRPr lang="en-US" b="1" dirty="0" smtClean="0">
              <a:solidFill>
                <a:srgbClr val="A9B7C6"/>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endParaRPr lang="en-US" b="1" dirty="0">
              <a:solidFill>
                <a:srgbClr val="A9B7C6"/>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endParaRPr lang="en-US" b="1" dirty="0" smtClean="0">
              <a:solidFill>
                <a:srgbClr val="A9B7C6"/>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b="1" dirty="0">
                <a:solidFill>
                  <a:srgbClr val="808080"/>
                </a:solidFill>
                <a:latin typeface="Courier New" panose="02070309020205020404" pitchFamily="49" charset="0"/>
                <a:cs typeface="Courier New" panose="02070309020205020404" pitchFamily="49" charset="0"/>
              </a:rPr>
              <a:t># Add it to your .pro file</a:t>
            </a:r>
          </a:p>
          <a:p>
            <a:pPr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QT += widgets</a:t>
            </a:r>
          </a:p>
          <a:p>
            <a:pPr defTabSz="914400" eaLnBrk="0" fontAlgn="base" hangingPunct="0">
              <a:spcBef>
                <a:spcPct val="0"/>
              </a:spcBef>
              <a:spcAft>
                <a:spcPct val="0"/>
              </a:spcAft>
            </a:pPr>
            <a:endParaRPr lang="en-US" b="1" dirty="0">
              <a:solidFill>
                <a:srgbClr val="A9B7C6"/>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48529186"/>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QFileDialog</a:t>
            </a:r>
            <a:endParaRPr lang="en-US" dirty="0">
              <a:solidFill>
                <a:schemeClr val="accent1"/>
              </a:solidFill>
            </a:endParaRPr>
          </a:p>
        </p:txBody>
      </p:sp>
      <p:sp>
        <p:nvSpPr>
          <p:cNvPr id="5" name="Content Placeholder 4"/>
          <p:cNvSpPr>
            <a:spLocks noGrp="1"/>
          </p:cNvSpPr>
          <p:nvPr>
            <p:ph sz="quarter" idx="11"/>
          </p:nvPr>
        </p:nvSpPr>
        <p:spPr>
          <a:xfrm>
            <a:off x="286941" y="897732"/>
            <a:ext cx="4056459" cy="4099718"/>
          </a:xfrm>
        </p:spPr>
        <p:txBody>
          <a:bodyPr>
            <a:normAutofit/>
          </a:bodyPr>
          <a:lstStyle/>
          <a:p>
            <a:pPr fontAlgn="base"/>
            <a:r>
              <a:rPr lang="en-US" dirty="0" err="1" smtClean="0">
                <a:solidFill>
                  <a:schemeClr val="accent3"/>
                </a:solidFill>
              </a:rPr>
              <a:t>QFileDialog</a:t>
            </a:r>
            <a:r>
              <a:rPr lang="en-US" dirty="0" smtClean="0">
                <a:solidFill>
                  <a:schemeClr val="accent1"/>
                </a:solidFill>
              </a:rPr>
              <a:t> </a:t>
            </a:r>
            <a:r>
              <a:rPr lang="en-US" dirty="0" smtClean="0"/>
              <a:t>provides </a:t>
            </a:r>
            <a:r>
              <a:rPr lang="en-US" dirty="0"/>
              <a:t>a dialog that allow users to select files or directories.</a:t>
            </a:r>
            <a:r>
              <a:rPr lang="en-US" dirty="0" smtClean="0">
                <a:solidFill>
                  <a:schemeClr val="accent1"/>
                </a:solidFill>
              </a:rPr>
              <a:t> </a:t>
            </a:r>
          </a:p>
          <a:p>
            <a:pPr fontAlgn="base"/>
            <a:r>
              <a:rPr lang="en-US" dirty="0" smtClean="0">
                <a:solidFill>
                  <a:schemeClr val="accent1"/>
                </a:solidFill>
              </a:rPr>
              <a:t>If the Cancel button has been pressed – empty string will be returned.</a:t>
            </a:r>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defTabSz="914400" eaLnBrk="0" fontAlgn="base" hangingPunct="0">
              <a:spcBef>
                <a:spcPct val="0"/>
              </a:spcBef>
              <a:spcAft>
                <a:spcPct val="0"/>
              </a:spcAft>
            </a:pPr>
            <a:r>
              <a:rPr lang="en-US" b="1" dirty="0" err="1">
                <a:solidFill>
                  <a:srgbClr val="9876AA"/>
                </a:solidFill>
                <a:latin typeface="Courier New" panose="02070309020205020404" pitchFamily="49" charset="0"/>
                <a:cs typeface="Courier New" panose="02070309020205020404" pitchFamily="49" charset="0"/>
              </a:rPr>
              <a:t>QString</a:t>
            </a:r>
            <a:r>
              <a:rPr lang="en-US" b="1" dirty="0">
                <a:solidFill>
                  <a:srgbClr val="C0C0C0"/>
                </a:solidFill>
                <a:latin typeface="Courier New" pitchFamily="49" charset="0"/>
                <a:cs typeface="Courier New" pitchFamily="49" charset="0"/>
              </a:rPr>
              <a:t> </a:t>
            </a:r>
            <a:r>
              <a:rPr lang="en-US" b="1" dirty="0" err="1">
                <a:solidFill>
                  <a:srgbClr val="A9B7C6"/>
                </a:solidFill>
                <a:latin typeface="Courier New" panose="02070309020205020404" pitchFamily="49" charset="0"/>
                <a:cs typeface="Courier New" panose="02070309020205020404" pitchFamily="49" charset="0"/>
              </a:rPr>
              <a:t>fileName</a:t>
            </a:r>
            <a:r>
              <a:rPr lang="en-US" b="1" dirty="0">
                <a:solidFill>
                  <a:srgbClr val="A9B7C6"/>
                </a:solidFill>
                <a:latin typeface="Courier New" panose="02070309020205020404" pitchFamily="49" charset="0"/>
                <a:cs typeface="Courier New" panose="02070309020205020404" pitchFamily="49" charset="0"/>
              </a:rPr>
              <a:t> =</a:t>
            </a:r>
          </a:p>
          <a:p>
            <a:pPr defTabSz="914400" eaLnBrk="0" fontAlgn="base" hangingPunct="0">
              <a:spcBef>
                <a:spcPct val="0"/>
              </a:spcBef>
              <a:spcAft>
                <a:spcPct val="0"/>
              </a:spcAft>
            </a:pPr>
            <a:r>
              <a:rPr lang="en-US" b="1" dirty="0">
                <a:solidFill>
                  <a:srgbClr val="000000"/>
                </a:solidFill>
                <a:latin typeface="Courier New" pitchFamily="49" charset="0"/>
                <a:cs typeface="Courier New" pitchFamily="49" charset="0"/>
              </a:rPr>
              <a:t> </a:t>
            </a:r>
            <a:r>
              <a:rPr lang="en-US" b="1" dirty="0" smtClean="0">
                <a:solidFill>
                  <a:srgbClr val="000000"/>
                </a:solidFill>
                <a:latin typeface="Courier New" pitchFamily="49" charset="0"/>
                <a:cs typeface="Courier New" pitchFamily="49" charset="0"/>
              </a:rPr>
              <a:t>   </a:t>
            </a:r>
            <a:r>
              <a:rPr lang="en-US" b="1" dirty="0" err="1">
                <a:solidFill>
                  <a:srgbClr val="9876AA"/>
                </a:solidFill>
                <a:latin typeface="Courier New" panose="02070309020205020404" pitchFamily="49" charset="0"/>
                <a:cs typeface="Courier New" panose="02070309020205020404" pitchFamily="49" charset="0"/>
              </a:rPr>
              <a:t>FileDialog</a:t>
            </a:r>
            <a:r>
              <a:rPr lang="en-US" b="1" dirty="0">
                <a:solidFill>
                  <a:srgbClr val="A9B7C6"/>
                </a:solidFill>
                <a:latin typeface="Courier New" panose="02070309020205020404" pitchFamily="49" charset="0"/>
                <a:cs typeface="Courier New" panose="02070309020205020404" pitchFamily="49" charset="0"/>
              </a:rPr>
              <a:t>::</a:t>
            </a:r>
            <a:r>
              <a:rPr lang="en-US" b="1" dirty="0" err="1">
                <a:solidFill>
                  <a:srgbClr val="A9B7C6"/>
                </a:solidFill>
                <a:latin typeface="Courier New" panose="02070309020205020404" pitchFamily="49" charset="0"/>
                <a:cs typeface="Courier New" panose="02070309020205020404" pitchFamily="49" charset="0"/>
              </a:rPr>
              <a:t>getOpenFileName</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b="1" dirty="0" smtClean="0">
                <a:solidFill>
                  <a:srgbClr val="808000"/>
                </a:solidFill>
                <a:latin typeface="Courier New" pitchFamily="49" charset="0"/>
                <a:cs typeface="Courier New" pitchFamily="49" charset="0"/>
              </a:rPr>
              <a:t>        </a:t>
            </a:r>
            <a:r>
              <a:rPr lang="en-US" b="1" dirty="0">
                <a:solidFill>
                  <a:srgbClr val="CC7832"/>
                </a:solidFill>
                <a:latin typeface="Courier New" panose="02070309020205020404" pitchFamily="49" charset="0"/>
                <a:cs typeface="Courier New" panose="02070309020205020404" pitchFamily="49" charset="0"/>
              </a:rPr>
              <a:t>this</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C0C0C0"/>
                </a:solidFill>
                <a:latin typeface="Courier New" pitchFamily="49" charset="0"/>
                <a:cs typeface="Courier New" pitchFamily="49" charset="0"/>
              </a:rPr>
              <a:t> </a:t>
            </a:r>
            <a:r>
              <a:rPr lang="en-US" b="1" dirty="0">
                <a:solidFill>
                  <a:srgbClr val="6A8759"/>
                </a:solidFill>
                <a:latin typeface="Courier New" panose="02070309020205020404" pitchFamily="49" charset="0"/>
                <a:cs typeface="Courier New" panose="02070309020205020404" pitchFamily="49" charset="0"/>
              </a:rPr>
              <a:t>"Open Image"</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b="1" dirty="0">
                <a:solidFill>
                  <a:srgbClr val="000000"/>
                </a:solidFill>
                <a:latin typeface="Courier New" pitchFamily="49" charset="0"/>
                <a:cs typeface="Courier New" pitchFamily="49" charset="0"/>
              </a:rPr>
              <a:t> </a:t>
            </a:r>
            <a:r>
              <a:rPr lang="en-US" b="1" dirty="0" smtClean="0">
                <a:solidFill>
                  <a:srgbClr val="000000"/>
                </a:solidFill>
                <a:latin typeface="Courier New" pitchFamily="49" charset="0"/>
                <a:cs typeface="Courier New" pitchFamily="49" charset="0"/>
              </a:rPr>
              <a:t>       </a:t>
            </a:r>
            <a:r>
              <a:rPr lang="en-US" b="1" dirty="0">
                <a:solidFill>
                  <a:srgbClr val="6A8759"/>
                </a:solidFill>
                <a:latin typeface="Courier New" panose="02070309020205020404" pitchFamily="49" charset="0"/>
                <a:cs typeface="Courier New" panose="02070309020205020404" pitchFamily="49" charset="0"/>
              </a:rPr>
              <a:t>"/home/</a:t>
            </a:r>
            <a:r>
              <a:rPr lang="en-US" b="1" dirty="0" err="1">
                <a:solidFill>
                  <a:srgbClr val="6A8759"/>
                </a:solidFill>
                <a:latin typeface="Courier New" panose="02070309020205020404" pitchFamily="49" charset="0"/>
                <a:cs typeface="Courier New" panose="02070309020205020404" pitchFamily="49" charset="0"/>
              </a:rPr>
              <a:t>jana</a:t>
            </a:r>
            <a:r>
              <a:rPr lang="en-US" b="1" dirty="0">
                <a:solidFill>
                  <a:srgbClr val="6A8759"/>
                </a:solidFill>
                <a:latin typeface="Courier New" panose="02070309020205020404" pitchFamily="49" charset="0"/>
                <a:cs typeface="Courier New" panose="02070309020205020404" pitchFamily="49" charset="0"/>
              </a:rPr>
              <a:t>"</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b="1" dirty="0">
                <a:solidFill>
                  <a:srgbClr val="6A8759"/>
                </a:solidFill>
                <a:latin typeface="Courier New" panose="02070309020205020404" pitchFamily="49" charset="0"/>
                <a:cs typeface="Courier New" panose="02070309020205020404" pitchFamily="49" charset="0"/>
              </a:rPr>
              <a:t>"PNG Image (*.</a:t>
            </a:r>
            <a:r>
              <a:rPr lang="en-US" b="1" dirty="0" err="1">
                <a:solidFill>
                  <a:srgbClr val="6A8759"/>
                </a:solidFill>
                <a:latin typeface="Courier New" panose="02070309020205020404" pitchFamily="49" charset="0"/>
                <a:cs typeface="Courier New" panose="02070309020205020404" pitchFamily="49" charset="0"/>
              </a:rPr>
              <a:t>png</a:t>
            </a:r>
            <a:r>
              <a:rPr lang="en-US" b="1" dirty="0">
                <a:solidFill>
                  <a:srgbClr val="6A8759"/>
                </a:solidFill>
                <a:latin typeface="Courier New" panose="02070309020205020404" pitchFamily="49" charset="0"/>
                <a:cs typeface="Courier New" panose="02070309020205020404" pitchFamily="49" charset="0"/>
              </a:rPr>
              <a:t>);;JPG Image (*.jpg)"</a:t>
            </a:r>
          </a:p>
          <a:p>
            <a:pPr defTabSz="914400" eaLnBrk="0" fontAlgn="base" hangingPunct="0">
              <a:spcBef>
                <a:spcPct val="0"/>
              </a:spcBef>
              <a:spcAft>
                <a:spcPct val="0"/>
              </a:spcAft>
            </a:pPr>
            <a:r>
              <a:rPr lang="en-US" b="1" dirty="0">
                <a:solidFill>
                  <a:srgbClr val="008000"/>
                </a:solidFill>
                <a:latin typeface="Courier New" pitchFamily="49" charset="0"/>
                <a:cs typeface="Courier New" pitchFamily="49" charset="0"/>
              </a:rPr>
              <a:t> </a:t>
            </a:r>
            <a:r>
              <a:rPr lang="en-US" b="1" dirty="0" smtClean="0">
                <a:solidFill>
                  <a:srgbClr val="00800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endParaRPr lang="en-US" b="1" dirty="0" smtClean="0">
              <a:solidFill>
                <a:srgbClr val="A9B7C6"/>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endParaRPr lang="en-US" b="1" dirty="0">
              <a:solidFill>
                <a:srgbClr val="A9B7C6"/>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endParaRPr lang="en-US" b="1" dirty="0" smtClean="0">
              <a:solidFill>
                <a:srgbClr val="A9B7C6"/>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b="1" dirty="0">
                <a:solidFill>
                  <a:srgbClr val="808080"/>
                </a:solidFill>
                <a:latin typeface="Courier New" panose="02070309020205020404" pitchFamily="49" charset="0"/>
                <a:cs typeface="Courier New" panose="02070309020205020404" pitchFamily="49" charset="0"/>
              </a:rPr>
              <a:t># Add it to your .pro file</a:t>
            </a:r>
          </a:p>
          <a:p>
            <a:pPr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QT += widgets</a:t>
            </a:r>
          </a:p>
          <a:p>
            <a:pPr defTabSz="914400" eaLnBrk="0" fontAlgn="base" hangingPunct="0">
              <a:spcBef>
                <a:spcPct val="0"/>
              </a:spcBef>
              <a:spcAft>
                <a:spcPct val="0"/>
              </a:spcAft>
            </a:pPr>
            <a:endParaRPr lang="en-US" b="1" dirty="0">
              <a:solidFill>
                <a:srgbClr val="A9B7C6"/>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69667211"/>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QFILEDIALOG</a:t>
            </a:r>
            <a:endParaRPr lang="ru-RU" dirty="0">
              <a:solidFill>
                <a:schemeClr val="accent1"/>
              </a:solidFill>
            </a:endParaRPr>
          </a:p>
        </p:txBody>
      </p:sp>
      <p:sp>
        <p:nvSpPr>
          <p:cNvPr id="3" name="Content Placeholder 2"/>
          <p:cNvSpPr>
            <a:spLocks noGrp="1"/>
          </p:cNvSpPr>
          <p:nvPr>
            <p:ph sz="quarter" idx="11"/>
          </p:nvPr>
        </p:nvSpPr>
        <p:spPr/>
        <p:txBody>
          <a:bodyPr>
            <a:normAutofit fontScale="85000" lnSpcReduction="10000"/>
          </a:bodyPr>
          <a:lstStyle/>
          <a:p>
            <a:r>
              <a:rPr lang="en-US" dirty="0" err="1" smtClean="0"/>
              <a:t>QString</a:t>
            </a:r>
            <a:r>
              <a:rPr lang="en-US" dirty="0" smtClean="0"/>
              <a:t> </a:t>
            </a:r>
            <a:r>
              <a:rPr lang="en-US" dirty="0" err="1" smtClean="0"/>
              <a:t>getExistingDirectory</a:t>
            </a:r>
            <a:r>
              <a:rPr lang="en-US" dirty="0" smtClean="0"/>
              <a:t>(...) – returns </a:t>
            </a:r>
            <a:r>
              <a:rPr lang="en-US" dirty="0"/>
              <a:t>an existing directory selected by the user</a:t>
            </a:r>
          </a:p>
          <a:p>
            <a:r>
              <a:rPr lang="en-US" dirty="0" err="1" smtClean="0"/>
              <a:t>QUrl</a:t>
            </a:r>
            <a:r>
              <a:rPr lang="en-US" dirty="0" smtClean="0"/>
              <a:t> </a:t>
            </a:r>
            <a:r>
              <a:rPr lang="en-US" dirty="0" err="1" smtClean="0"/>
              <a:t>getExistingDirectoryUrl</a:t>
            </a:r>
            <a:r>
              <a:rPr lang="en-US" dirty="0" smtClean="0"/>
              <a:t>(...) – the same, but allows remote directories</a:t>
            </a:r>
            <a:endParaRPr lang="en-US" dirty="0"/>
          </a:p>
          <a:p>
            <a:r>
              <a:rPr lang="en-US" dirty="0" err="1" smtClean="0"/>
              <a:t>QString</a:t>
            </a:r>
            <a:r>
              <a:rPr lang="en-US" dirty="0" smtClean="0"/>
              <a:t> </a:t>
            </a:r>
            <a:r>
              <a:rPr lang="en-US" dirty="0" err="1" smtClean="0"/>
              <a:t>getOpenFileName</a:t>
            </a:r>
            <a:r>
              <a:rPr lang="en-US" dirty="0" smtClean="0"/>
              <a:t>(...) </a:t>
            </a:r>
            <a:r>
              <a:rPr lang="en-US" dirty="0"/>
              <a:t>– returns an existing </a:t>
            </a:r>
            <a:r>
              <a:rPr lang="en-US" dirty="0" smtClean="0"/>
              <a:t>file </a:t>
            </a:r>
            <a:r>
              <a:rPr lang="en-US" dirty="0"/>
              <a:t>selected by the </a:t>
            </a:r>
            <a:r>
              <a:rPr lang="en-US" dirty="0" smtClean="0"/>
              <a:t>user</a:t>
            </a:r>
            <a:endParaRPr lang="en-US" dirty="0"/>
          </a:p>
          <a:p>
            <a:r>
              <a:rPr lang="en-US" dirty="0" err="1" smtClean="0"/>
              <a:t>QStringList</a:t>
            </a:r>
            <a:r>
              <a:rPr lang="en-US" dirty="0" smtClean="0"/>
              <a:t> </a:t>
            </a:r>
            <a:r>
              <a:rPr lang="en-US" dirty="0" err="1" smtClean="0"/>
              <a:t>getOpenFileNames</a:t>
            </a:r>
            <a:r>
              <a:rPr lang="en-US" dirty="0" smtClean="0"/>
              <a:t>(...) – the same but allows multiple selection</a:t>
            </a:r>
          </a:p>
          <a:p>
            <a:r>
              <a:rPr lang="en-US" dirty="0" err="1" smtClean="0"/>
              <a:t>QUrl</a:t>
            </a:r>
            <a:r>
              <a:rPr lang="en-US" dirty="0" smtClean="0"/>
              <a:t> </a:t>
            </a:r>
            <a:r>
              <a:rPr lang="en-US" dirty="0" err="1" smtClean="0"/>
              <a:t>getOpenFileUrl</a:t>
            </a:r>
            <a:r>
              <a:rPr lang="en-US" dirty="0" smtClean="0"/>
              <a:t>(...) – allows to choose remote file</a:t>
            </a:r>
            <a:endParaRPr lang="en-US" dirty="0"/>
          </a:p>
          <a:p>
            <a:r>
              <a:rPr lang="en-US" dirty="0" err="1" smtClean="0"/>
              <a:t>QList</a:t>
            </a:r>
            <a:r>
              <a:rPr lang="en-US" dirty="0" smtClean="0"/>
              <a:t>&lt;</a:t>
            </a:r>
            <a:r>
              <a:rPr lang="en-US" dirty="0" err="1" smtClean="0"/>
              <a:t>QUrl</a:t>
            </a:r>
            <a:r>
              <a:rPr lang="en-US" dirty="0" smtClean="0"/>
              <a:t>&gt; </a:t>
            </a:r>
            <a:r>
              <a:rPr lang="en-US" dirty="0" err="1" smtClean="0"/>
              <a:t>getOpenFileUrls</a:t>
            </a:r>
            <a:r>
              <a:rPr lang="en-US" dirty="0" smtClean="0"/>
              <a:t>(...)</a:t>
            </a:r>
            <a:r>
              <a:rPr lang="en-US" dirty="0"/>
              <a:t> – the same but allows multiple </a:t>
            </a:r>
            <a:r>
              <a:rPr lang="en-US" dirty="0" smtClean="0"/>
              <a:t>selection</a:t>
            </a:r>
            <a:endParaRPr lang="en-US" dirty="0"/>
          </a:p>
          <a:p>
            <a:r>
              <a:rPr lang="en-US" dirty="0" err="1" smtClean="0"/>
              <a:t>QString</a:t>
            </a:r>
            <a:r>
              <a:rPr lang="en-US" dirty="0" smtClean="0"/>
              <a:t> </a:t>
            </a:r>
            <a:r>
              <a:rPr lang="en-US" dirty="0" err="1" smtClean="0"/>
              <a:t>getSaveFileName</a:t>
            </a:r>
            <a:r>
              <a:rPr lang="en-US" dirty="0" smtClean="0"/>
              <a:t>(...) </a:t>
            </a:r>
            <a:r>
              <a:rPr lang="en-US" dirty="0"/>
              <a:t>– returns </a:t>
            </a:r>
            <a:r>
              <a:rPr lang="en-US" dirty="0" smtClean="0"/>
              <a:t>path to a non-existing </a:t>
            </a:r>
            <a:r>
              <a:rPr lang="en-US" dirty="0"/>
              <a:t>file selected by the user</a:t>
            </a:r>
          </a:p>
          <a:p>
            <a:r>
              <a:rPr lang="en-US" dirty="0" err="1" smtClean="0"/>
              <a:t>QUrl</a:t>
            </a:r>
            <a:r>
              <a:rPr lang="en-US" dirty="0" smtClean="0"/>
              <a:t> </a:t>
            </a:r>
            <a:r>
              <a:rPr lang="en-US" dirty="0" err="1" smtClean="0"/>
              <a:t>getSaveFileUrl</a:t>
            </a:r>
            <a:r>
              <a:rPr lang="en-US" dirty="0" smtClean="0"/>
              <a:t>(...) – </a:t>
            </a:r>
            <a:r>
              <a:rPr lang="en-US" dirty="0"/>
              <a:t>allows to choose remote file</a:t>
            </a:r>
            <a:endParaRPr lang="ru-RU" dirty="0"/>
          </a:p>
        </p:txBody>
      </p:sp>
    </p:spTree>
    <p:extLst>
      <p:ext uri="{BB962C8B-B14F-4D97-AF65-F5344CB8AC3E}">
        <p14:creationId xmlns:p14="http://schemas.microsoft.com/office/powerpoint/2010/main" val="15941329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QT </a:t>
            </a:r>
            <a:r>
              <a:rPr lang="en-US" dirty="0" smtClean="0"/>
              <a:t>Ecosystem: </a:t>
            </a:r>
            <a:r>
              <a:rPr lang="en-US" dirty="0" smtClean="0">
                <a:solidFill>
                  <a:schemeClr val="accent1"/>
                </a:solidFill>
              </a:rPr>
              <a:t>Meta-Object COMPILER</a:t>
            </a:r>
            <a:endParaRPr lang="en-US" dirty="0">
              <a:solidFill>
                <a:schemeClr val="accent1"/>
              </a:solidFill>
            </a:endParaRPr>
          </a:p>
        </p:txBody>
      </p:sp>
      <p:sp>
        <p:nvSpPr>
          <p:cNvPr id="5" name="Content Placeholder 4"/>
          <p:cNvSpPr>
            <a:spLocks noGrp="1"/>
          </p:cNvSpPr>
          <p:nvPr>
            <p:ph sz="quarter" idx="11"/>
          </p:nvPr>
        </p:nvSpPr>
        <p:spPr/>
        <p:txBody>
          <a:bodyPr>
            <a:normAutofit/>
          </a:bodyPr>
          <a:lstStyle/>
          <a:p>
            <a:r>
              <a:rPr lang="en-US" dirty="0" err="1" smtClean="0">
                <a:solidFill>
                  <a:schemeClr val="accent3"/>
                </a:solidFill>
              </a:rPr>
              <a:t>moc</a:t>
            </a:r>
            <a:r>
              <a:rPr lang="en-US" dirty="0" smtClean="0">
                <a:solidFill>
                  <a:schemeClr val="accent5"/>
                </a:solidFill>
              </a:rPr>
              <a:t> </a:t>
            </a:r>
            <a:r>
              <a:rPr lang="en-US" dirty="0" smtClean="0"/>
              <a:t>(Meta Object Compiler) is a tool to transform C++ sources with Qt keywords to standard C++ sources</a:t>
            </a:r>
          </a:p>
          <a:p>
            <a:r>
              <a:rPr lang="en-US" dirty="0"/>
              <a:t>If you use </a:t>
            </a:r>
            <a:r>
              <a:rPr lang="en-US" dirty="0" smtClean="0">
                <a:solidFill>
                  <a:schemeClr val="accent3"/>
                </a:solidFill>
              </a:rPr>
              <a:t>qmake</a:t>
            </a:r>
            <a:r>
              <a:rPr lang="en-US" dirty="0" smtClean="0"/>
              <a:t>, the </a:t>
            </a:r>
            <a:r>
              <a:rPr lang="en-US" dirty="0" err="1" smtClean="0">
                <a:solidFill>
                  <a:schemeClr val="accent3"/>
                </a:solidFill>
              </a:rPr>
              <a:t>moc</a:t>
            </a:r>
            <a:r>
              <a:rPr lang="en-US" dirty="0" smtClean="0"/>
              <a:t> call performs automatically if required.</a:t>
            </a:r>
          </a:p>
          <a:p>
            <a:r>
              <a:rPr lang="en-US" dirty="0" err="1" smtClean="0">
                <a:solidFill>
                  <a:schemeClr val="accent3"/>
                </a:solidFill>
              </a:rPr>
              <a:t>moc</a:t>
            </a:r>
            <a:r>
              <a:rPr lang="en-US" dirty="0" smtClean="0"/>
              <a:t> processes other macros</a:t>
            </a:r>
          </a:p>
          <a:p>
            <a:pPr lvl="1"/>
            <a:r>
              <a:rPr lang="en-US" dirty="0" smtClean="0">
                <a:solidFill>
                  <a:schemeClr val="accent3"/>
                </a:solidFill>
              </a:rPr>
              <a:t>Q_PROPERTY</a:t>
            </a:r>
            <a:r>
              <a:rPr lang="en-US" dirty="0" smtClean="0"/>
              <a:t>, </a:t>
            </a:r>
            <a:r>
              <a:rPr lang="en-US" dirty="0" smtClean="0">
                <a:solidFill>
                  <a:schemeClr val="accent3"/>
                </a:solidFill>
              </a:rPr>
              <a:t>Q_ENUMS</a:t>
            </a:r>
            <a:r>
              <a:rPr lang="en-US" dirty="0"/>
              <a:t>, </a:t>
            </a:r>
            <a:r>
              <a:rPr lang="en-US" dirty="0" smtClean="0">
                <a:solidFill>
                  <a:schemeClr val="accent3"/>
                </a:solidFill>
              </a:rPr>
              <a:t>Q_CLASSINFO, </a:t>
            </a:r>
            <a:r>
              <a:rPr lang="en-US" dirty="0" smtClean="0">
                <a:solidFill>
                  <a:schemeClr val="accent1"/>
                </a:solidFill>
              </a:rPr>
              <a:t>etc.</a:t>
            </a:r>
          </a:p>
          <a:p>
            <a:r>
              <a:rPr lang="en-US" dirty="0" err="1" smtClean="0">
                <a:solidFill>
                  <a:schemeClr val="accent3"/>
                </a:solidFill>
              </a:rPr>
              <a:t>moc</a:t>
            </a:r>
            <a:r>
              <a:rPr lang="en-US" dirty="0" smtClean="0">
                <a:solidFill>
                  <a:schemeClr val="accent5"/>
                </a:solidFill>
              </a:rPr>
              <a:t> </a:t>
            </a:r>
            <a:r>
              <a:rPr lang="en-US" dirty="0" smtClean="0"/>
              <a:t>starts from header file and transforms both </a:t>
            </a:r>
            <a:r>
              <a:rPr lang="en-US" dirty="0" smtClean="0">
                <a:solidFill>
                  <a:schemeClr val="accent3"/>
                </a:solidFill>
              </a:rPr>
              <a:t>.h</a:t>
            </a:r>
            <a:r>
              <a:rPr lang="en-US" dirty="0" smtClean="0"/>
              <a:t> and </a:t>
            </a:r>
            <a:r>
              <a:rPr lang="en-US" dirty="0" smtClean="0">
                <a:solidFill>
                  <a:schemeClr val="accent3"/>
                </a:solidFill>
              </a:rPr>
              <a:t>.</a:t>
            </a:r>
            <a:r>
              <a:rPr lang="en-US" dirty="0" err="1" smtClean="0">
                <a:solidFill>
                  <a:schemeClr val="accent3"/>
                </a:solidFill>
              </a:rPr>
              <a:t>cpp</a:t>
            </a:r>
            <a:endParaRPr lang="en-US" dirty="0">
              <a:solidFill>
                <a:schemeClr val="accent3"/>
              </a:solidFill>
            </a:endParaRPr>
          </a:p>
          <a:p>
            <a:r>
              <a:rPr lang="en-US" dirty="0" smtClean="0">
                <a:solidFill>
                  <a:schemeClr val="accent3"/>
                </a:solidFill>
              </a:rPr>
              <a:t>Q_OBJECT</a:t>
            </a:r>
            <a:r>
              <a:rPr lang="en-US" dirty="0" smtClean="0">
                <a:solidFill>
                  <a:schemeClr val="accent5"/>
                </a:solidFill>
              </a:rPr>
              <a:t> </a:t>
            </a:r>
            <a:r>
              <a:rPr lang="en-US" dirty="0" smtClean="0">
                <a:solidFill>
                  <a:schemeClr val="accent1"/>
                </a:solidFill>
              </a:rPr>
              <a:t>macro in a header file tells that class has to be processed by </a:t>
            </a:r>
            <a:r>
              <a:rPr lang="en-US" dirty="0" err="1">
                <a:solidFill>
                  <a:schemeClr val="accent3"/>
                </a:solidFill>
              </a:rPr>
              <a:t>moc</a:t>
            </a:r>
            <a:endParaRPr lang="en-US" dirty="0">
              <a:solidFill>
                <a:schemeClr val="accent3"/>
              </a:solidFill>
            </a:endParaRPr>
          </a:p>
        </p:txBody>
      </p:sp>
    </p:spTree>
    <p:extLst>
      <p:ext uri="{BB962C8B-B14F-4D97-AF65-F5344CB8AC3E}">
        <p14:creationId xmlns:p14="http://schemas.microsoft.com/office/powerpoint/2010/main" val="2660001914"/>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4"/>
                </a:solidFill>
              </a:rPr>
              <a:t>STANDARD DIALOGS</a:t>
            </a:r>
            <a:endParaRPr lang="ru-RU" dirty="0">
              <a:solidFill>
                <a:schemeClr val="accent4"/>
              </a:solidFill>
            </a:endParaRPr>
          </a:p>
        </p:txBody>
      </p:sp>
      <p:sp>
        <p:nvSpPr>
          <p:cNvPr id="3" name="Content Placeholder 2"/>
          <p:cNvSpPr>
            <a:spLocks noGrp="1"/>
          </p:cNvSpPr>
          <p:nvPr>
            <p:ph sz="quarter" idx="11"/>
          </p:nvPr>
        </p:nvSpPr>
        <p:spPr/>
        <p:txBody>
          <a:bodyPr>
            <a:normAutofit/>
          </a:bodyPr>
          <a:lstStyle/>
          <a:p>
            <a:r>
              <a:rPr lang="en-US" sz="2400" dirty="0" err="1">
                <a:solidFill>
                  <a:schemeClr val="accent3"/>
                </a:solidFill>
              </a:rPr>
              <a:t>QFontDialog</a:t>
            </a:r>
            <a:r>
              <a:rPr lang="en-US" sz="2400" dirty="0"/>
              <a:t> – </a:t>
            </a:r>
            <a:r>
              <a:rPr lang="en-US" sz="2400" dirty="0" smtClean="0"/>
              <a:t>returns a selected system</a:t>
            </a:r>
            <a:r>
              <a:rPr lang="ru-RU" sz="2400" dirty="0" smtClean="0"/>
              <a:t> </a:t>
            </a:r>
            <a:r>
              <a:rPr lang="en-US" sz="2400" dirty="0" smtClean="0"/>
              <a:t>font</a:t>
            </a:r>
            <a:endParaRPr lang="ru-RU" sz="2400" dirty="0"/>
          </a:p>
          <a:p>
            <a:r>
              <a:rPr lang="en-US" sz="2400" dirty="0" err="1">
                <a:solidFill>
                  <a:schemeClr val="accent3"/>
                </a:solidFill>
              </a:rPr>
              <a:t>QColorDialog</a:t>
            </a:r>
            <a:r>
              <a:rPr lang="en-US" sz="2400" dirty="0"/>
              <a:t> – returns a selected </a:t>
            </a:r>
            <a:r>
              <a:rPr lang="en-US" sz="2400" dirty="0" smtClean="0"/>
              <a:t>color</a:t>
            </a:r>
            <a:endParaRPr lang="ru-RU" sz="2400" dirty="0"/>
          </a:p>
          <a:p>
            <a:r>
              <a:rPr lang="en-US" sz="2400" dirty="0" err="1" smtClean="0">
                <a:solidFill>
                  <a:schemeClr val="accent3"/>
                </a:solidFill>
              </a:rPr>
              <a:t>QPrintDialog</a:t>
            </a:r>
            <a:r>
              <a:rPr lang="en-US" sz="2400" dirty="0" smtClean="0"/>
              <a:t> </a:t>
            </a:r>
            <a:r>
              <a:rPr lang="en-US" sz="2400" dirty="0"/>
              <a:t>– </a:t>
            </a:r>
            <a:r>
              <a:rPr lang="en-US" sz="2400" dirty="0" smtClean="0"/>
              <a:t>printing dialog</a:t>
            </a:r>
            <a:endParaRPr lang="ru-RU" sz="2400" dirty="0"/>
          </a:p>
          <a:p>
            <a:r>
              <a:rPr lang="en-US" sz="2400" dirty="0" err="1">
                <a:solidFill>
                  <a:schemeClr val="accent3"/>
                </a:solidFill>
              </a:rPr>
              <a:t>QProgressDialog</a:t>
            </a:r>
            <a:r>
              <a:rPr lang="en-US" sz="2400" dirty="0">
                <a:solidFill>
                  <a:schemeClr val="accent3"/>
                </a:solidFill>
              </a:rPr>
              <a:t> </a:t>
            </a:r>
            <a:r>
              <a:rPr lang="en-US" sz="2400" dirty="0"/>
              <a:t>– </a:t>
            </a:r>
            <a:r>
              <a:rPr lang="en-US" sz="2400" dirty="0" smtClean="0"/>
              <a:t>progress dialog</a:t>
            </a:r>
            <a:r>
              <a:rPr lang="ru-RU" sz="2400" dirty="0" smtClean="0"/>
              <a:t> (</a:t>
            </a:r>
            <a:r>
              <a:rPr lang="en-US" sz="2400" dirty="0" smtClean="0"/>
              <a:t>with </a:t>
            </a:r>
            <a:r>
              <a:rPr lang="en-US" sz="2400" dirty="0" err="1" smtClean="0">
                <a:solidFill>
                  <a:schemeClr val="accent3"/>
                </a:solidFill>
              </a:rPr>
              <a:t>QProgressBar</a:t>
            </a:r>
            <a:r>
              <a:rPr lang="en-US" sz="2400" dirty="0"/>
              <a:t>)</a:t>
            </a:r>
          </a:p>
          <a:p>
            <a:r>
              <a:rPr lang="en-US" sz="2400" dirty="0" err="1">
                <a:solidFill>
                  <a:schemeClr val="accent3"/>
                </a:solidFill>
              </a:rPr>
              <a:t>QWizardDlg</a:t>
            </a:r>
            <a:r>
              <a:rPr lang="en-US" sz="2400" dirty="0">
                <a:solidFill>
                  <a:schemeClr val="accent3"/>
                </a:solidFill>
              </a:rPr>
              <a:t> </a:t>
            </a:r>
            <a:r>
              <a:rPr lang="en-US" sz="2400" dirty="0"/>
              <a:t>– </a:t>
            </a:r>
            <a:r>
              <a:rPr lang="en-US" sz="2400" dirty="0" smtClean="0"/>
              <a:t>Wizard dialog</a:t>
            </a:r>
            <a:r>
              <a:rPr lang="ru-RU" sz="2400" dirty="0" smtClean="0"/>
              <a:t> (</a:t>
            </a:r>
            <a:r>
              <a:rPr lang="en-US" sz="2400" dirty="0" smtClean="0"/>
              <a:t>Step 1, Step 2, etc.</a:t>
            </a:r>
            <a:r>
              <a:rPr lang="ru-RU" sz="2400" dirty="0" smtClean="0"/>
              <a:t>)</a:t>
            </a:r>
            <a:endParaRPr lang="ru-RU" sz="2400" dirty="0"/>
          </a:p>
        </p:txBody>
      </p:sp>
    </p:spTree>
    <p:extLst>
      <p:ext uri="{BB962C8B-B14F-4D97-AF65-F5344CB8AC3E}">
        <p14:creationId xmlns:p14="http://schemas.microsoft.com/office/powerpoint/2010/main" val="2351395999"/>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DIALOGS: </a:t>
            </a:r>
            <a:r>
              <a:rPr lang="en-US" dirty="0" smtClean="0">
                <a:solidFill>
                  <a:schemeClr val="accent1"/>
                </a:solidFill>
              </a:rPr>
              <a:t>SUMMARY</a:t>
            </a:r>
            <a:endParaRPr lang="en-US" dirty="0">
              <a:solidFill>
                <a:schemeClr val="accent1"/>
              </a:solidFill>
            </a:endParaRPr>
          </a:p>
        </p:txBody>
      </p:sp>
      <p:sp>
        <p:nvSpPr>
          <p:cNvPr id="5" name="Content Placeholder 4"/>
          <p:cNvSpPr>
            <a:spLocks noGrp="1"/>
          </p:cNvSpPr>
          <p:nvPr>
            <p:ph sz="quarter" idx="11"/>
          </p:nvPr>
        </p:nvSpPr>
        <p:spPr/>
        <p:txBody>
          <a:bodyPr>
            <a:normAutofit/>
          </a:bodyPr>
          <a:lstStyle/>
          <a:p>
            <a:r>
              <a:rPr lang="en-US" dirty="0" smtClean="0">
                <a:solidFill>
                  <a:schemeClr val="accent1"/>
                </a:solidFill>
              </a:rPr>
              <a:t>Modal and modeless dialogs</a:t>
            </a:r>
          </a:p>
          <a:p>
            <a:r>
              <a:rPr lang="en-US" dirty="0" smtClean="0">
                <a:solidFill>
                  <a:schemeClr val="accent1"/>
                </a:solidFill>
              </a:rPr>
              <a:t>Accept and reject, default buttons</a:t>
            </a:r>
          </a:p>
          <a:p>
            <a:r>
              <a:rPr lang="en-US" dirty="0" err="1" smtClean="0">
                <a:solidFill>
                  <a:schemeClr val="accent3"/>
                </a:solidFill>
              </a:rPr>
              <a:t>QMessageBox</a:t>
            </a:r>
            <a:endParaRPr lang="en-US" dirty="0" smtClean="0">
              <a:solidFill>
                <a:schemeClr val="accent3"/>
              </a:solidFill>
            </a:endParaRPr>
          </a:p>
          <a:p>
            <a:r>
              <a:rPr lang="en-US" dirty="0" err="1" smtClean="0">
                <a:solidFill>
                  <a:schemeClr val="accent3"/>
                </a:solidFill>
              </a:rPr>
              <a:t>QInputDialog</a:t>
            </a:r>
            <a:endParaRPr lang="en-US" dirty="0" smtClean="0">
              <a:solidFill>
                <a:schemeClr val="accent3"/>
              </a:solidFill>
            </a:endParaRPr>
          </a:p>
          <a:p>
            <a:r>
              <a:rPr lang="en-US" dirty="0" err="1" smtClean="0">
                <a:solidFill>
                  <a:schemeClr val="accent3"/>
                </a:solidFill>
              </a:rPr>
              <a:t>QFileDialog</a:t>
            </a:r>
            <a:endParaRPr lang="en-US" dirty="0" smtClean="0">
              <a:solidFill>
                <a:schemeClr val="accent3"/>
              </a:solidFill>
            </a:endParaRPr>
          </a:p>
          <a:p>
            <a:r>
              <a:rPr lang="en-US" dirty="0" smtClean="0">
                <a:solidFill>
                  <a:schemeClr val="accent1"/>
                </a:solidFill>
              </a:rPr>
              <a:t>Other standard dialogs</a:t>
            </a:r>
          </a:p>
          <a:p>
            <a:endParaRPr lang="en-US" dirty="0" smtClean="0">
              <a:solidFill>
                <a:schemeClr val="accent1"/>
              </a:solidFill>
            </a:endParaRPr>
          </a:p>
        </p:txBody>
      </p:sp>
    </p:spTree>
    <p:extLst>
      <p:ext uri="{BB962C8B-B14F-4D97-AF65-F5344CB8AC3E}">
        <p14:creationId xmlns:p14="http://schemas.microsoft.com/office/powerpoint/2010/main" val="3270044095"/>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DIALOGS</a:t>
            </a:r>
            <a:endParaRPr lang="ru-RU" dirty="0"/>
          </a:p>
        </p:txBody>
      </p:sp>
      <p:sp>
        <p:nvSpPr>
          <p:cNvPr id="5" name="Text Placeholder 4"/>
          <p:cNvSpPr txBox="1">
            <a:spLocks/>
          </p:cNvSpPr>
          <p:nvPr/>
        </p:nvSpPr>
        <p:spPr>
          <a:xfrm>
            <a:off x="286479" y="2311398"/>
            <a:ext cx="8593931" cy="787401"/>
          </a:xfrm>
          <a:prstGeom prst="rect">
            <a:avLst/>
          </a:prstGeom>
        </p:spPr>
        <p:txBody>
          <a:bodyPr>
            <a:noAutofit/>
          </a:bodyPr>
          <a:lstStyle>
            <a:lvl1pPr marL="270000" indent="-270000" algn="l" defTabSz="685800" rtl="0" eaLnBrk="1" latinLnBrk="0" hangingPunct="1">
              <a:lnSpc>
                <a:spcPct val="130000"/>
              </a:lnSpc>
              <a:spcBef>
                <a:spcPts val="450"/>
              </a:spcBef>
              <a:spcAft>
                <a:spcPts val="450"/>
              </a:spcAft>
              <a:buClr>
                <a:srgbClr val="BD392F"/>
              </a:buClr>
              <a:buFont typeface="Wingdings" panose="05000000000000000000" pitchFamily="2" charset="2"/>
              <a:buChar char="w"/>
              <a:defRPr sz="2100" kern="1200">
                <a:solidFill>
                  <a:srgbClr val="445469"/>
                </a:solidFill>
                <a:latin typeface="+mj-lt"/>
                <a:ea typeface="Avenir Next" charset="0"/>
                <a:cs typeface="Avenir Next" charset="0"/>
              </a:defRPr>
            </a:lvl1pPr>
            <a:lvl2pPr marL="514350" indent="-270000" algn="l" defTabSz="685800" rtl="0" eaLnBrk="1" latinLnBrk="0" hangingPunct="1">
              <a:lnSpc>
                <a:spcPct val="130000"/>
              </a:lnSpc>
              <a:spcBef>
                <a:spcPts val="450"/>
              </a:spcBef>
              <a:spcAft>
                <a:spcPts val="450"/>
              </a:spcAft>
              <a:buClr>
                <a:srgbClr val="BD392F"/>
              </a:buClr>
              <a:buFont typeface="Arial" panose="020B0604020202020204" pitchFamily="34" charset="0"/>
              <a:buChar char="­"/>
              <a:defRPr sz="1800" kern="1200">
                <a:solidFill>
                  <a:srgbClr val="445469"/>
                </a:solidFill>
                <a:latin typeface="+mj-lt"/>
                <a:ea typeface="Avenir Next" charset="0"/>
                <a:cs typeface="Avenir Next" charset="0"/>
              </a:defRPr>
            </a:lvl2pPr>
            <a:lvl3pPr marL="857250" indent="-270000" algn="l" defTabSz="685800" rtl="0" eaLnBrk="1" latinLnBrk="0" hangingPunct="1">
              <a:lnSpc>
                <a:spcPct val="130000"/>
              </a:lnSpc>
              <a:spcBef>
                <a:spcPts val="450"/>
              </a:spcBef>
              <a:spcAft>
                <a:spcPts val="450"/>
              </a:spcAft>
              <a:buClr>
                <a:srgbClr val="445469"/>
              </a:buClr>
              <a:buFont typeface="Wingdings" panose="05000000000000000000" pitchFamily="2" charset="2"/>
              <a:buChar char="w"/>
              <a:defRPr sz="1500" kern="1200">
                <a:solidFill>
                  <a:srgbClr val="445469"/>
                </a:solidFill>
                <a:latin typeface="+mj-lt"/>
                <a:ea typeface="Avenir Next" charset="0"/>
                <a:cs typeface="Avenir Next" charset="0"/>
              </a:defRPr>
            </a:lvl3pPr>
            <a:lvl4pPr marL="1200150" indent="-270000" algn="l" defTabSz="685800" rtl="0" eaLnBrk="1" latinLnBrk="0" hangingPunct="1">
              <a:lnSpc>
                <a:spcPct val="130000"/>
              </a:lnSpc>
              <a:spcBef>
                <a:spcPts val="450"/>
              </a:spcBef>
              <a:spcAft>
                <a:spcPts val="450"/>
              </a:spcAft>
              <a:buClr>
                <a:srgbClr val="445469"/>
              </a:buClr>
              <a:buFont typeface="Arial" panose="020B0604020202020204" pitchFamily="34" charset="0"/>
              <a:buChar char="­"/>
              <a:defRPr sz="1400" kern="1200">
                <a:solidFill>
                  <a:srgbClr val="445469"/>
                </a:solidFill>
                <a:latin typeface="+mj-lt"/>
                <a:ea typeface="Avenir Next" charset="0"/>
                <a:cs typeface="Avenir Next" charset="0"/>
              </a:defRPr>
            </a:lvl4pPr>
            <a:lvl5pPr marL="1543050" indent="-270000" algn="l" defTabSz="685800" rtl="0" eaLnBrk="1" latinLnBrk="0" hangingPunct="1">
              <a:lnSpc>
                <a:spcPct val="130000"/>
              </a:lnSpc>
              <a:spcBef>
                <a:spcPts val="450"/>
              </a:spcBef>
              <a:spcAft>
                <a:spcPts val="450"/>
              </a:spcAft>
              <a:buClr>
                <a:srgbClr val="445469"/>
              </a:buClr>
              <a:buFont typeface="Wingdings" panose="05000000000000000000" pitchFamily="2" charset="2"/>
              <a:buChar char="w"/>
              <a:defRPr sz="1400" kern="1200">
                <a:solidFill>
                  <a:srgbClr val="445469"/>
                </a:solidFill>
                <a:latin typeface="+mj-lt"/>
                <a:ea typeface="Avenir Next" charset="0"/>
                <a:cs typeface="Avenir Next"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3200" dirty="0" smtClean="0"/>
              <a:t>QUESTIONS?</a:t>
            </a:r>
            <a:endParaRPr lang="ru-RU" sz="3200" dirty="0"/>
          </a:p>
        </p:txBody>
      </p:sp>
    </p:spTree>
    <p:extLst>
      <p:ext uri="{BB962C8B-B14F-4D97-AF65-F5344CB8AC3E}">
        <p14:creationId xmlns:p14="http://schemas.microsoft.com/office/powerpoint/2010/main" val="2693111341"/>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DIALOGS: </a:t>
            </a:r>
            <a:r>
              <a:rPr lang="en-US" dirty="0" smtClean="0">
                <a:solidFill>
                  <a:schemeClr val="accent1"/>
                </a:solidFill>
              </a:rPr>
              <a:t>Exercise</a:t>
            </a:r>
            <a:endParaRPr lang="en-US" dirty="0">
              <a:solidFill>
                <a:schemeClr val="accent1"/>
              </a:solidFill>
            </a:endParaRPr>
          </a:p>
        </p:txBody>
      </p:sp>
      <p:sp>
        <p:nvSpPr>
          <p:cNvPr id="4" name="Content Placeholder 3"/>
          <p:cNvSpPr>
            <a:spLocks noGrp="1"/>
          </p:cNvSpPr>
          <p:nvPr>
            <p:ph sz="quarter" idx="11"/>
          </p:nvPr>
        </p:nvSpPr>
        <p:spPr/>
        <p:txBody>
          <a:bodyPr>
            <a:normAutofit/>
          </a:bodyPr>
          <a:lstStyle/>
          <a:p>
            <a:pPr marL="0" indent="0">
              <a:buNone/>
            </a:pPr>
            <a:r>
              <a:rPr lang="en-US" dirty="0" smtClean="0"/>
              <a:t>Exercise #8</a:t>
            </a:r>
          </a:p>
          <a:p>
            <a:r>
              <a:rPr lang="en-US" dirty="0" smtClean="0"/>
              <a:t>Working with Dialogs.</a:t>
            </a:r>
          </a:p>
          <a:p>
            <a:pPr marL="0" indent="0">
              <a:buNone/>
            </a:pPr>
            <a:endParaRPr lang="en-US" dirty="0" smtClean="0"/>
          </a:p>
          <a:p>
            <a:pPr marL="0" indent="0">
              <a:buNone/>
            </a:pPr>
            <a:r>
              <a:rPr lang="en-US" dirty="0" smtClean="0"/>
              <a:t>Discuss.</a:t>
            </a:r>
          </a:p>
        </p:txBody>
      </p:sp>
    </p:spTree>
    <p:extLst>
      <p:ext uri="{BB962C8B-B14F-4D97-AF65-F5344CB8AC3E}">
        <p14:creationId xmlns:p14="http://schemas.microsoft.com/office/powerpoint/2010/main" val="3520035843"/>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DIALOGS</a:t>
            </a:r>
            <a:endParaRPr lang="ru-RU" dirty="0"/>
          </a:p>
        </p:txBody>
      </p:sp>
      <p:sp>
        <p:nvSpPr>
          <p:cNvPr id="5" name="Text Placeholder 4"/>
          <p:cNvSpPr txBox="1">
            <a:spLocks/>
          </p:cNvSpPr>
          <p:nvPr/>
        </p:nvSpPr>
        <p:spPr>
          <a:xfrm>
            <a:off x="286479" y="2311398"/>
            <a:ext cx="8593931" cy="787401"/>
          </a:xfrm>
          <a:prstGeom prst="rect">
            <a:avLst/>
          </a:prstGeom>
        </p:spPr>
        <p:txBody>
          <a:bodyPr>
            <a:noAutofit/>
          </a:bodyPr>
          <a:lstStyle>
            <a:lvl1pPr marL="270000" indent="-270000" algn="l" defTabSz="685800" rtl="0" eaLnBrk="1" latinLnBrk="0" hangingPunct="1">
              <a:lnSpc>
                <a:spcPct val="130000"/>
              </a:lnSpc>
              <a:spcBef>
                <a:spcPts val="450"/>
              </a:spcBef>
              <a:spcAft>
                <a:spcPts val="450"/>
              </a:spcAft>
              <a:buClr>
                <a:srgbClr val="BD392F"/>
              </a:buClr>
              <a:buFont typeface="Wingdings" panose="05000000000000000000" pitchFamily="2" charset="2"/>
              <a:buChar char="w"/>
              <a:defRPr sz="2100" kern="1200">
                <a:solidFill>
                  <a:srgbClr val="445469"/>
                </a:solidFill>
                <a:latin typeface="+mj-lt"/>
                <a:ea typeface="Avenir Next" charset="0"/>
                <a:cs typeface="Avenir Next" charset="0"/>
              </a:defRPr>
            </a:lvl1pPr>
            <a:lvl2pPr marL="514350" indent="-270000" algn="l" defTabSz="685800" rtl="0" eaLnBrk="1" latinLnBrk="0" hangingPunct="1">
              <a:lnSpc>
                <a:spcPct val="130000"/>
              </a:lnSpc>
              <a:spcBef>
                <a:spcPts val="450"/>
              </a:spcBef>
              <a:spcAft>
                <a:spcPts val="450"/>
              </a:spcAft>
              <a:buClr>
                <a:srgbClr val="BD392F"/>
              </a:buClr>
              <a:buFont typeface="Arial" panose="020B0604020202020204" pitchFamily="34" charset="0"/>
              <a:buChar char="­"/>
              <a:defRPr sz="1800" kern="1200">
                <a:solidFill>
                  <a:srgbClr val="445469"/>
                </a:solidFill>
                <a:latin typeface="+mj-lt"/>
                <a:ea typeface="Avenir Next" charset="0"/>
                <a:cs typeface="Avenir Next" charset="0"/>
              </a:defRPr>
            </a:lvl2pPr>
            <a:lvl3pPr marL="857250" indent="-270000" algn="l" defTabSz="685800" rtl="0" eaLnBrk="1" latinLnBrk="0" hangingPunct="1">
              <a:lnSpc>
                <a:spcPct val="130000"/>
              </a:lnSpc>
              <a:spcBef>
                <a:spcPts val="450"/>
              </a:spcBef>
              <a:spcAft>
                <a:spcPts val="450"/>
              </a:spcAft>
              <a:buClr>
                <a:srgbClr val="445469"/>
              </a:buClr>
              <a:buFont typeface="Wingdings" panose="05000000000000000000" pitchFamily="2" charset="2"/>
              <a:buChar char="w"/>
              <a:defRPr sz="1500" kern="1200">
                <a:solidFill>
                  <a:srgbClr val="445469"/>
                </a:solidFill>
                <a:latin typeface="+mj-lt"/>
                <a:ea typeface="Avenir Next" charset="0"/>
                <a:cs typeface="Avenir Next" charset="0"/>
              </a:defRPr>
            </a:lvl3pPr>
            <a:lvl4pPr marL="1200150" indent="-270000" algn="l" defTabSz="685800" rtl="0" eaLnBrk="1" latinLnBrk="0" hangingPunct="1">
              <a:lnSpc>
                <a:spcPct val="130000"/>
              </a:lnSpc>
              <a:spcBef>
                <a:spcPts val="450"/>
              </a:spcBef>
              <a:spcAft>
                <a:spcPts val="450"/>
              </a:spcAft>
              <a:buClr>
                <a:srgbClr val="445469"/>
              </a:buClr>
              <a:buFont typeface="Arial" panose="020B0604020202020204" pitchFamily="34" charset="0"/>
              <a:buChar char="­"/>
              <a:defRPr sz="1400" kern="1200">
                <a:solidFill>
                  <a:srgbClr val="445469"/>
                </a:solidFill>
                <a:latin typeface="+mj-lt"/>
                <a:ea typeface="Avenir Next" charset="0"/>
                <a:cs typeface="Avenir Next" charset="0"/>
              </a:defRPr>
            </a:lvl4pPr>
            <a:lvl5pPr marL="1543050" indent="-270000" algn="l" defTabSz="685800" rtl="0" eaLnBrk="1" latinLnBrk="0" hangingPunct="1">
              <a:lnSpc>
                <a:spcPct val="130000"/>
              </a:lnSpc>
              <a:spcBef>
                <a:spcPts val="450"/>
              </a:spcBef>
              <a:spcAft>
                <a:spcPts val="450"/>
              </a:spcAft>
              <a:buClr>
                <a:srgbClr val="445469"/>
              </a:buClr>
              <a:buFont typeface="Wingdings" panose="05000000000000000000" pitchFamily="2" charset="2"/>
              <a:buChar char="w"/>
              <a:defRPr sz="1400" kern="1200">
                <a:solidFill>
                  <a:srgbClr val="445469"/>
                </a:solidFill>
                <a:latin typeface="+mj-lt"/>
                <a:ea typeface="Avenir Next" charset="0"/>
                <a:cs typeface="Avenir Next"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3200" dirty="0" smtClean="0"/>
              <a:t>QUESTIONS?</a:t>
            </a:r>
            <a:endParaRPr lang="ru-RU" sz="3200" dirty="0"/>
          </a:p>
        </p:txBody>
      </p:sp>
    </p:spTree>
    <p:extLst>
      <p:ext uri="{BB962C8B-B14F-4D97-AF65-F5344CB8AC3E}">
        <p14:creationId xmlns:p14="http://schemas.microsoft.com/office/powerpoint/2010/main" val="2696157480"/>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Section 9</a:t>
            </a:r>
            <a:r>
              <a:rPr lang="en-US" dirty="0" smtClean="0"/>
              <a:t>:</a:t>
            </a:r>
            <a:r>
              <a:rPr lang="en-US" dirty="0"/>
              <a:t/>
            </a:r>
            <a:br>
              <a:rPr lang="en-US" dirty="0"/>
            </a:br>
            <a:r>
              <a:rPr lang="en-US" dirty="0" smtClean="0"/>
              <a:t>OS FEATURES</a:t>
            </a:r>
            <a:endParaRPr lang="en-US" dirty="0"/>
          </a:p>
        </p:txBody>
      </p:sp>
    </p:spTree>
    <p:extLst>
      <p:ext uri="{BB962C8B-B14F-4D97-AF65-F5344CB8AC3E}">
        <p14:creationId xmlns:p14="http://schemas.microsoft.com/office/powerpoint/2010/main" val="3539708552"/>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FILESYSTEM</a:t>
            </a:r>
            <a:endParaRPr lang="en-US" dirty="0">
              <a:solidFill>
                <a:schemeClr val="accent1"/>
              </a:solidFill>
            </a:endParaRPr>
          </a:p>
        </p:txBody>
      </p:sp>
      <p:sp>
        <p:nvSpPr>
          <p:cNvPr id="5" name="Content Placeholder 4"/>
          <p:cNvSpPr>
            <a:spLocks noGrp="1"/>
          </p:cNvSpPr>
          <p:nvPr>
            <p:ph sz="quarter" idx="11"/>
          </p:nvPr>
        </p:nvSpPr>
        <p:spPr/>
        <p:txBody>
          <a:bodyPr>
            <a:normAutofit/>
          </a:bodyPr>
          <a:lstStyle/>
          <a:p>
            <a:r>
              <a:rPr lang="en-US" dirty="0" smtClean="0">
                <a:solidFill>
                  <a:schemeClr val="accent1"/>
                </a:solidFill>
              </a:rPr>
              <a:t>QT provides the platform-independent interface for the file system.</a:t>
            </a:r>
          </a:p>
          <a:p>
            <a:r>
              <a:rPr lang="en-US" dirty="0" smtClean="0">
                <a:solidFill>
                  <a:schemeClr val="accent1"/>
                </a:solidFill>
              </a:rPr>
              <a:t>Qt has its own abstractions corresponding to </a:t>
            </a:r>
            <a:r>
              <a:rPr lang="en-US" dirty="0" err="1" smtClean="0">
                <a:solidFill>
                  <a:schemeClr val="accent1"/>
                </a:solidFill>
              </a:rPr>
              <a:t>filesystem</a:t>
            </a:r>
            <a:r>
              <a:rPr lang="en-US" dirty="0" smtClean="0">
                <a:solidFill>
                  <a:schemeClr val="accent1"/>
                </a:solidFill>
              </a:rPr>
              <a:t> abstractions:</a:t>
            </a:r>
          </a:p>
          <a:p>
            <a:pPr lvl="1"/>
            <a:r>
              <a:rPr lang="en-US" dirty="0" err="1" smtClean="0">
                <a:solidFill>
                  <a:schemeClr val="accent3"/>
                </a:solidFill>
              </a:rPr>
              <a:t>QDir</a:t>
            </a:r>
            <a:r>
              <a:rPr lang="en-US" dirty="0" smtClean="0">
                <a:solidFill>
                  <a:schemeClr val="accent1"/>
                </a:solidFill>
              </a:rPr>
              <a:t> – a directory</a:t>
            </a:r>
          </a:p>
          <a:p>
            <a:pPr lvl="1"/>
            <a:r>
              <a:rPr lang="en-US" dirty="0" err="1" smtClean="0">
                <a:solidFill>
                  <a:schemeClr val="accent3"/>
                </a:solidFill>
              </a:rPr>
              <a:t>QFile</a:t>
            </a:r>
            <a:r>
              <a:rPr lang="en-US" dirty="0" smtClean="0">
                <a:solidFill>
                  <a:schemeClr val="accent1"/>
                </a:solidFill>
              </a:rPr>
              <a:t> – a file</a:t>
            </a:r>
          </a:p>
          <a:p>
            <a:pPr lvl="1"/>
            <a:r>
              <a:rPr lang="en-US" dirty="0" err="1" smtClean="0">
                <a:solidFill>
                  <a:schemeClr val="accent3"/>
                </a:solidFill>
              </a:rPr>
              <a:t>QTemporaryFile</a:t>
            </a:r>
            <a:r>
              <a:rPr lang="en-US" dirty="0" smtClean="0">
                <a:solidFill>
                  <a:schemeClr val="accent1"/>
                </a:solidFill>
              </a:rPr>
              <a:t> – a temporary file</a:t>
            </a:r>
            <a:endParaRPr lang="en-US" dirty="0">
              <a:solidFill>
                <a:schemeClr val="accent1"/>
              </a:solidFill>
            </a:endParaRPr>
          </a:p>
          <a:p>
            <a:pPr lvl="1"/>
            <a:r>
              <a:rPr lang="en-US" dirty="0" err="1" smtClean="0">
                <a:solidFill>
                  <a:schemeClr val="accent3"/>
                </a:solidFill>
              </a:rPr>
              <a:t>QFileInfo</a:t>
            </a:r>
            <a:r>
              <a:rPr lang="en-US" dirty="0" smtClean="0">
                <a:solidFill>
                  <a:schemeClr val="accent1"/>
                </a:solidFill>
              </a:rPr>
              <a:t> – represents information about files and directories (rights, size, etc.)</a:t>
            </a:r>
          </a:p>
          <a:p>
            <a:pPr lvl="1"/>
            <a:endParaRPr lang="en-US" dirty="0" smtClean="0">
              <a:solidFill>
                <a:schemeClr val="accent1"/>
              </a:solidFill>
            </a:endParaRPr>
          </a:p>
        </p:txBody>
      </p:sp>
    </p:spTree>
    <p:extLst>
      <p:ext uri="{BB962C8B-B14F-4D97-AF65-F5344CB8AC3E}">
        <p14:creationId xmlns:p14="http://schemas.microsoft.com/office/powerpoint/2010/main" val="2918453287"/>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FILESYSTEM: </a:t>
            </a:r>
            <a:r>
              <a:rPr lang="en-US" dirty="0" smtClean="0">
                <a:solidFill>
                  <a:schemeClr val="accent1"/>
                </a:solidFill>
              </a:rPr>
              <a:t>PATHS</a:t>
            </a:r>
            <a:endParaRPr lang="en-US" dirty="0">
              <a:solidFill>
                <a:schemeClr val="accent1"/>
              </a:solidFill>
            </a:endParaRPr>
          </a:p>
        </p:txBody>
      </p:sp>
      <p:sp>
        <p:nvSpPr>
          <p:cNvPr id="5" name="Content Placeholder 4"/>
          <p:cNvSpPr>
            <a:spLocks noGrp="1"/>
          </p:cNvSpPr>
          <p:nvPr>
            <p:ph sz="quarter" idx="11"/>
          </p:nvPr>
        </p:nvSpPr>
        <p:spPr/>
        <p:txBody>
          <a:bodyPr>
            <a:normAutofit/>
          </a:bodyPr>
          <a:lstStyle/>
          <a:p>
            <a:r>
              <a:rPr lang="en-US" dirty="0" smtClean="0">
                <a:solidFill>
                  <a:schemeClr val="accent1"/>
                </a:solidFill>
              </a:rPr>
              <a:t>Qt use "/" symbol as separator:</a:t>
            </a:r>
          </a:p>
          <a:p>
            <a:pPr lvl="1"/>
            <a:r>
              <a:rPr lang="en-US" dirty="0" smtClean="0">
                <a:solidFill>
                  <a:schemeClr val="accent1"/>
                </a:solidFill>
              </a:rPr>
              <a:t>"root/docs/" on *nix systems will </a:t>
            </a:r>
            <a:r>
              <a:rPr lang="en-US" dirty="0">
                <a:solidFill>
                  <a:schemeClr val="accent1"/>
                </a:solidFill>
              </a:rPr>
              <a:t>be "root/docs</a:t>
            </a:r>
            <a:r>
              <a:rPr lang="en-US" dirty="0" smtClean="0">
                <a:solidFill>
                  <a:schemeClr val="accent1"/>
                </a:solidFill>
              </a:rPr>
              <a:t>/"</a:t>
            </a:r>
            <a:endParaRPr lang="ru-RU" dirty="0">
              <a:solidFill>
                <a:schemeClr val="accent1"/>
              </a:solidFill>
            </a:endParaRPr>
          </a:p>
          <a:p>
            <a:pPr lvl="1"/>
            <a:r>
              <a:rPr lang="en-US" dirty="0">
                <a:solidFill>
                  <a:schemeClr val="accent1"/>
                </a:solidFill>
              </a:rPr>
              <a:t>"root/docs/" on </a:t>
            </a:r>
            <a:r>
              <a:rPr lang="en-US" dirty="0" smtClean="0">
                <a:solidFill>
                  <a:schemeClr val="accent1"/>
                </a:solidFill>
              </a:rPr>
              <a:t>Windows systems </a:t>
            </a:r>
            <a:r>
              <a:rPr lang="en-US" dirty="0">
                <a:solidFill>
                  <a:schemeClr val="accent1"/>
                </a:solidFill>
              </a:rPr>
              <a:t>will be "</a:t>
            </a:r>
            <a:r>
              <a:rPr lang="en-US" dirty="0" smtClean="0">
                <a:solidFill>
                  <a:schemeClr val="accent1"/>
                </a:solidFill>
              </a:rPr>
              <a:t>root\docs\"</a:t>
            </a:r>
          </a:p>
          <a:p>
            <a:pPr lvl="1"/>
            <a:endParaRPr lang="en-US" dirty="0" smtClean="0">
              <a:solidFill>
                <a:schemeClr val="accent1"/>
              </a:solidFill>
            </a:endParaRPr>
          </a:p>
          <a:p>
            <a:r>
              <a:rPr lang="en-US" dirty="0" smtClean="0">
                <a:solidFill>
                  <a:schemeClr val="accent1"/>
                </a:solidFill>
              </a:rPr>
              <a:t>"/home/root/.settings" denotes absolute path</a:t>
            </a:r>
          </a:p>
          <a:p>
            <a:r>
              <a:rPr lang="en-US" dirty="0" smtClean="0">
                <a:solidFill>
                  <a:schemeClr val="accent1"/>
                </a:solidFill>
              </a:rPr>
              <a:t>"project/config.xml" </a:t>
            </a:r>
            <a:r>
              <a:rPr lang="en-US" dirty="0">
                <a:solidFill>
                  <a:schemeClr val="accent1"/>
                </a:solidFill>
              </a:rPr>
              <a:t>denotes </a:t>
            </a:r>
            <a:r>
              <a:rPr lang="en-US" dirty="0" smtClean="0">
                <a:solidFill>
                  <a:schemeClr val="accent1"/>
                </a:solidFill>
              </a:rPr>
              <a:t>relative path</a:t>
            </a:r>
            <a:endParaRPr lang="en-US" dirty="0">
              <a:solidFill>
                <a:schemeClr val="accent1"/>
              </a:solidFill>
            </a:endParaRPr>
          </a:p>
        </p:txBody>
      </p:sp>
    </p:spTree>
    <p:extLst>
      <p:ext uri="{BB962C8B-B14F-4D97-AF65-F5344CB8AC3E}">
        <p14:creationId xmlns:p14="http://schemas.microsoft.com/office/powerpoint/2010/main" val="650501750"/>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FILESYSTEM: </a:t>
            </a:r>
            <a:r>
              <a:rPr lang="en-US" dirty="0">
                <a:solidFill>
                  <a:schemeClr val="accent1"/>
                </a:solidFill>
              </a:rPr>
              <a:t>QDIR</a:t>
            </a:r>
          </a:p>
        </p:txBody>
      </p:sp>
      <p:sp>
        <p:nvSpPr>
          <p:cNvPr id="5" name="Content Placeholder 4"/>
          <p:cNvSpPr>
            <a:spLocks noGrp="1"/>
          </p:cNvSpPr>
          <p:nvPr>
            <p:ph sz="quarter" idx="11"/>
          </p:nvPr>
        </p:nvSpPr>
        <p:spPr>
          <a:xfrm>
            <a:off x="286941" y="897732"/>
            <a:ext cx="4056459" cy="4099718"/>
          </a:xfrm>
        </p:spPr>
        <p:txBody>
          <a:bodyPr>
            <a:normAutofit/>
          </a:bodyPr>
          <a:lstStyle/>
          <a:p>
            <a:r>
              <a:rPr lang="en-US" dirty="0" err="1">
                <a:solidFill>
                  <a:schemeClr val="accent3"/>
                </a:solidFill>
              </a:rPr>
              <a:t>QDir</a:t>
            </a:r>
            <a:r>
              <a:rPr lang="en-US" dirty="0"/>
              <a:t> provides access to directory structures and their contents</a:t>
            </a:r>
            <a:r>
              <a:rPr lang="en-US" dirty="0" smtClean="0"/>
              <a:t>.</a:t>
            </a:r>
          </a:p>
          <a:p>
            <a:r>
              <a:rPr lang="en-US" dirty="0" smtClean="0">
                <a:solidFill>
                  <a:schemeClr val="accent1"/>
                </a:solidFill>
              </a:rPr>
              <a:t>There are a lot of methods to search, list, navigate and create/remove directories.</a:t>
            </a:r>
            <a:endParaRPr lang="en-US" dirty="0">
              <a:solidFill>
                <a:schemeClr val="accent1"/>
              </a:solidFill>
            </a:endParaRPr>
          </a:p>
          <a:p>
            <a:pPr lvl="1" fontAlgn="base"/>
            <a:endParaRPr lang="en-US" dirty="0">
              <a:solidFill>
                <a:schemeClr val="accent1"/>
              </a:solidFill>
            </a:endParaRPr>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defTabSz="914400" eaLnBrk="0" fontAlgn="base" hangingPunct="0">
              <a:spcBef>
                <a:spcPct val="0"/>
              </a:spcBef>
              <a:spcAft>
                <a:spcPct val="0"/>
              </a:spcAft>
            </a:pPr>
            <a:r>
              <a:rPr lang="en-US" b="1" dirty="0" err="1">
                <a:solidFill>
                  <a:srgbClr val="9876AA"/>
                </a:solidFill>
                <a:latin typeface="Courier New" panose="02070309020205020404" pitchFamily="49" charset="0"/>
                <a:cs typeface="Courier New" panose="02070309020205020404" pitchFamily="49" charset="0"/>
              </a:rPr>
              <a:t>QDir</a:t>
            </a:r>
            <a:r>
              <a:rPr lang="en-US" b="1" dirty="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directory(</a:t>
            </a:r>
            <a:r>
              <a:rPr lang="en-US" b="1" dirty="0">
                <a:solidFill>
                  <a:srgbClr val="6A8759"/>
                </a:solidFill>
                <a:latin typeface="Courier New" panose="02070309020205020404" pitchFamily="49" charset="0"/>
                <a:cs typeface="Courier New" panose="02070309020205020404" pitchFamily="49" charset="0"/>
              </a:rPr>
              <a:t>"Documents/Letters"</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endParaRPr lang="en-US" b="1" dirty="0">
              <a:solidFill>
                <a:srgbClr val="800080"/>
              </a:solidFill>
              <a:latin typeface="Courier New" pitchFamily="49" charset="0"/>
              <a:cs typeface="Courier New" pitchFamily="49" charset="0"/>
            </a:endParaRPr>
          </a:p>
          <a:p>
            <a:pPr defTabSz="914400" eaLnBrk="0" fontAlgn="base" hangingPunct="0">
              <a:spcBef>
                <a:spcPct val="0"/>
              </a:spcBef>
              <a:spcAft>
                <a:spcPct val="0"/>
              </a:spcAft>
            </a:pPr>
            <a:r>
              <a:rPr lang="en-US" b="1" dirty="0" err="1">
                <a:solidFill>
                  <a:srgbClr val="9876AA"/>
                </a:solidFill>
                <a:latin typeface="Courier New" panose="02070309020205020404" pitchFamily="49" charset="0"/>
                <a:cs typeface="Courier New" panose="02070309020205020404" pitchFamily="49" charset="0"/>
              </a:rPr>
              <a:t>QString</a:t>
            </a:r>
            <a:r>
              <a:rPr lang="en-US" b="1" dirty="0" smtClean="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path =</a:t>
            </a:r>
          </a:p>
          <a:p>
            <a:pPr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    </a:t>
            </a:r>
            <a:r>
              <a:rPr lang="en-US" b="1" dirty="0" err="1">
                <a:solidFill>
                  <a:srgbClr val="A9B7C6"/>
                </a:solidFill>
                <a:latin typeface="Courier New" panose="02070309020205020404" pitchFamily="49" charset="0"/>
                <a:cs typeface="Courier New" panose="02070309020205020404" pitchFamily="49" charset="0"/>
              </a:rPr>
              <a:t>directory.filePath</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b="1" dirty="0">
                <a:solidFill>
                  <a:srgbClr val="000000"/>
                </a:solidFill>
                <a:latin typeface="Courier New" pitchFamily="49" charset="0"/>
                <a:cs typeface="Courier New" pitchFamily="49" charset="0"/>
              </a:rPr>
              <a:t> </a:t>
            </a:r>
            <a:r>
              <a:rPr lang="en-US" b="1" dirty="0" smtClean="0">
                <a:solidFill>
                  <a:srgbClr val="000000"/>
                </a:solidFill>
                <a:latin typeface="Courier New" pitchFamily="49" charset="0"/>
                <a:cs typeface="Courier New" pitchFamily="49" charset="0"/>
              </a:rPr>
              <a:t>       </a:t>
            </a:r>
            <a:r>
              <a:rPr lang="en-US" b="1" dirty="0">
                <a:solidFill>
                  <a:srgbClr val="6A8759"/>
                </a:solidFill>
                <a:latin typeface="Courier New" panose="02070309020205020404" pitchFamily="49" charset="0"/>
                <a:cs typeface="Courier New" panose="02070309020205020404" pitchFamily="49" charset="0"/>
              </a:rPr>
              <a:t>"contents.txt"</a:t>
            </a:r>
          </a:p>
          <a:p>
            <a:pPr defTabSz="914400" eaLnBrk="0" fontAlgn="base" hangingPunct="0">
              <a:spcBef>
                <a:spcPct val="0"/>
              </a:spcBef>
              <a:spcAft>
                <a:spcPct val="0"/>
              </a:spcAft>
            </a:pPr>
            <a:r>
              <a:rPr lang="en-US" b="1" dirty="0" smtClean="0">
                <a:solidFill>
                  <a:srgbClr val="00000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endParaRPr lang="en-US" b="1" dirty="0">
              <a:solidFill>
                <a:srgbClr val="000000"/>
              </a:solidFill>
              <a:latin typeface="Courier New" pitchFamily="49" charset="0"/>
              <a:cs typeface="Courier New" pitchFamily="49" charset="0"/>
            </a:endParaRPr>
          </a:p>
          <a:p>
            <a:pPr defTabSz="914400" eaLnBrk="0" fontAlgn="base" hangingPunct="0">
              <a:spcBef>
                <a:spcPct val="0"/>
              </a:spcBef>
              <a:spcAft>
                <a:spcPct val="0"/>
              </a:spcAft>
            </a:pPr>
            <a:r>
              <a:rPr lang="en-US" b="1" dirty="0" err="1">
                <a:solidFill>
                  <a:srgbClr val="9876AA"/>
                </a:solidFill>
                <a:latin typeface="Courier New" panose="02070309020205020404" pitchFamily="49" charset="0"/>
                <a:cs typeface="Courier New" panose="02070309020205020404" pitchFamily="49" charset="0"/>
              </a:rPr>
              <a:t>QString</a:t>
            </a:r>
            <a:r>
              <a:rPr lang="en-US" b="1" dirty="0" smtClean="0">
                <a:solidFill>
                  <a:srgbClr val="C0C0C0"/>
                </a:solidFill>
                <a:latin typeface="Courier New" pitchFamily="49" charset="0"/>
                <a:cs typeface="Courier New" pitchFamily="49" charset="0"/>
              </a:rPr>
              <a:t> </a:t>
            </a:r>
            <a:r>
              <a:rPr lang="en-US" b="1" dirty="0" err="1">
                <a:solidFill>
                  <a:srgbClr val="A9B7C6"/>
                </a:solidFill>
                <a:latin typeface="Courier New" panose="02070309020205020404" pitchFamily="49" charset="0"/>
                <a:cs typeface="Courier New" panose="02070309020205020404" pitchFamily="49" charset="0"/>
              </a:rPr>
              <a:t>absolutePath</a:t>
            </a:r>
            <a:r>
              <a:rPr lang="en-US" b="1" dirty="0">
                <a:solidFill>
                  <a:srgbClr val="A9B7C6"/>
                </a:solidFill>
                <a:latin typeface="Courier New" panose="02070309020205020404" pitchFamily="49" charset="0"/>
                <a:cs typeface="Courier New" panose="02070309020205020404" pitchFamily="49" charset="0"/>
              </a:rPr>
              <a:t> =</a:t>
            </a:r>
          </a:p>
          <a:p>
            <a:pPr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    </a:t>
            </a:r>
            <a:r>
              <a:rPr lang="en-US" b="1" dirty="0" err="1">
                <a:solidFill>
                  <a:srgbClr val="A9B7C6"/>
                </a:solidFill>
                <a:latin typeface="Courier New" panose="02070309020205020404" pitchFamily="49" charset="0"/>
                <a:cs typeface="Courier New" panose="02070309020205020404" pitchFamily="49" charset="0"/>
              </a:rPr>
              <a:t>directory.absoluteFilePath</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b="1" dirty="0">
                <a:solidFill>
                  <a:srgbClr val="6A8759"/>
                </a:solidFill>
                <a:latin typeface="Courier New" panose="02070309020205020404" pitchFamily="49" charset="0"/>
                <a:cs typeface="Courier New" panose="02070309020205020404" pitchFamily="49" charset="0"/>
              </a:rPr>
              <a:t>        "contents.txt"</a:t>
            </a:r>
          </a:p>
          <a:p>
            <a:pPr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941723489"/>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FILESYSTEM: </a:t>
            </a:r>
            <a:r>
              <a:rPr lang="en-US" dirty="0" smtClean="0">
                <a:solidFill>
                  <a:schemeClr val="accent1"/>
                </a:solidFill>
              </a:rPr>
              <a:t>QFILE</a:t>
            </a:r>
            <a:endParaRPr lang="en-US" dirty="0">
              <a:solidFill>
                <a:schemeClr val="accent1"/>
              </a:solidFill>
            </a:endParaRPr>
          </a:p>
        </p:txBody>
      </p:sp>
      <p:sp>
        <p:nvSpPr>
          <p:cNvPr id="5" name="Content Placeholder 4"/>
          <p:cNvSpPr>
            <a:spLocks noGrp="1"/>
          </p:cNvSpPr>
          <p:nvPr>
            <p:ph sz="quarter" idx="11"/>
          </p:nvPr>
        </p:nvSpPr>
        <p:spPr>
          <a:xfrm>
            <a:off x="286941" y="897732"/>
            <a:ext cx="4056459" cy="4099718"/>
          </a:xfrm>
        </p:spPr>
        <p:txBody>
          <a:bodyPr>
            <a:normAutofit lnSpcReduction="10000"/>
          </a:bodyPr>
          <a:lstStyle/>
          <a:p>
            <a:r>
              <a:rPr lang="en-US" dirty="0" err="1" smtClean="0">
                <a:solidFill>
                  <a:schemeClr val="accent3"/>
                </a:solidFill>
              </a:rPr>
              <a:t>QFile</a:t>
            </a:r>
            <a:r>
              <a:rPr lang="en-US" dirty="0" smtClean="0"/>
              <a:t> provides methods to create, remove, rename, resize and set permissions.</a:t>
            </a:r>
          </a:p>
          <a:p>
            <a:r>
              <a:rPr lang="en-US" dirty="0" smtClean="0">
                <a:solidFill>
                  <a:schemeClr val="accent1"/>
                </a:solidFill>
              </a:rPr>
              <a:t>Also </a:t>
            </a:r>
            <a:r>
              <a:rPr lang="en-US" dirty="0" err="1" smtClean="0">
                <a:solidFill>
                  <a:schemeClr val="accent3"/>
                </a:solidFill>
              </a:rPr>
              <a:t>QFile</a:t>
            </a:r>
            <a:r>
              <a:rPr lang="en-US" dirty="0" smtClean="0">
                <a:solidFill>
                  <a:schemeClr val="accent1"/>
                </a:solidFill>
              </a:rPr>
              <a:t> provides interface for data reading/writing.</a:t>
            </a:r>
          </a:p>
          <a:p>
            <a:r>
              <a:rPr lang="en-US" dirty="0" smtClean="0">
                <a:solidFill>
                  <a:schemeClr val="accent1"/>
                </a:solidFill>
              </a:rPr>
              <a:t>These methods are inherited from parent </a:t>
            </a:r>
            <a:r>
              <a:rPr lang="en-US" dirty="0" err="1" smtClean="0">
                <a:solidFill>
                  <a:schemeClr val="accent3"/>
                </a:solidFill>
              </a:rPr>
              <a:t>QIODevice</a:t>
            </a:r>
            <a:r>
              <a:rPr lang="en-US" dirty="0" smtClean="0">
                <a:solidFill>
                  <a:schemeClr val="accent1"/>
                </a:solidFill>
              </a:rPr>
              <a:t>.</a:t>
            </a:r>
          </a:p>
          <a:p>
            <a:r>
              <a:rPr lang="en-US" dirty="0" err="1" smtClean="0">
                <a:solidFill>
                  <a:schemeClr val="accent3"/>
                </a:solidFill>
              </a:rPr>
              <a:t>QIODevice</a:t>
            </a:r>
            <a:r>
              <a:rPr lang="en-US" dirty="0" smtClean="0">
                <a:solidFill>
                  <a:schemeClr val="accent1"/>
                </a:solidFill>
              </a:rPr>
              <a:t> is abstraction for file-like objects.</a:t>
            </a:r>
            <a:endParaRPr lang="en-US" dirty="0">
              <a:solidFill>
                <a:schemeClr val="accent1"/>
              </a:solidFill>
            </a:endParaRPr>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defTabSz="914400" eaLnBrk="0" fontAlgn="base" hangingPunct="0">
              <a:spcBef>
                <a:spcPct val="0"/>
              </a:spcBef>
              <a:spcAft>
                <a:spcPct val="0"/>
              </a:spcAft>
            </a:pPr>
            <a:r>
              <a:rPr lang="en-US" sz="1600" b="1" dirty="0" err="1" smtClean="0">
                <a:solidFill>
                  <a:srgbClr val="9876AA"/>
                </a:solidFill>
                <a:latin typeface="Courier New" pitchFamily="49" charset="0"/>
                <a:cs typeface="Courier New" panose="02070309020205020404" pitchFamily="49" charset="0"/>
              </a:rPr>
              <a:t>QFile</a:t>
            </a:r>
            <a:r>
              <a:rPr lang="en-US" sz="1600" b="1" dirty="0" smtClean="0">
                <a:solidFill>
                  <a:srgbClr val="C0C0C0"/>
                </a:solidFill>
                <a:latin typeface="Courier New" pitchFamily="49" charset="0"/>
                <a:cs typeface="Courier New" pitchFamily="49" charset="0"/>
              </a:rPr>
              <a:t> </a:t>
            </a:r>
            <a:r>
              <a:rPr lang="en-US" sz="1600" b="1" dirty="0">
                <a:solidFill>
                  <a:srgbClr val="A9B7C6"/>
                </a:solidFill>
                <a:latin typeface="Courier New" panose="02070309020205020404" pitchFamily="49" charset="0"/>
                <a:cs typeface="Courier New" panose="02070309020205020404" pitchFamily="49" charset="0"/>
              </a:rPr>
              <a:t>file</a:t>
            </a:r>
            <a:r>
              <a:rPr lang="en-US" sz="1600" b="1" dirty="0" smtClean="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endParaRPr lang="en-US" sz="1600" b="1" dirty="0">
              <a:solidFill>
                <a:srgbClr val="A9B7C6"/>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sz="1600" b="1" dirty="0" err="1">
                <a:solidFill>
                  <a:srgbClr val="9876AA"/>
                </a:solidFill>
                <a:latin typeface="Courier New" pitchFamily="49" charset="0"/>
                <a:cs typeface="Courier New" panose="02070309020205020404" pitchFamily="49" charset="0"/>
              </a:rPr>
              <a:t>QDir</a:t>
            </a:r>
            <a:r>
              <a:rPr lang="en-US" sz="1600" b="1" dirty="0">
                <a:solidFill>
                  <a:srgbClr val="A9B7C6"/>
                </a:solidFill>
                <a:latin typeface="Courier New" panose="02070309020205020404" pitchFamily="49" charset="0"/>
                <a:cs typeface="Courier New" panose="02070309020205020404" pitchFamily="49" charset="0"/>
              </a:rPr>
              <a:t>::</a:t>
            </a:r>
            <a:r>
              <a:rPr lang="en-US" sz="1600" b="1" dirty="0" err="1">
                <a:solidFill>
                  <a:srgbClr val="A9B7C6"/>
                </a:solidFill>
                <a:latin typeface="Courier New" panose="02070309020205020404" pitchFamily="49" charset="0"/>
                <a:cs typeface="Courier New" panose="02070309020205020404" pitchFamily="49" charset="0"/>
              </a:rPr>
              <a:t>setCurrent</a:t>
            </a:r>
            <a:r>
              <a:rPr lang="en-US" sz="1600" b="1" dirty="0">
                <a:solidFill>
                  <a:srgbClr val="A9B7C6"/>
                </a:solidFill>
                <a:latin typeface="Courier New" panose="02070309020205020404" pitchFamily="49" charset="0"/>
                <a:cs typeface="Courier New" panose="02070309020205020404" pitchFamily="49" charset="0"/>
              </a:rPr>
              <a:t>(</a:t>
            </a:r>
            <a:r>
              <a:rPr lang="en-US" sz="1600" b="1" dirty="0">
                <a:solidFill>
                  <a:srgbClr val="6A8759"/>
                </a:solidFill>
                <a:latin typeface="Courier New" panose="02070309020205020404" pitchFamily="49" charset="0"/>
                <a:cs typeface="Courier New" panose="02070309020205020404" pitchFamily="49" charset="0"/>
              </a:rPr>
              <a:t>"/</a:t>
            </a:r>
            <a:r>
              <a:rPr lang="en-US" sz="1600" b="1" dirty="0" err="1">
                <a:solidFill>
                  <a:srgbClr val="6A8759"/>
                </a:solidFill>
                <a:latin typeface="Courier New" panose="02070309020205020404" pitchFamily="49" charset="0"/>
                <a:cs typeface="Courier New" panose="02070309020205020404" pitchFamily="49" charset="0"/>
              </a:rPr>
              <a:t>tmp</a:t>
            </a:r>
            <a:r>
              <a:rPr lang="en-US" sz="1600" b="1" dirty="0" smtClean="0">
                <a:solidFill>
                  <a:srgbClr val="6A8759"/>
                </a:solidFill>
                <a:latin typeface="Courier New" panose="02070309020205020404" pitchFamily="49" charset="0"/>
                <a:cs typeface="Courier New" panose="02070309020205020404" pitchFamily="49" charset="0"/>
              </a:rPr>
              <a:t>"</a:t>
            </a:r>
            <a:r>
              <a:rPr lang="en-US" sz="1600" b="1" dirty="0" smtClean="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endParaRPr lang="en-US" sz="1600" b="1" dirty="0">
              <a:solidFill>
                <a:srgbClr val="A9B7C6"/>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sz="1600" b="1" dirty="0" err="1">
                <a:solidFill>
                  <a:srgbClr val="A9B7C6"/>
                </a:solidFill>
                <a:latin typeface="Courier New" panose="02070309020205020404" pitchFamily="49" charset="0"/>
                <a:cs typeface="Courier New" panose="02070309020205020404" pitchFamily="49" charset="0"/>
              </a:rPr>
              <a:t>file.setFileName</a:t>
            </a:r>
            <a:r>
              <a:rPr lang="en-US" sz="1600" b="1" dirty="0">
                <a:solidFill>
                  <a:srgbClr val="A9B7C6"/>
                </a:solidFill>
                <a:latin typeface="Courier New" panose="02070309020205020404" pitchFamily="49" charset="0"/>
                <a:cs typeface="Courier New" panose="02070309020205020404" pitchFamily="49" charset="0"/>
              </a:rPr>
              <a:t>(</a:t>
            </a:r>
            <a:r>
              <a:rPr lang="en-US" sz="1600" b="1" dirty="0">
                <a:solidFill>
                  <a:srgbClr val="6A8759"/>
                </a:solidFill>
                <a:latin typeface="Courier New" panose="02070309020205020404" pitchFamily="49" charset="0"/>
                <a:cs typeface="Courier New" panose="02070309020205020404" pitchFamily="49" charset="0"/>
              </a:rPr>
              <a:t>"readme.txt</a:t>
            </a:r>
            <a:r>
              <a:rPr lang="en-US" sz="1600" b="1" dirty="0" smtClean="0">
                <a:solidFill>
                  <a:srgbClr val="6A8759"/>
                </a:solidFill>
                <a:latin typeface="Courier New" panose="02070309020205020404" pitchFamily="49" charset="0"/>
                <a:cs typeface="Courier New" panose="02070309020205020404" pitchFamily="49" charset="0"/>
              </a:rPr>
              <a:t>"</a:t>
            </a:r>
            <a:r>
              <a:rPr lang="en-US" sz="1600" b="1" dirty="0" smtClean="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endParaRPr lang="en-US" sz="1600" b="1" dirty="0">
              <a:solidFill>
                <a:srgbClr val="A9B7C6"/>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sz="1600" b="1" dirty="0" err="1">
                <a:solidFill>
                  <a:srgbClr val="A9B7C6"/>
                </a:solidFill>
                <a:latin typeface="Courier New" panose="02070309020205020404" pitchFamily="49" charset="0"/>
                <a:cs typeface="Courier New" panose="02070309020205020404" pitchFamily="49" charset="0"/>
              </a:rPr>
              <a:t>file.rename</a:t>
            </a:r>
            <a:r>
              <a:rPr lang="en-US" sz="1600" b="1" dirty="0">
                <a:solidFill>
                  <a:srgbClr val="A9B7C6"/>
                </a:solidFill>
                <a:latin typeface="Courier New" panose="02070309020205020404" pitchFamily="49" charset="0"/>
                <a:cs typeface="Courier New" panose="02070309020205020404" pitchFamily="49" charset="0"/>
              </a:rPr>
              <a:t>(</a:t>
            </a:r>
            <a:r>
              <a:rPr lang="en-US" sz="1600" b="1" dirty="0">
                <a:solidFill>
                  <a:srgbClr val="6A8759"/>
                </a:solidFill>
                <a:latin typeface="Courier New" panose="02070309020205020404" pitchFamily="49" charset="0"/>
                <a:cs typeface="Courier New" panose="02070309020205020404" pitchFamily="49" charset="0"/>
              </a:rPr>
              <a:t>"</a:t>
            </a:r>
            <a:r>
              <a:rPr lang="en-US" sz="1600" b="1" dirty="0" err="1">
                <a:solidFill>
                  <a:srgbClr val="6A8759"/>
                </a:solidFill>
                <a:latin typeface="Courier New" panose="02070309020205020404" pitchFamily="49" charset="0"/>
                <a:cs typeface="Courier New" panose="02070309020205020404" pitchFamily="49" charset="0"/>
              </a:rPr>
              <a:t>readme.bak</a:t>
            </a:r>
            <a:r>
              <a:rPr lang="en-US" sz="1600" b="1" dirty="0" smtClean="0">
                <a:solidFill>
                  <a:srgbClr val="6A8759"/>
                </a:solidFill>
                <a:latin typeface="Courier New" panose="02070309020205020404" pitchFamily="49" charset="0"/>
                <a:cs typeface="Courier New" panose="02070309020205020404" pitchFamily="49" charset="0"/>
              </a:rPr>
              <a:t>"</a:t>
            </a:r>
            <a:r>
              <a:rPr lang="en-US" sz="1600" b="1" dirty="0" smtClean="0">
                <a:solidFill>
                  <a:srgbClr val="A9B7C6"/>
                </a:solidFill>
                <a:latin typeface="Courier New" panose="02070309020205020404" pitchFamily="49" charset="0"/>
                <a:cs typeface="Courier New" panose="02070309020205020404" pitchFamily="49" charset="0"/>
              </a:rPr>
              <a:t>);</a:t>
            </a:r>
            <a:endParaRPr lang="en-US" sz="1600" b="1" dirty="0">
              <a:solidFill>
                <a:srgbClr val="A9B7C6"/>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273813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QT </a:t>
            </a:r>
            <a:r>
              <a:rPr lang="en-US" dirty="0" smtClean="0"/>
              <a:t>Ecosystem: </a:t>
            </a:r>
            <a:r>
              <a:rPr lang="en-US" dirty="0" smtClean="0">
                <a:solidFill>
                  <a:schemeClr val="accent1"/>
                </a:solidFill>
              </a:rPr>
              <a:t>OTHER TOOLS</a:t>
            </a:r>
            <a:endParaRPr lang="en-US" dirty="0">
              <a:solidFill>
                <a:schemeClr val="accent1"/>
              </a:solidFill>
            </a:endParaRPr>
          </a:p>
        </p:txBody>
      </p:sp>
      <p:sp>
        <p:nvSpPr>
          <p:cNvPr id="5" name="Content Placeholder 4"/>
          <p:cNvSpPr>
            <a:spLocks noGrp="1"/>
          </p:cNvSpPr>
          <p:nvPr>
            <p:ph sz="quarter" idx="11"/>
          </p:nvPr>
        </p:nvSpPr>
        <p:spPr/>
        <p:txBody>
          <a:bodyPr>
            <a:normAutofit/>
          </a:bodyPr>
          <a:lstStyle/>
          <a:p>
            <a:r>
              <a:rPr lang="ru-RU" dirty="0" smtClean="0">
                <a:solidFill>
                  <a:schemeClr val="accent3"/>
                </a:solidFill>
              </a:rPr>
              <a:t>uic</a:t>
            </a:r>
            <a:r>
              <a:rPr lang="en-US" dirty="0" smtClean="0"/>
              <a:t> – UI compiler, compiles .ui files to C++ sources</a:t>
            </a:r>
            <a:r>
              <a:rPr lang="en-US" dirty="0" smtClean="0">
                <a:solidFill>
                  <a:schemeClr val="accent1"/>
                </a:solidFill>
              </a:rPr>
              <a:t>.</a:t>
            </a:r>
          </a:p>
          <a:p>
            <a:r>
              <a:rPr lang="en-US" dirty="0" err="1" smtClean="0">
                <a:solidFill>
                  <a:schemeClr val="accent3"/>
                </a:solidFill>
              </a:rPr>
              <a:t>rc</a:t>
            </a:r>
            <a:r>
              <a:rPr lang="ru-RU" dirty="0" smtClean="0">
                <a:solidFill>
                  <a:schemeClr val="accent3"/>
                </a:solidFill>
              </a:rPr>
              <a:t>c</a:t>
            </a:r>
            <a:r>
              <a:rPr lang="en-US" dirty="0" smtClean="0"/>
              <a:t> processes resources files</a:t>
            </a:r>
            <a:r>
              <a:rPr lang="en-US" dirty="0" smtClean="0">
                <a:solidFill>
                  <a:schemeClr val="accent1"/>
                </a:solidFill>
              </a:rPr>
              <a:t>.</a:t>
            </a:r>
          </a:p>
          <a:p>
            <a:endParaRPr lang="en-US" dirty="0">
              <a:solidFill>
                <a:schemeClr val="accent1"/>
              </a:solidFill>
            </a:endParaRPr>
          </a:p>
          <a:p>
            <a:r>
              <a:rPr lang="en-US" dirty="0">
                <a:solidFill>
                  <a:schemeClr val="accent3"/>
                </a:solidFill>
              </a:rPr>
              <a:t>linguist</a:t>
            </a:r>
            <a:r>
              <a:rPr lang="en-US" dirty="0" smtClean="0">
                <a:solidFill>
                  <a:schemeClr val="accent1"/>
                </a:solidFill>
              </a:rPr>
              <a:t> – tool for projects localization.</a:t>
            </a:r>
          </a:p>
          <a:p>
            <a:r>
              <a:rPr lang="en-US" dirty="0" err="1">
                <a:solidFill>
                  <a:schemeClr val="accent3"/>
                </a:solidFill>
              </a:rPr>
              <a:t>makeqpf</a:t>
            </a:r>
            <a:r>
              <a:rPr lang="en-US" dirty="0" smtClean="0">
                <a:solidFill>
                  <a:schemeClr val="accent1"/>
                </a:solidFill>
              </a:rPr>
              <a:t> c</a:t>
            </a:r>
            <a:r>
              <a:rPr lang="en-US" dirty="0" smtClean="0"/>
              <a:t>reates </a:t>
            </a:r>
            <a:r>
              <a:rPr lang="en-US" dirty="0"/>
              <a:t>pre-rendered fonts for embedded devices.</a:t>
            </a:r>
            <a:endParaRPr lang="en-US" dirty="0">
              <a:solidFill>
                <a:schemeClr val="accent1"/>
              </a:solidFill>
            </a:endParaRPr>
          </a:p>
        </p:txBody>
      </p:sp>
    </p:spTree>
    <p:extLst>
      <p:ext uri="{BB962C8B-B14F-4D97-AF65-F5344CB8AC3E}">
        <p14:creationId xmlns:p14="http://schemas.microsoft.com/office/powerpoint/2010/main" val="1877134581"/>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FILESYSTEM: </a:t>
            </a:r>
            <a:r>
              <a:rPr lang="en-US" dirty="0" smtClean="0">
                <a:solidFill>
                  <a:schemeClr val="accent1"/>
                </a:solidFill>
              </a:rPr>
              <a:t>QIODEVICE</a:t>
            </a:r>
            <a:endParaRPr lang="en-US" dirty="0">
              <a:solidFill>
                <a:schemeClr val="accent1"/>
              </a:solidFill>
            </a:endParaRPr>
          </a:p>
        </p:txBody>
      </p:sp>
      <p:sp>
        <p:nvSpPr>
          <p:cNvPr id="5" name="Content Placeholder 4"/>
          <p:cNvSpPr>
            <a:spLocks noGrp="1"/>
          </p:cNvSpPr>
          <p:nvPr>
            <p:ph sz="quarter" idx="11"/>
          </p:nvPr>
        </p:nvSpPr>
        <p:spPr>
          <a:xfrm>
            <a:off x="286941" y="897732"/>
            <a:ext cx="4056459" cy="4099718"/>
          </a:xfrm>
        </p:spPr>
        <p:txBody>
          <a:bodyPr>
            <a:normAutofit/>
          </a:bodyPr>
          <a:lstStyle/>
          <a:p>
            <a:r>
              <a:rPr lang="en-US" dirty="0" err="1" smtClean="0">
                <a:solidFill>
                  <a:schemeClr val="accent3"/>
                </a:solidFill>
              </a:rPr>
              <a:t>QIODevice</a:t>
            </a:r>
            <a:r>
              <a:rPr lang="en-US" dirty="0" smtClean="0"/>
              <a:t> provides methods for IO operations.</a:t>
            </a:r>
          </a:p>
          <a:p>
            <a:r>
              <a:rPr lang="en-US" dirty="0" err="1" smtClean="0">
                <a:solidFill>
                  <a:schemeClr val="accent3"/>
                </a:solidFill>
              </a:rPr>
              <a:t>QFile</a:t>
            </a:r>
            <a:r>
              <a:rPr lang="en-US" dirty="0" smtClean="0"/>
              <a:t> </a:t>
            </a:r>
            <a:r>
              <a:rPr lang="en-US" dirty="0" err="1" smtClean="0"/>
              <a:t>reeimplements</a:t>
            </a:r>
            <a:r>
              <a:rPr lang="en-US" dirty="0" smtClean="0"/>
              <a:t> these methods.</a:t>
            </a:r>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defTabSz="914400" eaLnBrk="0" fontAlgn="base" hangingPunct="0">
              <a:spcBef>
                <a:spcPct val="0"/>
              </a:spcBef>
              <a:spcAft>
                <a:spcPct val="0"/>
              </a:spcAft>
            </a:pPr>
            <a:r>
              <a:rPr lang="en-US" b="1" dirty="0" err="1">
                <a:solidFill>
                  <a:srgbClr val="9876AA"/>
                </a:solidFill>
                <a:latin typeface="Courier New" panose="02070309020205020404" pitchFamily="49" charset="0"/>
                <a:cs typeface="Courier New" panose="02070309020205020404" pitchFamily="49" charset="0"/>
              </a:rPr>
              <a:t>QFile</a:t>
            </a:r>
            <a:r>
              <a:rPr lang="en-US" b="1" dirty="0" smtClean="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file(</a:t>
            </a:r>
            <a:r>
              <a:rPr lang="en-US" b="1" dirty="0">
                <a:solidFill>
                  <a:srgbClr val="6A8759"/>
                </a:solidFill>
                <a:latin typeface="Courier New" panose="02070309020205020404" pitchFamily="49" charset="0"/>
                <a:cs typeface="Courier New" panose="02070309020205020404" pitchFamily="49" charset="0"/>
              </a:rPr>
              <a:t>"in.txt"</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endParaRPr lang="en-US" b="1" dirty="0">
              <a:solidFill>
                <a:srgbClr val="000000"/>
              </a:solidFill>
              <a:latin typeface="Courier New" pitchFamily="49" charset="0"/>
              <a:cs typeface="Courier New" pitchFamily="49" charset="0"/>
            </a:endParaRPr>
          </a:p>
          <a:p>
            <a:pPr defTabSz="914400" eaLnBrk="0" fontAlgn="base" hangingPunct="0">
              <a:spcBef>
                <a:spcPct val="0"/>
              </a:spcBef>
              <a:spcAft>
                <a:spcPct val="0"/>
              </a:spcAft>
            </a:pPr>
            <a:r>
              <a:rPr lang="en-US" b="1" dirty="0">
                <a:solidFill>
                  <a:srgbClr val="CC7832"/>
                </a:solidFill>
                <a:latin typeface="Courier New" panose="02070309020205020404" pitchFamily="49" charset="0"/>
                <a:cs typeface="Courier New" panose="02070309020205020404" pitchFamily="49" charset="0"/>
              </a:rPr>
              <a:t>if</a:t>
            </a:r>
            <a:r>
              <a:rPr lang="en-US" b="1" dirty="0" smtClean="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a:t>
            </a:r>
            <a:r>
              <a:rPr lang="en-US" b="1" dirty="0" err="1">
                <a:solidFill>
                  <a:srgbClr val="A9B7C6"/>
                </a:solidFill>
                <a:latin typeface="Courier New" panose="02070309020205020404" pitchFamily="49" charset="0"/>
                <a:cs typeface="Courier New" panose="02070309020205020404" pitchFamily="49" charset="0"/>
              </a:rPr>
              <a:t>file.open</a:t>
            </a:r>
            <a:r>
              <a:rPr lang="en-US" b="1" dirty="0">
                <a:solidFill>
                  <a:srgbClr val="A9B7C6"/>
                </a:solidFill>
                <a:latin typeface="Courier New" panose="02070309020205020404" pitchFamily="49" charset="0"/>
                <a:cs typeface="Courier New" panose="02070309020205020404" pitchFamily="49" charset="0"/>
              </a:rPr>
              <a:t>(</a:t>
            </a:r>
            <a:r>
              <a:rPr lang="en-US" b="1" dirty="0" err="1">
                <a:solidFill>
                  <a:srgbClr val="9876AA"/>
                </a:solidFill>
                <a:latin typeface="Courier New" panose="02070309020205020404" pitchFamily="49" charset="0"/>
                <a:cs typeface="Courier New" panose="02070309020205020404" pitchFamily="49" charset="0"/>
              </a:rPr>
              <a:t>QIODevice</a:t>
            </a:r>
            <a:r>
              <a:rPr lang="en-US" b="1" dirty="0">
                <a:solidFill>
                  <a:srgbClr val="A9B7C6"/>
                </a:solidFill>
                <a:latin typeface="Courier New" panose="02070309020205020404" pitchFamily="49" charset="0"/>
                <a:cs typeface="Courier New" panose="02070309020205020404" pitchFamily="49" charset="0"/>
              </a:rPr>
              <a:t>::</a:t>
            </a:r>
            <a:r>
              <a:rPr lang="en-US" b="1" dirty="0" err="1">
                <a:solidFill>
                  <a:srgbClr val="9876AA"/>
                </a:solidFill>
                <a:latin typeface="Courier New" panose="02070309020205020404" pitchFamily="49" charset="0"/>
                <a:cs typeface="Courier New" panose="02070309020205020404" pitchFamily="49" charset="0"/>
              </a:rPr>
              <a:t>ReadOnly</a:t>
            </a:r>
            <a:r>
              <a:rPr lang="en-US" b="1" dirty="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b="1" dirty="0">
                <a:solidFill>
                  <a:srgbClr val="000000"/>
                </a:solidFill>
                <a:latin typeface="Courier New" pitchFamily="49" charset="0"/>
                <a:cs typeface="Courier New" pitchFamily="49" charset="0"/>
              </a:rPr>
              <a:t> </a:t>
            </a:r>
            <a:r>
              <a:rPr lang="en-US" b="1" dirty="0" smtClean="0">
                <a:solidFill>
                  <a:srgbClr val="000000"/>
                </a:solidFill>
                <a:latin typeface="Courier New" pitchFamily="49" charset="0"/>
                <a:cs typeface="Courier New" pitchFamily="49" charset="0"/>
              </a:rPr>
              <a:t>       </a:t>
            </a:r>
            <a:r>
              <a:rPr lang="en-US" b="1" dirty="0" err="1">
                <a:solidFill>
                  <a:srgbClr val="9876AA"/>
                </a:solidFill>
                <a:latin typeface="Courier New" panose="02070309020205020404" pitchFamily="49" charset="0"/>
                <a:cs typeface="Courier New" panose="02070309020205020404" pitchFamily="49" charset="0"/>
              </a:rPr>
              <a:t>QIODevice</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9876AA"/>
                </a:solidFill>
                <a:latin typeface="Courier New" panose="02070309020205020404" pitchFamily="49" charset="0"/>
                <a:cs typeface="Courier New" panose="02070309020205020404" pitchFamily="49" charset="0"/>
              </a:rPr>
              <a:t>Text</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b="1" dirty="0">
                <a:solidFill>
                  <a:srgbClr val="000000"/>
                </a:solidFill>
                <a:latin typeface="Courier New" pitchFamily="49" charset="0"/>
                <a:cs typeface="Courier New" pitchFamily="49" charset="0"/>
              </a:rPr>
              <a:t> </a:t>
            </a:r>
            <a:r>
              <a:rPr lang="en-US" b="1" dirty="0" smtClean="0">
                <a:solidFill>
                  <a:srgbClr val="000000"/>
                </a:solidFill>
                <a:latin typeface="Courier New" pitchFamily="49" charset="0"/>
                <a:cs typeface="Courier New" pitchFamily="49" charset="0"/>
              </a:rPr>
              <a:t>   </a:t>
            </a:r>
            <a:r>
              <a:rPr lang="en-US" b="1" dirty="0">
                <a:solidFill>
                  <a:srgbClr val="CC7832"/>
                </a:solidFill>
                <a:latin typeface="Courier New" panose="02070309020205020404" pitchFamily="49" charset="0"/>
                <a:cs typeface="Courier New" panose="02070309020205020404" pitchFamily="49" charset="0"/>
              </a:rPr>
              <a:t>return</a:t>
            </a:r>
            <a:r>
              <a:rPr lang="en-US" b="1" dirty="0">
                <a:solidFill>
                  <a:srgbClr val="A9B7C6"/>
                </a:solidFill>
                <a:latin typeface="Courier New" panose="02070309020205020404" pitchFamily="49" charset="0"/>
                <a:cs typeface="Courier New" panose="02070309020205020404" pitchFamily="49" charset="0"/>
              </a:rPr>
              <a:t>;</a:t>
            </a:r>
            <a:r>
              <a:rPr lang="en-US" b="1" dirty="0">
                <a:latin typeface="Courier New" pitchFamily="49" charset="0"/>
                <a:cs typeface="Courier New" pitchFamily="49" charset="0"/>
              </a:rPr>
              <a:t> </a:t>
            </a:r>
            <a:endParaRPr lang="en-US" b="1" dirty="0" smtClean="0">
              <a:latin typeface="Courier New" pitchFamily="49" charset="0"/>
              <a:cs typeface="Courier New" pitchFamily="49" charset="0"/>
            </a:endParaRPr>
          </a:p>
          <a:p>
            <a:pPr defTabSz="914400" eaLnBrk="0" fontAlgn="base" hangingPunct="0">
              <a:spcBef>
                <a:spcPct val="0"/>
              </a:spcBef>
              <a:spcAft>
                <a:spcPct val="0"/>
              </a:spcAft>
            </a:pPr>
            <a:r>
              <a:rPr lang="en-US" b="1" dirty="0">
                <a:latin typeface="Courier New" pitchFamily="49" charset="0"/>
                <a:cs typeface="Courier New" pitchFamily="49" charset="0"/>
              </a:rPr>
              <a:t/>
            </a:r>
            <a:br>
              <a:rPr lang="en-US" b="1" dirty="0">
                <a:latin typeface="Courier New" pitchFamily="49" charset="0"/>
                <a:cs typeface="Courier New" pitchFamily="49" charset="0"/>
              </a:rPr>
            </a:br>
            <a:r>
              <a:rPr lang="en-US" b="1" dirty="0">
                <a:solidFill>
                  <a:srgbClr val="CC7832"/>
                </a:solidFill>
                <a:latin typeface="Courier New" panose="02070309020205020404" pitchFamily="49" charset="0"/>
                <a:cs typeface="Courier New" panose="02070309020205020404" pitchFamily="49" charset="0"/>
              </a:rPr>
              <a:t>while</a:t>
            </a:r>
            <a:r>
              <a:rPr lang="en-US" b="1" dirty="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a:t>
            </a:r>
            <a:r>
              <a:rPr lang="en-US" b="1" dirty="0" err="1">
                <a:solidFill>
                  <a:srgbClr val="A9B7C6"/>
                </a:solidFill>
                <a:latin typeface="Courier New" panose="02070309020205020404" pitchFamily="49" charset="0"/>
                <a:cs typeface="Courier New" panose="02070309020205020404" pitchFamily="49" charset="0"/>
              </a:rPr>
              <a:t>file.atEnd</a:t>
            </a:r>
            <a:r>
              <a:rPr lang="en-US" b="1" dirty="0">
                <a:solidFill>
                  <a:srgbClr val="A9B7C6"/>
                </a:solidFill>
                <a:latin typeface="Courier New" panose="02070309020205020404" pitchFamily="49" charset="0"/>
                <a:cs typeface="Courier New" panose="02070309020205020404" pitchFamily="49" charset="0"/>
              </a:rPr>
              <a:t>()) {</a:t>
            </a:r>
          </a:p>
          <a:p>
            <a:pPr defTabSz="914400" eaLnBrk="0" fontAlgn="base" hangingPunct="0">
              <a:spcBef>
                <a:spcPct val="0"/>
              </a:spcBef>
              <a:spcAft>
                <a:spcPct val="0"/>
              </a:spcAft>
            </a:pPr>
            <a:r>
              <a:rPr lang="en-US" b="1" dirty="0">
                <a:solidFill>
                  <a:srgbClr val="000000"/>
                </a:solidFill>
                <a:latin typeface="Courier New" pitchFamily="49" charset="0"/>
                <a:cs typeface="Courier New" pitchFamily="49" charset="0"/>
              </a:rPr>
              <a:t> </a:t>
            </a:r>
            <a:r>
              <a:rPr lang="en-US" b="1" dirty="0" smtClean="0">
                <a:solidFill>
                  <a:srgbClr val="000000"/>
                </a:solidFill>
                <a:latin typeface="Courier New" pitchFamily="49" charset="0"/>
                <a:cs typeface="Courier New" pitchFamily="49" charset="0"/>
              </a:rPr>
              <a:t>   </a:t>
            </a:r>
            <a:r>
              <a:rPr lang="en-US" b="1" dirty="0" err="1">
                <a:solidFill>
                  <a:srgbClr val="9876AA"/>
                </a:solidFill>
                <a:latin typeface="Courier New" panose="02070309020205020404" pitchFamily="49" charset="0"/>
                <a:cs typeface="Courier New" panose="02070309020205020404" pitchFamily="49" charset="0"/>
              </a:rPr>
              <a:t>QByteArray</a:t>
            </a:r>
            <a:r>
              <a:rPr lang="en-US" b="1" dirty="0" smtClean="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line = </a:t>
            </a:r>
            <a:r>
              <a:rPr lang="en-US" b="1" dirty="0" err="1">
                <a:solidFill>
                  <a:srgbClr val="A9B7C6"/>
                </a:solidFill>
                <a:latin typeface="Courier New" panose="02070309020205020404" pitchFamily="49" charset="0"/>
                <a:cs typeface="Courier New" panose="02070309020205020404" pitchFamily="49" charset="0"/>
              </a:rPr>
              <a:t>file.readLine</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    </a:t>
            </a:r>
            <a:r>
              <a:rPr lang="en-US" b="1" dirty="0" err="1">
                <a:solidFill>
                  <a:srgbClr val="A9B7C6"/>
                </a:solidFill>
                <a:latin typeface="Courier New" panose="02070309020205020404" pitchFamily="49" charset="0"/>
                <a:cs typeface="Courier New" panose="02070309020205020404" pitchFamily="49" charset="0"/>
              </a:rPr>
              <a:t>process_line</a:t>
            </a:r>
            <a:r>
              <a:rPr lang="en-US" b="1" dirty="0">
                <a:solidFill>
                  <a:srgbClr val="A9B7C6"/>
                </a:solidFill>
                <a:latin typeface="Courier New" panose="02070309020205020404" pitchFamily="49" charset="0"/>
                <a:cs typeface="Courier New" panose="02070309020205020404" pitchFamily="49" charset="0"/>
              </a:rPr>
              <a:t>(line);</a:t>
            </a:r>
          </a:p>
          <a:p>
            <a:pPr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358573175"/>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FILESYSTEM: </a:t>
            </a:r>
            <a:r>
              <a:rPr lang="en-US" dirty="0" smtClean="0">
                <a:solidFill>
                  <a:schemeClr val="accent1"/>
                </a:solidFill>
              </a:rPr>
              <a:t>QBUFFER</a:t>
            </a:r>
            <a:endParaRPr lang="en-US" dirty="0">
              <a:solidFill>
                <a:schemeClr val="accent1"/>
              </a:solidFill>
            </a:endParaRPr>
          </a:p>
        </p:txBody>
      </p:sp>
      <p:sp>
        <p:nvSpPr>
          <p:cNvPr id="5" name="Content Placeholder 4"/>
          <p:cNvSpPr>
            <a:spLocks noGrp="1"/>
          </p:cNvSpPr>
          <p:nvPr>
            <p:ph sz="quarter" idx="11"/>
          </p:nvPr>
        </p:nvSpPr>
        <p:spPr>
          <a:xfrm>
            <a:off x="286941" y="897732"/>
            <a:ext cx="4056459" cy="4099718"/>
          </a:xfrm>
        </p:spPr>
        <p:txBody>
          <a:bodyPr>
            <a:normAutofit/>
          </a:bodyPr>
          <a:lstStyle/>
          <a:p>
            <a:r>
              <a:rPr lang="en-US" dirty="0" err="1" smtClean="0">
                <a:solidFill>
                  <a:schemeClr val="accent3"/>
                </a:solidFill>
              </a:rPr>
              <a:t>QBuffer</a:t>
            </a:r>
            <a:r>
              <a:rPr lang="en-US" dirty="0" smtClean="0"/>
              <a:t> also derived from </a:t>
            </a:r>
            <a:r>
              <a:rPr lang="en-US" dirty="0" err="1" smtClean="0">
                <a:solidFill>
                  <a:schemeClr val="accent3"/>
                </a:solidFill>
              </a:rPr>
              <a:t>QIODevice</a:t>
            </a:r>
            <a:r>
              <a:rPr lang="en-US" dirty="0" smtClean="0"/>
              <a:t>.</a:t>
            </a:r>
            <a:endParaRPr lang="en-US" dirty="0" smtClean="0">
              <a:solidFill>
                <a:schemeClr val="accent3"/>
              </a:solidFill>
            </a:endParaRPr>
          </a:p>
          <a:p>
            <a:r>
              <a:rPr lang="en-US" dirty="0" smtClean="0"/>
              <a:t>It provides </a:t>
            </a:r>
            <a:r>
              <a:rPr lang="en-US" dirty="0" err="1" smtClean="0">
                <a:solidFill>
                  <a:schemeClr val="accent3"/>
                </a:solidFill>
              </a:rPr>
              <a:t>QIODevice</a:t>
            </a:r>
            <a:r>
              <a:rPr lang="en-US" dirty="0" smtClean="0"/>
              <a:t> interface for a </a:t>
            </a:r>
            <a:r>
              <a:rPr lang="en-US" dirty="0" err="1" smtClean="0">
                <a:solidFill>
                  <a:schemeClr val="accent3"/>
                </a:solidFill>
              </a:rPr>
              <a:t>QByteArray</a:t>
            </a:r>
            <a:r>
              <a:rPr lang="en-US" dirty="0" smtClean="0"/>
              <a:t>.</a:t>
            </a:r>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defTabSz="914400" eaLnBrk="0" fontAlgn="base" hangingPunct="0">
              <a:spcBef>
                <a:spcPct val="0"/>
              </a:spcBef>
              <a:spcAft>
                <a:spcPct val="0"/>
              </a:spcAft>
            </a:pPr>
            <a:r>
              <a:rPr lang="en-US" b="1" dirty="0" err="1" smtClean="0">
                <a:solidFill>
                  <a:srgbClr val="9876AA"/>
                </a:solidFill>
                <a:latin typeface="Courier New" panose="02070309020205020404" pitchFamily="49" charset="0"/>
                <a:cs typeface="Courier New" panose="02070309020205020404" pitchFamily="49" charset="0"/>
              </a:rPr>
              <a:t>QBuffer</a:t>
            </a:r>
            <a:r>
              <a:rPr lang="en-US" b="1" dirty="0" smtClean="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buffer;</a:t>
            </a:r>
          </a:p>
          <a:p>
            <a:pPr defTabSz="914400" eaLnBrk="0" fontAlgn="base" hangingPunct="0">
              <a:spcBef>
                <a:spcPct val="0"/>
              </a:spcBef>
              <a:spcAft>
                <a:spcPct val="0"/>
              </a:spcAft>
            </a:pPr>
            <a:r>
              <a:rPr lang="en-US" b="1" dirty="0">
                <a:solidFill>
                  <a:srgbClr val="CC7832"/>
                </a:solidFill>
                <a:latin typeface="Courier New" panose="02070309020205020404" pitchFamily="49" charset="0"/>
                <a:cs typeface="Courier New" panose="02070309020205020404" pitchFamily="49" charset="0"/>
              </a:rPr>
              <a:t>char</a:t>
            </a:r>
            <a:r>
              <a:rPr lang="en-US" b="1" dirty="0" smtClean="0">
                <a:solidFill>
                  <a:srgbClr val="C0C0C0"/>
                </a:solidFill>
                <a:latin typeface="Courier New" pitchFamily="49" charset="0"/>
                <a:cs typeface="Courier New" pitchFamily="49" charset="0"/>
              </a:rPr>
              <a:t> </a:t>
            </a:r>
            <a:r>
              <a:rPr lang="en-US" b="1" dirty="0" err="1">
                <a:solidFill>
                  <a:srgbClr val="A9B7C6"/>
                </a:solidFill>
                <a:latin typeface="Courier New" panose="02070309020205020404" pitchFamily="49" charset="0"/>
                <a:cs typeface="Courier New" panose="02070309020205020404" pitchFamily="49" charset="0"/>
              </a:rPr>
              <a:t>ch</a:t>
            </a:r>
            <a:r>
              <a:rPr lang="en-US" b="1" dirty="0">
                <a:solidFill>
                  <a:srgbClr val="A9B7C6"/>
                </a:solidFill>
                <a:latin typeface="Courier New" panose="02070309020205020404" pitchFamily="49" charset="0"/>
                <a:cs typeface="Courier New" panose="02070309020205020404" pitchFamily="49" charset="0"/>
              </a:rPr>
              <a:t>; </a:t>
            </a:r>
            <a:br>
              <a:rPr lang="en-US" b="1" dirty="0">
                <a:solidFill>
                  <a:srgbClr val="A9B7C6"/>
                </a:solidFill>
                <a:latin typeface="Courier New" panose="02070309020205020404" pitchFamily="49" charset="0"/>
                <a:cs typeface="Courier New" panose="02070309020205020404" pitchFamily="49" charset="0"/>
              </a:rPr>
            </a:br>
            <a:endParaRPr lang="en-US" b="1" dirty="0">
              <a:solidFill>
                <a:srgbClr val="A9B7C6"/>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b="1" dirty="0" err="1">
                <a:solidFill>
                  <a:srgbClr val="A9B7C6"/>
                </a:solidFill>
                <a:latin typeface="Courier New" panose="02070309020205020404" pitchFamily="49" charset="0"/>
                <a:cs typeface="Courier New" panose="02070309020205020404" pitchFamily="49" charset="0"/>
              </a:rPr>
              <a:t>buffer.open</a:t>
            </a:r>
            <a:r>
              <a:rPr lang="en-US" b="1" dirty="0">
                <a:solidFill>
                  <a:srgbClr val="A9B7C6"/>
                </a:solidFill>
                <a:latin typeface="Courier New" panose="02070309020205020404" pitchFamily="49" charset="0"/>
                <a:cs typeface="Courier New" panose="02070309020205020404" pitchFamily="49" charset="0"/>
              </a:rPr>
              <a:t>(</a:t>
            </a:r>
            <a:r>
              <a:rPr lang="en-US" b="1" dirty="0" err="1">
                <a:solidFill>
                  <a:srgbClr val="9876AA"/>
                </a:solidFill>
                <a:latin typeface="Courier New" panose="02070309020205020404" pitchFamily="49" charset="0"/>
                <a:cs typeface="Courier New" panose="02070309020205020404" pitchFamily="49" charset="0"/>
              </a:rPr>
              <a:t>QBuffer</a:t>
            </a:r>
            <a:r>
              <a:rPr lang="en-US" b="1" dirty="0">
                <a:solidFill>
                  <a:srgbClr val="A9B7C6"/>
                </a:solidFill>
                <a:latin typeface="Courier New" panose="02070309020205020404" pitchFamily="49" charset="0"/>
                <a:cs typeface="Courier New" panose="02070309020205020404" pitchFamily="49" charset="0"/>
              </a:rPr>
              <a:t>::</a:t>
            </a:r>
            <a:r>
              <a:rPr lang="en-US" b="1" dirty="0" err="1">
                <a:solidFill>
                  <a:srgbClr val="9876AA"/>
                </a:solidFill>
                <a:latin typeface="Courier New" panose="02070309020205020404" pitchFamily="49" charset="0"/>
                <a:cs typeface="Courier New" panose="02070309020205020404" pitchFamily="49" charset="0"/>
              </a:rPr>
              <a:t>ReadWrite</a:t>
            </a:r>
            <a:r>
              <a:rPr lang="en-US" b="1" dirty="0">
                <a:solidFill>
                  <a:srgbClr val="A9B7C6"/>
                </a:solidFill>
                <a:latin typeface="Courier New" panose="02070309020205020404" pitchFamily="49" charset="0"/>
                <a:cs typeface="Courier New" panose="02070309020205020404" pitchFamily="49" charset="0"/>
              </a:rPr>
              <a:t>); </a:t>
            </a:r>
            <a:r>
              <a:rPr lang="en-US" b="1" dirty="0" err="1">
                <a:solidFill>
                  <a:srgbClr val="A9B7C6"/>
                </a:solidFill>
                <a:latin typeface="Courier New" panose="02070309020205020404" pitchFamily="49" charset="0"/>
                <a:cs typeface="Courier New" panose="02070309020205020404" pitchFamily="49" charset="0"/>
              </a:rPr>
              <a:t>buffer.write</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6A8759"/>
                </a:solidFill>
                <a:latin typeface="Courier New" panose="02070309020205020404" pitchFamily="49" charset="0"/>
                <a:cs typeface="Courier New" panose="02070309020205020404" pitchFamily="49" charset="0"/>
              </a:rPr>
              <a:t>"Qt rocks!"</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endParaRPr lang="en-US" b="1" dirty="0">
              <a:solidFill>
                <a:srgbClr val="000000"/>
              </a:solidFill>
              <a:latin typeface="Courier New" pitchFamily="49" charset="0"/>
              <a:cs typeface="Courier New" pitchFamily="49" charset="0"/>
            </a:endParaRPr>
          </a:p>
          <a:p>
            <a:pPr defTabSz="914400" eaLnBrk="0" fontAlgn="base" hangingPunct="0">
              <a:spcBef>
                <a:spcPct val="0"/>
              </a:spcBef>
              <a:spcAft>
                <a:spcPct val="0"/>
              </a:spcAft>
            </a:pPr>
            <a:r>
              <a:rPr lang="en-US" b="1" dirty="0" err="1">
                <a:solidFill>
                  <a:srgbClr val="A9B7C6"/>
                </a:solidFill>
                <a:latin typeface="Courier New" panose="02070309020205020404" pitchFamily="49" charset="0"/>
                <a:cs typeface="Courier New" panose="02070309020205020404" pitchFamily="49" charset="0"/>
              </a:rPr>
              <a:t>buffer.seek</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6897BB"/>
                </a:solidFill>
                <a:latin typeface="Courier New" panose="02070309020205020404" pitchFamily="49" charset="0"/>
                <a:cs typeface="Courier New" panose="02070309020205020404" pitchFamily="49" charset="0"/>
              </a:rPr>
              <a:t>0</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b="1" dirty="0" err="1">
                <a:solidFill>
                  <a:srgbClr val="A9B7C6"/>
                </a:solidFill>
                <a:latin typeface="Courier New" panose="02070309020205020404" pitchFamily="49" charset="0"/>
                <a:cs typeface="Courier New" panose="02070309020205020404" pitchFamily="49" charset="0"/>
              </a:rPr>
              <a:t>buffer.getChar</a:t>
            </a:r>
            <a:r>
              <a:rPr lang="en-US" b="1" dirty="0">
                <a:solidFill>
                  <a:srgbClr val="A9B7C6"/>
                </a:solidFill>
                <a:latin typeface="Courier New" panose="02070309020205020404" pitchFamily="49" charset="0"/>
                <a:cs typeface="Courier New" panose="02070309020205020404" pitchFamily="49" charset="0"/>
              </a:rPr>
              <a:t>(&amp;</a:t>
            </a:r>
            <a:r>
              <a:rPr lang="en-US" b="1" dirty="0" err="1">
                <a:solidFill>
                  <a:srgbClr val="A9B7C6"/>
                </a:solidFill>
                <a:latin typeface="Courier New" panose="02070309020205020404" pitchFamily="49" charset="0"/>
                <a:cs typeface="Courier New" panose="02070309020205020404" pitchFamily="49" charset="0"/>
              </a:rPr>
              <a:t>ch</a:t>
            </a:r>
            <a:r>
              <a:rPr lang="en-US" b="1" dirty="0">
                <a:solidFill>
                  <a:srgbClr val="A9B7C6"/>
                </a:solidFill>
                <a:latin typeface="Courier New" panose="02070309020205020404" pitchFamily="49" charset="0"/>
                <a:cs typeface="Courier New" panose="02070309020205020404" pitchFamily="49" charset="0"/>
              </a:rPr>
              <a:t>); </a:t>
            </a:r>
            <a:r>
              <a:rPr lang="en-US" b="1" dirty="0">
                <a:solidFill>
                  <a:srgbClr val="808080"/>
                </a:solidFill>
                <a:latin typeface="Courier New" panose="02070309020205020404" pitchFamily="49" charset="0"/>
                <a:cs typeface="Courier New" panose="02070309020205020404" pitchFamily="49" charset="0"/>
              </a:rPr>
              <a:t>// </a:t>
            </a:r>
            <a:r>
              <a:rPr lang="en-US" b="1" dirty="0" err="1">
                <a:solidFill>
                  <a:srgbClr val="808080"/>
                </a:solidFill>
                <a:latin typeface="Courier New" panose="02070309020205020404" pitchFamily="49" charset="0"/>
                <a:cs typeface="Courier New" panose="02070309020205020404" pitchFamily="49" charset="0"/>
              </a:rPr>
              <a:t>ch</a:t>
            </a:r>
            <a:r>
              <a:rPr lang="en-US" b="1" dirty="0">
                <a:solidFill>
                  <a:srgbClr val="808080"/>
                </a:solidFill>
                <a:latin typeface="Courier New" panose="02070309020205020404" pitchFamily="49" charset="0"/>
                <a:cs typeface="Courier New" panose="02070309020205020404" pitchFamily="49" charset="0"/>
              </a:rPr>
              <a:t> == 'Q' </a:t>
            </a:r>
            <a:r>
              <a:rPr lang="en-US" b="1" dirty="0" err="1">
                <a:solidFill>
                  <a:srgbClr val="A9B7C6"/>
                </a:solidFill>
                <a:latin typeface="Courier New" panose="02070309020205020404" pitchFamily="49" charset="0"/>
                <a:cs typeface="Courier New" panose="02070309020205020404" pitchFamily="49" charset="0"/>
              </a:rPr>
              <a:t>buffer.getChar</a:t>
            </a:r>
            <a:r>
              <a:rPr lang="en-US" b="1" dirty="0">
                <a:solidFill>
                  <a:srgbClr val="A9B7C6"/>
                </a:solidFill>
                <a:latin typeface="Courier New" panose="02070309020205020404" pitchFamily="49" charset="0"/>
                <a:cs typeface="Courier New" panose="02070309020205020404" pitchFamily="49" charset="0"/>
              </a:rPr>
              <a:t>(&amp;</a:t>
            </a:r>
            <a:r>
              <a:rPr lang="en-US" b="1" dirty="0" err="1">
                <a:solidFill>
                  <a:srgbClr val="A9B7C6"/>
                </a:solidFill>
                <a:latin typeface="Courier New" panose="02070309020205020404" pitchFamily="49" charset="0"/>
                <a:cs typeface="Courier New" panose="02070309020205020404" pitchFamily="49" charset="0"/>
              </a:rPr>
              <a:t>ch</a:t>
            </a:r>
            <a:r>
              <a:rPr lang="en-US" b="1" dirty="0">
                <a:solidFill>
                  <a:srgbClr val="A9B7C6"/>
                </a:solidFill>
                <a:latin typeface="Courier New" panose="02070309020205020404" pitchFamily="49" charset="0"/>
                <a:cs typeface="Courier New" panose="02070309020205020404" pitchFamily="49" charset="0"/>
              </a:rPr>
              <a:t>); </a:t>
            </a:r>
            <a:r>
              <a:rPr lang="en-US" b="1" dirty="0">
                <a:solidFill>
                  <a:srgbClr val="808080"/>
                </a:solidFill>
                <a:latin typeface="Courier New" panose="02070309020205020404" pitchFamily="49" charset="0"/>
                <a:cs typeface="Courier New" panose="02070309020205020404" pitchFamily="49" charset="0"/>
              </a:rPr>
              <a:t>// </a:t>
            </a:r>
            <a:r>
              <a:rPr lang="en-US" b="1" dirty="0" err="1">
                <a:solidFill>
                  <a:srgbClr val="808080"/>
                </a:solidFill>
                <a:latin typeface="Courier New" panose="02070309020205020404" pitchFamily="49" charset="0"/>
                <a:cs typeface="Courier New" panose="02070309020205020404" pitchFamily="49" charset="0"/>
              </a:rPr>
              <a:t>ch</a:t>
            </a:r>
            <a:r>
              <a:rPr lang="en-US" b="1" dirty="0">
                <a:solidFill>
                  <a:srgbClr val="808080"/>
                </a:solidFill>
                <a:latin typeface="Courier New" panose="02070309020205020404" pitchFamily="49" charset="0"/>
                <a:cs typeface="Courier New" panose="02070309020205020404" pitchFamily="49" charset="0"/>
              </a:rPr>
              <a:t> == 't' </a:t>
            </a:r>
            <a:r>
              <a:rPr lang="en-US" b="1" dirty="0" err="1">
                <a:solidFill>
                  <a:srgbClr val="A9B7C6"/>
                </a:solidFill>
                <a:latin typeface="Courier New" panose="02070309020205020404" pitchFamily="49" charset="0"/>
                <a:cs typeface="Courier New" panose="02070309020205020404" pitchFamily="49" charset="0"/>
              </a:rPr>
              <a:t>buffer.getChar</a:t>
            </a:r>
            <a:r>
              <a:rPr lang="en-US" b="1" dirty="0">
                <a:solidFill>
                  <a:srgbClr val="A9B7C6"/>
                </a:solidFill>
                <a:latin typeface="Courier New" panose="02070309020205020404" pitchFamily="49" charset="0"/>
                <a:cs typeface="Courier New" panose="02070309020205020404" pitchFamily="49" charset="0"/>
              </a:rPr>
              <a:t>(&amp;</a:t>
            </a:r>
            <a:r>
              <a:rPr lang="en-US" b="1" dirty="0" err="1">
                <a:solidFill>
                  <a:srgbClr val="A9B7C6"/>
                </a:solidFill>
                <a:latin typeface="Courier New" panose="02070309020205020404" pitchFamily="49" charset="0"/>
                <a:cs typeface="Courier New" panose="02070309020205020404" pitchFamily="49" charset="0"/>
              </a:rPr>
              <a:t>ch</a:t>
            </a:r>
            <a:r>
              <a:rPr lang="en-US" b="1" dirty="0">
                <a:solidFill>
                  <a:srgbClr val="A9B7C6"/>
                </a:solidFill>
                <a:latin typeface="Courier New" panose="02070309020205020404" pitchFamily="49" charset="0"/>
                <a:cs typeface="Courier New" panose="02070309020205020404" pitchFamily="49" charset="0"/>
              </a:rPr>
              <a:t>); </a:t>
            </a:r>
            <a:r>
              <a:rPr lang="en-US" b="1" dirty="0">
                <a:solidFill>
                  <a:srgbClr val="808080"/>
                </a:solidFill>
                <a:latin typeface="Courier New" panose="02070309020205020404" pitchFamily="49" charset="0"/>
                <a:cs typeface="Courier New" panose="02070309020205020404" pitchFamily="49" charset="0"/>
              </a:rPr>
              <a:t>// </a:t>
            </a:r>
            <a:r>
              <a:rPr lang="en-US" b="1" dirty="0" err="1">
                <a:solidFill>
                  <a:srgbClr val="808080"/>
                </a:solidFill>
                <a:latin typeface="Courier New" panose="02070309020205020404" pitchFamily="49" charset="0"/>
                <a:cs typeface="Courier New" panose="02070309020205020404" pitchFamily="49" charset="0"/>
              </a:rPr>
              <a:t>ch</a:t>
            </a:r>
            <a:r>
              <a:rPr lang="en-US" b="1" dirty="0">
                <a:solidFill>
                  <a:srgbClr val="808080"/>
                </a:solidFill>
                <a:latin typeface="Courier New" panose="02070309020205020404" pitchFamily="49" charset="0"/>
                <a:cs typeface="Courier New" panose="02070309020205020404" pitchFamily="49" charset="0"/>
              </a:rPr>
              <a:t> == ' '</a:t>
            </a:r>
            <a:r>
              <a:rPr lang="en-US" b="1" dirty="0">
                <a:latin typeface="Courier New" pitchFamily="49" charset="0"/>
                <a:cs typeface="Courier New" pitchFamily="49" charset="0"/>
              </a:rPr>
              <a:t> </a:t>
            </a:r>
            <a:r>
              <a:rPr lang="en-US" b="1" dirty="0" err="1">
                <a:solidFill>
                  <a:srgbClr val="A9B7C6"/>
                </a:solidFill>
                <a:latin typeface="Courier New" panose="02070309020205020404" pitchFamily="49" charset="0"/>
                <a:cs typeface="Courier New" panose="02070309020205020404" pitchFamily="49" charset="0"/>
              </a:rPr>
              <a:t>buffer.getChar</a:t>
            </a:r>
            <a:r>
              <a:rPr lang="en-US" b="1" dirty="0">
                <a:solidFill>
                  <a:srgbClr val="A9B7C6"/>
                </a:solidFill>
                <a:latin typeface="Courier New" panose="02070309020205020404" pitchFamily="49" charset="0"/>
                <a:cs typeface="Courier New" panose="02070309020205020404" pitchFamily="49" charset="0"/>
              </a:rPr>
              <a:t>(&amp;</a:t>
            </a:r>
            <a:r>
              <a:rPr lang="en-US" b="1" dirty="0" err="1">
                <a:solidFill>
                  <a:srgbClr val="A9B7C6"/>
                </a:solidFill>
                <a:latin typeface="Courier New" panose="02070309020205020404" pitchFamily="49" charset="0"/>
                <a:cs typeface="Courier New" panose="02070309020205020404" pitchFamily="49" charset="0"/>
              </a:rPr>
              <a:t>ch</a:t>
            </a:r>
            <a:r>
              <a:rPr lang="en-US" b="1" dirty="0">
                <a:solidFill>
                  <a:srgbClr val="A9B7C6"/>
                </a:solidFill>
                <a:latin typeface="Courier New" panose="02070309020205020404" pitchFamily="49" charset="0"/>
                <a:cs typeface="Courier New" panose="02070309020205020404" pitchFamily="49" charset="0"/>
              </a:rPr>
              <a:t>); </a:t>
            </a:r>
            <a:r>
              <a:rPr lang="en-US" b="1" dirty="0">
                <a:solidFill>
                  <a:srgbClr val="808080"/>
                </a:solidFill>
                <a:latin typeface="Courier New" panose="02070309020205020404" pitchFamily="49" charset="0"/>
                <a:cs typeface="Courier New" panose="02070309020205020404" pitchFamily="49" charset="0"/>
              </a:rPr>
              <a:t>// </a:t>
            </a:r>
            <a:r>
              <a:rPr lang="en-US" b="1" dirty="0" err="1">
                <a:solidFill>
                  <a:srgbClr val="808080"/>
                </a:solidFill>
                <a:latin typeface="Courier New" panose="02070309020205020404" pitchFamily="49" charset="0"/>
                <a:cs typeface="Courier New" panose="02070309020205020404" pitchFamily="49" charset="0"/>
              </a:rPr>
              <a:t>ch</a:t>
            </a:r>
            <a:r>
              <a:rPr lang="en-US" b="1" dirty="0">
                <a:solidFill>
                  <a:srgbClr val="808080"/>
                </a:solidFill>
                <a:latin typeface="Courier New" panose="02070309020205020404" pitchFamily="49" charset="0"/>
                <a:cs typeface="Courier New" panose="02070309020205020404" pitchFamily="49" charset="0"/>
              </a:rPr>
              <a:t> == 'r'</a:t>
            </a:r>
          </a:p>
        </p:txBody>
      </p:sp>
    </p:spTree>
    <p:extLst>
      <p:ext uri="{BB962C8B-B14F-4D97-AF65-F5344CB8AC3E}">
        <p14:creationId xmlns:p14="http://schemas.microsoft.com/office/powerpoint/2010/main" val="2792528420"/>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FILESYSTEM: </a:t>
            </a:r>
            <a:r>
              <a:rPr lang="en-US" dirty="0" smtClean="0">
                <a:solidFill>
                  <a:schemeClr val="accent1"/>
                </a:solidFill>
              </a:rPr>
              <a:t>QTEXTSTREAM</a:t>
            </a:r>
            <a:endParaRPr lang="en-US" dirty="0">
              <a:solidFill>
                <a:schemeClr val="accent1"/>
              </a:solidFill>
            </a:endParaRPr>
          </a:p>
        </p:txBody>
      </p:sp>
      <p:sp>
        <p:nvSpPr>
          <p:cNvPr id="5" name="Content Placeholder 4"/>
          <p:cNvSpPr>
            <a:spLocks noGrp="1"/>
          </p:cNvSpPr>
          <p:nvPr>
            <p:ph sz="quarter" idx="11"/>
          </p:nvPr>
        </p:nvSpPr>
        <p:spPr>
          <a:xfrm>
            <a:off x="286941" y="897732"/>
            <a:ext cx="4056459" cy="4099718"/>
          </a:xfrm>
        </p:spPr>
        <p:txBody>
          <a:bodyPr>
            <a:normAutofit/>
          </a:bodyPr>
          <a:lstStyle/>
          <a:p>
            <a:r>
              <a:rPr lang="en-US" dirty="0" err="1" smtClean="0">
                <a:solidFill>
                  <a:schemeClr val="accent3"/>
                </a:solidFill>
              </a:rPr>
              <a:t>QTextStream</a:t>
            </a:r>
            <a:r>
              <a:rPr lang="en-US" dirty="0" smtClean="0"/>
              <a:t> </a:t>
            </a:r>
            <a:r>
              <a:rPr lang="en-US" dirty="0"/>
              <a:t>provides a convenient interface for reading and writing text</a:t>
            </a:r>
            <a:r>
              <a:rPr lang="en-US" dirty="0" smtClean="0"/>
              <a:t>.</a:t>
            </a:r>
          </a:p>
          <a:p>
            <a:r>
              <a:rPr lang="en-US" dirty="0" smtClean="0"/>
              <a:t>It can </a:t>
            </a:r>
            <a:r>
              <a:rPr lang="en-US" dirty="0"/>
              <a:t>operate </a:t>
            </a:r>
            <a:r>
              <a:rPr lang="en-US" dirty="0" smtClean="0"/>
              <a:t>on </a:t>
            </a:r>
            <a:r>
              <a:rPr lang="en-US" dirty="0"/>
              <a:t>a </a:t>
            </a:r>
            <a:r>
              <a:rPr lang="en-US" dirty="0" err="1">
                <a:solidFill>
                  <a:schemeClr val="accent3"/>
                </a:solidFill>
              </a:rPr>
              <a:t>QIODevice</a:t>
            </a:r>
            <a:r>
              <a:rPr lang="en-US" dirty="0"/>
              <a:t>, a </a:t>
            </a:r>
            <a:r>
              <a:rPr lang="en-US" dirty="0" err="1">
                <a:solidFill>
                  <a:schemeClr val="accent3"/>
                </a:solidFill>
              </a:rPr>
              <a:t>QByteArray</a:t>
            </a:r>
            <a:r>
              <a:rPr lang="en-US" dirty="0"/>
              <a:t> or a </a:t>
            </a:r>
            <a:r>
              <a:rPr lang="en-US" dirty="0" err="1" smtClean="0">
                <a:solidFill>
                  <a:schemeClr val="accent3"/>
                </a:solidFill>
              </a:rPr>
              <a:t>QString</a:t>
            </a:r>
            <a:r>
              <a:rPr lang="en-US" dirty="0" smtClean="0"/>
              <a:t>.</a:t>
            </a:r>
          </a:p>
          <a:p>
            <a:r>
              <a:rPr lang="en-US" dirty="0" smtClean="0"/>
              <a:t>It provides streams interface and formatting options.</a:t>
            </a:r>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defTabSz="914400" eaLnBrk="0" fontAlgn="base" hangingPunct="0">
              <a:spcBef>
                <a:spcPct val="0"/>
              </a:spcBef>
              <a:spcAft>
                <a:spcPct val="0"/>
              </a:spcAft>
            </a:pPr>
            <a:r>
              <a:rPr lang="en-US" b="1" dirty="0" err="1">
                <a:solidFill>
                  <a:srgbClr val="9876AA"/>
                </a:solidFill>
                <a:latin typeface="Courier New" panose="02070309020205020404" pitchFamily="49" charset="0"/>
                <a:cs typeface="Courier New" panose="02070309020205020404" pitchFamily="49" charset="0"/>
              </a:rPr>
              <a:t>QFile</a:t>
            </a:r>
            <a:r>
              <a:rPr lang="en-US" b="1" dirty="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data(</a:t>
            </a:r>
            <a:r>
              <a:rPr lang="en-US" b="1" dirty="0">
                <a:solidFill>
                  <a:srgbClr val="6A8759"/>
                </a:solidFill>
                <a:latin typeface="Courier New" panose="02070309020205020404" pitchFamily="49" charset="0"/>
                <a:cs typeface="Courier New" panose="02070309020205020404" pitchFamily="49" charset="0"/>
              </a:rPr>
              <a:t>"output.txt"</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endParaRPr lang="en-US" b="1" dirty="0" smtClean="0">
              <a:solidFill>
                <a:srgbClr val="000000"/>
              </a:solidFill>
              <a:latin typeface="Courier New" pitchFamily="49" charset="0"/>
              <a:cs typeface="Courier New" pitchFamily="49" charset="0"/>
            </a:endParaRPr>
          </a:p>
          <a:p>
            <a:pPr defTabSz="914400" eaLnBrk="0" fontAlgn="base" hangingPunct="0">
              <a:spcBef>
                <a:spcPct val="0"/>
              </a:spcBef>
              <a:spcAft>
                <a:spcPct val="0"/>
              </a:spcAft>
            </a:pPr>
            <a:r>
              <a:rPr lang="en-US" b="1" dirty="0">
                <a:solidFill>
                  <a:srgbClr val="CC7832"/>
                </a:solidFill>
                <a:latin typeface="Courier New" panose="02070309020205020404" pitchFamily="49" charset="0"/>
                <a:cs typeface="Courier New" panose="02070309020205020404" pitchFamily="49" charset="0"/>
              </a:rPr>
              <a:t>if</a:t>
            </a:r>
            <a:r>
              <a:rPr lang="en-US" b="1" dirty="0" smtClean="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a:t>
            </a:r>
            <a:r>
              <a:rPr lang="en-US" b="1" dirty="0" err="1">
                <a:solidFill>
                  <a:srgbClr val="A9B7C6"/>
                </a:solidFill>
                <a:latin typeface="Courier New" panose="02070309020205020404" pitchFamily="49" charset="0"/>
                <a:cs typeface="Courier New" panose="02070309020205020404" pitchFamily="49" charset="0"/>
              </a:rPr>
              <a:t>data.open</a:t>
            </a:r>
            <a:r>
              <a:rPr lang="en-US" b="1" dirty="0">
                <a:solidFill>
                  <a:srgbClr val="A9B7C6"/>
                </a:solidFill>
                <a:latin typeface="Courier New" panose="02070309020205020404" pitchFamily="49" charset="0"/>
                <a:cs typeface="Courier New" panose="02070309020205020404" pitchFamily="49" charset="0"/>
              </a:rPr>
              <a:t>(</a:t>
            </a:r>
            <a:r>
              <a:rPr lang="en-US" b="1" dirty="0" err="1">
                <a:solidFill>
                  <a:srgbClr val="9876AA"/>
                </a:solidFill>
                <a:latin typeface="Courier New" panose="02070309020205020404" pitchFamily="49" charset="0"/>
                <a:cs typeface="Courier New" panose="02070309020205020404" pitchFamily="49" charset="0"/>
              </a:rPr>
              <a:t>QFile</a:t>
            </a:r>
            <a:r>
              <a:rPr lang="en-US" b="1" dirty="0">
                <a:solidFill>
                  <a:srgbClr val="A9B7C6"/>
                </a:solidFill>
                <a:latin typeface="Courier New" panose="02070309020205020404" pitchFamily="49" charset="0"/>
                <a:cs typeface="Courier New" panose="02070309020205020404" pitchFamily="49" charset="0"/>
              </a:rPr>
              <a:t>::</a:t>
            </a:r>
            <a:r>
              <a:rPr lang="en-US" b="1" dirty="0" err="1">
                <a:solidFill>
                  <a:srgbClr val="9876AA"/>
                </a:solidFill>
                <a:latin typeface="Courier New" panose="02070309020205020404" pitchFamily="49" charset="0"/>
                <a:cs typeface="Courier New" panose="02070309020205020404" pitchFamily="49" charset="0"/>
              </a:rPr>
              <a:t>WriteOnly</a:t>
            </a:r>
            <a:r>
              <a:rPr lang="en-US" b="1" dirty="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b="1" dirty="0">
                <a:solidFill>
                  <a:srgbClr val="000000"/>
                </a:solidFill>
                <a:latin typeface="Courier New" pitchFamily="49" charset="0"/>
                <a:cs typeface="Courier New" pitchFamily="49" charset="0"/>
              </a:rPr>
              <a:t> </a:t>
            </a:r>
            <a:r>
              <a:rPr lang="en-US" b="1" dirty="0" smtClean="0">
                <a:solidFill>
                  <a:srgbClr val="000000"/>
                </a:solidFill>
                <a:latin typeface="Courier New" pitchFamily="49" charset="0"/>
                <a:cs typeface="Courier New" pitchFamily="49" charset="0"/>
              </a:rPr>
              <a:t>      </a:t>
            </a:r>
            <a:r>
              <a:rPr lang="en-US" b="1" dirty="0" err="1">
                <a:solidFill>
                  <a:srgbClr val="9876AA"/>
                </a:solidFill>
                <a:latin typeface="Courier New" panose="02070309020205020404" pitchFamily="49" charset="0"/>
                <a:cs typeface="Courier New" panose="02070309020205020404" pitchFamily="49" charset="0"/>
              </a:rPr>
              <a:t>QFile</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9876AA"/>
                </a:solidFill>
                <a:latin typeface="Courier New" panose="02070309020205020404" pitchFamily="49" charset="0"/>
                <a:cs typeface="Courier New" panose="02070309020205020404" pitchFamily="49" charset="0"/>
              </a:rPr>
              <a:t>Truncate</a:t>
            </a:r>
            <a:r>
              <a:rPr lang="en-US" b="1" dirty="0">
                <a:solidFill>
                  <a:srgbClr val="A9B7C6"/>
                </a:solidFill>
                <a:latin typeface="Courier New" panose="02070309020205020404" pitchFamily="49" charset="0"/>
                <a:cs typeface="Courier New" panose="02070309020205020404" pitchFamily="49" charset="0"/>
              </a:rPr>
              <a:t>)) {</a:t>
            </a:r>
          </a:p>
          <a:p>
            <a:pPr defTabSz="914400" eaLnBrk="0" fontAlgn="base" hangingPunct="0">
              <a:spcBef>
                <a:spcPct val="0"/>
              </a:spcBef>
              <a:spcAft>
                <a:spcPct val="0"/>
              </a:spcAft>
            </a:pPr>
            <a:r>
              <a:rPr lang="en-US" b="1" dirty="0">
                <a:solidFill>
                  <a:srgbClr val="000000"/>
                </a:solidFill>
                <a:latin typeface="Courier New" pitchFamily="49" charset="0"/>
                <a:cs typeface="Courier New" pitchFamily="49" charset="0"/>
              </a:rPr>
              <a:t> </a:t>
            </a:r>
            <a:r>
              <a:rPr lang="en-US" b="1" dirty="0" smtClean="0">
                <a:solidFill>
                  <a:srgbClr val="000000"/>
                </a:solidFill>
                <a:latin typeface="Courier New" pitchFamily="49" charset="0"/>
                <a:cs typeface="Courier New" pitchFamily="49" charset="0"/>
              </a:rPr>
              <a:t>   </a:t>
            </a:r>
            <a:r>
              <a:rPr lang="en-US" b="1" dirty="0" err="1">
                <a:solidFill>
                  <a:srgbClr val="9876AA"/>
                </a:solidFill>
                <a:latin typeface="Courier New" panose="02070309020205020404" pitchFamily="49" charset="0"/>
                <a:cs typeface="Courier New" panose="02070309020205020404" pitchFamily="49" charset="0"/>
              </a:rPr>
              <a:t>QTextStream</a:t>
            </a:r>
            <a:r>
              <a:rPr lang="en-US" b="1" dirty="0" smtClean="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out(&amp;data);</a:t>
            </a:r>
          </a:p>
          <a:p>
            <a:pPr defTabSz="914400" eaLnBrk="0" fontAlgn="base" hangingPunct="0">
              <a:spcBef>
                <a:spcPct val="0"/>
              </a:spcBef>
              <a:spcAft>
                <a:spcPct val="0"/>
              </a:spcAft>
            </a:pPr>
            <a:r>
              <a:rPr lang="en-US" b="1" dirty="0">
                <a:solidFill>
                  <a:srgbClr val="000000"/>
                </a:solidFill>
                <a:latin typeface="Courier New" pitchFamily="49" charset="0"/>
                <a:cs typeface="Courier New" pitchFamily="49" charset="0"/>
              </a:rPr>
              <a:t> </a:t>
            </a:r>
            <a:r>
              <a:rPr lang="en-US" b="1" dirty="0" smtClean="0">
                <a:solidFill>
                  <a:srgbClr val="00000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out &lt;&lt; </a:t>
            </a:r>
            <a:r>
              <a:rPr lang="en-US" b="1" dirty="0">
                <a:solidFill>
                  <a:srgbClr val="6A8759"/>
                </a:solidFill>
                <a:latin typeface="Courier New" panose="02070309020205020404" pitchFamily="49" charset="0"/>
                <a:cs typeface="Courier New" panose="02070309020205020404" pitchFamily="49" charset="0"/>
              </a:rPr>
              <a:t>"Result: "</a:t>
            </a:r>
          </a:p>
          <a:p>
            <a:pPr defTabSz="914400" eaLnBrk="0" fontAlgn="base" hangingPunct="0">
              <a:spcBef>
                <a:spcPct val="0"/>
              </a:spcBef>
              <a:spcAft>
                <a:spcPct val="0"/>
              </a:spcAft>
            </a:pPr>
            <a:r>
              <a:rPr lang="en-US" b="1" dirty="0">
                <a:solidFill>
                  <a:srgbClr val="008000"/>
                </a:solidFill>
                <a:latin typeface="Courier New" pitchFamily="49" charset="0"/>
                <a:cs typeface="Courier New" pitchFamily="49" charset="0"/>
              </a:rPr>
              <a:t> </a:t>
            </a:r>
            <a:r>
              <a:rPr lang="en-US" b="1" dirty="0" smtClean="0">
                <a:solidFill>
                  <a:srgbClr val="00800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&lt;&lt; </a:t>
            </a:r>
            <a:r>
              <a:rPr lang="en-US" b="1" dirty="0" err="1">
                <a:solidFill>
                  <a:srgbClr val="A9B7C6"/>
                </a:solidFill>
                <a:latin typeface="Courier New" panose="02070309020205020404" pitchFamily="49" charset="0"/>
                <a:cs typeface="Courier New" panose="02070309020205020404" pitchFamily="49" charset="0"/>
              </a:rPr>
              <a:t>qSetFieldWidth</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6897BB"/>
                </a:solidFill>
                <a:latin typeface="Courier New" panose="02070309020205020404" pitchFamily="49" charset="0"/>
                <a:cs typeface="Courier New" panose="02070309020205020404" pitchFamily="49" charset="0"/>
              </a:rPr>
              <a:t>5</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        &lt;&lt; left</a:t>
            </a:r>
          </a:p>
          <a:p>
            <a:pPr defTabSz="914400" eaLnBrk="0" fontAlgn="base" hangingPunct="0">
              <a:spcBef>
                <a:spcPct val="0"/>
              </a:spcBef>
              <a:spcAft>
                <a:spcPct val="0"/>
              </a:spcAft>
            </a:pPr>
            <a:r>
              <a:rPr lang="en-US" b="1" dirty="0">
                <a:solidFill>
                  <a:srgbClr val="000000"/>
                </a:solidFill>
                <a:latin typeface="Courier New" pitchFamily="49" charset="0"/>
                <a:cs typeface="Courier New" pitchFamily="49" charset="0"/>
              </a:rPr>
              <a:t> </a:t>
            </a:r>
            <a:r>
              <a:rPr lang="en-US" b="1" dirty="0" smtClean="0">
                <a:solidFill>
                  <a:srgbClr val="00000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&lt;&lt;</a:t>
            </a:r>
            <a:r>
              <a:rPr lang="en-US" b="1" dirty="0" smtClean="0">
                <a:solidFill>
                  <a:srgbClr val="C0C0C0"/>
                </a:solidFill>
                <a:latin typeface="Courier New" pitchFamily="49" charset="0"/>
                <a:cs typeface="Courier New" pitchFamily="49" charset="0"/>
              </a:rPr>
              <a:t> </a:t>
            </a:r>
            <a:r>
              <a:rPr lang="en-US" b="1" dirty="0">
                <a:solidFill>
                  <a:srgbClr val="6897BB"/>
                </a:solidFill>
                <a:latin typeface="Courier New" panose="02070309020205020404" pitchFamily="49" charset="0"/>
                <a:cs typeface="Courier New" panose="02070309020205020404" pitchFamily="49" charset="0"/>
              </a:rPr>
              <a:t>3.14</a:t>
            </a:r>
            <a:r>
              <a:rPr lang="en-US" b="1" dirty="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&lt;&lt;</a:t>
            </a:r>
            <a:r>
              <a:rPr lang="en-US" b="1" dirty="0">
                <a:solidFill>
                  <a:srgbClr val="C0C0C0"/>
                </a:solidFill>
                <a:latin typeface="Courier New" pitchFamily="49" charset="0"/>
                <a:cs typeface="Courier New" pitchFamily="49" charset="0"/>
              </a:rPr>
              <a:t> </a:t>
            </a:r>
            <a:r>
              <a:rPr lang="en-US" b="1" dirty="0">
                <a:solidFill>
                  <a:srgbClr val="6897BB"/>
                </a:solidFill>
                <a:latin typeface="Courier New" panose="02070309020205020404" pitchFamily="49" charset="0"/>
                <a:cs typeface="Courier New" panose="02070309020205020404" pitchFamily="49" charset="0"/>
              </a:rPr>
              <a:t>2.7</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b="1" dirty="0">
                <a:solidFill>
                  <a:srgbClr val="000000"/>
                </a:solidFill>
                <a:latin typeface="Courier New" pitchFamily="49" charset="0"/>
                <a:cs typeface="Courier New" pitchFamily="49" charset="0"/>
              </a:rPr>
              <a:t> </a:t>
            </a:r>
            <a:r>
              <a:rPr lang="en-US" b="1" dirty="0" smtClean="0">
                <a:solidFill>
                  <a:srgbClr val="000000"/>
                </a:solidFill>
                <a:latin typeface="Courier New" pitchFamily="49" charset="0"/>
                <a:cs typeface="Courier New" pitchFamily="49" charset="0"/>
              </a:rPr>
              <a:t>   </a:t>
            </a:r>
            <a:r>
              <a:rPr lang="en-US" b="1" dirty="0">
                <a:solidFill>
                  <a:srgbClr val="808080"/>
                </a:solidFill>
                <a:latin typeface="Courier New" panose="02070309020205020404" pitchFamily="49" charset="0"/>
                <a:cs typeface="Courier New" panose="02070309020205020404" pitchFamily="49" charset="0"/>
              </a:rPr>
              <a:t>// writes "Result: 3.14  2.7  "</a:t>
            </a:r>
          </a:p>
          <a:p>
            <a:pPr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846228720"/>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FILESYSTEM: </a:t>
            </a:r>
            <a:r>
              <a:rPr lang="en-US" dirty="0" smtClean="0">
                <a:solidFill>
                  <a:schemeClr val="accent1"/>
                </a:solidFill>
              </a:rPr>
              <a:t>QTEXTSTREAM</a:t>
            </a:r>
            <a:endParaRPr lang="en-US" dirty="0">
              <a:solidFill>
                <a:schemeClr val="accent1"/>
              </a:solidFill>
            </a:endParaRPr>
          </a:p>
        </p:txBody>
      </p:sp>
      <p:sp>
        <p:nvSpPr>
          <p:cNvPr id="5" name="Content Placeholder 4"/>
          <p:cNvSpPr>
            <a:spLocks noGrp="1"/>
          </p:cNvSpPr>
          <p:nvPr>
            <p:ph sz="quarter" idx="11"/>
          </p:nvPr>
        </p:nvSpPr>
        <p:spPr>
          <a:xfrm>
            <a:off x="286941" y="897732"/>
            <a:ext cx="4056459" cy="4099718"/>
          </a:xfrm>
        </p:spPr>
        <p:txBody>
          <a:bodyPr>
            <a:normAutofit/>
          </a:bodyPr>
          <a:lstStyle/>
          <a:p>
            <a:r>
              <a:rPr lang="en-US" dirty="0" err="1" smtClean="0">
                <a:solidFill>
                  <a:schemeClr val="accent3"/>
                </a:solidFill>
              </a:rPr>
              <a:t>QTextStream</a:t>
            </a:r>
            <a:r>
              <a:rPr lang="en-US" dirty="0" smtClean="0"/>
              <a:t> can be used to read console input and write console output.</a:t>
            </a:r>
          </a:p>
          <a:p>
            <a:r>
              <a:rPr lang="en-US" dirty="0" err="1" smtClean="0">
                <a:solidFill>
                  <a:schemeClr val="accent3"/>
                </a:solidFill>
              </a:rPr>
              <a:t>QTextStream</a:t>
            </a:r>
            <a:r>
              <a:rPr lang="en-US" dirty="0" smtClean="0"/>
              <a:t> is locale aware and automatically decode input using correct codec.</a:t>
            </a:r>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defTabSz="914400" eaLnBrk="0" fontAlgn="base" hangingPunct="0">
              <a:spcBef>
                <a:spcPct val="0"/>
              </a:spcBef>
              <a:spcAft>
                <a:spcPct val="0"/>
              </a:spcAft>
            </a:pPr>
            <a:r>
              <a:rPr lang="en-US" b="1" dirty="0" err="1" smtClean="0">
                <a:solidFill>
                  <a:srgbClr val="9876AA"/>
                </a:solidFill>
                <a:latin typeface="Courier New" panose="02070309020205020404" pitchFamily="49" charset="0"/>
                <a:cs typeface="Courier New" panose="02070309020205020404" pitchFamily="49" charset="0"/>
              </a:rPr>
              <a:t>QTextStream</a:t>
            </a:r>
            <a:r>
              <a:rPr lang="en-US" b="1" dirty="0" smtClean="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stream(</a:t>
            </a:r>
            <a:r>
              <a:rPr lang="en-US" b="1" dirty="0" err="1">
                <a:solidFill>
                  <a:srgbClr val="6897BB"/>
                </a:solidFill>
                <a:latin typeface="Courier New" panose="02070309020205020404" pitchFamily="49" charset="0"/>
                <a:cs typeface="Courier New" panose="02070309020205020404" pitchFamily="49" charset="0"/>
              </a:rPr>
              <a:t>stdin</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b="1" dirty="0" err="1">
                <a:solidFill>
                  <a:srgbClr val="9876AA"/>
                </a:solidFill>
                <a:latin typeface="Courier New" panose="02070309020205020404" pitchFamily="49" charset="0"/>
                <a:cs typeface="Courier New" panose="02070309020205020404" pitchFamily="49" charset="0"/>
              </a:rPr>
              <a:t>QString</a:t>
            </a:r>
            <a:r>
              <a:rPr lang="en-US" b="1" dirty="0" smtClean="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line;</a:t>
            </a:r>
          </a:p>
          <a:p>
            <a:pPr defTabSz="914400" eaLnBrk="0" fontAlgn="base" hangingPunct="0">
              <a:spcBef>
                <a:spcPct val="0"/>
              </a:spcBef>
              <a:spcAft>
                <a:spcPct val="0"/>
              </a:spcAft>
            </a:pPr>
            <a:endParaRPr lang="en-US" b="1" dirty="0">
              <a:solidFill>
                <a:srgbClr val="CC7832"/>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b="1" dirty="0">
                <a:solidFill>
                  <a:srgbClr val="CC7832"/>
                </a:solidFill>
                <a:latin typeface="Courier New" panose="02070309020205020404" pitchFamily="49" charset="0"/>
                <a:cs typeface="Courier New" panose="02070309020205020404" pitchFamily="49" charset="0"/>
              </a:rPr>
              <a:t>while </a:t>
            </a:r>
            <a:r>
              <a:rPr lang="en-US" b="1" dirty="0">
                <a:solidFill>
                  <a:srgbClr val="A9B7C6"/>
                </a:solidFill>
                <a:latin typeface="Courier New" panose="02070309020205020404" pitchFamily="49" charset="0"/>
                <a:cs typeface="Courier New" panose="02070309020205020404" pitchFamily="49" charset="0"/>
              </a:rPr>
              <a:t>(</a:t>
            </a:r>
            <a:r>
              <a:rPr lang="en-US" b="1" dirty="0" err="1">
                <a:solidFill>
                  <a:srgbClr val="A9B7C6"/>
                </a:solidFill>
                <a:latin typeface="Courier New" panose="02070309020205020404" pitchFamily="49" charset="0"/>
                <a:cs typeface="Courier New" panose="02070309020205020404" pitchFamily="49" charset="0"/>
              </a:rPr>
              <a:t>stream.readLineInto</a:t>
            </a:r>
            <a:r>
              <a:rPr lang="en-US" b="1" dirty="0">
                <a:solidFill>
                  <a:srgbClr val="A9B7C6"/>
                </a:solidFill>
                <a:latin typeface="Courier New" panose="02070309020205020404" pitchFamily="49" charset="0"/>
                <a:cs typeface="Courier New" panose="02070309020205020404" pitchFamily="49" charset="0"/>
              </a:rPr>
              <a:t>(&amp;line)) {</a:t>
            </a:r>
          </a:p>
          <a:p>
            <a:pPr defTabSz="914400" eaLnBrk="0" fontAlgn="base" hangingPunct="0">
              <a:spcBef>
                <a:spcPct val="0"/>
              </a:spcBef>
              <a:spcAft>
                <a:spcPct val="0"/>
              </a:spcAft>
            </a:pPr>
            <a:r>
              <a:rPr lang="en-US" b="1" dirty="0">
                <a:solidFill>
                  <a:srgbClr val="C0C0C0"/>
                </a:solidFill>
                <a:latin typeface="Courier New" pitchFamily="49" charset="0"/>
                <a:cs typeface="Courier New" pitchFamily="49" charset="0"/>
              </a:rPr>
              <a:t> </a:t>
            </a:r>
            <a:r>
              <a:rPr lang="en-US" b="1" dirty="0" smtClean="0">
                <a:solidFill>
                  <a:srgbClr val="C0C0C0"/>
                </a:solidFill>
                <a:latin typeface="Courier New" pitchFamily="49" charset="0"/>
                <a:cs typeface="Courier New" pitchFamily="49" charset="0"/>
              </a:rPr>
              <a:t>  </a:t>
            </a:r>
            <a:r>
              <a:rPr lang="en-US" b="1" dirty="0">
                <a:solidFill>
                  <a:srgbClr val="808080"/>
                </a:solidFill>
                <a:latin typeface="Courier New" panose="02070309020205020404" pitchFamily="49" charset="0"/>
                <a:cs typeface="Courier New" panose="02070309020205020404" pitchFamily="49" charset="0"/>
              </a:rPr>
              <a:t>// ...</a:t>
            </a:r>
          </a:p>
          <a:p>
            <a:pPr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589426152"/>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FILESYSTEM: </a:t>
            </a:r>
            <a:r>
              <a:rPr lang="en-US" dirty="0" smtClean="0">
                <a:solidFill>
                  <a:schemeClr val="accent1"/>
                </a:solidFill>
              </a:rPr>
              <a:t>QTEXTSTREAM MANIPULATORS</a:t>
            </a:r>
            <a:endParaRPr lang="en-US" dirty="0">
              <a:solidFill>
                <a:schemeClr val="accent1"/>
              </a:solidFill>
            </a:endParaRPr>
          </a:p>
        </p:txBody>
      </p:sp>
      <p:graphicFrame>
        <p:nvGraphicFramePr>
          <p:cNvPr id="7" name="Content Placeholder 6"/>
          <p:cNvGraphicFramePr>
            <a:graphicFrameLocks noGrp="1"/>
          </p:cNvGraphicFramePr>
          <p:nvPr>
            <p:ph sz="quarter" idx="11"/>
            <p:extLst>
              <p:ext uri="{D42A27DB-BD31-4B8C-83A1-F6EECF244321}">
                <p14:modId xmlns:p14="http://schemas.microsoft.com/office/powerpoint/2010/main" val="539396300"/>
              </p:ext>
            </p:extLst>
          </p:nvPr>
        </p:nvGraphicFramePr>
        <p:xfrm>
          <a:off x="287338" y="898525"/>
          <a:ext cx="8593072" cy="3362960"/>
        </p:xfrm>
        <a:graphic>
          <a:graphicData uri="http://schemas.openxmlformats.org/drawingml/2006/table">
            <a:tbl>
              <a:tblPr firstRow="1" bandRow="1">
                <a:tableStyleId>{5C22544A-7EE6-4342-B048-85BDC9FD1C3A}</a:tableStyleId>
              </a:tblPr>
              <a:tblGrid>
                <a:gridCol w="3377519">
                  <a:extLst>
                    <a:ext uri="{9D8B030D-6E8A-4147-A177-3AD203B41FA5}">
                      <a16:colId xmlns:a16="http://schemas.microsoft.com/office/drawing/2014/main" xmlns="" val="20000"/>
                    </a:ext>
                  </a:extLst>
                </a:gridCol>
                <a:gridCol w="5215553">
                  <a:extLst>
                    <a:ext uri="{9D8B030D-6E8A-4147-A177-3AD203B41FA5}">
                      <a16:colId xmlns:a16="http://schemas.microsoft.com/office/drawing/2014/main" xmlns="" val="20001"/>
                    </a:ext>
                  </a:extLst>
                </a:gridCol>
              </a:tblGrid>
              <a:tr h="370840">
                <a:tc>
                  <a:txBody>
                    <a:bodyPr/>
                    <a:lstStyle/>
                    <a:p>
                      <a:r>
                        <a:rPr lang="en-US" sz="2000" dirty="0" smtClean="0"/>
                        <a:t>Method</a:t>
                      </a:r>
                      <a:endParaRPr lang="ru-RU" sz="2000" dirty="0"/>
                    </a:p>
                  </a:txBody>
                  <a:tcPr/>
                </a:tc>
                <a:tc>
                  <a:txBody>
                    <a:bodyPr/>
                    <a:lstStyle/>
                    <a:p>
                      <a:r>
                        <a:rPr kumimoji="0" lang="en-US" sz="2000" b="1" i="0" u="none" strike="noStrike" kern="1200" cap="none" spc="0" normalizeH="0" baseline="0" noProof="0" dirty="0" smtClean="0">
                          <a:ln>
                            <a:noFill/>
                          </a:ln>
                          <a:solidFill>
                            <a:srgbClr val="FFFFFF"/>
                          </a:solidFill>
                          <a:effectLst/>
                          <a:uLnTx/>
                          <a:uFillTx/>
                          <a:latin typeface="+mn-lt"/>
                          <a:ea typeface="+mn-ea"/>
                          <a:cs typeface="+mn-cs"/>
                        </a:rPr>
                        <a:t>Description</a:t>
                      </a:r>
                      <a:endParaRPr lang="ru-RU" dirty="0"/>
                    </a:p>
                  </a:txBody>
                  <a:tcPr/>
                </a:tc>
                <a:extLst>
                  <a:ext uri="{0D108BD9-81ED-4DB2-BD59-A6C34878D82A}">
                    <a16:rowId xmlns:a16="http://schemas.microsoft.com/office/drawing/2014/main" xmlns="" val="10000"/>
                  </a:ext>
                </a:extLst>
              </a:tr>
              <a:tr h="370840">
                <a:tc>
                  <a:txBody>
                    <a:bodyPr/>
                    <a:lstStyle/>
                    <a:p>
                      <a:r>
                        <a:rPr lang="en-US" sz="1800" dirty="0" smtClean="0"/>
                        <a:t>bin</a:t>
                      </a:r>
                    </a:p>
                  </a:txBody>
                  <a:tcPr anchor="ctr"/>
                </a:tc>
                <a:tc>
                  <a:txBody>
                    <a:bodyPr/>
                    <a:lstStyle/>
                    <a:p>
                      <a:r>
                        <a:rPr lang="en-US" sz="1800" b="0" i="0" kern="1200" dirty="0" smtClean="0">
                          <a:solidFill>
                            <a:schemeClr val="dk1"/>
                          </a:solidFill>
                          <a:effectLst/>
                          <a:latin typeface="+mn-lt"/>
                          <a:ea typeface="+mn-ea"/>
                          <a:cs typeface="+mn-cs"/>
                        </a:rPr>
                        <a:t>Same as </a:t>
                      </a:r>
                      <a:r>
                        <a:rPr lang="en-US" sz="1800" b="0" i="0" kern="1200" dirty="0" err="1" smtClean="0">
                          <a:solidFill>
                            <a:schemeClr val="dk1"/>
                          </a:solidFill>
                          <a:effectLst/>
                          <a:latin typeface="+mn-lt"/>
                          <a:ea typeface="+mn-ea"/>
                          <a:cs typeface="+mn-cs"/>
                        </a:rPr>
                        <a:t>setIntegerBase</a:t>
                      </a:r>
                      <a:r>
                        <a:rPr lang="en-US" sz="1800" b="0" i="0" kern="1200" dirty="0" smtClean="0">
                          <a:solidFill>
                            <a:schemeClr val="dk1"/>
                          </a:solidFill>
                          <a:effectLst/>
                          <a:latin typeface="+mn-lt"/>
                          <a:ea typeface="+mn-ea"/>
                          <a:cs typeface="+mn-cs"/>
                        </a:rPr>
                        <a:t>(2)</a:t>
                      </a:r>
                    </a:p>
                  </a:txBody>
                  <a:tcPr anchor="ctr"/>
                </a:tc>
                <a:extLst>
                  <a:ext uri="{0D108BD9-81ED-4DB2-BD59-A6C34878D82A}">
                    <a16:rowId xmlns:a16="http://schemas.microsoft.com/office/drawing/2014/main" xmlns="" val="10001"/>
                  </a:ext>
                </a:extLst>
              </a:tr>
              <a:tr h="37084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dirty="0" err="1" smtClean="0"/>
                        <a:t>oct</a:t>
                      </a:r>
                      <a:endParaRPr lang="en-US" sz="1800" dirty="0" smtClean="0"/>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Same as </a:t>
                      </a:r>
                      <a:r>
                        <a:rPr lang="en-US" sz="1800" b="0" i="0" kern="1200" dirty="0" err="1" smtClean="0">
                          <a:solidFill>
                            <a:schemeClr val="dk1"/>
                          </a:solidFill>
                          <a:effectLst/>
                          <a:latin typeface="+mn-lt"/>
                          <a:ea typeface="+mn-ea"/>
                          <a:cs typeface="+mn-cs"/>
                        </a:rPr>
                        <a:t>setIntegerBase</a:t>
                      </a:r>
                      <a:r>
                        <a:rPr lang="en-US" sz="1800" b="0" i="0" kern="1200" dirty="0" smtClean="0">
                          <a:solidFill>
                            <a:schemeClr val="dk1"/>
                          </a:solidFill>
                          <a:effectLst/>
                          <a:latin typeface="+mn-lt"/>
                          <a:ea typeface="+mn-ea"/>
                          <a:cs typeface="+mn-cs"/>
                        </a:rPr>
                        <a:t>(8)</a:t>
                      </a:r>
                    </a:p>
                  </a:txBody>
                  <a:tcPr anchor="ctr"/>
                </a:tc>
                <a:extLst>
                  <a:ext uri="{0D108BD9-81ED-4DB2-BD59-A6C34878D82A}">
                    <a16:rowId xmlns:a16="http://schemas.microsoft.com/office/drawing/2014/main" xmlns="" val="10002"/>
                  </a:ext>
                </a:extLst>
              </a:tr>
              <a:tr h="370840">
                <a:tc>
                  <a:txBody>
                    <a:bodyPr/>
                    <a:lstStyle/>
                    <a:p>
                      <a:r>
                        <a:rPr lang="en-US" sz="1800" dirty="0" err="1" smtClean="0"/>
                        <a:t>dec</a:t>
                      </a:r>
                      <a:endParaRPr lang="en-US" sz="1800" dirty="0" smtClean="0"/>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Same as </a:t>
                      </a:r>
                      <a:r>
                        <a:rPr lang="en-US" sz="1800" b="0" i="0" kern="1200" dirty="0" err="1" smtClean="0">
                          <a:solidFill>
                            <a:schemeClr val="dk1"/>
                          </a:solidFill>
                          <a:effectLst/>
                          <a:latin typeface="+mn-lt"/>
                          <a:ea typeface="+mn-ea"/>
                          <a:cs typeface="+mn-cs"/>
                        </a:rPr>
                        <a:t>setIntegerBase</a:t>
                      </a:r>
                      <a:r>
                        <a:rPr lang="en-US" sz="1800" b="0" i="0" kern="1200" dirty="0" smtClean="0">
                          <a:solidFill>
                            <a:schemeClr val="dk1"/>
                          </a:solidFill>
                          <a:effectLst/>
                          <a:latin typeface="+mn-lt"/>
                          <a:ea typeface="+mn-ea"/>
                          <a:cs typeface="+mn-cs"/>
                        </a:rPr>
                        <a:t>(10)</a:t>
                      </a:r>
                    </a:p>
                  </a:txBody>
                  <a:tcPr anchor="ctr"/>
                </a:tc>
                <a:extLst>
                  <a:ext uri="{0D108BD9-81ED-4DB2-BD59-A6C34878D82A}">
                    <a16:rowId xmlns:a16="http://schemas.microsoft.com/office/drawing/2014/main" xmlns="" val="10003"/>
                  </a:ext>
                </a:extLst>
              </a:tr>
              <a:tr h="370840">
                <a:tc>
                  <a:txBody>
                    <a:bodyPr/>
                    <a:lstStyle/>
                    <a:p>
                      <a:r>
                        <a:rPr lang="en-US" sz="1800" dirty="0" smtClean="0"/>
                        <a:t>hex</a:t>
                      </a:r>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Same as </a:t>
                      </a:r>
                      <a:r>
                        <a:rPr lang="en-US" sz="1800" b="0" i="0" kern="1200" dirty="0" err="1" smtClean="0">
                          <a:solidFill>
                            <a:schemeClr val="dk1"/>
                          </a:solidFill>
                          <a:effectLst/>
                          <a:latin typeface="+mn-lt"/>
                          <a:ea typeface="+mn-ea"/>
                          <a:cs typeface="+mn-cs"/>
                        </a:rPr>
                        <a:t>setIntegerBase</a:t>
                      </a:r>
                      <a:r>
                        <a:rPr lang="en-US" sz="1800" b="0" i="0" kern="1200" dirty="0" smtClean="0">
                          <a:solidFill>
                            <a:schemeClr val="dk1"/>
                          </a:solidFill>
                          <a:effectLst/>
                          <a:latin typeface="+mn-lt"/>
                          <a:ea typeface="+mn-ea"/>
                          <a:cs typeface="+mn-cs"/>
                        </a:rPr>
                        <a:t>(16)</a:t>
                      </a:r>
                    </a:p>
                  </a:txBody>
                  <a:tcPr anchor="ctr"/>
                </a:tc>
                <a:extLst>
                  <a:ext uri="{0D108BD9-81ED-4DB2-BD59-A6C34878D82A}">
                    <a16:rowId xmlns:a16="http://schemas.microsoft.com/office/drawing/2014/main" xmlns="" val="10004"/>
                  </a:ext>
                </a:extLst>
              </a:tr>
              <a:tr h="370840">
                <a:tc>
                  <a:txBody>
                    <a:bodyPr/>
                    <a:lstStyle/>
                    <a:p>
                      <a:r>
                        <a:rPr lang="en-US" sz="1800" dirty="0" smtClean="0"/>
                        <a:t>fixed</a:t>
                      </a:r>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Same as </a:t>
                      </a:r>
                      <a:r>
                        <a:rPr lang="en-US" sz="1800" b="0" i="0" kern="1200" dirty="0" err="1" smtClean="0">
                          <a:solidFill>
                            <a:schemeClr val="dk1"/>
                          </a:solidFill>
                          <a:effectLst/>
                          <a:latin typeface="+mn-lt"/>
                          <a:ea typeface="+mn-ea"/>
                          <a:cs typeface="+mn-cs"/>
                        </a:rPr>
                        <a:t>setRealNumberNotation</a:t>
                      </a:r>
                      <a:r>
                        <a:rPr lang="en-US" sz="1800" b="0" i="0" kern="1200" dirty="0" smtClean="0">
                          <a:solidFill>
                            <a:schemeClr val="dk1"/>
                          </a:solidFill>
                          <a:effectLst/>
                          <a:latin typeface="+mn-lt"/>
                          <a:ea typeface="+mn-ea"/>
                          <a:cs typeface="+mn-cs"/>
                        </a:rPr>
                        <a:t>(</a:t>
                      </a:r>
                      <a:r>
                        <a:rPr lang="en-US" sz="1800" b="0" i="0" kern="1200" dirty="0" err="1" smtClean="0">
                          <a:solidFill>
                            <a:schemeClr val="dk1"/>
                          </a:solidFill>
                          <a:effectLst/>
                          <a:latin typeface="+mn-lt"/>
                          <a:ea typeface="+mn-ea"/>
                          <a:cs typeface="+mn-cs"/>
                        </a:rPr>
                        <a:t>FixedNotation</a:t>
                      </a:r>
                      <a:r>
                        <a:rPr lang="en-US" sz="1800" b="0" i="0" kern="1200" dirty="0" smtClean="0">
                          <a:solidFill>
                            <a:schemeClr val="dk1"/>
                          </a:solidFill>
                          <a:effectLst/>
                          <a:latin typeface="+mn-lt"/>
                          <a:ea typeface="+mn-ea"/>
                          <a:cs typeface="+mn-cs"/>
                        </a:rPr>
                        <a:t>)</a:t>
                      </a:r>
                    </a:p>
                  </a:txBody>
                  <a:tcPr anchor="ctr"/>
                </a:tc>
                <a:extLst>
                  <a:ext uri="{0D108BD9-81ED-4DB2-BD59-A6C34878D82A}">
                    <a16:rowId xmlns:a16="http://schemas.microsoft.com/office/drawing/2014/main" xmlns="" val="10005"/>
                  </a:ext>
                </a:extLst>
              </a:tr>
              <a:tr h="370840">
                <a:tc>
                  <a:txBody>
                    <a:bodyPr/>
                    <a:lstStyle/>
                    <a:p>
                      <a:r>
                        <a:rPr lang="en-US" sz="1800" dirty="0" smtClean="0"/>
                        <a:t>scientific</a:t>
                      </a:r>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0" i="0" kern="1200" baseline="0" dirty="0" smtClean="0">
                          <a:solidFill>
                            <a:schemeClr val="dk1"/>
                          </a:solidFill>
                          <a:effectLst/>
                          <a:latin typeface="+mn-lt"/>
                          <a:ea typeface="+mn-ea"/>
                          <a:cs typeface="+mn-cs"/>
                        </a:rPr>
                        <a:t>Same as </a:t>
                      </a:r>
                      <a:r>
                        <a:rPr lang="en-US" sz="1800" b="0" i="0" kern="1200" baseline="0" dirty="0" err="1" smtClean="0">
                          <a:solidFill>
                            <a:schemeClr val="dk1"/>
                          </a:solidFill>
                          <a:effectLst/>
                          <a:latin typeface="+mn-lt"/>
                          <a:ea typeface="+mn-ea"/>
                          <a:cs typeface="+mn-cs"/>
                        </a:rPr>
                        <a:t>setRealNumberNotation</a:t>
                      </a:r>
                      <a:r>
                        <a:rPr lang="en-US" sz="1800" b="0" i="0" kern="1200" baseline="0" dirty="0" smtClean="0">
                          <a:solidFill>
                            <a:schemeClr val="dk1"/>
                          </a:solidFill>
                          <a:effectLst/>
                          <a:latin typeface="+mn-lt"/>
                          <a:ea typeface="+mn-ea"/>
                          <a:cs typeface="+mn-cs"/>
                        </a:rPr>
                        <a:t>(</a:t>
                      </a:r>
                      <a:r>
                        <a:rPr lang="en-US" sz="1800" b="0" i="0" kern="1200" baseline="0" dirty="0" err="1" smtClean="0">
                          <a:solidFill>
                            <a:schemeClr val="dk1"/>
                          </a:solidFill>
                          <a:effectLst/>
                          <a:latin typeface="+mn-lt"/>
                          <a:ea typeface="+mn-ea"/>
                          <a:cs typeface="+mn-cs"/>
                        </a:rPr>
                        <a:t>ScientificNotation</a:t>
                      </a:r>
                      <a:r>
                        <a:rPr lang="en-US" sz="1800" b="0" i="0" kern="1200" baseline="0" dirty="0" smtClean="0">
                          <a:solidFill>
                            <a:schemeClr val="dk1"/>
                          </a:solidFill>
                          <a:effectLst/>
                          <a:latin typeface="+mn-lt"/>
                          <a:ea typeface="+mn-ea"/>
                          <a:cs typeface="+mn-cs"/>
                        </a:rPr>
                        <a:t>)</a:t>
                      </a:r>
                      <a:endParaRPr lang="en-US" sz="1800" b="0" i="0" kern="1200" dirty="0" smtClean="0">
                        <a:solidFill>
                          <a:schemeClr val="dk1"/>
                        </a:solidFill>
                        <a:effectLst/>
                        <a:latin typeface="+mn-lt"/>
                        <a:ea typeface="+mn-ea"/>
                        <a:cs typeface="+mn-cs"/>
                      </a:endParaRPr>
                    </a:p>
                  </a:txBody>
                  <a:tcPr anchor="ctr"/>
                </a:tc>
                <a:extLst>
                  <a:ext uri="{0D108BD9-81ED-4DB2-BD59-A6C34878D82A}">
                    <a16:rowId xmlns:a16="http://schemas.microsoft.com/office/drawing/2014/main" xmlns="" val="10006"/>
                  </a:ext>
                </a:extLst>
              </a:tr>
              <a:tr h="370840">
                <a:tc>
                  <a:txBody>
                    <a:bodyPr/>
                    <a:lstStyle/>
                    <a:p>
                      <a:r>
                        <a:rPr lang="en-US" sz="1800" dirty="0" smtClean="0"/>
                        <a:t>left</a:t>
                      </a:r>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Same as </a:t>
                      </a:r>
                      <a:r>
                        <a:rPr lang="en-US" sz="1800" b="0" i="0" kern="1200" dirty="0" err="1" smtClean="0">
                          <a:solidFill>
                            <a:schemeClr val="dk1"/>
                          </a:solidFill>
                          <a:effectLst/>
                          <a:latin typeface="+mn-lt"/>
                          <a:ea typeface="+mn-ea"/>
                          <a:cs typeface="+mn-cs"/>
                        </a:rPr>
                        <a:t>setFieldAlignment</a:t>
                      </a:r>
                      <a:r>
                        <a:rPr lang="en-US" sz="1800" b="0" i="0" kern="1200" dirty="0" smtClean="0">
                          <a:solidFill>
                            <a:schemeClr val="dk1"/>
                          </a:solidFill>
                          <a:effectLst/>
                          <a:latin typeface="+mn-lt"/>
                          <a:ea typeface="+mn-ea"/>
                          <a:cs typeface="+mn-cs"/>
                        </a:rPr>
                        <a:t>(</a:t>
                      </a:r>
                      <a:r>
                        <a:rPr lang="en-US" sz="1800" b="0" i="0" kern="1200" dirty="0" err="1" smtClean="0">
                          <a:solidFill>
                            <a:schemeClr val="dk1"/>
                          </a:solidFill>
                          <a:effectLst/>
                          <a:latin typeface="+mn-lt"/>
                          <a:ea typeface="+mn-ea"/>
                          <a:cs typeface="+mn-cs"/>
                        </a:rPr>
                        <a:t>AlignLeft</a:t>
                      </a:r>
                      <a:r>
                        <a:rPr lang="en-US" sz="1800" b="0" i="0" kern="1200" dirty="0" smtClean="0">
                          <a:solidFill>
                            <a:schemeClr val="dk1"/>
                          </a:solidFill>
                          <a:effectLst/>
                          <a:latin typeface="+mn-lt"/>
                          <a:ea typeface="+mn-ea"/>
                          <a:cs typeface="+mn-cs"/>
                        </a:rPr>
                        <a:t>)</a:t>
                      </a:r>
                    </a:p>
                  </a:txBody>
                  <a:tcPr anchor="ctr"/>
                </a:tc>
                <a:extLst>
                  <a:ext uri="{0D108BD9-81ED-4DB2-BD59-A6C34878D82A}">
                    <a16:rowId xmlns:a16="http://schemas.microsoft.com/office/drawing/2014/main" xmlns="" val="10007"/>
                  </a:ext>
                </a:extLst>
              </a:tr>
              <a:tr h="370840">
                <a:tc>
                  <a:txBody>
                    <a:bodyPr/>
                    <a:lstStyle/>
                    <a:p>
                      <a:r>
                        <a:rPr lang="en-US" sz="1800" dirty="0" smtClean="0"/>
                        <a:t>right</a:t>
                      </a:r>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Same as </a:t>
                      </a:r>
                      <a:r>
                        <a:rPr lang="en-US" sz="1800" b="0" i="0" kern="1200" dirty="0" err="1" smtClean="0">
                          <a:solidFill>
                            <a:schemeClr val="dk1"/>
                          </a:solidFill>
                          <a:effectLst/>
                          <a:latin typeface="+mn-lt"/>
                          <a:ea typeface="+mn-ea"/>
                          <a:cs typeface="+mn-cs"/>
                        </a:rPr>
                        <a:t>setFieldAlignment</a:t>
                      </a:r>
                      <a:r>
                        <a:rPr lang="en-US" sz="1800" b="0" i="0" kern="1200" dirty="0" smtClean="0">
                          <a:solidFill>
                            <a:schemeClr val="dk1"/>
                          </a:solidFill>
                          <a:effectLst/>
                          <a:latin typeface="+mn-lt"/>
                          <a:ea typeface="+mn-ea"/>
                          <a:cs typeface="+mn-cs"/>
                        </a:rPr>
                        <a:t>(</a:t>
                      </a:r>
                      <a:r>
                        <a:rPr lang="en-US" sz="1800" b="0" i="0" kern="1200" dirty="0" err="1" smtClean="0">
                          <a:solidFill>
                            <a:schemeClr val="dk1"/>
                          </a:solidFill>
                          <a:effectLst/>
                          <a:latin typeface="+mn-lt"/>
                          <a:ea typeface="+mn-ea"/>
                          <a:cs typeface="+mn-cs"/>
                        </a:rPr>
                        <a:t>AlignRight</a:t>
                      </a:r>
                      <a:r>
                        <a:rPr lang="en-US" sz="1800" b="0" i="0" kern="1200" dirty="0" smtClean="0">
                          <a:solidFill>
                            <a:schemeClr val="dk1"/>
                          </a:solidFill>
                          <a:effectLst/>
                          <a:latin typeface="+mn-lt"/>
                          <a:ea typeface="+mn-ea"/>
                          <a:cs typeface="+mn-cs"/>
                        </a:rPr>
                        <a:t>)</a:t>
                      </a:r>
                    </a:p>
                  </a:txBody>
                  <a:tcPr anchor="ctr"/>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3823821669"/>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FILESYSTEM: </a:t>
            </a:r>
            <a:r>
              <a:rPr lang="en-US" dirty="0" smtClean="0">
                <a:solidFill>
                  <a:schemeClr val="accent1"/>
                </a:solidFill>
              </a:rPr>
              <a:t>QTEXTSTREAM MANIPULATORS</a:t>
            </a:r>
            <a:endParaRPr lang="en-US" dirty="0">
              <a:solidFill>
                <a:schemeClr val="accent1"/>
              </a:solidFill>
            </a:endParaRPr>
          </a:p>
        </p:txBody>
      </p:sp>
      <p:graphicFrame>
        <p:nvGraphicFramePr>
          <p:cNvPr id="7" name="Content Placeholder 6"/>
          <p:cNvGraphicFramePr>
            <a:graphicFrameLocks noGrp="1"/>
          </p:cNvGraphicFramePr>
          <p:nvPr>
            <p:ph sz="quarter" idx="11"/>
            <p:extLst>
              <p:ext uri="{D42A27DB-BD31-4B8C-83A1-F6EECF244321}">
                <p14:modId xmlns:p14="http://schemas.microsoft.com/office/powerpoint/2010/main" val="805195086"/>
              </p:ext>
            </p:extLst>
          </p:nvPr>
        </p:nvGraphicFramePr>
        <p:xfrm>
          <a:off x="287338" y="898525"/>
          <a:ext cx="8593072" cy="2621280"/>
        </p:xfrm>
        <a:graphic>
          <a:graphicData uri="http://schemas.openxmlformats.org/drawingml/2006/table">
            <a:tbl>
              <a:tblPr firstRow="1" bandRow="1">
                <a:tableStyleId>{5C22544A-7EE6-4342-B048-85BDC9FD1C3A}</a:tableStyleId>
              </a:tblPr>
              <a:tblGrid>
                <a:gridCol w="3377519">
                  <a:extLst>
                    <a:ext uri="{9D8B030D-6E8A-4147-A177-3AD203B41FA5}">
                      <a16:colId xmlns:a16="http://schemas.microsoft.com/office/drawing/2014/main" xmlns="" val="20000"/>
                    </a:ext>
                  </a:extLst>
                </a:gridCol>
                <a:gridCol w="5215553">
                  <a:extLst>
                    <a:ext uri="{9D8B030D-6E8A-4147-A177-3AD203B41FA5}">
                      <a16:colId xmlns:a16="http://schemas.microsoft.com/office/drawing/2014/main" xmlns="" val="20001"/>
                    </a:ext>
                  </a:extLst>
                </a:gridCol>
              </a:tblGrid>
              <a:tr h="370840">
                <a:tc>
                  <a:txBody>
                    <a:bodyPr/>
                    <a:lstStyle/>
                    <a:p>
                      <a:r>
                        <a:rPr lang="en-US" sz="2000" dirty="0" smtClean="0"/>
                        <a:t>Method</a:t>
                      </a:r>
                      <a:endParaRPr lang="ru-RU" sz="2000" dirty="0"/>
                    </a:p>
                  </a:txBody>
                  <a:tcPr/>
                </a:tc>
                <a:tc>
                  <a:txBody>
                    <a:bodyPr/>
                    <a:lstStyle/>
                    <a:p>
                      <a:r>
                        <a:rPr kumimoji="0" lang="en-US" sz="2000" b="1" i="0" u="none" strike="noStrike" kern="1200" cap="none" spc="0" normalizeH="0" baseline="0" noProof="0" dirty="0" smtClean="0">
                          <a:ln>
                            <a:noFill/>
                          </a:ln>
                          <a:solidFill>
                            <a:srgbClr val="FFFFFF"/>
                          </a:solidFill>
                          <a:effectLst/>
                          <a:uLnTx/>
                          <a:uFillTx/>
                          <a:latin typeface="+mn-lt"/>
                          <a:ea typeface="+mn-ea"/>
                          <a:cs typeface="+mn-cs"/>
                        </a:rPr>
                        <a:t>Description</a:t>
                      </a:r>
                      <a:endParaRPr lang="ru-RU" dirty="0"/>
                    </a:p>
                  </a:txBody>
                  <a:tcPr/>
                </a:tc>
                <a:extLst>
                  <a:ext uri="{0D108BD9-81ED-4DB2-BD59-A6C34878D82A}">
                    <a16:rowId xmlns:a16="http://schemas.microsoft.com/office/drawing/2014/main" xmlns="" val="10000"/>
                  </a:ext>
                </a:extLst>
              </a:tr>
              <a:tr h="370840">
                <a:tc>
                  <a:txBody>
                    <a:bodyPr/>
                    <a:lstStyle/>
                    <a:p>
                      <a:r>
                        <a:rPr lang="en-US" sz="1800" dirty="0" smtClean="0"/>
                        <a:t>center</a:t>
                      </a:r>
                    </a:p>
                  </a:txBody>
                  <a:tcPr anchor="ctr"/>
                </a:tc>
                <a:tc>
                  <a:txBody>
                    <a:bodyPr/>
                    <a:lstStyle/>
                    <a:p>
                      <a:r>
                        <a:rPr lang="en-US" sz="1800" b="0" i="0" kern="1200" dirty="0" smtClean="0">
                          <a:solidFill>
                            <a:schemeClr val="dk1"/>
                          </a:solidFill>
                          <a:effectLst/>
                          <a:latin typeface="+mn-lt"/>
                          <a:ea typeface="+mn-ea"/>
                          <a:cs typeface="+mn-cs"/>
                        </a:rPr>
                        <a:t>Same as </a:t>
                      </a:r>
                      <a:r>
                        <a:rPr lang="en-US" sz="1800" b="0" i="0" kern="1200" dirty="0" err="1" smtClean="0">
                          <a:solidFill>
                            <a:schemeClr val="dk1"/>
                          </a:solidFill>
                          <a:effectLst/>
                          <a:latin typeface="+mn-lt"/>
                          <a:ea typeface="+mn-ea"/>
                          <a:cs typeface="+mn-cs"/>
                        </a:rPr>
                        <a:t>setFieldAlignment</a:t>
                      </a:r>
                      <a:r>
                        <a:rPr lang="en-US" sz="1800" b="0" i="0" kern="1200" dirty="0" smtClean="0">
                          <a:solidFill>
                            <a:schemeClr val="dk1"/>
                          </a:solidFill>
                          <a:effectLst/>
                          <a:latin typeface="+mn-lt"/>
                          <a:ea typeface="+mn-ea"/>
                          <a:cs typeface="+mn-cs"/>
                        </a:rPr>
                        <a:t>(</a:t>
                      </a:r>
                      <a:r>
                        <a:rPr lang="en-US" sz="1800" b="0" i="0" kern="1200" dirty="0" err="1" smtClean="0">
                          <a:solidFill>
                            <a:schemeClr val="dk1"/>
                          </a:solidFill>
                          <a:effectLst/>
                          <a:latin typeface="+mn-lt"/>
                          <a:ea typeface="+mn-ea"/>
                          <a:cs typeface="+mn-cs"/>
                        </a:rPr>
                        <a:t>AlignCenter</a:t>
                      </a:r>
                      <a:r>
                        <a:rPr lang="en-US" sz="1800" b="0" i="0" kern="1200" dirty="0" smtClean="0">
                          <a:solidFill>
                            <a:schemeClr val="dk1"/>
                          </a:solidFill>
                          <a:effectLst/>
                          <a:latin typeface="+mn-lt"/>
                          <a:ea typeface="+mn-ea"/>
                          <a:cs typeface="+mn-cs"/>
                        </a:rPr>
                        <a:t>)</a:t>
                      </a:r>
                    </a:p>
                  </a:txBody>
                  <a:tcPr anchor="ctr"/>
                </a:tc>
                <a:extLst>
                  <a:ext uri="{0D108BD9-81ED-4DB2-BD59-A6C34878D82A}">
                    <a16:rowId xmlns:a16="http://schemas.microsoft.com/office/drawing/2014/main" xmlns="" val="10001"/>
                  </a:ext>
                </a:extLst>
              </a:tr>
              <a:tr h="37084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dirty="0" err="1" smtClean="0"/>
                        <a:t>endl</a:t>
                      </a:r>
                      <a:endParaRPr lang="en-US" sz="1800" dirty="0" smtClean="0"/>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Same as operator&lt;&lt;('\n') and flush()</a:t>
                      </a:r>
                    </a:p>
                  </a:txBody>
                  <a:tcPr anchor="ctr"/>
                </a:tc>
                <a:extLst>
                  <a:ext uri="{0D108BD9-81ED-4DB2-BD59-A6C34878D82A}">
                    <a16:rowId xmlns:a16="http://schemas.microsoft.com/office/drawing/2014/main" xmlns="" val="10002"/>
                  </a:ext>
                </a:extLst>
              </a:tr>
              <a:tr h="370840">
                <a:tc>
                  <a:txBody>
                    <a:bodyPr/>
                    <a:lstStyle/>
                    <a:p>
                      <a:r>
                        <a:rPr lang="en-US" sz="1800" dirty="0" smtClean="0"/>
                        <a:t>flush</a:t>
                      </a:r>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Same as flush()</a:t>
                      </a:r>
                    </a:p>
                  </a:txBody>
                  <a:tcPr anchor="ctr"/>
                </a:tc>
                <a:extLst>
                  <a:ext uri="{0D108BD9-81ED-4DB2-BD59-A6C34878D82A}">
                    <a16:rowId xmlns:a16="http://schemas.microsoft.com/office/drawing/2014/main" xmlns="" val="10003"/>
                  </a:ext>
                </a:extLst>
              </a:tr>
              <a:tr h="370840">
                <a:tc>
                  <a:txBody>
                    <a:bodyPr/>
                    <a:lstStyle/>
                    <a:p>
                      <a:r>
                        <a:rPr lang="en-US" sz="1800" dirty="0" smtClean="0"/>
                        <a:t>reset</a:t>
                      </a:r>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Same as reset()</a:t>
                      </a:r>
                    </a:p>
                  </a:txBody>
                  <a:tcPr anchor="ctr"/>
                </a:tc>
                <a:extLst>
                  <a:ext uri="{0D108BD9-81ED-4DB2-BD59-A6C34878D82A}">
                    <a16:rowId xmlns:a16="http://schemas.microsoft.com/office/drawing/2014/main" xmlns="" val="10004"/>
                  </a:ext>
                </a:extLst>
              </a:tr>
              <a:tr h="370840">
                <a:tc>
                  <a:txBody>
                    <a:bodyPr/>
                    <a:lstStyle/>
                    <a:p>
                      <a:r>
                        <a:rPr lang="en-US" sz="1800" dirty="0" err="1" smtClean="0"/>
                        <a:t>ws</a:t>
                      </a:r>
                      <a:endParaRPr lang="en-US" sz="1800" dirty="0" smtClean="0"/>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Same as </a:t>
                      </a:r>
                      <a:r>
                        <a:rPr lang="en-US" sz="1800" b="0" i="0" kern="1200" dirty="0" err="1" smtClean="0">
                          <a:solidFill>
                            <a:schemeClr val="dk1"/>
                          </a:solidFill>
                          <a:effectLst/>
                          <a:latin typeface="+mn-lt"/>
                          <a:ea typeface="+mn-ea"/>
                          <a:cs typeface="+mn-cs"/>
                        </a:rPr>
                        <a:t>skipWhiteSpace</a:t>
                      </a:r>
                      <a:r>
                        <a:rPr lang="en-US" sz="1800" b="0" i="0" kern="1200" dirty="0" smtClean="0">
                          <a:solidFill>
                            <a:schemeClr val="dk1"/>
                          </a:solidFill>
                          <a:effectLst/>
                          <a:latin typeface="+mn-lt"/>
                          <a:ea typeface="+mn-ea"/>
                          <a:cs typeface="+mn-cs"/>
                        </a:rPr>
                        <a:t>()</a:t>
                      </a:r>
                    </a:p>
                  </a:txBody>
                  <a:tcPr anchor="ctr"/>
                </a:tc>
                <a:extLst>
                  <a:ext uri="{0D108BD9-81ED-4DB2-BD59-A6C34878D82A}">
                    <a16:rowId xmlns:a16="http://schemas.microsoft.com/office/drawing/2014/main" xmlns="" val="10005"/>
                  </a:ext>
                </a:extLst>
              </a:tr>
              <a:tr h="370840">
                <a:tc>
                  <a:txBody>
                    <a:bodyPr/>
                    <a:lstStyle/>
                    <a:p>
                      <a:r>
                        <a:rPr lang="en-US" sz="1800" dirty="0" err="1" smtClean="0"/>
                        <a:t>bom</a:t>
                      </a:r>
                      <a:endParaRPr lang="en-US" sz="1800" dirty="0" smtClean="0"/>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Same as </a:t>
                      </a:r>
                      <a:r>
                        <a:rPr lang="en-US" sz="1800" b="0" i="0" kern="1200" dirty="0" err="1" smtClean="0">
                          <a:solidFill>
                            <a:schemeClr val="dk1"/>
                          </a:solidFill>
                          <a:effectLst/>
                          <a:latin typeface="+mn-lt"/>
                          <a:ea typeface="+mn-ea"/>
                          <a:cs typeface="+mn-cs"/>
                        </a:rPr>
                        <a:t>setGenerateByteOrderMark</a:t>
                      </a:r>
                      <a:r>
                        <a:rPr lang="en-US" sz="1800" b="0" i="0" kern="1200" dirty="0" smtClean="0">
                          <a:solidFill>
                            <a:schemeClr val="dk1"/>
                          </a:solidFill>
                          <a:effectLst/>
                          <a:latin typeface="+mn-lt"/>
                          <a:ea typeface="+mn-ea"/>
                          <a:cs typeface="+mn-cs"/>
                        </a:rPr>
                        <a:t>(true)</a:t>
                      </a:r>
                    </a:p>
                  </a:txBody>
                  <a:tcPr anchor="ct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2556132872"/>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FILESYSTEM: </a:t>
            </a:r>
            <a:r>
              <a:rPr lang="en-US" dirty="0" smtClean="0">
                <a:solidFill>
                  <a:schemeClr val="accent1"/>
                </a:solidFill>
              </a:rPr>
              <a:t>QDATASTREAM</a:t>
            </a:r>
            <a:endParaRPr lang="en-US" dirty="0">
              <a:solidFill>
                <a:schemeClr val="accent1"/>
              </a:solidFill>
            </a:endParaRPr>
          </a:p>
        </p:txBody>
      </p:sp>
      <p:sp>
        <p:nvSpPr>
          <p:cNvPr id="5" name="Content Placeholder 4"/>
          <p:cNvSpPr>
            <a:spLocks noGrp="1"/>
          </p:cNvSpPr>
          <p:nvPr>
            <p:ph sz="quarter" idx="11"/>
          </p:nvPr>
        </p:nvSpPr>
        <p:spPr>
          <a:xfrm>
            <a:off x="286941" y="897732"/>
            <a:ext cx="4056459" cy="4099718"/>
          </a:xfrm>
        </p:spPr>
        <p:txBody>
          <a:bodyPr>
            <a:normAutofit fontScale="92500"/>
          </a:bodyPr>
          <a:lstStyle/>
          <a:p>
            <a:r>
              <a:rPr lang="en-US" dirty="0" err="1" smtClean="0">
                <a:solidFill>
                  <a:schemeClr val="accent3"/>
                </a:solidFill>
              </a:rPr>
              <a:t>QDataStream</a:t>
            </a:r>
            <a:r>
              <a:rPr lang="en-US" dirty="0"/>
              <a:t> provides serialization of binary data to a </a:t>
            </a:r>
            <a:r>
              <a:rPr lang="en-US" dirty="0" err="1" smtClean="0">
                <a:solidFill>
                  <a:schemeClr val="accent3"/>
                </a:solidFill>
              </a:rPr>
              <a:t>QIODevice</a:t>
            </a:r>
            <a:r>
              <a:rPr lang="en-US" dirty="0" smtClean="0"/>
              <a:t>. </a:t>
            </a:r>
            <a:r>
              <a:rPr lang="en-US" dirty="0" err="1" smtClean="0">
                <a:solidFill>
                  <a:schemeClr val="accent3"/>
                </a:solidFill>
              </a:rPr>
              <a:t>QDataStream</a:t>
            </a:r>
            <a:r>
              <a:rPr lang="en-US" dirty="0" smtClean="0"/>
              <a:t> is </a:t>
            </a:r>
            <a:r>
              <a:rPr lang="en-US" dirty="0"/>
              <a:t>100% independent of the host computer's operating system, CPU or byte order</a:t>
            </a:r>
            <a:r>
              <a:rPr lang="en-US" dirty="0" smtClean="0"/>
              <a:t>.</a:t>
            </a:r>
          </a:p>
          <a:p>
            <a:r>
              <a:rPr lang="en-US" dirty="0" smtClean="0"/>
              <a:t>A </a:t>
            </a:r>
            <a:r>
              <a:rPr lang="en-US" dirty="0"/>
              <a:t>data stream that is written by a PC under Windows can be read by a Sun SPARC running Solaris</a:t>
            </a:r>
            <a:r>
              <a:rPr lang="en-US" dirty="0" smtClean="0"/>
              <a:t>.</a:t>
            </a:r>
          </a:p>
          <a:p>
            <a:r>
              <a:rPr lang="en-US" dirty="0" smtClean="0"/>
              <a:t>You can read/write collections, a lot of standard and custom types.</a:t>
            </a:r>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defTabSz="914400" eaLnBrk="0" fontAlgn="base" hangingPunct="0">
              <a:spcBef>
                <a:spcPct val="0"/>
              </a:spcBef>
              <a:spcAft>
                <a:spcPct val="0"/>
              </a:spcAft>
            </a:pPr>
            <a:r>
              <a:rPr lang="en-US" b="1" dirty="0">
                <a:solidFill>
                  <a:srgbClr val="808080"/>
                </a:solidFill>
                <a:latin typeface="Courier New" panose="02070309020205020404" pitchFamily="49" charset="0"/>
                <a:cs typeface="Courier New" panose="02070309020205020404" pitchFamily="49" charset="0"/>
              </a:rPr>
              <a:t>// </a:t>
            </a:r>
            <a:r>
              <a:rPr lang="en-US" b="1" dirty="0" smtClean="0">
                <a:solidFill>
                  <a:srgbClr val="808080"/>
                </a:solidFill>
                <a:latin typeface="Courier New" panose="02070309020205020404" pitchFamily="49" charset="0"/>
                <a:cs typeface="Courier New" panose="02070309020205020404" pitchFamily="49" charset="0"/>
              </a:rPr>
              <a:t>serialization</a:t>
            </a:r>
            <a:endParaRPr lang="en-US" b="1" dirty="0">
              <a:solidFill>
                <a:srgbClr val="808080"/>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b="1" dirty="0" err="1">
                <a:solidFill>
                  <a:srgbClr val="9876AA"/>
                </a:solidFill>
                <a:latin typeface="Courier New" panose="02070309020205020404" pitchFamily="49" charset="0"/>
                <a:cs typeface="Courier New" panose="02070309020205020404" pitchFamily="49" charset="0"/>
              </a:rPr>
              <a:t>QFile</a:t>
            </a:r>
            <a:r>
              <a:rPr lang="en-US" b="1" dirty="0" smtClean="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file(</a:t>
            </a:r>
            <a:r>
              <a:rPr lang="en-US" b="1" dirty="0">
                <a:solidFill>
                  <a:srgbClr val="6A8759"/>
                </a:solidFill>
                <a:latin typeface="Courier New" panose="02070309020205020404" pitchFamily="49" charset="0"/>
                <a:cs typeface="Courier New" panose="02070309020205020404" pitchFamily="49" charset="0"/>
              </a:rPr>
              <a:t>"file.dat"</a:t>
            </a:r>
            <a:r>
              <a:rPr lang="en-US" b="1" dirty="0">
                <a:solidFill>
                  <a:srgbClr val="A9B7C6"/>
                </a:solidFill>
                <a:latin typeface="Courier New" panose="02070309020205020404" pitchFamily="49" charset="0"/>
                <a:cs typeface="Courier New" panose="02070309020205020404" pitchFamily="49" charset="0"/>
              </a:rPr>
              <a:t>);</a:t>
            </a:r>
            <a:r>
              <a:rPr lang="en-US" b="1" dirty="0">
                <a:latin typeface="Courier New" pitchFamily="49" charset="0"/>
                <a:cs typeface="Courier New" pitchFamily="49" charset="0"/>
              </a:rPr>
              <a:t> </a:t>
            </a:r>
            <a:r>
              <a:rPr lang="en-US" b="1" dirty="0" err="1">
                <a:solidFill>
                  <a:srgbClr val="A9B7C6"/>
                </a:solidFill>
                <a:latin typeface="Courier New" panose="02070309020205020404" pitchFamily="49" charset="0"/>
                <a:cs typeface="Courier New" panose="02070309020205020404" pitchFamily="49" charset="0"/>
              </a:rPr>
              <a:t>file.open</a:t>
            </a:r>
            <a:r>
              <a:rPr lang="en-US" b="1" dirty="0">
                <a:solidFill>
                  <a:srgbClr val="A9B7C6"/>
                </a:solidFill>
                <a:latin typeface="Courier New" panose="02070309020205020404" pitchFamily="49" charset="0"/>
                <a:cs typeface="Courier New" panose="02070309020205020404" pitchFamily="49" charset="0"/>
              </a:rPr>
              <a:t>(</a:t>
            </a:r>
            <a:r>
              <a:rPr lang="en-US" b="1" dirty="0" err="1">
                <a:solidFill>
                  <a:srgbClr val="9876AA"/>
                </a:solidFill>
                <a:latin typeface="Courier New" panose="02070309020205020404" pitchFamily="49" charset="0"/>
                <a:cs typeface="Courier New" panose="02070309020205020404" pitchFamily="49" charset="0"/>
              </a:rPr>
              <a:t>QIODevice</a:t>
            </a:r>
            <a:r>
              <a:rPr lang="en-US" b="1" dirty="0">
                <a:solidFill>
                  <a:srgbClr val="A9B7C6"/>
                </a:solidFill>
                <a:latin typeface="Courier New" panose="02070309020205020404" pitchFamily="49" charset="0"/>
                <a:cs typeface="Courier New" panose="02070309020205020404" pitchFamily="49" charset="0"/>
              </a:rPr>
              <a:t>::</a:t>
            </a:r>
            <a:r>
              <a:rPr lang="en-US" b="1" dirty="0" err="1">
                <a:solidFill>
                  <a:srgbClr val="9876AA"/>
                </a:solidFill>
                <a:latin typeface="Courier New" panose="02070309020205020404" pitchFamily="49" charset="0"/>
                <a:cs typeface="Courier New" panose="02070309020205020404" pitchFamily="49" charset="0"/>
              </a:rPr>
              <a:t>WriteOnly</a:t>
            </a:r>
            <a:r>
              <a:rPr lang="en-US" b="1" dirty="0">
                <a:solidFill>
                  <a:srgbClr val="A9B7C6"/>
                </a:solidFill>
                <a:latin typeface="Courier New" panose="02070309020205020404" pitchFamily="49" charset="0"/>
                <a:cs typeface="Courier New" panose="02070309020205020404" pitchFamily="49" charset="0"/>
              </a:rPr>
              <a:t>);</a:t>
            </a:r>
            <a:r>
              <a:rPr lang="en-US" b="1" dirty="0">
                <a:latin typeface="Courier New" pitchFamily="49" charset="0"/>
                <a:cs typeface="Courier New" pitchFamily="49" charset="0"/>
              </a:rPr>
              <a:t> </a:t>
            </a:r>
            <a:r>
              <a:rPr lang="en-US" b="1" dirty="0" err="1">
                <a:solidFill>
                  <a:srgbClr val="9876AA"/>
                </a:solidFill>
                <a:latin typeface="Courier New" panose="02070309020205020404" pitchFamily="49" charset="0"/>
                <a:cs typeface="Courier New" panose="02070309020205020404" pitchFamily="49" charset="0"/>
              </a:rPr>
              <a:t>QDataStream</a:t>
            </a:r>
            <a:r>
              <a:rPr lang="en-US" b="1" dirty="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out(&amp;file);</a:t>
            </a:r>
          </a:p>
          <a:p>
            <a:pPr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out &lt;&lt; </a:t>
            </a:r>
            <a:r>
              <a:rPr lang="en-US" b="1" dirty="0" err="1">
                <a:solidFill>
                  <a:srgbClr val="9876AA"/>
                </a:solidFill>
                <a:latin typeface="Courier New" panose="02070309020205020404" pitchFamily="49" charset="0"/>
                <a:cs typeface="Courier New" panose="02070309020205020404" pitchFamily="49" charset="0"/>
              </a:rPr>
              <a:t>QString</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6A8759"/>
                </a:solidFill>
                <a:latin typeface="Courier New" panose="02070309020205020404" pitchFamily="49" charset="0"/>
                <a:cs typeface="Courier New" panose="02070309020205020404" pitchFamily="49" charset="0"/>
              </a:rPr>
              <a:t>"the answer is"</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out &lt;&lt; (</a:t>
            </a:r>
            <a:r>
              <a:rPr lang="en-US" b="1" dirty="0">
                <a:solidFill>
                  <a:srgbClr val="9876AA"/>
                </a:solidFill>
                <a:latin typeface="Courier New" panose="02070309020205020404" pitchFamily="49" charset="0"/>
                <a:cs typeface="Courier New" panose="02070309020205020404" pitchFamily="49" charset="0"/>
              </a:rPr>
              <a:t>qint32</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6897BB"/>
                </a:solidFill>
                <a:latin typeface="Courier New" panose="02070309020205020404" pitchFamily="49" charset="0"/>
                <a:cs typeface="Courier New" panose="02070309020205020404" pitchFamily="49" charset="0"/>
              </a:rPr>
              <a:t>42</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endParaRPr lang="en-US" b="1" dirty="0">
              <a:solidFill>
                <a:srgbClr val="000000"/>
              </a:solidFill>
              <a:latin typeface="Courier New" pitchFamily="49" charset="0"/>
              <a:cs typeface="Courier New" pitchFamily="49" charset="0"/>
            </a:endParaRPr>
          </a:p>
          <a:p>
            <a:pPr defTabSz="914400" eaLnBrk="0" fontAlgn="base" hangingPunct="0">
              <a:spcBef>
                <a:spcPct val="0"/>
              </a:spcBef>
              <a:spcAft>
                <a:spcPct val="0"/>
              </a:spcAft>
            </a:pPr>
            <a:r>
              <a:rPr lang="en-US" b="1" dirty="0">
                <a:solidFill>
                  <a:srgbClr val="808080"/>
                </a:solidFill>
                <a:latin typeface="Courier New" panose="02070309020205020404" pitchFamily="49" charset="0"/>
                <a:cs typeface="Courier New" panose="02070309020205020404" pitchFamily="49" charset="0"/>
              </a:rPr>
              <a:t>// </a:t>
            </a:r>
            <a:r>
              <a:rPr lang="en-US" b="1" dirty="0" smtClean="0">
                <a:solidFill>
                  <a:srgbClr val="808080"/>
                </a:solidFill>
                <a:latin typeface="Courier New" panose="02070309020205020404" pitchFamily="49" charset="0"/>
                <a:cs typeface="Courier New" panose="02070309020205020404" pitchFamily="49" charset="0"/>
              </a:rPr>
              <a:t>deserialization</a:t>
            </a:r>
            <a:endParaRPr lang="en-US" b="1" dirty="0">
              <a:solidFill>
                <a:srgbClr val="808080"/>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b="1" dirty="0" err="1">
                <a:solidFill>
                  <a:srgbClr val="9876AA"/>
                </a:solidFill>
                <a:latin typeface="Courier New" panose="02070309020205020404" pitchFamily="49" charset="0"/>
                <a:cs typeface="Courier New" panose="02070309020205020404" pitchFamily="49" charset="0"/>
              </a:rPr>
              <a:t>QFile</a:t>
            </a:r>
            <a:r>
              <a:rPr lang="en-US" b="1" dirty="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file(</a:t>
            </a:r>
            <a:r>
              <a:rPr lang="en-US" b="1" dirty="0">
                <a:solidFill>
                  <a:srgbClr val="6A8759"/>
                </a:solidFill>
                <a:latin typeface="Courier New" panose="02070309020205020404" pitchFamily="49" charset="0"/>
                <a:cs typeface="Courier New" panose="02070309020205020404" pitchFamily="49" charset="0"/>
              </a:rPr>
              <a:t>"file.dat"</a:t>
            </a:r>
            <a:r>
              <a:rPr lang="en-US" b="1" dirty="0">
                <a:solidFill>
                  <a:srgbClr val="A9B7C6"/>
                </a:solidFill>
                <a:latin typeface="Courier New" panose="02070309020205020404" pitchFamily="49" charset="0"/>
                <a:cs typeface="Courier New" panose="02070309020205020404" pitchFamily="49" charset="0"/>
              </a:rPr>
              <a:t>);</a:t>
            </a:r>
            <a:r>
              <a:rPr lang="en-US" b="1" dirty="0">
                <a:latin typeface="Courier New" pitchFamily="49" charset="0"/>
                <a:cs typeface="Courier New" pitchFamily="49" charset="0"/>
              </a:rPr>
              <a:t> </a:t>
            </a:r>
            <a:r>
              <a:rPr lang="en-US" b="1" dirty="0" err="1">
                <a:solidFill>
                  <a:srgbClr val="A9B7C6"/>
                </a:solidFill>
                <a:latin typeface="Courier New" panose="02070309020205020404" pitchFamily="49" charset="0"/>
                <a:cs typeface="Courier New" panose="02070309020205020404" pitchFamily="49" charset="0"/>
              </a:rPr>
              <a:t>file.open</a:t>
            </a:r>
            <a:r>
              <a:rPr lang="en-US" b="1" dirty="0">
                <a:solidFill>
                  <a:srgbClr val="A9B7C6"/>
                </a:solidFill>
                <a:latin typeface="Courier New" panose="02070309020205020404" pitchFamily="49" charset="0"/>
                <a:cs typeface="Courier New" panose="02070309020205020404" pitchFamily="49" charset="0"/>
              </a:rPr>
              <a:t>(</a:t>
            </a:r>
            <a:r>
              <a:rPr lang="en-US" b="1" dirty="0" err="1">
                <a:solidFill>
                  <a:srgbClr val="9876AA"/>
                </a:solidFill>
                <a:latin typeface="Courier New" panose="02070309020205020404" pitchFamily="49" charset="0"/>
                <a:cs typeface="Courier New" panose="02070309020205020404" pitchFamily="49" charset="0"/>
              </a:rPr>
              <a:t>QIODevice</a:t>
            </a:r>
            <a:r>
              <a:rPr lang="en-US" b="1" dirty="0">
                <a:solidFill>
                  <a:srgbClr val="A9B7C6"/>
                </a:solidFill>
                <a:latin typeface="Courier New" panose="02070309020205020404" pitchFamily="49" charset="0"/>
                <a:cs typeface="Courier New" panose="02070309020205020404" pitchFamily="49" charset="0"/>
              </a:rPr>
              <a:t>::</a:t>
            </a:r>
            <a:r>
              <a:rPr lang="en-US" b="1" dirty="0" err="1">
                <a:solidFill>
                  <a:srgbClr val="9876AA"/>
                </a:solidFill>
                <a:latin typeface="Courier New" panose="02070309020205020404" pitchFamily="49" charset="0"/>
                <a:cs typeface="Courier New" panose="02070309020205020404" pitchFamily="49" charset="0"/>
              </a:rPr>
              <a:t>ReadOnly</a:t>
            </a:r>
            <a:r>
              <a:rPr lang="en-US" b="1" dirty="0">
                <a:solidFill>
                  <a:srgbClr val="A9B7C6"/>
                </a:solidFill>
                <a:latin typeface="Courier New" panose="02070309020205020404" pitchFamily="49" charset="0"/>
                <a:cs typeface="Courier New" panose="02070309020205020404" pitchFamily="49" charset="0"/>
              </a:rPr>
              <a:t>);</a:t>
            </a:r>
            <a:r>
              <a:rPr lang="en-US" b="1" dirty="0">
                <a:latin typeface="Courier New" pitchFamily="49" charset="0"/>
                <a:cs typeface="Courier New" pitchFamily="49" charset="0"/>
              </a:rPr>
              <a:t> </a:t>
            </a:r>
            <a:r>
              <a:rPr lang="en-US" b="1" dirty="0" err="1">
                <a:solidFill>
                  <a:srgbClr val="9876AA"/>
                </a:solidFill>
                <a:latin typeface="Courier New" panose="02070309020205020404" pitchFamily="49" charset="0"/>
                <a:cs typeface="Courier New" panose="02070309020205020404" pitchFamily="49" charset="0"/>
              </a:rPr>
              <a:t>QDataStream</a:t>
            </a:r>
            <a:r>
              <a:rPr lang="en-US" b="1" dirty="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in(&amp;file);</a:t>
            </a:r>
          </a:p>
          <a:p>
            <a:pPr defTabSz="914400" eaLnBrk="0" fontAlgn="base" hangingPunct="0">
              <a:spcBef>
                <a:spcPct val="0"/>
              </a:spcBef>
              <a:spcAft>
                <a:spcPct val="0"/>
              </a:spcAft>
            </a:pPr>
            <a:r>
              <a:rPr lang="en-US" b="1" dirty="0" err="1">
                <a:solidFill>
                  <a:srgbClr val="9876AA"/>
                </a:solidFill>
                <a:latin typeface="Courier New" panose="02070309020205020404" pitchFamily="49" charset="0"/>
                <a:cs typeface="Courier New" panose="02070309020205020404" pitchFamily="49" charset="0"/>
              </a:rPr>
              <a:t>QString</a:t>
            </a:r>
            <a:r>
              <a:rPr lang="en-US" b="1" dirty="0" smtClean="0">
                <a:solidFill>
                  <a:srgbClr val="C0C0C0"/>
                </a:solidFill>
                <a:latin typeface="Courier New" pitchFamily="49" charset="0"/>
                <a:cs typeface="Courier New" pitchFamily="49" charset="0"/>
              </a:rPr>
              <a:t> </a:t>
            </a:r>
            <a:r>
              <a:rPr lang="en-US" b="1" dirty="0" err="1">
                <a:solidFill>
                  <a:srgbClr val="A9B7C6"/>
                </a:solidFill>
                <a:latin typeface="Courier New" panose="02070309020205020404" pitchFamily="49" charset="0"/>
                <a:cs typeface="Courier New" panose="02070309020205020404" pitchFamily="49" charset="0"/>
              </a:rPr>
              <a:t>str</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b="1" dirty="0">
                <a:solidFill>
                  <a:srgbClr val="9876AA"/>
                </a:solidFill>
                <a:latin typeface="Courier New" panose="02070309020205020404" pitchFamily="49" charset="0"/>
                <a:cs typeface="Courier New" panose="02070309020205020404" pitchFamily="49" charset="0"/>
              </a:rPr>
              <a:t>qint32</a:t>
            </a:r>
            <a:r>
              <a:rPr lang="en-US" b="1" dirty="0" smtClean="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a;</a:t>
            </a:r>
          </a:p>
          <a:p>
            <a:pPr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in &gt;&gt; </a:t>
            </a:r>
            <a:r>
              <a:rPr lang="en-US" b="1" dirty="0" err="1">
                <a:solidFill>
                  <a:srgbClr val="A9B7C6"/>
                </a:solidFill>
                <a:latin typeface="Courier New" panose="02070309020205020404" pitchFamily="49" charset="0"/>
                <a:cs typeface="Courier New" panose="02070309020205020404" pitchFamily="49" charset="0"/>
              </a:rPr>
              <a:t>str</a:t>
            </a:r>
            <a:r>
              <a:rPr lang="en-US" b="1" dirty="0">
                <a:solidFill>
                  <a:srgbClr val="A9B7C6"/>
                </a:solidFill>
                <a:latin typeface="Courier New" panose="02070309020205020404" pitchFamily="49" charset="0"/>
                <a:cs typeface="Courier New" panose="02070309020205020404" pitchFamily="49" charset="0"/>
              </a:rPr>
              <a:t> &gt;&gt; a;</a:t>
            </a:r>
          </a:p>
        </p:txBody>
      </p:sp>
    </p:spTree>
    <p:extLst>
      <p:ext uri="{BB962C8B-B14F-4D97-AF65-F5344CB8AC3E}">
        <p14:creationId xmlns:p14="http://schemas.microsoft.com/office/powerpoint/2010/main" val="1507186880"/>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PROCESSES AND THREADS</a:t>
            </a:r>
            <a:endParaRPr lang="ru-RU" dirty="0"/>
          </a:p>
        </p:txBody>
      </p:sp>
      <p:sp>
        <p:nvSpPr>
          <p:cNvPr id="8" name="Content Placeholder 7"/>
          <p:cNvSpPr>
            <a:spLocks noGrp="1"/>
          </p:cNvSpPr>
          <p:nvPr>
            <p:ph sz="quarter" idx="11"/>
          </p:nvPr>
        </p:nvSpPr>
        <p:spPr/>
        <p:txBody>
          <a:bodyPr/>
          <a:lstStyle/>
          <a:p>
            <a:r>
              <a:rPr lang="en-US" dirty="0" smtClean="0"/>
              <a:t>Thread is a commands sequence.</a:t>
            </a:r>
          </a:p>
          <a:p>
            <a:r>
              <a:rPr lang="en-US" dirty="0" smtClean="0"/>
              <a:t>Process is running program instance – a set of threads with a common memory space.</a:t>
            </a:r>
          </a:p>
          <a:p>
            <a:r>
              <a:rPr lang="en-US" dirty="0" smtClean="0"/>
              <a:t>Threads communications are simple – they have the common memory space within the running process.</a:t>
            </a:r>
          </a:p>
          <a:p>
            <a:r>
              <a:rPr lang="en-US" dirty="0" smtClean="0"/>
              <a:t>Processes are more independent – communications between processes are complex and platform-dependent.</a:t>
            </a:r>
          </a:p>
          <a:p>
            <a:endParaRPr lang="ru-RU" dirty="0"/>
          </a:p>
        </p:txBody>
      </p:sp>
    </p:spTree>
    <p:extLst>
      <p:ext uri="{BB962C8B-B14F-4D97-AF65-F5344CB8AC3E}">
        <p14:creationId xmlns:p14="http://schemas.microsoft.com/office/powerpoint/2010/main" val="1170946773"/>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PROCESSES AND THREADS: </a:t>
            </a:r>
            <a:r>
              <a:rPr lang="en-US" dirty="0">
                <a:solidFill>
                  <a:schemeClr val="accent1"/>
                </a:solidFill>
              </a:rPr>
              <a:t>QPROCESS</a:t>
            </a:r>
          </a:p>
        </p:txBody>
      </p:sp>
      <p:sp>
        <p:nvSpPr>
          <p:cNvPr id="5" name="Content Placeholder 4"/>
          <p:cNvSpPr>
            <a:spLocks noGrp="1"/>
          </p:cNvSpPr>
          <p:nvPr>
            <p:ph sz="quarter" idx="11"/>
          </p:nvPr>
        </p:nvSpPr>
        <p:spPr>
          <a:xfrm>
            <a:off x="286941" y="897732"/>
            <a:ext cx="4056459" cy="4099718"/>
          </a:xfrm>
        </p:spPr>
        <p:txBody>
          <a:bodyPr>
            <a:normAutofit/>
          </a:bodyPr>
          <a:lstStyle/>
          <a:p>
            <a:r>
              <a:rPr lang="en-US" dirty="0" err="1" smtClean="0">
                <a:solidFill>
                  <a:schemeClr val="accent3"/>
                </a:solidFill>
              </a:rPr>
              <a:t>QProcess</a:t>
            </a:r>
            <a:r>
              <a:rPr lang="en-US" dirty="0" smtClean="0"/>
              <a:t> </a:t>
            </a:r>
            <a:r>
              <a:rPr lang="en-US" dirty="0"/>
              <a:t>is used to start external programs and to </a:t>
            </a:r>
            <a:r>
              <a:rPr lang="en-US" dirty="0" smtClean="0"/>
              <a:t>communicate </a:t>
            </a:r>
            <a:r>
              <a:rPr lang="en-US" dirty="0"/>
              <a:t>with them</a:t>
            </a:r>
            <a:r>
              <a:rPr lang="en-US" dirty="0" smtClean="0"/>
              <a:t>.</a:t>
            </a:r>
          </a:p>
          <a:p>
            <a:r>
              <a:rPr lang="en-US" dirty="0" smtClean="0"/>
              <a:t>You can synchronously wait running </a:t>
            </a:r>
            <a:r>
              <a:rPr lang="en-US" dirty="0" err="1" smtClean="0"/>
              <a:t>QProcess</a:t>
            </a:r>
            <a:r>
              <a:rPr lang="en-US" dirty="0" smtClean="0"/>
              <a:t> instance.</a:t>
            </a:r>
          </a:p>
          <a:p>
            <a:r>
              <a:rPr lang="en-US" dirty="0" smtClean="0"/>
              <a:t>Communication between processes is implemented through </a:t>
            </a:r>
            <a:r>
              <a:rPr lang="en-US" dirty="0" err="1" smtClean="0"/>
              <a:t>std</a:t>
            </a:r>
            <a:r>
              <a:rPr lang="en-US" dirty="0" smtClean="0"/>
              <a:t> streams (</a:t>
            </a:r>
            <a:r>
              <a:rPr lang="en-US" dirty="0" err="1" smtClean="0"/>
              <a:t>QProcess</a:t>
            </a:r>
            <a:r>
              <a:rPr lang="en-US" dirty="0" smtClean="0"/>
              <a:t> derived from </a:t>
            </a:r>
            <a:r>
              <a:rPr lang="en-US" dirty="0" err="1" smtClean="0"/>
              <a:t>QIODevice</a:t>
            </a:r>
            <a:r>
              <a:rPr lang="en-US" dirty="0" smtClean="0"/>
              <a:t> for this). </a:t>
            </a:r>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defTabSz="914400" eaLnBrk="0" fontAlgn="base" hangingPunct="0">
              <a:spcBef>
                <a:spcPct val="0"/>
              </a:spcBef>
              <a:spcAft>
                <a:spcPct val="0"/>
              </a:spcAft>
            </a:pPr>
            <a:r>
              <a:rPr lang="en-US" b="1" dirty="0" err="1" smtClean="0">
                <a:solidFill>
                  <a:srgbClr val="9876AA"/>
                </a:solidFill>
                <a:latin typeface="Courier New" panose="02070309020205020404" pitchFamily="49" charset="0"/>
                <a:cs typeface="Courier New" panose="02070309020205020404" pitchFamily="49" charset="0"/>
              </a:rPr>
              <a:t>QObject</a:t>
            </a:r>
            <a:r>
              <a:rPr lang="en-US" b="1" dirty="0" smtClean="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*parent;</a:t>
            </a:r>
          </a:p>
          <a:p>
            <a:pPr defTabSz="914400" eaLnBrk="0" fontAlgn="base" hangingPunct="0">
              <a:spcBef>
                <a:spcPct val="0"/>
              </a:spcBef>
              <a:spcAft>
                <a:spcPct val="0"/>
              </a:spcAft>
            </a:pPr>
            <a:endParaRPr lang="en-US" b="1" dirty="0">
              <a:solidFill>
                <a:srgbClr val="000000"/>
              </a:solidFill>
              <a:latin typeface="Courier New" pitchFamily="49" charset="0"/>
              <a:cs typeface="Courier New" pitchFamily="49" charset="0"/>
            </a:endParaRPr>
          </a:p>
          <a:p>
            <a:pPr defTabSz="914400" eaLnBrk="0" fontAlgn="base" hangingPunct="0">
              <a:spcBef>
                <a:spcPct val="0"/>
              </a:spcBef>
              <a:spcAft>
                <a:spcPct val="0"/>
              </a:spcAft>
            </a:pPr>
            <a:r>
              <a:rPr lang="en-US" b="1" dirty="0">
                <a:solidFill>
                  <a:srgbClr val="808080"/>
                </a:solidFill>
                <a:latin typeface="Courier New" panose="02070309020205020404" pitchFamily="49" charset="0"/>
                <a:cs typeface="Courier New" panose="02070309020205020404" pitchFamily="49" charset="0"/>
              </a:rPr>
              <a:t>// ...</a:t>
            </a:r>
          </a:p>
          <a:p>
            <a:pPr defTabSz="914400" eaLnBrk="0" fontAlgn="base" hangingPunct="0">
              <a:spcBef>
                <a:spcPct val="0"/>
              </a:spcBef>
              <a:spcAft>
                <a:spcPct val="0"/>
              </a:spcAft>
            </a:pPr>
            <a:endParaRPr lang="en-US" b="1" dirty="0">
              <a:solidFill>
                <a:srgbClr val="008000"/>
              </a:solidFill>
              <a:latin typeface="Courier New" pitchFamily="49" charset="0"/>
              <a:cs typeface="Courier New" pitchFamily="49" charset="0"/>
            </a:endParaRPr>
          </a:p>
          <a:p>
            <a:pPr defTabSz="914400" eaLnBrk="0" fontAlgn="base" hangingPunct="0">
              <a:spcBef>
                <a:spcPct val="0"/>
              </a:spcBef>
              <a:spcAft>
                <a:spcPct val="0"/>
              </a:spcAft>
            </a:pPr>
            <a:r>
              <a:rPr lang="en-US" b="1" dirty="0" err="1">
                <a:solidFill>
                  <a:srgbClr val="9876AA"/>
                </a:solidFill>
                <a:latin typeface="Courier New" panose="02070309020205020404" pitchFamily="49" charset="0"/>
                <a:cs typeface="Courier New" panose="02070309020205020404" pitchFamily="49" charset="0"/>
              </a:rPr>
              <a:t>QString</a:t>
            </a:r>
            <a:r>
              <a:rPr lang="en-US" b="1" dirty="0" smtClean="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program =</a:t>
            </a:r>
          </a:p>
          <a:p>
            <a:pPr defTabSz="914400" eaLnBrk="0" fontAlgn="base" hangingPunct="0">
              <a:spcBef>
                <a:spcPct val="0"/>
              </a:spcBef>
              <a:spcAft>
                <a:spcPct val="0"/>
              </a:spcAft>
            </a:pPr>
            <a:r>
              <a:rPr lang="en-US" b="1" dirty="0">
                <a:solidFill>
                  <a:srgbClr val="000000"/>
                </a:solidFill>
                <a:latin typeface="Courier New" pitchFamily="49" charset="0"/>
                <a:cs typeface="Courier New" pitchFamily="49" charset="0"/>
              </a:rPr>
              <a:t> </a:t>
            </a:r>
            <a:r>
              <a:rPr lang="en-US" b="1" dirty="0" smtClean="0">
                <a:solidFill>
                  <a:srgbClr val="000000"/>
                </a:solidFill>
                <a:latin typeface="Courier New" pitchFamily="49" charset="0"/>
                <a:cs typeface="Courier New" pitchFamily="49" charset="0"/>
              </a:rPr>
              <a:t>   </a:t>
            </a:r>
            <a:r>
              <a:rPr lang="en-US" b="1" dirty="0">
                <a:solidFill>
                  <a:srgbClr val="6A8759"/>
                </a:solidFill>
                <a:latin typeface="Courier New" panose="02070309020205020404" pitchFamily="49" charset="0"/>
                <a:cs typeface="Courier New" panose="02070309020205020404" pitchFamily="49" charset="0"/>
              </a:rPr>
              <a:t>"./path/analogclock.exe"</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b="1" dirty="0" err="1">
                <a:solidFill>
                  <a:srgbClr val="9876AA"/>
                </a:solidFill>
                <a:latin typeface="Courier New" panose="02070309020205020404" pitchFamily="49" charset="0"/>
                <a:cs typeface="Courier New" panose="02070309020205020404" pitchFamily="49" charset="0"/>
              </a:rPr>
              <a:t>QStringList</a:t>
            </a:r>
            <a:r>
              <a:rPr lang="en-US" b="1" dirty="0" smtClean="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arguments;</a:t>
            </a:r>
          </a:p>
          <a:p>
            <a:pPr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arguments &lt;&lt; </a:t>
            </a:r>
            <a:r>
              <a:rPr lang="en-US" b="1" dirty="0">
                <a:solidFill>
                  <a:srgbClr val="6A8759"/>
                </a:solidFill>
                <a:latin typeface="Courier New" panose="02070309020205020404" pitchFamily="49" charset="0"/>
                <a:cs typeface="Courier New" panose="02070309020205020404" pitchFamily="49" charset="0"/>
              </a:rPr>
              <a:t>"-style"</a:t>
            </a:r>
            <a:r>
              <a:rPr lang="en-US" b="1" dirty="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&lt;&lt;</a:t>
            </a:r>
            <a:r>
              <a:rPr lang="en-US" b="1" dirty="0">
                <a:solidFill>
                  <a:srgbClr val="C0C0C0"/>
                </a:solidFill>
                <a:latin typeface="Courier New" pitchFamily="49" charset="0"/>
                <a:cs typeface="Courier New" pitchFamily="49" charset="0"/>
              </a:rPr>
              <a:t> </a:t>
            </a:r>
            <a:r>
              <a:rPr lang="en-US" b="1" dirty="0">
                <a:solidFill>
                  <a:srgbClr val="6A8759"/>
                </a:solidFill>
                <a:latin typeface="Courier New" panose="02070309020205020404" pitchFamily="49" charset="0"/>
                <a:cs typeface="Courier New" panose="02070309020205020404" pitchFamily="49" charset="0"/>
              </a:rPr>
              <a:t>"fusion"</a:t>
            </a:r>
            <a:r>
              <a:rPr lang="en-US" b="1" dirty="0">
                <a:solidFill>
                  <a:srgbClr val="A9B7C6"/>
                </a:solidFill>
                <a:latin typeface="Courier New" panose="02070309020205020404" pitchFamily="49" charset="0"/>
                <a:cs typeface="Courier New" panose="02070309020205020404" pitchFamily="49" charset="0"/>
              </a:rPr>
              <a:t>;</a:t>
            </a:r>
            <a:r>
              <a:rPr lang="en-US" b="1" dirty="0">
                <a:latin typeface="Courier New" pitchFamily="49" charset="0"/>
                <a:cs typeface="Courier New" pitchFamily="49" charset="0"/>
              </a:rPr>
              <a:t> </a:t>
            </a:r>
            <a:br>
              <a:rPr lang="en-US" b="1" dirty="0">
                <a:latin typeface="Courier New" pitchFamily="49" charset="0"/>
                <a:cs typeface="Courier New" pitchFamily="49" charset="0"/>
              </a:rPr>
            </a:br>
            <a:r>
              <a:rPr lang="en-US" b="1" dirty="0" err="1">
                <a:solidFill>
                  <a:srgbClr val="9876AA"/>
                </a:solidFill>
                <a:latin typeface="Courier New" panose="02070309020205020404" pitchFamily="49" charset="0"/>
                <a:cs typeface="Courier New" panose="02070309020205020404" pitchFamily="49" charset="0"/>
              </a:rPr>
              <a:t>QProcess</a:t>
            </a:r>
            <a:r>
              <a:rPr lang="en-US" b="1" dirty="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a:t>
            </a:r>
            <a:r>
              <a:rPr lang="en-US" b="1" dirty="0" err="1">
                <a:solidFill>
                  <a:srgbClr val="A9B7C6"/>
                </a:solidFill>
                <a:latin typeface="Courier New" panose="02070309020205020404" pitchFamily="49" charset="0"/>
                <a:cs typeface="Courier New" panose="02070309020205020404" pitchFamily="49" charset="0"/>
              </a:rPr>
              <a:t>myProcess</a:t>
            </a:r>
            <a:endParaRPr lang="en-US" b="1" dirty="0">
              <a:solidFill>
                <a:srgbClr val="A9B7C6"/>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    =</a:t>
            </a:r>
            <a:r>
              <a:rPr lang="en-US" b="1" dirty="0" smtClean="0">
                <a:solidFill>
                  <a:srgbClr val="C0C0C0"/>
                </a:solidFill>
                <a:latin typeface="Courier New" pitchFamily="49" charset="0"/>
                <a:cs typeface="Courier New" pitchFamily="49" charset="0"/>
              </a:rPr>
              <a:t> </a:t>
            </a:r>
            <a:r>
              <a:rPr lang="en-US" b="1" dirty="0">
                <a:solidFill>
                  <a:srgbClr val="CC7832"/>
                </a:solidFill>
                <a:latin typeface="Courier New" panose="02070309020205020404" pitchFamily="49" charset="0"/>
                <a:cs typeface="Courier New" panose="02070309020205020404" pitchFamily="49" charset="0"/>
              </a:rPr>
              <a:t>new</a:t>
            </a:r>
            <a:r>
              <a:rPr lang="en-US" b="1" dirty="0">
                <a:solidFill>
                  <a:srgbClr val="C0C0C0"/>
                </a:solidFill>
                <a:latin typeface="Courier New" pitchFamily="49" charset="0"/>
                <a:cs typeface="Courier New" pitchFamily="49" charset="0"/>
              </a:rPr>
              <a:t> </a:t>
            </a:r>
            <a:r>
              <a:rPr lang="en-US" b="1" dirty="0" err="1">
                <a:solidFill>
                  <a:srgbClr val="9876AA"/>
                </a:solidFill>
                <a:latin typeface="Courier New" panose="02070309020205020404" pitchFamily="49" charset="0"/>
                <a:cs typeface="Courier New" panose="02070309020205020404" pitchFamily="49" charset="0"/>
              </a:rPr>
              <a:t>QProcess</a:t>
            </a:r>
            <a:r>
              <a:rPr lang="en-US" b="1" dirty="0">
                <a:solidFill>
                  <a:srgbClr val="A9B7C6"/>
                </a:solidFill>
                <a:latin typeface="Courier New" panose="02070309020205020404" pitchFamily="49" charset="0"/>
                <a:cs typeface="Courier New" panose="02070309020205020404" pitchFamily="49" charset="0"/>
              </a:rPr>
              <a:t>(parent);</a:t>
            </a:r>
          </a:p>
          <a:p>
            <a:pPr defTabSz="914400" eaLnBrk="0" fontAlgn="base" hangingPunct="0">
              <a:spcBef>
                <a:spcPct val="0"/>
              </a:spcBef>
              <a:spcAft>
                <a:spcPct val="0"/>
              </a:spcAft>
            </a:pPr>
            <a:r>
              <a:rPr lang="en-US" b="1" dirty="0" err="1">
                <a:solidFill>
                  <a:srgbClr val="A9B7C6"/>
                </a:solidFill>
                <a:latin typeface="Courier New" panose="02070309020205020404" pitchFamily="49" charset="0"/>
                <a:cs typeface="Courier New" panose="02070309020205020404" pitchFamily="49" charset="0"/>
              </a:rPr>
              <a:t>myProcess</a:t>
            </a:r>
            <a:r>
              <a:rPr lang="en-US" b="1" dirty="0">
                <a:solidFill>
                  <a:srgbClr val="A9B7C6"/>
                </a:solidFill>
                <a:latin typeface="Courier New" panose="02070309020205020404" pitchFamily="49" charset="0"/>
                <a:cs typeface="Courier New" panose="02070309020205020404" pitchFamily="49" charset="0"/>
              </a:rPr>
              <a:t>-&gt;start(program, arguments);</a:t>
            </a:r>
          </a:p>
        </p:txBody>
      </p:sp>
    </p:spTree>
    <p:extLst>
      <p:ext uri="{BB962C8B-B14F-4D97-AF65-F5344CB8AC3E}">
        <p14:creationId xmlns:p14="http://schemas.microsoft.com/office/powerpoint/2010/main" val="4212575478"/>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PROCESSES AND THREADS: </a:t>
            </a:r>
            <a:r>
              <a:rPr lang="en-US" dirty="0" smtClean="0">
                <a:solidFill>
                  <a:schemeClr val="accent1"/>
                </a:solidFill>
              </a:rPr>
              <a:t>QTHREAD</a:t>
            </a:r>
            <a:endParaRPr lang="en-US" dirty="0">
              <a:solidFill>
                <a:schemeClr val="accent1"/>
              </a:solidFill>
            </a:endParaRPr>
          </a:p>
        </p:txBody>
      </p:sp>
      <p:sp>
        <p:nvSpPr>
          <p:cNvPr id="5" name="Content Placeholder 4"/>
          <p:cNvSpPr>
            <a:spLocks noGrp="1"/>
          </p:cNvSpPr>
          <p:nvPr>
            <p:ph sz="quarter" idx="11"/>
          </p:nvPr>
        </p:nvSpPr>
        <p:spPr/>
        <p:txBody>
          <a:bodyPr>
            <a:normAutofit/>
          </a:bodyPr>
          <a:lstStyle/>
          <a:p>
            <a:r>
              <a:rPr lang="en-US" dirty="0" err="1" smtClean="0">
                <a:solidFill>
                  <a:schemeClr val="accent3"/>
                </a:solidFill>
              </a:rPr>
              <a:t>QThread</a:t>
            </a:r>
            <a:r>
              <a:rPr lang="en-US" dirty="0" smtClean="0"/>
              <a:t> provides </a:t>
            </a:r>
            <a:r>
              <a:rPr lang="en-US" dirty="0"/>
              <a:t>a platform-independent way to manage threads</a:t>
            </a:r>
            <a:r>
              <a:rPr lang="en-US" dirty="0" smtClean="0"/>
              <a:t>.</a:t>
            </a:r>
          </a:p>
          <a:p>
            <a:r>
              <a:rPr lang="en-US" dirty="0" err="1" smtClean="0"/>
              <a:t>QThreads</a:t>
            </a:r>
            <a:r>
              <a:rPr lang="en-US" dirty="0" smtClean="0"/>
              <a:t> can communicate through the slots and signals mechanism!</a:t>
            </a:r>
          </a:p>
          <a:p>
            <a:r>
              <a:rPr lang="en-US" dirty="0" err="1" smtClean="0"/>
              <a:t>QThreads</a:t>
            </a:r>
            <a:r>
              <a:rPr lang="en-US" dirty="0" smtClean="0"/>
              <a:t> have priorities.</a:t>
            </a:r>
          </a:p>
          <a:p>
            <a:r>
              <a:rPr lang="en-US" dirty="0" err="1" smtClean="0"/>
              <a:t>QThreads</a:t>
            </a:r>
            <a:r>
              <a:rPr lang="en-US" dirty="0" smtClean="0"/>
              <a:t> can be interrupted or resumed</a:t>
            </a:r>
          </a:p>
          <a:p>
            <a:endParaRPr lang="en-US" dirty="0" smtClean="0"/>
          </a:p>
        </p:txBody>
      </p:sp>
    </p:spTree>
    <p:extLst>
      <p:ext uri="{BB962C8B-B14F-4D97-AF65-F5344CB8AC3E}">
        <p14:creationId xmlns:p14="http://schemas.microsoft.com/office/powerpoint/2010/main" val="25426286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QT </a:t>
            </a:r>
            <a:r>
              <a:rPr lang="en-US" dirty="0" smtClean="0"/>
              <a:t>OVERVIEW: </a:t>
            </a:r>
            <a:r>
              <a:rPr lang="en-US" dirty="0" smtClean="0">
                <a:solidFill>
                  <a:schemeClr val="accent1"/>
                </a:solidFill>
              </a:rPr>
              <a:t>SUMMARY</a:t>
            </a:r>
            <a:endParaRPr lang="en-US" dirty="0">
              <a:solidFill>
                <a:schemeClr val="accent1"/>
              </a:solidFill>
            </a:endParaRPr>
          </a:p>
        </p:txBody>
      </p:sp>
      <p:sp>
        <p:nvSpPr>
          <p:cNvPr id="5" name="Content Placeholder 4"/>
          <p:cNvSpPr>
            <a:spLocks noGrp="1"/>
          </p:cNvSpPr>
          <p:nvPr>
            <p:ph sz="quarter" idx="11"/>
          </p:nvPr>
        </p:nvSpPr>
        <p:spPr/>
        <p:txBody>
          <a:bodyPr>
            <a:normAutofit/>
          </a:bodyPr>
          <a:lstStyle/>
          <a:p>
            <a:r>
              <a:rPr lang="en-US" dirty="0" smtClean="0">
                <a:solidFill>
                  <a:schemeClr val="accent1"/>
                </a:solidFill>
              </a:rPr>
              <a:t>Qt Framework</a:t>
            </a:r>
          </a:p>
          <a:p>
            <a:r>
              <a:rPr lang="en-US" dirty="0" smtClean="0">
                <a:solidFill>
                  <a:schemeClr val="accent1"/>
                </a:solidFill>
              </a:rPr>
              <a:t>Qt Modules</a:t>
            </a:r>
          </a:p>
          <a:p>
            <a:r>
              <a:rPr lang="en-US" dirty="0" smtClean="0">
                <a:solidFill>
                  <a:schemeClr val="accent1"/>
                </a:solidFill>
              </a:rPr>
              <a:t>Qt GUI abstraction – slots and signals</a:t>
            </a:r>
          </a:p>
          <a:p>
            <a:r>
              <a:rPr lang="en-US" dirty="0" smtClean="0">
                <a:solidFill>
                  <a:schemeClr val="accent3"/>
                </a:solidFill>
              </a:rPr>
              <a:t>qmake</a:t>
            </a:r>
            <a:r>
              <a:rPr lang="en-US" dirty="0" smtClean="0">
                <a:solidFill>
                  <a:schemeClr val="accent1"/>
                </a:solidFill>
              </a:rPr>
              <a:t>, </a:t>
            </a:r>
            <a:r>
              <a:rPr lang="en-US" dirty="0" smtClean="0">
                <a:solidFill>
                  <a:schemeClr val="accent3"/>
                </a:solidFill>
              </a:rPr>
              <a:t>.pro</a:t>
            </a:r>
            <a:r>
              <a:rPr lang="en-US" dirty="0" smtClean="0">
                <a:solidFill>
                  <a:schemeClr val="accent1"/>
                </a:solidFill>
              </a:rPr>
              <a:t>-files</a:t>
            </a:r>
          </a:p>
          <a:p>
            <a:r>
              <a:rPr lang="en-US" dirty="0" smtClean="0">
                <a:solidFill>
                  <a:schemeClr val="accent1"/>
                </a:solidFill>
              </a:rPr>
              <a:t>Qt C++ dialect</a:t>
            </a:r>
          </a:p>
          <a:p>
            <a:r>
              <a:rPr lang="en-US" dirty="0" err="1" smtClean="0">
                <a:solidFill>
                  <a:schemeClr val="accent3"/>
                </a:solidFill>
              </a:rPr>
              <a:t>moc</a:t>
            </a:r>
            <a:endParaRPr lang="en-US" dirty="0" smtClean="0">
              <a:solidFill>
                <a:schemeClr val="accent3"/>
              </a:solidFill>
            </a:endParaRPr>
          </a:p>
        </p:txBody>
      </p:sp>
    </p:spTree>
    <p:extLst>
      <p:ext uri="{BB962C8B-B14F-4D97-AF65-F5344CB8AC3E}">
        <p14:creationId xmlns:p14="http://schemas.microsoft.com/office/powerpoint/2010/main" val="1661546513"/>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PROCESSES AND THREADS: </a:t>
            </a:r>
            <a:r>
              <a:rPr lang="en-US" dirty="0" smtClean="0">
                <a:solidFill>
                  <a:schemeClr val="accent1"/>
                </a:solidFill>
              </a:rPr>
              <a:t>QTHREAD EXAMPLE</a:t>
            </a:r>
            <a:endParaRPr lang="en-US" dirty="0">
              <a:solidFill>
                <a:schemeClr val="accent1"/>
              </a:solidFill>
            </a:endParaRPr>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lvl="0" defTabSz="914400" eaLnBrk="0" fontAlgn="base" hangingPunct="0">
              <a:spcBef>
                <a:spcPct val="0"/>
              </a:spcBef>
              <a:spcAft>
                <a:spcPct val="0"/>
              </a:spcAft>
            </a:pPr>
            <a:r>
              <a:rPr lang="en-US" b="1" dirty="0" err="1">
                <a:solidFill>
                  <a:srgbClr val="9876AA"/>
                </a:solidFill>
                <a:latin typeface="Courier New" panose="02070309020205020404" pitchFamily="49" charset="0"/>
                <a:cs typeface="Courier New" panose="02070309020205020404" pitchFamily="49" charset="0"/>
              </a:rPr>
              <a:t>WorkerThread</a:t>
            </a:r>
            <a:r>
              <a:rPr lang="en-US" b="1" dirty="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a:t>
            </a:r>
            <a:r>
              <a:rPr lang="en-US" b="1" dirty="0" err="1">
                <a:solidFill>
                  <a:srgbClr val="A9B7C6"/>
                </a:solidFill>
                <a:latin typeface="Courier New" panose="02070309020205020404" pitchFamily="49" charset="0"/>
                <a:cs typeface="Courier New" panose="02070309020205020404" pitchFamily="49" charset="0"/>
              </a:rPr>
              <a:t>workerThread</a:t>
            </a:r>
            <a:endParaRPr lang="en-US" b="1" dirty="0">
              <a:solidFill>
                <a:srgbClr val="A9B7C6"/>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    =</a:t>
            </a:r>
            <a:r>
              <a:rPr lang="en-US" b="1" dirty="0" smtClean="0">
                <a:solidFill>
                  <a:srgbClr val="000000"/>
                </a:solidFill>
                <a:latin typeface="Courier New" pitchFamily="49" charset="0"/>
                <a:cs typeface="Courier New" pitchFamily="49" charset="0"/>
              </a:rPr>
              <a:t> </a:t>
            </a:r>
            <a:r>
              <a:rPr lang="en-US" b="1" dirty="0">
                <a:solidFill>
                  <a:srgbClr val="CC7832"/>
                </a:solidFill>
                <a:latin typeface="Courier New" panose="02070309020205020404" pitchFamily="49" charset="0"/>
                <a:cs typeface="Courier New" panose="02070309020205020404" pitchFamily="49" charset="0"/>
              </a:rPr>
              <a:t>new</a:t>
            </a:r>
            <a:r>
              <a:rPr lang="en-US" b="1" dirty="0" smtClean="0">
                <a:solidFill>
                  <a:srgbClr val="C0C0C0"/>
                </a:solidFill>
                <a:latin typeface="Courier New" pitchFamily="49" charset="0"/>
                <a:cs typeface="Courier New" pitchFamily="49" charset="0"/>
              </a:rPr>
              <a:t> </a:t>
            </a:r>
            <a:r>
              <a:rPr lang="en-US" b="1" dirty="0" err="1">
                <a:solidFill>
                  <a:srgbClr val="9876AA"/>
                </a:solidFill>
                <a:latin typeface="Courier New" panose="02070309020205020404" pitchFamily="49" charset="0"/>
                <a:cs typeface="Courier New" panose="02070309020205020404" pitchFamily="49" charset="0"/>
              </a:rPr>
              <a:t>WorkerThread</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CC7832"/>
                </a:solidFill>
                <a:latin typeface="Courier New" panose="02070309020205020404" pitchFamily="49" charset="0"/>
                <a:cs typeface="Courier New" panose="02070309020205020404" pitchFamily="49" charset="0"/>
              </a:rPr>
              <a:t>this</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connect(</a:t>
            </a:r>
          </a:p>
          <a:p>
            <a:pPr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    </a:t>
            </a:r>
            <a:r>
              <a:rPr lang="en-US" b="1" dirty="0" err="1">
                <a:solidFill>
                  <a:srgbClr val="A9B7C6"/>
                </a:solidFill>
                <a:latin typeface="Courier New" panose="02070309020205020404" pitchFamily="49" charset="0"/>
                <a:cs typeface="Courier New" panose="02070309020205020404" pitchFamily="49" charset="0"/>
              </a:rPr>
              <a:t>workerThread</a:t>
            </a:r>
            <a:r>
              <a:rPr lang="en-US"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b="1" dirty="0">
                <a:solidFill>
                  <a:srgbClr val="000000"/>
                </a:solidFill>
                <a:latin typeface="Courier New" pitchFamily="49" charset="0"/>
                <a:cs typeface="Courier New" pitchFamily="49" charset="0"/>
              </a:rPr>
              <a:t> </a:t>
            </a:r>
            <a:r>
              <a:rPr lang="en-US" b="1" dirty="0" smtClean="0">
                <a:solidFill>
                  <a:srgbClr val="00000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&amp;</a:t>
            </a:r>
            <a:r>
              <a:rPr lang="en-US" b="1" dirty="0" err="1">
                <a:solidFill>
                  <a:srgbClr val="9876AA"/>
                </a:solidFill>
                <a:latin typeface="Courier New" panose="02070309020205020404" pitchFamily="49" charset="0"/>
                <a:cs typeface="Courier New" panose="02070309020205020404" pitchFamily="49" charset="0"/>
              </a:rPr>
              <a:t>WorkerThread</a:t>
            </a:r>
            <a:r>
              <a:rPr lang="en-US" b="1" dirty="0">
                <a:solidFill>
                  <a:srgbClr val="A9B7C6"/>
                </a:solidFill>
                <a:latin typeface="Courier New" panose="02070309020205020404" pitchFamily="49" charset="0"/>
                <a:cs typeface="Courier New" panose="02070309020205020404" pitchFamily="49" charset="0"/>
              </a:rPr>
              <a:t>::</a:t>
            </a:r>
            <a:r>
              <a:rPr lang="en-US" b="1" dirty="0" err="1">
                <a:solidFill>
                  <a:srgbClr val="A9B7C6"/>
                </a:solidFill>
                <a:latin typeface="Courier New" panose="02070309020205020404" pitchFamily="49" charset="0"/>
                <a:cs typeface="Courier New" panose="02070309020205020404" pitchFamily="49" charset="0"/>
              </a:rPr>
              <a:t>resultReady</a:t>
            </a:r>
            <a:r>
              <a:rPr lang="en-US"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b="1" dirty="0">
                <a:solidFill>
                  <a:srgbClr val="000000"/>
                </a:solidFill>
                <a:latin typeface="Courier New" pitchFamily="49" charset="0"/>
                <a:cs typeface="Courier New" pitchFamily="49" charset="0"/>
              </a:rPr>
              <a:t> </a:t>
            </a:r>
            <a:r>
              <a:rPr lang="en-US" b="1" dirty="0" smtClean="0">
                <a:solidFill>
                  <a:srgbClr val="000000"/>
                </a:solidFill>
                <a:latin typeface="Courier New" pitchFamily="49" charset="0"/>
                <a:cs typeface="Courier New" pitchFamily="49" charset="0"/>
              </a:rPr>
              <a:t>   </a:t>
            </a:r>
            <a:r>
              <a:rPr lang="en-US" b="1" dirty="0">
                <a:solidFill>
                  <a:srgbClr val="CC7832"/>
                </a:solidFill>
                <a:latin typeface="Courier New" panose="02070309020205020404" pitchFamily="49" charset="0"/>
                <a:cs typeface="Courier New" panose="02070309020205020404" pitchFamily="49" charset="0"/>
              </a:rPr>
              <a:t>this</a:t>
            </a:r>
            <a:r>
              <a:rPr lang="en-US"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    &amp;</a:t>
            </a:r>
            <a:r>
              <a:rPr lang="en-US" b="1" dirty="0" err="1">
                <a:solidFill>
                  <a:srgbClr val="A9B7C6"/>
                </a:solidFill>
                <a:latin typeface="Courier New" panose="02070309020205020404" pitchFamily="49" charset="0"/>
                <a:cs typeface="Courier New" panose="02070309020205020404" pitchFamily="49" charset="0"/>
              </a:rPr>
              <a:t>MyObject</a:t>
            </a:r>
            <a:r>
              <a:rPr lang="en-US" b="1" dirty="0">
                <a:solidFill>
                  <a:srgbClr val="A9B7C6"/>
                </a:solidFill>
                <a:latin typeface="Courier New" panose="02070309020205020404" pitchFamily="49" charset="0"/>
                <a:cs typeface="Courier New" panose="02070309020205020404" pitchFamily="49" charset="0"/>
              </a:rPr>
              <a:t>::</a:t>
            </a:r>
            <a:r>
              <a:rPr lang="en-US" b="1" dirty="0" err="1">
                <a:solidFill>
                  <a:srgbClr val="A9B7C6"/>
                </a:solidFill>
                <a:latin typeface="Courier New" panose="02070309020205020404" pitchFamily="49" charset="0"/>
                <a:cs typeface="Courier New" panose="02070309020205020404" pitchFamily="49" charset="0"/>
              </a:rPr>
              <a:t>handleResults</a:t>
            </a:r>
            <a:endParaRPr lang="en-US" b="1" dirty="0">
              <a:solidFill>
                <a:srgbClr val="A9B7C6"/>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connect(</a:t>
            </a:r>
          </a:p>
          <a:p>
            <a:pPr lvl="0"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    </a:t>
            </a:r>
            <a:r>
              <a:rPr lang="en-US" b="1" dirty="0" err="1">
                <a:solidFill>
                  <a:srgbClr val="A9B7C6"/>
                </a:solidFill>
                <a:latin typeface="Courier New" panose="02070309020205020404" pitchFamily="49" charset="0"/>
                <a:cs typeface="Courier New" panose="02070309020205020404" pitchFamily="49" charset="0"/>
              </a:rPr>
              <a:t>workerThread</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    &amp;</a:t>
            </a:r>
            <a:r>
              <a:rPr lang="en-US" b="1" dirty="0" err="1">
                <a:solidFill>
                  <a:srgbClr val="9876AA"/>
                </a:solidFill>
                <a:latin typeface="Courier New" panose="02070309020205020404" pitchFamily="49" charset="0"/>
                <a:cs typeface="Courier New" panose="02070309020205020404" pitchFamily="49" charset="0"/>
              </a:rPr>
              <a:t>WorkerThread</a:t>
            </a:r>
            <a:r>
              <a:rPr lang="en-US" b="1" dirty="0">
                <a:solidFill>
                  <a:srgbClr val="A9B7C6"/>
                </a:solidFill>
                <a:latin typeface="Courier New" panose="02070309020205020404" pitchFamily="49" charset="0"/>
                <a:cs typeface="Courier New" panose="02070309020205020404" pitchFamily="49" charset="0"/>
              </a:rPr>
              <a:t>::finished,</a:t>
            </a:r>
          </a:p>
          <a:p>
            <a:pPr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    </a:t>
            </a:r>
            <a:r>
              <a:rPr lang="en-US" b="1" dirty="0" err="1">
                <a:solidFill>
                  <a:srgbClr val="A9B7C6"/>
                </a:solidFill>
                <a:latin typeface="Courier New" panose="02070309020205020404" pitchFamily="49" charset="0"/>
                <a:cs typeface="Courier New" panose="02070309020205020404" pitchFamily="49" charset="0"/>
              </a:rPr>
              <a:t>workerThread</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    &amp;</a:t>
            </a:r>
            <a:r>
              <a:rPr lang="en-US" b="1" dirty="0" err="1">
                <a:solidFill>
                  <a:srgbClr val="9876AA"/>
                </a:solidFill>
                <a:latin typeface="Courier New" panose="02070309020205020404" pitchFamily="49" charset="0"/>
                <a:cs typeface="Courier New" panose="02070309020205020404" pitchFamily="49" charset="0"/>
              </a:rPr>
              <a:t>QObject</a:t>
            </a:r>
            <a:r>
              <a:rPr lang="en-US" b="1" dirty="0">
                <a:solidFill>
                  <a:srgbClr val="A9B7C6"/>
                </a:solidFill>
                <a:latin typeface="Courier New" panose="02070309020205020404" pitchFamily="49" charset="0"/>
                <a:cs typeface="Courier New" panose="02070309020205020404" pitchFamily="49" charset="0"/>
              </a:rPr>
              <a:t>::</a:t>
            </a:r>
            <a:r>
              <a:rPr lang="en-US" b="1" dirty="0" err="1">
                <a:solidFill>
                  <a:srgbClr val="A9B7C6"/>
                </a:solidFill>
                <a:latin typeface="Courier New" panose="02070309020205020404" pitchFamily="49" charset="0"/>
                <a:cs typeface="Courier New" panose="02070309020205020404" pitchFamily="49" charset="0"/>
              </a:rPr>
              <a:t>deleteLater</a:t>
            </a:r>
            <a:endParaRPr lang="en-US" b="1" dirty="0">
              <a:solidFill>
                <a:srgbClr val="A9B7C6"/>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b="1" dirty="0" err="1">
                <a:solidFill>
                  <a:srgbClr val="A9B7C6"/>
                </a:solidFill>
                <a:latin typeface="Courier New" panose="02070309020205020404" pitchFamily="49" charset="0"/>
                <a:cs typeface="Courier New" panose="02070309020205020404" pitchFamily="49" charset="0"/>
              </a:rPr>
              <a:t>workerThread</a:t>
            </a:r>
            <a:r>
              <a:rPr lang="en-US" b="1" dirty="0">
                <a:solidFill>
                  <a:srgbClr val="A9B7C6"/>
                </a:solidFill>
                <a:latin typeface="Courier New" panose="02070309020205020404" pitchFamily="49" charset="0"/>
                <a:cs typeface="Courier New" panose="02070309020205020404" pitchFamily="49" charset="0"/>
              </a:rPr>
              <a:t>-&gt;start();</a:t>
            </a:r>
            <a:endParaRPr lang="en-US" altLang="en-US" b="1" dirty="0">
              <a:solidFill>
                <a:srgbClr val="A9B7C6"/>
              </a:solidFill>
              <a:latin typeface="Courier New" panose="02070309020205020404" pitchFamily="49" charset="0"/>
              <a:cs typeface="Courier New" panose="02070309020205020404" pitchFamily="49" charset="0"/>
            </a:endParaRPr>
          </a:p>
        </p:txBody>
      </p:sp>
      <p:sp>
        <p:nvSpPr>
          <p:cNvPr id="6" name="Rectangle 1"/>
          <p:cNvSpPr>
            <a:spLocks noChangeArrowheads="1"/>
          </p:cNvSpPr>
          <p:nvPr/>
        </p:nvSpPr>
        <p:spPr bwMode="auto">
          <a:xfrm>
            <a:off x="149626" y="955531"/>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lvl="0" defTabSz="914400" eaLnBrk="0" fontAlgn="base" hangingPunct="0">
              <a:spcBef>
                <a:spcPct val="0"/>
              </a:spcBef>
              <a:spcAft>
                <a:spcPct val="0"/>
              </a:spcAft>
            </a:pPr>
            <a:r>
              <a:rPr lang="en-US" b="1" dirty="0">
                <a:solidFill>
                  <a:srgbClr val="CC7832"/>
                </a:solidFill>
                <a:latin typeface="Courier New" panose="02070309020205020404" pitchFamily="49" charset="0"/>
                <a:cs typeface="Courier New" panose="02070309020205020404" pitchFamily="49" charset="0"/>
              </a:rPr>
              <a:t>class</a:t>
            </a:r>
            <a:r>
              <a:rPr lang="en-US" b="1" dirty="0">
                <a:solidFill>
                  <a:srgbClr val="C0C0C0"/>
                </a:solidFill>
                <a:latin typeface="Courier New" pitchFamily="49" charset="0"/>
                <a:cs typeface="Courier New" pitchFamily="49" charset="0"/>
              </a:rPr>
              <a:t> </a:t>
            </a:r>
            <a:r>
              <a:rPr lang="en-US" b="1" dirty="0" err="1">
                <a:solidFill>
                  <a:srgbClr val="9876AA"/>
                </a:solidFill>
                <a:latin typeface="Courier New" panose="02070309020205020404" pitchFamily="49" charset="0"/>
                <a:cs typeface="Courier New" panose="02070309020205020404" pitchFamily="49" charset="0"/>
              </a:rPr>
              <a:t>WorkerThread</a:t>
            </a:r>
            <a:r>
              <a:rPr lang="en-US" b="1" dirty="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C0C0C0"/>
                </a:solidFill>
                <a:latin typeface="Courier New" pitchFamily="49" charset="0"/>
                <a:cs typeface="Courier New" pitchFamily="49" charset="0"/>
              </a:rPr>
              <a:t> </a:t>
            </a:r>
            <a:r>
              <a:rPr lang="en-US" b="1" dirty="0">
                <a:solidFill>
                  <a:srgbClr val="CC7832"/>
                </a:solidFill>
                <a:latin typeface="Courier New" panose="02070309020205020404" pitchFamily="49" charset="0"/>
                <a:cs typeface="Courier New" panose="02070309020205020404" pitchFamily="49" charset="0"/>
              </a:rPr>
              <a:t>public</a:t>
            </a:r>
            <a:r>
              <a:rPr lang="en-US" b="1" dirty="0">
                <a:solidFill>
                  <a:srgbClr val="C0C0C0"/>
                </a:solidFill>
                <a:latin typeface="Courier New" pitchFamily="49" charset="0"/>
                <a:cs typeface="Courier New" pitchFamily="49" charset="0"/>
              </a:rPr>
              <a:t> </a:t>
            </a:r>
            <a:r>
              <a:rPr lang="en-US" b="1" dirty="0" err="1">
                <a:solidFill>
                  <a:srgbClr val="9876AA"/>
                </a:solidFill>
                <a:latin typeface="Courier New" panose="02070309020205020404" pitchFamily="49" charset="0"/>
                <a:cs typeface="Courier New" panose="02070309020205020404" pitchFamily="49" charset="0"/>
              </a:rPr>
              <a:t>QThread</a:t>
            </a:r>
            <a:r>
              <a:rPr lang="en-US" b="1" dirty="0">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b="1" dirty="0">
                <a:solidFill>
                  <a:srgbClr val="6897BB"/>
                </a:solidFill>
                <a:latin typeface="Courier New" panose="02070309020205020404" pitchFamily="49" charset="0"/>
                <a:cs typeface="Courier New" panose="02070309020205020404" pitchFamily="49" charset="0"/>
              </a:rPr>
              <a:t>Q_OBJECT</a:t>
            </a:r>
          </a:p>
          <a:p>
            <a:pPr lvl="0" defTabSz="914400" eaLnBrk="0" fontAlgn="base" hangingPunct="0">
              <a:spcBef>
                <a:spcPct val="0"/>
              </a:spcBef>
              <a:spcAft>
                <a:spcPct val="0"/>
              </a:spcAft>
            </a:pPr>
            <a:r>
              <a:rPr lang="en-US" b="1" dirty="0">
                <a:solidFill>
                  <a:srgbClr val="000080"/>
                </a:solidFill>
                <a:latin typeface="Courier New" pitchFamily="49" charset="0"/>
                <a:cs typeface="Courier New" pitchFamily="49" charset="0"/>
              </a:rPr>
              <a:t> </a:t>
            </a:r>
            <a:r>
              <a:rPr lang="en-US" b="1" dirty="0" smtClean="0">
                <a:solidFill>
                  <a:srgbClr val="000080"/>
                </a:solidFill>
                <a:latin typeface="Courier New" pitchFamily="49" charset="0"/>
                <a:cs typeface="Courier New" pitchFamily="49" charset="0"/>
              </a:rPr>
              <a:t>   </a:t>
            </a:r>
            <a:r>
              <a:rPr lang="en-US" b="1" dirty="0">
                <a:solidFill>
                  <a:srgbClr val="CC7832"/>
                </a:solidFill>
                <a:latin typeface="Courier New" panose="02070309020205020404" pitchFamily="49" charset="0"/>
                <a:cs typeface="Courier New" panose="02070309020205020404" pitchFamily="49" charset="0"/>
              </a:rPr>
              <a:t>void</a:t>
            </a:r>
            <a:r>
              <a:rPr lang="en-US" b="1" dirty="0" smtClean="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run() </a:t>
            </a:r>
            <a:r>
              <a:rPr lang="en-US" b="1" dirty="0">
                <a:solidFill>
                  <a:srgbClr val="6897BB"/>
                </a:solidFill>
                <a:latin typeface="Courier New" panose="02070309020205020404" pitchFamily="49" charset="0"/>
                <a:cs typeface="Courier New" panose="02070309020205020404" pitchFamily="49" charset="0"/>
              </a:rPr>
              <a:t>Q_DECL_OVERRIDE</a:t>
            </a:r>
            <a:r>
              <a:rPr lang="en-US" b="1" dirty="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b="1" dirty="0">
                <a:solidFill>
                  <a:srgbClr val="000000"/>
                </a:solidFill>
                <a:latin typeface="Courier New" pitchFamily="49" charset="0"/>
                <a:cs typeface="Courier New" pitchFamily="49" charset="0"/>
              </a:rPr>
              <a:t> </a:t>
            </a:r>
            <a:r>
              <a:rPr lang="en-US" b="1" dirty="0" smtClean="0">
                <a:solidFill>
                  <a:srgbClr val="000000"/>
                </a:solidFill>
                <a:latin typeface="Courier New" pitchFamily="49" charset="0"/>
                <a:cs typeface="Courier New" pitchFamily="49" charset="0"/>
              </a:rPr>
              <a:t>       </a:t>
            </a:r>
            <a:r>
              <a:rPr lang="en-US" b="1" dirty="0" err="1">
                <a:solidFill>
                  <a:srgbClr val="9876AA"/>
                </a:solidFill>
                <a:latin typeface="Courier New" panose="02070309020205020404" pitchFamily="49" charset="0"/>
                <a:cs typeface="Courier New" panose="02070309020205020404" pitchFamily="49" charset="0"/>
              </a:rPr>
              <a:t>QString</a:t>
            </a:r>
            <a:r>
              <a:rPr lang="en-US" b="1" dirty="0" smtClean="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result;</a:t>
            </a:r>
          </a:p>
          <a:p>
            <a:pPr lvl="0" defTabSz="914400" eaLnBrk="0" fontAlgn="base" hangingPunct="0">
              <a:spcBef>
                <a:spcPct val="0"/>
              </a:spcBef>
              <a:spcAft>
                <a:spcPct val="0"/>
              </a:spcAft>
            </a:pPr>
            <a:r>
              <a:rPr lang="en-US" b="1" dirty="0">
                <a:solidFill>
                  <a:srgbClr val="000000"/>
                </a:solidFill>
                <a:latin typeface="Courier New" pitchFamily="49" charset="0"/>
                <a:cs typeface="Courier New" pitchFamily="49" charset="0"/>
              </a:rPr>
              <a:t> </a:t>
            </a:r>
            <a:r>
              <a:rPr lang="en-US" b="1" dirty="0" smtClean="0">
                <a:solidFill>
                  <a:srgbClr val="000000"/>
                </a:solidFill>
                <a:latin typeface="Courier New" pitchFamily="49" charset="0"/>
                <a:cs typeface="Courier New" pitchFamily="49" charset="0"/>
              </a:rPr>
              <a:t>       </a:t>
            </a:r>
            <a:r>
              <a:rPr lang="en-US" b="1" dirty="0">
                <a:solidFill>
                  <a:srgbClr val="808080"/>
                </a:solidFill>
                <a:latin typeface="Courier New" panose="02070309020205020404" pitchFamily="49" charset="0"/>
                <a:cs typeface="Courier New" panose="02070309020205020404" pitchFamily="49" charset="0"/>
              </a:rPr>
              <a:t>/* here is the expensive or</a:t>
            </a:r>
          </a:p>
          <a:p>
            <a:pPr lvl="0" defTabSz="914400" eaLnBrk="0" fontAlgn="base" hangingPunct="0">
              <a:spcBef>
                <a:spcPct val="0"/>
              </a:spcBef>
              <a:spcAft>
                <a:spcPct val="0"/>
              </a:spcAft>
            </a:pPr>
            <a:r>
              <a:rPr lang="en-US" b="1" dirty="0">
                <a:solidFill>
                  <a:srgbClr val="808080"/>
                </a:solidFill>
                <a:latin typeface="Courier New" panose="02070309020205020404" pitchFamily="49" charset="0"/>
                <a:cs typeface="Courier New" panose="02070309020205020404" pitchFamily="49" charset="0"/>
              </a:rPr>
              <a:t>           blocking operation */</a:t>
            </a:r>
          </a:p>
          <a:p>
            <a:pPr lvl="0" defTabSz="914400" eaLnBrk="0" fontAlgn="base" hangingPunct="0">
              <a:spcBef>
                <a:spcPct val="0"/>
              </a:spcBef>
              <a:spcAft>
                <a:spcPct val="0"/>
              </a:spcAft>
            </a:pPr>
            <a:r>
              <a:rPr lang="en-US" b="1" dirty="0">
                <a:solidFill>
                  <a:srgbClr val="008000"/>
                </a:solidFill>
                <a:latin typeface="Courier New" pitchFamily="49" charset="0"/>
                <a:cs typeface="Courier New" pitchFamily="49" charset="0"/>
              </a:rPr>
              <a:t> </a:t>
            </a:r>
            <a:r>
              <a:rPr lang="en-US" b="1" dirty="0" smtClean="0">
                <a:solidFill>
                  <a:srgbClr val="008000"/>
                </a:solidFill>
                <a:latin typeface="Courier New" pitchFamily="49" charset="0"/>
                <a:cs typeface="Courier New" pitchFamily="49" charset="0"/>
              </a:rPr>
              <a:t>       </a:t>
            </a:r>
            <a:r>
              <a:rPr lang="en-US" b="1" dirty="0">
                <a:solidFill>
                  <a:srgbClr val="CC7832"/>
                </a:solidFill>
                <a:latin typeface="Courier New" panose="02070309020205020404" pitchFamily="49" charset="0"/>
                <a:cs typeface="Courier New" panose="02070309020205020404" pitchFamily="49" charset="0"/>
              </a:rPr>
              <a:t>emit</a:t>
            </a:r>
            <a:r>
              <a:rPr lang="en-US" b="1" dirty="0" smtClean="0">
                <a:solidFill>
                  <a:srgbClr val="C0C0C0"/>
                </a:solidFill>
                <a:latin typeface="Courier New" pitchFamily="49" charset="0"/>
                <a:cs typeface="Courier New" pitchFamily="49" charset="0"/>
              </a:rPr>
              <a:t> </a:t>
            </a:r>
            <a:r>
              <a:rPr lang="en-US" b="1" dirty="0" err="1">
                <a:solidFill>
                  <a:srgbClr val="A9B7C6"/>
                </a:solidFill>
                <a:latin typeface="Courier New" panose="02070309020205020404" pitchFamily="49" charset="0"/>
                <a:cs typeface="Courier New" panose="02070309020205020404" pitchFamily="49" charset="0"/>
              </a:rPr>
              <a:t>resultReady</a:t>
            </a:r>
            <a:r>
              <a:rPr lang="en-US" b="1" dirty="0">
                <a:solidFill>
                  <a:srgbClr val="A9B7C6"/>
                </a:solidFill>
                <a:latin typeface="Courier New" panose="02070309020205020404" pitchFamily="49" charset="0"/>
                <a:cs typeface="Courier New" panose="02070309020205020404" pitchFamily="49" charset="0"/>
              </a:rPr>
              <a:t>(result);</a:t>
            </a:r>
          </a:p>
          <a:p>
            <a:pPr lvl="0"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    }</a:t>
            </a:r>
          </a:p>
          <a:p>
            <a:pPr lvl="0" defTabSz="914400" eaLnBrk="0" fontAlgn="base" hangingPunct="0">
              <a:spcBef>
                <a:spcPct val="0"/>
              </a:spcBef>
              <a:spcAft>
                <a:spcPct val="0"/>
              </a:spcAft>
            </a:pPr>
            <a:r>
              <a:rPr lang="en-US" b="1" dirty="0">
                <a:solidFill>
                  <a:srgbClr val="CC7832"/>
                </a:solidFill>
                <a:latin typeface="Courier New" panose="02070309020205020404" pitchFamily="49" charset="0"/>
                <a:cs typeface="Courier New" panose="02070309020205020404" pitchFamily="49" charset="0"/>
              </a:rPr>
              <a:t>signals</a:t>
            </a:r>
            <a:r>
              <a:rPr lang="en-US"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b="1" dirty="0">
                <a:solidFill>
                  <a:srgbClr val="000000"/>
                </a:solidFill>
                <a:latin typeface="Courier New" pitchFamily="49" charset="0"/>
                <a:cs typeface="Courier New" pitchFamily="49" charset="0"/>
              </a:rPr>
              <a:t> </a:t>
            </a:r>
            <a:r>
              <a:rPr lang="en-US" b="1" dirty="0" smtClean="0">
                <a:solidFill>
                  <a:srgbClr val="000000"/>
                </a:solidFill>
                <a:latin typeface="Courier New" pitchFamily="49" charset="0"/>
                <a:cs typeface="Courier New" pitchFamily="49" charset="0"/>
              </a:rPr>
              <a:t>   </a:t>
            </a:r>
            <a:r>
              <a:rPr lang="en-US" b="1" dirty="0">
                <a:solidFill>
                  <a:srgbClr val="CC7832"/>
                </a:solidFill>
                <a:latin typeface="Courier New" panose="02070309020205020404" pitchFamily="49" charset="0"/>
                <a:cs typeface="Courier New" panose="02070309020205020404" pitchFamily="49" charset="0"/>
              </a:rPr>
              <a:t>void</a:t>
            </a:r>
            <a:r>
              <a:rPr lang="en-US" b="1" dirty="0" smtClean="0">
                <a:solidFill>
                  <a:srgbClr val="C0C0C0"/>
                </a:solidFill>
                <a:latin typeface="Courier New" pitchFamily="49" charset="0"/>
                <a:cs typeface="Courier New" pitchFamily="49" charset="0"/>
              </a:rPr>
              <a:t> </a:t>
            </a:r>
            <a:r>
              <a:rPr lang="en-US" b="1" dirty="0" err="1">
                <a:solidFill>
                  <a:srgbClr val="A9B7C6"/>
                </a:solidFill>
                <a:latin typeface="Courier New" panose="02070309020205020404" pitchFamily="49" charset="0"/>
                <a:cs typeface="Courier New" panose="02070309020205020404" pitchFamily="49" charset="0"/>
              </a:rPr>
              <a:t>resultReady</a:t>
            </a:r>
            <a:r>
              <a:rPr lang="en-US" b="1" dirty="0">
                <a:solidFill>
                  <a:srgbClr val="A9B7C6"/>
                </a:solidFill>
                <a:latin typeface="Courier New" panose="02070309020205020404" pitchFamily="49" charset="0"/>
                <a:cs typeface="Courier New" panose="02070309020205020404" pitchFamily="49" charset="0"/>
              </a:rPr>
              <a:t>(</a:t>
            </a:r>
            <a:r>
              <a:rPr lang="en-US" b="1" dirty="0" err="1">
                <a:solidFill>
                  <a:srgbClr val="CC7832"/>
                </a:solidFill>
                <a:latin typeface="Courier New" panose="02070309020205020404" pitchFamily="49" charset="0"/>
                <a:cs typeface="Courier New" panose="02070309020205020404" pitchFamily="49" charset="0"/>
              </a:rPr>
              <a:t>const</a:t>
            </a:r>
            <a:r>
              <a:rPr lang="en-US" b="1" dirty="0">
                <a:solidFill>
                  <a:srgbClr val="C0C0C0"/>
                </a:solidFill>
                <a:latin typeface="Courier New" pitchFamily="49" charset="0"/>
                <a:cs typeface="Courier New" pitchFamily="49" charset="0"/>
              </a:rPr>
              <a:t> </a:t>
            </a:r>
            <a:r>
              <a:rPr lang="en-US" b="1" dirty="0" err="1">
                <a:solidFill>
                  <a:srgbClr val="9876AA"/>
                </a:solidFill>
                <a:latin typeface="Courier New" panose="02070309020205020404" pitchFamily="49" charset="0"/>
                <a:cs typeface="Courier New" panose="02070309020205020404" pitchFamily="49" charset="0"/>
              </a:rPr>
              <a:t>QString</a:t>
            </a:r>
            <a:r>
              <a:rPr lang="en-US" b="1" dirty="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&amp;s); };</a:t>
            </a:r>
            <a:endParaRPr lang="en-US" altLang="en-US" b="1" dirty="0">
              <a:solidFill>
                <a:srgbClr val="A9B7C6"/>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80239000"/>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PROCESSES AND THREADS: </a:t>
            </a:r>
            <a:r>
              <a:rPr lang="en-US" dirty="0">
                <a:solidFill>
                  <a:schemeClr val="accent1"/>
                </a:solidFill>
              </a:rPr>
              <a:t>QTHREAD</a:t>
            </a:r>
          </a:p>
        </p:txBody>
      </p:sp>
      <p:sp>
        <p:nvSpPr>
          <p:cNvPr id="5" name="Content Placeholder 4"/>
          <p:cNvSpPr>
            <a:spLocks noGrp="1"/>
          </p:cNvSpPr>
          <p:nvPr>
            <p:ph sz="quarter" idx="11"/>
          </p:nvPr>
        </p:nvSpPr>
        <p:spPr>
          <a:xfrm>
            <a:off x="286941" y="897732"/>
            <a:ext cx="4056459" cy="4099718"/>
          </a:xfrm>
        </p:spPr>
        <p:txBody>
          <a:bodyPr>
            <a:normAutofit/>
          </a:bodyPr>
          <a:lstStyle/>
          <a:p>
            <a:r>
              <a:rPr lang="en-US" dirty="0"/>
              <a:t>You can get </a:t>
            </a:r>
            <a:r>
              <a:rPr lang="en-US" dirty="0" smtClean="0"/>
              <a:t>the current </a:t>
            </a:r>
            <a:r>
              <a:rPr lang="en-US" dirty="0" err="1" smtClean="0">
                <a:solidFill>
                  <a:schemeClr val="accent3"/>
                </a:solidFill>
              </a:rPr>
              <a:t>QThread</a:t>
            </a:r>
            <a:r>
              <a:rPr lang="en-US" dirty="0" smtClean="0"/>
              <a:t> instance, using static methods.</a:t>
            </a:r>
          </a:p>
          <a:p>
            <a:r>
              <a:rPr lang="en-US" dirty="0" smtClean="0"/>
              <a:t>Also you can sleep the current thread.</a:t>
            </a:r>
          </a:p>
          <a:p>
            <a:endParaRPr lang="en-US" dirty="0" smtClean="0"/>
          </a:p>
          <a:p>
            <a:r>
              <a:rPr lang="en-US" dirty="0" smtClean="0"/>
              <a:t>Why there is no static method </a:t>
            </a:r>
            <a:r>
              <a:rPr lang="en-US" dirty="0" smtClean="0">
                <a:solidFill>
                  <a:schemeClr val="accent3"/>
                </a:solidFill>
              </a:rPr>
              <a:t>awake()</a:t>
            </a:r>
            <a:r>
              <a:rPr lang="en-US" dirty="0" smtClean="0"/>
              <a:t> ?</a:t>
            </a:r>
          </a:p>
          <a:p>
            <a:pPr marL="0" indent="0">
              <a:buNone/>
            </a:pPr>
            <a:endParaRPr lang="en-US" dirty="0" smtClean="0"/>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defTabSz="914400" eaLnBrk="0" fontAlgn="base" hangingPunct="0">
              <a:spcBef>
                <a:spcPct val="0"/>
              </a:spcBef>
              <a:spcAft>
                <a:spcPct val="0"/>
              </a:spcAft>
            </a:pPr>
            <a:r>
              <a:rPr lang="en-US" b="1" dirty="0" err="1">
                <a:solidFill>
                  <a:srgbClr val="9876AA"/>
                </a:solidFill>
                <a:latin typeface="Courier New" panose="02070309020205020404" pitchFamily="49" charset="0"/>
                <a:cs typeface="Courier New" panose="02070309020205020404" pitchFamily="49" charset="0"/>
              </a:rPr>
              <a:t>QThread</a:t>
            </a:r>
            <a:r>
              <a:rPr lang="en-US" b="1" dirty="0" smtClean="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a:t>
            </a:r>
            <a:r>
              <a:rPr lang="en-US" b="1" dirty="0" err="1">
                <a:solidFill>
                  <a:srgbClr val="A9B7C6"/>
                </a:solidFill>
                <a:latin typeface="Courier New" panose="02070309020205020404" pitchFamily="49" charset="0"/>
                <a:cs typeface="Courier New" panose="02070309020205020404" pitchFamily="49" charset="0"/>
              </a:rPr>
              <a:t>currentThread</a:t>
            </a:r>
            <a:endParaRPr lang="en-US" b="1" dirty="0">
              <a:solidFill>
                <a:srgbClr val="A9B7C6"/>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     = </a:t>
            </a:r>
            <a:r>
              <a:rPr lang="en-US" b="1" dirty="0" err="1">
                <a:solidFill>
                  <a:srgbClr val="9876AA"/>
                </a:solidFill>
                <a:latin typeface="Courier New" panose="02070309020205020404" pitchFamily="49" charset="0"/>
                <a:cs typeface="Courier New" panose="02070309020205020404" pitchFamily="49" charset="0"/>
              </a:rPr>
              <a:t>QThread</a:t>
            </a:r>
            <a:r>
              <a:rPr lang="en-US" b="1" dirty="0">
                <a:solidFill>
                  <a:srgbClr val="A9B7C6"/>
                </a:solidFill>
                <a:latin typeface="Courier New" panose="02070309020205020404" pitchFamily="49" charset="0"/>
                <a:cs typeface="Courier New" panose="02070309020205020404" pitchFamily="49" charset="0"/>
              </a:rPr>
              <a:t>::</a:t>
            </a:r>
            <a:r>
              <a:rPr lang="en-US" b="1" dirty="0" err="1">
                <a:solidFill>
                  <a:srgbClr val="A9B7C6"/>
                </a:solidFill>
                <a:latin typeface="Courier New" panose="02070309020205020404" pitchFamily="49" charset="0"/>
                <a:cs typeface="Courier New" panose="02070309020205020404" pitchFamily="49" charset="0"/>
              </a:rPr>
              <a:t>currentThread</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endParaRPr lang="en-US" b="1" dirty="0">
              <a:solidFill>
                <a:srgbClr val="000000"/>
              </a:solidFill>
              <a:latin typeface="Courier New" pitchFamily="49" charset="0"/>
              <a:cs typeface="Courier New" pitchFamily="49" charset="0"/>
            </a:endParaRPr>
          </a:p>
          <a:p>
            <a:pPr defTabSz="914400" eaLnBrk="0" fontAlgn="base" hangingPunct="0">
              <a:spcBef>
                <a:spcPct val="0"/>
              </a:spcBef>
              <a:spcAft>
                <a:spcPct val="0"/>
              </a:spcAft>
            </a:pPr>
            <a:r>
              <a:rPr lang="en-US" b="1" dirty="0">
                <a:solidFill>
                  <a:srgbClr val="808080"/>
                </a:solidFill>
                <a:latin typeface="Courier New" panose="02070309020205020404" pitchFamily="49" charset="0"/>
                <a:cs typeface="Courier New" panose="02070309020205020404" pitchFamily="49" charset="0"/>
              </a:rPr>
              <a:t>// actions with current thread </a:t>
            </a:r>
            <a:r>
              <a:rPr lang="en-US" b="1" dirty="0">
                <a:latin typeface="Courier New" pitchFamily="49" charset="0"/>
                <a:cs typeface="Courier New" pitchFamily="49" charset="0"/>
              </a:rPr>
              <a:t/>
            </a:r>
            <a:br>
              <a:rPr lang="en-US" b="1" dirty="0">
                <a:latin typeface="Courier New" pitchFamily="49" charset="0"/>
                <a:cs typeface="Courier New" pitchFamily="49" charset="0"/>
              </a:rPr>
            </a:br>
            <a:r>
              <a:rPr lang="en-US" b="1" dirty="0" err="1">
                <a:solidFill>
                  <a:srgbClr val="9876AA"/>
                </a:solidFill>
                <a:latin typeface="Courier New" panose="02070309020205020404" pitchFamily="49" charset="0"/>
                <a:cs typeface="Courier New" panose="02070309020205020404" pitchFamily="49" charset="0"/>
              </a:rPr>
              <a:t>QThread</a:t>
            </a:r>
            <a:r>
              <a:rPr lang="en-US" b="1" dirty="0">
                <a:solidFill>
                  <a:srgbClr val="A9B7C6"/>
                </a:solidFill>
                <a:latin typeface="Courier New" panose="02070309020205020404" pitchFamily="49" charset="0"/>
                <a:cs typeface="Courier New" panose="02070309020205020404" pitchFamily="49" charset="0"/>
              </a:rPr>
              <a:t>::sleep(</a:t>
            </a:r>
            <a:r>
              <a:rPr lang="en-US" b="1" dirty="0">
                <a:solidFill>
                  <a:srgbClr val="6897BB"/>
                </a:solidFill>
                <a:latin typeface="Courier New" panose="02070309020205020404" pitchFamily="49" charset="0"/>
                <a:cs typeface="Courier New" panose="02070309020205020404" pitchFamily="49" charset="0"/>
              </a:rPr>
              <a:t>1</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C0C0C0"/>
                </a:solidFill>
                <a:latin typeface="Courier New" pitchFamily="49" charset="0"/>
                <a:cs typeface="Courier New" pitchFamily="49" charset="0"/>
              </a:rPr>
              <a:t> </a:t>
            </a:r>
            <a:r>
              <a:rPr lang="en-US" b="1" dirty="0" smtClean="0">
                <a:solidFill>
                  <a:srgbClr val="C0C0C0"/>
                </a:solidFill>
                <a:latin typeface="Courier New" pitchFamily="49" charset="0"/>
                <a:cs typeface="Courier New" pitchFamily="49" charset="0"/>
              </a:rPr>
              <a:t>    </a:t>
            </a:r>
            <a:r>
              <a:rPr lang="en-US" b="1" dirty="0" smtClean="0">
                <a:solidFill>
                  <a:srgbClr val="808080"/>
                </a:solidFill>
                <a:latin typeface="Courier New" panose="02070309020205020404" pitchFamily="49" charset="0"/>
                <a:cs typeface="Courier New" panose="02070309020205020404" pitchFamily="49" charset="0"/>
              </a:rPr>
              <a:t>// </a:t>
            </a:r>
            <a:r>
              <a:rPr lang="en-US" b="1" dirty="0">
                <a:solidFill>
                  <a:srgbClr val="808080"/>
                </a:solidFill>
                <a:latin typeface="Courier New" panose="02070309020205020404" pitchFamily="49" charset="0"/>
                <a:cs typeface="Courier New" panose="02070309020205020404" pitchFamily="49" charset="0"/>
              </a:rPr>
              <a:t>1 sec </a:t>
            </a:r>
            <a:r>
              <a:rPr lang="en-US" b="1" dirty="0" err="1">
                <a:solidFill>
                  <a:srgbClr val="9876AA"/>
                </a:solidFill>
                <a:latin typeface="Courier New" panose="02070309020205020404" pitchFamily="49" charset="0"/>
                <a:cs typeface="Courier New" panose="02070309020205020404" pitchFamily="49" charset="0"/>
              </a:rPr>
              <a:t>QThread</a:t>
            </a:r>
            <a:r>
              <a:rPr lang="en-US" b="1" dirty="0">
                <a:solidFill>
                  <a:srgbClr val="A9B7C6"/>
                </a:solidFill>
                <a:latin typeface="Courier New" panose="02070309020205020404" pitchFamily="49" charset="0"/>
                <a:cs typeface="Courier New" panose="02070309020205020404" pitchFamily="49" charset="0"/>
              </a:rPr>
              <a:t>::</a:t>
            </a:r>
            <a:r>
              <a:rPr lang="en-US" b="1" dirty="0" err="1">
                <a:solidFill>
                  <a:srgbClr val="A9B7C6"/>
                </a:solidFill>
                <a:latin typeface="Courier New" panose="02070309020205020404" pitchFamily="49" charset="0"/>
                <a:cs typeface="Courier New" panose="02070309020205020404" pitchFamily="49" charset="0"/>
              </a:rPr>
              <a:t>msleep</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6897BB"/>
                </a:solidFill>
                <a:latin typeface="Courier New" panose="02070309020205020404" pitchFamily="49" charset="0"/>
                <a:cs typeface="Courier New" panose="02070309020205020404" pitchFamily="49" charset="0"/>
              </a:rPr>
              <a:t>1000</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C0C0C0"/>
                </a:solidFill>
                <a:latin typeface="Courier New" pitchFamily="49" charset="0"/>
                <a:cs typeface="Courier New" pitchFamily="49" charset="0"/>
              </a:rPr>
              <a:t> </a:t>
            </a:r>
            <a:r>
              <a:rPr lang="en-US" b="1" dirty="0">
                <a:solidFill>
                  <a:srgbClr val="808080"/>
                </a:solidFill>
                <a:latin typeface="Courier New" panose="02070309020205020404" pitchFamily="49" charset="0"/>
                <a:cs typeface="Courier New" panose="02070309020205020404" pitchFamily="49" charset="0"/>
              </a:rPr>
              <a:t>// 1 sec</a:t>
            </a:r>
          </a:p>
        </p:txBody>
      </p:sp>
    </p:spTree>
    <p:extLst>
      <p:ext uri="{BB962C8B-B14F-4D97-AF65-F5344CB8AC3E}">
        <p14:creationId xmlns:p14="http://schemas.microsoft.com/office/powerpoint/2010/main" val="2924373013"/>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PROCESSES AND THREADS: </a:t>
            </a:r>
            <a:r>
              <a:rPr lang="en-US" dirty="0" smtClean="0">
                <a:solidFill>
                  <a:schemeClr val="accent1"/>
                </a:solidFill>
              </a:rPr>
              <a:t>QOBJECT's THREADs</a:t>
            </a:r>
            <a:endParaRPr lang="en-US" dirty="0">
              <a:solidFill>
                <a:schemeClr val="accent1"/>
              </a:solidFill>
            </a:endParaRPr>
          </a:p>
        </p:txBody>
      </p:sp>
      <p:sp>
        <p:nvSpPr>
          <p:cNvPr id="5" name="Content Placeholder 4"/>
          <p:cNvSpPr>
            <a:spLocks noGrp="1"/>
          </p:cNvSpPr>
          <p:nvPr>
            <p:ph sz="quarter" idx="11"/>
          </p:nvPr>
        </p:nvSpPr>
        <p:spPr/>
        <p:txBody>
          <a:bodyPr>
            <a:normAutofit/>
          </a:bodyPr>
          <a:lstStyle/>
          <a:p>
            <a:r>
              <a:rPr lang="en-US" dirty="0"/>
              <a:t>Any </a:t>
            </a:r>
            <a:r>
              <a:rPr lang="en-US" dirty="0" err="1">
                <a:solidFill>
                  <a:schemeClr val="accent3"/>
                </a:solidFill>
              </a:rPr>
              <a:t>QObject</a:t>
            </a:r>
            <a:r>
              <a:rPr lang="en-US" dirty="0">
                <a:solidFill>
                  <a:schemeClr val="accent3"/>
                </a:solidFill>
              </a:rPr>
              <a:t> </a:t>
            </a:r>
            <a:r>
              <a:rPr lang="en-US" dirty="0"/>
              <a:t>lives in some thread.</a:t>
            </a:r>
          </a:p>
          <a:p>
            <a:r>
              <a:rPr lang="en-US" dirty="0"/>
              <a:t>When signal is </a:t>
            </a:r>
            <a:r>
              <a:rPr lang="en-US" dirty="0" smtClean="0"/>
              <a:t>emitted and slot is called, receiver's thread wakes up and runs receiver's slot.</a:t>
            </a:r>
          </a:p>
          <a:p>
            <a:r>
              <a:rPr lang="en-US" dirty="0" smtClean="0"/>
              <a:t>Not, that this behavior can be changed using </a:t>
            </a:r>
            <a:r>
              <a:rPr lang="en-US" dirty="0">
                <a:solidFill>
                  <a:schemeClr val="accent3"/>
                </a:solidFill>
              </a:rPr>
              <a:t>Qt::</a:t>
            </a:r>
            <a:r>
              <a:rPr lang="en-US" dirty="0" err="1" smtClean="0">
                <a:solidFill>
                  <a:schemeClr val="accent3"/>
                </a:solidFill>
              </a:rPr>
              <a:t>ConnectionType</a:t>
            </a:r>
            <a:r>
              <a:rPr lang="en-US" dirty="0">
                <a:solidFill>
                  <a:schemeClr val="accent3"/>
                </a:solidFill>
              </a:rPr>
              <a:t> </a:t>
            </a:r>
            <a:r>
              <a:rPr lang="en-US" dirty="0" err="1" smtClean="0"/>
              <a:t>enum</a:t>
            </a:r>
            <a:r>
              <a:rPr lang="en-US" dirty="0" smtClean="0"/>
              <a:t> when you connect slots and signals.</a:t>
            </a:r>
          </a:p>
          <a:p>
            <a:r>
              <a:rPr lang="en-US" dirty="0" smtClean="0"/>
              <a:t>You can get </a:t>
            </a:r>
            <a:r>
              <a:rPr lang="en-US" dirty="0" err="1" smtClean="0">
                <a:solidFill>
                  <a:schemeClr val="accent3"/>
                </a:solidFill>
              </a:rPr>
              <a:t>QObject</a:t>
            </a:r>
            <a:r>
              <a:rPr lang="en-US" dirty="0" err="1" smtClean="0"/>
              <a:t>'s</a:t>
            </a:r>
            <a:r>
              <a:rPr lang="en-US" dirty="0" smtClean="0"/>
              <a:t> thread and move </a:t>
            </a:r>
            <a:r>
              <a:rPr lang="en-US" dirty="0" err="1" smtClean="0">
                <a:solidFill>
                  <a:schemeClr val="accent3"/>
                </a:solidFill>
              </a:rPr>
              <a:t>QObject</a:t>
            </a:r>
            <a:r>
              <a:rPr lang="en-US" dirty="0" smtClean="0"/>
              <a:t> to another thread using </a:t>
            </a:r>
            <a:r>
              <a:rPr lang="en-US" dirty="0" err="1" smtClean="0">
                <a:solidFill>
                  <a:schemeClr val="accent3"/>
                </a:solidFill>
              </a:rPr>
              <a:t>QObject</a:t>
            </a:r>
            <a:r>
              <a:rPr lang="en-US" dirty="0"/>
              <a:t> </a:t>
            </a:r>
            <a:r>
              <a:rPr lang="en-US" dirty="0" smtClean="0"/>
              <a:t>methods</a:t>
            </a:r>
            <a:endParaRPr lang="en-US" dirty="0"/>
          </a:p>
          <a:p>
            <a:endParaRPr lang="en-US" dirty="0" smtClean="0"/>
          </a:p>
        </p:txBody>
      </p:sp>
    </p:spTree>
    <p:extLst>
      <p:ext uri="{BB962C8B-B14F-4D97-AF65-F5344CB8AC3E}">
        <p14:creationId xmlns:p14="http://schemas.microsoft.com/office/powerpoint/2010/main" val="455880866"/>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PROCESSES AND THREADS: </a:t>
            </a:r>
            <a:r>
              <a:rPr lang="en-US" dirty="0" smtClean="0">
                <a:solidFill>
                  <a:schemeClr val="accent1"/>
                </a:solidFill>
              </a:rPr>
              <a:t>QOBJECT'S THREADS</a:t>
            </a:r>
            <a:endParaRPr lang="en-US" dirty="0">
              <a:solidFill>
                <a:schemeClr val="accent1"/>
              </a:solidFill>
            </a:endParaRPr>
          </a:p>
        </p:txBody>
      </p:sp>
      <p:sp>
        <p:nvSpPr>
          <p:cNvPr id="5" name="Content Placeholder 4"/>
          <p:cNvSpPr>
            <a:spLocks noGrp="1"/>
          </p:cNvSpPr>
          <p:nvPr>
            <p:ph sz="quarter" idx="11"/>
          </p:nvPr>
        </p:nvSpPr>
        <p:spPr>
          <a:xfrm>
            <a:off x="286941" y="897732"/>
            <a:ext cx="4056459" cy="4099718"/>
          </a:xfrm>
        </p:spPr>
        <p:txBody>
          <a:bodyPr>
            <a:normAutofit/>
          </a:bodyPr>
          <a:lstStyle/>
          <a:p>
            <a:r>
              <a:rPr lang="en-US" dirty="0" smtClean="0"/>
              <a:t>Here is worker that knows nothing about threads.</a:t>
            </a:r>
          </a:p>
          <a:p>
            <a:r>
              <a:rPr lang="en-US" dirty="0" smtClean="0"/>
              <a:t>But you can also run it in new thread.</a:t>
            </a:r>
          </a:p>
          <a:p>
            <a:pPr marL="0" indent="0">
              <a:buNone/>
            </a:pPr>
            <a:endParaRPr lang="en-US" dirty="0" smtClean="0"/>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defTabSz="914400" eaLnBrk="0" fontAlgn="base" hangingPunct="0">
              <a:spcBef>
                <a:spcPct val="0"/>
              </a:spcBef>
              <a:spcAft>
                <a:spcPct val="0"/>
              </a:spcAft>
            </a:pPr>
            <a:r>
              <a:rPr lang="en-US" sz="1200" b="1" dirty="0">
                <a:solidFill>
                  <a:srgbClr val="CC7832"/>
                </a:solidFill>
                <a:latin typeface="Courier New" panose="02070309020205020404" pitchFamily="49" charset="0"/>
                <a:cs typeface="Courier New" panose="02070309020205020404" pitchFamily="49" charset="0"/>
              </a:rPr>
              <a:t>class</a:t>
            </a:r>
            <a:r>
              <a:rPr lang="en-US" sz="1200" b="1" dirty="0">
                <a:solidFill>
                  <a:srgbClr val="C0C0C0"/>
                </a:solidFill>
                <a:latin typeface="Courier New" pitchFamily="49" charset="0"/>
                <a:cs typeface="Courier New" pitchFamily="49" charset="0"/>
              </a:rPr>
              <a:t> </a:t>
            </a:r>
            <a:r>
              <a:rPr lang="en-US" sz="1200" b="1" dirty="0">
                <a:solidFill>
                  <a:srgbClr val="9876AA"/>
                </a:solidFill>
                <a:latin typeface="Courier New" panose="02070309020205020404" pitchFamily="49" charset="0"/>
                <a:cs typeface="Courier New" panose="02070309020205020404" pitchFamily="49" charset="0"/>
              </a:rPr>
              <a:t>Worker</a:t>
            </a:r>
            <a:r>
              <a:rPr lang="en-US" sz="1200" b="1" dirty="0">
                <a:solidFill>
                  <a:srgbClr val="C0C0C0"/>
                </a:solidFill>
                <a:latin typeface="Courier New" pitchFamily="49" charset="0"/>
                <a:cs typeface="Courier New" pitchFamily="49" charset="0"/>
              </a:rPr>
              <a:t> </a:t>
            </a:r>
            <a:r>
              <a:rPr lang="en-US" sz="1200" b="1" dirty="0">
                <a:solidFill>
                  <a:srgbClr val="A9B7C6"/>
                </a:solidFill>
                <a:latin typeface="Courier New" panose="02070309020205020404" pitchFamily="49" charset="0"/>
                <a:cs typeface="Courier New" panose="02070309020205020404" pitchFamily="49" charset="0"/>
              </a:rPr>
              <a:t>:</a:t>
            </a:r>
            <a:r>
              <a:rPr lang="en-US" sz="1200" b="1" dirty="0">
                <a:solidFill>
                  <a:srgbClr val="C0C0C0"/>
                </a:solidFill>
                <a:latin typeface="Courier New" pitchFamily="49" charset="0"/>
                <a:cs typeface="Courier New" pitchFamily="49" charset="0"/>
              </a:rPr>
              <a:t> </a:t>
            </a:r>
            <a:r>
              <a:rPr lang="en-US" sz="1200" b="1" dirty="0">
                <a:solidFill>
                  <a:srgbClr val="CC7832"/>
                </a:solidFill>
                <a:latin typeface="Courier New" panose="02070309020205020404" pitchFamily="49" charset="0"/>
                <a:cs typeface="Courier New" panose="02070309020205020404" pitchFamily="49" charset="0"/>
              </a:rPr>
              <a:t>public</a:t>
            </a:r>
            <a:r>
              <a:rPr lang="en-US" sz="1200" b="1" dirty="0">
                <a:solidFill>
                  <a:srgbClr val="C0C0C0"/>
                </a:solidFill>
                <a:latin typeface="Courier New" pitchFamily="49" charset="0"/>
                <a:cs typeface="Courier New" pitchFamily="49" charset="0"/>
              </a:rPr>
              <a:t> </a:t>
            </a:r>
            <a:r>
              <a:rPr lang="en-US" sz="1200" b="1" dirty="0" err="1">
                <a:solidFill>
                  <a:srgbClr val="9876AA"/>
                </a:solidFill>
                <a:latin typeface="Courier New" panose="02070309020205020404" pitchFamily="49" charset="0"/>
                <a:cs typeface="Courier New" panose="02070309020205020404" pitchFamily="49" charset="0"/>
              </a:rPr>
              <a:t>QObject</a:t>
            </a:r>
            <a:r>
              <a:rPr lang="en-US" sz="1200" b="1" dirty="0">
                <a:latin typeface="Courier New" pitchFamily="49" charset="0"/>
                <a:cs typeface="Courier New" pitchFamily="49" charset="0"/>
              </a:rPr>
              <a:t> </a:t>
            </a:r>
            <a:r>
              <a:rPr lang="en-US" sz="12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200" b="1" dirty="0">
                <a:solidFill>
                  <a:srgbClr val="6897BB"/>
                </a:solidFill>
                <a:latin typeface="Courier New" panose="02070309020205020404" pitchFamily="49" charset="0"/>
                <a:cs typeface="Courier New" panose="02070309020205020404" pitchFamily="49" charset="0"/>
              </a:rPr>
              <a:t>Q_OBJECT</a:t>
            </a:r>
            <a:r>
              <a:rPr lang="en-US" sz="1200" b="1" dirty="0" smtClean="0">
                <a:latin typeface="Courier New" pitchFamily="49" charset="0"/>
                <a:cs typeface="Courier New" pitchFamily="49" charset="0"/>
              </a:rPr>
              <a:t> </a:t>
            </a:r>
            <a:r>
              <a:rPr lang="en-US" sz="1200" b="1" dirty="0">
                <a:latin typeface="Courier New" pitchFamily="49" charset="0"/>
                <a:cs typeface="Courier New" pitchFamily="49" charset="0"/>
              </a:rPr>
              <a:t/>
            </a:r>
            <a:br>
              <a:rPr lang="en-US" sz="1200" b="1" dirty="0">
                <a:latin typeface="Courier New" pitchFamily="49" charset="0"/>
                <a:cs typeface="Courier New" pitchFamily="49" charset="0"/>
              </a:rPr>
            </a:br>
            <a:r>
              <a:rPr lang="en-US" sz="1200" b="1" dirty="0">
                <a:solidFill>
                  <a:srgbClr val="CC7832"/>
                </a:solidFill>
                <a:latin typeface="Courier New" panose="02070309020205020404" pitchFamily="49" charset="0"/>
                <a:cs typeface="Courier New" panose="02070309020205020404" pitchFamily="49" charset="0"/>
              </a:rPr>
              <a:t>public slots</a:t>
            </a:r>
            <a:r>
              <a:rPr lang="en-US" sz="12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200" b="1" dirty="0">
                <a:solidFill>
                  <a:srgbClr val="000000"/>
                </a:solidFill>
                <a:latin typeface="Courier New" pitchFamily="49" charset="0"/>
                <a:cs typeface="Courier New" pitchFamily="49" charset="0"/>
              </a:rPr>
              <a:t> </a:t>
            </a:r>
            <a:r>
              <a:rPr lang="en-US" sz="1200" b="1" dirty="0" smtClean="0">
                <a:solidFill>
                  <a:srgbClr val="000000"/>
                </a:solidFill>
                <a:latin typeface="Courier New" pitchFamily="49" charset="0"/>
                <a:cs typeface="Courier New" pitchFamily="49" charset="0"/>
              </a:rPr>
              <a:t>   </a:t>
            </a:r>
            <a:r>
              <a:rPr lang="en-US" sz="1200" b="1" dirty="0">
                <a:solidFill>
                  <a:srgbClr val="CC7832"/>
                </a:solidFill>
                <a:latin typeface="Courier New" panose="02070309020205020404" pitchFamily="49" charset="0"/>
                <a:cs typeface="Courier New" panose="02070309020205020404" pitchFamily="49" charset="0"/>
              </a:rPr>
              <a:t>void</a:t>
            </a:r>
            <a:r>
              <a:rPr lang="en-US" sz="1200" b="1" dirty="0" smtClean="0">
                <a:solidFill>
                  <a:srgbClr val="C0C0C0"/>
                </a:solidFill>
                <a:latin typeface="Courier New" pitchFamily="49" charset="0"/>
                <a:cs typeface="Courier New" pitchFamily="49" charset="0"/>
              </a:rPr>
              <a:t> </a:t>
            </a:r>
            <a:r>
              <a:rPr lang="en-US" sz="1200" b="1" dirty="0" err="1">
                <a:solidFill>
                  <a:srgbClr val="A9B7C6"/>
                </a:solidFill>
                <a:latin typeface="Courier New" panose="02070309020205020404" pitchFamily="49" charset="0"/>
                <a:cs typeface="Courier New" panose="02070309020205020404" pitchFamily="49" charset="0"/>
              </a:rPr>
              <a:t>doWork</a:t>
            </a:r>
            <a:r>
              <a:rPr lang="en-US" sz="1200" b="1" dirty="0">
                <a:solidFill>
                  <a:srgbClr val="A9B7C6"/>
                </a:solidFill>
                <a:latin typeface="Courier New" panose="02070309020205020404" pitchFamily="49" charset="0"/>
                <a:cs typeface="Courier New" panose="02070309020205020404" pitchFamily="49" charset="0"/>
              </a:rPr>
              <a:t>(</a:t>
            </a:r>
            <a:r>
              <a:rPr lang="en-US" sz="1200" b="1" dirty="0" err="1">
                <a:solidFill>
                  <a:srgbClr val="CC7832"/>
                </a:solidFill>
                <a:latin typeface="Courier New" panose="02070309020205020404" pitchFamily="49" charset="0"/>
                <a:cs typeface="Courier New" panose="02070309020205020404" pitchFamily="49" charset="0"/>
              </a:rPr>
              <a:t>const</a:t>
            </a:r>
            <a:r>
              <a:rPr lang="en-US" sz="1200" b="1" dirty="0">
                <a:solidFill>
                  <a:srgbClr val="C0C0C0"/>
                </a:solidFill>
                <a:latin typeface="Courier New" pitchFamily="49" charset="0"/>
                <a:cs typeface="Courier New" pitchFamily="49" charset="0"/>
              </a:rPr>
              <a:t> </a:t>
            </a:r>
            <a:r>
              <a:rPr lang="en-US" sz="1200" b="1" dirty="0" err="1">
                <a:solidFill>
                  <a:srgbClr val="9876AA"/>
                </a:solidFill>
                <a:latin typeface="Courier New" panose="02070309020205020404" pitchFamily="49" charset="0"/>
                <a:cs typeface="Courier New" panose="02070309020205020404" pitchFamily="49" charset="0"/>
              </a:rPr>
              <a:t>QString</a:t>
            </a:r>
            <a:r>
              <a:rPr lang="en-US" sz="1200" b="1" dirty="0">
                <a:solidFill>
                  <a:srgbClr val="C0C0C0"/>
                </a:solidFill>
                <a:latin typeface="Courier New" pitchFamily="49" charset="0"/>
                <a:cs typeface="Courier New" pitchFamily="49" charset="0"/>
              </a:rPr>
              <a:t> </a:t>
            </a:r>
            <a:r>
              <a:rPr lang="en-US" sz="1200" b="1" dirty="0">
                <a:solidFill>
                  <a:srgbClr val="A9B7C6"/>
                </a:solidFill>
                <a:latin typeface="Courier New" panose="02070309020205020404" pitchFamily="49" charset="0"/>
                <a:cs typeface="Courier New" panose="02070309020205020404" pitchFamily="49" charset="0"/>
              </a:rPr>
              <a:t>&amp;parameter) {</a:t>
            </a:r>
          </a:p>
          <a:p>
            <a:pPr defTabSz="914400" eaLnBrk="0" fontAlgn="base" hangingPunct="0">
              <a:spcBef>
                <a:spcPct val="0"/>
              </a:spcBef>
              <a:spcAft>
                <a:spcPct val="0"/>
              </a:spcAft>
            </a:pPr>
            <a:r>
              <a:rPr lang="en-US" sz="1200" b="1" dirty="0">
                <a:solidFill>
                  <a:srgbClr val="000000"/>
                </a:solidFill>
                <a:latin typeface="Courier New" pitchFamily="49" charset="0"/>
                <a:cs typeface="Courier New" pitchFamily="49" charset="0"/>
              </a:rPr>
              <a:t> </a:t>
            </a:r>
            <a:r>
              <a:rPr lang="en-US" sz="1200" b="1" dirty="0" smtClean="0">
                <a:solidFill>
                  <a:srgbClr val="000000"/>
                </a:solidFill>
                <a:latin typeface="Courier New" pitchFamily="49" charset="0"/>
                <a:cs typeface="Courier New" pitchFamily="49" charset="0"/>
              </a:rPr>
              <a:t>       </a:t>
            </a:r>
            <a:r>
              <a:rPr lang="en-US" sz="1200" b="1" dirty="0" err="1">
                <a:solidFill>
                  <a:srgbClr val="9876AA"/>
                </a:solidFill>
                <a:latin typeface="Courier New" panose="02070309020205020404" pitchFamily="49" charset="0"/>
                <a:cs typeface="Courier New" panose="02070309020205020404" pitchFamily="49" charset="0"/>
              </a:rPr>
              <a:t>QString</a:t>
            </a:r>
            <a:r>
              <a:rPr lang="en-US" sz="1200" b="1" dirty="0" smtClean="0">
                <a:solidFill>
                  <a:srgbClr val="C0C0C0"/>
                </a:solidFill>
                <a:latin typeface="Courier New" pitchFamily="49" charset="0"/>
                <a:cs typeface="Courier New" pitchFamily="49" charset="0"/>
              </a:rPr>
              <a:t> </a:t>
            </a:r>
            <a:r>
              <a:rPr lang="en-US" sz="1200" b="1" dirty="0">
                <a:solidFill>
                  <a:srgbClr val="A9B7C6"/>
                </a:solidFill>
                <a:latin typeface="Courier New" panose="02070309020205020404" pitchFamily="49" charset="0"/>
                <a:cs typeface="Courier New" panose="02070309020205020404" pitchFamily="49" charset="0"/>
              </a:rPr>
              <a:t>result;</a:t>
            </a:r>
          </a:p>
          <a:p>
            <a:pPr defTabSz="914400" eaLnBrk="0" fontAlgn="base" hangingPunct="0">
              <a:spcBef>
                <a:spcPct val="0"/>
              </a:spcBef>
              <a:spcAft>
                <a:spcPct val="0"/>
              </a:spcAft>
            </a:pPr>
            <a:r>
              <a:rPr lang="en-US" sz="1200" b="1" dirty="0">
                <a:solidFill>
                  <a:srgbClr val="000000"/>
                </a:solidFill>
                <a:latin typeface="Courier New" pitchFamily="49" charset="0"/>
                <a:cs typeface="Courier New" pitchFamily="49" charset="0"/>
              </a:rPr>
              <a:t> </a:t>
            </a:r>
            <a:r>
              <a:rPr lang="en-US" sz="1200" b="1" dirty="0" smtClean="0">
                <a:solidFill>
                  <a:srgbClr val="000000"/>
                </a:solidFill>
                <a:latin typeface="Courier New" pitchFamily="49" charset="0"/>
                <a:cs typeface="Courier New" pitchFamily="49" charset="0"/>
              </a:rPr>
              <a:t>       </a:t>
            </a:r>
            <a:r>
              <a:rPr lang="en-US" sz="1200" b="1" dirty="0">
                <a:solidFill>
                  <a:srgbClr val="808080"/>
                </a:solidFill>
                <a:latin typeface="Courier New" panose="02070309020205020404" pitchFamily="49" charset="0"/>
                <a:cs typeface="Courier New" panose="02070309020205020404" pitchFamily="49" charset="0"/>
              </a:rPr>
              <a:t>/* here is the expensive</a:t>
            </a:r>
          </a:p>
          <a:p>
            <a:pPr defTabSz="914400" eaLnBrk="0" fontAlgn="base" hangingPunct="0">
              <a:spcBef>
                <a:spcPct val="0"/>
              </a:spcBef>
              <a:spcAft>
                <a:spcPct val="0"/>
              </a:spcAft>
            </a:pPr>
            <a:r>
              <a:rPr lang="en-US" sz="1200" b="1" dirty="0">
                <a:solidFill>
                  <a:srgbClr val="808080"/>
                </a:solidFill>
                <a:latin typeface="Courier New" panose="02070309020205020404" pitchFamily="49" charset="0"/>
                <a:cs typeface="Courier New" panose="02070309020205020404" pitchFamily="49" charset="0"/>
              </a:rPr>
              <a:t>           or blocking operation */</a:t>
            </a:r>
          </a:p>
          <a:p>
            <a:pPr defTabSz="914400" eaLnBrk="0" fontAlgn="base" hangingPunct="0">
              <a:spcBef>
                <a:spcPct val="0"/>
              </a:spcBef>
              <a:spcAft>
                <a:spcPct val="0"/>
              </a:spcAft>
            </a:pPr>
            <a:r>
              <a:rPr lang="en-US" sz="1200" b="1" dirty="0">
                <a:solidFill>
                  <a:srgbClr val="008000"/>
                </a:solidFill>
                <a:latin typeface="Courier New" pitchFamily="49" charset="0"/>
                <a:cs typeface="Courier New" pitchFamily="49" charset="0"/>
              </a:rPr>
              <a:t> </a:t>
            </a:r>
            <a:r>
              <a:rPr lang="en-US" sz="1200" b="1" dirty="0" smtClean="0">
                <a:solidFill>
                  <a:srgbClr val="008000"/>
                </a:solidFill>
                <a:latin typeface="Courier New" pitchFamily="49" charset="0"/>
                <a:cs typeface="Courier New" pitchFamily="49" charset="0"/>
              </a:rPr>
              <a:t>       </a:t>
            </a:r>
            <a:r>
              <a:rPr lang="en-US" sz="1200" b="1" dirty="0">
                <a:solidFill>
                  <a:srgbClr val="CC7832"/>
                </a:solidFill>
                <a:latin typeface="Courier New" panose="02070309020205020404" pitchFamily="49" charset="0"/>
                <a:cs typeface="Courier New" panose="02070309020205020404" pitchFamily="49" charset="0"/>
              </a:rPr>
              <a:t>emit</a:t>
            </a:r>
            <a:r>
              <a:rPr lang="en-US" sz="1200" b="1" dirty="0" smtClean="0">
                <a:solidFill>
                  <a:srgbClr val="C0C0C0"/>
                </a:solidFill>
                <a:latin typeface="Courier New" pitchFamily="49" charset="0"/>
                <a:cs typeface="Courier New" pitchFamily="49" charset="0"/>
              </a:rPr>
              <a:t> </a:t>
            </a:r>
            <a:r>
              <a:rPr lang="en-US" sz="1200" b="1" dirty="0" err="1">
                <a:solidFill>
                  <a:srgbClr val="A9B7C6"/>
                </a:solidFill>
                <a:latin typeface="Courier New" panose="02070309020205020404" pitchFamily="49" charset="0"/>
                <a:cs typeface="Courier New" panose="02070309020205020404" pitchFamily="49" charset="0"/>
              </a:rPr>
              <a:t>resultReady</a:t>
            </a:r>
            <a:r>
              <a:rPr lang="en-US" sz="1200" b="1" dirty="0">
                <a:solidFill>
                  <a:srgbClr val="A9B7C6"/>
                </a:solidFill>
                <a:latin typeface="Courier New" panose="02070309020205020404" pitchFamily="49" charset="0"/>
                <a:cs typeface="Courier New" panose="02070309020205020404" pitchFamily="49" charset="0"/>
              </a:rPr>
              <a:t>(result);</a:t>
            </a:r>
          </a:p>
          <a:p>
            <a:pPr defTabSz="914400" eaLnBrk="0" fontAlgn="base" hangingPunct="0">
              <a:spcBef>
                <a:spcPct val="0"/>
              </a:spcBef>
              <a:spcAft>
                <a:spcPct val="0"/>
              </a:spcAft>
            </a:pPr>
            <a:r>
              <a:rPr lang="en-US" sz="1200" b="1" dirty="0">
                <a:solidFill>
                  <a:srgbClr val="A9B7C6"/>
                </a:solidFill>
                <a:latin typeface="Courier New" panose="02070309020205020404" pitchFamily="49" charset="0"/>
                <a:cs typeface="Courier New" panose="02070309020205020404" pitchFamily="49" charset="0"/>
              </a:rPr>
              <a:t>    } </a:t>
            </a:r>
            <a:r>
              <a:rPr lang="en-US" sz="1200" b="1" dirty="0">
                <a:latin typeface="Courier New" pitchFamily="49" charset="0"/>
                <a:cs typeface="Courier New" pitchFamily="49" charset="0"/>
              </a:rPr>
              <a:t/>
            </a:r>
            <a:br>
              <a:rPr lang="en-US" sz="1200" b="1" dirty="0">
                <a:latin typeface="Courier New" pitchFamily="49" charset="0"/>
                <a:cs typeface="Courier New" pitchFamily="49" charset="0"/>
              </a:rPr>
            </a:br>
            <a:r>
              <a:rPr lang="en-US" sz="1200" b="1" dirty="0">
                <a:solidFill>
                  <a:srgbClr val="CC7832"/>
                </a:solidFill>
                <a:latin typeface="Courier New" panose="02070309020205020404" pitchFamily="49" charset="0"/>
                <a:cs typeface="Courier New" panose="02070309020205020404" pitchFamily="49" charset="0"/>
              </a:rPr>
              <a:t>signals</a:t>
            </a:r>
            <a:r>
              <a:rPr lang="en-US" sz="12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200" b="1" dirty="0">
                <a:solidFill>
                  <a:srgbClr val="000000"/>
                </a:solidFill>
                <a:latin typeface="Courier New" pitchFamily="49" charset="0"/>
                <a:cs typeface="Courier New" pitchFamily="49" charset="0"/>
              </a:rPr>
              <a:t> </a:t>
            </a:r>
            <a:r>
              <a:rPr lang="en-US" sz="1200" b="1" dirty="0" smtClean="0">
                <a:solidFill>
                  <a:srgbClr val="000000"/>
                </a:solidFill>
                <a:latin typeface="Courier New" pitchFamily="49" charset="0"/>
                <a:cs typeface="Courier New" pitchFamily="49" charset="0"/>
              </a:rPr>
              <a:t>   </a:t>
            </a:r>
            <a:r>
              <a:rPr lang="en-US" sz="1200" b="1" dirty="0">
                <a:solidFill>
                  <a:srgbClr val="CC7832"/>
                </a:solidFill>
                <a:latin typeface="Courier New" panose="02070309020205020404" pitchFamily="49" charset="0"/>
                <a:cs typeface="Courier New" panose="02070309020205020404" pitchFamily="49" charset="0"/>
              </a:rPr>
              <a:t>void</a:t>
            </a:r>
            <a:r>
              <a:rPr lang="en-US" sz="1200" b="1" dirty="0" smtClean="0">
                <a:solidFill>
                  <a:srgbClr val="C0C0C0"/>
                </a:solidFill>
                <a:latin typeface="Courier New" pitchFamily="49" charset="0"/>
                <a:cs typeface="Courier New" pitchFamily="49" charset="0"/>
              </a:rPr>
              <a:t> </a:t>
            </a:r>
            <a:r>
              <a:rPr lang="en-US" sz="1200" b="1" dirty="0" err="1">
                <a:solidFill>
                  <a:srgbClr val="A9B7C6"/>
                </a:solidFill>
                <a:latin typeface="Courier New" panose="02070309020205020404" pitchFamily="49" charset="0"/>
                <a:cs typeface="Courier New" panose="02070309020205020404" pitchFamily="49" charset="0"/>
              </a:rPr>
              <a:t>resultReady</a:t>
            </a:r>
            <a:r>
              <a:rPr lang="en-US" sz="1200" b="1" dirty="0">
                <a:solidFill>
                  <a:srgbClr val="A9B7C6"/>
                </a:solidFill>
                <a:latin typeface="Courier New" panose="02070309020205020404" pitchFamily="49" charset="0"/>
                <a:cs typeface="Courier New" panose="02070309020205020404" pitchFamily="49" charset="0"/>
              </a:rPr>
              <a:t>(</a:t>
            </a:r>
            <a:r>
              <a:rPr lang="en-US" sz="1200" b="1" dirty="0" err="1">
                <a:solidFill>
                  <a:srgbClr val="CC7832"/>
                </a:solidFill>
                <a:latin typeface="Courier New" panose="02070309020205020404" pitchFamily="49" charset="0"/>
                <a:cs typeface="Courier New" panose="02070309020205020404" pitchFamily="49" charset="0"/>
              </a:rPr>
              <a:t>const</a:t>
            </a:r>
            <a:r>
              <a:rPr lang="en-US" sz="1200" b="1" dirty="0">
                <a:solidFill>
                  <a:srgbClr val="C0C0C0"/>
                </a:solidFill>
                <a:latin typeface="Courier New" pitchFamily="49" charset="0"/>
                <a:cs typeface="Courier New" pitchFamily="49" charset="0"/>
              </a:rPr>
              <a:t> </a:t>
            </a:r>
            <a:r>
              <a:rPr lang="en-US" sz="1200" b="1" dirty="0" err="1">
                <a:solidFill>
                  <a:srgbClr val="9876AA"/>
                </a:solidFill>
                <a:latin typeface="Courier New" panose="02070309020205020404" pitchFamily="49" charset="0"/>
                <a:cs typeface="Courier New" panose="02070309020205020404" pitchFamily="49" charset="0"/>
              </a:rPr>
              <a:t>QString</a:t>
            </a:r>
            <a:r>
              <a:rPr lang="en-US" sz="1200" b="1" dirty="0">
                <a:solidFill>
                  <a:srgbClr val="C0C0C0"/>
                </a:solidFill>
                <a:latin typeface="Courier New" pitchFamily="49" charset="0"/>
                <a:cs typeface="Courier New" pitchFamily="49" charset="0"/>
              </a:rPr>
              <a:t> </a:t>
            </a:r>
            <a:r>
              <a:rPr lang="en-US" sz="1200" b="1" dirty="0">
                <a:solidFill>
                  <a:srgbClr val="A9B7C6"/>
                </a:solidFill>
                <a:latin typeface="Courier New" panose="02070309020205020404" pitchFamily="49" charset="0"/>
                <a:cs typeface="Courier New" panose="02070309020205020404" pitchFamily="49" charset="0"/>
              </a:rPr>
              <a:t>&amp;result); };</a:t>
            </a:r>
          </a:p>
        </p:txBody>
      </p:sp>
    </p:spTree>
    <p:extLst>
      <p:ext uri="{BB962C8B-B14F-4D97-AF65-F5344CB8AC3E}">
        <p14:creationId xmlns:p14="http://schemas.microsoft.com/office/powerpoint/2010/main" val="2685784408"/>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PROCESSES AND THREADS: </a:t>
            </a:r>
            <a:r>
              <a:rPr lang="en-US" dirty="0">
                <a:solidFill>
                  <a:schemeClr val="accent1"/>
                </a:solidFill>
              </a:rPr>
              <a:t>QOBJECT'S THREADS</a:t>
            </a:r>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defTabSz="914400" eaLnBrk="0" fontAlgn="base" hangingPunct="0">
              <a:spcBef>
                <a:spcPct val="0"/>
              </a:spcBef>
              <a:spcAft>
                <a:spcPct val="0"/>
              </a:spcAft>
            </a:pPr>
            <a:r>
              <a:rPr lang="en-US" sz="1200" b="1" dirty="0">
                <a:solidFill>
                  <a:srgbClr val="9876AA"/>
                </a:solidFill>
                <a:latin typeface="Courier New" panose="02070309020205020404" pitchFamily="49" charset="0"/>
                <a:cs typeface="Courier New" panose="02070309020205020404" pitchFamily="49" charset="0"/>
              </a:rPr>
              <a:t>Controller</a:t>
            </a:r>
            <a:r>
              <a:rPr lang="en-US" sz="1200" b="1" dirty="0">
                <a:solidFill>
                  <a:srgbClr val="A9B7C6"/>
                </a:solidFill>
                <a:latin typeface="Courier New" panose="02070309020205020404" pitchFamily="49" charset="0"/>
                <a:cs typeface="Courier New" panose="02070309020205020404" pitchFamily="49" charset="0"/>
              </a:rPr>
              <a:t>::Controller() {</a:t>
            </a:r>
          </a:p>
          <a:p>
            <a:pPr lvl="0" defTabSz="914400" eaLnBrk="0" fontAlgn="base" hangingPunct="0">
              <a:spcBef>
                <a:spcPct val="0"/>
              </a:spcBef>
              <a:spcAft>
                <a:spcPct val="0"/>
              </a:spcAft>
            </a:pPr>
            <a:r>
              <a:rPr lang="en-US" sz="1200" b="1" dirty="0">
                <a:solidFill>
                  <a:srgbClr val="000000"/>
                </a:solidFill>
                <a:latin typeface="Courier New" pitchFamily="49" charset="0"/>
                <a:cs typeface="Courier New" pitchFamily="49" charset="0"/>
              </a:rPr>
              <a:t> </a:t>
            </a:r>
            <a:r>
              <a:rPr lang="en-US" sz="1200" b="1" dirty="0" smtClean="0">
                <a:solidFill>
                  <a:srgbClr val="000000"/>
                </a:solidFill>
                <a:latin typeface="Courier New" pitchFamily="49" charset="0"/>
                <a:cs typeface="Courier New" pitchFamily="49" charset="0"/>
              </a:rPr>
              <a:t>   </a:t>
            </a:r>
            <a:r>
              <a:rPr lang="en-US" sz="1200" b="1" dirty="0">
                <a:solidFill>
                  <a:srgbClr val="9876AA"/>
                </a:solidFill>
                <a:latin typeface="Courier New" panose="02070309020205020404" pitchFamily="49" charset="0"/>
                <a:cs typeface="Courier New" panose="02070309020205020404" pitchFamily="49" charset="0"/>
              </a:rPr>
              <a:t>Worker</a:t>
            </a:r>
            <a:r>
              <a:rPr lang="en-US" sz="1200" b="1" dirty="0" smtClean="0">
                <a:solidFill>
                  <a:srgbClr val="C0C0C0"/>
                </a:solidFill>
                <a:latin typeface="Courier New" pitchFamily="49" charset="0"/>
                <a:cs typeface="Courier New" pitchFamily="49" charset="0"/>
              </a:rPr>
              <a:t> </a:t>
            </a:r>
            <a:r>
              <a:rPr lang="en-US" sz="1200" b="1" dirty="0">
                <a:solidFill>
                  <a:srgbClr val="A9B7C6"/>
                </a:solidFill>
                <a:latin typeface="Courier New" panose="02070309020205020404" pitchFamily="49" charset="0"/>
                <a:cs typeface="Courier New" panose="02070309020205020404" pitchFamily="49" charset="0"/>
              </a:rPr>
              <a:t>*worker = </a:t>
            </a:r>
            <a:r>
              <a:rPr lang="en-US" sz="1200" b="1" dirty="0">
                <a:solidFill>
                  <a:srgbClr val="CC7832"/>
                </a:solidFill>
                <a:latin typeface="Courier New" panose="02070309020205020404" pitchFamily="49" charset="0"/>
                <a:cs typeface="Courier New" panose="02070309020205020404" pitchFamily="49" charset="0"/>
              </a:rPr>
              <a:t>new</a:t>
            </a:r>
            <a:r>
              <a:rPr lang="en-US" sz="1200" b="1" dirty="0">
                <a:solidFill>
                  <a:srgbClr val="C0C0C0"/>
                </a:solidFill>
                <a:latin typeface="Courier New" pitchFamily="49" charset="0"/>
                <a:cs typeface="Courier New" pitchFamily="49" charset="0"/>
              </a:rPr>
              <a:t> </a:t>
            </a:r>
            <a:r>
              <a:rPr lang="en-US" sz="1200" b="1" dirty="0">
                <a:solidFill>
                  <a:srgbClr val="9876AA"/>
                </a:solidFill>
                <a:latin typeface="Courier New" panose="02070309020205020404" pitchFamily="49" charset="0"/>
                <a:cs typeface="Courier New" panose="02070309020205020404" pitchFamily="49" charset="0"/>
              </a:rPr>
              <a:t>Worker</a:t>
            </a:r>
            <a:r>
              <a:rPr lang="en-US" sz="12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200" b="1" dirty="0">
                <a:solidFill>
                  <a:srgbClr val="A9B7C6"/>
                </a:solidFill>
                <a:latin typeface="Courier New" panose="02070309020205020404" pitchFamily="49" charset="0"/>
                <a:cs typeface="Courier New" panose="02070309020205020404" pitchFamily="49" charset="0"/>
              </a:rPr>
              <a:t>    worker-&gt;</a:t>
            </a:r>
            <a:r>
              <a:rPr lang="en-US" sz="1200" b="1" dirty="0" err="1">
                <a:solidFill>
                  <a:srgbClr val="A9B7C6"/>
                </a:solidFill>
                <a:latin typeface="Courier New" panose="02070309020205020404" pitchFamily="49" charset="0"/>
                <a:cs typeface="Courier New" panose="02070309020205020404" pitchFamily="49" charset="0"/>
              </a:rPr>
              <a:t>moveToThread</a:t>
            </a:r>
            <a:r>
              <a:rPr lang="en-US" sz="1200" b="1" dirty="0">
                <a:solidFill>
                  <a:srgbClr val="A9B7C6"/>
                </a:solidFill>
                <a:latin typeface="Courier New" panose="02070309020205020404" pitchFamily="49" charset="0"/>
                <a:cs typeface="Courier New" panose="02070309020205020404" pitchFamily="49" charset="0"/>
              </a:rPr>
              <a:t>(&amp;</a:t>
            </a:r>
            <a:r>
              <a:rPr lang="en-US" sz="1200" b="1" dirty="0" err="1">
                <a:solidFill>
                  <a:schemeClr val="accent4"/>
                </a:solidFill>
                <a:latin typeface="Courier New" pitchFamily="49" charset="0"/>
                <a:cs typeface="Courier New" pitchFamily="49" charset="0"/>
              </a:rPr>
              <a:t>workerThread</a:t>
            </a:r>
            <a:r>
              <a:rPr lang="en-US" sz="12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200" b="1" dirty="0">
                <a:solidFill>
                  <a:srgbClr val="A9B7C6"/>
                </a:solidFill>
                <a:latin typeface="Courier New" panose="02070309020205020404" pitchFamily="49" charset="0"/>
                <a:cs typeface="Courier New" panose="02070309020205020404" pitchFamily="49" charset="0"/>
              </a:rPr>
              <a:t>    connect(</a:t>
            </a:r>
            <a:r>
              <a:rPr lang="en-US" sz="1200" b="1" dirty="0" err="1">
                <a:solidFill>
                  <a:schemeClr val="accent4"/>
                </a:solidFill>
                <a:latin typeface="Courier New" pitchFamily="49" charset="0"/>
                <a:cs typeface="Courier New" pitchFamily="49" charset="0"/>
              </a:rPr>
              <a:t>workerThread</a:t>
            </a:r>
            <a:r>
              <a:rPr lang="en-US" sz="1200" b="1" dirty="0">
                <a:solidFill>
                  <a:srgbClr val="A9B7C6"/>
                </a:solidFill>
                <a:latin typeface="Courier New" panose="02070309020205020404" pitchFamily="49" charset="0"/>
                <a:cs typeface="Courier New" panose="02070309020205020404" pitchFamily="49" charset="0"/>
              </a:rPr>
              <a:t>, &amp;</a:t>
            </a:r>
            <a:r>
              <a:rPr lang="en-US" sz="1200" b="1" dirty="0" err="1">
                <a:solidFill>
                  <a:srgbClr val="9876AA"/>
                </a:solidFill>
                <a:latin typeface="Courier New" panose="02070309020205020404" pitchFamily="49" charset="0"/>
                <a:cs typeface="Courier New" panose="02070309020205020404" pitchFamily="49" charset="0"/>
              </a:rPr>
              <a:t>QThread</a:t>
            </a:r>
            <a:r>
              <a:rPr lang="en-US" sz="1200" b="1" dirty="0">
                <a:solidFill>
                  <a:srgbClr val="A9B7C6"/>
                </a:solidFill>
                <a:latin typeface="Courier New" panose="02070309020205020404" pitchFamily="49" charset="0"/>
                <a:cs typeface="Courier New" panose="02070309020205020404" pitchFamily="49" charset="0"/>
              </a:rPr>
              <a:t>::finished,</a:t>
            </a:r>
          </a:p>
          <a:p>
            <a:pPr lvl="0" defTabSz="914400" eaLnBrk="0" fontAlgn="base" hangingPunct="0">
              <a:spcBef>
                <a:spcPct val="0"/>
              </a:spcBef>
              <a:spcAft>
                <a:spcPct val="0"/>
              </a:spcAft>
            </a:pPr>
            <a:r>
              <a:rPr lang="en-US" sz="1200" b="1" dirty="0">
                <a:solidFill>
                  <a:srgbClr val="A9B7C6"/>
                </a:solidFill>
                <a:latin typeface="Courier New" panose="02070309020205020404" pitchFamily="49" charset="0"/>
                <a:cs typeface="Courier New" panose="02070309020205020404" pitchFamily="49" charset="0"/>
              </a:rPr>
              <a:t>        worker, &amp;</a:t>
            </a:r>
            <a:r>
              <a:rPr lang="en-US" sz="1200" b="1" dirty="0" err="1">
                <a:solidFill>
                  <a:srgbClr val="9876AA"/>
                </a:solidFill>
                <a:latin typeface="Courier New" panose="02070309020205020404" pitchFamily="49" charset="0"/>
                <a:cs typeface="Courier New" panose="02070309020205020404" pitchFamily="49" charset="0"/>
              </a:rPr>
              <a:t>QObject</a:t>
            </a:r>
            <a:r>
              <a:rPr lang="en-US" sz="1200" b="1" dirty="0">
                <a:solidFill>
                  <a:srgbClr val="A9B7C6"/>
                </a:solidFill>
                <a:latin typeface="Courier New" panose="02070309020205020404" pitchFamily="49" charset="0"/>
                <a:cs typeface="Courier New" panose="02070309020205020404" pitchFamily="49" charset="0"/>
              </a:rPr>
              <a:t>::</a:t>
            </a:r>
            <a:r>
              <a:rPr lang="en-US" sz="1200" b="1" dirty="0" err="1">
                <a:solidFill>
                  <a:srgbClr val="A9B7C6"/>
                </a:solidFill>
                <a:latin typeface="Courier New" panose="02070309020205020404" pitchFamily="49" charset="0"/>
                <a:cs typeface="Courier New" panose="02070309020205020404" pitchFamily="49" charset="0"/>
              </a:rPr>
              <a:t>deleteLater</a:t>
            </a:r>
            <a:r>
              <a:rPr lang="en-US" sz="1200"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sz="1200" b="1" dirty="0">
                <a:solidFill>
                  <a:srgbClr val="A9B7C6"/>
                </a:solidFill>
                <a:latin typeface="Courier New" panose="02070309020205020404" pitchFamily="49" charset="0"/>
                <a:cs typeface="Courier New" panose="02070309020205020404" pitchFamily="49" charset="0"/>
              </a:rPr>
              <a:t>    connect(</a:t>
            </a:r>
            <a:r>
              <a:rPr lang="en-US" sz="1200" b="1" dirty="0">
                <a:solidFill>
                  <a:srgbClr val="CC7832"/>
                </a:solidFill>
                <a:latin typeface="Courier New" panose="02070309020205020404" pitchFamily="49" charset="0"/>
                <a:cs typeface="Courier New" panose="02070309020205020404" pitchFamily="49" charset="0"/>
              </a:rPr>
              <a:t>this</a:t>
            </a:r>
            <a:r>
              <a:rPr lang="en-US" sz="1200" b="1" dirty="0">
                <a:solidFill>
                  <a:srgbClr val="A9B7C6"/>
                </a:solidFill>
                <a:latin typeface="Courier New" panose="02070309020205020404" pitchFamily="49" charset="0"/>
                <a:cs typeface="Courier New" panose="02070309020205020404" pitchFamily="49" charset="0"/>
              </a:rPr>
              <a:t>, &amp;</a:t>
            </a:r>
            <a:r>
              <a:rPr lang="en-US" sz="1200" b="1" dirty="0">
                <a:solidFill>
                  <a:srgbClr val="9876AA"/>
                </a:solidFill>
                <a:latin typeface="Courier New" panose="02070309020205020404" pitchFamily="49" charset="0"/>
                <a:cs typeface="Courier New" panose="02070309020205020404" pitchFamily="49" charset="0"/>
              </a:rPr>
              <a:t>Controller</a:t>
            </a:r>
            <a:r>
              <a:rPr lang="en-US" sz="1200" b="1" dirty="0">
                <a:solidFill>
                  <a:srgbClr val="A9B7C6"/>
                </a:solidFill>
                <a:latin typeface="Courier New" panose="02070309020205020404" pitchFamily="49" charset="0"/>
                <a:cs typeface="Courier New" panose="02070309020205020404" pitchFamily="49" charset="0"/>
              </a:rPr>
              <a:t>::operate,</a:t>
            </a:r>
          </a:p>
          <a:p>
            <a:pPr defTabSz="914400" eaLnBrk="0" fontAlgn="base" hangingPunct="0">
              <a:spcBef>
                <a:spcPct val="0"/>
              </a:spcBef>
              <a:spcAft>
                <a:spcPct val="0"/>
              </a:spcAft>
            </a:pPr>
            <a:r>
              <a:rPr lang="en-US" sz="1200" b="1" dirty="0">
                <a:solidFill>
                  <a:srgbClr val="A9B7C6"/>
                </a:solidFill>
                <a:latin typeface="Courier New" panose="02070309020205020404" pitchFamily="49" charset="0"/>
                <a:cs typeface="Courier New" panose="02070309020205020404" pitchFamily="49" charset="0"/>
              </a:rPr>
              <a:t>        worker, &amp;</a:t>
            </a:r>
            <a:r>
              <a:rPr lang="en-US" sz="1200" b="1" dirty="0">
                <a:solidFill>
                  <a:srgbClr val="9876AA"/>
                </a:solidFill>
                <a:latin typeface="Courier New" panose="02070309020205020404" pitchFamily="49" charset="0"/>
                <a:cs typeface="Courier New" panose="02070309020205020404" pitchFamily="49" charset="0"/>
              </a:rPr>
              <a:t>Worker</a:t>
            </a:r>
            <a:r>
              <a:rPr lang="en-US" sz="1200" b="1" dirty="0">
                <a:solidFill>
                  <a:srgbClr val="A9B7C6"/>
                </a:solidFill>
                <a:latin typeface="Courier New" panose="02070309020205020404" pitchFamily="49" charset="0"/>
                <a:cs typeface="Courier New" panose="02070309020205020404" pitchFamily="49" charset="0"/>
              </a:rPr>
              <a:t>::</a:t>
            </a:r>
            <a:r>
              <a:rPr lang="en-US" sz="1200" b="1" dirty="0" err="1">
                <a:solidFill>
                  <a:srgbClr val="A9B7C6"/>
                </a:solidFill>
                <a:latin typeface="Courier New" panose="02070309020205020404" pitchFamily="49" charset="0"/>
                <a:cs typeface="Courier New" panose="02070309020205020404" pitchFamily="49" charset="0"/>
              </a:rPr>
              <a:t>doWork</a:t>
            </a:r>
            <a:r>
              <a:rPr lang="en-US" sz="12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200" b="1" dirty="0">
                <a:solidFill>
                  <a:srgbClr val="A9B7C6"/>
                </a:solidFill>
                <a:latin typeface="Courier New" panose="02070309020205020404" pitchFamily="49" charset="0"/>
                <a:cs typeface="Courier New" panose="02070309020205020404" pitchFamily="49" charset="0"/>
              </a:rPr>
              <a:t>    connect(worker, &amp;</a:t>
            </a:r>
            <a:r>
              <a:rPr lang="en-US" sz="1200" b="1" dirty="0">
                <a:solidFill>
                  <a:srgbClr val="9876AA"/>
                </a:solidFill>
                <a:latin typeface="Courier New" panose="02070309020205020404" pitchFamily="49" charset="0"/>
                <a:cs typeface="Courier New" panose="02070309020205020404" pitchFamily="49" charset="0"/>
              </a:rPr>
              <a:t>Worker</a:t>
            </a:r>
            <a:r>
              <a:rPr lang="en-US" sz="1200" b="1" dirty="0">
                <a:solidFill>
                  <a:srgbClr val="A9B7C6"/>
                </a:solidFill>
                <a:latin typeface="Courier New" panose="02070309020205020404" pitchFamily="49" charset="0"/>
                <a:cs typeface="Courier New" panose="02070309020205020404" pitchFamily="49" charset="0"/>
              </a:rPr>
              <a:t>::</a:t>
            </a:r>
            <a:r>
              <a:rPr lang="en-US" sz="1200" b="1" dirty="0" err="1">
                <a:solidFill>
                  <a:srgbClr val="A9B7C6"/>
                </a:solidFill>
                <a:latin typeface="Courier New" panose="02070309020205020404" pitchFamily="49" charset="0"/>
                <a:cs typeface="Courier New" panose="02070309020205020404" pitchFamily="49" charset="0"/>
              </a:rPr>
              <a:t>resultReady</a:t>
            </a:r>
            <a:r>
              <a:rPr lang="en-US" sz="1200"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sz="1200" b="1" dirty="0">
                <a:solidFill>
                  <a:srgbClr val="000000"/>
                </a:solidFill>
                <a:latin typeface="Courier New" pitchFamily="49" charset="0"/>
                <a:cs typeface="Courier New" pitchFamily="49" charset="0"/>
              </a:rPr>
              <a:t> </a:t>
            </a:r>
            <a:r>
              <a:rPr lang="en-US" sz="1200" b="1" dirty="0" smtClean="0">
                <a:solidFill>
                  <a:srgbClr val="000000"/>
                </a:solidFill>
                <a:latin typeface="Courier New" pitchFamily="49" charset="0"/>
                <a:cs typeface="Courier New" pitchFamily="49" charset="0"/>
              </a:rPr>
              <a:t>       </a:t>
            </a:r>
            <a:r>
              <a:rPr lang="en-US" sz="1200" b="1" dirty="0">
                <a:solidFill>
                  <a:srgbClr val="CC7832"/>
                </a:solidFill>
                <a:latin typeface="Courier New" panose="02070309020205020404" pitchFamily="49" charset="0"/>
                <a:cs typeface="Courier New" panose="02070309020205020404" pitchFamily="49" charset="0"/>
              </a:rPr>
              <a:t>this</a:t>
            </a:r>
            <a:r>
              <a:rPr lang="en-US" sz="1200" b="1" dirty="0">
                <a:solidFill>
                  <a:srgbClr val="A9B7C6"/>
                </a:solidFill>
                <a:latin typeface="Courier New" panose="02070309020205020404" pitchFamily="49" charset="0"/>
                <a:cs typeface="Courier New" panose="02070309020205020404" pitchFamily="49" charset="0"/>
              </a:rPr>
              <a:t>, &amp;</a:t>
            </a:r>
            <a:r>
              <a:rPr lang="en-US" sz="1200" b="1" dirty="0">
                <a:solidFill>
                  <a:srgbClr val="9876AA"/>
                </a:solidFill>
                <a:latin typeface="Courier New" panose="02070309020205020404" pitchFamily="49" charset="0"/>
                <a:cs typeface="Courier New" panose="02070309020205020404" pitchFamily="49" charset="0"/>
              </a:rPr>
              <a:t>Controller</a:t>
            </a:r>
            <a:r>
              <a:rPr lang="en-US" sz="1200" b="1" dirty="0">
                <a:solidFill>
                  <a:srgbClr val="A9B7C6"/>
                </a:solidFill>
                <a:latin typeface="Courier New" panose="02070309020205020404" pitchFamily="49" charset="0"/>
                <a:cs typeface="Courier New" panose="02070309020205020404" pitchFamily="49" charset="0"/>
              </a:rPr>
              <a:t>::</a:t>
            </a:r>
            <a:r>
              <a:rPr lang="en-US" sz="1200" b="1" dirty="0" err="1">
                <a:solidFill>
                  <a:srgbClr val="A9B7C6"/>
                </a:solidFill>
                <a:latin typeface="Courier New" panose="02070309020205020404" pitchFamily="49" charset="0"/>
                <a:cs typeface="Courier New" panose="02070309020205020404" pitchFamily="49" charset="0"/>
              </a:rPr>
              <a:t>handleResults</a:t>
            </a:r>
            <a:r>
              <a:rPr lang="en-US" sz="12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200" b="1" dirty="0" smtClean="0">
                <a:solidFill>
                  <a:srgbClr val="800000"/>
                </a:solidFill>
                <a:latin typeface="Courier New" pitchFamily="49" charset="0"/>
                <a:cs typeface="Courier New" pitchFamily="49" charset="0"/>
              </a:rPr>
              <a:t>    </a:t>
            </a:r>
            <a:r>
              <a:rPr lang="en-US" sz="1200" b="1" dirty="0" err="1">
                <a:solidFill>
                  <a:schemeClr val="accent4"/>
                </a:solidFill>
                <a:latin typeface="Courier New" pitchFamily="49" charset="0"/>
                <a:cs typeface="Courier New" pitchFamily="49" charset="0"/>
              </a:rPr>
              <a:t>workerThread</a:t>
            </a:r>
            <a:r>
              <a:rPr lang="en-US" sz="1200" b="1" dirty="0" err="1">
                <a:solidFill>
                  <a:srgbClr val="A9B7C6"/>
                </a:solidFill>
                <a:latin typeface="Courier New" panose="02070309020205020404" pitchFamily="49" charset="0"/>
                <a:cs typeface="Courier New" panose="02070309020205020404" pitchFamily="49" charset="0"/>
              </a:rPr>
              <a:t>.start</a:t>
            </a:r>
            <a:r>
              <a:rPr lang="en-US" sz="12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200" b="1" dirty="0">
                <a:solidFill>
                  <a:srgbClr val="A9B7C6"/>
                </a:solidFill>
                <a:latin typeface="Courier New" panose="02070309020205020404" pitchFamily="49" charset="0"/>
                <a:cs typeface="Courier New" panose="02070309020205020404" pitchFamily="49" charset="0"/>
              </a:rPr>
              <a:t>} </a:t>
            </a:r>
            <a:r>
              <a:rPr lang="en-US" sz="1200" b="1" dirty="0">
                <a:latin typeface="Courier New" pitchFamily="49" charset="0"/>
                <a:cs typeface="Courier New" pitchFamily="49" charset="0"/>
              </a:rPr>
              <a:t/>
            </a:r>
            <a:br>
              <a:rPr lang="en-US" sz="1200" b="1" dirty="0">
                <a:latin typeface="Courier New" pitchFamily="49" charset="0"/>
                <a:cs typeface="Courier New" pitchFamily="49" charset="0"/>
              </a:rPr>
            </a:br>
            <a:endParaRPr lang="en-US" sz="1200" b="1" dirty="0" smtClean="0">
              <a:latin typeface="Courier New" pitchFamily="49" charset="0"/>
              <a:cs typeface="Courier New" pitchFamily="49" charset="0"/>
            </a:endParaRPr>
          </a:p>
          <a:p>
            <a:pPr lvl="0" defTabSz="914400" eaLnBrk="0" fontAlgn="base" hangingPunct="0">
              <a:spcBef>
                <a:spcPct val="0"/>
              </a:spcBef>
              <a:spcAft>
                <a:spcPct val="0"/>
              </a:spcAft>
            </a:pPr>
            <a:r>
              <a:rPr lang="en-US" sz="1200" b="1" dirty="0">
                <a:solidFill>
                  <a:srgbClr val="9876AA"/>
                </a:solidFill>
                <a:latin typeface="Courier New" panose="02070309020205020404" pitchFamily="49" charset="0"/>
                <a:cs typeface="Courier New" panose="02070309020205020404" pitchFamily="49" charset="0"/>
              </a:rPr>
              <a:t>Controller</a:t>
            </a:r>
            <a:r>
              <a:rPr lang="en-US" sz="1200" b="1" dirty="0">
                <a:solidFill>
                  <a:srgbClr val="A9B7C6"/>
                </a:solidFill>
                <a:latin typeface="Courier New" panose="02070309020205020404" pitchFamily="49" charset="0"/>
                <a:cs typeface="Courier New" panose="02070309020205020404" pitchFamily="49" charset="0"/>
              </a:rPr>
              <a:t>::~Controller() {</a:t>
            </a:r>
          </a:p>
          <a:p>
            <a:pPr lvl="0" defTabSz="914400" eaLnBrk="0" fontAlgn="base" hangingPunct="0">
              <a:spcBef>
                <a:spcPct val="0"/>
              </a:spcBef>
              <a:spcAft>
                <a:spcPct val="0"/>
              </a:spcAft>
            </a:pPr>
            <a:r>
              <a:rPr lang="en-US" sz="1200" b="1" dirty="0">
                <a:solidFill>
                  <a:srgbClr val="000000"/>
                </a:solidFill>
                <a:latin typeface="Courier New" pitchFamily="49" charset="0"/>
                <a:cs typeface="Courier New" pitchFamily="49" charset="0"/>
              </a:rPr>
              <a:t> </a:t>
            </a:r>
            <a:r>
              <a:rPr lang="en-US" sz="1200" b="1" dirty="0" smtClean="0">
                <a:solidFill>
                  <a:srgbClr val="000000"/>
                </a:solidFill>
                <a:latin typeface="Courier New" pitchFamily="49" charset="0"/>
                <a:cs typeface="Courier New" pitchFamily="49" charset="0"/>
              </a:rPr>
              <a:t>   </a:t>
            </a:r>
            <a:r>
              <a:rPr lang="en-US" sz="1200" b="1" dirty="0" err="1">
                <a:solidFill>
                  <a:schemeClr val="accent4"/>
                </a:solidFill>
                <a:latin typeface="Courier New" pitchFamily="49" charset="0"/>
                <a:cs typeface="Courier New" pitchFamily="49" charset="0"/>
              </a:rPr>
              <a:t>workerThread</a:t>
            </a:r>
            <a:r>
              <a:rPr lang="en-US" sz="1200" b="1" dirty="0" err="1">
                <a:solidFill>
                  <a:srgbClr val="A9B7C6"/>
                </a:solidFill>
                <a:latin typeface="Courier New" panose="02070309020205020404" pitchFamily="49" charset="0"/>
                <a:cs typeface="Courier New" panose="02070309020205020404" pitchFamily="49" charset="0"/>
              </a:rPr>
              <a:t>.quit</a:t>
            </a:r>
            <a:r>
              <a:rPr lang="en-US" sz="12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200" b="1" dirty="0">
                <a:solidFill>
                  <a:srgbClr val="000000"/>
                </a:solidFill>
                <a:latin typeface="Courier New" pitchFamily="49" charset="0"/>
                <a:cs typeface="Courier New" pitchFamily="49" charset="0"/>
              </a:rPr>
              <a:t> </a:t>
            </a:r>
            <a:r>
              <a:rPr lang="en-US" sz="1200" b="1" dirty="0" smtClean="0">
                <a:solidFill>
                  <a:srgbClr val="000000"/>
                </a:solidFill>
                <a:latin typeface="Courier New" pitchFamily="49" charset="0"/>
                <a:cs typeface="Courier New" pitchFamily="49" charset="0"/>
              </a:rPr>
              <a:t>   </a:t>
            </a:r>
            <a:r>
              <a:rPr lang="en-US" sz="1200" b="1" dirty="0" err="1">
                <a:solidFill>
                  <a:schemeClr val="accent4"/>
                </a:solidFill>
                <a:latin typeface="Courier New" pitchFamily="49" charset="0"/>
                <a:cs typeface="Courier New" pitchFamily="49" charset="0"/>
              </a:rPr>
              <a:t>workerThread</a:t>
            </a:r>
            <a:r>
              <a:rPr lang="en-US" sz="1200" b="1" dirty="0" err="1">
                <a:solidFill>
                  <a:srgbClr val="A9B7C6"/>
                </a:solidFill>
                <a:latin typeface="Courier New" panose="02070309020205020404" pitchFamily="49" charset="0"/>
                <a:cs typeface="Courier New" panose="02070309020205020404" pitchFamily="49" charset="0"/>
              </a:rPr>
              <a:t>.wait</a:t>
            </a:r>
            <a:r>
              <a:rPr lang="en-US" sz="12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200" b="1" dirty="0">
                <a:solidFill>
                  <a:srgbClr val="A9B7C6"/>
                </a:solidFill>
                <a:latin typeface="Courier New" panose="02070309020205020404" pitchFamily="49" charset="0"/>
                <a:cs typeface="Courier New" panose="02070309020205020404" pitchFamily="49" charset="0"/>
              </a:rPr>
              <a:t>}</a:t>
            </a:r>
            <a:endParaRPr lang="en-US" altLang="en-US" sz="1200" b="1" dirty="0">
              <a:solidFill>
                <a:srgbClr val="A9B7C6"/>
              </a:solidFill>
              <a:latin typeface="Courier New" panose="02070309020205020404" pitchFamily="49" charset="0"/>
              <a:cs typeface="Courier New" panose="02070309020205020404" pitchFamily="49" charset="0"/>
            </a:endParaRPr>
          </a:p>
        </p:txBody>
      </p:sp>
      <p:sp>
        <p:nvSpPr>
          <p:cNvPr id="6" name="Rectangle 1"/>
          <p:cNvSpPr>
            <a:spLocks noChangeArrowheads="1"/>
          </p:cNvSpPr>
          <p:nvPr/>
        </p:nvSpPr>
        <p:spPr bwMode="auto">
          <a:xfrm>
            <a:off x="149626" y="955531"/>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lvl="0" defTabSz="914400" eaLnBrk="0" fontAlgn="base" hangingPunct="0">
              <a:spcBef>
                <a:spcPct val="0"/>
              </a:spcBef>
              <a:spcAft>
                <a:spcPct val="0"/>
              </a:spcAft>
            </a:pPr>
            <a:r>
              <a:rPr lang="en-US" sz="1200" b="1" dirty="0">
                <a:solidFill>
                  <a:srgbClr val="808080"/>
                </a:solidFill>
                <a:latin typeface="Courier New" panose="02070309020205020404" pitchFamily="49" charset="0"/>
                <a:cs typeface="Courier New" panose="02070309020205020404" pitchFamily="49" charset="0"/>
              </a:rPr>
              <a:t>// class that runs Worker in another thread</a:t>
            </a:r>
          </a:p>
          <a:p>
            <a:pPr lvl="0" defTabSz="914400" eaLnBrk="0" fontAlgn="base" hangingPunct="0">
              <a:spcBef>
                <a:spcPct val="0"/>
              </a:spcBef>
              <a:spcAft>
                <a:spcPct val="0"/>
              </a:spcAft>
            </a:pPr>
            <a:endParaRPr lang="en-US" sz="1200" b="1" dirty="0">
              <a:solidFill>
                <a:srgbClr val="CC7832"/>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sz="1200" b="1" dirty="0" smtClean="0">
                <a:solidFill>
                  <a:srgbClr val="CC7832"/>
                </a:solidFill>
                <a:latin typeface="Courier New" panose="02070309020205020404" pitchFamily="49" charset="0"/>
                <a:cs typeface="Courier New" panose="02070309020205020404" pitchFamily="49" charset="0"/>
              </a:rPr>
              <a:t>class</a:t>
            </a:r>
            <a:r>
              <a:rPr lang="en-US" sz="1200" b="1" dirty="0" smtClean="0">
                <a:solidFill>
                  <a:srgbClr val="C0C0C0"/>
                </a:solidFill>
                <a:latin typeface="Courier New" pitchFamily="49" charset="0"/>
                <a:cs typeface="Courier New" pitchFamily="49" charset="0"/>
              </a:rPr>
              <a:t> </a:t>
            </a:r>
            <a:r>
              <a:rPr lang="en-US" sz="1200" b="1" dirty="0">
                <a:solidFill>
                  <a:srgbClr val="9876AA"/>
                </a:solidFill>
                <a:latin typeface="Courier New" panose="02070309020205020404" pitchFamily="49" charset="0"/>
                <a:cs typeface="Courier New" panose="02070309020205020404" pitchFamily="49" charset="0"/>
              </a:rPr>
              <a:t>Controller</a:t>
            </a:r>
            <a:r>
              <a:rPr lang="en-US" sz="1200" b="1" dirty="0">
                <a:solidFill>
                  <a:srgbClr val="C0C0C0"/>
                </a:solidFill>
                <a:latin typeface="Courier New" pitchFamily="49" charset="0"/>
                <a:cs typeface="Courier New" pitchFamily="49" charset="0"/>
              </a:rPr>
              <a:t> </a:t>
            </a:r>
            <a:r>
              <a:rPr lang="en-US" sz="1200" b="1" dirty="0">
                <a:solidFill>
                  <a:srgbClr val="A9B7C6"/>
                </a:solidFill>
                <a:latin typeface="Courier New" panose="02070309020205020404" pitchFamily="49" charset="0"/>
                <a:cs typeface="Courier New" panose="02070309020205020404" pitchFamily="49" charset="0"/>
              </a:rPr>
              <a:t>:</a:t>
            </a:r>
            <a:r>
              <a:rPr lang="en-US" sz="1200" b="1" dirty="0">
                <a:solidFill>
                  <a:srgbClr val="C0C0C0"/>
                </a:solidFill>
                <a:latin typeface="Courier New" pitchFamily="49" charset="0"/>
                <a:cs typeface="Courier New" pitchFamily="49" charset="0"/>
              </a:rPr>
              <a:t> </a:t>
            </a:r>
            <a:r>
              <a:rPr lang="en-US" sz="1200" b="1" dirty="0">
                <a:solidFill>
                  <a:srgbClr val="CC7832"/>
                </a:solidFill>
                <a:latin typeface="Courier New" panose="02070309020205020404" pitchFamily="49" charset="0"/>
                <a:cs typeface="Courier New" panose="02070309020205020404" pitchFamily="49" charset="0"/>
              </a:rPr>
              <a:t>public</a:t>
            </a:r>
            <a:r>
              <a:rPr lang="en-US" sz="1200" b="1" dirty="0">
                <a:solidFill>
                  <a:srgbClr val="C0C0C0"/>
                </a:solidFill>
                <a:latin typeface="Courier New" pitchFamily="49" charset="0"/>
                <a:cs typeface="Courier New" pitchFamily="49" charset="0"/>
              </a:rPr>
              <a:t> </a:t>
            </a:r>
            <a:r>
              <a:rPr lang="en-US" sz="1200" b="1" dirty="0" err="1">
                <a:solidFill>
                  <a:srgbClr val="9876AA"/>
                </a:solidFill>
                <a:latin typeface="Courier New" panose="02070309020205020404" pitchFamily="49" charset="0"/>
                <a:cs typeface="Courier New" panose="02070309020205020404" pitchFamily="49" charset="0"/>
              </a:rPr>
              <a:t>QObject</a:t>
            </a:r>
            <a:r>
              <a:rPr lang="en-US" sz="1200" b="1" dirty="0">
                <a:latin typeface="Courier New" pitchFamily="49" charset="0"/>
                <a:cs typeface="Courier New" pitchFamily="49" charset="0"/>
              </a:rPr>
              <a:t> </a:t>
            </a:r>
            <a:r>
              <a:rPr lang="en-US" sz="1200"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sz="1200" b="1" dirty="0">
                <a:solidFill>
                  <a:srgbClr val="6897BB"/>
                </a:solidFill>
                <a:latin typeface="Courier New" panose="02070309020205020404" pitchFamily="49" charset="0"/>
                <a:cs typeface="Courier New" panose="02070309020205020404" pitchFamily="49" charset="0"/>
              </a:rPr>
              <a:t>Q_OBJECT</a:t>
            </a:r>
          </a:p>
          <a:p>
            <a:pPr lvl="0" defTabSz="914400" eaLnBrk="0" fontAlgn="base" hangingPunct="0">
              <a:spcBef>
                <a:spcPct val="0"/>
              </a:spcBef>
              <a:spcAft>
                <a:spcPct val="0"/>
              </a:spcAft>
            </a:pPr>
            <a:r>
              <a:rPr lang="en-US" sz="1200" b="1" dirty="0">
                <a:solidFill>
                  <a:srgbClr val="000080"/>
                </a:solidFill>
                <a:latin typeface="Courier New" pitchFamily="49" charset="0"/>
                <a:cs typeface="Courier New" pitchFamily="49" charset="0"/>
              </a:rPr>
              <a:t> </a:t>
            </a:r>
            <a:r>
              <a:rPr lang="en-US" sz="1200" b="1" dirty="0" smtClean="0">
                <a:solidFill>
                  <a:srgbClr val="000080"/>
                </a:solidFill>
                <a:latin typeface="Courier New" pitchFamily="49" charset="0"/>
                <a:cs typeface="Courier New" pitchFamily="49" charset="0"/>
              </a:rPr>
              <a:t>   </a:t>
            </a:r>
            <a:r>
              <a:rPr lang="en-US" sz="1200" b="1" dirty="0" err="1">
                <a:solidFill>
                  <a:srgbClr val="9876AA"/>
                </a:solidFill>
                <a:latin typeface="Courier New" panose="02070309020205020404" pitchFamily="49" charset="0"/>
                <a:cs typeface="Courier New" panose="02070309020205020404" pitchFamily="49" charset="0"/>
              </a:rPr>
              <a:t>QThread</a:t>
            </a:r>
            <a:r>
              <a:rPr lang="en-US" sz="1200" b="1" dirty="0" smtClean="0">
                <a:solidFill>
                  <a:srgbClr val="C0C0C0"/>
                </a:solidFill>
                <a:latin typeface="Courier New" pitchFamily="49" charset="0"/>
                <a:cs typeface="Courier New" pitchFamily="49" charset="0"/>
              </a:rPr>
              <a:t> </a:t>
            </a:r>
            <a:r>
              <a:rPr lang="en-US" sz="1200" b="1" dirty="0" err="1" smtClean="0">
                <a:solidFill>
                  <a:schemeClr val="accent4"/>
                </a:solidFill>
                <a:latin typeface="Courier New" pitchFamily="49" charset="0"/>
                <a:cs typeface="Courier New" pitchFamily="49" charset="0"/>
              </a:rPr>
              <a:t>workerThread</a:t>
            </a:r>
            <a:r>
              <a:rPr lang="en-US" sz="1200"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sz="1200" b="1" dirty="0">
                <a:solidFill>
                  <a:srgbClr val="CC7832"/>
                </a:solidFill>
                <a:latin typeface="Courier New" panose="02070309020205020404" pitchFamily="49" charset="0"/>
                <a:cs typeface="Courier New" panose="02070309020205020404" pitchFamily="49" charset="0"/>
              </a:rPr>
              <a:t>public</a:t>
            </a:r>
            <a:r>
              <a:rPr lang="en-US" sz="1200"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sz="1200" b="1" dirty="0">
                <a:solidFill>
                  <a:srgbClr val="000000"/>
                </a:solidFill>
                <a:latin typeface="Courier New" pitchFamily="49" charset="0"/>
                <a:cs typeface="Courier New" pitchFamily="49" charset="0"/>
              </a:rPr>
              <a:t> </a:t>
            </a:r>
            <a:r>
              <a:rPr lang="en-US" sz="1200" b="1" dirty="0" smtClean="0">
                <a:solidFill>
                  <a:srgbClr val="000000"/>
                </a:solidFill>
                <a:latin typeface="Courier New" pitchFamily="49" charset="0"/>
                <a:cs typeface="Courier New" pitchFamily="49" charset="0"/>
              </a:rPr>
              <a:t>   </a:t>
            </a:r>
            <a:r>
              <a:rPr lang="en-US" sz="1200" b="1" dirty="0">
                <a:solidFill>
                  <a:srgbClr val="9876AA"/>
                </a:solidFill>
                <a:latin typeface="Courier New" panose="02070309020205020404" pitchFamily="49" charset="0"/>
                <a:cs typeface="Courier New" panose="02070309020205020404" pitchFamily="49" charset="0"/>
              </a:rPr>
              <a:t>Controller</a:t>
            </a:r>
            <a:r>
              <a:rPr lang="en-US" sz="1200"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sz="1200" b="1" dirty="0">
                <a:solidFill>
                  <a:srgbClr val="A9B7C6"/>
                </a:solidFill>
                <a:latin typeface="Courier New" panose="02070309020205020404" pitchFamily="49" charset="0"/>
                <a:cs typeface="Courier New" panose="02070309020205020404" pitchFamily="49" charset="0"/>
              </a:rPr>
              <a:t>    ~Controller();</a:t>
            </a:r>
          </a:p>
          <a:p>
            <a:pPr defTabSz="914400" eaLnBrk="0" fontAlgn="base" hangingPunct="0">
              <a:spcBef>
                <a:spcPct val="0"/>
              </a:spcBef>
              <a:spcAft>
                <a:spcPct val="0"/>
              </a:spcAft>
            </a:pPr>
            <a:r>
              <a:rPr lang="en-US" sz="1200" b="1" dirty="0">
                <a:solidFill>
                  <a:srgbClr val="CC7832"/>
                </a:solidFill>
                <a:latin typeface="Courier New" panose="02070309020205020404" pitchFamily="49" charset="0"/>
                <a:cs typeface="Courier New" panose="02070309020205020404" pitchFamily="49" charset="0"/>
              </a:rPr>
              <a:t>public slots</a:t>
            </a:r>
            <a:r>
              <a:rPr lang="en-US" sz="1200"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sz="1200" b="1" dirty="0">
                <a:solidFill>
                  <a:srgbClr val="000000"/>
                </a:solidFill>
                <a:latin typeface="Courier New" pitchFamily="49" charset="0"/>
                <a:cs typeface="Courier New" pitchFamily="49" charset="0"/>
              </a:rPr>
              <a:t> </a:t>
            </a:r>
            <a:r>
              <a:rPr lang="en-US" sz="1200" b="1" dirty="0" smtClean="0">
                <a:solidFill>
                  <a:srgbClr val="000000"/>
                </a:solidFill>
                <a:latin typeface="Courier New" pitchFamily="49" charset="0"/>
                <a:cs typeface="Courier New" pitchFamily="49" charset="0"/>
              </a:rPr>
              <a:t>   </a:t>
            </a:r>
            <a:r>
              <a:rPr lang="en-US" sz="1200" b="1" dirty="0">
                <a:solidFill>
                  <a:srgbClr val="CC7832"/>
                </a:solidFill>
                <a:latin typeface="Courier New" panose="02070309020205020404" pitchFamily="49" charset="0"/>
                <a:cs typeface="Courier New" panose="02070309020205020404" pitchFamily="49" charset="0"/>
              </a:rPr>
              <a:t>void</a:t>
            </a:r>
            <a:r>
              <a:rPr lang="en-US" sz="1200" b="1" dirty="0" smtClean="0">
                <a:solidFill>
                  <a:srgbClr val="C0C0C0"/>
                </a:solidFill>
                <a:latin typeface="Courier New" pitchFamily="49" charset="0"/>
                <a:cs typeface="Courier New" pitchFamily="49" charset="0"/>
              </a:rPr>
              <a:t> </a:t>
            </a:r>
            <a:r>
              <a:rPr lang="en-US" sz="1200" b="1" dirty="0" err="1">
                <a:solidFill>
                  <a:srgbClr val="A9B7C6"/>
                </a:solidFill>
                <a:latin typeface="Courier New" panose="02070309020205020404" pitchFamily="49" charset="0"/>
                <a:cs typeface="Courier New" panose="02070309020205020404" pitchFamily="49" charset="0"/>
              </a:rPr>
              <a:t>handleResults</a:t>
            </a:r>
            <a:r>
              <a:rPr lang="en-US" sz="1200" b="1" dirty="0">
                <a:solidFill>
                  <a:srgbClr val="A9B7C6"/>
                </a:solidFill>
                <a:latin typeface="Courier New" panose="02070309020205020404" pitchFamily="49" charset="0"/>
                <a:cs typeface="Courier New" panose="02070309020205020404" pitchFamily="49" charset="0"/>
              </a:rPr>
              <a:t>(</a:t>
            </a:r>
            <a:r>
              <a:rPr lang="en-US" sz="1200" b="1" dirty="0" err="1">
                <a:solidFill>
                  <a:srgbClr val="CC7832"/>
                </a:solidFill>
                <a:latin typeface="Courier New" panose="02070309020205020404" pitchFamily="49" charset="0"/>
                <a:cs typeface="Courier New" panose="02070309020205020404" pitchFamily="49" charset="0"/>
              </a:rPr>
              <a:t>const</a:t>
            </a:r>
            <a:r>
              <a:rPr lang="en-US" sz="1200" b="1" dirty="0">
                <a:solidFill>
                  <a:srgbClr val="C0C0C0"/>
                </a:solidFill>
                <a:latin typeface="Courier New" pitchFamily="49" charset="0"/>
                <a:cs typeface="Courier New" pitchFamily="49" charset="0"/>
              </a:rPr>
              <a:t> </a:t>
            </a:r>
            <a:r>
              <a:rPr lang="en-US" sz="1200" b="1" dirty="0" err="1">
                <a:solidFill>
                  <a:srgbClr val="9876AA"/>
                </a:solidFill>
                <a:latin typeface="Courier New" panose="02070309020205020404" pitchFamily="49" charset="0"/>
                <a:cs typeface="Courier New" panose="02070309020205020404" pitchFamily="49" charset="0"/>
              </a:rPr>
              <a:t>QString</a:t>
            </a:r>
            <a:r>
              <a:rPr lang="en-US" sz="1200" b="1" dirty="0">
                <a:solidFill>
                  <a:srgbClr val="C0C0C0"/>
                </a:solidFill>
                <a:latin typeface="Courier New" pitchFamily="49" charset="0"/>
                <a:cs typeface="Courier New" pitchFamily="49" charset="0"/>
              </a:rPr>
              <a:t> </a:t>
            </a:r>
            <a:r>
              <a:rPr lang="en-US" sz="1200" b="1" dirty="0">
                <a:solidFill>
                  <a:srgbClr val="A9B7C6"/>
                </a:solidFill>
                <a:latin typeface="Courier New" panose="02070309020205020404" pitchFamily="49" charset="0"/>
                <a:cs typeface="Courier New" panose="02070309020205020404" pitchFamily="49" charset="0"/>
              </a:rPr>
              <a:t>&amp;);</a:t>
            </a:r>
            <a:r>
              <a:rPr lang="en-US" sz="1200" b="1" dirty="0">
                <a:latin typeface="Courier New" pitchFamily="49" charset="0"/>
                <a:cs typeface="Courier New" pitchFamily="49" charset="0"/>
              </a:rPr>
              <a:t> </a:t>
            </a:r>
            <a:r>
              <a:rPr lang="en-US" sz="1200" b="1" dirty="0">
                <a:solidFill>
                  <a:srgbClr val="CC7832"/>
                </a:solidFill>
                <a:latin typeface="Courier New" panose="02070309020205020404" pitchFamily="49" charset="0"/>
                <a:cs typeface="Courier New" panose="02070309020205020404" pitchFamily="49" charset="0"/>
              </a:rPr>
              <a:t>signals</a:t>
            </a:r>
            <a:r>
              <a:rPr lang="en-US" sz="1200"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sz="1200" b="1" dirty="0">
                <a:solidFill>
                  <a:srgbClr val="000000"/>
                </a:solidFill>
                <a:latin typeface="Courier New" pitchFamily="49" charset="0"/>
                <a:cs typeface="Courier New" pitchFamily="49" charset="0"/>
              </a:rPr>
              <a:t> </a:t>
            </a:r>
            <a:r>
              <a:rPr lang="en-US" sz="1200" b="1" dirty="0" smtClean="0">
                <a:solidFill>
                  <a:srgbClr val="000000"/>
                </a:solidFill>
                <a:latin typeface="Courier New" pitchFamily="49" charset="0"/>
                <a:cs typeface="Courier New" pitchFamily="49" charset="0"/>
              </a:rPr>
              <a:t>   </a:t>
            </a:r>
            <a:r>
              <a:rPr lang="en-US" sz="1200" b="1" dirty="0">
                <a:solidFill>
                  <a:srgbClr val="CC7832"/>
                </a:solidFill>
                <a:latin typeface="Courier New" panose="02070309020205020404" pitchFamily="49" charset="0"/>
                <a:cs typeface="Courier New" panose="02070309020205020404" pitchFamily="49" charset="0"/>
              </a:rPr>
              <a:t>void</a:t>
            </a:r>
            <a:r>
              <a:rPr lang="en-US" sz="1200" b="1" dirty="0" smtClean="0">
                <a:solidFill>
                  <a:srgbClr val="C0C0C0"/>
                </a:solidFill>
                <a:latin typeface="Courier New" pitchFamily="49" charset="0"/>
                <a:cs typeface="Courier New" pitchFamily="49" charset="0"/>
              </a:rPr>
              <a:t> </a:t>
            </a:r>
            <a:r>
              <a:rPr lang="en-US" sz="1200" b="1" dirty="0">
                <a:solidFill>
                  <a:srgbClr val="A9B7C6"/>
                </a:solidFill>
                <a:latin typeface="Courier New" panose="02070309020205020404" pitchFamily="49" charset="0"/>
                <a:cs typeface="Courier New" panose="02070309020205020404" pitchFamily="49" charset="0"/>
              </a:rPr>
              <a:t>operate(</a:t>
            </a:r>
            <a:r>
              <a:rPr lang="en-US" sz="1200" b="1" dirty="0" err="1">
                <a:solidFill>
                  <a:srgbClr val="CC7832"/>
                </a:solidFill>
                <a:latin typeface="Courier New" panose="02070309020205020404" pitchFamily="49" charset="0"/>
                <a:cs typeface="Courier New" panose="02070309020205020404" pitchFamily="49" charset="0"/>
              </a:rPr>
              <a:t>const</a:t>
            </a:r>
            <a:r>
              <a:rPr lang="en-US" sz="1200" b="1" dirty="0">
                <a:solidFill>
                  <a:srgbClr val="C0C0C0"/>
                </a:solidFill>
                <a:latin typeface="Courier New" pitchFamily="49" charset="0"/>
                <a:cs typeface="Courier New" pitchFamily="49" charset="0"/>
              </a:rPr>
              <a:t> </a:t>
            </a:r>
            <a:r>
              <a:rPr lang="en-US" sz="1200" b="1" dirty="0" err="1">
                <a:solidFill>
                  <a:srgbClr val="9876AA"/>
                </a:solidFill>
                <a:latin typeface="Courier New" panose="02070309020205020404" pitchFamily="49" charset="0"/>
                <a:cs typeface="Courier New" panose="02070309020205020404" pitchFamily="49" charset="0"/>
              </a:rPr>
              <a:t>QString</a:t>
            </a:r>
            <a:r>
              <a:rPr lang="en-US" sz="1200" b="1" dirty="0">
                <a:solidFill>
                  <a:srgbClr val="C0C0C0"/>
                </a:solidFill>
                <a:latin typeface="Courier New" pitchFamily="49" charset="0"/>
                <a:cs typeface="Courier New" pitchFamily="49" charset="0"/>
              </a:rPr>
              <a:t> </a:t>
            </a:r>
            <a:r>
              <a:rPr lang="en-US" sz="1200" b="1" dirty="0">
                <a:solidFill>
                  <a:srgbClr val="A9B7C6"/>
                </a:solidFill>
                <a:latin typeface="Courier New" panose="02070309020205020404" pitchFamily="49" charset="0"/>
                <a:cs typeface="Courier New" panose="02070309020205020404" pitchFamily="49" charset="0"/>
              </a:rPr>
              <a:t>&amp;);</a:t>
            </a:r>
          </a:p>
          <a:p>
            <a:pPr lvl="0" defTabSz="914400" eaLnBrk="0" fontAlgn="base" hangingPunct="0">
              <a:spcBef>
                <a:spcPct val="0"/>
              </a:spcBef>
              <a:spcAft>
                <a:spcPct val="0"/>
              </a:spcAft>
            </a:pPr>
            <a:r>
              <a:rPr lang="en-US" sz="1200" b="1" dirty="0">
                <a:solidFill>
                  <a:srgbClr val="A9B7C6"/>
                </a:solidFill>
                <a:latin typeface="Courier New" panose="02070309020205020404" pitchFamily="49" charset="0"/>
                <a:cs typeface="Courier New" panose="02070309020205020404" pitchFamily="49" charset="0"/>
              </a:rPr>
              <a:t>};</a:t>
            </a:r>
            <a:endParaRPr lang="en-US" altLang="en-US" sz="1200" b="1" dirty="0">
              <a:solidFill>
                <a:srgbClr val="A9B7C6"/>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49420958"/>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PROCESSES AND THREADS: </a:t>
            </a:r>
            <a:r>
              <a:rPr lang="en-US" dirty="0" smtClean="0">
                <a:solidFill>
                  <a:schemeClr val="accent1"/>
                </a:solidFill>
              </a:rPr>
              <a:t>THREADS SYNCHRONIZATION</a:t>
            </a:r>
            <a:endParaRPr lang="en-US" dirty="0">
              <a:solidFill>
                <a:schemeClr val="accent1"/>
              </a:solidFill>
            </a:endParaRPr>
          </a:p>
        </p:txBody>
      </p:sp>
      <p:sp>
        <p:nvSpPr>
          <p:cNvPr id="5" name="Content Placeholder 4"/>
          <p:cNvSpPr>
            <a:spLocks noGrp="1"/>
          </p:cNvSpPr>
          <p:nvPr>
            <p:ph sz="quarter" idx="11"/>
          </p:nvPr>
        </p:nvSpPr>
        <p:spPr/>
        <p:txBody>
          <a:bodyPr>
            <a:normAutofit/>
          </a:bodyPr>
          <a:lstStyle/>
          <a:p>
            <a:r>
              <a:rPr lang="en-US" dirty="0" smtClean="0">
                <a:solidFill>
                  <a:schemeClr val="accent1"/>
                </a:solidFill>
              </a:rPr>
              <a:t>Qt provides some classes for threads synchronization:</a:t>
            </a:r>
          </a:p>
          <a:p>
            <a:pPr lvl="1"/>
            <a:r>
              <a:rPr lang="en-US" dirty="0" err="1" smtClean="0">
                <a:solidFill>
                  <a:schemeClr val="accent3"/>
                </a:solidFill>
              </a:rPr>
              <a:t>QMutex</a:t>
            </a:r>
            <a:r>
              <a:rPr lang="en-US" dirty="0" smtClean="0">
                <a:solidFill>
                  <a:schemeClr val="accent3"/>
                </a:solidFill>
              </a:rPr>
              <a:t> </a:t>
            </a:r>
            <a:r>
              <a:rPr lang="en-US" dirty="0" smtClean="0">
                <a:solidFill>
                  <a:schemeClr val="accent1"/>
                </a:solidFill>
              </a:rPr>
              <a:t>– cross-platform </a:t>
            </a:r>
            <a:r>
              <a:rPr lang="en-US" dirty="0" err="1" smtClean="0">
                <a:solidFill>
                  <a:schemeClr val="accent1"/>
                </a:solidFill>
              </a:rPr>
              <a:t>mutex</a:t>
            </a:r>
            <a:endParaRPr lang="en-US" dirty="0">
              <a:solidFill>
                <a:schemeClr val="accent1"/>
              </a:solidFill>
            </a:endParaRPr>
          </a:p>
          <a:p>
            <a:pPr lvl="1"/>
            <a:r>
              <a:rPr lang="en-US" dirty="0" err="1" smtClean="0">
                <a:solidFill>
                  <a:schemeClr val="accent3"/>
                </a:solidFill>
              </a:rPr>
              <a:t>QReadWriteLock</a:t>
            </a:r>
            <a:r>
              <a:rPr lang="en-US" dirty="0" smtClean="0">
                <a:solidFill>
                  <a:schemeClr val="accent3"/>
                </a:solidFill>
              </a:rPr>
              <a:t> </a:t>
            </a:r>
            <a:r>
              <a:rPr lang="en-US" dirty="0">
                <a:solidFill>
                  <a:schemeClr val="accent1"/>
                </a:solidFill>
              </a:rPr>
              <a:t>– </a:t>
            </a:r>
            <a:r>
              <a:rPr lang="en-US" dirty="0" smtClean="0">
                <a:solidFill>
                  <a:schemeClr val="accent1"/>
                </a:solidFill>
              </a:rPr>
              <a:t>the same as </a:t>
            </a:r>
            <a:r>
              <a:rPr lang="en-US" dirty="0" err="1" smtClean="0">
                <a:solidFill>
                  <a:schemeClr val="accent1"/>
                </a:solidFill>
              </a:rPr>
              <a:t>mutex</a:t>
            </a:r>
            <a:r>
              <a:rPr lang="en-US" dirty="0" smtClean="0">
                <a:solidFill>
                  <a:schemeClr val="accent1"/>
                </a:solidFill>
              </a:rPr>
              <a:t> for read-write resources</a:t>
            </a:r>
          </a:p>
          <a:p>
            <a:pPr lvl="1"/>
            <a:r>
              <a:rPr lang="en-US" dirty="0" err="1" smtClean="0">
                <a:solidFill>
                  <a:schemeClr val="accent3"/>
                </a:solidFill>
              </a:rPr>
              <a:t>QSemaphore</a:t>
            </a:r>
            <a:r>
              <a:rPr lang="en-US" dirty="0" smtClean="0">
                <a:solidFill>
                  <a:schemeClr val="accent1"/>
                </a:solidFill>
              </a:rPr>
              <a:t> – </a:t>
            </a:r>
            <a:r>
              <a:rPr lang="en-US" dirty="0" err="1" smtClean="0">
                <a:solidFill>
                  <a:schemeClr val="accent1"/>
                </a:solidFill>
              </a:rPr>
              <a:t>mutex</a:t>
            </a:r>
            <a:r>
              <a:rPr lang="en-US" dirty="0" smtClean="0">
                <a:solidFill>
                  <a:schemeClr val="accent1"/>
                </a:solidFill>
              </a:rPr>
              <a:t> generalization</a:t>
            </a:r>
          </a:p>
          <a:p>
            <a:pPr lvl="1"/>
            <a:r>
              <a:rPr lang="en-US" dirty="0" err="1" smtClean="0">
                <a:solidFill>
                  <a:schemeClr val="accent3"/>
                </a:solidFill>
              </a:rPr>
              <a:t>QWaitCondition</a:t>
            </a:r>
            <a:r>
              <a:rPr lang="en-US" dirty="0" smtClean="0">
                <a:solidFill>
                  <a:schemeClr val="accent3"/>
                </a:solidFill>
              </a:rPr>
              <a:t> </a:t>
            </a:r>
            <a:r>
              <a:rPr lang="en-US" dirty="0" smtClean="0">
                <a:solidFill>
                  <a:schemeClr val="accent1"/>
                </a:solidFill>
              </a:rPr>
              <a:t>– </a:t>
            </a:r>
            <a:r>
              <a:rPr lang="en-US" dirty="0">
                <a:solidFill>
                  <a:schemeClr val="accent1"/>
                </a:solidFill>
              </a:rPr>
              <a:t>synchronization through </a:t>
            </a:r>
            <a:r>
              <a:rPr lang="en-US" dirty="0" smtClean="0">
                <a:solidFill>
                  <a:schemeClr val="accent1"/>
                </a:solidFill>
              </a:rPr>
              <a:t>a </a:t>
            </a:r>
            <a:r>
              <a:rPr lang="en-US" dirty="0">
                <a:solidFill>
                  <a:schemeClr val="accent1"/>
                </a:solidFill>
              </a:rPr>
              <a:t>condition variable</a:t>
            </a:r>
            <a:endParaRPr lang="en-US" dirty="0" smtClean="0">
              <a:solidFill>
                <a:schemeClr val="accent1"/>
              </a:solidFill>
            </a:endParaRPr>
          </a:p>
          <a:p>
            <a:pPr lvl="1"/>
            <a:endParaRPr lang="en-US" dirty="0">
              <a:solidFill>
                <a:schemeClr val="accent1"/>
              </a:solidFill>
            </a:endParaRPr>
          </a:p>
        </p:txBody>
      </p:sp>
    </p:spTree>
    <p:extLst>
      <p:ext uri="{BB962C8B-B14F-4D97-AF65-F5344CB8AC3E}">
        <p14:creationId xmlns:p14="http://schemas.microsoft.com/office/powerpoint/2010/main" val="3036207676"/>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PROCESSES AND THREADS: </a:t>
            </a:r>
            <a:r>
              <a:rPr lang="en-US" dirty="0" smtClean="0">
                <a:solidFill>
                  <a:schemeClr val="accent1"/>
                </a:solidFill>
              </a:rPr>
              <a:t>QMUTEX</a:t>
            </a:r>
            <a:endParaRPr lang="en-US" dirty="0">
              <a:solidFill>
                <a:schemeClr val="accent1"/>
              </a:solidFill>
            </a:endParaRPr>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defTabSz="914400" eaLnBrk="0" fontAlgn="base" hangingPunct="0">
              <a:spcBef>
                <a:spcPct val="0"/>
              </a:spcBef>
              <a:spcAft>
                <a:spcPct val="0"/>
              </a:spcAft>
            </a:pPr>
            <a:r>
              <a:rPr lang="en-US" b="1" dirty="0" err="1">
                <a:solidFill>
                  <a:srgbClr val="9876AA"/>
                </a:solidFill>
                <a:latin typeface="Courier New" panose="02070309020205020404" pitchFamily="49" charset="0"/>
                <a:cs typeface="Courier New" panose="02070309020205020404" pitchFamily="49" charset="0"/>
              </a:rPr>
              <a:t>QMutex</a:t>
            </a:r>
            <a:r>
              <a:rPr lang="en-US" b="1" dirty="0">
                <a:solidFill>
                  <a:srgbClr val="9876AA"/>
                </a:solidFill>
                <a:latin typeface="Courier New" panose="02070309020205020404" pitchFamily="49" charset="0"/>
                <a:cs typeface="Courier New" panose="02070309020205020404" pitchFamily="49" charset="0"/>
              </a:rPr>
              <a:t> </a:t>
            </a:r>
            <a:r>
              <a:rPr lang="en-US" b="1" dirty="0" err="1">
                <a:solidFill>
                  <a:schemeClr val="accent4"/>
                </a:solidFill>
                <a:latin typeface="Courier New" pitchFamily="49" charset="0"/>
                <a:cs typeface="Courier New" pitchFamily="49" charset="0"/>
              </a:rPr>
              <a:t>mutex</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b="1" dirty="0">
                <a:solidFill>
                  <a:srgbClr val="CC7832"/>
                </a:solidFill>
                <a:latin typeface="Courier New" panose="02070309020205020404" pitchFamily="49" charset="0"/>
                <a:cs typeface="Courier New" panose="02070309020205020404" pitchFamily="49" charset="0"/>
              </a:rPr>
              <a:t>int</a:t>
            </a:r>
            <a:r>
              <a:rPr lang="en-US" b="1" dirty="0" smtClean="0">
                <a:solidFill>
                  <a:srgbClr val="C0C0C0"/>
                </a:solidFill>
                <a:latin typeface="Courier New" pitchFamily="49" charset="0"/>
                <a:cs typeface="Courier New" pitchFamily="49" charset="0"/>
              </a:rPr>
              <a:t> </a:t>
            </a:r>
            <a:r>
              <a:rPr lang="en-US" b="1" dirty="0">
                <a:solidFill>
                  <a:schemeClr val="accent4"/>
                </a:solidFill>
                <a:latin typeface="Courier New" pitchFamily="49" charset="0"/>
                <a:cs typeface="Courier New" pitchFamily="49" charset="0"/>
              </a:rPr>
              <a:t>number</a:t>
            </a:r>
            <a:r>
              <a:rPr lang="en-US" b="1" dirty="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C0C0C0"/>
                </a:solidFill>
                <a:latin typeface="Courier New" pitchFamily="49" charset="0"/>
                <a:cs typeface="Courier New" pitchFamily="49" charset="0"/>
              </a:rPr>
              <a:t> </a:t>
            </a:r>
            <a:r>
              <a:rPr lang="en-US" b="1" dirty="0">
                <a:solidFill>
                  <a:srgbClr val="6897BB"/>
                </a:solidFill>
                <a:latin typeface="Courier New" panose="02070309020205020404" pitchFamily="49" charset="0"/>
                <a:cs typeface="Courier New" panose="02070309020205020404" pitchFamily="49" charset="0"/>
              </a:rPr>
              <a:t>6</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endParaRPr lang="en-US" b="1" dirty="0">
              <a:solidFill>
                <a:srgbClr val="000000"/>
              </a:solidFill>
              <a:latin typeface="Courier New" pitchFamily="49" charset="0"/>
              <a:cs typeface="Courier New" pitchFamily="49" charset="0"/>
            </a:endParaRPr>
          </a:p>
          <a:p>
            <a:pPr defTabSz="914400" eaLnBrk="0" fontAlgn="base" hangingPunct="0">
              <a:spcBef>
                <a:spcPct val="0"/>
              </a:spcBef>
              <a:spcAft>
                <a:spcPct val="0"/>
              </a:spcAft>
            </a:pPr>
            <a:r>
              <a:rPr lang="en-US" b="1" dirty="0">
                <a:solidFill>
                  <a:srgbClr val="CC7832"/>
                </a:solidFill>
                <a:latin typeface="Courier New" panose="02070309020205020404" pitchFamily="49" charset="0"/>
                <a:cs typeface="Courier New" panose="02070309020205020404" pitchFamily="49" charset="0"/>
              </a:rPr>
              <a:t>void</a:t>
            </a:r>
            <a:r>
              <a:rPr lang="en-US" b="1" dirty="0" smtClean="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method1() {</a:t>
            </a:r>
          </a:p>
          <a:p>
            <a:pPr defTabSz="914400" eaLnBrk="0" fontAlgn="base" hangingPunct="0">
              <a:spcBef>
                <a:spcPct val="0"/>
              </a:spcBef>
              <a:spcAft>
                <a:spcPct val="0"/>
              </a:spcAft>
            </a:pPr>
            <a:r>
              <a:rPr lang="en-US" b="1" dirty="0">
                <a:solidFill>
                  <a:srgbClr val="000000"/>
                </a:solidFill>
                <a:latin typeface="Courier New" pitchFamily="49" charset="0"/>
                <a:cs typeface="Courier New" pitchFamily="49" charset="0"/>
              </a:rPr>
              <a:t> </a:t>
            </a:r>
            <a:r>
              <a:rPr lang="en-US" b="1" dirty="0" smtClean="0">
                <a:solidFill>
                  <a:srgbClr val="000000"/>
                </a:solidFill>
                <a:latin typeface="Courier New" pitchFamily="49" charset="0"/>
                <a:cs typeface="Courier New" pitchFamily="49" charset="0"/>
              </a:rPr>
              <a:t>   </a:t>
            </a:r>
            <a:r>
              <a:rPr lang="en-US" b="1" dirty="0" err="1">
                <a:solidFill>
                  <a:schemeClr val="accent4"/>
                </a:solidFill>
                <a:latin typeface="Courier New" pitchFamily="49" charset="0"/>
                <a:cs typeface="Courier New" pitchFamily="49" charset="0"/>
              </a:rPr>
              <a:t>mutex</a:t>
            </a:r>
            <a:r>
              <a:rPr lang="en-US" b="1" dirty="0" err="1">
                <a:solidFill>
                  <a:srgbClr val="A9B7C6"/>
                </a:solidFill>
                <a:latin typeface="Courier New" panose="02070309020205020404" pitchFamily="49" charset="0"/>
                <a:cs typeface="Courier New" panose="02070309020205020404" pitchFamily="49" charset="0"/>
              </a:rPr>
              <a:t>.lock</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b="1" dirty="0">
                <a:solidFill>
                  <a:srgbClr val="000000"/>
                </a:solidFill>
                <a:latin typeface="Courier New" pitchFamily="49" charset="0"/>
                <a:cs typeface="Courier New" pitchFamily="49" charset="0"/>
              </a:rPr>
              <a:t> </a:t>
            </a:r>
            <a:r>
              <a:rPr lang="en-US" b="1" dirty="0" smtClean="0">
                <a:solidFill>
                  <a:srgbClr val="000000"/>
                </a:solidFill>
                <a:latin typeface="Courier New" pitchFamily="49" charset="0"/>
                <a:cs typeface="Courier New" pitchFamily="49" charset="0"/>
              </a:rPr>
              <a:t>   </a:t>
            </a:r>
            <a:r>
              <a:rPr lang="en-US" b="1" dirty="0">
                <a:solidFill>
                  <a:schemeClr val="accent4"/>
                </a:solidFill>
                <a:latin typeface="Courier New" pitchFamily="49" charset="0"/>
                <a:cs typeface="Courier New" pitchFamily="49" charset="0"/>
              </a:rPr>
              <a:t>number</a:t>
            </a:r>
            <a:r>
              <a:rPr lang="en-US" b="1" dirty="0" smtClean="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C0C0C0"/>
                </a:solidFill>
                <a:latin typeface="Courier New" pitchFamily="49" charset="0"/>
                <a:cs typeface="Courier New" pitchFamily="49" charset="0"/>
              </a:rPr>
              <a:t> </a:t>
            </a:r>
            <a:r>
              <a:rPr lang="en-US" b="1" dirty="0">
                <a:solidFill>
                  <a:srgbClr val="6897BB"/>
                </a:solidFill>
                <a:latin typeface="Courier New" panose="02070309020205020404" pitchFamily="49" charset="0"/>
                <a:cs typeface="Courier New" panose="02070309020205020404" pitchFamily="49" charset="0"/>
              </a:rPr>
              <a:t>5</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b="1" dirty="0">
                <a:solidFill>
                  <a:srgbClr val="000000"/>
                </a:solidFill>
                <a:latin typeface="Courier New" pitchFamily="49" charset="0"/>
                <a:cs typeface="Courier New" pitchFamily="49" charset="0"/>
              </a:rPr>
              <a:t> </a:t>
            </a:r>
            <a:r>
              <a:rPr lang="en-US" b="1" dirty="0" smtClean="0">
                <a:solidFill>
                  <a:srgbClr val="000000"/>
                </a:solidFill>
                <a:latin typeface="Courier New" pitchFamily="49" charset="0"/>
                <a:cs typeface="Courier New" pitchFamily="49" charset="0"/>
              </a:rPr>
              <a:t>   </a:t>
            </a:r>
            <a:r>
              <a:rPr lang="en-US" b="1" dirty="0">
                <a:solidFill>
                  <a:schemeClr val="accent4"/>
                </a:solidFill>
                <a:latin typeface="Courier New" pitchFamily="49" charset="0"/>
                <a:cs typeface="Courier New" pitchFamily="49" charset="0"/>
              </a:rPr>
              <a:t>number</a:t>
            </a:r>
            <a:r>
              <a:rPr lang="en-US" b="1" dirty="0" smtClean="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C0C0C0"/>
                </a:solidFill>
                <a:latin typeface="Courier New" pitchFamily="49" charset="0"/>
                <a:cs typeface="Courier New" pitchFamily="49" charset="0"/>
              </a:rPr>
              <a:t> </a:t>
            </a:r>
            <a:r>
              <a:rPr lang="en-US" b="1" dirty="0">
                <a:solidFill>
                  <a:srgbClr val="6897BB"/>
                </a:solidFill>
                <a:latin typeface="Courier New" panose="02070309020205020404" pitchFamily="49" charset="0"/>
                <a:cs typeface="Courier New" panose="02070309020205020404" pitchFamily="49" charset="0"/>
              </a:rPr>
              <a:t>4</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b="1" dirty="0">
                <a:solidFill>
                  <a:srgbClr val="000000"/>
                </a:solidFill>
                <a:latin typeface="Courier New" pitchFamily="49" charset="0"/>
                <a:cs typeface="Courier New" pitchFamily="49" charset="0"/>
              </a:rPr>
              <a:t> </a:t>
            </a:r>
            <a:r>
              <a:rPr lang="en-US" b="1" dirty="0" smtClean="0">
                <a:solidFill>
                  <a:srgbClr val="000000"/>
                </a:solidFill>
                <a:latin typeface="Courier New" pitchFamily="49" charset="0"/>
                <a:cs typeface="Courier New" pitchFamily="49" charset="0"/>
              </a:rPr>
              <a:t>   </a:t>
            </a:r>
            <a:r>
              <a:rPr lang="en-US" b="1" dirty="0" err="1">
                <a:solidFill>
                  <a:schemeClr val="accent4"/>
                </a:solidFill>
                <a:latin typeface="Courier New" pitchFamily="49" charset="0"/>
                <a:cs typeface="Courier New" pitchFamily="49" charset="0"/>
              </a:rPr>
              <a:t>mutex</a:t>
            </a:r>
            <a:r>
              <a:rPr lang="en-US" b="1" dirty="0" err="1">
                <a:solidFill>
                  <a:srgbClr val="A9B7C6"/>
                </a:solidFill>
                <a:latin typeface="Courier New" panose="02070309020205020404" pitchFamily="49" charset="0"/>
                <a:cs typeface="Courier New" panose="02070309020205020404" pitchFamily="49" charset="0"/>
              </a:rPr>
              <a:t>.unlock</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endParaRPr lang="en-US" b="1" dirty="0">
              <a:solidFill>
                <a:srgbClr val="000000"/>
              </a:solidFill>
              <a:latin typeface="Courier New" pitchFamily="49" charset="0"/>
              <a:cs typeface="Courier New" pitchFamily="49" charset="0"/>
            </a:endParaRPr>
          </a:p>
          <a:p>
            <a:pPr defTabSz="914400" eaLnBrk="0" fontAlgn="base" hangingPunct="0">
              <a:spcBef>
                <a:spcPct val="0"/>
              </a:spcBef>
              <a:spcAft>
                <a:spcPct val="0"/>
              </a:spcAft>
            </a:pPr>
            <a:r>
              <a:rPr lang="en-US" b="1" dirty="0">
                <a:solidFill>
                  <a:srgbClr val="CC7832"/>
                </a:solidFill>
                <a:latin typeface="Courier New" panose="02070309020205020404" pitchFamily="49" charset="0"/>
                <a:cs typeface="Courier New" panose="02070309020205020404" pitchFamily="49" charset="0"/>
              </a:rPr>
              <a:t>void</a:t>
            </a:r>
            <a:r>
              <a:rPr lang="en-US" b="1" dirty="0" smtClean="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method2() {</a:t>
            </a:r>
          </a:p>
          <a:p>
            <a:pPr defTabSz="914400" eaLnBrk="0" fontAlgn="base" hangingPunct="0">
              <a:spcBef>
                <a:spcPct val="0"/>
              </a:spcBef>
              <a:spcAft>
                <a:spcPct val="0"/>
              </a:spcAft>
            </a:pPr>
            <a:r>
              <a:rPr lang="en-US" b="1" dirty="0">
                <a:solidFill>
                  <a:srgbClr val="000000"/>
                </a:solidFill>
                <a:latin typeface="Courier New" pitchFamily="49" charset="0"/>
                <a:cs typeface="Courier New" pitchFamily="49" charset="0"/>
              </a:rPr>
              <a:t> </a:t>
            </a:r>
            <a:r>
              <a:rPr lang="en-US" b="1" dirty="0" smtClean="0">
                <a:solidFill>
                  <a:srgbClr val="000000"/>
                </a:solidFill>
                <a:latin typeface="Courier New" pitchFamily="49" charset="0"/>
                <a:cs typeface="Courier New" pitchFamily="49" charset="0"/>
              </a:rPr>
              <a:t>   </a:t>
            </a:r>
            <a:r>
              <a:rPr lang="en-US" b="1" dirty="0" err="1">
                <a:solidFill>
                  <a:schemeClr val="accent4"/>
                </a:solidFill>
                <a:latin typeface="Courier New" pitchFamily="49" charset="0"/>
                <a:cs typeface="Courier New" pitchFamily="49" charset="0"/>
              </a:rPr>
              <a:t>mutex</a:t>
            </a:r>
            <a:r>
              <a:rPr lang="en-US" b="1" dirty="0" err="1">
                <a:solidFill>
                  <a:srgbClr val="A9B7C6"/>
                </a:solidFill>
                <a:latin typeface="Courier New" panose="02070309020205020404" pitchFamily="49" charset="0"/>
                <a:cs typeface="Courier New" panose="02070309020205020404" pitchFamily="49" charset="0"/>
              </a:rPr>
              <a:t>.lock</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b="1" dirty="0">
                <a:solidFill>
                  <a:srgbClr val="000000"/>
                </a:solidFill>
                <a:latin typeface="Courier New" pitchFamily="49" charset="0"/>
                <a:cs typeface="Courier New" pitchFamily="49" charset="0"/>
              </a:rPr>
              <a:t> </a:t>
            </a:r>
            <a:r>
              <a:rPr lang="en-US" b="1" dirty="0" smtClean="0">
                <a:solidFill>
                  <a:srgbClr val="000000"/>
                </a:solidFill>
                <a:latin typeface="Courier New" pitchFamily="49" charset="0"/>
                <a:cs typeface="Courier New" pitchFamily="49" charset="0"/>
              </a:rPr>
              <a:t>   </a:t>
            </a:r>
            <a:r>
              <a:rPr lang="en-US" b="1" dirty="0">
                <a:solidFill>
                  <a:schemeClr val="accent4"/>
                </a:solidFill>
                <a:latin typeface="Courier New" pitchFamily="49" charset="0"/>
                <a:cs typeface="Courier New" pitchFamily="49" charset="0"/>
              </a:rPr>
              <a:t>number</a:t>
            </a:r>
            <a:r>
              <a:rPr lang="en-US" b="1" dirty="0" smtClean="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C0C0C0"/>
                </a:solidFill>
                <a:latin typeface="Courier New" pitchFamily="49" charset="0"/>
                <a:cs typeface="Courier New" pitchFamily="49" charset="0"/>
              </a:rPr>
              <a:t> </a:t>
            </a:r>
            <a:r>
              <a:rPr lang="en-US" b="1" dirty="0">
                <a:solidFill>
                  <a:srgbClr val="6897BB"/>
                </a:solidFill>
                <a:latin typeface="Courier New" panose="02070309020205020404" pitchFamily="49" charset="0"/>
                <a:cs typeface="Courier New" panose="02070309020205020404" pitchFamily="49" charset="0"/>
              </a:rPr>
              <a:t>3</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b="1" dirty="0">
                <a:solidFill>
                  <a:srgbClr val="000000"/>
                </a:solidFill>
                <a:latin typeface="Courier New" pitchFamily="49" charset="0"/>
                <a:cs typeface="Courier New" pitchFamily="49" charset="0"/>
              </a:rPr>
              <a:t> </a:t>
            </a:r>
            <a:r>
              <a:rPr lang="en-US" b="1" dirty="0" smtClean="0">
                <a:solidFill>
                  <a:srgbClr val="000000"/>
                </a:solidFill>
                <a:latin typeface="Courier New" pitchFamily="49" charset="0"/>
                <a:cs typeface="Courier New" pitchFamily="49" charset="0"/>
              </a:rPr>
              <a:t>   </a:t>
            </a:r>
            <a:r>
              <a:rPr lang="en-US" b="1" dirty="0">
                <a:solidFill>
                  <a:schemeClr val="accent4"/>
                </a:solidFill>
                <a:latin typeface="Courier New" pitchFamily="49" charset="0"/>
                <a:cs typeface="Courier New" pitchFamily="49" charset="0"/>
              </a:rPr>
              <a:t>number</a:t>
            </a:r>
            <a:r>
              <a:rPr lang="en-US" b="1" dirty="0" smtClean="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C0C0C0"/>
                </a:solidFill>
                <a:latin typeface="Courier New" pitchFamily="49" charset="0"/>
                <a:cs typeface="Courier New" pitchFamily="49" charset="0"/>
              </a:rPr>
              <a:t> </a:t>
            </a:r>
            <a:r>
              <a:rPr lang="en-US" b="1" dirty="0">
                <a:solidFill>
                  <a:srgbClr val="6897BB"/>
                </a:solidFill>
                <a:latin typeface="Courier New" panose="02070309020205020404" pitchFamily="49" charset="0"/>
                <a:cs typeface="Courier New" panose="02070309020205020404" pitchFamily="49" charset="0"/>
              </a:rPr>
              <a:t>2</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b="1" dirty="0">
                <a:solidFill>
                  <a:srgbClr val="000000"/>
                </a:solidFill>
                <a:latin typeface="Courier New" pitchFamily="49" charset="0"/>
                <a:cs typeface="Courier New" pitchFamily="49" charset="0"/>
              </a:rPr>
              <a:t> </a:t>
            </a:r>
            <a:r>
              <a:rPr lang="en-US" b="1" dirty="0" smtClean="0">
                <a:solidFill>
                  <a:srgbClr val="000000"/>
                </a:solidFill>
                <a:latin typeface="Courier New" pitchFamily="49" charset="0"/>
                <a:cs typeface="Courier New" pitchFamily="49" charset="0"/>
              </a:rPr>
              <a:t>   </a:t>
            </a:r>
            <a:r>
              <a:rPr lang="en-US" b="1" dirty="0" err="1">
                <a:solidFill>
                  <a:schemeClr val="accent4"/>
                </a:solidFill>
                <a:latin typeface="Courier New" pitchFamily="49" charset="0"/>
                <a:cs typeface="Courier New" pitchFamily="49" charset="0"/>
              </a:rPr>
              <a:t>mutex</a:t>
            </a:r>
            <a:r>
              <a:rPr lang="en-US" b="1" dirty="0" err="1">
                <a:solidFill>
                  <a:srgbClr val="A9B7C6"/>
                </a:solidFill>
                <a:latin typeface="Courier New" panose="02070309020205020404" pitchFamily="49" charset="0"/>
                <a:cs typeface="Courier New" panose="02070309020205020404" pitchFamily="49" charset="0"/>
              </a:rPr>
              <a:t>.unlock</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a:t>
            </a:r>
            <a:endParaRPr lang="en-US" altLang="en-US" b="1" dirty="0">
              <a:solidFill>
                <a:srgbClr val="A9B7C6"/>
              </a:solidFill>
              <a:latin typeface="Courier New" panose="02070309020205020404" pitchFamily="49" charset="0"/>
              <a:cs typeface="Courier New" panose="02070309020205020404" pitchFamily="49" charset="0"/>
            </a:endParaRPr>
          </a:p>
        </p:txBody>
      </p:sp>
      <p:sp>
        <p:nvSpPr>
          <p:cNvPr id="6" name="Rectangle 1"/>
          <p:cNvSpPr>
            <a:spLocks noChangeArrowheads="1"/>
          </p:cNvSpPr>
          <p:nvPr/>
        </p:nvSpPr>
        <p:spPr bwMode="auto">
          <a:xfrm>
            <a:off x="149626" y="955531"/>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lvl="0" defTabSz="914400" eaLnBrk="0" fontAlgn="base" hangingPunct="0">
              <a:spcBef>
                <a:spcPct val="0"/>
              </a:spcBef>
              <a:spcAft>
                <a:spcPct val="0"/>
              </a:spcAft>
            </a:pPr>
            <a:r>
              <a:rPr lang="en-US" b="1" dirty="0">
                <a:solidFill>
                  <a:srgbClr val="CC7832"/>
                </a:solidFill>
                <a:latin typeface="Courier New" panose="02070309020205020404" pitchFamily="49" charset="0"/>
                <a:cs typeface="Courier New" panose="02070309020205020404" pitchFamily="49" charset="0"/>
              </a:rPr>
              <a:t>int</a:t>
            </a:r>
            <a:r>
              <a:rPr lang="en-US" b="1" dirty="0">
                <a:solidFill>
                  <a:srgbClr val="C0C0C0"/>
                </a:solidFill>
                <a:latin typeface="Courier New" pitchFamily="49" charset="0"/>
                <a:cs typeface="Courier New" pitchFamily="49" charset="0"/>
              </a:rPr>
              <a:t> </a:t>
            </a:r>
            <a:r>
              <a:rPr lang="en-US" b="1" dirty="0">
                <a:solidFill>
                  <a:schemeClr val="accent4"/>
                </a:solidFill>
                <a:latin typeface="Courier New" pitchFamily="49" charset="0"/>
                <a:cs typeface="Courier New" pitchFamily="49" charset="0"/>
              </a:rPr>
              <a:t>number</a:t>
            </a:r>
            <a:r>
              <a:rPr lang="en-US" b="1" dirty="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C0C0C0"/>
                </a:solidFill>
                <a:latin typeface="Courier New" pitchFamily="49" charset="0"/>
                <a:cs typeface="Courier New" pitchFamily="49" charset="0"/>
              </a:rPr>
              <a:t> </a:t>
            </a:r>
            <a:r>
              <a:rPr lang="en-US" b="1" dirty="0">
                <a:solidFill>
                  <a:srgbClr val="6897BB"/>
                </a:solidFill>
                <a:latin typeface="Courier New" panose="02070309020205020404" pitchFamily="49" charset="0"/>
                <a:cs typeface="Courier New" panose="02070309020205020404" pitchFamily="49" charset="0"/>
              </a:rPr>
              <a:t>6</a:t>
            </a:r>
            <a:r>
              <a:rPr lang="en-US"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endParaRPr lang="en-US" b="1" dirty="0">
              <a:solidFill>
                <a:srgbClr val="000000"/>
              </a:solidFill>
              <a:latin typeface="Courier New" pitchFamily="49" charset="0"/>
              <a:cs typeface="Courier New" pitchFamily="49" charset="0"/>
            </a:endParaRPr>
          </a:p>
          <a:p>
            <a:pPr lvl="0" defTabSz="914400" eaLnBrk="0" fontAlgn="base" hangingPunct="0">
              <a:spcBef>
                <a:spcPct val="0"/>
              </a:spcBef>
              <a:spcAft>
                <a:spcPct val="0"/>
              </a:spcAft>
            </a:pPr>
            <a:r>
              <a:rPr lang="en-US" b="1" dirty="0">
                <a:solidFill>
                  <a:srgbClr val="CC7832"/>
                </a:solidFill>
                <a:latin typeface="Courier New" panose="02070309020205020404" pitchFamily="49" charset="0"/>
                <a:cs typeface="Courier New" panose="02070309020205020404" pitchFamily="49" charset="0"/>
              </a:rPr>
              <a:t>void</a:t>
            </a:r>
            <a:r>
              <a:rPr lang="en-US" b="1" dirty="0" smtClean="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method1() {</a:t>
            </a:r>
          </a:p>
          <a:p>
            <a:pPr lvl="0" defTabSz="914400" eaLnBrk="0" fontAlgn="base" hangingPunct="0">
              <a:spcBef>
                <a:spcPct val="0"/>
              </a:spcBef>
              <a:spcAft>
                <a:spcPct val="0"/>
              </a:spcAft>
            </a:pPr>
            <a:r>
              <a:rPr lang="en-US" b="1" dirty="0">
                <a:solidFill>
                  <a:srgbClr val="000000"/>
                </a:solidFill>
                <a:latin typeface="Courier New" pitchFamily="49" charset="0"/>
                <a:cs typeface="Courier New" pitchFamily="49" charset="0"/>
              </a:rPr>
              <a:t> </a:t>
            </a:r>
            <a:r>
              <a:rPr lang="en-US" b="1" dirty="0" smtClean="0">
                <a:solidFill>
                  <a:srgbClr val="000000"/>
                </a:solidFill>
                <a:latin typeface="Courier New" pitchFamily="49" charset="0"/>
                <a:cs typeface="Courier New" pitchFamily="49" charset="0"/>
              </a:rPr>
              <a:t>   </a:t>
            </a:r>
            <a:r>
              <a:rPr lang="en-US" b="1" dirty="0">
                <a:solidFill>
                  <a:schemeClr val="accent4"/>
                </a:solidFill>
                <a:latin typeface="Courier New" pitchFamily="49" charset="0"/>
                <a:cs typeface="Courier New" pitchFamily="49" charset="0"/>
              </a:rPr>
              <a:t>number</a:t>
            </a:r>
            <a:r>
              <a:rPr lang="en-US" b="1" dirty="0" smtClean="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C0C0C0"/>
                </a:solidFill>
                <a:latin typeface="Courier New" pitchFamily="49" charset="0"/>
                <a:cs typeface="Courier New" pitchFamily="49" charset="0"/>
              </a:rPr>
              <a:t> </a:t>
            </a:r>
            <a:r>
              <a:rPr lang="en-US" b="1" dirty="0">
                <a:solidFill>
                  <a:srgbClr val="6897BB"/>
                </a:solidFill>
                <a:latin typeface="Courier New" panose="02070309020205020404" pitchFamily="49" charset="0"/>
                <a:cs typeface="Courier New" panose="02070309020205020404" pitchFamily="49" charset="0"/>
              </a:rPr>
              <a:t>5</a:t>
            </a:r>
            <a:r>
              <a:rPr lang="en-US"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b="1" dirty="0">
                <a:solidFill>
                  <a:srgbClr val="000000"/>
                </a:solidFill>
                <a:latin typeface="Courier New" pitchFamily="49" charset="0"/>
                <a:cs typeface="Courier New" pitchFamily="49" charset="0"/>
              </a:rPr>
              <a:t> </a:t>
            </a:r>
            <a:r>
              <a:rPr lang="en-US" b="1" dirty="0" smtClean="0">
                <a:solidFill>
                  <a:srgbClr val="000000"/>
                </a:solidFill>
                <a:latin typeface="Courier New" pitchFamily="49" charset="0"/>
                <a:cs typeface="Courier New" pitchFamily="49" charset="0"/>
              </a:rPr>
              <a:t>   </a:t>
            </a:r>
            <a:r>
              <a:rPr lang="en-US" b="1" dirty="0">
                <a:solidFill>
                  <a:schemeClr val="accent4"/>
                </a:solidFill>
                <a:latin typeface="Courier New" pitchFamily="49" charset="0"/>
                <a:cs typeface="Courier New" pitchFamily="49" charset="0"/>
              </a:rPr>
              <a:t>number</a:t>
            </a:r>
            <a:r>
              <a:rPr lang="en-US" b="1" dirty="0" smtClean="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C0C0C0"/>
                </a:solidFill>
                <a:latin typeface="Courier New" pitchFamily="49" charset="0"/>
                <a:cs typeface="Courier New" pitchFamily="49" charset="0"/>
              </a:rPr>
              <a:t> </a:t>
            </a:r>
            <a:r>
              <a:rPr lang="en-US" b="1" dirty="0">
                <a:solidFill>
                  <a:srgbClr val="6897BB"/>
                </a:solidFill>
                <a:latin typeface="Courier New" panose="02070309020205020404" pitchFamily="49" charset="0"/>
                <a:cs typeface="Courier New" panose="02070309020205020404" pitchFamily="49" charset="0"/>
              </a:rPr>
              <a:t>4</a:t>
            </a:r>
            <a:r>
              <a:rPr lang="en-US"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endParaRPr lang="en-US" b="1" dirty="0">
              <a:solidFill>
                <a:srgbClr val="000000"/>
              </a:solidFill>
              <a:latin typeface="Courier New" pitchFamily="49" charset="0"/>
              <a:cs typeface="Courier New" pitchFamily="49" charset="0"/>
            </a:endParaRPr>
          </a:p>
          <a:p>
            <a:pPr defTabSz="914400" eaLnBrk="0" fontAlgn="base" hangingPunct="0">
              <a:spcBef>
                <a:spcPct val="0"/>
              </a:spcBef>
              <a:spcAft>
                <a:spcPct val="0"/>
              </a:spcAft>
            </a:pPr>
            <a:r>
              <a:rPr lang="en-US" b="1" dirty="0">
                <a:solidFill>
                  <a:srgbClr val="CC7832"/>
                </a:solidFill>
                <a:latin typeface="Courier New" panose="02070309020205020404" pitchFamily="49" charset="0"/>
                <a:cs typeface="Courier New" panose="02070309020205020404" pitchFamily="49" charset="0"/>
              </a:rPr>
              <a:t>void</a:t>
            </a:r>
            <a:r>
              <a:rPr lang="en-US" b="1" dirty="0" smtClean="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method2() {</a:t>
            </a:r>
          </a:p>
          <a:p>
            <a:pPr lvl="0" defTabSz="914400" eaLnBrk="0" fontAlgn="base" hangingPunct="0">
              <a:spcBef>
                <a:spcPct val="0"/>
              </a:spcBef>
              <a:spcAft>
                <a:spcPct val="0"/>
              </a:spcAft>
            </a:pPr>
            <a:r>
              <a:rPr lang="en-US" b="1" dirty="0">
                <a:solidFill>
                  <a:srgbClr val="000000"/>
                </a:solidFill>
                <a:latin typeface="Courier New" pitchFamily="49" charset="0"/>
                <a:cs typeface="Courier New" pitchFamily="49" charset="0"/>
              </a:rPr>
              <a:t> </a:t>
            </a:r>
            <a:r>
              <a:rPr lang="en-US" b="1" dirty="0" smtClean="0">
                <a:solidFill>
                  <a:srgbClr val="000000"/>
                </a:solidFill>
                <a:latin typeface="Courier New" pitchFamily="49" charset="0"/>
                <a:cs typeface="Courier New" pitchFamily="49" charset="0"/>
              </a:rPr>
              <a:t>   </a:t>
            </a:r>
            <a:r>
              <a:rPr lang="en-US" b="1" dirty="0">
                <a:solidFill>
                  <a:schemeClr val="accent4"/>
                </a:solidFill>
                <a:latin typeface="Courier New" pitchFamily="49" charset="0"/>
                <a:cs typeface="Courier New" pitchFamily="49" charset="0"/>
              </a:rPr>
              <a:t>number</a:t>
            </a:r>
            <a:r>
              <a:rPr lang="en-US" b="1" dirty="0" smtClean="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C0C0C0"/>
                </a:solidFill>
                <a:latin typeface="Courier New" pitchFamily="49" charset="0"/>
                <a:cs typeface="Courier New" pitchFamily="49" charset="0"/>
              </a:rPr>
              <a:t> </a:t>
            </a:r>
            <a:r>
              <a:rPr lang="en-US" b="1" dirty="0">
                <a:solidFill>
                  <a:srgbClr val="6897BB"/>
                </a:solidFill>
                <a:latin typeface="Courier New" panose="02070309020205020404" pitchFamily="49" charset="0"/>
                <a:cs typeface="Courier New" panose="02070309020205020404" pitchFamily="49" charset="0"/>
              </a:rPr>
              <a:t>3</a:t>
            </a:r>
            <a:r>
              <a:rPr lang="en-US"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b="1" dirty="0">
                <a:solidFill>
                  <a:srgbClr val="000000"/>
                </a:solidFill>
                <a:latin typeface="Courier New" pitchFamily="49" charset="0"/>
                <a:cs typeface="Courier New" pitchFamily="49" charset="0"/>
              </a:rPr>
              <a:t> </a:t>
            </a:r>
            <a:r>
              <a:rPr lang="en-US" b="1" dirty="0" smtClean="0">
                <a:solidFill>
                  <a:srgbClr val="000000"/>
                </a:solidFill>
                <a:latin typeface="Courier New" pitchFamily="49" charset="0"/>
                <a:cs typeface="Courier New" pitchFamily="49" charset="0"/>
              </a:rPr>
              <a:t>   </a:t>
            </a:r>
            <a:r>
              <a:rPr lang="en-US" b="1" dirty="0">
                <a:solidFill>
                  <a:schemeClr val="accent4"/>
                </a:solidFill>
                <a:latin typeface="Courier New" pitchFamily="49" charset="0"/>
                <a:cs typeface="Courier New" pitchFamily="49" charset="0"/>
              </a:rPr>
              <a:t>number</a:t>
            </a:r>
            <a:r>
              <a:rPr lang="en-US" b="1" dirty="0" smtClean="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C0C0C0"/>
                </a:solidFill>
                <a:latin typeface="Courier New" pitchFamily="49" charset="0"/>
                <a:cs typeface="Courier New" pitchFamily="49" charset="0"/>
              </a:rPr>
              <a:t> </a:t>
            </a:r>
            <a:r>
              <a:rPr lang="en-US" b="1" dirty="0">
                <a:solidFill>
                  <a:srgbClr val="6897BB"/>
                </a:solidFill>
                <a:latin typeface="Courier New" panose="02070309020205020404" pitchFamily="49" charset="0"/>
                <a:cs typeface="Courier New" panose="02070309020205020404" pitchFamily="49" charset="0"/>
              </a:rPr>
              <a:t>2</a:t>
            </a:r>
            <a:r>
              <a:rPr lang="en-US"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a:t>
            </a:r>
            <a:endParaRPr lang="en-US" altLang="en-US" b="1" dirty="0">
              <a:solidFill>
                <a:srgbClr val="A9B7C6"/>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86540399"/>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PROCESSES AND THREADS: </a:t>
            </a:r>
            <a:r>
              <a:rPr lang="en-US" dirty="0" smtClean="0">
                <a:solidFill>
                  <a:schemeClr val="accent1"/>
                </a:solidFill>
              </a:rPr>
              <a:t>QREADWRITELOCK</a:t>
            </a:r>
            <a:endParaRPr lang="en-US" dirty="0">
              <a:solidFill>
                <a:schemeClr val="accent1"/>
              </a:solidFill>
            </a:endParaRPr>
          </a:p>
        </p:txBody>
      </p:sp>
      <p:sp>
        <p:nvSpPr>
          <p:cNvPr id="5" name="Content Placeholder 4"/>
          <p:cNvSpPr>
            <a:spLocks noGrp="1"/>
          </p:cNvSpPr>
          <p:nvPr>
            <p:ph sz="quarter" idx="11"/>
          </p:nvPr>
        </p:nvSpPr>
        <p:spPr>
          <a:xfrm>
            <a:off x="286941" y="897732"/>
            <a:ext cx="4056459" cy="4099718"/>
          </a:xfrm>
        </p:spPr>
        <p:txBody>
          <a:bodyPr>
            <a:normAutofit/>
          </a:bodyPr>
          <a:lstStyle/>
          <a:p>
            <a:r>
              <a:rPr lang="en-US" dirty="0" err="1">
                <a:solidFill>
                  <a:schemeClr val="accent3"/>
                </a:solidFill>
              </a:rPr>
              <a:t>QReadWriteLock</a:t>
            </a:r>
            <a:r>
              <a:rPr lang="en-US" dirty="0"/>
              <a:t> class provides read-write locking</a:t>
            </a:r>
            <a:r>
              <a:rPr lang="en-US" dirty="0" smtClean="0"/>
              <a:t>.</a:t>
            </a:r>
          </a:p>
          <a:p>
            <a:r>
              <a:rPr lang="en-US" dirty="0" smtClean="0"/>
              <a:t>It is very useful for resources that </a:t>
            </a:r>
            <a:r>
              <a:rPr lang="en-US" dirty="0"/>
              <a:t>can be accessed for reading and writing</a:t>
            </a:r>
            <a:r>
              <a:rPr lang="en-US" dirty="0" smtClean="0"/>
              <a:t>.</a:t>
            </a:r>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defTabSz="914400" eaLnBrk="0" fontAlgn="base" hangingPunct="0">
              <a:spcBef>
                <a:spcPct val="0"/>
              </a:spcBef>
              <a:spcAft>
                <a:spcPct val="0"/>
              </a:spcAft>
            </a:pPr>
            <a:r>
              <a:rPr lang="en-US" b="1" dirty="0" err="1">
                <a:solidFill>
                  <a:srgbClr val="9876AA"/>
                </a:solidFill>
                <a:latin typeface="Courier New" panose="02070309020205020404" pitchFamily="49" charset="0"/>
                <a:cs typeface="Courier New" panose="02070309020205020404" pitchFamily="49" charset="0"/>
              </a:rPr>
              <a:t>QReadWriteLock</a:t>
            </a:r>
            <a:r>
              <a:rPr lang="en-US" b="1" dirty="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lock;</a:t>
            </a:r>
          </a:p>
          <a:p>
            <a:pPr defTabSz="914400" eaLnBrk="0" fontAlgn="base" hangingPunct="0">
              <a:spcBef>
                <a:spcPct val="0"/>
              </a:spcBef>
              <a:spcAft>
                <a:spcPct val="0"/>
              </a:spcAft>
            </a:pPr>
            <a:endParaRPr lang="en-US" b="1" dirty="0">
              <a:latin typeface="Courier New" pitchFamily="49" charset="0"/>
              <a:cs typeface="Courier New" pitchFamily="49" charset="0"/>
            </a:endParaRPr>
          </a:p>
          <a:p>
            <a:pPr defTabSz="914400" eaLnBrk="0" fontAlgn="base" hangingPunct="0">
              <a:spcBef>
                <a:spcPct val="0"/>
              </a:spcBef>
              <a:spcAft>
                <a:spcPct val="0"/>
              </a:spcAft>
            </a:pPr>
            <a:r>
              <a:rPr lang="en-US" b="1" dirty="0">
                <a:solidFill>
                  <a:srgbClr val="CC7832"/>
                </a:solidFill>
                <a:latin typeface="Courier New" panose="02070309020205020404" pitchFamily="49" charset="0"/>
                <a:cs typeface="Courier New" panose="02070309020205020404" pitchFamily="49" charset="0"/>
              </a:rPr>
              <a:t>void</a:t>
            </a:r>
            <a:r>
              <a:rPr lang="en-US" b="1" dirty="0" smtClean="0">
                <a:solidFill>
                  <a:srgbClr val="C0C0C0"/>
                </a:solidFill>
                <a:latin typeface="Courier New" pitchFamily="49" charset="0"/>
                <a:cs typeface="Courier New" pitchFamily="49" charset="0"/>
              </a:rPr>
              <a:t> </a:t>
            </a:r>
            <a:r>
              <a:rPr lang="en-US" b="1" dirty="0" err="1">
                <a:solidFill>
                  <a:srgbClr val="9876AA"/>
                </a:solidFill>
                <a:latin typeface="Courier New" panose="02070309020205020404" pitchFamily="49" charset="0"/>
                <a:cs typeface="Courier New" panose="02070309020205020404" pitchFamily="49" charset="0"/>
              </a:rPr>
              <a:t>ReaderThread</a:t>
            </a:r>
            <a:r>
              <a:rPr lang="en-US" b="1" dirty="0">
                <a:solidFill>
                  <a:srgbClr val="A9B7C6"/>
                </a:solidFill>
                <a:latin typeface="Courier New" panose="02070309020205020404" pitchFamily="49" charset="0"/>
                <a:cs typeface="Courier New" panose="02070309020205020404" pitchFamily="49" charset="0"/>
              </a:rPr>
              <a:t>::run() {</a:t>
            </a:r>
          </a:p>
          <a:p>
            <a:pPr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    </a:t>
            </a:r>
            <a:r>
              <a:rPr lang="en-US" b="1" dirty="0" err="1">
                <a:solidFill>
                  <a:srgbClr val="A9B7C6"/>
                </a:solidFill>
                <a:latin typeface="Courier New" panose="02070309020205020404" pitchFamily="49" charset="0"/>
                <a:cs typeface="Courier New" panose="02070309020205020404" pitchFamily="49" charset="0"/>
              </a:rPr>
              <a:t>lock.lockForRead</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    </a:t>
            </a:r>
            <a:r>
              <a:rPr lang="en-US" b="1" dirty="0" err="1">
                <a:solidFill>
                  <a:srgbClr val="A9B7C6"/>
                </a:solidFill>
                <a:latin typeface="Courier New" panose="02070309020205020404" pitchFamily="49" charset="0"/>
                <a:cs typeface="Courier New" panose="02070309020205020404" pitchFamily="49" charset="0"/>
              </a:rPr>
              <a:t>readFile</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    </a:t>
            </a:r>
            <a:r>
              <a:rPr lang="en-US" b="1" dirty="0" err="1">
                <a:solidFill>
                  <a:srgbClr val="A9B7C6"/>
                </a:solidFill>
                <a:latin typeface="Courier New" panose="02070309020205020404" pitchFamily="49" charset="0"/>
                <a:cs typeface="Courier New" panose="02070309020205020404" pitchFamily="49" charset="0"/>
              </a:rPr>
              <a:t>lock.unlock</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b="1" dirty="0" smtClean="0">
                <a:latin typeface="Courier New" pitchFamily="49" charset="0"/>
                <a:cs typeface="Courier New" pitchFamily="49" charset="0"/>
              </a:rPr>
              <a:t> </a:t>
            </a:r>
            <a:r>
              <a:rPr lang="en-US" b="1" dirty="0">
                <a:latin typeface="Courier New" pitchFamily="49" charset="0"/>
                <a:cs typeface="Courier New" pitchFamily="49" charset="0"/>
              </a:rPr>
              <a:t/>
            </a:r>
            <a:br>
              <a:rPr lang="en-US" b="1" dirty="0">
                <a:latin typeface="Courier New" pitchFamily="49" charset="0"/>
                <a:cs typeface="Courier New" pitchFamily="49" charset="0"/>
              </a:rPr>
            </a:br>
            <a:r>
              <a:rPr lang="en-US" b="1" dirty="0">
                <a:solidFill>
                  <a:srgbClr val="CC7832"/>
                </a:solidFill>
                <a:latin typeface="Courier New" panose="02070309020205020404" pitchFamily="49" charset="0"/>
                <a:cs typeface="Courier New" panose="02070309020205020404" pitchFamily="49" charset="0"/>
              </a:rPr>
              <a:t>void</a:t>
            </a:r>
            <a:r>
              <a:rPr lang="en-US" b="1" dirty="0">
                <a:solidFill>
                  <a:srgbClr val="C0C0C0"/>
                </a:solidFill>
                <a:latin typeface="Courier New" pitchFamily="49" charset="0"/>
                <a:cs typeface="Courier New" pitchFamily="49" charset="0"/>
              </a:rPr>
              <a:t> </a:t>
            </a:r>
            <a:r>
              <a:rPr lang="en-US" b="1" dirty="0" err="1">
                <a:solidFill>
                  <a:srgbClr val="9876AA"/>
                </a:solidFill>
                <a:latin typeface="Courier New" panose="02070309020205020404" pitchFamily="49" charset="0"/>
                <a:cs typeface="Courier New" panose="02070309020205020404" pitchFamily="49" charset="0"/>
              </a:rPr>
              <a:t>WriterThread</a:t>
            </a:r>
            <a:r>
              <a:rPr lang="en-US" b="1" dirty="0">
                <a:solidFill>
                  <a:srgbClr val="A9B7C6"/>
                </a:solidFill>
                <a:latin typeface="Courier New" panose="02070309020205020404" pitchFamily="49" charset="0"/>
                <a:cs typeface="Courier New" panose="02070309020205020404" pitchFamily="49" charset="0"/>
              </a:rPr>
              <a:t>::run() {</a:t>
            </a:r>
          </a:p>
          <a:p>
            <a:pPr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    </a:t>
            </a:r>
            <a:r>
              <a:rPr lang="en-US" b="1" dirty="0" err="1">
                <a:solidFill>
                  <a:srgbClr val="A9B7C6"/>
                </a:solidFill>
                <a:latin typeface="Courier New" panose="02070309020205020404" pitchFamily="49" charset="0"/>
                <a:cs typeface="Courier New" panose="02070309020205020404" pitchFamily="49" charset="0"/>
              </a:rPr>
              <a:t>lock.lockForWrite</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    </a:t>
            </a:r>
            <a:r>
              <a:rPr lang="en-US" b="1" dirty="0" err="1">
                <a:solidFill>
                  <a:srgbClr val="A9B7C6"/>
                </a:solidFill>
                <a:latin typeface="Courier New" panose="02070309020205020404" pitchFamily="49" charset="0"/>
                <a:cs typeface="Courier New" panose="02070309020205020404" pitchFamily="49" charset="0"/>
              </a:rPr>
              <a:t>writeFile</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    </a:t>
            </a:r>
            <a:r>
              <a:rPr lang="en-US" b="1" dirty="0" err="1">
                <a:solidFill>
                  <a:srgbClr val="A9B7C6"/>
                </a:solidFill>
                <a:latin typeface="Courier New" panose="02070309020205020404" pitchFamily="49" charset="0"/>
                <a:cs typeface="Courier New" panose="02070309020205020404" pitchFamily="49" charset="0"/>
              </a:rPr>
              <a:t>lock.unlock</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66694935"/>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PROCESSES AND THREADS: </a:t>
            </a:r>
            <a:r>
              <a:rPr lang="en-US" dirty="0" err="1" smtClean="0">
                <a:solidFill>
                  <a:schemeClr val="accent1"/>
                </a:solidFill>
              </a:rPr>
              <a:t>QSemaphore</a:t>
            </a:r>
            <a:endParaRPr lang="en-US" dirty="0">
              <a:solidFill>
                <a:schemeClr val="accent1"/>
              </a:solidFill>
            </a:endParaRPr>
          </a:p>
        </p:txBody>
      </p:sp>
      <p:sp>
        <p:nvSpPr>
          <p:cNvPr id="6" name="Rectangle 1"/>
          <p:cNvSpPr>
            <a:spLocks noChangeArrowheads="1"/>
          </p:cNvSpPr>
          <p:nvPr/>
        </p:nvSpPr>
        <p:spPr bwMode="auto">
          <a:xfrm>
            <a:off x="149625" y="955531"/>
            <a:ext cx="8863097"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lvl="0" defTabSz="914400" eaLnBrk="0" fontAlgn="base" hangingPunct="0">
              <a:spcBef>
                <a:spcPct val="0"/>
              </a:spcBef>
              <a:spcAft>
                <a:spcPct val="0"/>
              </a:spcAft>
            </a:pPr>
            <a:r>
              <a:rPr lang="en-US" sz="1600" b="1" dirty="0" err="1">
                <a:solidFill>
                  <a:srgbClr val="9876AA"/>
                </a:solidFill>
                <a:latin typeface="Courier New" panose="02070309020205020404" pitchFamily="49" charset="0"/>
                <a:cs typeface="Courier New" panose="02070309020205020404" pitchFamily="49" charset="0"/>
              </a:rPr>
              <a:t>QSemaphore</a:t>
            </a:r>
            <a:r>
              <a:rPr lang="en-US" sz="1600" b="1" dirty="0">
                <a:solidFill>
                  <a:srgbClr val="C0C0C0"/>
                </a:solidFill>
                <a:latin typeface="Courier New" pitchFamily="49" charset="0"/>
                <a:cs typeface="Courier New" pitchFamily="49" charset="0"/>
              </a:rPr>
              <a:t> </a:t>
            </a:r>
            <a:r>
              <a:rPr lang="en-US" sz="1600" b="1" dirty="0" err="1">
                <a:solidFill>
                  <a:srgbClr val="A9B7C6"/>
                </a:solidFill>
                <a:latin typeface="Courier New" panose="02070309020205020404" pitchFamily="49" charset="0"/>
                <a:cs typeface="Courier New" panose="02070309020205020404" pitchFamily="49" charset="0"/>
              </a:rPr>
              <a:t>sem</a:t>
            </a:r>
            <a:r>
              <a:rPr lang="en-US" sz="1600" b="1" dirty="0">
                <a:solidFill>
                  <a:srgbClr val="A9B7C6"/>
                </a:solidFill>
                <a:latin typeface="Courier New" panose="02070309020205020404" pitchFamily="49" charset="0"/>
                <a:cs typeface="Courier New" panose="02070309020205020404" pitchFamily="49" charset="0"/>
              </a:rPr>
              <a:t>(</a:t>
            </a:r>
            <a:r>
              <a:rPr lang="en-US" sz="1600" b="1" dirty="0">
                <a:solidFill>
                  <a:srgbClr val="6897BB"/>
                </a:solidFill>
                <a:latin typeface="Courier New" panose="02070309020205020404" pitchFamily="49" charset="0"/>
                <a:cs typeface="Courier New" panose="02070309020205020404" pitchFamily="49" charset="0"/>
              </a:rPr>
              <a:t>5</a:t>
            </a:r>
            <a:r>
              <a:rPr lang="en-US" sz="1600" b="1" dirty="0">
                <a:solidFill>
                  <a:srgbClr val="A9B7C6"/>
                </a:solidFill>
                <a:latin typeface="Courier New" panose="02070309020205020404" pitchFamily="49" charset="0"/>
                <a:cs typeface="Courier New" panose="02070309020205020404" pitchFamily="49" charset="0"/>
              </a:rPr>
              <a:t>);</a:t>
            </a:r>
            <a:r>
              <a:rPr lang="en-US" sz="1600" b="1" dirty="0" smtClean="0">
                <a:solidFill>
                  <a:srgbClr val="000000"/>
                </a:solidFill>
                <a:latin typeface="Courier New" pitchFamily="49" charset="0"/>
                <a:cs typeface="Courier New" pitchFamily="49" charset="0"/>
              </a:rPr>
              <a:t>     </a:t>
            </a:r>
            <a:r>
              <a:rPr lang="en-US" sz="1600" b="1" dirty="0">
                <a:solidFill>
                  <a:srgbClr val="808080"/>
                </a:solidFill>
                <a:latin typeface="Courier New" panose="02070309020205020404" pitchFamily="49" charset="0"/>
                <a:cs typeface="Courier New" panose="02070309020205020404" pitchFamily="49" charset="0"/>
              </a:rPr>
              <a:t>// </a:t>
            </a:r>
            <a:r>
              <a:rPr lang="en-US" sz="1600" b="1" dirty="0" err="1">
                <a:solidFill>
                  <a:srgbClr val="808080"/>
                </a:solidFill>
                <a:latin typeface="Courier New" panose="02070309020205020404" pitchFamily="49" charset="0"/>
                <a:cs typeface="Courier New" panose="02070309020205020404" pitchFamily="49" charset="0"/>
              </a:rPr>
              <a:t>sem.available</a:t>
            </a:r>
            <a:r>
              <a:rPr lang="en-US" sz="1600" b="1" dirty="0">
                <a:solidFill>
                  <a:srgbClr val="808080"/>
                </a:solidFill>
                <a:latin typeface="Courier New" panose="02070309020205020404" pitchFamily="49" charset="0"/>
                <a:cs typeface="Courier New" panose="02070309020205020404" pitchFamily="49" charset="0"/>
              </a:rPr>
              <a:t>() == 5</a:t>
            </a:r>
          </a:p>
          <a:p>
            <a:pPr lvl="0" defTabSz="914400" eaLnBrk="0" fontAlgn="base" hangingPunct="0">
              <a:spcBef>
                <a:spcPct val="0"/>
              </a:spcBef>
              <a:spcAft>
                <a:spcPct val="0"/>
              </a:spcAft>
            </a:pPr>
            <a:endParaRPr lang="en-US" sz="1600" b="1" dirty="0">
              <a:solidFill>
                <a:srgbClr val="008000"/>
              </a:solidFill>
              <a:latin typeface="Courier New" pitchFamily="49" charset="0"/>
              <a:cs typeface="Courier New" pitchFamily="49" charset="0"/>
            </a:endParaRPr>
          </a:p>
          <a:p>
            <a:pPr defTabSz="914400" eaLnBrk="0" fontAlgn="base" hangingPunct="0">
              <a:spcBef>
                <a:spcPct val="0"/>
              </a:spcBef>
              <a:spcAft>
                <a:spcPct val="0"/>
              </a:spcAft>
            </a:pPr>
            <a:r>
              <a:rPr lang="en-US" sz="1600" b="1" dirty="0" err="1">
                <a:solidFill>
                  <a:srgbClr val="A9B7C6"/>
                </a:solidFill>
                <a:latin typeface="Courier New" panose="02070309020205020404" pitchFamily="49" charset="0"/>
                <a:cs typeface="Courier New" panose="02070309020205020404" pitchFamily="49" charset="0"/>
              </a:rPr>
              <a:t>sem.acquire</a:t>
            </a:r>
            <a:r>
              <a:rPr lang="en-US" sz="1600" b="1" dirty="0">
                <a:solidFill>
                  <a:srgbClr val="A9B7C6"/>
                </a:solidFill>
                <a:latin typeface="Courier New" panose="02070309020205020404" pitchFamily="49" charset="0"/>
                <a:cs typeface="Courier New" panose="02070309020205020404" pitchFamily="49" charset="0"/>
              </a:rPr>
              <a:t>(</a:t>
            </a:r>
            <a:r>
              <a:rPr lang="en-US" sz="1600" b="1" dirty="0">
                <a:solidFill>
                  <a:srgbClr val="6897BB"/>
                </a:solidFill>
                <a:latin typeface="Courier New" panose="02070309020205020404" pitchFamily="49" charset="0"/>
                <a:cs typeface="Courier New" panose="02070309020205020404" pitchFamily="49" charset="0"/>
              </a:rPr>
              <a:t>3</a:t>
            </a:r>
            <a:r>
              <a:rPr lang="en-US" sz="1600" b="1" dirty="0">
                <a:solidFill>
                  <a:srgbClr val="A9B7C6"/>
                </a:solidFill>
                <a:latin typeface="Courier New" panose="02070309020205020404" pitchFamily="49" charset="0"/>
                <a:cs typeface="Courier New" panose="02070309020205020404" pitchFamily="49" charset="0"/>
              </a:rPr>
              <a:t>);</a:t>
            </a:r>
            <a:r>
              <a:rPr lang="en-US" sz="1600" b="1" dirty="0">
                <a:solidFill>
                  <a:srgbClr val="C0C0C0"/>
                </a:solidFill>
                <a:latin typeface="Courier New" pitchFamily="49" charset="0"/>
                <a:cs typeface="Courier New" pitchFamily="49" charset="0"/>
              </a:rPr>
              <a:t> </a:t>
            </a:r>
            <a:r>
              <a:rPr lang="en-US" sz="1600" b="1" dirty="0" smtClean="0">
                <a:solidFill>
                  <a:srgbClr val="C0C0C0"/>
                </a:solidFill>
                <a:latin typeface="Courier New" pitchFamily="49" charset="0"/>
                <a:cs typeface="Courier New" pitchFamily="49" charset="0"/>
              </a:rPr>
              <a:t>       </a:t>
            </a:r>
            <a:r>
              <a:rPr lang="en-US" sz="1600" b="1" dirty="0">
                <a:solidFill>
                  <a:srgbClr val="808080"/>
                </a:solidFill>
                <a:latin typeface="Courier New" panose="02070309020205020404" pitchFamily="49" charset="0"/>
                <a:cs typeface="Courier New" panose="02070309020205020404" pitchFamily="49" charset="0"/>
              </a:rPr>
              <a:t>// </a:t>
            </a:r>
            <a:r>
              <a:rPr lang="en-US" sz="1600" b="1" dirty="0" err="1">
                <a:solidFill>
                  <a:srgbClr val="808080"/>
                </a:solidFill>
                <a:latin typeface="Courier New" panose="02070309020205020404" pitchFamily="49" charset="0"/>
                <a:cs typeface="Courier New" panose="02070309020205020404" pitchFamily="49" charset="0"/>
              </a:rPr>
              <a:t>sem.available</a:t>
            </a:r>
            <a:r>
              <a:rPr lang="en-US" sz="1600" b="1" dirty="0">
                <a:solidFill>
                  <a:srgbClr val="808080"/>
                </a:solidFill>
                <a:latin typeface="Courier New" panose="02070309020205020404" pitchFamily="49" charset="0"/>
                <a:cs typeface="Courier New" panose="02070309020205020404" pitchFamily="49" charset="0"/>
              </a:rPr>
              <a:t>() == 2</a:t>
            </a:r>
          </a:p>
          <a:p>
            <a:pPr lvl="0" defTabSz="914400" eaLnBrk="0" fontAlgn="base" hangingPunct="0">
              <a:spcBef>
                <a:spcPct val="0"/>
              </a:spcBef>
              <a:spcAft>
                <a:spcPct val="0"/>
              </a:spcAft>
            </a:pPr>
            <a:r>
              <a:rPr lang="en-US" sz="1600" b="1" dirty="0" err="1">
                <a:solidFill>
                  <a:srgbClr val="A9B7C6"/>
                </a:solidFill>
                <a:latin typeface="Courier New" panose="02070309020205020404" pitchFamily="49" charset="0"/>
                <a:cs typeface="Courier New" panose="02070309020205020404" pitchFamily="49" charset="0"/>
              </a:rPr>
              <a:t>sem.acquire</a:t>
            </a:r>
            <a:r>
              <a:rPr lang="en-US" sz="1600" b="1" dirty="0">
                <a:solidFill>
                  <a:srgbClr val="A9B7C6"/>
                </a:solidFill>
                <a:latin typeface="Courier New" panose="02070309020205020404" pitchFamily="49" charset="0"/>
                <a:cs typeface="Courier New" panose="02070309020205020404" pitchFamily="49" charset="0"/>
              </a:rPr>
              <a:t>(</a:t>
            </a:r>
            <a:r>
              <a:rPr lang="en-US" sz="1600" b="1" dirty="0">
                <a:solidFill>
                  <a:srgbClr val="6897BB"/>
                </a:solidFill>
                <a:latin typeface="Courier New" panose="02070309020205020404" pitchFamily="49" charset="0"/>
                <a:cs typeface="Courier New" panose="02070309020205020404" pitchFamily="49" charset="0"/>
              </a:rPr>
              <a:t>2</a:t>
            </a:r>
            <a:r>
              <a:rPr lang="en-US" sz="1600" b="1" dirty="0">
                <a:solidFill>
                  <a:srgbClr val="A9B7C6"/>
                </a:solidFill>
                <a:latin typeface="Courier New" panose="02070309020205020404" pitchFamily="49" charset="0"/>
                <a:cs typeface="Courier New" panose="02070309020205020404" pitchFamily="49" charset="0"/>
              </a:rPr>
              <a:t>);</a:t>
            </a:r>
            <a:r>
              <a:rPr lang="en-US" sz="1600" b="1" dirty="0">
                <a:solidFill>
                  <a:srgbClr val="C0C0C0"/>
                </a:solidFill>
                <a:latin typeface="Courier New" pitchFamily="49" charset="0"/>
                <a:cs typeface="Courier New" pitchFamily="49" charset="0"/>
              </a:rPr>
              <a:t> </a:t>
            </a:r>
            <a:r>
              <a:rPr lang="en-US" sz="1600" b="1" dirty="0" smtClean="0">
                <a:solidFill>
                  <a:srgbClr val="C0C0C0"/>
                </a:solidFill>
                <a:latin typeface="Courier New" pitchFamily="49" charset="0"/>
                <a:cs typeface="Courier New" pitchFamily="49" charset="0"/>
              </a:rPr>
              <a:t>       </a:t>
            </a:r>
            <a:r>
              <a:rPr lang="en-US" sz="1600" b="1" dirty="0">
                <a:solidFill>
                  <a:srgbClr val="808080"/>
                </a:solidFill>
                <a:latin typeface="Courier New" panose="02070309020205020404" pitchFamily="49" charset="0"/>
                <a:cs typeface="Courier New" panose="02070309020205020404" pitchFamily="49" charset="0"/>
              </a:rPr>
              <a:t>// </a:t>
            </a:r>
            <a:r>
              <a:rPr lang="en-US" sz="1600" b="1" dirty="0" err="1">
                <a:solidFill>
                  <a:srgbClr val="808080"/>
                </a:solidFill>
                <a:latin typeface="Courier New" panose="02070309020205020404" pitchFamily="49" charset="0"/>
                <a:cs typeface="Courier New" panose="02070309020205020404" pitchFamily="49" charset="0"/>
              </a:rPr>
              <a:t>sem.available</a:t>
            </a:r>
            <a:r>
              <a:rPr lang="en-US" sz="1600" b="1" dirty="0">
                <a:solidFill>
                  <a:srgbClr val="808080"/>
                </a:solidFill>
                <a:latin typeface="Courier New" panose="02070309020205020404" pitchFamily="49" charset="0"/>
                <a:cs typeface="Courier New" panose="02070309020205020404" pitchFamily="49" charset="0"/>
              </a:rPr>
              <a:t>() == 0</a:t>
            </a:r>
          </a:p>
          <a:p>
            <a:pPr lvl="0" defTabSz="914400" eaLnBrk="0" fontAlgn="base" hangingPunct="0">
              <a:spcBef>
                <a:spcPct val="0"/>
              </a:spcBef>
              <a:spcAft>
                <a:spcPct val="0"/>
              </a:spcAft>
            </a:pPr>
            <a:endParaRPr lang="en-US" sz="1600" b="1" dirty="0">
              <a:solidFill>
                <a:srgbClr val="008000"/>
              </a:solidFill>
              <a:latin typeface="Courier New" pitchFamily="49" charset="0"/>
              <a:cs typeface="Courier New" pitchFamily="49" charset="0"/>
            </a:endParaRPr>
          </a:p>
          <a:p>
            <a:pPr defTabSz="914400" eaLnBrk="0" fontAlgn="base" hangingPunct="0">
              <a:spcBef>
                <a:spcPct val="0"/>
              </a:spcBef>
              <a:spcAft>
                <a:spcPct val="0"/>
              </a:spcAft>
            </a:pPr>
            <a:r>
              <a:rPr lang="en-US" sz="1600" b="1" dirty="0" err="1">
                <a:solidFill>
                  <a:srgbClr val="A9B7C6"/>
                </a:solidFill>
                <a:latin typeface="Courier New" panose="02070309020205020404" pitchFamily="49" charset="0"/>
                <a:cs typeface="Courier New" panose="02070309020205020404" pitchFamily="49" charset="0"/>
              </a:rPr>
              <a:t>sem.release</a:t>
            </a:r>
            <a:r>
              <a:rPr lang="en-US" sz="1600" b="1" dirty="0">
                <a:solidFill>
                  <a:srgbClr val="A9B7C6"/>
                </a:solidFill>
                <a:latin typeface="Courier New" panose="02070309020205020404" pitchFamily="49" charset="0"/>
                <a:cs typeface="Courier New" panose="02070309020205020404" pitchFamily="49" charset="0"/>
              </a:rPr>
              <a:t>(</a:t>
            </a:r>
            <a:r>
              <a:rPr lang="en-US" sz="1600" b="1" dirty="0">
                <a:solidFill>
                  <a:srgbClr val="6897BB"/>
                </a:solidFill>
                <a:latin typeface="Courier New" panose="02070309020205020404" pitchFamily="49" charset="0"/>
                <a:cs typeface="Courier New" panose="02070309020205020404" pitchFamily="49" charset="0"/>
              </a:rPr>
              <a:t>5</a:t>
            </a:r>
            <a:r>
              <a:rPr lang="en-US" sz="1600" b="1" dirty="0">
                <a:solidFill>
                  <a:srgbClr val="A9B7C6"/>
                </a:solidFill>
                <a:latin typeface="Courier New" panose="02070309020205020404" pitchFamily="49" charset="0"/>
                <a:cs typeface="Courier New" panose="02070309020205020404" pitchFamily="49" charset="0"/>
              </a:rPr>
              <a:t>);       </a:t>
            </a:r>
            <a:r>
              <a:rPr lang="en-US" sz="1600" b="1" dirty="0">
                <a:solidFill>
                  <a:srgbClr val="808080"/>
                </a:solidFill>
                <a:latin typeface="Courier New" panose="02070309020205020404" pitchFamily="49" charset="0"/>
                <a:cs typeface="Courier New" panose="02070309020205020404" pitchFamily="49" charset="0"/>
              </a:rPr>
              <a:t> // </a:t>
            </a:r>
            <a:r>
              <a:rPr lang="en-US" sz="1600" b="1" dirty="0" err="1">
                <a:solidFill>
                  <a:srgbClr val="808080"/>
                </a:solidFill>
                <a:latin typeface="Courier New" panose="02070309020205020404" pitchFamily="49" charset="0"/>
                <a:cs typeface="Courier New" panose="02070309020205020404" pitchFamily="49" charset="0"/>
              </a:rPr>
              <a:t>sem.available</a:t>
            </a:r>
            <a:r>
              <a:rPr lang="en-US" sz="1600" b="1" dirty="0">
                <a:solidFill>
                  <a:srgbClr val="808080"/>
                </a:solidFill>
                <a:latin typeface="Courier New" panose="02070309020205020404" pitchFamily="49" charset="0"/>
                <a:cs typeface="Courier New" panose="02070309020205020404" pitchFamily="49" charset="0"/>
              </a:rPr>
              <a:t>() == 5</a:t>
            </a:r>
          </a:p>
          <a:p>
            <a:pPr lvl="0" defTabSz="914400" eaLnBrk="0" fontAlgn="base" hangingPunct="0">
              <a:spcBef>
                <a:spcPct val="0"/>
              </a:spcBef>
              <a:spcAft>
                <a:spcPct val="0"/>
              </a:spcAft>
            </a:pPr>
            <a:r>
              <a:rPr lang="en-US" sz="1600" b="1" dirty="0" err="1">
                <a:solidFill>
                  <a:srgbClr val="A9B7C6"/>
                </a:solidFill>
                <a:latin typeface="Courier New" panose="02070309020205020404" pitchFamily="49" charset="0"/>
                <a:cs typeface="Courier New" panose="02070309020205020404" pitchFamily="49" charset="0"/>
              </a:rPr>
              <a:t>sem.release</a:t>
            </a:r>
            <a:r>
              <a:rPr lang="en-US" sz="1600" b="1" dirty="0">
                <a:solidFill>
                  <a:srgbClr val="A9B7C6"/>
                </a:solidFill>
                <a:latin typeface="Courier New" panose="02070309020205020404" pitchFamily="49" charset="0"/>
                <a:cs typeface="Courier New" panose="02070309020205020404" pitchFamily="49" charset="0"/>
              </a:rPr>
              <a:t>(</a:t>
            </a:r>
            <a:r>
              <a:rPr lang="en-US" sz="1600" b="1" dirty="0">
                <a:solidFill>
                  <a:srgbClr val="6897BB"/>
                </a:solidFill>
                <a:latin typeface="Courier New" panose="02070309020205020404" pitchFamily="49" charset="0"/>
                <a:cs typeface="Courier New" panose="02070309020205020404" pitchFamily="49" charset="0"/>
              </a:rPr>
              <a:t>5</a:t>
            </a:r>
            <a:r>
              <a:rPr lang="en-US" sz="1600" b="1" dirty="0">
                <a:solidFill>
                  <a:srgbClr val="A9B7C6"/>
                </a:solidFill>
                <a:latin typeface="Courier New" panose="02070309020205020404" pitchFamily="49" charset="0"/>
                <a:cs typeface="Courier New" panose="02070309020205020404" pitchFamily="49" charset="0"/>
              </a:rPr>
              <a:t>);</a:t>
            </a:r>
            <a:r>
              <a:rPr lang="en-US" sz="1600" b="1" dirty="0">
                <a:solidFill>
                  <a:srgbClr val="C0C0C0"/>
                </a:solidFill>
                <a:latin typeface="Courier New" pitchFamily="49" charset="0"/>
                <a:cs typeface="Courier New" pitchFamily="49" charset="0"/>
              </a:rPr>
              <a:t> </a:t>
            </a:r>
            <a:r>
              <a:rPr lang="en-US" sz="1600" b="1" dirty="0" smtClean="0">
                <a:solidFill>
                  <a:srgbClr val="C0C0C0"/>
                </a:solidFill>
                <a:latin typeface="Courier New" pitchFamily="49" charset="0"/>
                <a:cs typeface="Courier New" pitchFamily="49" charset="0"/>
              </a:rPr>
              <a:t>       </a:t>
            </a:r>
            <a:r>
              <a:rPr lang="en-US" sz="1600" b="1" dirty="0">
                <a:solidFill>
                  <a:srgbClr val="808080"/>
                </a:solidFill>
                <a:latin typeface="Courier New" panose="02070309020205020404" pitchFamily="49" charset="0"/>
                <a:cs typeface="Courier New" panose="02070309020205020404" pitchFamily="49" charset="0"/>
              </a:rPr>
              <a:t>// </a:t>
            </a:r>
            <a:r>
              <a:rPr lang="en-US" sz="1600" b="1" dirty="0" err="1">
                <a:solidFill>
                  <a:srgbClr val="808080"/>
                </a:solidFill>
                <a:latin typeface="Courier New" panose="02070309020205020404" pitchFamily="49" charset="0"/>
                <a:cs typeface="Courier New" panose="02070309020205020404" pitchFamily="49" charset="0"/>
              </a:rPr>
              <a:t>sem.available</a:t>
            </a:r>
            <a:r>
              <a:rPr lang="en-US" sz="1600" b="1" dirty="0">
                <a:solidFill>
                  <a:srgbClr val="808080"/>
                </a:solidFill>
                <a:latin typeface="Courier New" panose="02070309020205020404" pitchFamily="49" charset="0"/>
                <a:cs typeface="Courier New" panose="02070309020205020404" pitchFamily="49" charset="0"/>
              </a:rPr>
              <a:t>() == 10</a:t>
            </a:r>
          </a:p>
          <a:p>
            <a:pPr lvl="0" defTabSz="914400" eaLnBrk="0" fontAlgn="base" hangingPunct="0">
              <a:spcBef>
                <a:spcPct val="0"/>
              </a:spcBef>
              <a:spcAft>
                <a:spcPct val="0"/>
              </a:spcAft>
            </a:pPr>
            <a:endParaRPr lang="en-US" sz="1600" b="1" dirty="0">
              <a:solidFill>
                <a:srgbClr val="008000"/>
              </a:solidFill>
              <a:latin typeface="Courier New" pitchFamily="49" charset="0"/>
              <a:cs typeface="Courier New" pitchFamily="49" charset="0"/>
            </a:endParaRPr>
          </a:p>
          <a:p>
            <a:pPr defTabSz="914400" eaLnBrk="0" fontAlgn="base" hangingPunct="0">
              <a:spcBef>
                <a:spcPct val="0"/>
              </a:spcBef>
              <a:spcAft>
                <a:spcPct val="0"/>
              </a:spcAft>
            </a:pPr>
            <a:r>
              <a:rPr lang="en-US" sz="1600" b="1" dirty="0" err="1">
                <a:solidFill>
                  <a:srgbClr val="A9B7C6"/>
                </a:solidFill>
                <a:latin typeface="Courier New" panose="02070309020205020404" pitchFamily="49" charset="0"/>
                <a:cs typeface="Courier New" panose="02070309020205020404" pitchFamily="49" charset="0"/>
              </a:rPr>
              <a:t>sem.tryAcquire</a:t>
            </a:r>
            <a:r>
              <a:rPr lang="en-US" sz="1600" b="1" dirty="0">
                <a:solidFill>
                  <a:srgbClr val="A9B7C6"/>
                </a:solidFill>
                <a:latin typeface="Courier New" panose="02070309020205020404" pitchFamily="49" charset="0"/>
                <a:cs typeface="Courier New" panose="02070309020205020404" pitchFamily="49" charset="0"/>
              </a:rPr>
              <a:t>(</a:t>
            </a:r>
            <a:r>
              <a:rPr lang="en-US" sz="1600" b="1" dirty="0">
                <a:solidFill>
                  <a:srgbClr val="6897BB"/>
                </a:solidFill>
                <a:latin typeface="Courier New" panose="02070309020205020404" pitchFamily="49" charset="0"/>
                <a:cs typeface="Courier New" panose="02070309020205020404" pitchFamily="49" charset="0"/>
              </a:rPr>
              <a:t>1</a:t>
            </a:r>
            <a:r>
              <a:rPr lang="en-US" sz="1600" b="1" dirty="0">
                <a:solidFill>
                  <a:srgbClr val="A9B7C6"/>
                </a:solidFill>
                <a:latin typeface="Courier New" panose="02070309020205020404" pitchFamily="49" charset="0"/>
                <a:cs typeface="Courier New" panose="02070309020205020404" pitchFamily="49" charset="0"/>
              </a:rPr>
              <a:t>);</a:t>
            </a:r>
            <a:r>
              <a:rPr lang="en-US" sz="1600" b="1" dirty="0">
                <a:solidFill>
                  <a:srgbClr val="C0C0C0"/>
                </a:solidFill>
                <a:latin typeface="Courier New" pitchFamily="49" charset="0"/>
                <a:cs typeface="Courier New" pitchFamily="49" charset="0"/>
              </a:rPr>
              <a:t> </a:t>
            </a:r>
            <a:r>
              <a:rPr lang="en-US" sz="1600" b="1" dirty="0" smtClean="0">
                <a:solidFill>
                  <a:srgbClr val="C0C0C0"/>
                </a:solidFill>
                <a:latin typeface="Courier New" pitchFamily="49" charset="0"/>
                <a:cs typeface="Courier New" pitchFamily="49" charset="0"/>
              </a:rPr>
              <a:t>   </a:t>
            </a:r>
            <a:r>
              <a:rPr lang="en-US" sz="1600" b="1" dirty="0">
                <a:solidFill>
                  <a:srgbClr val="808080"/>
                </a:solidFill>
                <a:latin typeface="Courier New" panose="02070309020205020404" pitchFamily="49" charset="0"/>
                <a:cs typeface="Courier New" panose="02070309020205020404" pitchFamily="49" charset="0"/>
              </a:rPr>
              <a:t> // </a:t>
            </a:r>
            <a:r>
              <a:rPr lang="en-US" sz="1600" b="1" dirty="0" err="1">
                <a:solidFill>
                  <a:srgbClr val="808080"/>
                </a:solidFill>
                <a:latin typeface="Courier New" panose="02070309020205020404" pitchFamily="49" charset="0"/>
                <a:cs typeface="Courier New" panose="02070309020205020404" pitchFamily="49" charset="0"/>
              </a:rPr>
              <a:t>sem.available</a:t>
            </a:r>
            <a:r>
              <a:rPr lang="en-US" sz="1600" b="1" dirty="0">
                <a:solidFill>
                  <a:srgbClr val="808080"/>
                </a:solidFill>
                <a:latin typeface="Courier New" panose="02070309020205020404" pitchFamily="49" charset="0"/>
                <a:cs typeface="Courier New" panose="02070309020205020404" pitchFamily="49" charset="0"/>
              </a:rPr>
              <a:t>() == 9, returns true</a:t>
            </a:r>
          </a:p>
          <a:p>
            <a:pPr lvl="0" defTabSz="914400" eaLnBrk="0" fontAlgn="base" hangingPunct="0">
              <a:spcBef>
                <a:spcPct val="0"/>
              </a:spcBef>
              <a:spcAft>
                <a:spcPct val="0"/>
              </a:spcAft>
            </a:pPr>
            <a:r>
              <a:rPr lang="en-US" sz="1600" b="1" dirty="0" err="1">
                <a:solidFill>
                  <a:srgbClr val="A9B7C6"/>
                </a:solidFill>
                <a:latin typeface="Courier New" panose="02070309020205020404" pitchFamily="49" charset="0"/>
                <a:cs typeface="Courier New" panose="02070309020205020404" pitchFamily="49" charset="0"/>
              </a:rPr>
              <a:t>sem.tryAcquire</a:t>
            </a:r>
            <a:r>
              <a:rPr lang="en-US" sz="1600" b="1" dirty="0">
                <a:solidFill>
                  <a:srgbClr val="A9B7C6"/>
                </a:solidFill>
                <a:latin typeface="Courier New" panose="02070309020205020404" pitchFamily="49" charset="0"/>
                <a:cs typeface="Courier New" panose="02070309020205020404" pitchFamily="49" charset="0"/>
              </a:rPr>
              <a:t>(</a:t>
            </a:r>
            <a:r>
              <a:rPr lang="en-US" sz="1600" b="1" dirty="0">
                <a:solidFill>
                  <a:srgbClr val="6897BB"/>
                </a:solidFill>
                <a:latin typeface="Courier New" panose="02070309020205020404" pitchFamily="49" charset="0"/>
                <a:cs typeface="Courier New" panose="02070309020205020404" pitchFamily="49" charset="0"/>
              </a:rPr>
              <a:t>250</a:t>
            </a:r>
            <a:r>
              <a:rPr lang="en-US" sz="1600" b="1" dirty="0">
                <a:solidFill>
                  <a:srgbClr val="A9B7C6"/>
                </a:solidFill>
                <a:latin typeface="Courier New" panose="02070309020205020404" pitchFamily="49" charset="0"/>
                <a:cs typeface="Courier New" panose="02070309020205020404" pitchFamily="49" charset="0"/>
              </a:rPr>
              <a:t>);</a:t>
            </a:r>
            <a:r>
              <a:rPr lang="en-US" sz="1600" b="1" dirty="0">
                <a:solidFill>
                  <a:srgbClr val="C0C0C0"/>
                </a:solidFill>
                <a:latin typeface="Courier New" pitchFamily="49" charset="0"/>
                <a:cs typeface="Courier New" pitchFamily="49" charset="0"/>
              </a:rPr>
              <a:t> </a:t>
            </a:r>
            <a:r>
              <a:rPr lang="en-US" sz="1600" b="1" dirty="0" smtClean="0">
                <a:solidFill>
                  <a:srgbClr val="C0C0C0"/>
                </a:solidFill>
                <a:latin typeface="Courier New" pitchFamily="49" charset="0"/>
                <a:cs typeface="Courier New" pitchFamily="49" charset="0"/>
              </a:rPr>
              <a:t>  </a:t>
            </a:r>
            <a:r>
              <a:rPr lang="en-US" sz="1600" b="1" dirty="0">
                <a:solidFill>
                  <a:srgbClr val="808080"/>
                </a:solidFill>
                <a:latin typeface="Courier New" panose="02070309020205020404" pitchFamily="49" charset="0"/>
                <a:cs typeface="Courier New" panose="02070309020205020404" pitchFamily="49" charset="0"/>
              </a:rPr>
              <a:t>// </a:t>
            </a:r>
            <a:r>
              <a:rPr lang="en-US" sz="1600" b="1" dirty="0" err="1">
                <a:solidFill>
                  <a:srgbClr val="808080"/>
                </a:solidFill>
                <a:latin typeface="Courier New" panose="02070309020205020404" pitchFamily="49" charset="0"/>
                <a:cs typeface="Courier New" panose="02070309020205020404" pitchFamily="49" charset="0"/>
              </a:rPr>
              <a:t>sem.available</a:t>
            </a:r>
            <a:r>
              <a:rPr lang="en-US" sz="1600" b="1" dirty="0">
                <a:solidFill>
                  <a:srgbClr val="808080"/>
                </a:solidFill>
                <a:latin typeface="Courier New" panose="02070309020205020404" pitchFamily="49" charset="0"/>
                <a:cs typeface="Courier New" panose="02070309020205020404" pitchFamily="49" charset="0"/>
              </a:rPr>
              <a:t>() == 9, returns false</a:t>
            </a:r>
            <a:endParaRPr lang="en-US" altLang="en-US" sz="1600" b="1" dirty="0">
              <a:solidFill>
                <a:srgbClr val="80808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79964586"/>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PROCESSES AND THREADS: </a:t>
            </a:r>
            <a:r>
              <a:rPr lang="en-US" dirty="0" smtClean="0">
                <a:solidFill>
                  <a:schemeClr val="accent1"/>
                </a:solidFill>
              </a:rPr>
              <a:t>QWAITCONDITION</a:t>
            </a:r>
            <a:endParaRPr lang="en-US" dirty="0">
              <a:solidFill>
                <a:schemeClr val="accent1"/>
              </a:solidFill>
            </a:endParaRPr>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defTabSz="914400" eaLnBrk="0" fontAlgn="base" hangingPunct="0">
              <a:spcBef>
                <a:spcPct val="0"/>
              </a:spcBef>
              <a:spcAft>
                <a:spcPct val="0"/>
              </a:spcAft>
            </a:pPr>
            <a:r>
              <a:rPr lang="en-US" sz="1600" b="1" dirty="0">
                <a:solidFill>
                  <a:srgbClr val="808080"/>
                </a:solidFill>
                <a:latin typeface="Courier New" panose="02070309020205020404" pitchFamily="49" charset="0"/>
                <a:cs typeface="Courier New" panose="02070309020205020404" pitchFamily="49" charset="0"/>
              </a:rPr>
              <a:t>// control thread</a:t>
            </a:r>
          </a:p>
          <a:p>
            <a:pPr defTabSz="914400" eaLnBrk="0" fontAlgn="base" hangingPunct="0">
              <a:spcBef>
                <a:spcPct val="0"/>
              </a:spcBef>
              <a:spcAft>
                <a:spcPct val="0"/>
              </a:spcAft>
            </a:pPr>
            <a:endParaRPr lang="en-US" sz="1600" b="1" dirty="0" smtClean="0">
              <a:solidFill>
                <a:srgbClr val="808000"/>
              </a:solidFill>
              <a:latin typeface="Courier New" pitchFamily="49" charset="0"/>
              <a:cs typeface="Courier New" pitchFamily="49" charset="0"/>
            </a:endParaRPr>
          </a:p>
          <a:p>
            <a:pPr defTabSz="914400" eaLnBrk="0" fontAlgn="base" hangingPunct="0">
              <a:spcBef>
                <a:spcPct val="0"/>
              </a:spcBef>
              <a:spcAft>
                <a:spcPct val="0"/>
              </a:spcAft>
            </a:pPr>
            <a:r>
              <a:rPr lang="en-US" sz="1600" b="1" dirty="0">
                <a:solidFill>
                  <a:srgbClr val="CC7832"/>
                </a:solidFill>
                <a:latin typeface="Courier New" panose="02070309020205020404" pitchFamily="49" charset="0"/>
                <a:cs typeface="Courier New" panose="02070309020205020404" pitchFamily="49" charset="0"/>
              </a:rPr>
              <a:t>forever</a:t>
            </a:r>
            <a:r>
              <a:rPr lang="en-US" sz="1600" b="1" dirty="0" smtClean="0">
                <a:solidFill>
                  <a:srgbClr val="C0C0C0"/>
                </a:solidFill>
                <a:latin typeface="Courier New" pitchFamily="49" charset="0"/>
                <a:cs typeface="Courier New" pitchFamily="49" charset="0"/>
              </a:rPr>
              <a:t> </a:t>
            </a:r>
            <a:r>
              <a:rPr lang="en-US" sz="16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600" b="1" dirty="0">
                <a:solidFill>
                  <a:srgbClr val="A9B7C6"/>
                </a:solidFill>
                <a:latin typeface="Courier New" panose="02070309020205020404" pitchFamily="49" charset="0"/>
                <a:cs typeface="Courier New" panose="02070309020205020404" pitchFamily="49" charset="0"/>
              </a:rPr>
              <a:t>    </a:t>
            </a:r>
            <a:r>
              <a:rPr lang="en-US" sz="1600" b="1" dirty="0" err="1">
                <a:solidFill>
                  <a:srgbClr val="A9B7C6"/>
                </a:solidFill>
                <a:latin typeface="Courier New" panose="02070309020205020404" pitchFamily="49" charset="0"/>
                <a:cs typeface="Courier New" panose="02070309020205020404" pitchFamily="49" charset="0"/>
              </a:rPr>
              <a:t>getchar</a:t>
            </a:r>
            <a:r>
              <a:rPr lang="en-US" sz="16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600" b="1" dirty="0">
                <a:solidFill>
                  <a:srgbClr val="A9B7C6"/>
                </a:solidFill>
                <a:latin typeface="Courier New" panose="02070309020205020404" pitchFamily="49" charset="0"/>
                <a:cs typeface="Courier New" panose="02070309020205020404" pitchFamily="49" charset="0"/>
              </a:rPr>
              <a:t>    </a:t>
            </a:r>
            <a:r>
              <a:rPr lang="en-US" sz="1600" b="1" dirty="0" err="1">
                <a:solidFill>
                  <a:srgbClr val="A9B7C6"/>
                </a:solidFill>
                <a:latin typeface="Courier New" panose="02070309020205020404" pitchFamily="49" charset="0"/>
                <a:cs typeface="Courier New" panose="02070309020205020404" pitchFamily="49" charset="0"/>
              </a:rPr>
              <a:t>keyPressed.wakeAll</a:t>
            </a:r>
            <a:r>
              <a:rPr lang="en-US" sz="16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600" b="1" dirty="0">
                <a:solidFill>
                  <a:srgbClr val="A9B7C6"/>
                </a:solidFill>
                <a:latin typeface="Courier New" panose="02070309020205020404" pitchFamily="49" charset="0"/>
                <a:cs typeface="Courier New" panose="02070309020205020404" pitchFamily="49" charset="0"/>
              </a:rPr>
              <a:t>}</a:t>
            </a:r>
            <a:endParaRPr lang="en-US" altLang="en-US" sz="1600" b="1" dirty="0">
              <a:solidFill>
                <a:srgbClr val="A9B7C6"/>
              </a:solidFill>
              <a:latin typeface="Courier New" panose="02070309020205020404" pitchFamily="49" charset="0"/>
              <a:cs typeface="Courier New" panose="02070309020205020404" pitchFamily="49" charset="0"/>
            </a:endParaRPr>
          </a:p>
        </p:txBody>
      </p:sp>
      <p:sp>
        <p:nvSpPr>
          <p:cNvPr id="6" name="Rectangle 1"/>
          <p:cNvSpPr>
            <a:spLocks noChangeArrowheads="1"/>
          </p:cNvSpPr>
          <p:nvPr/>
        </p:nvSpPr>
        <p:spPr bwMode="auto">
          <a:xfrm>
            <a:off x="149626" y="955531"/>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lvl="0" defTabSz="914400" eaLnBrk="0" fontAlgn="base" hangingPunct="0">
              <a:spcBef>
                <a:spcPct val="0"/>
              </a:spcBef>
              <a:spcAft>
                <a:spcPct val="0"/>
              </a:spcAft>
            </a:pPr>
            <a:r>
              <a:rPr lang="en-US" sz="1600" b="1" dirty="0">
                <a:solidFill>
                  <a:srgbClr val="808080"/>
                </a:solidFill>
                <a:latin typeface="Courier New" panose="02070309020205020404" pitchFamily="49" charset="0"/>
                <a:cs typeface="Courier New" panose="02070309020205020404" pitchFamily="49" charset="0"/>
              </a:rPr>
              <a:t>// global definitions</a:t>
            </a:r>
          </a:p>
          <a:p>
            <a:pPr lvl="0" defTabSz="914400" eaLnBrk="0" fontAlgn="base" hangingPunct="0">
              <a:spcBef>
                <a:spcPct val="0"/>
              </a:spcBef>
              <a:spcAft>
                <a:spcPct val="0"/>
              </a:spcAft>
            </a:pPr>
            <a:r>
              <a:rPr lang="en-US" sz="1600" b="1" dirty="0" err="1" smtClean="0">
                <a:solidFill>
                  <a:srgbClr val="9876AA"/>
                </a:solidFill>
                <a:latin typeface="Courier New" panose="02070309020205020404" pitchFamily="49" charset="0"/>
                <a:cs typeface="Courier New" panose="02070309020205020404" pitchFamily="49" charset="0"/>
              </a:rPr>
              <a:t>QMutex</a:t>
            </a:r>
            <a:r>
              <a:rPr lang="en-US" sz="1600" b="1" dirty="0" smtClean="0">
                <a:solidFill>
                  <a:srgbClr val="C0C0C0"/>
                </a:solidFill>
                <a:latin typeface="Courier New" pitchFamily="49" charset="0"/>
                <a:cs typeface="Courier New" pitchFamily="49" charset="0"/>
              </a:rPr>
              <a:t> </a:t>
            </a:r>
            <a:r>
              <a:rPr lang="en-US" sz="1600" b="1" dirty="0" err="1">
                <a:solidFill>
                  <a:srgbClr val="A9B7C6"/>
                </a:solidFill>
                <a:latin typeface="Courier New" panose="02070309020205020404" pitchFamily="49" charset="0"/>
                <a:cs typeface="Courier New" panose="02070309020205020404" pitchFamily="49" charset="0"/>
              </a:rPr>
              <a:t>mutex</a:t>
            </a:r>
            <a:r>
              <a:rPr lang="en-US" sz="1600"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sz="1600" b="1" dirty="0" err="1">
                <a:solidFill>
                  <a:srgbClr val="9876AA"/>
                </a:solidFill>
                <a:latin typeface="Courier New" panose="02070309020205020404" pitchFamily="49" charset="0"/>
                <a:cs typeface="Courier New" panose="02070309020205020404" pitchFamily="49" charset="0"/>
              </a:rPr>
              <a:t>QWaitCondition</a:t>
            </a:r>
            <a:r>
              <a:rPr lang="en-US" sz="1600" b="1" dirty="0" smtClean="0">
                <a:solidFill>
                  <a:srgbClr val="C0C0C0"/>
                </a:solidFill>
                <a:latin typeface="Courier New" pitchFamily="49" charset="0"/>
                <a:cs typeface="Courier New" pitchFamily="49" charset="0"/>
              </a:rPr>
              <a:t> </a:t>
            </a:r>
            <a:r>
              <a:rPr lang="en-US" sz="1600" b="1" dirty="0" err="1">
                <a:solidFill>
                  <a:srgbClr val="A9B7C6"/>
                </a:solidFill>
                <a:latin typeface="Courier New" panose="02070309020205020404" pitchFamily="49" charset="0"/>
                <a:cs typeface="Courier New" panose="02070309020205020404" pitchFamily="49" charset="0"/>
              </a:rPr>
              <a:t>keyPressed</a:t>
            </a:r>
            <a:r>
              <a:rPr lang="en-US" sz="1600"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endParaRPr lang="en-US" sz="1600" b="1" dirty="0">
              <a:solidFill>
                <a:srgbClr val="000000"/>
              </a:solidFill>
              <a:latin typeface="Courier New" pitchFamily="49" charset="0"/>
              <a:cs typeface="Courier New" pitchFamily="49" charset="0"/>
            </a:endParaRPr>
          </a:p>
          <a:p>
            <a:pPr lvl="0" defTabSz="914400" eaLnBrk="0" fontAlgn="base" hangingPunct="0">
              <a:spcBef>
                <a:spcPct val="0"/>
              </a:spcBef>
              <a:spcAft>
                <a:spcPct val="0"/>
              </a:spcAft>
            </a:pPr>
            <a:endParaRPr lang="en-US" sz="1600" b="1" dirty="0" smtClean="0">
              <a:solidFill>
                <a:srgbClr val="000000"/>
              </a:solidFill>
              <a:latin typeface="Courier New" pitchFamily="49" charset="0"/>
              <a:cs typeface="Courier New" pitchFamily="49" charset="0"/>
            </a:endParaRPr>
          </a:p>
          <a:p>
            <a:pPr lvl="0" defTabSz="914400" eaLnBrk="0" fontAlgn="base" hangingPunct="0">
              <a:spcBef>
                <a:spcPct val="0"/>
              </a:spcBef>
              <a:spcAft>
                <a:spcPct val="0"/>
              </a:spcAft>
            </a:pPr>
            <a:r>
              <a:rPr lang="en-US" sz="1600" b="1" dirty="0">
                <a:solidFill>
                  <a:srgbClr val="808080"/>
                </a:solidFill>
                <a:latin typeface="Courier New" panose="02070309020205020404" pitchFamily="49" charset="0"/>
                <a:cs typeface="Courier New" panose="02070309020205020404" pitchFamily="49" charset="0"/>
              </a:rPr>
              <a:t>// worker threads</a:t>
            </a:r>
          </a:p>
          <a:p>
            <a:pPr lvl="0" defTabSz="914400" eaLnBrk="0" fontAlgn="base" hangingPunct="0">
              <a:spcBef>
                <a:spcPct val="0"/>
              </a:spcBef>
              <a:spcAft>
                <a:spcPct val="0"/>
              </a:spcAft>
            </a:pPr>
            <a:r>
              <a:rPr lang="en-US" sz="1600" b="1" dirty="0" smtClean="0">
                <a:solidFill>
                  <a:srgbClr val="CC7832"/>
                </a:solidFill>
                <a:latin typeface="Courier New" panose="02070309020205020404" pitchFamily="49" charset="0"/>
                <a:cs typeface="Courier New" panose="02070309020205020404" pitchFamily="49" charset="0"/>
              </a:rPr>
              <a:t>forever </a:t>
            </a:r>
            <a:r>
              <a:rPr lang="en-US" sz="1600"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sz="1600" b="1" dirty="0">
                <a:solidFill>
                  <a:srgbClr val="A9B7C6"/>
                </a:solidFill>
                <a:latin typeface="Courier New" panose="02070309020205020404" pitchFamily="49" charset="0"/>
                <a:cs typeface="Courier New" panose="02070309020205020404" pitchFamily="49" charset="0"/>
              </a:rPr>
              <a:t>    </a:t>
            </a:r>
            <a:r>
              <a:rPr lang="en-US" sz="1600" b="1" dirty="0" err="1">
                <a:solidFill>
                  <a:srgbClr val="A9B7C6"/>
                </a:solidFill>
                <a:latin typeface="Courier New" panose="02070309020205020404" pitchFamily="49" charset="0"/>
                <a:cs typeface="Courier New" panose="02070309020205020404" pitchFamily="49" charset="0"/>
              </a:rPr>
              <a:t>mutex.lock</a:t>
            </a:r>
            <a:r>
              <a:rPr lang="en-US" sz="1600"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sz="1600" b="1" dirty="0">
                <a:solidFill>
                  <a:srgbClr val="A9B7C6"/>
                </a:solidFill>
                <a:latin typeface="Courier New" panose="02070309020205020404" pitchFamily="49" charset="0"/>
                <a:cs typeface="Courier New" panose="02070309020205020404" pitchFamily="49" charset="0"/>
              </a:rPr>
              <a:t>    </a:t>
            </a:r>
            <a:r>
              <a:rPr lang="en-US" sz="1600" b="1" dirty="0" err="1">
                <a:solidFill>
                  <a:srgbClr val="A9B7C6"/>
                </a:solidFill>
                <a:latin typeface="Courier New" panose="02070309020205020404" pitchFamily="49" charset="0"/>
                <a:cs typeface="Courier New" panose="02070309020205020404" pitchFamily="49" charset="0"/>
              </a:rPr>
              <a:t>keyPressed.wait</a:t>
            </a:r>
            <a:r>
              <a:rPr lang="en-US" sz="1600" b="1" dirty="0">
                <a:solidFill>
                  <a:srgbClr val="A9B7C6"/>
                </a:solidFill>
                <a:latin typeface="Courier New" panose="02070309020205020404" pitchFamily="49" charset="0"/>
                <a:cs typeface="Courier New" panose="02070309020205020404" pitchFamily="49" charset="0"/>
              </a:rPr>
              <a:t>(&amp;</a:t>
            </a:r>
            <a:r>
              <a:rPr lang="en-US" sz="1600" b="1" dirty="0" err="1">
                <a:solidFill>
                  <a:srgbClr val="A9B7C6"/>
                </a:solidFill>
                <a:latin typeface="Courier New" panose="02070309020205020404" pitchFamily="49" charset="0"/>
                <a:cs typeface="Courier New" panose="02070309020205020404" pitchFamily="49" charset="0"/>
              </a:rPr>
              <a:t>mutex</a:t>
            </a:r>
            <a:r>
              <a:rPr lang="en-US" sz="1600"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sz="1600" b="1" dirty="0">
                <a:solidFill>
                  <a:srgbClr val="A9B7C6"/>
                </a:solidFill>
                <a:latin typeface="Courier New" panose="02070309020205020404" pitchFamily="49" charset="0"/>
                <a:cs typeface="Courier New" panose="02070309020205020404" pitchFamily="49" charset="0"/>
              </a:rPr>
              <a:t>    </a:t>
            </a:r>
            <a:r>
              <a:rPr lang="en-US" sz="1600" b="1" dirty="0" err="1">
                <a:solidFill>
                  <a:srgbClr val="A9B7C6"/>
                </a:solidFill>
                <a:latin typeface="Courier New" panose="02070309020205020404" pitchFamily="49" charset="0"/>
                <a:cs typeface="Courier New" panose="02070309020205020404" pitchFamily="49" charset="0"/>
              </a:rPr>
              <a:t>doSomething</a:t>
            </a:r>
            <a:r>
              <a:rPr lang="en-US" sz="1600"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sz="1600" b="1" dirty="0">
                <a:solidFill>
                  <a:srgbClr val="A9B7C6"/>
                </a:solidFill>
                <a:latin typeface="Courier New" panose="02070309020205020404" pitchFamily="49" charset="0"/>
                <a:cs typeface="Courier New" panose="02070309020205020404" pitchFamily="49" charset="0"/>
              </a:rPr>
              <a:t>    </a:t>
            </a:r>
            <a:r>
              <a:rPr lang="en-US" sz="1600" b="1" dirty="0" err="1">
                <a:solidFill>
                  <a:srgbClr val="A9B7C6"/>
                </a:solidFill>
                <a:latin typeface="Courier New" panose="02070309020205020404" pitchFamily="49" charset="0"/>
                <a:cs typeface="Courier New" panose="02070309020205020404" pitchFamily="49" charset="0"/>
              </a:rPr>
              <a:t>mutex.unlock</a:t>
            </a:r>
            <a:r>
              <a:rPr lang="en-US" sz="1600"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sz="1600" b="1" dirty="0">
                <a:solidFill>
                  <a:srgbClr val="A9B7C6"/>
                </a:solidFill>
                <a:latin typeface="Courier New" panose="02070309020205020404" pitchFamily="49" charset="0"/>
                <a:cs typeface="Courier New" panose="02070309020205020404" pitchFamily="49" charset="0"/>
              </a:rPr>
              <a:t>}</a:t>
            </a:r>
            <a:endParaRPr lang="en-US" altLang="en-US" sz="1600" b="1" dirty="0">
              <a:solidFill>
                <a:srgbClr val="A9B7C6"/>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455317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QT </a:t>
            </a:r>
            <a:r>
              <a:rPr lang="en-US" dirty="0" smtClean="0"/>
              <a:t>OVERVIEW</a:t>
            </a:r>
            <a:endParaRPr lang="ru-RU" dirty="0"/>
          </a:p>
        </p:txBody>
      </p:sp>
      <p:sp>
        <p:nvSpPr>
          <p:cNvPr id="5" name="Text Placeholder 4"/>
          <p:cNvSpPr txBox="1">
            <a:spLocks/>
          </p:cNvSpPr>
          <p:nvPr/>
        </p:nvSpPr>
        <p:spPr>
          <a:xfrm>
            <a:off x="286479" y="2311398"/>
            <a:ext cx="8593931" cy="787401"/>
          </a:xfrm>
          <a:prstGeom prst="rect">
            <a:avLst/>
          </a:prstGeom>
        </p:spPr>
        <p:txBody>
          <a:bodyPr>
            <a:noAutofit/>
          </a:bodyPr>
          <a:lstStyle>
            <a:lvl1pPr marL="270000" indent="-270000" algn="l" defTabSz="685800" rtl="0" eaLnBrk="1" latinLnBrk="0" hangingPunct="1">
              <a:lnSpc>
                <a:spcPct val="130000"/>
              </a:lnSpc>
              <a:spcBef>
                <a:spcPts val="450"/>
              </a:spcBef>
              <a:spcAft>
                <a:spcPts val="450"/>
              </a:spcAft>
              <a:buClr>
                <a:srgbClr val="BD392F"/>
              </a:buClr>
              <a:buFont typeface="Wingdings" panose="05000000000000000000" pitchFamily="2" charset="2"/>
              <a:buChar char="w"/>
              <a:defRPr sz="2100" kern="1200">
                <a:solidFill>
                  <a:srgbClr val="445469"/>
                </a:solidFill>
                <a:latin typeface="+mj-lt"/>
                <a:ea typeface="Avenir Next" charset="0"/>
                <a:cs typeface="Avenir Next" charset="0"/>
              </a:defRPr>
            </a:lvl1pPr>
            <a:lvl2pPr marL="514350" indent="-270000" algn="l" defTabSz="685800" rtl="0" eaLnBrk="1" latinLnBrk="0" hangingPunct="1">
              <a:lnSpc>
                <a:spcPct val="130000"/>
              </a:lnSpc>
              <a:spcBef>
                <a:spcPts val="450"/>
              </a:spcBef>
              <a:spcAft>
                <a:spcPts val="450"/>
              </a:spcAft>
              <a:buClr>
                <a:srgbClr val="BD392F"/>
              </a:buClr>
              <a:buFont typeface="Arial" panose="020B0604020202020204" pitchFamily="34" charset="0"/>
              <a:buChar char="­"/>
              <a:defRPr sz="1800" kern="1200">
                <a:solidFill>
                  <a:srgbClr val="445469"/>
                </a:solidFill>
                <a:latin typeface="+mj-lt"/>
                <a:ea typeface="Avenir Next" charset="0"/>
                <a:cs typeface="Avenir Next" charset="0"/>
              </a:defRPr>
            </a:lvl2pPr>
            <a:lvl3pPr marL="857250" indent="-270000" algn="l" defTabSz="685800" rtl="0" eaLnBrk="1" latinLnBrk="0" hangingPunct="1">
              <a:lnSpc>
                <a:spcPct val="130000"/>
              </a:lnSpc>
              <a:spcBef>
                <a:spcPts val="450"/>
              </a:spcBef>
              <a:spcAft>
                <a:spcPts val="450"/>
              </a:spcAft>
              <a:buClr>
                <a:srgbClr val="445469"/>
              </a:buClr>
              <a:buFont typeface="Wingdings" panose="05000000000000000000" pitchFamily="2" charset="2"/>
              <a:buChar char="w"/>
              <a:defRPr sz="1500" kern="1200">
                <a:solidFill>
                  <a:srgbClr val="445469"/>
                </a:solidFill>
                <a:latin typeface="+mj-lt"/>
                <a:ea typeface="Avenir Next" charset="0"/>
                <a:cs typeface="Avenir Next" charset="0"/>
              </a:defRPr>
            </a:lvl3pPr>
            <a:lvl4pPr marL="1200150" indent="-270000" algn="l" defTabSz="685800" rtl="0" eaLnBrk="1" latinLnBrk="0" hangingPunct="1">
              <a:lnSpc>
                <a:spcPct val="130000"/>
              </a:lnSpc>
              <a:spcBef>
                <a:spcPts val="450"/>
              </a:spcBef>
              <a:spcAft>
                <a:spcPts val="450"/>
              </a:spcAft>
              <a:buClr>
                <a:srgbClr val="445469"/>
              </a:buClr>
              <a:buFont typeface="Arial" panose="020B0604020202020204" pitchFamily="34" charset="0"/>
              <a:buChar char="­"/>
              <a:defRPr sz="1400" kern="1200">
                <a:solidFill>
                  <a:srgbClr val="445469"/>
                </a:solidFill>
                <a:latin typeface="+mj-lt"/>
                <a:ea typeface="Avenir Next" charset="0"/>
                <a:cs typeface="Avenir Next" charset="0"/>
              </a:defRPr>
            </a:lvl4pPr>
            <a:lvl5pPr marL="1543050" indent="-270000" algn="l" defTabSz="685800" rtl="0" eaLnBrk="1" latinLnBrk="0" hangingPunct="1">
              <a:lnSpc>
                <a:spcPct val="130000"/>
              </a:lnSpc>
              <a:spcBef>
                <a:spcPts val="450"/>
              </a:spcBef>
              <a:spcAft>
                <a:spcPts val="450"/>
              </a:spcAft>
              <a:buClr>
                <a:srgbClr val="445469"/>
              </a:buClr>
              <a:buFont typeface="Wingdings" panose="05000000000000000000" pitchFamily="2" charset="2"/>
              <a:buChar char="w"/>
              <a:defRPr sz="1400" kern="1200">
                <a:solidFill>
                  <a:srgbClr val="445469"/>
                </a:solidFill>
                <a:latin typeface="+mj-lt"/>
                <a:ea typeface="Avenir Next" charset="0"/>
                <a:cs typeface="Avenir Next"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3200" dirty="0" smtClean="0"/>
              <a:t>QUESTIONS?</a:t>
            </a:r>
            <a:endParaRPr lang="ru-RU" sz="3200" dirty="0"/>
          </a:p>
        </p:txBody>
      </p:sp>
    </p:spTree>
    <p:extLst>
      <p:ext uri="{BB962C8B-B14F-4D97-AF65-F5344CB8AC3E}">
        <p14:creationId xmlns:p14="http://schemas.microsoft.com/office/powerpoint/2010/main" val="1879674573"/>
      </p:ext>
    </p:extLst>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REGISTRY</a:t>
            </a:r>
            <a:endParaRPr lang="en-US" dirty="0">
              <a:solidFill>
                <a:schemeClr val="accent1"/>
              </a:solidFill>
            </a:endParaRPr>
          </a:p>
        </p:txBody>
      </p:sp>
      <p:sp>
        <p:nvSpPr>
          <p:cNvPr id="5" name="Content Placeholder 4"/>
          <p:cNvSpPr>
            <a:spLocks noGrp="1"/>
          </p:cNvSpPr>
          <p:nvPr>
            <p:ph sz="quarter" idx="11"/>
          </p:nvPr>
        </p:nvSpPr>
        <p:spPr/>
        <p:txBody>
          <a:bodyPr>
            <a:normAutofit/>
          </a:bodyPr>
          <a:lstStyle/>
          <a:p>
            <a:r>
              <a:rPr lang="en-US" dirty="0" smtClean="0">
                <a:solidFill>
                  <a:schemeClr val="accent1"/>
                </a:solidFill>
              </a:rPr>
              <a:t>Registry allows programs store program and user settings:</a:t>
            </a:r>
          </a:p>
          <a:p>
            <a:pPr lvl="1"/>
            <a:r>
              <a:rPr lang="en-US" dirty="0" smtClean="0">
                <a:solidFill>
                  <a:schemeClr val="accent1"/>
                </a:solidFill>
              </a:rPr>
              <a:t>window sizes and positions</a:t>
            </a:r>
          </a:p>
          <a:p>
            <a:pPr lvl="1"/>
            <a:r>
              <a:rPr lang="en-US" dirty="0" smtClean="0">
                <a:solidFill>
                  <a:schemeClr val="accent1"/>
                </a:solidFill>
              </a:rPr>
              <a:t>user preferences</a:t>
            </a:r>
          </a:p>
          <a:p>
            <a:pPr lvl="1"/>
            <a:r>
              <a:rPr lang="en-US" dirty="0" smtClean="0">
                <a:solidFill>
                  <a:schemeClr val="accent1"/>
                </a:solidFill>
              </a:rPr>
              <a:t>last opened files, folders and documents</a:t>
            </a:r>
          </a:p>
          <a:p>
            <a:r>
              <a:rPr lang="en-US" dirty="0" smtClean="0">
                <a:solidFill>
                  <a:schemeClr val="accent1"/>
                </a:solidFill>
              </a:rPr>
              <a:t>There is special system registry on Windows systems.</a:t>
            </a:r>
          </a:p>
          <a:p>
            <a:r>
              <a:rPr lang="en-US" dirty="0" smtClean="0">
                <a:solidFill>
                  <a:schemeClr val="accent1"/>
                </a:solidFill>
              </a:rPr>
              <a:t>On </a:t>
            </a:r>
            <a:r>
              <a:rPr lang="en-US" dirty="0" err="1" smtClean="0">
                <a:solidFill>
                  <a:schemeClr val="accent1"/>
                </a:solidFill>
              </a:rPr>
              <a:t>iOS</a:t>
            </a:r>
            <a:r>
              <a:rPr lang="en-US" dirty="0" smtClean="0">
                <a:solidFill>
                  <a:schemeClr val="accent1"/>
                </a:solidFill>
              </a:rPr>
              <a:t> and OS X registry implemented through </a:t>
            </a:r>
            <a:r>
              <a:rPr lang="en-US" dirty="0" smtClean="0"/>
              <a:t>property </a:t>
            </a:r>
            <a:r>
              <a:rPr lang="en-US" dirty="0"/>
              <a:t>list </a:t>
            </a:r>
            <a:r>
              <a:rPr lang="en-US" dirty="0" smtClean="0"/>
              <a:t>files.</a:t>
            </a:r>
          </a:p>
          <a:p>
            <a:r>
              <a:rPr lang="en-US" dirty="0" smtClean="0">
                <a:solidFill>
                  <a:schemeClr val="accent1"/>
                </a:solidFill>
              </a:rPr>
              <a:t>On *nix systems applications use its own </a:t>
            </a:r>
            <a:r>
              <a:rPr lang="en-US" dirty="0" smtClean="0"/>
              <a:t>INI </a:t>
            </a:r>
            <a:r>
              <a:rPr lang="en-US" dirty="0"/>
              <a:t>text </a:t>
            </a:r>
            <a:r>
              <a:rPr lang="en-US" dirty="0" smtClean="0"/>
              <a:t>files.</a:t>
            </a:r>
            <a:endParaRPr lang="en-US" dirty="0" smtClean="0">
              <a:solidFill>
                <a:schemeClr val="accent1"/>
              </a:solidFill>
            </a:endParaRPr>
          </a:p>
          <a:p>
            <a:pPr lvl="1"/>
            <a:endParaRPr lang="en-US" dirty="0" smtClean="0">
              <a:solidFill>
                <a:schemeClr val="accent1"/>
              </a:solidFill>
            </a:endParaRPr>
          </a:p>
          <a:p>
            <a:pPr lvl="1"/>
            <a:endParaRPr lang="en-US" dirty="0" smtClean="0">
              <a:solidFill>
                <a:schemeClr val="accent1"/>
              </a:solidFill>
            </a:endParaRPr>
          </a:p>
          <a:p>
            <a:pPr lvl="1"/>
            <a:endParaRPr lang="en-US" dirty="0" smtClean="0">
              <a:solidFill>
                <a:schemeClr val="accent1"/>
              </a:solidFill>
            </a:endParaRPr>
          </a:p>
          <a:p>
            <a:pPr lvl="1"/>
            <a:endParaRPr lang="en-US" dirty="0" smtClean="0">
              <a:solidFill>
                <a:schemeClr val="accent1"/>
              </a:solidFill>
            </a:endParaRPr>
          </a:p>
        </p:txBody>
      </p:sp>
    </p:spTree>
    <p:extLst>
      <p:ext uri="{BB962C8B-B14F-4D97-AF65-F5344CB8AC3E}">
        <p14:creationId xmlns:p14="http://schemas.microsoft.com/office/powerpoint/2010/main" val="436535645"/>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REGISTRY: </a:t>
            </a:r>
            <a:r>
              <a:rPr lang="en-US" dirty="0" smtClean="0">
                <a:solidFill>
                  <a:schemeClr val="accent1"/>
                </a:solidFill>
              </a:rPr>
              <a:t>QSETTINGS</a:t>
            </a:r>
            <a:endParaRPr lang="en-US" dirty="0">
              <a:solidFill>
                <a:schemeClr val="accent1"/>
              </a:solidFill>
            </a:endParaRPr>
          </a:p>
        </p:txBody>
      </p:sp>
      <p:sp>
        <p:nvSpPr>
          <p:cNvPr id="5" name="Content Placeholder 4"/>
          <p:cNvSpPr>
            <a:spLocks noGrp="1"/>
          </p:cNvSpPr>
          <p:nvPr>
            <p:ph sz="quarter" idx="11"/>
          </p:nvPr>
        </p:nvSpPr>
        <p:spPr>
          <a:xfrm>
            <a:off x="286941" y="897732"/>
            <a:ext cx="4056459" cy="4099718"/>
          </a:xfrm>
        </p:spPr>
        <p:txBody>
          <a:bodyPr>
            <a:normAutofit fontScale="92500"/>
          </a:bodyPr>
          <a:lstStyle/>
          <a:p>
            <a:r>
              <a:rPr lang="en-US" dirty="0" err="1" smtClean="0">
                <a:solidFill>
                  <a:schemeClr val="accent3"/>
                </a:solidFill>
              </a:rPr>
              <a:t>QSettings</a:t>
            </a:r>
            <a:r>
              <a:rPr lang="en-US" dirty="0" smtClean="0"/>
              <a:t> </a:t>
            </a:r>
            <a:r>
              <a:rPr lang="en-US" dirty="0"/>
              <a:t>provides persistent platform-independent application settings.</a:t>
            </a:r>
            <a:endParaRPr lang="en-US" dirty="0" smtClean="0"/>
          </a:p>
          <a:p>
            <a:r>
              <a:rPr lang="en-US" dirty="0" smtClean="0"/>
              <a:t>There are two ways to store settings:</a:t>
            </a:r>
          </a:p>
          <a:p>
            <a:pPr lvl="1"/>
            <a:r>
              <a:rPr lang="en-US" dirty="0" smtClean="0"/>
              <a:t>using native registry (system registry on Windows, .</a:t>
            </a:r>
            <a:r>
              <a:rPr lang="en-US" dirty="0" err="1" smtClean="0"/>
              <a:t>conf</a:t>
            </a:r>
            <a:r>
              <a:rPr lang="en-US" dirty="0" smtClean="0"/>
              <a:t> files on *nix systems)</a:t>
            </a:r>
          </a:p>
          <a:p>
            <a:pPr lvl="1"/>
            <a:r>
              <a:rPr lang="en-US" dirty="0" smtClean="0"/>
              <a:t>using INI files on all platforms</a:t>
            </a:r>
          </a:p>
          <a:p>
            <a:r>
              <a:rPr lang="en-US" dirty="0" smtClean="0"/>
              <a:t>You can use user or system scopes.</a:t>
            </a:r>
          </a:p>
          <a:p>
            <a:pPr marL="0" indent="0">
              <a:buNone/>
            </a:pPr>
            <a:endParaRPr lang="en-US" dirty="0" smtClean="0"/>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defTabSz="914400" eaLnBrk="0" fontAlgn="base" hangingPunct="0">
              <a:spcBef>
                <a:spcPct val="0"/>
              </a:spcBef>
              <a:spcAft>
                <a:spcPct val="0"/>
              </a:spcAft>
            </a:pPr>
            <a:r>
              <a:rPr lang="en-US" sz="1600" b="1" dirty="0" err="1">
                <a:solidFill>
                  <a:srgbClr val="9876AA"/>
                </a:solidFill>
                <a:latin typeface="Courier New" panose="02070309020205020404" pitchFamily="49" charset="0"/>
                <a:cs typeface="Courier New" panose="02070309020205020404" pitchFamily="49" charset="0"/>
              </a:rPr>
              <a:t>QSettings</a:t>
            </a:r>
            <a:r>
              <a:rPr lang="en-US" sz="1600" b="1" dirty="0">
                <a:solidFill>
                  <a:srgbClr val="C0C0C0"/>
                </a:solidFill>
                <a:latin typeface="Courier New" pitchFamily="49" charset="0"/>
                <a:cs typeface="Courier New" pitchFamily="49" charset="0"/>
              </a:rPr>
              <a:t> </a:t>
            </a:r>
            <a:r>
              <a:rPr lang="en-US" sz="1600" b="1" dirty="0">
                <a:solidFill>
                  <a:srgbClr val="A9B7C6"/>
                </a:solidFill>
                <a:latin typeface="Courier New" panose="02070309020205020404" pitchFamily="49" charset="0"/>
                <a:cs typeface="Courier New" panose="02070309020205020404" pitchFamily="49" charset="0"/>
              </a:rPr>
              <a:t>settings1(</a:t>
            </a:r>
          </a:p>
          <a:p>
            <a:pPr defTabSz="914400" eaLnBrk="0" fontAlgn="base" hangingPunct="0">
              <a:spcBef>
                <a:spcPct val="0"/>
              </a:spcBef>
              <a:spcAft>
                <a:spcPct val="0"/>
              </a:spcAft>
            </a:pPr>
            <a:r>
              <a:rPr lang="en-US" sz="1600" b="1" dirty="0">
                <a:solidFill>
                  <a:srgbClr val="800080"/>
                </a:solidFill>
                <a:latin typeface="Courier New" pitchFamily="49" charset="0"/>
                <a:cs typeface="Courier New" pitchFamily="49" charset="0"/>
              </a:rPr>
              <a:t> </a:t>
            </a:r>
            <a:r>
              <a:rPr lang="en-US" sz="1600" b="1" dirty="0" smtClean="0">
                <a:solidFill>
                  <a:srgbClr val="800080"/>
                </a:solidFill>
                <a:latin typeface="Courier New" pitchFamily="49" charset="0"/>
                <a:cs typeface="Courier New" pitchFamily="49" charset="0"/>
              </a:rPr>
              <a:t>   </a:t>
            </a:r>
            <a:r>
              <a:rPr lang="en-US" sz="1600" b="1" dirty="0" err="1">
                <a:solidFill>
                  <a:srgbClr val="9876AA"/>
                </a:solidFill>
                <a:latin typeface="Courier New" panose="02070309020205020404" pitchFamily="49" charset="0"/>
                <a:cs typeface="Courier New" panose="02070309020205020404" pitchFamily="49" charset="0"/>
              </a:rPr>
              <a:t>QSettings</a:t>
            </a:r>
            <a:r>
              <a:rPr lang="en-US" sz="1600" b="1" dirty="0">
                <a:solidFill>
                  <a:srgbClr val="A9B7C6"/>
                </a:solidFill>
                <a:latin typeface="Courier New" panose="02070309020205020404" pitchFamily="49" charset="0"/>
                <a:cs typeface="Courier New" panose="02070309020205020404" pitchFamily="49" charset="0"/>
              </a:rPr>
              <a:t>::</a:t>
            </a:r>
            <a:r>
              <a:rPr lang="en-US" sz="1600" b="1" dirty="0" err="1">
                <a:solidFill>
                  <a:srgbClr val="9876AA"/>
                </a:solidFill>
                <a:latin typeface="Courier New" panose="02070309020205020404" pitchFamily="49" charset="0"/>
                <a:cs typeface="Courier New" panose="02070309020205020404" pitchFamily="49" charset="0"/>
              </a:rPr>
              <a:t>NativeFormat</a:t>
            </a:r>
            <a:r>
              <a:rPr lang="en-US" sz="16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t>
            </a:r>
            <a:r>
              <a:rPr lang="en-US" sz="1600" b="1" dirty="0" err="1">
                <a:solidFill>
                  <a:srgbClr val="9876AA"/>
                </a:solidFill>
                <a:latin typeface="Courier New" panose="02070309020205020404" pitchFamily="49" charset="0"/>
                <a:cs typeface="Courier New" panose="02070309020205020404" pitchFamily="49" charset="0"/>
              </a:rPr>
              <a:t>QSettings</a:t>
            </a:r>
            <a:r>
              <a:rPr lang="en-US" sz="1600" b="1" dirty="0">
                <a:solidFill>
                  <a:srgbClr val="A9B7C6"/>
                </a:solidFill>
                <a:latin typeface="Courier New" panose="02070309020205020404" pitchFamily="49" charset="0"/>
                <a:cs typeface="Courier New" panose="02070309020205020404" pitchFamily="49" charset="0"/>
              </a:rPr>
              <a:t>::</a:t>
            </a:r>
            <a:r>
              <a:rPr lang="en-US" sz="1600" b="1" dirty="0" err="1">
                <a:solidFill>
                  <a:srgbClr val="9876AA"/>
                </a:solidFill>
                <a:latin typeface="Courier New" panose="02070309020205020404" pitchFamily="49" charset="0"/>
                <a:cs typeface="Courier New" panose="02070309020205020404" pitchFamily="49" charset="0"/>
              </a:rPr>
              <a:t>UserScope</a:t>
            </a:r>
            <a:r>
              <a:rPr lang="en-US" sz="16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t>
            </a:r>
            <a:r>
              <a:rPr lang="en-US" sz="1600" b="1" dirty="0">
                <a:solidFill>
                  <a:srgbClr val="6A8759"/>
                </a:solidFill>
                <a:latin typeface="Courier New" panose="02070309020205020404" pitchFamily="49" charset="0"/>
                <a:cs typeface="Courier New" panose="02070309020205020404" pitchFamily="49" charset="0"/>
              </a:rPr>
              <a:t>"</a:t>
            </a:r>
            <a:r>
              <a:rPr lang="en-US" sz="1600" b="1" dirty="0" err="1">
                <a:solidFill>
                  <a:srgbClr val="6A8759"/>
                </a:solidFill>
                <a:latin typeface="Courier New" panose="02070309020205020404" pitchFamily="49" charset="0"/>
                <a:cs typeface="Courier New" panose="02070309020205020404" pitchFamily="49" charset="0"/>
              </a:rPr>
              <a:t>Luxoft</a:t>
            </a:r>
            <a:r>
              <a:rPr lang="en-US" sz="1600" b="1" dirty="0">
                <a:solidFill>
                  <a:srgbClr val="6A8759"/>
                </a:solidFill>
                <a:latin typeface="Courier New" panose="02070309020205020404" pitchFamily="49" charset="0"/>
                <a:cs typeface="Courier New" panose="02070309020205020404" pitchFamily="49" charset="0"/>
              </a:rPr>
              <a:t>"</a:t>
            </a:r>
            <a:r>
              <a:rPr lang="en-US" sz="1600" b="1" dirty="0">
                <a:solidFill>
                  <a:srgbClr val="A9B7C6"/>
                </a:solidFill>
                <a:latin typeface="Courier New" panose="02070309020205020404" pitchFamily="49" charset="0"/>
                <a:cs typeface="Courier New" panose="02070309020205020404" pitchFamily="49" charset="0"/>
              </a:rPr>
              <a:t>,</a:t>
            </a:r>
            <a:r>
              <a:rPr lang="en-US" sz="1600" b="1" dirty="0">
                <a:solidFill>
                  <a:srgbClr val="C0C0C0"/>
                </a:solidFill>
                <a:latin typeface="Courier New" pitchFamily="49" charset="0"/>
                <a:cs typeface="Courier New" pitchFamily="49" charset="0"/>
              </a:rPr>
              <a:t> </a:t>
            </a:r>
            <a:r>
              <a:rPr lang="en-US" sz="1600" b="1" dirty="0">
                <a:solidFill>
                  <a:srgbClr val="6A8759"/>
                </a:solidFill>
                <a:latin typeface="Courier New" panose="02070309020205020404" pitchFamily="49" charset="0"/>
                <a:cs typeface="Courier New" panose="02070309020205020404" pitchFamily="49" charset="0"/>
              </a:rPr>
              <a:t>"</a:t>
            </a:r>
            <a:r>
              <a:rPr lang="en-US" sz="1600" b="1" dirty="0" err="1">
                <a:solidFill>
                  <a:srgbClr val="6A8759"/>
                </a:solidFill>
                <a:latin typeface="Courier New" panose="02070309020205020404" pitchFamily="49" charset="0"/>
                <a:cs typeface="Courier New" panose="02070309020205020404" pitchFamily="49" charset="0"/>
              </a:rPr>
              <a:t>MyQtApp</a:t>
            </a:r>
            <a:r>
              <a:rPr lang="en-US" sz="1600" b="1" dirty="0">
                <a:solidFill>
                  <a:srgbClr val="6A8759"/>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6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endParaRPr lang="en-US" sz="1600" b="1" dirty="0">
              <a:solidFill>
                <a:srgbClr val="9876AA"/>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sz="1600" b="1" dirty="0" err="1">
                <a:solidFill>
                  <a:srgbClr val="9876AA"/>
                </a:solidFill>
                <a:latin typeface="Courier New" panose="02070309020205020404" pitchFamily="49" charset="0"/>
                <a:cs typeface="Courier New" panose="02070309020205020404" pitchFamily="49" charset="0"/>
              </a:rPr>
              <a:t>QSettings</a:t>
            </a:r>
            <a:r>
              <a:rPr lang="en-US" sz="1600" b="1" dirty="0">
                <a:solidFill>
                  <a:srgbClr val="9876AA"/>
                </a:solidFill>
                <a:latin typeface="Courier New" panose="02070309020205020404" pitchFamily="49" charset="0"/>
                <a:cs typeface="Courier New" panose="02070309020205020404" pitchFamily="49" charset="0"/>
              </a:rPr>
              <a:t> </a:t>
            </a:r>
            <a:r>
              <a:rPr lang="en-US" sz="1600" b="1" dirty="0">
                <a:solidFill>
                  <a:srgbClr val="A9B7C6"/>
                </a:solidFill>
                <a:latin typeface="Courier New" panose="02070309020205020404" pitchFamily="49" charset="0"/>
                <a:cs typeface="Courier New" panose="02070309020205020404" pitchFamily="49" charset="0"/>
              </a:rPr>
              <a:t>settings2(</a:t>
            </a:r>
          </a:p>
          <a:p>
            <a:pPr defTabSz="914400" eaLnBrk="0" fontAlgn="base" hangingPunct="0">
              <a:spcBef>
                <a:spcPct val="0"/>
              </a:spcBef>
              <a:spcAft>
                <a:spcPct val="0"/>
              </a:spcAft>
            </a:pP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t>
            </a:r>
            <a:r>
              <a:rPr lang="en-US" sz="1600" b="1" dirty="0" err="1">
                <a:solidFill>
                  <a:srgbClr val="9876AA"/>
                </a:solidFill>
                <a:latin typeface="Courier New" panose="02070309020205020404" pitchFamily="49" charset="0"/>
                <a:cs typeface="Courier New" panose="02070309020205020404" pitchFamily="49" charset="0"/>
              </a:rPr>
              <a:t>QSettings</a:t>
            </a:r>
            <a:r>
              <a:rPr lang="en-US" sz="1600" b="1" dirty="0">
                <a:solidFill>
                  <a:srgbClr val="A9B7C6"/>
                </a:solidFill>
                <a:latin typeface="Courier New" panose="02070309020205020404" pitchFamily="49" charset="0"/>
                <a:cs typeface="Courier New" panose="02070309020205020404" pitchFamily="49" charset="0"/>
              </a:rPr>
              <a:t>::</a:t>
            </a:r>
            <a:r>
              <a:rPr lang="en-US" sz="1600" b="1" dirty="0" err="1">
                <a:solidFill>
                  <a:srgbClr val="9876AA"/>
                </a:solidFill>
                <a:latin typeface="Courier New" panose="02070309020205020404" pitchFamily="49" charset="0"/>
                <a:cs typeface="Courier New" panose="02070309020205020404" pitchFamily="49" charset="0"/>
              </a:rPr>
              <a:t>IniFormat</a:t>
            </a:r>
            <a:r>
              <a:rPr lang="en-US" sz="16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t>
            </a:r>
            <a:r>
              <a:rPr lang="en-US" sz="1600" b="1" dirty="0">
                <a:solidFill>
                  <a:srgbClr val="9876AA"/>
                </a:solidFill>
                <a:latin typeface="Courier New" panose="02070309020205020404" pitchFamily="49" charset="0"/>
                <a:cs typeface="Courier New" panose="02070309020205020404" pitchFamily="49" charset="0"/>
              </a:rPr>
              <a:t> </a:t>
            </a:r>
            <a:r>
              <a:rPr lang="en-US" sz="1600" b="1" dirty="0" err="1">
                <a:solidFill>
                  <a:srgbClr val="9876AA"/>
                </a:solidFill>
                <a:latin typeface="Courier New" panose="02070309020205020404" pitchFamily="49" charset="0"/>
                <a:cs typeface="Courier New" panose="02070309020205020404" pitchFamily="49" charset="0"/>
              </a:rPr>
              <a:t>QSettings</a:t>
            </a:r>
            <a:r>
              <a:rPr lang="en-US" sz="1600" b="1" dirty="0">
                <a:solidFill>
                  <a:srgbClr val="A9B7C6"/>
                </a:solidFill>
                <a:latin typeface="Courier New" panose="02070309020205020404" pitchFamily="49" charset="0"/>
                <a:cs typeface="Courier New" panose="02070309020205020404" pitchFamily="49" charset="0"/>
              </a:rPr>
              <a:t>::</a:t>
            </a:r>
            <a:r>
              <a:rPr lang="en-US" sz="1600" b="1" dirty="0" err="1">
                <a:solidFill>
                  <a:srgbClr val="9876AA"/>
                </a:solidFill>
                <a:latin typeface="Courier New" panose="02070309020205020404" pitchFamily="49" charset="0"/>
                <a:cs typeface="Courier New" panose="02070309020205020404" pitchFamily="49" charset="0"/>
              </a:rPr>
              <a:t>SystemScope</a:t>
            </a:r>
            <a:r>
              <a:rPr lang="en-US" sz="16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t>
            </a:r>
            <a:r>
              <a:rPr lang="en-US" sz="1600" b="1" dirty="0">
                <a:solidFill>
                  <a:srgbClr val="6A8759"/>
                </a:solidFill>
                <a:latin typeface="Courier New" panose="02070309020205020404" pitchFamily="49" charset="0"/>
                <a:cs typeface="Courier New" panose="02070309020205020404" pitchFamily="49" charset="0"/>
              </a:rPr>
              <a:t>"</a:t>
            </a:r>
            <a:r>
              <a:rPr lang="en-US" sz="1600" b="1" dirty="0" err="1">
                <a:solidFill>
                  <a:srgbClr val="6A8759"/>
                </a:solidFill>
                <a:latin typeface="Courier New" panose="02070309020205020404" pitchFamily="49" charset="0"/>
                <a:cs typeface="Courier New" panose="02070309020205020404" pitchFamily="49" charset="0"/>
              </a:rPr>
              <a:t>Luxoft</a:t>
            </a:r>
            <a:r>
              <a:rPr lang="en-US" sz="1600" b="1" dirty="0">
                <a:solidFill>
                  <a:srgbClr val="6A8759"/>
                </a:solidFill>
                <a:latin typeface="Courier New" panose="02070309020205020404" pitchFamily="49" charset="0"/>
                <a:cs typeface="Courier New" panose="02070309020205020404" pitchFamily="49" charset="0"/>
              </a:rPr>
              <a:t>"</a:t>
            </a:r>
            <a:r>
              <a:rPr lang="en-US" sz="1600" b="1" dirty="0">
                <a:solidFill>
                  <a:srgbClr val="A9B7C6"/>
                </a:solidFill>
                <a:latin typeface="Courier New" panose="02070309020205020404" pitchFamily="49" charset="0"/>
                <a:cs typeface="Courier New" panose="02070309020205020404" pitchFamily="49" charset="0"/>
              </a:rPr>
              <a:t>,</a:t>
            </a:r>
            <a:r>
              <a:rPr lang="en-US" sz="1600" b="1" dirty="0">
                <a:solidFill>
                  <a:srgbClr val="C0C0C0"/>
                </a:solidFill>
                <a:latin typeface="Courier New" pitchFamily="49" charset="0"/>
                <a:cs typeface="Courier New" pitchFamily="49" charset="0"/>
              </a:rPr>
              <a:t> </a:t>
            </a:r>
            <a:r>
              <a:rPr lang="en-US" sz="1600" b="1" dirty="0">
                <a:solidFill>
                  <a:srgbClr val="6A8759"/>
                </a:solidFill>
                <a:latin typeface="Courier New" panose="02070309020205020404" pitchFamily="49" charset="0"/>
                <a:cs typeface="Courier New" panose="02070309020205020404" pitchFamily="49" charset="0"/>
              </a:rPr>
              <a:t>"</a:t>
            </a:r>
            <a:r>
              <a:rPr lang="en-US" sz="1600" b="1" dirty="0" err="1">
                <a:solidFill>
                  <a:srgbClr val="6A8759"/>
                </a:solidFill>
                <a:latin typeface="Courier New" panose="02070309020205020404" pitchFamily="49" charset="0"/>
                <a:cs typeface="Courier New" panose="02070309020205020404" pitchFamily="49" charset="0"/>
              </a:rPr>
              <a:t>MyQtApp</a:t>
            </a:r>
            <a:r>
              <a:rPr lang="en-US" sz="1600" b="1" dirty="0">
                <a:solidFill>
                  <a:srgbClr val="6A8759"/>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600" b="1" dirty="0">
                <a:solidFill>
                  <a:srgbClr val="A9B7C6"/>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275187332"/>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REGISTRY: </a:t>
            </a:r>
            <a:r>
              <a:rPr lang="en-US" dirty="0" smtClean="0">
                <a:solidFill>
                  <a:schemeClr val="accent1"/>
                </a:solidFill>
              </a:rPr>
              <a:t>QSETTINGS</a:t>
            </a:r>
            <a:endParaRPr lang="en-US" dirty="0">
              <a:solidFill>
                <a:schemeClr val="accent1"/>
              </a:solidFill>
            </a:endParaRPr>
          </a:p>
        </p:txBody>
      </p:sp>
      <p:sp>
        <p:nvSpPr>
          <p:cNvPr id="5" name="Content Placeholder 4"/>
          <p:cNvSpPr>
            <a:spLocks noGrp="1"/>
          </p:cNvSpPr>
          <p:nvPr>
            <p:ph sz="quarter" idx="11"/>
          </p:nvPr>
        </p:nvSpPr>
        <p:spPr>
          <a:xfrm>
            <a:off x="286941" y="897732"/>
            <a:ext cx="4056459" cy="4099718"/>
          </a:xfrm>
        </p:spPr>
        <p:txBody>
          <a:bodyPr>
            <a:normAutofit fontScale="92500"/>
          </a:bodyPr>
          <a:lstStyle/>
          <a:p>
            <a:r>
              <a:rPr lang="en-US" dirty="0"/>
              <a:t>If you use </a:t>
            </a:r>
            <a:r>
              <a:rPr lang="en-US" dirty="0" err="1">
                <a:solidFill>
                  <a:schemeClr val="accent3"/>
                </a:solidFill>
              </a:rPr>
              <a:t>QSettings</a:t>
            </a:r>
            <a:r>
              <a:rPr lang="en-US" dirty="0"/>
              <a:t> from many places in your application, you might want to specify the organization name and the application </a:t>
            </a:r>
            <a:r>
              <a:rPr lang="en-US" dirty="0" smtClean="0"/>
              <a:t>name for whole application.</a:t>
            </a:r>
          </a:p>
          <a:p>
            <a:r>
              <a:rPr lang="en-US" dirty="0" smtClean="0"/>
              <a:t>Note that OS X and </a:t>
            </a:r>
            <a:r>
              <a:rPr lang="en-US" dirty="0" err="1" smtClean="0"/>
              <a:t>iOS</a:t>
            </a:r>
            <a:r>
              <a:rPr lang="en-US" dirty="0" smtClean="0"/>
              <a:t> registry is based on Internet domains. If you do not specify domain, ugly fake </a:t>
            </a:r>
            <a:r>
              <a:rPr lang="en-US" dirty="0"/>
              <a:t>domain </a:t>
            </a:r>
            <a:r>
              <a:rPr lang="en-US" dirty="0" smtClean="0"/>
              <a:t>will be derived </a:t>
            </a:r>
            <a:r>
              <a:rPr lang="en-US" dirty="0"/>
              <a:t>from the organization </a:t>
            </a:r>
            <a:r>
              <a:rPr lang="en-US" dirty="0" smtClean="0"/>
              <a:t>name.</a:t>
            </a:r>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defTabSz="914400" eaLnBrk="0" fontAlgn="base" hangingPunct="0">
              <a:spcBef>
                <a:spcPct val="0"/>
              </a:spcBef>
              <a:spcAft>
                <a:spcPct val="0"/>
              </a:spcAft>
            </a:pPr>
            <a:r>
              <a:rPr lang="en-US" sz="1300" b="1" dirty="0" err="1">
                <a:solidFill>
                  <a:srgbClr val="9876AA"/>
                </a:solidFill>
                <a:latin typeface="Courier New" panose="02070309020205020404" pitchFamily="49" charset="0"/>
                <a:cs typeface="Courier New" panose="02070309020205020404" pitchFamily="49" charset="0"/>
              </a:rPr>
              <a:t>QCoreApplication</a:t>
            </a:r>
            <a:r>
              <a:rPr lang="en-US" sz="1300" b="1" dirty="0">
                <a:solidFill>
                  <a:srgbClr val="A9B7C6"/>
                </a:solidFill>
                <a:latin typeface="Courier New" panose="02070309020205020404" pitchFamily="49" charset="0"/>
                <a:cs typeface="Courier New" panose="02070309020205020404" pitchFamily="49" charset="0"/>
              </a:rPr>
              <a:t>::</a:t>
            </a:r>
            <a:r>
              <a:rPr lang="en-US" sz="1300" b="1" dirty="0" err="1">
                <a:solidFill>
                  <a:srgbClr val="A9B7C6"/>
                </a:solidFill>
                <a:latin typeface="Courier New" panose="02070309020205020404" pitchFamily="49" charset="0"/>
                <a:cs typeface="Courier New" panose="02070309020205020404" pitchFamily="49" charset="0"/>
              </a:rPr>
              <a:t>setOrganizationName</a:t>
            </a:r>
            <a:r>
              <a:rPr lang="en-US" sz="1300" b="1" dirty="0" smtClean="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300" b="1" dirty="0">
                <a:solidFill>
                  <a:srgbClr val="A9B7C6"/>
                </a:solidFill>
                <a:latin typeface="Courier New" panose="02070309020205020404" pitchFamily="49" charset="0"/>
                <a:cs typeface="Courier New" panose="02070309020205020404" pitchFamily="49" charset="0"/>
              </a:rPr>
              <a:t> </a:t>
            </a:r>
            <a:r>
              <a:rPr lang="en-US" sz="1300" b="1" dirty="0" smtClean="0">
                <a:solidFill>
                  <a:srgbClr val="A9B7C6"/>
                </a:solidFill>
                <a:latin typeface="Courier New" panose="02070309020205020404" pitchFamily="49" charset="0"/>
                <a:cs typeface="Courier New" panose="02070309020205020404" pitchFamily="49" charset="0"/>
              </a:rPr>
              <a:t>   </a:t>
            </a:r>
            <a:r>
              <a:rPr lang="en-US" sz="1300" b="1" dirty="0" smtClean="0">
                <a:solidFill>
                  <a:srgbClr val="6A8759"/>
                </a:solidFill>
                <a:latin typeface="Courier New" panose="02070309020205020404" pitchFamily="49" charset="0"/>
                <a:cs typeface="Courier New" panose="02070309020205020404" pitchFamily="49" charset="0"/>
              </a:rPr>
              <a:t>"</a:t>
            </a:r>
            <a:r>
              <a:rPr lang="en-US" sz="1300" b="1" dirty="0" err="1">
                <a:solidFill>
                  <a:srgbClr val="6A8759"/>
                </a:solidFill>
                <a:latin typeface="Courier New" panose="02070309020205020404" pitchFamily="49" charset="0"/>
                <a:cs typeface="Courier New" panose="02070309020205020404" pitchFamily="49" charset="0"/>
              </a:rPr>
              <a:t>Luxoft</a:t>
            </a:r>
            <a:r>
              <a:rPr lang="en-US" sz="1300" b="1" dirty="0" smtClean="0">
                <a:solidFill>
                  <a:srgbClr val="6A8759"/>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300" b="1" dirty="0" smtClean="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300" b="1" dirty="0" err="1" smtClean="0">
                <a:solidFill>
                  <a:srgbClr val="9876AA"/>
                </a:solidFill>
                <a:latin typeface="Courier New" panose="02070309020205020404" pitchFamily="49" charset="0"/>
                <a:cs typeface="Courier New" panose="02070309020205020404" pitchFamily="49" charset="0"/>
              </a:rPr>
              <a:t>QCoreApplication</a:t>
            </a:r>
            <a:r>
              <a:rPr lang="en-US" sz="1300" b="1" dirty="0">
                <a:solidFill>
                  <a:srgbClr val="A9B7C6"/>
                </a:solidFill>
                <a:latin typeface="Courier New" panose="02070309020205020404" pitchFamily="49" charset="0"/>
                <a:cs typeface="Courier New" panose="02070309020205020404" pitchFamily="49" charset="0"/>
              </a:rPr>
              <a:t>::</a:t>
            </a:r>
            <a:r>
              <a:rPr lang="en-US" sz="1300" b="1" dirty="0" err="1">
                <a:solidFill>
                  <a:srgbClr val="A9B7C6"/>
                </a:solidFill>
                <a:latin typeface="Courier New" panose="02070309020205020404" pitchFamily="49" charset="0"/>
                <a:cs typeface="Courier New" panose="02070309020205020404" pitchFamily="49" charset="0"/>
              </a:rPr>
              <a:t>setOrganizationDomain</a:t>
            </a:r>
            <a:r>
              <a:rPr lang="en-US" sz="1300" b="1" dirty="0" smtClean="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300" b="1" dirty="0">
                <a:solidFill>
                  <a:srgbClr val="A9B7C6"/>
                </a:solidFill>
                <a:latin typeface="Courier New" panose="02070309020205020404" pitchFamily="49" charset="0"/>
                <a:cs typeface="Courier New" panose="02070309020205020404" pitchFamily="49" charset="0"/>
              </a:rPr>
              <a:t> </a:t>
            </a:r>
            <a:r>
              <a:rPr lang="en-US" sz="1300" b="1" dirty="0" smtClean="0">
                <a:solidFill>
                  <a:srgbClr val="A9B7C6"/>
                </a:solidFill>
                <a:latin typeface="Courier New" panose="02070309020205020404" pitchFamily="49" charset="0"/>
                <a:cs typeface="Courier New" panose="02070309020205020404" pitchFamily="49" charset="0"/>
              </a:rPr>
              <a:t>   </a:t>
            </a:r>
            <a:r>
              <a:rPr lang="en-US" sz="1300" b="1" dirty="0" smtClean="0">
                <a:solidFill>
                  <a:srgbClr val="6A8759"/>
                </a:solidFill>
                <a:latin typeface="Courier New" panose="02070309020205020404" pitchFamily="49" charset="0"/>
                <a:cs typeface="Courier New" panose="02070309020205020404" pitchFamily="49" charset="0"/>
              </a:rPr>
              <a:t>"</a:t>
            </a:r>
            <a:r>
              <a:rPr lang="en-US" sz="1300" b="1" dirty="0">
                <a:solidFill>
                  <a:srgbClr val="6A8759"/>
                </a:solidFill>
                <a:latin typeface="Courier New" panose="02070309020205020404" pitchFamily="49" charset="0"/>
                <a:cs typeface="Courier New" panose="02070309020205020404" pitchFamily="49" charset="0"/>
              </a:rPr>
              <a:t>luxoft.com</a:t>
            </a:r>
            <a:r>
              <a:rPr lang="en-US" sz="1300" b="1" dirty="0" smtClean="0">
                <a:solidFill>
                  <a:srgbClr val="6A8759"/>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300" b="1" dirty="0" smtClean="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300" b="1" dirty="0" err="1" smtClean="0">
                <a:solidFill>
                  <a:srgbClr val="9876AA"/>
                </a:solidFill>
                <a:latin typeface="Courier New" panose="02070309020205020404" pitchFamily="49" charset="0"/>
                <a:cs typeface="Courier New" panose="02070309020205020404" pitchFamily="49" charset="0"/>
              </a:rPr>
              <a:t>QCoreApplication</a:t>
            </a:r>
            <a:r>
              <a:rPr lang="en-US" sz="1300" b="1" dirty="0">
                <a:solidFill>
                  <a:srgbClr val="A9B7C6"/>
                </a:solidFill>
                <a:latin typeface="Courier New" panose="02070309020205020404" pitchFamily="49" charset="0"/>
                <a:cs typeface="Courier New" panose="02070309020205020404" pitchFamily="49" charset="0"/>
              </a:rPr>
              <a:t>::</a:t>
            </a:r>
            <a:r>
              <a:rPr lang="en-US" sz="1300" b="1" dirty="0" err="1">
                <a:solidFill>
                  <a:srgbClr val="A9B7C6"/>
                </a:solidFill>
                <a:latin typeface="Courier New" panose="02070309020205020404" pitchFamily="49" charset="0"/>
                <a:cs typeface="Courier New" panose="02070309020205020404" pitchFamily="49" charset="0"/>
              </a:rPr>
              <a:t>setApplicationName</a:t>
            </a:r>
            <a:r>
              <a:rPr lang="en-US" sz="1300" b="1" dirty="0" smtClean="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300" b="1" dirty="0">
                <a:solidFill>
                  <a:srgbClr val="A9B7C6"/>
                </a:solidFill>
                <a:latin typeface="Courier New" panose="02070309020205020404" pitchFamily="49" charset="0"/>
                <a:cs typeface="Courier New" panose="02070309020205020404" pitchFamily="49" charset="0"/>
              </a:rPr>
              <a:t> </a:t>
            </a:r>
            <a:r>
              <a:rPr lang="en-US" sz="1300" b="1" dirty="0" smtClean="0">
                <a:solidFill>
                  <a:srgbClr val="A9B7C6"/>
                </a:solidFill>
                <a:latin typeface="Courier New" panose="02070309020205020404" pitchFamily="49" charset="0"/>
                <a:cs typeface="Courier New" panose="02070309020205020404" pitchFamily="49" charset="0"/>
              </a:rPr>
              <a:t>   </a:t>
            </a:r>
            <a:r>
              <a:rPr lang="en-US" sz="1300" b="1" dirty="0" smtClean="0">
                <a:solidFill>
                  <a:srgbClr val="6A8759"/>
                </a:solidFill>
                <a:latin typeface="Courier New" panose="02070309020205020404" pitchFamily="49" charset="0"/>
                <a:cs typeface="Courier New" panose="02070309020205020404" pitchFamily="49" charset="0"/>
              </a:rPr>
              <a:t>"</a:t>
            </a:r>
            <a:r>
              <a:rPr lang="en-US" sz="1300" b="1" dirty="0" err="1">
                <a:solidFill>
                  <a:srgbClr val="6A8759"/>
                </a:solidFill>
                <a:latin typeface="Courier New" panose="02070309020205020404" pitchFamily="49" charset="0"/>
                <a:cs typeface="Courier New" panose="02070309020205020404" pitchFamily="49" charset="0"/>
              </a:rPr>
              <a:t>MyQtApp</a:t>
            </a:r>
            <a:r>
              <a:rPr lang="en-US" sz="1300" b="1" dirty="0" smtClean="0">
                <a:solidFill>
                  <a:srgbClr val="6A8759"/>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300" b="1" dirty="0" smtClean="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endParaRPr lang="en-US" sz="1300" b="1" dirty="0">
              <a:solidFill>
                <a:srgbClr val="A9B7C6"/>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sz="1300" b="1" dirty="0" smtClean="0">
                <a:solidFill>
                  <a:srgbClr val="808080"/>
                </a:solidFill>
                <a:latin typeface="Courier New" panose="02070309020205020404" pitchFamily="49" charset="0"/>
                <a:cs typeface="Courier New" panose="02070309020205020404" pitchFamily="49" charset="0"/>
              </a:rPr>
              <a:t>// ...</a:t>
            </a:r>
          </a:p>
          <a:p>
            <a:pPr defTabSz="914400" eaLnBrk="0" fontAlgn="base" hangingPunct="0">
              <a:spcBef>
                <a:spcPct val="0"/>
              </a:spcBef>
              <a:spcAft>
                <a:spcPct val="0"/>
              </a:spcAft>
            </a:pPr>
            <a:endParaRPr lang="en-US" sz="1300" b="1" dirty="0">
              <a:solidFill>
                <a:srgbClr val="808080"/>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sz="1300" b="1" dirty="0" err="1" smtClean="0">
                <a:solidFill>
                  <a:srgbClr val="9876AA"/>
                </a:solidFill>
                <a:latin typeface="Courier New" panose="02070309020205020404" pitchFamily="49" charset="0"/>
                <a:cs typeface="Courier New" panose="02070309020205020404" pitchFamily="49" charset="0"/>
              </a:rPr>
              <a:t>QSettings</a:t>
            </a:r>
            <a:r>
              <a:rPr lang="en-US" sz="1300" b="1" dirty="0" smtClean="0">
                <a:solidFill>
                  <a:srgbClr val="C0C0C0"/>
                </a:solidFill>
                <a:latin typeface="Courier New" pitchFamily="49" charset="0"/>
                <a:cs typeface="Courier New" pitchFamily="49" charset="0"/>
              </a:rPr>
              <a:t> </a:t>
            </a:r>
            <a:r>
              <a:rPr lang="en-US" sz="1300" b="1" dirty="0">
                <a:solidFill>
                  <a:srgbClr val="A9B7C6"/>
                </a:solidFill>
                <a:latin typeface="Courier New" panose="02070309020205020404" pitchFamily="49" charset="0"/>
                <a:cs typeface="Courier New" panose="02070309020205020404" pitchFamily="49" charset="0"/>
              </a:rPr>
              <a:t>settings; </a:t>
            </a:r>
            <a:r>
              <a:rPr lang="en-US" sz="1300" b="1" dirty="0">
                <a:solidFill>
                  <a:srgbClr val="C0C0C0"/>
                </a:solidFill>
                <a:latin typeface="Courier New" pitchFamily="49" charset="0"/>
                <a:cs typeface="Courier New" pitchFamily="49" charset="0"/>
              </a:rPr>
              <a:t/>
            </a:r>
            <a:br>
              <a:rPr lang="en-US" sz="1300" b="1" dirty="0">
                <a:solidFill>
                  <a:srgbClr val="C0C0C0"/>
                </a:solidFill>
                <a:latin typeface="Courier New" pitchFamily="49" charset="0"/>
                <a:cs typeface="Courier New" pitchFamily="49" charset="0"/>
              </a:rPr>
            </a:br>
            <a:endParaRPr lang="en-US" sz="1300" b="1" dirty="0">
              <a:solidFill>
                <a:srgbClr val="A9B7C6"/>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86883983"/>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REGISTRY: </a:t>
            </a:r>
            <a:r>
              <a:rPr lang="en-US" dirty="0" smtClean="0">
                <a:solidFill>
                  <a:schemeClr val="accent1"/>
                </a:solidFill>
              </a:rPr>
              <a:t>QSETTINGS EXAMPLE</a:t>
            </a:r>
            <a:endParaRPr lang="en-US" dirty="0">
              <a:solidFill>
                <a:schemeClr val="accent1"/>
              </a:solidFill>
            </a:endParaRPr>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lvl="0" defTabSz="914400" eaLnBrk="0" fontAlgn="base" hangingPunct="0">
              <a:spcBef>
                <a:spcPct val="0"/>
              </a:spcBef>
              <a:spcAft>
                <a:spcPct val="0"/>
              </a:spcAft>
            </a:pPr>
            <a:r>
              <a:rPr lang="en-US" sz="1600" b="1" dirty="0" err="1">
                <a:solidFill>
                  <a:srgbClr val="A9B7C6"/>
                </a:solidFill>
                <a:latin typeface="Courier New" panose="02070309020205020404" pitchFamily="49" charset="0"/>
                <a:cs typeface="Courier New" panose="02070309020205020404" pitchFamily="49" charset="0"/>
              </a:rPr>
              <a:t>settings.beginGroup</a:t>
            </a:r>
            <a:r>
              <a:rPr lang="en-US" sz="1600"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t>
            </a:r>
            <a:r>
              <a:rPr lang="en-US" sz="1600" b="1" dirty="0">
                <a:solidFill>
                  <a:srgbClr val="6A8759"/>
                </a:solidFill>
                <a:latin typeface="Courier New" panose="02070309020205020404" pitchFamily="49" charset="0"/>
                <a:cs typeface="Courier New" panose="02070309020205020404" pitchFamily="49" charset="0"/>
              </a:rPr>
              <a:t>"</a:t>
            </a:r>
            <a:r>
              <a:rPr lang="en-US" sz="1600" b="1" dirty="0" err="1">
                <a:solidFill>
                  <a:srgbClr val="6A8759"/>
                </a:solidFill>
                <a:latin typeface="Courier New" panose="02070309020205020404" pitchFamily="49" charset="0"/>
                <a:cs typeface="Courier New" panose="02070309020205020404" pitchFamily="49" charset="0"/>
              </a:rPr>
              <a:t>mainwindow</a:t>
            </a:r>
            <a:r>
              <a:rPr lang="en-US" sz="1600" b="1" dirty="0">
                <a:solidFill>
                  <a:srgbClr val="6A8759"/>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sz="1600"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endParaRPr lang="en-US" sz="1600" b="1" dirty="0">
              <a:solidFill>
                <a:srgbClr val="A9B7C6"/>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sz="1600" b="1" dirty="0" err="1">
                <a:solidFill>
                  <a:srgbClr val="A9B7C6"/>
                </a:solidFill>
                <a:latin typeface="Courier New" panose="02070309020205020404" pitchFamily="49" charset="0"/>
                <a:cs typeface="Courier New" panose="02070309020205020404" pitchFamily="49" charset="0"/>
              </a:rPr>
              <a:t>settings.setValue</a:t>
            </a:r>
            <a:r>
              <a:rPr lang="en-US" sz="16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t>
            </a:r>
            <a:r>
              <a:rPr lang="en-US" sz="1600" b="1" dirty="0">
                <a:solidFill>
                  <a:srgbClr val="6A8759"/>
                </a:solidFill>
                <a:latin typeface="Courier New" panose="02070309020205020404" pitchFamily="49" charset="0"/>
                <a:cs typeface="Courier New" panose="02070309020205020404" pitchFamily="49" charset="0"/>
              </a:rPr>
              <a:t>"size"</a:t>
            </a:r>
            <a:r>
              <a:rPr lang="en-US" sz="16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600" b="1" dirty="0">
                <a:solidFill>
                  <a:srgbClr val="A9B7C6"/>
                </a:solidFill>
                <a:latin typeface="Courier New" panose="02070309020205020404" pitchFamily="49" charset="0"/>
                <a:cs typeface="Courier New" panose="02070309020205020404" pitchFamily="49" charset="0"/>
              </a:rPr>
              <a:t>    win-&gt;size()</a:t>
            </a:r>
          </a:p>
          <a:p>
            <a:pPr defTabSz="914400" eaLnBrk="0" fontAlgn="base" hangingPunct="0">
              <a:spcBef>
                <a:spcPct val="0"/>
              </a:spcBef>
              <a:spcAft>
                <a:spcPct val="0"/>
              </a:spcAft>
            </a:pPr>
            <a:r>
              <a:rPr lang="en-US" sz="16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600" b="1" dirty="0" err="1">
                <a:solidFill>
                  <a:srgbClr val="A9B7C6"/>
                </a:solidFill>
                <a:latin typeface="Courier New" panose="02070309020205020404" pitchFamily="49" charset="0"/>
                <a:cs typeface="Courier New" panose="02070309020205020404" pitchFamily="49" charset="0"/>
              </a:rPr>
              <a:t>settings.setValue</a:t>
            </a:r>
            <a:r>
              <a:rPr lang="en-US" sz="16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t>
            </a:r>
            <a:r>
              <a:rPr lang="en-US" sz="1600" b="1" dirty="0">
                <a:solidFill>
                  <a:srgbClr val="6A8759"/>
                </a:solidFill>
                <a:latin typeface="Courier New" panose="02070309020205020404" pitchFamily="49" charset="0"/>
                <a:cs typeface="Courier New" panose="02070309020205020404" pitchFamily="49" charset="0"/>
              </a:rPr>
              <a:t>"</a:t>
            </a:r>
            <a:r>
              <a:rPr lang="en-US" sz="1600" b="1" dirty="0" err="1">
                <a:solidFill>
                  <a:srgbClr val="6A8759"/>
                </a:solidFill>
                <a:latin typeface="Courier New" panose="02070309020205020404" pitchFamily="49" charset="0"/>
                <a:cs typeface="Courier New" panose="02070309020205020404" pitchFamily="49" charset="0"/>
              </a:rPr>
              <a:t>fullScreen</a:t>
            </a:r>
            <a:r>
              <a:rPr lang="en-US" sz="1600" b="1" dirty="0">
                <a:solidFill>
                  <a:srgbClr val="6A8759"/>
                </a:solidFill>
                <a:latin typeface="Courier New" panose="02070309020205020404" pitchFamily="49" charset="0"/>
                <a:cs typeface="Courier New" panose="02070309020205020404" pitchFamily="49" charset="0"/>
              </a:rPr>
              <a:t>"</a:t>
            </a:r>
            <a:r>
              <a:rPr lang="en-US" sz="1600"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t>
            </a:r>
            <a:r>
              <a:rPr lang="en-US" sz="1600" b="1" dirty="0">
                <a:solidFill>
                  <a:srgbClr val="A9B7C6"/>
                </a:solidFill>
                <a:latin typeface="Courier New" panose="02070309020205020404" pitchFamily="49" charset="0"/>
                <a:cs typeface="Courier New" panose="02070309020205020404" pitchFamily="49" charset="0"/>
              </a:rPr>
              <a:t>win-&gt;</a:t>
            </a:r>
            <a:r>
              <a:rPr lang="en-US" sz="1600" b="1" dirty="0" err="1">
                <a:solidFill>
                  <a:srgbClr val="A9B7C6"/>
                </a:solidFill>
                <a:latin typeface="Courier New" panose="02070309020205020404" pitchFamily="49" charset="0"/>
                <a:cs typeface="Courier New" panose="02070309020205020404" pitchFamily="49" charset="0"/>
              </a:rPr>
              <a:t>isFullScreen</a:t>
            </a:r>
            <a:r>
              <a:rPr lang="en-US" sz="1600"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sz="1600"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endParaRPr lang="en-US" sz="1600" b="1" dirty="0">
              <a:solidFill>
                <a:srgbClr val="A9B7C6"/>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sz="1600" b="1" dirty="0" err="1">
                <a:solidFill>
                  <a:srgbClr val="A9B7C6"/>
                </a:solidFill>
                <a:latin typeface="Courier New" panose="02070309020205020404" pitchFamily="49" charset="0"/>
                <a:cs typeface="Courier New" panose="02070309020205020404" pitchFamily="49" charset="0"/>
              </a:rPr>
              <a:t>settings.endGroup</a:t>
            </a:r>
            <a:r>
              <a:rPr lang="en-US" sz="1600" b="1" dirty="0">
                <a:solidFill>
                  <a:srgbClr val="A9B7C6"/>
                </a:solidFill>
                <a:latin typeface="Courier New" panose="02070309020205020404" pitchFamily="49" charset="0"/>
                <a:cs typeface="Courier New" panose="02070309020205020404" pitchFamily="49" charset="0"/>
              </a:rPr>
              <a:t>();</a:t>
            </a:r>
            <a:endParaRPr lang="en-US" altLang="en-US" sz="1600" b="1" dirty="0">
              <a:solidFill>
                <a:srgbClr val="A9B7C6"/>
              </a:solidFill>
              <a:latin typeface="Courier New" panose="02070309020205020404" pitchFamily="49" charset="0"/>
              <a:cs typeface="Courier New" panose="02070309020205020404" pitchFamily="49" charset="0"/>
            </a:endParaRPr>
          </a:p>
        </p:txBody>
      </p:sp>
      <p:sp>
        <p:nvSpPr>
          <p:cNvPr id="6" name="Rectangle 1"/>
          <p:cNvSpPr>
            <a:spLocks noChangeArrowheads="1"/>
          </p:cNvSpPr>
          <p:nvPr/>
        </p:nvSpPr>
        <p:spPr bwMode="auto">
          <a:xfrm>
            <a:off x="149626" y="955531"/>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defTabSz="914400" eaLnBrk="0" fontAlgn="base" hangingPunct="0">
              <a:spcBef>
                <a:spcPct val="0"/>
              </a:spcBef>
              <a:spcAft>
                <a:spcPct val="0"/>
              </a:spcAft>
            </a:pPr>
            <a:r>
              <a:rPr lang="en-US" sz="1600" b="1" dirty="0">
                <a:solidFill>
                  <a:srgbClr val="808080"/>
                </a:solidFill>
                <a:latin typeface="Courier New" panose="02070309020205020404" pitchFamily="49" charset="0"/>
                <a:cs typeface="Courier New" panose="02070309020205020404" pitchFamily="49" charset="0"/>
              </a:rPr>
              <a:t>// storing </a:t>
            </a:r>
            <a:r>
              <a:rPr lang="en-US" sz="1600" b="1" dirty="0" err="1">
                <a:solidFill>
                  <a:srgbClr val="808080"/>
                </a:solidFill>
                <a:latin typeface="Courier New" panose="02070309020205020404" pitchFamily="49" charset="0"/>
                <a:cs typeface="Courier New" panose="02070309020205020404" pitchFamily="49" charset="0"/>
              </a:rPr>
              <a:t>QSize</a:t>
            </a:r>
            <a:r>
              <a:rPr lang="en-US" sz="1600" b="1" dirty="0">
                <a:solidFill>
                  <a:srgbClr val="808080"/>
                </a:solidFill>
                <a:latin typeface="Courier New" panose="02070309020205020404" pitchFamily="49" charset="0"/>
                <a:cs typeface="Courier New" panose="02070309020205020404" pitchFamily="49" charset="0"/>
              </a:rPr>
              <a:t> in </a:t>
            </a:r>
            <a:r>
              <a:rPr lang="en-US" sz="1600" b="1" dirty="0" err="1">
                <a:solidFill>
                  <a:srgbClr val="808080"/>
                </a:solidFill>
                <a:latin typeface="Courier New" panose="02070309020205020404" pitchFamily="49" charset="0"/>
                <a:cs typeface="Courier New" panose="02070309020205020404" pitchFamily="49" charset="0"/>
              </a:rPr>
              <a:t>QVariant</a:t>
            </a:r>
            <a:endParaRPr lang="en-US" sz="1600" b="1" dirty="0">
              <a:solidFill>
                <a:srgbClr val="808080"/>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sz="1600" b="1" dirty="0" err="1">
                <a:solidFill>
                  <a:srgbClr val="A9B7C6"/>
                </a:solidFill>
                <a:latin typeface="Courier New" panose="02070309020205020404" pitchFamily="49" charset="0"/>
                <a:cs typeface="Courier New" panose="02070309020205020404" pitchFamily="49" charset="0"/>
              </a:rPr>
              <a:t>settings.setValue</a:t>
            </a:r>
            <a:r>
              <a:rPr lang="en-US" sz="16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t>
            </a:r>
            <a:r>
              <a:rPr lang="en-US" sz="1600" b="1" dirty="0">
                <a:solidFill>
                  <a:srgbClr val="6A8759"/>
                </a:solidFill>
                <a:latin typeface="Courier New" panose="02070309020205020404" pitchFamily="49" charset="0"/>
                <a:cs typeface="Courier New" panose="02070309020205020404" pitchFamily="49" charset="0"/>
              </a:rPr>
              <a:t>"</a:t>
            </a:r>
            <a:r>
              <a:rPr lang="en-US" sz="1600" b="1" dirty="0" err="1">
                <a:solidFill>
                  <a:srgbClr val="6A8759"/>
                </a:solidFill>
                <a:latin typeface="Courier New" panose="02070309020205020404" pitchFamily="49" charset="0"/>
                <a:cs typeface="Courier New" panose="02070309020205020404" pitchFamily="49" charset="0"/>
              </a:rPr>
              <a:t>mainwindow</a:t>
            </a:r>
            <a:r>
              <a:rPr lang="en-US" sz="1600" b="1" dirty="0">
                <a:solidFill>
                  <a:srgbClr val="6A8759"/>
                </a:solidFill>
                <a:latin typeface="Courier New" panose="02070309020205020404" pitchFamily="49" charset="0"/>
                <a:cs typeface="Courier New" panose="02070309020205020404" pitchFamily="49" charset="0"/>
              </a:rPr>
              <a:t>/size"</a:t>
            </a:r>
            <a:r>
              <a:rPr lang="en-US" sz="16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600" b="1" dirty="0">
                <a:solidFill>
                  <a:srgbClr val="A9B7C6"/>
                </a:solidFill>
                <a:latin typeface="Courier New" panose="02070309020205020404" pitchFamily="49" charset="0"/>
                <a:cs typeface="Courier New" panose="02070309020205020404" pitchFamily="49" charset="0"/>
              </a:rPr>
              <a:t>    win-&gt;size()</a:t>
            </a:r>
          </a:p>
          <a:p>
            <a:pPr defTabSz="914400" eaLnBrk="0" fontAlgn="base" hangingPunct="0">
              <a:spcBef>
                <a:spcPct val="0"/>
              </a:spcBef>
              <a:spcAft>
                <a:spcPct val="0"/>
              </a:spcAft>
            </a:pPr>
            <a:r>
              <a:rPr lang="en-US" sz="1600"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endParaRPr lang="en-US" sz="1600" b="1" dirty="0" smtClean="0">
              <a:solidFill>
                <a:srgbClr val="000000"/>
              </a:solidFill>
              <a:latin typeface="Courier New" pitchFamily="49" charset="0"/>
              <a:cs typeface="Courier New" pitchFamily="49" charset="0"/>
            </a:endParaRPr>
          </a:p>
          <a:p>
            <a:pPr lvl="0" defTabSz="914400" eaLnBrk="0" fontAlgn="base" hangingPunct="0">
              <a:spcBef>
                <a:spcPct val="0"/>
              </a:spcBef>
              <a:spcAft>
                <a:spcPct val="0"/>
              </a:spcAft>
            </a:pPr>
            <a:r>
              <a:rPr lang="en-US" sz="1600" b="1" dirty="0">
                <a:solidFill>
                  <a:srgbClr val="808080"/>
                </a:solidFill>
                <a:latin typeface="Courier New" panose="02070309020205020404" pitchFamily="49" charset="0"/>
                <a:cs typeface="Courier New" panose="02070309020205020404" pitchFamily="49" charset="0"/>
              </a:rPr>
              <a:t>// storing </a:t>
            </a:r>
            <a:r>
              <a:rPr lang="en-US" sz="1600" b="1" dirty="0" err="1">
                <a:solidFill>
                  <a:srgbClr val="808080"/>
                </a:solidFill>
                <a:latin typeface="Courier New" panose="02070309020205020404" pitchFamily="49" charset="0"/>
                <a:cs typeface="Courier New" panose="02070309020205020404" pitchFamily="49" charset="0"/>
              </a:rPr>
              <a:t>bool</a:t>
            </a:r>
            <a:r>
              <a:rPr lang="en-US" sz="1600" b="1" dirty="0">
                <a:solidFill>
                  <a:srgbClr val="808080"/>
                </a:solidFill>
                <a:latin typeface="Courier New" panose="02070309020205020404" pitchFamily="49" charset="0"/>
                <a:cs typeface="Courier New" panose="02070309020205020404" pitchFamily="49" charset="0"/>
              </a:rPr>
              <a:t> in </a:t>
            </a:r>
            <a:r>
              <a:rPr lang="en-US" sz="1600" b="1" dirty="0" err="1">
                <a:solidFill>
                  <a:srgbClr val="808080"/>
                </a:solidFill>
                <a:latin typeface="Courier New" panose="02070309020205020404" pitchFamily="49" charset="0"/>
                <a:cs typeface="Courier New" panose="02070309020205020404" pitchFamily="49" charset="0"/>
              </a:rPr>
              <a:t>QVariant</a:t>
            </a:r>
            <a:endParaRPr lang="en-US" sz="1600" b="1" dirty="0">
              <a:solidFill>
                <a:srgbClr val="808080"/>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sz="1600" b="1" dirty="0" err="1">
                <a:solidFill>
                  <a:srgbClr val="A9B7C6"/>
                </a:solidFill>
                <a:latin typeface="Courier New" panose="02070309020205020404" pitchFamily="49" charset="0"/>
                <a:cs typeface="Courier New" panose="02070309020205020404" pitchFamily="49" charset="0"/>
              </a:rPr>
              <a:t>settings.setValue</a:t>
            </a:r>
            <a:r>
              <a:rPr lang="en-US" sz="16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t>
            </a:r>
            <a:r>
              <a:rPr lang="en-US" sz="1600" b="1" dirty="0">
                <a:solidFill>
                  <a:srgbClr val="6A8759"/>
                </a:solidFill>
                <a:latin typeface="Courier New" panose="02070309020205020404" pitchFamily="49" charset="0"/>
                <a:cs typeface="Courier New" panose="02070309020205020404" pitchFamily="49" charset="0"/>
              </a:rPr>
              <a:t>"</a:t>
            </a:r>
            <a:r>
              <a:rPr lang="en-US" sz="1600" b="1" dirty="0" err="1">
                <a:solidFill>
                  <a:srgbClr val="6A8759"/>
                </a:solidFill>
                <a:latin typeface="Courier New" panose="02070309020205020404" pitchFamily="49" charset="0"/>
                <a:cs typeface="Courier New" panose="02070309020205020404" pitchFamily="49" charset="0"/>
              </a:rPr>
              <a:t>mainwindow</a:t>
            </a:r>
            <a:r>
              <a:rPr lang="en-US" sz="1600" b="1" dirty="0">
                <a:solidFill>
                  <a:srgbClr val="6A8759"/>
                </a:solidFill>
                <a:latin typeface="Courier New" panose="02070309020205020404" pitchFamily="49" charset="0"/>
                <a:cs typeface="Courier New" panose="02070309020205020404" pitchFamily="49" charset="0"/>
              </a:rPr>
              <a:t>/</a:t>
            </a:r>
            <a:r>
              <a:rPr lang="en-US" sz="1600" b="1" dirty="0" err="1">
                <a:solidFill>
                  <a:srgbClr val="6A8759"/>
                </a:solidFill>
                <a:latin typeface="Courier New" panose="02070309020205020404" pitchFamily="49" charset="0"/>
                <a:cs typeface="Courier New" panose="02070309020205020404" pitchFamily="49" charset="0"/>
              </a:rPr>
              <a:t>fullScreen</a:t>
            </a:r>
            <a:r>
              <a:rPr lang="en-US" sz="1600" b="1" dirty="0">
                <a:solidFill>
                  <a:srgbClr val="6A8759"/>
                </a:solidFill>
                <a:latin typeface="Courier New" panose="02070309020205020404" pitchFamily="49" charset="0"/>
                <a:cs typeface="Courier New" panose="02070309020205020404" pitchFamily="49" charset="0"/>
              </a:rPr>
              <a:t>"</a:t>
            </a:r>
            <a:r>
              <a:rPr lang="en-US" sz="16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600" b="1" dirty="0">
                <a:solidFill>
                  <a:srgbClr val="A9B7C6"/>
                </a:solidFill>
                <a:latin typeface="Courier New" panose="02070309020205020404" pitchFamily="49" charset="0"/>
                <a:cs typeface="Courier New" panose="02070309020205020404" pitchFamily="49" charset="0"/>
              </a:rPr>
              <a:t>    win-&gt;</a:t>
            </a:r>
            <a:r>
              <a:rPr lang="en-US" sz="1600" b="1" dirty="0" err="1">
                <a:solidFill>
                  <a:srgbClr val="A9B7C6"/>
                </a:solidFill>
                <a:latin typeface="Courier New" panose="02070309020205020404" pitchFamily="49" charset="0"/>
                <a:cs typeface="Courier New" panose="02070309020205020404" pitchFamily="49" charset="0"/>
              </a:rPr>
              <a:t>isFullScreen</a:t>
            </a:r>
            <a:r>
              <a:rPr lang="en-US" sz="16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600" b="1" dirty="0">
                <a:solidFill>
                  <a:srgbClr val="A9B7C6"/>
                </a:solidFill>
                <a:latin typeface="Courier New" panose="02070309020205020404" pitchFamily="49" charset="0"/>
                <a:cs typeface="Courier New" panose="02070309020205020404" pitchFamily="49" charset="0"/>
              </a:rPr>
              <a:t>);</a:t>
            </a:r>
            <a:endParaRPr lang="en-US" altLang="en-US" sz="1600" b="1" dirty="0">
              <a:solidFill>
                <a:srgbClr val="A9B7C6"/>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23632796"/>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REGISTRY: </a:t>
            </a:r>
            <a:r>
              <a:rPr lang="en-US" dirty="0" smtClean="0">
                <a:solidFill>
                  <a:schemeClr val="accent1"/>
                </a:solidFill>
              </a:rPr>
              <a:t>QSETTINGS EXAMPLE</a:t>
            </a:r>
            <a:endParaRPr lang="en-US" dirty="0">
              <a:solidFill>
                <a:schemeClr val="accent1"/>
              </a:solidFill>
            </a:endParaRPr>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defTabSz="914400" eaLnBrk="0" fontAlgn="base" hangingPunct="0">
              <a:spcBef>
                <a:spcPct val="0"/>
              </a:spcBef>
              <a:spcAft>
                <a:spcPct val="0"/>
              </a:spcAft>
            </a:pPr>
            <a:r>
              <a:rPr lang="en-US" b="1" dirty="0">
                <a:solidFill>
                  <a:srgbClr val="CC7832"/>
                </a:solidFill>
                <a:latin typeface="Courier New" panose="02070309020205020404" pitchFamily="49" charset="0"/>
                <a:cs typeface="Courier New" panose="02070309020205020404" pitchFamily="49" charset="0"/>
              </a:rPr>
              <a:t>void</a:t>
            </a:r>
            <a:r>
              <a:rPr lang="en-US" b="1" dirty="0">
                <a:solidFill>
                  <a:srgbClr val="C0C0C0"/>
                </a:solidFill>
                <a:latin typeface="Courier New" pitchFamily="49" charset="0"/>
                <a:cs typeface="Courier New" pitchFamily="49" charset="0"/>
              </a:rPr>
              <a:t> </a:t>
            </a:r>
            <a:r>
              <a:rPr lang="en-US" b="1" dirty="0" err="1">
                <a:solidFill>
                  <a:srgbClr val="9876AA"/>
                </a:solidFill>
                <a:latin typeface="Courier New" panose="02070309020205020404" pitchFamily="49" charset="0"/>
                <a:cs typeface="Courier New" panose="02070309020205020404" pitchFamily="49" charset="0"/>
              </a:rPr>
              <a:t>MainWindow</a:t>
            </a:r>
            <a:r>
              <a:rPr lang="en-US" b="1" dirty="0">
                <a:solidFill>
                  <a:srgbClr val="A9B7C6"/>
                </a:solidFill>
                <a:latin typeface="Courier New" panose="02070309020205020404" pitchFamily="49" charset="0"/>
                <a:cs typeface="Courier New" panose="02070309020205020404" pitchFamily="49" charset="0"/>
              </a:rPr>
              <a:t>::</a:t>
            </a:r>
            <a:r>
              <a:rPr lang="en-US" b="1" dirty="0" err="1">
                <a:solidFill>
                  <a:srgbClr val="A9B7C6"/>
                </a:solidFill>
                <a:latin typeface="Courier New" panose="02070309020205020404" pitchFamily="49" charset="0"/>
                <a:cs typeface="Courier New" panose="02070309020205020404" pitchFamily="49" charset="0"/>
              </a:rPr>
              <a:t>readSettings</a:t>
            </a:r>
            <a:r>
              <a:rPr lang="en-US" b="1" dirty="0">
                <a:solidFill>
                  <a:srgbClr val="A9B7C6"/>
                </a:solidFill>
                <a:latin typeface="Courier New" panose="02070309020205020404" pitchFamily="49" charset="0"/>
                <a:cs typeface="Courier New" panose="02070309020205020404" pitchFamily="49" charset="0"/>
              </a:rPr>
              <a:t>() {</a:t>
            </a:r>
          </a:p>
          <a:p>
            <a:pPr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    </a:t>
            </a:r>
            <a:r>
              <a:rPr lang="en-US" b="1" dirty="0" err="1">
                <a:solidFill>
                  <a:srgbClr val="A9B7C6"/>
                </a:solidFill>
                <a:latin typeface="Courier New" panose="02070309020205020404" pitchFamily="49" charset="0"/>
                <a:cs typeface="Courier New" panose="02070309020205020404" pitchFamily="49" charset="0"/>
              </a:rPr>
              <a:t>QSettings</a:t>
            </a:r>
            <a:r>
              <a:rPr lang="en-US" b="1" dirty="0">
                <a:solidFill>
                  <a:srgbClr val="A9B7C6"/>
                </a:solidFill>
                <a:latin typeface="Courier New" panose="02070309020205020404" pitchFamily="49" charset="0"/>
                <a:cs typeface="Courier New" panose="02070309020205020404" pitchFamily="49" charset="0"/>
              </a:rPr>
              <a:t> settings(</a:t>
            </a:r>
          </a:p>
          <a:p>
            <a:pPr lvl="0" defTabSz="914400" eaLnBrk="0" fontAlgn="base" hangingPunct="0">
              <a:spcBef>
                <a:spcPct val="0"/>
              </a:spcBef>
              <a:spcAft>
                <a:spcPct val="0"/>
              </a:spcAft>
            </a:pPr>
            <a:r>
              <a:rPr lang="en-US" b="1" dirty="0">
                <a:solidFill>
                  <a:srgbClr val="000000"/>
                </a:solidFill>
                <a:latin typeface="Courier New" pitchFamily="49" charset="0"/>
                <a:cs typeface="Courier New" pitchFamily="49" charset="0"/>
              </a:rPr>
              <a:t> </a:t>
            </a:r>
            <a:r>
              <a:rPr lang="en-US" b="1" dirty="0" smtClean="0">
                <a:solidFill>
                  <a:srgbClr val="000000"/>
                </a:solidFill>
                <a:latin typeface="Courier New" pitchFamily="49" charset="0"/>
                <a:cs typeface="Courier New" pitchFamily="49" charset="0"/>
              </a:rPr>
              <a:t>        </a:t>
            </a:r>
            <a:r>
              <a:rPr lang="en-US" b="1" dirty="0">
                <a:solidFill>
                  <a:srgbClr val="6A8759"/>
                </a:solidFill>
                <a:latin typeface="Courier New" panose="02070309020205020404" pitchFamily="49" charset="0"/>
                <a:cs typeface="Courier New" panose="02070309020205020404" pitchFamily="49" charset="0"/>
              </a:rPr>
              <a:t>"</a:t>
            </a:r>
            <a:r>
              <a:rPr lang="en-US" b="1" dirty="0" err="1">
                <a:solidFill>
                  <a:srgbClr val="6A8759"/>
                </a:solidFill>
                <a:latin typeface="Courier New" panose="02070309020205020404" pitchFamily="49" charset="0"/>
                <a:cs typeface="Courier New" panose="02070309020205020404" pitchFamily="49" charset="0"/>
              </a:rPr>
              <a:t>Luxoft</a:t>
            </a:r>
            <a:r>
              <a:rPr lang="en-US" b="1" dirty="0">
                <a:solidFill>
                  <a:srgbClr val="6A8759"/>
                </a:solidFill>
                <a:latin typeface="Courier New" panose="02070309020205020404" pitchFamily="49" charset="0"/>
                <a:cs typeface="Courier New" panose="02070309020205020404" pitchFamily="49" charset="0"/>
              </a:rPr>
              <a:t>"</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C0C0C0"/>
                </a:solidFill>
                <a:latin typeface="Courier New" pitchFamily="49" charset="0"/>
                <a:cs typeface="Courier New" pitchFamily="49" charset="0"/>
              </a:rPr>
              <a:t> </a:t>
            </a:r>
            <a:r>
              <a:rPr lang="en-US" b="1" dirty="0">
                <a:solidFill>
                  <a:srgbClr val="6A8759"/>
                </a:solidFill>
                <a:latin typeface="Courier New" panose="02070309020205020404" pitchFamily="49" charset="0"/>
                <a:cs typeface="Courier New" panose="02070309020205020404" pitchFamily="49" charset="0"/>
              </a:rPr>
              <a:t>"</a:t>
            </a:r>
            <a:r>
              <a:rPr lang="en-US" b="1" dirty="0" err="1">
                <a:solidFill>
                  <a:srgbClr val="6A8759"/>
                </a:solidFill>
                <a:latin typeface="Courier New" panose="02070309020205020404" pitchFamily="49" charset="0"/>
                <a:cs typeface="Courier New" panose="02070309020205020404" pitchFamily="49" charset="0"/>
              </a:rPr>
              <a:t>MyQtApp</a:t>
            </a:r>
            <a:r>
              <a:rPr lang="en-US" b="1" dirty="0">
                <a:solidFill>
                  <a:srgbClr val="6A8759"/>
                </a:solidFill>
                <a:latin typeface="Courier New" panose="02070309020205020404" pitchFamily="49" charset="0"/>
                <a:cs typeface="Courier New" panose="02070309020205020404" pitchFamily="49" charset="0"/>
              </a:rPr>
              <a:t>"</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    </a:t>
            </a:r>
            <a:r>
              <a:rPr lang="en-US" b="1" dirty="0" err="1">
                <a:solidFill>
                  <a:srgbClr val="A9B7C6"/>
                </a:solidFill>
                <a:latin typeface="Courier New" panose="02070309020205020404" pitchFamily="49" charset="0"/>
                <a:cs typeface="Courier New" panose="02070309020205020404" pitchFamily="49" charset="0"/>
              </a:rPr>
              <a:t>settings.beginGroup</a:t>
            </a:r>
            <a:r>
              <a:rPr lang="en-US" b="1" dirty="0">
                <a:solidFill>
                  <a:srgbClr val="A9B7C6"/>
                </a:solidFill>
                <a:latin typeface="Courier New" panose="02070309020205020404" pitchFamily="49" charset="0"/>
                <a:cs typeface="Courier New" panose="02070309020205020404" pitchFamily="49" charset="0"/>
              </a:rPr>
              <a:t>(</a:t>
            </a:r>
            <a:r>
              <a:rPr lang="en-US" b="1" dirty="0" smtClean="0">
                <a:solidFill>
                  <a:srgbClr val="6A8759"/>
                </a:solidFill>
                <a:latin typeface="Courier New" panose="02070309020205020404" pitchFamily="49" charset="0"/>
                <a:cs typeface="Courier New" panose="02070309020205020404" pitchFamily="49" charset="0"/>
              </a:rPr>
              <a:t>"</a:t>
            </a:r>
            <a:r>
              <a:rPr lang="en-US" b="1" dirty="0" err="1">
                <a:solidFill>
                  <a:srgbClr val="6A8759"/>
                </a:solidFill>
                <a:latin typeface="Courier New" panose="02070309020205020404" pitchFamily="49" charset="0"/>
                <a:cs typeface="Courier New" panose="02070309020205020404" pitchFamily="49" charset="0"/>
              </a:rPr>
              <a:t>MainWindow</a:t>
            </a:r>
            <a:r>
              <a:rPr lang="en-US" b="1" dirty="0">
                <a:solidFill>
                  <a:srgbClr val="6A8759"/>
                </a:solidFill>
                <a:latin typeface="Courier New" panose="02070309020205020404" pitchFamily="49" charset="0"/>
                <a:cs typeface="Courier New" panose="02070309020205020404" pitchFamily="49" charset="0"/>
              </a:rPr>
              <a:t>"</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    resize(</a:t>
            </a:r>
          </a:p>
          <a:p>
            <a:pPr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        </a:t>
            </a:r>
            <a:r>
              <a:rPr lang="en-US" b="1" dirty="0" err="1">
                <a:solidFill>
                  <a:srgbClr val="A9B7C6"/>
                </a:solidFill>
                <a:latin typeface="Courier New" panose="02070309020205020404" pitchFamily="49" charset="0"/>
                <a:cs typeface="Courier New" panose="02070309020205020404" pitchFamily="49" charset="0"/>
              </a:rPr>
              <a:t>settings.value</a:t>
            </a:r>
            <a:r>
              <a:rPr lang="en-US"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b="1" dirty="0">
                <a:solidFill>
                  <a:srgbClr val="000000"/>
                </a:solidFill>
                <a:latin typeface="Courier New" pitchFamily="49" charset="0"/>
                <a:cs typeface="Courier New" pitchFamily="49" charset="0"/>
              </a:rPr>
              <a:t> </a:t>
            </a:r>
            <a:r>
              <a:rPr lang="en-US" b="1" dirty="0" smtClean="0">
                <a:solidFill>
                  <a:srgbClr val="000000"/>
                </a:solidFill>
                <a:latin typeface="Courier New" pitchFamily="49" charset="0"/>
                <a:cs typeface="Courier New" pitchFamily="49" charset="0"/>
              </a:rPr>
              <a:t>           </a:t>
            </a:r>
            <a:r>
              <a:rPr lang="en-US" b="1" dirty="0">
                <a:solidFill>
                  <a:srgbClr val="6A8759"/>
                </a:solidFill>
                <a:latin typeface="Courier New" panose="02070309020205020404" pitchFamily="49" charset="0"/>
                <a:cs typeface="Courier New" panose="02070309020205020404" pitchFamily="49" charset="0"/>
              </a:rPr>
              <a:t>"size"</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C0C0C0"/>
                </a:solidFill>
                <a:latin typeface="Courier New" pitchFamily="49" charset="0"/>
                <a:cs typeface="Courier New" pitchFamily="49" charset="0"/>
              </a:rPr>
              <a:t> </a:t>
            </a:r>
            <a:r>
              <a:rPr lang="en-US" b="1" dirty="0" err="1">
                <a:solidFill>
                  <a:srgbClr val="9876AA"/>
                </a:solidFill>
                <a:latin typeface="Courier New" panose="02070309020205020404" pitchFamily="49" charset="0"/>
                <a:cs typeface="Courier New" panose="02070309020205020404" pitchFamily="49" charset="0"/>
              </a:rPr>
              <a:t>QSize</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6897BB"/>
                </a:solidFill>
                <a:latin typeface="Courier New" panose="02070309020205020404" pitchFamily="49" charset="0"/>
                <a:cs typeface="Courier New" panose="02070309020205020404" pitchFamily="49" charset="0"/>
              </a:rPr>
              <a:t>400</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C0C0C0"/>
                </a:solidFill>
                <a:latin typeface="Courier New" pitchFamily="49" charset="0"/>
                <a:cs typeface="Courier New" pitchFamily="49" charset="0"/>
              </a:rPr>
              <a:t> </a:t>
            </a:r>
            <a:r>
              <a:rPr lang="en-US" b="1" dirty="0">
                <a:solidFill>
                  <a:srgbClr val="6897BB"/>
                </a:solidFill>
                <a:latin typeface="Courier New" panose="02070309020205020404" pitchFamily="49" charset="0"/>
                <a:cs typeface="Courier New" panose="02070309020205020404" pitchFamily="49" charset="0"/>
              </a:rPr>
              <a:t>400</a:t>
            </a:r>
            <a:r>
              <a:rPr lang="en-US"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b="1" dirty="0">
                <a:solidFill>
                  <a:srgbClr val="000000"/>
                </a:solidFill>
                <a:latin typeface="Courier New" pitchFamily="49" charset="0"/>
                <a:cs typeface="Courier New" pitchFamily="49" charset="0"/>
              </a:rPr>
              <a:t> </a:t>
            </a:r>
            <a:r>
              <a:rPr lang="en-US" b="1" dirty="0" smtClean="0">
                <a:solidFill>
                  <a:srgbClr val="00000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a:t>
            </a:r>
            <a:r>
              <a:rPr lang="en-US" b="1" dirty="0" err="1">
                <a:solidFill>
                  <a:srgbClr val="A9B7C6"/>
                </a:solidFill>
                <a:latin typeface="Courier New" panose="02070309020205020404" pitchFamily="49" charset="0"/>
                <a:cs typeface="Courier New" panose="02070309020205020404" pitchFamily="49" charset="0"/>
              </a:rPr>
              <a:t>toSize</a:t>
            </a:r>
            <a:r>
              <a:rPr lang="en-US"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    );</a:t>
            </a:r>
          </a:p>
          <a:p>
            <a:pPr lvl="0"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    move(</a:t>
            </a:r>
          </a:p>
          <a:p>
            <a:pPr lvl="0"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        </a:t>
            </a:r>
            <a:r>
              <a:rPr lang="en-US" b="1" dirty="0" err="1">
                <a:solidFill>
                  <a:srgbClr val="A9B7C6"/>
                </a:solidFill>
                <a:latin typeface="Courier New" panose="02070309020205020404" pitchFamily="49" charset="0"/>
                <a:cs typeface="Courier New" panose="02070309020205020404" pitchFamily="49" charset="0"/>
              </a:rPr>
              <a:t>settings.value</a:t>
            </a:r>
            <a:r>
              <a:rPr lang="en-US"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b="1" dirty="0" smtClean="0">
                <a:solidFill>
                  <a:srgbClr val="000000"/>
                </a:solidFill>
                <a:latin typeface="Courier New" pitchFamily="49" charset="0"/>
                <a:cs typeface="Courier New" pitchFamily="49" charset="0"/>
              </a:rPr>
              <a:t>            </a:t>
            </a:r>
            <a:r>
              <a:rPr lang="en-US" b="1" dirty="0">
                <a:solidFill>
                  <a:srgbClr val="6A8759"/>
                </a:solidFill>
                <a:latin typeface="Courier New" panose="02070309020205020404" pitchFamily="49" charset="0"/>
                <a:cs typeface="Courier New" panose="02070309020205020404" pitchFamily="49" charset="0"/>
              </a:rPr>
              <a:t>"</a:t>
            </a:r>
            <a:r>
              <a:rPr lang="en-US" b="1" dirty="0" err="1">
                <a:solidFill>
                  <a:srgbClr val="6A8759"/>
                </a:solidFill>
                <a:latin typeface="Courier New" panose="02070309020205020404" pitchFamily="49" charset="0"/>
                <a:cs typeface="Courier New" panose="02070309020205020404" pitchFamily="49" charset="0"/>
              </a:rPr>
              <a:t>pos</a:t>
            </a:r>
            <a:r>
              <a:rPr lang="en-US" b="1" dirty="0">
                <a:solidFill>
                  <a:srgbClr val="6A8759"/>
                </a:solidFill>
                <a:latin typeface="Courier New" panose="02070309020205020404" pitchFamily="49" charset="0"/>
                <a:cs typeface="Courier New" panose="02070309020205020404" pitchFamily="49" charset="0"/>
              </a:rPr>
              <a:t>"</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C0C0C0"/>
                </a:solidFill>
                <a:latin typeface="Courier New" pitchFamily="49" charset="0"/>
                <a:cs typeface="Courier New" pitchFamily="49" charset="0"/>
              </a:rPr>
              <a:t> </a:t>
            </a:r>
            <a:r>
              <a:rPr lang="en-US" b="1" dirty="0" err="1">
                <a:solidFill>
                  <a:srgbClr val="9876AA"/>
                </a:solidFill>
                <a:latin typeface="Courier New" panose="02070309020205020404" pitchFamily="49" charset="0"/>
                <a:cs typeface="Courier New" panose="02070309020205020404" pitchFamily="49" charset="0"/>
              </a:rPr>
              <a:t>QPoint</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6897BB"/>
                </a:solidFill>
                <a:latin typeface="Courier New" panose="02070309020205020404" pitchFamily="49" charset="0"/>
                <a:cs typeface="Courier New" panose="02070309020205020404" pitchFamily="49" charset="0"/>
              </a:rPr>
              <a:t>200</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C0C0C0"/>
                </a:solidFill>
                <a:latin typeface="Courier New" pitchFamily="49" charset="0"/>
                <a:cs typeface="Courier New" pitchFamily="49" charset="0"/>
              </a:rPr>
              <a:t> </a:t>
            </a:r>
            <a:r>
              <a:rPr lang="en-US" b="1" dirty="0">
                <a:solidFill>
                  <a:srgbClr val="6897BB"/>
                </a:solidFill>
                <a:latin typeface="Courier New" panose="02070309020205020404" pitchFamily="49" charset="0"/>
                <a:cs typeface="Courier New" panose="02070309020205020404" pitchFamily="49" charset="0"/>
              </a:rPr>
              <a:t>200</a:t>
            </a:r>
            <a:r>
              <a:rPr lang="en-US"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        ).</a:t>
            </a:r>
            <a:r>
              <a:rPr lang="en-US" b="1" dirty="0" err="1">
                <a:solidFill>
                  <a:srgbClr val="A9B7C6"/>
                </a:solidFill>
                <a:latin typeface="Courier New" panose="02070309020205020404" pitchFamily="49" charset="0"/>
                <a:cs typeface="Courier New" panose="02070309020205020404" pitchFamily="49" charset="0"/>
              </a:rPr>
              <a:t>toPoint</a:t>
            </a:r>
            <a:r>
              <a:rPr lang="en-US"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    );</a:t>
            </a:r>
          </a:p>
          <a:p>
            <a:pPr lvl="0"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    </a:t>
            </a:r>
            <a:r>
              <a:rPr lang="en-US" b="1" dirty="0" err="1">
                <a:solidFill>
                  <a:srgbClr val="A9B7C6"/>
                </a:solidFill>
                <a:latin typeface="Courier New" panose="02070309020205020404" pitchFamily="49" charset="0"/>
                <a:cs typeface="Courier New" panose="02070309020205020404" pitchFamily="49" charset="0"/>
              </a:rPr>
              <a:t>settings.endGroup</a:t>
            </a:r>
            <a:r>
              <a:rPr lang="en-US"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a:t>
            </a:r>
            <a:endParaRPr lang="en-US" altLang="en-US" b="1" dirty="0">
              <a:solidFill>
                <a:srgbClr val="A9B7C6"/>
              </a:solidFill>
              <a:latin typeface="Courier New" panose="02070309020205020404" pitchFamily="49" charset="0"/>
              <a:cs typeface="Courier New" panose="02070309020205020404" pitchFamily="49" charset="0"/>
            </a:endParaRPr>
          </a:p>
        </p:txBody>
      </p:sp>
      <p:sp>
        <p:nvSpPr>
          <p:cNvPr id="6" name="Rectangle 1"/>
          <p:cNvSpPr>
            <a:spLocks noChangeArrowheads="1"/>
          </p:cNvSpPr>
          <p:nvPr/>
        </p:nvSpPr>
        <p:spPr bwMode="auto">
          <a:xfrm>
            <a:off x="149626" y="955531"/>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lvl="0" defTabSz="914400" eaLnBrk="0" fontAlgn="base" hangingPunct="0">
              <a:spcBef>
                <a:spcPct val="0"/>
              </a:spcBef>
              <a:spcAft>
                <a:spcPct val="0"/>
              </a:spcAft>
            </a:pPr>
            <a:r>
              <a:rPr lang="en-US" b="1" dirty="0">
                <a:solidFill>
                  <a:srgbClr val="CC7832"/>
                </a:solidFill>
                <a:latin typeface="Courier New" panose="02070309020205020404" pitchFamily="49" charset="0"/>
                <a:cs typeface="Courier New" panose="02070309020205020404" pitchFamily="49" charset="0"/>
              </a:rPr>
              <a:t>void</a:t>
            </a:r>
            <a:r>
              <a:rPr lang="en-US" b="1" dirty="0">
                <a:solidFill>
                  <a:srgbClr val="C0C0C0"/>
                </a:solidFill>
                <a:latin typeface="Courier New" pitchFamily="49" charset="0"/>
                <a:cs typeface="Courier New" pitchFamily="49" charset="0"/>
              </a:rPr>
              <a:t> </a:t>
            </a:r>
            <a:r>
              <a:rPr lang="en-US" b="1" dirty="0" err="1" smtClean="0">
                <a:solidFill>
                  <a:srgbClr val="9876AA"/>
                </a:solidFill>
                <a:latin typeface="Courier New" panose="02070309020205020404" pitchFamily="49" charset="0"/>
                <a:cs typeface="Courier New" panose="02070309020205020404" pitchFamily="49" charset="0"/>
              </a:rPr>
              <a:t>MainWindow</a:t>
            </a:r>
            <a:r>
              <a:rPr lang="en-US" b="1" dirty="0">
                <a:solidFill>
                  <a:srgbClr val="A9B7C6"/>
                </a:solidFill>
                <a:latin typeface="Courier New" panose="02070309020205020404" pitchFamily="49" charset="0"/>
                <a:cs typeface="Courier New" panose="02070309020205020404" pitchFamily="49" charset="0"/>
              </a:rPr>
              <a:t>::</a:t>
            </a:r>
            <a:r>
              <a:rPr lang="en-US" b="1" dirty="0" err="1">
                <a:solidFill>
                  <a:srgbClr val="A9B7C6"/>
                </a:solidFill>
                <a:latin typeface="Courier New" panose="02070309020205020404" pitchFamily="49" charset="0"/>
                <a:cs typeface="Courier New" panose="02070309020205020404" pitchFamily="49" charset="0"/>
              </a:rPr>
              <a:t>writeSettings</a:t>
            </a:r>
            <a:r>
              <a:rPr lang="en-US" b="1" dirty="0">
                <a:solidFill>
                  <a:srgbClr val="A9B7C6"/>
                </a:solidFill>
                <a:latin typeface="Courier New" panose="02070309020205020404" pitchFamily="49" charset="0"/>
                <a:cs typeface="Courier New" panose="02070309020205020404" pitchFamily="49" charset="0"/>
              </a:rPr>
              <a:t>() {</a:t>
            </a:r>
          </a:p>
          <a:p>
            <a:pPr lvl="0"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    </a:t>
            </a:r>
            <a:r>
              <a:rPr lang="en-US" b="1" dirty="0" err="1">
                <a:solidFill>
                  <a:srgbClr val="A9B7C6"/>
                </a:solidFill>
                <a:latin typeface="Courier New" panose="02070309020205020404" pitchFamily="49" charset="0"/>
                <a:cs typeface="Courier New" panose="02070309020205020404" pitchFamily="49" charset="0"/>
              </a:rPr>
              <a:t>QSettings</a:t>
            </a:r>
            <a:r>
              <a:rPr lang="en-US" b="1" dirty="0">
                <a:solidFill>
                  <a:srgbClr val="A9B7C6"/>
                </a:solidFill>
                <a:latin typeface="Courier New" panose="02070309020205020404" pitchFamily="49" charset="0"/>
                <a:cs typeface="Courier New" panose="02070309020205020404" pitchFamily="49" charset="0"/>
              </a:rPr>
              <a:t> settings(</a:t>
            </a:r>
          </a:p>
          <a:p>
            <a:pPr lvl="0" defTabSz="914400" eaLnBrk="0" fontAlgn="base" hangingPunct="0">
              <a:spcBef>
                <a:spcPct val="0"/>
              </a:spcBef>
              <a:spcAft>
                <a:spcPct val="0"/>
              </a:spcAft>
            </a:pPr>
            <a:r>
              <a:rPr lang="en-US" b="1" dirty="0" smtClean="0">
                <a:solidFill>
                  <a:srgbClr val="000000"/>
                </a:solidFill>
                <a:latin typeface="Courier New" pitchFamily="49" charset="0"/>
                <a:cs typeface="Courier New" pitchFamily="49" charset="0"/>
              </a:rPr>
              <a:t>        </a:t>
            </a:r>
            <a:r>
              <a:rPr lang="en-US" b="1" dirty="0">
                <a:solidFill>
                  <a:srgbClr val="6A8759"/>
                </a:solidFill>
                <a:latin typeface="Courier New" panose="02070309020205020404" pitchFamily="49" charset="0"/>
                <a:cs typeface="Courier New" panose="02070309020205020404" pitchFamily="49" charset="0"/>
              </a:rPr>
              <a:t>"</a:t>
            </a:r>
            <a:r>
              <a:rPr lang="en-US" b="1" dirty="0" err="1">
                <a:solidFill>
                  <a:srgbClr val="6A8759"/>
                </a:solidFill>
                <a:latin typeface="Courier New" panose="02070309020205020404" pitchFamily="49" charset="0"/>
                <a:cs typeface="Courier New" panose="02070309020205020404" pitchFamily="49" charset="0"/>
              </a:rPr>
              <a:t>Luxoft</a:t>
            </a:r>
            <a:r>
              <a:rPr lang="en-US" b="1" dirty="0">
                <a:solidFill>
                  <a:srgbClr val="6A8759"/>
                </a:solidFill>
                <a:latin typeface="Courier New" panose="02070309020205020404" pitchFamily="49" charset="0"/>
                <a:cs typeface="Courier New" panose="02070309020205020404" pitchFamily="49" charset="0"/>
              </a:rPr>
              <a:t>"</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C0C0C0"/>
                </a:solidFill>
                <a:latin typeface="Courier New" pitchFamily="49" charset="0"/>
                <a:cs typeface="Courier New" pitchFamily="49" charset="0"/>
              </a:rPr>
              <a:t> </a:t>
            </a:r>
            <a:r>
              <a:rPr lang="en-US" b="1" dirty="0">
                <a:solidFill>
                  <a:srgbClr val="6A8759"/>
                </a:solidFill>
                <a:latin typeface="Courier New" panose="02070309020205020404" pitchFamily="49" charset="0"/>
                <a:cs typeface="Courier New" panose="02070309020205020404" pitchFamily="49" charset="0"/>
              </a:rPr>
              <a:t>"</a:t>
            </a:r>
            <a:r>
              <a:rPr lang="en-US" b="1" dirty="0" err="1">
                <a:solidFill>
                  <a:srgbClr val="6A8759"/>
                </a:solidFill>
                <a:latin typeface="Courier New" panose="02070309020205020404" pitchFamily="49" charset="0"/>
                <a:cs typeface="Courier New" panose="02070309020205020404" pitchFamily="49" charset="0"/>
              </a:rPr>
              <a:t>MyQtApp</a:t>
            </a:r>
            <a:r>
              <a:rPr lang="en-US" b="1" dirty="0">
                <a:solidFill>
                  <a:srgbClr val="6A8759"/>
                </a:solidFill>
                <a:latin typeface="Courier New" panose="02070309020205020404" pitchFamily="49" charset="0"/>
                <a:cs typeface="Courier New" panose="02070309020205020404" pitchFamily="49" charset="0"/>
              </a:rPr>
              <a:t>"</a:t>
            </a:r>
            <a:r>
              <a:rPr lang="en-US"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b="1" dirty="0">
                <a:solidFill>
                  <a:srgbClr val="000000"/>
                </a:solidFill>
                <a:latin typeface="Courier New" pitchFamily="49" charset="0"/>
                <a:cs typeface="Courier New" pitchFamily="49" charset="0"/>
              </a:rPr>
              <a:t> </a:t>
            </a:r>
            <a:r>
              <a:rPr lang="en-US" b="1" dirty="0" smtClean="0">
                <a:solidFill>
                  <a:srgbClr val="000000"/>
                </a:solidFill>
                <a:latin typeface="Courier New" pitchFamily="49" charset="0"/>
                <a:cs typeface="Courier New" pitchFamily="49" charset="0"/>
              </a:rPr>
              <a:t>   </a:t>
            </a:r>
            <a:r>
              <a:rPr lang="en-US" b="1" dirty="0" err="1">
                <a:solidFill>
                  <a:srgbClr val="A9B7C6"/>
                </a:solidFill>
                <a:latin typeface="Courier New" panose="02070309020205020404" pitchFamily="49" charset="0"/>
                <a:cs typeface="Courier New" panose="02070309020205020404" pitchFamily="49" charset="0"/>
              </a:rPr>
              <a:t>settings.beginGroup</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6A8759"/>
                </a:solidFill>
                <a:latin typeface="Courier New" panose="02070309020205020404" pitchFamily="49" charset="0"/>
                <a:cs typeface="Courier New" panose="02070309020205020404" pitchFamily="49" charset="0"/>
              </a:rPr>
              <a:t>"</a:t>
            </a:r>
            <a:r>
              <a:rPr lang="en-US" b="1" dirty="0" err="1">
                <a:solidFill>
                  <a:srgbClr val="6A8759"/>
                </a:solidFill>
                <a:latin typeface="Courier New" panose="02070309020205020404" pitchFamily="49" charset="0"/>
                <a:cs typeface="Courier New" panose="02070309020205020404" pitchFamily="49" charset="0"/>
              </a:rPr>
              <a:t>MainWindow</a:t>
            </a:r>
            <a:r>
              <a:rPr lang="en-US" b="1" dirty="0">
                <a:solidFill>
                  <a:srgbClr val="6A8759"/>
                </a:solidFill>
                <a:latin typeface="Courier New" panose="02070309020205020404" pitchFamily="49" charset="0"/>
                <a:cs typeface="Courier New" panose="02070309020205020404" pitchFamily="49" charset="0"/>
              </a:rPr>
              <a:t>"</a:t>
            </a:r>
            <a:r>
              <a:rPr lang="en-US"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    </a:t>
            </a:r>
            <a:r>
              <a:rPr lang="en-US" b="1" dirty="0" err="1">
                <a:solidFill>
                  <a:srgbClr val="A9B7C6"/>
                </a:solidFill>
                <a:latin typeface="Courier New" panose="02070309020205020404" pitchFamily="49" charset="0"/>
                <a:cs typeface="Courier New" panose="02070309020205020404" pitchFamily="49" charset="0"/>
              </a:rPr>
              <a:t>settings.setValue</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b="1" dirty="0">
                <a:solidFill>
                  <a:srgbClr val="000000"/>
                </a:solidFill>
                <a:latin typeface="Courier New" pitchFamily="49" charset="0"/>
                <a:cs typeface="Courier New" pitchFamily="49" charset="0"/>
              </a:rPr>
              <a:t> </a:t>
            </a:r>
            <a:r>
              <a:rPr lang="en-US" b="1" dirty="0" smtClean="0">
                <a:solidFill>
                  <a:srgbClr val="000000"/>
                </a:solidFill>
                <a:latin typeface="Courier New" pitchFamily="49" charset="0"/>
                <a:cs typeface="Courier New" pitchFamily="49" charset="0"/>
              </a:rPr>
              <a:t>       </a:t>
            </a:r>
            <a:r>
              <a:rPr lang="en-US" b="1" dirty="0">
                <a:solidFill>
                  <a:srgbClr val="6A8759"/>
                </a:solidFill>
                <a:latin typeface="Courier New" panose="02070309020205020404" pitchFamily="49" charset="0"/>
                <a:cs typeface="Courier New" panose="02070309020205020404" pitchFamily="49" charset="0"/>
              </a:rPr>
              <a:t>"size"</a:t>
            </a:r>
            <a:r>
              <a:rPr lang="en-US" b="1" dirty="0">
                <a:solidFill>
                  <a:srgbClr val="A9B7C6"/>
                </a:solidFill>
                <a:latin typeface="Courier New" panose="02070309020205020404" pitchFamily="49" charset="0"/>
                <a:cs typeface="Courier New" panose="02070309020205020404" pitchFamily="49" charset="0"/>
              </a:rPr>
              <a:t>, size()</a:t>
            </a:r>
          </a:p>
          <a:p>
            <a:pPr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    );</a:t>
            </a:r>
          </a:p>
          <a:p>
            <a:pPr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    </a:t>
            </a:r>
            <a:r>
              <a:rPr lang="en-US" b="1" dirty="0" err="1">
                <a:solidFill>
                  <a:srgbClr val="A9B7C6"/>
                </a:solidFill>
                <a:latin typeface="Courier New" panose="02070309020205020404" pitchFamily="49" charset="0"/>
                <a:cs typeface="Courier New" panose="02070309020205020404" pitchFamily="49" charset="0"/>
              </a:rPr>
              <a:t>settings.setValue</a:t>
            </a:r>
            <a:r>
              <a:rPr lang="en-US"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b="1" dirty="0">
                <a:solidFill>
                  <a:srgbClr val="000000"/>
                </a:solidFill>
                <a:latin typeface="Courier New" pitchFamily="49" charset="0"/>
                <a:cs typeface="Courier New" pitchFamily="49" charset="0"/>
              </a:rPr>
              <a:t> </a:t>
            </a:r>
            <a:r>
              <a:rPr lang="en-US" b="1" dirty="0" smtClean="0">
                <a:solidFill>
                  <a:srgbClr val="000000"/>
                </a:solidFill>
                <a:latin typeface="Courier New" pitchFamily="49" charset="0"/>
                <a:cs typeface="Courier New" pitchFamily="49" charset="0"/>
              </a:rPr>
              <a:t>       </a:t>
            </a:r>
            <a:r>
              <a:rPr lang="en-US" b="1" dirty="0">
                <a:solidFill>
                  <a:srgbClr val="6A8759"/>
                </a:solidFill>
                <a:latin typeface="Courier New" panose="02070309020205020404" pitchFamily="49" charset="0"/>
                <a:cs typeface="Courier New" panose="02070309020205020404" pitchFamily="49" charset="0"/>
              </a:rPr>
              <a:t>"</a:t>
            </a:r>
            <a:r>
              <a:rPr lang="en-US" b="1" dirty="0" err="1">
                <a:solidFill>
                  <a:srgbClr val="6A8759"/>
                </a:solidFill>
                <a:latin typeface="Courier New" panose="02070309020205020404" pitchFamily="49" charset="0"/>
                <a:cs typeface="Courier New" panose="02070309020205020404" pitchFamily="49" charset="0"/>
              </a:rPr>
              <a:t>pos</a:t>
            </a:r>
            <a:r>
              <a:rPr lang="en-US" b="1" dirty="0">
                <a:solidFill>
                  <a:srgbClr val="6A8759"/>
                </a:solidFill>
                <a:latin typeface="Courier New" panose="02070309020205020404" pitchFamily="49" charset="0"/>
                <a:cs typeface="Courier New" panose="02070309020205020404" pitchFamily="49" charset="0"/>
              </a:rPr>
              <a:t>"</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C0C0C0"/>
                </a:solidFill>
                <a:latin typeface="Courier New" pitchFamily="49" charset="0"/>
                <a:cs typeface="Courier New" pitchFamily="49" charset="0"/>
              </a:rPr>
              <a:t> </a:t>
            </a:r>
            <a:r>
              <a:rPr lang="en-US" b="1" dirty="0" err="1">
                <a:solidFill>
                  <a:srgbClr val="A9B7C6"/>
                </a:solidFill>
                <a:latin typeface="Courier New" panose="02070309020205020404" pitchFamily="49" charset="0"/>
                <a:cs typeface="Courier New" panose="02070309020205020404" pitchFamily="49" charset="0"/>
              </a:rPr>
              <a:t>pos</a:t>
            </a:r>
            <a:r>
              <a:rPr lang="en-US"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    );</a:t>
            </a:r>
          </a:p>
          <a:p>
            <a:pPr lvl="0"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    </a:t>
            </a:r>
            <a:r>
              <a:rPr lang="en-US" b="1" dirty="0" err="1">
                <a:solidFill>
                  <a:srgbClr val="A9B7C6"/>
                </a:solidFill>
                <a:latin typeface="Courier New" panose="02070309020205020404" pitchFamily="49" charset="0"/>
                <a:cs typeface="Courier New" panose="02070309020205020404" pitchFamily="49" charset="0"/>
              </a:rPr>
              <a:t>settings.endGroup</a:t>
            </a:r>
            <a:r>
              <a:rPr lang="en-US"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a:t>
            </a:r>
            <a:endParaRPr lang="en-US" altLang="en-US" b="1" dirty="0">
              <a:solidFill>
                <a:srgbClr val="A9B7C6"/>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1098920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OS FEATURES: </a:t>
            </a:r>
            <a:r>
              <a:rPr lang="en-US" dirty="0" smtClean="0">
                <a:solidFill>
                  <a:schemeClr val="accent1"/>
                </a:solidFill>
              </a:rPr>
              <a:t>SUMMARY</a:t>
            </a:r>
            <a:endParaRPr lang="en-US" dirty="0">
              <a:solidFill>
                <a:schemeClr val="accent1"/>
              </a:solidFill>
            </a:endParaRPr>
          </a:p>
        </p:txBody>
      </p:sp>
      <p:sp>
        <p:nvSpPr>
          <p:cNvPr id="5" name="Content Placeholder 4"/>
          <p:cNvSpPr>
            <a:spLocks noGrp="1"/>
          </p:cNvSpPr>
          <p:nvPr>
            <p:ph sz="quarter" idx="11"/>
          </p:nvPr>
        </p:nvSpPr>
        <p:spPr/>
        <p:txBody>
          <a:bodyPr>
            <a:normAutofit lnSpcReduction="10000"/>
          </a:bodyPr>
          <a:lstStyle/>
          <a:p>
            <a:r>
              <a:rPr lang="en-US" dirty="0" err="1" smtClean="0">
                <a:solidFill>
                  <a:schemeClr val="accent3"/>
                </a:solidFill>
              </a:rPr>
              <a:t>QDir</a:t>
            </a:r>
            <a:r>
              <a:rPr lang="en-US" dirty="0" smtClean="0">
                <a:solidFill>
                  <a:schemeClr val="accent1"/>
                </a:solidFill>
              </a:rPr>
              <a:t>,</a:t>
            </a:r>
            <a:r>
              <a:rPr lang="en-US" dirty="0" smtClean="0">
                <a:solidFill>
                  <a:schemeClr val="accent3"/>
                </a:solidFill>
              </a:rPr>
              <a:t> </a:t>
            </a:r>
            <a:r>
              <a:rPr lang="en-US" dirty="0" err="1" smtClean="0">
                <a:solidFill>
                  <a:schemeClr val="accent3"/>
                </a:solidFill>
              </a:rPr>
              <a:t>QFile</a:t>
            </a:r>
            <a:endParaRPr lang="en-US" dirty="0" smtClean="0">
              <a:solidFill>
                <a:schemeClr val="accent3"/>
              </a:solidFill>
            </a:endParaRPr>
          </a:p>
          <a:p>
            <a:r>
              <a:rPr lang="en-US" dirty="0" err="1" smtClean="0">
                <a:solidFill>
                  <a:schemeClr val="accent3"/>
                </a:solidFill>
              </a:rPr>
              <a:t>QIODevice</a:t>
            </a:r>
            <a:endParaRPr lang="en-US" dirty="0" smtClean="0">
              <a:solidFill>
                <a:schemeClr val="accent3"/>
              </a:solidFill>
            </a:endParaRPr>
          </a:p>
          <a:p>
            <a:r>
              <a:rPr lang="en-US" dirty="0" err="1" smtClean="0">
                <a:solidFill>
                  <a:schemeClr val="accent3"/>
                </a:solidFill>
              </a:rPr>
              <a:t>QBuffer</a:t>
            </a:r>
            <a:endParaRPr lang="en-US" dirty="0" smtClean="0">
              <a:solidFill>
                <a:schemeClr val="accent3"/>
              </a:solidFill>
            </a:endParaRPr>
          </a:p>
          <a:p>
            <a:r>
              <a:rPr lang="en-US" dirty="0" err="1" smtClean="0">
                <a:solidFill>
                  <a:schemeClr val="accent3"/>
                </a:solidFill>
              </a:rPr>
              <a:t>QTextStream</a:t>
            </a:r>
            <a:endParaRPr lang="en-US" dirty="0" smtClean="0">
              <a:solidFill>
                <a:schemeClr val="accent3"/>
              </a:solidFill>
            </a:endParaRPr>
          </a:p>
          <a:p>
            <a:r>
              <a:rPr lang="en-US" dirty="0" err="1" smtClean="0">
                <a:solidFill>
                  <a:schemeClr val="accent3"/>
                </a:solidFill>
              </a:rPr>
              <a:t>QDataStream</a:t>
            </a:r>
            <a:endParaRPr lang="en-US" dirty="0" smtClean="0">
              <a:solidFill>
                <a:schemeClr val="accent3"/>
              </a:solidFill>
            </a:endParaRPr>
          </a:p>
          <a:p>
            <a:endParaRPr lang="en-US" dirty="0">
              <a:solidFill>
                <a:schemeClr val="accent3"/>
              </a:solidFill>
            </a:endParaRPr>
          </a:p>
          <a:p>
            <a:r>
              <a:rPr lang="en-US" dirty="0" err="1" smtClean="0">
                <a:solidFill>
                  <a:schemeClr val="accent3"/>
                </a:solidFill>
              </a:rPr>
              <a:t>QSettings</a:t>
            </a:r>
            <a:endParaRPr lang="en-US" dirty="0" smtClean="0">
              <a:solidFill>
                <a:schemeClr val="accent3"/>
              </a:solidFill>
            </a:endParaRPr>
          </a:p>
          <a:p>
            <a:pPr marL="0" indent="0">
              <a:buNone/>
            </a:pPr>
            <a:endParaRPr lang="en-US" dirty="0" smtClean="0">
              <a:solidFill>
                <a:schemeClr val="accent3"/>
              </a:solidFill>
            </a:endParaRPr>
          </a:p>
        </p:txBody>
      </p:sp>
      <p:sp>
        <p:nvSpPr>
          <p:cNvPr id="2" name="Content Placeholder 1"/>
          <p:cNvSpPr>
            <a:spLocks noGrp="1"/>
          </p:cNvSpPr>
          <p:nvPr>
            <p:ph sz="quarter" idx="12"/>
          </p:nvPr>
        </p:nvSpPr>
        <p:spPr/>
        <p:txBody>
          <a:bodyPr/>
          <a:lstStyle/>
          <a:p>
            <a:r>
              <a:rPr lang="en-US" dirty="0" err="1" smtClean="0">
                <a:solidFill>
                  <a:schemeClr val="accent3"/>
                </a:solidFill>
              </a:rPr>
              <a:t>QProcess</a:t>
            </a:r>
            <a:endParaRPr lang="en-US" dirty="0" smtClean="0">
              <a:solidFill>
                <a:schemeClr val="accent3"/>
              </a:solidFill>
            </a:endParaRPr>
          </a:p>
          <a:p>
            <a:r>
              <a:rPr lang="en-US" dirty="0" err="1" smtClean="0">
                <a:solidFill>
                  <a:schemeClr val="accent3"/>
                </a:solidFill>
              </a:rPr>
              <a:t>QThread</a:t>
            </a:r>
            <a:endParaRPr lang="en-US" dirty="0" smtClean="0">
              <a:solidFill>
                <a:schemeClr val="accent3"/>
              </a:solidFill>
            </a:endParaRPr>
          </a:p>
          <a:p>
            <a:r>
              <a:rPr lang="en-US" dirty="0" err="1" smtClean="0">
                <a:solidFill>
                  <a:schemeClr val="accent3"/>
                </a:solidFill>
              </a:rPr>
              <a:t>QMutex</a:t>
            </a:r>
            <a:endParaRPr lang="en-US" dirty="0" smtClean="0">
              <a:solidFill>
                <a:schemeClr val="accent3"/>
              </a:solidFill>
            </a:endParaRPr>
          </a:p>
          <a:p>
            <a:r>
              <a:rPr lang="en-US" dirty="0" err="1" smtClean="0">
                <a:solidFill>
                  <a:schemeClr val="accent3"/>
                </a:solidFill>
              </a:rPr>
              <a:t>QReadWriteLock</a:t>
            </a:r>
            <a:endParaRPr lang="en-US" dirty="0" smtClean="0">
              <a:solidFill>
                <a:schemeClr val="accent3"/>
              </a:solidFill>
            </a:endParaRPr>
          </a:p>
          <a:p>
            <a:r>
              <a:rPr lang="en-US" dirty="0" err="1" smtClean="0">
                <a:solidFill>
                  <a:schemeClr val="accent3"/>
                </a:solidFill>
              </a:rPr>
              <a:t>QSemaphore</a:t>
            </a:r>
            <a:endParaRPr lang="en-US" dirty="0" smtClean="0">
              <a:solidFill>
                <a:schemeClr val="accent3"/>
              </a:solidFill>
            </a:endParaRPr>
          </a:p>
          <a:p>
            <a:r>
              <a:rPr lang="en-US" dirty="0" err="1" smtClean="0">
                <a:solidFill>
                  <a:schemeClr val="accent3"/>
                </a:solidFill>
              </a:rPr>
              <a:t>QWaitCondition</a:t>
            </a:r>
            <a:endParaRPr lang="en-US" dirty="0" smtClean="0">
              <a:solidFill>
                <a:schemeClr val="accent3"/>
              </a:solidFill>
            </a:endParaRPr>
          </a:p>
        </p:txBody>
      </p:sp>
    </p:spTree>
    <p:extLst>
      <p:ext uri="{BB962C8B-B14F-4D97-AF65-F5344CB8AC3E}">
        <p14:creationId xmlns:p14="http://schemas.microsoft.com/office/powerpoint/2010/main" val="3840453088"/>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 FEATURES</a:t>
            </a:r>
            <a:endParaRPr lang="ru-RU" dirty="0"/>
          </a:p>
        </p:txBody>
      </p:sp>
      <p:sp>
        <p:nvSpPr>
          <p:cNvPr id="5" name="Text Placeholder 4"/>
          <p:cNvSpPr txBox="1">
            <a:spLocks/>
          </p:cNvSpPr>
          <p:nvPr/>
        </p:nvSpPr>
        <p:spPr>
          <a:xfrm>
            <a:off x="286479" y="2311398"/>
            <a:ext cx="8593931" cy="787401"/>
          </a:xfrm>
          <a:prstGeom prst="rect">
            <a:avLst/>
          </a:prstGeom>
        </p:spPr>
        <p:txBody>
          <a:bodyPr>
            <a:noAutofit/>
          </a:bodyPr>
          <a:lstStyle>
            <a:lvl1pPr marL="270000" indent="-270000" algn="l" defTabSz="685800" rtl="0" eaLnBrk="1" latinLnBrk="0" hangingPunct="1">
              <a:lnSpc>
                <a:spcPct val="130000"/>
              </a:lnSpc>
              <a:spcBef>
                <a:spcPts val="450"/>
              </a:spcBef>
              <a:spcAft>
                <a:spcPts val="450"/>
              </a:spcAft>
              <a:buClr>
                <a:srgbClr val="BD392F"/>
              </a:buClr>
              <a:buFont typeface="Wingdings" panose="05000000000000000000" pitchFamily="2" charset="2"/>
              <a:buChar char="w"/>
              <a:defRPr sz="2100" kern="1200">
                <a:solidFill>
                  <a:srgbClr val="445469"/>
                </a:solidFill>
                <a:latin typeface="+mj-lt"/>
                <a:ea typeface="Avenir Next" charset="0"/>
                <a:cs typeface="Avenir Next" charset="0"/>
              </a:defRPr>
            </a:lvl1pPr>
            <a:lvl2pPr marL="514350" indent="-270000" algn="l" defTabSz="685800" rtl="0" eaLnBrk="1" latinLnBrk="0" hangingPunct="1">
              <a:lnSpc>
                <a:spcPct val="130000"/>
              </a:lnSpc>
              <a:spcBef>
                <a:spcPts val="450"/>
              </a:spcBef>
              <a:spcAft>
                <a:spcPts val="450"/>
              </a:spcAft>
              <a:buClr>
                <a:srgbClr val="BD392F"/>
              </a:buClr>
              <a:buFont typeface="Arial" panose="020B0604020202020204" pitchFamily="34" charset="0"/>
              <a:buChar char="­"/>
              <a:defRPr sz="1800" kern="1200">
                <a:solidFill>
                  <a:srgbClr val="445469"/>
                </a:solidFill>
                <a:latin typeface="+mj-lt"/>
                <a:ea typeface="Avenir Next" charset="0"/>
                <a:cs typeface="Avenir Next" charset="0"/>
              </a:defRPr>
            </a:lvl2pPr>
            <a:lvl3pPr marL="857250" indent="-270000" algn="l" defTabSz="685800" rtl="0" eaLnBrk="1" latinLnBrk="0" hangingPunct="1">
              <a:lnSpc>
                <a:spcPct val="130000"/>
              </a:lnSpc>
              <a:spcBef>
                <a:spcPts val="450"/>
              </a:spcBef>
              <a:spcAft>
                <a:spcPts val="450"/>
              </a:spcAft>
              <a:buClr>
                <a:srgbClr val="445469"/>
              </a:buClr>
              <a:buFont typeface="Wingdings" panose="05000000000000000000" pitchFamily="2" charset="2"/>
              <a:buChar char="w"/>
              <a:defRPr sz="1500" kern="1200">
                <a:solidFill>
                  <a:srgbClr val="445469"/>
                </a:solidFill>
                <a:latin typeface="+mj-lt"/>
                <a:ea typeface="Avenir Next" charset="0"/>
                <a:cs typeface="Avenir Next" charset="0"/>
              </a:defRPr>
            </a:lvl3pPr>
            <a:lvl4pPr marL="1200150" indent="-270000" algn="l" defTabSz="685800" rtl="0" eaLnBrk="1" latinLnBrk="0" hangingPunct="1">
              <a:lnSpc>
                <a:spcPct val="130000"/>
              </a:lnSpc>
              <a:spcBef>
                <a:spcPts val="450"/>
              </a:spcBef>
              <a:spcAft>
                <a:spcPts val="450"/>
              </a:spcAft>
              <a:buClr>
                <a:srgbClr val="445469"/>
              </a:buClr>
              <a:buFont typeface="Arial" panose="020B0604020202020204" pitchFamily="34" charset="0"/>
              <a:buChar char="­"/>
              <a:defRPr sz="1400" kern="1200">
                <a:solidFill>
                  <a:srgbClr val="445469"/>
                </a:solidFill>
                <a:latin typeface="+mj-lt"/>
                <a:ea typeface="Avenir Next" charset="0"/>
                <a:cs typeface="Avenir Next" charset="0"/>
              </a:defRPr>
            </a:lvl4pPr>
            <a:lvl5pPr marL="1543050" indent="-270000" algn="l" defTabSz="685800" rtl="0" eaLnBrk="1" latinLnBrk="0" hangingPunct="1">
              <a:lnSpc>
                <a:spcPct val="130000"/>
              </a:lnSpc>
              <a:spcBef>
                <a:spcPts val="450"/>
              </a:spcBef>
              <a:spcAft>
                <a:spcPts val="450"/>
              </a:spcAft>
              <a:buClr>
                <a:srgbClr val="445469"/>
              </a:buClr>
              <a:buFont typeface="Wingdings" panose="05000000000000000000" pitchFamily="2" charset="2"/>
              <a:buChar char="w"/>
              <a:defRPr sz="1400" kern="1200">
                <a:solidFill>
                  <a:srgbClr val="445469"/>
                </a:solidFill>
                <a:latin typeface="+mj-lt"/>
                <a:ea typeface="Avenir Next" charset="0"/>
                <a:cs typeface="Avenir Next"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3200" dirty="0" smtClean="0"/>
              <a:t>QUESTIONS?</a:t>
            </a:r>
            <a:endParaRPr lang="ru-RU" sz="3200" dirty="0"/>
          </a:p>
        </p:txBody>
      </p:sp>
    </p:spTree>
    <p:extLst>
      <p:ext uri="{BB962C8B-B14F-4D97-AF65-F5344CB8AC3E}">
        <p14:creationId xmlns:p14="http://schemas.microsoft.com/office/powerpoint/2010/main" val="3989340029"/>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OS FEATURES: </a:t>
            </a:r>
            <a:r>
              <a:rPr lang="en-US" dirty="0" smtClean="0">
                <a:solidFill>
                  <a:schemeClr val="accent1"/>
                </a:solidFill>
              </a:rPr>
              <a:t>Exercise</a:t>
            </a:r>
            <a:endParaRPr lang="en-US" dirty="0">
              <a:solidFill>
                <a:schemeClr val="accent1"/>
              </a:solidFill>
            </a:endParaRPr>
          </a:p>
        </p:txBody>
      </p:sp>
      <p:sp>
        <p:nvSpPr>
          <p:cNvPr id="4" name="Content Placeholder 3"/>
          <p:cNvSpPr>
            <a:spLocks noGrp="1"/>
          </p:cNvSpPr>
          <p:nvPr>
            <p:ph sz="quarter" idx="11"/>
          </p:nvPr>
        </p:nvSpPr>
        <p:spPr/>
        <p:txBody>
          <a:bodyPr>
            <a:normAutofit/>
          </a:bodyPr>
          <a:lstStyle/>
          <a:p>
            <a:pPr marL="0" indent="0">
              <a:buNone/>
            </a:pPr>
            <a:r>
              <a:rPr lang="en-US" dirty="0" smtClean="0"/>
              <a:t>Exercise #9</a:t>
            </a:r>
          </a:p>
          <a:p>
            <a:r>
              <a:rPr lang="en-US" dirty="0" smtClean="0"/>
              <a:t>Working with OS Features.</a:t>
            </a:r>
          </a:p>
          <a:p>
            <a:pPr marL="0" indent="0">
              <a:buNone/>
            </a:pPr>
            <a:endParaRPr lang="en-US" dirty="0" smtClean="0"/>
          </a:p>
          <a:p>
            <a:pPr marL="0" indent="0">
              <a:buNone/>
            </a:pPr>
            <a:r>
              <a:rPr lang="en-US" dirty="0" smtClean="0"/>
              <a:t>Discuss.</a:t>
            </a:r>
          </a:p>
        </p:txBody>
      </p:sp>
    </p:spTree>
    <p:extLst>
      <p:ext uri="{BB962C8B-B14F-4D97-AF65-F5344CB8AC3E}">
        <p14:creationId xmlns:p14="http://schemas.microsoft.com/office/powerpoint/2010/main" val="3604914293"/>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 FEATURES</a:t>
            </a:r>
            <a:endParaRPr lang="ru-RU" dirty="0"/>
          </a:p>
        </p:txBody>
      </p:sp>
      <p:sp>
        <p:nvSpPr>
          <p:cNvPr id="5" name="Text Placeholder 4"/>
          <p:cNvSpPr txBox="1">
            <a:spLocks/>
          </p:cNvSpPr>
          <p:nvPr/>
        </p:nvSpPr>
        <p:spPr>
          <a:xfrm>
            <a:off x="286479" y="2311398"/>
            <a:ext cx="8593931" cy="787401"/>
          </a:xfrm>
          <a:prstGeom prst="rect">
            <a:avLst/>
          </a:prstGeom>
        </p:spPr>
        <p:txBody>
          <a:bodyPr>
            <a:noAutofit/>
          </a:bodyPr>
          <a:lstStyle>
            <a:lvl1pPr marL="270000" indent="-270000" algn="l" defTabSz="685800" rtl="0" eaLnBrk="1" latinLnBrk="0" hangingPunct="1">
              <a:lnSpc>
                <a:spcPct val="130000"/>
              </a:lnSpc>
              <a:spcBef>
                <a:spcPts val="450"/>
              </a:spcBef>
              <a:spcAft>
                <a:spcPts val="450"/>
              </a:spcAft>
              <a:buClr>
                <a:srgbClr val="BD392F"/>
              </a:buClr>
              <a:buFont typeface="Wingdings" panose="05000000000000000000" pitchFamily="2" charset="2"/>
              <a:buChar char="w"/>
              <a:defRPr sz="2100" kern="1200">
                <a:solidFill>
                  <a:srgbClr val="445469"/>
                </a:solidFill>
                <a:latin typeface="+mj-lt"/>
                <a:ea typeface="Avenir Next" charset="0"/>
                <a:cs typeface="Avenir Next" charset="0"/>
              </a:defRPr>
            </a:lvl1pPr>
            <a:lvl2pPr marL="514350" indent="-270000" algn="l" defTabSz="685800" rtl="0" eaLnBrk="1" latinLnBrk="0" hangingPunct="1">
              <a:lnSpc>
                <a:spcPct val="130000"/>
              </a:lnSpc>
              <a:spcBef>
                <a:spcPts val="450"/>
              </a:spcBef>
              <a:spcAft>
                <a:spcPts val="450"/>
              </a:spcAft>
              <a:buClr>
                <a:srgbClr val="BD392F"/>
              </a:buClr>
              <a:buFont typeface="Arial" panose="020B0604020202020204" pitchFamily="34" charset="0"/>
              <a:buChar char="­"/>
              <a:defRPr sz="1800" kern="1200">
                <a:solidFill>
                  <a:srgbClr val="445469"/>
                </a:solidFill>
                <a:latin typeface="+mj-lt"/>
                <a:ea typeface="Avenir Next" charset="0"/>
                <a:cs typeface="Avenir Next" charset="0"/>
              </a:defRPr>
            </a:lvl2pPr>
            <a:lvl3pPr marL="857250" indent="-270000" algn="l" defTabSz="685800" rtl="0" eaLnBrk="1" latinLnBrk="0" hangingPunct="1">
              <a:lnSpc>
                <a:spcPct val="130000"/>
              </a:lnSpc>
              <a:spcBef>
                <a:spcPts val="450"/>
              </a:spcBef>
              <a:spcAft>
                <a:spcPts val="450"/>
              </a:spcAft>
              <a:buClr>
                <a:srgbClr val="445469"/>
              </a:buClr>
              <a:buFont typeface="Wingdings" panose="05000000000000000000" pitchFamily="2" charset="2"/>
              <a:buChar char="w"/>
              <a:defRPr sz="1500" kern="1200">
                <a:solidFill>
                  <a:srgbClr val="445469"/>
                </a:solidFill>
                <a:latin typeface="+mj-lt"/>
                <a:ea typeface="Avenir Next" charset="0"/>
                <a:cs typeface="Avenir Next" charset="0"/>
              </a:defRPr>
            </a:lvl3pPr>
            <a:lvl4pPr marL="1200150" indent="-270000" algn="l" defTabSz="685800" rtl="0" eaLnBrk="1" latinLnBrk="0" hangingPunct="1">
              <a:lnSpc>
                <a:spcPct val="130000"/>
              </a:lnSpc>
              <a:spcBef>
                <a:spcPts val="450"/>
              </a:spcBef>
              <a:spcAft>
                <a:spcPts val="450"/>
              </a:spcAft>
              <a:buClr>
                <a:srgbClr val="445469"/>
              </a:buClr>
              <a:buFont typeface="Arial" panose="020B0604020202020204" pitchFamily="34" charset="0"/>
              <a:buChar char="­"/>
              <a:defRPr sz="1400" kern="1200">
                <a:solidFill>
                  <a:srgbClr val="445469"/>
                </a:solidFill>
                <a:latin typeface="+mj-lt"/>
                <a:ea typeface="Avenir Next" charset="0"/>
                <a:cs typeface="Avenir Next" charset="0"/>
              </a:defRPr>
            </a:lvl4pPr>
            <a:lvl5pPr marL="1543050" indent="-270000" algn="l" defTabSz="685800" rtl="0" eaLnBrk="1" latinLnBrk="0" hangingPunct="1">
              <a:lnSpc>
                <a:spcPct val="130000"/>
              </a:lnSpc>
              <a:spcBef>
                <a:spcPts val="450"/>
              </a:spcBef>
              <a:spcAft>
                <a:spcPts val="450"/>
              </a:spcAft>
              <a:buClr>
                <a:srgbClr val="445469"/>
              </a:buClr>
              <a:buFont typeface="Wingdings" panose="05000000000000000000" pitchFamily="2" charset="2"/>
              <a:buChar char="w"/>
              <a:defRPr sz="1400" kern="1200">
                <a:solidFill>
                  <a:srgbClr val="445469"/>
                </a:solidFill>
                <a:latin typeface="+mj-lt"/>
                <a:ea typeface="Avenir Next" charset="0"/>
                <a:cs typeface="Avenir Next"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3200" dirty="0" smtClean="0"/>
              <a:t>QUESTIONS?</a:t>
            </a:r>
            <a:endParaRPr lang="ru-RU" sz="3200" dirty="0"/>
          </a:p>
        </p:txBody>
      </p:sp>
    </p:spTree>
    <p:extLst>
      <p:ext uri="{BB962C8B-B14F-4D97-AF65-F5344CB8AC3E}">
        <p14:creationId xmlns:p14="http://schemas.microsoft.com/office/powerpoint/2010/main" val="92317935"/>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Section </a:t>
            </a:r>
            <a:r>
              <a:rPr lang="en-US" dirty="0" smtClean="0"/>
              <a:t>10:</a:t>
            </a:r>
            <a:r>
              <a:rPr lang="en-US" dirty="0"/>
              <a:t/>
            </a:r>
            <a:br>
              <a:rPr lang="en-US" dirty="0"/>
            </a:br>
            <a:r>
              <a:rPr lang="en-US" dirty="0" smtClean="0"/>
              <a:t>ADDITIONAL FEATURES</a:t>
            </a:r>
            <a:endParaRPr lang="en-US" dirty="0"/>
          </a:p>
        </p:txBody>
      </p:sp>
    </p:spTree>
    <p:extLst>
      <p:ext uri="{BB962C8B-B14F-4D97-AF65-F5344CB8AC3E}">
        <p14:creationId xmlns:p14="http://schemas.microsoft.com/office/powerpoint/2010/main" val="6357887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QT </a:t>
            </a:r>
            <a:r>
              <a:rPr lang="en-US" dirty="0" smtClean="0"/>
              <a:t>OVERVIEW: </a:t>
            </a:r>
            <a:r>
              <a:rPr lang="en-US" dirty="0" smtClean="0">
                <a:solidFill>
                  <a:schemeClr val="accent1"/>
                </a:solidFill>
              </a:rPr>
              <a:t>DEMO</a:t>
            </a:r>
            <a:endParaRPr lang="en-US" dirty="0">
              <a:solidFill>
                <a:schemeClr val="accent1"/>
              </a:solidFill>
            </a:endParaRPr>
          </a:p>
        </p:txBody>
      </p:sp>
      <p:sp>
        <p:nvSpPr>
          <p:cNvPr id="4" name="Content Placeholder 3"/>
          <p:cNvSpPr>
            <a:spLocks noGrp="1"/>
          </p:cNvSpPr>
          <p:nvPr>
            <p:ph sz="quarter" idx="11"/>
          </p:nvPr>
        </p:nvSpPr>
        <p:spPr/>
        <p:txBody>
          <a:bodyPr>
            <a:normAutofit/>
          </a:bodyPr>
          <a:lstStyle/>
          <a:p>
            <a:r>
              <a:rPr lang="en-US" dirty="0" smtClean="0"/>
              <a:t>DEMO: Working with Qt Creator</a:t>
            </a:r>
          </a:p>
        </p:txBody>
      </p:sp>
    </p:spTree>
    <p:extLst>
      <p:ext uri="{BB962C8B-B14F-4D97-AF65-F5344CB8AC3E}">
        <p14:creationId xmlns:p14="http://schemas.microsoft.com/office/powerpoint/2010/main" val="4154509400"/>
      </p:ext>
    </p:extLst>
  </p:cSld>
  <p:clrMapOvr>
    <a:masterClrMapping/>
  </p:clrMapOvr>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QT SQL</a:t>
            </a:r>
            <a:endParaRPr lang="en-US" dirty="0">
              <a:solidFill>
                <a:schemeClr val="accent1"/>
              </a:solidFill>
            </a:endParaRPr>
          </a:p>
        </p:txBody>
      </p:sp>
      <p:sp>
        <p:nvSpPr>
          <p:cNvPr id="4" name="Content Placeholder 3"/>
          <p:cNvSpPr>
            <a:spLocks noGrp="1"/>
          </p:cNvSpPr>
          <p:nvPr>
            <p:ph sz="quarter" idx="11"/>
          </p:nvPr>
        </p:nvSpPr>
        <p:spPr/>
        <p:txBody>
          <a:bodyPr>
            <a:normAutofit lnSpcReduction="10000"/>
          </a:bodyPr>
          <a:lstStyle/>
          <a:p>
            <a:r>
              <a:rPr lang="en-US" dirty="0" smtClean="0"/>
              <a:t>Qt SQL module (</a:t>
            </a:r>
            <a:r>
              <a:rPr lang="en-US" dirty="0" smtClean="0">
                <a:solidFill>
                  <a:schemeClr val="accent3"/>
                </a:solidFill>
              </a:rPr>
              <a:t>QT += </a:t>
            </a:r>
            <a:r>
              <a:rPr lang="en-US" dirty="0" err="1" smtClean="0">
                <a:solidFill>
                  <a:schemeClr val="accent3"/>
                </a:solidFill>
              </a:rPr>
              <a:t>sql</a:t>
            </a:r>
            <a:r>
              <a:rPr lang="en-US" dirty="0" smtClean="0"/>
              <a:t>) provides interface for working with relational databases.</a:t>
            </a:r>
          </a:p>
          <a:p>
            <a:r>
              <a:rPr lang="en-US" dirty="0" smtClean="0"/>
              <a:t>Qt </a:t>
            </a:r>
            <a:r>
              <a:rPr lang="en-US" dirty="0"/>
              <a:t>SQL module uses driver plugins to communicate with several database </a:t>
            </a:r>
            <a:r>
              <a:rPr lang="en-US" dirty="0" smtClean="0"/>
              <a:t>APIs.</a:t>
            </a:r>
          </a:p>
          <a:p>
            <a:r>
              <a:rPr lang="en-US" dirty="0" smtClean="0"/>
              <a:t>Qt </a:t>
            </a:r>
            <a:r>
              <a:rPr lang="en-US" dirty="0"/>
              <a:t>has drivers for SQLite, MySQL, DB2, Borland </a:t>
            </a:r>
            <a:r>
              <a:rPr lang="en-US" dirty="0" err="1"/>
              <a:t>InterBase</a:t>
            </a:r>
            <a:r>
              <a:rPr lang="en-US" dirty="0"/>
              <a:t>, Oracle, ODBC, and </a:t>
            </a:r>
            <a:r>
              <a:rPr lang="en-US" dirty="0" err="1" smtClean="0"/>
              <a:t>PostgreSQL</a:t>
            </a:r>
            <a:r>
              <a:rPr lang="en-US" dirty="0" smtClean="0"/>
              <a:t>.</a:t>
            </a:r>
          </a:p>
          <a:p>
            <a:r>
              <a:rPr lang="en-US" dirty="0" smtClean="0"/>
              <a:t>It </a:t>
            </a:r>
            <a:r>
              <a:rPr lang="en-US" dirty="0"/>
              <a:t>is also possible to develop your own driver if Qt does not provide the driver needed.</a:t>
            </a:r>
            <a:endParaRPr lang="en-US" dirty="0" smtClean="0"/>
          </a:p>
        </p:txBody>
      </p:sp>
    </p:spTree>
    <p:extLst>
      <p:ext uri="{BB962C8B-B14F-4D97-AF65-F5344CB8AC3E}">
        <p14:creationId xmlns:p14="http://schemas.microsoft.com/office/powerpoint/2010/main" val="3603932256"/>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QT SQL</a:t>
            </a:r>
            <a:endParaRPr lang="en-US" dirty="0">
              <a:solidFill>
                <a:schemeClr val="accent1"/>
              </a:solidFill>
            </a:endParaRPr>
          </a:p>
        </p:txBody>
      </p:sp>
      <p:graphicFrame>
        <p:nvGraphicFramePr>
          <p:cNvPr id="7" name="Content Placeholder 6"/>
          <p:cNvGraphicFramePr>
            <a:graphicFrameLocks noGrp="1"/>
          </p:cNvGraphicFramePr>
          <p:nvPr>
            <p:ph sz="quarter" idx="11"/>
            <p:extLst>
              <p:ext uri="{D42A27DB-BD31-4B8C-83A1-F6EECF244321}">
                <p14:modId xmlns:p14="http://schemas.microsoft.com/office/powerpoint/2010/main" val="1912238615"/>
              </p:ext>
            </p:extLst>
          </p:nvPr>
        </p:nvGraphicFramePr>
        <p:xfrm>
          <a:off x="287338" y="898525"/>
          <a:ext cx="8593071" cy="3144520"/>
        </p:xfrm>
        <a:graphic>
          <a:graphicData uri="http://schemas.openxmlformats.org/drawingml/2006/table">
            <a:tbl>
              <a:tblPr firstRow="1" bandRow="1">
                <a:tableStyleId>{5C22544A-7EE6-4342-B048-85BDC9FD1C3A}</a:tableStyleId>
              </a:tblPr>
              <a:tblGrid>
                <a:gridCol w="2101821">
                  <a:extLst>
                    <a:ext uri="{9D8B030D-6E8A-4147-A177-3AD203B41FA5}">
                      <a16:colId xmlns:a16="http://schemas.microsoft.com/office/drawing/2014/main" xmlns="" val="20000"/>
                    </a:ext>
                  </a:extLst>
                </a:gridCol>
                <a:gridCol w="3245625">
                  <a:extLst>
                    <a:ext uri="{9D8B030D-6E8A-4147-A177-3AD203B41FA5}">
                      <a16:colId xmlns:a16="http://schemas.microsoft.com/office/drawing/2014/main" xmlns="" val="20001"/>
                    </a:ext>
                  </a:extLst>
                </a:gridCol>
                <a:gridCol w="3245625">
                  <a:extLst>
                    <a:ext uri="{9D8B030D-6E8A-4147-A177-3AD203B41FA5}">
                      <a16:colId xmlns:a16="http://schemas.microsoft.com/office/drawing/2014/main" xmlns="" val="20002"/>
                    </a:ext>
                  </a:extLst>
                </a:gridCol>
              </a:tblGrid>
              <a:tr h="370840">
                <a:tc>
                  <a:txBody>
                    <a:bodyPr/>
                    <a:lstStyle/>
                    <a:p>
                      <a:r>
                        <a:rPr lang="en-US" sz="2000" dirty="0" smtClean="0"/>
                        <a:t>Layer</a:t>
                      </a:r>
                      <a:endParaRPr lang="ru-RU" sz="2000" dirty="0"/>
                    </a:p>
                  </a:txBody>
                  <a:tcPr/>
                </a:tc>
                <a:tc>
                  <a:txBody>
                    <a:bodyPr/>
                    <a:lstStyle/>
                    <a:p>
                      <a:r>
                        <a:rPr kumimoji="0" lang="en-US" sz="2000" b="1" i="0" u="none" strike="noStrike" kern="1200" cap="none" spc="0" normalizeH="0" baseline="0" noProof="0" dirty="0" smtClean="0">
                          <a:ln>
                            <a:noFill/>
                          </a:ln>
                          <a:solidFill>
                            <a:srgbClr val="FFFFFF"/>
                          </a:solidFill>
                          <a:effectLst/>
                          <a:uLnTx/>
                          <a:uFillTx/>
                          <a:latin typeface="+mn-lt"/>
                          <a:ea typeface="+mn-ea"/>
                          <a:cs typeface="+mn-cs"/>
                        </a:rPr>
                        <a:t>Purpose</a:t>
                      </a:r>
                      <a:endParaRPr lang="ru-RU" dirty="0"/>
                    </a:p>
                  </a:txBody>
                  <a:tcPr/>
                </a:tc>
                <a:tc>
                  <a:txBody>
                    <a:bodyPr/>
                    <a:lstStyle/>
                    <a:p>
                      <a:pPr marL="0" algn="l" defTabSz="685800" rtl="0" eaLnBrk="1" latinLnBrk="0" hangingPunct="1"/>
                      <a:r>
                        <a:rPr kumimoji="0" lang="en-US" sz="2000" b="1" i="0" u="none" strike="noStrike" kern="1200" cap="none" spc="0" normalizeH="0" baseline="0" dirty="0" smtClean="0">
                          <a:ln>
                            <a:noFill/>
                          </a:ln>
                          <a:solidFill>
                            <a:srgbClr val="FFFFFF"/>
                          </a:solidFill>
                          <a:effectLst/>
                          <a:uLnTx/>
                          <a:uFillTx/>
                          <a:latin typeface="+mn-lt"/>
                          <a:ea typeface="+mn-ea"/>
                          <a:cs typeface="+mn-cs"/>
                        </a:rPr>
                        <a:t>Example class</a:t>
                      </a:r>
                      <a:endParaRPr kumimoji="0" lang="ru-RU" sz="2000" b="1" i="0" u="none" strike="noStrike" kern="1200" cap="none" spc="0" normalizeH="0" baseline="0" dirty="0">
                        <a:ln>
                          <a:noFill/>
                        </a:ln>
                        <a:solidFill>
                          <a:srgbClr val="FFFFFF"/>
                        </a:solidFill>
                        <a:effectLst/>
                        <a:uLnTx/>
                        <a:uFillTx/>
                        <a:latin typeface="+mn-lt"/>
                        <a:ea typeface="+mn-ea"/>
                        <a:cs typeface="+mn-cs"/>
                      </a:endParaRPr>
                    </a:p>
                  </a:txBody>
                  <a:tcPr/>
                </a:tc>
                <a:extLst>
                  <a:ext uri="{0D108BD9-81ED-4DB2-BD59-A6C34878D82A}">
                    <a16:rowId xmlns:a16="http://schemas.microsoft.com/office/drawing/2014/main" xmlns="" val="10000"/>
                  </a:ext>
                </a:extLst>
              </a:tr>
              <a:tr h="370840">
                <a:tc>
                  <a:txBody>
                    <a:bodyPr/>
                    <a:lstStyle/>
                    <a:p>
                      <a:r>
                        <a:rPr lang="en-US" sz="1800" dirty="0" smtClean="0"/>
                        <a:t>Driver layer</a:t>
                      </a:r>
                    </a:p>
                  </a:txBody>
                  <a:tcPr anchor="ctr"/>
                </a:tc>
                <a:tc>
                  <a:txBody>
                    <a:bodyPr/>
                    <a:lstStyle/>
                    <a:p>
                      <a:r>
                        <a:rPr lang="en-US" sz="1800" b="0" i="0" kern="1200" dirty="0" smtClean="0">
                          <a:solidFill>
                            <a:schemeClr val="dk1"/>
                          </a:solidFill>
                          <a:effectLst/>
                          <a:latin typeface="+mn-lt"/>
                          <a:ea typeface="+mn-ea"/>
                          <a:cs typeface="+mn-cs"/>
                        </a:rPr>
                        <a:t>Low-level communication between database and the SQL API layer</a:t>
                      </a:r>
                    </a:p>
                  </a:txBody>
                  <a:tcPr anchor="ctr"/>
                </a:tc>
                <a:tc>
                  <a:txBody>
                    <a:bodyPr/>
                    <a:lstStyle/>
                    <a:p>
                      <a:r>
                        <a:rPr lang="en-US" sz="1800" b="0" i="0" kern="1200" dirty="0" err="1" smtClean="0">
                          <a:solidFill>
                            <a:schemeClr val="dk1"/>
                          </a:solidFill>
                          <a:effectLst/>
                          <a:latin typeface="+mn-lt"/>
                          <a:ea typeface="+mn-ea"/>
                          <a:cs typeface="+mn-cs"/>
                        </a:rPr>
                        <a:t>QSqlDriver</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QSqlDriverCreator</a:t>
                      </a:r>
                      <a:endParaRPr lang="en-US" sz="1800" b="0" i="0" kern="1200" dirty="0" smtClean="0">
                        <a:solidFill>
                          <a:schemeClr val="dk1"/>
                        </a:solidFill>
                        <a:effectLst/>
                        <a:latin typeface="+mn-lt"/>
                        <a:ea typeface="+mn-ea"/>
                        <a:cs typeface="+mn-cs"/>
                      </a:endParaRPr>
                    </a:p>
                  </a:txBody>
                  <a:tcPr anchor="ctr"/>
                </a:tc>
                <a:extLst>
                  <a:ext uri="{0D108BD9-81ED-4DB2-BD59-A6C34878D82A}">
                    <a16:rowId xmlns:a16="http://schemas.microsoft.com/office/drawing/2014/main" xmlns="" val="10001"/>
                  </a:ext>
                </a:extLst>
              </a:tr>
              <a:tr h="37084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dirty="0" smtClean="0"/>
                        <a:t>SQL API layer</a:t>
                      </a:r>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Provide access to databases</a:t>
                      </a:r>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0" i="0" kern="1200" dirty="0" err="1" smtClean="0">
                          <a:solidFill>
                            <a:schemeClr val="dk1"/>
                          </a:solidFill>
                          <a:effectLst/>
                          <a:latin typeface="+mn-lt"/>
                          <a:ea typeface="+mn-ea"/>
                          <a:cs typeface="+mn-cs"/>
                        </a:rPr>
                        <a:t>QSqlDatabase</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QSqlQuery</a:t>
                      </a:r>
                      <a:endParaRPr lang="en-US" sz="1800" b="0" i="0" kern="1200" dirty="0" smtClean="0">
                        <a:solidFill>
                          <a:schemeClr val="dk1"/>
                        </a:solidFill>
                        <a:effectLst/>
                        <a:latin typeface="+mn-lt"/>
                        <a:ea typeface="+mn-ea"/>
                        <a:cs typeface="+mn-cs"/>
                      </a:endParaRPr>
                    </a:p>
                  </a:txBody>
                  <a:tcPr anchor="ctr"/>
                </a:tc>
                <a:extLst>
                  <a:ext uri="{0D108BD9-81ED-4DB2-BD59-A6C34878D82A}">
                    <a16:rowId xmlns:a16="http://schemas.microsoft.com/office/drawing/2014/main" xmlns="" val="10002"/>
                  </a:ext>
                </a:extLst>
              </a:tr>
              <a:tr h="370840">
                <a:tc>
                  <a:txBody>
                    <a:bodyPr/>
                    <a:lstStyle/>
                    <a:p>
                      <a:r>
                        <a:rPr lang="en-US" sz="1800" dirty="0" smtClean="0"/>
                        <a:t>User Interface layer</a:t>
                      </a:r>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Link data from a database to data-aware widgets</a:t>
                      </a:r>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0" i="0" kern="1200" dirty="0" err="1" smtClean="0">
                          <a:solidFill>
                            <a:schemeClr val="dk1"/>
                          </a:solidFill>
                          <a:effectLst/>
                          <a:latin typeface="+mn-lt"/>
                          <a:ea typeface="+mn-ea"/>
                          <a:cs typeface="+mn-cs"/>
                        </a:rPr>
                        <a:t>QSqlQueryModel</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readonly</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QSqlTableModel</a:t>
                      </a:r>
                      <a:r>
                        <a:rPr lang="en-US" sz="1800" b="0" i="0" kern="1200" dirty="0" smtClean="0">
                          <a:solidFill>
                            <a:schemeClr val="dk1"/>
                          </a:solidFill>
                          <a:effectLst/>
                          <a:latin typeface="+mn-lt"/>
                          <a:ea typeface="+mn-ea"/>
                          <a:cs typeface="+mn-cs"/>
                        </a:rPr>
                        <a:t> (read/write), </a:t>
                      </a:r>
                      <a:r>
                        <a:rPr lang="en-US" sz="1800" b="0" i="0" kern="1200" dirty="0" err="1" smtClean="0">
                          <a:solidFill>
                            <a:schemeClr val="dk1"/>
                          </a:solidFill>
                          <a:effectLst/>
                          <a:latin typeface="+mn-lt"/>
                          <a:ea typeface="+mn-ea"/>
                          <a:cs typeface="+mn-cs"/>
                        </a:rPr>
                        <a:t>QSqlRelationalTableModel</a:t>
                      </a:r>
                      <a:r>
                        <a:rPr lang="en-US" sz="1800" b="0" i="0" kern="1200" dirty="0" smtClean="0">
                          <a:solidFill>
                            <a:schemeClr val="dk1"/>
                          </a:solidFill>
                          <a:effectLst/>
                          <a:latin typeface="+mn-lt"/>
                          <a:ea typeface="+mn-ea"/>
                          <a:cs typeface="+mn-cs"/>
                        </a:rPr>
                        <a:t> (read/write with foreign-key support)</a:t>
                      </a:r>
                    </a:p>
                  </a:txBody>
                  <a:tcPr anchor="ct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3129445268"/>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QT SQL: </a:t>
            </a:r>
            <a:r>
              <a:rPr lang="en-US" dirty="0" smtClean="0">
                <a:solidFill>
                  <a:schemeClr val="accent1"/>
                </a:solidFill>
              </a:rPr>
              <a:t>QSQLDATABASE</a:t>
            </a:r>
            <a:endParaRPr lang="en-US" dirty="0">
              <a:solidFill>
                <a:schemeClr val="accent1"/>
              </a:solidFill>
            </a:endParaRPr>
          </a:p>
        </p:txBody>
      </p:sp>
      <p:sp>
        <p:nvSpPr>
          <p:cNvPr id="5" name="Content Placeholder 4"/>
          <p:cNvSpPr>
            <a:spLocks noGrp="1"/>
          </p:cNvSpPr>
          <p:nvPr>
            <p:ph sz="quarter" idx="11"/>
          </p:nvPr>
        </p:nvSpPr>
        <p:spPr>
          <a:xfrm>
            <a:off x="286941" y="897732"/>
            <a:ext cx="4056459" cy="4099718"/>
          </a:xfrm>
        </p:spPr>
        <p:txBody>
          <a:bodyPr>
            <a:normAutofit/>
          </a:bodyPr>
          <a:lstStyle/>
          <a:p>
            <a:r>
              <a:rPr lang="en-US" dirty="0" err="1" smtClean="0">
                <a:solidFill>
                  <a:schemeClr val="accent3"/>
                </a:solidFill>
              </a:rPr>
              <a:t>QSqlDatabase</a:t>
            </a:r>
            <a:r>
              <a:rPr lang="en-US" dirty="0" smtClean="0">
                <a:solidFill>
                  <a:schemeClr val="accent3"/>
                </a:solidFill>
              </a:rPr>
              <a:t> </a:t>
            </a:r>
            <a:r>
              <a:rPr lang="en-US" dirty="0"/>
              <a:t>class represents a connection to a database</a:t>
            </a:r>
            <a:r>
              <a:rPr lang="en-US" dirty="0" smtClean="0"/>
              <a:t>.</a:t>
            </a:r>
          </a:p>
          <a:p>
            <a:r>
              <a:rPr lang="en-US" dirty="0" smtClean="0">
                <a:solidFill>
                  <a:schemeClr val="accent1"/>
                </a:solidFill>
              </a:rPr>
              <a:t>Connection to database is performing through static functions</a:t>
            </a:r>
          </a:p>
          <a:p>
            <a:pPr marL="0" indent="0">
              <a:buNone/>
            </a:pPr>
            <a:endParaRPr lang="en-US" dirty="0" smtClean="0"/>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defTabSz="914400" eaLnBrk="0" fontAlgn="base" hangingPunct="0">
              <a:spcBef>
                <a:spcPct val="0"/>
              </a:spcBef>
              <a:spcAft>
                <a:spcPct val="0"/>
              </a:spcAft>
            </a:pPr>
            <a:r>
              <a:rPr lang="en-US" b="1" dirty="0">
                <a:solidFill>
                  <a:srgbClr val="6897BB"/>
                </a:solidFill>
                <a:latin typeface="Courier New" pitchFamily="49" charset="0"/>
                <a:cs typeface="Courier New" panose="02070309020205020404" pitchFamily="49" charset="0"/>
              </a:rPr>
              <a:t>#include </a:t>
            </a:r>
            <a:r>
              <a:rPr lang="en-US" b="1" dirty="0">
                <a:solidFill>
                  <a:srgbClr val="6A8759"/>
                </a:solidFill>
                <a:latin typeface="Courier New" panose="02070309020205020404" pitchFamily="49" charset="0"/>
                <a:cs typeface="Courier New" panose="02070309020205020404" pitchFamily="49" charset="0"/>
              </a:rPr>
              <a:t>&lt;</a:t>
            </a:r>
            <a:r>
              <a:rPr lang="en-US" b="1" dirty="0" err="1">
                <a:solidFill>
                  <a:srgbClr val="6A8759"/>
                </a:solidFill>
                <a:latin typeface="Courier New" panose="02070309020205020404" pitchFamily="49" charset="0"/>
                <a:cs typeface="Courier New" panose="02070309020205020404" pitchFamily="49" charset="0"/>
              </a:rPr>
              <a:t>QtSql</a:t>
            </a:r>
            <a:r>
              <a:rPr lang="en-US" b="1" dirty="0">
                <a:solidFill>
                  <a:srgbClr val="6A8759"/>
                </a:solidFill>
                <a:latin typeface="Courier New" panose="02070309020205020404" pitchFamily="49" charset="0"/>
                <a:cs typeface="Courier New" panose="02070309020205020404" pitchFamily="49" charset="0"/>
              </a:rPr>
              <a:t>&gt;</a:t>
            </a:r>
          </a:p>
          <a:p>
            <a:pPr defTabSz="914400" eaLnBrk="0" fontAlgn="base" hangingPunct="0">
              <a:spcBef>
                <a:spcPct val="0"/>
              </a:spcBef>
              <a:spcAft>
                <a:spcPct val="0"/>
              </a:spcAft>
            </a:pPr>
            <a:endParaRPr lang="en-US" b="1" dirty="0" smtClean="0">
              <a:solidFill>
                <a:srgbClr val="9876AA"/>
              </a:solidFill>
              <a:latin typeface="Courier New" pitchFamily="49" charset="0"/>
              <a:cs typeface="Courier New" panose="02070309020205020404" pitchFamily="49" charset="0"/>
            </a:endParaRPr>
          </a:p>
          <a:p>
            <a:pPr defTabSz="914400" eaLnBrk="0" fontAlgn="base" hangingPunct="0">
              <a:spcBef>
                <a:spcPct val="0"/>
              </a:spcBef>
              <a:spcAft>
                <a:spcPct val="0"/>
              </a:spcAft>
            </a:pPr>
            <a:r>
              <a:rPr lang="en-US" b="1" dirty="0" err="1">
                <a:solidFill>
                  <a:srgbClr val="9876AA"/>
                </a:solidFill>
                <a:latin typeface="Courier New" pitchFamily="49" charset="0"/>
                <a:cs typeface="Courier New" panose="02070309020205020404" pitchFamily="49" charset="0"/>
              </a:rPr>
              <a:t>QSqlDatabase</a:t>
            </a:r>
            <a:r>
              <a:rPr lang="en-US" b="1" dirty="0" smtClean="0">
                <a:solidFill>
                  <a:srgbClr val="C0C0C0"/>
                </a:solidFill>
                <a:latin typeface="Courier New" pitchFamily="49" charset="0"/>
                <a:cs typeface="Courier New" pitchFamily="49" charset="0"/>
              </a:rPr>
              <a:t> </a:t>
            </a:r>
            <a:r>
              <a:rPr lang="en-US" b="1" dirty="0" err="1">
                <a:solidFill>
                  <a:srgbClr val="A9B7C6"/>
                </a:solidFill>
                <a:latin typeface="Courier New" panose="02070309020205020404" pitchFamily="49" charset="0"/>
                <a:cs typeface="Courier New" panose="02070309020205020404" pitchFamily="49" charset="0"/>
              </a:rPr>
              <a:t>db</a:t>
            </a:r>
            <a:r>
              <a:rPr lang="en-US" b="1" dirty="0">
                <a:solidFill>
                  <a:srgbClr val="A9B7C6"/>
                </a:solidFill>
                <a:latin typeface="Courier New" panose="02070309020205020404" pitchFamily="49" charset="0"/>
                <a:cs typeface="Courier New" panose="02070309020205020404" pitchFamily="49" charset="0"/>
              </a:rPr>
              <a:t> =</a:t>
            </a:r>
          </a:p>
          <a:p>
            <a:pPr defTabSz="914400" eaLnBrk="0" fontAlgn="base" hangingPunct="0">
              <a:spcBef>
                <a:spcPct val="0"/>
              </a:spcBef>
              <a:spcAft>
                <a:spcPct val="0"/>
              </a:spcAft>
            </a:pPr>
            <a:r>
              <a:rPr lang="en-US" b="1" dirty="0">
                <a:solidFill>
                  <a:srgbClr val="C0C0C0"/>
                </a:solidFill>
                <a:latin typeface="Courier New" pitchFamily="49" charset="0"/>
                <a:cs typeface="Courier New" pitchFamily="49" charset="0"/>
              </a:rPr>
              <a:t> </a:t>
            </a:r>
            <a:r>
              <a:rPr lang="en-US" b="1" dirty="0" smtClean="0">
                <a:solidFill>
                  <a:srgbClr val="C0C0C0"/>
                </a:solidFill>
                <a:latin typeface="Courier New" pitchFamily="49" charset="0"/>
                <a:cs typeface="Courier New" pitchFamily="49" charset="0"/>
              </a:rPr>
              <a:t>   </a:t>
            </a:r>
            <a:r>
              <a:rPr lang="en-US" b="1" dirty="0" err="1">
                <a:solidFill>
                  <a:srgbClr val="9876AA"/>
                </a:solidFill>
                <a:latin typeface="Courier New" pitchFamily="49" charset="0"/>
                <a:cs typeface="Courier New" panose="02070309020205020404" pitchFamily="49" charset="0"/>
              </a:rPr>
              <a:t>QSqlDatabase</a:t>
            </a:r>
            <a:r>
              <a:rPr lang="en-US" b="1" dirty="0">
                <a:solidFill>
                  <a:srgbClr val="A9B7C6"/>
                </a:solidFill>
                <a:latin typeface="Courier New" panose="02070309020205020404" pitchFamily="49" charset="0"/>
                <a:cs typeface="Courier New" panose="02070309020205020404" pitchFamily="49" charset="0"/>
              </a:rPr>
              <a:t>::</a:t>
            </a:r>
            <a:r>
              <a:rPr lang="en-US" b="1" dirty="0" err="1">
                <a:solidFill>
                  <a:srgbClr val="A9B7C6"/>
                </a:solidFill>
                <a:latin typeface="Courier New" panose="02070309020205020404" pitchFamily="49" charset="0"/>
                <a:cs typeface="Courier New" panose="02070309020205020404" pitchFamily="49" charset="0"/>
              </a:rPr>
              <a:t>addDatabase</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6A8759"/>
                </a:solidFill>
                <a:latin typeface="Courier New" panose="02070309020205020404" pitchFamily="49" charset="0"/>
                <a:cs typeface="Courier New" panose="02070309020205020404" pitchFamily="49" charset="0"/>
              </a:rPr>
              <a:t>"QPSQL"</a:t>
            </a:r>
            <a:r>
              <a:rPr lang="en-US" b="1" dirty="0">
                <a:solidFill>
                  <a:srgbClr val="A9B7C6"/>
                </a:solidFill>
                <a:latin typeface="Courier New" panose="02070309020205020404" pitchFamily="49" charset="0"/>
                <a:cs typeface="Courier New" panose="02070309020205020404" pitchFamily="49" charset="0"/>
              </a:rPr>
              <a:t>); </a:t>
            </a:r>
            <a:r>
              <a:rPr lang="en-US" b="1" dirty="0" err="1">
                <a:solidFill>
                  <a:srgbClr val="A9B7C6"/>
                </a:solidFill>
                <a:latin typeface="Courier New" panose="02070309020205020404" pitchFamily="49" charset="0"/>
                <a:cs typeface="Courier New" panose="02070309020205020404" pitchFamily="49" charset="0"/>
              </a:rPr>
              <a:t>db.setHostName</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6A8759"/>
                </a:solidFill>
                <a:latin typeface="Courier New" panose="02070309020205020404" pitchFamily="49" charset="0"/>
                <a:cs typeface="Courier New" panose="02070309020205020404" pitchFamily="49" charset="0"/>
              </a:rPr>
              <a:t>"</a:t>
            </a:r>
            <a:r>
              <a:rPr lang="en-US" b="1" dirty="0" err="1">
                <a:solidFill>
                  <a:srgbClr val="6A8759"/>
                </a:solidFill>
                <a:latin typeface="Courier New" panose="02070309020205020404" pitchFamily="49" charset="0"/>
                <a:cs typeface="Courier New" panose="02070309020205020404" pitchFamily="49" charset="0"/>
              </a:rPr>
              <a:t>acidalia</a:t>
            </a:r>
            <a:r>
              <a:rPr lang="en-US" b="1" dirty="0">
                <a:solidFill>
                  <a:srgbClr val="6A8759"/>
                </a:solidFill>
                <a:latin typeface="Courier New" panose="02070309020205020404" pitchFamily="49" charset="0"/>
                <a:cs typeface="Courier New" panose="02070309020205020404" pitchFamily="49" charset="0"/>
              </a:rPr>
              <a:t>"</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b="1" dirty="0" err="1">
                <a:solidFill>
                  <a:srgbClr val="A9B7C6"/>
                </a:solidFill>
                <a:latin typeface="Courier New" panose="02070309020205020404" pitchFamily="49" charset="0"/>
                <a:cs typeface="Courier New" panose="02070309020205020404" pitchFamily="49" charset="0"/>
              </a:rPr>
              <a:t>db.setDatabaseName</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6A8759"/>
                </a:solidFill>
                <a:latin typeface="Courier New" panose="02070309020205020404" pitchFamily="49" charset="0"/>
                <a:cs typeface="Courier New" panose="02070309020205020404" pitchFamily="49" charset="0"/>
              </a:rPr>
              <a:t>"</a:t>
            </a:r>
            <a:r>
              <a:rPr lang="en-US" b="1" dirty="0" err="1">
                <a:solidFill>
                  <a:srgbClr val="6A8759"/>
                </a:solidFill>
                <a:latin typeface="Courier New" panose="02070309020205020404" pitchFamily="49" charset="0"/>
                <a:cs typeface="Courier New" panose="02070309020205020404" pitchFamily="49" charset="0"/>
              </a:rPr>
              <a:t>customdb</a:t>
            </a:r>
            <a:r>
              <a:rPr lang="en-US" b="1" dirty="0">
                <a:solidFill>
                  <a:srgbClr val="6A8759"/>
                </a:solidFill>
                <a:latin typeface="Courier New" panose="02070309020205020404" pitchFamily="49" charset="0"/>
                <a:cs typeface="Courier New" panose="02070309020205020404" pitchFamily="49" charset="0"/>
              </a:rPr>
              <a:t>"</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b="1" dirty="0" err="1">
                <a:solidFill>
                  <a:srgbClr val="A9B7C6"/>
                </a:solidFill>
                <a:latin typeface="Courier New" panose="02070309020205020404" pitchFamily="49" charset="0"/>
                <a:cs typeface="Courier New" panose="02070309020205020404" pitchFamily="49" charset="0"/>
              </a:rPr>
              <a:t>db.setUserName</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6A8759"/>
                </a:solidFill>
                <a:latin typeface="Courier New" panose="02070309020205020404" pitchFamily="49" charset="0"/>
                <a:cs typeface="Courier New" panose="02070309020205020404" pitchFamily="49" charset="0"/>
              </a:rPr>
              <a:t>"mojito"</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b="1" dirty="0" err="1">
                <a:solidFill>
                  <a:srgbClr val="A9B7C6"/>
                </a:solidFill>
                <a:latin typeface="Courier New" panose="02070309020205020404" pitchFamily="49" charset="0"/>
                <a:cs typeface="Courier New" panose="02070309020205020404" pitchFamily="49" charset="0"/>
              </a:rPr>
              <a:t>db.setPassword</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6A8759"/>
                </a:solidFill>
                <a:latin typeface="Courier New" panose="02070309020205020404" pitchFamily="49" charset="0"/>
                <a:cs typeface="Courier New" panose="02070309020205020404" pitchFamily="49" charset="0"/>
              </a:rPr>
              <a:t>"J0a1m8"</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endParaRPr lang="en-US" b="1" dirty="0">
              <a:solidFill>
                <a:srgbClr val="000000"/>
              </a:solidFill>
              <a:latin typeface="Courier New" pitchFamily="49" charset="0"/>
              <a:cs typeface="Courier New" pitchFamily="49" charset="0"/>
            </a:endParaRPr>
          </a:p>
          <a:p>
            <a:pPr defTabSz="914400" eaLnBrk="0" fontAlgn="base" hangingPunct="0">
              <a:spcBef>
                <a:spcPct val="0"/>
              </a:spcBef>
              <a:spcAft>
                <a:spcPct val="0"/>
              </a:spcAft>
            </a:pPr>
            <a:r>
              <a:rPr lang="en-US" b="1" dirty="0" err="1">
                <a:solidFill>
                  <a:srgbClr val="CC7832"/>
                </a:solidFill>
                <a:latin typeface="Courier New" panose="02070309020205020404" pitchFamily="49" charset="0"/>
                <a:cs typeface="Courier New" panose="02070309020205020404" pitchFamily="49" charset="0"/>
              </a:rPr>
              <a:t>bool</a:t>
            </a:r>
            <a:r>
              <a:rPr lang="en-US" b="1" dirty="0" smtClean="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ok = </a:t>
            </a:r>
            <a:r>
              <a:rPr lang="en-US" b="1" dirty="0" err="1">
                <a:solidFill>
                  <a:srgbClr val="A9B7C6"/>
                </a:solidFill>
                <a:latin typeface="Courier New" panose="02070309020205020404" pitchFamily="49" charset="0"/>
                <a:cs typeface="Courier New" panose="02070309020205020404" pitchFamily="49" charset="0"/>
              </a:rPr>
              <a:t>db.open</a:t>
            </a:r>
            <a:r>
              <a:rPr lang="en-US" b="1" dirty="0" smtClean="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endParaRPr lang="en-US" b="1" dirty="0">
              <a:solidFill>
                <a:srgbClr val="A9B7C6"/>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b="1" dirty="0">
                <a:solidFill>
                  <a:srgbClr val="808080"/>
                </a:solidFill>
                <a:latin typeface="Courier New" panose="02070309020205020404" pitchFamily="49" charset="0"/>
                <a:cs typeface="Courier New" panose="02070309020205020404" pitchFamily="49" charset="0"/>
              </a:rPr>
              <a:t>// get database</a:t>
            </a:r>
          </a:p>
          <a:p>
            <a:pPr defTabSz="914400" eaLnBrk="0" fontAlgn="base" hangingPunct="0">
              <a:spcBef>
                <a:spcPct val="0"/>
              </a:spcBef>
              <a:spcAft>
                <a:spcPct val="0"/>
              </a:spcAft>
            </a:pPr>
            <a:r>
              <a:rPr lang="en-US" b="1" dirty="0" err="1">
                <a:solidFill>
                  <a:srgbClr val="9876AA"/>
                </a:solidFill>
                <a:latin typeface="Courier New" pitchFamily="49" charset="0"/>
                <a:cs typeface="Courier New" panose="02070309020205020404" pitchFamily="49" charset="0"/>
              </a:rPr>
              <a:t>QSqlDatabase</a:t>
            </a:r>
            <a:r>
              <a:rPr lang="en-US" b="1" dirty="0">
                <a:solidFill>
                  <a:srgbClr val="C0C0C0"/>
                </a:solidFill>
                <a:latin typeface="Courier New" pitchFamily="49" charset="0"/>
                <a:cs typeface="Courier New" pitchFamily="49" charset="0"/>
              </a:rPr>
              <a:t> </a:t>
            </a:r>
            <a:r>
              <a:rPr lang="en-US" b="1" dirty="0" err="1">
                <a:solidFill>
                  <a:srgbClr val="A9B7C6"/>
                </a:solidFill>
                <a:latin typeface="Courier New" panose="02070309020205020404" pitchFamily="49" charset="0"/>
                <a:cs typeface="Courier New" panose="02070309020205020404" pitchFamily="49" charset="0"/>
              </a:rPr>
              <a:t>db</a:t>
            </a:r>
            <a:r>
              <a:rPr lang="en-US" b="1" dirty="0">
                <a:solidFill>
                  <a:srgbClr val="A9B7C6"/>
                </a:solidFill>
                <a:latin typeface="Courier New" panose="02070309020205020404" pitchFamily="49" charset="0"/>
                <a:cs typeface="Courier New" panose="02070309020205020404" pitchFamily="49" charset="0"/>
              </a:rPr>
              <a:t> </a:t>
            </a:r>
            <a:r>
              <a:rPr lang="en-US" b="1" dirty="0" smtClean="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 </a:t>
            </a:r>
            <a:r>
              <a:rPr lang="en-US" b="1" dirty="0" smtClean="0">
                <a:solidFill>
                  <a:srgbClr val="A9B7C6"/>
                </a:solidFill>
                <a:latin typeface="Courier New" panose="02070309020205020404" pitchFamily="49" charset="0"/>
                <a:cs typeface="Courier New" panose="02070309020205020404" pitchFamily="49" charset="0"/>
              </a:rPr>
              <a:t>   </a:t>
            </a:r>
            <a:r>
              <a:rPr lang="en-US" b="1" dirty="0" err="1" smtClean="0">
                <a:solidFill>
                  <a:srgbClr val="9876AA"/>
                </a:solidFill>
                <a:latin typeface="Courier New" pitchFamily="49" charset="0"/>
                <a:cs typeface="Courier New" panose="02070309020205020404" pitchFamily="49" charset="0"/>
              </a:rPr>
              <a:t>QSqlDatabase</a:t>
            </a:r>
            <a:r>
              <a:rPr lang="en-US" b="1" dirty="0" smtClean="0">
                <a:solidFill>
                  <a:srgbClr val="A9B7C6"/>
                </a:solidFill>
                <a:latin typeface="Courier New" panose="02070309020205020404" pitchFamily="49" charset="0"/>
                <a:cs typeface="Courier New" panose="02070309020205020404" pitchFamily="49" charset="0"/>
              </a:rPr>
              <a:t>::database();</a:t>
            </a:r>
            <a:endParaRPr lang="en-US" b="1" dirty="0">
              <a:solidFill>
                <a:srgbClr val="A9B7C6"/>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32831865"/>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QT SQL: </a:t>
            </a:r>
            <a:r>
              <a:rPr lang="en-US" dirty="0" smtClean="0">
                <a:solidFill>
                  <a:schemeClr val="accent1"/>
                </a:solidFill>
              </a:rPr>
              <a:t>QSQLQUERY</a:t>
            </a:r>
            <a:endParaRPr lang="en-US" dirty="0">
              <a:solidFill>
                <a:schemeClr val="accent1"/>
              </a:solidFill>
            </a:endParaRPr>
          </a:p>
        </p:txBody>
      </p:sp>
      <p:sp>
        <p:nvSpPr>
          <p:cNvPr id="5" name="Content Placeholder 4"/>
          <p:cNvSpPr>
            <a:spLocks noGrp="1"/>
          </p:cNvSpPr>
          <p:nvPr>
            <p:ph sz="quarter" idx="11"/>
          </p:nvPr>
        </p:nvSpPr>
        <p:spPr>
          <a:xfrm>
            <a:off x="286941" y="897732"/>
            <a:ext cx="4056459" cy="4099718"/>
          </a:xfrm>
        </p:spPr>
        <p:txBody>
          <a:bodyPr>
            <a:normAutofit/>
          </a:bodyPr>
          <a:lstStyle/>
          <a:p>
            <a:r>
              <a:rPr lang="en-US" dirty="0" err="1" smtClean="0">
                <a:solidFill>
                  <a:schemeClr val="accent3"/>
                </a:solidFill>
              </a:rPr>
              <a:t>QSqlQuery</a:t>
            </a:r>
            <a:r>
              <a:rPr lang="en-US" dirty="0" smtClean="0">
                <a:solidFill>
                  <a:schemeClr val="accent3"/>
                </a:solidFill>
              </a:rPr>
              <a:t> </a:t>
            </a:r>
            <a:r>
              <a:rPr lang="en-US" dirty="0"/>
              <a:t>provides an interface for executing SQL statements and navigating through the result set of a query</a:t>
            </a:r>
            <a:r>
              <a:rPr lang="en-US" dirty="0" smtClean="0"/>
              <a:t>.</a:t>
            </a:r>
          </a:p>
          <a:p>
            <a:endParaRPr lang="en-US" dirty="0" smtClean="0"/>
          </a:p>
          <a:p>
            <a:r>
              <a:rPr lang="en-US" dirty="0" smtClean="0"/>
              <a:t>Where is database connection?</a:t>
            </a:r>
          </a:p>
          <a:p>
            <a:pPr marL="0" indent="0">
              <a:buNone/>
            </a:pPr>
            <a:endParaRPr lang="en-US" dirty="0" smtClean="0"/>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defTabSz="914400" eaLnBrk="0" fontAlgn="base" hangingPunct="0">
              <a:spcBef>
                <a:spcPct val="0"/>
              </a:spcBef>
              <a:spcAft>
                <a:spcPct val="0"/>
              </a:spcAft>
            </a:pPr>
            <a:r>
              <a:rPr lang="en-US" b="1" dirty="0">
                <a:solidFill>
                  <a:srgbClr val="6897BB"/>
                </a:solidFill>
                <a:latin typeface="Courier New" pitchFamily="49" charset="0"/>
                <a:cs typeface="Courier New" panose="02070309020205020404" pitchFamily="49" charset="0"/>
              </a:rPr>
              <a:t>#include </a:t>
            </a:r>
            <a:r>
              <a:rPr lang="en-US" b="1" dirty="0">
                <a:solidFill>
                  <a:srgbClr val="6A8759"/>
                </a:solidFill>
                <a:latin typeface="Courier New" panose="02070309020205020404" pitchFamily="49" charset="0"/>
                <a:cs typeface="Courier New" panose="02070309020205020404" pitchFamily="49" charset="0"/>
              </a:rPr>
              <a:t>&lt;</a:t>
            </a:r>
            <a:r>
              <a:rPr lang="en-US" b="1" dirty="0" err="1">
                <a:solidFill>
                  <a:srgbClr val="6A8759"/>
                </a:solidFill>
                <a:latin typeface="Courier New" panose="02070309020205020404" pitchFamily="49" charset="0"/>
                <a:cs typeface="Courier New" panose="02070309020205020404" pitchFamily="49" charset="0"/>
              </a:rPr>
              <a:t>QtSql</a:t>
            </a:r>
            <a:r>
              <a:rPr lang="en-US" b="1" dirty="0">
                <a:solidFill>
                  <a:srgbClr val="6A8759"/>
                </a:solidFill>
                <a:latin typeface="Courier New" panose="02070309020205020404" pitchFamily="49" charset="0"/>
                <a:cs typeface="Courier New" panose="02070309020205020404" pitchFamily="49" charset="0"/>
              </a:rPr>
              <a:t>&gt;</a:t>
            </a:r>
          </a:p>
          <a:p>
            <a:pPr defTabSz="914400" eaLnBrk="0" fontAlgn="base" hangingPunct="0">
              <a:spcBef>
                <a:spcPct val="0"/>
              </a:spcBef>
              <a:spcAft>
                <a:spcPct val="0"/>
              </a:spcAft>
            </a:pPr>
            <a:endParaRPr lang="en-US" b="1" dirty="0" smtClean="0">
              <a:solidFill>
                <a:srgbClr val="9876AA"/>
              </a:solidFill>
              <a:latin typeface="Courier New" pitchFamily="49" charset="0"/>
              <a:cs typeface="Courier New" panose="02070309020205020404" pitchFamily="49" charset="0"/>
            </a:endParaRPr>
          </a:p>
          <a:p>
            <a:pPr defTabSz="914400" eaLnBrk="0" fontAlgn="base" hangingPunct="0">
              <a:spcBef>
                <a:spcPct val="0"/>
              </a:spcBef>
              <a:spcAft>
                <a:spcPct val="0"/>
              </a:spcAft>
            </a:pPr>
            <a:r>
              <a:rPr lang="en-US" b="1" dirty="0" err="1">
                <a:solidFill>
                  <a:srgbClr val="9876AA"/>
                </a:solidFill>
                <a:latin typeface="Courier New" pitchFamily="49" charset="0"/>
                <a:cs typeface="Courier New" panose="02070309020205020404" pitchFamily="49" charset="0"/>
              </a:rPr>
              <a:t>QSqlQuery</a:t>
            </a:r>
            <a:r>
              <a:rPr lang="en-US" b="1" dirty="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query;</a:t>
            </a:r>
          </a:p>
          <a:p>
            <a:pPr defTabSz="914400" eaLnBrk="0" fontAlgn="base" hangingPunct="0">
              <a:spcBef>
                <a:spcPct val="0"/>
              </a:spcBef>
              <a:spcAft>
                <a:spcPct val="0"/>
              </a:spcAft>
            </a:pPr>
            <a:r>
              <a:rPr lang="en-US" b="1" dirty="0" err="1">
                <a:solidFill>
                  <a:srgbClr val="A9B7C6"/>
                </a:solidFill>
                <a:latin typeface="Courier New" panose="02070309020205020404" pitchFamily="49" charset="0"/>
                <a:cs typeface="Courier New" panose="02070309020205020404" pitchFamily="49" charset="0"/>
              </a:rPr>
              <a:t>query.exec</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6A8759"/>
                </a:solidFill>
                <a:latin typeface="Courier New" panose="02070309020205020404" pitchFamily="49" charset="0"/>
                <a:cs typeface="Courier New" panose="02070309020205020404" pitchFamily="49" charset="0"/>
              </a:rPr>
              <a:t>"SELECT name, salary FROM employee WHERE salary &gt; 50000"</a:t>
            </a:r>
            <a:r>
              <a:rPr lang="en-US" b="1" dirty="0">
                <a:solidFill>
                  <a:srgbClr val="A9B7C6"/>
                </a:solidFill>
                <a:latin typeface="Courier New" panose="02070309020205020404" pitchFamily="49" charset="0"/>
                <a:cs typeface="Courier New" panose="02070309020205020404" pitchFamily="49" charset="0"/>
              </a:rPr>
              <a:t>);</a:t>
            </a:r>
            <a:r>
              <a:rPr lang="en-US" b="1" dirty="0" smtClean="0">
                <a:solidFill>
                  <a:srgbClr val="000000"/>
                </a:solidFill>
                <a:latin typeface="Courier New" pitchFamily="49" charset="0"/>
                <a:cs typeface="Courier New" pitchFamily="49" charset="0"/>
              </a:rPr>
              <a:t> </a:t>
            </a:r>
          </a:p>
          <a:p>
            <a:pPr defTabSz="914400" eaLnBrk="0" fontAlgn="base" hangingPunct="0">
              <a:spcBef>
                <a:spcPct val="0"/>
              </a:spcBef>
              <a:spcAft>
                <a:spcPct val="0"/>
              </a:spcAft>
            </a:pPr>
            <a:endParaRPr lang="en-US" b="1" dirty="0">
              <a:solidFill>
                <a:srgbClr val="000000"/>
              </a:solidFill>
              <a:latin typeface="Courier New" pitchFamily="49" charset="0"/>
              <a:cs typeface="Courier New" pitchFamily="49" charset="0"/>
            </a:endParaRPr>
          </a:p>
          <a:p>
            <a:pPr defTabSz="914400" eaLnBrk="0" fontAlgn="base" hangingPunct="0">
              <a:spcBef>
                <a:spcPct val="0"/>
              </a:spcBef>
              <a:spcAft>
                <a:spcPct val="0"/>
              </a:spcAft>
            </a:pPr>
            <a:r>
              <a:rPr lang="en-US" b="1" dirty="0">
                <a:solidFill>
                  <a:srgbClr val="CC7832"/>
                </a:solidFill>
                <a:latin typeface="Courier New" panose="02070309020205020404" pitchFamily="49" charset="0"/>
                <a:cs typeface="Courier New" panose="02070309020205020404" pitchFamily="49" charset="0"/>
              </a:rPr>
              <a:t>while</a:t>
            </a:r>
            <a:r>
              <a:rPr lang="en-US" b="1" dirty="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a:t>
            </a:r>
            <a:r>
              <a:rPr lang="en-US" b="1" dirty="0" err="1">
                <a:solidFill>
                  <a:srgbClr val="A9B7C6"/>
                </a:solidFill>
                <a:latin typeface="Courier New" panose="02070309020205020404" pitchFamily="49" charset="0"/>
                <a:cs typeface="Courier New" panose="02070309020205020404" pitchFamily="49" charset="0"/>
              </a:rPr>
              <a:t>query.next</a:t>
            </a:r>
            <a:r>
              <a:rPr lang="en-US" b="1" dirty="0">
                <a:solidFill>
                  <a:srgbClr val="A9B7C6"/>
                </a:solidFill>
                <a:latin typeface="Courier New" panose="02070309020205020404" pitchFamily="49" charset="0"/>
                <a:cs typeface="Courier New" panose="02070309020205020404" pitchFamily="49" charset="0"/>
              </a:rPr>
              <a:t>()) {</a:t>
            </a:r>
          </a:p>
          <a:p>
            <a:pPr defTabSz="914400" eaLnBrk="0" fontAlgn="base" hangingPunct="0">
              <a:spcBef>
                <a:spcPct val="0"/>
              </a:spcBef>
              <a:spcAft>
                <a:spcPct val="0"/>
              </a:spcAft>
            </a:pPr>
            <a:r>
              <a:rPr lang="en-US" b="1" dirty="0">
                <a:solidFill>
                  <a:srgbClr val="000000"/>
                </a:solidFill>
                <a:latin typeface="Courier New" pitchFamily="49" charset="0"/>
                <a:cs typeface="Courier New" pitchFamily="49" charset="0"/>
              </a:rPr>
              <a:t> </a:t>
            </a:r>
            <a:r>
              <a:rPr lang="en-US" b="1" dirty="0" smtClean="0">
                <a:solidFill>
                  <a:srgbClr val="000000"/>
                </a:solidFill>
                <a:latin typeface="Courier New" pitchFamily="49" charset="0"/>
                <a:cs typeface="Courier New" pitchFamily="49" charset="0"/>
              </a:rPr>
              <a:t>   </a:t>
            </a:r>
            <a:r>
              <a:rPr lang="en-US" b="1" dirty="0" err="1">
                <a:solidFill>
                  <a:srgbClr val="9876AA"/>
                </a:solidFill>
                <a:latin typeface="Courier New" pitchFamily="49" charset="0"/>
                <a:cs typeface="Courier New" panose="02070309020205020404" pitchFamily="49" charset="0"/>
              </a:rPr>
              <a:t>QString</a:t>
            </a:r>
            <a:r>
              <a:rPr lang="en-US" b="1" dirty="0" smtClean="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name =</a:t>
            </a:r>
          </a:p>
          <a:p>
            <a:pPr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        </a:t>
            </a:r>
            <a:r>
              <a:rPr lang="en-US" b="1" dirty="0" err="1">
                <a:solidFill>
                  <a:srgbClr val="A9B7C6"/>
                </a:solidFill>
                <a:latin typeface="Courier New" panose="02070309020205020404" pitchFamily="49" charset="0"/>
                <a:cs typeface="Courier New" panose="02070309020205020404" pitchFamily="49" charset="0"/>
              </a:rPr>
              <a:t>query.value</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6897BB"/>
                </a:solidFill>
                <a:latin typeface="Courier New" pitchFamily="49" charset="0"/>
                <a:cs typeface="Courier New" panose="02070309020205020404" pitchFamily="49" charset="0"/>
              </a:rPr>
              <a:t>0</a:t>
            </a:r>
            <a:r>
              <a:rPr lang="en-US" b="1" dirty="0">
                <a:solidFill>
                  <a:srgbClr val="A9B7C6"/>
                </a:solidFill>
                <a:latin typeface="Courier New" panose="02070309020205020404" pitchFamily="49" charset="0"/>
                <a:cs typeface="Courier New" panose="02070309020205020404" pitchFamily="49" charset="0"/>
              </a:rPr>
              <a:t>).</a:t>
            </a:r>
            <a:r>
              <a:rPr lang="en-US" b="1" dirty="0" err="1">
                <a:solidFill>
                  <a:srgbClr val="A9B7C6"/>
                </a:solidFill>
                <a:latin typeface="Courier New" panose="02070309020205020404" pitchFamily="49" charset="0"/>
                <a:cs typeface="Courier New" panose="02070309020205020404" pitchFamily="49" charset="0"/>
              </a:rPr>
              <a:t>toString</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b="1" dirty="0" smtClean="0">
                <a:solidFill>
                  <a:srgbClr val="808000"/>
                </a:solidFill>
                <a:latin typeface="Courier New" pitchFamily="49" charset="0"/>
                <a:cs typeface="Courier New" pitchFamily="49" charset="0"/>
              </a:rPr>
              <a:t>    </a:t>
            </a:r>
            <a:r>
              <a:rPr lang="en-US" b="1" dirty="0">
                <a:solidFill>
                  <a:srgbClr val="CC7832"/>
                </a:solidFill>
                <a:latin typeface="Courier New" panose="02070309020205020404" pitchFamily="49" charset="0"/>
                <a:cs typeface="Courier New" panose="02070309020205020404" pitchFamily="49" charset="0"/>
              </a:rPr>
              <a:t>int</a:t>
            </a:r>
            <a:r>
              <a:rPr lang="en-US" b="1" dirty="0" smtClean="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salary =</a:t>
            </a:r>
          </a:p>
          <a:p>
            <a:pPr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        </a:t>
            </a:r>
            <a:r>
              <a:rPr lang="en-US" b="1" dirty="0" err="1">
                <a:solidFill>
                  <a:srgbClr val="A9B7C6"/>
                </a:solidFill>
                <a:latin typeface="Courier New" panose="02070309020205020404" pitchFamily="49" charset="0"/>
                <a:cs typeface="Courier New" panose="02070309020205020404" pitchFamily="49" charset="0"/>
              </a:rPr>
              <a:t>query.value</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6897BB"/>
                </a:solidFill>
                <a:latin typeface="Courier New" pitchFamily="49" charset="0"/>
                <a:cs typeface="Courier New" panose="02070309020205020404" pitchFamily="49" charset="0"/>
              </a:rPr>
              <a:t>1</a:t>
            </a:r>
            <a:r>
              <a:rPr lang="en-US" b="1" dirty="0">
                <a:solidFill>
                  <a:srgbClr val="A9B7C6"/>
                </a:solidFill>
                <a:latin typeface="Courier New" panose="02070309020205020404" pitchFamily="49" charset="0"/>
                <a:cs typeface="Courier New" panose="02070309020205020404" pitchFamily="49" charset="0"/>
              </a:rPr>
              <a:t>).</a:t>
            </a:r>
            <a:r>
              <a:rPr lang="en-US" b="1" dirty="0" err="1">
                <a:solidFill>
                  <a:srgbClr val="A9B7C6"/>
                </a:solidFill>
                <a:latin typeface="Courier New" panose="02070309020205020404" pitchFamily="49" charset="0"/>
                <a:cs typeface="Courier New" panose="02070309020205020404" pitchFamily="49" charset="0"/>
              </a:rPr>
              <a:t>toInt</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b="1" dirty="0">
                <a:solidFill>
                  <a:srgbClr val="000000"/>
                </a:solidFill>
                <a:latin typeface="Courier New" pitchFamily="49" charset="0"/>
                <a:cs typeface="Courier New" pitchFamily="49" charset="0"/>
              </a:rPr>
              <a:t> </a:t>
            </a:r>
            <a:r>
              <a:rPr lang="en-US" b="1" dirty="0" smtClean="0">
                <a:solidFill>
                  <a:srgbClr val="000000"/>
                </a:solidFill>
                <a:latin typeface="Courier New" pitchFamily="49" charset="0"/>
                <a:cs typeface="Courier New" pitchFamily="49" charset="0"/>
              </a:rPr>
              <a:t>   </a:t>
            </a:r>
            <a:r>
              <a:rPr lang="en-US" b="1" dirty="0" err="1" smtClean="0">
                <a:solidFill>
                  <a:srgbClr val="6897BB"/>
                </a:solidFill>
                <a:latin typeface="Courier New" pitchFamily="49" charset="0"/>
                <a:cs typeface="Courier New" panose="02070309020205020404" pitchFamily="49" charset="0"/>
              </a:rPr>
              <a:t>qDebug</a:t>
            </a:r>
            <a:r>
              <a:rPr lang="en-US" b="1" dirty="0">
                <a:solidFill>
                  <a:srgbClr val="A9B7C6"/>
                </a:solidFill>
                <a:latin typeface="Courier New" panose="02070309020205020404" pitchFamily="49" charset="0"/>
                <a:cs typeface="Courier New" panose="02070309020205020404" pitchFamily="49" charset="0"/>
              </a:rPr>
              <a:t>() &lt;&lt; name &lt;&lt; salary;</a:t>
            </a:r>
          </a:p>
          <a:p>
            <a:pPr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795372529"/>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QT SQL: </a:t>
            </a:r>
            <a:r>
              <a:rPr lang="en-US" dirty="0">
                <a:solidFill>
                  <a:schemeClr val="accent1"/>
                </a:solidFill>
              </a:rPr>
              <a:t>QTABLEVIEW AND </a:t>
            </a:r>
            <a:r>
              <a:rPr lang="en-US" dirty="0" err="1" smtClean="0">
                <a:solidFill>
                  <a:schemeClr val="accent1"/>
                </a:solidFill>
              </a:rPr>
              <a:t>QSQLTableModEl</a:t>
            </a:r>
            <a:r>
              <a:rPr lang="en-US" dirty="0" smtClean="0">
                <a:solidFill>
                  <a:schemeClr val="accent1"/>
                </a:solidFill>
              </a:rPr>
              <a:t> </a:t>
            </a:r>
            <a:endParaRPr lang="en-US" dirty="0">
              <a:solidFill>
                <a:schemeClr val="accent1"/>
              </a:solidFill>
            </a:endParaRPr>
          </a:p>
        </p:txBody>
      </p:sp>
      <p:sp>
        <p:nvSpPr>
          <p:cNvPr id="5" name="Content Placeholder 4"/>
          <p:cNvSpPr>
            <a:spLocks noGrp="1"/>
          </p:cNvSpPr>
          <p:nvPr>
            <p:ph sz="quarter" idx="11"/>
          </p:nvPr>
        </p:nvSpPr>
        <p:spPr/>
        <p:txBody>
          <a:bodyPr>
            <a:normAutofit/>
          </a:bodyPr>
          <a:lstStyle/>
          <a:p>
            <a:r>
              <a:rPr lang="en-US" dirty="0" err="1" smtClean="0">
                <a:solidFill>
                  <a:schemeClr val="accent3"/>
                </a:solidFill>
              </a:rPr>
              <a:t>QTableView</a:t>
            </a:r>
            <a:r>
              <a:rPr lang="en-US" dirty="0" smtClean="0">
                <a:solidFill>
                  <a:schemeClr val="accent3"/>
                </a:solidFill>
              </a:rPr>
              <a:t> </a:t>
            </a:r>
            <a:r>
              <a:rPr lang="en-US" dirty="0">
                <a:solidFill>
                  <a:schemeClr val="accent1"/>
                </a:solidFill>
              </a:rPr>
              <a:t>class provides a default model/view implementation of </a:t>
            </a:r>
            <a:r>
              <a:rPr lang="en-US" dirty="0" smtClean="0">
                <a:solidFill>
                  <a:schemeClr val="accent1"/>
                </a:solidFill>
              </a:rPr>
              <a:t>a </a:t>
            </a:r>
            <a:r>
              <a:rPr lang="en-US" dirty="0">
                <a:solidFill>
                  <a:schemeClr val="accent1"/>
                </a:solidFill>
              </a:rPr>
              <a:t>table view</a:t>
            </a:r>
            <a:r>
              <a:rPr lang="en-US" dirty="0" smtClean="0">
                <a:solidFill>
                  <a:schemeClr val="accent1"/>
                </a:solidFill>
              </a:rPr>
              <a:t>.</a:t>
            </a:r>
          </a:p>
          <a:p>
            <a:r>
              <a:rPr lang="en-US" dirty="0" smtClean="0">
                <a:solidFill>
                  <a:schemeClr val="accent1"/>
                </a:solidFill>
              </a:rPr>
              <a:t>With this widget </a:t>
            </a:r>
            <a:r>
              <a:rPr lang="en-US" dirty="0" err="1" smtClean="0">
                <a:solidFill>
                  <a:schemeClr val="accent3"/>
                </a:solidFill>
              </a:rPr>
              <a:t>QSQLTableModel</a:t>
            </a:r>
            <a:r>
              <a:rPr lang="en-US" dirty="0" smtClean="0">
                <a:solidFill>
                  <a:schemeClr val="accent1"/>
                </a:solidFill>
              </a:rPr>
              <a:t> can be used.</a:t>
            </a:r>
          </a:p>
        </p:txBody>
      </p:sp>
      <p:pic>
        <p:nvPicPr>
          <p:cNvPr id="3" name="Content Placeholder 2"/>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5597525" y="1942306"/>
            <a:ext cx="2381250" cy="1666875"/>
          </a:xfrm>
        </p:spPr>
      </p:pic>
    </p:spTree>
    <p:extLst>
      <p:ext uri="{BB962C8B-B14F-4D97-AF65-F5344CB8AC3E}">
        <p14:creationId xmlns:p14="http://schemas.microsoft.com/office/powerpoint/2010/main" val="1590901664"/>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QT SQL: </a:t>
            </a:r>
            <a:r>
              <a:rPr lang="en-US" dirty="0" err="1" smtClean="0">
                <a:solidFill>
                  <a:schemeClr val="accent1"/>
                </a:solidFill>
              </a:rPr>
              <a:t>QSQLTableModE</a:t>
            </a:r>
            <a:r>
              <a:rPr lang="en-US" dirty="0" smtClean="0">
                <a:solidFill>
                  <a:schemeClr val="accent1"/>
                </a:solidFill>
              </a:rPr>
              <a:t> EXAMPLE</a:t>
            </a:r>
            <a:endParaRPr lang="en-US" dirty="0">
              <a:solidFill>
                <a:schemeClr val="accent1"/>
              </a:solidFill>
            </a:endParaRPr>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lvl="0" defTabSz="914400" eaLnBrk="0" fontAlgn="base" hangingPunct="0">
              <a:spcBef>
                <a:spcPct val="0"/>
              </a:spcBef>
              <a:spcAft>
                <a:spcPct val="0"/>
              </a:spcAft>
            </a:pPr>
            <a:r>
              <a:rPr lang="en-US" sz="1600" b="1" dirty="0" err="1">
                <a:solidFill>
                  <a:srgbClr val="9876AA"/>
                </a:solidFill>
                <a:latin typeface="Courier New" pitchFamily="49" charset="0"/>
                <a:cs typeface="Courier New" panose="02070309020205020404" pitchFamily="49" charset="0"/>
              </a:rPr>
              <a:t>QTableView</a:t>
            </a:r>
            <a:r>
              <a:rPr lang="en-US" sz="1600" b="1" dirty="0">
                <a:solidFill>
                  <a:srgbClr val="C0C0C0"/>
                </a:solidFill>
                <a:latin typeface="Courier New" pitchFamily="49" charset="0"/>
                <a:cs typeface="Courier New" pitchFamily="49" charset="0"/>
              </a:rPr>
              <a:t> </a:t>
            </a:r>
            <a:r>
              <a:rPr lang="en-US" sz="1600" b="1" dirty="0">
                <a:solidFill>
                  <a:srgbClr val="A9B7C6"/>
                </a:solidFill>
                <a:latin typeface="Courier New" panose="02070309020205020404" pitchFamily="49" charset="0"/>
                <a:cs typeface="Courier New" panose="02070309020205020404" pitchFamily="49" charset="0"/>
              </a:rPr>
              <a:t>*view = </a:t>
            </a:r>
            <a:r>
              <a:rPr lang="en-US" sz="1600" b="1" dirty="0">
                <a:solidFill>
                  <a:srgbClr val="CC7832"/>
                </a:solidFill>
                <a:latin typeface="Courier New" panose="02070309020205020404" pitchFamily="49" charset="0"/>
                <a:cs typeface="Courier New" panose="02070309020205020404" pitchFamily="49" charset="0"/>
              </a:rPr>
              <a:t>new</a:t>
            </a:r>
            <a:r>
              <a:rPr lang="en-US" sz="1600" b="1" dirty="0">
                <a:solidFill>
                  <a:srgbClr val="C0C0C0"/>
                </a:solidFill>
                <a:latin typeface="Courier New" pitchFamily="49" charset="0"/>
                <a:cs typeface="Courier New" pitchFamily="49" charset="0"/>
              </a:rPr>
              <a:t> </a:t>
            </a:r>
            <a:r>
              <a:rPr lang="en-US" sz="1600" b="1" dirty="0" err="1">
                <a:solidFill>
                  <a:srgbClr val="A9B7C6"/>
                </a:solidFill>
                <a:latin typeface="Courier New" panose="02070309020205020404" pitchFamily="49" charset="0"/>
                <a:cs typeface="Courier New" panose="02070309020205020404" pitchFamily="49" charset="0"/>
              </a:rPr>
              <a:t>QTableView</a:t>
            </a:r>
            <a:r>
              <a:rPr lang="en-US" sz="1600" b="1" dirty="0">
                <a:solidFill>
                  <a:srgbClr val="A9B7C6"/>
                </a:solidFill>
                <a:latin typeface="Courier New" panose="02070309020205020404" pitchFamily="49" charset="0"/>
                <a:cs typeface="Courier New" panose="02070309020205020404" pitchFamily="49" charset="0"/>
              </a:rPr>
              <a:t>; view-&gt;</a:t>
            </a:r>
            <a:r>
              <a:rPr lang="en-US" sz="1600" b="1" dirty="0" err="1">
                <a:solidFill>
                  <a:srgbClr val="A9B7C6"/>
                </a:solidFill>
                <a:latin typeface="Courier New" panose="02070309020205020404" pitchFamily="49" charset="0"/>
                <a:cs typeface="Courier New" panose="02070309020205020404" pitchFamily="49" charset="0"/>
              </a:rPr>
              <a:t>setModel</a:t>
            </a:r>
            <a:r>
              <a:rPr lang="en-US" sz="1600" b="1" dirty="0">
                <a:solidFill>
                  <a:srgbClr val="A9B7C6"/>
                </a:solidFill>
                <a:latin typeface="Courier New" panose="02070309020205020404" pitchFamily="49" charset="0"/>
                <a:cs typeface="Courier New" panose="02070309020205020404" pitchFamily="49" charset="0"/>
              </a:rPr>
              <a:t>(model);</a:t>
            </a:r>
            <a:endParaRPr lang="ru-RU" sz="1600" b="1" dirty="0">
              <a:solidFill>
                <a:srgbClr val="A9B7C6"/>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sz="1600" b="1" dirty="0">
                <a:solidFill>
                  <a:srgbClr val="808080"/>
                </a:solidFill>
                <a:latin typeface="Courier New" panose="02070309020205020404" pitchFamily="49" charset="0"/>
                <a:cs typeface="Courier New" panose="02070309020205020404" pitchFamily="49" charset="0"/>
              </a:rPr>
              <a:t>// don't show the ID</a:t>
            </a:r>
            <a:endParaRPr lang="ru-RU" sz="1600" b="1" dirty="0">
              <a:solidFill>
                <a:srgbClr val="808080"/>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sz="1600" b="1" dirty="0">
                <a:solidFill>
                  <a:srgbClr val="A9B7C6"/>
                </a:solidFill>
                <a:latin typeface="Courier New" panose="02070309020205020404" pitchFamily="49" charset="0"/>
                <a:cs typeface="Courier New" panose="02070309020205020404" pitchFamily="49" charset="0"/>
              </a:rPr>
              <a:t>view-&gt;</a:t>
            </a:r>
            <a:r>
              <a:rPr lang="en-US" sz="1600" b="1" dirty="0" err="1">
                <a:solidFill>
                  <a:srgbClr val="A9B7C6"/>
                </a:solidFill>
                <a:latin typeface="Courier New" panose="02070309020205020404" pitchFamily="49" charset="0"/>
                <a:cs typeface="Courier New" panose="02070309020205020404" pitchFamily="49" charset="0"/>
              </a:rPr>
              <a:t>hideColumn</a:t>
            </a:r>
            <a:r>
              <a:rPr lang="en-US" sz="1600" b="1" dirty="0">
                <a:solidFill>
                  <a:srgbClr val="A9B7C6"/>
                </a:solidFill>
                <a:latin typeface="Courier New" panose="02070309020205020404" pitchFamily="49" charset="0"/>
                <a:cs typeface="Courier New" panose="02070309020205020404" pitchFamily="49" charset="0"/>
              </a:rPr>
              <a:t>(</a:t>
            </a:r>
            <a:r>
              <a:rPr lang="en-US" sz="1600" b="1" dirty="0">
                <a:solidFill>
                  <a:srgbClr val="6897BB"/>
                </a:solidFill>
                <a:latin typeface="Courier New" panose="02070309020205020404" pitchFamily="49" charset="0"/>
                <a:cs typeface="Courier New" panose="02070309020205020404" pitchFamily="49" charset="0"/>
              </a:rPr>
              <a:t>0</a:t>
            </a:r>
            <a:r>
              <a:rPr lang="en-US" sz="1600" b="1" dirty="0">
                <a:solidFill>
                  <a:srgbClr val="A9B7C6"/>
                </a:solidFill>
                <a:latin typeface="Courier New" panose="02070309020205020404" pitchFamily="49" charset="0"/>
                <a:cs typeface="Courier New" panose="02070309020205020404" pitchFamily="49" charset="0"/>
              </a:rPr>
              <a:t>);</a:t>
            </a:r>
            <a:endParaRPr lang="ru-RU" sz="1600" b="1" dirty="0">
              <a:solidFill>
                <a:srgbClr val="A9B7C6"/>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sz="1600" b="1" dirty="0">
                <a:solidFill>
                  <a:srgbClr val="A9B7C6"/>
                </a:solidFill>
                <a:latin typeface="Courier New" panose="02070309020205020404" pitchFamily="49" charset="0"/>
                <a:cs typeface="Courier New" panose="02070309020205020404" pitchFamily="49" charset="0"/>
              </a:rPr>
              <a:t>view-&gt;show();</a:t>
            </a:r>
            <a:endParaRPr lang="en-US" altLang="en-US" sz="1600" b="1" dirty="0">
              <a:solidFill>
                <a:srgbClr val="A9B7C6"/>
              </a:solidFill>
              <a:latin typeface="Courier New" panose="02070309020205020404" pitchFamily="49" charset="0"/>
              <a:cs typeface="Courier New" panose="02070309020205020404" pitchFamily="49" charset="0"/>
            </a:endParaRPr>
          </a:p>
        </p:txBody>
      </p:sp>
      <p:sp>
        <p:nvSpPr>
          <p:cNvPr id="6" name="Rectangle 1"/>
          <p:cNvSpPr>
            <a:spLocks noChangeArrowheads="1"/>
          </p:cNvSpPr>
          <p:nvPr/>
        </p:nvSpPr>
        <p:spPr bwMode="auto">
          <a:xfrm>
            <a:off x="149626" y="955531"/>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defTabSz="914400" eaLnBrk="0" fontAlgn="base" hangingPunct="0">
              <a:spcBef>
                <a:spcPct val="0"/>
              </a:spcBef>
              <a:spcAft>
                <a:spcPct val="0"/>
              </a:spcAft>
            </a:pPr>
            <a:r>
              <a:rPr lang="en-US" b="1" dirty="0" err="1" smtClean="0">
                <a:solidFill>
                  <a:srgbClr val="9876AA"/>
                </a:solidFill>
                <a:latin typeface="Courier New" pitchFamily="49" charset="0"/>
                <a:cs typeface="Courier New" panose="02070309020205020404" pitchFamily="49" charset="0"/>
              </a:rPr>
              <a:t>QSqlTableModel</a:t>
            </a:r>
            <a:r>
              <a:rPr lang="en-US" b="1" dirty="0" smtClean="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*model</a:t>
            </a:r>
          </a:p>
          <a:p>
            <a:pPr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    =</a:t>
            </a:r>
            <a:r>
              <a:rPr lang="en-US" b="1" dirty="0" smtClean="0">
                <a:solidFill>
                  <a:srgbClr val="000000"/>
                </a:solidFill>
                <a:latin typeface="Courier New" pitchFamily="49" charset="0"/>
                <a:cs typeface="Courier New" pitchFamily="49" charset="0"/>
              </a:rPr>
              <a:t> </a:t>
            </a:r>
            <a:r>
              <a:rPr lang="en-US" b="1" dirty="0">
                <a:solidFill>
                  <a:srgbClr val="CC7832"/>
                </a:solidFill>
                <a:latin typeface="Courier New" panose="02070309020205020404" pitchFamily="49" charset="0"/>
                <a:cs typeface="Courier New" panose="02070309020205020404" pitchFamily="49" charset="0"/>
              </a:rPr>
              <a:t>new</a:t>
            </a:r>
            <a:r>
              <a:rPr lang="en-US" b="1" dirty="0" smtClean="0">
                <a:solidFill>
                  <a:srgbClr val="C0C0C0"/>
                </a:solidFill>
                <a:latin typeface="Courier New" pitchFamily="49" charset="0"/>
                <a:cs typeface="Courier New" pitchFamily="49" charset="0"/>
              </a:rPr>
              <a:t> </a:t>
            </a:r>
            <a:r>
              <a:rPr lang="en-US" b="1" dirty="0" err="1">
                <a:solidFill>
                  <a:srgbClr val="9876AA"/>
                </a:solidFill>
                <a:latin typeface="Courier New" pitchFamily="49" charset="0"/>
                <a:cs typeface="Courier New" panose="02070309020205020404" pitchFamily="49" charset="0"/>
              </a:rPr>
              <a:t>QSqlTableModel</a:t>
            </a:r>
            <a:r>
              <a:rPr lang="en-US" b="1" dirty="0" smtClean="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b="1" dirty="0" smtClean="0">
                <a:solidFill>
                  <a:srgbClr val="A9B7C6"/>
                </a:solidFill>
                <a:latin typeface="Courier New" panose="02070309020205020404" pitchFamily="49" charset="0"/>
                <a:cs typeface="Courier New" panose="02070309020205020404" pitchFamily="49" charset="0"/>
              </a:rPr>
              <a:t>         </a:t>
            </a:r>
            <a:r>
              <a:rPr lang="en-US" b="1" dirty="0" err="1" smtClean="0">
                <a:solidFill>
                  <a:srgbClr val="A9B7C6"/>
                </a:solidFill>
                <a:latin typeface="Courier New" panose="02070309020205020404" pitchFamily="49" charset="0"/>
                <a:cs typeface="Courier New" panose="02070309020205020404" pitchFamily="49" charset="0"/>
              </a:rPr>
              <a:t>parentObject</a:t>
            </a:r>
            <a:r>
              <a:rPr lang="en-US" b="1" dirty="0" smtClean="0">
                <a:solidFill>
                  <a:srgbClr val="A9B7C6"/>
                </a:solidFill>
                <a:latin typeface="Courier New" panose="02070309020205020404" pitchFamily="49" charset="0"/>
                <a:cs typeface="Courier New" panose="02070309020205020404" pitchFamily="49" charset="0"/>
              </a:rPr>
              <a:t>, database);</a:t>
            </a:r>
          </a:p>
          <a:p>
            <a:pPr defTabSz="914400" eaLnBrk="0" fontAlgn="base" hangingPunct="0">
              <a:spcBef>
                <a:spcPct val="0"/>
              </a:spcBef>
              <a:spcAft>
                <a:spcPct val="0"/>
              </a:spcAft>
            </a:pPr>
            <a:endParaRPr lang="en-US" b="1" dirty="0">
              <a:solidFill>
                <a:srgbClr val="000000"/>
              </a:solidFill>
              <a:latin typeface="Courier New" pitchFamily="49" charset="0"/>
              <a:cs typeface="Courier New" pitchFamily="49" charset="0"/>
            </a:endParaRPr>
          </a:p>
          <a:p>
            <a:pPr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model-&gt;</a:t>
            </a:r>
            <a:r>
              <a:rPr lang="en-US" b="1" dirty="0" err="1">
                <a:solidFill>
                  <a:srgbClr val="A9B7C6"/>
                </a:solidFill>
                <a:latin typeface="Courier New" panose="02070309020205020404" pitchFamily="49" charset="0"/>
                <a:cs typeface="Courier New" panose="02070309020205020404" pitchFamily="49" charset="0"/>
              </a:rPr>
              <a:t>setTable</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6A8759"/>
                </a:solidFill>
                <a:latin typeface="Courier New" panose="02070309020205020404" pitchFamily="49" charset="0"/>
                <a:cs typeface="Courier New" panose="02070309020205020404" pitchFamily="49" charset="0"/>
              </a:rPr>
              <a:t>"employee"</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model-&gt;</a:t>
            </a:r>
            <a:r>
              <a:rPr lang="en-US" b="1" dirty="0" err="1">
                <a:solidFill>
                  <a:srgbClr val="A9B7C6"/>
                </a:solidFill>
                <a:latin typeface="Courier New" panose="02070309020205020404" pitchFamily="49" charset="0"/>
                <a:cs typeface="Courier New" panose="02070309020205020404" pitchFamily="49" charset="0"/>
              </a:rPr>
              <a:t>setEditStrategy</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b="1" dirty="0">
                <a:solidFill>
                  <a:srgbClr val="000000"/>
                </a:solidFill>
                <a:latin typeface="Courier New" pitchFamily="49" charset="0"/>
                <a:cs typeface="Courier New" pitchFamily="49" charset="0"/>
              </a:rPr>
              <a:t> </a:t>
            </a:r>
            <a:r>
              <a:rPr lang="en-US" b="1" dirty="0" smtClean="0">
                <a:solidFill>
                  <a:srgbClr val="000000"/>
                </a:solidFill>
                <a:latin typeface="Courier New" pitchFamily="49" charset="0"/>
                <a:cs typeface="Courier New" pitchFamily="49" charset="0"/>
              </a:rPr>
              <a:t>   </a:t>
            </a:r>
            <a:r>
              <a:rPr lang="en-US" b="1" dirty="0" err="1">
                <a:solidFill>
                  <a:srgbClr val="9876AA"/>
                </a:solidFill>
                <a:latin typeface="Courier New" pitchFamily="49" charset="0"/>
                <a:cs typeface="Courier New" panose="02070309020205020404" pitchFamily="49" charset="0"/>
              </a:rPr>
              <a:t>QSqlTableModel</a:t>
            </a:r>
            <a:r>
              <a:rPr lang="en-US" b="1" dirty="0">
                <a:solidFill>
                  <a:srgbClr val="A9B7C6"/>
                </a:solidFill>
                <a:latin typeface="Courier New" panose="02070309020205020404" pitchFamily="49" charset="0"/>
                <a:cs typeface="Courier New" panose="02070309020205020404" pitchFamily="49" charset="0"/>
              </a:rPr>
              <a:t>::</a:t>
            </a:r>
            <a:r>
              <a:rPr lang="en-US" b="1" dirty="0" err="1" smtClean="0">
                <a:solidFill>
                  <a:srgbClr val="9876AA"/>
                </a:solidFill>
                <a:latin typeface="Courier New" pitchFamily="49" charset="0"/>
                <a:cs typeface="Courier New" panose="02070309020205020404" pitchFamily="49" charset="0"/>
              </a:rPr>
              <a:t>OnManualSubmit</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model-&gt;select</a:t>
            </a:r>
            <a:r>
              <a:rPr lang="en-US" b="1" dirty="0" smtClean="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model-&gt;</a:t>
            </a:r>
            <a:r>
              <a:rPr lang="en-US" b="1" dirty="0" err="1">
                <a:solidFill>
                  <a:srgbClr val="A9B7C6"/>
                </a:solidFill>
                <a:latin typeface="Courier New" panose="02070309020205020404" pitchFamily="49" charset="0"/>
                <a:cs typeface="Courier New" panose="02070309020205020404" pitchFamily="49" charset="0"/>
              </a:rPr>
              <a:t>setHeaderData</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b="1" dirty="0">
                <a:solidFill>
                  <a:srgbClr val="000000"/>
                </a:solidFill>
                <a:latin typeface="Courier New" pitchFamily="49" charset="0"/>
                <a:cs typeface="Courier New" pitchFamily="49" charset="0"/>
              </a:rPr>
              <a:t>    </a:t>
            </a:r>
            <a:r>
              <a:rPr lang="en-US" b="1" dirty="0">
                <a:solidFill>
                  <a:srgbClr val="6897BB"/>
                </a:solidFill>
                <a:latin typeface="Courier New" panose="02070309020205020404" pitchFamily="49" charset="0"/>
                <a:cs typeface="Courier New" panose="02070309020205020404" pitchFamily="49" charset="0"/>
              </a:rPr>
              <a:t>0</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C0C0C0"/>
                </a:solidFill>
                <a:latin typeface="Courier New" pitchFamily="49" charset="0"/>
                <a:cs typeface="Courier New" pitchFamily="49" charset="0"/>
              </a:rPr>
              <a:t> </a:t>
            </a:r>
            <a:r>
              <a:rPr lang="en-US" b="1" dirty="0">
                <a:solidFill>
                  <a:srgbClr val="9876AA"/>
                </a:solidFill>
                <a:latin typeface="Courier New" pitchFamily="49" charset="0"/>
                <a:cs typeface="Courier New" panose="02070309020205020404" pitchFamily="49" charset="0"/>
              </a:rPr>
              <a:t>Qt</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9876AA"/>
                </a:solidFill>
                <a:latin typeface="Courier New" pitchFamily="49" charset="0"/>
                <a:cs typeface="Courier New" panose="02070309020205020404" pitchFamily="49" charset="0"/>
              </a:rPr>
              <a:t>Horizontal</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C0C0C0"/>
                </a:solidFill>
                <a:latin typeface="Courier New" pitchFamily="49" charset="0"/>
                <a:cs typeface="Courier New" pitchFamily="49" charset="0"/>
              </a:rPr>
              <a:t> </a:t>
            </a:r>
            <a:r>
              <a:rPr lang="en-US" b="1" dirty="0" smtClean="0">
                <a:solidFill>
                  <a:srgbClr val="6A8759"/>
                </a:solidFill>
                <a:latin typeface="Courier New" panose="02070309020205020404" pitchFamily="49" charset="0"/>
                <a:cs typeface="Courier New" panose="02070309020205020404" pitchFamily="49" charset="0"/>
              </a:rPr>
              <a:t>"ID"</a:t>
            </a:r>
            <a:r>
              <a:rPr lang="en-US" b="1" dirty="0" smtClean="0">
                <a:solidFill>
                  <a:srgbClr val="A9B7C6"/>
                </a:solidFill>
                <a:latin typeface="Courier New" panose="02070309020205020404" pitchFamily="49" charset="0"/>
                <a:cs typeface="Courier New" panose="02070309020205020404" pitchFamily="49" charset="0"/>
              </a:rPr>
              <a:t>);</a:t>
            </a:r>
            <a:endParaRPr lang="en-US" b="1" dirty="0">
              <a:solidFill>
                <a:srgbClr val="A9B7C6"/>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model-&gt;</a:t>
            </a:r>
            <a:r>
              <a:rPr lang="en-US" b="1" dirty="0" err="1">
                <a:solidFill>
                  <a:srgbClr val="A9B7C6"/>
                </a:solidFill>
                <a:latin typeface="Courier New" panose="02070309020205020404" pitchFamily="49" charset="0"/>
                <a:cs typeface="Courier New" panose="02070309020205020404" pitchFamily="49" charset="0"/>
              </a:rPr>
              <a:t>setHeaderData</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b="1" dirty="0" smtClean="0">
                <a:solidFill>
                  <a:srgbClr val="000000"/>
                </a:solidFill>
                <a:latin typeface="Courier New" pitchFamily="49" charset="0"/>
                <a:cs typeface="Courier New" pitchFamily="49" charset="0"/>
              </a:rPr>
              <a:t>    </a:t>
            </a:r>
            <a:r>
              <a:rPr lang="en-US" b="1" dirty="0" smtClean="0">
                <a:solidFill>
                  <a:srgbClr val="6897BB"/>
                </a:solidFill>
                <a:latin typeface="Courier New" panose="02070309020205020404" pitchFamily="49" charset="0"/>
                <a:cs typeface="Courier New" panose="02070309020205020404" pitchFamily="49" charset="0"/>
              </a:rPr>
              <a:t>1</a:t>
            </a:r>
            <a:r>
              <a:rPr lang="en-US" b="1" dirty="0" smtClean="0">
                <a:solidFill>
                  <a:srgbClr val="A9B7C6"/>
                </a:solidFill>
                <a:latin typeface="Courier New" panose="02070309020205020404" pitchFamily="49" charset="0"/>
                <a:cs typeface="Courier New" panose="02070309020205020404" pitchFamily="49" charset="0"/>
              </a:rPr>
              <a:t>,</a:t>
            </a:r>
            <a:r>
              <a:rPr lang="en-US" b="1" dirty="0" smtClean="0">
                <a:solidFill>
                  <a:srgbClr val="C0C0C0"/>
                </a:solidFill>
                <a:latin typeface="Courier New" pitchFamily="49" charset="0"/>
                <a:cs typeface="Courier New" pitchFamily="49" charset="0"/>
              </a:rPr>
              <a:t> </a:t>
            </a:r>
            <a:r>
              <a:rPr lang="en-US" b="1" dirty="0">
                <a:solidFill>
                  <a:srgbClr val="9876AA"/>
                </a:solidFill>
                <a:latin typeface="Courier New" pitchFamily="49" charset="0"/>
                <a:cs typeface="Courier New" panose="02070309020205020404" pitchFamily="49" charset="0"/>
              </a:rPr>
              <a:t>Qt</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9876AA"/>
                </a:solidFill>
                <a:latin typeface="Courier New" pitchFamily="49" charset="0"/>
                <a:cs typeface="Courier New" panose="02070309020205020404" pitchFamily="49" charset="0"/>
              </a:rPr>
              <a:t>Horizontal</a:t>
            </a:r>
            <a:r>
              <a:rPr lang="en-US" b="1" dirty="0">
                <a:solidFill>
                  <a:srgbClr val="A9B7C6"/>
                </a:solidFill>
                <a:latin typeface="Courier New" panose="02070309020205020404" pitchFamily="49" charset="0"/>
                <a:cs typeface="Courier New" panose="02070309020205020404" pitchFamily="49" charset="0"/>
              </a:rPr>
              <a:t>,</a:t>
            </a:r>
            <a:r>
              <a:rPr lang="en-US" b="1" dirty="0" smtClean="0">
                <a:solidFill>
                  <a:srgbClr val="C0C0C0"/>
                </a:solidFill>
                <a:latin typeface="Courier New" pitchFamily="49" charset="0"/>
                <a:cs typeface="Courier New" pitchFamily="49" charset="0"/>
              </a:rPr>
              <a:t> </a:t>
            </a:r>
            <a:r>
              <a:rPr lang="en-US" b="1" dirty="0">
                <a:solidFill>
                  <a:srgbClr val="6A8759"/>
                </a:solidFill>
                <a:latin typeface="Courier New" panose="02070309020205020404" pitchFamily="49" charset="0"/>
                <a:cs typeface="Courier New" panose="02070309020205020404" pitchFamily="49" charset="0"/>
              </a:rPr>
              <a:t>"Name"</a:t>
            </a:r>
            <a:r>
              <a:rPr lang="en-US" b="1" dirty="0">
                <a:solidFill>
                  <a:srgbClr val="A9B7C6"/>
                </a:solidFill>
                <a:latin typeface="Courier New" panose="02070309020205020404" pitchFamily="49" charset="0"/>
                <a:cs typeface="Courier New" panose="02070309020205020404" pitchFamily="49" charset="0"/>
              </a:rPr>
              <a:t>);</a:t>
            </a:r>
            <a:endParaRPr lang="ru-RU" b="1" dirty="0">
              <a:solidFill>
                <a:srgbClr val="A9B7C6"/>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model-&gt;</a:t>
            </a:r>
            <a:r>
              <a:rPr lang="en-US" b="1" dirty="0" err="1">
                <a:solidFill>
                  <a:srgbClr val="A9B7C6"/>
                </a:solidFill>
                <a:latin typeface="Courier New" panose="02070309020205020404" pitchFamily="49" charset="0"/>
                <a:cs typeface="Courier New" panose="02070309020205020404" pitchFamily="49" charset="0"/>
              </a:rPr>
              <a:t>setHeaderData</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b="1" dirty="0">
                <a:solidFill>
                  <a:srgbClr val="000000"/>
                </a:solidFill>
                <a:latin typeface="Courier New" pitchFamily="49" charset="0"/>
                <a:cs typeface="Courier New" pitchFamily="49" charset="0"/>
              </a:rPr>
              <a:t> </a:t>
            </a:r>
            <a:r>
              <a:rPr lang="en-US" b="1" dirty="0" smtClean="0">
                <a:solidFill>
                  <a:srgbClr val="000000"/>
                </a:solidFill>
                <a:latin typeface="Courier New" pitchFamily="49" charset="0"/>
                <a:cs typeface="Courier New" pitchFamily="49" charset="0"/>
              </a:rPr>
              <a:t>   </a:t>
            </a:r>
            <a:r>
              <a:rPr lang="en-US" b="1" dirty="0" smtClean="0">
                <a:solidFill>
                  <a:srgbClr val="6897BB"/>
                </a:solidFill>
                <a:latin typeface="Courier New" panose="02070309020205020404" pitchFamily="49" charset="0"/>
                <a:cs typeface="Courier New" panose="02070309020205020404" pitchFamily="49" charset="0"/>
              </a:rPr>
              <a:t>2</a:t>
            </a:r>
            <a:r>
              <a:rPr lang="en-US" b="1" dirty="0" smtClean="0">
                <a:solidFill>
                  <a:srgbClr val="A9B7C6"/>
                </a:solidFill>
                <a:latin typeface="Courier New" panose="02070309020205020404" pitchFamily="49" charset="0"/>
                <a:cs typeface="Courier New" panose="02070309020205020404" pitchFamily="49" charset="0"/>
              </a:rPr>
              <a:t>,</a:t>
            </a:r>
            <a:r>
              <a:rPr lang="en-US" b="1" dirty="0" smtClean="0">
                <a:solidFill>
                  <a:srgbClr val="C0C0C0"/>
                </a:solidFill>
                <a:latin typeface="Courier New" pitchFamily="49" charset="0"/>
                <a:cs typeface="Courier New" pitchFamily="49" charset="0"/>
              </a:rPr>
              <a:t> </a:t>
            </a:r>
            <a:r>
              <a:rPr lang="en-US" b="1" dirty="0">
                <a:solidFill>
                  <a:srgbClr val="9876AA"/>
                </a:solidFill>
                <a:latin typeface="Courier New" pitchFamily="49" charset="0"/>
                <a:cs typeface="Courier New" panose="02070309020205020404" pitchFamily="49" charset="0"/>
              </a:rPr>
              <a:t>Qt</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9876AA"/>
                </a:solidFill>
                <a:latin typeface="Courier New" pitchFamily="49" charset="0"/>
                <a:cs typeface="Courier New" panose="02070309020205020404" pitchFamily="49" charset="0"/>
              </a:rPr>
              <a:t>Horizontal</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C0C0C0"/>
                </a:solidFill>
                <a:latin typeface="Courier New" pitchFamily="49" charset="0"/>
                <a:cs typeface="Courier New" pitchFamily="49" charset="0"/>
              </a:rPr>
              <a:t> </a:t>
            </a:r>
            <a:r>
              <a:rPr lang="en-US" b="1" dirty="0">
                <a:solidFill>
                  <a:srgbClr val="6A8759"/>
                </a:solidFill>
                <a:latin typeface="Courier New" panose="02070309020205020404" pitchFamily="49" charset="0"/>
                <a:cs typeface="Courier New" panose="02070309020205020404" pitchFamily="49" charset="0"/>
              </a:rPr>
              <a:t>"Salary</a:t>
            </a:r>
            <a:r>
              <a:rPr lang="en-US" b="1" dirty="0">
                <a:solidFill>
                  <a:srgbClr val="A9B7C6"/>
                </a:solidFill>
                <a:latin typeface="Courier New" panose="02070309020205020404" pitchFamily="49" charset="0"/>
                <a:cs typeface="Courier New" panose="02070309020205020404" pitchFamily="49" charset="0"/>
              </a:rPr>
              <a:t>");</a:t>
            </a:r>
            <a:endParaRPr lang="en-US" altLang="en-US" b="1" dirty="0">
              <a:solidFill>
                <a:srgbClr val="A9B7C6"/>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20957430"/>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QT SQL: </a:t>
            </a:r>
            <a:r>
              <a:rPr lang="en-US" dirty="0" smtClean="0">
                <a:solidFill>
                  <a:schemeClr val="accent1"/>
                </a:solidFill>
              </a:rPr>
              <a:t>SUMMARY</a:t>
            </a:r>
            <a:endParaRPr lang="en-US" dirty="0">
              <a:solidFill>
                <a:schemeClr val="accent1"/>
              </a:solidFill>
            </a:endParaRPr>
          </a:p>
        </p:txBody>
      </p:sp>
      <p:sp>
        <p:nvSpPr>
          <p:cNvPr id="5" name="Content Placeholder 4"/>
          <p:cNvSpPr>
            <a:spLocks noGrp="1"/>
          </p:cNvSpPr>
          <p:nvPr>
            <p:ph sz="quarter" idx="11"/>
          </p:nvPr>
        </p:nvSpPr>
        <p:spPr/>
        <p:txBody>
          <a:bodyPr>
            <a:normAutofit/>
          </a:bodyPr>
          <a:lstStyle/>
          <a:p>
            <a:r>
              <a:rPr lang="en-US" dirty="0" smtClean="0">
                <a:solidFill>
                  <a:schemeClr val="accent1"/>
                </a:solidFill>
              </a:rPr>
              <a:t>Qt SQL Layers</a:t>
            </a:r>
          </a:p>
          <a:p>
            <a:r>
              <a:rPr lang="en-US" dirty="0" err="1" smtClean="0">
                <a:solidFill>
                  <a:schemeClr val="accent3"/>
                </a:solidFill>
              </a:rPr>
              <a:t>QDatabase</a:t>
            </a:r>
            <a:endParaRPr lang="en-US" dirty="0" smtClean="0">
              <a:solidFill>
                <a:schemeClr val="accent3"/>
              </a:solidFill>
            </a:endParaRPr>
          </a:p>
          <a:p>
            <a:r>
              <a:rPr lang="en-US" dirty="0" err="1" smtClean="0">
                <a:solidFill>
                  <a:schemeClr val="accent3"/>
                </a:solidFill>
              </a:rPr>
              <a:t>QQuery</a:t>
            </a:r>
            <a:endParaRPr lang="ru-RU" dirty="0" smtClean="0">
              <a:solidFill>
                <a:schemeClr val="accent3"/>
              </a:solidFill>
            </a:endParaRPr>
          </a:p>
          <a:p>
            <a:r>
              <a:rPr lang="en-US" dirty="0" err="1">
                <a:solidFill>
                  <a:schemeClr val="accent3"/>
                </a:solidFill>
              </a:rPr>
              <a:t>QTableView</a:t>
            </a:r>
            <a:r>
              <a:rPr lang="en-US" dirty="0" smtClean="0">
                <a:solidFill>
                  <a:schemeClr val="accent1"/>
                </a:solidFill>
              </a:rPr>
              <a:t>,</a:t>
            </a:r>
            <a:r>
              <a:rPr lang="en-US" dirty="0" smtClean="0">
                <a:solidFill>
                  <a:schemeClr val="accent3"/>
                </a:solidFill>
              </a:rPr>
              <a:t> </a:t>
            </a:r>
            <a:r>
              <a:rPr lang="en-US" dirty="0" err="1" smtClean="0">
                <a:solidFill>
                  <a:schemeClr val="accent3"/>
                </a:solidFill>
              </a:rPr>
              <a:t>QSQLTableModel</a:t>
            </a:r>
            <a:endParaRPr lang="en-US" dirty="0" smtClean="0">
              <a:solidFill>
                <a:schemeClr val="accent3"/>
              </a:solidFill>
            </a:endParaRPr>
          </a:p>
          <a:p>
            <a:endParaRPr lang="en-US" dirty="0" smtClean="0">
              <a:solidFill>
                <a:schemeClr val="accent1"/>
              </a:solidFill>
            </a:endParaRPr>
          </a:p>
          <a:p>
            <a:pPr marL="0" indent="0">
              <a:buNone/>
            </a:pPr>
            <a:endParaRPr lang="en-US" dirty="0" smtClean="0">
              <a:solidFill>
                <a:schemeClr val="accent3"/>
              </a:solidFill>
            </a:endParaRPr>
          </a:p>
        </p:txBody>
      </p:sp>
    </p:spTree>
    <p:extLst>
      <p:ext uri="{BB962C8B-B14F-4D97-AF65-F5344CB8AC3E}">
        <p14:creationId xmlns:p14="http://schemas.microsoft.com/office/powerpoint/2010/main" val="2619495595"/>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QT SQL</a:t>
            </a:r>
            <a:endParaRPr lang="ru-RU" dirty="0"/>
          </a:p>
        </p:txBody>
      </p:sp>
      <p:sp>
        <p:nvSpPr>
          <p:cNvPr id="5" name="Text Placeholder 4"/>
          <p:cNvSpPr txBox="1">
            <a:spLocks/>
          </p:cNvSpPr>
          <p:nvPr/>
        </p:nvSpPr>
        <p:spPr>
          <a:xfrm>
            <a:off x="286479" y="2311398"/>
            <a:ext cx="8593931" cy="787401"/>
          </a:xfrm>
          <a:prstGeom prst="rect">
            <a:avLst/>
          </a:prstGeom>
        </p:spPr>
        <p:txBody>
          <a:bodyPr>
            <a:noAutofit/>
          </a:bodyPr>
          <a:lstStyle>
            <a:lvl1pPr marL="270000" indent="-270000" algn="l" defTabSz="685800" rtl="0" eaLnBrk="1" latinLnBrk="0" hangingPunct="1">
              <a:lnSpc>
                <a:spcPct val="130000"/>
              </a:lnSpc>
              <a:spcBef>
                <a:spcPts val="450"/>
              </a:spcBef>
              <a:spcAft>
                <a:spcPts val="450"/>
              </a:spcAft>
              <a:buClr>
                <a:srgbClr val="BD392F"/>
              </a:buClr>
              <a:buFont typeface="Wingdings" panose="05000000000000000000" pitchFamily="2" charset="2"/>
              <a:buChar char="w"/>
              <a:defRPr sz="2100" kern="1200">
                <a:solidFill>
                  <a:srgbClr val="445469"/>
                </a:solidFill>
                <a:latin typeface="+mj-lt"/>
                <a:ea typeface="Avenir Next" charset="0"/>
                <a:cs typeface="Avenir Next" charset="0"/>
              </a:defRPr>
            </a:lvl1pPr>
            <a:lvl2pPr marL="514350" indent="-270000" algn="l" defTabSz="685800" rtl="0" eaLnBrk="1" latinLnBrk="0" hangingPunct="1">
              <a:lnSpc>
                <a:spcPct val="130000"/>
              </a:lnSpc>
              <a:spcBef>
                <a:spcPts val="450"/>
              </a:spcBef>
              <a:spcAft>
                <a:spcPts val="450"/>
              </a:spcAft>
              <a:buClr>
                <a:srgbClr val="BD392F"/>
              </a:buClr>
              <a:buFont typeface="Arial" panose="020B0604020202020204" pitchFamily="34" charset="0"/>
              <a:buChar char="­"/>
              <a:defRPr sz="1800" kern="1200">
                <a:solidFill>
                  <a:srgbClr val="445469"/>
                </a:solidFill>
                <a:latin typeface="+mj-lt"/>
                <a:ea typeface="Avenir Next" charset="0"/>
                <a:cs typeface="Avenir Next" charset="0"/>
              </a:defRPr>
            </a:lvl2pPr>
            <a:lvl3pPr marL="857250" indent="-270000" algn="l" defTabSz="685800" rtl="0" eaLnBrk="1" latinLnBrk="0" hangingPunct="1">
              <a:lnSpc>
                <a:spcPct val="130000"/>
              </a:lnSpc>
              <a:spcBef>
                <a:spcPts val="450"/>
              </a:spcBef>
              <a:spcAft>
                <a:spcPts val="450"/>
              </a:spcAft>
              <a:buClr>
                <a:srgbClr val="445469"/>
              </a:buClr>
              <a:buFont typeface="Wingdings" panose="05000000000000000000" pitchFamily="2" charset="2"/>
              <a:buChar char="w"/>
              <a:defRPr sz="1500" kern="1200">
                <a:solidFill>
                  <a:srgbClr val="445469"/>
                </a:solidFill>
                <a:latin typeface="+mj-lt"/>
                <a:ea typeface="Avenir Next" charset="0"/>
                <a:cs typeface="Avenir Next" charset="0"/>
              </a:defRPr>
            </a:lvl3pPr>
            <a:lvl4pPr marL="1200150" indent="-270000" algn="l" defTabSz="685800" rtl="0" eaLnBrk="1" latinLnBrk="0" hangingPunct="1">
              <a:lnSpc>
                <a:spcPct val="130000"/>
              </a:lnSpc>
              <a:spcBef>
                <a:spcPts val="450"/>
              </a:spcBef>
              <a:spcAft>
                <a:spcPts val="450"/>
              </a:spcAft>
              <a:buClr>
                <a:srgbClr val="445469"/>
              </a:buClr>
              <a:buFont typeface="Arial" panose="020B0604020202020204" pitchFamily="34" charset="0"/>
              <a:buChar char="­"/>
              <a:defRPr sz="1400" kern="1200">
                <a:solidFill>
                  <a:srgbClr val="445469"/>
                </a:solidFill>
                <a:latin typeface="+mj-lt"/>
                <a:ea typeface="Avenir Next" charset="0"/>
                <a:cs typeface="Avenir Next" charset="0"/>
              </a:defRPr>
            </a:lvl4pPr>
            <a:lvl5pPr marL="1543050" indent="-270000" algn="l" defTabSz="685800" rtl="0" eaLnBrk="1" latinLnBrk="0" hangingPunct="1">
              <a:lnSpc>
                <a:spcPct val="130000"/>
              </a:lnSpc>
              <a:spcBef>
                <a:spcPts val="450"/>
              </a:spcBef>
              <a:spcAft>
                <a:spcPts val="450"/>
              </a:spcAft>
              <a:buClr>
                <a:srgbClr val="445469"/>
              </a:buClr>
              <a:buFont typeface="Wingdings" panose="05000000000000000000" pitchFamily="2" charset="2"/>
              <a:buChar char="w"/>
              <a:defRPr sz="1400" kern="1200">
                <a:solidFill>
                  <a:srgbClr val="445469"/>
                </a:solidFill>
                <a:latin typeface="+mj-lt"/>
                <a:ea typeface="Avenir Next" charset="0"/>
                <a:cs typeface="Avenir Next"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3200" dirty="0" smtClean="0"/>
              <a:t>QUESTIONS?</a:t>
            </a:r>
            <a:endParaRPr lang="ru-RU" sz="3200" dirty="0"/>
          </a:p>
        </p:txBody>
      </p:sp>
    </p:spTree>
    <p:extLst>
      <p:ext uri="{BB962C8B-B14F-4D97-AF65-F5344CB8AC3E}">
        <p14:creationId xmlns:p14="http://schemas.microsoft.com/office/powerpoint/2010/main" val="1123154266"/>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QT TEST</a:t>
            </a:r>
            <a:endParaRPr lang="en-US" dirty="0">
              <a:solidFill>
                <a:schemeClr val="accent1"/>
              </a:solidFill>
            </a:endParaRPr>
          </a:p>
        </p:txBody>
      </p:sp>
      <p:sp>
        <p:nvSpPr>
          <p:cNvPr id="4" name="Content Placeholder 3"/>
          <p:cNvSpPr>
            <a:spLocks noGrp="1"/>
          </p:cNvSpPr>
          <p:nvPr>
            <p:ph sz="quarter" idx="11"/>
          </p:nvPr>
        </p:nvSpPr>
        <p:spPr/>
        <p:txBody>
          <a:bodyPr>
            <a:normAutofit/>
          </a:bodyPr>
          <a:lstStyle/>
          <a:p>
            <a:r>
              <a:rPr lang="en-US" dirty="0" smtClean="0"/>
              <a:t>Qt Test is a special testing framework to test Qt Classes:</a:t>
            </a:r>
          </a:p>
          <a:p>
            <a:pPr lvl="1"/>
            <a:r>
              <a:rPr lang="en-US" dirty="0" smtClean="0"/>
              <a:t>Lightweight: Qt </a:t>
            </a:r>
            <a:r>
              <a:rPr lang="en-US" dirty="0"/>
              <a:t>Test consists of about 6000 lines of code and 60 exported symbols.</a:t>
            </a:r>
          </a:p>
          <a:p>
            <a:pPr lvl="1"/>
            <a:r>
              <a:rPr lang="en-US" dirty="0" smtClean="0"/>
              <a:t>Self-contained:  Qt </a:t>
            </a:r>
            <a:r>
              <a:rPr lang="en-US" dirty="0"/>
              <a:t>Test requires only a few symbols from the Qt Core module for non-</a:t>
            </a:r>
            <a:r>
              <a:rPr lang="en-US" dirty="0" err="1"/>
              <a:t>gui</a:t>
            </a:r>
            <a:r>
              <a:rPr lang="en-US" dirty="0"/>
              <a:t> testing.</a:t>
            </a:r>
          </a:p>
          <a:p>
            <a:pPr lvl="1"/>
            <a:r>
              <a:rPr lang="en-US" dirty="0"/>
              <a:t>Rapid </a:t>
            </a:r>
            <a:r>
              <a:rPr lang="en-US" dirty="0" smtClean="0"/>
              <a:t>testing: Qt </a:t>
            </a:r>
            <a:r>
              <a:rPr lang="en-US" dirty="0"/>
              <a:t>Test needs no special test-runners; no special registration for tests</a:t>
            </a:r>
            <a:r>
              <a:rPr lang="en-US" dirty="0" smtClean="0"/>
              <a:t>.</a:t>
            </a:r>
          </a:p>
          <a:p>
            <a:pPr lvl="1"/>
            <a:r>
              <a:rPr lang="en-US" dirty="0"/>
              <a:t>Data-driven testing: a test can be executed multiple times with different test data</a:t>
            </a:r>
            <a:r>
              <a:rPr lang="en-US" dirty="0" smtClean="0"/>
              <a:t>.</a:t>
            </a:r>
            <a:endParaRPr lang="en-US" dirty="0"/>
          </a:p>
        </p:txBody>
      </p:sp>
    </p:spTree>
    <p:extLst>
      <p:ext uri="{BB962C8B-B14F-4D97-AF65-F5344CB8AC3E}">
        <p14:creationId xmlns:p14="http://schemas.microsoft.com/office/powerpoint/2010/main" val="693217588"/>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QT TEST</a:t>
            </a:r>
            <a:endParaRPr lang="en-US" dirty="0">
              <a:solidFill>
                <a:schemeClr val="accent1"/>
              </a:solidFill>
            </a:endParaRPr>
          </a:p>
        </p:txBody>
      </p:sp>
      <p:sp>
        <p:nvSpPr>
          <p:cNvPr id="4" name="Content Placeholder 3"/>
          <p:cNvSpPr>
            <a:spLocks noGrp="1"/>
          </p:cNvSpPr>
          <p:nvPr>
            <p:ph sz="quarter" idx="11"/>
          </p:nvPr>
        </p:nvSpPr>
        <p:spPr/>
        <p:txBody>
          <a:bodyPr>
            <a:normAutofit lnSpcReduction="10000"/>
          </a:bodyPr>
          <a:lstStyle/>
          <a:p>
            <a:r>
              <a:rPr lang="en-US" dirty="0" smtClean="0"/>
              <a:t>Qt Test:</a:t>
            </a:r>
          </a:p>
          <a:p>
            <a:pPr lvl="1"/>
            <a:r>
              <a:rPr lang="en-US" dirty="0" smtClean="0"/>
              <a:t>Basic </a:t>
            </a:r>
            <a:r>
              <a:rPr lang="en-US" dirty="0"/>
              <a:t>GUI </a:t>
            </a:r>
            <a:r>
              <a:rPr lang="en-US" dirty="0" smtClean="0"/>
              <a:t>testing: Qt </a:t>
            </a:r>
            <a:r>
              <a:rPr lang="en-US" dirty="0"/>
              <a:t>Test offers functionality for mouse and </a:t>
            </a:r>
            <a:r>
              <a:rPr lang="en-US" dirty="0" smtClean="0"/>
              <a:t>keyboard simulation</a:t>
            </a:r>
            <a:r>
              <a:rPr lang="en-US" dirty="0"/>
              <a:t>.</a:t>
            </a:r>
          </a:p>
          <a:p>
            <a:pPr lvl="1"/>
            <a:r>
              <a:rPr lang="en-US" dirty="0" smtClean="0"/>
              <a:t>Benchmarking: Qt </a:t>
            </a:r>
            <a:r>
              <a:rPr lang="en-US" dirty="0"/>
              <a:t>Test supports benchmarking and provides several measurement back-ends</a:t>
            </a:r>
            <a:r>
              <a:rPr lang="en-US" dirty="0" smtClean="0"/>
              <a:t>.</a:t>
            </a:r>
          </a:p>
          <a:p>
            <a:pPr lvl="1"/>
            <a:r>
              <a:rPr lang="en-US" dirty="0"/>
              <a:t>IDE </a:t>
            </a:r>
            <a:r>
              <a:rPr lang="en-US" dirty="0" smtClean="0"/>
              <a:t>friendly: Qt </a:t>
            </a:r>
            <a:r>
              <a:rPr lang="en-US" dirty="0"/>
              <a:t>Test outputs messages that can be interpreted by Visual Studio and </a:t>
            </a:r>
            <a:r>
              <a:rPr lang="en-US" dirty="0" err="1"/>
              <a:t>KDevelop</a:t>
            </a:r>
            <a:r>
              <a:rPr lang="en-US" dirty="0"/>
              <a:t>.</a:t>
            </a:r>
          </a:p>
          <a:p>
            <a:pPr lvl="1"/>
            <a:r>
              <a:rPr lang="en-US" dirty="0" smtClean="0"/>
              <a:t>Thread-safety: The </a:t>
            </a:r>
            <a:r>
              <a:rPr lang="en-US" dirty="0"/>
              <a:t>error reporting is thread safe and atomic.</a:t>
            </a:r>
          </a:p>
          <a:p>
            <a:pPr lvl="1"/>
            <a:r>
              <a:rPr lang="en-US" dirty="0" smtClean="0"/>
              <a:t>Type-safety: Extensive </a:t>
            </a:r>
            <a:r>
              <a:rPr lang="en-US" dirty="0"/>
              <a:t>use of templates prevent errors introduced by implicit type casting</a:t>
            </a:r>
            <a:r>
              <a:rPr lang="en-US" dirty="0" smtClean="0"/>
              <a:t>.</a:t>
            </a:r>
            <a:endParaRPr lang="en-US" dirty="0"/>
          </a:p>
        </p:txBody>
      </p:sp>
    </p:spTree>
    <p:extLst>
      <p:ext uri="{BB962C8B-B14F-4D97-AF65-F5344CB8AC3E}">
        <p14:creationId xmlns:p14="http://schemas.microsoft.com/office/powerpoint/2010/main" val="7364615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QT </a:t>
            </a:r>
            <a:r>
              <a:rPr lang="en-US" dirty="0" smtClean="0"/>
              <a:t>OVERVIEW: </a:t>
            </a:r>
            <a:r>
              <a:rPr lang="en-US" dirty="0" smtClean="0">
                <a:solidFill>
                  <a:schemeClr val="accent1"/>
                </a:solidFill>
              </a:rPr>
              <a:t>Exercise</a:t>
            </a:r>
            <a:endParaRPr lang="en-US" dirty="0">
              <a:solidFill>
                <a:schemeClr val="accent1"/>
              </a:solidFill>
            </a:endParaRPr>
          </a:p>
        </p:txBody>
      </p:sp>
      <p:sp>
        <p:nvSpPr>
          <p:cNvPr id="4" name="Content Placeholder 3"/>
          <p:cNvSpPr>
            <a:spLocks noGrp="1"/>
          </p:cNvSpPr>
          <p:nvPr>
            <p:ph sz="quarter" idx="11"/>
          </p:nvPr>
        </p:nvSpPr>
        <p:spPr/>
        <p:txBody>
          <a:bodyPr>
            <a:normAutofit/>
          </a:bodyPr>
          <a:lstStyle/>
          <a:p>
            <a:pPr marL="0" indent="0">
              <a:buNone/>
            </a:pPr>
            <a:r>
              <a:rPr lang="en-US" dirty="0" smtClean="0"/>
              <a:t>Exercise #1</a:t>
            </a:r>
          </a:p>
          <a:p>
            <a:r>
              <a:rPr lang="en-US" dirty="0" smtClean="0"/>
              <a:t>Creating simple Qt applications in Qt Creator</a:t>
            </a:r>
          </a:p>
          <a:p>
            <a:pPr marL="0" indent="0">
              <a:buNone/>
            </a:pPr>
            <a:endParaRPr lang="en-US" dirty="0" smtClean="0"/>
          </a:p>
          <a:p>
            <a:pPr marL="0" indent="0">
              <a:buNone/>
            </a:pPr>
            <a:r>
              <a:rPr lang="en-US" dirty="0" smtClean="0"/>
              <a:t>Discuss.</a:t>
            </a:r>
          </a:p>
        </p:txBody>
      </p:sp>
    </p:spTree>
    <p:extLst>
      <p:ext uri="{BB962C8B-B14F-4D97-AF65-F5344CB8AC3E}">
        <p14:creationId xmlns:p14="http://schemas.microsoft.com/office/powerpoint/2010/main" val="566619058"/>
      </p:ext>
    </p:extLst>
  </p:cSld>
  <p:clrMapOvr>
    <a:masterClrMapping/>
  </p:clrMapOvr>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QT TEST: </a:t>
            </a:r>
            <a:r>
              <a:rPr lang="en-US" dirty="0" smtClean="0">
                <a:solidFill>
                  <a:schemeClr val="accent1"/>
                </a:solidFill>
              </a:rPr>
              <a:t>DEMO</a:t>
            </a:r>
            <a:endParaRPr lang="ru-RU" dirty="0">
              <a:solidFill>
                <a:schemeClr val="accent1"/>
              </a:solidFill>
            </a:endParaRPr>
          </a:p>
        </p:txBody>
      </p:sp>
      <p:sp>
        <p:nvSpPr>
          <p:cNvPr id="3" name="Content Placeholder 2"/>
          <p:cNvSpPr>
            <a:spLocks noGrp="1"/>
          </p:cNvSpPr>
          <p:nvPr>
            <p:ph sz="quarter" idx="11"/>
          </p:nvPr>
        </p:nvSpPr>
        <p:spPr/>
        <p:txBody>
          <a:bodyPr/>
          <a:lstStyle/>
          <a:p>
            <a:r>
              <a:rPr lang="en-US" dirty="0" smtClean="0"/>
              <a:t>Demo:</a:t>
            </a:r>
          </a:p>
          <a:p>
            <a:pPr lvl="1"/>
            <a:r>
              <a:rPr lang="en-US" dirty="0" smtClean="0"/>
              <a:t>Creating Qt Test Project</a:t>
            </a:r>
          </a:p>
          <a:p>
            <a:pPr lvl="1"/>
            <a:r>
              <a:rPr lang="en-US" dirty="0" smtClean="0"/>
              <a:t>Tests running via slots</a:t>
            </a:r>
          </a:p>
          <a:p>
            <a:pPr lvl="1"/>
            <a:r>
              <a:rPr lang="en-US" dirty="0" smtClean="0"/>
              <a:t>Qt Test definitions</a:t>
            </a:r>
          </a:p>
        </p:txBody>
      </p:sp>
    </p:spTree>
    <p:extLst>
      <p:ext uri="{BB962C8B-B14F-4D97-AF65-F5344CB8AC3E}">
        <p14:creationId xmlns:p14="http://schemas.microsoft.com/office/powerpoint/2010/main" val="1140681767"/>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QT TEST: </a:t>
            </a:r>
            <a:r>
              <a:rPr lang="en-US" dirty="0" smtClean="0">
                <a:solidFill>
                  <a:schemeClr val="accent1"/>
                </a:solidFill>
              </a:rPr>
              <a:t>Compare methods</a:t>
            </a:r>
            <a:endParaRPr lang="en-US" dirty="0">
              <a:solidFill>
                <a:schemeClr val="accent1"/>
              </a:solidFill>
            </a:endParaRPr>
          </a:p>
        </p:txBody>
      </p:sp>
      <p:sp>
        <p:nvSpPr>
          <p:cNvPr id="5" name="Content Placeholder 4"/>
          <p:cNvSpPr>
            <a:spLocks noGrp="1"/>
          </p:cNvSpPr>
          <p:nvPr>
            <p:ph sz="quarter" idx="11"/>
          </p:nvPr>
        </p:nvSpPr>
        <p:spPr>
          <a:xfrm>
            <a:off x="286941" y="897732"/>
            <a:ext cx="4056459" cy="4099718"/>
          </a:xfrm>
        </p:spPr>
        <p:txBody>
          <a:bodyPr>
            <a:normAutofit/>
          </a:bodyPr>
          <a:lstStyle/>
          <a:p>
            <a:r>
              <a:rPr lang="en-US" dirty="0" smtClean="0">
                <a:solidFill>
                  <a:schemeClr val="accent3"/>
                </a:solidFill>
              </a:rPr>
              <a:t>QVERIFY </a:t>
            </a:r>
            <a:r>
              <a:rPr lang="en-US" dirty="0" smtClean="0">
                <a:solidFill>
                  <a:schemeClr val="accent1"/>
                </a:solidFill>
              </a:rPr>
              <a:t>is used to verify </a:t>
            </a:r>
            <a:r>
              <a:rPr lang="en-US" dirty="0">
                <a:solidFill>
                  <a:schemeClr val="accent1"/>
                </a:solidFill>
              </a:rPr>
              <a:t>B</a:t>
            </a:r>
            <a:r>
              <a:rPr lang="en-US" dirty="0" smtClean="0">
                <a:solidFill>
                  <a:schemeClr val="accent1"/>
                </a:solidFill>
              </a:rPr>
              <a:t>oolean expression</a:t>
            </a:r>
          </a:p>
          <a:p>
            <a:r>
              <a:rPr lang="en-US" dirty="0" smtClean="0">
                <a:solidFill>
                  <a:schemeClr val="accent3"/>
                </a:solidFill>
              </a:rPr>
              <a:t>QVERIFY2</a:t>
            </a:r>
            <a:r>
              <a:rPr lang="en-US" dirty="0" smtClean="0">
                <a:solidFill>
                  <a:schemeClr val="accent1"/>
                </a:solidFill>
              </a:rPr>
              <a:t> provides an additional description</a:t>
            </a:r>
          </a:p>
          <a:p>
            <a:r>
              <a:rPr lang="en-US" dirty="0" smtClean="0">
                <a:solidFill>
                  <a:schemeClr val="accent3"/>
                </a:solidFill>
              </a:rPr>
              <a:t>QCOMPARE</a:t>
            </a:r>
            <a:r>
              <a:rPr lang="en-US" dirty="0" smtClean="0">
                <a:solidFill>
                  <a:schemeClr val="accent1"/>
                </a:solidFill>
              </a:rPr>
              <a:t> is used to compare values.</a:t>
            </a:r>
          </a:p>
          <a:p>
            <a:pPr marL="0" indent="0">
              <a:buNone/>
            </a:pPr>
            <a:endParaRPr lang="en-US" dirty="0" smtClean="0"/>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defTabSz="914400" eaLnBrk="0" fontAlgn="base" hangingPunct="0">
              <a:spcBef>
                <a:spcPct val="0"/>
              </a:spcBef>
              <a:spcAft>
                <a:spcPct val="0"/>
              </a:spcAft>
            </a:pPr>
            <a:r>
              <a:rPr lang="en-US" sz="1500" b="1" dirty="0" err="1" smtClean="0">
                <a:solidFill>
                  <a:srgbClr val="9876AA"/>
                </a:solidFill>
                <a:latin typeface="Courier New" pitchFamily="49" charset="0"/>
                <a:cs typeface="Courier New" panose="02070309020205020404" pitchFamily="49" charset="0"/>
              </a:rPr>
              <a:t>QString</a:t>
            </a:r>
            <a:r>
              <a:rPr lang="en-US" sz="1500" b="1" dirty="0" smtClean="0">
                <a:solidFill>
                  <a:srgbClr val="C0C0C0"/>
                </a:solidFill>
                <a:latin typeface="Courier New" pitchFamily="49" charset="0"/>
                <a:cs typeface="Courier New" pitchFamily="49" charset="0"/>
              </a:rPr>
              <a:t> </a:t>
            </a:r>
            <a:r>
              <a:rPr lang="en-US" sz="1500" b="1" dirty="0" err="1">
                <a:solidFill>
                  <a:srgbClr val="A9B7C6"/>
                </a:solidFill>
                <a:latin typeface="Courier New" panose="02070309020205020404" pitchFamily="49" charset="0"/>
                <a:cs typeface="Courier New" panose="02070309020205020404" pitchFamily="49" charset="0"/>
              </a:rPr>
              <a:t>str</a:t>
            </a:r>
            <a:r>
              <a:rPr lang="en-US" sz="1500" b="1" dirty="0">
                <a:solidFill>
                  <a:srgbClr val="A9B7C6"/>
                </a:solidFill>
                <a:latin typeface="Courier New" panose="02070309020205020404" pitchFamily="49" charset="0"/>
                <a:cs typeface="Courier New" panose="02070309020205020404" pitchFamily="49" charset="0"/>
              </a:rPr>
              <a:t> =</a:t>
            </a:r>
            <a:r>
              <a:rPr lang="en-US" sz="1500" b="1" dirty="0">
                <a:solidFill>
                  <a:srgbClr val="C0C0C0"/>
                </a:solidFill>
                <a:latin typeface="Courier New" pitchFamily="49" charset="0"/>
                <a:cs typeface="Courier New" pitchFamily="49" charset="0"/>
              </a:rPr>
              <a:t> </a:t>
            </a:r>
            <a:r>
              <a:rPr lang="en-US" sz="1500" b="1" dirty="0">
                <a:solidFill>
                  <a:srgbClr val="6A8759"/>
                </a:solidFill>
                <a:latin typeface="Courier New" panose="02070309020205020404" pitchFamily="49" charset="0"/>
                <a:cs typeface="Courier New" panose="02070309020205020404" pitchFamily="49" charset="0"/>
              </a:rPr>
              <a:t>"Hello"</a:t>
            </a:r>
            <a:r>
              <a:rPr lang="en-US" sz="15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500" b="1" dirty="0">
                <a:solidFill>
                  <a:srgbClr val="6897BB"/>
                </a:solidFill>
                <a:latin typeface="Courier New" panose="02070309020205020404" pitchFamily="49" charset="0"/>
                <a:cs typeface="Courier New" panose="02070309020205020404" pitchFamily="49" charset="0"/>
              </a:rPr>
              <a:t>QVERIFY</a:t>
            </a:r>
            <a:r>
              <a:rPr lang="en-US" sz="1500" b="1" dirty="0">
                <a:solidFill>
                  <a:srgbClr val="A9B7C6"/>
                </a:solidFill>
                <a:latin typeface="Courier New" panose="02070309020205020404" pitchFamily="49" charset="0"/>
                <a:cs typeface="Courier New" panose="02070309020205020404" pitchFamily="49" charset="0"/>
              </a:rPr>
              <a:t>(</a:t>
            </a:r>
            <a:r>
              <a:rPr lang="en-US" sz="1500" b="1" dirty="0" err="1">
                <a:solidFill>
                  <a:srgbClr val="A9B7C6"/>
                </a:solidFill>
                <a:latin typeface="Courier New" panose="02070309020205020404" pitchFamily="49" charset="0"/>
                <a:cs typeface="Courier New" panose="02070309020205020404" pitchFamily="49" charset="0"/>
              </a:rPr>
              <a:t>str.toUpper</a:t>
            </a:r>
            <a:r>
              <a:rPr lang="en-US" sz="1500" b="1" dirty="0">
                <a:solidFill>
                  <a:srgbClr val="A9B7C6"/>
                </a:solidFill>
                <a:latin typeface="Courier New" panose="02070309020205020404" pitchFamily="49" charset="0"/>
                <a:cs typeface="Courier New" panose="02070309020205020404" pitchFamily="49" charset="0"/>
              </a:rPr>
              <a:t>() == </a:t>
            </a:r>
            <a:r>
              <a:rPr lang="en-US" sz="1500" b="1" dirty="0">
                <a:solidFill>
                  <a:srgbClr val="6A8759"/>
                </a:solidFill>
                <a:latin typeface="Courier New" panose="02070309020205020404" pitchFamily="49" charset="0"/>
                <a:cs typeface="Courier New" panose="02070309020205020404" pitchFamily="49" charset="0"/>
              </a:rPr>
              <a:t>"HELLO"</a:t>
            </a:r>
            <a:r>
              <a:rPr lang="en-US" sz="15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endParaRPr lang="en-US" sz="1500" b="1" dirty="0" smtClean="0">
              <a:solidFill>
                <a:srgbClr val="A9B7C6"/>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sz="1500" b="1" dirty="0" smtClean="0">
                <a:solidFill>
                  <a:srgbClr val="6897BB"/>
                </a:solidFill>
                <a:latin typeface="Courier New" panose="02070309020205020404" pitchFamily="49" charset="0"/>
                <a:cs typeface="Courier New" panose="02070309020205020404" pitchFamily="49" charset="0"/>
              </a:rPr>
              <a:t>QVERIFY2</a:t>
            </a:r>
            <a:r>
              <a:rPr lang="en-US" sz="1500" b="1" dirty="0" smtClean="0">
                <a:solidFill>
                  <a:srgbClr val="A9B7C6"/>
                </a:solidFill>
                <a:latin typeface="Courier New" panose="02070309020205020404" pitchFamily="49" charset="0"/>
                <a:cs typeface="Courier New" panose="02070309020205020404" pitchFamily="49" charset="0"/>
              </a:rPr>
              <a:t>(</a:t>
            </a:r>
            <a:r>
              <a:rPr lang="en-US" sz="1500" b="1" dirty="0" smtClean="0">
                <a:solidFill>
                  <a:srgbClr val="CC7832"/>
                </a:solidFill>
                <a:latin typeface="Courier New" panose="02070309020205020404" pitchFamily="49" charset="0"/>
                <a:cs typeface="Courier New" panose="02070309020205020404" pitchFamily="49" charset="0"/>
              </a:rPr>
              <a:t>true</a:t>
            </a:r>
            <a:r>
              <a:rPr lang="en-US" sz="1500" b="1" dirty="0" smtClean="0">
                <a:solidFill>
                  <a:srgbClr val="A9B7C6"/>
                </a:solidFill>
                <a:latin typeface="Courier New" panose="02070309020205020404" pitchFamily="49" charset="0"/>
                <a:cs typeface="Courier New" panose="02070309020205020404" pitchFamily="49" charset="0"/>
              </a:rPr>
              <a:t>, </a:t>
            </a:r>
            <a:r>
              <a:rPr lang="en-US" sz="1500" b="1" dirty="0" smtClean="0">
                <a:solidFill>
                  <a:srgbClr val="6A8759"/>
                </a:solidFill>
                <a:latin typeface="Courier New" panose="02070309020205020404" pitchFamily="49" charset="0"/>
                <a:cs typeface="Courier New" panose="02070309020205020404" pitchFamily="49" charset="0"/>
              </a:rPr>
              <a:t>"Error description"</a:t>
            </a:r>
            <a:r>
              <a:rPr lang="en-US" sz="1500" b="1" dirty="0" smtClean="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endParaRPr lang="en-US" sz="1500" b="1" dirty="0">
              <a:solidFill>
                <a:srgbClr val="6897BB"/>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sz="1500" b="1" dirty="0">
                <a:solidFill>
                  <a:srgbClr val="6897BB"/>
                </a:solidFill>
                <a:latin typeface="Courier New" panose="02070309020205020404" pitchFamily="49" charset="0"/>
                <a:cs typeface="Courier New" panose="02070309020205020404" pitchFamily="49" charset="0"/>
              </a:rPr>
              <a:t>QCOMPARE</a:t>
            </a:r>
            <a:r>
              <a:rPr lang="en-US" sz="1500" b="1" dirty="0" smtClean="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500" b="1" dirty="0">
                <a:solidFill>
                  <a:srgbClr val="A9B7C6"/>
                </a:solidFill>
                <a:latin typeface="Courier New" panose="02070309020205020404" pitchFamily="49" charset="0"/>
                <a:cs typeface="Courier New" panose="02070309020205020404" pitchFamily="49" charset="0"/>
              </a:rPr>
              <a:t> </a:t>
            </a:r>
            <a:r>
              <a:rPr lang="en-US" sz="1500" b="1" dirty="0" smtClean="0">
                <a:solidFill>
                  <a:srgbClr val="A9B7C6"/>
                </a:solidFill>
                <a:latin typeface="Courier New" panose="02070309020205020404" pitchFamily="49" charset="0"/>
                <a:cs typeface="Courier New" panose="02070309020205020404" pitchFamily="49" charset="0"/>
              </a:rPr>
              <a:t>   </a:t>
            </a:r>
            <a:r>
              <a:rPr lang="en-US" sz="1500" b="1" dirty="0" err="1" smtClean="0">
                <a:solidFill>
                  <a:srgbClr val="A9B7C6"/>
                </a:solidFill>
                <a:latin typeface="Courier New" panose="02070309020205020404" pitchFamily="49" charset="0"/>
                <a:cs typeface="Courier New" panose="02070309020205020404" pitchFamily="49" charset="0"/>
              </a:rPr>
              <a:t>str.toUpper</a:t>
            </a:r>
            <a:r>
              <a:rPr lang="en-US" sz="1500" b="1" dirty="0" smtClean="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500" b="1" dirty="0">
                <a:solidFill>
                  <a:srgbClr val="A9B7C6"/>
                </a:solidFill>
                <a:latin typeface="Courier New" panose="02070309020205020404" pitchFamily="49" charset="0"/>
                <a:cs typeface="Courier New" panose="02070309020205020404" pitchFamily="49" charset="0"/>
              </a:rPr>
              <a:t> </a:t>
            </a:r>
            <a:r>
              <a:rPr lang="en-US" sz="1500" b="1" dirty="0" smtClean="0">
                <a:solidFill>
                  <a:srgbClr val="A9B7C6"/>
                </a:solidFill>
                <a:latin typeface="Courier New" panose="02070309020205020404" pitchFamily="49" charset="0"/>
                <a:cs typeface="Courier New" panose="02070309020205020404" pitchFamily="49" charset="0"/>
              </a:rPr>
              <a:t>   </a:t>
            </a:r>
            <a:r>
              <a:rPr lang="en-US" sz="1500" b="1" dirty="0" err="1">
                <a:solidFill>
                  <a:srgbClr val="9876AA"/>
                </a:solidFill>
                <a:latin typeface="Courier New" pitchFamily="49" charset="0"/>
                <a:cs typeface="Courier New" panose="02070309020205020404" pitchFamily="49" charset="0"/>
              </a:rPr>
              <a:t>QString</a:t>
            </a:r>
            <a:r>
              <a:rPr lang="en-US" sz="1500" b="1" dirty="0">
                <a:solidFill>
                  <a:srgbClr val="A9B7C6"/>
                </a:solidFill>
                <a:latin typeface="Courier New" panose="02070309020205020404" pitchFamily="49" charset="0"/>
                <a:cs typeface="Courier New" panose="02070309020205020404" pitchFamily="49" charset="0"/>
              </a:rPr>
              <a:t>(</a:t>
            </a:r>
            <a:r>
              <a:rPr lang="en-US" sz="1500" b="1" dirty="0">
                <a:solidFill>
                  <a:srgbClr val="6A8759"/>
                </a:solidFill>
                <a:latin typeface="Courier New" panose="02070309020205020404" pitchFamily="49" charset="0"/>
                <a:cs typeface="Courier New" panose="02070309020205020404" pitchFamily="49" charset="0"/>
              </a:rPr>
              <a:t>"HELLO"</a:t>
            </a:r>
            <a:r>
              <a:rPr lang="en-US" sz="15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500" b="1" dirty="0">
                <a:solidFill>
                  <a:srgbClr val="A9B7C6"/>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15274495"/>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QT TEST: </a:t>
            </a:r>
            <a:r>
              <a:rPr lang="en-US" dirty="0" smtClean="0">
                <a:solidFill>
                  <a:schemeClr val="accent1"/>
                </a:solidFill>
              </a:rPr>
              <a:t>BECHMARKS</a:t>
            </a:r>
            <a:endParaRPr lang="en-US" dirty="0">
              <a:solidFill>
                <a:schemeClr val="accent1"/>
              </a:solidFill>
            </a:endParaRPr>
          </a:p>
        </p:txBody>
      </p:sp>
      <p:sp>
        <p:nvSpPr>
          <p:cNvPr id="5" name="Content Placeholder 4"/>
          <p:cNvSpPr>
            <a:spLocks noGrp="1"/>
          </p:cNvSpPr>
          <p:nvPr>
            <p:ph sz="quarter" idx="11"/>
          </p:nvPr>
        </p:nvSpPr>
        <p:spPr>
          <a:xfrm>
            <a:off x="286941" y="897732"/>
            <a:ext cx="4056459" cy="4099718"/>
          </a:xfrm>
        </p:spPr>
        <p:txBody>
          <a:bodyPr>
            <a:normAutofit/>
          </a:bodyPr>
          <a:lstStyle/>
          <a:p>
            <a:r>
              <a:rPr lang="en-US" dirty="0"/>
              <a:t>The code inside the </a:t>
            </a:r>
            <a:r>
              <a:rPr lang="en-US" dirty="0">
                <a:solidFill>
                  <a:schemeClr val="accent3"/>
                </a:solidFill>
              </a:rPr>
              <a:t>QBENCHMARK</a:t>
            </a:r>
            <a:r>
              <a:rPr lang="en-US" dirty="0"/>
              <a:t> macro will be measured, and possibly repeated several times in order to get an accurate measurement.</a:t>
            </a:r>
            <a:endParaRPr lang="en-US" dirty="0" smtClean="0"/>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defTabSz="914400" eaLnBrk="0" fontAlgn="base" hangingPunct="0">
              <a:spcBef>
                <a:spcPct val="0"/>
              </a:spcBef>
              <a:spcAft>
                <a:spcPct val="0"/>
              </a:spcAft>
            </a:pPr>
            <a:r>
              <a:rPr lang="en-US" b="1" dirty="0" err="1">
                <a:solidFill>
                  <a:srgbClr val="9876AA"/>
                </a:solidFill>
                <a:latin typeface="Courier New" pitchFamily="49" charset="0"/>
                <a:cs typeface="Courier New" panose="02070309020205020404" pitchFamily="49" charset="0"/>
              </a:rPr>
              <a:t>QString</a:t>
            </a:r>
            <a:r>
              <a:rPr lang="en-US" b="1" dirty="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str1 =</a:t>
            </a:r>
            <a:r>
              <a:rPr lang="en-US" b="1" dirty="0">
                <a:solidFill>
                  <a:srgbClr val="C0C0C0"/>
                </a:solidFill>
                <a:latin typeface="Courier New" pitchFamily="49" charset="0"/>
                <a:cs typeface="Courier New" pitchFamily="49" charset="0"/>
              </a:rPr>
              <a:t> </a:t>
            </a:r>
            <a:r>
              <a:rPr lang="en-US" b="1" dirty="0">
                <a:solidFill>
                  <a:srgbClr val="9876AA"/>
                </a:solidFill>
                <a:latin typeface="Courier New" pitchFamily="49" charset="0"/>
                <a:cs typeface="Courier New" panose="02070309020205020404" pitchFamily="49" charset="0"/>
              </a:rPr>
              <a:t>QLatin1String</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b="1" dirty="0">
                <a:solidFill>
                  <a:srgbClr val="000000"/>
                </a:solidFill>
                <a:latin typeface="Courier New" pitchFamily="49" charset="0"/>
                <a:cs typeface="Courier New" pitchFamily="49" charset="0"/>
              </a:rPr>
              <a:t> </a:t>
            </a:r>
            <a:r>
              <a:rPr lang="en-US" b="1" dirty="0" smtClean="0">
                <a:solidFill>
                  <a:srgbClr val="000000"/>
                </a:solidFill>
                <a:latin typeface="Courier New" pitchFamily="49" charset="0"/>
                <a:cs typeface="Courier New" pitchFamily="49" charset="0"/>
              </a:rPr>
              <a:t>   </a:t>
            </a:r>
            <a:r>
              <a:rPr lang="en-US" b="1" dirty="0">
                <a:solidFill>
                  <a:srgbClr val="6A8759"/>
                </a:solidFill>
                <a:latin typeface="Courier New" panose="02070309020205020404" pitchFamily="49" charset="0"/>
                <a:cs typeface="Courier New" panose="02070309020205020404" pitchFamily="49" charset="0"/>
              </a:rPr>
              <a:t>"This is a test string"</a:t>
            </a:r>
          </a:p>
          <a:p>
            <a:pPr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b="1" dirty="0" err="1">
                <a:solidFill>
                  <a:srgbClr val="9876AA"/>
                </a:solidFill>
                <a:latin typeface="Courier New" pitchFamily="49" charset="0"/>
                <a:cs typeface="Courier New" panose="02070309020205020404" pitchFamily="49" charset="0"/>
              </a:rPr>
              <a:t>QString</a:t>
            </a:r>
            <a:r>
              <a:rPr lang="en-US" b="1" dirty="0" smtClean="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str2 =</a:t>
            </a:r>
            <a:r>
              <a:rPr lang="en-US" b="1" dirty="0">
                <a:solidFill>
                  <a:srgbClr val="C0C0C0"/>
                </a:solidFill>
                <a:latin typeface="Courier New" pitchFamily="49" charset="0"/>
                <a:cs typeface="Courier New" pitchFamily="49" charset="0"/>
              </a:rPr>
              <a:t> </a:t>
            </a:r>
            <a:r>
              <a:rPr lang="en-US" b="1" dirty="0">
                <a:solidFill>
                  <a:srgbClr val="9876AA"/>
                </a:solidFill>
                <a:latin typeface="Courier New" pitchFamily="49" charset="0"/>
                <a:cs typeface="Courier New" panose="02070309020205020404" pitchFamily="49" charset="0"/>
              </a:rPr>
              <a:t>QLatin1String</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b="1" dirty="0">
                <a:solidFill>
                  <a:srgbClr val="000000"/>
                </a:solidFill>
                <a:latin typeface="Courier New" pitchFamily="49" charset="0"/>
                <a:cs typeface="Courier New" pitchFamily="49" charset="0"/>
              </a:rPr>
              <a:t> </a:t>
            </a:r>
            <a:r>
              <a:rPr lang="en-US" b="1" dirty="0" smtClean="0">
                <a:solidFill>
                  <a:srgbClr val="000000"/>
                </a:solidFill>
                <a:latin typeface="Courier New" pitchFamily="49" charset="0"/>
                <a:cs typeface="Courier New" pitchFamily="49" charset="0"/>
              </a:rPr>
              <a:t>   </a:t>
            </a:r>
            <a:r>
              <a:rPr lang="en-US" b="1" dirty="0">
                <a:solidFill>
                  <a:srgbClr val="6A8759"/>
                </a:solidFill>
                <a:latin typeface="Courier New" panose="02070309020205020404" pitchFamily="49" charset="0"/>
                <a:cs typeface="Courier New" panose="02070309020205020404" pitchFamily="49" charset="0"/>
              </a:rPr>
              <a:t>"This is a test string"</a:t>
            </a:r>
          </a:p>
          <a:p>
            <a:pPr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b="1" dirty="0" smtClean="0">
                <a:latin typeface="Courier New" pitchFamily="49" charset="0"/>
                <a:cs typeface="Courier New" pitchFamily="49" charset="0"/>
              </a:rPr>
              <a:t> </a:t>
            </a:r>
            <a:r>
              <a:rPr lang="en-US" b="1" dirty="0">
                <a:latin typeface="Courier New" pitchFamily="49" charset="0"/>
                <a:cs typeface="Courier New" pitchFamily="49" charset="0"/>
              </a:rPr>
              <a:t/>
            </a:r>
            <a:br>
              <a:rPr lang="en-US" b="1" dirty="0">
                <a:latin typeface="Courier New" pitchFamily="49" charset="0"/>
                <a:cs typeface="Courier New" pitchFamily="49" charset="0"/>
              </a:rPr>
            </a:br>
            <a:r>
              <a:rPr lang="en-US" b="1" dirty="0">
                <a:solidFill>
                  <a:srgbClr val="6897BB"/>
                </a:solidFill>
                <a:latin typeface="Courier New" panose="02070309020205020404" pitchFamily="49" charset="0"/>
                <a:cs typeface="Courier New" panose="02070309020205020404" pitchFamily="49" charset="0"/>
              </a:rPr>
              <a:t>QCOMPARE</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    str1.localeAwareCompare(str2), </a:t>
            </a:r>
            <a:r>
              <a:rPr lang="en-US" b="1" dirty="0">
                <a:solidFill>
                  <a:srgbClr val="6897BB"/>
                </a:solidFill>
                <a:latin typeface="Courier New" panose="02070309020205020404" pitchFamily="49" charset="0"/>
                <a:cs typeface="Courier New" panose="02070309020205020404" pitchFamily="49" charset="0"/>
              </a:rPr>
              <a:t>0</a:t>
            </a:r>
          </a:p>
          <a:p>
            <a:pPr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a:t>
            </a:r>
            <a:r>
              <a:rPr lang="en-US" b="1" dirty="0" smtClean="0">
                <a:latin typeface="Courier New" pitchFamily="49" charset="0"/>
                <a:cs typeface="Courier New" pitchFamily="49" charset="0"/>
              </a:rPr>
              <a:t> </a:t>
            </a:r>
            <a:r>
              <a:rPr lang="en-US" b="1" dirty="0">
                <a:latin typeface="Courier New" pitchFamily="49" charset="0"/>
                <a:cs typeface="Courier New" pitchFamily="49" charset="0"/>
              </a:rPr>
              <a:t/>
            </a:r>
            <a:br>
              <a:rPr lang="en-US" b="1" dirty="0">
                <a:latin typeface="Courier New" pitchFamily="49" charset="0"/>
                <a:cs typeface="Courier New" pitchFamily="49" charset="0"/>
              </a:rPr>
            </a:br>
            <a:endParaRPr lang="en-US" b="1" dirty="0" smtClean="0">
              <a:latin typeface="Courier New" pitchFamily="49" charset="0"/>
              <a:cs typeface="Courier New" pitchFamily="49" charset="0"/>
            </a:endParaRPr>
          </a:p>
          <a:p>
            <a:pPr defTabSz="914400" eaLnBrk="0" fontAlgn="base" hangingPunct="0">
              <a:spcBef>
                <a:spcPct val="0"/>
              </a:spcBef>
              <a:spcAft>
                <a:spcPct val="0"/>
              </a:spcAft>
            </a:pPr>
            <a:r>
              <a:rPr lang="en-US" b="1" dirty="0">
                <a:solidFill>
                  <a:srgbClr val="6897BB"/>
                </a:solidFill>
                <a:latin typeface="Courier New" panose="02070309020205020404" pitchFamily="49" charset="0"/>
                <a:cs typeface="Courier New" panose="02070309020205020404" pitchFamily="49" charset="0"/>
              </a:rPr>
              <a:t>QBENCHMARK</a:t>
            </a:r>
            <a:r>
              <a:rPr lang="en-US" b="1" dirty="0" smtClean="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    str1.localeAwareCompare(str2);</a:t>
            </a:r>
          </a:p>
          <a:p>
            <a:pPr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37246813"/>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QT TEST: </a:t>
            </a:r>
            <a:r>
              <a:rPr lang="en-US" dirty="0" smtClean="0">
                <a:solidFill>
                  <a:schemeClr val="accent1"/>
                </a:solidFill>
              </a:rPr>
              <a:t>DATA-DRIVEN TESTING</a:t>
            </a:r>
            <a:endParaRPr lang="en-US" dirty="0">
              <a:solidFill>
                <a:schemeClr val="accent1"/>
              </a:solidFill>
            </a:endParaRPr>
          </a:p>
        </p:txBody>
      </p:sp>
      <p:sp>
        <p:nvSpPr>
          <p:cNvPr id="5" name="Content Placeholder 4"/>
          <p:cNvSpPr>
            <a:spLocks noGrp="1"/>
          </p:cNvSpPr>
          <p:nvPr>
            <p:ph sz="quarter" idx="11"/>
          </p:nvPr>
        </p:nvSpPr>
        <p:spPr>
          <a:xfrm>
            <a:off x="286941" y="897732"/>
            <a:ext cx="4056459" cy="4099718"/>
          </a:xfrm>
        </p:spPr>
        <p:txBody>
          <a:bodyPr>
            <a:normAutofit/>
          </a:bodyPr>
          <a:lstStyle/>
          <a:p>
            <a:r>
              <a:rPr lang="en-US" dirty="0"/>
              <a:t>Qt Test supports adding test data to a test function</a:t>
            </a:r>
            <a:r>
              <a:rPr lang="en-US" dirty="0" smtClean="0"/>
              <a:t>.</a:t>
            </a:r>
          </a:p>
          <a:p>
            <a:pPr marL="0" indent="0">
              <a:buNone/>
            </a:pPr>
            <a:endParaRPr lang="en-US" dirty="0" smtClean="0"/>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defTabSz="914400" eaLnBrk="0" fontAlgn="base" hangingPunct="0">
              <a:spcBef>
                <a:spcPct val="0"/>
              </a:spcBef>
              <a:spcAft>
                <a:spcPct val="0"/>
              </a:spcAft>
            </a:pPr>
            <a:r>
              <a:rPr lang="en-US" b="1" dirty="0">
                <a:solidFill>
                  <a:srgbClr val="CC7832"/>
                </a:solidFill>
                <a:latin typeface="Courier New" panose="02070309020205020404" pitchFamily="49" charset="0"/>
                <a:cs typeface="Courier New" panose="02070309020205020404" pitchFamily="49" charset="0"/>
              </a:rPr>
              <a:t>class</a:t>
            </a:r>
            <a:r>
              <a:rPr lang="en-US" b="1" dirty="0">
                <a:solidFill>
                  <a:srgbClr val="C0C0C0"/>
                </a:solidFill>
                <a:latin typeface="Courier New" pitchFamily="49" charset="0"/>
                <a:cs typeface="Courier New" pitchFamily="49" charset="0"/>
              </a:rPr>
              <a:t> </a:t>
            </a:r>
            <a:r>
              <a:rPr lang="en-US" b="1" dirty="0" err="1" smtClean="0">
                <a:solidFill>
                  <a:srgbClr val="9876AA"/>
                </a:solidFill>
                <a:latin typeface="Courier New" pitchFamily="49" charset="0"/>
                <a:cs typeface="Courier New" panose="02070309020205020404" pitchFamily="49" charset="0"/>
              </a:rPr>
              <a:t>TestQString</a:t>
            </a:r>
            <a:r>
              <a:rPr lang="en-US" b="1" dirty="0" smtClean="0">
                <a:solidFill>
                  <a:srgbClr val="9876AA"/>
                </a:solidFill>
                <a:latin typeface="Courier New" pitchFamily="49" charset="0"/>
                <a:cs typeface="Courier New" panose="02070309020205020404" pitchFamily="49" charset="0"/>
              </a:rPr>
              <a:t> </a:t>
            </a:r>
            <a:r>
              <a:rPr lang="en-US" b="1" dirty="0">
                <a:solidFill>
                  <a:srgbClr val="A9B7C6"/>
                </a:solidFill>
                <a:latin typeface="Courier New" panose="02070309020205020404" pitchFamily="49" charset="0"/>
                <a:cs typeface="Courier New" panose="02070309020205020404" pitchFamily="49" charset="0"/>
              </a:rPr>
              <a:t>:</a:t>
            </a:r>
            <a:r>
              <a:rPr lang="en-US" b="1" dirty="0" smtClean="0">
                <a:solidFill>
                  <a:srgbClr val="C0C0C0"/>
                </a:solidFill>
                <a:latin typeface="Courier New" pitchFamily="49" charset="0"/>
                <a:cs typeface="Courier New" pitchFamily="49" charset="0"/>
              </a:rPr>
              <a:t> </a:t>
            </a:r>
            <a:r>
              <a:rPr lang="en-US" b="1" dirty="0">
                <a:solidFill>
                  <a:srgbClr val="CC7832"/>
                </a:solidFill>
                <a:latin typeface="Courier New" panose="02070309020205020404" pitchFamily="49" charset="0"/>
                <a:cs typeface="Courier New" panose="02070309020205020404" pitchFamily="49" charset="0"/>
              </a:rPr>
              <a:t>public</a:t>
            </a:r>
            <a:r>
              <a:rPr lang="en-US" b="1" dirty="0">
                <a:solidFill>
                  <a:srgbClr val="C0C0C0"/>
                </a:solidFill>
                <a:latin typeface="Courier New" pitchFamily="49" charset="0"/>
                <a:cs typeface="Courier New" pitchFamily="49" charset="0"/>
              </a:rPr>
              <a:t> </a:t>
            </a:r>
            <a:r>
              <a:rPr lang="en-US" b="1" dirty="0" err="1">
                <a:solidFill>
                  <a:srgbClr val="9876AA"/>
                </a:solidFill>
                <a:latin typeface="Courier New" pitchFamily="49" charset="0"/>
                <a:cs typeface="Courier New" panose="02070309020205020404" pitchFamily="49" charset="0"/>
              </a:rPr>
              <a:t>QObject</a:t>
            </a:r>
            <a:r>
              <a:rPr lang="en-US" b="1" dirty="0">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a:t>
            </a:r>
            <a:r>
              <a:rPr lang="en-US" b="1" dirty="0">
                <a:latin typeface="Courier New" pitchFamily="49" charset="0"/>
                <a:cs typeface="Courier New" pitchFamily="49" charset="0"/>
              </a:rPr>
              <a:t> </a:t>
            </a:r>
            <a:r>
              <a:rPr lang="en-US" b="1" dirty="0">
                <a:solidFill>
                  <a:srgbClr val="6897BB"/>
                </a:solidFill>
                <a:latin typeface="Courier New" panose="02070309020205020404" pitchFamily="49" charset="0"/>
                <a:cs typeface="Courier New" panose="02070309020205020404" pitchFamily="49" charset="0"/>
              </a:rPr>
              <a:t>Q_OBJECT</a:t>
            </a:r>
          </a:p>
          <a:p>
            <a:pPr defTabSz="914400" eaLnBrk="0" fontAlgn="base" hangingPunct="0">
              <a:spcBef>
                <a:spcPct val="0"/>
              </a:spcBef>
              <a:spcAft>
                <a:spcPct val="0"/>
              </a:spcAft>
            </a:pPr>
            <a:r>
              <a:rPr lang="en-US" b="1" dirty="0">
                <a:solidFill>
                  <a:srgbClr val="CC7832"/>
                </a:solidFill>
                <a:latin typeface="Courier New" panose="02070309020205020404" pitchFamily="49" charset="0"/>
                <a:cs typeface="Courier New" panose="02070309020205020404" pitchFamily="49" charset="0"/>
              </a:rPr>
              <a:t>private slots</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b="1" dirty="0">
                <a:solidFill>
                  <a:srgbClr val="000000"/>
                </a:solidFill>
                <a:latin typeface="Courier New" pitchFamily="49" charset="0"/>
                <a:cs typeface="Courier New" pitchFamily="49" charset="0"/>
              </a:rPr>
              <a:t> </a:t>
            </a:r>
            <a:r>
              <a:rPr lang="en-US" b="1" dirty="0" smtClean="0">
                <a:solidFill>
                  <a:srgbClr val="000000"/>
                </a:solidFill>
                <a:latin typeface="Courier New" pitchFamily="49" charset="0"/>
                <a:cs typeface="Courier New" pitchFamily="49" charset="0"/>
              </a:rPr>
              <a:t>   </a:t>
            </a:r>
            <a:r>
              <a:rPr lang="en-US" b="1" dirty="0">
                <a:solidFill>
                  <a:srgbClr val="CC7832"/>
                </a:solidFill>
                <a:latin typeface="Courier New" panose="02070309020205020404" pitchFamily="49" charset="0"/>
                <a:cs typeface="Courier New" panose="02070309020205020404" pitchFamily="49" charset="0"/>
              </a:rPr>
              <a:t>void</a:t>
            </a:r>
            <a:r>
              <a:rPr lang="en-US" b="1" dirty="0" smtClean="0">
                <a:solidFill>
                  <a:srgbClr val="C0C0C0"/>
                </a:solidFill>
                <a:latin typeface="Courier New" pitchFamily="49" charset="0"/>
                <a:cs typeface="Courier New" pitchFamily="49" charset="0"/>
              </a:rPr>
              <a:t> </a:t>
            </a:r>
            <a:r>
              <a:rPr lang="en-US" b="1" dirty="0" err="1">
                <a:solidFill>
                  <a:srgbClr val="A9B7C6"/>
                </a:solidFill>
                <a:latin typeface="Courier New" panose="02070309020205020404" pitchFamily="49" charset="0"/>
                <a:cs typeface="Courier New" panose="02070309020205020404" pitchFamily="49" charset="0"/>
              </a:rPr>
              <a:t>toUpper_data</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b="1" dirty="0">
                <a:solidFill>
                  <a:srgbClr val="000000"/>
                </a:solidFill>
                <a:latin typeface="Courier New" pitchFamily="49" charset="0"/>
                <a:cs typeface="Courier New" pitchFamily="49" charset="0"/>
              </a:rPr>
              <a:t> </a:t>
            </a:r>
            <a:r>
              <a:rPr lang="en-US" b="1" dirty="0" smtClean="0">
                <a:solidFill>
                  <a:srgbClr val="000000"/>
                </a:solidFill>
                <a:latin typeface="Courier New" pitchFamily="49" charset="0"/>
                <a:cs typeface="Courier New" pitchFamily="49" charset="0"/>
              </a:rPr>
              <a:t>   </a:t>
            </a:r>
            <a:r>
              <a:rPr lang="en-US" b="1" dirty="0">
                <a:solidFill>
                  <a:srgbClr val="CC7832"/>
                </a:solidFill>
                <a:latin typeface="Courier New" panose="02070309020205020404" pitchFamily="49" charset="0"/>
                <a:cs typeface="Courier New" panose="02070309020205020404" pitchFamily="49" charset="0"/>
              </a:rPr>
              <a:t>void</a:t>
            </a:r>
            <a:r>
              <a:rPr lang="en-US" b="1" dirty="0" smtClean="0">
                <a:solidFill>
                  <a:srgbClr val="C0C0C0"/>
                </a:solidFill>
                <a:latin typeface="Courier New" pitchFamily="49" charset="0"/>
                <a:cs typeface="Courier New" pitchFamily="49" charset="0"/>
              </a:rPr>
              <a:t> </a:t>
            </a:r>
            <a:r>
              <a:rPr lang="en-US" b="1" dirty="0" err="1">
                <a:solidFill>
                  <a:srgbClr val="A9B7C6"/>
                </a:solidFill>
                <a:latin typeface="Courier New" panose="02070309020205020404" pitchFamily="49" charset="0"/>
                <a:cs typeface="Courier New" panose="02070309020205020404" pitchFamily="49" charset="0"/>
              </a:rPr>
              <a:t>toUpper</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572819919"/>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QT TEST: </a:t>
            </a:r>
            <a:r>
              <a:rPr lang="en-US" dirty="0" smtClean="0">
                <a:solidFill>
                  <a:schemeClr val="accent1"/>
                </a:solidFill>
              </a:rPr>
              <a:t>DATA-DRIVEN TESTING</a:t>
            </a:r>
            <a:endParaRPr lang="en-US" dirty="0">
              <a:solidFill>
                <a:schemeClr val="accent1"/>
              </a:solidFill>
            </a:endParaRPr>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lvl="0" defTabSz="914400" eaLnBrk="0" fontAlgn="base" hangingPunct="0">
              <a:spcBef>
                <a:spcPct val="0"/>
              </a:spcBef>
              <a:spcAft>
                <a:spcPct val="0"/>
              </a:spcAft>
            </a:pPr>
            <a:r>
              <a:rPr lang="en-US" b="1" dirty="0">
                <a:solidFill>
                  <a:srgbClr val="CC7832"/>
                </a:solidFill>
                <a:latin typeface="Courier New" panose="02070309020205020404" pitchFamily="49" charset="0"/>
                <a:cs typeface="Courier New" panose="02070309020205020404" pitchFamily="49" charset="0"/>
              </a:rPr>
              <a:t>void</a:t>
            </a:r>
            <a:r>
              <a:rPr lang="en-US" b="1" dirty="0">
                <a:solidFill>
                  <a:srgbClr val="C0C0C0"/>
                </a:solidFill>
                <a:latin typeface="Courier New" pitchFamily="49" charset="0"/>
                <a:cs typeface="Courier New" pitchFamily="49" charset="0"/>
              </a:rPr>
              <a:t> </a:t>
            </a:r>
            <a:r>
              <a:rPr lang="en-US" b="1" dirty="0" err="1">
                <a:solidFill>
                  <a:srgbClr val="9876AA"/>
                </a:solidFill>
                <a:latin typeface="Courier New" pitchFamily="49" charset="0"/>
                <a:cs typeface="Courier New" panose="02070309020205020404" pitchFamily="49" charset="0"/>
              </a:rPr>
              <a:t>TestQString</a:t>
            </a:r>
            <a:r>
              <a:rPr lang="en-US" b="1" dirty="0">
                <a:solidFill>
                  <a:srgbClr val="A9B7C6"/>
                </a:solidFill>
                <a:latin typeface="Courier New" panose="02070309020205020404" pitchFamily="49" charset="0"/>
                <a:cs typeface="Courier New" panose="02070309020205020404" pitchFamily="49" charset="0"/>
              </a:rPr>
              <a:t>::</a:t>
            </a:r>
            <a:r>
              <a:rPr lang="en-US" b="1" dirty="0" err="1">
                <a:solidFill>
                  <a:srgbClr val="A9B7C6"/>
                </a:solidFill>
                <a:latin typeface="Courier New" panose="02070309020205020404" pitchFamily="49" charset="0"/>
                <a:cs typeface="Courier New" panose="02070309020205020404" pitchFamily="49" charset="0"/>
              </a:rPr>
              <a:t>toUpper</a:t>
            </a:r>
            <a:r>
              <a:rPr lang="en-US" b="1" dirty="0">
                <a:solidFill>
                  <a:srgbClr val="A9B7C6"/>
                </a:solidFill>
                <a:latin typeface="Courier New" panose="02070309020205020404" pitchFamily="49" charset="0"/>
                <a:cs typeface="Courier New" panose="02070309020205020404" pitchFamily="49" charset="0"/>
              </a:rPr>
              <a:t>() {</a:t>
            </a:r>
          </a:p>
          <a:p>
            <a:pPr lvl="0" defTabSz="914400" eaLnBrk="0" fontAlgn="base" hangingPunct="0">
              <a:spcBef>
                <a:spcPct val="0"/>
              </a:spcBef>
              <a:spcAft>
                <a:spcPct val="0"/>
              </a:spcAft>
            </a:pPr>
            <a:r>
              <a:rPr lang="en-US" b="1" dirty="0">
                <a:solidFill>
                  <a:srgbClr val="000000"/>
                </a:solidFill>
                <a:latin typeface="Courier New" pitchFamily="49" charset="0"/>
                <a:cs typeface="Courier New" pitchFamily="49" charset="0"/>
              </a:rPr>
              <a:t> </a:t>
            </a:r>
            <a:r>
              <a:rPr lang="en-US" b="1" dirty="0" smtClean="0">
                <a:solidFill>
                  <a:srgbClr val="000000"/>
                </a:solidFill>
                <a:latin typeface="Courier New" pitchFamily="49" charset="0"/>
                <a:cs typeface="Courier New" pitchFamily="49" charset="0"/>
              </a:rPr>
              <a:t>   </a:t>
            </a:r>
            <a:r>
              <a:rPr lang="en-US" b="1" dirty="0">
                <a:solidFill>
                  <a:srgbClr val="6897BB"/>
                </a:solidFill>
                <a:latin typeface="Courier New" panose="02070309020205020404" pitchFamily="49" charset="0"/>
                <a:cs typeface="Courier New" panose="02070309020205020404" pitchFamily="49" charset="0"/>
              </a:rPr>
              <a:t>QFETCH</a:t>
            </a:r>
            <a:r>
              <a:rPr lang="en-US" b="1" dirty="0">
                <a:solidFill>
                  <a:srgbClr val="A9B7C6"/>
                </a:solidFill>
                <a:latin typeface="Courier New" panose="02070309020205020404" pitchFamily="49" charset="0"/>
                <a:cs typeface="Courier New" panose="02070309020205020404" pitchFamily="49" charset="0"/>
              </a:rPr>
              <a:t>(</a:t>
            </a:r>
            <a:r>
              <a:rPr lang="en-US" b="1" dirty="0" err="1">
                <a:solidFill>
                  <a:srgbClr val="9876AA"/>
                </a:solidFill>
                <a:latin typeface="Courier New" pitchFamily="49" charset="0"/>
                <a:cs typeface="Courier New" panose="02070309020205020404" pitchFamily="49" charset="0"/>
              </a:rPr>
              <a:t>QString</a:t>
            </a:r>
            <a:r>
              <a:rPr lang="en-US" b="1" dirty="0">
                <a:solidFill>
                  <a:srgbClr val="A9B7C6"/>
                </a:solidFill>
                <a:latin typeface="Courier New" panose="02070309020205020404" pitchFamily="49" charset="0"/>
                <a:cs typeface="Courier New" panose="02070309020205020404" pitchFamily="49" charset="0"/>
              </a:rPr>
              <a:t>, string);</a:t>
            </a:r>
          </a:p>
          <a:p>
            <a:pPr lvl="0" defTabSz="914400" eaLnBrk="0" fontAlgn="base" hangingPunct="0">
              <a:spcBef>
                <a:spcPct val="0"/>
              </a:spcBef>
              <a:spcAft>
                <a:spcPct val="0"/>
              </a:spcAft>
            </a:pPr>
            <a:r>
              <a:rPr lang="en-US" b="1" dirty="0">
                <a:solidFill>
                  <a:srgbClr val="000000"/>
                </a:solidFill>
                <a:latin typeface="Courier New" pitchFamily="49" charset="0"/>
                <a:cs typeface="Courier New" pitchFamily="49" charset="0"/>
              </a:rPr>
              <a:t> </a:t>
            </a:r>
            <a:r>
              <a:rPr lang="en-US" b="1" dirty="0" smtClean="0">
                <a:solidFill>
                  <a:srgbClr val="000000"/>
                </a:solidFill>
                <a:latin typeface="Courier New" pitchFamily="49" charset="0"/>
                <a:cs typeface="Courier New" pitchFamily="49" charset="0"/>
              </a:rPr>
              <a:t>   </a:t>
            </a:r>
            <a:r>
              <a:rPr lang="en-US" b="1" dirty="0">
                <a:solidFill>
                  <a:srgbClr val="6897BB"/>
                </a:solidFill>
                <a:latin typeface="Courier New" panose="02070309020205020404" pitchFamily="49" charset="0"/>
                <a:cs typeface="Courier New" panose="02070309020205020404" pitchFamily="49" charset="0"/>
              </a:rPr>
              <a:t>QFETCH</a:t>
            </a:r>
            <a:r>
              <a:rPr lang="en-US" b="1" dirty="0">
                <a:solidFill>
                  <a:srgbClr val="A9B7C6"/>
                </a:solidFill>
                <a:latin typeface="Courier New" panose="02070309020205020404" pitchFamily="49" charset="0"/>
                <a:cs typeface="Courier New" panose="02070309020205020404" pitchFamily="49" charset="0"/>
              </a:rPr>
              <a:t>(</a:t>
            </a:r>
            <a:r>
              <a:rPr lang="en-US" b="1" dirty="0" err="1">
                <a:solidFill>
                  <a:srgbClr val="9876AA"/>
                </a:solidFill>
                <a:latin typeface="Courier New" pitchFamily="49" charset="0"/>
                <a:cs typeface="Courier New" panose="02070309020205020404" pitchFamily="49" charset="0"/>
              </a:rPr>
              <a:t>QString</a:t>
            </a:r>
            <a:r>
              <a:rPr lang="en-US" b="1" dirty="0">
                <a:solidFill>
                  <a:srgbClr val="A9B7C6"/>
                </a:solidFill>
                <a:latin typeface="Courier New" panose="02070309020205020404" pitchFamily="49" charset="0"/>
                <a:cs typeface="Courier New" panose="02070309020205020404" pitchFamily="49" charset="0"/>
              </a:rPr>
              <a:t>, result);</a:t>
            </a:r>
          </a:p>
          <a:p>
            <a:pPr lvl="0" defTabSz="914400" eaLnBrk="0" fontAlgn="base" hangingPunct="0">
              <a:spcBef>
                <a:spcPct val="0"/>
              </a:spcBef>
              <a:spcAft>
                <a:spcPct val="0"/>
              </a:spcAft>
            </a:pPr>
            <a:endParaRPr lang="en-US" b="1" dirty="0" smtClean="0">
              <a:solidFill>
                <a:srgbClr val="000000"/>
              </a:solidFill>
              <a:latin typeface="Courier New" pitchFamily="49" charset="0"/>
              <a:cs typeface="Courier New" pitchFamily="49" charset="0"/>
            </a:endParaRPr>
          </a:p>
          <a:p>
            <a:pPr defTabSz="914400" eaLnBrk="0" fontAlgn="base" hangingPunct="0">
              <a:spcBef>
                <a:spcPct val="0"/>
              </a:spcBef>
              <a:spcAft>
                <a:spcPct val="0"/>
              </a:spcAft>
            </a:pPr>
            <a:r>
              <a:rPr lang="en-US" b="1" dirty="0">
                <a:solidFill>
                  <a:srgbClr val="000000"/>
                </a:solidFill>
                <a:latin typeface="Courier New" pitchFamily="49" charset="0"/>
                <a:cs typeface="Courier New" pitchFamily="49" charset="0"/>
              </a:rPr>
              <a:t> </a:t>
            </a:r>
            <a:r>
              <a:rPr lang="en-US" b="1" dirty="0" smtClean="0">
                <a:solidFill>
                  <a:srgbClr val="000000"/>
                </a:solidFill>
                <a:latin typeface="Courier New" pitchFamily="49" charset="0"/>
                <a:cs typeface="Courier New" pitchFamily="49" charset="0"/>
              </a:rPr>
              <a:t>   </a:t>
            </a:r>
            <a:r>
              <a:rPr lang="en-US" b="1" dirty="0">
                <a:solidFill>
                  <a:srgbClr val="6897BB"/>
                </a:solidFill>
                <a:latin typeface="Courier New" panose="02070309020205020404" pitchFamily="49" charset="0"/>
                <a:cs typeface="Courier New" panose="02070309020205020404" pitchFamily="49" charset="0"/>
              </a:rPr>
              <a:t>QCOMPARE</a:t>
            </a:r>
            <a:r>
              <a:rPr lang="en-US" b="1" dirty="0">
                <a:solidFill>
                  <a:srgbClr val="A9B7C6"/>
                </a:solidFill>
                <a:latin typeface="Courier New" panose="02070309020205020404" pitchFamily="49" charset="0"/>
                <a:cs typeface="Courier New" panose="02070309020205020404" pitchFamily="49" charset="0"/>
              </a:rPr>
              <a:t>(</a:t>
            </a:r>
            <a:r>
              <a:rPr lang="en-US" b="1" dirty="0" err="1">
                <a:solidFill>
                  <a:srgbClr val="A9B7C6"/>
                </a:solidFill>
                <a:latin typeface="Courier New" panose="02070309020205020404" pitchFamily="49" charset="0"/>
                <a:cs typeface="Courier New" panose="02070309020205020404" pitchFamily="49" charset="0"/>
              </a:rPr>
              <a:t>string.toUpper</a:t>
            </a:r>
            <a:r>
              <a:rPr lang="en-US" b="1" dirty="0">
                <a:solidFill>
                  <a:srgbClr val="A9B7C6"/>
                </a:solidFill>
                <a:latin typeface="Courier New" panose="02070309020205020404" pitchFamily="49" charset="0"/>
                <a:cs typeface="Courier New" panose="02070309020205020404" pitchFamily="49" charset="0"/>
              </a:rPr>
              <a:t>(), result);</a:t>
            </a:r>
          </a:p>
          <a:p>
            <a:pPr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a:t>
            </a:r>
            <a:endParaRPr lang="en-US" altLang="en-US" b="1" dirty="0">
              <a:solidFill>
                <a:srgbClr val="A9B7C6"/>
              </a:solidFill>
              <a:latin typeface="Courier New" panose="02070309020205020404" pitchFamily="49" charset="0"/>
              <a:cs typeface="Courier New" panose="02070309020205020404" pitchFamily="49" charset="0"/>
            </a:endParaRPr>
          </a:p>
        </p:txBody>
      </p:sp>
      <p:sp>
        <p:nvSpPr>
          <p:cNvPr id="6" name="Rectangle 1"/>
          <p:cNvSpPr>
            <a:spLocks noChangeArrowheads="1"/>
          </p:cNvSpPr>
          <p:nvPr/>
        </p:nvSpPr>
        <p:spPr bwMode="auto">
          <a:xfrm>
            <a:off x="149626" y="955531"/>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defTabSz="914400" eaLnBrk="0" fontAlgn="base" hangingPunct="0">
              <a:spcBef>
                <a:spcPct val="0"/>
              </a:spcBef>
              <a:spcAft>
                <a:spcPct val="0"/>
              </a:spcAft>
            </a:pPr>
            <a:r>
              <a:rPr lang="en-US" b="1" dirty="0">
                <a:solidFill>
                  <a:srgbClr val="CC7832"/>
                </a:solidFill>
                <a:latin typeface="Courier New" panose="02070309020205020404" pitchFamily="49" charset="0"/>
                <a:cs typeface="Courier New" panose="02070309020205020404" pitchFamily="49" charset="0"/>
              </a:rPr>
              <a:t>void</a:t>
            </a:r>
            <a:r>
              <a:rPr lang="en-US" b="1" dirty="0">
                <a:solidFill>
                  <a:srgbClr val="C0C0C0"/>
                </a:solidFill>
                <a:latin typeface="Courier New" pitchFamily="49" charset="0"/>
                <a:cs typeface="Courier New" pitchFamily="49" charset="0"/>
              </a:rPr>
              <a:t> </a:t>
            </a:r>
            <a:r>
              <a:rPr lang="en-US" b="1" dirty="0" err="1">
                <a:solidFill>
                  <a:srgbClr val="9876AA"/>
                </a:solidFill>
                <a:latin typeface="Courier New" pitchFamily="49" charset="0"/>
                <a:cs typeface="Courier New" panose="02070309020205020404" pitchFamily="49" charset="0"/>
              </a:rPr>
              <a:t>TestQString</a:t>
            </a:r>
            <a:r>
              <a:rPr lang="en-US" b="1" dirty="0">
                <a:solidFill>
                  <a:srgbClr val="A9B7C6"/>
                </a:solidFill>
                <a:latin typeface="Courier New" panose="02070309020205020404" pitchFamily="49" charset="0"/>
                <a:cs typeface="Courier New" panose="02070309020205020404" pitchFamily="49" charset="0"/>
              </a:rPr>
              <a:t>::</a:t>
            </a:r>
            <a:r>
              <a:rPr lang="en-US" b="1" dirty="0" err="1">
                <a:solidFill>
                  <a:srgbClr val="A9B7C6"/>
                </a:solidFill>
                <a:latin typeface="Courier New" panose="02070309020205020404" pitchFamily="49" charset="0"/>
                <a:cs typeface="Courier New" panose="02070309020205020404" pitchFamily="49" charset="0"/>
              </a:rPr>
              <a:t>toUpper_data</a:t>
            </a:r>
            <a:r>
              <a:rPr lang="en-US" b="1" dirty="0">
                <a:solidFill>
                  <a:srgbClr val="A9B7C6"/>
                </a:solidFill>
                <a:latin typeface="Courier New" panose="02070309020205020404" pitchFamily="49" charset="0"/>
                <a:cs typeface="Courier New" panose="02070309020205020404" pitchFamily="49" charset="0"/>
              </a:rPr>
              <a:t>() {</a:t>
            </a:r>
          </a:p>
          <a:p>
            <a:pPr defTabSz="914400" eaLnBrk="0" fontAlgn="base" hangingPunct="0">
              <a:spcBef>
                <a:spcPct val="0"/>
              </a:spcBef>
              <a:spcAft>
                <a:spcPct val="0"/>
              </a:spcAft>
            </a:pPr>
            <a:r>
              <a:rPr lang="en-US" b="1" dirty="0">
                <a:solidFill>
                  <a:srgbClr val="000000"/>
                </a:solidFill>
                <a:latin typeface="Courier New" pitchFamily="49" charset="0"/>
                <a:cs typeface="Courier New" pitchFamily="49" charset="0"/>
              </a:rPr>
              <a:t> </a:t>
            </a:r>
            <a:r>
              <a:rPr lang="en-US" b="1" dirty="0" smtClean="0">
                <a:solidFill>
                  <a:srgbClr val="000000"/>
                </a:solidFill>
                <a:latin typeface="Courier New" pitchFamily="49" charset="0"/>
                <a:cs typeface="Courier New" pitchFamily="49" charset="0"/>
              </a:rPr>
              <a:t>   </a:t>
            </a:r>
            <a:r>
              <a:rPr lang="en-US" b="1" dirty="0" err="1">
                <a:solidFill>
                  <a:srgbClr val="9876AA"/>
                </a:solidFill>
                <a:latin typeface="Courier New" pitchFamily="49" charset="0"/>
                <a:cs typeface="Courier New" panose="02070309020205020404" pitchFamily="49" charset="0"/>
              </a:rPr>
              <a:t>QTest</a:t>
            </a:r>
            <a:r>
              <a:rPr lang="en-US" b="1" dirty="0">
                <a:solidFill>
                  <a:srgbClr val="A9B7C6"/>
                </a:solidFill>
                <a:latin typeface="Courier New" panose="02070309020205020404" pitchFamily="49" charset="0"/>
                <a:cs typeface="Courier New" panose="02070309020205020404" pitchFamily="49" charset="0"/>
              </a:rPr>
              <a:t>::</a:t>
            </a:r>
            <a:r>
              <a:rPr lang="en-US" b="1" dirty="0" err="1">
                <a:solidFill>
                  <a:srgbClr val="A9B7C6"/>
                </a:solidFill>
                <a:latin typeface="Courier New" panose="02070309020205020404" pitchFamily="49" charset="0"/>
                <a:cs typeface="Courier New" panose="02070309020205020404" pitchFamily="49" charset="0"/>
              </a:rPr>
              <a:t>addColumn</a:t>
            </a:r>
            <a:r>
              <a:rPr lang="en-US" b="1" dirty="0">
                <a:solidFill>
                  <a:srgbClr val="A9B7C6"/>
                </a:solidFill>
                <a:latin typeface="Courier New" panose="02070309020205020404" pitchFamily="49" charset="0"/>
                <a:cs typeface="Courier New" panose="02070309020205020404" pitchFamily="49" charset="0"/>
              </a:rPr>
              <a:t>&lt;</a:t>
            </a:r>
            <a:r>
              <a:rPr lang="en-US" b="1" dirty="0" err="1">
                <a:solidFill>
                  <a:srgbClr val="A9B7C6"/>
                </a:solidFill>
                <a:latin typeface="Courier New" panose="02070309020205020404" pitchFamily="49" charset="0"/>
                <a:cs typeface="Courier New" panose="02070309020205020404" pitchFamily="49" charset="0"/>
              </a:rPr>
              <a:t>QString</a:t>
            </a:r>
            <a:r>
              <a:rPr lang="en-US" b="1" dirty="0">
                <a:solidFill>
                  <a:srgbClr val="A9B7C6"/>
                </a:solidFill>
                <a:latin typeface="Courier New" panose="02070309020205020404" pitchFamily="49" charset="0"/>
                <a:cs typeface="Courier New" panose="02070309020205020404" pitchFamily="49" charset="0"/>
              </a:rPr>
              <a:t>&gt;(</a:t>
            </a:r>
          </a:p>
          <a:p>
            <a:pPr defTabSz="914400" eaLnBrk="0" fontAlgn="base" hangingPunct="0">
              <a:spcBef>
                <a:spcPct val="0"/>
              </a:spcBef>
              <a:spcAft>
                <a:spcPct val="0"/>
              </a:spcAft>
            </a:pPr>
            <a:r>
              <a:rPr lang="en-US" b="1" dirty="0">
                <a:solidFill>
                  <a:srgbClr val="000000"/>
                </a:solidFill>
                <a:latin typeface="Courier New" pitchFamily="49" charset="0"/>
                <a:cs typeface="Courier New" pitchFamily="49" charset="0"/>
              </a:rPr>
              <a:t> </a:t>
            </a:r>
            <a:r>
              <a:rPr lang="en-US" b="1" dirty="0" smtClean="0">
                <a:solidFill>
                  <a:srgbClr val="000000"/>
                </a:solidFill>
                <a:latin typeface="Courier New" pitchFamily="49" charset="0"/>
                <a:cs typeface="Courier New" pitchFamily="49" charset="0"/>
              </a:rPr>
              <a:t>       </a:t>
            </a:r>
            <a:r>
              <a:rPr lang="en-US" b="1" dirty="0">
                <a:solidFill>
                  <a:srgbClr val="6A8759"/>
                </a:solidFill>
                <a:latin typeface="Courier New" panose="02070309020205020404" pitchFamily="49" charset="0"/>
                <a:cs typeface="Courier New" panose="02070309020205020404" pitchFamily="49" charset="0"/>
              </a:rPr>
              <a:t>"string"</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b="1" dirty="0">
                <a:solidFill>
                  <a:srgbClr val="000000"/>
                </a:solidFill>
                <a:latin typeface="Courier New" pitchFamily="49" charset="0"/>
                <a:cs typeface="Courier New" pitchFamily="49" charset="0"/>
              </a:rPr>
              <a:t> </a:t>
            </a:r>
            <a:r>
              <a:rPr lang="en-US" b="1" dirty="0" smtClean="0">
                <a:solidFill>
                  <a:srgbClr val="000000"/>
                </a:solidFill>
                <a:latin typeface="Courier New" pitchFamily="49" charset="0"/>
                <a:cs typeface="Courier New" pitchFamily="49" charset="0"/>
              </a:rPr>
              <a:t>   </a:t>
            </a:r>
            <a:r>
              <a:rPr lang="en-US" b="1" dirty="0" err="1">
                <a:solidFill>
                  <a:srgbClr val="9876AA"/>
                </a:solidFill>
                <a:latin typeface="Courier New" pitchFamily="49" charset="0"/>
                <a:cs typeface="Courier New" panose="02070309020205020404" pitchFamily="49" charset="0"/>
              </a:rPr>
              <a:t>QTest</a:t>
            </a:r>
            <a:r>
              <a:rPr lang="en-US" b="1" dirty="0">
                <a:solidFill>
                  <a:srgbClr val="A9B7C6"/>
                </a:solidFill>
                <a:latin typeface="Courier New" panose="02070309020205020404" pitchFamily="49" charset="0"/>
                <a:cs typeface="Courier New" panose="02070309020205020404" pitchFamily="49" charset="0"/>
              </a:rPr>
              <a:t>::</a:t>
            </a:r>
            <a:r>
              <a:rPr lang="en-US" b="1" dirty="0" err="1">
                <a:solidFill>
                  <a:srgbClr val="A9B7C6"/>
                </a:solidFill>
                <a:latin typeface="Courier New" panose="02070309020205020404" pitchFamily="49" charset="0"/>
                <a:cs typeface="Courier New" panose="02070309020205020404" pitchFamily="49" charset="0"/>
              </a:rPr>
              <a:t>addColumn</a:t>
            </a:r>
            <a:r>
              <a:rPr lang="en-US" b="1" dirty="0">
                <a:solidFill>
                  <a:srgbClr val="A9B7C6"/>
                </a:solidFill>
                <a:latin typeface="Courier New" panose="02070309020205020404" pitchFamily="49" charset="0"/>
                <a:cs typeface="Courier New" panose="02070309020205020404" pitchFamily="49" charset="0"/>
              </a:rPr>
              <a:t>&lt;</a:t>
            </a:r>
            <a:r>
              <a:rPr lang="en-US" b="1" dirty="0" err="1">
                <a:solidFill>
                  <a:srgbClr val="A9B7C6"/>
                </a:solidFill>
                <a:latin typeface="Courier New" panose="02070309020205020404" pitchFamily="49" charset="0"/>
                <a:cs typeface="Courier New" panose="02070309020205020404" pitchFamily="49" charset="0"/>
              </a:rPr>
              <a:t>QString</a:t>
            </a:r>
            <a:r>
              <a:rPr lang="en-US" b="1" dirty="0">
                <a:solidFill>
                  <a:srgbClr val="A9B7C6"/>
                </a:solidFill>
                <a:latin typeface="Courier New" panose="02070309020205020404" pitchFamily="49" charset="0"/>
                <a:cs typeface="Courier New" panose="02070309020205020404" pitchFamily="49" charset="0"/>
              </a:rPr>
              <a:t>&gt;(</a:t>
            </a:r>
          </a:p>
          <a:p>
            <a:pPr defTabSz="914400" eaLnBrk="0" fontAlgn="base" hangingPunct="0">
              <a:spcBef>
                <a:spcPct val="0"/>
              </a:spcBef>
              <a:spcAft>
                <a:spcPct val="0"/>
              </a:spcAft>
            </a:pPr>
            <a:r>
              <a:rPr lang="en-US" b="1" dirty="0">
                <a:solidFill>
                  <a:srgbClr val="000000"/>
                </a:solidFill>
                <a:latin typeface="Courier New" pitchFamily="49" charset="0"/>
                <a:cs typeface="Courier New" pitchFamily="49" charset="0"/>
              </a:rPr>
              <a:t> </a:t>
            </a:r>
            <a:r>
              <a:rPr lang="en-US" b="1" dirty="0" smtClean="0">
                <a:solidFill>
                  <a:srgbClr val="000000"/>
                </a:solidFill>
                <a:latin typeface="Courier New" pitchFamily="49" charset="0"/>
                <a:cs typeface="Courier New" pitchFamily="49" charset="0"/>
              </a:rPr>
              <a:t>       </a:t>
            </a:r>
            <a:r>
              <a:rPr lang="en-US" b="1" dirty="0">
                <a:solidFill>
                  <a:srgbClr val="6A8759"/>
                </a:solidFill>
                <a:latin typeface="Courier New" panose="02070309020205020404" pitchFamily="49" charset="0"/>
                <a:cs typeface="Courier New" panose="02070309020205020404" pitchFamily="49" charset="0"/>
              </a:rPr>
              <a:t>"result"</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b="1" dirty="0">
                <a:latin typeface="Courier New" pitchFamily="49" charset="0"/>
                <a:cs typeface="Courier New" pitchFamily="49" charset="0"/>
              </a:rPr>
              <a:t/>
            </a:r>
            <a:br>
              <a:rPr lang="en-US" b="1" dirty="0">
                <a:latin typeface="Courier New" pitchFamily="49" charset="0"/>
                <a:cs typeface="Courier New" pitchFamily="49" charset="0"/>
              </a:rPr>
            </a:br>
            <a:r>
              <a:rPr lang="en-US" b="1" dirty="0" smtClean="0">
                <a:latin typeface="Courier New" pitchFamily="49" charset="0"/>
                <a:cs typeface="Courier New" pitchFamily="49" charset="0"/>
              </a:rPr>
              <a:t>    </a:t>
            </a:r>
            <a:r>
              <a:rPr lang="en-US" b="1" dirty="0" err="1">
                <a:solidFill>
                  <a:srgbClr val="9876AA"/>
                </a:solidFill>
                <a:latin typeface="Courier New" pitchFamily="49" charset="0"/>
                <a:cs typeface="Courier New" panose="02070309020205020404" pitchFamily="49" charset="0"/>
              </a:rPr>
              <a:t>QTest</a:t>
            </a:r>
            <a:r>
              <a:rPr lang="en-US" b="1" dirty="0">
                <a:solidFill>
                  <a:srgbClr val="A9B7C6"/>
                </a:solidFill>
                <a:latin typeface="Courier New" panose="02070309020205020404" pitchFamily="49" charset="0"/>
                <a:cs typeface="Courier New" panose="02070309020205020404" pitchFamily="49" charset="0"/>
              </a:rPr>
              <a:t>::</a:t>
            </a:r>
            <a:r>
              <a:rPr lang="en-US" b="1" dirty="0" err="1">
                <a:solidFill>
                  <a:srgbClr val="A9B7C6"/>
                </a:solidFill>
                <a:latin typeface="Courier New" panose="02070309020205020404" pitchFamily="49" charset="0"/>
                <a:cs typeface="Courier New" panose="02070309020205020404" pitchFamily="49" charset="0"/>
              </a:rPr>
              <a:t>newRow</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6A8759"/>
                </a:solidFill>
                <a:latin typeface="Courier New" panose="02070309020205020404" pitchFamily="49" charset="0"/>
                <a:cs typeface="Courier New" panose="02070309020205020404" pitchFamily="49" charset="0"/>
              </a:rPr>
              <a:t>"all lower"</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b="1" dirty="0">
                <a:solidFill>
                  <a:srgbClr val="000000"/>
                </a:solidFill>
                <a:latin typeface="Courier New" pitchFamily="49" charset="0"/>
                <a:cs typeface="Courier New" pitchFamily="49" charset="0"/>
              </a:rPr>
              <a:t> </a:t>
            </a:r>
            <a:r>
              <a:rPr lang="en-US" b="1" dirty="0" smtClean="0">
                <a:solidFill>
                  <a:srgbClr val="00000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&lt;&lt;</a:t>
            </a:r>
            <a:r>
              <a:rPr lang="en-US" b="1" dirty="0" smtClean="0">
                <a:solidFill>
                  <a:srgbClr val="C0C0C0"/>
                </a:solidFill>
                <a:latin typeface="Courier New" pitchFamily="49" charset="0"/>
                <a:cs typeface="Courier New" pitchFamily="49" charset="0"/>
              </a:rPr>
              <a:t> </a:t>
            </a:r>
            <a:r>
              <a:rPr lang="en-US" b="1" dirty="0">
                <a:solidFill>
                  <a:srgbClr val="6A8759"/>
                </a:solidFill>
                <a:latin typeface="Courier New" panose="02070309020205020404" pitchFamily="49" charset="0"/>
                <a:cs typeface="Courier New" panose="02070309020205020404" pitchFamily="49" charset="0"/>
              </a:rPr>
              <a:t>"hello"</a:t>
            </a:r>
            <a:r>
              <a:rPr lang="en-US" b="1" dirty="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&lt;&lt;</a:t>
            </a:r>
            <a:r>
              <a:rPr lang="en-US" b="1" dirty="0">
                <a:solidFill>
                  <a:srgbClr val="C0C0C0"/>
                </a:solidFill>
                <a:latin typeface="Courier New" pitchFamily="49" charset="0"/>
                <a:cs typeface="Courier New" pitchFamily="49" charset="0"/>
              </a:rPr>
              <a:t> </a:t>
            </a:r>
            <a:r>
              <a:rPr lang="en-US" b="1" dirty="0">
                <a:solidFill>
                  <a:srgbClr val="6A8759"/>
                </a:solidFill>
                <a:latin typeface="Courier New" panose="02070309020205020404" pitchFamily="49" charset="0"/>
                <a:cs typeface="Courier New" panose="02070309020205020404" pitchFamily="49" charset="0"/>
              </a:rPr>
              <a:t>"HELLO"</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b="1" dirty="0">
                <a:solidFill>
                  <a:srgbClr val="000000"/>
                </a:solidFill>
                <a:latin typeface="Courier New" pitchFamily="49" charset="0"/>
                <a:cs typeface="Courier New" pitchFamily="49" charset="0"/>
              </a:rPr>
              <a:t> </a:t>
            </a:r>
            <a:r>
              <a:rPr lang="en-US" b="1" dirty="0" smtClean="0">
                <a:solidFill>
                  <a:srgbClr val="000000"/>
                </a:solidFill>
                <a:latin typeface="Courier New" pitchFamily="49" charset="0"/>
                <a:cs typeface="Courier New" pitchFamily="49" charset="0"/>
              </a:rPr>
              <a:t>   </a:t>
            </a:r>
            <a:r>
              <a:rPr lang="en-US" b="1" dirty="0" err="1">
                <a:solidFill>
                  <a:srgbClr val="9876AA"/>
                </a:solidFill>
                <a:latin typeface="Courier New" pitchFamily="49" charset="0"/>
                <a:cs typeface="Courier New" panose="02070309020205020404" pitchFamily="49" charset="0"/>
              </a:rPr>
              <a:t>QTest</a:t>
            </a:r>
            <a:r>
              <a:rPr lang="en-US" b="1" dirty="0">
                <a:solidFill>
                  <a:srgbClr val="A9B7C6"/>
                </a:solidFill>
                <a:latin typeface="Courier New" panose="02070309020205020404" pitchFamily="49" charset="0"/>
                <a:cs typeface="Courier New" panose="02070309020205020404" pitchFamily="49" charset="0"/>
              </a:rPr>
              <a:t>::</a:t>
            </a:r>
            <a:r>
              <a:rPr lang="en-US" b="1" dirty="0" err="1">
                <a:solidFill>
                  <a:srgbClr val="A9B7C6"/>
                </a:solidFill>
                <a:latin typeface="Courier New" panose="02070309020205020404" pitchFamily="49" charset="0"/>
                <a:cs typeface="Courier New" panose="02070309020205020404" pitchFamily="49" charset="0"/>
              </a:rPr>
              <a:t>newRow</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6A8759"/>
                </a:solidFill>
                <a:latin typeface="Courier New" panose="02070309020205020404" pitchFamily="49" charset="0"/>
                <a:cs typeface="Courier New" panose="02070309020205020404" pitchFamily="49" charset="0"/>
              </a:rPr>
              <a:t>"mixed"</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b="1" dirty="0">
                <a:solidFill>
                  <a:srgbClr val="000000"/>
                </a:solidFill>
                <a:latin typeface="Courier New" pitchFamily="49" charset="0"/>
                <a:cs typeface="Courier New" pitchFamily="49" charset="0"/>
              </a:rPr>
              <a:t> </a:t>
            </a:r>
            <a:r>
              <a:rPr lang="en-US" b="1" dirty="0" smtClean="0">
                <a:solidFill>
                  <a:srgbClr val="00000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&lt;&lt;</a:t>
            </a:r>
            <a:r>
              <a:rPr lang="en-US" b="1" dirty="0" smtClean="0">
                <a:solidFill>
                  <a:srgbClr val="C0C0C0"/>
                </a:solidFill>
                <a:latin typeface="Courier New" pitchFamily="49" charset="0"/>
                <a:cs typeface="Courier New" pitchFamily="49" charset="0"/>
              </a:rPr>
              <a:t> </a:t>
            </a:r>
            <a:r>
              <a:rPr lang="en-US" b="1" dirty="0">
                <a:solidFill>
                  <a:srgbClr val="6A8759"/>
                </a:solidFill>
                <a:latin typeface="Courier New" panose="02070309020205020404" pitchFamily="49" charset="0"/>
                <a:cs typeface="Courier New" panose="02070309020205020404" pitchFamily="49" charset="0"/>
              </a:rPr>
              <a:t>"Hello"</a:t>
            </a:r>
            <a:r>
              <a:rPr lang="en-US" b="1" dirty="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&lt;&lt;</a:t>
            </a:r>
            <a:r>
              <a:rPr lang="en-US" b="1" dirty="0">
                <a:solidFill>
                  <a:srgbClr val="C0C0C0"/>
                </a:solidFill>
                <a:latin typeface="Courier New" pitchFamily="49" charset="0"/>
                <a:cs typeface="Courier New" pitchFamily="49" charset="0"/>
              </a:rPr>
              <a:t> </a:t>
            </a:r>
            <a:r>
              <a:rPr lang="en-US" b="1" dirty="0">
                <a:solidFill>
                  <a:srgbClr val="6A8759"/>
                </a:solidFill>
                <a:latin typeface="Courier New" panose="02070309020205020404" pitchFamily="49" charset="0"/>
                <a:cs typeface="Courier New" panose="02070309020205020404" pitchFamily="49" charset="0"/>
              </a:rPr>
              <a:t>"HELLO"</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b="1" dirty="0">
                <a:solidFill>
                  <a:srgbClr val="000000"/>
                </a:solidFill>
                <a:latin typeface="Courier New" pitchFamily="49" charset="0"/>
                <a:cs typeface="Courier New" pitchFamily="49" charset="0"/>
              </a:rPr>
              <a:t> </a:t>
            </a:r>
            <a:r>
              <a:rPr lang="en-US" b="1" dirty="0" smtClean="0">
                <a:solidFill>
                  <a:srgbClr val="000000"/>
                </a:solidFill>
                <a:latin typeface="Courier New" pitchFamily="49" charset="0"/>
                <a:cs typeface="Courier New" pitchFamily="49" charset="0"/>
              </a:rPr>
              <a:t>   </a:t>
            </a:r>
            <a:r>
              <a:rPr lang="en-US" b="1" dirty="0" err="1">
                <a:solidFill>
                  <a:srgbClr val="9876AA"/>
                </a:solidFill>
                <a:latin typeface="Courier New" pitchFamily="49" charset="0"/>
                <a:cs typeface="Courier New" panose="02070309020205020404" pitchFamily="49" charset="0"/>
              </a:rPr>
              <a:t>QTest</a:t>
            </a:r>
            <a:r>
              <a:rPr lang="en-US" b="1" dirty="0">
                <a:solidFill>
                  <a:srgbClr val="A9B7C6"/>
                </a:solidFill>
                <a:latin typeface="Courier New" panose="02070309020205020404" pitchFamily="49" charset="0"/>
                <a:cs typeface="Courier New" panose="02070309020205020404" pitchFamily="49" charset="0"/>
              </a:rPr>
              <a:t>::</a:t>
            </a:r>
            <a:r>
              <a:rPr lang="en-US" b="1" dirty="0" err="1">
                <a:solidFill>
                  <a:srgbClr val="A9B7C6"/>
                </a:solidFill>
                <a:latin typeface="Courier New" panose="02070309020205020404" pitchFamily="49" charset="0"/>
                <a:cs typeface="Courier New" panose="02070309020205020404" pitchFamily="49" charset="0"/>
              </a:rPr>
              <a:t>newRow</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6A8759"/>
                </a:solidFill>
                <a:latin typeface="Courier New" panose="02070309020205020404" pitchFamily="49" charset="0"/>
                <a:cs typeface="Courier New" panose="02070309020205020404" pitchFamily="49" charset="0"/>
              </a:rPr>
              <a:t>"all upper</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        &lt;&lt;</a:t>
            </a:r>
            <a:r>
              <a:rPr lang="en-US" b="1" dirty="0" smtClean="0">
                <a:solidFill>
                  <a:srgbClr val="C0C0C0"/>
                </a:solidFill>
                <a:latin typeface="Courier New" pitchFamily="49" charset="0"/>
                <a:cs typeface="Courier New" pitchFamily="49" charset="0"/>
              </a:rPr>
              <a:t> </a:t>
            </a:r>
            <a:r>
              <a:rPr lang="en-US" b="1" dirty="0">
                <a:solidFill>
                  <a:srgbClr val="6A8759"/>
                </a:solidFill>
                <a:latin typeface="Courier New" panose="02070309020205020404" pitchFamily="49" charset="0"/>
                <a:cs typeface="Courier New" panose="02070309020205020404" pitchFamily="49" charset="0"/>
              </a:rPr>
              <a:t>"HELLO" </a:t>
            </a:r>
            <a:r>
              <a:rPr lang="en-US" b="1" dirty="0">
                <a:solidFill>
                  <a:srgbClr val="A9B7C6"/>
                </a:solidFill>
                <a:latin typeface="Courier New" panose="02070309020205020404" pitchFamily="49" charset="0"/>
                <a:cs typeface="Courier New" panose="02070309020205020404" pitchFamily="49" charset="0"/>
              </a:rPr>
              <a:t>&lt;&lt;</a:t>
            </a:r>
            <a:r>
              <a:rPr lang="en-US" b="1" dirty="0">
                <a:solidFill>
                  <a:srgbClr val="C0C0C0"/>
                </a:solidFill>
                <a:latin typeface="Courier New" pitchFamily="49" charset="0"/>
                <a:cs typeface="Courier New" pitchFamily="49" charset="0"/>
              </a:rPr>
              <a:t> </a:t>
            </a:r>
            <a:r>
              <a:rPr lang="en-US" b="1" dirty="0">
                <a:solidFill>
                  <a:srgbClr val="6A8759"/>
                </a:solidFill>
                <a:latin typeface="Courier New" panose="02070309020205020404" pitchFamily="49" charset="0"/>
                <a:cs typeface="Courier New" panose="02070309020205020404" pitchFamily="49" charset="0"/>
              </a:rPr>
              <a:t>"HELLO"</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a:t>
            </a:r>
            <a:endParaRPr lang="en-US" altLang="en-US" b="1" dirty="0">
              <a:solidFill>
                <a:srgbClr val="A9B7C6"/>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92601863"/>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QT TEST: </a:t>
            </a:r>
            <a:r>
              <a:rPr lang="en-US" dirty="0" smtClean="0">
                <a:solidFill>
                  <a:schemeClr val="accent1"/>
                </a:solidFill>
              </a:rPr>
              <a:t>SUMMARY</a:t>
            </a:r>
            <a:endParaRPr lang="en-US" dirty="0">
              <a:solidFill>
                <a:schemeClr val="accent1"/>
              </a:solidFill>
            </a:endParaRPr>
          </a:p>
        </p:txBody>
      </p:sp>
      <p:sp>
        <p:nvSpPr>
          <p:cNvPr id="5" name="Content Placeholder 4"/>
          <p:cNvSpPr>
            <a:spLocks noGrp="1"/>
          </p:cNvSpPr>
          <p:nvPr>
            <p:ph sz="quarter" idx="11"/>
          </p:nvPr>
        </p:nvSpPr>
        <p:spPr/>
        <p:txBody>
          <a:bodyPr>
            <a:normAutofit/>
          </a:bodyPr>
          <a:lstStyle/>
          <a:p>
            <a:r>
              <a:rPr lang="en-US" dirty="0" smtClean="0">
                <a:solidFill>
                  <a:schemeClr val="accent1"/>
                </a:solidFill>
              </a:rPr>
              <a:t>Qt Tests</a:t>
            </a:r>
          </a:p>
          <a:p>
            <a:r>
              <a:rPr lang="en-US" dirty="0" smtClean="0">
                <a:solidFill>
                  <a:schemeClr val="accent1"/>
                </a:solidFill>
              </a:rPr>
              <a:t>Compare methods</a:t>
            </a:r>
          </a:p>
          <a:p>
            <a:r>
              <a:rPr lang="en-US" dirty="0" smtClean="0">
                <a:solidFill>
                  <a:schemeClr val="accent1"/>
                </a:solidFill>
              </a:rPr>
              <a:t>Benchmarks</a:t>
            </a:r>
          </a:p>
          <a:p>
            <a:r>
              <a:rPr lang="en-US" dirty="0" smtClean="0">
                <a:solidFill>
                  <a:schemeClr val="accent1"/>
                </a:solidFill>
              </a:rPr>
              <a:t>Data-driven testing</a:t>
            </a:r>
          </a:p>
          <a:p>
            <a:endParaRPr lang="en-US" dirty="0" smtClean="0">
              <a:solidFill>
                <a:schemeClr val="accent1"/>
              </a:solidFill>
            </a:endParaRPr>
          </a:p>
          <a:p>
            <a:pPr marL="0" indent="0">
              <a:buNone/>
            </a:pPr>
            <a:endParaRPr lang="en-US" dirty="0" smtClean="0">
              <a:solidFill>
                <a:schemeClr val="accent3"/>
              </a:solidFill>
            </a:endParaRPr>
          </a:p>
        </p:txBody>
      </p:sp>
    </p:spTree>
    <p:extLst>
      <p:ext uri="{BB962C8B-B14F-4D97-AF65-F5344CB8AC3E}">
        <p14:creationId xmlns:p14="http://schemas.microsoft.com/office/powerpoint/2010/main" val="3663412063"/>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QT TEST</a:t>
            </a:r>
            <a:endParaRPr lang="ru-RU" dirty="0"/>
          </a:p>
        </p:txBody>
      </p:sp>
      <p:sp>
        <p:nvSpPr>
          <p:cNvPr id="5" name="Text Placeholder 4"/>
          <p:cNvSpPr txBox="1">
            <a:spLocks/>
          </p:cNvSpPr>
          <p:nvPr/>
        </p:nvSpPr>
        <p:spPr>
          <a:xfrm>
            <a:off x="286479" y="2311398"/>
            <a:ext cx="8593931" cy="787401"/>
          </a:xfrm>
          <a:prstGeom prst="rect">
            <a:avLst/>
          </a:prstGeom>
        </p:spPr>
        <p:txBody>
          <a:bodyPr>
            <a:noAutofit/>
          </a:bodyPr>
          <a:lstStyle>
            <a:lvl1pPr marL="270000" indent="-270000" algn="l" defTabSz="685800" rtl="0" eaLnBrk="1" latinLnBrk="0" hangingPunct="1">
              <a:lnSpc>
                <a:spcPct val="130000"/>
              </a:lnSpc>
              <a:spcBef>
                <a:spcPts val="450"/>
              </a:spcBef>
              <a:spcAft>
                <a:spcPts val="450"/>
              </a:spcAft>
              <a:buClr>
                <a:srgbClr val="BD392F"/>
              </a:buClr>
              <a:buFont typeface="Wingdings" panose="05000000000000000000" pitchFamily="2" charset="2"/>
              <a:buChar char="w"/>
              <a:defRPr sz="2100" kern="1200">
                <a:solidFill>
                  <a:srgbClr val="445469"/>
                </a:solidFill>
                <a:latin typeface="+mj-lt"/>
                <a:ea typeface="Avenir Next" charset="0"/>
                <a:cs typeface="Avenir Next" charset="0"/>
              </a:defRPr>
            </a:lvl1pPr>
            <a:lvl2pPr marL="514350" indent="-270000" algn="l" defTabSz="685800" rtl="0" eaLnBrk="1" latinLnBrk="0" hangingPunct="1">
              <a:lnSpc>
                <a:spcPct val="130000"/>
              </a:lnSpc>
              <a:spcBef>
                <a:spcPts val="450"/>
              </a:spcBef>
              <a:spcAft>
                <a:spcPts val="450"/>
              </a:spcAft>
              <a:buClr>
                <a:srgbClr val="BD392F"/>
              </a:buClr>
              <a:buFont typeface="Arial" panose="020B0604020202020204" pitchFamily="34" charset="0"/>
              <a:buChar char="­"/>
              <a:defRPr sz="1800" kern="1200">
                <a:solidFill>
                  <a:srgbClr val="445469"/>
                </a:solidFill>
                <a:latin typeface="+mj-lt"/>
                <a:ea typeface="Avenir Next" charset="0"/>
                <a:cs typeface="Avenir Next" charset="0"/>
              </a:defRPr>
            </a:lvl2pPr>
            <a:lvl3pPr marL="857250" indent="-270000" algn="l" defTabSz="685800" rtl="0" eaLnBrk="1" latinLnBrk="0" hangingPunct="1">
              <a:lnSpc>
                <a:spcPct val="130000"/>
              </a:lnSpc>
              <a:spcBef>
                <a:spcPts val="450"/>
              </a:spcBef>
              <a:spcAft>
                <a:spcPts val="450"/>
              </a:spcAft>
              <a:buClr>
                <a:srgbClr val="445469"/>
              </a:buClr>
              <a:buFont typeface="Wingdings" panose="05000000000000000000" pitchFamily="2" charset="2"/>
              <a:buChar char="w"/>
              <a:defRPr sz="1500" kern="1200">
                <a:solidFill>
                  <a:srgbClr val="445469"/>
                </a:solidFill>
                <a:latin typeface="+mj-lt"/>
                <a:ea typeface="Avenir Next" charset="0"/>
                <a:cs typeface="Avenir Next" charset="0"/>
              </a:defRPr>
            </a:lvl3pPr>
            <a:lvl4pPr marL="1200150" indent="-270000" algn="l" defTabSz="685800" rtl="0" eaLnBrk="1" latinLnBrk="0" hangingPunct="1">
              <a:lnSpc>
                <a:spcPct val="130000"/>
              </a:lnSpc>
              <a:spcBef>
                <a:spcPts val="450"/>
              </a:spcBef>
              <a:spcAft>
                <a:spcPts val="450"/>
              </a:spcAft>
              <a:buClr>
                <a:srgbClr val="445469"/>
              </a:buClr>
              <a:buFont typeface="Arial" panose="020B0604020202020204" pitchFamily="34" charset="0"/>
              <a:buChar char="­"/>
              <a:defRPr sz="1400" kern="1200">
                <a:solidFill>
                  <a:srgbClr val="445469"/>
                </a:solidFill>
                <a:latin typeface="+mj-lt"/>
                <a:ea typeface="Avenir Next" charset="0"/>
                <a:cs typeface="Avenir Next" charset="0"/>
              </a:defRPr>
            </a:lvl4pPr>
            <a:lvl5pPr marL="1543050" indent="-270000" algn="l" defTabSz="685800" rtl="0" eaLnBrk="1" latinLnBrk="0" hangingPunct="1">
              <a:lnSpc>
                <a:spcPct val="130000"/>
              </a:lnSpc>
              <a:spcBef>
                <a:spcPts val="450"/>
              </a:spcBef>
              <a:spcAft>
                <a:spcPts val="450"/>
              </a:spcAft>
              <a:buClr>
                <a:srgbClr val="445469"/>
              </a:buClr>
              <a:buFont typeface="Wingdings" panose="05000000000000000000" pitchFamily="2" charset="2"/>
              <a:buChar char="w"/>
              <a:defRPr sz="1400" kern="1200">
                <a:solidFill>
                  <a:srgbClr val="445469"/>
                </a:solidFill>
                <a:latin typeface="+mj-lt"/>
                <a:ea typeface="Avenir Next" charset="0"/>
                <a:cs typeface="Avenir Next"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3200" dirty="0" smtClean="0"/>
              <a:t>QUESTIONS?</a:t>
            </a:r>
            <a:endParaRPr lang="ru-RU" sz="3200" dirty="0"/>
          </a:p>
        </p:txBody>
      </p:sp>
    </p:spTree>
    <p:extLst>
      <p:ext uri="{BB962C8B-B14F-4D97-AF65-F5344CB8AC3E}">
        <p14:creationId xmlns:p14="http://schemas.microsoft.com/office/powerpoint/2010/main" val="738041032"/>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QT QUICK AND QML</a:t>
            </a:r>
            <a:endParaRPr lang="en-US" dirty="0"/>
          </a:p>
        </p:txBody>
      </p:sp>
      <p:sp>
        <p:nvSpPr>
          <p:cNvPr id="3" name="Content Placeholder 2"/>
          <p:cNvSpPr>
            <a:spLocks noGrp="1"/>
          </p:cNvSpPr>
          <p:nvPr>
            <p:ph sz="quarter" idx="11"/>
          </p:nvPr>
        </p:nvSpPr>
        <p:spPr/>
        <p:txBody>
          <a:bodyPr>
            <a:normAutofit/>
          </a:bodyPr>
          <a:lstStyle/>
          <a:p>
            <a:r>
              <a:rPr lang="en-US" dirty="0" smtClean="0">
                <a:solidFill>
                  <a:schemeClr val="accent3"/>
                </a:solidFill>
              </a:rPr>
              <a:t>Qt Quick</a:t>
            </a:r>
            <a:r>
              <a:rPr lang="en-US" dirty="0" smtClean="0"/>
              <a:t> is a special module for rapid GUI applications development.</a:t>
            </a:r>
          </a:p>
          <a:p>
            <a:r>
              <a:rPr lang="en-US" dirty="0" smtClean="0">
                <a:solidFill>
                  <a:schemeClr val="accent3"/>
                </a:solidFill>
              </a:rPr>
              <a:t>Qt Quick </a:t>
            </a:r>
            <a:r>
              <a:rPr lang="en-US" dirty="0" smtClean="0"/>
              <a:t>is used mainly for creating UI for tablet/mobile/embedded devices.</a:t>
            </a:r>
          </a:p>
          <a:p>
            <a:r>
              <a:rPr lang="en-US" dirty="0" smtClean="0"/>
              <a:t>But you can also create desktop GUI application.</a:t>
            </a:r>
          </a:p>
          <a:p>
            <a:r>
              <a:rPr lang="en-US" dirty="0" smtClean="0">
                <a:solidFill>
                  <a:schemeClr val="accent3"/>
                </a:solidFill>
              </a:rPr>
              <a:t>Qt Quick </a:t>
            </a:r>
            <a:r>
              <a:rPr lang="en-US" dirty="0" smtClean="0"/>
              <a:t>uses special language QML (</a:t>
            </a:r>
            <a:r>
              <a:rPr lang="en-US" dirty="0" smtClean="0">
                <a:sym typeface="Symbol"/>
              </a:rPr>
              <a:t> </a:t>
            </a:r>
            <a:r>
              <a:rPr lang="en-US" dirty="0" smtClean="0"/>
              <a:t>CSS + JavaScript) for declarative UI definition, but bases on C++ backend.</a:t>
            </a:r>
          </a:p>
          <a:p>
            <a:r>
              <a:rPr lang="en-US" dirty="0" smtClean="0"/>
              <a:t>QML is a bridge between designers and developers.</a:t>
            </a:r>
          </a:p>
        </p:txBody>
      </p:sp>
    </p:spTree>
    <p:extLst>
      <p:ext uri="{BB962C8B-B14F-4D97-AF65-F5344CB8AC3E}">
        <p14:creationId xmlns:p14="http://schemas.microsoft.com/office/powerpoint/2010/main" val="3162601088"/>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QT </a:t>
            </a:r>
            <a:r>
              <a:rPr lang="en-US" dirty="0" smtClean="0"/>
              <a:t>QUICK </a:t>
            </a:r>
            <a:r>
              <a:rPr lang="en-US" dirty="0"/>
              <a:t>AND QML: </a:t>
            </a:r>
            <a:r>
              <a:rPr lang="en-US" dirty="0" smtClean="0">
                <a:solidFill>
                  <a:schemeClr val="accent1"/>
                </a:solidFill>
              </a:rPr>
              <a:t>Modules</a:t>
            </a:r>
            <a:endParaRPr lang="ru-RU" dirty="0"/>
          </a:p>
        </p:txBody>
      </p:sp>
      <p:sp>
        <p:nvSpPr>
          <p:cNvPr id="4" name="Content Placeholder 3"/>
          <p:cNvSpPr>
            <a:spLocks noGrp="1"/>
          </p:cNvSpPr>
          <p:nvPr>
            <p:ph sz="quarter" idx="11"/>
          </p:nvPr>
        </p:nvSpPr>
        <p:spPr/>
        <p:txBody>
          <a:bodyPr>
            <a:normAutofit/>
          </a:bodyPr>
          <a:lstStyle/>
          <a:p>
            <a:r>
              <a:rPr lang="en-US" dirty="0"/>
              <a:t>Qt </a:t>
            </a:r>
            <a:r>
              <a:rPr lang="en-US" dirty="0" smtClean="0"/>
              <a:t>Quick (</a:t>
            </a:r>
            <a:r>
              <a:rPr lang="en-US" dirty="0" smtClean="0">
                <a:solidFill>
                  <a:schemeClr val="accent3"/>
                </a:solidFill>
              </a:rPr>
              <a:t>QT += quick</a:t>
            </a:r>
            <a:r>
              <a:rPr lang="en-US" dirty="0" smtClean="0"/>
              <a:t>) – Qt Quick core, contains only main features and controls.</a:t>
            </a:r>
          </a:p>
          <a:p>
            <a:r>
              <a:rPr lang="en-US" dirty="0" smtClean="0"/>
              <a:t>Qt QML (</a:t>
            </a:r>
            <a:r>
              <a:rPr lang="en-US" dirty="0" smtClean="0">
                <a:solidFill>
                  <a:schemeClr val="accent3"/>
                </a:solidFill>
              </a:rPr>
              <a:t>QT += </a:t>
            </a:r>
            <a:r>
              <a:rPr lang="en-US" dirty="0" err="1" smtClean="0">
                <a:solidFill>
                  <a:schemeClr val="accent3"/>
                </a:solidFill>
              </a:rPr>
              <a:t>qml</a:t>
            </a:r>
            <a:r>
              <a:rPr lang="en-US" dirty="0" smtClean="0"/>
              <a:t>) – QML Support.</a:t>
            </a:r>
          </a:p>
          <a:p>
            <a:endParaRPr lang="ru-RU" dirty="0" smtClean="0"/>
          </a:p>
          <a:p>
            <a:r>
              <a:rPr lang="en-US" dirty="0" smtClean="0"/>
              <a:t>You can use Qt Quick with the classical Qt Widgets Module (but not all controls are available via QML):</a:t>
            </a:r>
            <a:br>
              <a:rPr lang="en-US" dirty="0" smtClean="0"/>
            </a:br>
            <a:r>
              <a:rPr lang="en-US" dirty="0" smtClean="0">
                <a:solidFill>
                  <a:schemeClr val="accent3"/>
                </a:solidFill>
              </a:rPr>
              <a:t>QT += </a:t>
            </a:r>
            <a:r>
              <a:rPr lang="en-US" dirty="0" err="1" smtClean="0">
                <a:solidFill>
                  <a:schemeClr val="accent3"/>
                </a:solidFill>
              </a:rPr>
              <a:t>qml</a:t>
            </a:r>
            <a:r>
              <a:rPr lang="en-US" dirty="0" smtClean="0">
                <a:solidFill>
                  <a:schemeClr val="accent3"/>
                </a:solidFill>
              </a:rPr>
              <a:t> quick widgets</a:t>
            </a:r>
          </a:p>
          <a:p>
            <a:endParaRPr lang="en-US" dirty="0"/>
          </a:p>
        </p:txBody>
      </p:sp>
    </p:spTree>
    <p:extLst>
      <p:ext uri="{BB962C8B-B14F-4D97-AF65-F5344CB8AC3E}">
        <p14:creationId xmlns:p14="http://schemas.microsoft.com/office/powerpoint/2010/main" val="2662193727"/>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QT QUICK</a:t>
            </a:r>
            <a:endParaRPr lang="en-US" dirty="0"/>
          </a:p>
        </p:txBody>
      </p:sp>
      <p:sp>
        <p:nvSpPr>
          <p:cNvPr id="3" name="Content Placeholder 2"/>
          <p:cNvSpPr>
            <a:spLocks noGrp="1"/>
          </p:cNvSpPr>
          <p:nvPr>
            <p:ph sz="quarter" idx="11"/>
          </p:nvPr>
        </p:nvSpPr>
        <p:spPr/>
        <p:txBody>
          <a:bodyPr/>
          <a:lstStyle/>
          <a:p>
            <a:r>
              <a:rPr lang="en-US" dirty="0" smtClean="0">
                <a:solidFill>
                  <a:schemeClr val="accent3"/>
                </a:solidFill>
              </a:rPr>
              <a:t>Qt Quick </a:t>
            </a:r>
            <a:r>
              <a:rPr lang="en-US" dirty="0" smtClean="0"/>
              <a:t>contains a lot of graphical features: animations, shades, etc.</a:t>
            </a:r>
          </a:p>
          <a:p>
            <a:r>
              <a:rPr lang="en-US" dirty="0">
                <a:solidFill>
                  <a:schemeClr val="accent3"/>
                </a:solidFill>
              </a:rPr>
              <a:t>Qt </a:t>
            </a:r>
            <a:r>
              <a:rPr lang="en-US" dirty="0" smtClean="0">
                <a:solidFill>
                  <a:schemeClr val="accent3"/>
                </a:solidFill>
              </a:rPr>
              <a:t>Quick</a:t>
            </a:r>
            <a:r>
              <a:rPr lang="en-US" dirty="0" smtClean="0"/>
              <a:t> </a:t>
            </a:r>
            <a:r>
              <a:rPr lang="en-US" dirty="0"/>
              <a:t>was designed specifically</a:t>
            </a:r>
            <a:r>
              <a:rPr lang="en-US" dirty="0" smtClean="0"/>
              <a:t> for touch-driven user-interfaces.</a:t>
            </a:r>
          </a:p>
          <a:p>
            <a:r>
              <a:rPr lang="en-US" dirty="0" smtClean="0"/>
              <a:t>All controls are rectangles by itself for the better look-and-feed on tablet/mobile/embeddable devices.</a:t>
            </a:r>
          </a:p>
        </p:txBody>
      </p:sp>
      <p:pic>
        <p:nvPicPr>
          <p:cNvPr id="1026" name="Picture 2"/>
          <p:cNvPicPr>
            <a:picLocks noGrp="1" noChangeAspect="1" noChangeArrowheads="1"/>
          </p:cNvPicPr>
          <p:nvPr>
            <p:ph sz="quarter" idx="12"/>
          </p:nvPr>
        </p:nvPicPr>
        <p:blipFill>
          <a:blip r:embed="rId2">
            <a:extLst>
              <a:ext uri="{28A0092B-C50C-407E-A947-70E740481C1C}">
                <a14:useLocalDpi xmlns:a14="http://schemas.microsoft.com/office/drawing/2010/main" val="0"/>
              </a:ext>
            </a:extLst>
          </a:blip>
          <a:srcRect/>
          <a:stretch>
            <a:fillRect/>
          </a:stretch>
        </p:blipFill>
        <p:spPr bwMode="auto">
          <a:xfrm>
            <a:off x="4695825" y="1161119"/>
            <a:ext cx="4184650" cy="322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20278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QT </a:t>
            </a:r>
            <a:r>
              <a:rPr lang="en-US" dirty="0" smtClean="0"/>
              <a:t>OVERVIEW</a:t>
            </a:r>
            <a:endParaRPr lang="ru-RU" dirty="0"/>
          </a:p>
        </p:txBody>
      </p:sp>
      <p:sp>
        <p:nvSpPr>
          <p:cNvPr id="5" name="Text Placeholder 4"/>
          <p:cNvSpPr txBox="1">
            <a:spLocks/>
          </p:cNvSpPr>
          <p:nvPr/>
        </p:nvSpPr>
        <p:spPr>
          <a:xfrm>
            <a:off x="286479" y="2311398"/>
            <a:ext cx="8593931" cy="787401"/>
          </a:xfrm>
          <a:prstGeom prst="rect">
            <a:avLst/>
          </a:prstGeom>
        </p:spPr>
        <p:txBody>
          <a:bodyPr>
            <a:noAutofit/>
          </a:bodyPr>
          <a:lstStyle>
            <a:lvl1pPr marL="270000" indent="-270000" algn="l" defTabSz="685800" rtl="0" eaLnBrk="1" latinLnBrk="0" hangingPunct="1">
              <a:lnSpc>
                <a:spcPct val="130000"/>
              </a:lnSpc>
              <a:spcBef>
                <a:spcPts val="450"/>
              </a:spcBef>
              <a:spcAft>
                <a:spcPts val="450"/>
              </a:spcAft>
              <a:buClr>
                <a:srgbClr val="BD392F"/>
              </a:buClr>
              <a:buFont typeface="Wingdings" panose="05000000000000000000" pitchFamily="2" charset="2"/>
              <a:buChar char="w"/>
              <a:defRPr sz="2100" kern="1200">
                <a:solidFill>
                  <a:srgbClr val="445469"/>
                </a:solidFill>
                <a:latin typeface="+mj-lt"/>
                <a:ea typeface="Avenir Next" charset="0"/>
                <a:cs typeface="Avenir Next" charset="0"/>
              </a:defRPr>
            </a:lvl1pPr>
            <a:lvl2pPr marL="514350" indent="-270000" algn="l" defTabSz="685800" rtl="0" eaLnBrk="1" latinLnBrk="0" hangingPunct="1">
              <a:lnSpc>
                <a:spcPct val="130000"/>
              </a:lnSpc>
              <a:spcBef>
                <a:spcPts val="450"/>
              </a:spcBef>
              <a:spcAft>
                <a:spcPts val="450"/>
              </a:spcAft>
              <a:buClr>
                <a:srgbClr val="BD392F"/>
              </a:buClr>
              <a:buFont typeface="Arial" panose="020B0604020202020204" pitchFamily="34" charset="0"/>
              <a:buChar char="­"/>
              <a:defRPr sz="1800" kern="1200">
                <a:solidFill>
                  <a:srgbClr val="445469"/>
                </a:solidFill>
                <a:latin typeface="+mj-lt"/>
                <a:ea typeface="Avenir Next" charset="0"/>
                <a:cs typeface="Avenir Next" charset="0"/>
              </a:defRPr>
            </a:lvl2pPr>
            <a:lvl3pPr marL="857250" indent="-270000" algn="l" defTabSz="685800" rtl="0" eaLnBrk="1" latinLnBrk="0" hangingPunct="1">
              <a:lnSpc>
                <a:spcPct val="130000"/>
              </a:lnSpc>
              <a:spcBef>
                <a:spcPts val="450"/>
              </a:spcBef>
              <a:spcAft>
                <a:spcPts val="450"/>
              </a:spcAft>
              <a:buClr>
                <a:srgbClr val="445469"/>
              </a:buClr>
              <a:buFont typeface="Wingdings" panose="05000000000000000000" pitchFamily="2" charset="2"/>
              <a:buChar char="w"/>
              <a:defRPr sz="1500" kern="1200">
                <a:solidFill>
                  <a:srgbClr val="445469"/>
                </a:solidFill>
                <a:latin typeface="+mj-lt"/>
                <a:ea typeface="Avenir Next" charset="0"/>
                <a:cs typeface="Avenir Next" charset="0"/>
              </a:defRPr>
            </a:lvl3pPr>
            <a:lvl4pPr marL="1200150" indent="-270000" algn="l" defTabSz="685800" rtl="0" eaLnBrk="1" latinLnBrk="0" hangingPunct="1">
              <a:lnSpc>
                <a:spcPct val="130000"/>
              </a:lnSpc>
              <a:spcBef>
                <a:spcPts val="450"/>
              </a:spcBef>
              <a:spcAft>
                <a:spcPts val="450"/>
              </a:spcAft>
              <a:buClr>
                <a:srgbClr val="445469"/>
              </a:buClr>
              <a:buFont typeface="Arial" panose="020B0604020202020204" pitchFamily="34" charset="0"/>
              <a:buChar char="­"/>
              <a:defRPr sz="1400" kern="1200">
                <a:solidFill>
                  <a:srgbClr val="445469"/>
                </a:solidFill>
                <a:latin typeface="+mj-lt"/>
                <a:ea typeface="Avenir Next" charset="0"/>
                <a:cs typeface="Avenir Next" charset="0"/>
              </a:defRPr>
            </a:lvl4pPr>
            <a:lvl5pPr marL="1543050" indent="-270000" algn="l" defTabSz="685800" rtl="0" eaLnBrk="1" latinLnBrk="0" hangingPunct="1">
              <a:lnSpc>
                <a:spcPct val="130000"/>
              </a:lnSpc>
              <a:spcBef>
                <a:spcPts val="450"/>
              </a:spcBef>
              <a:spcAft>
                <a:spcPts val="450"/>
              </a:spcAft>
              <a:buClr>
                <a:srgbClr val="445469"/>
              </a:buClr>
              <a:buFont typeface="Wingdings" panose="05000000000000000000" pitchFamily="2" charset="2"/>
              <a:buChar char="w"/>
              <a:defRPr sz="1400" kern="1200">
                <a:solidFill>
                  <a:srgbClr val="445469"/>
                </a:solidFill>
                <a:latin typeface="+mj-lt"/>
                <a:ea typeface="Avenir Next" charset="0"/>
                <a:cs typeface="Avenir Next"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3200" dirty="0" smtClean="0"/>
              <a:t>QUESTIONS?</a:t>
            </a:r>
            <a:endParaRPr lang="ru-RU" sz="3200" dirty="0"/>
          </a:p>
        </p:txBody>
      </p:sp>
    </p:spTree>
    <p:extLst>
      <p:ext uri="{BB962C8B-B14F-4D97-AF65-F5344CB8AC3E}">
        <p14:creationId xmlns:p14="http://schemas.microsoft.com/office/powerpoint/2010/main" val="3978233640"/>
      </p:ext>
    </p:extLst>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QML</a:t>
            </a:r>
            <a:endParaRPr lang="en-US" dirty="0">
              <a:solidFill>
                <a:schemeClr val="accent1"/>
              </a:solidFill>
            </a:endParaRPr>
          </a:p>
        </p:txBody>
      </p:sp>
      <p:sp>
        <p:nvSpPr>
          <p:cNvPr id="5" name="Content Placeholder 4"/>
          <p:cNvSpPr>
            <a:spLocks noGrp="1"/>
          </p:cNvSpPr>
          <p:nvPr>
            <p:ph sz="quarter" idx="11"/>
          </p:nvPr>
        </p:nvSpPr>
        <p:spPr>
          <a:xfrm>
            <a:off x="286941" y="897732"/>
            <a:ext cx="4056459" cy="4099718"/>
          </a:xfrm>
        </p:spPr>
        <p:txBody>
          <a:bodyPr>
            <a:normAutofit lnSpcReduction="10000"/>
          </a:bodyPr>
          <a:lstStyle/>
          <a:p>
            <a:r>
              <a:rPr lang="en-US" dirty="0" smtClean="0"/>
              <a:t>QML is declarative CSS-like and JavaScript-like language.</a:t>
            </a:r>
          </a:p>
          <a:p>
            <a:r>
              <a:rPr lang="en-US" dirty="0" smtClean="0"/>
              <a:t>All QML files are placed in Qt resources files.</a:t>
            </a:r>
          </a:p>
          <a:p>
            <a:r>
              <a:rPr lang="en-US" dirty="0" smtClean="0">
                <a:solidFill>
                  <a:schemeClr val="accent3"/>
                </a:solidFill>
              </a:rPr>
              <a:t>import</a:t>
            </a:r>
            <a:r>
              <a:rPr lang="en-US" dirty="0" smtClean="0"/>
              <a:t> statement allow you to use necessary controls in your QML script.</a:t>
            </a:r>
            <a:endParaRPr lang="ru-RU" dirty="0" smtClean="0"/>
          </a:p>
          <a:p>
            <a:r>
              <a:rPr lang="en-US" dirty="0" smtClean="0"/>
              <a:t>Properties of Qt C++ classes can be set in QML scripts.</a:t>
            </a:r>
            <a:endParaRPr lang="en-US" dirty="0"/>
          </a:p>
          <a:p>
            <a:endParaRPr lang="en-US" dirty="0"/>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defTabSz="914400" eaLnBrk="0" fontAlgn="base" hangingPunct="0">
              <a:spcBef>
                <a:spcPct val="0"/>
              </a:spcBef>
              <a:spcAft>
                <a:spcPct val="0"/>
              </a:spcAft>
            </a:pPr>
            <a:r>
              <a:rPr lang="en-US" sz="1800" b="1" dirty="0" smtClean="0">
                <a:solidFill>
                  <a:srgbClr val="CC7832"/>
                </a:solidFill>
                <a:latin typeface="Courier New" panose="02070309020205020404" pitchFamily="49" charset="0"/>
                <a:cs typeface="Courier New" panose="02070309020205020404" pitchFamily="49" charset="0"/>
              </a:rPr>
              <a:t>import</a:t>
            </a:r>
            <a:r>
              <a:rPr lang="en-US" sz="1800" b="1" dirty="0" smtClean="0">
                <a:solidFill>
                  <a:srgbClr val="C0C0C0"/>
                </a:solidFill>
                <a:latin typeface="Courier New" pitchFamily="49" charset="0"/>
                <a:cs typeface="Courier New" pitchFamily="49" charset="0"/>
              </a:rPr>
              <a:t> </a:t>
            </a:r>
            <a:r>
              <a:rPr lang="en-US" sz="1800" b="1" dirty="0" err="1">
                <a:solidFill>
                  <a:srgbClr val="A9B7C6"/>
                </a:solidFill>
                <a:latin typeface="Courier New" pitchFamily="49" charset="0"/>
                <a:cs typeface="Courier New" pitchFamily="49" charset="0"/>
              </a:rPr>
              <a:t>QtQuick</a:t>
            </a:r>
            <a:r>
              <a:rPr lang="en-US" sz="1800" b="1" dirty="0">
                <a:solidFill>
                  <a:srgbClr val="A9B7C6"/>
                </a:solidFill>
                <a:latin typeface="Courier New" pitchFamily="49" charset="0"/>
                <a:cs typeface="Courier New" pitchFamily="49" charset="0"/>
              </a:rPr>
              <a:t> 2.6</a:t>
            </a:r>
          </a:p>
          <a:p>
            <a:pPr defTabSz="914400" eaLnBrk="0" fontAlgn="base" hangingPunct="0">
              <a:spcBef>
                <a:spcPct val="0"/>
              </a:spcBef>
              <a:spcAft>
                <a:spcPct val="0"/>
              </a:spcAft>
            </a:pPr>
            <a:r>
              <a:rPr lang="en-US" sz="1800" b="1" dirty="0" smtClean="0">
                <a:solidFill>
                  <a:srgbClr val="CC7832"/>
                </a:solidFill>
                <a:latin typeface="Courier New" panose="02070309020205020404" pitchFamily="49" charset="0"/>
                <a:cs typeface="Courier New" panose="02070309020205020404" pitchFamily="49" charset="0"/>
              </a:rPr>
              <a:t>import</a:t>
            </a:r>
            <a:r>
              <a:rPr lang="en-US" sz="1800" b="1" dirty="0" smtClean="0">
                <a:solidFill>
                  <a:srgbClr val="C0C0C0"/>
                </a:solidFill>
                <a:latin typeface="Courier New" pitchFamily="49" charset="0"/>
                <a:cs typeface="Courier New" pitchFamily="49" charset="0"/>
              </a:rPr>
              <a:t> </a:t>
            </a:r>
            <a:r>
              <a:rPr lang="en-US" sz="1800" b="1" dirty="0" err="1" smtClean="0">
                <a:solidFill>
                  <a:srgbClr val="A9B7C6"/>
                </a:solidFill>
                <a:latin typeface="Courier New" pitchFamily="49" charset="0"/>
                <a:cs typeface="Courier New" pitchFamily="49" charset="0"/>
              </a:rPr>
              <a:t>QtQuick.</a:t>
            </a:r>
            <a:r>
              <a:rPr lang="en-US" sz="1800" b="1" dirty="0" err="1">
                <a:solidFill>
                  <a:srgbClr val="A9B7C6"/>
                </a:solidFill>
                <a:latin typeface="Courier New" pitchFamily="49" charset="0"/>
                <a:cs typeface="Courier New" pitchFamily="49" charset="0"/>
              </a:rPr>
              <a:t>W</a:t>
            </a:r>
            <a:r>
              <a:rPr lang="en-US" sz="1800" b="1" dirty="0" err="1" smtClean="0">
                <a:solidFill>
                  <a:srgbClr val="A9B7C6"/>
                </a:solidFill>
                <a:latin typeface="Courier New" pitchFamily="49" charset="0"/>
                <a:cs typeface="Courier New" pitchFamily="49" charset="0"/>
              </a:rPr>
              <a:t>indow</a:t>
            </a:r>
            <a:r>
              <a:rPr lang="en-US" sz="1800" b="1" dirty="0" smtClean="0">
                <a:solidFill>
                  <a:srgbClr val="A9B7C6"/>
                </a:solidFill>
                <a:latin typeface="Courier New" pitchFamily="49" charset="0"/>
                <a:cs typeface="Courier New" pitchFamily="49" charset="0"/>
              </a:rPr>
              <a:t> 2.2 </a:t>
            </a:r>
            <a:r>
              <a:rPr lang="en-US" sz="1800" b="1" dirty="0">
                <a:latin typeface="Courier New" pitchFamily="49" charset="0"/>
                <a:cs typeface="Courier New" pitchFamily="49" charset="0"/>
              </a:rPr>
              <a:t/>
            </a:r>
            <a:br>
              <a:rPr lang="en-US" sz="1800" b="1" dirty="0">
                <a:latin typeface="Courier New" pitchFamily="49" charset="0"/>
                <a:cs typeface="Courier New" pitchFamily="49" charset="0"/>
              </a:rPr>
            </a:br>
            <a:endParaRPr lang="en-US" sz="1800" b="1" dirty="0" smtClean="0">
              <a:latin typeface="Courier New" pitchFamily="49" charset="0"/>
              <a:cs typeface="Courier New" pitchFamily="49" charset="0"/>
            </a:endParaRPr>
          </a:p>
          <a:p>
            <a:pPr defTabSz="914400" eaLnBrk="0" fontAlgn="base" hangingPunct="0">
              <a:spcBef>
                <a:spcPct val="0"/>
              </a:spcBef>
              <a:spcAft>
                <a:spcPct val="0"/>
              </a:spcAft>
            </a:pPr>
            <a:r>
              <a:rPr lang="en-US" sz="1800" b="1" dirty="0" smtClean="0">
                <a:solidFill>
                  <a:srgbClr val="9876AA"/>
                </a:solidFill>
                <a:latin typeface="Courier New" pitchFamily="49" charset="0"/>
                <a:cs typeface="Courier New" panose="02070309020205020404" pitchFamily="49" charset="0"/>
              </a:rPr>
              <a:t>Window</a:t>
            </a:r>
            <a:r>
              <a:rPr lang="en-US" sz="1800" b="1" dirty="0" smtClean="0">
                <a:solidFill>
                  <a:srgbClr val="C0C0C0"/>
                </a:solidFill>
                <a:latin typeface="Courier New" pitchFamily="49" charset="0"/>
                <a:cs typeface="Courier New" pitchFamily="49" charset="0"/>
              </a:rPr>
              <a:t> </a:t>
            </a:r>
            <a:r>
              <a:rPr lang="en-US" sz="1800" b="1" dirty="0">
                <a:solidFill>
                  <a:srgbClr val="A9B7C6"/>
                </a:solidFill>
                <a:latin typeface="Courier New" pitchFamily="49" charset="0"/>
                <a:cs typeface="Courier New" pitchFamily="49" charset="0"/>
              </a:rPr>
              <a:t>{</a:t>
            </a:r>
          </a:p>
          <a:p>
            <a:pPr defTabSz="914400" eaLnBrk="0" fontAlgn="base" hangingPunct="0">
              <a:spcBef>
                <a:spcPct val="0"/>
              </a:spcBef>
              <a:spcAft>
                <a:spcPct val="0"/>
              </a:spcAft>
            </a:pPr>
            <a:r>
              <a:rPr lang="en-US" sz="1800" b="1" dirty="0">
                <a:solidFill>
                  <a:srgbClr val="800000"/>
                </a:solidFill>
                <a:latin typeface="Courier New" pitchFamily="49" charset="0"/>
                <a:cs typeface="Courier New" pitchFamily="49" charset="0"/>
              </a:rPr>
              <a:t> </a:t>
            </a:r>
            <a:r>
              <a:rPr lang="en-US" sz="1800" b="1" dirty="0" smtClean="0">
                <a:solidFill>
                  <a:srgbClr val="800000"/>
                </a:solidFill>
                <a:latin typeface="Courier New" pitchFamily="49" charset="0"/>
                <a:cs typeface="Courier New" pitchFamily="49" charset="0"/>
              </a:rPr>
              <a:t> </a:t>
            </a:r>
            <a:r>
              <a:rPr lang="en-US" sz="1800" b="1" dirty="0" smtClean="0">
                <a:solidFill>
                  <a:schemeClr val="accent4"/>
                </a:solidFill>
                <a:latin typeface="Courier New" pitchFamily="49" charset="0"/>
                <a:cs typeface="Courier New" pitchFamily="49" charset="0"/>
              </a:rPr>
              <a:t>visible</a:t>
            </a:r>
            <a:r>
              <a:rPr lang="en-US" sz="1800" b="1" dirty="0">
                <a:solidFill>
                  <a:srgbClr val="A9B7C6"/>
                </a:solidFill>
                <a:latin typeface="Courier New" pitchFamily="49" charset="0"/>
                <a:cs typeface="Courier New" pitchFamily="49" charset="0"/>
              </a:rPr>
              <a:t>: true</a:t>
            </a:r>
          </a:p>
          <a:p>
            <a:pPr defTabSz="914400" eaLnBrk="0" fontAlgn="base" hangingPunct="0">
              <a:spcBef>
                <a:spcPct val="0"/>
              </a:spcBef>
              <a:spcAft>
                <a:spcPct val="0"/>
              </a:spcAft>
            </a:pPr>
            <a:r>
              <a:rPr lang="en-US" sz="1800" b="1" dirty="0">
                <a:solidFill>
                  <a:srgbClr val="800000"/>
                </a:solidFill>
                <a:latin typeface="Courier New" pitchFamily="49" charset="0"/>
                <a:cs typeface="Courier New" pitchFamily="49" charset="0"/>
              </a:rPr>
              <a:t> </a:t>
            </a:r>
            <a:r>
              <a:rPr lang="en-US" sz="1800" b="1" dirty="0" smtClean="0">
                <a:solidFill>
                  <a:srgbClr val="800000"/>
                </a:solidFill>
                <a:latin typeface="Courier New" pitchFamily="49" charset="0"/>
                <a:cs typeface="Courier New" pitchFamily="49" charset="0"/>
              </a:rPr>
              <a:t> </a:t>
            </a:r>
            <a:r>
              <a:rPr lang="en-US" sz="1800" b="1" dirty="0" smtClean="0">
                <a:solidFill>
                  <a:schemeClr val="accent4"/>
                </a:solidFill>
                <a:latin typeface="Courier New" pitchFamily="49" charset="0"/>
                <a:cs typeface="Courier New" pitchFamily="49" charset="0"/>
              </a:rPr>
              <a:t>width</a:t>
            </a:r>
            <a:r>
              <a:rPr lang="en-US" sz="1800" b="1" dirty="0">
                <a:solidFill>
                  <a:srgbClr val="A9B7C6"/>
                </a:solidFill>
                <a:latin typeface="Courier New" pitchFamily="49" charset="0"/>
                <a:cs typeface="Courier New" pitchFamily="49" charset="0"/>
              </a:rPr>
              <a:t>: 640</a:t>
            </a:r>
          </a:p>
          <a:p>
            <a:pPr defTabSz="914400" eaLnBrk="0" fontAlgn="base" hangingPunct="0">
              <a:spcBef>
                <a:spcPct val="0"/>
              </a:spcBef>
              <a:spcAft>
                <a:spcPct val="0"/>
              </a:spcAft>
            </a:pPr>
            <a:r>
              <a:rPr lang="en-US" sz="1800" b="1" dirty="0">
                <a:solidFill>
                  <a:srgbClr val="800000"/>
                </a:solidFill>
                <a:latin typeface="Courier New" pitchFamily="49" charset="0"/>
                <a:cs typeface="Courier New" pitchFamily="49" charset="0"/>
              </a:rPr>
              <a:t> </a:t>
            </a:r>
            <a:r>
              <a:rPr lang="en-US" sz="1800" b="1" dirty="0" smtClean="0">
                <a:solidFill>
                  <a:srgbClr val="800000"/>
                </a:solidFill>
                <a:latin typeface="Courier New" pitchFamily="49" charset="0"/>
                <a:cs typeface="Courier New" pitchFamily="49" charset="0"/>
              </a:rPr>
              <a:t> </a:t>
            </a:r>
            <a:r>
              <a:rPr lang="en-US" sz="1800" b="1" dirty="0" smtClean="0">
                <a:solidFill>
                  <a:schemeClr val="accent4"/>
                </a:solidFill>
                <a:latin typeface="Courier New" pitchFamily="49" charset="0"/>
                <a:cs typeface="Courier New" pitchFamily="49" charset="0"/>
              </a:rPr>
              <a:t>height</a:t>
            </a:r>
            <a:r>
              <a:rPr lang="en-US" sz="1800" b="1" dirty="0">
                <a:solidFill>
                  <a:srgbClr val="A9B7C6"/>
                </a:solidFill>
                <a:latin typeface="Courier New" pitchFamily="49" charset="0"/>
                <a:cs typeface="Courier New" pitchFamily="49" charset="0"/>
              </a:rPr>
              <a:t>: 480</a:t>
            </a:r>
          </a:p>
          <a:p>
            <a:pPr defTabSz="914400" eaLnBrk="0" fontAlgn="base" hangingPunct="0">
              <a:spcBef>
                <a:spcPct val="0"/>
              </a:spcBef>
              <a:spcAft>
                <a:spcPct val="0"/>
              </a:spcAft>
            </a:pPr>
            <a:r>
              <a:rPr lang="en-US" sz="1800" b="1" dirty="0">
                <a:solidFill>
                  <a:srgbClr val="800000"/>
                </a:solidFill>
                <a:latin typeface="Courier New" pitchFamily="49" charset="0"/>
                <a:cs typeface="Courier New" pitchFamily="49" charset="0"/>
              </a:rPr>
              <a:t> </a:t>
            </a:r>
            <a:r>
              <a:rPr lang="en-US" sz="1800" b="1" dirty="0" smtClean="0">
                <a:solidFill>
                  <a:srgbClr val="800000"/>
                </a:solidFill>
                <a:latin typeface="Courier New" pitchFamily="49" charset="0"/>
                <a:cs typeface="Courier New" pitchFamily="49" charset="0"/>
              </a:rPr>
              <a:t> </a:t>
            </a:r>
            <a:r>
              <a:rPr lang="en-US" sz="1800" b="1" dirty="0" smtClean="0">
                <a:solidFill>
                  <a:schemeClr val="accent4"/>
                </a:solidFill>
                <a:latin typeface="Courier New" pitchFamily="49" charset="0"/>
                <a:cs typeface="Courier New" pitchFamily="49" charset="0"/>
              </a:rPr>
              <a:t>title</a:t>
            </a:r>
            <a:r>
              <a:rPr lang="en-US" sz="1800" b="1" dirty="0">
                <a:solidFill>
                  <a:srgbClr val="A9B7C6"/>
                </a:solidFill>
                <a:latin typeface="Courier New" pitchFamily="49" charset="0"/>
                <a:cs typeface="Courier New" pitchFamily="49" charset="0"/>
              </a:rPr>
              <a:t>:</a:t>
            </a:r>
            <a:r>
              <a:rPr lang="en-US" sz="1800" b="1" dirty="0">
                <a:solidFill>
                  <a:srgbClr val="C0C0C0"/>
                </a:solidFill>
                <a:latin typeface="Courier New" pitchFamily="49" charset="0"/>
                <a:cs typeface="Courier New" pitchFamily="49" charset="0"/>
              </a:rPr>
              <a:t> </a:t>
            </a:r>
            <a:r>
              <a:rPr lang="en-US" sz="1800" b="1" i="1" dirty="0" err="1">
                <a:solidFill>
                  <a:srgbClr val="6897BB"/>
                </a:solidFill>
                <a:latin typeface="Courier New" panose="02070309020205020404" pitchFamily="49" charset="0"/>
                <a:cs typeface="Courier New" panose="02070309020205020404" pitchFamily="49" charset="0"/>
              </a:rPr>
              <a:t>qsTr</a:t>
            </a:r>
            <a:r>
              <a:rPr lang="en-US" sz="1800" b="1" dirty="0">
                <a:solidFill>
                  <a:srgbClr val="A9B7C6"/>
                </a:solidFill>
                <a:latin typeface="Courier New" pitchFamily="49" charset="0"/>
                <a:cs typeface="Courier New" pitchFamily="49" charset="0"/>
              </a:rPr>
              <a:t>(</a:t>
            </a:r>
            <a:r>
              <a:rPr lang="en-US" sz="1800" b="1" dirty="0">
                <a:solidFill>
                  <a:srgbClr val="6A8759"/>
                </a:solidFill>
                <a:latin typeface="Courier New" panose="02070309020205020404" pitchFamily="49" charset="0"/>
                <a:cs typeface="Courier New" panose="02070309020205020404" pitchFamily="49" charset="0"/>
              </a:rPr>
              <a:t>"Hello World</a:t>
            </a:r>
            <a:r>
              <a:rPr lang="en-US" sz="1800" b="1" dirty="0" smtClean="0">
                <a:solidFill>
                  <a:srgbClr val="6A8759"/>
                </a:solidFill>
                <a:latin typeface="Courier New" panose="02070309020205020404" pitchFamily="49" charset="0"/>
                <a:cs typeface="Courier New" panose="02070309020205020404" pitchFamily="49" charset="0"/>
              </a:rPr>
              <a:t>"</a:t>
            </a:r>
            <a:r>
              <a:rPr lang="en-US" sz="1800" b="1" dirty="0">
                <a:solidFill>
                  <a:srgbClr val="A9B7C6"/>
                </a:solidFill>
                <a:latin typeface="Courier New" pitchFamily="49" charset="0"/>
                <a:cs typeface="Courier New" pitchFamily="49" charset="0"/>
              </a:rPr>
              <a:t>)</a:t>
            </a:r>
          </a:p>
          <a:p>
            <a:pPr defTabSz="914400" eaLnBrk="0" fontAlgn="base" hangingPunct="0">
              <a:spcBef>
                <a:spcPct val="0"/>
              </a:spcBef>
              <a:spcAft>
                <a:spcPct val="0"/>
              </a:spcAft>
            </a:pPr>
            <a:r>
              <a:rPr lang="en-US" sz="1800" b="1" dirty="0">
                <a:solidFill>
                  <a:srgbClr val="A9B7C6"/>
                </a:solidFill>
                <a:latin typeface="Courier New" pitchFamily="49" charset="0"/>
                <a:cs typeface="Courier New" pitchFamily="49" charset="0"/>
              </a:rPr>
              <a:t>}</a:t>
            </a:r>
          </a:p>
        </p:txBody>
      </p:sp>
    </p:spTree>
    <p:extLst>
      <p:ext uri="{BB962C8B-B14F-4D97-AF65-F5344CB8AC3E}">
        <p14:creationId xmlns:p14="http://schemas.microsoft.com/office/powerpoint/2010/main" val="2623006847"/>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QML: </a:t>
            </a:r>
            <a:r>
              <a:rPr lang="en-US" dirty="0" err="1" smtClean="0">
                <a:solidFill>
                  <a:schemeClr val="accent1"/>
                </a:solidFill>
              </a:rPr>
              <a:t>HoW</a:t>
            </a:r>
            <a:r>
              <a:rPr lang="en-US" dirty="0" smtClean="0">
                <a:solidFill>
                  <a:schemeClr val="accent1"/>
                </a:solidFill>
              </a:rPr>
              <a:t> TO RUN</a:t>
            </a:r>
            <a:r>
              <a:rPr lang="en-US" dirty="0" smtClean="0"/>
              <a:t> </a:t>
            </a:r>
            <a:endParaRPr lang="en-US" dirty="0">
              <a:solidFill>
                <a:schemeClr val="accent1"/>
              </a:solidFill>
            </a:endParaRPr>
          </a:p>
        </p:txBody>
      </p:sp>
      <p:sp>
        <p:nvSpPr>
          <p:cNvPr id="5" name="Content Placeholder 4"/>
          <p:cNvSpPr>
            <a:spLocks noGrp="1"/>
          </p:cNvSpPr>
          <p:nvPr>
            <p:ph sz="quarter" idx="11"/>
          </p:nvPr>
        </p:nvSpPr>
        <p:spPr>
          <a:xfrm>
            <a:off x="286941" y="897732"/>
            <a:ext cx="4056459" cy="4099718"/>
          </a:xfrm>
        </p:spPr>
        <p:txBody>
          <a:bodyPr>
            <a:normAutofit/>
          </a:bodyPr>
          <a:lstStyle/>
          <a:p>
            <a:r>
              <a:rPr lang="en-US" dirty="0" smtClean="0"/>
              <a:t>To load files from resources you can use </a:t>
            </a:r>
            <a:r>
              <a:rPr lang="en-US" dirty="0" err="1" smtClean="0">
                <a:solidFill>
                  <a:schemeClr val="accent3"/>
                </a:solidFill>
              </a:rPr>
              <a:t>QUrl</a:t>
            </a:r>
            <a:r>
              <a:rPr lang="en-US" dirty="0" smtClean="0"/>
              <a:t> class.</a:t>
            </a:r>
          </a:p>
          <a:p>
            <a:r>
              <a:rPr lang="en-US" dirty="0" err="1">
                <a:solidFill>
                  <a:schemeClr val="accent3"/>
                </a:solidFill>
              </a:rPr>
              <a:t>QQmlApplicationEngine</a:t>
            </a:r>
            <a:r>
              <a:rPr lang="en-US" dirty="0">
                <a:solidFill>
                  <a:schemeClr val="accent3"/>
                </a:solidFill>
              </a:rPr>
              <a:t> </a:t>
            </a:r>
            <a:r>
              <a:rPr lang="en-US" dirty="0" smtClean="0"/>
              <a:t>class is used to create GUI from QML files.</a:t>
            </a:r>
            <a:endParaRPr lang="en-US" dirty="0"/>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defTabSz="914400" eaLnBrk="0" fontAlgn="base" hangingPunct="0">
              <a:spcBef>
                <a:spcPct val="0"/>
              </a:spcBef>
              <a:spcAft>
                <a:spcPct val="0"/>
              </a:spcAft>
            </a:pPr>
            <a:r>
              <a:rPr lang="en-US" sz="1800" b="1" dirty="0" err="1" smtClean="0">
                <a:solidFill>
                  <a:srgbClr val="9876AA"/>
                </a:solidFill>
                <a:latin typeface="Courier New" pitchFamily="49" charset="0"/>
                <a:cs typeface="Courier New" panose="02070309020205020404" pitchFamily="49" charset="0"/>
              </a:rPr>
              <a:t>QApplication</a:t>
            </a:r>
            <a:r>
              <a:rPr lang="en-US" sz="1800" b="1" dirty="0" smtClean="0">
                <a:solidFill>
                  <a:srgbClr val="C0C0C0"/>
                </a:solidFill>
                <a:latin typeface="Courier New" pitchFamily="49" charset="0"/>
                <a:cs typeface="Courier New" pitchFamily="49" charset="0"/>
              </a:rPr>
              <a:t> </a:t>
            </a:r>
            <a:r>
              <a:rPr lang="en-US" sz="1800" b="1" dirty="0">
                <a:solidFill>
                  <a:srgbClr val="A9B7C6"/>
                </a:solidFill>
                <a:latin typeface="Courier New" pitchFamily="49" charset="0"/>
                <a:cs typeface="Courier New" pitchFamily="49" charset="0"/>
              </a:rPr>
              <a:t>app(</a:t>
            </a:r>
            <a:r>
              <a:rPr lang="en-US" sz="1800" b="1" dirty="0" err="1">
                <a:solidFill>
                  <a:srgbClr val="A9B7C6"/>
                </a:solidFill>
                <a:latin typeface="Courier New" pitchFamily="49" charset="0"/>
                <a:cs typeface="Courier New" pitchFamily="49" charset="0"/>
              </a:rPr>
              <a:t>argc</a:t>
            </a:r>
            <a:r>
              <a:rPr lang="en-US" sz="1800" b="1" dirty="0">
                <a:solidFill>
                  <a:srgbClr val="A9B7C6"/>
                </a:solidFill>
                <a:latin typeface="Courier New" pitchFamily="49" charset="0"/>
                <a:cs typeface="Courier New" pitchFamily="49" charset="0"/>
              </a:rPr>
              <a:t>, </a:t>
            </a:r>
            <a:r>
              <a:rPr lang="en-US" sz="1800" b="1" dirty="0" err="1">
                <a:solidFill>
                  <a:srgbClr val="A9B7C6"/>
                </a:solidFill>
                <a:latin typeface="Courier New" pitchFamily="49" charset="0"/>
                <a:cs typeface="Courier New" pitchFamily="49" charset="0"/>
              </a:rPr>
              <a:t>argv</a:t>
            </a:r>
            <a:r>
              <a:rPr lang="en-US" sz="1800" b="1" dirty="0">
                <a:solidFill>
                  <a:srgbClr val="A9B7C6"/>
                </a:solidFill>
                <a:latin typeface="Courier New" pitchFamily="49" charset="0"/>
                <a:cs typeface="Courier New" pitchFamily="49" charset="0"/>
              </a:rPr>
              <a:t>); </a:t>
            </a:r>
            <a:r>
              <a:rPr lang="en-US" sz="1800" b="1" dirty="0">
                <a:latin typeface="Courier New" pitchFamily="49" charset="0"/>
                <a:cs typeface="Courier New" pitchFamily="49" charset="0"/>
              </a:rPr>
              <a:t/>
            </a:r>
            <a:br>
              <a:rPr lang="en-US" sz="1800" b="1" dirty="0">
                <a:latin typeface="Courier New" pitchFamily="49" charset="0"/>
                <a:cs typeface="Courier New" pitchFamily="49" charset="0"/>
              </a:rPr>
            </a:br>
            <a:endParaRPr lang="en-US" sz="1800" b="1" dirty="0" smtClean="0">
              <a:latin typeface="Courier New" pitchFamily="49" charset="0"/>
              <a:cs typeface="Courier New" pitchFamily="49" charset="0"/>
            </a:endParaRPr>
          </a:p>
          <a:p>
            <a:pPr defTabSz="914400" eaLnBrk="0" fontAlgn="base" hangingPunct="0">
              <a:spcBef>
                <a:spcPct val="0"/>
              </a:spcBef>
              <a:spcAft>
                <a:spcPct val="0"/>
              </a:spcAft>
            </a:pPr>
            <a:r>
              <a:rPr lang="en-US" sz="1800" b="1" dirty="0" err="1" smtClean="0">
                <a:solidFill>
                  <a:srgbClr val="9876AA"/>
                </a:solidFill>
                <a:latin typeface="Courier New" pitchFamily="49" charset="0"/>
                <a:cs typeface="Courier New" panose="02070309020205020404" pitchFamily="49" charset="0"/>
              </a:rPr>
              <a:t>QQmlApplicationEngine</a:t>
            </a:r>
            <a:r>
              <a:rPr lang="en-US" sz="1800" b="1" dirty="0" smtClean="0">
                <a:solidFill>
                  <a:srgbClr val="C0C0C0"/>
                </a:solidFill>
                <a:latin typeface="Courier New" pitchFamily="49" charset="0"/>
                <a:cs typeface="Courier New" pitchFamily="49" charset="0"/>
              </a:rPr>
              <a:t> </a:t>
            </a:r>
            <a:r>
              <a:rPr lang="en-US" sz="1800" b="1" dirty="0">
                <a:solidFill>
                  <a:srgbClr val="A9B7C6"/>
                </a:solidFill>
                <a:latin typeface="Courier New" pitchFamily="49" charset="0"/>
                <a:cs typeface="Courier New" pitchFamily="49" charset="0"/>
              </a:rPr>
              <a:t>engine;</a:t>
            </a:r>
            <a:r>
              <a:rPr lang="en-US" sz="1800" b="1" dirty="0">
                <a:latin typeface="Courier New" pitchFamily="49" charset="0"/>
                <a:cs typeface="Courier New" pitchFamily="49" charset="0"/>
              </a:rPr>
              <a:t> </a:t>
            </a:r>
            <a:r>
              <a:rPr lang="en-US" sz="1800" b="1" dirty="0" err="1" smtClean="0">
                <a:solidFill>
                  <a:srgbClr val="A9B7C6"/>
                </a:solidFill>
                <a:latin typeface="Courier New" pitchFamily="49" charset="0"/>
                <a:cs typeface="Courier New" pitchFamily="49" charset="0"/>
              </a:rPr>
              <a:t>engine.load</a:t>
            </a:r>
            <a:r>
              <a:rPr lang="en-US" sz="1800" b="1" dirty="0" smtClean="0">
                <a:solidFill>
                  <a:srgbClr val="A9B7C6"/>
                </a:solidFill>
                <a:latin typeface="Courier New" pitchFamily="49" charset="0"/>
                <a:cs typeface="Courier New" pitchFamily="49" charset="0"/>
              </a:rPr>
              <a:t>(</a:t>
            </a:r>
            <a:br>
              <a:rPr lang="en-US" sz="1800" b="1" dirty="0" smtClean="0">
                <a:solidFill>
                  <a:srgbClr val="A9B7C6"/>
                </a:solidFill>
                <a:latin typeface="Courier New" pitchFamily="49" charset="0"/>
                <a:cs typeface="Courier New" pitchFamily="49" charset="0"/>
              </a:rPr>
            </a:br>
            <a:r>
              <a:rPr lang="en-US" sz="1800" b="1" dirty="0" smtClean="0">
                <a:solidFill>
                  <a:srgbClr val="A9B7C6"/>
                </a:solidFill>
                <a:latin typeface="Courier New" pitchFamily="49" charset="0"/>
                <a:cs typeface="Courier New" pitchFamily="49" charset="0"/>
              </a:rPr>
              <a:t>  </a:t>
            </a:r>
            <a:r>
              <a:rPr lang="en-US" sz="1800" b="1" dirty="0" err="1" smtClean="0">
                <a:solidFill>
                  <a:srgbClr val="9876AA"/>
                </a:solidFill>
                <a:latin typeface="Courier New" pitchFamily="49" charset="0"/>
                <a:cs typeface="Courier New" panose="02070309020205020404" pitchFamily="49" charset="0"/>
              </a:rPr>
              <a:t>QUrl</a:t>
            </a:r>
            <a:r>
              <a:rPr lang="en-US" sz="1800" b="1" dirty="0" smtClean="0">
                <a:solidFill>
                  <a:srgbClr val="A9B7C6"/>
                </a:solidFill>
                <a:latin typeface="Courier New" pitchFamily="49" charset="0"/>
                <a:cs typeface="Courier New" pitchFamily="49" charset="0"/>
              </a:rPr>
              <a:t>(</a:t>
            </a:r>
            <a:r>
              <a:rPr lang="en-US" sz="1800" b="1" dirty="0" err="1" smtClean="0">
                <a:solidFill>
                  <a:srgbClr val="6897BB"/>
                </a:solidFill>
                <a:latin typeface="Courier New" panose="02070309020205020404" pitchFamily="49" charset="0"/>
                <a:cs typeface="Courier New" panose="02070309020205020404" pitchFamily="49" charset="0"/>
              </a:rPr>
              <a:t>QStringLiteral</a:t>
            </a:r>
            <a:r>
              <a:rPr lang="en-US" sz="1800" b="1" dirty="0" smtClean="0">
                <a:solidFill>
                  <a:srgbClr val="A9B7C6"/>
                </a:solidFill>
                <a:latin typeface="Courier New" pitchFamily="49" charset="0"/>
                <a:cs typeface="Courier New" pitchFamily="49" charset="0"/>
              </a:rPr>
              <a:t>(</a:t>
            </a:r>
            <a:br>
              <a:rPr lang="en-US" sz="1800" b="1" dirty="0" smtClean="0">
                <a:solidFill>
                  <a:srgbClr val="A9B7C6"/>
                </a:solidFill>
                <a:latin typeface="Courier New" pitchFamily="49" charset="0"/>
                <a:cs typeface="Courier New" pitchFamily="49" charset="0"/>
              </a:rPr>
            </a:br>
            <a:r>
              <a:rPr lang="en-US" sz="1800" b="1" dirty="0" smtClean="0">
                <a:solidFill>
                  <a:srgbClr val="A9B7C6"/>
                </a:solidFill>
                <a:latin typeface="Courier New" pitchFamily="49" charset="0"/>
                <a:cs typeface="Courier New" pitchFamily="49" charset="0"/>
              </a:rPr>
              <a:t>    </a:t>
            </a:r>
            <a:r>
              <a:rPr lang="en-US" sz="1800" b="1" dirty="0" smtClean="0">
                <a:solidFill>
                  <a:srgbClr val="6A8759"/>
                </a:solidFill>
                <a:latin typeface="Courier New" panose="02070309020205020404" pitchFamily="49" charset="0"/>
                <a:cs typeface="Courier New" panose="02070309020205020404" pitchFamily="49" charset="0"/>
              </a:rPr>
              <a:t>"</a:t>
            </a:r>
            <a:r>
              <a:rPr lang="en-US" sz="1800" b="1" dirty="0" err="1">
                <a:solidFill>
                  <a:srgbClr val="6A8759"/>
                </a:solidFill>
                <a:latin typeface="Courier New" panose="02070309020205020404" pitchFamily="49" charset="0"/>
                <a:cs typeface="Courier New" panose="02070309020205020404" pitchFamily="49" charset="0"/>
              </a:rPr>
              <a:t>qrc</a:t>
            </a:r>
            <a:r>
              <a:rPr lang="en-US" sz="1800" b="1" dirty="0">
                <a:solidFill>
                  <a:srgbClr val="6A8759"/>
                </a:solidFill>
                <a:latin typeface="Courier New" panose="02070309020205020404" pitchFamily="49" charset="0"/>
                <a:cs typeface="Courier New" panose="02070309020205020404" pitchFamily="49" charset="0"/>
              </a:rPr>
              <a:t>:/</a:t>
            </a:r>
            <a:r>
              <a:rPr lang="en-US" sz="1800" b="1" dirty="0" err="1">
                <a:solidFill>
                  <a:srgbClr val="6A8759"/>
                </a:solidFill>
                <a:latin typeface="Courier New" panose="02070309020205020404" pitchFamily="49" charset="0"/>
                <a:cs typeface="Courier New" panose="02070309020205020404" pitchFamily="49" charset="0"/>
              </a:rPr>
              <a:t>main.qml</a:t>
            </a:r>
            <a:r>
              <a:rPr lang="en-US" sz="1800" b="1" dirty="0" smtClean="0">
                <a:solidFill>
                  <a:srgbClr val="6A8759"/>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800" b="1" dirty="0" smtClean="0">
                <a:solidFill>
                  <a:srgbClr val="A9B7C6"/>
                </a:solidFill>
                <a:latin typeface="Courier New" pitchFamily="49" charset="0"/>
                <a:cs typeface="Courier New" pitchFamily="49" charset="0"/>
              </a:rPr>
              <a:t>  ))</a:t>
            </a:r>
          </a:p>
          <a:p>
            <a:pPr defTabSz="914400" eaLnBrk="0" fontAlgn="base" hangingPunct="0">
              <a:spcBef>
                <a:spcPct val="0"/>
              </a:spcBef>
              <a:spcAft>
                <a:spcPct val="0"/>
              </a:spcAft>
            </a:pPr>
            <a:r>
              <a:rPr lang="en-US" sz="1800" b="1" dirty="0" smtClean="0">
                <a:solidFill>
                  <a:srgbClr val="A9B7C6"/>
                </a:solidFill>
                <a:latin typeface="Courier New" pitchFamily="49" charset="0"/>
                <a:cs typeface="Courier New" pitchFamily="49" charset="0"/>
              </a:rPr>
              <a:t>);</a:t>
            </a:r>
            <a:r>
              <a:rPr lang="en-US" sz="1800" b="1" dirty="0" smtClean="0">
                <a:latin typeface="Courier New" pitchFamily="49" charset="0"/>
                <a:cs typeface="Courier New" pitchFamily="49" charset="0"/>
              </a:rPr>
              <a:t> </a:t>
            </a:r>
            <a:r>
              <a:rPr lang="en-US" sz="1800" b="1" dirty="0">
                <a:latin typeface="Courier New" pitchFamily="49" charset="0"/>
                <a:cs typeface="Courier New" pitchFamily="49" charset="0"/>
              </a:rPr>
              <a:t/>
            </a:r>
            <a:br>
              <a:rPr lang="en-US" sz="1800" b="1" dirty="0">
                <a:latin typeface="Courier New" pitchFamily="49" charset="0"/>
                <a:cs typeface="Courier New" pitchFamily="49" charset="0"/>
              </a:rPr>
            </a:br>
            <a:endParaRPr lang="en-US" sz="1800" b="1" dirty="0" smtClean="0">
              <a:latin typeface="Courier New" pitchFamily="49" charset="0"/>
              <a:cs typeface="Courier New" pitchFamily="49" charset="0"/>
            </a:endParaRPr>
          </a:p>
          <a:p>
            <a:pPr defTabSz="914400" eaLnBrk="0" fontAlgn="base" hangingPunct="0">
              <a:spcBef>
                <a:spcPct val="0"/>
              </a:spcBef>
              <a:spcAft>
                <a:spcPct val="0"/>
              </a:spcAft>
            </a:pPr>
            <a:r>
              <a:rPr lang="en-US" sz="1800" b="1" dirty="0" smtClean="0">
                <a:solidFill>
                  <a:srgbClr val="CC7832"/>
                </a:solidFill>
                <a:latin typeface="Courier New" panose="02070309020205020404" pitchFamily="49" charset="0"/>
                <a:cs typeface="Courier New" panose="02070309020205020404" pitchFamily="49" charset="0"/>
              </a:rPr>
              <a:t>return</a:t>
            </a:r>
            <a:r>
              <a:rPr lang="en-US" sz="1800" b="1" dirty="0" smtClean="0">
                <a:solidFill>
                  <a:srgbClr val="C0C0C0"/>
                </a:solidFill>
                <a:latin typeface="Courier New" pitchFamily="49" charset="0"/>
                <a:cs typeface="Courier New" pitchFamily="49" charset="0"/>
              </a:rPr>
              <a:t> </a:t>
            </a:r>
            <a:r>
              <a:rPr lang="en-US" sz="1800" b="1" dirty="0" err="1">
                <a:solidFill>
                  <a:srgbClr val="A9B7C6"/>
                </a:solidFill>
                <a:latin typeface="Courier New" pitchFamily="49" charset="0"/>
                <a:cs typeface="Courier New" pitchFamily="49" charset="0"/>
              </a:rPr>
              <a:t>app.exec</a:t>
            </a:r>
            <a:r>
              <a:rPr lang="en-US" sz="1800" b="1" dirty="0">
                <a:solidFill>
                  <a:srgbClr val="A9B7C6"/>
                </a:solidFill>
                <a:latin typeface="Courier New" pitchFamily="49" charset="0"/>
                <a:cs typeface="Courier New" pitchFamily="49" charset="0"/>
              </a:rPr>
              <a:t>();</a:t>
            </a:r>
          </a:p>
        </p:txBody>
      </p:sp>
    </p:spTree>
    <p:extLst>
      <p:ext uri="{BB962C8B-B14F-4D97-AF65-F5344CB8AC3E}">
        <p14:creationId xmlns:p14="http://schemas.microsoft.com/office/powerpoint/2010/main" val="2743243899"/>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QML: </a:t>
            </a:r>
            <a:r>
              <a:rPr lang="en-US" dirty="0" smtClean="0">
                <a:solidFill>
                  <a:schemeClr val="accent1"/>
                </a:solidFill>
              </a:rPr>
              <a:t>SYNTAX</a:t>
            </a:r>
            <a:endParaRPr lang="en-US" dirty="0">
              <a:solidFill>
                <a:schemeClr val="accent1"/>
              </a:solidFill>
            </a:endParaRPr>
          </a:p>
        </p:txBody>
      </p:sp>
      <p:sp>
        <p:nvSpPr>
          <p:cNvPr id="5" name="Content Placeholder 4"/>
          <p:cNvSpPr>
            <a:spLocks noGrp="1"/>
          </p:cNvSpPr>
          <p:nvPr>
            <p:ph sz="quarter" idx="11"/>
          </p:nvPr>
        </p:nvSpPr>
        <p:spPr>
          <a:xfrm>
            <a:off x="286941" y="897732"/>
            <a:ext cx="4056459" cy="4099718"/>
          </a:xfrm>
        </p:spPr>
        <p:txBody>
          <a:bodyPr>
            <a:normAutofit/>
          </a:bodyPr>
          <a:lstStyle/>
          <a:p>
            <a:r>
              <a:rPr lang="en-US" dirty="0" smtClean="0"/>
              <a:t>You can define inner objects n your form.</a:t>
            </a:r>
            <a:endParaRPr lang="en-US" dirty="0"/>
          </a:p>
          <a:p>
            <a:r>
              <a:rPr lang="en-US" dirty="0" smtClean="0"/>
              <a:t>QML also supports comments.</a:t>
            </a:r>
          </a:p>
          <a:p>
            <a:r>
              <a:rPr lang="en-US" dirty="0" smtClean="0"/>
              <a:t>QML has built-in types like colors, sizes,  </a:t>
            </a:r>
            <a:r>
              <a:rPr lang="en-US" dirty="0" err="1" smtClean="0"/>
              <a:t>rects</a:t>
            </a:r>
            <a:r>
              <a:rPr lang="en-US" dirty="0" smtClean="0"/>
              <a:t>, points, matrices, fonts.</a:t>
            </a:r>
            <a:endParaRPr lang="en-US" dirty="0"/>
          </a:p>
          <a:p>
            <a:r>
              <a:rPr lang="en-US" dirty="0" smtClean="0"/>
              <a:t>All objects might have an id.</a:t>
            </a:r>
            <a:endParaRPr lang="ru-RU" dirty="0" smtClean="0"/>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defTabSz="914400" eaLnBrk="0" fontAlgn="base" hangingPunct="0">
              <a:spcBef>
                <a:spcPct val="0"/>
              </a:spcBef>
              <a:spcAft>
                <a:spcPct val="0"/>
              </a:spcAft>
            </a:pPr>
            <a:r>
              <a:rPr lang="en-US" b="1" dirty="0" smtClean="0">
                <a:solidFill>
                  <a:srgbClr val="CC7832"/>
                </a:solidFill>
                <a:latin typeface="Courier New" panose="02070309020205020404" pitchFamily="49" charset="0"/>
                <a:cs typeface="Courier New" panose="02070309020205020404" pitchFamily="49" charset="0"/>
              </a:rPr>
              <a:t>import</a:t>
            </a:r>
            <a:r>
              <a:rPr lang="en-US" b="1" dirty="0" smtClean="0">
                <a:solidFill>
                  <a:srgbClr val="C0C0C0"/>
                </a:solidFill>
                <a:latin typeface="Courier New" pitchFamily="49" charset="0"/>
                <a:cs typeface="Courier New" pitchFamily="49" charset="0"/>
              </a:rPr>
              <a:t> </a:t>
            </a:r>
            <a:r>
              <a:rPr lang="en-US" b="1" dirty="0" err="1">
                <a:solidFill>
                  <a:srgbClr val="A9B7C6"/>
                </a:solidFill>
                <a:latin typeface="Courier New" pitchFamily="49" charset="0"/>
                <a:cs typeface="Courier New" pitchFamily="49" charset="0"/>
              </a:rPr>
              <a:t>QtQuick</a:t>
            </a:r>
            <a:r>
              <a:rPr lang="en-US" b="1" dirty="0">
                <a:solidFill>
                  <a:srgbClr val="A9B7C6"/>
                </a:solidFill>
                <a:latin typeface="Courier New" pitchFamily="49" charset="0"/>
                <a:cs typeface="Courier New" pitchFamily="49" charset="0"/>
              </a:rPr>
              <a:t> 2.6</a:t>
            </a:r>
          </a:p>
          <a:p>
            <a:pPr defTabSz="914400" eaLnBrk="0" fontAlgn="base" hangingPunct="0">
              <a:spcBef>
                <a:spcPct val="0"/>
              </a:spcBef>
              <a:spcAft>
                <a:spcPct val="0"/>
              </a:spcAft>
            </a:pPr>
            <a:r>
              <a:rPr lang="en-US" b="1" dirty="0" smtClean="0">
                <a:solidFill>
                  <a:srgbClr val="CC7832"/>
                </a:solidFill>
                <a:latin typeface="Courier New" panose="02070309020205020404" pitchFamily="49" charset="0"/>
                <a:cs typeface="Courier New" panose="02070309020205020404" pitchFamily="49" charset="0"/>
              </a:rPr>
              <a:t>import</a:t>
            </a:r>
            <a:r>
              <a:rPr lang="en-US" b="1" dirty="0" smtClean="0">
                <a:solidFill>
                  <a:srgbClr val="C0C0C0"/>
                </a:solidFill>
                <a:latin typeface="Courier New" pitchFamily="49" charset="0"/>
                <a:cs typeface="Courier New" pitchFamily="49" charset="0"/>
              </a:rPr>
              <a:t> </a:t>
            </a:r>
            <a:r>
              <a:rPr lang="en-US" b="1" dirty="0" err="1" smtClean="0">
                <a:solidFill>
                  <a:srgbClr val="A9B7C6"/>
                </a:solidFill>
                <a:latin typeface="Courier New" pitchFamily="49" charset="0"/>
                <a:cs typeface="Courier New" pitchFamily="49" charset="0"/>
              </a:rPr>
              <a:t>QtQuick.</a:t>
            </a:r>
            <a:r>
              <a:rPr lang="en-US" b="1" dirty="0" err="1">
                <a:solidFill>
                  <a:srgbClr val="A9B7C6"/>
                </a:solidFill>
                <a:latin typeface="Courier New" pitchFamily="49" charset="0"/>
                <a:cs typeface="Courier New" pitchFamily="49" charset="0"/>
              </a:rPr>
              <a:t>W</a:t>
            </a:r>
            <a:r>
              <a:rPr lang="en-US" b="1" dirty="0" err="1" smtClean="0">
                <a:solidFill>
                  <a:srgbClr val="A9B7C6"/>
                </a:solidFill>
                <a:latin typeface="Courier New" pitchFamily="49" charset="0"/>
                <a:cs typeface="Courier New" pitchFamily="49" charset="0"/>
              </a:rPr>
              <a:t>indow</a:t>
            </a:r>
            <a:r>
              <a:rPr lang="en-US" b="1" dirty="0" smtClean="0">
                <a:solidFill>
                  <a:srgbClr val="A9B7C6"/>
                </a:solidFill>
                <a:latin typeface="Courier New" pitchFamily="49" charset="0"/>
                <a:cs typeface="Courier New" pitchFamily="49" charset="0"/>
              </a:rPr>
              <a:t> 2.2</a:t>
            </a:r>
          </a:p>
          <a:p>
            <a:pPr defTabSz="914400" eaLnBrk="0" fontAlgn="base" hangingPunct="0">
              <a:spcBef>
                <a:spcPct val="0"/>
              </a:spcBef>
              <a:spcAft>
                <a:spcPct val="0"/>
              </a:spcAft>
            </a:pPr>
            <a:endParaRPr lang="en-US" b="1" dirty="0">
              <a:latin typeface="Courier New" pitchFamily="49" charset="0"/>
              <a:cs typeface="Courier New" pitchFamily="49" charset="0"/>
            </a:endParaRPr>
          </a:p>
          <a:p>
            <a:pPr defTabSz="914400" eaLnBrk="0" fontAlgn="base" hangingPunct="0">
              <a:spcBef>
                <a:spcPct val="0"/>
              </a:spcBef>
              <a:spcAft>
                <a:spcPct val="0"/>
              </a:spcAft>
            </a:pPr>
            <a:r>
              <a:rPr lang="en-US" b="1" dirty="0" smtClean="0">
                <a:solidFill>
                  <a:srgbClr val="9876AA"/>
                </a:solidFill>
                <a:latin typeface="Courier New" pitchFamily="49" charset="0"/>
                <a:cs typeface="Courier New" panose="02070309020205020404" pitchFamily="49" charset="0"/>
              </a:rPr>
              <a:t>Window</a:t>
            </a:r>
            <a:r>
              <a:rPr lang="en-US" b="1" dirty="0" smtClean="0">
                <a:solidFill>
                  <a:srgbClr val="C0C0C0"/>
                </a:solidFill>
                <a:latin typeface="Courier New" pitchFamily="49" charset="0"/>
                <a:cs typeface="Courier New" pitchFamily="49" charset="0"/>
              </a:rPr>
              <a:t> </a:t>
            </a:r>
            <a:r>
              <a:rPr lang="en-US" b="1" dirty="0" smtClean="0">
                <a:solidFill>
                  <a:srgbClr val="A9B7C6"/>
                </a:solidFill>
                <a:latin typeface="Courier New" pitchFamily="49" charset="0"/>
                <a:cs typeface="Courier New" pitchFamily="49" charset="0"/>
              </a:rPr>
              <a:t>{</a:t>
            </a:r>
          </a:p>
          <a:p>
            <a:pPr defTabSz="914400" eaLnBrk="0" fontAlgn="base" hangingPunct="0">
              <a:spcBef>
                <a:spcPct val="0"/>
              </a:spcBef>
              <a:spcAft>
                <a:spcPct val="0"/>
              </a:spcAft>
            </a:pPr>
            <a:r>
              <a:rPr lang="en-US" b="1" dirty="0">
                <a:solidFill>
                  <a:srgbClr val="A9B7C6"/>
                </a:solidFill>
                <a:latin typeface="Courier New" pitchFamily="49" charset="0"/>
                <a:cs typeface="Courier New" pitchFamily="49" charset="0"/>
              </a:rPr>
              <a:t>  </a:t>
            </a:r>
            <a:r>
              <a:rPr lang="en-US" b="1" dirty="0">
                <a:solidFill>
                  <a:srgbClr val="6A8759"/>
                </a:solidFill>
                <a:latin typeface="Courier New" panose="02070309020205020404" pitchFamily="49" charset="0"/>
                <a:cs typeface="Courier New" panose="02070309020205020404" pitchFamily="49" charset="0"/>
              </a:rPr>
              <a:t>// to show parent window</a:t>
            </a:r>
          </a:p>
          <a:p>
            <a:pPr defTabSz="914400" eaLnBrk="0" fontAlgn="base" hangingPunct="0">
              <a:spcBef>
                <a:spcPct val="0"/>
              </a:spcBef>
              <a:spcAft>
                <a:spcPct val="0"/>
              </a:spcAft>
            </a:pPr>
            <a:r>
              <a:rPr lang="en-US" b="1" dirty="0">
                <a:solidFill>
                  <a:srgbClr val="800000"/>
                </a:solidFill>
                <a:latin typeface="Courier New" pitchFamily="49" charset="0"/>
                <a:cs typeface="Courier New" pitchFamily="49" charset="0"/>
              </a:rPr>
              <a:t> </a:t>
            </a:r>
            <a:r>
              <a:rPr lang="en-US" b="1" dirty="0" smtClean="0">
                <a:solidFill>
                  <a:srgbClr val="800000"/>
                </a:solidFill>
                <a:latin typeface="Courier New" pitchFamily="49" charset="0"/>
                <a:cs typeface="Courier New" pitchFamily="49" charset="0"/>
              </a:rPr>
              <a:t> </a:t>
            </a:r>
            <a:r>
              <a:rPr lang="en-US" b="1" dirty="0" smtClean="0">
                <a:solidFill>
                  <a:schemeClr val="accent4"/>
                </a:solidFill>
                <a:latin typeface="Courier New" pitchFamily="49" charset="0"/>
                <a:cs typeface="Courier New" pitchFamily="49" charset="0"/>
              </a:rPr>
              <a:t>visible</a:t>
            </a:r>
            <a:r>
              <a:rPr lang="en-US" b="1" dirty="0">
                <a:solidFill>
                  <a:srgbClr val="A9B7C6"/>
                </a:solidFill>
                <a:latin typeface="Courier New" pitchFamily="49" charset="0"/>
                <a:cs typeface="Courier New" pitchFamily="49" charset="0"/>
              </a:rPr>
              <a:t>: true</a:t>
            </a:r>
          </a:p>
          <a:p>
            <a:pPr defTabSz="914400" eaLnBrk="0" fontAlgn="base" hangingPunct="0">
              <a:spcBef>
                <a:spcPct val="0"/>
              </a:spcBef>
              <a:spcAft>
                <a:spcPct val="0"/>
              </a:spcAft>
            </a:pPr>
            <a:endParaRPr lang="en-US" b="1" dirty="0" smtClean="0">
              <a:solidFill>
                <a:srgbClr val="800080"/>
              </a:solidFill>
              <a:latin typeface="Courier New" pitchFamily="49" charset="0"/>
              <a:cs typeface="Courier New" pitchFamily="49" charset="0"/>
            </a:endParaRPr>
          </a:p>
          <a:p>
            <a:pPr defTabSz="914400" eaLnBrk="0" fontAlgn="base" hangingPunct="0">
              <a:spcBef>
                <a:spcPct val="0"/>
              </a:spcBef>
              <a:spcAft>
                <a:spcPct val="0"/>
              </a:spcAft>
            </a:pPr>
            <a:r>
              <a:rPr lang="en-US" b="1" dirty="0" smtClean="0">
                <a:solidFill>
                  <a:srgbClr val="800080"/>
                </a:solidFill>
                <a:latin typeface="Courier New" pitchFamily="49" charset="0"/>
                <a:cs typeface="Courier New" pitchFamily="49" charset="0"/>
              </a:rPr>
              <a:t>  </a:t>
            </a:r>
            <a:r>
              <a:rPr lang="en-US" b="1" dirty="0">
                <a:solidFill>
                  <a:srgbClr val="9876AA"/>
                </a:solidFill>
                <a:latin typeface="Courier New" pitchFamily="49" charset="0"/>
                <a:cs typeface="Courier New" panose="02070309020205020404" pitchFamily="49" charset="0"/>
              </a:rPr>
              <a:t>Rectangle</a:t>
            </a:r>
            <a:r>
              <a:rPr lang="en-US" b="1" dirty="0" smtClean="0">
                <a:solidFill>
                  <a:srgbClr val="C0C0C0"/>
                </a:solidFill>
                <a:latin typeface="Courier New" pitchFamily="49" charset="0"/>
                <a:cs typeface="Courier New" pitchFamily="49" charset="0"/>
              </a:rPr>
              <a:t> </a:t>
            </a:r>
            <a:r>
              <a:rPr lang="en-US" b="1" dirty="0" smtClean="0">
                <a:solidFill>
                  <a:srgbClr val="A9B7C6"/>
                </a:solidFill>
                <a:latin typeface="Courier New" pitchFamily="49" charset="0"/>
                <a:cs typeface="Courier New" pitchFamily="49" charset="0"/>
              </a:rPr>
              <a:t>{</a:t>
            </a:r>
          </a:p>
          <a:p>
            <a:pPr defTabSz="914400" eaLnBrk="0" fontAlgn="base" hangingPunct="0">
              <a:spcBef>
                <a:spcPct val="0"/>
              </a:spcBef>
              <a:spcAft>
                <a:spcPct val="0"/>
              </a:spcAft>
            </a:pPr>
            <a:r>
              <a:rPr lang="en-US" b="1" dirty="0" smtClean="0">
                <a:solidFill>
                  <a:srgbClr val="A9B7C6"/>
                </a:solidFill>
                <a:latin typeface="Courier New" pitchFamily="49" charset="0"/>
                <a:cs typeface="Courier New" pitchFamily="49" charset="0"/>
              </a:rPr>
              <a:t>    </a:t>
            </a:r>
            <a:r>
              <a:rPr lang="en-US" b="1" dirty="0">
                <a:solidFill>
                  <a:schemeClr val="accent4"/>
                </a:solidFill>
                <a:latin typeface="Courier New" pitchFamily="49" charset="0"/>
                <a:cs typeface="Courier New" pitchFamily="49" charset="0"/>
              </a:rPr>
              <a:t>id</a:t>
            </a:r>
            <a:r>
              <a:rPr lang="en-US" b="1" dirty="0" smtClean="0">
                <a:solidFill>
                  <a:srgbClr val="A9B7C6"/>
                </a:solidFill>
                <a:latin typeface="Courier New" pitchFamily="49" charset="0"/>
                <a:cs typeface="Courier New" pitchFamily="49" charset="0"/>
              </a:rPr>
              <a:t>: </a:t>
            </a:r>
            <a:r>
              <a:rPr lang="en-US" b="1" i="1" dirty="0" smtClean="0">
                <a:solidFill>
                  <a:srgbClr val="A9B7C6"/>
                </a:solidFill>
                <a:latin typeface="Courier New" pitchFamily="49" charset="0"/>
                <a:cs typeface="Courier New" pitchFamily="49" charset="0"/>
              </a:rPr>
              <a:t>rect1</a:t>
            </a:r>
            <a:endParaRPr lang="en-US" b="1" i="1" dirty="0">
              <a:solidFill>
                <a:srgbClr val="A9B7C6"/>
              </a:solidFill>
              <a:latin typeface="Courier New" pitchFamily="49" charset="0"/>
              <a:cs typeface="Courier New" pitchFamily="49" charset="0"/>
            </a:endParaRPr>
          </a:p>
          <a:p>
            <a:pPr defTabSz="914400" eaLnBrk="0" fontAlgn="base" hangingPunct="0">
              <a:spcBef>
                <a:spcPct val="0"/>
              </a:spcBef>
              <a:spcAft>
                <a:spcPct val="0"/>
              </a:spcAft>
            </a:pPr>
            <a:r>
              <a:rPr lang="en-US" b="1" dirty="0">
                <a:solidFill>
                  <a:srgbClr val="800000"/>
                </a:solidFill>
                <a:latin typeface="Courier New" pitchFamily="49" charset="0"/>
                <a:cs typeface="Courier New" pitchFamily="49" charset="0"/>
              </a:rPr>
              <a:t> </a:t>
            </a:r>
            <a:r>
              <a:rPr lang="en-US" b="1" dirty="0" smtClean="0">
                <a:solidFill>
                  <a:srgbClr val="800000"/>
                </a:solidFill>
                <a:latin typeface="Courier New" pitchFamily="49" charset="0"/>
                <a:cs typeface="Courier New" pitchFamily="49" charset="0"/>
              </a:rPr>
              <a:t>   </a:t>
            </a:r>
            <a:r>
              <a:rPr lang="en-US" b="1" dirty="0">
                <a:solidFill>
                  <a:schemeClr val="accent4"/>
                </a:solidFill>
                <a:latin typeface="Courier New" pitchFamily="49" charset="0"/>
                <a:cs typeface="Courier New" pitchFamily="49" charset="0"/>
              </a:rPr>
              <a:t>x</a:t>
            </a:r>
            <a:r>
              <a:rPr lang="en-US" b="1" dirty="0">
                <a:solidFill>
                  <a:srgbClr val="A9B7C6"/>
                </a:solidFill>
                <a:latin typeface="Courier New" pitchFamily="49" charset="0"/>
                <a:cs typeface="Courier New" pitchFamily="49" charset="0"/>
              </a:rPr>
              <a:t>: 50</a:t>
            </a:r>
          </a:p>
          <a:p>
            <a:pPr defTabSz="914400" eaLnBrk="0" fontAlgn="base" hangingPunct="0">
              <a:spcBef>
                <a:spcPct val="0"/>
              </a:spcBef>
              <a:spcAft>
                <a:spcPct val="0"/>
              </a:spcAft>
            </a:pPr>
            <a:r>
              <a:rPr lang="en-US" b="1" dirty="0">
                <a:solidFill>
                  <a:srgbClr val="800000"/>
                </a:solidFill>
                <a:latin typeface="Courier New" pitchFamily="49" charset="0"/>
                <a:cs typeface="Courier New" pitchFamily="49" charset="0"/>
              </a:rPr>
              <a:t> </a:t>
            </a:r>
            <a:r>
              <a:rPr lang="en-US" b="1" dirty="0" smtClean="0">
                <a:solidFill>
                  <a:srgbClr val="800000"/>
                </a:solidFill>
                <a:latin typeface="Courier New" pitchFamily="49" charset="0"/>
                <a:cs typeface="Courier New" pitchFamily="49" charset="0"/>
              </a:rPr>
              <a:t>   </a:t>
            </a:r>
            <a:r>
              <a:rPr lang="en-US" b="1" dirty="0">
                <a:solidFill>
                  <a:schemeClr val="accent4"/>
                </a:solidFill>
                <a:latin typeface="Courier New" pitchFamily="49" charset="0"/>
                <a:cs typeface="Courier New" pitchFamily="49" charset="0"/>
              </a:rPr>
              <a:t>y</a:t>
            </a:r>
            <a:r>
              <a:rPr lang="en-US" b="1" dirty="0">
                <a:solidFill>
                  <a:srgbClr val="A9B7C6"/>
                </a:solidFill>
                <a:latin typeface="Courier New" pitchFamily="49" charset="0"/>
                <a:cs typeface="Courier New" pitchFamily="49" charset="0"/>
              </a:rPr>
              <a:t>: 50</a:t>
            </a:r>
          </a:p>
          <a:p>
            <a:pPr defTabSz="914400" eaLnBrk="0" fontAlgn="base" hangingPunct="0">
              <a:spcBef>
                <a:spcPct val="0"/>
              </a:spcBef>
              <a:spcAft>
                <a:spcPct val="0"/>
              </a:spcAft>
            </a:pPr>
            <a:r>
              <a:rPr lang="en-US" b="1" dirty="0">
                <a:solidFill>
                  <a:srgbClr val="800000"/>
                </a:solidFill>
                <a:latin typeface="Courier New" pitchFamily="49" charset="0"/>
                <a:cs typeface="Courier New" pitchFamily="49" charset="0"/>
              </a:rPr>
              <a:t> </a:t>
            </a:r>
            <a:r>
              <a:rPr lang="en-US" b="1" dirty="0" smtClean="0">
                <a:solidFill>
                  <a:srgbClr val="800000"/>
                </a:solidFill>
                <a:latin typeface="Courier New" pitchFamily="49" charset="0"/>
                <a:cs typeface="Courier New" pitchFamily="49" charset="0"/>
              </a:rPr>
              <a:t>   </a:t>
            </a:r>
            <a:r>
              <a:rPr lang="en-US" b="1" dirty="0" smtClean="0">
                <a:solidFill>
                  <a:schemeClr val="accent4"/>
                </a:solidFill>
                <a:latin typeface="Courier New" pitchFamily="49" charset="0"/>
                <a:cs typeface="Courier New" pitchFamily="49" charset="0"/>
              </a:rPr>
              <a:t>width</a:t>
            </a:r>
            <a:r>
              <a:rPr lang="en-US" b="1" dirty="0" smtClean="0">
                <a:solidFill>
                  <a:srgbClr val="A9B7C6"/>
                </a:solidFill>
                <a:latin typeface="Courier New" pitchFamily="49" charset="0"/>
                <a:cs typeface="Courier New" pitchFamily="49" charset="0"/>
              </a:rPr>
              <a:t>: 100</a:t>
            </a:r>
            <a:endParaRPr lang="en-US" b="1" dirty="0">
              <a:solidFill>
                <a:srgbClr val="A9B7C6"/>
              </a:solidFill>
              <a:latin typeface="Courier New" pitchFamily="49" charset="0"/>
              <a:cs typeface="Courier New" pitchFamily="49" charset="0"/>
            </a:endParaRPr>
          </a:p>
          <a:p>
            <a:pPr defTabSz="914400" eaLnBrk="0" fontAlgn="base" hangingPunct="0">
              <a:spcBef>
                <a:spcPct val="0"/>
              </a:spcBef>
              <a:spcAft>
                <a:spcPct val="0"/>
              </a:spcAft>
            </a:pPr>
            <a:r>
              <a:rPr lang="en-US" b="1" dirty="0" smtClean="0">
                <a:solidFill>
                  <a:srgbClr val="800000"/>
                </a:solidFill>
                <a:latin typeface="Courier New" pitchFamily="49" charset="0"/>
                <a:cs typeface="Courier New" pitchFamily="49" charset="0"/>
              </a:rPr>
              <a:t>    </a:t>
            </a:r>
            <a:r>
              <a:rPr lang="en-US" b="1" dirty="0" smtClean="0">
                <a:solidFill>
                  <a:schemeClr val="accent4"/>
                </a:solidFill>
                <a:latin typeface="Courier New" pitchFamily="49" charset="0"/>
                <a:cs typeface="Courier New" pitchFamily="49" charset="0"/>
              </a:rPr>
              <a:t>height</a:t>
            </a:r>
            <a:r>
              <a:rPr lang="en-US" b="1" dirty="0" smtClean="0">
                <a:solidFill>
                  <a:srgbClr val="A9B7C6"/>
                </a:solidFill>
                <a:latin typeface="Courier New" pitchFamily="49" charset="0"/>
                <a:cs typeface="Courier New" pitchFamily="49" charset="0"/>
              </a:rPr>
              <a:t>: 100</a:t>
            </a:r>
          </a:p>
          <a:p>
            <a:pPr defTabSz="914400" eaLnBrk="0" fontAlgn="base" hangingPunct="0">
              <a:spcBef>
                <a:spcPct val="0"/>
              </a:spcBef>
              <a:spcAft>
                <a:spcPct val="0"/>
              </a:spcAft>
            </a:pPr>
            <a:r>
              <a:rPr lang="en-US" b="1" dirty="0" smtClean="0">
                <a:solidFill>
                  <a:srgbClr val="800000"/>
                </a:solidFill>
                <a:latin typeface="Courier New" pitchFamily="49" charset="0"/>
                <a:cs typeface="Courier New" pitchFamily="49" charset="0"/>
              </a:rPr>
              <a:t>    </a:t>
            </a:r>
            <a:r>
              <a:rPr lang="en-US" b="1" dirty="0" smtClean="0">
                <a:solidFill>
                  <a:schemeClr val="accent4"/>
                </a:solidFill>
                <a:latin typeface="Courier New" pitchFamily="49" charset="0"/>
                <a:cs typeface="Courier New" pitchFamily="49" charset="0"/>
              </a:rPr>
              <a:t>color</a:t>
            </a:r>
            <a:r>
              <a:rPr lang="en-US" b="1" dirty="0" smtClean="0">
                <a:solidFill>
                  <a:srgbClr val="A9B7C6"/>
                </a:solidFill>
                <a:latin typeface="Courier New" pitchFamily="49" charset="0"/>
                <a:cs typeface="Courier New" pitchFamily="49" charset="0"/>
              </a:rPr>
              <a:t>:</a:t>
            </a:r>
            <a:r>
              <a:rPr lang="en-US" b="1" dirty="0" smtClean="0">
                <a:solidFill>
                  <a:srgbClr val="C0C0C0"/>
                </a:solidFill>
                <a:latin typeface="Courier New" pitchFamily="49" charset="0"/>
                <a:cs typeface="Courier New" pitchFamily="49" charset="0"/>
              </a:rPr>
              <a:t> </a:t>
            </a:r>
            <a:r>
              <a:rPr lang="en-US" b="1" dirty="0" smtClean="0">
                <a:solidFill>
                  <a:srgbClr val="6A8759"/>
                </a:solidFill>
                <a:latin typeface="Courier New" panose="02070309020205020404" pitchFamily="49" charset="0"/>
                <a:cs typeface="Courier New" panose="02070309020205020404" pitchFamily="49" charset="0"/>
              </a:rPr>
              <a:t>"#ff0000"</a:t>
            </a:r>
          </a:p>
          <a:p>
            <a:pPr defTabSz="914400" eaLnBrk="0" fontAlgn="base" hangingPunct="0">
              <a:spcBef>
                <a:spcPct val="0"/>
              </a:spcBef>
              <a:spcAft>
                <a:spcPct val="0"/>
              </a:spcAft>
            </a:pPr>
            <a:r>
              <a:rPr lang="en-US" b="1" dirty="0" smtClean="0">
                <a:solidFill>
                  <a:srgbClr val="6A8759"/>
                </a:solidFill>
                <a:latin typeface="Courier New" panose="02070309020205020404" pitchFamily="49" charset="0"/>
                <a:cs typeface="Courier New" panose="02070309020205020404" pitchFamily="49" charset="0"/>
              </a:rPr>
              <a:t>  </a:t>
            </a:r>
            <a:r>
              <a:rPr lang="en-US" b="1" dirty="0" smtClean="0">
                <a:solidFill>
                  <a:srgbClr val="A9B7C6"/>
                </a:solidFill>
                <a:latin typeface="Courier New" pitchFamily="49" charset="0"/>
                <a:cs typeface="Courier New" pitchFamily="49" charset="0"/>
              </a:rPr>
              <a:t>}</a:t>
            </a:r>
            <a:endParaRPr lang="en-US" b="1" dirty="0">
              <a:solidFill>
                <a:srgbClr val="A9B7C6"/>
              </a:solidFill>
              <a:latin typeface="Courier New" pitchFamily="49" charset="0"/>
              <a:cs typeface="Courier New" pitchFamily="49" charset="0"/>
            </a:endParaRPr>
          </a:p>
          <a:p>
            <a:pPr defTabSz="914400" eaLnBrk="0" fontAlgn="base" hangingPunct="0">
              <a:spcBef>
                <a:spcPct val="0"/>
              </a:spcBef>
              <a:spcAft>
                <a:spcPct val="0"/>
              </a:spcAft>
            </a:pPr>
            <a:r>
              <a:rPr lang="en-US" b="1" dirty="0" smtClean="0">
                <a:solidFill>
                  <a:srgbClr val="A9B7C6"/>
                </a:solidFill>
                <a:latin typeface="Courier New" pitchFamily="49" charset="0"/>
                <a:cs typeface="Courier New" pitchFamily="49" charset="0"/>
              </a:rPr>
              <a:t>}</a:t>
            </a:r>
            <a:endParaRPr lang="en-US" b="1" dirty="0">
              <a:solidFill>
                <a:srgbClr val="A9B7C6"/>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58073405"/>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QML: </a:t>
            </a:r>
            <a:r>
              <a:rPr lang="en-US" dirty="0" smtClean="0">
                <a:solidFill>
                  <a:schemeClr val="accent1"/>
                </a:solidFill>
              </a:rPr>
              <a:t>SYNTAX</a:t>
            </a:r>
            <a:endParaRPr lang="en-US" dirty="0">
              <a:solidFill>
                <a:schemeClr val="accent1"/>
              </a:solidFill>
            </a:endParaRPr>
          </a:p>
        </p:txBody>
      </p:sp>
      <p:sp>
        <p:nvSpPr>
          <p:cNvPr id="5" name="Content Placeholder 4"/>
          <p:cNvSpPr>
            <a:spLocks noGrp="1"/>
          </p:cNvSpPr>
          <p:nvPr>
            <p:ph sz="quarter" idx="11"/>
          </p:nvPr>
        </p:nvSpPr>
        <p:spPr>
          <a:xfrm>
            <a:off x="286941" y="897732"/>
            <a:ext cx="4056459" cy="4099718"/>
          </a:xfrm>
        </p:spPr>
        <p:txBody>
          <a:bodyPr>
            <a:normAutofit/>
          </a:bodyPr>
          <a:lstStyle/>
          <a:p>
            <a:r>
              <a:rPr lang="en-US" dirty="0" smtClean="0"/>
              <a:t>All QML objects can have handlers on specific events.</a:t>
            </a:r>
          </a:p>
          <a:p>
            <a:r>
              <a:rPr lang="en-US" dirty="0" smtClean="0"/>
              <a:t>These handlers can be written as usual JavaScript functions.</a:t>
            </a:r>
          </a:p>
          <a:p>
            <a:r>
              <a:rPr lang="en-US" dirty="0" smtClean="0"/>
              <a:t>System functions and constants can be accessed via </a:t>
            </a:r>
            <a:r>
              <a:rPr lang="en-US" dirty="0" smtClean="0">
                <a:solidFill>
                  <a:schemeClr val="accent3"/>
                </a:solidFill>
              </a:rPr>
              <a:t>"Qt."</a:t>
            </a:r>
            <a:r>
              <a:rPr lang="en-US" dirty="0" smtClean="0"/>
              <a:t>.</a:t>
            </a:r>
            <a:endParaRPr lang="en-US" dirty="0"/>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defTabSz="914400" eaLnBrk="0" fontAlgn="base" hangingPunct="0">
              <a:spcBef>
                <a:spcPct val="0"/>
              </a:spcBef>
              <a:spcAft>
                <a:spcPct val="0"/>
              </a:spcAft>
            </a:pPr>
            <a:r>
              <a:rPr lang="en-US" sz="1800" b="1" dirty="0" smtClean="0">
                <a:solidFill>
                  <a:srgbClr val="9876AA"/>
                </a:solidFill>
                <a:latin typeface="Courier New" pitchFamily="49" charset="0"/>
                <a:cs typeface="Courier New" panose="02070309020205020404" pitchFamily="49" charset="0"/>
              </a:rPr>
              <a:t>Button </a:t>
            </a:r>
            <a:r>
              <a:rPr lang="en-US" sz="1800" b="1" dirty="0">
                <a:solidFill>
                  <a:srgbClr val="A9B7C6"/>
                </a:solidFill>
                <a:latin typeface="Courier New" pitchFamily="49" charset="0"/>
                <a:cs typeface="Courier New" pitchFamily="49" charset="0"/>
              </a:rPr>
              <a:t>{</a:t>
            </a:r>
          </a:p>
          <a:p>
            <a:pPr defTabSz="914400" eaLnBrk="0" fontAlgn="base" hangingPunct="0">
              <a:spcBef>
                <a:spcPct val="0"/>
              </a:spcBef>
              <a:spcAft>
                <a:spcPct val="0"/>
              </a:spcAft>
            </a:pPr>
            <a:r>
              <a:rPr lang="en-US" sz="1800" b="1" dirty="0">
                <a:solidFill>
                  <a:srgbClr val="800000"/>
                </a:solidFill>
                <a:latin typeface="Courier New" pitchFamily="49" charset="0"/>
                <a:cs typeface="Courier New" pitchFamily="49" charset="0"/>
              </a:rPr>
              <a:t> </a:t>
            </a:r>
            <a:r>
              <a:rPr lang="en-US" sz="1800" b="1" dirty="0" smtClean="0">
                <a:solidFill>
                  <a:srgbClr val="800000"/>
                </a:solidFill>
                <a:latin typeface="Courier New" pitchFamily="49" charset="0"/>
                <a:cs typeface="Courier New" pitchFamily="49" charset="0"/>
              </a:rPr>
              <a:t> </a:t>
            </a:r>
            <a:r>
              <a:rPr lang="en-US" sz="1800" b="1" dirty="0">
                <a:solidFill>
                  <a:schemeClr val="accent4"/>
                </a:solidFill>
                <a:latin typeface="Courier New" pitchFamily="49" charset="0"/>
                <a:cs typeface="Courier New" pitchFamily="49" charset="0"/>
              </a:rPr>
              <a:t>x</a:t>
            </a:r>
            <a:r>
              <a:rPr lang="en-US" sz="1800" b="1" dirty="0">
                <a:solidFill>
                  <a:srgbClr val="A9B7C6"/>
                </a:solidFill>
                <a:latin typeface="Courier New" pitchFamily="49" charset="0"/>
                <a:cs typeface="Courier New" pitchFamily="49" charset="0"/>
              </a:rPr>
              <a:t>: 0</a:t>
            </a:r>
          </a:p>
          <a:p>
            <a:pPr defTabSz="914400" eaLnBrk="0" fontAlgn="base" hangingPunct="0">
              <a:spcBef>
                <a:spcPct val="0"/>
              </a:spcBef>
              <a:spcAft>
                <a:spcPct val="0"/>
              </a:spcAft>
            </a:pPr>
            <a:r>
              <a:rPr lang="en-US" sz="1800" b="1" dirty="0">
                <a:solidFill>
                  <a:srgbClr val="800000"/>
                </a:solidFill>
                <a:latin typeface="Courier New" pitchFamily="49" charset="0"/>
                <a:cs typeface="Courier New" pitchFamily="49" charset="0"/>
              </a:rPr>
              <a:t> </a:t>
            </a:r>
            <a:r>
              <a:rPr lang="en-US" sz="1800" b="1" dirty="0" smtClean="0">
                <a:solidFill>
                  <a:srgbClr val="800000"/>
                </a:solidFill>
                <a:latin typeface="Courier New" pitchFamily="49" charset="0"/>
                <a:cs typeface="Courier New" pitchFamily="49" charset="0"/>
              </a:rPr>
              <a:t> </a:t>
            </a:r>
            <a:r>
              <a:rPr lang="en-US" sz="1800" b="1" dirty="0">
                <a:solidFill>
                  <a:schemeClr val="accent4"/>
                </a:solidFill>
                <a:latin typeface="Courier New" pitchFamily="49" charset="0"/>
                <a:cs typeface="Courier New" pitchFamily="49" charset="0"/>
              </a:rPr>
              <a:t>y</a:t>
            </a:r>
            <a:r>
              <a:rPr lang="en-US" sz="1800" b="1" dirty="0">
                <a:solidFill>
                  <a:srgbClr val="A9B7C6"/>
                </a:solidFill>
                <a:latin typeface="Courier New" pitchFamily="49" charset="0"/>
                <a:cs typeface="Courier New" pitchFamily="49" charset="0"/>
              </a:rPr>
              <a:t>: 0</a:t>
            </a:r>
          </a:p>
          <a:p>
            <a:pPr defTabSz="914400" eaLnBrk="0" fontAlgn="base" hangingPunct="0">
              <a:spcBef>
                <a:spcPct val="0"/>
              </a:spcBef>
              <a:spcAft>
                <a:spcPct val="0"/>
              </a:spcAft>
            </a:pPr>
            <a:r>
              <a:rPr lang="en-US" sz="1800" b="1" dirty="0">
                <a:solidFill>
                  <a:srgbClr val="800000"/>
                </a:solidFill>
                <a:latin typeface="Courier New" pitchFamily="49" charset="0"/>
                <a:cs typeface="Courier New" pitchFamily="49" charset="0"/>
              </a:rPr>
              <a:t> </a:t>
            </a:r>
            <a:r>
              <a:rPr lang="en-US" sz="1800" b="1" dirty="0" smtClean="0">
                <a:solidFill>
                  <a:srgbClr val="800000"/>
                </a:solidFill>
                <a:latin typeface="Courier New" pitchFamily="49" charset="0"/>
                <a:cs typeface="Courier New" pitchFamily="49" charset="0"/>
              </a:rPr>
              <a:t> </a:t>
            </a:r>
            <a:r>
              <a:rPr lang="en-US" sz="1800" b="1" dirty="0">
                <a:solidFill>
                  <a:schemeClr val="accent4"/>
                </a:solidFill>
                <a:latin typeface="Courier New" pitchFamily="49" charset="0"/>
                <a:cs typeface="Courier New" pitchFamily="49" charset="0"/>
              </a:rPr>
              <a:t>width</a:t>
            </a:r>
            <a:r>
              <a:rPr lang="en-US" sz="1800" b="1" dirty="0">
                <a:solidFill>
                  <a:srgbClr val="A9B7C6"/>
                </a:solidFill>
                <a:latin typeface="Courier New" pitchFamily="49" charset="0"/>
                <a:cs typeface="Courier New" pitchFamily="49" charset="0"/>
              </a:rPr>
              <a:t>: 20</a:t>
            </a:r>
          </a:p>
          <a:p>
            <a:pPr defTabSz="914400" eaLnBrk="0" fontAlgn="base" hangingPunct="0">
              <a:spcBef>
                <a:spcPct val="0"/>
              </a:spcBef>
              <a:spcAft>
                <a:spcPct val="0"/>
              </a:spcAft>
            </a:pPr>
            <a:r>
              <a:rPr lang="en-US" sz="1800" b="1" dirty="0">
                <a:solidFill>
                  <a:srgbClr val="800000"/>
                </a:solidFill>
                <a:latin typeface="Courier New" pitchFamily="49" charset="0"/>
                <a:cs typeface="Courier New" pitchFamily="49" charset="0"/>
              </a:rPr>
              <a:t> </a:t>
            </a:r>
            <a:r>
              <a:rPr lang="en-US" sz="1800" b="1" dirty="0" smtClean="0">
                <a:solidFill>
                  <a:srgbClr val="800000"/>
                </a:solidFill>
                <a:latin typeface="Courier New" pitchFamily="49" charset="0"/>
                <a:cs typeface="Courier New" pitchFamily="49" charset="0"/>
              </a:rPr>
              <a:t> </a:t>
            </a:r>
            <a:r>
              <a:rPr lang="en-US" sz="1800" b="1" dirty="0">
                <a:solidFill>
                  <a:schemeClr val="accent4"/>
                </a:solidFill>
                <a:latin typeface="Courier New" pitchFamily="49" charset="0"/>
                <a:cs typeface="Courier New" pitchFamily="49" charset="0"/>
              </a:rPr>
              <a:t>height</a:t>
            </a:r>
            <a:r>
              <a:rPr lang="en-US" sz="1800" b="1" dirty="0">
                <a:solidFill>
                  <a:srgbClr val="A9B7C6"/>
                </a:solidFill>
                <a:latin typeface="Courier New" pitchFamily="49" charset="0"/>
                <a:cs typeface="Courier New" pitchFamily="49" charset="0"/>
              </a:rPr>
              <a:t>: 20</a:t>
            </a:r>
          </a:p>
          <a:p>
            <a:pPr defTabSz="914400" eaLnBrk="0" fontAlgn="base" hangingPunct="0">
              <a:spcBef>
                <a:spcPct val="0"/>
              </a:spcBef>
              <a:spcAft>
                <a:spcPct val="0"/>
              </a:spcAft>
            </a:pPr>
            <a:r>
              <a:rPr lang="en-US" sz="1800" b="1" dirty="0">
                <a:solidFill>
                  <a:srgbClr val="800000"/>
                </a:solidFill>
                <a:latin typeface="Courier New" pitchFamily="49" charset="0"/>
                <a:cs typeface="Courier New" pitchFamily="49" charset="0"/>
              </a:rPr>
              <a:t> </a:t>
            </a:r>
            <a:r>
              <a:rPr lang="en-US" sz="1800" b="1" dirty="0" smtClean="0">
                <a:solidFill>
                  <a:srgbClr val="800000"/>
                </a:solidFill>
                <a:latin typeface="Courier New" pitchFamily="49" charset="0"/>
                <a:cs typeface="Courier New" pitchFamily="49" charset="0"/>
              </a:rPr>
              <a:t> </a:t>
            </a:r>
            <a:r>
              <a:rPr lang="en-US" sz="1800" b="1" dirty="0" err="1">
                <a:solidFill>
                  <a:schemeClr val="accent4"/>
                </a:solidFill>
                <a:latin typeface="Courier New" pitchFamily="49" charset="0"/>
                <a:cs typeface="Courier New" pitchFamily="49" charset="0"/>
              </a:rPr>
              <a:t>onClicked</a:t>
            </a:r>
            <a:r>
              <a:rPr lang="en-US" sz="1800" b="1" dirty="0">
                <a:solidFill>
                  <a:srgbClr val="A9B7C6"/>
                </a:solidFill>
                <a:latin typeface="Courier New" pitchFamily="49" charset="0"/>
                <a:cs typeface="Courier New" pitchFamily="49" charset="0"/>
              </a:rPr>
              <a:t>:</a:t>
            </a:r>
            <a:r>
              <a:rPr lang="en-US" sz="1800" b="1" dirty="0">
                <a:solidFill>
                  <a:srgbClr val="C0C0C0"/>
                </a:solidFill>
                <a:latin typeface="Courier New" pitchFamily="49" charset="0"/>
                <a:cs typeface="Courier New" pitchFamily="49" charset="0"/>
              </a:rPr>
              <a:t> </a:t>
            </a:r>
            <a:r>
              <a:rPr lang="en-US" sz="1800" b="1" dirty="0">
                <a:solidFill>
                  <a:srgbClr val="CC7832"/>
                </a:solidFill>
                <a:latin typeface="Courier New" pitchFamily="49" charset="0"/>
                <a:cs typeface="Courier New" panose="02070309020205020404" pitchFamily="49" charset="0"/>
              </a:rPr>
              <a:t>function</a:t>
            </a:r>
            <a:r>
              <a:rPr lang="en-US" sz="1800" b="1" dirty="0">
                <a:solidFill>
                  <a:srgbClr val="A9B7C6"/>
                </a:solidFill>
                <a:latin typeface="Courier New" pitchFamily="49" charset="0"/>
                <a:cs typeface="Courier New" pitchFamily="49" charset="0"/>
              </a:rPr>
              <a:t>() {</a:t>
            </a:r>
          </a:p>
          <a:p>
            <a:pPr defTabSz="914400" eaLnBrk="0" fontAlgn="base" hangingPunct="0">
              <a:spcBef>
                <a:spcPct val="0"/>
              </a:spcBef>
              <a:spcAft>
                <a:spcPct val="0"/>
              </a:spcAft>
            </a:pPr>
            <a:r>
              <a:rPr lang="en-US" sz="1800" b="1" i="1" dirty="0">
                <a:solidFill>
                  <a:srgbClr val="000000"/>
                </a:solidFill>
                <a:latin typeface="Courier New" pitchFamily="49" charset="0"/>
                <a:cs typeface="Courier New" pitchFamily="49" charset="0"/>
              </a:rPr>
              <a:t> </a:t>
            </a:r>
            <a:r>
              <a:rPr lang="en-US" sz="1800" b="1" i="1" dirty="0" smtClean="0">
                <a:solidFill>
                  <a:srgbClr val="000000"/>
                </a:solidFill>
                <a:latin typeface="Courier New" pitchFamily="49" charset="0"/>
                <a:cs typeface="Courier New" pitchFamily="49" charset="0"/>
              </a:rPr>
              <a:t>   </a:t>
            </a:r>
            <a:r>
              <a:rPr lang="en-US" sz="1800" b="1" i="1" dirty="0">
                <a:solidFill>
                  <a:srgbClr val="A9B7C6"/>
                </a:solidFill>
                <a:latin typeface="Courier New" pitchFamily="49" charset="0"/>
                <a:cs typeface="Courier New" pitchFamily="49" charset="0"/>
              </a:rPr>
              <a:t>rect1</a:t>
            </a:r>
            <a:r>
              <a:rPr lang="en-US" sz="1800" b="1" dirty="0">
                <a:solidFill>
                  <a:srgbClr val="A9B7C6"/>
                </a:solidFill>
                <a:latin typeface="Courier New" pitchFamily="49" charset="0"/>
                <a:cs typeface="Courier New" pitchFamily="49" charset="0"/>
              </a:rPr>
              <a:t>.visible = false;</a:t>
            </a:r>
          </a:p>
          <a:p>
            <a:pPr defTabSz="914400" eaLnBrk="0" fontAlgn="base" hangingPunct="0">
              <a:spcBef>
                <a:spcPct val="0"/>
              </a:spcBef>
              <a:spcAft>
                <a:spcPct val="0"/>
              </a:spcAft>
            </a:pPr>
            <a:r>
              <a:rPr lang="en-US" sz="1800" b="1" dirty="0">
                <a:solidFill>
                  <a:srgbClr val="A9B7C6"/>
                </a:solidFill>
                <a:latin typeface="Courier New" pitchFamily="49" charset="0"/>
                <a:cs typeface="Courier New" pitchFamily="49" charset="0"/>
              </a:rPr>
              <a:t>  </a:t>
            </a:r>
            <a:r>
              <a:rPr lang="en-US" sz="1800" b="1" dirty="0" smtClean="0">
                <a:solidFill>
                  <a:srgbClr val="A9B7C6"/>
                </a:solidFill>
                <a:latin typeface="Courier New" pitchFamily="49" charset="0"/>
                <a:cs typeface="Courier New" pitchFamily="49" charset="0"/>
              </a:rPr>
              <a:t>}</a:t>
            </a:r>
          </a:p>
          <a:p>
            <a:pPr defTabSz="914400" eaLnBrk="0" fontAlgn="base" hangingPunct="0">
              <a:spcBef>
                <a:spcPct val="0"/>
              </a:spcBef>
              <a:spcAft>
                <a:spcPct val="0"/>
              </a:spcAft>
            </a:pPr>
            <a:r>
              <a:rPr lang="en-US" sz="1800" b="1" dirty="0">
                <a:solidFill>
                  <a:srgbClr val="A9B7C6"/>
                </a:solidFill>
                <a:latin typeface="Courier New" pitchFamily="49" charset="0"/>
                <a:cs typeface="Courier New" pitchFamily="49" charset="0"/>
              </a:rPr>
              <a:t> </a:t>
            </a:r>
            <a:r>
              <a:rPr lang="en-US" sz="1800" b="1" dirty="0" smtClean="0">
                <a:solidFill>
                  <a:srgbClr val="A9B7C6"/>
                </a:solidFill>
                <a:latin typeface="Courier New" pitchFamily="49" charset="0"/>
                <a:cs typeface="Courier New" pitchFamily="49" charset="0"/>
              </a:rPr>
              <a:t> </a:t>
            </a:r>
            <a:r>
              <a:rPr lang="en-US" sz="1800" b="1" dirty="0" err="1">
                <a:solidFill>
                  <a:schemeClr val="accent4"/>
                </a:solidFill>
                <a:latin typeface="Courier New" pitchFamily="49" charset="0"/>
                <a:cs typeface="Courier New" pitchFamily="49" charset="0"/>
              </a:rPr>
              <a:t>onDestroyed</a:t>
            </a:r>
            <a:r>
              <a:rPr lang="en-US" sz="1800" b="1" dirty="0">
                <a:solidFill>
                  <a:srgbClr val="C0C0C0"/>
                </a:solidFill>
                <a:latin typeface="Courier New" pitchFamily="49" charset="0"/>
                <a:cs typeface="Courier New" pitchFamily="49" charset="0"/>
              </a:rPr>
              <a:t>: </a:t>
            </a:r>
            <a:r>
              <a:rPr lang="en-US" sz="1800" b="1" dirty="0" err="1">
                <a:solidFill>
                  <a:srgbClr val="6897BB"/>
                </a:solidFill>
                <a:latin typeface="Courier New" panose="02070309020205020404" pitchFamily="49" charset="0"/>
                <a:cs typeface="Courier New" panose="02070309020205020404" pitchFamily="49" charset="0"/>
              </a:rPr>
              <a:t>Qt</a:t>
            </a:r>
            <a:r>
              <a:rPr lang="en-US" sz="1800" b="1" dirty="0" err="1">
                <a:solidFill>
                  <a:srgbClr val="A9B7C6"/>
                </a:solidFill>
                <a:latin typeface="Courier New" pitchFamily="49" charset="0"/>
                <a:cs typeface="Courier New" pitchFamily="49" charset="0"/>
              </a:rPr>
              <a:t>.quit</a:t>
            </a:r>
            <a:r>
              <a:rPr lang="en-US" sz="1800" b="1" dirty="0">
                <a:solidFill>
                  <a:srgbClr val="A9B7C6"/>
                </a:solidFill>
                <a:latin typeface="Courier New" pitchFamily="49" charset="0"/>
                <a:cs typeface="Courier New" pitchFamily="49" charset="0"/>
              </a:rPr>
              <a:t>();</a:t>
            </a:r>
          </a:p>
          <a:p>
            <a:pPr defTabSz="914400" eaLnBrk="0" fontAlgn="base" hangingPunct="0">
              <a:spcBef>
                <a:spcPct val="0"/>
              </a:spcBef>
              <a:spcAft>
                <a:spcPct val="0"/>
              </a:spcAft>
            </a:pPr>
            <a:r>
              <a:rPr lang="en-US" sz="1800" b="1" dirty="0">
                <a:solidFill>
                  <a:srgbClr val="A9B7C6"/>
                </a:solidFill>
                <a:latin typeface="Courier New" pitchFamily="49" charset="0"/>
                <a:cs typeface="Courier New" pitchFamily="49" charset="0"/>
              </a:rPr>
              <a:t>}</a:t>
            </a:r>
          </a:p>
        </p:txBody>
      </p:sp>
    </p:spTree>
    <p:extLst>
      <p:ext uri="{BB962C8B-B14F-4D97-AF65-F5344CB8AC3E}">
        <p14:creationId xmlns:p14="http://schemas.microsoft.com/office/powerpoint/2010/main" val="4117626392"/>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QML: </a:t>
            </a:r>
            <a:r>
              <a:rPr lang="en-US" dirty="0" smtClean="0">
                <a:solidFill>
                  <a:schemeClr val="accent1"/>
                </a:solidFill>
              </a:rPr>
              <a:t>DEMO</a:t>
            </a:r>
            <a:endParaRPr lang="ru-RU" dirty="0">
              <a:solidFill>
                <a:schemeClr val="accent1"/>
              </a:solidFill>
            </a:endParaRPr>
          </a:p>
        </p:txBody>
      </p:sp>
      <p:sp>
        <p:nvSpPr>
          <p:cNvPr id="3" name="Content Placeholder 2"/>
          <p:cNvSpPr>
            <a:spLocks noGrp="1"/>
          </p:cNvSpPr>
          <p:nvPr>
            <p:ph sz="quarter" idx="11"/>
          </p:nvPr>
        </p:nvSpPr>
        <p:spPr/>
        <p:txBody>
          <a:bodyPr/>
          <a:lstStyle/>
          <a:p>
            <a:r>
              <a:rPr lang="en-US" dirty="0" smtClean="0"/>
              <a:t>Demo:</a:t>
            </a:r>
          </a:p>
          <a:p>
            <a:pPr lvl="1"/>
            <a:r>
              <a:rPr lang="en-US" dirty="0" smtClean="0"/>
              <a:t>Creating Qt Quick projects</a:t>
            </a:r>
          </a:p>
          <a:p>
            <a:pPr lvl="1"/>
            <a:r>
              <a:rPr lang="en-US" dirty="0" smtClean="0">
                <a:solidFill>
                  <a:schemeClr val="accent3"/>
                </a:solidFill>
              </a:rPr>
              <a:t>.pro</a:t>
            </a:r>
            <a:r>
              <a:rPr lang="en-US" dirty="0" smtClean="0"/>
              <a:t>-files settings</a:t>
            </a:r>
          </a:p>
          <a:p>
            <a:pPr lvl="1"/>
            <a:r>
              <a:rPr lang="en-US" dirty="0" smtClean="0"/>
              <a:t>QML files: location and syntax</a:t>
            </a:r>
          </a:p>
          <a:p>
            <a:pPr lvl="1"/>
            <a:r>
              <a:rPr lang="en-US" dirty="0" smtClean="0"/>
              <a:t>Qt Designer</a:t>
            </a:r>
            <a:r>
              <a:rPr lang="en-US" dirty="0"/>
              <a:t> </a:t>
            </a:r>
            <a:r>
              <a:rPr lang="en-US" dirty="0" smtClean="0"/>
              <a:t>for Qt Quick projects</a:t>
            </a:r>
          </a:p>
        </p:txBody>
      </p:sp>
    </p:spTree>
    <p:extLst>
      <p:ext uri="{BB962C8B-B14F-4D97-AF65-F5344CB8AC3E}">
        <p14:creationId xmlns:p14="http://schemas.microsoft.com/office/powerpoint/2010/main" val="3350473505"/>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qT</a:t>
            </a:r>
            <a:r>
              <a:rPr lang="en-US" dirty="0" smtClean="0"/>
              <a:t> QUICK AND </a:t>
            </a:r>
            <a:r>
              <a:rPr lang="en-US" dirty="0" err="1" smtClean="0"/>
              <a:t>Qml</a:t>
            </a:r>
            <a:r>
              <a:rPr lang="en-US" dirty="0" smtClean="0"/>
              <a:t>: </a:t>
            </a:r>
            <a:r>
              <a:rPr lang="en-US" dirty="0" smtClean="0">
                <a:solidFill>
                  <a:schemeClr val="accent1"/>
                </a:solidFill>
              </a:rPr>
              <a:t>SUMMARY</a:t>
            </a:r>
            <a:endParaRPr lang="en-US" dirty="0">
              <a:solidFill>
                <a:schemeClr val="accent1"/>
              </a:solidFill>
            </a:endParaRPr>
          </a:p>
        </p:txBody>
      </p:sp>
      <p:sp>
        <p:nvSpPr>
          <p:cNvPr id="5" name="Content Placeholder 4"/>
          <p:cNvSpPr>
            <a:spLocks noGrp="1"/>
          </p:cNvSpPr>
          <p:nvPr>
            <p:ph sz="quarter" idx="11"/>
          </p:nvPr>
        </p:nvSpPr>
        <p:spPr/>
        <p:txBody>
          <a:bodyPr>
            <a:normAutofit/>
          </a:bodyPr>
          <a:lstStyle/>
          <a:p>
            <a:r>
              <a:rPr lang="en-US" dirty="0" smtClean="0">
                <a:solidFill>
                  <a:schemeClr val="accent1"/>
                </a:solidFill>
              </a:rPr>
              <a:t>Qt Quick</a:t>
            </a:r>
          </a:p>
          <a:p>
            <a:r>
              <a:rPr lang="en-US" dirty="0" smtClean="0">
                <a:solidFill>
                  <a:schemeClr val="accent1"/>
                </a:solidFill>
              </a:rPr>
              <a:t>Qt Quick modules</a:t>
            </a:r>
          </a:p>
          <a:p>
            <a:r>
              <a:rPr lang="en-US" dirty="0" smtClean="0">
                <a:solidFill>
                  <a:schemeClr val="accent1"/>
                </a:solidFill>
              </a:rPr>
              <a:t>QML</a:t>
            </a:r>
          </a:p>
          <a:p>
            <a:r>
              <a:rPr lang="en-US" dirty="0" smtClean="0">
                <a:solidFill>
                  <a:schemeClr val="accent1"/>
                </a:solidFill>
              </a:rPr>
              <a:t>QML </a:t>
            </a:r>
            <a:r>
              <a:rPr lang="en-US" dirty="0">
                <a:solidFill>
                  <a:schemeClr val="accent1"/>
                </a:solidFill>
              </a:rPr>
              <a:t>s</a:t>
            </a:r>
            <a:r>
              <a:rPr lang="en-US" dirty="0" smtClean="0">
                <a:solidFill>
                  <a:schemeClr val="accent1"/>
                </a:solidFill>
              </a:rPr>
              <a:t>yntax</a:t>
            </a:r>
          </a:p>
          <a:p>
            <a:pPr marL="0" indent="0">
              <a:buNone/>
            </a:pPr>
            <a:endParaRPr lang="en-US" dirty="0" smtClean="0">
              <a:solidFill>
                <a:schemeClr val="accent3"/>
              </a:solidFill>
            </a:endParaRPr>
          </a:p>
        </p:txBody>
      </p:sp>
    </p:spTree>
    <p:extLst>
      <p:ext uri="{BB962C8B-B14F-4D97-AF65-F5344CB8AC3E}">
        <p14:creationId xmlns:p14="http://schemas.microsoft.com/office/powerpoint/2010/main" val="379009654"/>
      </p:ext>
    </p:extLst>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qml</a:t>
            </a:r>
            <a:endParaRPr lang="ru-RU" dirty="0"/>
          </a:p>
        </p:txBody>
      </p:sp>
      <p:sp>
        <p:nvSpPr>
          <p:cNvPr id="5" name="Text Placeholder 4"/>
          <p:cNvSpPr txBox="1">
            <a:spLocks/>
          </p:cNvSpPr>
          <p:nvPr/>
        </p:nvSpPr>
        <p:spPr>
          <a:xfrm>
            <a:off x="286479" y="2311398"/>
            <a:ext cx="8593931" cy="787401"/>
          </a:xfrm>
          <a:prstGeom prst="rect">
            <a:avLst/>
          </a:prstGeom>
        </p:spPr>
        <p:txBody>
          <a:bodyPr>
            <a:noAutofit/>
          </a:bodyPr>
          <a:lstStyle>
            <a:lvl1pPr marL="270000" indent="-270000" algn="l" defTabSz="685800" rtl="0" eaLnBrk="1" latinLnBrk="0" hangingPunct="1">
              <a:lnSpc>
                <a:spcPct val="130000"/>
              </a:lnSpc>
              <a:spcBef>
                <a:spcPts val="450"/>
              </a:spcBef>
              <a:spcAft>
                <a:spcPts val="450"/>
              </a:spcAft>
              <a:buClr>
                <a:srgbClr val="BD392F"/>
              </a:buClr>
              <a:buFont typeface="Wingdings" panose="05000000000000000000" pitchFamily="2" charset="2"/>
              <a:buChar char="w"/>
              <a:defRPr sz="2100" kern="1200">
                <a:solidFill>
                  <a:srgbClr val="445469"/>
                </a:solidFill>
                <a:latin typeface="+mj-lt"/>
                <a:ea typeface="Avenir Next" charset="0"/>
                <a:cs typeface="Avenir Next" charset="0"/>
              </a:defRPr>
            </a:lvl1pPr>
            <a:lvl2pPr marL="514350" indent="-270000" algn="l" defTabSz="685800" rtl="0" eaLnBrk="1" latinLnBrk="0" hangingPunct="1">
              <a:lnSpc>
                <a:spcPct val="130000"/>
              </a:lnSpc>
              <a:spcBef>
                <a:spcPts val="450"/>
              </a:spcBef>
              <a:spcAft>
                <a:spcPts val="450"/>
              </a:spcAft>
              <a:buClr>
                <a:srgbClr val="BD392F"/>
              </a:buClr>
              <a:buFont typeface="Arial" panose="020B0604020202020204" pitchFamily="34" charset="0"/>
              <a:buChar char="­"/>
              <a:defRPr sz="1800" kern="1200">
                <a:solidFill>
                  <a:srgbClr val="445469"/>
                </a:solidFill>
                <a:latin typeface="+mj-lt"/>
                <a:ea typeface="Avenir Next" charset="0"/>
                <a:cs typeface="Avenir Next" charset="0"/>
              </a:defRPr>
            </a:lvl2pPr>
            <a:lvl3pPr marL="857250" indent="-270000" algn="l" defTabSz="685800" rtl="0" eaLnBrk="1" latinLnBrk="0" hangingPunct="1">
              <a:lnSpc>
                <a:spcPct val="130000"/>
              </a:lnSpc>
              <a:spcBef>
                <a:spcPts val="450"/>
              </a:spcBef>
              <a:spcAft>
                <a:spcPts val="450"/>
              </a:spcAft>
              <a:buClr>
                <a:srgbClr val="445469"/>
              </a:buClr>
              <a:buFont typeface="Wingdings" panose="05000000000000000000" pitchFamily="2" charset="2"/>
              <a:buChar char="w"/>
              <a:defRPr sz="1500" kern="1200">
                <a:solidFill>
                  <a:srgbClr val="445469"/>
                </a:solidFill>
                <a:latin typeface="+mj-lt"/>
                <a:ea typeface="Avenir Next" charset="0"/>
                <a:cs typeface="Avenir Next" charset="0"/>
              </a:defRPr>
            </a:lvl3pPr>
            <a:lvl4pPr marL="1200150" indent="-270000" algn="l" defTabSz="685800" rtl="0" eaLnBrk="1" latinLnBrk="0" hangingPunct="1">
              <a:lnSpc>
                <a:spcPct val="130000"/>
              </a:lnSpc>
              <a:spcBef>
                <a:spcPts val="450"/>
              </a:spcBef>
              <a:spcAft>
                <a:spcPts val="450"/>
              </a:spcAft>
              <a:buClr>
                <a:srgbClr val="445469"/>
              </a:buClr>
              <a:buFont typeface="Arial" panose="020B0604020202020204" pitchFamily="34" charset="0"/>
              <a:buChar char="­"/>
              <a:defRPr sz="1400" kern="1200">
                <a:solidFill>
                  <a:srgbClr val="445469"/>
                </a:solidFill>
                <a:latin typeface="+mj-lt"/>
                <a:ea typeface="Avenir Next" charset="0"/>
                <a:cs typeface="Avenir Next" charset="0"/>
              </a:defRPr>
            </a:lvl4pPr>
            <a:lvl5pPr marL="1543050" indent="-270000" algn="l" defTabSz="685800" rtl="0" eaLnBrk="1" latinLnBrk="0" hangingPunct="1">
              <a:lnSpc>
                <a:spcPct val="130000"/>
              </a:lnSpc>
              <a:spcBef>
                <a:spcPts val="450"/>
              </a:spcBef>
              <a:spcAft>
                <a:spcPts val="450"/>
              </a:spcAft>
              <a:buClr>
                <a:srgbClr val="445469"/>
              </a:buClr>
              <a:buFont typeface="Wingdings" panose="05000000000000000000" pitchFamily="2" charset="2"/>
              <a:buChar char="w"/>
              <a:defRPr sz="1400" kern="1200">
                <a:solidFill>
                  <a:srgbClr val="445469"/>
                </a:solidFill>
                <a:latin typeface="+mj-lt"/>
                <a:ea typeface="Avenir Next" charset="0"/>
                <a:cs typeface="Avenir Next"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3200" dirty="0" smtClean="0"/>
              <a:t>QUESTIONS?</a:t>
            </a:r>
            <a:endParaRPr lang="ru-RU" sz="3200" dirty="0"/>
          </a:p>
        </p:txBody>
      </p:sp>
    </p:spTree>
    <p:extLst>
      <p:ext uri="{BB962C8B-B14F-4D97-AF65-F5344CB8AC3E}">
        <p14:creationId xmlns:p14="http://schemas.microsoft.com/office/powerpoint/2010/main" val="3694748655"/>
      </p:ext>
    </p:extLst>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summary</a:t>
            </a:r>
            <a:endParaRPr lang="en-US" dirty="0">
              <a:solidFill>
                <a:schemeClr val="accent1"/>
              </a:solidFill>
            </a:endParaRPr>
          </a:p>
        </p:txBody>
      </p:sp>
      <p:sp>
        <p:nvSpPr>
          <p:cNvPr id="5" name="Content Placeholder 4"/>
          <p:cNvSpPr>
            <a:spLocks noGrp="1"/>
          </p:cNvSpPr>
          <p:nvPr>
            <p:ph sz="quarter" idx="11"/>
          </p:nvPr>
        </p:nvSpPr>
        <p:spPr/>
        <p:txBody>
          <a:bodyPr>
            <a:normAutofit/>
          </a:bodyPr>
          <a:lstStyle/>
          <a:p>
            <a:r>
              <a:rPr lang="en-US" dirty="0" smtClean="0">
                <a:solidFill>
                  <a:schemeClr val="accent1"/>
                </a:solidFill>
              </a:rPr>
              <a:t>Qt Overview</a:t>
            </a:r>
          </a:p>
          <a:p>
            <a:r>
              <a:rPr lang="en-US" dirty="0" smtClean="0">
                <a:solidFill>
                  <a:schemeClr val="accent1"/>
                </a:solidFill>
              </a:rPr>
              <a:t>Qt Language</a:t>
            </a:r>
          </a:p>
          <a:p>
            <a:r>
              <a:rPr lang="en-US" dirty="0" smtClean="0">
                <a:solidFill>
                  <a:schemeClr val="accent1"/>
                </a:solidFill>
              </a:rPr>
              <a:t>Containers and </a:t>
            </a:r>
            <a:r>
              <a:rPr lang="en-US" dirty="0" err="1" smtClean="0">
                <a:solidFill>
                  <a:srgbClr val="0070C0"/>
                </a:solidFill>
              </a:rPr>
              <a:t>QString</a:t>
            </a:r>
            <a:endParaRPr lang="en-US" dirty="0" smtClean="0">
              <a:solidFill>
                <a:srgbClr val="0070C0"/>
              </a:solidFill>
            </a:endParaRPr>
          </a:p>
          <a:p>
            <a:r>
              <a:rPr lang="en-US" dirty="0" smtClean="0">
                <a:solidFill>
                  <a:schemeClr val="accent1"/>
                </a:solidFill>
              </a:rPr>
              <a:t>Slots and signals</a:t>
            </a:r>
          </a:p>
          <a:p>
            <a:r>
              <a:rPr lang="en-US" dirty="0" smtClean="0">
                <a:solidFill>
                  <a:schemeClr val="accent1"/>
                </a:solidFill>
              </a:rPr>
              <a:t>GUI Widgets</a:t>
            </a:r>
          </a:p>
          <a:p>
            <a:r>
              <a:rPr lang="en-US" dirty="0" smtClean="0">
                <a:solidFill>
                  <a:schemeClr val="accent1"/>
                </a:solidFill>
              </a:rPr>
              <a:t>Properties</a:t>
            </a:r>
          </a:p>
          <a:p>
            <a:endParaRPr lang="en-US" dirty="0" smtClean="0">
              <a:solidFill>
                <a:schemeClr val="accent1"/>
              </a:solidFill>
            </a:endParaRPr>
          </a:p>
          <a:p>
            <a:pPr marL="0" indent="0">
              <a:buNone/>
            </a:pPr>
            <a:endParaRPr lang="en-US" dirty="0" smtClean="0">
              <a:solidFill>
                <a:schemeClr val="accent3"/>
              </a:solidFill>
            </a:endParaRPr>
          </a:p>
        </p:txBody>
      </p:sp>
      <p:sp>
        <p:nvSpPr>
          <p:cNvPr id="2" name="Content Placeholder 1"/>
          <p:cNvSpPr>
            <a:spLocks noGrp="1"/>
          </p:cNvSpPr>
          <p:nvPr>
            <p:ph sz="quarter" idx="12"/>
          </p:nvPr>
        </p:nvSpPr>
        <p:spPr/>
        <p:txBody>
          <a:bodyPr/>
          <a:lstStyle/>
          <a:p>
            <a:r>
              <a:rPr lang="en-US" dirty="0" smtClean="0"/>
              <a:t>Events</a:t>
            </a:r>
          </a:p>
          <a:p>
            <a:r>
              <a:rPr lang="en-US" dirty="0" smtClean="0"/>
              <a:t>Dialogs</a:t>
            </a:r>
          </a:p>
          <a:p>
            <a:r>
              <a:rPr lang="en-US" dirty="0" smtClean="0"/>
              <a:t>OS Features</a:t>
            </a:r>
          </a:p>
          <a:p>
            <a:r>
              <a:rPr lang="en-US" dirty="0" smtClean="0"/>
              <a:t>Qt SQL</a:t>
            </a:r>
          </a:p>
          <a:p>
            <a:r>
              <a:rPr lang="en-US" dirty="0" smtClean="0"/>
              <a:t>Qt Test</a:t>
            </a:r>
          </a:p>
          <a:p>
            <a:r>
              <a:rPr lang="en-US" dirty="0" smtClean="0"/>
              <a:t>Quick and QML</a:t>
            </a:r>
            <a:endParaRPr lang="en-US" dirty="0"/>
          </a:p>
        </p:txBody>
      </p:sp>
    </p:spTree>
    <p:extLst>
      <p:ext uri="{BB962C8B-B14F-4D97-AF65-F5344CB8AC3E}">
        <p14:creationId xmlns:p14="http://schemas.microsoft.com/office/powerpoint/2010/main" val="3249241002"/>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ru-RU" dirty="0"/>
          </a:p>
        </p:txBody>
      </p:sp>
      <p:sp>
        <p:nvSpPr>
          <p:cNvPr id="5" name="Text Placeholder 4"/>
          <p:cNvSpPr txBox="1">
            <a:spLocks/>
          </p:cNvSpPr>
          <p:nvPr/>
        </p:nvSpPr>
        <p:spPr>
          <a:xfrm>
            <a:off x="286479" y="2311398"/>
            <a:ext cx="8593931" cy="787401"/>
          </a:xfrm>
          <a:prstGeom prst="rect">
            <a:avLst/>
          </a:prstGeom>
        </p:spPr>
        <p:txBody>
          <a:bodyPr>
            <a:noAutofit/>
          </a:bodyPr>
          <a:lstStyle>
            <a:lvl1pPr marL="270000" indent="-270000" algn="l" defTabSz="685800" rtl="0" eaLnBrk="1" latinLnBrk="0" hangingPunct="1">
              <a:lnSpc>
                <a:spcPct val="130000"/>
              </a:lnSpc>
              <a:spcBef>
                <a:spcPts val="450"/>
              </a:spcBef>
              <a:spcAft>
                <a:spcPts val="450"/>
              </a:spcAft>
              <a:buClr>
                <a:srgbClr val="BD392F"/>
              </a:buClr>
              <a:buFont typeface="Wingdings" panose="05000000000000000000" pitchFamily="2" charset="2"/>
              <a:buChar char="w"/>
              <a:defRPr sz="2100" kern="1200">
                <a:solidFill>
                  <a:srgbClr val="445469"/>
                </a:solidFill>
                <a:latin typeface="+mj-lt"/>
                <a:ea typeface="Avenir Next" charset="0"/>
                <a:cs typeface="Avenir Next" charset="0"/>
              </a:defRPr>
            </a:lvl1pPr>
            <a:lvl2pPr marL="514350" indent="-270000" algn="l" defTabSz="685800" rtl="0" eaLnBrk="1" latinLnBrk="0" hangingPunct="1">
              <a:lnSpc>
                <a:spcPct val="130000"/>
              </a:lnSpc>
              <a:spcBef>
                <a:spcPts val="450"/>
              </a:spcBef>
              <a:spcAft>
                <a:spcPts val="450"/>
              </a:spcAft>
              <a:buClr>
                <a:srgbClr val="BD392F"/>
              </a:buClr>
              <a:buFont typeface="Arial" panose="020B0604020202020204" pitchFamily="34" charset="0"/>
              <a:buChar char="­"/>
              <a:defRPr sz="1800" kern="1200">
                <a:solidFill>
                  <a:srgbClr val="445469"/>
                </a:solidFill>
                <a:latin typeface="+mj-lt"/>
                <a:ea typeface="Avenir Next" charset="0"/>
                <a:cs typeface="Avenir Next" charset="0"/>
              </a:defRPr>
            </a:lvl2pPr>
            <a:lvl3pPr marL="857250" indent="-270000" algn="l" defTabSz="685800" rtl="0" eaLnBrk="1" latinLnBrk="0" hangingPunct="1">
              <a:lnSpc>
                <a:spcPct val="130000"/>
              </a:lnSpc>
              <a:spcBef>
                <a:spcPts val="450"/>
              </a:spcBef>
              <a:spcAft>
                <a:spcPts val="450"/>
              </a:spcAft>
              <a:buClr>
                <a:srgbClr val="445469"/>
              </a:buClr>
              <a:buFont typeface="Wingdings" panose="05000000000000000000" pitchFamily="2" charset="2"/>
              <a:buChar char="w"/>
              <a:defRPr sz="1500" kern="1200">
                <a:solidFill>
                  <a:srgbClr val="445469"/>
                </a:solidFill>
                <a:latin typeface="+mj-lt"/>
                <a:ea typeface="Avenir Next" charset="0"/>
                <a:cs typeface="Avenir Next" charset="0"/>
              </a:defRPr>
            </a:lvl3pPr>
            <a:lvl4pPr marL="1200150" indent="-270000" algn="l" defTabSz="685800" rtl="0" eaLnBrk="1" latinLnBrk="0" hangingPunct="1">
              <a:lnSpc>
                <a:spcPct val="130000"/>
              </a:lnSpc>
              <a:spcBef>
                <a:spcPts val="450"/>
              </a:spcBef>
              <a:spcAft>
                <a:spcPts val="450"/>
              </a:spcAft>
              <a:buClr>
                <a:srgbClr val="445469"/>
              </a:buClr>
              <a:buFont typeface="Arial" panose="020B0604020202020204" pitchFamily="34" charset="0"/>
              <a:buChar char="­"/>
              <a:defRPr sz="1400" kern="1200">
                <a:solidFill>
                  <a:srgbClr val="445469"/>
                </a:solidFill>
                <a:latin typeface="+mj-lt"/>
                <a:ea typeface="Avenir Next" charset="0"/>
                <a:cs typeface="Avenir Next" charset="0"/>
              </a:defRPr>
            </a:lvl4pPr>
            <a:lvl5pPr marL="1543050" indent="-270000" algn="l" defTabSz="685800" rtl="0" eaLnBrk="1" latinLnBrk="0" hangingPunct="1">
              <a:lnSpc>
                <a:spcPct val="130000"/>
              </a:lnSpc>
              <a:spcBef>
                <a:spcPts val="450"/>
              </a:spcBef>
              <a:spcAft>
                <a:spcPts val="450"/>
              </a:spcAft>
              <a:buClr>
                <a:srgbClr val="445469"/>
              </a:buClr>
              <a:buFont typeface="Wingdings" panose="05000000000000000000" pitchFamily="2" charset="2"/>
              <a:buChar char="w"/>
              <a:defRPr sz="1400" kern="1200">
                <a:solidFill>
                  <a:srgbClr val="445469"/>
                </a:solidFill>
                <a:latin typeface="+mj-lt"/>
                <a:ea typeface="Avenir Next" charset="0"/>
                <a:cs typeface="Avenir Next"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3200" dirty="0" smtClean="0"/>
              <a:t>QUESTIONS?</a:t>
            </a:r>
            <a:endParaRPr lang="ru-RU" sz="3200" dirty="0"/>
          </a:p>
        </p:txBody>
      </p:sp>
    </p:spTree>
    <p:extLst>
      <p:ext uri="{BB962C8B-B14F-4D97-AF65-F5344CB8AC3E}">
        <p14:creationId xmlns:p14="http://schemas.microsoft.com/office/powerpoint/2010/main" val="1209519551"/>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42408450"/>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Training Roadmap: </a:t>
            </a:r>
            <a:r>
              <a:rPr lang="en-US" dirty="0">
                <a:solidFill>
                  <a:schemeClr val="accent1"/>
                </a:solidFill>
              </a:rPr>
              <a:t>OVERVIEW</a:t>
            </a:r>
          </a:p>
        </p:txBody>
      </p:sp>
      <p:graphicFrame>
        <p:nvGraphicFramePr>
          <p:cNvPr id="8" name="Content Placeholder 7"/>
          <p:cNvGraphicFramePr>
            <a:graphicFrameLocks noGrp="1"/>
          </p:cNvGraphicFramePr>
          <p:nvPr>
            <p:ph sz="quarter" idx="11"/>
            <p:extLst>
              <p:ext uri="{D42A27DB-BD31-4B8C-83A1-F6EECF244321}">
                <p14:modId xmlns:p14="http://schemas.microsoft.com/office/powerpoint/2010/main" val="285062034"/>
              </p:ext>
            </p:extLst>
          </p:nvPr>
        </p:nvGraphicFramePr>
        <p:xfrm>
          <a:off x="287338" y="896938"/>
          <a:ext cx="3738322" cy="3708400"/>
        </p:xfrm>
        <a:graphic>
          <a:graphicData uri="http://schemas.openxmlformats.org/drawingml/2006/table">
            <a:tbl>
              <a:tblPr firstRow="1" bandRow="1">
                <a:tableStyleId>{2D5ABB26-0587-4C30-8999-92F81FD0307C}</a:tableStyleId>
              </a:tblPr>
              <a:tblGrid>
                <a:gridCol w="3025205">
                  <a:extLst>
                    <a:ext uri="{9D8B030D-6E8A-4147-A177-3AD203B41FA5}">
                      <a16:colId xmlns:a16="http://schemas.microsoft.com/office/drawing/2014/main" xmlns="" val="1387136116"/>
                    </a:ext>
                  </a:extLst>
                </a:gridCol>
                <a:gridCol w="713117">
                  <a:extLst>
                    <a:ext uri="{9D8B030D-6E8A-4147-A177-3AD203B41FA5}">
                      <a16:colId xmlns:a16="http://schemas.microsoft.com/office/drawing/2014/main" xmlns="" val="293830731"/>
                    </a:ext>
                  </a:extLst>
                </a:gridCol>
              </a:tblGrid>
              <a:tr h="370840">
                <a:tc>
                  <a:txBody>
                    <a:bodyPr/>
                    <a:lstStyle/>
                    <a:p>
                      <a:pPr marL="342900" indent="-342900">
                        <a:buClr>
                          <a:schemeClr val="accent4"/>
                        </a:buClr>
                        <a:buFont typeface="Wingdings" panose="05000000000000000000" pitchFamily="2" charset="2"/>
                        <a:buChar char="§"/>
                      </a:pPr>
                      <a:r>
                        <a:rPr lang="en-US" sz="1800" dirty="0" smtClean="0">
                          <a:solidFill>
                            <a:schemeClr val="accent1"/>
                          </a:solidFill>
                          <a:latin typeface="+mj-lt"/>
                        </a:rPr>
                        <a:t>Qt Overview</a:t>
                      </a:r>
                      <a:endParaRPr lang="en-US" sz="1800" dirty="0">
                        <a:solidFill>
                          <a:schemeClr val="accent1"/>
                        </a:solidFill>
                        <a:latin typeface="+mj-lt"/>
                      </a:endParaRPr>
                    </a:p>
                  </a:txBody>
                  <a:tcPr/>
                </a:tc>
                <a:tc>
                  <a:txBody>
                    <a:bodyPr/>
                    <a:lstStyle/>
                    <a:p>
                      <a:pPr algn="r"/>
                      <a:r>
                        <a:rPr lang="en-US" sz="1800" dirty="0" smtClean="0">
                          <a:solidFill>
                            <a:schemeClr val="accent1"/>
                          </a:solidFill>
                          <a:latin typeface="+mj-lt"/>
                        </a:rPr>
                        <a:t>5</a:t>
                      </a:r>
                      <a:endParaRPr lang="en-US" sz="1800" dirty="0">
                        <a:solidFill>
                          <a:schemeClr val="accent1"/>
                        </a:solidFill>
                        <a:latin typeface="+mj-lt"/>
                      </a:endParaRPr>
                    </a:p>
                  </a:txBody>
                  <a:tcPr/>
                </a:tc>
                <a:extLst>
                  <a:ext uri="{0D108BD9-81ED-4DB2-BD59-A6C34878D82A}">
                    <a16:rowId xmlns:a16="http://schemas.microsoft.com/office/drawing/2014/main" xmlns="" val="782846226"/>
                  </a:ext>
                </a:extLst>
              </a:tr>
              <a:tr h="370840">
                <a:tc>
                  <a:txBody>
                    <a:bodyPr/>
                    <a:lstStyle/>
                    <a:p>
                      <a:pPr marL="342900" indent="-342900">
                        <a:buClr>
                          <a:schemeClr val="accent4"/>
                        </a:buClr>
                        <a:buFont typeface="Wingdings" panose="05000000000000000000" pitchFamily="2" charset="2"/>
                        <a:buChar char="§"/>
                      </a:pPr>
                      <a:r>
                        <a:rPr lang="en-US" sz="1800" dirty="0" smtClean="0">
                          <a:solidFill>
                            <a:schemeClr val="accent1"/>
                          </a:solidFill>
                          <a:latin typeface="+mj-lt"/>
                        </a:rPr>
                        <a:t>Qt Language</a:t>
                      </a:r>
                      <a:endParaRPr lang="en-US" sz="1800" dirty="0">
                        <a:solidFill>
                          <a:schemeClr val="accent1"/>
                        </a:solidFill>
                        <a:latin typeface="+mj-lt"/>
                      </a:endParaRPr>
                    </a:p>
                  </a:txBody>
                  <a:tcPr/>
                </a:tc>
                <a:tc>
                  <a:txBody>
                    <a:bodyPr/>
                    <a:lstStyle/>
                    <a:p>
                      <a:pPr algn="r"/>
                      <a:r>
                        <a:rPr lang="en-US" sz="1800" dirty="0" smtClean="0">
                          <a:solidFill>
                            <a:schemeClr val="accent1"/>
                          </a:solidFill>
                          <a:latin typeface="+mj-lt"/>
                        </a:rPr>
                        <a:t>30</a:t>
                      </a:r>
                      <a:endParaRPr lang="en-US" sz="1800" dirty="0">
                        <a:solidFill>
                          <a:schemeClr val="accent1"/>
                        </a:solidFill>
                        <a:latin typeface="+mj-lt"/>
                      </a:endParaRPr>
                    </a:p>
                  </a:txBody>
                  <a:tcPr/>
                </a:tc>
                <a:extLst>
                  <a:ext uri="{0D108BD9-81ED-4DB2-BD59-A6C34878D82A}">
                    <a16:rowId xmlns:a16="http://schemas.microsoft.com/office/drawing/2014/main" xmlns="" val="2464299573"/>
                  </a:ext>
                </a:extLst>
              </a:tr>
              <a:tr h="370840">
                <a:tc>
                  <a:txBody>
                    <a:bodyPr/>
                    <a:lstStyle/>
                    <a:p>
                      <a:pPr marL="342900" indent="-342900">
                        <a:buClr>
                          <a:schemeClr val="accent4"/>
                        </a:buClr>
                        <a:buFont typeface="Wingdings" panose="05000000000000000000" pitchFamily="2" charset="2"/>
                        <a:buChar char="§"/>
                      </a:pPr>
                      <a:r>
                        <a:rPr lang="en-US" sz="1800" dirty="0" smtClean="0">
                          <a:solidFill>
                            <a:schemeClr val="accent1"/>
                          </a:solidFill>
                          <a:latin typeface="+mj-lt"/>
                        </a:rPr>
                        <a:t>Containers and </a:t>
                      </a:r>
                      <a:r>
                        <a:rPr lang="en-US" sz="1800" dirty="0" err="1" smtClean="0">
                          <a:solidFill>
                            <a:schemeClr val="accent1"/>
                          </a:solidFill>
                          <a:latin typeface="+mj-lt"/>
                        </a:rPr>
                        <a:t>QString</a:t>
                      </a:r>
                      <a:endParaRPr lang="en-US" sz="1800" dirty="0">
                        <a:solidFill>
                          <a:schemeClr val="accent1"/>
                        </a:solidFill>
                        <a:latin typeface="+mj-lt"/>
                      </a:endParaRPr>
                    </a:p>
                  </a:txBody>
                  <a:tcPr/>
                </a:tc>
                <a:tc>
                  <a:txBody>
                    <a:bodyPr/>
                    <a:lstStyle/>
                    <a:p>
                      <a:pPr algn="r"/>
                      <a:r>
                        <a:rPr lang="en-US" sz="1800" dirty="0" smtClean="0">
                          <a:solidFill>
                            <a:schemeClr val="accent1"/>
                          </a:solidFill>
                          <a:latin typeface="+mj-lt"/>
                        </a:rPr>
                        <a:t>55</a:t>
                      </a:r>
                      <a:endParaRPr lang="en-US" sz="1800" dirty="0">
                        <a:solidFill>
                          <a:schemeClr val="accent1"/>
                        </a:solidFill>
                        <a:latin typeface="+mj-lt"/>
                      </a:endParaRPr>
                    </a:p>
                  </a:txBody>
                  <a:tcPr/>
                </a:tc>
                <a:extLst>
                  <a:ext uri="{0D108BD9-81ED-4DB2-BD59-A6C34878D82A}">
                    <a16:rowId xmlns:a16="http://schemas.microsoft.com/office/drawing/2014/main" xmlns="" val="131287290"/>
                  </a:ext>
                </a:extLst>
              </a:tr>
              <a:tr h="370840">
                <a:tc>
                  <a:txBody>
                    <a:bodyPr/>
                    <a:lstStyle/>
                    <a:p>
                      <a:pPr marL="342900" indent="-342900">
                        <a:buClr>
                          <a:schemeClr val="accent4"/>
                        </a:buClr>
                        <a:buFont typeface="Wingdings" panose="05000000000000000000" pitchFamily="2" charset="2"/>
                        <a:buChar char="§"/>
                      </a:pPr>
                      <a:r>
                        <a:rPr lang="en-US" sz="1800" dirty="0" smtClean="0">
                          <a:solidFill>
                            <a:schemeClr val="accent1"/>
                          </a:solidFill>
                          <a:latin typeface="+mj-lt"/>
                        </a:rPr>
                        <a:t>Slots and signals</a:t>
                      </a:r>
                      <a:endParaRPr lang="en-US" sz="1800" dirty="0">
                        <a:solidFill>
                          <a:schemeClr val="accent1"/>
                        </a:solidFill>
                        <a:latin typeface="+mj-lt"/>
                      </a:endParaRPr>
                    </a:p>
                  </a:txBody>
                  <a:tcPr/>
                </a:tc>
                <a:tc>
                  <a:txBody>
                    <a:bodyPr/>
                    <a:lstStyle/>
                    <a:p>
                      <a:pPr algn="r"/>
                      <a:r>
                        <a:rPr lang="en-US" sz="1800" dirty="0" smtClean="0">
                          <a:solidFill>
                            <a:schemeClr val="accent1"/>
                          </a:solidFill>
                          <a:latin typeface="+mj-lt"/>
                        </a:rPr>
                        <a:t>108</a:t>
                      </a:r>
                      <a:endParaRPr lang="en-US" sz="1800" dirty="0">
                        <a:solidFill>
                          <a:schemeClr val="accent1"/>
                        </a:solidFill>
                        <a:latin typeface="+mj-lt"/>
                      </a:endParaRPr>
                    </a:p>
                  </a:txBody>
                  <a:tcPr/>
                </a:tc>
                <a:extLst>
                  <a:ext uri="{0D108BD9-81ED-4DB2-BD59-A6C34878D82A}">
                    <a16:rowId xmlns:a16="http://schemas.microsoft.com/office/drawing/2014/main" xmlns="" val="1623588158"/>
                  </a:ext>
                </a:extLst>
              </a:tr>
              <a:tr h="370840">
                <a:tc>
                  <a:txBody>
                    <a:bodyPr/>
                    <a:lstStyle/>
                    <a:p>
                      <a:pPr marL="342900" indent="-342900">
                        <a:buClr>
                          <a:schemeClr val="accent4"/>
                        </a:buClr>
                        <a:buFont typeface="Wingdings" panose="05000000000000000000" pitchFamily="2" charset="2"/>
                        <a:buChar char="§"/>
                      </a:pPr>
                      <a:r>
                        <a:rPr lang="en-US" sz="1800" dirty="0" smtClean="0">
                          <a:solidFill>
                            <a:schemeClr val="accent1"/>
                          </a:solidFill>
                          <a:latin typeface="+mj-lt"/>
                        </a:rPr>
                        <a:t>GUI Widgets</a:t>
                      </a:r>
                      <a:endParaRPr lang="en-US" sz="1800" dirty="0">
                        <a:solidFill>
                          <a:schemeClr val="accent1"/>
                        </a:solidFill>
                        <a:latin typeface="+mj-lt"/>
                      </a:endParaRPr>
                    </a:p>
                  </a:txBody>
                  <a:tcPr/>
                </a:tc>
                <a:tc>
                  <a:txBody>
                    <a:bodyPr/>
                    <a:lstStyle/>
                    <a:p>
                      <a:pPr algn="r"/>
                      <a:r>
                        <a:rPr lang="en-US" sz="1800" dirty="0" smtClean="0">
                          <a:solidFill>
                            <a:schemeClr val="accent1"/>
                          </a:solidFill>
                          <a:latin typeface="+mj-lt"/>
                        </a:rPr>
                        <a:t>139</a:t>
                      </a:r>
                      <a:endParaRPr lang="en-US" sz="1800" dirty="0">
                        <a:solidFill>
                          <a:schemeClr val="accent1"/>
                        </a:solidFill>
                        <a:latin typeface="+mj-lt"/>
                      </a:endParaRPr>
                    </a:p>
                  </a:txBody>
                  <a:tcPr/>
                </a:tc>
                <a:extLst>
                  <a:ext uri="{0D108BD9-81ED-4DB2-BD59-A6C34878D82A}">
                    <a16:rowId xmlns:a16="http://schemas.microsoft.com/office/drawing/2014/main" xmlns="" val="523879572"/>
                  </a:ext>
                </a:extLst>
              </a:tr>
              <a:tr h="370840">
                <a:tc>
                  <a:txBody>
                    <a:bodyPr/>
                    <a:lstStyle/>
                    <a:p>
                      <a:pPr marL="342900" indent="-342900">
                        <a:buClr>
                          <a:schemeClr val="accent4"/>
                        </a:buClr>
                        <a:buFont typeface="Wingdings" panose="05000000000000000000" pitchFamily="2" charset="2"/>
                        <a:buChar char="§"/>
                      </a:pPr>
                      <a:r>
                        <a:rPr lang="en-US" sz="1800" dirty="0" smtClean="0">
                          <a:solidFill>
                            <a:schemeClr val="accent1"/>
                          </a:solidFill>
                          <a:latin typeface="+mj-lt"/>
                        </a:rPr>
                        <a:t>Properties</a:t>
                      </a:r>
                      <a:endParaRPr lang="en-US" sz="1800" dirty="0">
                        <a:solidFill>
                          <a:schemeClr val="accent1"/>
                        </a:solidFill>
                        <a:latin typeface="+mj-lt"/>
                      </a:endParaRPr>
                    </a:p>
                  </a:txBody>
                  <a:tcPr/>
                </a:tc>
                <a:tc>
                  <a:txBody>
                    <a:bodyPr/>
                    <a:lstStyle/>
                    <a:p>
                      <a:pPr algn="r"/>
                      <a:r>
                        <a:rPr lang="en-US" sz="1800" dirty="0" smtClean="0">
                          <a:solidFill>
                            <a:schemeClr val="accent1"/>
                          </a:solidFill>
                          <a:latin typeface="+mj-lt"/>
                        </a:rPr>
                        <a:t>187</a:t>
                      </a:r>
                      <a:endParaRPr lang="en-US" sz="1800" dirty="0">
                        <a:solidFill>
                          <a:schemeClr val="accent1"/>
                        </a:solidFill>
                        <a:latin typeface="+mj-lt"/>
                      </a:endParaRPr>
                    </a:p>
                  </a:txBody>
                  <a:tcPr/>
                </a:tc>
                <a:extLst>
                  <a:ext uri="{0D108BD9-81ED-4DB2-BD59-A6C34878D82A}">
                    <a16:rowId xmlns:a16="http://schemas.microsoft.com/office/drawing/2014/main" xmlns="" val="2783856123"/>
                  </a:ext>
                </a:extLst>
              </a:tr>
              <a:tr h="370840">
                <a:tc>
                  <a:txBody>
                    <a:bodyPr/>
                    <a:lstStyle/>
                    <a:p>
                      <a:pPr marL="342900" indent="-342900">
                        <a:buClr>
                          <a:schemeClr val="accent4"/>
                        </a:buClr>
                        <a:buFont typeface="Wingdings" panose="05000000000000000000" pitchFamily="2" charset="2"/>
                        <a:buChar char="§"/>
                      </a:pPr>
                      <a:r>
                        <a:rPr lang="en-US" sz="1800" dirty="0" smtClean="0">
                          <a:solidFill>
                            <a:schemeClr val="accent1"/>
                          </a:solidFill>
                          <a:latin typeface="+mj-lt"/>
                        </a:rPr>
                        <a:t>Events</a:t>
                      </a:r>
                      <a:endParaRPr lang="en-US" sz="1800" dirty="0">
                        <a:solidFill>
                          <a:schemeClr val="accent1"/>
                        </a:solidFill>
                        <a:latin typeface="+mj-lt"/>
                      </a:endParaRPr>
                    </a:p>
                  </a:txBody>
                  <a:tcPr/>
                </a:tc>
                <a:tc>
                  <a:txBody>
                    <a:bodyPr/>
                    <a:lstStyle/>
                    <a:p>
                      <a:pPr algn="r"/>
                      <a:r>
                        <a:rPr lang="en-US" sz="1800" dirty="0" smtClean="0">
                          <a:solidFill>
                            <a:schemeClr val="accent1"/>
                          </a:solidFill>
                          <a:latin typeface="+mj-lt"/>
                        </a:rPr>
                        <a:t>206</a:t>
                      </a:r>
                      <a:endParaRPr lang="en-US" sz="1800" dirty="0">
                        <a:solidFill>
                          <a:schemeClr val="accent1"/>
                        </a:solidFill>
                        <a:latin typeface="+mj-lt"/>
                      </a:endParaRPr>
                    </a:p>
                  </a:txBody>
                  <a:tcPr/>
                </a:tc>
                <a:extLst>
                  <a:ext uri="{0D108BD9-81ED-4DB2-BD59-A6C34878D82A}">
                    <a16:rowId xmlns:a16="http://schemas.microsoft.com/office/drawing/2014/main" xmlns="" val="1235430341"/>
                  </a:ext>
                </a:extLst>
              </a:tr>
              <a:tr h="370840">
                <a:tc>
                  <a:txBody>
                    <a:bodyPr/>
                    <a:lstStyle/>
                    <a:p>
                      <a:pPr marL="342900" indent="-342900">
                        <a:buClr>
                          <a:schemeClr val="accent4"/>
                        </a:buClr>
                        <a:buFont typeface="Wingdings" panose="05000000000000000000" pitchFamily="2" charset="2"/>
                        <a:buChar char="§"/>
                      </a:pPr>
                      <a:r>
                        <a:rPr lang="en-US" sz="1800" dirty="0" smtClean="0">
                          <a:solidFill>
                            <a:schemeClr val="accent1"/>
                          </a:solidFill>
                          <a:latin typeface="+mj-lt"/>
                        </a:rPr>
                        <a:t>Dialogs</a:t>
                      </a:r>
                      <a:endParaRPr lang="en-US" sz="1800" dirty="0">
                        <a:solidFill>
                          <a:schemeClr val="accent1"/>
                        </a:solidFill>
                        <a:latin typeface="+mj-lt"/>
                      </a:endParaRPr>
                    </a:p>
                  </a:txBody>
                  <a:tcPr/>
                </a:tc>
                <a:tc>
                  <a:txBody>
                    <a:bodyPr/>
                    <a:lstStyle/>
                    <a:p>
                      <a:pPr algn="r"/>
                      <a:r>
                        <a:rPr lang="en-US" sz="1800" dirty="0" smtClean="0">
                          <a:solidFill>
                            <a:schemeClr val="accent1"/>
                          </a:solidFill>
                          <a:latin typeface="+mj-lt"/>
                        </a:rPr>
                        <a:t>218</a:t>
                      </a:r>
                      <a:endParaRPr lang="en-US" sz="1800" dirty="0">
                        <a:solidFill>
                          <a:schemeClr val="accent1"/>
                        </a:solidFill>
                        <a:latin typeface="+mj-lt"/>
                      </a:endParaRPr>
                    </a:p>
                  </a:txBody>
                  <a:tcPr/>
                </a:tc>
                <a:extLst>
                  <a:ext uri="{0D108BD9-81ED-4DB2-BD59-A6C34878D82A}">
                    <a16:rowId xmlns:a16="http://schemas.microsoft.com/office/drawing/2014/main" xmlns="" val="10007"/>
                  </a:ext>
                </a:extLst>
              </a:tr>
              <a:tr h="370840">
                <a:tc>
                  <a:txBody>
                    <a:bodyPr/>
                    <a:lstStyle/>
                    <a:p>
                      <a:pPr marL="342900" indent="-342900">
                        <a:buClr>
                          <a:schemeClr val="accent4"/>
                        </a:buClr>
                        <a:buFont typeface="Wingdings" panose="05000000000000000000" pitchFamily="2" charset="2"/>
                        <a:buChar char="§"/>
                      </a:pPr>
                      <a:r>
                        <a:rPr lang="en-US" sz="1800" dirty="0" smtClean="0">
                          <a:solidFill>
                            <a:schemeClr val="accent1"/>
                          </a:solidFill>
                          <a:latin typeface="+mj-lt"/>
                        </a:rPr>
                        <a:t>OS Features</a:t>
                      </a:r>
                      <a:endParaRPr lang="en-US" sz="1800" dirty="0">
                        <a:solidFill>
                          <a:schemeClr val="accent1"/>
                        </a:solidFill>
                        <a:latin typeface="+mj-lt"/>
                      </a:endParaRPr>
                    </a:p>
                  </a:txBody>
                  <a:tcPr/>
                </a:tc>
                <a:tc>
                  <a:txBody>
                    <a:bodyPr/>
                    <a:lstStyle/>
                    <a:p>
                      <a:pPr algn="r"/>
                      <a:r>
                        <a:rPr lang="en-US" sz="1800" dirty="0" smtClean="0">
                          <a:solidFill>
                            <a:schemeClr val="accent1"/>
                          </a:solidFill>
                          <a:latin typeface="+mj-lt"/>
                        </a:rPr>
                        <a:t>234</a:t>
                      </a:r>
                      <a:endParaRPr lang="en-US" sz="1800" dirty="0">
                        <a:solidFill>
                          <a:schemeClr val="accent1"/>
                        </a:solidFill>
                        <a:latin typeface="+mj-lt"/>
                      </a:endParaRPr>
                    </a:p>
                  </a:txBody>
                  <a:tcPr/>
                </a:tc>
                <a:extLst>
                  <a:ext uri="{0D108BD9-81ED-4DB2-BD59-A6C34878D82A}">
                    <a16:rowId xmlns:a16="http://schemas.microsoft.com/office/drawing/2014/main" xmlns="" val="10008"/>
                  </a:ext>
                </a:extLst>
              </a:tr>
              <a:tr h="370840">
                <a:tc>
                  <a:txBody>
                    <a:bodyPr/>
                    <a:lstStyle/>
                    <a:p>
                      <a:pPr marL="342900" indent="-342900">
                        <a:buClr>
                          <a:schemeClr val="accent4"/>
                        </a:buClr>
                        <a:buFont typeface="Wingdings" panose="05000000000000000000" pitchFamily="2" charset="2"/>
                        <a:buChar char="§"/>
                      </a:pPr>
                      <a:r>
                        <a:rPr lang="en-US" sz="1800" dirty="0" smtClean="0">
                          <a:solidFill>
                            <a:schemeClr val="accent1"/>
                          </a:solidFill>
                          <a:latin typeface="+mj-lt"/>
                        </a:rPr>
                        <a:t>Additional Features</a:t>
                      </a:r>
                      <a:endParaRPr lang="en-US" sz="1800" dirty="0">
                        <a:solidFill>
                          <a:schemeClr val="accent1"/>
                        </a:solidFill>
                        <a:latin typeface="+mj-lt"/>
                      </a:endParaRPr>
                    </a:p>
                  </a:txBody>
                  <a:tcPr/>
                </a:tc>
                <a:tc>
                  <a:txBody>
                    <a:bodyPr/>
                    <a:lstStyle/>
                    <a:p>
                      <a:pPr algn="r"/>
                      <a:r>
                        <a:rPr lang="en-US" sz="1800" smtClean="0">
                          <a:solidFill>
                            <a:schemeClr val="accent1"/>
                          </a:solidFill>
                          <a:latin typeface="+mj-lt"/>
                        </a:rPr>
                        <a:t>268</a:t>
                      </a:r>
                      <a:endParaRPr lang="en-US" sz="1800" dirty="0">
                        <a:solidFill>
                          <a:schemeClr val="accent1"/>
                        </a:solidFill>
                        <a:latin typeface="+mj-lt"/>
                      </a:endParaRPr>
                    </a:p>
                  </a:txBody>
                  <a:tcPr/>
                </a:tc>
                <a:extLst>
                  <a:ext uri="{0D108BD9-81ED-4DB2-BD59-A6C34878D82A}">
                    <a16:rowId xmlns:a16="http://schemas.microsoft.com/office/drawing/2014/main" xmlns="" val="10009"/>
                  </a:ext>
                </a:extLst>
              </a:tr>
            </a:tbl>
          </a:graphicData>
        </a:graphic>
      </p:graphicFrame>
      <p:sp>
        <p:nvSpPr>
          <p:cNvPr id="7" name="Content Placeholder 6"/>
          <p:cNvSpPr>
            <a:spLocks noGrp="1"/>
          </p:cNvSpPr>
          <p:nvPr>
            <p:ph sz="quarter" idx="12"/>
          </p:nvPr>
        </p:nvSpPr>
        <p:spPr/>
        <p:txBody>
          <a:bodyPr>
            <a:normAutofit fontScale="92500"/>
          </a:bodyPr>
          <a:lstStyle/>
          <a:p>
            <a:pPr marL="0" indent="0">
              <a:buNone/>
            </a:pPr>
            <a:r>
              <a:rPr lang="en-US" dirty="0"/>
              <a:t>This training covers </a:t>
            </a:r>
            <a:r>
              <a:rPr lang="en-US" dirty="0" smtClean="0"/>
              <a:t>Qt Framework.</a:t>
            </a:r>
          </a:p>
          <a:p>
            <a:pPr marL="0" indent="0">
              <a:buNone/>
            </a:pPr>
            <a:r>
              <a:rPr lang="en-US" dirty="0" smtClean="0"/>
              <a:t>The </a:t>
            </a:r>
            <a:r>
              <a:rPr lang="en-US" dirty="0"/>
              <a:t>goal of this training is to </a:t>
            </a:r>
            <a:r>
              <a:rPr lang="en-US" dirty="0" smtClean="0"/>
              <a:t>be familiar with Qt concepts, tools and Qt classes. </a:t>
            </a:r>
            <a:endParaRPr lang="en-US" dirty="0"/>
          </a:p>
          <a:p>
            <a:pPr marL="0" indent="0">
              <a:buNone/>
            </a:pPr>
            <a:r>
              <a:rPr lang="en-US" dirty="0"/>
              <a:t>This training is targeted </a:t>
            </a:r>
            <a:r>
              <a:rPr lang="en-US" dirty="0" smtClean="0"/>
              <a:t>to junior, regular and senior C/C++ developers</a:t>
            </a:r>
            <a:endParaRPr lang="en-US" dirty="0"/>
          </a:p>
          <a:p>
            <a:pPr marL="0" indent="0">
              <a:buNone/>
            </a:pPr>
            <a:r>
              <a:rPr lang="en-US" dirty="0"/>
              <a:t>Pre-requisites: </a:t>
            </a:r>
          </a:p>
          <a:p>
            <a:r>
              <a:rPr lang="en-US" dirty="0" smtClean="0"/>
              <a:t>Basic knowledge of C++ language,</a:t>
            </a:r>
            <a:r>
              <a:rPr lang="en-US" dirty="0"/>
              <a:t> </a:t>
            </a:r>
            <a:r>
              <a:rPr lang="en-US" dirty="0" smtClean="0"/>
              <a:t>preprocessors and make tools.</a:t>
            </a:r>
          </a:p>
        </p:txBody>
      </p:sp>
    </p:spTree>
    <p:extLst>
      <p:ext uri="{BB962C8B-B14F-4D97-AF65-F5344CB8AC3E}">
        <p14:creationId xmlns:p14="http://schemas.microsoft.com/office/powerpoint/2010/main" val="40017464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Section </a:t>
            </a:r>
            <a:r>
              <a:rPr lang="en-US" dirty="0" smtClean="0"/>
              <a:t>2:</a:t>
            </a:r>
            <a:r>
              <a:rPr lang="en-US" dirty="0"/>
              <a:t/>
            </a:r>
            <a:br>
              <a:rPr lang="en-US" dirty="0"/>
            </a:br>
            <a:r>
              <a:rPr lang="en-US" dirty="0" smtClean="0"/>
              <a:t>QT LANGUAGE</a:t>
            </a:r>
            <a:endParaRPr lang="en-US" dirty="0"/>
          </a:p>
        </p:txBody>
      </p:sp>
    </p:spTree>
    <p:extLst>
      <p:ext uri="{BB962C8B-B14F-4D97-AF65-F5344CB8AC3E}">
        <p14:creationId xmlns:p14="http://schemas.microsoft.com/office/powerpoint/2010/main" val="12230721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QT LANGUAGE: </a:t>
            </a:r>
            <a:r>
              <a:rPr lang="en-US" dirty="0" smtClean="0">
                <a:solidFill>
                  <a:schemeClr val="accent1"/>
                </a:solidFill>
              </a:rPr>
              <a:t>Notation</a:t>
            </a:r>
            <a:endParaRPr lang="en-US" dirty="0">
              <a:solidFill>
                <a:schemeClr val="accent1"/>
              </a:solidFill>
            </a:endParaRPr>
          </a:p>
        </p:txBody>
      </p:sp>
      <p:sp>
        <p:nvSpPr>
          <p:cNvPr id="5" name="Content Placeholder 4"/>
          <p:cNvSpPr>
            <a:spLocks noGrp="1"/>
          </p:cNvSpPr>
          <p:nvPr>
            <p:ph sz="quarter" idx="11"/>
          </p:nvPr>
        </p:nvSpPr>
        <p:spPr/>
        <p:txBody>
          <a:bodyPr>
            <a:normAutofit fontScale="92500" lnSpcReduction="20000"/>
          </a:bodyPr>
          <a:lstStyle/>
          <a:p>
            <a:r>
              <a:rPr lang="en-US" dirty="0" smtClean="0"/>
              <a:t>Qt uses </a:t>
            </a:r>
            <a:r>
              <a:rPr lang="en-US" dirty="0" err="1" smtClean="0"/>
              <a:t>camelCase</a:t>
            </a:r>
            <a:r>
              <a:rPr lang="en-US" dirty="0" smtClean="0"/>
              <a:t> notation:</a:t>
            </a:r>
            <a:endParaRPr lang="en-US" dirty="0"/>
          </a:p>
          <a:p>
            <a:pPr lvl="1"/>
            <a:r>
              <a:rPr lang="en-US" dirty="0"/>
              <a:t>void </a:t>
            </a:r>
            <a:r>
              <a:rPr lang="en-US" dirty="0" err="1">
                <a:solidFill>
                  <a:schemeClr val="accent4"/>
                </a:solidFill>
              </a:rPr>
              <a:t>printInfo</a:t>
            </a:r>
            <a:r>
              <a:rPr lang="en-US" dirty="0"/>
              <a:t>(…) – </a:t>
            </a:r>
            <a:r>
              <a:rPr lang="en-US" dirty="0" smtClean="0"/>
              <a:t>methods</a:t>
            </a:r>
            <a:endParaRPr lang="ru-RU" dirty="0"/>
          </a:p>
          <a:p>
            <a:pPr lvl="1"/>
            <a:r>
              <a:rPr lang="en-US" dirty="0"/>
              <a:t>int </a:t>
            </a:r>
            <a:r>
              <a:rPr lang="en-US" dirty="0" err="1">
                <a:solidFill>
                  <a:schemeClr val="accent4"/>
                </a:solidFill>
              </a:rPr>
              <a:t>xPosition</a:t>
            </a:r>
            <a:r>
              <a:rPr lang="en-US" dirty="0"/>
              <a:t>; – </a:t>
            </a:r>
            <a:r>
              <a:rPr lang="en-US" dirty="0" smtClean="0"/>
              <a:t>fields and variables</a:t>
            </a:r>
            <a:endParaRPr lang="ru-RU" dirty="0"/>
          </a:p>
          <a:p>
            <a:pPr lvl="1"/>
            <a:r>
              <a:rPr lang="en-US" dirty="0"/>
              <a:t>class </a:t>
            </a:r>
            <a:r>
              <a:rPr lang="en-US" dirty="0" err="1">
                <a:solidFill>
                  <a:schemeClr val="accent4"/>
                </a:solidFill>
              </a:rPr>
              <a:t>MyClass</a:t>
            </a:r>
            <a:r>
              <a:rPr lang="en-US" dirty="0"/>
              <a:t> {…} – </a:t>
            </a:r>
            <a:r>
              <a:rPr lang="en-US" dirty="0" smtClean="0"/>
              <a:t>classes</a:t>
            </a:r>
            <a:endParaRPr lang="ru-RU" dirty="0"/>
          </a:p>
          <a:p>
            <a:pPr lvl="1"/>
            <a:r>
              <a:rPr lang="en-US" dirty="0" err="1">
                <a:solidFill>
                  <a:schemeClr val="accent4"/>
                </a:solidFill>
              </a:rPr>
              <a:t>QDialog</a:t>
            </a:r>
            <a:r>
              <a:rPr lang="en-US" dirty="0"/>
              <a:t> – </a:t>
            </a:r>
            <a:r>
              <a:rPr lang="en-US" dirty="0" smtClean="0"/>
              <a:t>Qt Framework classes</a:t>
            </a:r>
            <a:endParaRPr lang="en-US" dirty="0"/>
          </a:p>
          <a:p>
            <a:pPr lvl="1"/>
            <a:r>
              <a:rPr lang="en-US" dirty="0">
                <a:solidFill>
                  <a:schemeClr val="accent4"/>
                </a:solidFill>
              </a:rPr>
              <a:t>Q_OBJECT</a:t>
            </a:r>
            <a:r>
              <a:rPr lang="en-US" dirty="0"/>
              <a:t> – </a:t>
            </a:r>
            <a:r>
              <a:rPr lang="en-US" dirty="0" smtClean="0"/>
              <a:t>macros</a:t>
            </a:r>
            <a:endParaRPr lang="en-US" dirty="0"/>
          </a:p>
          <a:p>
            <a:r>
              <a:rPr lang="en-US" dirty="0" smtClean="0"/>
              <a:t>Getters/setters has special notation</a:t>
            </a:r>
            <a:r>
              <a:rPr lang="ru-RU" dirty="0" smtClean="0"/>
              <a:t>:</a:t>
            </a:r>
            <a:endParaRPr lang="ru-RU" dirty="0"/>
          </a:p>
          <a:p>
            <a:pPr lvl="1"/>
            <a:r>
              <a:rPr lang="en-US" dirty="0"/>
              <a:t>int </a:t>
            </a:r>
            <a:r>
              <a:rPr lang="en-US" dirty="0">
                <a:solidFill>
                  <a:schemeClr val="accent4"/>
                </a:solidFill>
              </a:rPr>
              <a:t>age</a:t>
            </a:r>
            <a:r>
              <a:rPr lang="en-US" dirty="0"/>
              <a:t>() </a:t>
            </a:r>
            <a:r>
              <a:rPr lang="en-US" dirty="0" smtClean="0"/>
              <a:t>– getters</a:t>
            </a:r>
            <a:endParaRPr lang="en-US" dirty="0"/>
          </a:p>
          <a:p>
            <a:pPr lvl="1"/>
            <a:r>
              <a:rPr lang="en-US" dirty="0"/>
              <a:t>void </a:t>
            </a:r>
            <a:r>
              <a:rPr lang="en-US" dirty="0" err="1">
                <a:solidFill>
                  <a:schemeClr val="accent4"/>
                </a:solidFill>
              </a:rPr>
              <a:t>setAge</a:t>
            </a:r>
            <a:r>
              <a:rPr lang="en-US" dirty="0"/>
              <a:t>(int age) – </a:t>
            </a:r>
            <a:r>
              <a:rPr lang="en-US" dirty="0" smtClean="0"/>
              <a:t>setters</a:t>
            </a:r>
            <a:endParaRPr lang="ru-RU" dirty="0"/>
          </a:p>
        </p:txBody>
      </p:sp>
    </p:spTree>
    <p:extLst>
      <p:ext uri="{BB962C8B-B14F-4D97-AF65-F5344CB8AC3E}">
        <p14:creationId xmlns:p14="http://schemas.microsoft.com/office/powerpoint/2010/main" val="24786441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QT </a:t>
            </a:r>
            <a:r>
              <a:rPr lang="en-US" dirty="0" smtClean="0"/>
              <a:t>CORE</a:t>
            </a:r>
            <a:endParaRPr lang="ru-RU" dirty="0"/>
          </a:p>
        </p:txBody>
      </p:sp>
      <p:sp>
        <p:nvSpPr>
          <p:cNvPr id="3" name="Content Placeholder 2"/>
          <p:cNvSpPr>
            <a:spLocks noGrp="1"/>
          </p:cNvSpPr>
          <p:nvPr>
            <p:ph sz="quarter" idx="11"/>
          </p:nvPr>
        </p:nvSpPr>
        <p:spPr/>
        <p:txBody>
          <a:bodyPr>
            <a:normAutofit/>
          </a:bodyPr>
          <a:lstStyle/>
          <a:p>
            <a:r>
              <a:rPr lang="en-US" dirty="0" smtClean="0"/>
              <a:t>Qt Core – module with common classes, definitions and core functionality:</a:t>
            </a:r>
          </a:p>
          <a:p>
            <a:pPr lvl="1"/>
            <a:r>
              <a:rPr lang="en-US" dirty="0" smtClean="0"/>
              <a:t>Qt data types,</a:t>
            </a:r>
          </a:p>
          <a:p>
            <a:pPr lvl="1"/>
            <a:r>
              <a:rPr lang="en-US" dirty="0" smtClean="0"/>
              <a:t>Slots and signals mechanism, </a:t>
            </a:r>
            <a:r>
              <a:rPr lang="en-US" dirty="0" err="1" smtClean="0">
                <a:solidFill>
                  <a:schemeClr val="accent3"/>
                </a:solidFill>
              </a:rPr>
              <a:t>QObject</a:t>
            </a:r>
            <a:r>
              <a:rPr lang="en-US" dirty="0" smtClean="0"/>
              <a:t> definition</a:t>
            </a:r>
            <a:r>
              <a:rPr lang="en-US" dirty="0"/>
              <a:t>,</a:t>
            </a:r>
            <a:r>
              <a:rPr lang="en-US" dirty="0" smtClean="0"/>
              <a:t> Meta-Object mechanism</a:t>
            </a:r>
          </a:p>
          <a:p>
            <a:pPr lvl="1"/>
            <a:r>
              <a:rPr lang="en-US" dirty="0" smtClean="0"/>
              <a:t>Qt Containers, </a:t>
            </a:r>
            <a:r>
              <a:rPr lang="en-US" dirty="0" err="1" smtClean="0">
                <a:solidFill>
                  <a:schemeClr val="accent3"/>
                </a:solidFill>
              </a:rPr>
              <a:t>QString</a:t>
            </a:r>
            <a:r>
              <a:rPr lang="en-US" dirty="0" smtClean="0"/>
              <a:t>, other utility classes</a:t>
            </a:r>
          </a:p>
          <a:p>
            <a:pPr lvl="1"/>
            <a:r>
              <a:rPr lang="en-US" dirty="0" smtClean="0"/>
              <a:t>Multithreading, IO Classes</a:t>
            </a:r>
          </a:p>
          <a:p>
            <a:pPr lvl="1"/>
            <a:r>
              <a:rPr lang="en-US" dirty="0" smtClean="0"/>
              <a:t>JSON transformation and other key frameworks</a:t>
            </a:r>
          </a:p>
        </p:txBody>
      </p:sp>
    </p:spTree>
    <p:extLst>
      <p:ext uri="{BB962C8B-B14F-4D97-AF65-F5344CB8AC3E}">
        <p14:creationId xmlns:p14="http://schemas.microsoft.com/office/powerpoint/2010/main" val="37087292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QT </a:t>
            </a:r>
            <a:r>
              <a:rPr lang="en-US" dirty="0" smtClean="0"/>
              <a:t>CORE</a:t>
            </a:r>
            <a:endParaRPr lang="ru-RU" dirty="0"/>
          </a:p>
        </p:txBody>
      </p:sp>
      <p:sp>
        <p:nvSpPr>
          <p:cNvPr id="3" name="Content Placeholder 2"/>
          <p:cNvSpPr>
            <a:spLocks noGrp="1"/>
          </p:cNvSpPr>
          <p:nvPr>
            <p:ph sz="quarter" idx="11"/>
          </p:nvPr>
        </p:nvSpPr>
        <p:spPr/>
        <p:txBody>
          <a:bodyPr>
            <a:normAutofit/>
          </a:bodyPr>
          <a:lstStyle/>
          <a:p>
            <a:r>
              <a:rPr lang="en-US" dirty="0" smtClean="0"/>
              <a:t>To include Qt Core definitions:</a:t>
            </a:r>
          </a:p>
          <a:p>
            <a:pPr marL="0" indent="0">
              <a:buNone/>
            </a:pPr>
            <a:r>
              <a:rPr lang="en-US" dirty="0"/>
              <a:t>	</a:t>
            </a:r>
            <a:r>
              <a:rPr lang="en-US" dirty="0" smtClean="0">
                <a:solidFill>
                  <a:schemeClr val="accent3"/>
                </a:solidFill>
              </a:rPr>
              <a:t>#include &lt;</a:t>
            </a:r>
            <a:r>
              <a:rPr lang="en-US" dirty="0" err="1" smtClean="0">
                <a:solidFill>
                  <a:schemeClr val="accent3"/>
                </a:solidFill>
              </a:rPr>
              <a:t>QtCore</a:t>
            </a:r>
            <a:r>
              <a:rPr lang="en-US" dirty="0" smtClean="0">
                <a:solidFill>
                  <a:schemeClr val="accent3"/>
                </a:solidFill>
              </a:rPr>
              <a:t>&gt;</a:t>
            </a:r>
          </a:p>
          <a:p>
            <a:r>
              <a:rPr lang="en-US" dirty="0" smtClean="0"/>
              <a:t>This header is included in all other Qt Modules</a:t>
            </a:r>
          </a:p>
          <a:p>
            <a:endParaRPr lang="en-US" dirty="0"/>
          </a:p>
          <a:p>
            <a:r>
              <a:rPr lang="en-US" dirty="0" smtClean="0"/>
              <a:t>Qt Core module is included in </a:t>
            </a:r>
            <a:r>
              <a:rPr lang="en-US" dirty="0" smtClean="0">
                <a:solidFill>
                  <a:schemeClr val="accent3"/>
                </a:solidFill>
              </a:rPr>
              <a:t>.pro</a:t>
            </a:r>
            <a:r>
              <a:rPr lang="en-US" dirty="0" smtClean="0"/>
              <a:t>-files by default:</a:t>
            </a:r>
          </a:p>
          <a:p>
            <a:pPr marL="0" indent="0">
              <a:buNone/>
            </a:pPr>
            <a:r>
              <a:rPr lang="en-US" dirty="0" smtClean="0"/>
              <a:t>	</a:t>
            </a:r>
            <a:r>
              <a:rPr lang="en-US" dirty="0" smtClean="0">
                <a:solidFill>
                  <a:schemeClr val="accent3"/>
                </a:solidFill>
              </a:rPr>
              <a:t>QT </a:t>
            </a:r>
            <a:r>
              <a:rPr lang="en-US" dirty="0">
                <a:solidFill>
                  <a:schemeClr val="accent3"/>
                </a:solidFill>
              </a:rPr>
              <a:t>+= core</a:t>
            </a:r>
            <a:endParaRPr lang="en-US" dirty="0" smtClean="0">
              <a:solidFill>
                <a:schemeClr val="accent3"/>
              </a:solidFill>
            </a:endParaRPr>
          </a:p>
          <a:p>
            <a:pPr lvl="1"/>
            <a:endParaRPr lang="en-US" dirty="0" smtClean="0"/>
          </a:p>
        </p:txBody>
      </p:sp>
    </p:spTree>
    <p:extLst>
      <p:ext uri="{BB962C8B-B14F-4D97-AF65-F5344CB8AC3E}">
        <p14:creationId xmlns:p14="http://schemas.microsoft.com/office/powerpoint/2010/main" val="7289486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QT </a:t>
            </a:r>
            <a:r>
              <a:rPr lang="en-US" dirty="0" smtClean="0"/>
              <a:t>LANGUAGE: </a:t>
            </a:r>
            <a:r>
              <a:rPr lang="en-US" dirty="0" smtClean="0">
                <a:solidFill>
                  <a:schemeClr val="accent1"/>
                </a:solidFill>
              </a:rPr>
              <a:t>DATA TYPES</a:t>
            </a:r>
            <a:endParaRPr lang="en-US" dirty="0">
              <a:solidFill>
                <a:schemeClr val="accent1"/>
              </a:solidFill>
            </a:endParaRPr>
          </a:p>
        </p:txBody>
      </p:sp>
      <p:graphicFrame>
        <p:nvGraphicFramePr>
          <p:cNvPr id="7" name="Content Placeholder 6"/>
          <p:cNvGraphicFramePr>
            <a:graphicFrameLocks noGrp="1"/>
          </p:cNvGraphicFramePr>
          <p:nvPr>
            <p:ph sz="quarter" idx="11"/>
            <p:extLst>
              <p:ext uri="{D42A27DB-BD31-4B8C-83A1-F6EECF244321}">
                <p14:modId xmlns:p14="http://schemas.microsoft.com/office/powerpoint/2010/main" val="598653957"/>
              </p:ext>
            </p:extLst>
          </p:nvPr>
        </p:nvGraphicFramePr>
        <p:xfrm>
          <a:off x="287338" y="898525"/>
          <a:ext cx="8593138" cy="3362960"/>
        </p:xfrm>
        <a:graphic>
          <a:graphicData uri="http://schemas.openxmlformats.org/drawingml/2006/table">
            <a:tbl>
              <a:tblPr firstRow="1" bandRow="1">
                <a:tableStyleId>{5C22544A-7EE6-4342-B048-85BDC9FD1C3A}</a:tableStyleId>
              </a:tblPr>
              <a:tblGrid>
                <a:gridCol w="3769405">
                  <a:extLst>
                    <a:ext uri="{9D8B030D-6E8A-4147-A177-3AD203B41FA5}">
                      <a16:colId xmlns:a16="http://schemas.microsoft.com/office/drawing/2014/main" xmlns="" val="20000"/>
                    </a:ext>
                  </a:extLst>
                </a:gridCol>
                <a:gridCol w="4823733">
                  <a:extLst>
                    <a:ext uri="{9D8B030D-6E8A-4147-A177-3AD203B41FA5}">
                      <a16:colId xmlns:a16="http://schemas.microsoft.com/office/drawing/2014/main" xmlns="" val="20001"/>
                    </a:ext>
                  </a:extLst>
                </a:gridCol>
              </a:tblGrid>
              <a:tr h="370840">
                <a:tc gridSpan="2">
                  <a:txBody>
                    <a:bodyPr/>
                    <a:lstStyle/>
                    <a:p>
                      <a:r>
                        <a:rPr lang="en-US" sz="2000" dirty="0" smtClean="0"/>
                        <a:t>Qt </a:t>
                      </a:r>
                      <a:r>
                        <a:rPr lang="en-US" sz="2000" baseline="0" dirty="0" smtClean="0"/>
                        <a:t>types</a:t>
                      </a:r>
                      <a:endParaRPr lang="ru-RU" sz="2000" dirty="0"/>
                    </a:p>
                  </a:txBody>
                  <a:tcPr/>
                </a:tc>
                <a:tc hMerge="1">
                  <a:txBody>
                    <a:bodyPr/>
                    <a:lstStyle/>
                    <a:p>
                      <a:endParaRPr lang="ru-RU" dirty="0"/>
                    </a:p>
                  </a:txBody>
                  <a:tcPr/>
                </a:tc>
                <a:extLst>
                  <a:ext uri="{0D108BD9-81ED-4DB2-BD59-A6C34878D82A}">
                    <a16:rowId xmlns:a16="http://schemas.microsoft.com/office/drawing/2014/main" xmlns="" val="10000"/>
                  </a:ext>
                </a:extLst>
              </a:tr>
              <a:tr h="370840">
                <a:tc>
                  <a:txBody>
                    <a:bodyPr/>
                    <a:lstStyle/>
                    <a:p>
                      <a:r>
                        <a:rPr lang="en-US" sz="1600" dirty="0" smtClean="0"/>
                        <a:t>qint8</a:t>
                      </a:r>
                      <a:endParaRPr lang="ru-RU" sz="1600" dirty="0"/>
                    </a:p>
                  </a:txBody>
                  <a:tcPr/>
                </a:tc>
                <a:tc>
                  <a:txBody>
                    <a:bodyPr/>
                    <a:lstStyle/>
                    <a:p>
                      <a:r>
                        <a:rPr lang="en-US" sz="1600" dirty="0" smtClean="0"/>
                        <a:t>8-bit signed</a:t>
                      </a:r>
                      <a:r>
                        <a:rPr lang="en-US" sz="1600" baseline="0" dirty="0" smtClean="0"/>
                        <a:t> integer</a:t>
                      </a:r>
                      <a:endParaRPr lang="ru-RU" sz="1600" dirty="0"/>
                    </a:p>
                  </a:txBody>
                  <a:tcPr/>
                </a:tc>
                <a:extLst>
                  <a:ext uri="{0D108BD9-81ED-4DB2-BD59-A6C34878D82A}">
                    <a16:rowId xmlns:a16="http://schemas.microsoft.com/office/drawing/2014/main" xmlns="" val="10001"/>
                  </a:ext>
                </a:extLst>
              </a:tr>
              <a:tr h="370840">
                <a:tc>
                  <a:txBody>
                    <a:bodyPr/>
                    <a:lstStyle/>
                    <a:p>
                      <a:r>
                        <a:rPr lang="en-US" sz="1600" dirty="0" smtClean="0"/>
                        <a:t>quint8</a:t>
                      </a:r>
                      <a:endParaRPr lang="ru-RU" sz="1600" dirty="0"/>
                    </a:p>
                  </a:txBody>
                  <a:tcPr/>
                </a:tc>
                <a:tc>
                  <a:txBody>
                    <a:bodyPr/>
                    <a:lstStyle/>
                    <a:p>
                      <a:r>
                        <a:rPr lang="en-US" sz="1600" dirty="0" smtClean="0"/>
                        <a:t>8-bit</a:t>
                      </a:r>
                      <a:r>
                        <a:rPr lang="en-US" sz="1600" baseline="0" dirty="0" smtClean="0"/>
                        <a:t> unsigned integer</a:t>
                      </a:r>
                      <a:endParaRPr lang="ru-RU" sz="1600" dirty="0"/>
                    </a:p>
                  </a:txBody>
                  <a:tcPr/>
                </a:tc>
                <a:extLst>
                  <a:ext uri="{0D108BD9-81ED-4DB2-BD59-A6C34878D82A}">
                    <a16:rowId xmlns:a16="http://schemas.microsoft.com/office/drawing/2014/main" xmlns="" val="10002"/>
                  </a:ext>
                </a:extLst>
              </a:tr>
              <a:tr h="370840">
                <a:tc>
                  <a:txBody>
                    <a:bodyPr/>
                    <a:lstStyle/>
                    <a:p>
                      <a:r>
                        <a:rPr lang="en-US" sz="1600" dirty="0" smtClean="0"/>
                        <a:t>qint16</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dirty="0" smtClean="0"/>
                        <a:t>16-bit signed</a:t>
                      </a:r>
                      <a:r>
                        <a:rPr lang="en-US" sz="1600" baseline="0" dirty="0" smtClean="0"/>
                        <a:t> integer</a:t>
                      </a:r>
                      <a:endParaRPr lang="ru-RU" sz="1600" dirty="0" smtClean="0"/>
                    </a:p>
                  </a:txBody>
                  <a:tcPr/>
                </a:tc>
                <a:extLst>
                  <a:ext uri="{0D108BD9-81ED-4DB2-BD59-A6C34878D82A}">
                    <a16:rowId xmlns:a16="http://schemas.microsoft.com/office/drawing/2014/main" xmlns="" val="10003"/>
                  </a:ext>
                </a:extLst>
              </a:tr>
              <a:tr h="370840">
                <a:tc>
                  <a:txBody>
                    <a:bodyPr/>
                    <a:lstStyle/>
                    <a:p>
                      <a:r>
                        <a:rPr lang="en-US" sz="1600" dirty="0" smtClean="0"/>
                        <a:t>quint16</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dirty="0" smtClean="0"/>
                        <a:t>16-bit</a:t>
                      </a:r>
                      <a:r>
                        <a:rPr lang="en-US" sz="1600" baseline="0" dirty="0" smtClean="0"/>
                        <a:t> unsigned integer</a:t>
                      </a:r>
                      <a:endParaRPr lang="ru-RU" sz="1600" dirty="0" smtClean="0"/>
                    </a:p>
                  </a:txBody>
                  <a:tcPr/>
                </a:tc>
                <a:extLst>
                  <a:ext uri="{0D108BD9-81ED-4DB2-BD59-A6C34878D82A}">
                    <a16:rowId xmlns:a16="http://schemas.microsoft.com/office/drawing/2014/main" xmlns="" val="10004"/>
                  </a:ext>
                </a:extLst>
              </a:tr>
              <a:tr h="370840">
                <a:tc>
                  <a:txBody>
                    <a:bodyPr/>
                    <a:lstStyle/>
                    <a:p>
                      <a:r>
                        <a:rPr lang="en-US" sz="1600" dirty="0" smtClean="0"/>
                        <a:t>qint32</a:t>
                      </a:r>
                      <a:endParaRPr lang="ru-RU" sz="16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dirty="0" smtClean="0"/>
                        <a:t>32-bit signed</a:t>
                      </a:r>
                      <a:r>
                        <a:rPr lang="en-US" sz="1600" baseline="0" dirty="0" smtClean="0"/>
                        <a:t> integer</a:t>
                      </a:r>
                      <a:endParaRPr lang="ru-RU" sz="1600" dirty="0" smtClean="0"/>
                    </a:p>
                  </a:txBody>
                  <a:tcPr/>
                </a:tc>
                <a:extLst>
                  <a:ext uri="{0D108BD9-81ED-4DB2-BD59-A6C34878D82A}">
                    <a16:rowId xmlns:a16="http://schemas.microsoft.com/office/drawing/2014/main" xmlns="" val="10005"/>
                  </a:ext>
                </a:extLst>
              </a:tr>
              <a:tr h="370840">
                <a:tc>
                  <a:txBody>
                    <a:bodyPr/>
                    <a:lstStyle/>
                    <a:p>
                      <a:r>
                        <a:rPr lang="en-US" sz="1600" dirty="0" smtClean="0"/>
                        <a:t>quint32</a:t>
                      </a:r>
                      <a:endParaRPr lang="ru-RU" sz="16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dirty="0" smtClean="0"/>
                        <a:t>32-bit unsigned</a:t>
                      </a:r>
                      <a:r>
                        <a:rPr lang="en-US" sz="1600" baseline="0" dirty="0" smtClean="0"/>
                        <a:t> integer</a:t>
                      </a:r>
                      <a:endParaRPr lang="ru-RU" sz="1600" dirty="0" smtClean="0"/>
                    </a:p>
                  </a:txBody>
                  <a:tcPr/>
                </a:tc>
                <a:extLst>
                  <a:ext uri="{0D108BD9-81ED-4DB2-BD59-A6C34878D82A}">
                    <a16:rowId xmlns:a16="http://schemas.microsoft.com/office/drawing/2014/main" xmlns="" val="10006"/>
                  </a:ext>
                </a:extLst>
              </a:tr>
              <a:tr h="370840">
                <a:tc>
                  <a:txBody>
                    <a:bodyPr/>
                    <a:lstStyle/>
                    <a:p>
                      <a:r>
                        <a:rPr lang="en-US" sz="1600" dirty="0" smtClean="0"/>
                        <a:t>qint64, </a:t>
                      </a:r>
                      <a:r>
                        <a:rPr lang="en-US" sz="1600" dirty="0" err="1" smtClean="0"/>
                        <a:t>qlonglong</a:t>
                      </a:r>
                      <a:endParaRPr lang="ru-RU" sz="16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dirty="0" smtClean="0"/>
                        <a:t>64-bit signed</a:t>
                      </a:r>
                      <a:r>
                        <a:rPr lang="en-US" sz="1600" baseline="0" dirty="0" smtClean="0"/>
                        <a:t> integer</a:t>
                      </a:r>
                      <a:endParaRPr lang="ru-RU" sz="1600" dirty="0"/>
                    </a:p>
                  </a:txBody>
                  <a:tcPr/>
                </a:tc>
                <a:extLst>
                  <a:ext uri="{0D108BD9-81ED-4DB2-BD59-A6C34878D82A}">
                    <a16:rowId xmlns:a16="http://schemas.microsoft.com/office/drawing/2014/main" xmlns="" val="10007"/>
                  </a:ext>
                </a:extLst>
              </a:tr>
              <a:tr h="370840">
                <a:tc>
                  <a:txBody>
                    <a:bodyPr/>
                    <a:lstStyle/>
                    <a:p>
                      <a:r>
                        <a:rPr lang="en-US" sz="1600" dirty="0" smtClean="0"/>
                        <a:t>quint64, </a:t>
                      </a:r>
                      <a:r>
                        <a:rPr lang="en-US" sz="1600" dirty="0" err="1" smtClean="0"/>
                        <a:t>qulonglong</a:t>
                      </a:r>
                      <a:endParaRPr lang="ru-RU" sz="16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dirty="0" smtClean="0"/>
                        <a:t>64-bit unsigned</a:t>
                      </a:r>
                      <a:r>
                        <a:rPr lang="en-US" sz="1600" baseline="0" dirty="0" smtClean="0"/>
                        <a:t> integer</a:t>
                      </a:r>
                      <a:endParaRPr lang="ru-RU" sz="1600" dirty="0" smtClean="0"/>
                    </a:p>
                  </a:txBody>
                  <a:tcPr/>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42935561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QT </a:t>
            </a:r>
            <a:r>
              <a:rPr lang="en-US" dirty="0" smtClean="0"/>
              <a:t>LANGUAGE: </a:t>
            </a:r>
            <a:r>
              <a:rPr lang="en-US" dirty="0" smtClean="0">
                <a:solidFill>
                  <a:schemeClr val="accent1"/>
                </a:solidFill>
              </a:rPr>
              <a:t>DATA TYPES</a:t>
            </a:r>
            <a:endParaRPr lang="en-US" dirty="0">
              <a:solidFill>
                <a:schemeClr val="accent1"/>
              </a:solidFill>
            </a:endParaRPr>
          </a:p>
        </p:txBody>
      </p:sp>
      <p:graphicFrame>
        <p:nvGraphicFramePr>
          <p:cNvPr id="7" name="Content Placeholder 6"/>
          <p:cNvGraphicFramePr>
            <a:graphicFrameLocks noGrp="1"/>
          </p:cNvGraphicFramePr>
          <p:nvPr>
            <p:ph sz="quarter" idx="11"/>
            <p:extLst>
              <p:ext uri="{D42A27DB-BD31-4B8C-83A1-F6EECF244321}">
                <p14:modId xmlns:p14="http://schemas.microsoft.com/office/powerpoint/2010/main" val="2807270673"/>
              </p:ext>
            </p:extLst>
          </p:nvPr>
        </p:nvGraphicFramePr>
        <p:xfrm>
          <a:off x="287338" y="898525"/>
          <a:ext cx="8593138" cy="3616960"/>
        </p:xfrm>
        <a:graphic>
          <a:graphicData uri="http://schemas.openxmlformats.org/drawingml/2006/table">
            <a:tbl>
              <a:tblPr firstRow="1" bandRow="1">
                <a:tableStyleId>{5C22544A-7EE6-4342-B048-85BDC9FD1C3A}</a:tableStyleId>
              </a:tblPr>
              <a:tblGrid>
                <a:gridCol w="3769405">
                  <a:extLst>
                    <a:ext uri="{9D8B030D-6E8A-4147-A177-3AD203B41FA5}">
                      <a16:colId xmlns:a16="http://schemas.microsoft.com/office/drawing/2014/main" xmlns="" val="20000"/>
                    </a:ext>
                  </a:extLst>
                </a:gridCol>
                <a:gridCol w="4823733">
                  <a:extLst>
                    <a:ext uri="{9D8B030D-6E8A-4147-A177-3AD203B41FA5}">
                      <a16:colId xmlns:a16="http://schemas.microsoft.com/office/drawing/2014/main" xmlns="" val="20001"/>
                    </a:ext>
                  </a:extLst>
                </a:gridCol>
              </a:tblGrid>
              <a:tr h="370840">
                <a:tc gridSpan="2">
                  <a:txBody>
                    <a:bodyPr/>
                    <a:lstStyle/>
                    <a:p>
                      <a:r>
                        <a:rPr lang="en-US" sz="2000" dirty="0" smtClean="0"/>
                        <a:t>Qt </a:t>
                      </a:r>
                      <a:r>
                        <a:rPr lang="en-US" sz="2000" baseline="0" dirty="0" smtClean="0"/>
                        <a:t>types</a:t>
                      </a:r>
                      <a:endParaRPr lang="ru-RU" sz="2000" dirty="0"/>
                    </a:p>
                  </a:txBody>
                  <a:tcPr/>
                </a:tc>
                <a:tc hMerge="1">
                  <a:txBody>
                    <a:bodyPr/>
                    <a:lstStyle/>
                    <a:p>
                      <a:endParaRPr lang="ru-RU" dirty="0"/>
                    </a:p>
                  </a:txBody>
                  <a:tcPr/>
                </a:tc>
                <a:extLst>
                  <a:ext uri="{0D108BD9-81ED-4DB2-BD59-A6C34878D82A}">
                    <a16:rowId xmlns:a16="http://schemas.microsoft.com/office/drawing/2014/main" xmlns="" val="10000"/>
                  </a:ext>
                </a:extLst>
              </a:tr>
              <a:tr h="370840">
                <a:tc>
                  <a:txBody>
                    <a:bodyPr/>
                    <a:lstStyle/>
                    <a:p>
                      <a:r>
                        <a:rPr lang="en-US" sz="1600" dirty="0" err="1" smtClean="0"/>
                        <a:t>quintptr</a:t>
                      </a:r>
                      <a:endParaRPr lang="ru-RU" sz="1600" dirty="0"/>
                    </a:p>
                  </a:txBody>
                  <a:tcPr/>
                </a:tc>
                <a:tc>
                  <a:txBody>
                    <a:bodyPr/>
                    <a:lstStyle/>
                    <a:p>
                      <a:r>
                        <a:rPr lang="en-US" sz="1600" b="0" i="0" kern="1200" dirty="0" smtClean="0">
                          <a:solidFill>
                            <a:schemeClr val="dk1"/>
                          </a:solidFill>
                          <a:effectLst/>
                          <a:latin typeface="+mn-lt"/>
                          <a:ea typeface="+mn-ea"/>
                          <a:cs typeface="+mn-cs"/>
                        </a:rPr>
                        <a:t>Unsigned address,</a:t>
                      </a:r>
                      <a:r>
                        <a:rPr lang="en-US" sz="1600" b="0" i="0" kern="1200" baseline="0" dirty="0" smtClean="0">
                          <a:solidFill>
                            <a:schemeClr val="dk1"/>
                          </a:solidFill>
                          <a:effectLst/>
                          <a:latin typeface="+mn-lt"/>
                          <a:ea typeface="+mn-ea"/>
                          <a:cs typeface="+mn-cs"/>
                        </a:rPr>
                        <a:t> r</a:t>
                      </a:r>
                      <a:r>
                        <a:rPr lang="en-US" sz="1600" b="0" i="0" kern="1200" dirty="0" smtClean="0">
                          <a:solidFill>
                            <a:schemeClr val="dk1"/>
                          </a:solidFill>
                          <a:effectLst/>
                          <a:latin typeface="+mn-lt"/>
                          <a:ea typeface="+mn-ea"/>
                          <a:cs typeface="+mn-cs"/>
                        </a:rPr>
                        <a:t>epresents pointer,</a:t>
                      </a:r>
                    </a:p>
                    <a:p>
                      <a:r>
                        <a:rPr lang="en-US" sz="1600" b="0" i="0" kern="1200" baseline="0" dirty="0" smtClean="0">
                          <a:solidFill>
                            <a:schemeClr val="dk1"/>
                          </a:solidFill>
                          <a:effectLst/>
                          <a:latin typeface="+mn-lt"/>
                          <a:ea typeface="+mn-ea"/>
                          <a:cs typeface="+mn-cs"/>
                        </a:rPr>
                        <a:t>(32- or 64-bit, according to platform)</a:t>
                      </a:r>
                      <a:endParaRPr lang="ru-RU" sz="1800" dirty="0"/>
                    </a:p>
                  </a:txBody>
                  <a:tcPr/>
                </a:tc>
                <a:extLst>
                  <a:ext uri="{0D108BD9-81ED-4DB2-BD59-A6C34878D82A}">
                    <a16:rowId xmlns:a16="http://schemas.microsoft.com/office/drawing/2014/main" xmlns="" val="10001"/>
                  </a:ext>
                </a:extLst>
              </a:tr>
              <a:tr h="37084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dirty="0" err="1" smtClean="0"/>
                        <a:t>qintptr</a:t>
                      </a:r>
                      <a:r>
                        <a:rPr lang="en-US" sz="1600" dirty="0" smtClean="0"/>
                        <a:t>, </a:t>
                      </a:r>
                      <a:r>
                        <a:rPr lang="en-US" sz="1600" b="0" i="0" kern="1200" dirty="0" err="1" smtClean="0">
                          <a:solidFill>
                            <a:schemeClr val="dk1"/>
                          </a:solidFill>
                          <a:effectLst/>
                          <a:latin typeface="+mn-lt"/>
                          <a:ea typeface="+mn-ea"/>
                          <a:cs typeface="+mn-cs"/>
                        </a:rPr>
                        <a:t>qptrdiff</a:t>
                      </a:r>
                      <a:endParaRPr lang="en-US" sz="1600" b="0" i="0" kern="1200" dirty="0" smtClean="0">
                        <a:solidFill>
                          <a:schemeClr val="dk1"/>
                        </a:solidFill>
                        <a:effectLst/>
                        <a:latin typeface="+mn-lt"/>
                        <a:ea typeface="+mn-ea"/>
                        <a:cs typeface="+mn-cs"/>
                      </a:endParaRPr>
                    </a:p>
                  </a:txBody>
                  <a:tcPr/>
                </a:tc>
                <a:tc>
                  <a:txBody>
                    <a:bodyPr/>
                    <a:lstStyle/>
                    <a:p>
                      <a:r>
                        <a:rPr lang="en-US" sz="1600" b="0" i="0" kern="1200" dirty="0" smtClean="0">
                          <a:solidFill>
                            <a:schemeClr val="dk1"/>
                          </a:solidFill>
                          <a:effectLst/>
                          <a:latin typeface="+mn-lt"/>
                          <a:ea typeface="+mn-ea"/>
                          <a:cs typeface="+mn-cs"/>
                        </a:rPr>
                        <a:t>Signed address,</a:t>
                      </a:r>
                      <a:r>
                        <a:rPr lang="en-US" sz="1600" b="0" i="0" kern="1200" baseline="0" dirty="0" smtClean="0">
                          <a:solidFill>
                            <a:schemeClr val="dk1"/>
                          </a:solidFill>
                          <a:effectLst/>
                          <a:latin typeface="+mn-lt"/>
                          <a:ea typeface="+mn-ea"/>
                          <a:cs typeface="+mn-cs"/>
                        </a:rPr>
                        <a:t> r</a:t>
                      </a:r>
                      <a:r>
                        <a:rPr lang="en-US" sz="1600" b="0" i="0" kern="1200" dirty="0" smtClean="0">
                          <a:solidFill>
                            <a:schemeClr val="dk1"/>
                          </a:solidFill>
                          <a:effectLst/>
                          <a:latin typeface="+mn-lt"/>
                          <a:ea typeface="+mn-ea"/>
                          <a:cs typeface="+mn-cs"/>
                        </a:rPr>
                        <a:t>epresents pointers diff,</a:t>
                      </a:r>
                    </a:p>
                    <a:p>
                      <a:r>
                        <a:rPr lang="en-US" sz="1600" b="0" i="0" kern="1200" baseline="0" dirty="0" smtClean="0">
                          <a:solidFill>
                            <a:schemeClr val="dk1"/>
                          </a:solidFill>
                          <a:effectLst/>
                          <a:latin typeface="+mn-lt"/>
                          <a:ea typeface="+mn-ea"/>
                          <a:cs typeface="+mn-cs"/>
                        </a:rPr>
                        <a:t>(32- or 64-bit, according to platform)</a:t>
                      </a:r>
                      <a:endParaRPr lang="ru-RU" sz="1800" dirty="0"/>
                    </a:p>
                  </a:txBody>
                  <a:tcPr/>
                </a:tc>
                <a:extLst>
                  <a:ext uri="{0D108BD9-81ED-4DB2-BD59-A6C34878D82A}">
                    <a16:rowId xmlns:a16="http://schemas.microsoft.com/office/drawing/2014/main" xmlns="" val="10002"/>
                  </a:ext>
                </a:extLst>
              </a:tr>
              <a:tr h="370840">
                <a:tc>
                  <a:txBody>
                    <a:bodyPr/>
                    <a:lstStyle/>
                    <a:p>
                      <a:r>
                        <a:rPr lang="en-US" sz="1600" dirty="0" err="1" smtClean="0"/>
                        <a:t>qreal</a:t>
                      </a:r>
                      <a:endParaRPr lang="en-US" sz="1600" dirty="0" smtClean="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dirty="0" err="1" smtClean="0"/>
                        <a:t>typedef</a:t>
                      </a:r>
                      <a:r>
                        <a:rPr lang="en-US" sz="1600" dirty="0" smtClean="0"/>
                        <a:t> for double,</a:t>
                      </a:r>
                    </a:p>
                    <a:p>
                      <a:pPr marL="0" marR="0" indent="0" algn="l" defTabSz="685800" rtl="0" eaLnBrk="1" fontAlgn="auto" latinLnBrk="0" hangingPunct="1">
                        <a:lnSpc>
                          <a:spcPct val="100000"/>
                        </a:lnSpc>
                        <a:spcBef>
                          <a:spcPts val="0"/>
                        </a:spcBef>
                        <a:spcAft>
                          <a:spcPts val="0"/>
                        </a:spcAft>
                        <a:buClrTx/>
                        <a:buSzTx/>
                        <a:buFontTx/>
                        <a:buNone/>
                        <a:tabLst/>
                        <a:defRPr/>
                      </a:pPr>
                      <a:r>
                        <a:rPr lang="en-US" sz="1600" dirty="0" err="1" smtClean="0"/>
                        <a:t>typedef</a:t>
                      </a:r>
                      <a:r>
                        <a:rPr lang="en-US" sz="1600" baseline="0" dirty="0" smtClean="0"/>
                        <a:t> for float on ARM-platforms</a:t>
                      </a:r>
                    </a:p>
                  </a:txBody>
                  <a:tcPr/>
                </a:tc>
                <a:extLst>
                  <a:ext uri="{0D108BD9-81ED-4DB2-BD59-A6C34878D82A}">
                    <a16:rowId xmlns:a16="http://schemas.microsoft.com/office/drawing/2014/main" xmlns="" val="10003"/>
                  </a:ext>
                </a:extLst>
              </a:tr>
              <a:tr h="370840">
                <a:tc>
                  <a:txBody>
                    <a:bodyPr/>
                    <a:lstStyle/>
                    <a:p>
                      <a:r>
                        <a:rPr lang="en-US" sz="1600" dirty="0" err="1" smtClean="0"/>
                        <a:t>uchar</a:t>
                      </a:r>
                      <a:endParaRPr lang="en-US" sz="1600" dirty="0" smtClean="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dirty="0" err="1" smtClean="0"/>
                        <a:t>typedef</a:t>
                      </a:r>
                      <a:r>
                        <a:rPr lang="en-US" sz="1600" dirty="0" smtClean="0"/>
                        <a:t> for unsigned char</a:t>
                      </a:r>
                      <a:endParaRPr lang="ru-RU" sz="1600" dirty="0" smtClean="0"/>
                    </a:p>
                  </a:txBody>
                  <a:tcPr/>
                </a:tc>
                <a:extLst>
                  <a:ext uri="{0D108BD9-81ED-4DB2-BD59-A6C34878D82A}">
                    <a16:rowId xmlns:a16="http://schemas.microsoft.com/office/drawing/2014/main" xmlns="" val="10004"/>
                  </a:ext>
                </a:extLst>
              </a:tr>
              <a:tr h="370840">
                <a:tc>
                  <a:txBody>
                    <a:bodyPr/>
                    <a:lstStyle/>
                    <a:p>
                      <a:r>
                        <a:rPr lang="en-US" sz="1600" dirty="0" err="1" smtClean="0"/>
                        <a:t>ushort</a:t>
                      </a:r>
                      <a:endParaRPr lang="ru-RU" sz="16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dirty="0" err="1" smtClean="0"/>
                        <a:t>typedef</a:t>
                      </a:r>
                      <a:r>
                        <a:rPr lang="en-US" sz="1600" dirty="0" smtClean="0"/>
                        <a:t> for unsigned short</a:t>
                      </a:r>
                      <a:endParaRPr lang="ru-RU" sz="1600" dirty="0" smtClean="0"/>
                    </a:p>
                  </a:txBody>
                  <a:tcPr/>
                </a:tc>
                <a:extLst>
                  <a:ext uri="{0D108BD9-81ED-4DB2-BD59-A6C34878D82A}">
                    <a16:rowId xmlns:a16="http://schemas.microsoft.com/office/drawing/2014/main" xmlns="" val="10005"/>
                  </a:ext>
                </a:extLst>
              </a:tr>
              <a:tr h="370840">
                <a:tc>
                  <a:txBody>
                    <a:bodyPr/>
                    <a:lstStyle/>
                    <a:p>
                      <a:r>
                        <a:rPr lang="en-US" sz="1600" dirty="0" err="1" smtClean="0"/>
                        <a:t>uint</a:t>
                      </a:r>
                      <a:endParaRPr lang="ru-RU" sz="16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dirty="0" err="1" smtClean="0"/>
                        <a:t>typedef</a:t>
                      </a:r>
                      <a:r>
                        <a:rPr lang="en-US" sz="1600" dirty="0" smtClean="0"/>
                        <a:t> for unsigned int</a:t>
                      </a:r>
                      <a:endParaRPr lang="ru-RU" sz="1600" dirty="0" smtClean="0"/>
                    </a:p>
                  </a:txBody>
                  <a:tcPr/>
                </a:tc>
                <a:extLst>
                  <a:ext uri="{0D108BD9-81ED-4DB2-BD59-A6C34878D82A}">
                    <a16:rowId xmlns:a16="http://schemas.microsoft.com/office/drawing/2014/main" xmlns="" val="10006"/>
                  </a:ext>
                </a:extLst>
              </a:tr>
              <a:tr h="370840">
                <a:tc>
                  <a:txBody>
                    <a:bodyPr/>
                    <a:lstStyle/>
                    <a:p>
                      <a:r>
                        <a:rPr lang="en-US" sz="1600" dirty="0" err="1" smtClean="0"/>
                        <a:t>unlong</a:t>
                      </a:r>
                      <a:endParaRPr lang="ru-RU" sz="16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dirty="0" err="1" smtClean="0"/>
                        <a:t>typedef</a:t>
                      </a:r>
                      <a:r>
                        <a:rPr lang="en-US" sz="1600" dirty="0" smtClean="0"/>
                        <a:t> for unsigned long</a:t>
                      </a:r>
                      <a:endParaRPr lang="ru-RU" sz="1600" dirty="0" smtClean="0"/>
                    </a:p>
                  </a:txBody>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3309713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QT </a:t>
            </a:r>
            <a:r>
              <a:rPr lang="en-US" dirty="0" smtClean="0"/>
              <a:t>LANGUAGE: </a:t>
            </a:r>
            <a:r>
              <a:rPr lang="en-US" dirty="0">
                <a:solidFill>
                  <a:schemeClr val="accent1"/>
                </a:solidFill>
              </a:rPr>
              <a:t>DATA </a:t>
            </a:r>
            <a:r>
              <a:rPr lang="en-US" dirty="0" smtClean="0">
                <a:solidFill>
                  <a:schemeClr val="accent1"/>
                </a:solidFill>
              </a:rPr>
              <a:t>TYPES</a:t>
            </a:r>
            <a:endParaRPr lang="ru-RU" dirty="0"/>
          </a:p>
        </p:txBody>
      </p:sp>
      <p:sp>
        <p:nvSpPr>
          <p:cNvPr id="3" name="Content Placeholder 2"/>
          <p:cNvSpPr>
            <a:spLocks noGrp="1"/>
          </p:cNvSpPr>
          <p:nvPr>
            <p:ph sz="quarter" idx="11"/>
          </p:nvPr>
        </p:nvSpPr>
        <p:spPr/>
        <p:txBody>
          <a:bodyPr>
            <a:normAutofit/>
          </a:bodyPr>
          <a:lstStyle/>
          <a:p>
            <a:r>
              <a:rPr lang="en-US" dirty="0" smtClean="0"/>
              <a:t>Use </a:t>
            </a:r>
            <a:r>
              <a:rPr lang="en-US" dirty="0" smtClean="0">
                <a:solidFill>
                  <a:schemeClr val="accent3"/>
                </a:solidFill>
              </a:rPr>
              <a:t>int</a:t>
            </a:r>
            <a:r>
              <a:rPr lang="en-US" dirty="0" smtClean="0"/>
              <a:t> where </a:t>
            </a:r>
            <a:r>
              <a:rPr lang="en-US" dirty="0"/>
              <a:t>size of variable does not </a:t>
            </a:r>
            <a:r>
              <a:rPr lang="en-US" dirty="0" smtClean="0"/>
              <a:t>matter</a:t>
            </a:r>
          </a:p>
          <a:p>
            <a:r>
              <a:rPr lang="en-US" dirty="0" smtClean="0"/>
              <a:t>But </a:t>
            </a:r>
            <a:r>
              <a:rPr lang="en-US" dirty="0" err="1" smtClean="0">
                <a:solidFill>
                  <a:schemeClr val="accent3"/>
                </a:solidFill>
              </a:rPr>
              <a:t>uint</a:t>
            </a:r>
            <a:r>
              <a:rPr lang="en-US" dirty="0" smtClean="0"/>
              <a:t> for unsigned variables</a:t>
            </a:r>
            <a:endParaRPr lang="en-US" dirty="0"/>
          </a:p>
          <a:p>
            <a:r>
              <a:rPr lang="en-US" dirty="0"/>
              <a:t>Use </a:t>
            </a:r>
            <a:r>
              <a:rPr lang="en-US" dirty="0" err="1" smtClean="0">
                <a:solidFill>
                  <a:schemeClr val="accent3"/>
                </a:solidFill>
              </a:rPr>
              <a:t>quintptr</a:t>
            </a:r>
            <a:r>
              <a:rPr lang="en-US" dirty="0" smtClean="0"/>
              <a:t>/</a:t>
            </a:r>
            <a:r>
              <a:rPr lang="en-US" dirty="0" err="1" smtClean="0">
                <a:solidFill>
                  <a:schemeClr val="accent3"/>
                </a:solidFill>
              </a:rPr>
              <a:t>qintptr</a:t>
            </a:r>
            <a:r>
              <a:rPr lang="ru-RU" dirty="0" smtClean="0"/>
              <a:t> </a:t>
            </a:r>
            <a:r>
              <a:rPr lang="en-US" dirty="0" smtClean="0"/>
              <a:t>for array indexes and hashes only, not for pointer types</a:t>
            </a:r>
          </a:p>
          <a:p>
            <a:endParaRPr lang="en-US" dirty="0"/>
          </a:p>
          <a:p>
            <a:r>
              <a:rPr lang="en-US" dirty="0" smtClean="0"/>
              <a:t>Qt data types are defined in </a:t>
            </a:r>
            <a:r>
              <a:rPr lang="en-US" dirty="0" smtClean="0">
                <a:solidFill>
                  <a:schemeClr val="accent3"/>
                </a:solidFill>
              </a:rPr>
              <a:t>&lt;</a:t>
            </a:r>
            <a:r>
              <a:rPr lang="en-US" dirty="0" err="1" smtClean="0">
                <a:solidFill>
                  <a:schemeClr val="accent3"/>
                </a:solidFill>
              </a:rPr>
              <a:t>QtGlobal</a:t>
            </a:r>
            <a:r>
              <a:rPr lang="en-US" dirty="0" smtClean="0"/>
              <a:t>&gt; header in </a:t>
            </a:r>
            <a:r>
              <a:rPr lang="en-US" dirty="0" smtClean="0">
                <a:solidFill>
                  <a:schemeClr val="accent3"/>
                </a:solidFill>
              </a:rPr>
              <a:t>core</a:t>
            </a:r>
            <a:r>
              <a:rPr lang="en-US" dirty="0" smtClean="0"/>
              <a:t> module</a:t>
            </a:r>
            <a:endParaRPr lang="en-US" dirty="0"/>
          </a:p>
        </p:txBody>
      </p:sp>
    </p:spTree>
    <p:extLst>
      <p:ext uri="{BB962C8B-B14F-4D97-AF65-F5344CB8AC3E}">
        <p14:creationId xmlns:p14="http://schemas.microsoft.com/office/powerpoint/2010/main" val="22042647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QT </a:t>
            </a:r>
            <a:r>
              <a:rPr lang="en-US" dirty="0" smtClean="0"/>
              <a:t>LANGUAGE: </a:t>
            </a:r>
            <a:r>
              <a:rPr lang="en-US" dirty="0" smtClean="0">
                <a:solidFill>
                  <a:schemeClr val="accent1"/>
                </a:solidFill>
              </a:rPr>
              <a:t>KEYWORDS</a:t>
            </a:r>
            <a:endParaRPr lang="ru-RU" dirty="0"/>
          </a:p>
        </p:txBody>
      </p:sp>
      <p:sp>
        <p:nvSpPr>
          <p:cNvPr id="3" name="Content Placeholder 2"/>
          <p:cNvSpPr>
            <a:spLocks noGrp="1"/>
          </p:cNvSpPr>
          <p:nvPr>
            <p:ph sz="quarter" idx="11"/>
          </p:nvPr>
        </p:nvSpPr>
        <p:spPr/>
        <p:txBody>
          <a:bodyPr>
            <a:normAutofit/>
          </a:bodyPr>
          <a:lstStyle/>
          <a:p>
            <a:r>
              <a:rPr lang="en-US" dirty="0" smtClean="0"/>
              <a:t>Qt keywords </a:t>
            </a:r>
            <a:r>
              <a:rPr lang="en-US" dirty="0" smtClean="0">
                <a:solidFill>
                  <a:schemeClr val="accent3"/>
                </a:solidFill>
              </a:rPr>
              <a:t>slots</a:t>
            </a:r>
            <a:r>
              <a:rPr lang="en-US" dirty="0" smtClean="0"/>
              <a:t>, </a:t>
            </a:r>
            <a:r>
              <a:rPr lang="en-US" dirty="0" smtClean="0">
                <a:solidFill>
                  <a:schemeClr val="accent3"/>
                </a:solidFill>
              </a:rPr>
              <a:t>signals</a:t>
            </a:r>
            <a:r>
              <a:rPr lang="en-US" dirty="0" smtClean="0"/>
              <a:t>, and </a:t>
            </a:r>
            <a:r>
              <a:rPr lang="en-US" dirty="0" smtClean="0">
                <a:solidFill>
                  <a:schemeClr val="accent3"/>
                </a:solidFill>
              </a:rPr>
              <a:t>emit</a:t>
            </a:r>
            <a:r>
              <a:rPr lang="en-US" dirty="0" smtClean="0"/>
              <a:t> are not C++ keywords.</a:t>
            </a:r>
          </a:p>
          <a:p>
            <a:r>
              <a:rPr lang="en-US" dirty="0" err="1" smtClean="0">
                <a:solidFill>
                  <a:schemeClr val="accent3"/>
                </a:solidFill>
              </a:rPr>
              <a:t>moc</a:t>
            </a:r>
            <a:r>
              <a:rPr lang="en-US" dirty="0" smtClean="0"/>
              <a:t> translates these keywords to standard C++ keywords</a:t>
            </a:r>
          </a:p>
          <a:p>
            <a:endParaRPr lang="en-US" dirty="0"/>
          </a:p>
          <a:p>
            <a:r>
              <a:rPr lang="en-US" dirty="0" smtClean="0"/>
              <a:t>You can disable these keywords:</a:t>
            </a:r>
          </a:p>
          <a:p>
            <a:pPr lvl="1"/>
            <a:r>
              <a:rPr lang="en-US" dirty="0" smtClean="0"/>
              <a:t>add </a:t>
            </a:r>
            <a:r>
              <a:rPr lang="en-US" dirty="0">
                <a:solidFill>
                  <a:schemeClr val="accent3"/>
                </a:solidFill>
              </a:rPr>
              <a:t>CONFIG += </a:t>
            </a:r>
            <a:r>
              <a:rPr lang="en-US" dirty="0" err="1" smtClean="0">
                <a:solidFill>
                  <a:schemeClr val="accent3"/>
                </a:solidFill>
              </a:rPr>
              <a:t>no_keywords</a:t>
            </a:r>
            <a:r>
              <a:rPr lang="en-US" dirty="0" smtClean="0"/>
              <a:t> in your .pro-file</a:t>
            </a:r>
          </a:p>
          <a:p>
            <a:pPr lvl="1"/>
            <a:r>
              <a:rPr lang="en-US" dirty="0"/>
              <a:t>use macros </a:t>
            </a:r>
            <a:r>
              <a:rPr lang="en-US" dirty="0">
                <a:solidFill>
                  <a:schemeClr val="accent3"/>
                </a:solidFill>
              </a:rPr>
              <a:t>Q_SIGNALS</a:t>
            </a:r>
            <a:r>
              <a:rPr lang="en-US" dirty="0"/>
              <a:t> (or </a:t>
            </a:r>
            <a:r>
              <a:rPr lang="en-US" dirty="0">
                <a:solidFill>
                  <a:schemeClr val="accent3"/>
                </a:solidFill>
              </a:rPr>
              <a:t>Q_SIGNAL</a:t>
            </a:r>
            <a:r>
              <a:rPr lang="en-US" dirty="0"/>
              <a:t>), </a:t>
            </a:r>
            <a:r>
              <a:rPr lang="en-US" dirty="0">
                <a:solidFill>
                  <a:schemeClr val="accent3"/>
                </a:solidFill>
              </a:rPr>
              <a:t>Q_SLOTS</a:t>
            </a:r>
            <a:r>
              <a:rPr lang="en-US" dirty="0"/>
              <a:t> (or </a:t>
            </a:r>
            <a:r>
              <a:rPr lang="en-US" dirty="0">
                <a:solidFill>
                  <a:schemeClr val="accent3"/>
                </a:solidFill>
              </a:rPr>
              <a:t>Q_SLOT</a:t>
            </a:r>
            <a:r>
              <a:rPr lang="en-US" dirty="0"/>
              <a:t>), and </a:t>
            </a:r>
            <a:r>
              <a:rPr lang="en-US" dirty="0">
                <a:solidFill>
                  <a:schemeClr val="accent3"/>
                </a:solidFill>
              </a:rPr>
              <a:t>Q_EMIT</a:t>
            </a:r>
            <a:r>
              <a:rPr lang="en-US" dirty="0"/>
              <a:t>.</a:t>
            </a:r>
            <a:endParaRPr lang="en-US" dirty="0" smtClean="0"/>
          </a:p>
          <a:p>
            <a:endParaRPr lang="en-US" dirty="0"/>
          </a:p>
        </p:txBody>
      </p:sp>
    </p:spTree>
    <p:extLst>
      <p:ext uri="{BB962C8B-B14F-4D97-AF65-F5344CB8AC3E}">
        <p14:creationId xmlns:p14="http://schemas.microsoft.com/office/powerpoint/2010/main" val="34943674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QOBJECT</a:t>
            </a:r>
            <a:endParaRPr lang="en-US" dirty="0">
              <a:solidFill>
                <a:schemeClr val="accent1"/>
              </a:solidFill>
            </a:endParaRPr>
          </a:p>
        </p:txBody>
      </p:sp>
      <p:sp>
        <p:nvSpPr>
          <p:cNvPr id="5" name="Content Placeholder 4"/>
          <p:cNvSpPr>
            <a:spLocks noGrp="1"/>
          </p:cNvSpPr>
          <p:nvPr>
            <p:ph sz="quarter" idx="11"/>
          </p:nvPr>
        </p:nvSpPr>
        <p:spPr>
          <a:xfrm>
            <a:off x="286941" y="897732"/>
            <a:ext cx="4056459" cy="4099718"/>
          </a:xfrm>
        </p:spPr>
        <p:txBody>
          <a:bodyPr>
            <a:normAutofit/>
          </a:bodyPr>
          <a:lstStyle/>
          <a:p>
            <a:r>
              <a:rPr lang="en-US" dirty="0" smtClean="0"/>
              <a:t>You have to derive your class from </a:t>
            </a:r>
            <a:r>
              <a:rPr lang="en-US" dirty="0" err="1" smtClean="0">
                <a:solidFill>
                  <a:schemeClr val="accent3"/>
                </a:solidFill>
              </a:rPr>
              <a:t>QObject</a:t>
            </a:r>
            <a:r>
              <a:rPr lang="en-US" dirty="0" smtClean="0"/>
              <a:t> if you want use slots and signals (or other Qt functionality).</a:t>
            </a:r>
          </a:p>
          <a:p>
            <a:r>
              <a:rPr lang="en-US" dirty="0" err="1" smtClean="0">
                <a:solidFill>
                  <a:schemeClr val="accent3"/>
                </a:solidFill>
              </a:rPr>
              <a:t>QObject</a:t>
            </a:r>
            <a:r>
              <a:rPr lang="en-US" dirty="0" smtClean="0"/>
              <a:t> is the base class for most Qt objects</a:t>
            </a:r>
          </a:p>
          <a:p>
            <a:r>
              <a:rPr lang="en-US" dirty="0" smtClean="0"/>
              <a:t>All GUI components are derived from </a:t>
            </a:r>
            <a:r>
              <a:rPr lang="en-US" dirty="0" err="1" smtClean="0">
                <a:solidFill>
                  <a:schemeClr val="accent3"/>
                </a:solidFill>
              </a:rPr>
              <a:t>QObject</a:t>
            </a:r>
            <a:endParaRPr lang="en-US" dirty="0">
              <a:solidFill>
                <a:schemeClr val="accent3"/>
              </a:solidFill>
            </a:endParaRPr>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defTabSz="914400" eaLnBrk="0" fontAlgn="base" hangingPunct="0">
              <a:spcBef>
                <a:spcPct val="0"/>
              </a:spcBef>
              <a:spcAft>
                <a:spcPct val="0"/>
              </a:spcAft>
            </a:pPr>
            <a:r>
              <a:rPr lang="en-US" sz="1200" b="1" dirty="0">
                <a:solidFill>
                  <a:srgbClr val="808080"/>
                </a:solidFill>
                <a:latin typeface="Courier New" panose="02070309020205020404" pitchFamily="49" charset="0"/>
                <a:cs typeface="Courier New" panose="02070309020205020404" pitchFamily="49" charset="0"/>
              </a:rPr>
              <a:t>// Class derived from </a:t>
            </a:r>
            <a:r>
              <a:rPr lang="en-US" sz="1200" b="1" dirty="0" err="1">
                <a:solidFill>
                  <a:srgbClr val="808080"/>
                </a:solidFill>
                <a:latin typeface="Courier New" panose="02070309020205020404" pitchFamily="49" charset="0"/>
                <a:cs typeface="Courier New" panose="02070309020205020404" pitchFamily="49" charset="0"/>
              </a:rPr>
              <a:t>QObject</a:t>
            </a:r>
            <a:endParaRPr lang="en-US" sz="1200" b="1" dirty="0">
              <a:solidFill>
                <a:srgbClr val="808080"/>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sz="1100" b="1" dirty="0" smtClean="0">
                <a:solidFill>
                  <a:srgbClr val="CC7832"/>
                </a:solidFill>
                <a:latin typeface="Courier New" panose="02070309020205020404" pitchFamily="49" charset="0"/>
                <a:cs typeface="Courier New" panose="02070309020205020404" pitchFamily="49" charset="0"/>
              </a:rPr>
              <a:t>class</a:t>
            </a:r>
            <a:r>
              <a:rPr lang="en-US" sz="1100" b="1" dirty="0" smtClean="0">
                <a:solidFill>
                  <a:srgbClr val="C0C0C0"/>
                </a:solidFill>
                <a:latin typeface="Courier New" pitchFamily="49" charset="0"/>
                <a:cs typeface="Courier New" pitchFamily="49" charset="0"/>
              </a:rPr>
              <a:t> </a:t>
            </a:r>
            <a:r>
              <a:rPr lang="en-US" sz="1100" b="1" dirty="0" err="1" smtClean="0">
                <a:solidFill>
                  <a:srgbClr val="9876AA"/>
                </a:solidFill>
                <a:latin typeface="Courier New" panose="02070309020205020404" pitchFamily="49" charset="0"/>
                <a:cs typeface="Courier New" panose="02070309020205020404" pitchFamily="49" charset="0"/>
              </a:rPr>
              <a:t>BankAccount</a:t>
            </a:r>
            <a:r>
              <a:rPr lang="en-US" sz="1100" b="1" dirty="0" smtClean="0">
                <a:solidFill>
                  <a:srgbClr val="C0C0C0"/>
                </a:solidFill>
                <a:latin typeface="Courier New" pitchFamily="49" charset="0"/>
                <a:cs typeface="Courier New" pitchFamily="49" charset="0"/>
              </a:rPr>
              <a:t> </a:t>
            </a:r>
            <a:r>
              <a:rPr lang="en-US" sz="1100" b="1" dirty="0">
                <a:solidFill>
                  <a:srgbClr val="A9B7C6"/>
                </a:solidFill>
                <a:latin typeface="Courier New" panose="02070309020205020404" pitchFamily="49" charset="0"/>
                <a:cs typeface="Courier New" panose="02070309020205020404" pitchFamily="49" charset="0"/>
              </a:rPr>
              <a:t>:</a:t>
            </a:r>
            <a:r>
              <a:rPr lang="en-US" sz="1100" b="1" dirty="0">
                <a:solidFill>
                  <a:srgbClr val="C0C0C0"/>
                </a:solidFill>
                <a:latin typeface="Courier New" pitchFamily="49" charset="0"/>
                <a:cs typeface="Courier New" pitchFamily="49" charset="0"/>
              </a:rPr>
              <a:t> </a:t>
            </a:r>
            <a:r>
              <a:rPr lang="en-US" sz="1100" b="1" dirty="0">
                <a:solidFill>
                  <a:srgbClr val="CC7832"/>
                </a:solidFill>
                <a:latin typeface="Courier New" panose="02070309020205020404" pitchFamily="49" charset="0"/>
                <a:cs typeface="Courier New" panose="02070309020205020404" pitchFamily="49" charset="0"/>
              </a:rPr>
              <a:t>public</a:t>
            </a:r>
            <a:r>
              <a:rPr lang="en-US" sz="1100" b="1" dirty="0">
                <a:solidFill>
                  <a:srgbClr val="C0C0C0"/>
                </a:solidFill>
                <a:latin typeface="Courier New" pitchFamily="49" charset="0"/>
                <a:cs typeface="Courier New" pitchFamily="49" charset="0"/>
              </a:rPr>
              <a:t> </a:t>
            </a:r>
            <a:r>
              <a:rPr lang="en-US" sz="1100" b="1" dirty="0" err="1" smtClean="0">
                <a:solidFill>
                  <a:srgbClr val="9876AA"/>
                </a:solidFill>
                <a:latin typeface="Courier New" panose="02070309020205020404" pitchFamily="49" charset="0"/>
                <a:cs typeface="Courier New" panose="02070309020205020404" pitchFamily="49" charset="0"/>
              </a:rPr>
              <a:t>QObject</a:t>
            </a:r>
            <a:endParaRPr lang="en-US" sz="1100" b="1" dirty="0">
              <a:solidFill>
                <a:srgbClr val="9876AA"/>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sz="1100"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sz="1100" b="1" dirty="0">
                <a:solidFill>
                  <a:srgbClr val="000000"/>
                </a:solidFill>
                <a:latin typeface="Courier New" pitchFamily="49" charset="0"/>
                <a:cs typeface="Courier New" pitchFamily="49" charset="0"/>
              </a:rPr>
              <a:t> </a:t>
            </a:r>
            <a:r>
              <a:rPr lang="en-US" sz="1100" b="1" dirty="0" smtClean="0">
                <a:solidFill>
                  <a:srgbClr val="000000"/>
                </a:solidFill>
                <a:latin typeface="Courier New" pitchFamily="49" charset="0"/>
                <a:cs typeface="Courier New" pitchFamily="49" charset="0"/>
              </a:rPr>
              <a:t>   </a:t>
            </a:r>
            <a:r>
              <a:rPr lang="en-US" sz="1100" b="1" dirty="0">
                <a:solidFill>
                  <a:srgbClr val="6897BB"/>
                </a:solidFill>
                <a:latin typeface="Courier New" panose="02070309020205020404" pitchFamily="49" charset="0"/>
                <a:cs typeface="Courier New" panose="02070309020205020404" pitchFamily="49" charset="0"/>
              </a:rPr>
              <a:t>Q_OBJECT</a:t>
            </a:r>
          </a:p>
          <a:p>
            <a:pPr lvl="0" defTabSz="914400" eaLnBrk="0" fontAlgn="base" hangingPunct="0">
              <a:spcBef>
                <a:spcPct val="0"/>
              </a:spcBef>
              <a:spcAft>
                <a:spcPct val="0"/>
              </a:spcAft>
            </a:pPr>
            <a:endParaRPr lang="en-US" sz="1100" b="1" dirty="0" smtClean="0">
              <a:solidFill>
                <a:srgbClr val="CC7832"/>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sz="1100" b="1" dirty="0" smtClean="0">
                <a:solidFill>
                  <a:srgbClr val="CC7832"/>
                </a:solidFill>
                <a:latin typeface="Courier New" panose="02070309020205020404" pitchFamily="49" charset="0"/>
                <a:cs typeface="Courier New" panose="02070309020205020404" pitchFamily="49" charset="0"/>
              </a:rPr>
              <a:t>public</a:t>
            </a:r>
            <a:r>
              <a:rPr lang="en-US" sz="1100"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sz="1100" b="1" dirty="0" smtClean="0">
                <a:solidFill>
                  <a:srgbClr val="9876AA"/>
                </a:solidFill>
                <a:latin typeface="Courier New" panose="02070309020205020404" pitchFamily="49" charset="0"/>
                <a:cs typeface="Courier New" panose="02070309020205020404" pitchFamily="49" charset="0"/>
              </a:rPr>
              <a:t>    </a:t>
            </a:r>
            <a:r>
              <a:rPr lang="en-US" sz="1100" b="1" dirty="0" err="1" smtClean="0">
                <a:solidFill>
                  <a:srgbClr val="9876AA"/>
                </a:solidFill>
                <a:latin typeface="Courier New" panose="02070309020205020404" pitchFamily="49" charset="0"/>
                <a:cs typeface="Courier New" panose="02070309020205020404" pitchFamily="49" charset="0"/>
              </a:rPr>
              <a:t>BankAccount</a:t>
            </a:r>
            <a:r>
              <a:rPr lang="en-US" sz="1100" b="1" dirty="0" smtClean="0">
                <a:solidFill>
                  <a:srgbClr val="A9B7C6"/>
                </a:solidFill>
                <a:latin typeface="Courier New" panose="02070309020205020404" pitchFamily="49" charset="0"/>
                <a:cs typeface="Courier New" panose="02070309020205020404" pitchFamily="49" charset="0"/>
              </a:rPr>
              <a:t>(</a:t>
            </a:r>
            <a:r>
              <a:rPr lang="en-US" sz="1100" b="1" dirty="0" err="1" smtClean="0">
                <a:solidFill>
                  <a:srgbClr val="9876AA"/>
                </a:solidFill>
                <a:latin typeface="Courier New" panose="02070309020205020404" pitchFamily="49" charset="0"/>
                <a:cs typeface="Courier New" panose="02070309020205020404" pitchFamily="49" charset="0"/>
              </a:rPr>
              <a:t>QObject</a:t>
            </a:r>
            <a:r>
              <a:rPr lang="en-US" sz="1100" b="1" dirty="0" smtClean="0">
                <a:solidFill>
                  <a:srgbClr val="C0C0C0"/>
                </a:solidFill>
                <a:latin typeface="Courier New" pitchFamily="49" charset="0"/>
                <a:cs typeface="Courier New" pitchFamily="49" charset="0"/>
              </a:rPr>
              <a:t> </a:t>
            </a:r>
            <a:r>
              <a:rPr lang="en-US" sz="1100" b="1" dirty="0">
                <a:solidFill>
                  <a:srgbClr val="A9B7C6"/>
                </a:solidFill>
                <a:latin typeface="Courier New" panose="02070309020205020404" pitchFamily="49" charset="0"/>
                <a:cs typeface="Courier New" panose="02070309020205020404" pitchFamily="49" charset="0"/>
              </a:rPr>
              <a:t>*parent = </a:t>
            </a:r>
            <a:r>
              <a:rPr lang="en-US" sz="1100" b="1" dirty="0">
                <a:solidFill>
                  <a:srgbClr val="6897BB"/>
                </a:solidFill>
                <a:latin typeface="Courier New" panose="02070309020205020404" pitchFamily="49" charset="0"/>
                <a:cs typeface="Courier New" panose="02070309020205020404" pitchFamily="49" charset="0"/>
              </a:rPr>
              <a:t>Q_NULLPTR</a:t>
            </a:r>
            <a:r>
              <a:rPr lang="en-US" sz="1100"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sz="1100" b="1" dirty="0">
                <a:solidFill>
                  <a:srgbClr val="000000"/>
                </a:solidFill>
                <a:latin typeface="Courier New" pitchFamily="49" charset="0"/>
                <a:cs typeface="Courier New" pitchFamily="49" charset="0"/>
              </a:rPr>
              <a:t> </a:t>
            </a:r>
            <a:r>
              <a:rPr lang="en-US" sz="1100" b="1" dirty="0" smtClean="0">
                <a:solidFill>
                  <a:srgbClr val="000000"/>
                </a:solidFill>
                <a:latin typeface="Courier New" pitchFamily="49" charset="0"/>
                <a:cs typeface="Courier New" pitchFamily="49" charset="0"/>
              </a:rPr>
              <a:t>   </a:t>
            </a:r>
            <a:r>
              <a:rPr lang="en-US" sz="1100" b="1" i="1" dirty="0" smtClean="0">
                <a:solidFill>
                  <a:srgbClr val="A9B7C6"/>
                </a:solidFill>
                <a:latin typeface="Courier New" panose="02070309020205020404" pitchFamily="49" charset="0"/>
                <a:cs typeface="Courier New" panose="02070309020205020404" pitchFamily="49" charset="0"/>
              </a:rPr>
              <a:t>~</a:t>
            </a:r>
            <a:r>
              <a:rPr lang="en-US" sz="1100" b="1" i="1" dirty="0" err="1" smtClean="0">
                <a:solidFill>
                  <a:srgbClr val="A9B7C6"/>
                </a:solidFill>
                <a:latin typeface="Courier New" panose="02070309020205020404" pitchFamily="49" charset="0"/>
                <a:cs typeface="Courier New" panose="02070309020205020404" pitchFamily="49" charset="0"/>
              </a:rPr>
              <a:t>BankAccount</a:t>
            </a:r>
            <a:r>
              <a:rPr lang="en-US" sz="1100" b="1" dirty="0" smtClean="0">
                <a:solidFill>
                  <a:srgbClr val="A9B7C6"/>
                </a:solidFill>
                <a:latin typeface="Courier New" panose="02070309020205020404" pitchFamily="49" charset="0"/>
                <a:cs typeface="Courier New" panose="02070309020205020404" pitchFamily="49" charset="0"/>
              </a:rPr>
              <a:t>();</a:t>
            </a:r>
            <a:endParaRPr lang="en-US" sz="1100" b="1" dirty="0">
              <a:solidFill>
                <a:srgbClr val="A9B7C6"/>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endParaRPr lang="en-US" sz="1100" b="1" dirty="0" smtClean="0">
              <a:solidFill>
                <a:srgbClr val="CC7832"/>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sz="1100" b="1" dirty="0" smtClean="0">
                <a:solidFill>
                  <a:srgbClr val="CC7832"/>
                </a:solidFill>
                <a:latin typeface="Courier New" panose="02070309020205020404" pitchFamily="49" charset="0"/>
                <a:cs typeface="Courier New" panose="02070309020205020404" pitchFamily="49" charset="0"/>
              </a:rPr>
              <a:t>public </a:t>
            </a:r>
            <a:r>
              <a:rPr lang="en-US" sz="1100" b="1" dirty="0">
                <a:solidFill>
                  <a:srgbClr val="CC7832"/>
                </a:solidFill>
                <a:latin typeface="Courier New" panose="02070309020205020404" pitchFamily="49" charset="0"/>
                <a:cs typeface="Courier New" panose="02070309020205020404" pitchFamily="49" charset="0"/>
              </a:rPr>
              <a:t>slots</a:t>
            </a:r>
            <a:r>
              <a:rPr lang="en-US" sz="1100"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sz="1100" b="1" dirty="0">
                <a:solidFill>
                  <a:srgbClr val="000000"/>
                </a:solidFill>
                <a:latin typeface="Courier New" pitchFamily="49" charset="0"/>
                <a:cs typeface="Courier New" pitchFamily="49" charset="0"/>
              </a:rPr>
              <a:t> </a:t>
            </a:r>
            <a:r>
              <a:rPr lang="en-US" sz="1100" b="1" dirty="0" smtClean="0">
                <a:solidFill>
                  <a:srgbClr val="000000"/>
                </a:solidFill>
                <a:latin typeface="Courier New" pitchFamily="49" charset="0"/>
                <a:cs typeface="Courier New" pitchFamily="49" charset="0"/>
              </a:rPr>
              <a:t>   </a:t>
            </a:r>
            <a:r>
              <a:rPr lang="en-US" sz="1100" b="1" dirty="0">
                <a:solidFill>
                  <a:srgbClr val="CC7832"/>
                </a:solidFill>
                <a:latin typeface="Courier New" panose="02070309020205020404" pitchFamily="49" charset="0"/>
                <a:cs typeface="Courier New" panose="02070309020205020404" pitchFamily="49" charset="0"/>
              </a:rPr>
              <a:t>void</a:t>
            </a:r>
            <a:r>
              <a:rPr lang="en-US" sz="1100" b="1" dirty="0" smtClean="0">
                <a:solidFill>
                  <a:srgbClr val="C0C0C0"/>
                </a:solidFill>
                <a:latin typeface="Courier New" pitchFamily="49" charset="0"/>
                <a:cs typeface="Courier New" pitchFamily="49" charset="0"/>
              </a:rPr>
              <a:t> </a:t>
            </a:r>
            <a:r>
              <a:rPr lang="en-US" sz="1100" b="1" dirty="0" smtClean="0">
                <a:solidFill>
                  <a:srgbClr val="A9B7C6"/>
                </a:solidFill>
                <a:latin typeface="Courier New" panose="02070309020205020404" pitchFamily="49" charset="0"/>
                <a:cs typeface="Courier New" panose="02070309020205020404" pitchFamily="49" charset="0"/>
              </a:rPr>
              <a:t>withdraw(</a:t>
            </a:r>
            <a:r>
              <a:rPr lang="en-US" sz="1100" b="1" dirty="0" smtClean="0">
                <a:solidFill>
                  <a:srgbClr val="CC7832"/>
                </a:solidFill>
                <a:latin typeface="Courier New" panose="02070309020205020404" pitchFamily="49" charset="0"/>
                <a:cs typeface="Courier New" panose="02070309020205020404" pitchFamily="49" charset="0"/>
              </a:rPr>
              <a:t>long</a:t>
            </a:r>
            <a:r>
              <a:rPr lang="en-US" sz="1100" b="1" dirty="0" smtClean="0">
                <a:solidFill>
                  <a:srgbClr val="C0C0C0"/>
                </a:solidFill>
                <a:latin typeface="Courier New" pitchFamily="49" charset="0"/>
                <a:cs typeface="Courier New" pitchFamily="49" charset="0"/>
              </a:rPr>
              <a:t> amount</a:t>
            </a:r>
            <a:r>
              <a:rPr lang="en-US" sz="1100" b="1" dirty="0" smtClean="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ru-RU" sz="1100" b="1" dirty="0" smtClean="0">
                <a:solidFill>
                  <a:srgbClr val="A9B7C6"/>
                </a:solidFill>
                <a:latin typeface="Courier New" panose="02070309020205020404" pitchFamily="49" charset="0"/>
                <a:cs typeface="Courier New" panose="02070309020205020404" pitchFamily="49" charset="0"/>
              </a:rPr>
              <a:t>    </a:t>
            </a:r>
            <a:r>
              <a:rPr lang="en-US" sz="1100" b="1" dirty="0">
                <a:solidFill>
                  <a:srgbClr val="CC7832"/>
                </a:solidFill>
                <a:latin typeface="Courier New" panose="02070309020205020404" pitchFamily="49" charset="0"/>
                <a:cs typeface="Courier New" panose="02070309020205020404" pitchFamily="49" charset="0"/>
              </a:rPr>
              <a:t>void</a:t>
            </a:r>
            <a:r>
              <a:rPr lang="en-US" sz="1100" b="1" dirty="0">
                <a:solidFill>
                  <a:srgbClr val="C0C0C0"/>
                </a:solidFill>
                <a:latin typeface="Courier New" pitchFamily="49" charset="0"/>
                <a:cs typeface="Courier New" pitchFamily="49" charset="0"/>
              </a:rPr>
              <a:t> </a:t>
            </a:r>
            <a:r>
              <a:rPr lang="en-US" sz="1100" b="1" dirty="0" smtClean="0">
                <a:solidFill>
                  <a:srgbClr val="A9B7C6"/>
                </a:solidFill>
                <a:latin typeface="Courier New" panose="02070309020205020404" pitchFamily="49" charset="0"/>
                <a:cs typeface="Courier New" panose="02070309020205020404" pitchFamily="49" charset="0"/>
              </a:rPr>
              <a:t>deposit(</a:t>
            </a:r>
            <a:r>
              <a:rPr lang="en-US" sz="1100" b="1" dirty="0" smtClean="0">
                <a:solidFill>
                  <a:srgbClr val="CC7832"/>
                </a:solidFill>
                <a:latin typeface="Courier New" panose="02070309020205020404" pitchFamily="49" charset="0"/>
                <a:cs typeface="Courier New" panose="02070309020205020404" pitchFamily="49" charset="0"/>
              </a:rPr>
              <a:t>long</a:t>
            </a:r>
            <a:r>
              <a:rPr lang="en-US" sz="1100" b="1" dirty="0" smtClean="0">
                <a:solidFill>
                  <a:srgbClr val="C0C0C0"/>
                </a:solidFill>
                <a:latin typeface="Courier New" pitchFamily="49" charset="0"/>
                <a:cs typeface="Courier New" pitchFamily="49" charset="0"/>
              </a:rPr>
              <a:t> </a:t>
            </a:r>
            <a:r>
              <a:rPr lang="en-US" sz="1100" b="1" dirty="0">
                <a:solidFill>
                  <a:srgbClr val="C0C0C0"/>
                </a:solidFill>
                <a:latin typeface="Courier New" pitchFamily="49" charset="0"/>
                <a:cs typeface="Courier New" pitchFamily="49" charset="0"/>
              </a:rPr>
              <a:t>amount</a:t>
            </a:r>
            <a:r>
              <a:rPr lang="en-US" sz="1100" b="1" dirty="0" smtClean="0">
                <a:solidFill>
                  <a:srgbClr val="A9B7C6"/>
                </a:solidFill>
                <a:latin typeface="Courier New" panose="02070309020205020404" pitchFamily="49" charset="0"/>
                <a:cs typeface="Courier New" panose="02070309020205020404" pitchFamily="49" charset="0"/>
              </a:rPr>
              <a:t>);    </a:t>
            </a:r>
            <a:endParaRPr lang="en-US" sz="1100" b="1" dirty="0">
              <a:solidFill>
                <a:srgbClr val="A9B7C6"/>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endParaRPr lang="en-US" sz="1100" b="1" dirty="0">
              <a:solidFill>
                <a:srgbClr val="000000"/>
              </a:solidFill>
              <a:latin typeface="Courier New" pitchFamily="49" charset="0"/>
              <a:cs typeface="Courier New" pitchFamily="49" charset="0"/>
            </a:endParaRPr>
          </a:p>
          <a:p>
            <a:pPr defTabSz="914400" eaLnBrk="0" fontAlgn="base" hangingPunct="0">
              <a:spcBef>
                <a:spcPct val="0"/>
              </a:spcBef>
              <a:spcAft>
                <a:spcPct val="0"/>
              </a:spcAft>
            </a:pPr>
            <a:r>
              <a:rPr lang="en-US" sz="1100" b="1" dirty="0" smtClean="0">
                <a:solidFill>
                  <a:srgbClr val="CC7832"/>
                </a:solidFill>
                <a:latin typeface="Courier New" panose="02070309020205020404" pitchFamily="49" charset="0"/>
                <a:cs typeface="Courier New" panose="02070309020205020404" pitchFamily="49" charset="0"/>
              </a:rPr>
              <a:t>signals</a:t>
            </a:r>
            <a:r>
              <a:rPr lang="en-US" sz="1100"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sz="1100" b="1" dirty="0">
                <a:solidFill>
                  <a:srgbClr val="000000"/>
                </a:solidFill>
                <a:latin typeface="Courier New" pitchFamily="49" charset="0"/>
                <a:cs typeface="Courier New" pitchFamily="49" charset="0"/>
              </a:rPr>
              <a:t> </a:t>
            </a:r>
            <a:r>
              <a:rPr lang="en-US" sz="1100" b="1" dirty="0" smtClean="0">
                <a:solidFill>
                  <a:srgbClr val="000000"/>
                </a:solidFill>
                <a:latin typeface="Courier New" pitchFamily="49" charset="0"/>
                <a:cs typeface="Courier New" pitchFamily="49" charset="0"/>
              </a:rPr>
              <a:t>   </a:t>
            </a:r>
            <a:r>
              <a:rPr lang="en-US" sz="1100" b="1" dirty="0">
                <a:solidFill>
                  <a:srgbClr val="CC7832"/>
                </a:solidFill>
                <a:latin typeface="Courier New" panose="02070309020205020404" pitchFamily="49" charset="0"/>
                <a:cs typeface="Courier New" panose="02070309020205020404" pitchFamily="49" charset="0"/>
              </a:rPr>
              <a:t>void </a:t>
            </a:r>
            <a:r>
              <a:rPr lang="en-US" sz="1100" b="1" dirty="0" err="1" smtClean="0">
                <a:solidFill>
                  <a:srgbClr val="A9B7C6"/>
                </a:solidFill>
                <a:latin typeface="Courier New" panose="02070309020205020404" pitchFamily="49" charset="0"/>
                <a:cs typeface="Courier New" panose="02070309020205020404" pitchFamily="49" charset="0"/>
              </a:rPr>
              <a:t>balanceChanged</a:t>
            </a:r>
            <a:r>
              <a:rPr lang="en-US" sz="1100" b="1" dirty="0" smtClean="0">
                <a:solidFill>
                  <a:srgbClr val="A9B7C6"/>
                </a:solidFill>
                <a:latin typeface="Courier New" panose="02070309020205020404" pitchFamily="49" charset="0"/>
                <a:cs typeface="Courier New" panose="02070309020205020404" pitchFamily="49" charset="0"/>
              </a:rPr>
              <a:t>(</a:t>
            </a:r>
            <a:r>
              <a:rPr lang="en-US" sz="1100" b="1" dirty="0" smtClean="0">
                <a:solidFill>
                  <a:srgbClr val="CC7832"/>
                </a:solidFill>
                <a:latin typeface="Courier New" panose="02070309020205020404" pitchFamily="49" charset="0"/>
                <a:cs typeface="Courier New" panose="02070309020205020404" pitchFamily="49" charset="0"/>
              </a:rPr>
              <a:t>long</a:t>
            </a:r>
            <a:r>
              <a:rPr lang="en-US" sz="1100" b="1" dirty="0" smtClean="0">
                <a:solidFill>
                  <a:srgbClr val="C0C0C0"/>
                </a:solidFill>
                <a:latin typeface="Courier New" pitchFamily="49" charset="0"/>
                <a:cs typeface="Courier New" pitchFamily="49" charset="0"/>
              </a:rPr>
              <a:t> </a:t>
            </a:r>
            <a:r>
              <a:rPr lang="en-US" sz="1100" b="1" dirty="0" err="1" smtClean="0">
                <a:solidFill>
                  <a:srgbClr val="A9B7C6"/>
                </a:solidFill>
                <a:latin typeface="Courier New" panose="02070309020205020404" pitchFamily="49" charset="0"/>
                <a:cs typeface="Courier New" panose="02070309020205020404" pitchFamily="49" charset="0"/>
              </a:rPr>
              <a:t>newBalance</a:t>
            </a:r>
            <a:r>
              <a:rPr lang="en-US" sz="1100" b="1" dirty="0" smtClean="0">
                <a:solidFill>
                  <a:srgbClr val="A9B7C6"/>
                </a:solidFill>
                <a:latin typeface="Courier New" panose="02070309020205020404" pitchFamily="49" charset="0"/>
                <a:cs typeface="Courier New" panose="02070309020205020404" pitchFamily="49" charset="0"/>
              </a:rPr>
              <a:t>); </a:t>
            </a:r>
            <a:r>
              <a:rPr lang="en-US" sz="1100" b="1" dirty="0">
                <a:latin typeface="Courier New" pitchFamily="49" charset="0"/>
                <a:cs typeface="Courier New" pitchFamily="49" charset="0"/>
              </a:rPr>
              <a:t/>
            </a:r>
            <a:br>
              <a:rPr lang="en-US" sz="1100" b="1" dirty="0">
                <a:latin typeface="Courier New" pitchFamily="49" charset="0"/>
                <a:cs typeface="Courier New" pitchFamily="49" charset="0"/>
              </a:rPr>
            </a:br>
            <a:endParaRPr lang="en-US" sz="1100" b="1" dirty="0" smtClean="0">
              <a:solidFill>
                <a:srgbClr val="000000"/>
              </a:solidFill>
              <a:latin typeface="Courier New" pitchFamily="49" charset="0"/>
              <a:cs typeface="Courier New" pitchFamily="49" charset="0"/>
            </a:endParaRPr>
          </a:p>
          <a:p>
            <a:pPr lvl="0" defTabSz="914400" eaLnBrk="0" fontAlgn="base" hangingPunct="0">
              <a:spcBef>
                <a:spcPct val="0"/>
              </a:spcBef>
              <a:spcAft>
                <a:spcPct val="0"/>
              </a:spcAft>
            </a:pPr>
            <a:r>
              <a:rPr lang="en-US" sz="1100" b="1" dirty="0">
                <a:solidFill>
                  <a:srgbClr val="CC7832"/>
                </a:solidFill>
                <a:latin typeface="Courier New" panose="02070309020205020404" pitchFamily="49" charset="0"/>
                <a:cs typeface="Courier New" panose="02070309020205020404" pitchFamily="49" charset="0"/>
              </a:rPr>
              <a:t>pr</a:t>
            </a:r>
            <a:r>
              <a:rPr lang="en-US" sz="1100" b="1" dirty="0" smtClean="0">
                <a:solidFill>
                  <a:srgbClr val="CC7832"/>
                </a:solidFill>
                <a:latin typeface="Courier New" panose="02070309020205020404" pitchFamily="49" charset="0"/>
                <a:cs typeface="Courier New" panose="02070309020205020404" pitchFamily="49" charset="0"/>
              </a:rPr>
              <a:t>ivate</a:t>
            </a:r>
            <a:r>
              <a:rPr lang="en-US" sz="11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100" b="1" dirty="0" smtClean="0">
                <a:solidFill>
                  <a:srgbClr val="CC7832"/>
                </a:solidFill>
                <a:latin typeface="Courier New" panose="02070309020205020404" pitchFamily="49" charset="0"/>
                <a:cs typeface="Courier New" panose="02070309020205020404" pitchFamily="49" charset="0"/>
              </a:rPr>
              <a:t>    long </a:t>
            </a:r>
            <a:r>
              <a:rPr lang="en-US" sz="1100" b="1" dirty="0" smtClean="0">
                <a:solidFill>
                  <a:schemeClr val="accent4"/>
                </a:solidFill>
                <a:latin typeface="Courier New" panose="02070309020205020404" pitchFamily="49" charset="0"/>
                <a:cs typeface="Courier New" panose="02070309020205020404" pitchFamily="49" charset="0"/>
              </a:rPr>
              <a:t>balance</a:t>
            </a:r>
            <a:r>
              <a:rPr lang="en-US" sz="1100" b="1" dirty="0" smtClean="0">
                <a:solidFill>
                  <a:srgbClr val="A9B7C6"/>
                </a:solidFill>
                <a:latin typeface="Courier New" panose="02070309020205020404" pitchFamily="49" charset="0"/>
                <a:cs typeface="Courier New" panose="02070309020205020404" pitchFamily="49" charset="0"/>
              </a:rPr>
              <a:t>;</a:t>
            </a:r>
            <a:endParaRPr lang="en-US" sz="1100" b="1" dirty="0">
              <a:solidFill>
                <a:srgbClr val="A9B7C6"/>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sz="1100" b="1" dirty="0">
                <a:solidFill>
                  <a:srgbClr val="A9B7C6"/>
                </a:solidFill>
                <a:latin typeface="Courier New" panose="02070309020205020404" pitchFamily="49" charset="0"/>
                <a:cs typeface="Courier New" panose="02070309020205020404" pitchFamily="49" charset="0"/>
              </a:rPr>
              <a:t>};</a:t>
            </a:r>
            <a:endParaRPr lang="en-US" altLang="en-US" sz="1100" b="1" dirty="0">
              <a:solidFill>
                <a:srgbClr val="A9B7C6"/>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9388342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QOBJECT</a:t>
            </a:r>
            <a:endParaRPr lang="ru-RU" dirty="0"/>
          </a:p>
        </p:txBody>
      </p:sp>
      <p:sp>
        <p:nvSpPr>
          <p:cNvPr id="3" name="Content Placeholder 2"/>
          <p:cNvSpPr>
            <a:spLocks noGrp="1"/>
          </p:cNvSpPr>
          <p:nvPr>
            <p:ph sz="quarter" idx="11"/>
          </p:nvPr>
        </p:nvSpPr>
        <p:spPr/>
        <p:txBody>
          <a:bodyPr>
            <a:normAutofit lnSpcReduction="10000"/>
          </a:bodyPr>
          <a:lstStyle/>
          <a:p>
            <a:r>
              <a:rPr lang="en-US" dirty="0" err="1" smtClean="0">
                <a:solidFill>
                  <a:schemeClr val="accent3"/>
                </a:solidFill>
              </a:rPr>
              <a:t>QObject</a:t>
            </a:r>
            <a:r>
              <a:rPr lang="en-US" dirty="0" smtClean="0"/>
              <a:t> provides us:</a:t>
            </a:r>
            <a:endParaRPr lang="en-US" dirty="0"/>
          </a:p>
          <a:p>
            <a:pPr lvl="1"/>
            <a:r>
              <a:rPr lang="en-US" dirty="0" smtClean="0"/>
              <a:t>meta-object information</a:t>
            </a:r>
          </a:p>
          <a:p>
            <a:pPr lvl="1"/>
            <a:r>
              <a:rPr lang="en-US" dirty="0" smtClean="0"/>
              <a:t>slots and signals</a:t>
            </a:r>
          </a:p>
          <a:p>
            <a:pPr lvl="1"/>
            <a:r>
              <a:rPr lang="en-US" dirty="0" smtClean="0"/>
              <a:t>names of instances</a:t>
            </a:r>
          </a:p>
          <a:p>
            <a:pPr lvl="1"/>
            <a:r>
              <a:rPr lang="en-US" dirty="0" smtClean="0"/>
              <a:t>properties</a:t>
            </a:r>
          </a:p>
          <a:p>
            <a:pPr lvl="1"/>
            <a:r>
              <a:rPr lang="en-US" dirty="0" smtClean="0"/>
              <a:t>hierarchy mechanism</a:t>
            </a:r>
          </a:p>
          <a:p>
            <a:pPr lvl="1"/>
            <a:r>
              <a:rPr lang="en-US" dirty="0" smtClean="0"/>
              <a:t>events handling</a:t>
            </a:r>
          </a:p>
          <a:p>
            <a:pPr lvl="1"/>
            <a:r>
              <a:rPr lang="en-US" dirty="0" smtClean="0"/>
              <a:t>some timer functions</a:t>
            </a:r>
          </a:p>
          <a:p>
            <a:pPr lvl="1"/>
            <a:endParaRPr lang="en-US" dirty="0" smtClean="0"/>
          </a:p>
          <a:p>
            <a:endParaRPr lang="en-US" dirty="0"/>
          </a:p>
        </p:txBody>
      </p:sp>
      <p:sp>
        <p:nvSpPr>
          <p:cNvPr id="5" name="Content Placeholder 4"/>
          <p:cNvSpPr>
            <a:spLocks noGrp="1"/>
          </p:cNvSpPr>
          <p:nvPr>
            <p:ph sz="quarter" idx="12"/>
          </p:nvPr>
        </p:nvSpPr>
        <p:spPr/>
        <p:txBody>
          <a:bodyPr>
            <a:normAutofit lnSpcReduction="10000"/>
          </a:bodyPr>
          <a:lstStyle/>
          <a:p>
            <a:r>
              <a:rPr lang="en-US" dirty="0" smtClean="0"/>
              <a:t>Header file:</a:t>
            </a:r>
          </a:p>
          <a:p>
            <a:pPr lvl="1"/>
            <a:r>
              <a:rPr lang="en-US" dirty="0" smtClean="0">
                <a:solidFill>
                  <a:schemeClr val="accent3"/>
                </a:solidFill>
              </a:rPr>
              <a:t>#include &lt;</a:t>
            </a:r>
            <a:r>
              <a:rPr lang="en-US" dirty="0" err="1" smtClean="0">
                <a:solidFill>
                  <a:schemeClr val="accent3"/>
                </a:solidFill>
              </a:rPr>
              <a:t>QObject</a:t>
            </a:r>
            <a:r>
              <a:rPr lang="en-US" dirty="0" smtClean="0">
                <a:solidFill>
                  <a:schemeClr val="accent3"/>
                </a:solidFill>
              </a:rPr>
              <a:t>&gt;</a:t>
            </a:r>
          </a:p>
          <a:p>
            <a:r>
              <a:rPr lang="en-US" dirty="0" smtClean="0"/>
              <a:t>In .pro-file:</a:t>
            </a:r>
          </a:p>
          <a:p>
            <a:pPr lvl="1"/>
            <a:r>
              <a:rPr lang="en-US" dirty="0" smtClean="0">
                <a:solidFill>
                  <a:schemeClr val="accent3"/>
                </a:solidFill>
              </a:rPr>
              <a:t>QT += core</a:t>
            </a:r>
          </a:p>
          <a:p>
            <a:pPr lvl="1"/>
            <a:endParaRPr lang="en-US" dirty="0">
              <a:solidFill>
                <a:schemeClr val="accent3"/>
              </a:solidFill>
            </a:endParaRPr>
          </a:p>
          <a:p>
            <a:pPr lvl="1"/>
            <a:endParaRPr lang="en-US" dirty="0" smtClean="0">
              <a:solidFill>
                <a:schemeClr val="accent3"/>
              </a:solidFill>
            </a:endParaRPr>
          </a:p>
          <a:p>
            <a:r>
              <a:rPr lang="en-US" dirty="0"/>
              <a:t>All </a:t>
            </a:r>
            <a:r>
              <a:rPr lang="en-US" dirty="0" err="1" smtClean="0">
                <a:solidFill>
                  <a:schemeClr val="accent3"/>
                </a:solidFill>
              </a:rPr>
              <a:t>QObject</a:t>
            </a:r>
            <a:r>
              <a:rPr lang="en-US" dirty="0" smtClean="0">
                <a:solidFill>
                  <a:schemeClr val="accent3"/>
                </a:solidFill>
              </a:rPr>
              <a:t> </a:t>
            </a:r>
            <a:r>
              <a:rPr lang="en-US" dirty="0"/>
              <a:t>methods </a:t>
            </a:r>
            <a:r>
              <a:rPr lang="en-US" dirty="0" smtClean="0"/>
              <a:t>are </a:t>
            </a:r>
            <a:r>
              <a:rPr lang="en-US" dirty="0"/>
              <a:t>reentrant and some </a:t>
            </a:r>
            <a:r>
              <a:rPr lang="en-US" dirty="0" smtClean="0"/>
              <a:t>are </a:t>
            </a:r>
            <a:r>
              <a:rPr lang="en-US" dirty="0"/>
              <a:t>thread-safe</a:t>
            </a:r>
            <a:endParaRPr lang="ru-RU" dirty="0"/>
          </a:p>
        </p:txBody>
      </p:sp>
    </p:spTree>
    <p:extLst>
      <p:ext uri="{BB962C8B-B14F-4D97-AF65-F5344CB8AC3E}">
        <p14:creationId xmlns:p14="http://schemas.microsoft.com/office/powerpoint/2010/main" val="2734410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TRAINING ROADMAP: </a:t>
            </a:r>
            <a:r>
              <a:rPr lang="en-US" dirty="0">
                <a:solidFill>
                  <a:schemeClr val="accent1"/>
                </a:solidFill>
              </a:rPr>
              <a:t>STRUCTURE</a:t>
            </a:r>
          </a:p>
        </p:txBody>
      </p:sp>
      <p:sp>
        <p:nvSpPr>
          <p:cNvPr id="5" name="Content Placeholder 4"/>
          <p:cNvSpPr>
            <a:spLocks noGrp="1"/>
          </p:cNvSpPr>
          <p:nvPr>
            <p:ph sz="quarter" idx="11"/>
          </p:nvPr>
        </p:nvSpPr>
        <p:spPr/>
        <p:txBody>
          <a:bodyPr/>
          <a:lstStyle/>
          <a:p>
            <a:r>
              <a:rPr lang="en-US" dirty="0" smtClean="0"/>
              <a:t>8 </a:t>
            </a:r>
            <a:r>
              <a:rPr lang="en-US" dirty="0"/>
              <a:t>Hour sessions</a:t>
            </a:r>
          </a:p>
          <a:p>
            <a:r>
              <a:rPr lang="en-US" dirty="0" smtClean="0"/>
              <a:t>15-30 </a:t>
            </a:r>
            <a:r>
              <a:rPr lang="en-US" dirty="0"/>
              <a:t>mins breaks every </a:t>
            </a:r>
            <a:r>
              <a:rPr lang="en-US" dirty="0" smtClean="0"/>
              <a:t>1.5 – 2 </a:t>
            </a:r>
            <a:r>
              <a:rPr lang="en-US" dirty="0"/>
              <a:t>hours</a:t>
            </a:r>
          </a:p>
          <a:p>
            <a:r>
              <a:rPr lang="en-US" dirty="0"/>
              <a:t>Lunches (take your lunch card)</a:t>
            </a:r>
          </a:p>
          <a:p>
            <a:r>
              <a:rPr lang="en-US" dirty="0"/>
              <a:t>In-class individual practice</a:t>
            </a:r>
          </a:p>
          <a:p>
            <a:r>
              <a:rPr lang="en-US" dirty="0"/>
              <a:t>In-class group </a:t>
            </a:r>
            <a:r>
              <a:rPr lang="en-US" dirty="0" smtClean="0"/>
              <a:t>workshops</a:t>
            </a:r>
            <a:endParaRPr lang="en-US" dirty="0"/>
          </a:p>
        </p:txBody>
      </p:sp>
    </p:spTree>
    <p:extLst>
      <p:ext uri="{BB962C8B-B14F-4D97-AF65-F5344CB8AC3E}">
        <p14:creationId xmlns:p14="http://schemas.microsoft.com/office/powerpoint/2010/main" val="1828979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QOBJECT: </a:t>
            </a:r>
            <a:r>
              <a:rPr lang="en-US" dirty="0" smtClean="0">
                <a:solidFill>
                  <a:schemeClr val="accent1"/>
                </a:solidFill>
              </a:rPr>
              <a:t>MOC LIMITATIONS</a:t>
            </a:r>
            <a:endParaRPr lang="en-US" dirty="0">
              <a:solidFill>
                <a:schemeClr val="accent1"/>
              </a:solidFill>
            </a:endParaRPr>
          </a:p>
        </p:txBody>
      </p:sp>
      <p:sp>
        <p:nvSpPr>
          <p:cNvPr id="5" name="Content Placeholder 4"/>
          <p:cNvSpPr>
            <a:spLocks noGrp="1"/>
          </p:cNvSpPr>
          <p:nvPr>
            <p:ph sz="quarter" idx="11"/>
          </p:nvPr>
        </p:nvSpPr>
        <p:spPr/>
        <p:txBody>
          <a:bodyPr>
            <a:normAutofit fontScale="92500"/>
          </a:bodyPr>
          <a:lstStyle/>
          <a:p>
            <a:pPr marL="457200" indent="-457200">
              <a:buFont typeface="+mj-lt"/>
              <a:buAutoNum type="arabicPeriod"/>
            </a:pPr>
            <a:r>
              <a:rPr lang="en-US" dirty="0" smtClean="0"/>
              <a:t>Place </a:t>
            </a:r>
            <a:r>
              <a:rPr lang="en-US" dirty="0" smtClean="0">
                <a:solidFill>
                  <a:schemeClr val="accent3"/>
                </a:solidFill>
              </a:rPr>
              <a:t>Q_OBJECT</a:t>
            </a:r>
            <a:r>
              <a:rPr lang="en-US" dirty="0" smtClean="0"/>
              <a:t> macro in first line in your class.</a:t>
            </a:r>
          </a:p>
          <a:p>
            <a:pPr marL="457200" indent="-457200">
              <a:buFont typeface="+mj-lt"/>
              <a:buAutoNum type="arabicPeriod"/>
            </a:pPr>
            <a:r>
              <a:rPr lang="en-US" dirty="0" smtClean="0"/>
              <a:t>Class templates and nested classes cannot have signals or slots.</a:t>
            </a:r>
          </a:p>
          <a:p>
            <a:pPr marL="457200" indent="-457200">
              <a:buFont typeface="+mj-lt"/>
              <a:buAutoNum type="arabicPeriod"/>
            </a:pPr>
            <a:r>
              <a:rPr lang="en-US" dirty="0" smtClean="0"/>
              <a:t>Only signals </a:t>
            </a:r>
            <a:r>
              <a:rPr lang="en-US" dirty="0"/>
              <a:t>and </a:t>
            </a:r>
            <a:r>
              <a:rPr lang="en-US" dirty="0" smtClean="0"/>
              <a:t>slots may appear </a:t>
            </a:r>
            <a:r>
              <a:rPr lang="en-US" dirty="0"/>
              <a:t>in the signals and slots </a:t>
            </a:r>
            <a:r>
              <a:rPr lang="en-US" dirty="0" smtClean="0"/>
              <a:t>sections </a:t>
            </a:r>
            <a:r>
              <a:rPr lang="en-US" dirty="0"/>
              <a:t>of a </a:t>
            </a:r>
            <a:r>
              <a:rPr lang="en-US" dirty="0" smtClean="0"/>
              <a:t>class.</a:t>
            </a:r>
          </a:p>
          <a:p>
            <a:pPr marL="457200" indent="-457200">
              <a:buFont typeface="+mj-lt"/>
              <a:buAutoNum type="arabicPeriod"/>
            </a:pPr>
            <a:r>
              <a:rPr lang="en-US" dirty="0" smtClean="0"/>
              <a:t>In case of multiple inheritance, </a:t>
            </a:r>
            <a:r>
              <a:rPr lang="en-US" dirty="0" err="1" smtClean="0">
                <a:solidFill>
                  <a:schemeClr val="accent3"/>
                </a:solidFill>
              </a:rPr>
              <a:t>QObject</a:t>
            </a:r>
            <a:r>
              <a:rPr lang="en-US" dirty="0" smtClean="0"/>
              <a:t> must be placed first:</a:t>
            </a:r>
          </a:p>
          <a:p>
            <a:pPr marL="244350" lvl="1" indent="0" algn="ctr">
              <a:buNone/>
            </a:pPr>
            <a:r>
              <a:rPr lang="en-US" dirty="0" smtClean="0">
                <a:solidFill>
                  <a:schemeClr val="accent3"/>
                </a:solidFill>
              </a:rPr>
              <a:t>class </a:t>
            </a:r>
            <a:r>
              <a:rPr lang="en-US" dirty="0" err="1" smtClean="0">
                <a:solidFill>
                  <a:schemeClr val="accent3"/>
                </a:solidFill>
              </a:rPr>
              <a:t>MyClass</a:t>
            </a:r>
            <a:r>
              <a:rPr lang="en-US" dirty="0" smtClean="0">
                <a:solidFill>
                  <a:schemeClr val="accent3"/>
                </a:solidFill>
              </a:rPr>
              <a:t> : public </a:t>
            </a:r>
            <a:r>
              <a:rPr lang="en-US" dirty="0" err="1" smtClean="0">
                <a:solidFill>
                  <a:schemeClr val="accent3"/>
                </a:solidFill>
              </a:rPr>
              <a:t>QDialog</a:t>
            </a:r>
            <a:r>
              <a:rPr lang="en-US" dirty="0" smtClean="0">
                <a:solidFill>
                  <a:schemeClr val="accent3"/>
                </a:solidFill>
              </a:rPr>
              <a:t>, public Foo, public Bar { }</a:t>
            </a:r>
          </a:p>
          <a:p>
            <a:pPr marL="457200" indent="-457200">
              <a:buFont typeface="+mj-lt"/>
              <a:buAutoNum type="arabicPeriod"/>
            </a:pPr>
            <a:r>
              <a:rPr lang="en-US" dirty="0" smtClean="0"/>
              <a:t>Multiple inheritance from </a:t>
            </a:r>
            <a:r>
              <a:rPr lang="en-US" dirty="0" err="1" smtClean="0">
                <a:solidFill>
                  <a:schemeClr val="accent3"/>
                </a:solidFill>
              </a:rPr>
              <a:t>QObjects</a:t>
            </a:r>
            <a:r>
              <a:rPr lang="en-US" dirty="0" smtClean="0"/>
              <a:t> is deny.</a:t>
            </a:r>
          </a:p>
          <a:p>
            <a:pPr marL="457200" indent="-457200">
              <a:buFont typeface="+mj-lt"/>
              <a:buAutoNum type="arabicPeriod"/>
            </a:pPr>
            <a:r>
              <a:rPr lang="en-US" dirty="0" smtClean="0"/>
              <a:t>Virtual inheritance from </a:t>
            </a:r>
            <a:r>
              <a:rPr lang="en-US" dirty="0" err="1" smtClean="0">
                <a:solidFill>
                  <a:schemeClr val="accent3"/>
                </a:solidFill>
              </a:rPr>
              <a:t>QObject</a:t>
            </a:r>
            <a:r>
              <a:rPr lang="en-US" dirty="0" smtClean="0"/>
              <a:t> is deny too.</a:t>
            </a:r>
            <a:endParaRPr lang="en-US" dirty="0"/>
          </a:p>
          <a:p>
            <a:pPr marL="701550" lvl="1" indent="-457200">
              <a:buFont typeface="+mj-lt"/>
              <a:buAutoNum type="arabicPeriod"/>
            </a:pPr>
            <a:endParaRPr lang="en-US" dirty="0" smtClean="0"/>
          </a:p>
          <a:p>
            <a:pPr marL="701550" lvl="1" indent="-457200">
              <a:buFont typeface="+mj-lt"/>
              <a:buAutoNum type="arabicPeriod"/>
            </a:pPr>
            <a:endParaRPr lang="en-US" dirty="0" smtClean="0"/>
          </a:p>
          <a:p>
            <a:pPr marL="701550" lvl="1" indent="-457200">
              <a:buFont typeface="+mj-lt"/>
              <a:buAutoNum type="arabicPeriod"/>
            </a:pPr>
            <a:endParaRPr lang="en-US" dirty="0" smtClean="0"/>
          </a:p>
          <a:p>
            <a:pPr marL="701550" lvl="1" indent="-457200">
              <a:buFont typeface="+mj-lt"/>
              <a:buAutoNum type="arabicPeriod"/>
            </a:pPr>
            <a:endParaRPr lang="en-US" dirty="0" smtClean="0"/>
          </a:p>
          <a:p>
            <a:pPr marL="701550" lvl="1" indent="-457200">
              <a:buFont typeface="+mj-lt"/>
              <a:buAutoNum type="arabicPeriod"/>
            </a:pPr>
            <a:endParaRPr lang="en-US" dirty="0" smtClean="0"/>
          </a:p>
          <a:p>
            <a:pPr marL="701550" lvl="1" indent="-457200">
              <a:buFont typeface="+mj-lt"/>
              <a:buAutoNum type="arabicPeriod"/>
            </a:pPr>
            <a:endParaRPr lang="en-US" dirty="0" smtClean="0"/>
          </a:p>
        </p:txBody>
      </p:sp>
    </p:spTree>
    <p:extLst>
      <p:ext uri="{BB962C8B-B14F-4D97-AF65-F5344CB8AC3E}">
        <p14:creationId xmlns:p14="http://schemas.microsoft.com/office/powerpoint/2010/main" val="29238877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QOBJECT: </a:t>
            </a:r>
            <a:r>
              <a:rPr lang="en-US" dirty="0" smtClean="0">
                <a:solidFill>
                  <a:schemeClr val="accent1"/>
                </a:solidFill>
              </a:rPr>
              <a:t>HIERARCHY</a:t>
            </a:r>
            <a:endParaRPr lang="en-US" dirty="0">
              <a:solidFill>
                <a:schemeClr val="accent1"/>
              </a:solidFill>
            </a:endParaRPr>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lvl="0" defTabSz="914400" eaLnBrk="0" fontAlgn="base" hangingPunct="0">
              <a:spcBef>
                <a:spcPct val="0"/>
              </a:spcBef>
              <a:spcAft>
                <a:spcPct val="0"/>
              </a:spcAft>
            </a:pPr>
            <a:r>
              <a:rPr lang="en-US" sz="1200" b="1" dirty="0">
                <a:solidFill>
                  <a:srgbClr val="808080"/>
                </a:solidFill>
                <a:latin typeface="Courier New" panose="02070309020205020404" pitchFamily="49" charset="0"/>
                <a:cs typeface="Courier New" panose="02070309020205020404" pitchFamily="49" charset="0"/>
              </a:rPr>
              <a:t>// </a:t>
            </a:r>
            <a:r>
              <a:rPr lang="en-US" sz="1200" b="1" dirty="0" smtClean="0">
                <a:solidFill>
                  <a:srgbClr val="808080"/>
                </a:solidFill>
                <a:latin typeface="Courier New" panose="02070309020205020404" pitchFamily="49" charset="0"/>
                <a:cs typeface="Courier New" panose="02070309020205020404" pitchFamily="49" charset="0"/>
              </a:rPr>
              <a:t>bankclient.cpp</a:t>
            </a:r>
            <a:endParaRPr lang="en-US" sz="1200" b="1" dirty="0">
              <a:solidFill>
                <a:srgbClr val="808080"/>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endParaRPr lang="en-US" sz="1200" b="1" dirty="0">
              <a:solidFill>
                <a:srgbClr val="6897BB"/>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sz="1200" b="1" dirty="0">
                <a:solidFill>
                  <a:srgbClr val="6897BB"/>
                </a:solidFill>
                <a:latin typeface="Courier New" panose="02070309020205020404" pitchFamily="49" charset="0"/>
                <a:cs typeface="Courier New" panose="02070309020205020404" pitchFamily="49" charset="0"/>
              </a:rPr>
              <a:t>#include </a:t>
            </a:r>
            <a:r>
              <a:rPr lang="en-US" sz="1200" b="1" dirty="0" smtClean="0">
                <a:solidFill>
                  <a:srgbClr val="6A8759"/>
                </a:solidFill>
                <a:latin typeface="Courier New" panose="02070309020205020404" pitchFamily="49" charset="0"/>
                <a:cs typeface="Courier New" panose="02070309020205020404" pitchFamily="49" charset="0"/>
              </a:rPr>
              <a:t>"</a:t>
            </a:r>
            <a:r>
              <a:rPr lang="en-US" sz="1200" b="1" dirty="0" err="1" smtClean="0">
                <a:solidFill>
                  <a:srgbClr val="6A8759"/>
                </a:solidFill>
                <a:latin typeface="Courier New" panose="02070309020205020404" pitchFamily="49" charset="0"/>
                <a:cs typeface="Courier New" panose="02070309020205020404" pitchFamily="49" charset="0"/>
              </a:rPr>
              <a:t>bankclient.h</a:t>
            </a:r>
            <a:r>
              <a:rPr lang="en-US" sz="1200" b="1" dirty="0" smtClean="0">
                <a:solidFill>
                  <a:srgbClr val="6A8759"/>
                </a:solidFill>
                <a:latin typeface="Courier New" panose="02070309020205020404" pitchFamily="49" charset="0"/>
                <a:cs typeface="Courier New" panose="02070309020205020404" pitchFamily="49" charset="0"/>
              </a:rPr>
              <a:t>"</a:t>
            </a:r>
            <a:endParaRPr lang="en-US" sz="1200" b="1" dirty="0">
              <a:solidFill>
                <a:srgbClr val="6A8759"/>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endParaRPr lang="en-US" sz="1200" b="1" dirty="0" smtClean="0">
              <a:solidFill>
                <a:srgbClr val="CC7832"/>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endParaRPr lang="en-US" sz="1200" b="1" dirty="0">
              <a:solidFill>
                <a:srgbClr val="CC7832"/>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sz="1200" b="1" dirty="0" err="1">
                <a:solidFill>
                  <a:srgbClr val="9876AA"/>
                </a:solidFill>
                <a:latin typeface="Courier New" panose="02070309020205020404" pitchFamily="49" charset="0"/>
                <a:cs typeface="Courier New" panose="02070309020205020404" pitchFamily="49" charset="0"/>
              </a:rPr>
              <a:t>BankClient</a:t>
            </a:r>
            <a:r>
              <a:rPr lang="en-US" sz="1200" b="1" dirty="0">
                <a:solidFill>
                  <a:srgbClr val="A9B7C6"/>
                </a:solidFill>
                <a:latin typeface="Courier New" panose="02070309020205020404" pitchFamily="49" charset="0"/>
                <a:cs typeface="Courier New" panose="02070309020205020404" pitchFamily="49" charset="0"/>
              </a:rPr>
              <a:t>::</a:t>
            </a:r>
            <a:r>
              <a:rPr lang="en-US" sz="1200" b="1" dirty="0" err="1">
                <a:solidFill>
                  <a:srgbClr val="A9B7C6"/>
                </a:solidFill>
                <a:latin typeface="Courier New" panose="02070309020205020404" pitchFamily="49" charset="0"/>
                <a:cs typeface="Courier New" panose="02070309020205020404" pitchFamily="49" charset="0"/>
              </a:rPr>
              <a:t>BankClient</a:t>
            </a:r>
            <a:r>
              <a:rPr lang="en-US" sz="1200" b="1" dirty="0">
                <a:solidFill>
                  <a:srgbClr val="A9B7C6"/>
                </a:solidFill>
                <a:latin typeface="Courier New" panose="02070309020205020404" pitchFamily="49" charset="0"/>
                <a:cs typeface="Courier New" panose="02070309020205020404" pitchFamily="49" charset="0"/>
              </a:rPr>
              <a:t>(</a:t>
            </a:r>
            <a:r>
              <a:rPr lang="en-US" sz="1200" b="1" dirty="0" err="1">
                <a:solidFill>
                  <a:srgbClr val="9876AA"/>
                </a:solidFill>
                <a:latin typeface="Courier New" panose="02070309020205020404" pitchFamily="49" charset="0"/>
                <a:cs typeface="Courier New" panose="02070309020205020404" pitchFamily="49" charset="0"/>
              </a:rPr>
              <a:t>QObject</a:t>
            </a:r>
            <a:r>
              <a:rPr lang="en-US" sz="1200" b="1" dirty="0">
                <a:solidFill>
                  <a:srgbClr val="C0C0C0"/>
                </a:solidFill>
                <a:latin typeface="Courier New" pitchFamily="49" charset="0"/>
                <a:cs typeface="Courier New" pitchFamily="49" charset="0"/>
              </a:rPr>
              <a:t> </a:t>
            </a:r>
            <a:r>
              <a:rPr lang="en-US" sz="1200" b="1" dirty="0">
                <a:solidFill>
                  <a:srgbClr val="A9B7C6"/>
                </a:solidFill>
                <a:latin typeface="Courier New" panose="02070309020205020404" pitchFamily="49" charset="0"/>
                <a:cs typeface="Courier New" panose="02070309020205020404" pitchFamily="49" charset="0"/>
              </a:rPr>
              <a:t>*parent)</a:t>
            </a:r>
          </a:p>
          <a:p>
            <a:pPr lvl="0" defTabSz="914400" eaLnBrk="0" fontAlgn="base" hangingPunct="0">
              <a:spcBef>
                <a:spcPct val="0"/>
              </a:spcBef>
              <a:spcAft>
                <a:spcPct val="0"/>
              </a:spcAft>
            </a:pPr>
            <a:r>
              <a:rPr lang="en-US" sz="1200" b="1" dirty="0">
                <a:solidFill>
                  <a:srgbClr val="A9B7C6"/>
                </a:solidFill>
                <a:latin typeface="Courier New" panose="02070309020205020404" pitchFamily="49" charset="0"/>
                <a:cs typeface="Courier New" panose="02070309020205020404" pitchFamily="49" charset="0"/>
              </a:rPr>
              <a:t>    :</a:t>
            </a:r>
            <a:r>
              <a:rPr lang="en-US" sz="1200" b="1" dirty="0" smtClean="0">
                <a:solidFill>
                  <a:srgbClr val="C0C0C0"/>
                </a:solidFill>
                <a:latin typeface="Courier New" pitchFamily="49" charset="0"/>
                <a:cs typeface="Courier New" pitchFamily="49" charset="0"/>
              </a:rPr>
              <a:t> </a:t>
            </a:r>
            <a:r>
              <a:rPr lang="en-US" sz="1200" b="1" dirty="0" err="1">
                <a:solidFill>
                  <a:srgbClr val="9876AA"/>
                </a:solidFill>
                <a:latin typeface="Courier New" panose="02070309020205020404" pitchFamily="49" charset="0"/>
                <a:cs typeface="Courier New" panose="02070309020205020404" pitchFamily="49" charset="0"/>
              </a:rPr>
              <a:t>QObject</a:t>
            </a:r>
            <a:r>
              <a:rPr lang="en-US" sz="1200" b="1" dirty="0">
                <a:solidFill>
                  <a:srgbClr val="A9B7C6"/>
                </a:solidFill>
                <a:latin typeface="Courier New" panose="02070309020205020404" pitchFamily="49" charset="0"/>
                <a:cs typeface="Courier New" panose="02070309020205020404" pitchFamily="49" charset="0"/>
              </a:rPr>
              <a:t>(parent)</a:t>
            </a:r>
          </a:p>
          <a:p>
            <a:pPr lvl="0" defTabSz="914400" eaLnBrk="0" fontAlgn="base" hangingPunct="0">
              <a:spcBef>
                <a:spcPct val="0"/>
              </a:spcBef>
              <a:spcAft>
                <a:spcPct val="0"/>
              </a:spcAft>
            </a:pPr>
            <a:r>
              <a:rPr lang="en-US" sz="1200"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sz="1200" b="1" dirty="0">
                <a:solidFill>
                  <a:srgbClr val="000000"/>
                </a:solidFill>
                <a:latin typeface="Courier New" pitchFamily="49" charset="0"/>
                <a:cs typeface="Courier New" pitchFamily="49" charset="0"/>
              </a:rPr>
              <a:t> </a:t>
            </a:r>
            <a:r>
              <a:rPr lang="en-US" sz="1200" b="1" dirty="0" smtClean="0">
                <a:solidFill>
                  <a:srgbClr val="000000"/>
                </a:solidFill>
                <a:latin typeface="Courier New" pitchFamily="49" charset="0"/>
                <a:cs typeface="Courier New" pitchFamily="49" charset="0"/>
              </a:rPr>
              <a:t>   </a:t>
            </a:r>
            <a:r>
              <a:rPr lang="en-US" sz="1200" b="1" dirty="0">
                <a:solidFill>
                  <a:srgbClr val="808080"/>
                </a:solidFill>
                <a:latin typeface="Courier New" panose="02070309020205020404" pitchFamily="49" charset="0"/>
                <a:cs typeface="Courier New" panose="02070309020205020404" pitchFamily="49" charset="0"/>
              </a:rPr>
              <a:t>// ...</a:t>
            </a:r>
          </a:p>
          <a:p>
            <a:pPr defTabSz="914400" eaLnBrk="0" fontAlgn="base" hangingPunct="0">
              <a:spcBef>
                <a:spcPct val="0"/>
              </a:spcBef>
              <a:spcAft>
                <a:spcPct val="0"/>
              </a:spcAft>
            </a:pPr>
            <a:r>
              <a:rPr lang="en-US" sz="1200"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endParaRPr lang="en-US" altLang="en-US" sz="1100" b="1" dirty="0" smtClean="0">
              <a:solidFill>
                <a:srgbClr val="000000"/>
              </a:solidFill>
              <a:latin typeface="Courier New" pitchFamily="49" charset="0"/>
              <a:cs typeface="Courier New" pitchFamily="49" charset="0"/>
            </a:endParaRPr>
          </a:p>
          <a:p>
            <a:pPr lvl="0" defTabSz="914400" eaLnBrk="0" fontAlgn="base" hangingPunct="0">
              <a:spcBef>
                <a:spcPct val="0"/>
              </a:spcBef>
              <a:spcAft>
                <a:spcPct val="0"/>
              </a:spcAft>
            </a:pPr>
            <a:endParaRPr lang="en-US" altLang="en-US" sz="1100" b="1" dirty="0" smtClean="0">
              <a:solidFill>
                <a:srgbClr val="000000"/>
              </a:solidFill>
              <a:latin typeface="Courier New" pitchFamily="49" charset="0"/>
              <a:cs typeface="Courier New" pitchFamily="49" charset="0"/>
            </a:endParaRPr>
          </a:p>
          <a:p>
            <a:pPr lvl="0" defTabSz="914400" eaLnBrk="0" fontAlgn="base" hangingPunct="0">
              <a:spcBef>
                <a:spcPct val="0"/>
              </a:spcBef>
              <a:spcAft>
                <a:spcPct val="0"/>
              </a:spcAft>
            </a:pPr>
            <a:endParaRPr lang="en-US" altLang="en-US" sz="1100" b="1" dirty="0">
              <a:solidFill>
                <a:srgbClr val="000000"/>
              </a:solidFill>
              <a:latin typeface="Courier New" pitchFamily="49" charset="0"/>
              <a:cs typeface="Courier New" pitchFamily="49" charset="0"/>
            </a:endParaRPr>
          </a:p>
          <a:p>
            <a:pPr lvl="0" defTabSz="914400" eaLnBrk="0" fontAlgn="base" hangingPunct="0">
              <a:spcBef>
                <a:spcPct val="0"/>
              </a:spcBef>
              <a:spcAft>
                <a:spcPct val="0"/>
              </a:spcAft>
            </a:pPr>
            <a:endParaRPr lang="en-US" altLang="en-US" sz="1100" b="1" dirty="0" smtClean="0">
              <a:solidFill>
                <a:srgbClr val="000000"/>
              </a:solidFill>
              <a:latin typeface="Courier New" pitchFamily="49" charset="0"/>
              <a:cs typeface="Courier New" pitchFamily="49" charset="0"/>
            </a:endParaRPr>
          </a:p>
          <a:p>
            <a:pPr lvl="0" defTabSz="914400" eaLnBrk="0" fontAlgn="base" hangingPunct="0">
              <a:spcBef>
                <a:spcPct val="0"/>
              </a:spcBef>
              <a:spcAft>
                <a:spcPct val="0"/>
              </a:spcAft>
            </a:pPr>
            <a:endParaRPr lang="en-US" altLang="en-US" sz="1100" b="1" dirty="0">
              <a:solidFill>
                <a:srgbClr val="000000"/>
              </a:solidFill>
              <a:latin typeface="Courier New" pitchFamily="49" charset="0"/>
              <a:cs typeface="Courier New" pitchFamily="49" charset="0"/>
            </a:endParaRPr>
          </a:p>
          <a:p>
            <a:pPr lvl="0" defTabSz="914400" eaLnBrk="0" fontAlgn="base" hangingPunct="0">
              <a:spcBef>
                <a:spcPct val="0"/>
              </a:spcBef>
              <a:spcAft>
                <a:spcPct val="0"/>
              </a:spcAft>
            </a:pPr>
            <a:endParaRPr lang="en-US" altLang="en-US" sz="1100" b="1" dirty="0">
              <a:solidFill>
                <a:srgbClr val="A9B7C6"/>
              </a:solidFill>
              <a:latin typeface="Courier New" panose="02070309020205020404" pitchFamily="49" charset="0"/>
              <a:cs typeface="Courier New" panose="02070309020205020404" pitchFamily="49" charset="0"/>
            </a:endParaRPr>
          </a:p>
        </p:txBody>
      </p:sp>
      <p:sp>
        <p:nvSpPr>
          <p:cNvPr id="6" name="Rectangle 1"/>
          <p:cNvSpPr>
            <a:spLocks noChangeArrowheads="1"/>
          </p:cNvSpPr>
          <p:nvPr/>
        </p:nvSpPr>
        <p:spPr bwMode="auto">
          <a:xfrm>
            <a:off x="149626" y="955531"/>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lvl="0" defTabSz="914400" eaLnBrk="0" fontAlgn="base" hangingPunct="0">
              <a:spcBef>
                <a:spcPct val="0"/>
              </a:spcBef>
              <a:spcAft>
                <a:spcPct val="0"/>
              </a:spcAft>
            </a:pPr>
            <a:r>
              <a:rPr lang="en-US" sz="1200" b="1" dirty="0" smtClean="0">
                <a:solidFill>
                  <a:srgbClr val="808080"/>
                </a:solidFill>
                <a:latin typeface="Courier New" panose="02070309020205020404" pitchFamily="49" charset="0"/>
                <a:cs typeface="Courier New" panose="02070309020205020404" pitchFamily="49" charset="0"/>
              </a:rPr>
              <a:t>// </a:t>
            </a:r>
            <a:r>
              <a:rPr lang="en-US" sz="1200" b="1" dirty="0" err="1" smtClean="0">
                <a:solidFill>
                  <a:srgbClr val="808080"/>
                </a:solidFill>
                <a:latin typeface="Courier New" panose="02070309020205020404" pitchFamily="49" charset="0"/>
                <a:cs typeface="Courier New" panose="02070309020205020404" pitchFamily="49" charset="0"/>
              </a:rPr>
              <a:t>bankclient.h</a:t>
            </a:r>
            <a:endParaRPr lang="en-US" sz="1200" b="1" dirty="0">
              <a:solidFill>
                <a:srgbClr val="808080"/>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endParaRPr lang="en-US" sz="1200" b="1" dirty="0" smtClean="0">
              <a:solidFill>
                <a:srgbClr val="6897BB"/>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sz="1200" b="1" dirty="0" smtClean="0">
                <a:solidFill>
                  <a:srgbClr val="6897BB"/>
                </a:solidFill>
                <a:latin typeface="Courier New" panose="02070309020205020404" pitchFamily="49" charset="0"/>
                <a:cs typeface="Courier New" panose="02070309020205020404" pitchFamily="49" charset="0"/>
              </a:rPr>
              <a:t>#</a:t>
            </a:r>
            <a:r>
              <a:rPr lang="en-US" sz="1200" b="1" dirty="0">
                <a:solidFill>
                  <a:srgbClr val="6897BB"/>
                </a:solidFill>
                <a:latin typeface="Courier New" panose="02070309020205020404" pitchFamily="49" charset="0"/>
                <a:cs typeface="Courier New" panose="02070309020205020404" pitchFamily="49" charset="0"/>
              </a:rPr>
              <a:t>include </a:t>
            </a:r>
            <a:r>
              <a:rPr lang="en-US" sz="1200" b="1" dirty="0" smtClean="0">
                <a:solidFill>
                  <a:srgbClr val="6A8759"/>
                </a:solidFill>
                <a:latin typeface="Courier New" panose="02070309020205020404" pitchFamily="49" charset="0"/>
                <a:cs typeface="Courier New" panose="02070309020205020404" pitchFamily="49" charset="0"/>
              </a:rPr>
              <a:t>&lt;</a:t>
            </a:r>
            <a:r>
              <a:rPr lang="en-US" sz="1200" b="1" dirty="0" err="1" smtClean="0">
                <a:solidFill>
                  <a:srgbClr val="6A8759"/>
                </a:solidFill>
                <a:latin typeface="Courier New" panose="02070309020205020404" pitchFamily="49" charset="0"/>
                <a:cs typeface="Courier New" panose="02070309020205020404" pitchFamily="49" charset="0"/>
              </a:rPr>
              <a:t>QtCore</a:t>
            </a:r>
            <a:r>
              <a:rPr lang="en-US" sz="1200" b="1" dirty="0" smtClean="0">
                <a:solidFill>
                  <a:srgbClr val="6A8759"/>
                </a:solidFill>
                <a:latin typeface="Courier New" panose="02070309020205020404" pitchFamily="49" charset="0"/>
                <a:cs typeface="Courier New" panose="02070309020205020404" pitchFamily="49" charset="0"/>
              </a:rPr>
              <a:t>&gt;</a:t>
            </a:r>
            <a:endParaRPr lang="en-US" sz="1200" b="1" dirty="0">
              <a:solidFill>
                <a:srgbClr val="6A8759"/>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endParaRPr lang="en-US" sz="1200" b="1" dirty="0" smtClean="0">
              <a:solidFill>
                <a:srgbClr val="CC7832"/>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sz="1200" b="1" dirty="0" smtClean="0">
                <a:solidFill>
                  <a:srgbClr val="CC7832"/>
                </a:solidFill>
                <a:latin typeface="Courier New" panose="02070309020205020404" pitchFamily="49" charset="0"/>
                <a:cs typeface="Courier New" panose="02070309020205020404" pitchFamily="49" charset="0"/>
              </a:rPr>
              <a:t>class</a:t>
            </a:r>
            <a:r>
              <a:rPr lang="en-US" sz="1200" b="1" dirty="0" smtClean="0">
                <a:solidFill>
                  <a:srgbClr val="C0C0C0"/>
                </a:solidFill>
                <a:latin typeface="Courier New" pitchFamily="49" charset="0"/>
                <a:cs typeface="Courier New" pitchFamily="49" charset="0"/>
              </a:rPr>
              <a:t> </a:t>
            </a:r>
            <a:r>
              <a:rPr lang="en-US" sz="1200" b="1" dirty="0" err="1" smtClean="0">
                <a:solidFill>
                  <a:srgbClr val="9876AA"/>
                </a:solidFill>
                <a:latin typeface="Courier New" panose="02070309020205020404" pitchFamily="49" charset="0"/>
                <a:cs typeface="Courier New" panose="02070309020205020404" pitchFamily="49" charset="0"/>
              </a:rPr>
              <a:t>BankClient</a:t>
            </a:r>
            <a:r>
              <a:rPr lang="en-US" sz="1200" b="1" dirty="0" smtClean="0">
                <a:solidFill>
                  <a:srgbClr val="C0C0C0"/>
                </a:solidFill>
                <a:latin typeface="Courier New" pitchFamily="49" charset="0"/>
                <a:cs typeface="Courier New" pitchFamily="49" charset="0"/>
              </a:rPr>
              <a:t> </a:t>
            </a:r>
            <a:r>
              <a:rPr lang="en-US" sz="1200" b="1" dirty="0">
                <a:solidFill>
                  <a:srgbClr val="A9B7C6"/>
                </a:solidFill>
                <a:latin typeface="Courier New" panose="02070309020205020404" pitchFamily="49" charset="0"/>
                <a:cs typeface="Courier New" panose="02070309020205020404" pitchFamily="49" charset="0"/>
              </a:rPr>
              <a:t>:</a:t>
            </a:r>
            <a:r>
              <a:rPr lang="en-US" sz="1200" b="1" dirty="0">
                <a:solidFill>
                  <a:srgbClr val="C0C0C0"/>
                </a:solidFill>
                <a:latin typeface="Courier New" pitchFamily="49" charset="0"/>
                <a:cs typeface="Courier New" pitchFamily="49" charset="0"/>
              </a:rPr>
              <a:t> </a:t>
            </a:r>
            <a:r>
              <a:rPr lang="en-US" sz="1200" b="1" dirty="0">
                <a:solidFill>
                  <a:srgbClr val="CC7832"/>
                </a:solidFill>
                <a:latin typeface="Courier New" panose="02070309020205020404" pitchFamily="49" charset="0"/>
                <a:cs typeface="Courier New" panose="02070309020205020404" pitchFamily="49" charset="0"/>
              </a:rPr>
              <a:t>public</a:t>
            </a:r>
            <a:r>
              <a:rPr lang="en-US" sz="1200" b="1" dirty="0">
                <a:solidFill>
                  <a:srgbClr val="C0C0C0"/>
                </a:solidFill>
                <a:latin typeface="Courier New" pitchFamily="49" charset="0"/>
                <a:cs typeface="Courier New" pitchFamily="49" charset="0"/>
              </a:rPr>
              <a:t> </a:t>
            </a:r>
            <a:r>
              <a:rPr lang="en-US" sz="1200" b="1" dirty="0" err="1" smtClean="0">
                <a:solidFill>
                  <a:srgbClr val="9876AA"/>
                </a:solidFill>
                <a:latin typeface="Courier New" panose="02070309020205020404" pitchFamily="49" charset="0"/>
                <a:cs typeface="Courier New" panose="02070309020205020404" pitchFamily="49" charset="0"/>
              </a:rPr>
              <a:t>QObject</a:t>
            </a:r>
            <a:endParaRPr lang="en-US" sz="1200" b="1" dirty="0">
              <a:solidFill>
                <a:srgbClr val="9876AA"/>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sz="1200"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sz="1200" b="1" dirty="0">
                <a:solidFill>
                  <a:srgbClr val="000000"/>
                </a:solidFill>
                <a:latin typeface="Courier New" pitchFamily="49" charset="0"/>
                <a:cs typeface="Courier New" pitchFamily="49" charset="0"/>
              </a:rPr>
              <a:t> </a:t>
            </a:r>
            <a:r>
              <a:rPr lang="en-US" sz="1200" b="1" dirty="0" smtClean="0">
                <a:solidFill>
                  <a:srgbClr val="000000"/>
                </a:solidFill>
                <a:latin typeface="Courier New" pitchFamily="49" charset="0"/>
                <a:cs typeface="Courier New" pitchFamily="49" charset="0"/>
              </a:rPr>
              <a:t>   </a:t>
            </a:r>
            <a:r>
              <a:rPr lang="en-US" sz="1200" b="1" dirty="0">
                <a:solidFill>
                  <a:srgbClr val="6897BB"/>
                </a:solidFill>
                <a:latin typeface="Courier New" panose="02070309020205020404" pitchFamily="49" charset="0"/>
                <a:cs typeface="Courier New" panose="02070309020205020404" pitchFamily="49" charset="0"/>
              </a:rPr>
              <a:t>Q_OBJECT</a:t>
            </a:r>
          </a:p>
          <a:p>
            <a:pPr lvl="0" defTabSz="914400" eaLnBrk="0" fontAlgn="base" hangingPunct="0">
              <a:spcBef>
                <a:spcPct val="0"/>
              </a:spcBef>
              <a:spcAft>
                <a:spcPct val="0"/>
              </a:spcAft>
            </a:pPr>
            <a:r>
              <a:rPr lang="en-US" sz="1200" b="1" dirty="0" smtClean="0">
                <a:solidFill>
                  <a:srgbClr val="CC7832"/>
                </a:solidFill>
                <a:latin typeface="Courier New" panose="02070309020205020404" pitchFamily="49" charset="0"/>
                <a:cs typeface="Courier New" panose="02070309020205020404" pitchFamily="49" charset="0"/>
              </a:rPr>
              <a:t>public</a:t>
            </a:r>
            <a:r>
              <a:rPr lang="en-US" sz="1200"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sz="1200" b="1" dirty="0" smtClean="0">
                <a:solidFill>
                  <a:srgbClr val="9876AA"/>
                </a:solidFill>
                <a:latin typeface="Courier New" panose="02070309020205020404" pitchFamily="49" charset="0"/>
                <a:cs typeface="Courier New" panose="02070309020205020404" pitchFamily="49" charset="0"/>
              </a:rPr>
              <a:t>    </a:t>
            </a:r>
            <a:r>
              <a:rPr lang="en-US" sz="1200" b="1" dirty="0" err="1" smtClean="0">
                <a:solidFill>
                  <a:srgbClr val="9876AA"/>
                </a:solidFill>
                <a:latin typeface="Courier New" panose="02070309020205020404" pitchFamily="49" charset="0"/>
                <a:cs typeface="Courier New" panose="02070309020205020404" pitchFamily="49" charset="0"/>
              </a:rPr>
              <a:t>BankClient</a:t>
            </a:r>
            <a:r>
              <a:rPr lang="en-US" sz="1200" b="1" dirty="0" smtClean="0">
                <a:solidFill>
                  <a:srgbClr val="A9B7C6"/>
                </a:solidFill>
                <a:latin typeface="Courier New" panose="02070309020205020404" pitchFamily="49" charset="0"/>
                <a:cs typeface="Courier New" panose="02070309020205020404" pitchFamily="49" charset="0"/>
              </a:rPr>
              <a:t>(</a:t>
            </a:r>
            <a:r>
              <a:rPr lang="en-US" sz="1200" b="1" dirty="0" err="1" smtClean="0">
                <a:solidFill>
                  <a:srgbClr val="9876AA"/>
                </a:solidFill>
                <a:latin typeface="Courier New" panose="02070309020205020404" pitchFamily="49" charset="0"/>
                <a:cs typeface="Courier New" panose="02070309020205020404" pitchFamily="49" charset="0"/>
              </a:rPr>
              <a:t>QObject</a:t>
            </a:r>
            <a:r>
              <a:rPr lang="en-US" sz="1200" b="1" dirty="0" smtClean="0">
                <a:solidFill>
                  <a:srgbClr val="C0C0C0"/>
                </a:solidFill>
                <a:latin typeface="Courier New" pitchFamily="49" charset="0"/>
                <a:cs typeface="Courier New" pitchFamily="49" charset="0"/>
              </a:rPr>
              <a:t> </a:t>
            </a:r>
            <a:r>
              <a:rPr lang="en-US" sz="1200" b="1" dirty="0">
                <a:solidFill>
                  <a:srgbClr val="A9B7C6"/>
                </a:solidFill>
                <a:latin typeface="Courier New" panose="02070309020205020404" pitchFamily="49" charset="0"/>
                <a:cs typeface="Courier New" panose="02070309020205020404" pitchFamily="49" charset="0"/>
              </a:rPr>
              <a:t>*parent = </a:t>
            </a:r>
            <a:r>
              <a:rPr lang="en-US" sz="1200" b="1" dirty="0">
                <a:solidFill>
                  <a:srgbClr val="6897BB"/>
                </a:solidFill>
                <a:latin typeface="Courier New" panose="02070309020205020404" pitchFamily="49" charset="0"/>
                <a:cs typeface="Courier New" panose="02070309020205020404" pitchFamily="49" charset="0"/>
              </a:rPr>
              <a:t>Q_NULLPTR</a:t>
            </a:r>
            <a:r>
              <a:rPr lang="en-US" sz="1200"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sz="1200" b="1" dirty="0">
                <a:solidFill>
                  <a:srgbClr val="000000"/>
                </a:solidFill>
                <a:latin typeface="Courier New" pitchFamily="49" charset="0"/>
                <a:cs typeface="Courier New" pitchFamily="49" charset="0"/>
              </a:rPr>
              <a:t> </a:t>
            </a:r>
            <a:r>
              <a:rPr lang="en-US" sz="1200" b="1" dirty="0" smtClean="0">
                <a:solidFill>
                  <a:srgbClr val="000000"/>
                </a:solidFill>
                <a:latin typeface="Courier New" pitchFamily="49" charset="0"/>
                <a:cs typeface="Courier New" pitchFamily="49" charset="0"/>
              </a:rPr>
              <a:t>   </a:t>
            </a:r>
            <a:r>
              <a:rPr lang="en-US" sz="1200" b="1" i="1" dirty="0" smtClean="0">
                <a:solidFill>
                  <a:srgbClr val="A9B7C6"/>
                </a:solidFill>
                <a:latin typeface="Courier New" panose="02070309020205020404" pitchFamily="49" charset="0"/>
                <a:cs typeface="Courier New" panose="02070309020205020404" pitchFamily="49" charset="0"/>
              </a:rPr>
              <a:t>~</a:t>
            </a:r>
            <a:r>
              <a:rPr lang="en-US" sz="1200" b="1" i="1" dirty="0" err="1" smtClean="0">
                <a:solidFill>
                  <a:srgbClr val="A9B7C6"/>
                </a:solidFill>
                <a:latin typeface="Courier New" panose="02070309020205020404" pitchFamily="49" charset="0"/>
                <a:cs typeface="Courier New" panose="02070309020205020404" pitchFamily="49" charset="0"/>
              </a:rPr>
              <a:t>BankClient</a:t>
            </a:r>
            <a:r>
              <a:rPr lang="en-US" sz="1200" b="1" dirty="0" smtClean="0">
                <a:solidFill>
                  <a:srgbClr val="A9B7C6"/>
                </a:solidFill>
                <a:latin typeface="Courier New" panose="02070309020205020404" pitchFamily="49" charset="0"/>
                <a:cs typeface="Courier New" panose="02070309020205020404" pitchFamily="49" charset="0"/>
              </a:rPr>
              <a:t>();</a:t>
            </a:r>
            <a:endParaRPr lang="en-US" sz="1200" b="1" dirty="0">
              <a:solidFill>
                <a:srgbClr val="A9B7C6"/>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endParaRPr lang="en-US" sz="1200" b="1" dirty="0" smtClean="0">
              <a:solidFill>
                <a:srgbClr val="CC7832"/>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sz="1200" b="1" dirty="0" smtClean="0">
                <a:solidFill>
                  <a:srgbClr val="CC7832"/>
                </a:solidFill>
                <a:latin typeface="Courier New" panose="02070309020205020404" pitchFamily="49" charset="0"/>
                <a:cs typeface="Courier New" panose="02070309020205020404" pitchFamily="49" charset="0"/>
              </a:rPr>
              <a:t>public </a:t>
            </a:r>
            <a:r>
              <a:rPr lang="en-US" sz="1200" b="1" dirty="0">
                <a:solidFill>
                  <a:srgbClr val="CC7832"/>
                </a:solidFill>
                <a:latin typeface="Courier New" panose="02070309020205020404" pitchFamily="49" charset="0"/>
                <a:cs typeface="Courier New" panose="02070309020205020404" pitchFamily="49" charset="0"/>
              </a:rPr>
              <a:t>slots</a:t>
            </a:r>
            <a:r>
              <a:rPr lang="en-US" sz="12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200" b="1" dirty="0" smtClean="0">
                <a:solidFill>
                  <a:srgbClr val="CC7832"/>
                </a:solidFill>
                <a:latin typeface="Courier New" panose="02070309020205020404" pitchFamily="49" charset="0"/>
                <a:cs typeface="Courier New" panose="02070309020205020404" pitchFamily="49" charset="0"/>
              </a:rPr>
              <a:t>signals</a:t>
            </a:r>
            <a:r>
              <a:rPr lang="en-US" sz="1200"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sz="1200" b="1" dirty="0" smtClean="0">
                <a:solidFill>
                  <a:srgbClr val="CC7832"/>
                </a:solidFill>
                <a:latin typeface="Courier New" panose="02070309020205020404" pitchFamily="49" charset="0"/>
                <a:cs typeface="Courier New" panose="02070309020205020404" pitchFamily="49" charset="0"/>
              </a:rPr>
              <a:t>private</a:t>
            </a:r>
            <a:r>
              <a:rPr lang="en-US" sz="12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200" b="1" dirty="0">
                <a:solidFill>
                  <a:srgbClr val="808080"/>
                </a:solidFill>
                <a:latin typeface="Courier New" panose="02070309020205020404" pitchFamily="49" charset="0"/>
                <a:cs typeface="Courier New" panose="02070309020205020404" pitchFamily="49" charset="0"/>
              </a:rPr>
              <a:t>    // </a:t>
            </a:r>
            <a:r>
              <a:rPr lang="en-US" sz="1200" b="1" dirty="0" smtClean="0">
                <a:solidFill>
                  <a:srgbClr val="808080"/>
                </a:solidFill>
                <a:latin typeface="Courier New" panose="02070309020205020404" pitchFamily="49" charset="0"/>
                <a:cs typeface="Courier New" panose="02070309020205020404" pitchFamily="49" charset="0"/>
              </a:rPr>
              <a:t>...</a:t>
            </a:r>
            <a:endParaRPr lang="en-US" sz="1200" b="1" dirty="0">
              <a:solidFill>
                <a:srgbClr val="808080"/>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sz="1200" b="1" dirty="0">
                <a:solidFill>
                  <a:srgbClr val="A9B7C6"/>
                </a:solidFill>
                <a:latin typeface="Courier New" panose="02070309020205020404" pitchFamily="49" charset="0"/>
                <a:cs typeface="Courier New" panose="02070309020205020404" pitchFamily="49" charset="0"/>
              </a:rPr>
              <a:t>};</a:t>
            </a:r>
            <a:endParaRPr lang="en-US" altLang="en-US" sz="1200" b="1" dirty="0">
              <a:solidFill>
                <a:srgbClr val="A9B7C6"/>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2756933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QOBJECT: </a:t>
            </a:r>
            <a:r>
              <a:rPr lang="en-US" dirty="0" smtClean="0">
                <a:solidFill>
                  <a:schemeClr val="accent1"/>
                </a:solidFill>
              </a:rPr>
              <a:t>HIERARCHY</a:t>
            </a:r>
            <a:endParaRPr lang="ru-RU" dirty="0"/>
          </a:p>
        </p:txBody>
      </p:sp>
      <p:sp>
        <p:nvSpPr>
          <p:cNvPr id="3" name="Content Placeholder 2"/>
          <p:cNvSpPr>
            <a:spLocks noGrp="1"/>
          </p:cNvSpPr>
          <p:nvPr>
            <p:ph sz="quarter" idx="11"/>
          </p:nvPr>
        </p:nvSpPr>
        <p:spPr/>
        <p:txBody>
          <a:bodyPr>
            <a:normAutofit/>
          </a:bodyPr>
          <a:lstStyle/>
          <a:p>
            <a:r>
              <a:rPr lang="en-US" dirty="0" err="1" smtClean="0">
                <a:solidFill>
                  <a:schemeClr val="accent3"/>
                </a:solidFill>
              </a:rPr>
              <a:t>QObject</a:t>
            </a:r>
            <a:r>
              <a:rPr lang="en-US" dirty="0" smtClean="0"/>
              <a:t> provides us parent-child mechanism to constructs objects hierarchy.</a:t>
            </a:r>
          </a:p>
          <a:p>
            <a:r>
              <a:rPr lang="en-US" dirty="0" smtClean="0"/>
              <a:t>There is no common with an inheritance.</a:t>
            </a:r>
          </a:p>
          <a:p>
            <a:endParaRPr lang="en-US" dirty="0" smtClean="0"/>
          </a:p>
          <a:p>
            <a:r>
              <a:rPr lang="en-US" dirty="0" smtClean="0"/>
              <a:t>Any Qt object can have a parent.</a:t>
            </a:r>
          </a:p>
          <a:p>
            <a:r>
              <a:rPr lang="en-US" dirty="0" smtClean="0"/>
              <a:t>If your add pointer to the parent, the parent automatically add your object to its own children list.</a:t>
            </a:r>
          </a:p>
          <a:p>
            <a:endParaRPr lang="en-US" dirty="0" smtClean="0"/>
          </a:p>
        </p:txBody>
      </p:sp>
    </p:spTree>
    <p:extLst>
      <p:ext uri="{BB962C8B-B14F-4D97-AF65-F5344CB8AC3E}">
        <p14:creationId xmlns:p14="http://schemas.microsoft.com/office/powerpoint/2010/main" val="24517504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QOBJECT: </a:t>
            </a:r>
            <a:r>
              <a:rPr lang="en-US" dirty="0" smtClean="0">
                <a:solidFill>
                  <a:schemeClr val="accent1"/>
                </a:solidFill>
              </a:rPr>
              <a:t>HIERARCHY</a:t>
            </a:r>
            <a:endParaRPr lang="ru-RU" dirty="0"/>
          </a:p>
        </p:txBody>
      </p:sp>
      <p:sp>
        <p:nvSpPr>
          <p:cNvPr id="3" name="Content Placeholder 2"/>
          <p:cNvSpPr>
            <a:spLocks noGrp="1"/>
          </p:cNvSpPr>
          <p:nvPr>
            <p:ph sz="quarter" idx="11"/>
          </p:nvPr>
        </p:nvSpPr>
        <p:spPr/>
        <p:txBody>
          <a:bodyPr>
            <a:normAutofit/>
          </a:bodyPr>
          <a:lstStyle/>
          <a:p>
            <a:r>
              <a:rPr lang="en-US" dirty="0" smtClean="0"/>
              <a:t>You can set a parent in the constructor.</a:t>
            </a:r>
          </a:p>
          <a:p>
            <a:r>
              <a:rPr lang="en-US" dirty="0" smtClean="0"/>
              <a:t>The parent can be accessed/changed:</a:t>
            </a:r>
          </a:p>
          <a:p>
            <a:pPr lvl="1"/>
            <a:r>
              <a:rPr lang="en-US" dirty="0" err="1" smtClean="0">
                <a:solidFill>
                  <a:schemeClr val="accent3"/>
                </a:solidFill>
              </a:rPr>
              <a:t>QObject</a:t>
            </a:r>
            <a:r>
              <a:rPr lang="en-US" dirty="0" smtClean="0">
                <a:solidFill>
                  <a:schemeClr val="accent3"/>
                </a:solidFill>
              </a:rPr>
              <a:t>* </a:t>
            </a:r>
            <a:r>
              <a:rPr lang="en-US" dirty="0" err="1" smtClean="0">
                <a:solidFill>
                  <a:schemeClr val="accent3"/>
                </a:solidFill>
              </a:rPr>
              <a:t>QObject</a:t>
            </a:r>
            <a:r>
              <a:rPr lang="en-US" dirty="0" smtClean="0">
                <a:solidFill>
                  <a:schemeClr val="accent3"/>
                </a:solidFill>
              </a:rPr>
              <a:t>::parent() </a:t>
            </a:r>
            <a:r>
              <a:rPr lang="en-US" dirty="0" err="1" smtClean="0">
                <a:solidFill>
                  <a:schemeClr val="accent3"/>
                </a:solidFill>
              </a:rPr>
              <a:t>const</a:t>
            </a:r>
            <a:r>
              <a:rPr lang="en-US" dirty="0" smtClean="0">
                <a:solidFill>
                  <a:schemeClr val="accent3"/>
                </a:solidFill>
              </a:rPr>
              <a:t>;</a:t>
            </a:r>
          </a:p>
          <a:p>
            <a:pPr lvl="1"/>
            <a:r>
              <a:rPr lang="en-US" dirty="0" smtClean="0">
                <a:solidFill>
                  <a:schemeClr val="accent3"/>
                </a:solidFill>
              </a:rPr>
              <a:t>void </a:t>
            </a:r>
            <a:r>
              <a:rPr lang="en-US" dirty="0" err="1" smtClean="0">
                <a:solidFill>
                  <a:schemeClr val="accent3"/>
                </a:solidFill>
              </a:rPr>
              <a:t>QObject</a:t>
            </a:r>
            <a:r>
              <a:rPr lang="en-US" dirty="0" smtClean="0">
                <a:solidFill>
                  <a:schemeClr val="accent3"/>
                </a:solidFill>
              </a:rPr>
              <a:t>::</a:t>
            </a:r>
            <a:r>
              <a:rPr lang="en-US" dirty="0" err="1" smtClean="0">
                <a:solidFill>
                  <a:schemeClr val="accent3"/>
                </a:solidFill>
              </a:rPr>
              <a:t>setParent</a:t>
            </a:r>
            <a:r>
              <a:rPr lang="en-US" dirty="0" smtClean="0">
                <a:solidFill>
                  <a:schemeClr val="accent3"/>
                </a:solidFill>
              </a:rPr>
              <a:t>(</a:t>
            </a:r>
            <a:r>
              <a:rPr lang="en-US" dirty="0" err="1" smtClean="0">
                <a:solidFill>
                  <a:schemeClr val="accent3"/>
                </a:solidFill>
              </a:rPr>
              <a:t>QObject</a:t>
            </a:r>
            <a:r>
              <a:rPr lang="en-US" dirty="0" smtClean="0">
                <a:solidFill>
                  <a:schemeClr val="accent3"/>
                </a:solidFill>
              </a:rPr>
              <a:t> *parent);</a:t>
            </a:r>
          </a:p>
          <a:p>
            <a:endParaRPr lang="en-US" dirty="0"/>
          </a:p>
          <a:p>
            <a:r>
              <a:rPr lang="en-US" dirty="0" smtClean="0"/>
              <a:t>This mechanism is used by GUI components.</a:t>
            </a:r>
          </a:p>
        </p:txBody>
      </p:sp>
    </p:spTree>
    <p:extLst>
      <p:ext uri="{BB962C8B-B14F-4D97-AF65-F5344CB8AC3E}">
        <p14:creationId xmlns:p14="http://schemas.microsoft.com/office/powerpoint/2010/main" val="3980065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QOBJECT: </a:t>
            </a:r>
            <a:r>
              <a:rPr lang="en-US" dirty="0" smtClean="0">
                <a:solidFill>
                  <a:schemeClr val="accent1"/>
                </a:solidFill>
              </a:rPr>
              <a:t>HIERARCHY</a:t>
            </a:r>
            <a:endParaRPr lang="en-US" dirty="0">
              <a:solidFill>
                <a:schemeClr val="accent1"/>
              </a:solidFill>
            </a:endParaRPr>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lvl="0" defTabSz="914400" eaLnBrk="0" fontAlgn="base" hangingPunct="0">
              <a:spcBef>
                <a:spcPct val="0"/>
              </a:spcBef>
              <a:spcAft>
                <a:spcPct val="0"/>
              </a:spcAft>
            </a:pPr>
            <a:r>
              <a:rPr lang="en-US" sz="1800" b="1" dirty="0">
                <a:solidFill>
                  <a:srgbClr val="808080"/>
                </a:solidFill>
                <a:latin typeface="Courier New" panose="02070309020205020404" pitchFamily="49" charset="0"/>
                <a:cs typeface="Courier New" panose="02070309020205020404" pitchFamily="49" charset="0"/>
              </a:rPr>
              <a:t>// </a:t>
            </a:r>
            <a:r>
              <a:rPr lang="en-US" sz="1800" b="1" dirty="0" smtClean="0">
                <a:solidFill>
                  <a:srgbClr val="808080"/>
                </a:solidFill>
                <a:latin typeface="Courier New" panose="02070309020205020404" pitchFamily="49" charset="0"/>
                <a:cs typeface="Courier New" panose="02070309020205020404" pitchFamily="49" charset="0"/>
              </a:rPr>
              <a:t>With hierarchy</a:t>
            </a:r>
            <a:endParaRPr lang="en-US" sz="1800" b="1" dirty="0">
              <a:solidFill>
                <a:srgbClr val="808080"/>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endParaRPr lang="en-US" sz="1800" b="1" dirty="0">
              <a:solidFill>
                <a:srgbClr val="6897BB"/>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sz="1800" b="1" dirty="0" err="1">
                <a:solidFill>
                  <a:srgbClr val="9876AA"/>
                </a:solidFill>
                <a:latin typeface="Courier New" panose="02070309020205020404" pitchFamily="49" charset="0"/>
                <a:cs typeface="Courier New" panose="02070309020205020404" pitchFamily="49" charset="0"/>
              </a:rPr>
              <a:t>BankClient</a:t>
            </a:r>
            <a:r>
              <a:rPr lang="en-US" sz="1800" b="1" dirty="0">
                <a:solidFill>
                  <a:srgbClr val="C0C0C0"/>
                </a:solidFill>
                <a:latin typeface="Courier New" pitchFamily="49" charset="0"/>
                <a:cs typeface="Courier New" pitchFamily="49" charset="0"/>
              </a:rPr>
              <a:t> </a:t>
            </a:r>
            <a:r>
              <a:rPr lang="en-US" sz="1800" b="1" dirty="0">
                <a:solidFill>
                  <a:srgbClr val="A9B7C6"/>
                </a:solidFill>
                <a:latin typeface="Courier New" panose="02070309020205020404" pitchFamily="49" charset="0"/>
                <a:cs typeface="Courier New" panose="02070309020205020404" pitchFamily="49" charset="0"/>
              </a:rPr>
              <a:t>*client1</a:t>
            </a:r>
          </a:p>
          <a:p>
            <a:pPr lvl="0" defTabSz="914400" eaLnBrk="0" fontAlgn="base" hangingPunct="0">
              <a:spcBef>
                <a:spcPct val="0"/>
              </a:spcBef>
              <a:spcAft>
                <a:spcPct val="0"/>
              </a:spcAft>
            </a:pPr>
            <a:r>
              <a:rPr lang="en-US" sz="1800" b="1" dirty="0">
                <a:solidFill>
                  <a:srgbClr val="A9B7C6"/>
                </a:solidFill>
                <a:latin typeface="Courier New" panose="02070309020205020404" pitchFamily="49" charset="0"/>
                <a:cs typeface="Courier New" panose="02070309020205020404" pitchFamily="49" charset="0"/>
              </a:rPr>
              <a:t>    = </a:t>
            </a:r>
            <a:r>
              <a:rPr lang="en-US" sz="1800" b="1" dirty="0">
                <a:solidFill>
                  <a:srgbClr val="CC7832"/>
                </a:solidFill>
                <a:latin typeface="Courier New" panose="02070309020205020404" pitchFamily="49" charset="0"/>
                <a:cs typeface="Courier New" panose="02070309020205020404" pitchFamily="49" charset="0"/>
              </a:rPr>
              <a:t>new</a:t>
            </a:r>
            <a:r>
              <a:rPr lang="en-US" sz="1800" b="1" dirty="0">
                <a:solidFill>
                  <a:srgbClr val="C0C0C0"/>
                </a:solidFill>
                <a:latin typeface="Courier New" pitchFamily="49" charset="0"/>
                <a:cs typeface="Courier New" pitchFamily="49" charset="0"/>
              </a:rPr>
              <a:t> </a:t>
            </a:r>
            <a:r>
              <a:rPr lang="en-US" sz="1800" b="1" dirty="0" err="1">
                <a:solidFill>
                  <a:srgbClr val="9876AA"/>
                </a:solidFill>
                <a:latin typeface="Courier New" panose="02070309020205020404" pitchFamily="49" charset="0"/>
                <a:cs typeface="Courier New" panose="02070309020205020404" pitchFamily="49" charset="0"/>
              </a:rPr>
              <a:t>BankClient</a:t>
            </a:r>
            <a:r>
              <a:rPr lang="en-US" sz="1800"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sz="1800" b="1" dirty="0" err="1">
                <a:solidFill>
                  <a:srgbClr val="9876AA"/>
                </a:solidFill>
                <a:latin typeface="Courier New" panose="02070309020205020404" pitchFamily="49" charset="0"/>
                <a:cs typeface="Courier New" panose="02070309020205020404" pitchFamily="49" charset="0"/>
              </a:rPr>
              <a:t>BankClient</a:t>
            </a:r>
            <a:r>
              <a:rPr lang="en-US" sz="1800" b="1" dirty="0">
                <a:solidFill>
                  <a:srgbClr val="C0C0C0"/>
                </a:solidFill>
                <a:latin typeface="Courier New" pitchFamily="49" charset="0"/>
                <a:cs typeface="Courier New" pitchFamily="49" charset="0"/>
              </a:rPr>
              <a:t> </a:t>
            </a:r>
            <a:r>
              <a:rPr lang="en-US" sz="1800" b="1" dirty="0">
                <a:solidFill>
                  <a:srgbClr val="A9B7C6"/>
                </a:solidFill>
                <a:latin typeface="Courier New" panose="02070309020205020404" pitchFamily="49" charset="0"/>
                <a:cs typeface="Courier New" panose="02070309020205020404" pitchFamily="49" charset="0"/>
              </a:rPr>
              <a:t>*client2</a:t>
            </a:r>
          </a:p>
          <a:p>
            <a:pPr lvl="0" defTabSz="914400" eaLnBrk="0" fontAlgn="base" hangingPunct="0">
              <a:spcBef>
                <a:spcPct val="0"/>
              </a:spcBef>
              <a:spcAft>
                <a:spcPct val="0"/>
              </a:spcAft>
            </a:pPr>
            <a:r>
              <a:rPr lang="en-US" sz="1800" b="1" dirty="0">
                <a:solidFill>
                  <a:srgbClr val="000000"/>
                </a:solidFill>
                <a:latin typeface="Courier New" pitchFamily="49" charset="0"/>
                <a:cs typeface="Courier New" pitchFamily="49" charset="0"/>
              </a:rPr>
              <a:t>    </a:t>
            </a:r>
            <a:r>
              <a:rPr lang="en-US" sz="1800" b="1" dirty="0">
                <a:solidFill>
                  <a:srgbClr val="A9B7C6"/>
                </a:solidFill>
                <a:latin typeface="Courier New" panose="02070309020205020404" pitchFamily="49" charset="0"/>
                <a:cs typeface="Courier New" panose="02070309020205020404" pitchFamily="49" charset="0"/>
              </a:rPr>
              <a:t>= </a:t>
            </a:r>
            <a:r>
              <a:rPr lang="en-US" sz="1800" b="1" dirty="0">
                <a:solidFill>
                  <a:srgbClr val="CC7832"/>
                </a:solidFill>
                <a:latin typeface="Courier New" panose="02070309020205020404" pitchFamily="49" charset="0"/>
                <a:cs typeface="Courier New" panose="02070309020205020404" pitchFamily="49" charset="0"/>
              </a:rPr>
              <a:t>new</a:t>
            </a:r>
            <a:r>
              <a:rPr lang="en-US" sz="1800" b="1" dirty="0">
                <a:solidFill>
                  <a:srgbClr val="C0C0C0"/>
                </a:solidFill>
                <a:latin typeface="Courier New" pitchFamily="49" charset="0"/>
                <a:cs typeface="Courier New" pitchFamily="49" charset="0"/>
              </a:rPr>
              <a:t> </a:t>
            </a:r>
            <a:r>
              <a:rPr lang="en-US" sz="1800" b="1" dirty="0" err="1" smtClean="0">
                <a:solidFill>
                  <a:srgbClr val="9876AA"/>
                </a:solidFill>
                <a:latin typeface="Courier New" panose="02070309020205020404" pitchFamily="49" charset="0"/>
                <a:cs typeface="Courier New" panose="02070309020205020404" pitchFamily="49" charset="0"/>
              </a:rPr>
              <a:t>BankClient</a:t>
            </a:r>
            <a:r>
              <a:rPr lang="en-US" sz="1800" b="1" dirty="0">
                <a:solidFill>
                  <a:srgbClr val="A9B7C6"/>
                </a:solidFill>
                <a:latin typeface="Courier New" panose="02070309020205020404" pitchFamily="49" charset="0"/>
                <a:cs typeface="Courier New" panose="02070309020205020404" pitchFamily="49" charset="0"/>
              </a:rPr>
              <a:t>(client1)</a:t>
            </a:r>
            <a:r>
              <a:rPr lang="en-US" sz="1800" b="1" dirty="0" smtClean="0">
                <a:solidFill>
                  <a:srgbClr val="A9B7C6"/>
                </a:solidFill>
                <a:latin typeface="Courier New" panose="02070309020205020404" pitchFamily="49" charset="0"/>
                <a:cs typeface="Courier New" panose="02070309020205020404" pitchFamily="49" charset="0"/>
              </a:rPr>
              <a:t>;</a:t>
            </a:r>
            <a:endParaRPr lang="en-US" sz="1800" b="1" dirty="0">
              <a:solidFill>
                <a:srgbClr val="A9B7C6"/>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sz="1800" b="1" dirty="0">
                <a:solidFill>
                  <a:srgbClr val="000000"/>
                </a:solidFill>
                <a:latin typeface="Courier New" pitchFamily="49" charset="0"/>
                <a:cs typeface="Courier New" pitchFamily="49" charset="0"/>
              </a:rPr>
              <a:t/>
            </a:r>
            <a:br>
              <a:rPr lang="en-US" sz="1800" b="1" dirty="0">
                <a:solidFill>
                  <a:srgbClr val="000000"/>
                </a:solidFill>
                <a:latin typeface="Courier New" pitchFamily="49" charset="0"/>
                <a:cs typeface="Courier New" pitchFamily="49" charset="0"/>
              </a:rPr>
            </a:br>
            <a:r>
              <a:rPr lang="en-US" sz="1800" b="1" dirty="0">
                <a:solidFill>
                  <a:srgbClr val="808080"/>
                </a:solidFill>
                <a:latin typeface="Courier New" panose="02070309020205020404" pitchFamily="49" charset="0"/>
                <a:cs typeface="Courier New" panose="02070309020205020404" pitchFamily="49" charset="0"/>
              </a:rPr>
              <a:t>// ... </a:t>
            </a:r>
            <a:r>
              <a:rPr lang="en-US" sz="1800" b="1" dirty="0">
                <a:solidFill>
                  <a:srgbClr val="000000"/>
                </a:solidFill>
                <a:latin typeface="Courier New" pitchFamily="49" charset="0"/>
                <a:cs typeface="Courier New" pitchFamily="49" charset="0"/>
              </a:rPr>
              <a:t/>
            </a:r>
            <a:br>
              <a:rPr lang="en-US" sz="1800" b="1" dirty="0">
                <a:solidFill>
                  <a:srgbClr val="000000"/>
                </a:solidFill>
                <a:latin typeface="Courier New" pitchFamily="49" charset="0"/>
                <a:cs typeface="Courier New" pitchFamily="49" charset="0"/>
              </a:rPr>
            </a:br>
            <a:endParaRPr lang="en-US" sz="1800" b="1" dirty="0">
              <a:solidFill>
                <a:srgbClr val="000000"/>
              </a:solidFill>
              <a:latin typeface="Courier New" pitchFamily="49" charset="0"/>
              <a:cs typeface="Courier New" pitchFamily="49" charset="0"/>
            </a:endParaRPr>
          </a:p>
          <a:p>
            <a:pPr lvl="0" defTabSz="914400" eaLnBrk="0" fontAlgn="base" hangingPunct="0">
              <a:spcBef>
                <a:spcPct val="0"/>
              </a:spcBef>
              <a:spcAft>
                <a:spcPct val="0"/>
              </a:spcAft>
            </a:pPr>
            <a:r>
              <a:rPr lang="en-US" sz="1800" b="1" dirty="0">
                <a:solidFill>
                  <a:srgbClr val="CC7832"/>
                </a:solidFill>
                <a:latin typeface="Courier New" panose="02070309020205020404" pitchFamily="49" charset="0"/>
                <a:cs typeface="Courier New" panose="02070309020205020404" pitchFamily="49" charset="0"/>
              </a:rPr>
              <a:t>delete</a:t>
            </a:r>
            <a:r>
              <a:rPr lang="en-US" sz="1800" b="1" dirty="0">
                <a:solidFill>
                  <a:srgbClr val="C0C0C0"/>
                </a:solidFill>
                <a:latin typeface="Courier New" pitchFamily="49" charset="0"/>
                <a:cs typeface="Courier New" pitchFamily="49" charset="0"/>
              </a:rPr>
              <a:t> </a:t>
            </a:r>
            <a:r>
              <a:rPr lang="en-US" sz="1800" b="1" dirty="0" smtClean="0">
                <a:solidFill>
                  <a:srgbClr val="A9B7C6"/>
                </a:solidFill>
                <a:latin typeface="Courier New" panose="02070309020205020404" pitchFamily="49" charset="0"/>
                <a:cs typeface="Courier New" panose="02070309020205020404" pitchFamily="49" charset="0"/>
              </a:rPr>
              <a:t>client1;</a:t>
            </a:r>
          </a:p>
          <a:p>
            <a:pPr lvl="0" defTabSz="914400" eaLnBrk="0" fontAlgn="base" hangingPunct="0">
              <a:spcBef>
                <a:spcPct val="0"/>
              </a:spcBef>
              <a:spcAft>
                <a:spcPct val="0"/>
              </a:spcAft>
            </a:pPr>
            <a:endParaRPr lang="en-US" sz="1800" b="1" dirty="0">
              <a:solidFill>
                <a:srgbClr val="A9B7C6"/>
              </a:solidFill>
              <a:latin typeface="Courier New" panose="02070309020205020404" pitchFamily="49" charset="0"/>
              <a:cs typeface="Courier New" panose="02070309020205020404" pitchFamily="49" charset="0"/>
            </a:endParaRPr>
          </a:p>
        </p:txBody>
      </p:sp>
      <p:sp>
        <p:nvSpPr>
          <p:cNvPr id="6" name="Rectangle 1"/>
          <p:cNvSpPr>
            <a:spLocks noChangeArrowheads="1"/>
          </p:cNvSpPr>
          <p:nvPr/>
        </p:nvSpPr>
        <p:spPr bwMode="auto">
          <a:xfrm>
            <a:off x="149626" y="955531"/>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lvl="0" defTabSz="914400" eaLnBrk="0" fontAlgn="base" hangingPunct="0">
              <a:spcBef>
                <a:spcPct val="0"/>
              </a:spcBef>
              <a:spcAft>
                <a:spcPct val="0"/>
              </a:spcAft>
            </a:pPr>
            <a:r>
              <a:rPr lang="en-US" sz="1800" b="1" dirty="0" smtClean="0">
                <a:solidFill>
                  <a:srgbClr val="808080"/>
                </a:solidFill>
                <a:latin typeface="Courier New" panose="02070309020205020404" pitchFamily="49" charset="0"/>
                <a:cs typeface="Courier New" panose="02070309020205020404" pitchFamily="49" charset="0"/>
              </a:rPr>
              <a:t>// Without hierarchy</a:t>
            </a:r>
            <a:endParaRPr lang="en-US" sz="1800" b="1" dirty="0">
              <a:solidFill>
                <a:srgbClr val="808080"/>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endParaRPr lang="en-US" sz="1800" b="1" dirty="0" smtClean="0">
              <a:solidFill>
                <a:srgbClr val="6897BB"/>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sz="1800" b="1" dirty="0" err="1">
                <a:solidFill>
                  <a:srgbClr val="9876AA"/>
                </a:solidFill>
                <a:latin typeface="Courier New" panose="02070309020205020404" pitchFamily="49" charset="0"/>
                <a:cs typeface="Courier New" panose="02070309020205020404" pitchFamily="49" charset="0"/>
              </a:rPr>
              <a:t>BankClient</a:t>
            </a:r>
            <a:r>
              <a:rPr lang="en-US" sz="1800" b="1" dirty="0">
                <a:solidFill>
                  <a:srgbClr val="C0C0C0"/>
                </a:solidFill>
                <a:latin typeface="Courier New" pitchFamily="49" charset="0"/>
                <a:cs typeface="Courier New" pitchFamily="49" charset="0"/>
              </a:rPr>
              <a:t> </a:t>
            </a:r>
            <a:r>
              <a:rPr lang="en-US" sz="1800" b="1" dirty="0">
                <a:solidFill>
                  <a:srgbClr val="A9B7C6"/>
                </a:solidFill>
                <a:latin typeface="Courier New" panose="02070309020205020404" pitchFamily="49" charset="0"/>
                <a:cs typeface="Courier New" panose="02070309020205020404" pitchFamily="49" charset="0"/>
              </a:rPr>
              <a:t>*client1</a:t>
            </a:r>
          </a:p>
          <a:p>
            <a:pPr lvl="0" defTabSz="914400" eaLnBrk="0" fontAlgn="base" hangingPunct="0">
              <a:spcBef>
                <a:spcPct val="0"/>
              </a:spcBef>
              <a:spcAft>
                <a:spcPct val="0"/>
              </a:spcAft>
            </a:pPr>
            <a:r>
              <a:rPr lang="en-US" sz="1800" b="1" dirty="0">
                <a:solidFill>
                  <a:srgbClr val="A9B7C6"/>
                </a:solidFill>
                <a:latin typeface="Courier New" panose="02070309020205020404" pitchFamily="49" charset="0"/>
                <a:cs typeface="Courier New" panose="02070309020205020404" pitchFamily="49" charset="0"/>
              </a:rPr>
              <a:t>    = </a:t>
            </a:r>
            <a:r>
              <a:rPr lang="en-US" sz="1800" b="1" dirty="0">
                <a:solidFill>
                  <a:srgbClr val="CC7832"/>
                </a:solidFill>
                <a:latin typeface="Courier New" panose="02070309020205020404" pitchFamily="49" charset="0"/>
                <a:cs typeface="Courier New" panose="02070309020205020404" pitchFamily="49" charset="0"/>
              </a:rPr>
              <a:t>new</a:t>
            </a:r>
            <a:r>
              <a:rPr lang="en-US" sz="1800" b="1" dirty="0">
                <a:solidFill>
                  <a:srgbClr val="C0C0C0"/>
                </a:solidFill>
                <a:latin typeface="Courier New" pitchFamily="49" charset="0"/>
                <a:cs typeface="Courier New" pitchFamily="49" charset="0"/>
              </a:rPr>
              <a:t> </a:t>
            </a:r>
            <a:r>
              <a:rPr lang="en-US" sz="1800" b="1" dirty="0" err="1">
                <a:solidFill>
                  <a:srgbClr val="9876AA"/>
                </a:solidFill>
                <a:latin typeface="Courier New" panose="02070309020205020404" pitchFamily="49" charset="0"/>
                <a:cs typeface="Courier New" panose="02070309020205020404" pitchFamily="49" charset="0"/>
              </a:rPr>
              <a:t>BankClient</a:t>
            </a:r>
            <a:r>
              <a:rPr lang="en-US" sz="1800"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sz="1800" b="1" dirty="0" err="1">
                <a:solidFill>
                  <a:srgbClr val="9876AA"/>
                </a:solidFill>
                <a:latin typeface="Courier New" panose="02070309020205020404" pitchFamily="49" charset="0"/>
                <a:cs typeface="Courier New" panose="02070309020205020404" pitchFamily="49" charset="0"/>
              </a:rPr>
              <a:t>BankClient</a:t>
            </a:r>
            <a:r>
              <a:rPr lang="en-US" sz="1800" b="1" dirty="0" smtClean="0">
                <a:solidFill>
                  <a:srgbClr val="C0C0C0"/>
                </a:solidFill>
                <a:latin typeface="Courier New" pitchFamily="49" charset="0"/>
                <a:cs typeface="Courier New" pitchFamily="49" charset="0"/>
              </a:rPr>
              <a:t> </a:t>
            </a:r>
            <a:r>
              <a:rPr lang="en-US" sz="1800" b="1" dirty="0">
                <a:solidFill>
                  <a:srgbClr val="A9B7C6"/>
                </a:solidFill>
                <a:latin typeface="Courier New" panose="02070309020205020404" pitchFamily="49" charset="0"/>
                <a:cs typeface="Courier New" panose="02070309020205020404" pitchFamily="49" charset="0"/>
              </a:rPr>
              <a:t>*client2</a:t>
            </a:r>
          </a:p>
          <a:p>
            <a:pPr lvl="0" defTabSz="914400" eaLnBrk="0" fontAlgn="base" hangingPunct="0">
              <a:spcBef>
                <a:spcPct val="0"/>
              </a:spcBef>
              <a:spcAft>
                <a:spcPct val="0"/>
              </a:spcAft>
            </a:pPr>
            <a:r>
              <a:rPr lang="en-US" sz="1800" b="1" dirty="0">
                <a:solidFill>
                  <a:srgbClr val="000000"/>
                </a:solidFill>
                <a:latin typeface="Courier New" pitchFamily="49" charset="0"/>
                <a:cs typeface="Courier New" pitchFamily="49" charset="0"/>
              </a:rPr>
              <a:t> </a:t>
            </a:r>
            <a:r>
              <a:rPr lang="en-US" sz="1800" b="1" dirty="0" smtClean="0">
                <a:solidFill>
                  <a:srgbClr val="000000"/>
                </a:solidFill>
                <a:latin typeface="Courier New" pitchFamily="49" charset="0"/>
                <a:cs typeface="Courier New" pitchFamily="49" charset="0"/>
              </a:rPr>
              <a:t>   </a:t>
            </a:r>
            <a:r>
              <a:rPr lang="en-US" sz="1800" b="1" dirty="0">
                <a:solidFill>
                  <a:srgbClr val="A9B7C6"/>
                </a:solidFill>
                <a:latin typeface="Courier New" panose="02070309020205020404" pitchFamily="49" charset="0"/>
                <a:cs typeface="Courier New" panose="02070309020205020404" pitchFamily="49" charset="0"/>
              </a:rPr>
              <a:t>= </a:t>
            </a:r>
            <a:r>
              <a:rPr lang="en-US" sz="1800" b="1" dirty="0">
                <a:solidFill>
                  <a:srgbClr val="CC7832"/>
                </a:solidFill>
                <a:latin typeface="Courier New" panose="02070309020205020404" pitchFamily="49" charset="0"/>
                <a:cs typeface="Courier New" panose="02070309020205020404" pitchFamily="49" charset="0"/>
              </a:rPr>
              <a:t>new</a:t>
            </a:r>
            <a:r>
              <a:rPr lang="en-US" sz="1800" b="1" dirty="0">
                <a:solidFill>
                  <a:srgbClr val="C0C0C0"/>
                </a:solidFill>
                <a:latin typeface="Courier New" pitchFamily="49" charset="0"/>
                <a:cs typeface="Courier New" pitchFamily="49" charset="0"/>
              </a:rPr>
              <a:t> </a:t>
            </a:r>
            <a:r>
              <a:rPr lang="en-US" sz="1800" b="1" dirty="0" err="1">
                <a:solidFill>
                  <a:srgbClr val="9876AA"/>
                </a:solidFill>
                <a:latin typeface="Courier New" panose="02070309020205020404" pitchFamily="49" charset="0"/>
                <a:cs typeface="Courier New" panose="02070309020205020404" pitchFamily="49" charset="0"/>
              </a:rPr>
              <a:t>BankClient</a:t>
            </a:r>
            <a:r>
              <a:rPr lang="en-US" sz="1800"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sz="1800" b="1" dirty="0">
                <a:latin typeface="Courier New" pitchFamily="49" charset="0"/>
                <a:cs typeface="Courier New" pitchFamily="49" charset="0"/>
              </a:rPr>
              <a:t/>
            </a:r>
            <a:br>
              <a:rPr lang="en-US" sz="1800" b="1" dirty="0">
                <a:latin typeface="Courier New" pitchFamily="49" charset="0"/>
                <a:cs typeface="Courier New" pitchFamily="49" charset="0"/>
              </a:rPr>
            </a:br>
            <a:r>
              <a:rPr lang="en-US" sz="1800" b="1" dirty="0">
                <a:solidFill>
                  <a:srgbClr val="808080"/>
                </a:solidFill>
                <a:latin typeface="Courier New" panose="02070309020205020404" pitchFamily="49" charset="0"/>
                <a:cs typeface="Courier New" panose="02070309020205020404" pitchFamily="49" charset="0"/>
              </a:rPr>
              <a:t>// ... </a:t>
            </a:r>
            <a:r>
              <a:rPr lang="en-US" sz="1800" b="1" dirty="0">
                <a:latin typeface="Courier New" pitchFamily="49" charset="0"/>
                <a:cs typeface="Courier New" pitchFamily="49" charset="0"/>
              </a:rPr>
              <a:t/>
            </a:r>
            <a:br>
              <a:rPr lang="en-US" sz="1800" b="1" dirty="0">
                <a:latin typeface="Courier New" pitchFamily="49" charset="0"/>
                <a:cs typeface="Courier New" pitchFamily="49" charset="0"/>
              </a:rPr>
            </a:br>
            <a:endParaRPr lang="en-US" sz="1800" b="1" dirty="0" smtClean="0">
              <a:latin typeface="Courier New" pitchFamily="49" charset="0"/>
              <a:cs typeface="Courier New" pitchFamily="49" charset="0"/>
            </a:endParaRPr>
          </a:p>
          <a:p>
            <a:pPr lvl="0" defTabSz="914400" eaLnBrk="0" fontAlgn="base" hangingPunct="0">
              <a:spcBef>
                <a:spcPct val="0"/>
              </a:spcBef>
              <a:spcAft>
                <a:spcPct val="0"/>
              </a:spcAft>
            </a:pPr>
            <a:r>
              <a:rPr lang="en-US" sz="1800" b="1" dirty="0">
                <a:solidFill>
                  <a:srgbClr val="CC7832"/>
                </a:solidFill>
                <a:latin typeface="Courier New" panose="02070309020205020404" pitchFamily="49" charset="0"/>
                <a:cs typeface="Courier New" panose="02070309020205020404" pitchFamily="49" charset="0"/>
              </a:rPr>
              <a:t>delete</a:t>
            </a:r>
            <a:r>
              <a:rPr lang="en-US" sz="1800" b="1" dirty="0" smtClean="0">
                <a:solidFill>
                  <a:srgbClr val="C0C0C0"/>
                </a:solidFill>
                <a:latin typeface="Courier New" pitchFamily="49" charset="0"/>
                <a:cs typeface="Courier New" pitchFamily="49" charset="0"/>
              </a:rPr>
              <a:t> </a:t>
            </a:r>
            <a:r>
              <a:rPr lang="en-US" sz="1800" b="1" dirty="0" smtClean="0">
                <a:solidFill>
                  <a:srgbClr val="A9B7C6"/>
                </a:solidFill>
                <a:latin typeface="Courier New" panose="02070309020205020404" pitchFamily="49" charset="0"/>
                <a:cs typeface="Courier New" panose="02070309020205020404" pitchFamily="49" charset="0"/>
              </a:rPr>
              <a:t>client1</a:t>
            </a:r>
            <a:r>
              <a:rPr lang="en-US" sz="18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800" b="1" dirty="0">
                <a:solidFill>
                  <a:srgbClr val="CC7832"/>
                </a:solidFill>
                <a:latin typeface="Courier New" panose="02070309020205020404" pitchFamily="49" charset="0"/>
                <a:cs typeface="Courier New" panose="02070309020205020404" pitchFamily="49" charset="0"/>
              </a:rPr>
              <a:t>delete</a:t>
            </a:r>
            <a:r>
              <a:rPr lang="en-US" sz="1800" b="1" dirty="0" smtClean="0">
                <a:solidFill>
                  <a:srgbClr val="C0C0C0"/>
                </a:solidFill>
                <a:latin typeface="Courier New" pitchFamily="49" charset="0"/>
                <a:cs typeface="Courier New" pitchFamily="49" charset="0"/>
              </a:rPr>
              <a:t> </a:t>
            </a:r>
            <a:r>
              <a:rPr lang="en-US" sz="1800" b="1" dirty="0" smtClean="0">
                <a:solidFill>
                  <a:srgbClr val="A9B7C6"/>
                </a:solidFill>
                <a:latin typeface="Courier New" panose="02070309020205020404" pitchFamily="49" charset="0"/>
                <a:cs typeface="Courier New" panose="02070309020205020404" pitchFamily="49" charset="0"/>
              </a:rPr>
              <a:t>client2</a:t>
            </a:r>
            <a:r>
              <a:rPr lang="en-US" sz="1800" b="1" dirty="0">
                <a:solidFill>
                  <a:srgbClr val="A9B7C6"/>
                </a:solidFill>
                <a:latin typeface="Courier New" panose="02070309020205020404" pitchFamily="49" charset="0"/>
                <a:cs typeface="Courier New" panose="02070309020205020404" pitchFamily="49" charset="0"/>
              </a:rPr>
              <a:t>;</a:t>
            </a:r>
            <a:endParaRPr lang="en-US" altLang="en-US" sz="1800" b="1" dirty="0">
              <a:solidFill>
                <a:srgbClr val="A9B7C6"/>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1824199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QOBJECT: </a:t>
            </a:r>
            <a:r>
              <a:rPr lang="en-US" dirty="0" smtClean="0">
                <a:solidFill>
                  <a:schemeClr val="accent1"/>
                </a:solidFill>
              </a:rPr>
              <a:t>HIERARCHY</a:t>
            </a:r>
            <a:endParaRPr lang="ru-RU" dirty="0"/>
          </a:p>
        </p:txBody>
      </p:sp>
      <p:sp>
        <p:nvSpPr>
          <p:cNvPr id="3" name="Content Placeholder 2"/>
          <p:cNvSpPr>
            <a:spLocks noGrp="1"/>
          </p:cNvSpPr>
          <p:nvPr>
            <p:ph sz="quarter" idx="11"/>
          </p:nvPr>
        </p:nvSpPr>
        <p:spPr/>
        <p:txBody>
          <a:bodyPr>
            <a:normAutofit/>
          </a:bodyPr>
          <a:lstStyle/>
          <a:p>
            <a:r>
              <a:rPr lang="en-US" dirty="0" smtClean="0"/>
              <a:t>Parent destroys all his children in its destructor</a:t>
            </a:r>
          </a:p>
          <a:p>
            <a:endParaRPr lang="en-US" dirty="0" smtClean="0"/>
          </a:p>
          <a:p>
            <a:r>
              <a:rPr lang="en-US" dirty="0" smtClean="0"/>
              <a:t>You can dump all tree info from parent:</a:t>
            </a:r>
          </a:p>
          <a:p>
            <a:pPr lvl="1"/>
            <a:r>
              <a:rPr lang="en-US" dirty="0">
                <a:solidFill>
                  <a:schemeClr val="accent3"/>
                </a:solidFill>
              </a:rPr>
              <a:t>void </a:t>
            </a:r>
            <a:r>
              <a:rPr lang="en-US" dirty="0" err="1">
                <a:solidFill>
                  <a:schemeClr val="accent3"/>
                </a:solidFill>
              </a:rPr>
              <a:t>QObject</a:t>
            </a:r>
            <a:r>
              <a:rPr lang="en-US" dirty="0">
                <a:solidFill>
                  <a:schemeClr val="accent3"/>
                </a:solidFill>
              </a:rPr>
              <a:t>::</a:t>
            </a:r>
            <a:r>
              <a:rPr lang="en-US" dirty="0" err="1">
                <a:solidFill>
                  <a:schemeClr val="accent3"/>
                </a:solidFill>
              </a:rPr>
              <a:t>dumpObjectTree</a:t>
            </a:r>
            <a:r>
              <a:rPr lang="en-US" dirty="0">
                <a:solidFill>
                  <a:schemeClr val="accent3"/>
                </a:solidFill>
              </a:rPr>
              <a:t>()</a:t>
            </a:r>
            <a:endParaRPr lang="en-US" dirty="0" smtClean="0">
              <a:solidFill>
                <a:schemeClr val="accent3"/>
              </a:solidFill>
            </a:endParaRPr>
          </a:p>
        </p:txBody>
      </p:sp>
    </p:spTree>
    <p:extLst>
      <p:ext uri="{BB962C8B-B14F-4D97-AF65-F5344CB8AC3E}">
        <p14:creationId xmlns:p14="http://schemas.microsoft.com/office/powerpoint/2010/main" val="27142889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QOBJECT: </a:t>
            </a:r>
            <a:r>
              <a:rPr lang="en-US" dirty="0" smtClean="0">
                <a:solidFill>
                  <a:schemeClr val="accent1"/>
                </a:solidFill>
              </a:rPr>
              <a:t>NAMES</a:t>
            </a:r>
            <a:endParaRPr lang="ru-RU" dirty="0"/>
          </a:p>
        </p:txBody>
      </p:sp>
      <p:sp>
        <p:nvSpPr>
          <p:cNvPr id="3" name="Content Placeholder 2"/>
          <p:cNvSpPr>
            <a:spLocks noGrp="1"/>
          </p:cNvSpPr>
          <p:nvPr>
            <p:ph sz="quarter" idx="11"/>
          </p:nvPr>
        </p:nvSpPr>
        <p:spPr/>
        <p:txBody>
          <a:bodyPr>
            <a:normAutofit/>
          </a:bodyPr>
          <a:lstStyle/>
          <a:p>
            <a:r>
              <a:rPr lang="en-US" dirty="0" smtClean="0"/>
              <a:t>You can give your Qt Object a name:</a:t>
            </a:r>
          </a:p>
          <a:p>
            <a:pPr lvl="1"/>
            <a:r>
              <a:rPr lang="en-US" dirty="0" err="1" smtClean="0">
                <a:solidFill>
                  <a:schemeClr val="accent3"/>
                </a:solidFill>
              </a:rPr>
              <a:t>yourObject.setObjectName</a:t>
            </a:r>
            <a:r>
              <a:rPr lang="en-US" dirty="0" smtClean="0">
                <a:solidFill>
                  <a:schemeClr val="accent3"/>
                </a:solidFill>
              </a:rPr>
              <a:t>("</a:t>
            </a:r>
            <a:r>
              <a:rPr lang="en-US" dirty="0" err="1" smtClean="0">
                <a:solidFill>
                  <a:schemeClr val="accent3"/>
                </a:solidFill>
              </a:rPr>
              <a:t>frontButton</a:t>
            </a:r>
            <a:r>
              <a:rPr lang="en-US" dirty="0" smtClean="0">
                <a:solidFill>
                  <a:schemeClr val="accent3"/>
                </a:solidFill>
              </a:rPr>
              <a:t>")</a:t>
            </a:r>
          </a:p>
          <a:p>
            <a:pPr lvl="1"/>
            <a:r>
              <a:rPr lang="en-US" dirty="0" err="1" smtClean="0">
                <a:solidFill>
                  <a:schemeClr val="accent3"/>
                </a:solidFill>
              </a:rPr>
              <a:t>qDebug</a:t>
            </a:r>
            <a:r>
              <a:rPr lang="en-US" dirty="0" smtClean="0">
                <a:solidFill>
                  <a:schemeClr val="accent3"/>
                </a:solidFill>
              </a:rPr>
              <a:t>() &lt;&lt; </a:t>
            </a:r>
            <a:r>
              <a:rPr lang="en-US" dirty="0" err="1" smtClean="0">
                <a:solidFill>
                  <a:schemeClr val="accent3"/>
                </a:solidFill>
              </a:rPr>
              <a:t>yourObject.objectName</a:t>
            </a:r>
            <a:r>
              <a:rPr lang="en-US" dirty="0" smtClean="0">
                <a:solidFill>
                  <a:schemeClr val="accent3"/>
                </a:solidFill>
              </a:rPr>
              <a:t>();</a:t>
            </a:r>
          </a:p>
          <a:p>
            <a:pPr lvl="1"/>
            <a:endParaRPr lang="en-US" dirty="0"/>
          </a:p>
          <a:p>
            <a:r>
              <a:rPr lang="en-US" dirty="0" smtClean="0"/>
              <a:t>All UI components on forms have names.</a:t>
            </a:r>
          </a:p>
          <a:p>
            <a:r>
              <a:rPr lang="en-US" dirty="0" smtClean="0"/>
              <a:t>You can find objects by name in hierarchy:</a:t>
            </a:r>
          </a:p>
          <a:p>
            <a:pPr lvl="1"/>
            <a:r>
              <a:rPr lang="en-US" dirty="0" err="1" smtClean="0">
                <a:solidFill>
                  <a:schemeClr val="accent3"/>
                </a:solidFill>
              </a:rPr>
              <a:t>QPushButton</a:t>
            </a:r>
            <a:r>
              <a:rPr lang="en-US" dirty="0" smtClean="0">
                <a:solidFill>
                  <a:schemeClr val="accent3"/>
                </a:solidFill>
              </a:rPr>
              <a:t> *button = </a:t>
            </a:r>
            <a:r>
              <a:rPr lang="en-US" dirty="0" err="1" smtClean="0">
                <a:solidFill>
                  <a:schemeClr val="accent3"/>
                </a:solidFill>
              </a:rPr>
              <a:t>parentWidget</a:t>
            </a:r>
            <a:r>
              <a:rPr lang="en-US" dirty="0" smtClean="0">
                <a:solidFill>
                  <a:schemeClr val="accent3"/>
                </a:solidFill>
              </a:rPr>
              <a:t>-</a:t>
            </a:r>
            <a:r>
              <a:rPr lang="en-US" dirty="0">
                <a:solidFill>
                  <a:schemeClr val="accent3"/>
                </a:solidFill>
              </a:rPr>
              <a:t>&gt;</a:t>
            </a:r>
            <a:r>
              <a:rPr lang="en-US" dirty="0" err="1">
                <a:solidFill>
                  <a:schemeClr val="accent3"/>
                </a:solidFill>
              </a:rPr>
              <a:t>findChild</a:t>
            </a:r>
            <a:r>
              <a:rPr lang="en-US" dirty="0">
                <a:solidFill>
                  <a:schemeClr val="accent3"/>
                </a:solidFill>
              </a:rPr>
              <a:t>&lt;</a:t>
            </a:r>
            <a:r>
              <a:rPr lang="en-US" dirty="0" err="1">
                <a:solidFill>
                  <a:schemeClr val="accent3"/>
                </a:solidFill>
              </a:rPr>
              <a:t>QPushButton</a:t>
            </a:r>
            <a:r>
              <a:rPr lang="en-US" dirty="0">
                <a:solidFill>
                  <a:schemeClr val="accent3"/>
                </a:solidFill>
              </a:rPr>
              <a:t> *&gt;("button1</a:t>
            </a:r>
            <a:r>
              <a:rPr lang="en-US" dirty="0" smtClean="0">
                <a:solidFill>
                  <a:schemeClr val="accent3"/>
                </a:solidFill>
              </a:rPr>
              <a:t>");</a:t>
            </a:r>
          </a:p>
          <a:p>
            <a:pPr lvl="1"/>
            <a:endParaRPr lang="en-US" dirty="0" smtClean="0"/>
          </a:p>
          <a:p>
            <a:endParaRPr lang="en-US" dirty="0"/>
          </a:p>
        </p:txBody>
      </p:sp>
    </p:spTree>
    <p:extLst>
      <p:ext uri="{BB962C8B-B14F-4D97-AF65-F5344CB8AC3E}">
        <p14:creationId xmlns:p14="http://schemas.microsoft.com/office/powerpoint/2010/main" val="20745271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QOBJECT: </a:t>
            </a:r>
            <a:r>
              <a:rPr lang="en-US" dirty="0" smtClean="0">
                <a:solidFill>
                  <a:schemeClr val="accent1"/>
                </a:solidFill>
              </a:rPr>
              <a:t>IDENTITIES CONCEPTS</a:t>
            </a:r>
            <a:endParaRPr lang="ru-RU" dirty="0"/>
          </a:p>
        </p:txBody>
      </p:sp>
      <p:sp>
        <p:nvSpPr>
          <p:cNvPr id="3" name="Content Placeholder 2"/>
          <p:cNvSpPr>
            <a:spLocks noGrp="1"/>
          </p:cNvSpPr>
          <p:nvPr>
            <p:ph sz="quarter" idx="11"/>
          </p:nvPr>
        </p:nvSpPr>
        <p:spPr/>
        <p:txBody>
          <a:bodyPr>
            <a:normAutofit fontScale="92500" lnSpcReduction="20000"/>
          </a:bodyPr>
          <a:lstStyle/>
          <a:p>
            <a:r>
              <a:rPr lang="en-US" dirty="0" smtClean="0"/>
              <a:t>There are some problems</a:t>
            </a:r>
            <a:r>
              <a:rPr lang="en-US" dirty="0"/>
              <a:t>:</a:t>
            </a:r>
            <a:endParaRPr lang="en-US" dirty="0" smtClean="0"/>
          </a:p>
          <a:p>
            <a:pPr lvl="1"/>
            <a:r>
              <a:rPr lang="en-US" dirty="0" smtClean="0"/>
              <a:t>What name should be in cloned object?</a:t>
            </a:r>
          </a:p>
          <a:p>
            <a:pPr lvl="1"/>
            <a:r>
              <a:rPr lang="en-US" dirty="0" smtClean="0"/>
              <a:t>What location in hierarchy should be in cloned object?</a:t>
            </a:r>
          </a:p>
          <a:p>
            <a:pPr lvl="1"/>
            <a:r>
              <a:rPr lang="en-US" dirty="0" smtClean="0"/>
              <a:t>How signals and slots are connected in cloned object?</a:t>
            </a:r>
          </a:p>
          <a:p>
            <a:r>
              <a:rPr lang="en-US" dirty="0"/>
              <a:t>Qt Object Model tells </a:t>
            </a:r>
            <a:r>
              <a:rPr lang="en-US" dirty="0" smtClean="0"/>
              <a:t>that Qt </a:t>
            </a:r>
            <a:r>
              <a:rPr lang="en-US" dirty="0"/>
              <a:t>Objects </a:t>
            </a:r>
            <a:r>
              <a:rPr lang="en-US" dirty="0" smtClean="0"/>
              <a:t>are </a:t>
            </a:r>
            <a:r>
              <a:rPr lang="en-US" dirty="0">
                <a:solidFill>
                  <a:schemeClr val="accent4"/>
                </a:solidFill>
              </a:rPr>
              <a:t>identities</a:t>
            </a:r>
            <a:r>
              <a:rPr lang="en-US" dirty="0"/>
              <a:t>, not </a:t>
            </a:r>
            <a:r>
              <a:rPr lang="en-US" dirty="0" smtClean="0"/>
              <a:t>values:</a:t>
            </a:r>
          </a:p>
          <a:p>
            <a:pPr lvl="1"/>
            <a:r>
              <a:rPr lang="en-US" dirty="0" smtClean="0"/>
              <a:t>Values are copied or assigned.</a:t>
            </a:r>
          </a:p>
          <a:p>
            <a:pPr lvl="1"/>
            <a:r>
              <a:rPr lang="en-US" dirty="0" smtClean="0">
                <a:solidFill>
                  <a:schemeClr val="accent4"/>
                </a:solidFill>
              </a:rPr>
              <a:t>Identities</a:t>
            </a:r>
            <a:r>
              <a:rPr lang="en-US" dirty="0" smtClean="0"/>
              <a:t> are cloned – this is more complex operation, means creating new identity, not </a:t>
            </a:r>
            <a:r>
              <a:rPr lang="en-US" dirty="0"/>
              <a:t>an exact copy of the old </a:t>
            </a:r>
            <a:r>
              <a:rPr lang="en-US" dirty="0" smtClean="0"/>
              <a:t>one. They have private copy constructor and assignment operator and cannot be copied.</a:t>
            </a:r>
          </a:p>
          <a:p>
            <a:endParaRPr lang="en-US" dirty="0"/>
          </a:p>
          <a:p>
            <a:endParaRPr lang="en-US" dirty="0" smtClean="0"/>
          </a:p>
          <a:p>
            <a:endParaRPr lang="en-US" dirty="0"/>
          </a:p>
        </p:txBody>
      </p:sp>
    </p:spTree>
    <p:extLst>
      <p:ext uri="{BB962C8B-B14F-4D97-AF65-F5344CB8AC3E}">
        <p14:creationId xmlns:p14="http://schemas.microsoft.com/office/powerpoint/2010/main" val="21790186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QOBJECT: </a:t>
            </a:r>
            <a:r>
              <a:rPr lang="en-US" dirty="0" smtClean="0">
                <a:solidFill>
                  <a:schemeClr val="accent1"/>
                </a:solidFill>
              </a:rPr>
              <a:t>META-OBJECTS</a:t>
            </a:r>
            <a:endParaRPr lang="ru-RU" dirty="0"/>
          </a:p>
        </p:txBody>
      </p:sp>
      <p:sp>
        <p:nvSpPr>
          <p:cNvPr id="3" name="Content Placeholder 2"/>
          <p:cNvSpPr>
            <a:spLocks noGrp="1"/>
          </p:cNvSpPr>
          <p:nvPr>
            <p:ph sz="quarter" idx="11"/>
          </p:nvPr>
        </p:nvSpPr>
        <p:spPr/>
        <p:txBody>
          <a:bodyPr>
            <a:normAutofit/>
          </a:bodyPr>
          <a:lstStyle/>
          <a:p>
            <a:r>
              <a:rPr lang="en-US" dirty="0" smtClean="0"/>
              <a:t>Meta-Objects mechanism is similar to meta-classes in Java and .NET</a:t>
            </a:r>
          </a:p>
          <a:p>
            <a:r>
              <a:rPr lang="en-US" dirty="0" smtClean="0"/>
              <a:t>You can get current class meta-information:</a:t>
            </a:r>
          </a:p>
          <a:p>
            <a:pPr lvl="1"/>
            <a:r>
              <a:rPr lang="en-US" dirty="0" err="1">
                <a:solidFill>
                  <a:schemeClr val="accent3"/>
                </a:solidFill>
              </a:rPr>
              <a:t>qDebug</a:t>
            </a:r>
            <a:r>
              <a:rPr lang="en-US" dirty="0">
                <a:solidFill>
                  <a:schemeClr val="accent3"/>
                </a:solidFill>
              </a:rPr>
              <a:t>() &lt;&lt; </a:t>
            </a:r>
            <a:r>
              <a:rPr lang="en-US" dirty="0" err="1">
                <a:solidFill>
                  <a:schemeClr val="accent3"/>
                </a:solidFill>
              </a:rPr>
              <a:t>a.metaObject</a:t>
            </a:r>
            <a:r>
              <a:rPr lang="en-US" dirty="0" smtClean="0">
                <a:solidFill>
                  <a:schemeClr val="accent3"/>
                </a:solidFill>
              </a:rPr>
              <a:t>()-&gt;</a:t>
            </a:r>
            <a:r>
              <a:rPr lang="en-US" dirty="0" err="1">
                <a:solidFill>
                  <a:schemeClr val="accent3"/>
                </a:solidFill>
              </a:rPr>
              <a:t>className</a:t>
            </a:r>
            <a:r>
              <a:rPr lang="en-US" dirty="0" smtClean="0">
                <a:solidFill>
                  <a:schemeClr val="accent3"/>
                </a:solidFill>
              </a:rPr>
              <a:t>();</a:t>
            </a:r>
            <a:endParaRPr lang="en-US" dirty="0">
              <a:solidFill>
                <a:schemeClr val="accent3"/>
              </a:solidFill>
            </a:endParaRPr>
          </a:p>
          <a:p>
            <a:r>
              <a:rPr lang="en-US" dirty="0" smtClean="0"/>
              <a:t>You can simple check inheritance to specified class</a:t>
            </a:r>
          </a:p>
          <a:p>
            <a:pPr lvl="1"/>
            <a:r>
              <a:rPr lang="en-US" dirty="0" smtClean="0">
                <a:solidFill>
                  <a:schemeClr val="accent3"/>
                </a:solidFill>
              </a:rPr>
              <a:t>if </a:t>
            </a:r>
            <a:r>
              <a:rPr lang="en-US" dirty="0">
                <a:solidFill>
                  <a:schemeClr val="accent3"/>
                </a:solidFill>
              </a:rPr>
              <a:t>(a-&gt;inherits("MyClass1")) </a:t>
            </a:r>
            <a:r>
              <a:rPr lang="en-US" dirty="0" smtClean="0">
                <a:solidFill>
                  <a:schemeClr val="accent3"/>
                </a:solidFill>
              </a:rPr>
              <a:t>{ ... }</a:t>
            </a:r>
          </a:p>
          <a:p>
            <a:r>
              <a:rPr lang="en-US" dirty="0" smtClean="0"/>
              <a:t>This approach is more faster than RTTI</a:t>
            </a:r>
          </a:p>
          <a:p>
            <a:endParaRPr lang="en-US" dirty="0"/>
          </a:p>
        </p:txBody>
      </p:sp>
    </p:spTree>
    <p:extLst>
      <p:ext uri="{BB962C8B-B14F-4D97-AF65-F5344CB8AC3E}">
        <p14:creationId xmlns:p14="http://schemas.microsoft.com/office/powerpoint/2010/main" val="361415805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QOBJECT: </a:t>
            </a:r>
            <a:r>
              <a:rPr lang="en-US" dirty="0" smtClean="0">
                <a:solidFill>
                  <a:schemeClr val="accent1"/>
                </a:solidFill>
              </a:rPr>
              <a:t>QOBJECT_CAST</a:t>
            </a:r>
            <a:endParaRPr lang="en-US" dirty="0">
              <a:solidFill>
                <a:schemeClr val="accent1"/>
              </a:solidFill>
            </a:endParaRPr>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lvl="0" defTabSz="914400" eaLnBrk="0" fontAlgn="base" hangingPunct="0">
              <a:spcBef>
                <a:spcPct val="0"/>
              </a:spcBef>
              <a:spcAft>
                <a:spcPct val="0"/>
              </a:spcAft>
            </a:pPr>
            <a:r>
              <a:rPr lang="en-US" sz="1200" b="1" dirty="0">
                <a:solidFill>
                  <a:srgbClr val="808080"/>
                </a:solidFill>
                <a:latin typeface="Courier New" panose="02070309020205020404" pitchFamily="49" charset="0"/>
                <a:cs typeface="Courier New" panose="02070309020205020404" pitchFamily="49" charset="0"/>
              </a:rPr>
              <a:t>// </a:t>
            </a:r>
            <a:r>
              <a:rPr lang="en-US" sz="1200" b="1" dirty="0" err="1" smtClean="0">
                <a:solidFill>
                  <a:srgbClr val="808080"/>
                </a:solidFill>
                <a:latin typeface="Courier New" panose="02070309020205020404" pitchFamily="49" charset="0"/>
                <a:cs typeface="Courier New" panose="02070309020205020404" pitchFamily="49" charset="0"/>
              </a:rPr>
              <a:t>dynamic_cast</a:t>
            </a:r>
            <a:r>
              <a:rPr lang="en-US" sz="1200" b="1" dirty="0" smtClean="0">
                <a:solidFill>
                  <a:srgbClr val="808080"/>
                </a:solidFill>
                <a:latin typeface="Courier New" panose="02070309020205020404" pitchFamily="49" charset="0"/>
                <a:cs typeface="Courier New" panose="02070309020205020404" pitchFamily="49" charset="0"/>
              </a:rPr>
              <a:t> analog</a:t>
            </a:r>
            <a:endParaRPr lang="en-US" sz="1200" b="1" dirty="0">
              <a:solidFill>
                <a:srgbClr val="808080"/>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endParaRPr lang="en-US" sz="1200" b="1" dirty="0">
              <a:solidFill>
                <a:srgbClr val="6897BB"/>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sz="1200" b="1" dirty="0" err="1">
                <a:solidFill>
                  <a:srgbClr val="9876AA"/>
                </a:solidFill>
                <a:latin typeface="Courier New" panose="02070309020205020404" pitchFamily="49" charset="0"/>
                <a:cs typeface="Courier New" panose="02070309020205020404" pitchFamily="49" charset="0"/>
              </a:rPr>
              <a:t>QObject</a:t>
            </a:r>
            <a:r>
              <a:rPr lang="en-US" sz="1200" b="1" dirty="0">
                <a:solidFill>
                  <a:srgbClr val="C0C0C0"/>
                </a:solidFill>
                <a:latin typeface="Courier New" pitchFamily="49" charset="0"/>
                <a:cs typeface="Courier New" pitchFamily="49" charset="0"/>
              </a:rPr>
              <a:t> </a:t>
            </a:r>
            <a:r>
              <a:rPr lang="en-US" sz="1200" b="1" dirty="0">
                <a:solidFill>
                  <a:srgbClr val="A9B7C6"/>
                </a:solidFill>
                <a:latin typeface="Courier New" panose="02070309020205020404" pitchFamily="49" charset="0"/>
                <a:cs typeface="Courier New" panose="02070309020205020404" pitchFamily="49" charset="0"/>
              </a:rPr>
              <a:t>*a = </a:t>
            </a:r>
            <a:r>
              <a:rPr lang="en-US" sz="1200" b="1" dirty="0">
                <a:solidFill>
                  <a:srgbClr val="CC7832"/>
                </a:solidFill>
                <a:latin typeface="Courier New" panose="02070309020205020404" pitchFamily="49" charset="0"/>
                <a:cs typeface="Courier New" panose="02070309020205020404" pitchFamily="49" charset="0"/>
              </a:rPr>
              <a:t>new</a:t>
            </a:r>
            <a:r>
              <a:rPr lang="en-US" sz="1200" b="1" dirty="0">
                <a:solidFill>
                  <a:srgbClr val="C0C0C0"/>
                </a:solidFill>
                <a:latin typeface="Courier New" pitchFamily="49" charset="0"/>
                <a:cs typeface="Courier New" pitchFamily="49" charset="0"/>
              </a:rPr>
              <a:t> </a:t>
            </a:r>
            <a:r>
              <a:rPr lang="en-US" sz="1200" b="1" dirty="0" err="1">
                <a:solidFill>
                  <a:srgbClr val="9876AA"/>
                </a:solidFill>
                <a:latin typeface="Courier New" panose="02070309020205020404" pitchFamily="49" charset="0"/>
                <a:cs typeface="Courier New" panose="02070309020205020404" pitchFamily="49" charset="0"/>
              </a:rPr>
              <a:t>GrandPa</a:t>
            </a:r>
            <a:r>
              <a:rPr lang="en-US" sz="1200"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sz="1200" b="1" dirty="0" err="1">
                <a:solidFill>
                  <a:srgbClr val="6897BB"/>
                </a:solidFill>
                <a:latin typeface="Courier New" panose="02070309020205020404" pitchFamily="49" charset="0"/>
                <a:cs typeface="Courier New" panose="02070309020205020404" pitchFamily="49" charset="0"/>
              </a:rPr>
              <a:t>qDebug</a:t>
            </a:r>
            <a:r>
              <a:rPr lang="en-US" sz="1200" b="1" dirty="0">
                <a:solidFill>
                  <a:srgbClr val="A9B7C6"/>
                </a:solidFill>
                <a:latin typeface="Courier New" panose="02070309020205020404" pitchFamily="49" charset="0"/>
                <a:cs typeface="Courier New" panose="02070309020205020404" pitchFamily="49" charset="0"/>
              </a:rPr>
              <a:t>() &lt;&lt;</a:t>
            </a:r>
          </a:p>
          <a:p>
            <a:pPr lvl="0" defTabSz="914400" eaLnBrk="0" fontAlgn="base" hangingPunct="0">
              <a:spcBef>
                <a:spcPct val="0"/>
              </a:spcBef>
              <a:spcAft>
                <a:spcPct val="0"/>
              </a:spcAft>
            </a:pPr>
            <a:r>
              <a:rPr lang="en-US" sz="1200" b="1" dirty="0">
                <a:solidFill>
                  <a:srgbClr val="A9B7C6"/>
                </a:solidFill>
                <a:latin typeface="Courier New" panose="02070309020205020404" pitchFamily="49" charset="0"/>
                <a:cs typeface="Courier New" panose="02070309020205020404" pitchFamily="49" charset="0"/>
              </a:rPr>
              <a:t>    </a:t>
            </a:r>
            <a:r>
              <a:rPr lang="en-US" sz="1200" b="1" dirty="0" err="1" smtClean="0">
                <a:solidFill>
                  <a:srgbClr val="A9B7C6"/>
                </a:solidFill>
                <a:latin typeface="Courier New" panose="02070309020205020404" pitchFamily="49" charset="0"/>
                <a:cs typeface="Courier New" panose="02070309020205020404" pitchFamily="49" charset="0"/>
              </a:rPr>
              <a:t>qobject_cast</a:t>
            </a:r>
            <a:r>
              <a:rPr lang="en-US" sz="1200" b="1" dirty="0" smtClean="0">
                <a:solidFill>
                  <a:srgbClr val="A9B7C6"/>
                </a:solidFill>
                <a:latin typeface="Courier New" panose="02070309020205020404" pitchFamily="49" charset="0"/>
                <a:cs typeface="Courier New" panose="02070309020205020404" pitchFamily="49" charset="0"/>
              </a:rPr>
              <a:t>&lt;</a:t>
            </a:r>
            <a:r>
              <a:rPr lang="en-US" sz="1200" b="1" dirty="0" err="1" smtClean="0">
                <a:solidFill>
                  <a:srgbClr val="9876AA"/>
                </a:solidFill>
                <a:latin typeface="Courier New" panose="02070309020205020404" pitchFamily="49" charset="0"/>
                <a:cs typeface="Courier New" panose="02070309020205020404" pitchFamily="49" charset="0"/>
              </a:rPr>
              <a:t>GrandPa</a:t>
            </a:r>
            <a:r>
              <a:rPr lang="en-US" sz="1200" b="1" dirty="0">
                <a:solidFill>
                  <a:srgbClr val="A9B7C6"/>
                </a:solidFill>
                <a:latin typeface="Courier New" panose="02070309020205020404" pitchFamily="49" charset="0"/>
                <a:cs typeface="Courier New" panose="02070309020205020404" pitchFamily="49" charset="0"/>
              </a:rPr>
              <a:t>*&gt;(a)-&gt;age();</a:t>
            </a:r>
            <a:endParaRPr lang="en-US" altLang="en-US" sz="1200" b="1" dirty="0">
              <a:solidFill>
                <a:srgbClr val="A9B7C6"/>
              </a:solidFill>
              <a:latin typeface="Courier New" panose="02070309020205020404" pitchFamily="49" charset="0"/>
              <a:cs typeface="Courier New" panose="02070309020205020404" pitchFamily="49" charset="0"/>
            </a:endParaRPr>
          </a:p>
        </p:txBody>
      </p:sp>
      <p:sp>
        <p:nvSpPr>
          <p:cNvPr id="6" name="Rectangle 1"/>
          <p:cNvSpPr>
            <a:spLocks noChangeArrowheads="1"/>
          </p:cNvSpPr>
          <p:nvPr/>
        </p:nvSpPr>
        <p:spPr bwMode="auto">
          <a:xfrm>
            <a:off x="149626" y="955531"/>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lvl="0" defTabSz="914400" eaLnBrk="0" fontAlgn="base" hangingPunct="0">
              <a:spcBef>
                <a:spcPct val="0"/>
              </a:spcBef>
              <a:spcAft>
                <a:spcPct val="0"/>
              </a:spcAft>
            </a:pPr>
            <a:r>
              <a:rPr lang="en-US" sz="1200" b="1" dirty="0">
                <a:solidFill>
                  <a:srgbClr val="6897BB"/>
                </a:solidFill>
                <a:latin typeface="Courier New" panose="02070309020205020404" pitchFamily="49" charset="0"/>
                <a:cs typeface="Courier New" panose="02070309020205020404" pitchFamily="49" charset="0"/>
              </a:rPr>
              <a:t>#include </a:t>
            </a:r>
            <a:r>
              <a:rPr lang="en-US" sz="1200" b="1" dirty="0">
                <a:solidFill>
                  <a:srgbClr val="6A8759"/>
                </a:solidFill>
                <a:latin typeface="Courier New" panose="02070309020205020404" pitchFamily="49" charset="0"/>
                <a:cs typeface="Courier New" panose="02070309020205020404" pitchFamily="49" charset="0"/>
              </a:rPr>
              <a:t>&lt;</a:t>
            </a:r>
            <a:r>
              <a:rPr lang="en-US" sz="1200" b="1" dirty="0" err="1">
                <a:solidFill>
                  <a:srgbClr val="6A8759"/>
                </a:solidFill>
                <a:latin typeface="Courier New" panose="02070309020205020404" pitchFamily="49" charset="0"/>
                <a:cs typeface="Courier New" panose="02070309020205020404" pitchFamily="49" charset="0"/>
              </a:rPr>
              <a:t>QObject</a:t>
            </a:r>
            <a:r>
              <a:rPr lang="en-US" sz="1200" b="1" dirty="0">
                <a:solidFill>
                  <a:srgbClr val="6A8759"/>
                </a:solidFill>
                <a:latin typeface="Courier New" panose="02070309020205020404" pitchFamily="49" charset="0"/>
                <a:cs typeface="Courier New" panose="02070309020205020404" pitchFamily="49" charset="0"/>
              </a:rPr>
              <a:t>&gt;</a:t>
            </a:r>
          </a:p>
          <a:p>
            <a:pPr lvl="0" defTabSz="914400" eaLnBrk="0" fontAlgn="base" hangingPunct="0">
              <a:spcBef>
                <a:spcPct val="0"/>
              </a:spcBef>
              <a:spcAft>
                <a:spcPct val="0"/>
              </a:spcAft>
            </a:pPr>
            <a:r>
              <a:rPr lang="en-US" sz="1200" b="1" dirty="0">
                <a:latin typeface="Courier New" pitchFamily="49" charset="0"/>
                <a:cs typeface="Courier New" pitchFamily="49" charset="0"/>
              </a:rPr>
              <a:t/>
            </a:r>
            <a:br>
              <a:rPr lang="en-US" sz="1200" b="1" dirty="0">
                <a:latin typeface="Courier New" pitchFamily="49" charset="0"/>
                <a:cs typeface="Courier New" pitchFamily="49" charset="0"/>
              </a:rPr>
            </a:br>
            <a:r>
              <a:rPr lang="en-US" sz="1200" b="1" dirty="0">
                <a:solidFill>
                  <a:srgbClr val="CC7832"/>
                </a:solidFill>
                <a:latin typeface="Courier New" panose="02070309020205020404" pitchFamily="49" charset="0"/>
                <a:cs typeface="Courier New" panose="02070309020205020404" pitchFamily="49" charset="0"/>
              </a:rPr>
              <a:t>class</a:t>
            </a:r>
            <a:r>
              <a:rPr lang="en-US" sz="1200" b="1" dirty="0">
                <a:solidFill>
                  <a:srgbClr val="C0C0C0"/>
                </a:solidFill>
                <a:latin typeface="Courier New" pitchFamily="49" charset="0"/>
                <a:cs typeface="Courier New" pitchFamily="49" charset="0"/>
              </a:rPr>
              <a:t> </a:t>
            </a:r>
            <a:r>
              <a:rPr lang="en-US" sz="1200" b="1" dirty="0" err="1">
                <a:solidFill>
                  <a:srgbClr val="9876AA"/>
                </a:solidFill>
                <a:latin typeface="Courier New" panose="02070309020205020404" pitchFamily="49" charset="0"/>
                <a:cs typeface="Courier New" panose="02070309020205020404" pitchFamily="49" charset="0"/>
              </a:rPr>
              <a:t>GrandPa</a:t>
            </a:r>
            <a:r>
              <a:rPr lang="en-US" sz="1200" b="1" dirty="0">
                <a:solidFill>
                  <a:srgbClr val="C0C0C0"/>
                </a:solidFill>
                <a:latin typeface="Courier New" pitchFamily="49" charset="0"/>
                <a:cs typeface="Courier New" pitchFamily="49" charset="0"/>
              </a:rPr>
              <a:t> </a:t>
            </a:r>
            <a:r>
              <a:rPr lang="en-US" sz="1200" b="1" dirty="0">
                <a:solidFill>
                  <a:srgbClr val="A9B7C6"/>
                </a:solidFill>
                <a:latin typeface="Courier New" panose="02070309020205020404" pitchFamily="49" charset="0"/>
                <a:cs typeface="Courier New" panose="02070309020205020404" pitchFamily="49" charset="0"/>
              </a:rPr>
              <a:t>:</a:t>
            </a:r>
            <a:r>
              <a:rPr lang="en-US" sz="1200" b="1" dirty="0">
                <a:solidFill>
                  <a:srgbClr val="C0C0C0"/>
                </a:solidFill>
                <a:latin typeface="Courier New" pitchFamily="49" charset="0"/>
                <a:cs typeface="Courier New" pitchFamily="49" charset="0"/>
              </a:rPr>
              <a:t> </a:t>
            </a:r>
            <a:r>
              <a:rPr lang="en-US" sz="1200" b="1" dirty="0">
                <a:solidFill>
                  <a:srgbClr val="CC7832"/>
                </a:solidFill>
                <a:latin typeface="Courier New" panose="02070309020205020404" pitchFamily="49" charset="0"/>
                <a:cs typeface="Courier New" panose="02070309020205020404" pitchFamily="49" charset="0"/>
              </a:rPr>
              <a:t>public</a:t>
            </a:r>
            <a:r>
              <a:rPr lang="en-US" sz="1200" b="1" dirty="0">
                <a:solidFill>
                  <a:srgbClr val="C0C0C0"/>
                </a:solidFill>
                <a:latin typeface="Courier New" pitchFamily="49" charset="0"/>
                <a:cs typeface="Courier New" pitchFamily="49" charset="0"/>
              </a:rPr>
              <a:t> </a:t>
            </a:r>
            <a:r>
              <a:rPr lang="en-US" sz="1200" b="1" dirty="0" err="1">
                <a:solidFill>
                  <a:srgbClr val="9876AA"/>
                </a:solidFill>
                <a:latin typeface="Courier New" panose="02070309020205020404" pitchFamily="49" charset="0"/>
                <a:cs typeface="Courier New" panose="02070309020205020404" pitchFamily="49" charset="0"/>
              </a:rPr>
              <a:t>QObject</a:t>
            </a:r>
            <a:r>
              <a:rPr lang="en-US" sz="1200" b="1" dirty="0">
                <a:latin typeface="Courier New" pitchFamily="49" charset="0"/>
                <a:cs typeface="Courier New" pitchFamily="49" charset="0"/>
              </a:rPr>
              <a:t> </a:t>
            </a:r>
            <a:r>
              <a:rPr lang="en-US" sz="1200"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sz="1200" b="1" dirty="0">
                <a:solidFill>
                  <a:srgbClr val="6897BB"/>
                </a:solidFill>
                <a:latin typeface="Courier New" panose="02070309020205020404" pitchFamily="49" charset="0"/>
                <a:cs typeface="Courier New" panose="02070309020205020404" pitchFamily="49" charset="0"/>
              </a:rPr>
              <a:t>Q_OBJECT</a:t>
            </a:r>
          </a:p>
          <a:p>
            <a:pPr lvl="0" defTabSz="914400" eaLnBrk="0" fontAlgn="base" hangingPunct="0">
              <a:spcBef>
                <a:spcPct val="0"/>
              </a:spcBef>
              <a:spcAft>
                <a:spcPct val="0"/>
              </a:spcAft>
            </a:pPr>
            <a:r>
              <a:rPr lang="en-US" sz="1200" b="1" dirty="0">
                <a:solidFill>
                  <a:srgbClr val="CC7832"/>
                </a:solidFill>
                <a:latin typeface="Courier New" panose="02070309020205020404" pitchFamily="49" charset="0"/>
                <a:cs typeface="Courier New" panose="02070309020205020404" pitchFamily="49" charset="0"/>
              </a:rPr>
              <a:t>public</a:t>
            </a:r>
            <a:r>
              <a:rPr lang="en-US" sz="1200"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sz="1200" b="1" dirty="0">
                <a:solidFill>
                  <a:srgbClr val="000000"/>
                </a:solidFill>
                <a:latin typeface="Courier New" pitchFamily="49" charset="0"/>
                <a:cs typeface="Courier New" pitchFamily="49" charset="0"/>
              </a:rPr>
              <a:t> </a:t>
            </a:r>
            <a:r>
              <a:rPr lang="en-US" sz="1200" b="1" dirty="0" smtClean="0">
                <a:solidFill>
                  <a:srgbClr val="000000"/>
                </a:solidFill>
                <a:latin typeface="Courier New" pitchFamily="49" charset="0"/>
                <a:cs typeface="Courier New" pitchFamily="49" charset="0"/>
              </a:rPr>
              <a:t>   </a:t>
            </a:r>
            <a:r>
              <a:rPr lang="en-US" sz="1200" b="1" dirty="0" err="1">
                <a:solidFill>
                  <a:srgbClr val="9876AA"/>
                </a:solidFill>
                <a:latin typeface="Courier New" panose="02070309020205020404" pitchFamily="49" charset="0"/>
                <a:cs typeface="Courier New" panose="02070309020205020404" pitchFamily="49" charset="0"/>
              </a:rPr>
              <a:t>GrandPa</a:t>
            </a:r>
            <a:r>
              <a:rPr lang="en-US" sz="1200" b="1" dirty="0">
                <a:solidFill>
                  <a:srgbClr val="A9B7C6"/>
                </a:solidFill>
                <a:latin typeface="Courier New" panose="02070309020205020404" pitchFamily="49" charset="0"/>
                <a:cs typeface="Courier New" panose="02070309020205020404" pitchFamily="49" charset="0"/>
              </a:rPr>
              <a:t>() {};</a:t>
            </a:r>
          </a:p>
          <a:p>
            <a:pPr defTabSz="914400" eaLnBrk="0" fontAlgn="base" hangingPunct="0">
              <a:spcBef>
                <a:spcPct val="0"/>
              </a:spcBef>
              <a:spcAft>
                <a:spcPct val="0"/>
              </a:spcAft>
            </a:pPr>
            <a:r>
              <a:rPr lang="en-US" sz="1200" b="1" dirty="0">
                <a:solidFill>
                  <a:srgbClr val="000000"/>
                </a:solidFill>
                <a:latin typeface="Courier New" pitchFamily="49" charset="0"/>
                <a:cs typeface="Courier New" pitchFamily="49" charset="0"/>
              </a:rPr>
              <a:t> </a:t>
            </a:r>
            <a:r>
              <a:rPr lang="en-US" sz="1200" b="1" dirty="0" smtClean="0">
                <a:solidFill>
                  <a:srgbClr val="000000"/>
                </a:solidFill>
                <a:latin typeface="Courier New" pitchFamily="49" charset="0"/>
                <a:cs typeface="Courier New" pitchFamily="49" charset="0"/>
              </a:rPr>
              <a:t>   </a:t>
            </a:r>
            <a:r>
              <a:rPr lang="en-US" sz="1200" b="1" dirty="0">
                <a:solidFill>
                  <a:srgbClr val="CC7832"/>
                </a:solidFill>
                <a:latin typeface="Courier New" panose="02070309020205020404" pitchFamily="49" charset="0"/>
                <a:cs typeface="Courier New" panose="02070309020205020404" pitchFamily="49" charset="0"/>
              </a:rPr>
              <a:t>int</a:t>
            </a:r>
            <a:r>
              <a:rPr lang="en-US" sz="1200" b="1" dirty="0" smtClean="0">
                <a:solidFill>
                  <a:srgbClr val="C0C0C0"/>
                </a:solidFill>
                <a:latin typeface="Courier New" pitchFamily="49" charset="0"/>
                <a:cs typeface="Courier New" pitchFamily="49" charset="0"/>
              </a:rPr>
              <a:t> </a:t>
            </a:r>
            <a:r>
              <a:rPr lang="en-US" sz="1200" b="1" dirty="0">
                <a:solidFill>
                  <a:srgbClr val="A9B7C6"/>
                </a:solidFill>
                <a:latin typeface="Courier New" panose="02070309020205020404" pitchFamily="49" charset="0"/>
                <a:cs typeface="Courier New" panose="02070309020205020404" pitchFamily="49" charset="0"/>
              </a:rPr>
              <a:t>age() {</a:t>
            </a:r>
          </a:p>
          <a:p>
            <a:pPr lvl="0" defTabSz="914400" eaLnBrk="0" fontAlgn="base" hangingPunct="0">
              <a:spcBef>
                <a:spcPct val="0"/>
              </a:spcBef>
              <a:spcAft>
                <a:spcPct val="0"/>
              </a:spcAft>
            </a:pPr>
            <a:r>
              <a:rPr lang="en-US" sz="1200" b="1" dirty="0">
                <a:solidFill>
                  <a:srgbClr val="000000"/>
                </a:solidFill>
                <a:latin typeface="Courier New" pitchFamily="49" charset="0"/>
                <a:cs typeface="Courier New" pitchFamily="49" charset="0"/>
              </a:rPr>
              <a:t> </a:t>
            </a:r>
            <a:r>
              <a:rPr lang="en-US" sz="1200" b="1" dirty="0" smtClean="0">
                <a:solidFill>
                  <a:srgbClr val="000000"/>
                </a:solidFill>
                <a:latin typeface="Courier New" pitchFamily="49" charset="0"/>
                <a:cs typeface="Courier New" pitchFamily="49" charset="0"/>
              </a:rPr>
              <a:t>      </a:t>
            </a:r>
            <a:r>
              <a:rPr lang="en-US" sz="1200" b="1" dirty="0">
                <a:solidFill>
                  <a:srgbClr val="CC7832"/>
                </a:solidFill>
                <a:latin typeface="Courier New" panose="02070309020205020404" pitchFamily="49" charset="0"/>
                <a:cs typeface="Courier New" panose="02070309020205020404" pitchFamily="49" charset="0"/>
              </a:rPr>
              <a:t>return </a:t>
            </a:r>
            <a:r>
              <a:rPr lang="en-US" sz="1200" b="1" dirty="0">
                <a:solidFill>
                  <a:schemeClr val="accent4"/>
                </a:solidFill>
                <a:latin typeface="Courier New" panose="02070309020205020404" pitchFamily="49" charset="0"/>
                <a:cs typeface="Courier New" panose="02070309020205020404" pitchFamily="49" charset="0"/>
              </a:rPr>
              <a:t>_age</a:t>
            </a:r>
            <a:r>
              <a:rPr lang="en-US" sz="1200"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sz="1200" b="1" dirty="0">
                <a:solidFill>
                  <a:srgbClr val="A9B7C6"/>
                </a:solidFill>
                <a:latin typeface="Courier New" panose="02070309020205020404" pitchFamily="49" charset="0"/>
                <a:cs typeface="Courier New" panose="02070309020205020404" pitchFamily="49" charset="0"/>
              </a:rPr>
              <a:t>    }</a:t>
            </a:r>
          </a:p>
          <a:p>
            <a:pPr lvl="0" defTabSz="914400" eaLnBrk="0" fontAlgn="base" hangingPunct="0">
              <a:spcBef>
                <a:spcPct val="0"/>
              </a:spcBef>
              <a:spcAft>
                <a:spcPct val="0"/>
              </a:spcAft>
            </a:pPr>
            <a:r>
              <a:rPr lang="en-US" sz="1200" b="1" dirty="0">
                <a:solidFill>
                  <a:srgbClr val="000000"/>
                </a:solidFill>
                <a:latin typeface="Courier New" pitchFamily="49" charset="0"/>
                <a:cs typeface="Courier New" pitchFamily="49" charset="0"/>
              </a:rPr>
              <a:t> </a:t>
            </a:r>
            <a:r>
              <a:rPr lang="en-US" sz="1200" b="1" dirty="0" smtClean="0">
                <a:solidFill>
                  <a:srgbClr val="000000"/>
                </a:solidFill>
                <a:latin typeface="Courier New" pitchFamily="49" charset="0"/>
                <a:cs typeface="Courier New" pitchFamily="49" charset="0"/>
              </a:rPr>
              <a:t>   </a:t>
            </a:r>
            <a:r>
              <a:rPr lang="en-US" sz="1200" b="1" dirty="0">
                <a:solidFill>
                  <a:srgbClr val="CC7832"/>
                </a:solidFill>
                <a:latin typeface="Courier New" panose="02070309020205020404" pitchFamily="49" charset="0"/>
                <a:cs typeface="Courier New" panose="02070309020205020404" pitchFamily="49" charset="0"/>
              </a:rPr>
              <a:t>void</a:t>
            </a:r>
            <a:r>
              <a:rPr lang="en-US" sz="1200" b="1" dirty="0" smtClean="0">
                <a:solidFill>
                  <a:srgbClr val="C0C0C0"/>
                </a:solidFill>
                <a:latin typeface="Courier New" pitchFamily="49" charset="0"/>
                <a:cs typeface="Courier New" pitchFamily="49" charset="0"/>
              </a:rPr>
              <a:t> </a:t>
            </a:r>
            <a:r>
              <a:rPr lang="en-US" sz="1200" b="1" dirty="0" err="1">
                <a:solidFill>
                  <a:srgbClr val="A9B7C6"/>
                </a:solidFill>
                <a:latin typeface="Courier New" panose="02070309020205020404" pitchFamily="49" charset="0"/>
                <a:cs typeface="Courier New" panose="02070309020205020404" pitchFamily="49" charset="0"/>
              </a:rPr>
              <a:t>setAge</a:t>
            </a:r>
            <a:r>
              <a:rPr lang="en-US" sz="1200" b="1" dirty="0">
                <a:solidFill>
                  <a:srgbClr val="A9B7C6"/>
                </a:solidFill>
                <a:latin typeface="Courier New" panose="02070309020205020404" pitchFamily="49" charset="0"/>
                <a:cs typeface="Courier New" panose="02070309020205020404" pitchFamily="49" charset="0"/>
              </a:rPr>
              <a:t>(</a:t>
            </a:r>
            <a:r>
              <a:rPr lang="en-US" sz="1200" b="1" dirty="0">
                <a:solidFill>
                  <a:srgbClr val="CC7832"/>
                </a:solidFill>
                <a:latin typeface="Courier New" panose="02070309020205020404" pitchFamily="49" charset="0"/>
                <a:cs typeface="Courier New" panose="02070309020205020404" pitchFamily="49" charset="0"/>
              </a:rPr>
              <a:t>int</a:t>
            </a:r>
            <a:r>
              <a:rPr lang="en-US" sz="1200" b="1" dirty="0">
                <a:solidFill>
                  <a:srgbClr val="C0C0C0"/>
                </a:solidFill>
                <a:latin typeface="Courier New" pitchFamily="49" charset="0"/>
                <a:cs typeface="Courier New" pitchFamily="49" charset="0"/>
              </a:rPr>
              <a:t> </a:t>
            </a:r>
            <a:r>
              <a:rPr lang="en-US" sz="1200" b="1" dirty="0">
                <a:solidFill>
                  <a:srgbClr val="A9B7C6"/>
                </a:solidFill>
                <a:latin typeface="Courier New" panose="02070309020205020404" pitchFamily="49" charset="0"/>
                <a:cs typeface="Courier New" panose="02070309020205020404" pitchFamily="49" charset="0"/>
              </a:rPr>
              <a:t>age) {</a:t>
            </a:r>
          </a:p>
          <a:p>
            <a:pPr defTabSz="914400" eaLnBrk="0" fontAlgn="base" hangingPunct="0">
              <a:spcBef>
                <a:spcPct val="0"/>
              </a:spcBef>
              <a:spcAft>
                <a:spcPct val="0"/>
              </a:spcAft>
            </a:pPr>
            <a:r>
              <a:rPr lang="en-US" sz="1200" b="1" dirty="0">
                <a:solidFill>
                  <a:srgbClr val="000000"/>
                </a:solidFill>
                <a:latin typeface="Courier New" pitchFamily="49" charset="0"/>
                <a:cs typeface="Courier New" pitchFamily="49" charset="0"/>
              </a:rPr>
              <a:t> </a:t>
            </a:r>
            <a:r>
              <a:rPr lang="en-US" sz="1200" b="1" dirty="0" smtClean="0">
                <a:solidFill>
                  <a:srgbClr val="000000"/>
                </a:solidFill>
                <a:latin typeface="Courier New" pitchFamily="49" charset="0"/>
                <a:cs typeface="Courier New" pitchFamily="49" charset="0"/>
              </a:rPr>
              <a:t>      </a:t>
            </a:r>
            <a:r>
              <a:rPr lang="en-US" sz="1200" b="1" dirty="0">
                <a:solidFill>
                  <a:srgbClr val="CC7832"/>
                </a:solidFill>
                <a:latin typeface="Courier New" panose="02070309020205020404" pitchFamily="49" charset="0"/>
                <a:cs typeface="Courier New" panose="02070309020205020404" pitchFamily="49" charset="0"/>
              </a:rPr>
              <a:t>this</a:t>
            </a:r>
            <a:r>
              <a:rPr lang="en-US" sz="1200" b="1" dirty="0">
                <a:solidFill>
                  <a:srgbClr val="A9B7C6"/>
                </a:solidFill>
                <a:latin typeface="Courier New" panose="02070309020205020404" pitchFamily="49" charset="0"/>
                <a:cs typeface="Courier New" panose="02070309020205020404" pitchFamily="49" charset="0"/>
              </a:rPr>
              <a:t>-&gt;</a:t>
            </a:r>
            <a:r>
              <a:rPr lang="en-US" sz="1200" b="1" dirty="0">
                <a:solidFill>
                  <a:schemeClr val="accent4"/>
                </a:solidFill>
                <a:latin typeface="Courier New" panose="02070309020205020404" pitchFamily="49" charset="0"/>
                <a:cs typeface="Courier New" panose="02070309020205020404" pitchFamily="49" charset="0"/>
              </a:rPr>
              <a:t>_age</a:t>
            </a:r>
            <a:r>
              <a:rPr lang="en-US" sz="1200" b="1" dirty="0">
                <a:solidFill>
                  <a:srgbClr val="C0C0C0"/>
                </a:solidFill>
                <a:latin typeface="Courier New" pitchFamily="49" charset="0"/>
                <a:cs typeface="Courier New" pitchFamily="49" charset="0"/>
              </a:rPr>
              <a:t> </a:t>
            </a:r>
            <a:r>
              <a:rPr lang="en-US" sz="1200" b="1" dirty="0">
                <a:solidFill>
                  <a:srgbClr val="A9B7C6"/>
                </a:solidFill>
                <a:latin typeface="Courier New" panose="02070309020205020404" pitchFamily="49" charset="0"/>
                <a:cs typeface="Courier New" panose="02070309020205020404" pitchFamily="49" charset="0"/>
              </a:rPr>
              <a:t>= age;</a:t>
            </a:r>
          </a:p>
          <a:p>
            <a:pPr defTabSz="914400" eaLnBrk="0" fontAlgn="base" hangingPunct="0">
              <a:spcBef>
                <a:spcPct val="0"/>
              </a:spcBef>
              <a:spcAft>
                <a:spcPct val="0"/>
              </a:spcAft>
            </a:pPr>
            <a:r>
              <a:rPr lang="en-US" sz="1200" b="1" dirty="0">
                <a:solidFill>
                  <a:srgbClr val="A9B7C6"/>
                </a:solidFill>
                <a:latin typeface="Courier New" panose="02070309020205020404" pitchFamily="49" charset="0"/>
                <a:cs typeface="Courier New" panose="02070309020205020404" pitchFamily="49" charset="0"/>
              </a:rPr>
              <a:t>    }</a:t>
            </a:r>
          </a:p>
          <a:p>
            <a:pPr lvl="0" defTabSz="914400" eaLnBrk="0" fontAlgn="base" hangingPunct="0">
              <a:spcBef>
                <a:spcPct val="0"/>
              </a:spcBef>
              <a:spcAft>
                <a:spcPct val="0"/>
              </a:spcAft>
            </a:pPr>
            <a:r>
              <a:rPr lang="en-US" sz="1200" b="1" dirty="0">
                <a:solidFill>
                  <a:srgbClr val="CC7832"/>
                </a:solidFill>
                <a:latin typeface="Courier New" panose="02070309020205020404" pitchFamily="49" charset="0"/>
                <a:cs typeface="Courier New" panose="02070309020205020404" pitchFamily="49" charset="0"/>
              </a:rPr>
              <a:t>private</a:t>
            </a:r>
            <a:r>
              <a:rPr lang="en-US" sz="1200"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sz="1200" b="1" dirty="0">
                <a:solidFill>
                  <a:srgbClr val="000000"/>
                </a:solidFill>
                <a:latin typeface="Courier New" pitchFamily="49" charset="0"/>
                <a:cs typeface="Courier New" pitchFamily="49" charset="0"/>
              </a:rPr>
              <a:t> </a:t>
            </a:r>
            <a:r>
              <a:rPr lang="en-US" sz="1200" b="1" dirty="0" smtClean="0">
                <a:solidFill>
                  <a:srgbClr val="000000"/>
                </a:solidFill>
                <a:latin typeface="Courier New" pitchFamily="49" charset="0"/>
                <a:cs typeface="Courier New" pitchFamily="49" charset="0"/>
              </a:rPr>
              <a:t>   </a:t>
            </a:r>
            <a:r>
              <a:rPr lang="en-US" sz="1200" b="1" dirty="0">
                <a:solidFill>
                  <a:srgbClr val="CC7832"/>
                </a:solidFill>
                <a:latin typeface="Courier New" panose="02070309020205020404" pitchFamily="49" charset="0"/>
                <a:cs typeface="Courier New" panose="02070309020205020404" pitchFamily="49" charset="0"/>
              </a:rPr>
              <a:t>int</a:t>
            </a:r>
            <a:r>
              <a:rPr lang="en-US" sz="1200" b="1" dirty="0" smtClean="0">
                <a:solidFill>
                  <a:srgbClr val="C0C0C0"/>
                </a:solidFill>
                <a:latin typeface="Courier New" pitchFamily="49" charset="0"/>
                <a:cs typeface="Courier New" pitchFamily="49" charset="0"/>
              </a:rPr>
              <a:t> </a:t>
            </a:r>
            <a:r>
              <a:rPr lang="en-US" sz="1200" b="1" dirty="0">
                <a:solidFill>
                  <a:schemeClr val="accent4"/>
                </a:solidFill>
                <a:latin typeface="Courier New" panose="02070309020205020404" pitchFamily="49" charset="0"/>
                <a:cs typeface="Courier New" panose="02070309020205020404" pitchFamily="49" charset="0"/>
              </a:rPr>
              <a:t>_age</a:t>
            </a:r>
            <a:r>
              <a:rPr lang="en-US" sz="12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200" b="1" dirty="0">
                <a:solidFill>
                  <a:srgbClr val="808080"/>
                </a:solidFill>
                <a:latin typeface="Courier New" panose="02070309020205020404" pitchFamily="49" charset="0"/>
                <a:cs typeface="Courier New" panose="02070309020205020404" pitchFamily="49" charset="0"/>
              </a:rPr>
              <a:t>    // ...</a:t>
            </a:r>
          </a:p>
          <a:p>
            <a:pPr lvl="0" defTabSz="914400" eaLnBrk="0" fontAlgn="base" hangingPunct="0">
              <a:spcBef>
                <a:spcPct val="0"/>
              </a:spcBef>
              <a:spcAft>
                <a:spcPct val="0"/>
              </a:spcAft>
            </a:pPr>
            <a:r>
              <a:rPr lang="en-US" sz="1200" b="1" dirty="0">
                <a:solidFill>
                  <a:srgbClr val="A9B7C6"/>
                </a:solidFill>
                <a:latin typeface="Courier New" panose="02070309020205020404" pitchFamily="49" charset="0"/>
                <a:cs typeface="Courier New" panose="02070309020205020404" pitchFamily="49" charset="0"/>
              </a:rPr>
              <a:t>};</a:t>
            </a:r>
            <a:endParaRPr lang="en-US" altLang="en-US" sz="1200" b="1" dirty="0">
              <a:solidFill>
                <a:srgbClr val="A9B7C6"/>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729740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Section 1:</a:t>
            </a:r>
            <a:br>
              <a:rPr lang="en-US" dirty="0"/>
            </a:br>
            <a:r>
              <a:rPr lang="en-US" dirty="0" smtClean="0"/>
              <a:t>Qt Overview</a:t>
            </a:r>
            <a:endParaRPr lang="en-US" dirty="0"/>
          </a:p>
        </p:txBody>
      </p:sp>
    </p:spTree>
    <p:extLst>
      <p:ext uri="{BB962C8B-B14F-4D97-AF65-F5344CB8AC3E}">
        <p14:creationId xmlns:p14="http://schemas.microsoft.com/office/powerpoint/2010/main" val="398427219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QDEBUG</a:t>
            </a:r>
            <a:endParaRPr lang="en-US" dirty="0">
              <a:solidFill>
                <a:schemeClr val="accent1"/>
              </a:solidFill>
            </a:endParaRPr>
          </a:p>
        </p:txBody>
      </p:sp>
      <p:sp>
        <p:nvSpPr>
          <p:cNvPr id="5" name="Content Placeholder 4"/>
          <p:cNvSpPr>
            <a:spLocks noGrp="1"/>
          </p:cNvSpPr>
          <p:nvPr>
            <p:ph sz="quarter" idx="11"/>
          </p:nvPr>
        </p:nvSpPr>
        <p:spPr>
          <a:xfrm>
            <a:off x="286941" y="897732"/>
            <a:ext cx="4056459" cy="4099718"/>
          </a:xfrm>
        </p:spPr>
        <p:txBody>
          <a:bodyPr>
            <a:normAutofit fontScale="92500"/>
          </a:bodyPr>
          <a:lstStyle/>
          <a:p>
            <a:r>
              <a:rPr lang="en-US" dirty="0" err="1" smtClean="0">
                <a:solidFill>
                  <a:schemeClr val="accent3"/>
                </a:solidFill>
              </a:rPr>
              <a:t>qDebug</a:t>
            </a:r>
            <a:r>
              <a:rPr lang="en-US" dirty="0" smtClean="0">
                <a:solidFill>
                  <a:schemeClr val="accent3"/>
                </a:solidFill>
              </a:rPr>
              <a:t>() </a:t>
            </a:r>
            <a:r>
              <a:rPr lang="en-US" dirty="0" smtClean="0"/>
              <a:t>– is a special stream to output debug information.</a:t>
            </a:r>
          </a:p>
          <a:p>
            <a:r>
              <a:rPr lang="en-US" dirty="0" smtClean="0">
                <a:solidFill>
                  <a:schemeClr val="accent1"/>
                </a:solidFill>
              </a:rPr>
              <a:t>You can format </a:t>
            </a:r>
            <a:r>
              <a:rPr lang="en-US" dirty="0">
                <a:solidFill>
                  <a:schemeClr val="accent1"/>
                </a:solidFill>
              </a:rPr>
              <a:t>output </a:t>
            </a:r>
            <a:r>
              <a:rPr lang="en-US" dirty="0" smtClean="0">
                <a:solidFill>
                  <a:schemeClr val="accent1"/>
                </a:solidFill>
              </a:rPr>
              <a:t>stream.</a:t>
            </a:r>
            <a:endParaRPr lang="en-US" dirty="0">
              <a:solidFill>
                <a:schemeClr val="accent1"/>
              </a:solidFill>
            </a:endParaRPr>
          </a:p>
          <a:p>
            <a:r>
              <a:rPr lang="en-US" dirty="0" smtClean="0">
                <a:solidFill>
                  <a:schemeClr val="accent1"/>
                </a:solidFill>
              </a:rPr>
              <a:t>You can output your own types.</a:t>
            </a:r>
          </a:p>
          <a:p>
            <a:r>
              <a:rPr lang="en-US" dirty="0" smtClean="0">
                <a:solidFill>
                  <a:schemeClr val="accent1"/>
                </a:solidFill>
              </a:rPr>
              <a:t>For console applications – it writes to console, for GUI – to debug output.</a:t>
            </a:r>
          </a:p>
          <a:p>
            <a:r>
              <a:rPr lang="en-US" dirty="0" err="1">
                <a:solidFill>
                  <a:schemeClr val="accent3"/>
                </a:solidFill>
              </a:rPr>
              <a:t>qWarning</a:t>
            </a:r>
            <a:r>
              <a:rPr lang="en-US" dirty="0">
                <a:solidFill>
                  <a:schemeClr val="accent3"/>
                </a:solidFill>
              </a:rPr>
              <a:t>()</a:t>
            </a:r>
            <a:r>
              <a:rPr lang="en-US" dirty="0">
                <a:solidFill>
                  <a:schemeClr val="accent1"/>
                </a:solidFill>
              </a:rPr>
              <a:t>, </a:t>
            </a:r>
            <a:r>
              <a:rPr lang="en-US" dirty="0" err="1">
                <a:solidFill>
                  <a:schemeClr val="accent3"/>
                </a:solidFill>
              </a:rPr>
              <a:t>qCritical</a:t>
            </a:r>
            <a:r>
              <a:rPr lang="en-US" dirty="0">
                <a:solidFill>
                  <a:schemeClr val="accent3"/>
                </a:solidFill>
              </a:rPr>
              <a:t>()</a:t>
            </a:r>
            <a:r>
              <a:rPr lang="en-US" dirty="0">
                <a:solidFill>
                  <a:schemeClr val="accent1"/>
                </a:solidFill>
              </a:rPr>
              <a:t> and </a:t>
            </a:r>
            <a:r>
              <a:rPr lang="en-US" dirty="0" err="1">
                <a:solidFill>
                  <a:schemeClr val="accent3"/>
                </a:solidFill>
              </a:rPr>
              <a:t>qFatal</a:t>
            </a:r>
            <a:r>
              <a:rPr lang="en-US" dirty="0">
                <a:solidFill>
                  <a:schemeClr val="accent3"/>
                </a:solidFill>
              </a:rPr>
              <a:t>() </a:t>
            </a:r>
            <a:r>
              <a:rPr lang="en-US" dirty="0">
                <a:solidFill>
                  <a:schemeClr val="accent1"/>
                </a:solidFill>
              </a:rPr>
              <a:t>functions </a:t>
            </a:r>
            <a:r>
              <a:rPr lang="en-US" dirty="0" smtClean="0">
                <a:solidFill>
                  <a:schemeClr val="accent1"/>
                </a:solidFill>
              </a:rPr>
              <a:t>are similar to </a:t>
            </a:r>
            <a:r>
              <a:rPr lang="en-US" dirty="0" err="1" smtClean="0">
                <a:solidFill>
                  <a:schemeClr val="accent3"/>
                </a:solidFill>
              </a:rPr>
              <a:t>qDebug</a:t>
            </a:r>
            <a:r>
              <a:rPr lang="en-US" dirty="0" smtClean="0">
                <a:solidFill>
                  <a:schemeClr val="accent3"/>
                </a:solidFill>
              </a:rPr>
              <a:t>() </a:t>
            </a:r>
            <a:r>
              <a:rPr lang="en-US" dirty="0" smtClean="0">
                <a:solidFill>
                  <a:schemeClr val="accent1"/>
                </a:solidFill>
              </a:rPr>
              <a:t>function.</a:t>
            </a:r>
          </a:p>
          <a:p>
            <a:endParaRPr lang="en-US" dirty="0" smtClean="0">
              <a:solidFill>
                <a:schemeClr val="accent1"/>
              </a:solidFill>
            </a:endParaRPr>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defTabSz="914400" eaLnBrk="0" fontAlgn="base" hangingPunct="0">
              <a:spcBef>
                <a:spcPct val="0"/>
              </a:spcBef>
              <a:spcAft>
                <a:spcPct val="0"/>
              </a:spcAft>
            </a:pPr>
            <a:endParaRPr lang="en-US" sz="1300" b="1" dirty="0" smtClean="0">
              <a:solidFill>
                <a:srgbClr val="808080"/>
              </a:solidFill>
              <a:latin typeface="Courier New" pitchFamily="49" charset="0"/>
              <a:cs typeface="Courier New" panose="02070309020205020404" pitchFamily="49" charset="0"/>
            </a:endParaRPr>
          </a:p>
          <a:p>
            <a:pPr lvl="0" defTabSz="914400" eaLnBrk="0" fontAlgn="base" hangingPunct="0">
              <a:spcBef>
                <a:spcPct val="0"/>
              </a:spcBef>
              <a:spcAft>
                <a:spcPct val="0"/>
              </a:spcAft>
            </a:pPr>
            <a:r>
              <a:rPr lang="en-US" sz="1300" b="1" dirty="0">
                <a:solidFill>
                  <a:srgbClr val="6897BB"/>
                </a:solidFill>
                <a:latin typeface="Courier New" panose="02070309020205020404" pitchFamily="49" charset="0"/>
                <a:cs typeface="Courier New" panose="02070309020205020404" pitchFamily="49" charset="0"/>
              </a:rPr>
              <a:t>#include </a:t>
            </a:r>
            <a:r>
              <a:rPr lang="en-US" sz="1300" b="1" dirty="0">
                <a:solidFill>
                  <a:srgbClr val="6A8759"/>
                </a:solidFill>
                <a:latin typeface="Courier New" panose="02070309020205020404" pitchFamily="49" charset="0"/>
                <a:cs typeface="Courier New" panose="02070309020205020404" pitchFamily="49" charset="0"/>
              </a:rPr>
              <a:t>&lt;</a:t>
            </a:r>
            <a:r>
              <a:rPr lang="en-US" sz="1300" b="1" dirty="0" err="1" smtClean="0">
                <a:solidFill>
                  <a:srgbClr val="6A8759"/>
                </a:solidFill>
                <a:latin typeface="Courier New" panose="02070309020205020404" pitchFamily="49" charset="0"/>
                <a:cs typeface="Courier New" panose="02070309020205020404" pitchFamily="49" charset="0"/>
              </a:rPr>
              <a:t>QDebug</a:t>
            </a:r>
            <a:r>
              <a:rPr lang="en-US" sz="1300" b="1" dirty="0" smtClean="0">
                <a:solidFill>
                  <a:srgbClr val="6A8759"/>
                </a:solidFill>
                <a:latin typeface="Courier New" panose="02070309020205020404" pitchFamily="49" charset="0"/>
                <a:cs typeface="Courier New" panose="02070309020205020404" pitchFamily="49" charset="0"/>
              </a:rPr>
              <a:t>&gt;</a:t>
            </a:r>
          </a:p>
          <a:p>
            <a:pPr lvl="0" defTabSz="914400" eaLnBrk="0" fontAlgn="base" hangingPunct="0">
              <a:spcBef>
                <a:spcPct val="0"/>
              </a:spcBef>
              <a:spcAft>
                <a:spcPct val="0"/>
              </a:spcAft>
            </a:pPr>
            <a:endParaRPr lang="en-US" sz="1300" b="1" dirty="0">
              <a:solidFill>
                <a:srgbClr val="6A8759"/>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sz="1300" b="1" dirty="0">
                <a:solidFill>
                  <a:srgbClr val="CC7832"/>
                </a:solidFill>
                <a:latin typeface="Courier New" panose="02070309020205020404" pitchFamily="49" charset="0"/>
                <a:cs typeface="Courier New" panose="02070309020205020404" pitchFamily="49" charset="0"/>
              </a:rPr>
              <a:t>int</a:t>
            </a:r>
            <a:r>
              <a:rPr lang="en-US" sz="1300" b="1" dirty="0" smtClean="0">
                <a:solidFill>
                  <a:srgbClr val="C0C0C0"/>
                </a:solidFill>
                <a:latin typeface="Courier New" pitchFamily="49" charset="0"/>
                <a:cs typeface="Courier New" pitchFamily="49" charset="0"/>
              </a:rPr>
              <a:t> </a:t>
            </a:r>
            <a:r>
              <a:rPr lang="en-US" sz="1300" b="1" dirty="0">
                <a:solidFill>
                  <a:srgbClr val="A9B7C6"/>
                </a:solidFill>
                <a:latin typeface="Courier New" panose="02070309020205020404" pitchFamily="49" charset="0"/>
                <a:cs typeface="Courier New" panose="02070309020205020404" pitchFamily="49" charset="0"/>
              </a:rPr>
              <a:t>main(</a:t>
            </a:r>
            <a:r>
              <a:rPr lang="en-US" sz="1300" b="1" dirty="0">
                <a:solidFill>
                  <a:srgbClr val="CC7832"/>
                </a:solidFill>
                <a:latin typeface="Courier New" panose="02070309020205020404" pitchFamily="49" charset="0"/>
                <a:cs typeface="Courier New" panose="02070309020205020404" pitchFamily="49" charset="0"/>
              </a:rPr>
              <a:t>int</a:t>
            </a:r>
            <a:r>
              <a:rPr lang="en-US" sz="1300" b="1" dirty="0">
                <a:solidFill>
                  <a:srgbClr val="C0C0C0"/>
                </a:solidFill>
                <a:latin typeface="Courier New" pitchFamily="49" charset="0"/>
                <a:cs typeface="Courier New" pitchFamily="49" charset="0"/>
              </a:rPr>
              <a:t> </a:t>
            </a:r>
            <a:r>
              <a:rPr lang="en-US" sz="1300" b="1" dirty="0" err="1">
                <a:solidFill>
                  <a:srgbClr val="A9B7C6"/>
                </a:solidFill>
                <a:latin typeface="Courier New" panose="02070309020205020404" pitchFamily="49" charset="0"/>
                <a:cs typeface="Courier New" panose="02070309020205020404" pitchFamily="49" charset="0"/>
              </a:rPr>
              <a:t>argc</a:t>
            </a:r>
            <a:r>
              <a:rPr lang="en-US" sz="1300" b="1" dirty="0">
                <a:solidFill>
                  <a:srgbClr val="A9B7C6"/>
                </a:solidFill>
                <a:latin typeface="Courier New" panose="02070309020205020404" pitchFamily="49" charset="0"/>
                <a:cs typeface="Courier New" panose="02070309020205020404" pitchFamily="49" charset="0"/>
              </a:rPr>
              <a:t>,</a:t>
            </a:r>
            <a:r>
              <a:rPr lang="en-US" sz="1300" b="1" dirty="0">
                <a:solidFill>
                  <a:srgbClr val="C0C0C0"/>
                </a:solidFill>
                <a:latin typeface="Courier New" pitchFamily="49" charset="0"/>
                <a:cs typeface="Courier New" pitchFamily="49" charset="0"/>
              </a:rPr>
              <a:t> </a:t>
            </a:r>
            <a:r>
              <a:rPr lang="en-US" sz="1300" b="1" dirty="0">
                <a:solidFill>
                  <a:srgbClr val="CC7832"/>
                </a:solidFill>
                <a:latin typeface="Courier New" panose="02070309020205020404" pitchFamily="49" charset="0"/>
                <a:cs typeface="Courier New" panose="02070309020205020404" pitchFamily="49" charset="0"/>
              </a:rPr>
              <a:t>char</a:t>
            </a:r>
            <a:r>
              <a:rPr lang="en-US" sz="1300" b="1" dirty="0">
                <a:solidFill>
                  <a:srgbClr val="C0C0C0"/>
                </a:solidFill>
                <a:latin typeface="Courier New" pitchFamily="49" charset="0"/>
                <a:cs typeface="Courier New" pitchFamily="49" charset="0"/>
              </a:rPr>
              <a:t> </a:t>
            </a:r>
            <a:r>
              <a:rPr lang="en-US" sz="1300" b="1" dirty="0">
                <a:solidFill>
                  <a:srgbClr val="A9B7C6"/>
                </a:solidFill>
                <a:latin typeface="Courier New" panose="02070309020205020404" pitchFamily="49" charset="0"/>
                <a:cs typeface="Courier New" panose="02070309020205020404" pitchFamily="49" charset="0"/>
              </a:rPr>
              <a:t>*</a:t>
            </a:r>
            <a:r>
              <a:rPr lang="en-US" sz="1300" b="1" dirty="0" err="1">
                <a:solidFill>
                  <a:srgbClr val="A9B7C6"/>
                </a:solidFill>
                <a:latin typeface="Courier New" panose="02070309020205020404" pitchFamily="49" charset="0"/>
                <a:cs typeface="Courier New" panose="02070309020205020404" pitchFamily="49" charset="0"/>
              </a:rPr>
              <a:t>argv</a:t>
            </a:r>
            <a:r>
              <a:rPr lang="en-US" sz="1300" b="1" dirty="0">
                <a:solidFill>
                  <a:srgbClr val="A9B7C6"/>
                </a:solidFill>
                <a:latin typeface="Courier New" panose="02070309020205020404" pitchFamily="49" charset="0"/>
                <a:cs typeface="Courier New" panose="02070309020205020404" pitchFamily="49" charset="0"/>
              </a:rPr>
              <a:t>[]) {</a:t>
            </a:r>
          </a:p>
          <a:p>
            <a:pPr lvl="0" defTabSz="914400" eaLnBrk="0" fontAlgn="base" hangingPunct="0">
              <a:spcBef>
                <a:spcPct val="0"/>
              </a:spcBef>
              <a:spcAft>
                <a:spcPct val="0"/>
              </a:spcAft>
            </a:pPr>
            <a:endParaRPr lang="en-US" sz="1300" b="1" dirty="0" smtClean="0">
              <a:solidFill>
                <a:srgbClr val="000000"/>
              </a:solidFill>
              <a:latin typeface="Courier New" pitchFamily="49" charset="0"/>
              <a:cs typeface="Courier New" pitchFamily="49" charset="0"/>
            </a:endParaRPr>
          </a:p>
          <a:p>
            <a:pPr lvl="0" defTabSz="914400" eaLnBrk="0" fontAlgn="base" hangingPunct="0">
              <a:spcBef>
                <a:spcPct val="0"/>
              </a:spcBef>
              <a:spcAft>
                <a:spcPct val="0"/>
              </a:spcAft>
            </a:pPr>
            <a:r>
              <a:rPr lang="en-US" sz="1300" b="1" dirty="0">
                <a:solidFill>
                  <a:srgbClr val="808080"/>
                </a:solidFill>
                <a:latin typeface="Courier New" panose="02070309020205020404" pitchFamily="49" charset="0"/>
                <a:cs typeface="Courier New" panose="02070309020205020404" pitchFamily="49" charset="0"/>
              </a:rPr>
              <a:t>    // ...</a:t>
            </a:r>
          </a:p>
          <a:p>
            <a:pPr lvl="0" defTabSz="914400" eaLnBrk="0" fontAlgn="base" hangingPunct="0">
              <a:spcBef>
                <a:spcPct val="0"/>
              </a:spcBef>
              <a:spcAft>
                <a:spcPct val="0"/>
              </a:spcAft>
            </a:pPr>
            <a:endParaRPr lang="en-US" sz="1300" b="1" dirty="0">
              <a:solidFill>
                <a:srgbClr val="008000"/>
              </a:solidFill>
              <a:latin typeface="Courier New" pitchFamily="49" charset="0"/>
              <a:cs typeface="Courier New" pitchFamily="49" charset="0"/>
            </a:endParaRPr>
          </a:p>
          <a:p>
            <a:pPr lvl="0" defTabSz="914400" eaLnBrk="0" fontAlgn="base" hangingPunct="0">
              <a:spcBef>
                <a:spcPct val="0"/>
              </a:spcBef>
              <a:spcAft>
                <a:spcPct val="0"/>
              </a:spcAft>
            </a:pPr>
            <a:r>
              <a:rPr lang="en-US" sz="1300" b="1" dirty="0" smtClean="0">
                <a:solidFill>
                  <a:srgbClr val="008000"/>
                </a:solidFill>
                <a:latin typeface="Courier New" pitchFamily="49" charset="0"/>
                <a:cs typeface="Courier New" pitchFamily="49" charset="0"/>
              </a:rPr>
              <a:t>    </a:t>
            </a:r>
            <a:r>
              <a:rPr lang="en-US" sz="1300" b="1" dirty="0" err="1">
                <a:solidFill>
                  <a:srgbClr val="6897BB"/>
                </a:solidFill>
                <a:latin typeface="Courier New" panose="02070309020205020404" pitchFamily="49" charset="0"/>
                <a:cs typeface="Courier New" panose="02070309020205020404" pitchFamily="49" charset="0"/>
              </a:rPr>
              <a:t>qDebug</a:t>
            </a:r>
            <a:r>
              <a:rPr lang="en-US" sz="1300" b="1" dirty="0">
                <a:solidFill>
                  <a:srgbClr val="A9B7C6"/>
                </a:solidFill>
                <a:latin typeface="Courier New" panose="02070309020205020404" pitchFamily="49" charset="0"/>
                <a:cs typeface="Courier New" panose="02070309020205020404" pitchFamily="49" charset="0"/>
              </a:rPr>
              <a:t>() &lt;&lt; </a:t>
            </a:r>
            <a:r>
              <a:rPr lang="en-US" sz="1300" b="1" dirty="0">
                <a:solidFill>
                  <a:srgbClr val="6A8759"/>
                </a:solidFill>
                <a:latin typeface="Courier New" panose="02070309020205020404" pitchFamily="49" charset="0"/>
                <a:cs typeface="Courier New" panose="02070309020205020404" pitchFamily="49" charset="0"/>
              </a:rPr>
              <a:t>"This is main function"</a:t>
            </a:r>
            <a:r>
              <a:rPr lang="en-US" sz="1300"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sz="1300" b="1" dirty="0">
                <a:solidFill>
                  <a:srgbClr val="000000"/>
                </a:solidFill>
                <a:latin typeface="Courier New" pitchFamily="49" charset="0"/>
                <a:cs typeface="Courier New" pitchFamily="49" charset="0"/>
              </a:rPr>
              <a:t> </a:t>
            </a:r>
            <a:r>
              <a:rPr lang="en-US" sz="1300" b="1" dirty="0" smtClean="0">
                <a:solidFill>
                  <a:srgbClr val="000000"/>
                </a:solidFill>
                <a:latin typeface="Courier New" pitchFamily="49" charset="0"/>
                <a:cs typeface="Courier New" pitchFamily="49" charset="0"/>
              </a:rPr>
              <a:t>   </a:t>
            </a:r>
            <a:r>
              <a:rPr lang="en-US" sz="1300" b="1" dirty="0" err="1">
                <a:solidFill>
                  <a:srgbClr val="6897BB"/>
                </a:solidFill>
                <a:latin typeface="Courier New" panose="02070309020205020404" pitchFamily="49" charset="0"/>
                <a:cs typeface="Courier New" panose="02070309020205020404" pitchFamily="49" charset="0"/>
              </a:rPr>
              <a:t>qDebug</a:t>
            </a:r>
            <a:r>
              <a:rPr lang="en-US" sz="1300" b="1" dirty="0">
                <a:solidFill>
                  <a:srgbClr val="A9B7C6"/>
                </a:solidFill>
                <a:latin typeface="Courier New" panose="02070309020205020404" pitchFamily="49" charset="0"/>
                <a:cs typeface="Courier New" panose="02070309020205020404" pitchFamily="49" charset="0"/>
              </a:rPr>
              <a:t>() &lt;&lt; </a:t>
            </a:r>
            <a:r>
              <a:rPr lang="en-US" sz="1300" b="1" dirty="0">
                <a:solidFill>
                  <a:srgbClr val="6A8759"/>
                </a:solidFill>
                <a:latin typeface="Courier New" panose="02070309020205020404" pitchFamily="49" charset="0"/>
                <a:cs typeface="Courier New" panose="02070309020205020404" pitchFamily="49" charset="0"/>
              </a:rPr>
              <a:t>"</a:t>
            </a:r>
            <a:r>
              <a:rPr lang="en-US" sz="1300" b="1" dirty="0" err="1">
                <a:solidFill>
                  <a:srgbClr val="6A8759"/>
                </a:solidFill>
                <a:latin typeface="Courier New" panose="02070309020205020404" pitchFamily="49" charset="0"/>
                <a:cs typeface="Courier New" panose="02070309020205020404" pitchFamily="49" charset="0"/>
              </a:rPr>
              <a:t>argc</a:t>
            </a:r>
            <a:r>
              <a:rPr lang="en-US" sz="1300" b="1" dirty="0">
                <a:solidFill>
                  <a:srgbClr val="6A8759"/>
                </a:solidFill>
                <a:latin typeface="Courier New" panose="02070309020205020404" pitchFamily="49" charset="0"/>
                <a:cs typeface="Courier New" panose="02070309020205020404" pitchFamily="49" charset="0"/>
              </a:rPr>
              <a:t> is</a:t>
            </a:r>
            <a:r>
              <a:rPr lang="en-US" sz="1300" b="1" dirty="0" smtClean="0">
                <a:solidFill>
                  <a:srgbClr val="6A8759"/>
                </a:solidFill>
                <a:latin typeface="Courier New" panose="02070309020205020404" pitchFamily="49" charset="0"/>
                <a:cs typeface="Courier New" panose="02070309020205020404" pitchFamily="49" charset="0"/>
              </a:rPr>
              <a:t>: "</a:t>
            </a:r>
            <a:r>
              <a:rPr lang="en-US" sz="1300" b="1" dirty="0" smtClean="0">
                <a:solidFill>
                  <a:srgbClr val="C0C0C0"/>
                </a:solidFill>
                <a:latin typeface="Courier New" pitchFamily="49" charset="0"/>
                <a:cs typeface="Courier New" pitchFamily="49" charset="0"/>
              </a:rPr>
              <a:t> </a:t>
            </a:r>
            <a:r>
              <a:rPr lang="en-US" sz="1300" b="1" dirty="0">
                <a:solidFill>
                  <a:srgbClr val="A9B7C6"/>
                </a:solidFill>
                <a:latin typeface="Courier New" panose="02070309020205020404" pitchFamily="49" charset="0"/>
                <a:cs typeface="Courier New" panose="02070309020205020404" pitchFamily="49" charset="0"/>
              </a:rPr>
              <a:t>&lt;&lt; </a:t>
            </a:r>
            <a:r>
              <a:rPr lang="en-US" sz="1300" b="1" dirty="0" err="1">
                <a:solidFill>
                  <a:srgbClr val="A9B7C6"/>
                </a:solidFill>
                <a:latin typeface="Courier New" panose="02070309020205020404" pitchFamily="49" charset="0"/>
                <a:cs typeface="Courier New" panose="02070309020205020404" pitchFamily="49" charset="0"/>
              </a:rPr>
              <a:t>argc</a:t>
            </a:r>
            <a:r>
              <a:rPr lang="en-US" sz="1300"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endParaRPr lang="en-US" sz="1300" b="1" dirty="0">
              <a:solidFill>
                <a:srgbClr val="000000"/>
              </a:solidFill>
              <a:latin typeface="Courier New" pitchFamily="49" charset="0"/>
              <a:cs typeface="Courier New" pitchFamily="49" charset="0"/>
            </a:endParaRPr>
          </a:p>
          <a:p>
            <a:pPr defTabSz="914400" eaLnBrk="0" fontAlgn="base" hangingPunct="0">
              <a:spcBef>
                <a:spcPct val="0"/>
              </a:spcBef>
              <a:spcAft>
                <a:spcPct val="0"/>
              </a:spcAft>
            </a:pPr>
            <a:r>
              <a:rPr lang="en-US" sz="1300" b="1" dirty="0">
                <a:solidFill>
                  <a:srgbClr val="808080"/>
                </a:solidFill>
                <a:latin typeface="Courier New" panose="02070309020205020404" pitchFamily="49" charset="0"/>
                <a:cs typeface="Courier New" panose="02070309020205020404" pitchFamily="49" charset="0"/>
              </a:rPr>
              <a:t>    // </a:t>
            </a:r>
            <a:r>
              <a:rPr lang="en-US" sz="1300" b="1" dirty="0" smtClean="0">
                <a:solidFill>
                  <a:srgbClr val="808080"/>
                </a:solidFill>
                <a:latin typeface="Courier New" panose="02070309020205020404" pitchFamily="49" charset="0"/>
                <a:cs typeface="Courier New" panose="02070309020205020404" pitchFamily="49" charset="0"/>
              </a:rPr>
              <a:t>...</a:t>
            </a:r>
            <a:endParaRPr lang="en-US" sz="1300" b="1" dirty="0">
              <a:solidFill>
                <a:srgbClr val="808080"/>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endParaRPr lang="en-US" sz="1300" b="1" dirty="0">
              <a:solidFill>
                <a:srgbClr val="A9B7C6"/>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sz="1300"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endParaRPr lang="en-US" sz="1300" b="1" dirty="0" smtClean="0">
              <a:solidFill>
                <a:srgbClr val="6A8759"/>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4907628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QT </a:t>
            </a:r>
            <a:r>
              <a:rPr lang="en-US" dirty="0" smtClean="0"/>
              <a:t>LANGUAGE: </a:t>
            </a:r>
            <a:r>
              <a:rPr lang="en-US" dirty="0" smtClean="0">
                <a:solidFill>
                  <a:schemeClr val="accent1"/>
                </a:solidFill>
              </a:rPr>
              <a:t>SUMMARY</a:t>
            </a:r>
            <a:endParaRPr lang="en-US" dirty="0">
              <a:solidFill>
                <a:schemeClr val="accent1"/>
              </a:solidFill>
            </a:endParaRPr>
          </a:p>
        </p:txBody>
      </p:sp>
      <p:sp>
        <p:nvSpPr>
          <p:cNvPr id="5" name="Content Placeholder 4"/>
          <p:cNvSpPr>
            <a:spLocks noGrp="1"/>
          </p:cNvSpPr>
          <p:nvPr>
            <p:ph sz="quarter" idx="11"/>
          </p:nvPr>
        </p:nvSpPr>
        <p:spPr/>
        <p:txBody>
          <a:bodyPr>
            <a:normAutofit/>
          </a:bodyPr>
          <a:lstStyle/>
          <a:p>
            <a:r>
              <a:rPr lang="en-US" dirty="0" smtClean="0">
                <a:solidFill>
                  <a:schemeClr val="accent1"/>
                </a:solidFill>
              </a:rPr>
              <a:t>Qt keywords</a:t>
            </a:r>
          </a:p>
          <a:p>
            <a:r>
              <a:rPr lang="en-US" dirty="0" err="1" smtClean="0">
                <a:solidFill>
                  <a:schemeClr val="accent3"/>
                </a:solidFill>
              </a:rPr>
              <a:t>QObject</a:t>
            </a:r>
            <a:r>
              <a:rPr lang="en-US" dirty="0" smtClean="0">
                <a:solidFill>
                  <a:schemeClr val="accent1"/>
                </a:solidFill>
              </a:rPr>
              <a:t>, syntax, </a:t>
            </a:r>
            <a:r>
              <a:rPr lang="en-US" dirty="0" err="1" smtClean="0">
                <a:solidFill>
                  <a:schemeClr val="accent3"/>
                </a:solidFill>
              </a:rPr>
              <a:t>moc</a:t>
            </a:r>
            <a:r>
              <a:rPr lang="en-US" dirty="0" smtClean="0">
                <a:solidFill>
                  <a:schemeClr val="accent1"/>
                </a:solidFill>
              </a:rPr>
              <a:t> limitations</a:t>
            </a:r>
          </a:p>
          <a:p>
            <a:r>
              <a:rPr lang="en-US" dirty="0" smtClean="0">
                <a:solidFill>
                  <a:schemeClr val="accent1"/>
                </a:solidFill>
              </a:rPr>
              <a:t>Qt Objects hierarchy</a:t>
            </a:r>
          </a:p>
          <a:p>
            <a:r>
              <a:rPr lang="en-US" dirty="0" smtClean="0">
                <a:solidFill>
                  <a:schemeClr val="accent1"/>
                </a:solidFill>
              </a:rPr>
              <a:t>Qt Object names</a:t>
            </a:r>
          </a:p>
          <a:p>
            <a:r>
              <a:rPr lang="en-US" dirty="0" smtClean="0">
                <a:solidFill>
                  <a:schemeClr val="accent1"/>
                </a:solidFill>
              </a:rPr>
              <a:t>Identities concepts</a:t>
            </a:r>
          </a:p>
          <a:p>
            <a:r>
              <a:rPr lang="en-US" dirty="0" smtClean="0">
                <a:solidFill>
                  <a:schemeClr val="accent1"/>
                </a:solidFill>
              </a:rPr>
              <a:t>Meta-Object mechanism</a:t>
            </a:r>
          </a:p>
          <a:p>
            <a:r>
              <a:rPr lang="en-US" dirty="0" err="1" smtClean="0">
                <a:solidFill>
                  <a:schemeClr val="accent3"/>
                </a:solidFill>
              </a:rPr>
              <a:t>qobject_cast</a:t>
            </a:r>
            <a:endParaRPr lang="en-US" dirty="0" smtClean="0">
              <a:solidFill>
                <a:schemeClr val="accent3"/>
              </a:solidFill>
            </a:endParaRPr>
          </a:p>
        </p:txBody>
      </p:sp>
    </p:spTree>
    <p:extLst>
      <p:ext uri="{BB962C8B-B14F-4D97-AF65-F5344CB8AC3E}">
        <p14:creationId xmlns:p14="http://schemas.microsoft.com/office/powerpoint/2010/main" val="321190480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QT </a:t>
            </a:r>
            <a:r>
              <a:rPr lang="en-US" dirty="0" smtClean="0"/>
              <a:t>LANGUAGE</a:t>
            </a:r>
            <a:endParaRPr lang="ru-RU" dirty="0"/>
          </a:p>
        </p:txBody>
      </p:sp>
      <p:sp>
        <p:nvSpPr>
          <p:cNvPr id="5" name="Text Placeholder 4"/>
          <p:cNvSpPr txBox="1">
            <a:spLocks/>
          </p:cNvSpPr>
          <p:nvPr/>
        </p:nvSpPr>
        <p:spPr>
          <a:xfrm>
            <a:off x="286479" y="2311398"/>
            <a:ext cx="8593931" cy="787401"/>
          </a:xfrm>
          <a:prstGeom prst="rect">
            <a:avLst/>
          </a:prstGeom>
        </p:spPr>
        <p:txBody>
          <a:bodyPr>
            <a:noAutofit/>
          </a:bodyPr>
          <a:lstStyle>
            <a:lvl1pPr marL="270000" indent="-270000" algn="l" defTabSz="685800" rtl="0" eaLnBrk="1" latinLnBrk="0" hangingPunct="1">
              <a:lnSpc>
                <a:spcPct val="130000"/>
              </a:lnSpc>
              <a:spcBef>
                <a:spcPts val="450"/>
              </a:spcBef>
              <a:spcAft>
                <a:spcPts val="450"/>
              </a:spcAft>
              <a:buClr>
                <a:srgbClr val="BD392F"/>
              </a:buClr>
              <a:buFont typeface="Wingdings" panose="05000000000000000000" pitchFamily="2" charset="2"/>
              <a:buChar char="w"/>
              <a:defRPr sz="2100" kern="1200">
                <a:solidFill>
                  <a:srgbClr val="445469"/>
                </a:solidFill>
                <a:latin typeface="+mj-lt"/>
                <a:ea typeface="Avenir Next" charset="0"/>
                <a:cs typeface="Avenir Next" charset="0"/>
              </a:defRPr>
            </a:lvl1pPr>
            <a:lvl2pPr marL="514350" indent="-270000" algn="l" defTabSz="685800" rtl="0" eaLnBrk="1" latinLnBrk="0" hangingPunct="1">
              <a:lnSpc>
                <a:spcPct val="130000"/>
              </a:lnSpc>
              <a:spcBef>
                <a:spcPts val="450"/>
              </a:spcBef>
              <a:spcAft>
                <a:spcPts val="450"/>
              </a:spcAft>
              <a:buClr>
                <a:srgbClr val="BD392F"/>
              </a:buClr>
              <a:buFont typeface="Arial" panose="020B0604020202020204" pitchFamily="34" charset="0"/>
              <a:buChar char="­"/>
              <a:defRPr sz="1800" kern="1200">
                <a:solidFill>
                  <a:srgbClr val="445469"/>
                </a:solidFill>
                <a:latin typeface="+mj-lt"/>
                <a:ea typeface="Avenir Next" charset="0"/>
                <a:cs typeface="Avenir Next" charset="0"/>
              </a:defRPr>
            </a:lvl2pPr>
            <a:lvl3pPr marL="857250" indent="-270000" algn="l" defTabSz="685800" rtl="0" eaLnBrk="1" latinLnBrk="0" hangingPunct="1">
              <a:lnSpc>
                <a:spcPct val="130000"/>
              </a:lnSpc>
              <a:spcBef>
                <a:spcPts val="450"/>
              </a:spcBef>
              <a:spcAft>
                <a:spcPts val="450"/>
              </a:spcAft>
              <a:buClr>
                <a:srgbClr val="445469"/>
              </a:buClr>
              <a:buFont typeface="Wingdings" panose="05000000000000000000" pitchFamily="2" charset="2"/>
              <a:buChar char="w"/>
              <a:defRPr sz="1500" kern="1200">
                <a:solidFill>
                  <a:srgbClr val="445469"/>
                </a:solidFill>
                <a:latin typeface="+mj-lt"/>
                <a:ea typeface="Avenir Next" charset="0"/>
                <a:cs typeface="Avenir Next" charset="0"/>
              </a:defRPr>
            </a:lvl3pPr>
            <a:lvl4pPr marL="1200150" indent="-270000" algn="l" defTabSz="685800" rtl="0" eaLnBrk="1" latinLnBrk="0" hangingPunct="1">
              <a:lnSpc>
                <a:spcPct val="130000"/>
              </a:lnSpc>
              <a:spcBef>
                <a:spcPts val="450"/>
              </a:spcBef>
              <a:spcAft>
                <a:spcPts val="450"/>
              </a:spcAft>
              <a:buClr>
                <a:srgbClr val="445469"/>
              </a:buClr>
              <a:buFont typeface="Arial" panose="020B0604020202020204" pitchFamily="34" charset="0"/>
              <a:buChar char="­"/>
              <a:defRPr sz="1400" kern="1200">
                <a:solidFill>
                  <a:srgbClr val="445469"/>
                </a:solidFill>
                <a:latin typeface="+mj-lt"/>
                <a:ea typeface="Avenir Next" charset="0"/>
                <a:cs typeface="Avenir Next" charset="0"/>
              </a:defRPr>
            </a:lvl4pPr>
            <a:lvl5pPr marL="1543050" indent="-270000" algn="l" defTabSz="685800" rtl="0" eaLnBrk="1" latinLnBrk="0" hangingPunct="1">
              <a:lnSpc>
                <a:spcPct val="130000"/>
              </a:lnSpc>
              <a:spcBef>
                <a:spcPts val="450"/>
              </a:spcBef>
              <a:spcAft>
                <a:spcPts val="450"/>
              </a:spcAft>
              <a:buClr>
                <a:srgbClr val="445469"/>
              </a:buClr>
              <a:buFont typeface="Wingdings" panose="05000000000000000000" pitchFamily="2" charset="2"/>
              <a:buChar char="w"/>
              <a:defRPr sz="1400" kern="1200">
                <a:solidFill>
                  <a:srgbClr val="445469"/>
                </a:solidFill>
                <a:latin typeface="+mj-lt"/>
                <a:ea typeface="Avenir Next" charset="0"/>
                <a:cs typeface="Avenir Next"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3200" dirty="0" smtClean="0"/>
              <a:t>QUESTIONS?</a:t>
            </a:r>
            <a:endParaRPr lang="ru-RU" sz="3200" dirty="0"/>
          </a:p>
        </p:txBody>
      </p:sp>
    </p:spTree>
    <p:extLst>
      <p:ext uri="{BB962C8B-B14F-4D97-AF65-F5344CB8AC3E}">
        <p14:creationId xmlns:p14="http://schemas.microsoft.com/office/powerpoint/2010/main" val="177158284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QT </a:t>
            </a:r>
            <a:r>
              <a:rPr lang="en-US" dirty="0" smtClean="0"/>
              <a:t>LANGUAGE: </a:t>
            </a:r>
            <a:r>
              <a:rPr lang="en-US" dirty="0" smtClean="0">
                <a:solidFill>
                  <a:schemeClr val="accent1"/>
                </a:solidFill>
              </a:rPr>
              <a:t>Exercise</a:t>
            </a:r>
            <a:endParaRPr lang="en-US" dirty="0">
              <a:solidFill>
                <a:schemeClr val="accent1"/>
              </a:solidFill>
            </a:endParaRPr>
          </a:p>
        </p:txBody>
      </p:sp>
      <p:sp>
        <p:nvSpPr>
          <p:cNvPr id="4" name="Content Placeholder 3"/>
          <p:cNvSpPr>
            <a:spLocks noGrp="1"/>
          </p:cNvSpPr>
          <p:nvPr>
            <p:ph sz="quarter" idx="11"/>
          </p:nvPr>
        </p:nvSpPr>
        <p:spPr/>
        <p:txBody>
          <a:bodyPr>
            <a:normAutofit/>
          </a:bodyPr>
          <a:lstStyle/>
          <a:p>
            <a:pPr marL="0" indent="0">
              <a:buNone/>
            </a:pPr>
            <a:r>
              <a:rPr lang="en-US" dirty="0" smtClean="0"/>
              <a:t>Exercise #2</a:t>
            </a:r>
          </a:p>
          <a:p>
            <a:r>
              <a:rPr lang="en-US" dirty="0" smtClean="0"/>
              <a:t>Creating </a:t>
            </a:r>
            <a:r>
              <a:rPr lang="en-US" dirty="0" err="1" smtClean="0"/>
              <a:t>QObjects</a:t>
            </a:r>
            <a:r>
              <a:rPr lang="en-US" dirty="0" smtClean="0"/>
              <a:t> hierarchy.</a:t>
            </a:r>
          </a:p>
          <a:p>
            <a:pPr marL="0" indent="0">
              <a:buNone/>
            </a:pPr>
            <a:endParaRPr lang="en-US" dirty="0" smtClean="0"/>
          </a:p>
          <a:p>
            <a:pPr marL="0" indent="0">
              <a:buNone/>
            </a:pPr>
            <a:r>
              <a:rPr lang="en-US" dirty="0" smtClean="0"/>
              <a:t>Discuss.</a:t>
            </a:r>
          </a:p>
        </p:txBody>
      </p:sp>
    </p:spTree>
    <p:extLst>
      <p:ext uri="{BB962C8B-B14F-4D97-AF65-F5344CB8AC3E}">
        <p14:creationId xmlns:p14="http://schemas.microsoft.com/office/powerpoint/2010/main" val="209872480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QT </a:t>
            </a:r>
            <a:r>
              <a:rPr lang="en-US" dirty="0" smtClean="0"/>
              <a:t>LANGUAGE</a:t>
            </a:r>
            <a:endParaRPr lang="ru-RU" dirty="0"/>
          </a:p>
        </p:txBody>
      </p:sp>
      <p:sp>
        <p:nvSpPr>
          <p:cNvPr id="5" name="Text Placeholder 4"/>
          <p:cNvSpPr txBox="1">
            <a:spLocks/>
          </p:cNvSpPr>
          <p:nvPr/>
        </p:nvSpPr>
        <p:spPr>
          <a:xfrm>
            <a:off x="286479" y="2311398"/>
            <a:ext cx="8593931" cy="787401"/>
          </a:xfrm>
          <a:prstGeom prst="rect">
            <a:avLst/>
          </a:prstGeom>
        </p:spPr>
        <p:txBody>
          <a:bodyPr>
            <a:noAutofit/>
          </a:bodyPr>
          <a:lstStyle>
            <a:lvl1pPr marL="270000" indent="-270000" algn="l" defTabSz="685800" rtl="0" eaLnBrk="1" latinLnBrk="0" hangingPunct="1">
              <a:lnSpc>
                <a:spcPct val="130000"/>
              </a:lnSpc>
              <a:spcBef>
                <a:spcPts val="450"/>
              </a:spcBef>
              <a:spcAft>
                <a:spcPts val="450"/>
              </a:spcAft>
              <a:buClr>
                <a:srgbClr val="BD392F"/>
              </a:buClr>
              <a:buFont typeface="Wingdings" panose="05000000000000000000" pitchFamily="2" charset="2"/>
              <a:buChar char="w"/>
              <a:defRPr sz="2100" kern="1200">
                <a:solidFill>
                  <a:srgbClr val="445469"/>
                </a:solidFill>
                <a:latin typeface="+mj-lt"/>
                <a:ea typeface="Avenir Next" charset="0"/>
                <a:cs typeface="Avenir Next" charset="0"/>
              </a:defRPr>
            </a:lvl1pPr>
            <a:lvl2pPr marL="514350" indent="-270000" algn="l" defTabSz="685800" rtl="0" eaLnBrk="1" latinLnBrk="0" hangingPunct="1">
              <a:lnSpc>
                <a:spcPct val="130000"/>
              </a:lnSpc>
              <a:spcBef>
                <a:spcPts val="450"/>
              </a:spcBef>
              <a:spcAft>
                <a:spcPts val="450"/>
              </a:spcAft>
              <a:buClr>
                <a:srgbClr val="BD392F"/>
              </a:buClr>
              <a:buFont typeface="Arial" panose="020B0604020202020204" pitchFamily="34" charset="0"/>
              <a:buChar char="­"/>
              <a:defRPr sz="1800" kern="1200">
                <a:solidFill>
                  <a:srgbClr val="445469"/>
                </a:solidFill>
                <a:latin typeface="+mj-lt"/>
                <a:ea typeface="Avenir Next" charset="0"/>
                <a:cs typeface="Avenir Next" charset="0"/>
              </a:defRPr>
            </a:lvl2pPr>
            <a:lvl3pPr marL="857250" indent="-270000" algn="l" defTabSz="685800" rtl="0" eaLnBrk="1" latinLnBrk="0" hangingPunct="1">
              <a:lnSpc>
                <a:spcPct val="130000"/>
              </a:lnSpc>
              <a:spcBef>
                <a:spcPts val="450"/>
              </a:spcBef>
              <a:spcAft>
                <a:spcPts val="450"/>
              </a:spcAft>
              <a:buClr>
                <a:srgbClr val="445469"/>
              </a:buClr>
              <a:buFont typeface="Wingdings" panose="05000000000000000000" pitchFamily="2" charset="2"/>
              <a:buChar char="w"/>
              <a:defRPr sz="1500" kern="1200">
                <a:solidFill>
                  <a:srgbClr val="445469"/>
                </a:solidFill>
                <a:latin typeface="+mj-lt"/>
                <a:ea typeface="Avenir Next" charset="0"/>
                <a:cs typeface="Avenir Next" charset="0"/>
              </a:defRPr>
            </a:lvl3pPr>
            <a:lvl4pPr marL="1200150" indent="-270000" algn="l" defTabSz="685800" rtl="0" eaLnBrk="1" latinLnBrk="0" hangingPunct="1">
              <a:lnSpc>
                <a:spcPct val="130000"/>
              </a:lnSpc>
              <a:spcBef>
                <a:spcPts val="450"/>
              </a:spcBef>
              <a:spcAft>
                <a:spcPts val="450"/>
              </a:spcAft>
              <a:buClr>
                <a:srgbClr val="445469"/>
              </a:buClr>
              <a:buFont typeface="Arial" panose="020B0604020202020204" pitchFamily="34" charset="0"/>
              <a:buChar char="­"/>
              <a:defRPr sz="1400" kern="1200">
                <a:solidFill>
                  <a:srgbClr val="445469"/>
                </a:solidFill>
                <a:latin typeface="+mj-lt"/>
                <a:ea typeface="Avenir Next" charset="0"/>
                <a:cs typeface="Avenir Next" charset="0"/>
              </a:defRPr>
            </a:lvl4pPr>
            <a:lvl5pPr marL="1543050" indent="-270000" algn="l" defTabSz="685800" rtl="0" eaLnBrk="1" latinLnBrk="0" hangingPunct="1">
              <a:lnSpc>
                <a:spcPct val="130000"/>
              </a:lnSpc>
              <a:spcBef>
                <a:spcPts val="450"/>
              </a:spcBef>
              <a:spcAft>
                <a:spcPts val="450"/>
              </a:spcAft>
              <a:buClr>
                <a:srgbClr val="445469"/>
              </a:buClr>
              <a:buFont typeface="Wingdings" panose="05000000000000000000" pitchFamily="2" charset="2"/>
              <a:buChar char="w"/>
              <a:defRPr sz="1400" kern="1200">
                <a:solidFill>
                  <a:srgbClr val="445469"/>
                </a:solidFill>
                <a:latin typeface="+mj-lt"/>
                <a:ea typeface="Avenir Next" charset="0"/>
                <a:cs typeface="Avenir Next"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3200" dirty="0" smtClean="0"/>
              <a:t>QUESTIONS?</a:t>
            </a:r>
            <a:endParaRPr lang="ru-RU" sz="3200" dirty="0"/>
          </a:p>
        </p:txBody>
      </p:sp>
    </p:spTree>
    <p:extLst>
      <p:ext uri="{BB962C8B-B14F-4D97-AF65-F5344CB8AC3E}">
        <p14:creationId xmlns:p14="http://schemas.microsoft.com/office/powerpoint/2010/main" val="95833806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Section </a:t>
            </a:r>
            <a:r>
              <a:rPr lang="en-US" dirty="0"/>
              <a:t>3</a:t>
            </a:r>
            <a:r>
              <a:rPr lang="en-US" dirty="0" smtClean="0"/>
              <a:t>:</a:t>
            </a:r>
            <a:r>
              <a:rPr lang="en-US" dirty="0"/>
              <a:t/>
            </a:r>
            <a:br>
              <a:rPr lang="en-US" dirty="0"/>
            </a:br>
            <a:r>
              <a:rPr lang="en-US" dirty="0" smtClean="0"/>
              <a:t>CONTAINERS AND QSTRING</a:t>
            </a:r>
            <a:endParaRPr lang="en-US" dirty="0"/>
          </a:p>
        </p:txBody>
      </p:sp>
    </p:spTree>
    <p:extLst>
      <p:ext uri="{BB962C8B-B14F-4D97-AF65-F5344CB8AC3E}">
        <p14:creationId xmlns:p14="http://schemas.microsoft.com/office/powerpoint/2010/main" val="417493406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CONTAINERS</a:t>
            </a:r>
            <a:endParaRPr lang="ru-RU" dirty="0"/>
          </a:p>
        </p:txBody>
      </p:sp>
      <p:sp>
        <p:nvSpPr>
          <p:cNvPr id="3" name="Content Placeholder 2"/>
          <p:cNvSpPr>
            <a:spLocks noGrp="1"/>
          </p:cNvSpPr>
          <p:nvPr>
            <p:ph sz="quarter" idx="11"/>
          </p:nvPr>
        </p:nvSpPr>
        <p:spPr/>
        <p:txBody>
          <a:bodyPr>
            <a:normAutofit/>
          </a:bodyPr>
          <a:lstStyle/>
          <a:p>
            <a:r>
              <a:rPr lang="en-US" dirty="0" smtClean="0"/>
              <a:t>Qt Containers is an analog of STL containers.</a:t>
            </a:r>
          </a:p>
          <a:p>
            <a:r>
              <a:rPr lang="en-US" dirty="0"/>
              <a:t>Qt </a:t>
            </a:r>
            <a:r>
              <a:rPr lang="en-US" dirty="0" smtClean="0"/>
              <a:t>Containers </a:t>
            </a:r>
            <a:r>
              <a:rPr lang="en-US" dirty="0"/>
              <a:t>are </a:t>
            </a:r>
            <a:r>
              <a:rPr lang="en-US" dirty="0" smtClean="0"/>
              <a:t>also based </a:t>
            </a:r>
            <a:r>
              <a:rPr lang="en-US" dirty="0"/>
              <a:t>on C++ templates</a:t>
            </a:r>
            <a:r>
              <a:rPr lang="en-US" dirty="0" smtClean="0"/>
              <a:t>.</a:t>
            </a:r>
          </a:p>
          <a:p>
            <a:r>
              <a:rPr lang="en-US" dirty="0" smtClean="0"/>
              <a:t>You may store any objects and base data types in containers.</a:t>
            </a:r>
          </a:p>
          <a:p>
            <a:r>
              <a:rPr lang="en-US" dirty="0" smtClean="0"/>
              <a:t>Qt Containers are not derived from </a:t>
            </a:r>
            <a:r>
              <a:rPr lang="en-US" dirty="0" err="1" smtClean="0">
                <a:solidFill>
                  <a:schemeClr val="accent3"/>
                </a:solidFill>
              </a:rPr>
              <a:t>QObject</a:t>
            </a:r>
            <a:r>
              <a:rPr lang="en-US" dirty="0" smtClean="0"/>
              <a:t>.</a:t>
            </a:r>
          </a:p>
          <a:p>
            <a:r>
              <a:rPr lang="en-US" dirty="0" smtClean="0"/>
              <a:t>These </a:t>
            </a:r>
            <a:r>
              <a:rPr lang="en-US" dirty="0"/>
              <a:t>container classes are designed to be lighter, safer, and easier to use than the STL containers.</a:t>
            </a:r>
            <a:endParaRPr lang="en-US" dirty="0" smtClean="0"/>
          </a:p>
          <a:p>
            <a:r>
              <a:rPr lang="en-US" dirty="0" smtClean="0"/>
              <a:t>All methods are reentrant and thread-safe in </a:t>
            </a:r>
            <a:r>
              <a:rPr lang="en-US" dirty="0" err="1" smtClean="0"/>
              <a:t>readonly</a:t>
            </a:r>
            <a:r>
              <a:rPr lang="en-US" dirty="0" smtClean="0"/>
              <a:t> operation.</a:t>
            </a:r>
          </a:p>
          <a:p>
            <a:endParaRPr lang="en-US" dirty="0" smtClean="0"/>
          </a:p>
        </p:txBody>
      </p:sp>
    </p:spTree>
    <p:extLst>
      <p:ext uri="{BB962C8B-B14F-4D97-AF65-F5344CB8AC3E}">
        <p14:creationId xmlns:p14="http://schemas.microsoft.com/office/powerpoint/2010/main" val="8501528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CONTAINERS</a:t>
            </a:r>
            <a:endParaRPr lang="ru-RU" dirty="0"/>
          </a:p>
        </p:txBody>
      </p:sp>
      <p:sp>
        <p:nvSpPr>
          <p:cNvPr id="3" name="Content Placeholder 2"/>
          <p:cNvSpPr>
            <a:spLocks noGrp="1"/>
          </p:cNvSpPr>
          <p:nvPr>
            <p:ph sz="quarter" idx="11"/>
          </p:nvPr>
        </p:nvSpPr>
        <p:spPr/>
        <p:txBody>
          <a:bodyPr>
            <a:normAutofit/>
          </a:bodyPr>
          <a:lstStyle/>
          <a:p>
            <a:r>
              <a:rPr lang="ru-RU" dirty="0">
                <a:solidFill>
                  <a:schemeClr val="accent3"/>
                </a:solidFill>
              </a:rPr>
              <a:t>QList&lt;T</a:t>
            </a:r>
            <a:r>
              <a:rPr lang="ru-RU" dirty="0" smtClean="0">
                <a:solidFill>
                  <a:schemeClr val="accent3"/>
                </a:solidFill>
              </a:rPr>
              <a:t>&gt;</a:t>
            </a:r>
            <a:endParaRPr lang="ru-RU" dirty="0">
              <a:solidFill>
                <a:schemeClr val="accent3"/>
              </a:solidFill>
            </a:endParaRPr>
          </a:p>
          <a:p>
            <a:r>
              <a:rPr lang="en-US" dirty="0" err="1">
                <a:solidFill>
                  <a:schemeClr val="accent3"/>
                </a:solidFill>
              </a:rPr>
              <a:t>QLinkedList</a:t>
            </a:r>
            <a:r>
              <a:rPr lang="en-US" dirty="0">
                <a:solidFill>
                  <a:schemeClr val="accent3"/>
                </a:solidFill>
              </a:rPr>
              <a:t>&lt;T</a:t>
            </a:r>
            <a:r>
              <a:rPr lang="en-US" dirty="0" smtClean="0">
                <a:solidFill>
                  <a:schemeClr val="accent3"/>
                </a:solidFill>
              </a:rPr>
              <a:t>&gt;</a:t>
            </a:r>
            <a:endParaRPr lang="ru-RU" dirty="0">
              <a:solidFill>
                <a:schemeClr val="accent3"/>
              </a:solidFill>
            </a:endParaRPr>
          </a:p>
          <a:p>
            <a:r>
              <a:rPr lang="en-US" dirty="0" err="1">
                <a:solidFill>
                  <a:schemeClr val="accent3"/>
                </a:solidFill>
              </a:rPr>
              <a:t>QVector</a:t>
            </a:r>
            <a:r>
              <a:rPr lang="en-US" dirty="0">
                <a:solidFill>
                  <a:schemeClr val="accent3"/>
                </a:solidFill>
              </a:rPr>
              <a:t>&lt;T</a:t>
            </a:r>
            <a:r>
              <a:rPr lang="en-US" dirty="0" smtClean="0">
                <a:solidFill>
                  <a:schemeClr val="accent3"/>
                </a:solidFill>
              </a:rPr>
              <a:t>&gt;</a:t>
            </a:r>
            <a:endParaRPr lang="ru-RU" dirty="0">
              <a:solidFill>
                <a:schemeClr val="accent3"/>
              </a:solidFill>
            </a:endParaRPr>
          </a:p>
          <a:p>
            <a:r>
              <a:rPr lang="en-US" dirty="0" err="1" smtClean="0">
                <a:solidFill>
                  <a:schemeClr val="accent3"/>
                </a:solidFill>
              </a:rPr>
              <a:t>QStack</a:t>
            </a:r>
            <a:r>
              <a:rPr lang="en-US" dirty="0" smtClean="0">
                <a:solidFill>
                  <a:schemeClr val="accent3"/>
                </a:solidFill>
              </a:rPr>
              <a:t>&lt;T&gt;</a:t>
            </a:r>
          </a:p>
          <a:p>
            <a:r>
              <a:rPr lang="en-US" dirty="0" err="1" smtClean="0">
                <a:solidFill>
                  <a:schemeClr val="accent3"/>
                </a:solidFill>
              </a:rPr>
              <a:t>QQueue</a:t>
            </a:r>
            <a:r>
              <a:rPr lang="en-US" dirty="0" smtClean="0">
                <a:solidFill>
                  <a:schemeClr val="accent3"/>
                </a:solidFill>
              </a:rPr>
              <a:t>&lt;T&gt;</a:t>
            </a:r>
          </a:p>
          <a:p>
            <a:r>
              <a:rPr lang="en-US" dirty="0" err="1" smtClean="0">
                <a:solidFill>
                  <a:schemeClr val="accent3"/>
                </a:solidFill>
              </a:rPr>
              <a:t>QSet</a:t>
            </a:r>
            <a:r>
              <a:rPr lang="en-US" dirty="0" smtClean="0">
                <a:solidFill>
                  <a:schemeClr val="accent3"/>
                </a:solidFill>
              </a:rPr>
              <a:t>&lt;T&gt;</a:t>
            </a:r>
          </a:p>
        </p:txBody>
      </p:sp>
      <p:sp>
        <p:nvSpPr>
          <p:cNvPr id="4" name="Content Placeholder 3"/>
          <p:cNvSpPr>
            <a:spLocks noGrp="1"/>
          </p:cNvSpPr>
          <p:nvPr>
            <p:ph sz="quarter" idx="12"/>
          </p:nvPr>
        </p:nvSpPr>
        <p:spPr/>
        <p:txBody>
          <a:bodyPr>
            <a:normAutofit/>
          </a:bodyPr>
          <a:lstStyle/>
          <a:p>
            <a:r>
              <a:rPr lang="en-US" dirty="0" err="1">
                <a:solidFill>
                  <a:schemeClr val="accent3"/>
                </a:solidFill>
              </a:rPr>
              <a:t>QMap</a:t>
            </a:r>
            <a:r>
              <a:rPr lang="en-US" dirty="0">
                <a:solidFill>
                  <a:schemeClr val="accent3"/>
                </a:solidFill>
              </a:rPr>
              <a:t>&lt;K, T</a:t>
            </a:r>
            <a:r>
              <a:rPr lang="en-US" dirty="0" smtClean="0">
                <a:solidFill>
                  <a:schemeClr val="accent3"/>
                </a:solidFill>
              </a:rPr>
              <a:t>&gt;</a:t>
            </a:r>
          </a:p>
          <a:p>
            <a:r>
              <a:rPr lang="en-US" dirty="0" err="1" smtClean="0">
                <a:solidFill>
                  <a:schemeClr val="accent3"/>
                </a:solidFill>
              </a:rPr>
              <a:t>QMultiMap</a:t>
            </a:r>
            <a:r>
              <a:rPr lang="en-US" dirty="0" smtClean="0">
                <a:solidFill>
                  <a:schemeClr val="accent3"/>
                </a:solidFill>
              </a:rPr>
              <a:t>&lt;K, T&gt;</a:t>
            </a:r>
          </a:p>
          <a:p>
            <a:r>
              <a:rPr lang="en-US" dirty="0" err="1" smtClean="0">
                <a:solidFill>
                  <a:schemeClr val="accent3"/>
                </a:solidFill>
              </a:rPr>
              <a:t>QHash</a:t>
            </a:r>
            <a:r>
              <a:rPr lang="en-US" dirty="0" smtClean="0">
                <a:solidFill>
                  <a:schemeClr val="accent3"/>
                </a:solidFill>
              </a:rPr>
              <a:t>&lt;K</a:t>
            </a:r>
            <a:r>
              <a:rPr lang="en-US" dirty="0">
                <a:solidFill>
                  <a:schemeClr val="accent3"/>
                </a:solidFill>
              </a:rPr>
              <a:t>, </a:t>
            </a:r>
            <a:r>
              <a:rPr lang="en-US" dirty="0" smtClean="0">
                <a:solidFill>
                  <a:schemeClr val="accent3"/>
                </a:solidFill>
              </a:rPr>
              <a:t>T&gt;</a:t>
            </a:r>
          </a:p>
          <a:p>
            <a:r>
              <a:rPr lang="en-US" dirty="0" err="1" smtClean="0">
                <a:solidFill>
                  <a:schemeClr val="accent3"/>
                </a:solidFill>
              </a:rPr>
              <a:t>QMultiHash</a:t>
            </a:r>
            <a:r>
              <a:rPr lang="en-US" dirty="0" smtClean="0">
                <a:solidFill>
                  <a:schemeClr val="accent3"/>
                </a:solidFill>
              </a:rPr>
              <a:t>&lt;K</a:t>
            </a:r>
            <a:r>
              <a:rPr lang="en-US" dirty="0">
                <a:solidFill>
                  <a:schemeClr val="accent3"/>
                </a:solidFill>
              </a:rPr>
              <a:t>, T</a:t>
            </a:r>
            <a:r>
              <a:rPr lang="en-US" dirty="0" smtClean="0">
                <a:solidFill>
                  <a:schemeClr val="accent3"/>
                </a:solidFill>
              </a:rPr>
              <a:t>&gt;</a:t>
            </a:r>
            <a:endParaRPr lang="ru-RU" dirty="0">
              <a:solidFill>
                <a:schemeClr val="accent3"/>
              </a:solidFill>
            </a:endParaRPr>
          </a:p>
          <a:p>
            <a:endParaRPr lang="ru-RU" dirty="0">
              <a:solidFill>
                <a:schemeClr val="accent3"/>
              </a:solidFill>
            </a:endParaRPr>
          </a:p>
        </p:txBody>
      </p:sp>
    </p:spTree>
    <p:extLst>
      <p:ext uri="{BB962C8B-B14F-4D97-AF65-F5344CB8AC3E}">
        <p14:creationId xmlns:p14="http://schemas.microsoft.com/office/powerpoint/2010/main" val="15242611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CONTAINERS</a:t>
            </a:r>
            <a:r>
              <a:rPr lang="en-US" dirty="0"/>
              <a:t>: </a:t>
            </a:r>
            <a:r>
              <a:rPr lang="en-US" dirty="0" smtClean="0">
                <a:solidFill>
                  <a:schemeClr val="accent1"/>
                </a:solidFill>
              </a:rPr>
              <a:t>COMPLEXITY</a:t>
            </a:r>
            <a:endParaRPr lang="en-US" dirty="0">
              <a:solidFill>
                <a:schemeClr val="accent1"/>
              </a:solidFill>
            </a:endParaRPr>
          </a:p>
        </p:txBody>
      </p:sp>
      <p:graphicFrame>
        <p:nvGraphicFramePr>
          <p:cNvPr id="7" name="Content Placeholder 6"/>
          <p:cNvGraphicFramePr>
            <a:graphicFrameLocks noGrp="1"/>
          </p:cNvGraphicFramePr>
          <p:nvPr>
            <p:ph sz="quarter" idx="11"/>
            <p:extLst>
              <p:ext uri="{D42A27DB-BD31-4B8C-83A1-F6EECF244321}">
                <p14:modId xmlns:p14="http://schemas.microsoft.com/office/powerpoint/2010/main" val="1434887850"/>
              </p:ext>
            </p:extLst>
          </p:nvPr>
        </p:nvGraphicFramePr>
        <p:xfrm>
          <a:off x="287338" y="898525"/>
          <a:ext cx="8593139" cy="1899920"/>
        </p:xfrm>
        <a:graphic>
          <a:graphicData uri="http://schemas.openxmlformats.org/drawingml/2006/table">
            <a:tbl>
              <a:tblPr firstRow="1" bandRow="1">
                <a:tableStyleId>{5C22544A-7EE6-4342-B048-85BDC9FD1C3A}</a:tableStyleId>
              </a:tblPr>
              <a:tblGrid>
                <a:gridCol w="1767799">
                  <a:extLst>
                    <a:ext uri="{9D8B030D-6E8A-4147-A177-3AD203B41FA5}">
                      <a16:colId xmlns:a16="http://schemas.microsoft.com/office/drawing/2014/main" xmlns="" val="20000"/>
                    </a:ext>
                  </a:extLst>
                </a:gridCol>
                <a:gridCol w="1706335">
                  <a:extLst>
                    <a:ext uri="{9D8B030D-6E8A-4147-A177-3AD203B41FA5}">
                      <a16:colId xmlns:a16="http://schemas.microsoft.com/office/drawing/2014/main" xmlns="" val="20001"/>
                    </a:ext>
                  </a:extLst>
                </a:gridCol>
                <a:gridCol w="1706335">
                  <a:extLst>
                    <a:ext uri="{9D8B030D-6E8A-4147-A177-3AD203B41FA5}">
                      <a16:colId xmlns:a16="http://schemas.microsoft.com/office/drawing/2014/main" xmlns="" val="20002"/>
                    </a:ext>
                  </a:extLst>
                </a:gridCol>
                <a:gridCol w="1706335">
                  <a:extLst>
                    <a:ext uri="{9D8B030D-6E8A-4147-A177-3AD203B41FA5}">
                      <a16:colId xmlns:a16="http://schemas.microsoft.com/office/drawing/2014/main" xmlns="" val="20003"/>
                    </a:ext>
                  </a:extLst>
                </a:gridCol>
                <a:gridCol w="1706335">
                  <a:extLst>
                    <a:ext uri="{9D8B030D-6E8A-4147-A177-3AD203B41FA5}">
                      <a16:colId xmlns:a16="http://schemas.microsoft.com/office/drawing/2014/main" xmlns="" val="20004"/>
                    </a:ext>
                  </a:extLst>
                </a:gridCol>
              </a:tblGrid>
              <a:tr h="370840">
                <a:tc>
                  <a:txBody>
                    <a:bodyPr/>
                    <a:lstStyle/>
                    <a:p>
                      <a:r>
                        <a:rPr lang="en-US" sz="1800" dirty="0" smtClean="0"/>
                        <a:t>Container</a:t>
                      </a:r>
                      <a:endParaRPr lang="ru-RU" sz="1800" dirty="0"/>
                    </a:p>
                  </a:txBody>
                  <a:tcPr/>
                </a:tc>
                <a:tc>
                  <a:txBody>
                    <a:bodyPr/>
                    <a:lstStyle/>
                    <a:p>
                      <a:r>
                        <a:rPr kumimoji="0" lang="en-US" sz="1800" b="1" i="0" u="none" strike="noStrike" kern="1200" cap="none" spc="0" normalizeH="0" baseline="0" noProof="0" dirty="0" smtClean="0">
                          <a:ln>
                            <a:noFill/>
                          </a:ln>
                          <a:solidFill>
                            <a:srgbClr val="FFFFFF"/>
                          </a:solidFill>
                          <a:effectLst/>
                          <a:uLnTx/>
                          <a:uFillTx/>
                          <a:latin typeface="+mn-lt"/>
                          <a:ea typeface="+mn-ea"/>
                          <a:cs typeface="+mn-cs"/>
                        </a:rPr>
                        <a:t>Index lookup</a:t>
                      </a:r>
                      <a:endParaRPr lang="ru-RU" sz="1200" dirty="0"/>
                    </a:p>
                  </a:txBody>
                  <a:tcPr/>
                </a:tc>
                <a:tc>
                  <a:txBody>
                    <a:bodyPr/>
                    <a:lstStyle/>
                    <a:p>
                      <a:pPr marL="0" algn="l" defTabSz="685800" rtl="0" eaLnBrk="1" latinLnBrk="0" hangingPunct="1"/>
                      <a:r>
                        <a:rPr kumimoji="0" lang="en-US" sz="1800" b="1" i="0" u="none" strike="noStrike" kern="1200" cap="none" spc="0" normalizeH="0" baseline="0" dirty="0" smtClean="0">
                          <a:ln>
                            <a:noFill/>
                          </a:ln>
                          <a:solidFill>
                            <a:srgbClr val="FFFFFF"/>
                          </a:solidFill>
                          <a:effectLst/>
                          <a:uLnTx/>
                          <a:uFillTx/>
                          <a:latin typeface="+mn-lt"/>
                          <a:ea typeface="+mn-ea"/>
                          <a:cs typeface="+mn-cs"/>
                        </a:rPr>
                        <a:t>Insertion</a:t>
                      </a:r>
                      <a:endParaRPr kumimoji="0" lang="ru-RU" sz="1800" b="1" i="0" u="none" strike="noStrike" kern="1200" cap="none" spc="0" normalizeH="0" baseline="0" dirty="0">
                        <a:ln>
                          <a:noFill/>
                        </a:ln>
                        <a:solidFill>
                          <a:srgbClr val="FFFFFF"/>
                        </a:solidFill>
                        <a:effectLst/>
                        <a:uLnTx/>
                        <a:uFillTx/>
                        <a:latin typeface="+mn-lt"/>
                        <a:ea typeface="+mn-ea"/>
                        <a:cs typeface="+mn-cs"/>
                      </a:endParaRPr>
                    </a:p>
                  </a:txBody>
                  <a:tcPr/>
                </a:tc>
                <a:tc>
                  <a:txBody>
                    <a:bodyPr/>
                    <a:lstStyle/>
                    <a:p>
                      <a:pPr marL="0" algn="l" defTabSz="685800" rtl="0" eaLnBrk="1" latinLnBrk="0" hangingPunct="1"/>
                      <a:r>
                        <a:rPr kumimoji="0" lang="en-US" sz="1800" b="1" i="0" u="none" strike="noStrike" kern="1200" cap="none" spc="0" normalizeH="0" baseline="0" dirty="0" smtClean="0">
                          <a:ln>
                            <a:noFill/>
                          </a:ln>
                          <a:solidFill>
                            <a:srgbClr val="FFFFFF"/>
                          </a:solidFill>
                          <a:effectLst/>
                          <a:uLnTx/>
                          <a:uFillTx/>
                          <a:latin typeface="+mn-lt"/>
                          <a:ea typeface="+mn-ea"/>
                          <a:cs typeface="+mn-cs"/>
                        </a:rPr>
                        <a:t>Prepending</a:t>
                      </a:r>
                      <a:endParaRPr kumimoji="0" lang="ru-RU" sz="1800" b="1" i="0" u="none" strike="noStrike" kern="1200" cap="none" spc="0" normalizeH="0" baseline="0" dirty="0">
                        <a:ln>
                          <a:noFill/>
                        </a:ln>
                        <a:solidFill>
                          <a:srgbClr val="FFFFFF"/>
                        </a:solidFill>
                        <a:effectLst/>
                        <a:uLnTx/>
                        <a:uFillTx/>
                        <a:latin typeface="+mn-lt"/>
                        <a:ea typeface="+mn-ea"/>
                        <a:cs typeface="+mn-cs"/>
                      </a:endParaRPr>
                    </a:p>
                  </a:txBody>
                  <a:tcPr/>
                </a:tc>
                <a:tc>
                  <a:txBody>
                    <a:bodyPr/>
                    <a:lstStyle/>
                    <a:p>
                      <a:pPr marL="0" algn="l" defTabSz="685800" rtl="0" eaLnBrk="1" latinLnBrk="0" hangingPunct="1"/>
                      <a:r>
                        <a:rPr kumimoji="0" lang="en-US" sz="1800" b="1" i="0" u="none" strike="noStrike" kern="1200" cap="none" spc="0" normalizeH="0" baseline="0" dirty="0" smtClean="0">
                          <a:ln>
                            <a:noFill/>
                          </a:ln>
                          <a:solidFill>
                            <a:srgbClr val="FFFFFF"/>
                          </a:solidFill>
                          <a:effectLst/>
                          <a:uLnTx/>
                          <a:uFillTx/>
                          <a:latin typeface="+mn-lt"/>
                          <a:ea typeface="+mn-ea"/>
                          <a:cs typeface="+mn-cs"/>
                        </a:rPr>
                        <a:t>Appending</a:t>
                      </a:r>
                      <a:endParaRPr kumimoji="0" lang="ru-RU" sz="1800" b="1" i="0" u="none" strike="noStrike" kern="1200" cap="none" spc="0" normalizeH="0" baseline="0" dirty="0">
                        <a:ln>
                          <a:noFill/>
                        </a:ln>
                        <a:solidFill>
                          <a:srgbClr val="FFFFFF"/>
                        </a:solidFill>
                        <a:effectLst/>
                        <a:uLnTx/>
                        <a:uFillTx/>
                        <a:latin typeface="+mn-lt"/>
                        <a:ea typeface="+mn-ea"/>
                        <a:cs typeface="+mn-cs"/>
                      </a:endParaRPr>
                    </a:p>
                  </a:txBody>
                  <a:tcPr/>
                </a:tc>
                <a:extLst>
                  <a:ext uri="{0D108BD9-81ED-4DB2-BD59-A6C34878D82A}">
                    <a16:rowId xmlns:a16="http://schemas.microsoft.com/office/drawing/2014/main" xmlns="" val="10000"/>
                  </a:ext>
                </a:extLst>
              </a:tr>
              <a:tr h="37084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dirty="0" err="1" smtClean="0"/>
                        <a:t>QLinkedList</a:t>
                      </a:r>
                      <a:r>
                        <a:rPr lang="en-US" sz="1600" dirty="0" smtClean="0"/>
                        <a:t>&lt;T&gt;</a:t>
                      </a:r>
                    </a:p>
                  </a:txBody>
                  <a:tcPr anchor="ctr"/>
                </a:tc>
                <a:tc>
                  <a:txBody>
                    <a:bodyPr/>
                    <a:lstStyle/>
                    <a:p>
                      <a:r>
                        <a:rPr lang="en-US" sz="1600" i="0" dirty="0">
                          <a:effectLst/>
                        </a:rPr>
                        <a:t>O(n)</a:t>
                      </a:r>
                    </a:p>
                  </a:txBody>
                  <a:tcPr marL="190500" marR="190500" marT="47625" marB="47625" anchor="ctr"/>
                </a:tc>
                <a:tc>
                  <a:txBody>
                    <a:bodyPr/>
                    <a:lstStyle/>
                    <a:p>
                      <a:r>
                        <a:rPr lang="en-US" sz="1600" i="0">
                          <a:effectLst/>
                        </a:rPr>
                        <a:t>O(1)</a:t>
                      </a:r>
                    </a:p>
                  </a:txBody>
                  <a:tcPr marL="190500" marR="190500" marT="47625" marB="47625" anchor="ctr"/>
                </a:tc>
                <a:tc>
                  <a:txBody>
                    <a:bodyPr/>
                    <a:lstStyle/>
                    <a:p>
                      <a:r>
                        <a:rPr lang="en-US" sz="1600" i="0">
                          <a:effectLst/>
                        </a:rPr>
                        <a:t>O(1)</a:t>
                      </a:r>
                    </a:p>
                  </a:txBody>
                  <a:tcPr marL="190500" marR="190500" marT="47625" marB="47625" anchor="ctr"/>
                </a:tc>
                <a:tc>
                  <a:txBody>
                    <a:bodyPr/>
                    <a:lstStyle/>
                    <a:p>
                      <a:r>
                        <a:rPr lang="en-US" sz="1600" i="0" dirty="0">
                          <a:effectLst/>
                        </a:rPr>
                        <a:t>O(1)</a:t>
                      </a:r>
                    </a:p>
                  </a:txBody>
                  <a:tcPr marL="190500" marR="190500" marT="47625" marB="47625" anchor="ctr"/>
                </a:tc>
                <a:extLst>
                  <a:ext uri="{0D108BD9-81ED-4DB2-BD59-A6C34878D82A}">
                    <a16:rowId xmlns:a16="http://schemas.microsoft.com/office/drawing/2014/main" xmlns="" val="10001"/>
                  </a:ext>
                </a:extLst>
              </a:tr>
              <a:tr h="370840">
                <a:tc>
                  <a:txBody>
                    <a:bodyPr/>
                    <a:lstStyle/>
                    <a:p>
                      <a:r>
                        <a:rPr lang="en-US" sz="1600" dirty="0" err="1" smtClean="0"/>
                        <a:t>QList</a:t>
                      </a:r>
                      <a:r>
                        <a:rPr lang="en-US" sz="1600" dirty="0" smtClean="0"/>
                        <a:t>&lt;T&gt;,</a:t>
                      </a:r>
                    </a:p>
                    <a:p>
                      <a:r>
                        <a:rPr lang="en-US" sz="1600" dirty="0" err="1" smtClean="0"/>
                        <a:t>QQueue</a:t>
                      </a:r>
                      <a:r>
                        <a:rPr lang="en-US" sz="1600" dirty="0" smtClean="0"/>
                        <a:t>&lt;T&gt;</a:t>
                      </a:r>
                    </a:p>
                  </a:txBody>
                  <a:tcPr anchor="ctr"/>
                </a:tc>
                <a:tc>
                  <a:txBody>
                    <a:bodyPr/>
                    <a:lstStyle/>
                    <a:p>
                      <a:r>
                        <a:rPr lang="en-US" sz="1600" i="0" dirty="0">
                          <a:effectLst/>
                        </a:rPr>
                        <a:t>O(1)</a:t>
                      </a:r>
                    </a:p>
                  </a:txBody>
                  <a:tcPr marL="190500" marR="190500" marT="47625" marB="47625" anchor="ctr"/>
                </a:tc>
                <a:tc>
                  <a:txBody>
                    <a:bodyPr/>
                    <a:lstStyle/>
                    <a:p>
                      <a:r>
                        <a:rPr lang="en-US" sz="1600" i="0">
                          <a:effectLst/>
                        </a:rPr>
                        <a:t>O(n)</a:t>
                      </a:r>
                    </a:p>
                  </a:txBody>
                  <a:tcPr marL="190500" marR="190500" marT="47625" marB="47625" anchor="ctr"/>
                </a:tc>
                <a:tc>
                  <a:txBody>
                    <a:bodyPr/>
                    <a:lstStyle/>
                    <a:p>
                      <a:r>
                        <a:rPr lang="en-US" sz="1600" i="0">
                          <a:effectLst/>
                        </a:rPr>
                        <a:t>Amort. O(1)</a:t>
                      </a:r>
                    </a:p>
                  </a:txBody>
                  <a:tcPr marL="190500" marR="190500" marT="47625" marB="47625" anchor="ctr"/>
                </a:tc>
                <a:tc>
                  <a:txBody>
                    <a:bodyPr/>
                    <a:lstStyle/>
                    <a:p>
                      <a:r>
                        <a:rPr lang="en-US" sz="1600" i="0" dirty="0" err="1">
                          <a:effectLst/>
                        </a:rPr>
                        <a:t>Amort</a:t>
                      </a:r>
                      <a:r>
                        <a:rPr lang="en-US" sz="1600" i="0" dirty="0">
                          <a:effectLst/>
                        </a:rPr>
                        <a:t>. O(1)</a:t>
                      </a:r>
                    </a:p>
                  </a:txBody>
                  <a:tcPr marL="190500" marR="190500" marT="47625" marB="47625" anchor="ctr"/>
                </a:tc>
                <a:extLst>
                  <a:ext uri="{0D108BD9-81ED-4DB2-BD59-A6C34878D82A}">
                    <a16:rowId xmlns:a16="http://schemas.microsoft.com/office/drawing/2014/main" xmlns="" val="10002"/>
                  </a:ext>
                </a:extLst>
              </a:tr>
              <a:tr h="370840">
                <a:tc>
                  <a:txBody>
                    <a:bodyPr/>
                    <a:lstStyle/>
                    <a:p>
                      <a:r>
                        <a:rPr lang="en-US" sz="1600" dirty="0" err="1" smtClean="0"/>
                        <a:t>QVector</a:t>
                      </a:r>
                      <a:r>
                        <a:rPr lang="en-US" sz="1600" dirty="0" smtClean="0"/>
                        <a:t>&lt;T&gt;, </a:t>
                      </a:r>
                      <a:r>
                        <a:rPr lang="en-US" sz="1600" dirty="0" err="1" smtClean="0"/>
                        <a:t>QStack</a:t>
                      </a:r>
                      <a:r>
                        <a:rPr lang="en-US" sz="1600" dirty="0" smtClean="0"/>
                        <a:t>&lt;T&gt;</a:t>
                      </a:r>
                    </a:p>
                  </a:txBody>
                  <a:tcPr anchor="ctr"/>
                </a:tc>
                <a:tc>
                  <a:txBody>
                    <a:bodyPr/>
                    <a:lstStyle/>
                    <a:p>
                      <a:r>
                        <a:rPr lang="en-US" sz="1600" b="0" dirty="0">
                          <a:effectLst/>
                        </a:rPr>
                        <a:t>O(1)</a:t>
                      </a:r>
                    </a:p>
                  </a:txBody>
                  <a:tcPr marL="190500" marR="190500" marT="47625" marB="47625" anchor="ctr"/>
                </a:tc>
                <a:tc>
                  <a:txBody>
                    <a:bodyPr/>
                    <a:lstStyle/>
                    <a:p>
                      <a:r>
                        <a:rPr lang="en-US" sz="1600" b="0">
                          <a:effectLst/>
                        </a:rPr>
                        <a:t>O(n)</a:t>
                      </a:r>
                    </a:p>
                  </a:txBody>
                  <a:tcPr marL="190500" marR="190500" marT="47625" marB="47625" anchor="ctr"/>
                </a:tc>
                <a:tc>
                  <a:txBody>
                    <a:bodyPr/>
                    <a:lstStyle/>
                    <a:p>
                      <a:r>
                        <a:rPr lang="en-US" sz="1600" b="0">
                          <a:effectLst/>
                        </a:rPr>
                        <a:t>O(n)</a:t>
                      </a:r>
                    </a:p>
                  </a:txBody>
                  <a:tcPr marL="190500" marR="190500" marT="47625" marB="47625" anchor="ctr"/>
                </a:tc>
                <a:tc>
                  <a:txBody>
                    <a:bodyPr/>
                    <a:lstStyle/>
                    <a:p>
                      <a:r>
                        <a:rPr lang="en-US" sz="1600" b="0" dirty="0" err="1">
                          <a:effectLst/>
                        </a:rPr>
                        <a:t>Amort</a:t>
                      </a:r>
                      <a:r>
                        <a:rPr lang="en-US" sz="1600" b="0" dirty="0">
                          <a:effectLst/>
                        </a:rPr>
                        <a:t>. O(1)</a:t>
                      </a:r>
                    </a:p>
                  </a:txBody>
                  <a:tcPr marL="190500" marR="190500" marT="47625" marB="47625" anchor="ct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221899215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CONTAINERS</a:t>
            </a:r>
            <a:r>
              <a:rPr lang="en-US" dirty="0"/>
              <a:t>: </a:t>
            </a:r>
            <a:r>
              <a:rPr lang="en-US" dirty="0" smtClean="0">
                <a:solidFill>
                  <a:schemeClr val="accent1"/>
                </a:solidFill>
              </a:rPr>
              <a:t>COMPLEXITY</a:t>
            </a:r>
            <a:endParaRPr lang="en-US" dirty="0">
              <a:solidFill>
                <a:schemeClr val="accent1"/>
              </a:solidFill>
            </a:endParaRPr>
          </a:p>
        </p:txBody>
      </p:sp>
      <p:graphicFrame>
        <p:nvGraphicFramePr>
          <p:cNvPr id="7" name="Content Placeholder 6"/>
          <p:cNvGraphicFramePr>
            <a:graphicFrameLocks noGrp="1"/>
          </p:cNvGraphicFramePr>
          <p:nvPr>
            <p:ph sz="quarter" idx="11"/>
            <p:extLst>
              <p:ext uri="{D42A27DB-BD31-4B8C-83A1-F6EECF244321}">
                <p14:modId xmlns:p14="http://schemas.microsoft.com/office/powerpoint/2010/main" val="2064442976"/>
              </p:ext>
            </p:extLst>
          </p:nvPr>
        </p:nvGraphicFramePr>
        <p:xfrm>
          <a:off x="287338" y="898525"/>
          <a:ext cx="8593139" cy="1960880"/>
        </p:xfrm>
        <a:graphic>
          <a:graphicData uri="http://schemas.openxmlformats.org/drawingml/2006/table">
            <a:tbl>
              <a:tblPr firstRow="1" bandRow="1">
                <a:tableStyleId>{5C22544A-7EE6-4342-B048-85BDC9FD1C3A}</a:tableStyleId>
              </a:tblPr>
              <a:tblGrid>
                <a:gridCol w="1767799">
                  <a:extLst>
                    <a:ext uri="{9D8B030D-6E8A-4147-A177-3AD203B41FA5}">
                      <a16:colId xmlns:a16="http://schemas.microsoft.com/office/drawing/2014/main" xmlns="" val="20000"/>
                    </a:ext>
                  </a:extLst>
                </a:gridCol>
                <a:gridCol w="1706335">
                  <a:extLst>
                    <a:ext uri="{9D8B030D-6E8A-4147-A177-3AD203B41FA5}">
                      <a16:colId xmlns:a16="http://schemas.microsoft.com/office/drawing/2014/main" xmlns="" val="20001"/>
                    </a:ext>
                  </a:extLst>
                </a:gridCol>
                <a:gridCol w="1706335">
                  <a:extLst>
                    <a:ext uri="{9D8B030D-6E8A-4147-A177-3AD203B41FA5}">
                      <a16:colId xmlns:a16="http://schemas.microsoft.com/office/drawing/2014/main" xmlns="" val="20002"/>
                    </a:ext>
                  </a:extLst>
                </a:gridCol>
                <a:gridCol w="1706335">
                  <a:extLst>
                    <a:ext uri="{9D8B030D-6E8A-4147-A177-3AD203B41FA5}">
                      <a16:colId xmlns:a16="http://schemas.microsoft.com/office/drawing/2014/main" xmlns="" val="20003"/>
                    </a:ext>
                  </a:extLst>
                </a:gridCol>
                <a:gridCol w="1706335">
                  <a:extLst>
                    <a:ext uri="{9D8B030D-6E8A-4147-A177-3AD203B41FA5}">
                      <a16:colId xmlns:a16="http://schemas.microsoft.com/office/drawing/2014/main" xmlns="" val="20004"/>
                    </a:ext>
                  </a:extLst>
                </a:gridCol>
              </a:tblGrid>
              <a:tr h="370840">
                <a:tc>
                  <a:txBody>
                    <a:bodyPr/>
                    <a:lstStyle/>
                    <a:p>
                      <a:r>
                        <a:rPr lang="en-US" sz="1800" dirty="0" smtClean="0"/>
                        <a:t>Container</a:t>
                      </a:r>
                      <a:endParaRPr lang="ru-RU" sz="1800" dirty="0"/>
                    </a:p>
                  </a:txBody>
                  <a:tcPr/>
                </a:tc>
                <a:tc>
                  <a:txBody>
                    <a:bodyPr/>
                    <a:lstStyle/>
                    <a:p>
                      <a:r>
                        <a:rPr kumimoji="0" lang="en-US" sz="1800" b="1" i="0" u="none" strike="noStrike" kern="1200" cap="none" spc="0" normalizeH="0" baseline="0" noProof="0" dirty="0" smtClean="0">
                          <a:ln>
                            <a:noFill/>
                          </a:ln>
                          <a:solidFill>
                            <a:srgbClr val="FFFFFF"/>
                          </a:solidFill>
                          <a:effectLst/>
                          <a:uLnTx/>
                          <a:uFillTx/>
                          <a:latin typeface="+mn-lt"/>
                          <a:ea typeface="+mn-ea"/>
                          <a:cs typeface="+mn-cs"/>
                        </a:rPr>
                        <a:t>Key lookup</a:t>
                      </a:r>
                    </a:p>
                    <a:p>
                      <a:r>
                        <a:rPr kumimoji="0" lang="en-US" sz="1800" b="1" i="0" u="none" strike="noStrike" kern="1200" cap="none" spc="0" normalizeH="0" baseline="0" noProof="0" dirty="0" smtClean="0">
                          <a:ln>
                            <a:noFill/>
                          </a:ln>
                          <a:solidFill>
                            <a:srgbClr val="FFFFFF"/>
                          </a:solidFill>
                          <a:effectLst/>
                          <a:uLnTx/>
                          <a:uFillTx/>
                          <a:latin typeface="+mn-lt"/>
                          <a:ea typeface="+mn-ea"/>
                          <a:cs typeface="+mn-cs"/>
                        </a:rPr>
                        <a:t>(average)</a:t>
                      </a:r>
                      <a:endParaRPr lang="ru-RU" sz="1200" dirty="0"/>
                    </a:p>
                  </a:txBody>
                  <a:tcPr/>
                </a:tc>
                <a:tc>
                  <a:txBody>
                    <a:bodyPr/>
                    <a:lstStyle/>
                    <a:p>
                      <a:pPr marL="0" algn="l" defTabSz="685800" rtl="0" eaLnBrk="1" latinLnBrk="0" hangingPunct="1"/>
                      <a:r>
                        <a:rPr kumimoji="0" lang="en-US" sz="1800" b="1" i="0" u="none" strike="noStrike" kern="1200" cap="none" spc="0" normalizeH="0" baseline="0" dirty="0" smtClean="0">
                          <a:ln>
                            <a:noFill/>
                          </a:ln>
                          <a:solidFill>
                            <a:srgbClr val="FFFFFF"/>
                          </a:solidFill>
                          <a:effectLst/>
                          <a:uLnTx/>
                          <a:uFillTx/>
                          <a:latin typeface="+mn-lt"/>
                          <a:ea typeface="+mn-ea"/>
                          <a:cs typeface="+mn-cs"/>
                        </a:rPr>
                        <a:t>Key lookup</a:t>
                      </a:r>
                    </a:p>
                    <a:p>
                      <a:pPr marL="0" algn="l" defTabSz="685800" rtl="0" eaLnBrk="1" latinLnBrk="0" hangingPunct="1"/>
                      <a:r>
                        <a:rPr kumimoji="0" lang="en-US" sz="1800" b="1" i="0" u="none" strike="noStrike" kern="1200" cap="none" spc="0" normalizeH="0" baseline="0" dirty="0" smtClean="0">
                          <a:ln>
                            <a:noFill/>
                          </a:ln>
                          <a:solidFill>
                            <a:srgbClr val="FFFFFF"/>
                          </a:solidFill>
                          <a:effectLst/>
                          <a:uLnTx/>
                          <a:uFillTx/>
                          <a:latin typeface="+mn-lt"/>
                          <a:ea typeface="+mn-ea"/>
                          <a:cs typeface="+mn-cs"/>
                        </a:rPr>
                        <a:t>(worst case)</a:t>
                      </a:r>
                      <a:endParaRPr kumimoji="0" lang="ru-RU" sz="1800" b="1" i="0" u="none" strike="noStrike" kern="1200" cap="none" spc="0" normalizeH="0" baseline="0" dirty="0">
                        <a:ln>
                          <a:noFill/>
                        </a:ln>
                        <a:solidFill>
                          <a:srgbClr val="FFFFFF"/>
                        </a:solidFill>
                        <a:effectLst/>
                        <a:uLnTx/>
                        <a:uFillTx/>
                        <a:latin typeface="+mn-lt"/>
                        <a:ea typeface="+mn-ea"/>
                        <a:cs typeface="+mn-cs"/>
                      </a:endParaRPr>
                    </a:p>
                  </a:txBody>
                  <a:tcPr/>
                </a:tc>
                <a:tc>
                  <a:txBody>
                    <a:bodyPr/>
                    <a:lstStyle/>
                    <a:p>
                      <a:pPr marL="0" algn="l" defTabSz="685800" rtl="0" eaLnBrk="1" latinLnBrk="0" hangingPunct="1"/>
                      <a:r>
                        <a:rPr kumimoji="0" lang="en-US" sz="1800" b="1" i="0" u="none" strike="noStrike" kern="1200" cap="none" spc="0" normalizeH="0" baseline="0" dirty="0" smtClean="0">
                          <a:ln>
                            <a:noFill/>
                          </a:ln>
                          <a:solidFill>
                            <a:srgbClr val="FFFFFF"/>
                          </a:solidFill>
                          <a:effectLst/>
                          <a:uLnTx/>
                          <a:uFillTx/>
                          <a:latin typeface="+mn-lt"/>
                          <a:ea typeface="+mn-ea"/>
                          <a:cs typeface="+mn-cs"/>
                        </a:rPr>
                        <a:t>Insertion</a:t>
                      </a:r>
                    </a:p>
                    <a:p>
                      <a:pPr marL="0" algn="l" defTabSz="685800" rtl="0" eaLnBrk="1" latinLnBrk="0" hangingPunct="1"/>
                      <a:r>
                        <a:rPr kumimoji="0" lang="en-US" sz="1800" b="1" i="0" u="none" strike="noStrike" kern="1200" cap="none" spc="0" normalizeH="0" baseline="0" dirty="0" smtClean="0">
                          <a:ln>
                            <a:noFill/>
                          </a:ln>
                          <a:solidFill>
                            <a:srgbClr val="FFFFFF"/>
                          </a:solidFill>
                          <a:effectLst/>
                          <a:uLnTx/>
                          <a:uFillTx/>
                          <a:latin typeface="+mn-lt"/>
                          <a:ea typeface="+mn-ea"/>
                          <a:cs typeface="+mn-cs"/>
                        </a:rPr>
                        <a:t>(average)</a:t>
                      </a:r>
                      <a:endParaRPr kumimoji="0" lang="ru-RU" sz="1800" b="1" i="0" u="none" strike="noStrike" kern="1200" cap="none" spc="0" normalizeH="0" baseline="0" dirty="0">
                        <a:ln>
                          <a:noFill/>
                        </a:ln>
                        <a:solidFill>
                          <a:srgbClr val="FFFFFF"/>
                        </a:solidFill>
                        <a:effectLst/>
                        <a:uLnTx/>
                        <a:uFillTx/>
                        <a:latin typeface="+mn-lt"/>
                        <a:ea typeface="+mn-ea"/>
                        <a:cs typeface="+mn-cs"/>
                      </a:endParaRPr>
                    </a:p>
                  </a:txBody>
                  <a:tcPr/>
                </a:tc>
                <a:tc>
                  <a:txBody>
                    <a:bodyPr/>
                    <a:lstStyle/>
                    <a:p>
                      <a:pPr marL="0" algn="l" defTabSz="685800" rtl="0" eaLnBrk="1" latinLnBrk="0" hangingPunct="1"/>
                      <a:r>
                        <a:rPr kumimoji="0" lang="en-US" sz="1800" b="1" i="0" u="none" strike="noStrike" kern="1200" cap="none" spc="0" normalizeH="0" baseline="0" dirty="0" smtClean="0">
                          <a:ln>
                            <a:noFill/>
                          </a:ln>
                          <a:solidFill>
                            <a:srgbClr val="FFFFFF"/>
                          </a:solidFill>
                          <a:effectLst/>
                          <a:uLnTx/>
                          <a:uFillTx/>
                          <a:latin typeface="+mn-lt"/>
                          <a:ea typeface="+mn-ea"/>
                          <a:cs typeface="+mn-cs"/>
                        </a:rPr>
                        <a:t>Insertion</a:t>
                      </a:r>
                    </a:p>
                    <a:p>
                      <a:pPr marL="0" algn="l" defTabSz="685800" rtl="0" eaLnBrk="1" latinLnBrk="0" hangingPunct="1"/>
                      <a:r>
                        <a:rPr kumimoji="0" lang="en-US" sz="1800" b="1" i="0" u="none" strike="noStrike" kern="1200" cap="none" spc="0" normalizeH="0" baseline="0" dirty="0" smtClean="0">
                          <a:ln>
                            <a:noFill/>
                          </a:ln>
                          <a:solidFill>
                            <a:srgbClr val="FFFFFF"/>
                          </a:solidFill>
                          <a:effectLst/>
                          <a:uLnTx/>
                          <a:uFillTx/>
                          <a:latin typeface="+mn-lt"/>
                          <a:ea typeface="+mn-ea"/>
                          <a:cs typeface="+mn-cs"/>
                        </a:rPr>
                        <a:t>(worst case)</a:t>
                      </a:r>
                      <a:endParaRPr kumimoji="0" lang="ru-RU" sz="1800" b="1" i="0" u="none" strike="noStrike" kern="1200" cap="none" spc="0" normalizeH="0" baseline="0" dirty="0">
                        <a:ln>
                          <a:noFill/>
                        </a:ln>
                        <a:solidFill>
                          <a:srgbClr val="FFFFFF"/>
                        </a:solidFill>
                        <a:effectLst/>
                        <a:uLnTx/>
                        <a:uFillTx/>
                        <a:latin typeface="+mn-lt"/>
                        <a:ea typeface="+mn-ea"/>
                        <a:cs typeface="+mn-cs"/>
                      </a:endParaRPr>
                    </a:p>
                  </a:txBody>
                  <a:tcPr/>
                </a:tc>
                <a:extLst>
                  <a:ext uri="{0D108BD9-81ED-4DB2-BD59-A6C34878D82A}">
                    <a16:rowId xmlns:a16="http://schemas.microsoft.com/office/drawing/2014/main" xmlns="" val="10000"/>
                  </a:ext>
                </a:extLst>
              </a:tr>
              <a:tr h="37084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dirty="0" err="1" smtClean="0"/>
                        <a:t>QMap</a:t>
                      </a:r>
                      <a:r>
                        <a:rPr lang="en-US" sz="1600" dirty="0" smtClean="0"/>
                        <a:t>&lt;K,T&gt;,</a:t>
                      </a:r>
                    </a:p>
                    <a:p>
                      <a:pPr marL="0" marR="0" indent="0" algn="l" defTabSz="685800" rtl="0" eaLnBrk="1" fontAlgn="auto" latinLnBrk="0" hangingPunct="1">
                        <a:lnSpc>
                          <a:spcPct val="100000"/>
                        </a:lnSpc>
                        <a:spcBef>
                          <a:spcPts val="0"/>
                        </a:spcBef>
                        <a:spcAft>
                          <a:spcPts val="0"/>
                        </a:spcAft>
                        <a:buClrTx/>
                        <a:buSzTx/>
                        <a:buFontTx/>
                        <a:buNone/>
                        <a:tabLst/>
                        <a:defRPr/>
                      </a:pPr>
                      <a:r>
                        <a:rPr lang="en-US" sz="1600" dirty="0" err="1" smtClean="0"/>
                        <a:t>QMultiMap</a:t>
                      </a:r>
                      <a:r>
                        <a:rPr lang="en-US" sz="1600" dirty="0" smtClean="0"/>
                        <a:t>&lt;K,T&gt;</a:t>
                      </a:r>
                    </a:p>
                  </a:txBody>
                  <a:tcPr anchor="ctr"/>
                </a:tc>
                <a:tc>
                  <a:txBody>
                    <a:bodyPr/>
                    <a:lstStyle/>
                    <a:p>
                      <a:r>
                        <a:rPr lang="en-US" sz="1600" i="0" dirty="0">
                          <a:effectLst/>
                        </a:rPr>
                        <a:t>O(log n)</a:t>
                      </a:r>
                    </a:p>
                  </a:txBody>
                  <a:tcPr marL="190500" marR="190500" marT="47625" marB="47625" anchor="ctr"/>
                </a:tc>
                <a:tc>
                  <a:txBody>
                    <a:bodyPr/>
                    <a:lstStyle/>
                    <a:p>
                      <a:r>
                        <a:rPr lang="en-US" sz="1600" i="0" dirty="0">
                          <a:effectLst/>
                        </a:rPr>
                        <a:t>O(log n)</a:t>
                      </a:r>
                    </a:p>
                  </a:txBody>
                  <a:tcPr marL="190500" marR="190500" marT="47625" marB="47625" anchor="ctr"/>
                </a:tc>
                <a:tc>
                  <a:txBody>
                    <a:bodyPr/>
                    <a:lstStyle/>
                    <a:p>
                      <a:r>
                        <a:rPr lang="en-US" sz="1600" i="0">
                          <a:effectLst/>
                        </a:rPr>
                        <a:t>O(log n)</a:t>
                      </a:r>
                    </a:p>
                  </a:txBody>
                  <a:tcPr marL="190500" marR="190500" marT="47625" marB="47625" anchor="ctr"/>
                </a:tc>
                <a:tc>
                  <a:txBody>
                    <a:bodyPr/>
                    <a:lstStyle/>
                    <a:p>
                      <a:r>
                        <a:rPr lang="en-US" sz="1600" i="0" dirty="0">
                          <a:effectLst/>
                        </a:rPr>
                        <a:t>O(log n)</a:t>
                      </a:r>
                    </a:p>
                  </a:txBody>
                  <a:tcPr marL="190500" marR="190500" marT="47625" marB="47625" anchor="ctr"/>
                </a:tc>
                <a:extLst>
                  <a:ext uri="{0D108BD9-81ED-4DB2-BD59-A6C34878D82A}">
                    <a16:rowId xmlns:a16="http://schemas.microsoft.com/office/drawing/2014/main" xmlns="" val="10001"/>
                  </a:ext>
                </a:extLst>
              </a:tr>
              <a:tr h="370840">
                <a:tc>
                  <a:txBody>
                    <a:bodyPr/>
                    <a:lstStyle/>
                    <a:p>
                      <a:r>
                        <a:rPr lang="en-US" sz="1600" dirty="0" err="1" smtClean="0"/>
                        <a:t>QHash</a:t>
                      </a:r>
                      <a:r>
                        <a:rPr lang="en-US" sz="1600" dirty="0" smtClean="0"/>
                        <a:t>&lt;K,T&gt;</a:t>
                      </a:r>
                    </a:p>
                  </a:txBody>
                  <a:tcPr anchor="ctr"/>
                </a:tc>
                <a:tc>
                  <a:txBody>
                    <a:bodyPr/>
                    <a:lstStyle/>
                    <a:p>
                      <a:r>
                        <a:rPr lang="en-US" sz="1600" i="0" dirty="0" err="1">
                          <a:effectLst/>
                        </a:rPr>
                        <a:t>Amort</a:t>
                      </a:r>
                      <a:r>
                        <a:rPr lang="en-US" sz="1600" i="0" dirty="0">
                          <a:effectLst/>
                        </a:rPr>
                        <a:t>. O(1)</a:t>
                      </a:r>
                    </a:p>
                  </a:txBody>
                  <a:tcPr marL="190500" marR="190500" marT="47625" marB="47625" anchor="ctr"/>
                </a:tc>
                <a:tc>
                  <a:txBody>
                    <a:bodyPr/>
                    <a:lstStyle/>
                    <a:p>
                      <a:r>
                        <a:rPr lang="en-US" sz="1600" i="0">
                          <a:effectLst/>
                        </a:rPr>
                        <a:t>O(n)</a:t>
                      </a:r>
                    </a:p>
                  </a:txBody>
                  <a:tcPr marL="190500" marR="190500" marT="47625" marB="47625" anchor="ctr"/>
                </a:tc>
                <a:tc>
                  <a:txBody>
                    <a:bodyPr/>
                    <a:lstStyle/>
                    <a:p>
                      <a:r>
                        <a:rPr lang="en-US" sz="1600" i="0">
                          <a:effectLst/>
                        </a:rPr>
                        <a:t>Amort. O(1)</a:t>
                      </a:r>
                    </a:p>
                  </a:txBody>
                  <a:tcPr marL="190500" marR="190500" marT="47625" marB="47625" anchor="ctr"/>
                </a:tc>
                <a:tc>
                  <a:txBody>
                    <a:bodyPr/>
                    <a:lstStyle/>
                    <a:p>
                      <a:r>
                        <a:rPr lang="en-US" sz="1600" i="0" dirty="0">
                          <a:effectLst/>
                        </a:rPr>
                        <a:t>O(n)</a:t>
                      </a:r>
                    </a:p>
                  </a:txBody>
                  <a:tcPr marL="190500" marR="190500" marT="47625" marB="47625" anchor="ctr"/>
                </a:tc>
                <a:extLst>
                  <a:ext uri="{0D108BD9-81ED-4DB2-BD59-A6C34878D82A}">
                    <a16:rowId xmlns:a16="http://schemas.microsoft.com/office/drawing/2014/main" xmlns="" val="10002"/>
                  </a:ext>
                </a:extLst>
              </a:tr>
              <a:tr h="370840">
                <a:tc>
                  <a:txBody>
                    <a:bodyPr/>
                    <a:lstStyle/>
                    <a:p>
                      <a:r>
                        <a:rPr lang="en-US" sz="1600" dirty="0" err="1" smtClean="0"/>
                        <a:t>QSet</a:t>
                      </a:r>
                      <a:r>
                        <a:rPr lang="en-US" sz="1600" dirty="0" smtClean="0"/>
                        <a:t>&lt;K&gt;</a:t>
                      </a:r>
                    </a:p>
                  </a:txBody>
                  <a:tcPr anchor="ctr"/>
                </a:tc>
                <a:tc>
                  <a:txBody>
                    <a:bodyPr/>
                    <a:lstStyle/>
                    <a:p>
                      <a:r>
                        <a:rPr lang="en-US" sz="1600" i="0">
                          <a:effectLst/>
                        </a:rPr>
                        <a:t>Amort. O(1)</a:t>
                      </a:r>
                    </a:p>
                  </a:txBody>
                  <a:tcPr marL="190500" marR="190500" marT="47625" marB="47625" anchor="ctr"/>
                </a:tc>
                <a:tc>
                  <a:txBody>
                    <a:bodyPr/>
                    <a:lstStyle/>
                    <a:p>
                      <a:r>
                        <a:rPr lang="en-US" sz="1600" i="0">
                          <a:effectLst/>
                        </a:rPr>
                        <a:t>O(n)</a:t>
                      </a:r>
                    </a:p>
                  </a:txBody>
                  <a:tcPr marL="190500" marR="190500" marT="47625" marB="47625" anchor="ctr"/>
                </a:tc>
                <a:tc>
                  <a:txBody>
                    <a:bodyPr/>
                    <a:lstStyle/>
                    <a:p>
                      <a:r>
                        <a:rPr lang="en-US" sz="1600" i="0">
                          <a:effectLst/>
                        </a:rPr>
                        <a:t>Amort. O(1)</a:t>
                      </a:r>
                    </a:p>
                  </a:txBody>
                  <a:tcPr marL="190500" marR="190500" marT="47625" marB="47625" anchor="ctr"/>
                </a:tc>
                <a:tc>
                  <a:txBody>
                    <a:bodyPr/>
                    <a:lstStyle/>
                    <a:p>
                      <a:r>
                        <a:rPr lang="en-US" sz="1600" i="0" dirty="0">
                          <a:effectLst/>
                        </a:rPr>
                        <a:t>O(n)</a:t>
                      </a:r>
                    </a:p>
                  </a:txBody>
                  <a:tcPr marL="190500" marR="190500" marT="47625" marB="47625" anchor="ct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22939785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QT Overview</a:t>
            </a:r>
            <a:endParaRPr lang="en-US" dirty="0">
              <a:solidFill>
                <a:schemeClr val="accent1"/>
              </a:solidFill>
            </a:endParaRPr>
          </a:p>
        </p:txBody>
      </p:sp>
      <p:sp>
        <p:nvSpPr>
          <p:cNvPr id="4" name="Content Placeholder 3"/>
          <p:cNvSpPr>
            <a:spLocks noGrp="1"/>
          </p:cNvSpPr>
          <p:nvPr>
            <p:ph sz="quarter" idx="11"/>
          </p:nvPr>
        </p:nvSpPr>
        <p:spPr/>
        <p:txBody>
          <a:bodyPr>
            <a:normAutofit fontScale="92500" lnSpcReduction="10000"/>
          </a:bodyPr>
          <a:lstStyle/>
          <a:p>
            <a:r>
              <a:rPr lang="en-US" dirty="0" smtClean="0"/>
              <a:t>Qt (“cute”) is a </a:t>
            </a:r>
            <a:r>
              <a:rPr lang="en-US" dirty="0"/>
              <a:t>C\C++ application </a:t>
            </a:r>
            <a:r>
              <a:rPr lang="en-US" dirty="0" smtClean="0"/>
              <a:t>framework</a:t>
            </a:r>
          </a:p>
          <a:p>
            <a:r>
              <a:rPr lang="en-US" dirty="0"/>
              <a:t>Qt is used mainly for developing GUI </a:t>
            </a:r>
            <a:r>
              <a:rPr lang="en-US" dirty="0" smtClean="0"/>
              <a:t>applications</a:t>
            </a:r>
          </a:p>
          <a:p>
            <a:r>
              <a:rPr lang="en-US" dirty="0"/>
              <a:t>Qt </a:t>
            </a:r>
            <a:r>
              <a:rPr lang="en-US" dirty="0" smtClean="0"/>
              <a:t>supports a lot of non-GUI and hardware features</a:t>
            </a:r>
          </a:p>
          <a:p>
            <a:r>
              <a:rPr lang="en-US" dirty="0" smtClean="0"/>
              <a:t>Qt is the cross-platform framework (platform independent code)</a:t>
            </a:r>
          </a:p>
          <a:p>
            <a:pPr lvl="1"/>
            <a:r>
              <a:rPr lang="en-US" dirty="0" smtClean="0"/>
              <a:t>Desktop : Windows</a:t>
            </a:r>
            <a:r>
              <a:rPr lang="en-US" dirty="0"/>
              <a:t> </a:t>
            </a:r>
            <a:r>
              <a:rPr lang="en-US" dirty="0" smtClean="0"/>
              <a:t>(32/64-bit), Linux/X11(mainly 64-bit), OS X</a:t>
            </a:r>
          </a:p>
          <a:p>
            <a:pPr lvl="1"/>
            <a:r>
              <a:rPr lang="en-US" dirty="0" smtClean="0"/>
              <a:t>Mobile devices: Android, </a:t>
            </a:r>
            <a:r>
              <a:rPr lang="en-US" dirty="0" err="1" smtClean="0"/>
              <a:t>iOS</a:t>
            </a:r>
            <a:r>
              <a:rPr lang="en-US" dirty="0" smtClean="0"/>
              <a:t>, </a:t>
            </a:r>
            <a:r>
              <a:rPr lang="en-US" dirty="0" err="1" smtClean="0"/>
              <a:t>WinRT</a:t>
            </a:r>
            <a:endParaRPr lang="ru-RU" dirty="0" smtClean="0"/>
          </a:p>
          <a:p>
            <a:r>
              <a:rPr lang="en-US" dirty="0" smtClean="0"/>
              <a:t>Qt simplifies embedded devices development:</a:t>
            </a:r>
          </a:p>
          <a:p>
            <a:pPr lvl="1"/>
            <a:r>
              <a:rPr lang="en-US" dirty="0" smtClean="0"/>
              <a:t>Automotive, Medical, Internet of Things concept</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1600" y="288357"/>
            <a:ext cx="2243138" cy="1652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9093852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CONTAINERS</a:t>
            </a:r>
            <a:endParaRPr lang="ru-RU" dirty="0"/>
          </a:p>
        </p:txBody>
      </p:sp>
      <p:sp>
        <p:nvSpPr>
          <p:cNvPr id="3" name="Content Placeholder 2"/>
          <p:cNvSpPr>
            <a:spLocks noGrp="1"/>
          </p:cNvSpPr>
          <p:nvPr>
            <p:ph sz="quarter" idx="11"/>
          </p:nvPr>
        </p:nvSpPr>
        <p:spPr/>
        <p:txBody>
          <a:bodyPr>
            <a:normAutofit/>
          </a:bodyPr>
          <a:lstStyle/>
          <a:p>
            <a:r>
              <a:rPr lang="en-US" dirty="0" smtClean="0"/>
              <a:t>To use containers add following includes:</a:t>
            </a:r>
          </a:p>
          <a:p>
            <a:pPr lvl="1"/>
            <a:r>
              <a:rPr lang="en-US" dirty="0" smtClean="0">
                <a:solidFill>
                  <a:schemeClr val="accent3"/>
                </a:solidFill>
              </a:rPr>
              <a:t>#include &lt;</a:t>
            </a:r>
            <a:r>
              <a:rPr lang="en-US" dirty="0" err="1" smtClean="0">
                <a:solidFill>
                  <a:schemeClr val="accent3"/>
                </a:solidFill>
              </a:rPr>
              <a:t>QList</a:t>
            </a:r>
            <a:r>
              <a:rPr lang="en-US" dirty="0" smtClean="0">
                <a:solidFill>
                  <a:schemeClr val="accent3"/>
                </a:solidFill>
              </a:rPr>
              <a:t>&gt;</a:t>
            </a:r>
          </a:p>
          <a:p>
            <a:pPr lvl="1"/>
            <a:r>
              <a:rPr lang="en-US" dirty="0" smtClean="0">
                <a:solidFill>
                  <a:schemeClr val="accent1"/>
                </a:solidFill>
              </a:rPr>
              <a:t>or </a:t>
            </a:r>
            <a:r>
              <a:rPr lang="en-US" dirty="0" smtClean="0">
                <a:solidFill>
                  <a:schemeClr val="accent3"/>
                </a:solidFill>
              </a:rPr>
              <a:t>#include </a:t>
            </a:r>
            <a:r>
              <a:rPr lang="en-US" dirty="0">
                <a:solidFill>
                  <a:schemeClr val="accent3"/>
                </a:solidFill>
              </a:rPr>
              <a:t>&lt;</a:t>
            </a:r>
            <a:r>
              <a:rPr lang="en-US" dirty="0" err="1" smtClean="0">
                <a:solidFill>
                  <a:schemeClr val="accent3"/>
                </a:solidFill>
              </a:rPr>
              <a:t>QLinkedList</a:t>
            </a:r>
            <a:r>
              <a:rPr lang="en-US" dirty="0" smtClean="0">
                <a:solidFill>
                  <a:schemeClr val="accent3"/>
                </a:solidFill>
              </a:rPr>
              <a:t>&gt;</a:t>
            </a:r>
          </a:p>
          <a:p>
            <a:pPr lvl="1"/>
            <a:r>
              <a:rPr lang="en-US" dirty="0" smtClean="0"/>
              <a:t>etc.</a:t>
            </a:r>
          </a:p>
          <a:p>
            <a:r>
              <a:rPr lang="en-US" dirty="0" smtClean="0"/>
              <a:t>And in .pro-file:</a:t>
            </a:r>
          </a:p>
          <a:p>
            <a:pPr lvl="1"/>
            <a:r>
              <a:rPr lang="en-US" dirty="0">
                <a:solidFill>
                  <a:schemeClr val="accent3"/>
                </a:solidFill>
              </a:rPr>
              <a:t>QT += </a:t>
            </a:r>
            <a:r>
              <a:rPr lang="en-US" dirty="0" smtClean="0">
                <a:solidFill>
                  <a:schemeClr val="accent3"/>
                </a:solidFill>
              </a:rPr>
              <a:t>core</a:t>
            </a:r>
            <a:endParaRPr lang="en-US" dirty="0" smtClean="0"/>
          </a:p>
          <a:p>
            <a:endParaRPr lang="en-US" dirty="0" smtClean="0"/>
          </a:p>
        </p:txBody>
      </p:sp>
    </p:spTree>
    <p:extLst>
      <p:ext uri="{BB962C8B-B14F-4D97-AF65-F5344CB8AC3E}">
        <p14:creationId xmlns:p14="http://schemas.microsoft.com/office/powerpoint/2010/main" val="18370349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CONTAINERS: </a:t>
            </a:r>
            <a:r>
              <a:rPr lang="en-US" dirty="0" err="1" smtClean="0">
                <a:solidFill>
                  <a:schemeClr val="accent1"/>
                </a:solidFill>
              </a:rPr>
              <a:t>QList</a:t>
            </a:r>
            <a:endParaRPr lang="ru-RU" dirty="0">
              <a:solidFill>
                <a:schemeClr val="accent1"/>
              </a:solidFill>
            </a:endParaRPr>
          </a:p>
        </p:txBody>
      </p:sp>
      <p:sp>
        <p:nvSpPr>
          <p:cNvPr id="3" name="Content Placeholder 2"/>
          <p:cNvSpPr>
            <a:spLocks noGrp="1"/>
          </p:cNvSpPr>
          <p:nvPr>
            <p:ph sz="quarter" idx="11"/>
          </p:nvPr>
        </p:nvSpPr>
        <p:spPr/>
        <p:txBody>
          <a:bodyPr>
            <a:normAutofit/>
          </a:bodyPr>
          <a:lstStyle/>
          <a:p>
            <a:r>
              <a:rPr lang="en-US" dirty="0" smtClean="0"/>
              <a:t>Add an element to </a:t>
            </a:r>
            <a:r>
              <a:rPr lang="en-US" dirty="0" err="1" smtClean="0">
                <a:solidFill>
                  <a:schemeClr val="accent3"/>
                </a:solidFill>
              </a:rPr>
              <a:t>QList</a:t>
            </a:r>
            <a:r>
              <a:rPr lang="en-US" dirty="0" smtClean="0"/>
              <a:t>:</a:t>
            </a:r>
          </a:p>
          <a:p>
            <a:pPr lvl="1"/>
            <a:r>
              <a:rPr lang="en-US" dirty="0" smtClean="0"/>
              <a:t>operator </a:t>
            </a:r>
            <a:r>
              <a:rPr lang="en-US" dirty="0" smtClean="0">
                <a:solidFill>
                  <a:schemeClr val="accent3"/>
                </a:solidFill>
              </a:rPr>
              <a:t>&lt;&lt;</a:t>
            </a:r>
          </a:p>
          <a:p>
            <a:pPr lvl="1"/>
            <a:r>
              <a:rPr lang="en-US" dirty="0" smtClean="0"/>
              <a:t>operator </a:t>
            </a:r>
            <a:r>
              <a:rPr lang="en-US" dirty="0" smtClean="0">
                <a:solidFill>
                  <a:schemeClr val="accent3"/>
                </a:solidFill>
              </a:rPr>
              <a:t>+=</a:t>
            </a:r>
          </a:p>
          <a:p>
            <a:pPr lvl="1"/>
            <a:r>
              <a:rPr lang="en-US" dirty="0" smtClean="0">
                <a:solidFill>
                  <a:schemeClr val="accent3"/>
                </a:solidFill>
              </a:rPr>
              <a:t>insert</a:t>
            </a:r>
            <a:r>
              <a:rPr lang="en-US" dirty="0" smtClean="0"/>
              <a:t> method</a:t>
            </a:r>
          </a:p>
          <a:p>
            <a:pPr lvl="1"/>
            <a:r>
              <a:rPr lang="en-US" dirty="0" smtClean="0">
                <a:solidFill>
                  <a:schemeClr val="accent3"/>
                </a:solidFill>
              </a:rPr>
              <a:t>prepend</a:t>
            </a:r>
            <a:r>
              <a:rPr lang="en-US" dirty="0" smtClean="0"/>
              <a:t> method</a:t>
            </a:r>
          </a:p>
          <a:p>
            <a:pPr lvl="1"/>
            <a:r>
              <a:rPr lang="en-US" dirty="0" smtClean="0">
                <a:solidFill>
                  <a:schemeClr val="accent3"/>
                </a:solidFill>
              </a:rPr>
              <a:t>append</a:t>
            </a:r>
            <a:r>
              <a:rPr lang="en-US" dirty="0" smtClean="0"/>
              <a:t> method</a:t>
            </a:r>
          </a:p>
          <a:p>
            <a:pPr lvl="1"/>
            <a:r>
              <a:rPr lang="en-US" dirty="0" smtClean="0"/>
              <a:t>using iterators</a:t>
            </a:r>
          </a:p>
          <a:p>
            <a:pPr marL="0" indent="0">
              <a:buNone/>
            </a:pPr>
            <a:endParaRPr lang="en-US" dirty="0" smtClean="0"/>
          </a:p>
        </p:txBody>
      </p:sp>
      <p:sp>
        <p:nvSpPr>
          <p:cNvPr id="4" name="Content Placeholder 3"/>
          <p:cNvSpPr>
            <a:spLocks noGrp="1"/>
          </p:cNvSpPr>
          <p:nvPr>
            <p:ph sz="quarter" idx="12"/>
          </p:nvPr>
        </p:nvSpPr>
        <p:spPr/>
        <p:txBody>
          <a:bodyPr/>
          <a:lstStyle/>
          <a:p>
            <a:r>
              <a:rPr lang="en-US" dirty="0"/>
              <a:t>Remove from </a:t>
            </a:r>
            <a:r>
              <a:rPr lang="en-US" dirty="0" err="1">
                <a:solidFill>
                  <a:schemeClr val="accent3"/>
                </a:solidFill>
              </a:rPr>
              <a:t>QList</a:t>
            </a:r>
            <a:r>
              <a:rPr lang="en-US" dirty="0"/>
              <a:t>:</a:t>
            </a:r>
          </a:p>
          <a:p>
            <a:pPr lvl="1"/>
            <a:r>
              <a:rPr lang="en-US" dirty="0"/>
              <a:t>operator </a:t>
            </a:r>
            <a:r>
              <a:rPr lang="en-US" dirty="0">
                <a:solidFill>
                  <a:schemeClr val="accent3"/>
                </a:solidFill>
              </a:rPr>
              <a:t>-=</a:t>
            </a:r>
          </a:p>
          <a:p>
            <a:pPr lvl="1"/>
            <a:r>
              <a:rPr lang="en-US" dirty="0" err="1">
                <a:solidFill>
                  <a:schemeClr val="accent3"/>
                </a:solidFill>
              </a:rPr>
              <a:t>removeAt</a:t>
            </a:r>
            <a:r>
              <a:rPr lang="en-US" dirty="0">
                <a:solidFill>
                  <a:schemeClr val="accent3"/>
                </a:solidFill>
              </a:rPr>
              <a:t> </a:t>
            </a:r>
            <a:r>
              <a:rPr lang="en-US" dirty="0"/>
              <a:t>method</a:t>
            </a:r>
            <a:endParaRPr lang="en-US" dirty="0">
              <a:solidFill>
                <a:schemeClr val="accent3"/>
              </a:solidFill>
            </a:endParaRPr>
          </a:p>
          <a:p>
            <a:pPr lvl="1"/>
            <a:r>
              <a:rPr lang="en-US" dirty="0" err="1">
                <a:solidFill>
                  <a:schemeClr val="accent3"/>
                </a:solidFill>
              </a:rPr>
              <a:t>removeFirst</a:t>
            </a:r>
            <a:r>
              <a:rPr lang="en-US" dirty="0"/>
              <a:t> method</a:t>
            </a:r>
          </a:p>
          <a:p>
            <a:pPr lvl="1"/>
            <a:r>
              <a:rPr lang="en-US" dirty="0" err="1">
                <a:solidFill>
                  <a:schemeClr val="accent3"/>
                </a:solidFill>
              </a:rPr>
              <a:t>removeLast</a:t>
            </a:r>
            <a:r>
              <a:rPr lang="en-US" dirty="0"/>
              <a:t> method</a:t>
            </a:r>
          </a:p>
          <a:p>
            <a:pPr lvl="1"/>
            <a:r>
              <a:rPr lang="en-US" dirty="0" err="1">
                <a:solidFill>
                  <a:schemeClr val="accent3"/>
                </a:solidFill>
              </a:rPr>
              <a:t>removeAll</a:t>
            </a:r>
            <a:r>
              <a:rPr lang="en-US" dirty="0"/>
              <a:t> method</a:t>
            </a:r>
          </a:p>
          <a:p>
            <a:pPr lvl="1"/>
            <a:r>
              <a:rPr lang="en-US" dirty="0"/>
              <a:t>using iterators</a:t>
            </a:r>
          </a:p>
          <a:p>
            <a:pPr marL="0" indent="0">
              <a:buNone/>
            </a:pPr>
            <a:endParaRPr lang="ru-RU" dirty="0"/>
          </a:p>
        </p:txBody>
      </p:sp>
    </p:spTree>
    <p:extLst>
      <p:ext uri="{BB962C8B-B14F-4D97-AF65-F5344CB8AC3E}">
        <p14:creationId xmlns:p14="http://schemas.microsoft.com/office/powerpoint/2010/main" val="22410134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CONTAINERS: </a:t>
            </a:r>
            <a:r>
              <a:rPr lang="en-US" dirty="0" smtClean="0">
                <a:solidFill>
                  <a:schemeClr val="accent1"/>
                </a:solidFill>
              </a:rPr>
              <a:t>QLIST</a:t>
            </a:r>
            <a:endParaRPr lang="en-US" dirty="0">
              <a:solidFill>
                <a:schemeClr val="accent1"/>
              </a:solidFill>
            </a:endParaRPr>
          </a:p>
        </p:txBody>
      </p:sp>
      <p:sp>
        <p:nvSpPr>
          <p:cNvPr id="3" name="Content Placeholder 2"/>
          <p:cNvSpPr>
            <a:spLocks noGrp="1"/>
          </p:cNvSpPr>
          <p:nvPr>
            <p:ph sz="quarter" idx="12"/>
          </p:nvPr>
        </p:nvSpPr>
        <p:spPr/>
        <p:txBody>
          <a:bodyPr/>
          <a:lstStyle/>
          <a:p>
            <a:r>
              <a:rPr lang="en-US" dirty="0" smtClean="0"/>
              <a:t>What will be displayed?</a:t>
            </a:r>
            <a:endParaRPr lang="ru-RU" dirty="0"/>
          </a:p>
        </p:txBody>
      </p:sp>
      <p:sp>
        <p:nvSpPr>
          <p:cNvPr id="6" name="Rectangle 1"/>
          <p:cNvSpPr>
            <a:spLocks noChangeArrowheads="1"/>
          </p:cNvSpPr>
          <p:nvPr/>
        </p:nvSpPr>
        <p:spPr bwMode="auto">
          <a:xfrm>
            <a:off x="149626" y="955531"/>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lvl="0" defTabSz="914400" eaLnBrk="0" fontAlgn="base" hangingPunct="0">
              <a:spcBef>
                <a:spcPct val="0"/>
              </a:spcBef>
              <a:spcAft>
                <a:spcPct val="0"/>
              </a:spcAft>
            </a:pPr>
            <a:r>
              <a:rPr lang="en-US" sz="1200" b="1" dirty="0" err="1">
                <a:solidFill>
                  <a:srgbClr val="9876AA"/>
                </a:solidFill>
                <a:latin typeface="Courier New" panose="02070309020205020404" pitchFamily="49" charset="0"/>
                <a:cs typeface="Courier New" panose="02070309020205020404" pitchFamily="49" charset="0"/>
              </a:rPr>
              <a:t>QList</a:t>
            </a:r>
            <a:r>
              <a:rPr lang="en-US" sz="1200" b="1" dirty="0">
                <a:solidFill>
                  <a:srgbClr val="A9B7C6"/>
                </a:solidFill>
                <a:latin typeface="Courier New" panose="02070309020205020404" pitchFamily="49" charset="0"/>
                <a:cs typeface="Courier New" panose="02070309020205020404" pitchFamily="49" charset="0"/>
              </a:rPr>
              <a:t>&lt;</a:t>
            </a:r>
            <a:r>
              <a:rPr lang="en-US" sz="1200" b="1" dirty="0">
                <a:solidFill>
                  <a:srgbClr val="CC7832"/>
                </a:solidFill>
                <a:latin typeface="Courier New" panose="02070309020205020404" pitchFamily="49" charset="0"/>
                <a:cs typeface="Courier New" panose="02070309020205020404" pitchFamily="49" charset="0"/>
              </a:rPr>
              <a:t>int</a:t>
            </a:r>
            <a:r>
              <a:rPr lang="en-US" sz="1200" b="1" dirty="0">
                <a:solidFill>
                  <a:srgbClr val="A9B7C6"/>
                </a:solidFill>
                <a:latin typeface="Courier New" panose="02070309020205020404" pitchFamily="49" charset="0"/>
                <a:cs typeface="Courier New" panose="02070309020205020404" pitchFamily="49" charset="0"/>
              </a:rPr>
              <a:t>&gt; list1;</a:t>
            </a:r>
          </a:p>
          <a:p>
            <a:pPr lvl="0" defTabSz="914400" eaLnBrk="0" fontAlgn="base" hangingPunct="0">
              <a:spcBef>
                <a:spcPct val="0"/>
              </a:spcBef>
              <a:spcAft>
                <a:spcPct val="0"/>
              </a:spcAft>
            </a:pPr>
            <a:r>
              <a:rPr lang="en-US" sz="1200" b="1" dirty="0">
                <a:solidFill>
                  <a:srgbClr val="A9B7C6"/>
                </a:solidFill>
                <a:latin typeface="Courier New" panose="02070309020205020404" pitchFamily="49" charset="0"/>
                <a:cs typeface="Courier New" panose="02070309020205020404" pitchFamily="49" charset="0"/>
              </a:rPr>
              <a:t>list1 &lt;&lt; -</a:t>
            </a:r>
            <a:r>
              <a:rPr lang="en-US" sz="1200" b="1" dirty="0">
                <a:solidFill>
                  <a:srgbClr val="6897BB"/>
                </a:solidFill>
                <a:latin typeface="Courier New" panose="02070309020205020404" pitchFamily="49" charset="0"/>
                <a:cs typeface="Courier New" panose="02070309020205020404" pitchFamily="49" charset="0"/>
              </a:rPr>
              <a:t>2</a:t>
            </a:r>
            <a:r>
              <a:rPr lang="en-US" sz="1200" b="1" dirty="0">
                <a:solidFill>
                  <a:srgbClr val="C0C0C0"/>
                </a:solidFill>
                <a:latin typeface="Courier New" pitchFamily="49" charset="0"/>
                <a:cs typeface="Courier New" pitchFamily="49" charset="0"/>
              </a:rPr>
              <a:t> </a:t>
            </a:r>
            <a:r>
              <a:rPr lang="en-US" sz="1200" b="1" dirty="0">
                <a:solidFill>
                  <a:srgbClr val="A9B7C6"/>
                </a:solidFill>
                <a:latin typeface="Courier New" panose="02070309020205020404" pitchFamily="49" charset="0"/>
                <a:cs typeface="Courier New" panose="02070309020205020404" pitchFamily="49" charset="0"/>
              </a:rPr>
              <a:t>&lt;&lt; -</a:t>
            </a:r>
            <a:r>
              <a:rPr lang="en-US" sz="1200" b="1" dirty="0">
                <a:solidFill>
                  <a:srgbClr val="6897BB"/>
                </a:solidFill>
                <a:latin typeface="Courier New" panose="02070309020205020404" pitchFamily="49" charset="0"/>
                <a:cs typeface="Courier New" panose="02070309020205020404" pitchFamily="49" charset="0"/>
              </a:rPr>
              <a:t>1</a:t>
            </a:r>
            <a:r>
              <a:rPr lang="en-US" sz="1200" b="1" dirty="0">
                <a:solidFill>
                  <a:srgbClr val="C0C0C0"/>
                </a:solidFill>
                <a:latin typeface="Courier New" pitchFamily="49" charset="0"/>
                <a:cs typeface="Courier New" pitchFamily="49" charset="0"/>
              </a:rPr>
              <a:t> </a:t>
            </a:r>
            <a:r>
              <a:rPr lang="en-US" sz="1200" b="1" dirty="0">
                <a:solidFill>
                  <a:srgbClr val="A9B7C6"/>
                </a:solidFill>
                <a:latin typeface="Courier New" panose="02070309020205020404" pitchFamily="49" charset="0"/>
                <a:cs typeface="Courier New" panose="02070309020205020404" pitchFamily="49" charset="0"/>
              </a:rPr>
              <a:t>&lt;&lt;</a:t>
            </a:r>
            <a:r>
              <a:rPr lang="en-US" sz="1200" b="1" dirty="0">
                <a:solidFill>
                  <a:srgbClr val="C0C0C0"/>
                </a:solidFill>
                <a:latin typeface="Courier New" pitchFamily="49" charset="0"/>
                <a:cs typeface="Courier New" pitchFamily="49" charset="0"/>
              </a:rPr>
              <a:t> </a:t>
            </a:r>
            <a:r>
              <a:rPr lang="en-US" sz="1200" b="1" dirty="0">
                <a:solidFill>
                  <a:srgbClr val="6897BB"/>
                </a:solidFill>
                <a:latin typeface="Courier New" panose="02070309020205020404" pitchFamily="49" charset="0"/>
                <a:cs typeface="Courier New" panose="02070309020205020404" pitchFamily="49" charset="0"/>
              </a:rPr>
              <a:t>0</a:t>
            </a:r>
            <a:r>
              <a:rPr lang="en-US" sz="1200"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sz="1200" b="1" dirty="0" err="1">
                <a:solidFill>
                  <a:srgbClr val="6897BB"/>
                </a:solidFill>
                <a:latin typeface="Courier New" panose="02070309020205020404" pitchFamily="49" charset="0"/>
                <a:cs typeface="Courier New" panose="02070309020205020404" pitchFamily="49" charset="0"/>
              </a:rPr>
              <a:t>qDebug</a:t>
            </a:r>
            <a:r>
              <a:rPr lang="en-US" sz="1200" b="1" dirty="0">
                <a:solidFill>
                  <a:srgbClr val="A9B7C6"/>
                </a:solidFill>
                <a:latin typeface="Courier New" panose="02070309020205020404" pitchFamily="49" charset="0"/>
                <a:cs typeface="Courier New" panose="02070309020205020404" pitchFamily="49" charset="0"/>
              </a:rPr>
              <a:t>() &lt;&lt; list1; </a:t>
            </a:r>
            <a:r>
              <a:rPr lang="en-US" sz="1200" b="1" dirty="0">
                <a:latin typeface="Courier New" pitchFamily="49" charset="0"/>
                <a:cs typeface="Courier New" pitchFamily="49" charset="0"/>
              </a:rPr>
              <a:t/>
            </a:r>
            <a:br>
              <a:rPr lang="en-US" sz="1200" b="1" dirty="0">
                <a:latin typeface="Courier New" pitchFamily="49" charset="0"/>
                <a:cs typeface="Courier New" pitchFamily="49" charset="0"/>
              </a:rPr>
            </a:br>
            <a:endParaRPr lang="en-US" sz="1200" b="1" dirty="0" smtClean="0">
              <a:latin typeface="Courier New" pitchFamily="49" charset="0"/>
              <a:cs typeface="Courier New" pitchFamily="49" charset="0"/>
            </a:endParaRPr>
          </a:p>
          <a:p>
            <a:pPr lvl="0" defTabSz="914400" eaLnBrk="0" fontAlgn="base" hangingPunct="0">
              <a:spcBef>
                <a:spcPct val="0"/>
              </a:spcBef>
              <a:spcAft>
                <a:spcPct val="0"/>
              </a:spcAft>
            </a:pPr>
            <a:r>
              <a:rPr lang="en-US" sz="1200" b="1" dirty="0" err="1">
                <a:solidFill>
                  <a:srgbClr val="9876AA"/>
                </a:solidFill>
                <a:latin typeface="Courier New" panose="02070309020205020404" pitchFamily="49" charset="0"/>
                <a:cs typeface="Courier New" panose="02070309020205020404" pitchFamily="49" charset="0"/>
              </a:rPr>
              <a:t>QList</a:t>
            </a:r>
            <a:r>
              <a:rPr lang="en-US" sz="1200" b="1" dirty="0">
                <a:solidFill>
                  <a:srgbClr val="A9B7C6"/>
                </a:solidFill>
                <a:latin typeface="Courier New" panose="02070309020205020404" pitchFamily="49" charset="0"/>
                <a:cs typeface="Courier New" panose="02070309020205020404" pitchFamily="49" charset="0"/>
              </a:rPr>
              <a:t>&lt;</a:t>
            </a:r>
            <a:r>
              <a:rPr lang="en-US" sz="1200" b="1" dirty="0">
                <a:solidFill>
                  <a:srgbClr val="CC7832"/>
                </a:solidFill>
                <a:latin typeface="Courier New" panose="02070309020205020404" pitchFamily="49" charset="0"/>
                <a:cs typeface="Courier New" panose="02070309020205020404" pitchFamily="49" charset="0"/>
              </a:rPr>
              <a:t>int</a:t>
            </a:r>
            <a:r>
              <a:rPr lang="en-US" sz="1200" b="1" dirty="0">
                <a:solidFill>
                  <a:srgbClr val="A9B7C6"/>
                </a:solidFill>
                <a:latin typeface="Courier New" panose="02070309020205020404" pitchFamily="49" charset="0"/>
                <a:cs typeface="Courier New" panose="02070309020205020404" pitchFamily="49" charset="0"/>
              </a:rPr>
              <a:t>&gt; list2;</a:t>
            </a:r>
          </a:p>
          <a:p>
            <a:pPr lvl="0" defTabSz="914400" eaLnBrk="0" fontAlgn="base" hangingPunct="0">
              <a:spcBef>
                <a:spcPct val="0"/>
              </a:spcBef>
              <a:spcAft>
                <a:spcPct val="0"/>
              </a:spcAft>
            </a:pPr>
            <a:r>
              <a:rPr lang="en-US" sz="1200" b="1" dirty="0">
                <a:solidFill>
                  <a:srgbClr val="CC7832"/>
                </a:solidFill>
                <a:latin typeface="Courier New" panose="02070309020205020404" pitchFamily="49" charset="0"/>
                <a:cs typeface="Courier New" panose="02070309020205020404" pitchFamily="49" charset="0"/>
              </a:rPr>
              <a:t>for</a:t>
            </a:r>
            <a:r>
              <a:rPr lang="en-US" sz="1200" b="1" dirty="0" smtClean="0">
                <a:solidFill>
                  <a:srgbClr val="C0C0C0"/>
                </a:solidFill>
                <a:latin typeface="Courier New" pitchFamily="49" charset="0"/>
                <a:cs typeface="Courier New" pitchFamily="49" charset="0"/>
              </a:rPr>
              <a:t> </a:t>
            </a:r>
            <a:r>
              <a:rPr lang="en-US" sz="1200" b="1" dirty="0">
                <a:solidFill>
                  <a:srgbClr val="A9B7C6"/>
                </a:solidFill>
                <a:latin typeface="Courier New" panose="02070309020205020404" pitchFamily="49" charset="0"/>
                <a:cs typeface="Courier New" panose="02070309020205020404" pitchFamily="49" charset="0"/>
              </a:rPr>
              <a:t>(</a:t>
            </a:r>
            <a:r>
              <a:rPr lang="en-US" sz="1200" b="1" dirty="0">
                <a:solidFill>
                  <a:srgbClr val="CC7832"/>
                </a:solidFill>
                <a:latin typeface="Courier New" panose="02070309020205020404" pitchFamily="49" charset="0"/>
                <a:cs typeface="Courier New" panose="02070309020205020404" pitchFamily="49" charset="0"/>
              </a:rPr>
              <a:t>int</a:t>
            </a:r>
            <a:r>
              <a:rPr lang="en-US" sz="1200" b="1" dirty="0">
                <a:solidFill>
                  <a:srgbClr val="C0C0C0"/>
                </a:solidFill>
                <a:latin typeface="Courier New" pitchFamily="49" charset="0"/>
                <a:cs typeface="Courier New" pitchFamily="49" charset="0"/>
              </a:rPr>
              <a:t> </a:t>
            </a:r>
            <a:r>
              <a:rPr lang="en-US" sz="1200" b="1" dirty="0" err="1">
                <a:solidFill>
                  <a:srgbClr val="A9B7C6"/>
                </a:solidFill>
                <a:latin typeface="Courier New" panose="02070309020205020404" pitchFamily="49" charset="0"/>
                <a:cs typeface="Courier New" panose="02070309020205020404" pitchFamily="49" charset="0"/>
              </a:rPr>
              <a:t>i</a:t>
            </a:r>
            <a:r>
              <a:rPr lang="en-US" sz="1200" b="1" dirty="0">
                <a:solidFill>
                  <a:srgbClr val="A9B7C6"/>
                </a:solidFill>
                <a:latin typeface="Courier New" panose="02070309020205020404" pitchFamily="49" charset="0"/>
                <a:cs typeface="Courier New" panose="02070309020205020404" pitchFamily="49" charset="0"/>
              </a:rPr>
              <a:t> = </a:t>
            </a:r>
            <a:r>
              <a:rPr lang="en-US" sz="1200" b="1" dirty="0">
                <a:solidFill>
                  <a:srgbClr val="6897BB"/>
                </a:solidFill>
                <a:latin typeface="Courier New" panose="02070309020205020404" pitchFamily="49" charset="0"/>
                <a:cs typeface="Courier New" panose="02070309020205020404" pitchFamily="49" charset="0"/>
              </a:rPr>
              <a:t>0</a:t>
            </a:r>
            <a:r>
              <a:rPr lang="en-US" sz="1200" b="1" dirty="0">
                <a:solidFill>
                  <a:srgbClr val="A9B7C6"/>
                </a:solidFill>
                <a:latin typeface="Courier New" panose="02070309020205020404" pitchFamily="49" charset="0"/>
                <a:cs typeface="Courier New" panose="02070309020205020404" pitchFamily="49" charset="0"/>
              </a:rPr>
              <a:t>;</a:t>
            </a:r>
            <a:r>
              <a:rPr lang="en-US" sz="1200" b="1" dirty="0">
                <a:solidFill>
                  <a:srgbClr val="C0C0C0"/>
                </a:solidFill>
                <a:latin typeface="Courier New" pitchFamily="49" charset="0"/>
                <a:cs typeface="Courier New" pitchFamily="49" charset="0"/>
              </a:rPr>
              <a:t> </a:t>
            </a:r>
            <a:r>
              <a:rPr lang="en-US" sz="1200" b="1" dirty="0" err="1">
                <a:solidFill>
                  <a:srgbClr val="A9B7C6"/>
                </a:solidFill>
                <a:latin typeface="Courier New" panose="02070309020205020404" pitchFamily="49" charset="0"/>
                <a:cs typeface="Courier New" panose="02070309020205020404" pitchFamily="49" charset="0"/>
              </a:rPr>
              <a:t>i</a:t>
            </a:r>
            <a:r>
              <a:rPr lang="en-US" sz="1200" b="1" dirty="0">
                <a:solidFill>
                  <a:srgbClr val="A9B7C6"/>
                </a:solidFill>
                <a:latin typeface="Courier New" panose="02070309020205020404" pitchFamily="49" charset="0"/>
                <a:cs typeface="Courier New" panose="02070309020205020404" pitchFamily="49" charset="0"/>
              </a:rPr>
              <a:t> &lt; </a:t>
            </a:r>
            <a:r>
              <a:rPr lang="en-US" sz="1200" b="1" dirty="0">
                <a:solidFill>
                  <a:srgbClr val="6897BB"/>
                </a:solidFill>
                <a:latin typeface="Courier New" panose="02070309020205020404" pitchFamily="49" charset="0"/>
                <a:cs typeface="Courier New" panose="02070309020205020404" pitchFamily="49" charset="0"/>
              </a:rPr>
              <a:t>10</a:t>
            </a:r>
            <a:r>
              <a:rPr lang="en-US" sz="1200" b="1" dirty="0">
                <a:solidFill>
                  <a:srgbClr val="A9B7C6"/>
                </a:solidFill>
                <a:latin typeface="Courier New" panose="02070309020205020404" pitchFamily="49" charset="0"/>
                <a:cs typeface="Courier New" panose="02070309020205020404" pitchFamily="49" charset="0"/>
              </a:rPr>
              <a:t>; ++</a:t>
            </a:r>
            <a:r>
              <a:rPr lang="en-US" sz="1200" b="1" dirty="0" err="1">
                <a:solidFill>
                  <a:srgbClr val="A9B7C6"/>
                </a:solidFill>
                <a:latin typeface="Courier New" panose="02070309020205020404" pitchFamily="49" charset="0"/>
                <a:cs typeface="Courier New" panose="02070309020205020404" pitchFamily="49" charset="0"/>
              </a:rPr>
              <a:t>i</a:t>
            </a:r>
            <a:r>
              <a:rPr lang="en-US" sz="1200" b="1" dirty="0">
                <a:solidFill>
                  <a:srgbClr val="A9B7C6"/>
                </a:solidFill>
                <a:latin typeface="Courier New" panose="02070309020205020404" pitchFamily="49" charset="0"/>
                <a:cs typeface="Courier New" panose="02070309020205020404" pitchFamily="49" charset="0"/>
              </a:rPr>
              <a:t>) list2 += </a:t>
            </a:r>
            <a:r>
              <a:rPr lang="en-US" sz="1200" b="1" dirty="0" err="1">
                <a:solidFill>
                  <a:srgbClr val="A9B7C6"/>
                </a:solidFill>
                <a:latin typeface="Courier New" panose="02070309020205020404" pitchFamily="49" charset="0"/>
                <a:cs typeface="Courier New" panose="02070309020205020404" pitchFamily="49" charset="0"/>
              </a:rPr>
              <a:t>i</a:t>
            </a:r>
            <a:r>
              <a:rPr lang="en-US" sz="1200" b="1" dirty="0">
                <a:solidFill>
                  <a:srgbClr val="A9B7C6"/>
                </a:solidFill>
                <a:latin typeface="Courier New" panose="02070309020205020404" pitchFamily="49" charset="0"/>
                <a:cs typeface="Courier New" panose="02070309020205020404" pitchFamily="49" charset="0"/>
              </a:rPr>
              <a:t> + </a:t>
            </a:r>
            <a:r>
              <a:rPr lang="en-US" sz="1200" b="1" dirty="0">
                <a:solidFill>
                  <a:srgbClr val="6897BB"/>
                </a:solidFill>
                <a:latin typeface="Courier New" panose="02070309020205020404" pitchFamily="49" charset="0"/>
                <a:cs typeface="Courier New" panose="02070309020205020404" pitchFamily="49" charset="0"/>
              </a:rPr>
              <a:t>1</a:t>
            </a:r>
            <a:r>
              <a:rPr lang="en-US" sz="1200"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sz="1200" b="1" dirty="0" err="1">
                <a:solidFill>
                  <a:srgbClr val="6897BB"/>
                </a:solidFill>
                <a:latin typeface="Courier New" panose="02070309020205020404" pitchFamily="49" charset="0"/>
                <a:cs typeface="Courier New" panose="02070309020205020404" pitchFamily="49" charset="0"/>
              </a:rPr>
              <a:t>qDebug</a:t>
            </a:r>
            <a:r>
              <a:rPr lang="en-US" sz="1200" b="1" dirty="0">
                <a:solidFill>
                  <a:srgbClr val="A9B7C6"/>
                </a:solidFill>
                <a:latin typeface="Courier New" panose="02070309020205020404" pitchFamily="49" charset="0"/>
                <a:cs typeface="Courier New" panose="02070309020205020404" pitchFamily="49" charset="0"/>
              </a:rPr>
              <a:t>() &lt;&lt; list2; </a:t>
            </a:r>
          </a:p>
          <a:p>
            <a:pPr lvl="0" defTabSz="914400" eaLnBrk="0" fontAlgn="base" hangingPunct="0">
              <a:spcBef>
                <a:spcPct val="0"/>
              </a:spcBef>
              <a:spcAft>
                <a:spcPct val="0"/>
              </a:spcAft>
            </a:pPr>
            <a:r>
              <a:rPr lang="en-US" sz="1200" b="1" dirty="0">
                <a:latin typeface="Courier New" pitchFamily="49" charset="0"/>
                <a:cs typeface="Courier New" pitchFamily="49" charset="0"/>
              </a:rPr>
              <a:t/>
            </a:r>
            <a:br>
              <a:rPr lang="en-US" sz="1200" b="1" dirty="0">
                <a:latin typeface="Courier New" pitchFamily="49" charset="0"/>
                <a:cs typeface="Courier New" pitchFamily="49" charset="0"/>
              </a:rPr>
            </a:br>
            <a:r>
              <a:rPr lang="en-US" sz="1200" b="1" dirty="0" err="1">
                <a:solidFill>
                  <a:srgbClr val="9876AA"/>
                </a:solidFill>
                <a:latin typeface="Courier New" panose="02070309020205020404" pitchFamily="49" charset="0"/>
                <a:cs typeface="Courier New" panose="02070309020205020404" pitchFamily="49" charset="0"/>
              </a:rPr>
              <a:t>QList</a:t>
            </a:r>
            <a:r>
              <a:rPr lang="en-US" sz="1200" b="1" dirty="0">
                <a:solidFill>
                  <a:srgbClr val="A9B7C6"/>
                </a:solidFill>
                <a:latin typeface="Courier New" panose="02070309020205020404" pitchFamily="49" charset="0"/>
                <a:cs typeface="Courier New" panose="02070309020205020404" pitchFamily="49" charset="0"/>
              </a:rPr>
              <a:t>&lt;</a:t>
            </a:r>
            <a:r>
              <a:rPr lang="en-US" sz="1200" b="1" dirty="0">
                <a:solidFill>
                  <a:srgbClr val="CC7832"/>
                </a:solidFill>
                <a:latin typeface="Courier New" panose="02070309020205020404" pitchFamily="49" charset="0"/>
                <a:cs typeface="Courier New" panose="02070309020205020404" pitchFamily="49" charset="0"/>
              </a:rPr>
              <a:t>int</a:t>
            </a:r>
            <a:r>
              <a:rPr lang="en-US" sz="1200" b="1" dirty="0">
                <a:solidFill>
                  <a:srgbClr val="A9B7C6"/>
                </a:solidFill>
                <a:latin typeface="Courier New" panose="02070309020205020404" pitchFamily="49" charset="0"/>
                <a:cs typeface="Courier New" panose="02070309020205020404" pitchFamily="49" charset="0"/>
              </a:rPr>
              <a:t>&gt; list3;</a:t>
            </a:r>
          </a:p>
          <a:p>
            <a:pPr defTabSz="914400" eaLnBrk="0" fontAlgn="base" hangingPunct="0">
              <a:spcBef>
                <a:spcPct val="0"/>
              </a:spcBef>
              <a:spcAft>
                <a:spcPct val="0"/>
              </a:spcAft>
            </a:pPr>
            <a:r>
              <a:rPr lang="en-US" sz="1200" b="1" dirty="0">
                <a:solidFill>
                  <a:srgbClr val="A9B7C6"/>
                </a:solidFill>
                <a:latin typeface="Courier New" panose="02070309020205020404" pitchFamily="49" charset="0"/>
                <a:cs typeface="Courier New" panose="02070309020205020404" pitchFamily="49" charset="0"/>
              </a:rPr>
              <a:t>list3 = list1 + list2;</a:t>
            </a:r>
          </a:p>
          <a:p>
            <a:pPr lvl="0" defTabSz="914400" eaLnBrk="0" fontAlgn="base" hangingPunct="0">
              <a:spcBef>
                <a:spcPct val="0"/>
              </a:spcBef>
              <a:spcAft>
                <a:spcPct val="0"/>
              </a:spcAft>
            </a:pPr>
            <a:r>
              <a:rPr lang="en-US" sz="1200" b="1" dirty="0" err="1">
                <a:solidFill>
                  <a:srgbClr val="6897BB"/>
                </a:solidFill>
                <a:latin typeface="Courier New" panose="02070309020205020404" pitchFamily="49" charset="0"/>
                <a:cs typeface="Courier New" panose="02070309020205020404" pitchFamily="49" charset="0"/>
              </a:rPr>
              <a:t>qDebug</a:t>
            </a:r>
            <a:r>
              <a:rPr lang="en-US" sz="1200" b="1" dirty="0">
                <a:solidFill>
                  <a:srgbClr val="A9B7C6"/>
                </a:solidFill>
                <a:latin typeface="Courier New" panose="02070309020205020404" pitchFamily="49" charset="0"/>
                <a:cs typeface="Courier New" panose="02070309020205020404" pitchFamily="49" charset="0"/>
              </a:rPr>
              <a:t>() &lt;&lt; list3; </a:t>
            </a:r>
          </a:p>
          <a:p>
            <a:pPr lvl="0" defTabSz="914400" eaLnBrk="0" fontAlgn="base" hangingPunct="0">
              <a:spcBef>
                <a:spcPct val="0"/>
              </a:spcBef>
              <a:spcAft>
                <a:spcPct val="0"/>
              </a:spcAft>
            </a:pPr>
            <a:r>
              <a:rPr lang="en-US" sz="1200" b="1" dirty="0">
                <a:latin typeface="Courier New" pitchFamily="49" charset="0"/>
                <a:cs typeface="Courier New" pitchFamily="49" charset="0"/>
              </a:rPr>
              <a:t/>
            </a:r>
            <a:br>
              <a:rPr lang="en-US" sz="1200" b="1" dirty="0">
                <a:latin typeface="Courier New" pitchFamily="49" charset="0"/>
                <a:cs typeface="Courier New" pitchFamily="49" charset="0"/>
              </a:rPr>
            </a:br>
            <a:r>
              <a:rPr lang="en-US" sz="1200" b="1" dirty="0">
                <a:solidFill>
                  <a:srgbClr val="A9B7C6"/>
                </a:solidFill>
                <a:latin typeface="Courier New" panose="02070309020205020404" pitchFamily="49" charset="0"/>
                <a:cs typeface="Courier New" panose="02070309020205020404" pitchFamily="49" charset="0"/>
              </a:rPr>
              <a:t>list3.prepend(-</a:t>
            </a:r>
            <a:r>
              <a:rPr lang="en-US" sz="1200" b="1" dirty="0">
                <a:solidFill>
                  <a:srgbClr val="6897BB"/>
                </a:solidFill>
                <a:latin typeface="Courier New" panose="02070309020205020404" pitchFamily="49" charset="0"/>
                <a:cs typeface="Courier New" panose="02070309020205020404" pitchFamily="49" charset="0"/>
              </a:rPr>
              <a:t>3</a:t>
            </a:r>
            <a:r>
              <a:rPr lang="en-US" sz="1200"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sz="1200" b="1" dirty="0" err="1">
                <a:solidFill>
                  <a:srgbClr val="6897BB"/>
                </a:solidFill>
                <a:latin typeface="Courier New" panose="02070309020205020404" pitchFamily="49" charset="0"/>
                <a:cs typeface="Courier New" panose="02070309020205020404" pitchFamily="49" charset="0"/>
              </a:rPr>
              <a:t>qDebug</a:t>
            </a:r>
            <a:r>
              <a:rPr lang="en-US" sz="1200" b="1" dirty="0">
                <a:solidFill>
                  <a:srgbClr val="A9B7C6"/>
                </a:solidFill>
                <a:latin typeface="Courier New" panose="02070309020205020404" pitchFamily="49" charset="0"/>
                <a:cs typeface="Courier New" panose="02070309020205020404" pitchFamily="49" charset="0"/>
              </a:rPr>
              <a:t>() &lt;&lt; list3.first(); </a:t>
            </a:r>
          </a:p>
          <a:p>
            <a:pPr lvl="0" defTabSz="914400" eaLnBrk="0" fontAlgn="base" hangingPunct="0">
              <a:spcBef>
                <a:spcPct val="0"/>
              </a:spcBef>
              <a:spcAft>
                <a:spcPct val="0"/>
              </a:spcAft>
            </a:pPr>
            <a:r>
              <a:rPr lang="en-US" sz="1200" b="1" dirty="0">
                <a:latin typeface="Courier New" pitchFamily="49" charset="0"/>
                <a:cs typeface="Courier New" pitchFamily="49" charset="0"/>
              </a:rPr>
              <a:t/>
            </a:r>
            <a:br>
              <a:rPr lang="en-US" sz="1200" b="1" dirty="0">
                <a:latin typeface="Courier New" pitchFamily="49" charset="0"/>
                <a:cs typeface="Courier New" pitchFamily="49" charset="0"/>
              </a:rPr>
            </a:br>
            <a:r>
              <a:rPr lang="en-US" sz="1200" b="1" dirty="0">
                <a:solidFill>
                  <a:srgbClr val="A9B7C6"/>
                </a:solidFill>
                <a:latin typeface="Courier New" panose="02070309020205020404" pitchFamily="49" charset="0"/>
                <a:cs typeface="Courier New" panose="02070309020205020404" pitchFamily="49" charset="0"/>
              </a:rPr>
              <a:t>list1.last() = -</a:t>
            </a:r>
            <a:r>
              <a:rPr lang="en-US" sz="1200" b="1" dirty="0" smtClean="0">
                <a:solidFill>
                  <a:srgbClr val="6897BB"/>
                </a:solidFill>
                <a:latin typeface="Courier New" panose="02070309020205020404" pitchFamily="49" charset="0"/>
                <a:cs typeface="Courier New" panose="02070309020205020404" pitchFamily="49" charset="0"/>
              </a:rPr>
              <a:t>1</a:t>
            </a:r>
            <a:r>
              <a:rPr lang="en-US" sz="1200"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sz="1200" b="1" dirty="0" err="1">
                <a:solidFill>
                  <a:srgbClr val="6897BB"/>
                </a:solidFill>
                <a:latin typeface="Courier New" panose="02070309020205020404" pitchFamily="49" charset="0"/>
                <a:cs typeface="Courier New" panose="02070309020205020404" pitchFamily="49" charset="0"/>
              </a:rPr>
              <a:t>qDebug</a:t>
            </a:r>
            <a:r>
              <a:rPr lang="en-US" sz="1200" b="1" dirty="0">
                <a:solidFill>
                  <a:srgbClr val="A9B7C6"/>
                </a:solidFill>
                <a:latin typeface="Courier New" panose="02070309020205020404" pitchFamily="49" charset="0"/>
                <a:cs typeface="Courier New" panose="02070309020205020404" pitchFamily="49" charset="0"/>
              </a:rPr>
              <a:t>() &lt;&lt; list1;</a:t>
            </a:r>
          </a:p>
        </p:txBody>
      </p:sp>
    </p:spTree>
    <p:extLst>
      <p:ext uri="{BB962C8B-B14F-4D97-AF65-F5344CB8AC3E}">
        <p14:creationId xmlns:p14="http://schemas.microsoft.com/office/powerpoint/2010/main" val="165691868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CONTAINERS: </a:t>
            </a:r>
            <a:r>
              <a:rPr lang="en-US" dirty="0" smtClean="0">
                <a:solidFill>
                  <a:schemeClr val="accent1"/>
                </a:solidFill>
              </a:rPr>
              <a:t>ITERATORS</a:t>
            </a:r>
            <a:endParaRPr lang="ru-RU" dirty="0">
              <a:solidFill>
                <a:schemeClr val="accent1"/>
              </a:solidFill>
            </a:endParaRPr>
          </a:p>
        </p:txBody>
      </p:sp>
      <p:sp>
        <p:nvSpPr>
          <p:cNvPr id="3" name="Content Placeholder 2"/>
          <p:cNvSpPr>
            <a:spLocks noGrp="1"/>
          </p:cNvSpPr>
          <p:nvPr>
            <p:ph sz="quarter" idx="11"/>
          </p:nvPr>
        </p:nvSpPr>
        <p:spPr/>
        <p:txBody>
          <a:bodyPr>
            <a:normAutofit/>
          </a:bodyPr>
          <a:lstStyle/>
          <a:p>
            <a:r>
              <a:rPr lang="en-US" dirty="0"/>
              <a:t>Y</a:t>
            </a:r>
            <a:r>
              <a:rPr lang="en-US" dirty="0" smtClean="0"/>
              <a:t>ou </a:t>
            </a:r>
            <a:r>
              <a:rPr lang="en-US" dirty="0"/>
              <a:t>can use one of two types of iterators</a:t>
            </a:r>
            <a:r>
              <a:rPr lang="en-US" dirty="0" smtClean="0"/>
              <a:t>:</a:t>
            </a:r>
          </a:p>
          <a:p>
            <a:pPr lvl="1"/>
            <a:r>
              <a:rPr lang="en-US" dirty="0" smtClean="0"/>
              <a:t>STL-style iterators</a:t>
            </a:r>
          </a:p>
          <a:p>
            <a:pPr lvl="1"/>
            <a:r>
              <a:rPr lang="en-US" dirty="0" smtClean="0"/>
              <a:t>Java-style iterators</a:t>
            </a:r>
          </a:p>
          <a:p>
            <a:pPr lvl="1"/>
            <a:endParaRPr lang="en-US" dirty="0"/>
          </a:p>
          <a:p>
            <a:r>
              <a:rPr lang="en-US" dirty="0" smtClean="0"/>
              <a:t>There are methods to convert Qt containers to STL containers.</a:t>
            </a:r>
          </a:p>
        </p:txBody>
      </p:sp>
    </p:spTree>
    <p:extLst>
      <p:ext uri="{BB962C8B-B14F-4D97-AF65-F5344CB8AC3E}">
        <p14:creationId xmlns:p14="http://schemas.microsoft.com/office/powerpoint/2010/main" val="18137896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CONTAINERS</a:t>
            </a:r>
            <a:r>
              <a:rPr lang="en-US" dirty="0"/>
              <a:t>: </a:t>
            </a:r>
            <a:r>
              <a:rPr lang="en-US" dirty="0">
                <a:solidFill>
                  <a:schemeClr val="accent1"/>
                </a:solidFill>
              </a:rPr>
              <a:t>STL-STYLE ITERATORS</a:t>
            </a:r>
          </a:p>
        </p:txBody>
      </p:sp>
      <p:sp>
        <p:nvSpPr>
          <p:cNvPr id="6" name="Rectangle 1"/>
          <p:cNvSpPr>
            <a:spLocks noChangeArrowheads="1"/>
          </p:cNvSpPr>
          <p:nvPr/>
        </p:nvSpPr>
        <p:spPr bwMode="auto">
          <a:xfrm>
            <a:off x="149626" y="955531"/>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lvl="0" defTabSz="914400" eaLnBrk="0" fontAlgn="base" hangingPunct="0">
              <a:spcBef>
                <a:spcPct val="0"/>
              </a:spcBef>
              <a:spcAft>
                <a:spcPct val="0"/>
              </a:spcAft>
            </a:pPr>
            <a:r>
              <a:rPr lang="en-US" sz="1200" b="1" dirty="0" err="1" smtClean="0">
                <a:solidFill>
                  <a:srgbClr val="9876AA"/>
                </a:solidFill>
                <a:latin typeface="Courier New" panose="02070309020205020404" pitchFamily="49" charset="0"/>
                <a:cs typeface="Courier New" panose="02070309020205020404" pitchFamily="49" charset="0"/>
              </a:rPr>
              <a:t>QList</a:t>
            </a:r>
            <a:r>
              <a:rPr lang="en-US" sz="1200" b="1" dirty="0" smtClean="0">
                <a:solidFill>
                  <a:srgbClr val="A9B7C6"/>
                </a:solidFill>
                <a:latin typeface="Courier New" panose="02070309020205020404" pitchFamily="49" charset="0"/>
                <a:cs typeface="Courier New" panose="02070309020205020404" pitchFamily="49" charset="0"/>
              </a:rPr>
              <a:t>&lt;</a:t>
            </a:r>
            <a:r>
              <a:rPr lang="en-US" sz="1200" b="1" dirty="0" err="1" smtClean="0">
                <a:solidFill>
                  <a:srgbClr val="9876AA"/>
                </a:solidFill>
                <a:latin typeface="Courier New" panose="02070309020205020404" pitchFamily="49" charset="0"/>
                <a:cs typeface="Courier New" panose="02070309020205020404" pitchFamily="49" charset="0"/>
              </a:rPr>
              <a:t>QString</a:t>
            </a:r>
            <a:r>
              <a:rPr lang="en-US" sz="1200" b="1" dirty="0" smtClean="0">
                <a:solidFill>
                  <a:srgbClr val="A9B7C6"/>
                </a:solidFill>
                <a:latin typeface="Courier New" panose="02070309020205020404" pitchFamily="49" charset="0"/>
                <a:cs typeface="Courier New" panose="02070309020205020404" pitchFamily="49" charset="0"/>
              </a:rPr>
              <a:t>&gt; list;</a:t>
            </a:r>
          </a:p>
          <a:p>
            <a:pPr lvl="0" defTabSz="914400" eaLnBrk="0" fontAlgn="base" hangingPunct="0">
              <a:spcBef>
                <a:spcPct val="0"/>
              </a:spcBef>
              <a:spcAft>
                <a:spcPct val="0"/>
              </a:spcAft>
            </a:pPr>
            <a:r>
              <a:rPr lang="en-US" sz="1200" b="1" dirty="0" smtClean="0">
                <a:solidFill>
                  <a:srgbClr val="A9B7C6"/>
                </a:solidFill>
                <a:latin typeface="Courier New" panose="02070309020205020404" pitchFamily="49" charset="0"/>
                <a:cs typeface="Courier New" panose="02070309020205020404" pitchFamily="49" charset="0"/>
              </a:rPr>
              <a:t>list &lt;&lt; </a:t>
            </a:r>
            <a:r>
              <a:rPr lang="en-US" sz="1200" b="1" dirty="0" smtClean="0">
                <a:solidFill>
                  <a:srgbClr val="6A8759"/>
                </a:solidFill>
                <a:latin typeface="Courier New" panose="02070309020205020404" pitchFamily="49" charset="0"/>
                <a:cs typeface="Courier New" panose="02070309020205020404" pitchFamily="49" charset="0"/>
              </a:rPr>
              <a:t>"A"</a:t>
            </a:r>
            <a:r>
              <a:rPr lang="en-US" sz="1200" b="1" dirty="0" smtClean="0">
                <a:solidFill>
                  <a:srgbClr val="C0C0C0"/>
                </a:solidFill>
                <a:latin typeface="Courier New" pitchFamily="49" charset="0"/>
                <a:cs typeface="Courier New" pitchFamily="49" charset="0"/>
              </a:rPr>
              <a:t> </a:t>
            </a:r>
            <a:r>
              <a:rPr lang="en-US" sz="1200" b="1" dirty="0" smtClean="0">
                <a:solidFill>
                  <a:srgbClr val="A9B7C6"/>
                </a:solidFill>
                <a:latin typeface="Courier New" panose="02070309020205020404" pitchFamily="49" charset="0"/>
                <a:cs typeface="Courier New" panose="02070309020205020404" pitchFamily="49" charset="0"/>
              </a:rPr>
              <a:t>&lt;&lt; </a:t>
            </a:r>
            <a:r>
              <a:rPr lang="en-US" sz="1200" b="1" dirty="0" smtClean="0">
                <a:solidFill>
                  <a:srgbClr val="6A8759"/>
                </a:solidFill>
                <a:latin typeface="Courier New" panose="02070309020205020404" pitchFamily="49" charset="0"/>
                <a:cs typeface="Courier New" panose="02070309020205020404" pitchFamily="49" charset="0"/>
              </a:rPr>
              <a:t>"B"</a:t>
            </a:r>
            <a:r>
              <a:rPr lang="en-US" sz="1200" b="1" dirty="0" smtClean="0">
                <a:solidFill>
                  <a:srgbClr val="C0C0C0"/>
                </a:solidFill>
                <a:latin typeface="Courier New" pitchFamily="49" charset="0"/>
                <a:cs typeface="Courier New" pitchFamily="49" charset="0"/>
              </a:rPr>
              <a:t> </a:t>
            </a:r>
            <a:r>
              <a:rPr lang="en-US" sz="1200" b="1" dirty="0" smtClean="0">
                <a:solidFill>
                  <a:srgbClr val="A9B7C6"/>
                </a:solidFill>
                <a:latin typeface="Courier New" panose="02070309020205020404" pitchFamily="49" charset="0"/>
                <a:cs typeface="Courier New" panose="02070309020205020404" pitchFamily="49" charset="0"/>
              </a:rPr>
              <a:t>&lt;&lt; </a:t>
            </a:r>
            <a:r>
              <a:rPr lang="en-US" sz="1200" b="1" dirty="0" smtClean="0">
                <a:solidFill>
                  <a:srgbClr val="6A8759"/>
                </a:solidFill>
                <a:latin typeface="Courier New" panose="02070309020205020404" pitchFamily="49" charset="0"/>
                <a:cs typeface="Courier New" panose="02070309020205020404" pitchFamily="49" charset="0"/>
              </a:rPr>
              <a:t>"C"</a:t>
            </a:r>
            <a:r>
              <a:rPr lang="en-US" sz="1200" b="1" dirty="0" smtClean="0">
                <a:solidFill>
                  <a:srgbClr val="C0C0C0"/>
                </a:solidFill>
                <a:latin typeface="Courier New" pitchFamily="49" charset="0"/>
                <a:cs typeface="Courier New" pitchFamily="49" charset="0"/>
              </a:rPr>
              <a:t> </a:t>
            </a:r>
            <a:r>
              <a:rPr lang="en-US" sz="1200" b="1" dirty="0" smtClean="0">
                <a:solidFill>
                  <a:srgbClr val="A9B7C6"/>
                </a:solidFill>
                <a:latin typeface="Courier New" panose="02070309020205020404" pitchFamily="49" charset="0"/>
                <a:cs typeface="Courier New" panose="02070309020205020404" pitchFamily="49" charset="0"/>
              </a:rPr>
              <a:t>&lt;&lt; </a:t>
            </a:r>
            <a:r>
              <a:rPr lang="en-US" sz="1200" b="1" dirty="0" smtClean="0">
                <a:solidFill>
                  <a:srgbClr val="6A8759"/>
                </a:solidFill>
                <a:latin typeface="Courier New" panose="02070309020205020404" pitchFamily="49" charset="0"/>
                <a:cs typeface="Courier New" panose="02070309020205020404" pitchFamily="49" charset="0"/>
              </a:rPr>
              <a:t>"D"</a:t>
            </a:r>
            <a:r>
              <a:rPr lang="en-US" sz="1200" b="1" dirty="0" smtClean="0">
                <a:solidFill>
                  <a:srgbClr val="A9B7C6"/>
                </a:solidFill>
                <a:latin typeface="Courier New" panose="02070309020205020404" pitchFamily="49" charset="0"/>
                <a:cs typeface="Courier New" panose="02070309020205020404" pitchFamily="49" charset="0"/>
              </a:rPr>
              <a:t>;</a:t>
            </a:r>
            <a:r>
              <a:rPr lang="en-US" sz="1200" b="1" dirty="0" smtClean="0">
                <a:solidFill>
                  <a:srgbClr val="C0C0C0"/>
                </a:solidFill>
                <a:latin typeface="Courier New" pitchFamily="49" charset="0"/>
                <a:cs typeface="Courier New" pitchFamily="49" charset="0"/>
              </a:rPr>
              <a:t> </a:t>
            </a:r>
          </a:p>
          <a:p>
            <a:pPr defTabSz="914400" eaLnBrk="0" fontAlgn="base" hangingPunct="0">
              <a:spcBef>
                <a:spcPct val="0"/>
              </a:spcBef>
              <a:spcAft>
                <a:spcPct val="0"/>
              </a:spcAft>
            </a:pPr>
            <a:r>
              <a:rPr lang="en-US" sz="1200" b="1" dirty="0">
                <a:solidFill>
                  <a:srgbClr val="C0C0C0"/>
                </a:solidFill>
                <a:latin typeface="Courier New" pitchFamily="49" charset="0"/>
                <a:cs typeface="Courier New" pitchFamily="49" charset="0"/>
              </a:rPr>
              <a:t/>
            </a:r>
            <a:br>
              <a:rPr lang="en-US" sz="1200" b="1" dirty="0">
                <a:solidFill>
                  <a:srgbClr val="C0C0C0"/>
                </a:solidFill>
                <a:latin typeface="Courier New" pitchFamily="49" charset="0"/>
                <a:cs typeface="Courier New" pitchFamily="49" charset="0"/>
              </a:rPr>
            </a:br>
            <a:r>
              <a:rPr lang="en-US" sz="1200" b="1" dirty="0" err="1">
                <a:solidFill>
                  <a:srgbClr val="9876AA"/>
                </a:solidFill>
                <a:latin typeface="Courier New" panose="02070309020205020404" pitchFamily="49" charset="0"/>
                <a:cs typeface="Courier New" panose="02070309020205020404" pitchFamily="49" charset="0"/>
              </a:rPr>
              <a:t>QList</a:t>
            </a:r>
            <a:r>
              <a:rPr lang="en-US" sz="1200" b="1" dirty="0">
                <a:solidFill>
                  <a:srgbClr val="A9B7C6"/>
                </a:solidFill>
                <a:latin typeface="Courier New" panose="02070309020205020404" pitchFamily="49" charset="0"/>
                <a:cs typeface="Courier New" panose="02070309020205020404" pitchFamily="49" charset="0"/>
              </a:rPr>
              <a:t>&lt;</a:t>
            </a:r>
            <a:r>
              <a:rPr lang="en-US" sz="1200" b="1" dirty="0" err="1">
                <a:solidFill>
                  <a:srgbClr val="9876AA"/>
                </a:solidFill>
                <a:latin typeface="Courier New" panose="02070309020205020404" pitchFamily="49" charset="0"/>
                <a:cs typeface="Courier New" panose="02070309020205020404" pitchFamily="49" charset="0"/>
              </a:rPr>
              <a:t>QString</a:t>
            </a:r>
            <a:r>
              <a:rPr lang="en-US" sz="1200" b="1" dirty="0">
                <a:solidFill>
                  <a:srgbClr val="A9B7C6"/>
                </a:solidFill>
                <a:latin typeface="Courier New" panose="02070309020205020404" pitchFamily="49" charset="0"/>
                <a:cs typeface="Courier New" panose="02070309020205020404" pitchFamily="49" charset="0"/>
              </a:rPr>
              <a:t>&gt;::</a:t>
            </a:r>
            <a:r>
              <a:rPr lang="en-US" sz="1200" b="1" dirty="0">
                <a:solidFill>
                  <a:srgbClr val="9876AA"/>
                </a:solidFill>
                <a:latin typeface="Courier New" panose="02070309020205020404" pitchFamily="49" charset="0"/>
                <a:cs typeface="Courier New" panose="02070309020205020404" pitchFamily="49" charset="0"/>
              </a:rPr>
              <a:t>iterator</a:t>
            </a:r>
            <a:r>
              <a:rPr lang="en-US" sz="1200" b="1" dirty="0">
                <a:solidFill>
                  <a:srgbClr val="C0C0C0"/>
                </a:solidFill>
                <a:latin typeface="Courier New" pitchFamily="49" charset="0"/>
                <a:cs typeface="Courier New" pitchFamily="49" charset="0"/>
              </a:rPr>
              <a:t> </a:t>
            </a:r>
            <a:r>
              <a:rPr lang="en-US" sz="1200" b="1" dirty="0" err="1">
                <a:solidFill>
                  <a:srgbClr val="A9B7C6"/>
                </a:solidFill>
                <a:latin typeface="Courier New" panose="02070309020205020404" pitchFamily="49" charset="0"/>
                <a:cs typeface="Courier New" panose="02070309020205020404" pitchFamily="49" charset="0"/>
              </a:rPr>
              <a:t>i</a:t>
            </a:r>
            <a:r>
              <a:rPr lang="en-US" sz="1200"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sz="1200" b="1" dirty="0" smtClean="0">
                <a:solidFill>
                  <a:srgbClr val="CC7832"/>
                </a:solidFill>
                <a:latin typeface="Courier New" panose="02070309020205020404" pitchFamily="49" charset="0"/>
                <a:cs typeface="Courier New" panose="02070309020205020404" pitchFamily="49" charset="0"/>
              </a:rPr>
              <a:t>for</a:t>
            </a:r>
            <a:r>
              <a:rPr lang="en-US" sz="1200" b="1" dirty="0" smtClean="0">
                <a:solidFill>
                  <a:srgbClr val="C0C0C0"/>
                </a:solidFill>
                <a:latin typeface="Courier New" pitchFamily="49" charset="0"/>
                <a:cs typeface="Courier New" pitchFamily="49" charset="0"/>
              </a:rPr>
              <a:t> </a:t>
            </a:r>
            <a:r>
              <a:rPr lang="en-US" sz="1200" b="1" dirty="0">
                <a:solidFill>
                  <a:srgbClr val="A9B7C6"/>
                </a:solidFill>
                <a:latin typeface="Courier New" panose="02070309020205020404" pitchFamily="49" charset="0"/>
                <a:cs typeface="Courier New" panose="02070309020205020404" pitchFamily="49" charset="0"/>
              </a:rPr>
              <a:t>(</a:t>
            </a:r>
            <a:r>
              <a:rPr lang="en-US" sz="1200" b="1" dirty="0" err="1">
                <a:solidFill>
                  <a:srgbClr val="A9B7C6"/>
                </a:solidFill>
                <a:latin typeface="Courier New" panose="02070309020205020404" pitchFamily="49" charset="0"/>
                <a:cs typeface="Courier New" panose="02070309020205020404" pitchFamily="49" charset="0"/>
              </a:rPr>
              <a:t>i</a:t>
            </a:r>
            <a:r>
              <a:rPr lang="en-US" sz="1200" b="1" dirty="0">
                <a:solidFill>
                  <a:srgbClr val="A9B7C6"/>
                </a:solidFill>
                <a:latin typeface="Courier New" panose="02070309020205020404" pitchFamily="49" charset="0"/>
                <a:cs typeface="Courier New" panose="02070309020205020404" pitchFamily="49" charset="0"/>
              </a:rPr>
              <a:t> = </a:t>
            </a:r>
            <a:r>
              <a:rPr lang="en-US" sz="1200" b="1" dirty="0" err="1">
                <a:solidFill>
                  <a:srgbClr val="A9B7C6"/>
                </a:solidFill>
                <a:latin typeface="Courier New" panose="02070309020205020404" pitchFamily="49" charset="0"/>
                <a:cs typeface="Courier New" panose="02070309020205020404" pitchFamily="49" charset="0"/>
              </a:rPr>
              <a:t>list.begin</a:t>
            </a:r>
            <a:r>
              <a:rPr lang="en-US" sz="1200" b="1" dirty="0">
                <a:solidFill>
                  <a:srgbClr val="A9B7C6"/>
                </a:solidFill>
                <a:latin typeface="Courier New" panose="02070309020205020404" pitchFamily="49" charset="0"/>
                <a:cs typeface="Courier New" panose="02070309020205020404" pitchFamily="49" charset="0"/>
              </a:rPr>
              <a:t>(); </a:t>
            </a:r>
            <a:r>
              <a:rPr lang="en-US" sz="1200" b="1" dirty="0" err="1">
                <a:solidFill>
                  <a:srgbClr val="A9B7C6"/>
                </a:solidFill>
                <a:latin typeface="Courier New" panose="02070309020205020404" pitchFamily="49" charset="0"/>
                <a:cs typeface="Courier New" panose="02070309020205020404" pitchFamily="49" charset="0"/>
              </a:rPr>
              <a:t>i</a:t>
            </a:r>
            <a:r>
              <a:rPr lang="en-US" sz="1200" b="1" dirty="0">
                <a:solidFill>
                  <a:srgbClr val="A9B7C6"/>
                </a:solidFill>
                <a:latin typeface="Courier New" panose="02070309020205020404" pitchFamily="49" charset="0"/>
                <a:cs typeface="Courier New" panose="02070309020205020404" pitchFamily="49" charset="0"/>
              </a:rPr>
              <a:t> != </a:t>
            </a:r>
            <a:r>
              <a:rPr lang="en-US" sz="1200" b="1" dirty="0" err="1">
                <a:solidFill>
                  <a:srgbClr val="A9B7C6"/>
                </a:solidFill>
                <a:latin typeface="Courier New" panose="02070309020205020404" pitchFamily="49" charset="0"/>
                <a:cs typeface="Courier New" panose="02070309020205020404" pitchFamily="49" charset="0"/>
              </a:rPr>
              <a:t>list.end</a:t>
            </a:r>
            <a:r>
              <a:rPr lang="en-US" sz="1200" b="1" dirty="0">
                <a:solidFill>
                  <a:srgbClr val="A9B7C6"/>
                </a:solidFill>
                <a:latin typeface="Courier New" panose="02070309020205020404" pitchFamily="49" charset="0"/>
                <a:cs typeface="Courier New" panose="02070309020205020404" pitchFamily="49" charset="0"/>
              </a:rPr>
              <a:t>(); ++</a:t>
            </a:r>
            <a:r>
              <a:rPr lang="en-US" sz="1200" b="1" dirty="0" err="1">
                <a:solidFill>
                  <a:srgbClr val="A9B7C6"/>
                </a:solidFill>
                <a:latin typeface="Courier New" panose="02070309020205020404" pitchFamily="49" charset="0"/>
                <a:cs typeface="Courier New" panose="02070309020205020404" pitchFamily="49" charset="0"/>
              </a:rPr>
              <a:t>i</a:t>
            </a:r>
            <a:r>
              <a:rPr lang="en-US" sz="1200"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sz="1200" b="1" dirty="0">
                <a:solidFill>
                  <a:srgbClr val="A9B7C6"/>
                </a:solidFill>
                <a:latin typeface="Courier New" panose="02070309020205020404" pitchFamily="49" charset="0"/>
                <a:cs typeface="Courier New" panose="02070309020205020404" pitchFamily="49" charset="0"/>
              </a:rPr>
              <a:t>    *</a:t>
            </a:r>
            <a:r>
              <a:rPr lang="en-US" sz="1200" b="1" dirty="0" err="1">
                <a:solidFill>
                  <a:srgbClr val="A9B7C6"/>
                </a:solidFill>
                <a:latin typeface="Courier New" panose="02070309020205020404" pitchFamily="49" charset="0"/>
                <a:cs typeface="Courier New" panose="02070309020205020404" pitchFamily="49" charset="0"/>
              </a:rPr>
              <a:t>i</a:t>
            </a:r>
            <a:r>
              <a:rPr lang="en-US" sz="1200" b="1" dirty="0">
                <a:solidFill>
                  <a:srgbClr val="A9B7C6"/>
                </a:solidFill>
                <a:latin typeface="Courier New" panose="02070309020205020404" pitchFamily="49" charset="0"/>
                <a:cs typeface="Courier New" panose="02070309020205020404" pitchFamily="49" charset="0"/>
              </a:rPr>
              <a:t> = (*</a:t>
            </a:r>
            <a:r>
              <a:rPr lang="en-US" sz="1200" b="1" dirty="0" err="1">
                <a:solidFill>
                  <a:srgbClr val="A9B7C6"/>
                </a:solidFill>
                <a:latin typeface="Courier New" panose="02070309020205020404" pitchFamily="49" charset="0"/>
                <a:cs typeface="Courier New" panose="02070309020205020404" pitchFamily="49" charset="0"/>
              </a:rPr>
              <a:t>i</a:t>
            </a:r>
            <a:r>
              <a:rPr lang="en-US" sz="1200" b="1" dirty="0">
                <a:solidFill>
                  <a:srgbClr val="A9B7C6"/>
                </a:solidFill>
                <a:latin typeface="Courier New" panose="02070309020205020404" pitchFamily="49" charset="0"/>
                <a:cs typeface="Courier New" panose="02070309020205020404" pitchFamily="49" charset="0"/>
              </a:rPr>
              <a:t>).</a:t>
            </a:r>
            <a:r>
              <a:rPr lang="en-US" sz="1200" b="1" dirty="0" err="1">
                <a:solidFill>
                  <a:srgbClr val="A9B7C6"/>
                </a:solidFill>
                <a:latin typeface="Courier New" panose="02070309020205020404" pitchFamily="49" charset="0"/>
                <a:cs typeface="Courier New" panose="02070309020205020404" pitchFamily="49" charset="0"/>
              </a:rPr>
              <a:t>toLower</a:t>
            </a:r>
            <a:r>
              <a:rPr lang="en-US" sz="1200" b="1" dirty="0">
                <a:solidFill>
                  <a:srgbClr val="A9B7C6"/>
                </a:solidFill>
                <a:latin typeface="Courier New" panose="02070309020205020404" pitchFamily="49" charset="0"/>
                <a:cs typeface="Courier New" panose="02070309020205020404" pitchFamily="49" charset="0"/>
              </a:rPr>
              <a:t>(); </a:t>
            </a:r>
            <a:r>
              <a:rPr lang="en-US" sz="1200" b="1" dirty="0">
                <a:solidFill>
                  <a:srgbClr val="C0C0C0"/>
                </a:solidFill>
              </a:rPr>
              <a:t/>
            </a:r>
            <a:br>
              <a:rPr lang="en-US" sz="1200" b="1" dirty="0">
                <a:solidFill>
                  <a:srgbClr val="C0C0C0"/>
                </a:solidFill>
              </a:rPr>
            </a:br>
            <a:endParaRPr lang="en-US" sz="1200" b="1" dirty="0">
              <a:solidFill>
                <a:srgbClr val="A9B7C6"/>
              </a:solidFill>
              <a:latin typeface="Courier New" panose="02070309020205020404" pitchFamily="49" charset="0"/>
              <a:cs typeface="Courier New" panose="02070309020205020404" pitchFamily="49" charset="0"/>
            </a:endParaRPr>
          </a:p>
        </p:txBody>
      </p:sp>
      <p:pic>
        <p:nvPicPr>
          <p:cNvPr id="7" name="Content Placeholder 6" descr="stl-iter"/>
          <p:cNvPicPr>
            <a:picLocks noGrp="1" noChangeAspect="1" noChangeArrowheads="1"/>
          </p:cNvPicPr>
          <p:nvPr>
            <p:ph sz="quarter" idx="12"/>
          </p:nvPr>
        </p:nvPicPr>
        <p:blipFill>
          <a:blip r:embed="rId2">
            <a:extLst>
              <a:ext uri="{28A0092B-C50C-407E-A947-70E740481C1C}">
                <a14:useLocalDpi xmlns:a14="http://schemas.microsoft.com/office/drawing/2010/main" val="0"/>
              </a:ext>
            </a:extLst>
          </a:blip>
          <a:srcRect/>
          <a:stretch>
            <a:fillRect/>
          </a:stretch>
        </p:blipFill>
        <p:spPr bwMode="auto">
          <a:xfrm>
            <a:off x="5407432" y="1724371"/>
            <a:ext cx="2761436" cy="2102745"/>
          </a:xfrm>
          <a:prstGeom prst="rect">
            <a:avLst/>
          </a:prstGeom>
          <a:noFill/>
          <a:ln w="9525">
            <a:noFill/>
            <a:miter lim="800000"/>
            <a:headEnd/>
            <a:tailEnd/>
          </a:ln>
        </p:spPr>
      </p:pic>
    </p:spTree>
    <p:extLst>
      <p:ext uri="{BB962C8B-B14F-4D97-AF65-F5344CB8AC3E}">
        <p14:creationId xmlns:p14="http://schemas.microsoft.com/office/powerpoint/2010/main" val="29625560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CONTAINERS</a:t>
            </a:r>
            <a:r>
              <a:rPr lang="en-US" dirty="0"/>
              <a:t>: </a:t>
            </a:r>
            <a:r>
              <a:rPr lang="en-US" dirty="0">
                <a:solidFill>
                  <a:schemeClr val="accent1"/>
                </a:solidFill>
              </a:rPr>
              <a:t>STL-STYLE ITERATORS</a:t>
            </a:r>
          </a:p>
        </p:txBody>
      </p:sp>
      <p:graphicFrame>
        <p:nvGraphicFramePr>
          <p:cNvPr id="7" name="Content Placeholder 6"/>
          <p:cNvGraphicFramePr>
            <a:graphicFrameLocks noGrp="1"/>
          </p:cNvGraphicFramePr>
          <p:nvPr>
            <p:ph sz="quarter" idx="11"/>
            <p:extLst>
              <p:ext uri="{D42A27DB-BD31-4B8C-83A1-F6EECF244321}">
                <p14:modId xmlns:p14="http://schemas.microsoft.com/office/powerpoint/2010/main" val="1534021114"/>
              </p:ext>
            </p:extLst>
          </p:nvPr>
        </p:nvGraphicFramePr>
        <p:xfrm>
          <a:off x="287338" y="898525"/>
          <a:ext cx="8593138" cy="3698240"/>
        </p:xfrm>
        <a:graphic>
          <a:graphicData uri="http://schemas.openxmlformats.org/drawingml/2006/table">
            <a:tbl>
              <a:tblPr firstRow="1" bandRow="1">
                <a:tableStyleId>{5C22544A-7EE6-4342-B048-85BDC9FD1C3A}</a:tableStyleId>
              </a:tblPr>
              <a:tblGrid>
                <a:gridCol w="2229525">
                  <a:extLst>
                    <a:ext uri="{9D8B030D-6E8A-4147-A177-3AD203B41FA5}">
                      <a16:colId xmlns:a16="http://schemas.microsoft.com/office/drawing/2014/main" xmlns="" val="20000"/>
                    </a:ext>
                  </a:extLst>
                </a:gridCol>
                <a:gridCol w="3111644">
                  <a:extLst>
                    <a:ext uri="{9D8B030D-6E8A-4147-A177-3AD203B41FA5}">
                      <a16:colId xmlns:a16="http://schemas.microsoft.com/office/drawing/2014/main" xmlns="" val="20001"/>
                    </a:ext>
                  </a:extLst>
                </a:gridCol>
                <a:gridCol w="3251969">
                  <a:extLst>
                    <a:ext uri="{9D8B030D-6E8A-4147-A177-3AD203B41FA5}">
                      <a16:colId xmlns:a16="http://schemas.microsoft.com/office/drawing/2014/main" xmlns="" val="20002"/>
                    </a:ext>
                  </a:extLst>
                </a:gridCol>
              </a:tblGrid>
              <a:tr h="370840">
                <a:tc>
                  <a:txBody>
                    <a:bodyPr/>
                    <a:lstStyle/>
                    <a:p>
                      <a:r>
                        <a:rPr lang="en-US" sz="2000" dirty="0" smtClean="0"/>
                        <a:t>Container</a:t>
                      </a:r>
                      <a:endParaRPr lang="ru-RU" sz="2000" dirty="0"/>
                    </a:p>
                  </a:txBody>
                  <a:tcPr/>
                </a:tc>
                <a:tc>
                  <a:txBody>
                    <a:bodyPr/>
                    <a:lstStyle/>
                    <a:p>
                      <a:r>
                        <a:rPr kumimoji="0" lang="en-US" sz="2000" b="1" i="0" u="none" strike="noStrike" kern="1200" cap="none" spc="0" normalizeH="0" baseline="0" noProof="0" dirty="0" smtClean="0">
                          <a:ln>
                            <a:noFill/>
                          </a:ln>
                          <a:solidFill>
                            <a:srgbClr val="FFFFFF"/>
                          </a:solidFill>
                          <a:effectLst/>
                          <a:uLnTx/>
                          <a:uFillTx/>
                          <a:latin typeface="+mn-lt"/>
                          <a:ea typeface="+mn-ea"/>
                          <a:cs typeface="+mn-cs"/>
                        </a:rPr>
                        <a:t>Read-only iterator</a:t>
                      </a:r>
                      <a:endParaRPr lang="ru-RU" dirty="0"/>
                    </a:p>
                  </a:txBody>
                  <a:tcPr/>
                </a:tc>
                <a:tc>
                  <a:txBody>
                    <a:bodyPr/>
                    <a:lstStyle/>
                    <a:p>
                      <a:r>
                        <a:rPr kumimoji="0" lang="en-US" sz="2000" b="1" i="0" u="none" strike="noStrike" kern="1200" cap="none" spc="0" normalizeH="0" baseline="0" noProof="0" dirty="0" smtClean="0">
                          <a:ln>
                            <a:noFill/>
                          </a:ln>
                          <a:solidFill>
                            <a:srgbClr val="FFFFFF"/>
                          </a:solidFill>
                          <a:effectLst/>
                          <a:uLnTx/>
                          <a:uFillTx/>
                          <a:latin typeface="+mn-lt"/>
                          <a:ea typeface="+mn-ea"/>
                          <a:cs typeface="+mn-cs"/>
                        </a:rPr>
                        <a:t>Read-write iterator</a:t>
                      </a:r>
                      <a:endParaRPr lang="ru-RU" dirty="0"/>
                    </a:p>
                  </a:txBody>
                  <a:tcPr/>
                </a:tc>
                <a:extLst>
                  <a:ext uri="{0D108BD9-81ED-4DB2-BD59-A6C34878D82A}">
                    <a16:rowId xmlns:a16="http://schemas.microsoft.com/office/drawing/2014/main" xmlns="" val="10000"/>
                  </a:ext>
                </a:extLst>
              </a:tr>
              <a:tr h="370840">
                <a:tc>
                  <a:txBody>
                    <a:bodyPr/>
                    <a:lstStyle/>
                    <a:p>
                      <a:r>
                        <a:rPr lang="en-US" sz="1800" dirty="0" err="1" smtClean="0"/>
                        <a:t>QList</a:t>
                      </a:r>
                      <a:r>
                        <a:rPr lang="en-US" sz="1800" dirty="0" smtClean="0"/>
                        <a:t>&lt;T&gt;,</a:t>
                      </a:r>
                    </a:p>
                    <a:p>
                      <a:r>
                        <a:rPr lang="en-US" sz="1800" dirty="0" err="1" smtClean="0"/>
                        <a:t>QQueue</a:t>
                      </a:r>
                      <a:r>
                        <a:rPr lang="en-US" sz="1800" dirty="0" smtClean="0"/>
                        <a:t>&lt;T&gt;</a:t>
                      </a:r>
                    </a:p>
                  </a:txBody>
                  <a:tcPr anchor="ctr"/>
                </a:tc>
                <a:tc>
                  <a:txBody>
                    <a:bodyPr/>
                    <a:lstStyle/>
                    <a:p>
                      <a:r>
                        <a:rPr lang="en-US" sz="1800" b="0" i="0" kern="1200" dirty="0" err="1" smtClean="0">
                          <a:solidFill>
                            <a:schemeClr val="dk1"/>
                          </a:solidFill>
                          <a:effectLst/>
                          <a:latin typeface="+mn-lt"/>
                          <a:ea typeface="+mn-ea"/>
                          <a:cs typeface="+mn-cs"/>
                        </a:rPr>
                        <a:t>QList</a:t>
                      </a:r>
                      <a:r>
                        <a:rPr lang="en-US" sz="1800" b="0" i="0" kern="1200" dirty="0" smtClean="0">
                          <a:solidFill>
                            <a:schemeClr val="dk1"/>
                          </a:solidFill>
                          <a:effectLst/>
                          <a:latin typeface="+mn-lt"/>
                          <a:ea typeface="+mn-ea"/>
                          <a:cs typeface="+mn-cs"/>
                        </a:rPr>
                        <a:t>&lt;T&gt;::</a:t>
                      </a:r>
                      <a:r>
                        <a:rPr lang="en-US" sz="1800" b="0" i="0" kern="1200" dirty="0" err="1" smtClean="0">
                          <a:solidFill>
                            <a:schemeClr val="dk1"/>
                          </a:solidFill>
                          <a:effectLst/>
                          <a:latin typeface="+mn-lt"/>
                          <a:ea typeface="+mn-ea"/>
                          <a:cs typeface="+mn-cs"/>
                        </a:rPr>
                        <a:t>const_iterator</a:t>
                      </a:r>
                      <a:endParaRPr lang="en-US" sz="1800" b="0" i="0" kern="1200" dirty="0" smtClean="0">
                        <a:solidFill>
                          <a:schemeClr val="dk1"/>
                        </a:solidFill>
                        <a:effectLst/>
                        <a:latin typeface="+mn-lt"/>
                        <a:ea typeface="+mn-ea"/>
                        <a:cs typeface="+mn-cs"/>
                      </a:endParaRPr>
                    </a:p>
                  </a:txBody>
                  <a:tcPr anchor="ctr"/>
                </a:tc>
                <a:tc>
                  <a:txBody>
                    <a:bodyPr/>
                    <a:lstStyle/>
                    <a:p>
                      <a:r>
                        <a:rPr lang="en-US" sz="1800" dirty="0" err="1" smtClean="0"/>
                        <a:t>QList</a:t>
                      </a:r>
                      <a:r>
                        <a:rPr lang="en-US" sz="1800" dirty="0" smtClean="0"/>
                        <a:t>&lt;T&gt;::iterator</a:t>
                      </a:r>
                    </a:p>
                  </a:txBody>
                  <a:tcPr anchor="ctr"/>
                </a:tc>
                <a:extLst>
                  <a:ext uri="{0D108BD9-81ED-4DB2-BD59-A6C34878D82A}">
                    <a16:rowId xmlns:a16="http://schemas.microsoft.com/office/drawing/2014/main" xmlns="" val="10001"/>
                  </a:ext>
                </a:extLst>
              </a:tr>
              <a:tr h="37084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dirty="0" err="1" smtClean="0"/>
                        <a:t>QLinkedList</a:t>
                      </a:r>
                      <a:r>
                        <a:rPr lang="en-US" sz="1800" dirty="0" smtClean="0"/>
                        <a:t>&lt;T&gt;</a:t>
                      </a:r>
                    </a:p>
                  </a:txBody>
                  <a:tcPr anchor="ctr"/>
                </a:tc>
                <a:tc>
                  <a:txBody>
                    <a:bodyPr/>
                    <a:lstStyle/>
                    <a:p>
                      <a:r>
                        <a:rPr lang="en-US" sz="1800" b="0" i="0" kern="1200" dirty="0" err="1" smtClean="0">
                          <a:solidFill>
                            <a:schemeClr val="dk1"/>
                          </a:solidFill>
                          <a:effectLst/>
                          <a:latin typeface="+mn-lt"/>
                          <a:ea typeface="+mn-ea"/>
                          <a:cs typeface="+mn-cs"/>
                        </a:rPr>
                        <a:t>QLinkedList</a:t>
                      </a:r>
                      <a:r>
                        <a:rPr lang="en-US" sz="1800" b="0" i="0" kern="1200" dirty="0" smtClean="0">
                          <a:solidFill>
                            <a:schemeClr val="dk1"/>
                          </a:solidFill>
                          <a:effectLst/>
                          <a:latin typeface="+mn-lt"/>
                          <a:ea typeface="+mn-ea"/>
                          <a:cs typeface="+mn-cs"/>
                        </a:rPr>
                        <a:t>&lt;T&gt;::</a:t>
                      </a:r>
                      <a:r>
                        <a:rPr lang="en-US" sz="1800" b="0" i="0" kern="1200" dirty="0" err="1" smtClean="0">
                          <a:solidFill>
                            <a:schemeClr val="dk1"/>
                          </a:solidFill>
                          <a:effectLst/>
                          <a:latin typeface="+mn-lt"/>
                          <a:ea typeface="+mn-ea"/>
                          <a:cs typeface="+mn-cs"/>
                        </a:rPr>
                        <a:t>const_iterator</a:t>
                      </a:r>
                      <a:endParaRPr lang="en-US" sz="1800" b="0" i="0" kern="1200" dirty="0" smtClean="0">
                        <a:solidFill>
                          <a:schemeClr val="dk1"/>
                        </a:solidFill>
                        <a:effectLst/>
                        <a:latin typeface="+mn-lt"/>
                        <a:ea typeface="+mn-ea"/>
                        <a:cs typeface="+mn-cs"/>
                      </a:endParaRPr>
                    </a:p>
                  </a:txBody>
                  <a:tcPr anchor="ctr"/>
                </a:tc>
                <a:tc>
                  <a:txBody>
                    <a:bodyPr/>
                    <a:lstStyle/>
                    <a:p>
                      <a:r>
                        <a:rPr lang="en-US" sz="1800" dirty="0" err="1" smtClean="0"/>
                        <a:t>QLinkedList</a:t>
                      </a:r>
                      <a:r>
                        <a:rPr lang="en-US" sz="1800" dirty="0" smtClean="0"/>
                        <a:t>&lt;T&gt;::iterator</a:t>
                      </a:r>
                    </a:p>
                  </a:txBody>
                  <a:tcPr anchor="ctr"/>
                </a:tc>
                <a:extLst>
                  <a:ext uri="{0D108BD9-81ED-4DB2-BD59-A6C34878D82A}">
                    <a16:rowId xmlns:a16="http://schemas.microsoft.com/office/drawing/2014/main" xmlns="" val="10002"/>
                  </a:ext>
                </a:extLst>
              </a:tr>
              <a:tr h="370840">
                <a:tc>
                  <a:txBody>
                    <a:bodyPr/>
                    <a:lstStyle/>
                    <a:p>
                      <a:r>
                        <a:rPr lang="en-US" sz="1800" dirty="0" err="1" smtClean="0"/>
                        <a:t>QVector</a:t>
                      </a:r>
                      <a:r>
                        <a:rPr lang="en-US" sz="1800" dirty="0" smtClean="0"/>
                        <a:t>&lt;T&gt;, </a:t>
                      </a:r>
                      <a:r>
                        <a:rPr lang="en-US" sz="1800" dirty="0" err="1" smtClean="0"/>
                        <a:t>QStack</a:t>
                      </a:r>
                      <a:r>
                        <a:rPr lang="en-US" sz="1800" dirty="0" smtClean="0"/>
                        <a:t>&lt;T&gt;</a:t>
                      </a:r>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dirty="0" err="1" smtClean="0"/>
                        <a:t>QVector</a:t>
                      </a:r>
                      <a:r>
                        <a:rPr lang="en-US" sz="1800" dirty="0" smtClean="0"/>
                        <a:t>&lt;T&gt;::</a:t>
                      </a:r>
                      <a:r>
                        <a:rPr lang="en-US" sz="1800" dirty="0" err="1" smtClean="0"/>
                        <a:t>const_iterator</a:t>
                      </a:r>
                      <a:endParaRPr lang="en-US" sz="1800" dirty="0" smtClean="0"/>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aseline="0" dirty="0" err="1" smtClean="0"/>
                        <a:t>QVector</a:t>
                      </a:r>
                      <a:r>
                        <a:rPr lang="en-US" sz="1800" baseline="0" dirty="0" smtClean="0"/>
                        <a:t>&lt;T&gt;::iterator</a:t>
                      </a:r>
                    </a:p>
                  </a:txBody>
                  <a:tcPr anchor="ctr"/>
                </a:tc>
                <a:extLst>
                  <a:ext uri="{0D108BD9-81ED-4DB2-BD59-A6C34878D82A}">
                    <a16:rowId xmlns:a16="http://schemas.microsoft.com/office/drawing/2014/main" xmlns="" val="10003"/>
                  </a:ext>
                </a:extLst>
              </a:tr>
              <a:tr h="370840">
                <a:tc>
                  <a:txBody>
                    <a:bodyPr/>
                    <a:lstStyle/>
                    <a:p>
                      <a:r>
                        <a:rPr lang="en-US" sz="1800" dirty="0" err="1" smtClean="0"/>
                        <a:t>QSet</a:t>
                      </a:r>
                      <a:r>
                        <a:rPr lang="en-US" sz="1800" dirty="0" smtClean="0"/>
                        <a:t>&lt;T&gt;</a:t>
                      </a:r>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dirty="0" err="1" smtClean="0"/>
                        <a:t>QSet</a:t>
                      </a:r>
                      <a:r>
                        <a:rPr lang="en-US" sz="1800" dirty="0" smtClean="0"/>
                        <a:t>&lt;T&gt;::</a:t>
                      </a:r>
                      <a:r>
                        <a:rPr lang="en-US" sz="1800" dirty="0" err="1" smtClean="0"/>
                        <a:t>const_iterator</a:t>
                      </a:r>
                      <a:endParaRPr lang="en-US" sz="1800" dirty="0" smtClean="0"/>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dirty="0" err="1" smtClean="0"/>
                        <a:t>QSet</a:t>
                      </a:r>
                      <a:r>
                        <a:rPr lang="en-US" sz="1800" dirty="0" smtClean="0"/>
                        <a:t>&lt;T&gt;::iterator</a:t>
                      </a:r>
                    </a:p>
                  </a:txBody>
                  <a:tcPr anchor="ctr"/>
                </a:tc>
                <a:extLst>
                  <a:ext uri="{0D108BD9-81ED-4DB2-BD59-A6C34878D82A}">
                    <a16:rowId xmlns:a16="http://schemas.microsoft.com/office/drawing/2014/main" xmlns="" val="10004"/>
                  </a:ext>
                </a:extLst>
              </a:tr>
              <a:tr h="370840">
                <a:tc>
                  <a:txBody>
                    <a:bodyPr/>
                    <a:lstStyle/>
                    <a:p>
                      <a:r>
                        <a:rPr lang="en-US" sz="1800" dirty="0" err="1" smtClean="0"/>
                        <a:t>QMap</a:t>
                      </a:r>
                      <a:r>
                        <a:rPr lang="en-US" sz="1800" dirty="0" smtClean="0"/>
                        <a:t>&lt;K,T&gt;, </a:t>
                      </a:r>
                      <a:r>
                        <a:rPr lang="en-US" sz="1800" dirty="0" err="1" smtClean="0"/>
                        <a:t>QMultiMap</a:t>
                      </a:r>
                      <a:r>
                        <a:rPr lang="en-US" sz="1800" dirty="0" smtClean="0"/>
                        <a:t>&lt;K,T&gt;</a:t>
                      </a:r>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dirty="0" err="1" smtClean="0"/>
                        <a:t>QMap</a:t>
                      </a:r>
                      <a:r>
                        <a:rPr lang="en-US" sz="1800" dirty="0" smtClean="0"/>
                        <a:t>&lt;K,T&gt;::</a:t>
                      </a:r>
                      <a:r>
                        <a:rPr lang="en-US" sz="1800" dirty="0" err="1" smtClean="0"/>
                        <a:t>const_iterator</a:t>
                      </a:r>
                      <a:endParaRPr lang="en-US" sz="1800" dirty="0" smtClean="0"/>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dirty="0" err="1" smtClean="0"/>
                        <a:t>QMap</a:t>
                      </a:r>
                      <a:r>
                        <a:rPr lang="en-US" sz="1800" dirty="0" smtClean="0"/>
                        <a:t>&lt;K,T&gt;::iterator</a:t>
                      </a:r>
                    </a:p>
                  </a:txBody>
                  <a:tcPr anchor="ctr"/>
                </a:tc>
                <a:extLst>
                  <a:ext uri="{0D108BD9-81ED-4DB2-BD59-A6C34878D82A}">
                    <a16:rowId xmlns:a16="http://schemas.microsoft.com/office/drawing/2014/main" xmlns="" val="10005"/>
                  </a:ext>
                </a:extLst>
              </a:tr>
              <a:tr h="370840">
                <a:tc>
                  <a:txBody>
                    <a:bodyPr/>
                    <a:lstStyle/>
                    <a:p>
                      <a:r>
                        <a:rPr lang="en-US" sz="1800" dirty="0" err="1" smtClean="0"/>
                        <a:t>QHash</a:t>
                      </a:r>
                      <a:r>
                        <a:rPr lang="en-US" sz="1800" dirty="0" smtClean="0"/>
                        <a:t>&lt;K,T&gt;, </a:t>
                      </a:r>
                      <a:r>
                        <a:rPr lang="en-US" sz="1800" dirty="0" err="1" smtClean="0"/>
                        <a:t>QMultiHash</a:t>
                      </a:r>
                      <a:r>
                        <a:rPr lang="en-US" sz="1800" dirty="0" smtClean="0"/>
                        <a:t>&lt;K,T&gt;</a:t>
                      </a:r>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dirty="0" err="1" smtClean="0"/>
                        <a:t>QHash</a:t>
                      </a:r>
                      <a:r>
                        <a:rPr lang="en-US" sz="1800" dirty="0" smtClean="0"/>
                        <a:t>&lt;K,T&gt;::</a:t>
                      </a:r>
                      <a:r>
                        <a:rPr lang="en-US" sz="1800" dirty="0" err="1" smtClean="0"/>
                        <a:t>const_iterator</a:t>
                      </a:r>
                      <a:endParaRPr lang="en-US" sz="1800" dirty="0" smtClean="0"/>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dirty="0" err="1" smtClean="0"/>
                        <a:t>QHash</a:t>
                      </a:r>
                      <a:r>
                        <a:rPr lang="en-US" sz="1800" dirty="0" smtClean="0"/>
                        <a:t>&lt;K,T&gt;::iterator</a:t>
                      </a:r>
                    </a:p>
                  </a:txBody>
                  <a:tcPr anchor="ct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183156098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CONTAINERS</a:t>
            </a:r>
            <a:r>
              <a:rPr lang="en-US" dirty="0"/>
              <a:t>: </a:t>
            </a:r>
            <a:r>
              <a:rPr lang="en-US" dirty="0">
                <a:solidFill>
                  <a:schemeClr val="accent1"/>
                </a:solidFill>
              </a:rPr>
              <a:t>STL-STYLE ITERATORS</a:t>
            </a:r>
          </a:p>
        </p:txBody>
      </p:sp>
      <p:graphicFrame>
        <p:nvGraphicFramePr>
          <p:cNvPr id="7" name="Content Placeholder 6"/>
          <p:cNvGraphicFramePr>
            <a:graphicFrameLocks noGrp="1"/>
          </p:cNvGraphicFramePr>
          <p:nvPr>
            <p:ph sz="quarter" idx="11"/>
            <p:extLst>
              <p:ext uri="{D42A27DB-BD31-4B8C-83A1-F6EECF244321}">
                <p14:modId xmlns:p14="http://schemas.microsoft.com/office/powerpoint/2010/main" val="1369746969"/>
              </p:ext>
            </p:extLst>
          </p:nvPr>
        </p:nvGraphicFramePr>
        <p:xfrm>
          <a:off x="287338" y="898525"/>
          <a:ext cx="8593072" cy="3362960"/>
        </p:xfrm>
        <a:graphic>
          <a:graphicData uri="http://schemas.openxmlformats.org/drawingml/2006/table">
            <a:tbl>
              <a:tblPr firstRow="1" bandRow="1">
                <a:tableStyleId>{5C22544A-7EE6-4342-B048-85BDC9FD1C3A}</a:tableStyleId>
              </a:tblPr>
              <a:tblGrid>
                <a:gridCol w="2338167">
                  <a:extLst>
                    <a:ext uri="{9D8B030D-6E8A-4147-A177-3AD203B41FA5}">
                      <a16:colId xmlns:a16="http://schemas.microsoft.com/office/drawing/2014/main" xmlns="" val="20000"/>
                    </a:ext>
                  </a:extLst>
                </a:gridCol>
                <a:gridCol w="6254905">
                  <a:extLst>
                    <a:ext uri="{9D8B030D-6E8A-4147-A177-3AD203B41FA5}">
                      <a16:colId xmlns:a16="http://schemas.microsoft.com/office/drawing/2014/main" xmlns="" val="20001"/>
                    </a:ext>
                  </a:extLst>
                </a:gridCol>
              </a:tblGrid>
              <a:tr h="370840">
                <a:tc>
                  <a:txBody>
                    <a:bodyPr/>
                    <a:lstStyle/>
                    <a:p>
                      <a:r>
                        <a:rPr lang="en-US" sz="2000" dirty="0" smtClean="0"/>
                        <a:t>Expression</a:t>
                      </a:r>
                      <a:endParaRPr lang="ru-RU" sz="2000" dirty="0"/>
                    </a:p>
                  </a:txBody>
                  <a:tcPr/>
                </a:tc>
                <a:tc>
                  <a:txBody>
                    <a:bodyPr/>
                    <a:lstStyle/>
                    <a:p>
                      <a:r>
                        <a:rPr kumimoji="0" lang="en-US" sz="2000" b="1" i="0" u="none" strike="noStrike" kern="1200" cap="none" spc="0" normalizeH="0" baseline="0" noProof="0" dirty="0" smtClean="0">
                          <a:ln>
                            <a:noFill/>
                          </a:ln>
                          <a:solidFill>
                            <a:srgbClr val="FFFFFF"/>
                          </a:solidFill>
                          <a:effectLst/>
                          <a:uLnTx/>
                          <a:uFillTx/>
                          <a:latin typeface="+mn-lt"/>
                          <a:ea typeface="+mn-ea"/>
                          <a:cs typeface="+mn-cs"/>
                        </a:rPr>
                        <a:t>Description</a:t>
                      </a:r>
                      <a:endParaRPr lang="ru-RU" dirty="0"/>
                    </a:p>
                  </a:txBody>
                  <a:tcPr/>
                </a:tc>
                <a:extLst>
                  <a:ext uri="{0D108BD9-81ED-4DB2-BD59-A6C34878D82A}">
                    <a16:rowId xmlns:a16="http://schemas.microsoft.com/office/drawing/2014/main" xmlns="" val="10000"/>
                  </a:ext>
                </a:extLst>
              </a:tr>
              <a:tr h="370840">
                <a:tc>
                  <a:txBody>
                    <a:bodyPr/>
                    <a:lstStyle/>
                    <a:p>
                      <a:r>
                        <a:rPr lang="en-US" sz="1800" dirty="0" err="1" smtClean="0"/>
                        <a:t>list.begin</a:t>
                      </a:r>
                      <a:r>
                        <a:rPr lang="en-US" sz="1800" dirty="0" smtClean="0"/>
                        <a:t>()</a:t>
                      </a:r>
                    </a:p>
                  </a:txBody>
                  <a:tcPr anchor="ctr"/>
                </a:tc>
                <a:tc>
                  <a:txBody>
                    <a:bodyPr/>
                    <a:lstStyle/>
                    <a:p>
                      <a:r>
                        <a:rPr lang="en-US" sz="1800" b="0" i="0" kern="1200" dirty="0" smtClean="0">
                          <a:solidFill>
                            <a:schemeClr val="dk1"/>
                          </a:solidFill>
                          <a:effectLst/>
                          <a:latin typeface="+mn-lt"/>
                          <a:ea typeface="+mn-ea"/>
                          <a:cs typeface="+mn-cs"/>
                        </a:rPr>
                        <a:t>Returns</a:t>
                      </a:r>
                      <a:r>
                        <a:rPr lang="en-US" sz="1800" b="0" i="0" kern="1200" baseline="0" dirty="0" smtClean="0">
                          <a:solidFill>
                            <a:schemeClr val="dk1"/>
                          </a:solidFill>
                          <a:effectLst/>
                          <a:latin typeface="+mn-lt"/>
                          <a:ea typeface="+mn-ea"/>
                          <a:cs typeface="+mn-cs"/>
                        </a:rPr>
                        <a:t> STL-iterator to the first element</a:t>
                      </a:r>
                      <a:endParaRPr lang="en-US" sz="1800" b="0" i="0" kern="1200" dirty="0" smtClean="0">
                        <a:solidFill>
                          <a:schemeClr val="dk1"/>
                        </a:solidFill>
                        <a:effectLst/>
                        <a:latin typeface="+mn-lt"/>
                        <a:ea typeface="+mn-ea"/>
                        <a:cs typeface="+mn-cs"/>
                      </a:endParaRPr>
                    </a:p>
                  </a:txBody>
                  <a:tcPr anchor="ctr"/>
                </a:tc>
                <a:extLst>
                  <a:ext uri="{0D108BD9-81ED-4DB2-BD59-A6C34878D82A}">
                    <a16:rowId xmlns:a16="http://schemas.microsoft.com/office/drawing/2014/main" xmlns="" val="10001"/>
                  </a:ext>
                </a:extLst>
              </a:tr>
              <a:tr h="37084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dirty="0" err="1" smtClean="0"/>
                        <a:t>list.end</a:t>
                      </a:r>
                      <a:r>
                        <a:rPr lang="en-US" sz="1800" dirty="0" smtClean="0"/>
                        <a:t>()</a:t>
                      </a:r>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Returns</a:t>
                      </a:r>
                      <a:r>
                        <a:rPr lang="en-US" sz="1800" b="0" i="0" kern="1200" baseline="0" dirty="0" smtClean="0">
                          <a:solidFill>
                            <a:schemeClr val="dk1"/>
                          </a:solidFill>
                          <a:effectLst/>
                          <a:latin typeface="+mn-lt"/>
                          <a:ea typeface="+mn-ea"/>
                          <a:cs typeface="+mn-cs"/>
                        </a:rPr>
                        <a:t> STL-iterator to the virtual last element</a:t>
                      </a:r>
                      <a:endParaRPr lang="en-US" sz="1800" b="0" i="0" kern="1200" dirty="0" smtClean="0">
                        <a:solidFill>
                          <a:schemeClr val="dk1"/>
                        </a:solidFill>
                        <a:effectLst/>
                        <a:latin typeface="+mn-lt"/>
                        <a:ea typeface="+mn-ea"/>
                        <a:cs typeface="+mn-cs"/>
                      </a:endParaRPr>
                    </a:p>
                  </a:txBody>
                  <a:tcPr anchor="ctr"/>
                </a:tc>
                <a:extLst>
                  <a:ext uri="{0D108BD9-81ED-4DB2-BD59-A6C34878D82A}">
                    <a16:rowId xmlns:a16="http://schemas.microsoft.com/office/drawing/2014/main" xmlns="" val="10002"/>
                  </a:ext>
                </a:extLst>
              </a:tr>
              <a:tr h="370840">
                <a:tc>
                  <a:txBody>
                    <a:bodyPr/>
                    <a:lstStyle/>
                    <a:p>
                      <a:r>
                        <a:rPr lang="en-US" sz="1800" dirty="0" err="1" smtClean="0"/>
                        <a:t>list.constBegin</a:t>
                      </a:r>
                      <a:r>
                        <a:rPr lang="en-US" sz="1800" dirty="0" smtClean="0"/>
                        <a:t>()</a:t>
                      </a:r>
                    </a:p>
                  </a:txBody>
                  <a:tcPr anchor="ctr"/>
                </a:tc>
                <a:tc>
                  <a:txBody>
                    <a:bodyPr/>
                    <a:lstStyle/>
                    <a:p>
                      <a:r>
                        <a:rPr lang="en-US" sz="1800" b="0" i="0" kern="1200" dirty="0" smtClean="0">
                          <a:solidFill>
                            <a:schemeClr val="dk1"/>
                          </a:solidFill>
                          <a:effectLst/>
                          <a:latin typeface="+mn-lt"/>
                          <a:ea typeface="+mn-ea"/>
                          <a:cs typeface="+mn-cs"/>
                        </a:rPr>
                        <a:t>Returns</a:t>
                      </a:r>
                      <a:r>
                        <a:rPr lang="en-US" sz="1800" b="0" i="0" kern="1200" baseline="0" dirty="0" smtClean="0">
                          <a:solidFill>
                            <a:schemeClr val="dk1"/>
                          </a:solidFill>
                          <a:effectLst/>
                          <a:latin typeface="+mn-lt"/>
                          <a:ea typeface="+mn-ea"/>
                          <a:cs typeface="+mn-cs"/>
                        </a:rPr>
                        <a:t> </a:t>
                      </a:r>
                      <a:r>
                        <a:rPr lang="en-US" sz="1800" b="0" i="0" kern="1200" baseline="0" dirty="0" err="1" smtClean="0">
                          <a:solidFill>
                            <a:schemeClr val="dk1"/>
                          </a:solidFill>
                          <a:effectLst/>
                          <a:latin typeface="+mn-lt"/>
                          <a:ea typeface="+mn-ea"/>
                          <a:cs typeface="+mn-cs"/>
                        </a:rPr>
                        <a:t>const</a:t>
                      </a:r>
                      <a:r>
                        <a:rPr lang="en-US" sz="1800" b="0" i="0" kern="1200" baseline="0" dirty="0" smtClean="0">
                          <a:solidFill>
                            <a:schemeClr val="dk1"/>
                          </a:solidFill>
                          <a:effectLst/>
                          <a:latin typeface="+mn-lt"/>
                          <a:ea typeface="+mn-ea"/>
                          <a:cs typeface="+mn-cs"/>
                        </a:rPr>
                        <a:t> STL-iterator to the first element</a:t>
                      </a:r>
                      <a:endParaRPr lang="en-US" sz="1800" b="0" i="0" kern="1200" dirty="0" smtClean="0">
                        <a:solidFill>
                          <a:schemeClr val="dk1"/>
                        </a:solidFill>
                        <a:effectLst/>
                        <a:latin typeface="+mn-lt"/>
                        <a:ea typeface="+mn-ea"/>
                        <a:cs typeface="+mn-cs"/>
                      </a:endParaRPr>
                    </a:p>
                  </a:txBody>
                  <a:tcPr anchor="ctr"/>
                </a:tc>
                <a:extLst>
                  <a:ext uri="{0D108BD9-81ED-4DB2-BD59-A6C34878D82A}">
                    <a16:rowId xmlns:a16="http://schemas.microsoft.com/office/drawing/2014/main" xmlns="" val="10003"/>
                  </a:ext>
                </a:extLst>
              </a:tr>
              <a:tr h="370840">
                <a:tc>
                  <a:txBody>
                    <a:bodyPr/>
                    <a:lstStyle/>
                    <a:p>
                      <a:r>
                        <a:rPr lang="en-US" sz="1800" dirty="0" err="1" smtClean="0"/>
                        <a:t>list.constEnd</a:t>
                      </a:r>
                      <a:r>
                        <a:rPr lang="en-US" sz="1800" dirty="0" smtClean="0"/>
                        <a:t>()</a:t>
                      </a:r>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Returns</a:t>
                      </a:r>
                      <a:r>
                        <a:rPr lang="en-US" sz="1800" b="0" i="0" kern="1200" baseline="0" dirty="0" smtClean="0">
                          <a:solidFill>
                            <a:schemeClr val="dk1"/>
                          </a:solidFill>
                          <a:effectLst/>
                          <a:latin typeface="+mn-lt"/>
                          <a:ea typeface="+mn-ea"/>
                          <a:cs typeface="+mn-cs"/>
                        </a:rPr>
                        <a:t> </a:t>
                      </a:r>
                      <a:r>
                        <a:rPr lang="en-US" sz="1800" b="0" i="0" kern="1200" baseline="0" dirty="0" err="1" smtClean="0">
                          <a:solidFill>
                            <a:schemeClr val="dk1"/>
                          </a:solidFill>
                          <a:effectLst/>
                          <a:latin typeface="+mn-lt"/>
                          <a:ea typeface="+mn-ea"/>
                          <a:cs typeface="+mn-cs"/>
                        </a:rPr>
                        <a:t>const</a:t>
                      </a:r>
                      <a:r>
                        <a:rPr lang="en-US" sz="1800" b="0" i="0" kern="1200" baseline="0" dirty="0" smtClean="0">
                          <a:solidFill>
                            <a:schemeClr val="dk1"/>
                          </a:solidFill>
                          <a:effectLst/>
                          <a:latin typeface="+mn-lt"/>
                          <a:ea typeface="+mn-ea"/>
                          <a:cs typeface="+mn-cs"/>
                        </a:rPr>
                        <a:t> STL-iterator to the virtual last element</a:t>
                      </a:r>
                      <a:endParaRPr lang="en-US" sz="1800" b="0" i="0" kern="1200" dirty="0" smtClean="0">
                        <a:solidFill>
                          <a:schemeClr val="dk1"/>
                        </a:solidFill>
                        <a:effectLst/>
                        <a:latin typeface="+mn-lt"/>
                        <a:ea typeface="+mn-ea"/>
                        <a:cs typeface="+mn-cs"/>
                      </a:endParaRPr>
                    </a:p>
                  </a:txBody>
                  <a:tcPr anchor="ctr"/>
                </a:tc>
                <a:extLst>
                  <a:ext uri="{0D108BD9-81ED-4DB2-BD59-A6C34878D82A}">
                    <a16:rowId xmlns:a16="http://schemas.microsoft.com/office/drawing/2014/main" xmlns="" val="10004"/>
                  </a:ext>
                </a:extLst>
              </a:tr>
              <a:tr h="370840">
                <a:tc>
                  <a:txBody>
                    <a:bodyPr/>
                    <a:lstStyle/>
                    <a:p>
                      <a:r>
                        <a:rPr lang="en-US" sz="1800" dirty="0" err="1" smtClean="0"/>
                        <a:t>list.rbegin</a:t>
                      </a:r>
                      <a:r>
                        <a:rPr lang="en-US" sz="1800" dirty="0" smtClean="0"/>
                        <a:t>()</a:t>
                      </a:r>
                    </a:p>
                  </a:txBody>
                  <a:tcPr anchor="ctr"/>
                </a:tc>
                <a:tc>
                  <a:txBody>
                    <a:bodyPr/>
                    <a:lstStyle/>
                    <a:p>
                      <a:r>
                        <a:rPr lang="en-US" sz="1800" b="0" i="0" kern="1200" dirty="0" smtClean="0">
                          <a:solidFill>
                            <a:schemeClr val="dk1"/>
                          </a:solidFill>
                          <a:effectLst/>
                          <a:latin typeface="+mn-lt"/>
                          <a:ea typeface="+mn-ea"/>
                          <a:cs typeface="+mn-cs"/>
                        </a:rPr>
                        <a:t>Returns</a:t>
                      </a:r>
                      <a:r>
                        <a:rPr lang="en-US" sz="1800" b="0" i="0" kern="1200" baseline="0" dirty="0" smtClean="0">
                          <a:solidFill>
                            <a:schemeClr val="dk1"/>
                          </a:solidFill>
                          <a:effectLst/>
                          <a:latin typeface="+mn-lt"/>
                          <a:ea typeface="+mn-ea"/>
                          <a:cs typeface="+mn-cs"/>
                        </a:rPr>
                        <a:t> reverse STL-iterator to the first element</a:t>
                      </a:r>
                      <a:endParaRPr lang="en-US" sz="1800" b="0" i="0" kern="1200" dirty="0" smtClean="0">
                        <a:solidFill>
                          <a:schemeClr val="dk1"/>
                        </a:solidFill>
                        <a:effectLst/>
                        <a:latin typeface="+mn-lt"/>
                        <a:ea typeface="+mn-ea"/>
                        <a:cs typeface="+mn-cs"/>
                      </a:endParaRPr>
                    </a:p>
                  </a:txBody>
                  <a:tcPr anchor="ctr"/>
                </a:tc>
                <a:extLst>
                  <a:ext uri="{0D108BD9-81ED-4DB2-BD59-A6C34878D82A}">
                    <a16:rowId xmlns:a16="http://schemas.microsoft.com/office/drawing/2014/main" xmlns="" val="10005"/>
                  </a:ext>
                </a:extLst>
              </a:tr>
              <a:tr h="37084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dirty="0" err="1" smtClean="0"/>
                        <a:t>list.rend</a:t>
                      </a:r>
                      <a:r>
                        <a:rPr lang="en-US" sz="1800" dirty="0" smtClean="0"/>
                        <a:t>()</a:t>
                      </a:r>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Returns</a:t>
                      </a:r>
                      <a:r>
                        <a:rPr lang="en-US" sz="1800" b="0" i="0" kern="1200" baseline="0" dirty="0" smtClean="0">
                          <a:solidFill>
                            <a:schemeClr val="dk1"/>
                          </a:solidFill>
                          <a:effectLst/>
                          <a:latin typeface="+mn-lt"/>
                          <a:ea typeface="+mn-ea"/>
                          <a:cs typeface="+mn-cs"/>
                        </a:rPr>
                        <a:t> reverse STL-iterator to the virtual last element</a:t>
                      </a:r>
                      <a:endParaRPr lang="en-US" sz="1800" b="0" i="0" kern="1200" dirty="0" smtClean="0">
                        <a:solidFill>
                          <a:schemeClr val="dk1"/>
                        </a:solidFill>
                        <a:effectLst/>
                        <a:latin typeface="+mn-lt"/>
                        <a:ea typeface="+mn-ea"/>
                        <a:cs typeface="+mn-cs"/>
                      </a:endParaRPr>
                    </a:p>
                  </a:txBody>
                  <a:tcPr anchor="ctr"/>
                </a:tc>
                <a:extLst>
                  <a:ext uri="{0D108BD9-81ED-4DB2-BD59-A6C34878D82A}">
                    <a16:rowId xmlns:a16="http://schemas.microsoft.com/office/drawing/2014/main" xmlns="" val="10006"/>
                  </a:ext>
                </a:extLst>
              </a:tr>
              <a:tr h="370840">
                <a:tc>
                  <a:txBody>
                    <a:bodyPr/>
                    <a:lstStyle/>
                    <a:p>
                      <a:r>
                        <a:rPr lang="en-US" sz="1800" dirty="0" err="1" smtClean="0"/>
                        <a:t>list.rcbegin</a:t>
                      </a:r>
                      <a:r>
                        <a:rPr lang="en-US" sz="1800" dirty="0" smtClean="0"/>
                        <a:t>()</a:t>
                      </a:r>
                    </a:p>
                  </a:txBody>
                  <a:tcPr anchor="ctr"/>
                </a:tc>
                <a:tc>
                  <a:txBody>
                    <a:bodyPr/>
                    <a:lstStyle/>
                    <a:p>
                      <a:r>
                        <a:rPr lang="en-US" sz="1800" b="0" i="0" kern="1200" dirty="0" smtClean="0">
                          <a:solidFill>
                            <a:schemeClr val="dk1"/>
                          </a:solidFill>
                          <a:effectLst/>
                          <a:latin typeface="+mn-lt"/>
                          <a:ea typeface="+mn-ea"/>
                          <a:cs typeface="+mn-cs"/>
                        </a:rPr>
                        <a:t>Returns</a:t>
                      </a:r>
                      <a:r>
                        <a:rPr lang="en-US" sz="1800" b="0" i="0" kern="1200" baseline="0" dirty="0" smtClean="0">
                          <a:solidFill>
                            <a:schemeClr val="dk1"/>
                          </a:solidFill>
                          <a:effectLst/>
                          <a:latin typeface="+mn-lt"/>
                          <a:ea typeface="+mn-ea"/>
                          <a:cs typeface="+mn-cs"/>
                        </a:rPr>
                        <a:t> reverse </a:t>
                      </a:r>
                      <a:r>
                        <a:rPr lang="en-US" sz="1800" b="0" i="0" kern="1200" baseline="0" dirty="0" err="1" smtClean="0">
                          <a:solidFill>
                            <a:schemeClr val="dk1"/>
                          </a:solidFill>
                          <a:effectLst/>
                          <a:latin typeface="+mn-lt"/>
                          <a:ea typeface="+mn-ea"/>
                          <a:cs typeface="+mn-cs"/>
                        </a:rPr>
                        <a:t>const</a:t>
                      </a:r>
                      <a:r>
                        <a:rPr lang="en-US" sz="1800" b="0" i="0" kern="1200" baseline="0" dirty="0" smtClean="0">
                          <a:solidFill>
                            <a:schemeClr val="dk1"/>
                          </a:solidFill>
                          <a:effectLst/>
                          <a:latin typeface="+mn-lt"/>
                          <a:ea typeface="+mn-ea"/>
                          <a:cs typeface="+mn-cs"/>
                        </a:rPr>
                        <a:t> STL-iterator to the first element</a:t>
                      </a:r>
                      <a:endParaRPr lang="en-US" sz="1800" b="0" i="0" kern="1200" dirty="0" smtClean="0">
                        <a:solidFill>
                          <a:schemeClr val="dk1"/>
                        </a:solidFill>
                        <a:effectLst/>
                        <a:latin typeface="+mn-lt"/>
                        <a:ea typeface="+mn-ea"/>
                        <a:cs typeface="+mn-cs"/>
                      </a:endParaRPr>
                    </a:p>
                  </a:txBody>
                  <a:tcPr anchor="ctr"/>
                </a:tc>
                <a:extLst>
                  <a:ext uri="{0D108BD9-81ED-4DB2-BD59-A6C34878D82A}">
                    <a16:rowId xmlns:a16="http://schemas.microsoft.com/office/drawing/2014/main" xmlns="" val="10007"/>
                  </a:ext>
                </a:extLst>
              </a:tr>
              <a:tr h="370840">
                <a:tc>
                  <a:txBody>
                    <a:bodyPr/>
                    <a:lstStyle/>
                    <a:p>
                      <a:r>
                        <a:rPr lang="en-US" sz="1800" dirty="0" err="1" smtClean="0"/>
                        <a:t>list.rcend</a:t>
                      </a:r>
                      <a:r>
                        <a:rPr lang="en-US" sz="1800" dirty="0" smtClean="0"/>
                        <a:t>()</a:t>
                      </a:r>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Returns</a:t>
                      </a:r>
                      <a:r>
                        <a:rPr lang="en-US" sz="1800" b="0" i="0" kern="1200" baseline="0" dirty="0" smtClean="0">
                          <a:solidFill>
                            <a:schemeClr val="dk1"/>
                          </a:solidFill>
                          <a:effectLst/>
                          <a:latin typeface="+mn-lt"/>
                          <a:ea typeface="+mn-ea"/>
                          <a:cs typeface="+mn-cs"/>
                        </a:rPr>
                        <a:t> reverse </a:t>
                      </a:r>
                      <a:r>
                        <a:rPr lang="en-US" sz="1800" b="0" i="0" kern="1200" baseline="0" dirty="0" err="1" smtClean="0">
                          <a:solidFill>
                            <a:schemeClr val="dk1"/>
                          </a:solidFill>
                          <a:effectLst/>
                          <a:latin typeface="+mn-lt"/>
                          <a:ea typeface="+mn-ea"/>
                          <a:cs typeface="+mn-cs"/>
                        </a:rPr>
                        <a:t>const</a:t>
                      </a:r>
                      <a:r>
                        <a:rPr lang="en-US" sz="1800" b="0" i="0" kern="1200" baseline="0" dirty="0" smtClean="0">
                          <a:solidFill>
                            <a:schemeClr val="dk1"/>
                          </a:solidFill>
                          <a:effectLst/>
                          <a:latin typeface="+mn-lt"/>
                          <a:ea typeface="+mn-ea"/>
                          <a:cs typeface="+mn-cs"/>
                        </a:rPr>
                        <a:t> STL-iterator to the virtual last element</a:t>
                      </a:r>
                      <a:endParaRPr lang="en-US" sz="1800" b="0" i="0" kern="1200" dirty="0" smtClean="0">
                        <a:solidFill>
                          <a:schemeClr val="dk1"/>
                        </a:solidFill>
                        <a:effectLst/>
                        <a:latin typeface="+mn-lt"/>
                        <a:ea typeface="+mn-ea"/>
                        <a:cs typeface="+mn-cs"/>
                      </a:endParaRPr>
                    </a:p>
                  </a:txBody>
                  <a:tcPr anchor="ctr"/>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341187876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CONTAINERS</a:t>
            </a:r>
            <a:r>
              <a:rPr lang="en-US" dirty="0"/>
              <a:t>: </a:t>
            </a:r>
            <a:r>
              <a:rPr lang="en-US" dirty="0">
                <a:solidFill>
                  <a:schemeClr val="accent1"/>
                </a:solidFill>
              </a:rPr>
              <a:t>STL-STYLE ITERATORS</a:t>
            </a:r>
          </a:p>
        </p:txBody>
      </p:sp>
      <p:graphicFrame>
        <p:nvGraphicFramePr>
          <p:cNvPr id="7" name="Content Placeholder 6"/>
          <p:cNvGraphicFramePr>
            <a:graphicFrameLocks noGrp="1"/>
          </p:cNvGraphicFramePr>
          <p:nvPr>
            <p:ph sz="quarter" idx="11"/>
            <p:extLst>
              <p:ext uri="{D42A27DB-BD31-4B8C-83A1-F6EECF244321}">
                <p14:modId xmlns:p14="http://schemas.microsoft.com/office/powerpoint/2010/main" val="1970763023"/>
              </p:ext>
            </p:extLst>
          </p:nvPr>
        </p:nvGraphicFramePr>
        <p:xfrm>
          <a:off x="287338" y="898525"/>
          <a:ext cx="8593072" cy="3759200"/>
        </p:xfrm>
        <a:graphic>
          <a:graphicData uri="http://schemas.openxmlformats.org/drawingml/2006/table">
            <a:tbl>
              <a:tblPr firstRow="1" bandRow="1">
                <a:tableStyleId>{5C22544A-7EE6-4342-B048-85BDC9FD1C3A}</a:tableStyleId>
              </a:tblPr>
              <a:tblGrid>
                <a:gridCol w="1867387">
                  <a:extLst>
                    <a:ext uri="{9D8B030D-6E8A-4147-A177-3AD203B41FA5}">
                      <a16:colId xmlns:a16="http://schemas.microsoft.com/office/drawing/2014/main" xmlns="" val="20000"/>
                    </a:ext>
                  </a:extLst>
                </a:gridCol>
                <a:gridCol w="6725685">
                  <a:extLst>
                    <a:ext uri="{9D8B030D-6E8A-4147-A177-3AD203B41FA5}">
                      <a16:colId xmlns:a16="http://schemas.microsoft.com/office/drawing/2014/main" xmlns="" val="20001"/>
                    </a:ext>
                  </a:extLst>
                </a:gridCol>
              </a:tblGrid>
              <a:tr h="370840">
                <a:tc>
                  <a:txBody>
                    <a:bodyPr/>
                    <a:lstStyle/>
                    <a:p>
                      <a:r>
                        <a:rPr lang="en-US" sz="1800" dirty="0" smtClean="0"/>
                        <a:t>Expression</a:t>
                      </a:r>
                      <a:endParaRPr lang="ru-RU" sz="1800" dirty="0"/>
                    </a:p>
                  </a:txBody>
                  <a:tcPr/>
                </a:tc>
                <a:tc>
                  <a:txBody>
                    <a:bodyPr/>
                    <a:lstStyle/>
                    <a:p>
                      <a:r>
                        <a:rPr kumimoji="0" lang="en-US" sz="1800" b="1" i="0" u="none" strike="noStrike" kern="1200" cap="none" spc="0" normalizeH="0" baseline="0" noProof="0" dirty="0" smtClean="0">
                          <a:ln>
                            <a:noFill/>
                          </a:ln>
                          <a:solidFill>
                            <a:srgbClr val="FFFFFF"/>
                          </a:solidFill>
                          <a:effectLst/>
                          <a:uLnTx/>
                          <a:uFillTx/>
                          <a:latin typeface="+mn-lt"/>
                          <a:ea typeface="+mn-ea"/>
                          <a:cs typeface="+mn-cs"/>
                        </a:rPr>
                        <a:t>Description</a:t>
                      </a:r>
                      <a:endParaRPr lang="ru-RU" sz="1200" dirty="0"/>
                    </a:p>
                  </a:txBody>
                  <a:tcPr/>
                </a:tc>
                <a:extLst>
                  <a:ext uri="{0D108BD9-81ED-4DB2-BD59-A6C34878D82A}">
                    <a16:rowId xmlns:a16="http://schemas.microsoft.com/office/drawing/2014/main" xmlns="" val="10000"/>
                  </a:ext>
                </a:extLst>
              </a:tr>
              <a:tr h="25161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ru-RU" sz="1600" b="0" i="0" kern="1200" dirty="0" smtClean="0">
                          <a:solidFill>
                            <a:schemeClr val="dk1"/>
                          </a:solidFill>
                          <a:effectLst/>
                          <a:latin typeface="+mn-lt"/>
                          <a:ea typeface="+mn-ea"/>
                          <a:cs typeface="+mn-cs"/>
                        </a:rPr>
                        <a:t>*i</a:t>
                      </a:r>
                    </a:p>
                  </a:txBody>
                  <a:tcPr anchor="ctr"/>
                </a:tc>
                <a:tc>
                  <a:txBody>
                    <a:bodyPr/>
                    <a:lstStyle/>
                    <a:p>
                      <a:r>
                        <a:rPr lang="en-US" sz="1600" b="0" i="0" kern="1200" dirty="0" smtClean="0">
                          <a:solidFill>
                            <a:schemeClr val="dk1"/>
                          </a:solidFill>
                          <a:effectLst/>
                          <a:latin typeface="+mn-lt"/>
                          <a:ea typeface="+mn-ea"/>
                          <a:cs typeface="+mn-cs"/>
                        </a:rPr>
                        <a:t>Reference</a:t>
                      </a:r>
                      <a:r>
                        <a:rPr lang="en-US" sz="1600" b="0" i="0" kern="1200" baseline="0" dirty="0" smtClean="0">
                          <a:solidFill>
                            <a:schemeClr val="dk1"/>
                          </a:solidFill>
                          <a:effectLst/>
                          <a:latin typeface="+mn-lt"/>
                          <a:ea typeface="+mn-ea"/>
                          <a:cs typeface="+mn-cs"/>
                        </a:rPr>
                        <a:t> to the current element</a:t>
                      </a:r>
                      <a:endParaRPr lang="en-US" sz="1600" b="0" i="0" kern="1200" dirty="0" smtClean="0">
                        <a:solidFill>
                          <a:schemeClr val="dk1"/>
                        </a:solidFill>
                        <a:effectLst/>
                        <a:latin typeface="+mn-lt"/>
                        <a:ea typeface="+mn-ea"/>
                        <a:cs typeface="+mn-cs"/>
                      </a:endParaRPr>
                    </a:p>
                  </a:txBody>
                  <a:tcPr anchor="ctr"/>
                </a:tc>
                <a:extLst>
                  <a:ext uri="{0D108BD9-81ED-4DB2-BD59-A6C34878D82A}">
                    <a16:rowId xmlns:a16="http://schemas.microsoft.com/office/drawing/2014/main" xmlns="" val="10001"/>
                  </a:ext>
                </a:extLst>
              </a:tr>
              <a:tr h="27847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ru-RU" sz="1600" b="0" i="0" kern="1200" dirty="0" smtClean="0">
                          <a:solidFill>
                            <a:schemeClr val="dk1"/>
                          </a:solidFill>
                          <a:effectLst/>
                          <a:latin typeface="+mn-lt"/>
                          <a:ea typeface="+mn-ea"/>
                          <a:cs typeface="+mn-cs"/>
                        </a:rPr>
                        <a:t>i + n</a:t>
                      </a:r>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mn-lt"/>
                          <a:ea typeface="+mn-ea"/>
                          <a:cs typeface="+mn-cs"/>
                        </a:rPr>
                        <a:t>Return</a:t>
                      </a:r>
                      <a:r>
                        <a:rPr lang="en-US" sz="1600" b="0" i="0" kern="1200" baseline="0" dirty="0" smtClean="0">
                          <a:solidFill>
                            <a:schemeClr val="dk1"/>
                          </a:solidFill>
                          <a:effectLst/>
                          <a:latin typeface="+mn-lt"/>
                          <a:ea typeface="+mn-ea"/>
                          <a:cs typeface="+mn-cs"/>
                        </a:rPr>
                        <a:t>s iterator at n elements forward</a:t>
                      </a:r>
                      <a:endParaRPr lang="en-US" sz="1600" b="0" i="0" kern="1200" dirty="0" smtClean="0">
                        <a:solidFill>
                          <a:schemeClr val="dk1"/>
                        </a:solidFill>
                        <a:effectLst/>
                        <a:latin typeface="+mn-lt"/>
                        <a:ea typeface="+mn-ea"/>
                        <a:cs typeface="+mn-cs"/>
                      </a:endParaRPr>
                    </a:p>
                  </a:txBody>
                  <a:tcPr anchor="ctr"/>
                </a:tc>
                <a:extLst>
                  <a:ext uri="{0D108BD9-81ED-4DB2-BD59-A6C34878D82A}">
                    <a16:rowId xmlns:a16="http://schemas.microsoft.com/office/drawing/2014/main" xmlns="" val="10002"/>
                  </a:ext>
                </a:extLst>
              </a:tr>
              <a:tr h="223853">
                <a:tc>
                  <a:txBody>
                    <a:bodyPr/>
                    <a:lstStyle/>
                    <a:p>
                      <a:r>
                        <a:rPr lang="en-US" sz="1600" dirty="0" smtClean="0"/>
                        <a:t>++</a:t>
                      </a:r>
                      <a:r>
                        <a:rPr lang="en-US" sz="1600" dirty="0" err="1" smtClean="0"/>
                        <a:t>i</a:t>
                      </a:r>
                      <a:r>
                        <a:rPr lang="en-US" sz="1600" dirty="0" smtClean="0"/>
                        <a:t>, </a:t>
                      </a:r>
                      <a:r>
                        <a:rPr lang="en-US" sz="1600" dirty="0" err="1" smtClean="0"/>
                        <a:t>i</a:t>
                      </a:r>
                      <a:r>
                        <a:rPr lang="en-US" sz="1600" dirty="0" smtClean="0"/>
                        <a:t>++</a:t>
                      </a:r>
                    </a:p>
                  </a:txBody>
                  <a:tcPr anchor="ctr"/>
                </a:tc>
                <a:tc>
                  <a:txBody>
                    <a:bodyPr/>
                    <a:lstStyle/>
                    <a:p>
                      <a:r>
                        <a:rPr lang="en-US" sz="1600" b="0" i="0" kern="1200" dirty="0" smtClean="0">
                          <a:solidFill>
                            <a:schemeClr val="dk1"/>
                          </a:solidFill>
                          <a:effectLst/>
                          <a:latin typeface="+mn-lt"/>
                          <a:ea typeface="+mn-ea"/>
                          <a:cs typeface="+mn-cs"/>
                        </a:rPr>
                        <a:t>Moves iterator forward</a:t>
                      </a:r>
                    </a:p>
                  </a:txBody>
                  <a:tcPr anchor="ctr"/>
                </a:tc>
                <a:extLst>
                  <a:ext uri="{0D108BD9-81ED-4DB2-BD59-A6C34878D82A}">
                    <a16:rowId xmlns:a16="http://schemas.microsoft.com/office/drawing/2014/main" xmlns="" val="10003"/>
                  </a:ext>
                </a:extLst>
              </a:tr>
              <a:tr h="142070">
                <a:tc>
                  <a:txBody>
                    <a:bodyPr/>
                    <a:lstStyle/>
                    <a:p>
                      <a:r>
                        <a:rPr lang="en-US" sz="1600" dirty="0" err="1" smtClean="0"/>
                        <a:t>i</a:t>
                      </a:r>
                      <a:r>
                        <a:rPr lang="en-US" sz="1600" dirty="0" smtClean="0"/>
                        <a:t> += n</a:t>
                      </a:r>
                    </a:p>
                  </a:txBody>
                  <a:tcPr anchor="ctr"/>
                </a:tc>
                <a:tc>
                  <a:txBody>
                    <a:bodyPr/>
                    <a:lstStyle/>
                    <a:p>
                      <a:r>
                        <a:rPr lang="en-US" sz="1600" b="0" i="0" kern="1200" dirty="0" smtClean="0">
                          <a:solidFill>
                            <a:schemeClr val="dk1"/>
                          </a:solidFill>
                          <a:effectLst/>
                          <a:latin typeface="+mn-lt"/>
                          <a:ea typeface="+mn-ea"/>
                          <a:cs typeface="+mn-cs"/>
                        </a:rPr>
                        <a:t>Moves iterator forward to n elements</a:t>
                      </a:r>
                    </a:p>
                  </a:txBody>
                  <a:tcPr anchor="ctr"/>
                </a:tc>
                <a:extLst>
                  <a:ext uri="{0D108BD9-81ED-4DB2-BD59-A6C34878D82A}">
                    <a16:rowId xmlns:a16="http://schemas.microsoft.com/office/drawing/2014/main" xmlns="" val="10004"/>
                  </a:ext>
                </a:extLst>
              </a:tr>
              <a:tr h="150822">
                <a:tc>
                  <a:txBody>
                    <a:bodyPr/>
                    <a:lstStyle/>
                    <a:p>
                      <a:r>
                        <a:rPr lang="en-US" sz="1600" dirty="0" err="1" smtClean="0"/>
                        <a:t>i</a:t>
                      </a:r>
                      <a:r>
                        <a:rPr lang="en-US" sz="1600" dirty="0" smtClean="0"/>
                        <a:t> - n</a:t>
                      </a:r>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mn-lt"/>
                          <a:ea typeface="+mn-ea"/>
                          <a:cs typeface="+mn-cs"/>
                        </a:rPr>
                        <a:t>Return</a:t>
                      </a:r>
                      <a:r>
                        <a:rPr lang="en-US" sz="1600" b="0" i="0" kern="1200" baseline="0" dirty="0" smtClean="0">
                          <a:solidFill>
                            <a:schemeClr val="dk1"/>
                          </a:solidFill>
                          <a:effectLst/>
                          <a:latin typeface="+mn-lt"/>
                          <a:ea typeface="+mn-ea"/>
                          <a:cs typeface="+mn-cs"/>
                        </a:rPr>
                        <a:t>s iterator at n elements backward</a:t>
                      </a:r>
                      <a:endParaRPr lang="en-US" sz="1600" b="0" i="0" kern="1200" dirty="0" smtClean="0">
                        <a:solidFill>
                          <a:schemeClr val="dk1"/>
                        </a:solidFill>
                        <a:effectLst/>
                        <a:latin typeface="+mn-lt"/>
                        <a:ea typeface="+mn-ea"/>
                        <a:cs typeface="+mn-cs"/>
                      </a:endParaRPr>
                    </a:p>
                  </a:txBody>
                  <a:tcPr anchor="ctr"/>
                </a:tc>
                <a:extLst>
                  <a:ext uri="{0D108BD9-81ED-4DB2-BD59-A6C34878D82A}">
                    <a16:rowId xmlns:a16="http://schemas.microsoft.com/office/drawing/2014/main" xmlns="" val="10005"/>
                  </a:ext>
                </a:extLst>
              </a:tr>
              <a:tr h="159574">
                <a:tc>
                  <a:txBody>
                    <a:bodyPr/>
                    <a:lstStyle/>
                    <a:p>
                      <a:r>
                        <a:rPr lang="en-US" sz="1600" dirty="0" smtClean="0"/>
                        <a:t>--</a:t>
                      </a:r>
                      <a:r>
                        <a:rPr lang="en-US" sz="1600" dirty="0" err="1" smtClean="0"/>
                        <a:t>i</a:t>
                      </a:r>
                      <a:r>
                        <a:rPr lang="en-US" sz="1600" dirty="0" smtClean="0"/>
                        <a:t>, </a:t>
                      </a:r>
                      <a:r>
                        <a:rPr lang="en-US" sz="1600" dirty="0" err="1" smtClean="0"/>
                        <a:t>i</a:t>
                      </a:r>
                      <a:r>
                        <a:rPr lang="en-US" sz="1600" dirty="0" smtClean="0"/>
                        <a:t>--</a:t>
                      </a:r>
                    </a:p>
                  </a:txBody>
                  <a:tcPr anchor="ctr"/>
                </a:tc>
                <a:tc>
                  <a:txBody>
                    <a:bodyPr/>
                    <a:lstStyle/>
                    <a:p>
                      <a:r>
                        <a:rPr lang="en-US" sz="1600" b="0" i="0" kern="1200" dirty="0" smtClean="0">
                          <a:solidFill>
                            <a:schemeClr val="dk1"/>
                          </a:solidFill>
                          <a:effectLst/>
                          <a:latin typeface="+mn-lt"/>
                          <a:ea typeface="+mn-ea"/>
                          <a:cs typeface="+mn-cs"/>
                        </a:rPr>
                        <a:t>Moves iterator backward</a:t>
                      </a:r>
                    </a:p>
                  </a:txBody>
                  <a:tcPr anchor="ctr"/>
                </a:tc>
                <a:extLst>
                  <a:ext uri="{0D108BD9-81ED-4DB2-BD59-A6C34878D82A}">
                    <a16:rowId xmlns:a16="http://schemas.microsoft.com/office/drawing/2014/main" xmlns="" val="10006"/>
                  </a:ext>
                </a:extLst>
              </a:tr>
              <a:tr h="168325">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dirty="0" err="1" smtClean="0"/>
                        <a:t>i</a:t>
                      </a:r>
                      <a:r>
                        <a:rPr lang="en-US" sz="1600" dirty="0" smtClean="0"/>
                        <a:t> += n</a:t>
                      </a:r>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mn-lt"/>
                          <a:ea typeface="+mn-ea"/>
                          <a:cs typeface="+mn-cs"/>
                        </a:rPr>
                        <a:t>Moves iterator backward to n elements</a:t>
                      </a:r>
                    </a:p>
                  </a:txBody>
                  <a:tcPr anchor="ctr"/>
                </a:tc>
                <a:extLst>
                  <a:ext uri="{0D108BD9-81ED-4DB2-BD59-A6C34878D82A}">
                    <a16:rowId xmlns:a16="http://schemas.microsoft.com/office/drawing/2014/main" xmlns="" val="10007"/>
                  </a:ext>
                </a:extLst>
              </a:tr>
              <a:tr h="15897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dirty="0" err="1" smtClean="0"/>
                        <a:t>i</a:t>
                      </a:r>
                      <a:r>
                        <a:rPr lang="en-US" sz="1600" dirty="0" smtClean="0"/>
                        <a:t> - j</a:t>
                      </a:r>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mn-lt"/>
                          <a:ea typeface="+mn-ea"/>
                          <a:cs typeface="+mn-cs"/>
                        </a:rPr>
                        <a:t>Number of elements between </a:t>
                      </a:r>
                      <a:r>
                        <a:rPr lang="en-US" sz="1600" b="0" i="0" kern="1200" dirty="0" err="1" smtClean="0">
                          <a:solidFill>
                            <a:schemeClr val="dk1"/>
                          </a:solidFill>
                          <a:effectLst/>
                          <a:latin typeface="+mn-lt"/>
                          <a:ea typeface="+mn-ea"/>
                          <a:cs typeface="+mn-cs"/>
                        </a:rPr>
                        <a:t>i</a:t>
                      </a:r>
                      <a:r>
                        <a:rPr lang="en-US" sz="1600" b="0" i="0" kern="1200" dirty="0" smtClean="0">
                          <a:solidFill>
                            <a:schemeClr val="dk1"/>
                          </a:solidFill>
                          <a:effectLst/>
                          <a:latin typeface="+mn-lt"/>
                          <a:ea typeface="+mn-ea"/>
                          <a:cs typeface="+mn-cs"/>
                        </a:rPr>
                        <a:t> and j</a:t>
                      </a:r>
                    </a:p>
                  </a:txBody>
                  <a:tcPr anchor="ctr"/>
                </a:tc>
                <a:extLst>
                  <a:ext uri="{0D108BD9-81ED-4DB2-BD59-A6C34878D82A}">
                    <a16:rowId xmlns:a16="http://schemas.microsoft.com/office/drawing/2014/main" xmlns="" val="10008"/>
                  </a:ext>
                </a:extLst>
              </a:tr>
              <a:tr h="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dirty="0" err="1" smtClean="0"/>
                        <a:t>i</a:t>
                      </a:r>
                      <a:r>
                        <a:rPr lang="en-US" sz="1600" dirty="0" smtClean="0"/>
                        <a:t> &lt; j</a:t>
                      </a:r>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mn-lt"/>
                          <a:ea typeface="+mn-ea"/>
                          <a:cs typeface="+mn-cs"/>
                        </a:rPr>
                        <a:t>Compares</a:t>
                      </a:r>
                      <a:r>
                        <a:rPr lang="en-US" sz="1600" b="0" i="0" kern="1200" baseline="0" dirty="0" smtClean="0">
                          <a:solidFill>
                            <a:schemeClr val="dk1"/>
                          </a:solidFill>
                          <a:effectLst/>
                          <a:latin typeface="+mn-lt"/>
                          <a:ea typeface="+mn-ea"/>
                          <a:cs typeface="+mn-cs"/>
                        </a:rPr>
                        <a:t> two iterators</a:t>
                      </a:r>
                      <a:endParaRPr lang="en-US" sz="1600" b="0" i="0" kern="1200" dirty="0" smtClean="0">
                        <a:solidFill>
                          <a:schemeClr val="dk1"/>
                        </a:solidFill>
                        <a:effectLst/>
                        <a:latin typeface="+mn-lt"/>
                        <a:ea typeface="+mn-ea"/>
                        <a:cs typeface="+mn-cs"/>
                      </a:endParaRPr>
                    </a:p>
                  </a:txBody>
                  <a:tcPr anchor="ctr"/>
                </a:tc>
                <a:extLst>
                  <a:ext uri="{0D108BD9-81ED-4DB2-BD59-A6C34878D82A}">
                    <a16:rowId xmlns:a16="http://schemas.microsoft.com/office/drawing/2014/main" xmlns="" val="10009"/>
                  </a:ext>
                </a:extLst>
              </a:tr>
              <a:tr h="37084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dirty="0" err="1" smtClean="0"/>
                        <a:t>i</a:t>
                      </a:r>
                      <a:r>
                        <a:rPr lang="en-US" sz="1600" dirty="0" smtClean="0"/>
                        <a:t>[n]</a:t>
                      </a:r>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mn-lt"/>
                          <a:ea typeface="+mn-ea"/>
                          <a:cs typeface="+mn-cs"/>
                        </a:rPr>
                        <a:t>The same as *(</a:t>
                      </a:r>
                      <a:r>
                        <a:rPr lang="en-US" sz="1600" b="0" i="0" kern="1200" dirty="0" err="1" smtClean="0">
                          <a:solidFill>
                            <a:schemeClr val="dk1"/>
                          </a:solidFill>
                          <a:effectLst/>
                          <a:latin typeface="+mn-lt"/>
                          <a:ea typeface="+mn-ea"/>
                          <a:cs typeface="+mn-cs"/>
                        </a:rPr>
                        <a:t>i+n</a:t>
                      </a:r>
                      <a:r>
                        <a:rPr lang="en-US" sz="1600" b="0" i="0" kern="1200" dirty="0" smtClean="0">
                          <a:solidFill>
                            <a:schemeClr val="dk1"/>
                          </a:solidFill>
                          <a:effectLst/>
                          <a:latin typeface="+mn-lt"/>
                          <a:ea typeface="+mn-ea"/>
                          <a:cs typeface="+mn-cs"/>
                        </a:rPr>
                        <a:t>)</a:t>
                      </a:r>
                    </a:p>
                  </a:txBody>
                  <a:tcPr anchor="ctr"/>
                </a:tc>
                <a:extLst>
                  <a:ext uri="{0D108BD9-81ED-4DB2-BD59-A6C34878D82A}">
                    <a16:rowId xmlns:a16="http://schemas.microsoft.com/office/drawing/2014/main" xmlns="" val="10010"/>
                  </a:ext>
                </a:extLst>
              </a:tr>
            </a:tbl>
          </a:graphicData>
        </a:graphic>
      </p:graphicFrame>
    </p:spTree>
    <p:extLst>
      <p:ext uri="{BB962C8B-B14F-4D97-AF65-F5344CB8AC3E}">
        <p14:creationId xmlns:p14="http://schemas.microsoft.com/office/powerpoint/2010/main" val="416398743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CONTAINERS</a:t>
            </a:r>
            <a:r>
              <a:rPr lang="en-US" dirty="0"/>
              <a:t>: </a:t>
            </a:r>
            <a:r>
              <a:rPr lang="en-US" dirty="0" smtClean="0">
                <a:solidFill>
                  <a:schemeClr val="accent1"/>
                </a:solidFill>
              </a:rPr>
              <a:t>JAVA-STYLE </a:t>
            </a:r>
            <a:r>
              <a:rPr lang="en-US" dirty="0">
                <a:solidFill>
                  <a:schemeClr val="accent1"/>
                </a:solidFill>
              </a:rPr>
              <a:t>ITERATORS</a:t>
            </a:r>
          </a:p>
        </p:txBody>
      </p:sp>
      <p:sp>
        <p:nvSpPr>
          <p:cNvPr id="6" name="Rectangle 1"/>
          <p:cNvSpPr>
            <a:spLocks noChangeArrowheads="1"/>
          </p:cNvSpPr>
          <p:nvPr/>
        </p:nvSpPr>
        <p:spPr bwMode="auto">
          <a:xfrm>
            <a:off x="149626" y="955531"/>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lvl="0" defTabSz="914400" eaLnBrk="0" fontAlgn="base" hangingPunct="0">
              <a:spcBef>
                <a:spcPct val="0"/>
              </a:spcBef>
              <a:spcAft>
                <a:spcPct val="0"/>
              </a:spcAft>
            </a:pPr>
            <a:r>
              <a:rPr lang="en-US" sz="1200" b="1" dirty="0" err="1" smtClean="0">
                <a:solidFill>
                  <a:srgbClr val="9876AA"/>
                </a:solidFill>
                <a:latin typeface="Courier New" pitchFamily="49" charset="0"/>
                <a:cs typeface="Courier New" panose="02070309020205020404" pitchFamily="49" charset="0"/>
              </a:rPr>
              <a:t>QList</a:t>
            </a:r>
            <a:r>
              <a:rPr lang="en-US" sz="1200" b="1" dirty="0" smtClean="0">
                <a:solidFill>
                  <a:srgbClr val="A9B7C6"/>
                </a:solidFill>
                <a:latin typeface="Courier New" panose="02070309020205020404" pitchFamily="49" charset="0"/>
                <a:cs typeface="Courier New" panose="02070309020205020404" pitchFamily="49" charset="0"/>
              </a:rPr>
              <a:t>&lt;</a:t>
            </a:r>
            <a:r>
              <a:rPr lang="en-US" sz="1200" b="1" dirty="0" err="1" smtClean="0">
                <a:solidFill>
                  <a:srgbClr val="9876AA"/>
                </a:solidFill>
                <a:latin typeface="Courier New" panose="02070309020205020404" pitchFamily="49" charset="0"/>
                <a:cs typeface="Courier New" panose="02070309020205020404" pitchFamily="49" charset="0"/>
              </a:rPr>
              <a:t>QString</a:t>
            </a:r>
            <a:r>
              <a:rPr lang="en-US" sz="1200" b="1" dirty="0" smtClean="0">
                <a:solidFill>
                  <a:srgbClr val="A9B7C6"/>
                </a:solidFill>
                <a:latin typeface="Courier New" panose="02070309020205020404" pitchFamily="49" charset="0"/>
                <a:cs typeface="Courier New" panose="02070309020205020404" pitchFamily="49" charset="0"/>
              </a:rPr>
              <a:t>&gt; list;</a:t>
            </a:r>
          </a:p>
          <a:p>
            <a:pPr lvl="0" defTabSz="914400" eaLnBrk="0" fontAlgn="base" hangingPunct="0">
              <a:spcBef>
                <a:spcPct val="0"/>
              </a:spcBef>
              <a:spcAft>
                <a:spcPct val="0"/>
              </a:spcAft>
            </a:pPr>
            <a:r>
              <a:rPr lang="en-US" sz="1200" b="1" dirty="0" smtClean="0">
                <a:solidFill>
                  <a:srgbClr val="A9B7C6"/>
                </a:solidFill>
                <a:latin typeface="Courier New" panose="02070309020205020404" pitchFamily="49" charset="0"/>
                <a:cs typeface="Courier New" panose="02070309020205020404" pitchFamily="49" charset="0"/>
              </a:rPr>
              <a:t>list &lt;&lt; </a:t>
            </a:r>
            <a:r>
              <a:rPr lang="en-US" sz="1200" b="1" dirty="0" smtClean="0">
                <a:solidFill>
                  <a:srgbClr val="6A8759"/>
                </a:solidFill>
                <a:latin typeface="Courier New" panose="02070309020205020404" pitchFamily="49" charset="0"/>
                <a:cs typeface="Courier New" panose="02070309020205020404" pitchFamily="49" charset="0"/>
              </a:rPr>
              <a:t>"A"</a:t>
            </a:r>
            <a:r>
              <a:rPr lang="en-US" sz="1200" b="1" dirty="0" smtClean="0">
                <a:solidFill>
                  <a:srgbClr val="C0C0C0"/>
                </a:solidFill>
                <a:latin typeface="Courier New" pitchFamily="49" charset="0"/>
                <a:cs typeface="Courier New" pitchFamily="49" charset="0"/>
              </a:rPr>
              <a:t> </a:t>
            </a:r>
            <a:r>
              <a:rPr lang="en-US" sz="1200" b="1" dirty="0" smtClean="0">
                <a:solidFill>
                  <a:srgbClr val="A9B7C6"/>
                </a:solidFill>
                <a:latin typeface="Courier New" panose="02070309020205020404" pitchFamily="49" charset="0"/>
                <a:cs typeface="Courier New" panose="02070309020205020404" pitchFamily="49" charset="0"/>
              </a:rPr>
              <a:t>&lt;&lt; </a:t>
            </a:r>
            <a:r>
              <a:rPr lang="en-US" sz="1200" b="1" dirty="0" smtClean="0">
                <a:solidFill>
                  <a:srgbClr val="6A8759"/>
                </a:solidFill>
                <a:latin typeface="Courier New" panose="02070309020205020404" pitchFamily="49" charset="0"/>
                <a:cs typeface="Courier New" panose="02070309020205020404" pitchFamily="49" charset="0"/>
              </a:rPr>
              <a:t>"B"</a:t>
            </a:r>
            <a:r>
              <a:rPr lang="en-US" sz="1200" b="1" dirty="0" smtClean="0">
                <a:solidFill>
                  <a:srgbClr val="C0C0C0"/>
                </a:solidFill>
                <a:latin typeface="Courier New" pitchFamily="49" charset="0"/>
                <a:cs typeface="Courier New" pitchFamily="49" charset="0"/>
              </a:rPr>
              <a:t> </a:t>
            </a:r>
            <a:r>
              <a:rPr lang="en-US" sz="1200" b="1" dirty="0" smtClean="0">
                <a:solidFill>
                  <a:srgbClr val="A9B7C6"/>
                </a:solidFill>
                <a:latin typeface="Courier New" panose="02070309020205020404" pitchFamily="49" charset="0"/>
                <a:cs typeface="Courier New" panose="02070309020205020404" pitchFamily="49" charset="0"/>
              </a:rPr>
              <a:t>&lt;&lt; </a:t>
            </a:r>
            <a:r>
              <a:rPr lang="en-US" sz="1200" b="1" dirty="0" smtClean="0">
                <a:solidFill>
                  <a:srgbClr val="6A8759"/>
                </a:solidFill>
                <a:latin typeface="Courier New" panose="02070309020205020404" pitchFamily="49" charset="0"/>
                <a:cs typeface="Courier New" panose="02070309020205020404" pitchFamily="49" charset="0"/>
              </a:rPr>
              <a:t>"C"</a:t>
            </a:r>
            <a:r>
              <a:rPr lang="en-US" sz="1200" b="1" dirty="0" smtClean="0">
                <a:solidFill>
                  <a:srgbClr val="C0C0C0"/>
                </a:solidFill>
                <a:latin typeface="Courier New" pitchFamily="49" charset="0"/>
                <a:cs typeface="Courier New" pitchFamily="49" charset="0"/>
              </a:rPr>
              <a:t> </a:t>
            </a:r>
            <a:r>
              <a:rPr lang="en-US" sz="1200" b="1" dirty="0" smtClean="0">
                <a:solidFill>
                  <a:srgbClr val="A9B7C6"/>
                </a:solidFill>
                <a:latin typeface="Courier New" panose="02070309020205020404" pitchFamily="49" charset="0"/>
                <a:cs typeface="Courier New" panose="02070309020205020404" pitchFamily="49" charset="0"/>
              </a:rPr>
              <a:t>&lt;&lt; </a:t>
            </a:r>
            <a:r>
              <a:rPr lang="en-US" sz="1200" b="1" dirty="0" smtClean="0">
                <a:solidFill>
                  <a:srgbClr val="6A8759"/>
                </a:solidFill>
                <a:latin typeface="Courier New" panose="02070309020205020404" pitchFamily="49" charset="0"/>
                <a:cs typeface="Courier New" panose="02070309020205020404" pitchFamily="49" charset="0"/>
              </a:rPr>
              <a:t>"D"</a:t>
            </a:r>
            <a:r>
              <a:rPr lang="en-US" sz="1200" b="1" dirty="0" smtClean="0">
                <a:solidFill>
                  <a:srgbClr val="A9B7C6"/>
                </a:solidFill>
                <a:latin typeface="Courier New" panose="02070309020205020404" pitchFamily="49" charset="0"/>
                <a:cs typeface="Courier New" panose="02070309020205020404" pitchFamily="49" charset="0"/>
              </a:rPr>
              <a:t>;</a:t>
            </a:r>
            <a:r>
              <a:rPr lang="en-US" sz="1200" b="1" dirty="0" smtClean="0">
                <a:solidFill>
                  <a:srgbClr val="C0C0C0"/>
                </a:solidFill>
                <a:latin typeface="Courier New" pitchFamily="49" charset="0"/>
                <a:cs typeface="Courier New" pitchFamily="49" charset="0"/>
              </a:rPr>
              <a:t> </a:t>
            </a:r>
          </a:p>
          <a:p>
            <a:r>
              <a:rPr lang="en-US" sz="1200" b="1" dirty="0">
                <a:latin typeface="Courier New" pitchFamily="49" charset="0"/>
                <a:cs typeface="Courier New" pitchFamily="49" charset="0"/>
              </a:rPr>
              <a:t/>
            </a:r>
            <a:br>
              <a:rPr lang="en-US" sz="1200" b="1" dirty="0">
                <a:latin typeface="Courier New" pitchFamily="49" charset="0"/>
                <a:cs typeface="Courier New" pitchFamily="49" charset="0"/>
              </a:rPr>
            </a:br>
            <a:r>
              <a:rPr lang="en-US" sz="1200" b="1" dirty="0" err="1" smtClean="0">
                <a:solidFill>
                  <a:srgbClr val="9876AA"/>
                </a:solidFill>
                <a:latin typeface="Courier New" panose="02070309020205020404" pitchFamily="49" charset="0"/>
                <a:cs typeface="Courier New" panose="02070309020205020404" pitchFamily="49" charset="0"/>
              </a:rPr>
              <a:t>QMutableListIterator</a:t>
            </a:r>
            <a:r>
              <a:rPr lang="en-US" sz="1200" b="1" dirty="0" smtClean="0">
                <a:solidFill>
                  <a:srgbClr val="A9B7C6"/>
                </a:solidFill>
                <a:latin typeface="Courier New" panose="02070309020205020404" pitchFamily="49" charset="0"/>
                <a:cs typeface="Courier New" panose="02070309020205020404" pitchFamily="49" charset="0"/>
              </a:rPr>
              <a:t>&lt;</a:t>
            </a:r>
            <a:r>
              <a:rPr lang="en-US" sz="1200" b="1" dirty="0" err="1" smtClean="0">
                <a:solidFill>
                  <a:srgbClr val="9876AA"/>
                </a:solidFill>
                <a:latin typeface="Courier New" panose="02070309020205020404" pitchFamily="49" charset="0"/>
                <a:cs typeface="Courier New" panose="02070309020205020404" pitchFamily="49" charset="0"/>
              </a:rPr>
              <a:t>QString</a:t>
            </a:r>
            <a:r>
              <a:rPr lang="en-US" sz="1200" b="1" dirty="0">
                <a:solidFill>
                  <a:srgbClr val="A9B7C6"/>
                </a:solidFill>
                <a:latin typeface="Courier New" panose="02070309020205020404" pitchFamily="49" charset="0"/>
                <a:cs typeface="Courier New" panose="02070309020205020404" pitchFamily="49" charset="0"/>
              </a:rPr>
              <a:t>&gt; </a:t>
            </a:r>
            <a:r>
              <a:rPr lang="en-US" sz="1200" b="1" dirty="0" err="1">
                <a:solidFill>
                  <a:srgbClr val="A9B7C6"/>
                </a:solidFill>
                <a:latin typeface="Courier New" panose="02070309020205020404" pitchFamily="49" charset="0"/>
                <a:cs typeface="Courier New" panose="02070309020205020404" pitchFamily="49" charset="0"/>
              </a:rPr>
              <a:t>i</a:t>
            </a:r>
            <a:r>
              <a:rPr lang="en-US" sz="1200" b="1" dirty="0">
                <a:solidFill>
                  <a:srgbClr val="A9B7C6"/>
                </a:solidFill>
                <a:latin typeface="Courier New" panose="02070309020205020404" pitchFamily="49" charset="0"/>
                <a:cs typeface="Courier New" panose="02070309020205020404" pitchFamily="49" charset="0"/>
              </a:rPr>
              <a:t>(list);</a:t>
            </a:r>
          </a:p>
          <a:p>
            <a:r>
              <a:rPr lang="en-US" sz="1200" b="1" dirty="0">
                <a:solidFill>
                  <a:srgbClr val="CC7832"/>
                </a:solidFill>
                <a:latin typeface="Courier New" panose="02070309020205020404" pitchFamily="49" charset="0"/>
                <a:cs typeface="Courier New" panose="02070309020205020404" pitchFamily="49" charset="0"/>
              </a:rPr>
              <a:t>while</a:t>
            </a:r>
            <a:r>
              <a:rPr lang="en-US" sz="1200" b="1" dirty="0" smtClean="0">
                <a:solidFill>
                  <a:srgbClr val="C0C0C0"/>
                </a:solidFill>
                <a:latin typeface="Courier New" pitchFamily="49" charset="0"/>
                <a:cs typeface="Courier New" pitchFamily="49" charset="0"/>
              </a:rPr>
              <a:t> </a:t>
            </a:r>
            <a:r>
              <a:rPr lang="en-US" sz="1200" b="1" dirty="0">
                <a:solidFill>
                  <a:srgbClr val="A9B7C6"/>
                </a:solidFill>
                <a:latin typeface="Courier New" panose="02070309020205020404" pitchFamily="49" charset="0"/>
                <a:cs typeface="Courier New" panose="02070309020205020404" pitchFamily="49" charset="0"/>
              </a:rPr>
              <a:t>(</a:t>
            </a:r>
            <a:r>
              <a:rPr lang="en-US" sz="1200" b="1" dirty="0" err="1">
                <a:solidFill>
                  <a:srgbClr val="A9B7C6"/>
                </a:solidFill>
                <a:latin typeface="Courier New" panose="02070309020205020404" pitchFamily="49" charset="0"/>
                <a:cs typeface="Courier New" panose="02070309020205020404" pitchFamily="49" charset="0"/>
              </a:rPr>
              <a:t>i.hasNext</a:t>
            </a:r>
            <a:r>
              <a:rPr lang="en-US" sz="1200" b="1" dirty="0">
                <a:solidFill>
                  <a:srgbClr val="A9B7C6"/>
                </a:solidFill>
                <a:latin typeface="Courier New" panose="02070309020205020404" pitchFamily="49" charset="0"/>
                <a:cs typeface="Courier New" panose="02070309020205020404" pitchFamily="49" charset="0"/>
              </a:rPr>
              <a:t>())</a:t>
            </a:r>
          </a:p>
          <a:p>
            <a:r>
              <a:rPr lang="en-US" sz="1200" b="1" dirty="0">
                <a:solidFill>
                  <a:srgbClr val="A9B7C6"/>
                </a:solidFill>
                <a:latin typeface="Courier New" panose="02070309020205020404" pitchFamily="49" charset="0"/>
                <a:cs typeface="Courier New" panose="02070309020205020404" pitchFamily="49" charset="0"/>
              </a:rPr>
              <a:t>    </a:t>
            </a:r>
            <a:r>
              <a:rPr lang="en-US" sz="1200" b="1" dirty="0" err="1">
                <a:solidFill>
                  <a:srgbClr val="A9B7C6"/>
                </a:solidFill>
                <a:latin typeface="Courier New" panose="02070309020205020404" pitchFamily="49" charset="0"/>
                <a:cs typeface="Courier New" panose="02070309020205020404" pitchFamily="49" charset="0"/>
              </a:rPr>
              <a:t>i.next</a:t>
            </a:r>
            <a:r>
              <a:rPr lang="en-US" sz="1200" b="1" dirty="0">
                <a:solidFill>
                  <a:srgbClr val="A9B7C6"/>
                </a:solidFill>
                <a:latin typeface="Courier New" panose="02070309020205020404" pitchFamily="49" charset="0"/>
                <a:cs typeface="Courier New" panose="02070309020205020404" pitchFamily="49" charset="0"/>
              </a:rPr>
              <a:t>().</a:t>
            </a:r>
            <a:r>
              <a:rPr lang="en-US" sz="1200" b="1" dirty="0" err="1">
                <a:solidFill>
                  <a:srgbClr val="A9B7C6"/>
                </a:solidFill>
                <a:latin typeface="Courier New" panose="02070309020205020404" pitchFamily="49" charset="0"/>
                <a:cs typeface="Courier New" panose="02070309020205020404" pitchFamily="49" charset="0"/>
              </a:rPr>
              <a:t>toLower</a:t>
            </a:r>
            <a:r>
              <a:rPr lang="en-US" sz="1200" b="1" dirty="0">
                <a:solidFill>
                  <a:srgbClr val="A9B7C6"/>
                </a:solidFill>
                <a:latin typeface="Courier New" panose="02070309020205020404" pitchFamily="49" charset="0"/>
                <a:cs typeface="Courier New" panose="02070309020205020404" pitchFamily="49" charset="0"/>
              </a:rPr>
              <a:t>(); </a:t>
            </a:r>
            <a:br>
              <a:rPr lang="en-US" sz="1200" b="1" dirty="0">
                <a:solidFill>
                  <a:srgbClr val="A9B7C6"/>
                </a:solidFill>
                <a:latin typeface="Courier New" panose="02070309020205020404" pitchFamily="49" charset="0"/>
                <a:cs typeface="Courier New" panose="02070309020205020404" pitchFamily="49" charset="0"/>
              </a:rPr>
            </a:br>
            <a:endParaRPr lang="en-US" sz="1200" b="1" dirty="0">
              <a:solidFill>
                <a:srgbClr val="A9B7C6"/>
              </a:solidFill>
              <a:latin typeface="Courier New" panose="02070309020205020404" pitchFamily="49" charset="0"/>
              <a:cs typeface="Courier New" panose="02070309020205020404" pitchFamily="49" charset="0"/>
            </a:endParaRPr>
          </a:p>
        </p:txBody>
      </p:sp>
      <p:pic>
        <p:nvPicPr>
          <p:cNvPr id="8" name="Content Placeholder 7" descr="java-iter"/>
          <p:cNvPicPr>
            <a:picLocks noGrp="1" noChangeAspect="1" noChangeArrowheads="1"/>
          </p:cNvPicPr>
          <p:nvPr>
            <p:ph sz="quarter" idx="12"/>
          </p:nvPr>
        </p:nvPicPr>
        <p:blipFill>
          <a:blip r:embed="rId2">
            <a:extLst>
              <a:ext uri="{28A0092B-C50C-407E-A947-70E740481C1C}">
                <a14:useLocalDpi xmlns:a14="http://schemas.microsoft.com/office/drawing/2010/main" val="0"/>
              </a:ext>
            </a:extLst>
          </a:blip>
          <a:srcRect/>
          <a:stretch>
            <a:fillRect/>
          </a:stretch>
        </p:blipFill>
        <p:spPr bwMode="auto">
          <a:xfrm>
            <a:off x="5705110" y="1971381"/>
            <a:ext cx="2166080" cy="1608726"/>
          </a:xfrm>
          <a:prstGeom prst="rect">
            <a:avLst/>
          </a:prstGeom>
          <a:noFill/>
          <a:ln w="9525">
            <a:noFill/>
            <a:miter lim="800000"/>
            <a:headEnd/>
            <a:tailEnd/>
          </a:ln>
        </p:spPr>
      </p:pic>
    </p:spTree>
    <p:extLst>
      <p:ext uri="{BB962C8B-B14F-4D97-AF65-F5344CB8AC3E}">
        <p14:creationId xmlns:p14="http://schemas.microsoft.com/office/powerpoint/2010/main" val="384724303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CONTAINERS</a:t>
            </a:r>
            <a:r>
              <a:rPr lang="en-US" dirty="0"/>
              <a:t>: </a:t>
            </a:r>
            <a:r>
              <a:rPr lang="en-US" dirty="0" smtClean="0">
                <a:solidFill>
                  <a:schemeClr val="accent1"/>
                </a:solidFill>
              </a:rPr>
              <a:t>JAVA-STYLE </a:t>
            </a:r>
            <a:r>
              <a:rPr lang="en-US" dirty="0">
                <a:solidFill>
                  <a:schemeClr val="accent1"/>
                </a:solidFill>
              </a:rPr>
              <a:t>ITERATORS</a:t>
            </a:r>
          </a:p>
        </p:txBody>
      </p:sp>
      <p:graphicFrame>
        <p:nvGraphicFramePr>
          <p:cNvPr id="7" name="Content Placeholder 6"/>
          <p:cNvGraphicFramePr>
            <a:graphicFrameLocks noGrp="1"/>
          </p:cNvGraphicFramePr>
          <p:nvPr>
            <p:ph sz="quarter" idx="11"/>
            <p:extLst>
              <p:ext uri="{D42A27DB-BD31-4B8C-83A1-F6EECF244321}">
                <p14:modId xmlns:p14="http://schemas.microsoft.com/office/powerpoint/2010/main" val="3008031117"/>
              </p:ext>
            </p:extLst>
          </p:nvPr>
        </p:nvGraphicFramePr>
        <p:xfrm>
          <a:off x="287338" y="898525"/>
          <a:ext cx="8593138" cy="3698240"/>
        </p:xfrm>
        <a:graphic>
          <a:graphicData uri="http://schemas.openxmlformats.org/drawingml/2006/table">
            <a:tbl>
              <a:tblPr firstRow="1" bandRow="1">
                <a:tableStyleId>{5C22544A-7EE6-4342-B048-85BDC9FD1C3A}</a:tableStyleId>
              </a:tblPr>
              <a:tblGrid>
                <a:gridCol w="2229525">
                  <a:extLst>
                    <a:ext uri="{9D8B030D-6E8A-4147-A177-3AD203B41FA5}">
                      <a16:colId xmlns:a16="http://schemas.microsoft.com/office/drawing/2014/main" xmlns="" val="20000"/>
                    </a:ext>
                  </a:extLst>
                </a:gridCol>
                <a:gridCol w="3051018">
                  <a:extLst>
                    <a:ext uri="{9D8B030D-6E8A-4147-A177-3AD203B41FA5}">
                      <a16:colId xmlns:a16="http://schemas.microsoft.com/office/drawing/2014/main" xmlns="" val="20001"/>
                    </a:ext>
                  </a:extLst>
                </a:gridCol>
                <a:gridCol w="3312595">
                  <a:extLst>
                    <a:ext uri="{9D8B030D-6E8A-4147-A177-3AD203B41FA5}">
                      <a16:colId xmlns:a16="http://schemas.microsoft.com/office/drawing/2014/main" xmlns="" val="20002"/>
                    </a:ext>
                  </a:extLst>
                </a:gridCol>
              </a:tblGrid>
              <a:tr h="370840">
                <a:tc>
                  <a:txBody>
                    <a:bodyPr/>
                    <a:lstStyle/>
                    <a:p>
                      <a:r>
                        <a:rPr lang="en-US" sz="2000" dirty="0" smtClean="0"/>
                        <a:t>Container</a:t>
                      </a:r>
                      <a:endParaRPr lang="ru-RU" sz="2000" dirty="0"/>
                    </a:p>
                  </a:txBody>
                  <a:tcPr/>
                </a:tc>
                <a:tc>
                  <a:txBody>
                    <a:bodyPr/>
                    <a:lstStyle/>
                    <a:p>
                      <a:r>
                        <a:rPr kumimoji="0" lang="en-US" sz="2000" b="1" i="0" u="none" strike="noStrike" kern="1200" cap="none" spc="0" normalizeH="0" baseline="0" noProof="0" dirty="0" smtClean="0">
                          <a:ln>
                            <a:noFill/>
                          </a:ln>
                          <a:solidFill>
                            <a:srgbClr val="FFFFFF"/>
                          </a:solidFill>
                          <a:effectLst/>
                          <a:uLnTx/>
                          <a:uFillTx/>
                          <a:latin typeface="+mn-lt"/>
                          <a:ea typeface="+mn-ea"/>
                          <a:cs typeface="+mn-cs"/>
                        </a:rPr>
                        <a:t>Read-only iterator</a:t>
                      </a:r>
                      <a:endParaRPr lang="ru-RU" dirty="0"/>
                    </a:p>
                  </a:txBody>
                  <a:tcPr/>
                </a:tc>
                <a:tc>
                  <a:txBody>
                    <a:bodyPr/>
                    <a:lstStyle/>
                    <a:p>
                      <a:r>
                        <a:rPr kumimoji="0" lang="en-US" sz="2000" b="1" i="0" u="none" strike="noStrike" kern="1200" cap="none" spc="0" normalizeH="0" baseline="0" noProof="0" dirty="0" smtClean="0">
                          <a:ln>
                            <a:noFill/>
                          </a:ln>
                          <a:solidFill>
                            <a:srgbClr val="FFFFFF"/>
                          </a:solidFill>
                          <a:effectLst/>
                          <a:uLnTx/>
                          <a:uFillTx/>
                          <a:latin typeface="+mn-lt"/>
                          <a:ea typeface="+mn-ea"/>
                          <a:cs typeface="+mn-cs"/>
                        </a:rPr>
                        <a:t>Read-write iterator</a:t>
                      </a:r>
                      <a:endParaRPr lang="ru-RU" dirty="0"/>
                    </a:p>
                  </a:txBody>
                  <a:tcPr/>
                </a:tc>
                <a:extLst>
                  <a:ext uri="{0D108BD9-81ED-4DB2-BD59-A6C34878D82A}">
                    <a16:rowId xmlns:a16="http://schemas.microsoft.com/office/drawing/2014/main" xmlns="" val="10000"/>
                  </a:ext>
                </a:extLst>
              </a:tr>
              <a:tr h="370840">
                <a:tc>
                  <a:txBody>
                    <a:bodyPr/>
                    <a:lstStyle/>
                    <a:p>
                      <a:r>
                        <a:rPr lang="en-US" sz="1800" dirty="0" err="1" smtClean="0"/>
                        <a:t>QList</a:t>
                      </a:r>
                      <a:r>
                        <a:rPr lang="en-US" sz="1800" dirty="0" smtClean="0"/>
                        <a:t>&lt;T&gt;,</a:t>
                      </a:r>
                    </a:p>
                    <a:p>
                      <a:r>
                        <a:rPr lang="en-US" sz="1800" dirty="0" err="1" smtClean="0"/>
                        <a:t>QQueue</a:t>
                      </a:r>
                      <a:r>
                        <a:rPr lang="en-US" sz="1800" dirty="0" smtClean="0"/>
                        <a:t>&lt;T&gt;</a:t>
                      </a:r>
                    </a:p>
                  </a:txBody>
                  <a:tcPr anchor="ctr"/>
                </a:tc>
                <a:tc>
                  <a:txBody>
                    <a:bodyPr/>
                    <a:lstStyle/>
                    <a:p>
                      <a:r>
                        <a:rPr lang="en-US" sz="1800" b="0" i="0" kern="1200" dirty="0" err="1" smtClean="0">
                          <a:solidFill>
                            <a:schemeClr val="dk1"/>
                          </a:solidFill>
                          <a:effectLst/>
                          <a:latin typeface="+mn-lt"/>
                          <a:ea typeface="+mn-ea"/>
                          <a:cs typeface="+mn-cs"/>
                        </a:rPr>
                        <a:t>QListIterator</a:t>
                      </a:r>
                      <a:r>
                        <a:rPr lang="en-US" sz="1800" b="0" i="0" kern="1200" dirty="0" smtClean="0">
                          <a:solidFill>
                            <a:schemeClr val="dk1"/>
                          </a:solidFill>
                          <a:effectLst/>
                          <a:latin typeface="+mn-lt"/>
                          <a:ea typeface="+mn-ea"/>
                          <a:cs typeface="+mn-cs"/>
                        </a:rPr>
                        <a:t>&lt;T&gt;</a:t>
                      </a:r>
                    </a:p>
                  </a:txBody>
                  <a:tcPr anchor="ctr"/>
                </a:tc>
                <a:tc>
                  <a:txBody>
                    <a:bodyPr/>
                    <a:lstStyle/>
                    <a:p>
                      <a:r>
                        <a:rPr lang="en-US" sz="1800" b="0" i="0" kern="1200" dirty="0" err="1" smtClean="0">
                          <a:solidFill>
                            <a:schemeClr val="dk1"/>
                          </a:solidFill>
                          <a:effectLst/>
                          <a:latin typeface="+mn-lt"/>
                          <a:ea typeface="+mn-ea"/>
                          <a:cs typeface="+mn-cs"/>
                        </a:rPr>
                        <a:t>QMutableListIterator</a:t>
                      </a:r>
                      <a:r>
                        <a:rPr lang="en-US" sz="1800" b="0" i="0" kern="1200" dirty="0" smtClean="0">
                          <a:solidFill>
                            <a:schemeClr val="dk1"/>
                          </a:solidFill>
                          <a:effectLst/>
                          <a:latin typeface="+mn-lt"/>
                          <a:ea typeface="+mn-ea"/>
                          <a:cs typeface="+mn-cs"/>
                        </a:rPr>
                        <a:t>&lt;T&gt;</a:t>
                      </a:r>
                      <a:endParaRPr lang="en-US" sz="1800" dirty="0" smtClean="0"/>
                    </a:p>
                  </a:txBody>
                  <a:tcPr anchor="ctr"/>
                </a:tc>
                <a:extLst>
                  <a:ext uri="{0D108BD9-81ED-4DB2-BD59-A6C34878D82A}">
                    <a16:rowId xmlns:a16="http://schemas.microsoft.com/office/drawing/2014/main" xmlns="" val="10001"/>
                  </a:ext>
                </a:extLst>
              </a:tr>
              <a:tr h="37084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dirty="0" err="1" smtClean="0"/>
                        <a:t>QLinkedList</a:t>
                      </a:r>
                      <a:r>
                        <a:rPr lang="en-US" sz="1800" dirty="0" smtClean="0"/>
                        <a:t>&lt;T&gt;</a:t>
                      </a:r>
                    </a:p>
                  </a:txBody>
                  <a:tcPr anchor="ctr"/>
                </a:tc>
                <a:tc>
                  <a:txBody>
                    <a:bodyPr/>
                    <a:lstStyle/>
                    <a:p>
                      <a:r>
                        <a:rPr lang="en-US" sz="1800" b="0" i="0" kern="1200" dirty="0" err="1" smtClean="0">
                          <a:solidFill>
                            <a:schemeClr val="dk1"/>
                          </a:solidFill>
                          <a:effectLst/>
                          <a:latin typeface="+mn-lt"/>
                          <a:ea typeface="+mn-ea"/>
                          <a:cs typeface="+mn-cs"/>
                        </a:rPr>
                        <a:t>QLinkedListIterator</a:t>
                      </a:r>
                      <a:r>
                        <a:rPr lang="en-US" sz="1800" b="0" i="0" kern="1200" dirty="0" smtClean="0">
                          <a:solidFill>
                            <a:schemeClr val="dk1"/>
                          </a:solidFill>
                          <a:effectLst/>
                          <a:latin typeface="+mn-lt"/>
                          <a:ea typeface="+mn-ea"/>
                          <a:cs typeface="+mn-cs"/>
                        </a:rPr>
                        <a:t>&lt;T&gt;</a:t>
                      </a:r>
                    </a:p>
                  </a:txBody>
                  <a:tcPr anchor="ctr"/>
                </a:tc>
                <a:tc>
                  <a:txBody>
                    <a:bodyPr/>
                    <a:lstStyle/>
                    <a:p>
                      <a:r>
                        <a:rPr lang="en-US" sz="1800" b="0" i="0" kern="1200" dirty="0" err="1" smtClean="0">
                          <a:solidFill>
                            <a:schemeClr val="dk1"/>
                          </a:solidFill>
                          <a:effectLst/>
                          <a:latin typeface="+mn-lt"/>
                          <a:ea typeface="+mn-ea"/>
                          <a:cs typeface="+mn-cs"/>
                        </a:rPr>
                        <a:t>QMutableLinkedListIterator</a:t>
                      </a:r>
                      <a:r>
                        <a:rPr lang="en-US" sz="1800" b="0" i="0" kern="1200" dirty="0" smtClean="0">
                          <a:solidFill>
                            <a:schemeClr val="dk1"/>
                          </a:solidFill>
                          <a:effectLst/>
                          <a:latin typeface="+mn-lt"/>
                          <a:ea typeface="+mn-ea"/>
                          <a:cs typeface="+mn-cs"/>
                        </a:rPr>
                        <a:t>&lt;T&gt;</a:t>
                      </a:r>
                      <a:endParaRPr lang="en-US" sz="1800" dirty="0" smtClean="0"/>
                    </a:p>
                  </a:txBody>
                  <a:tcPr anchor="ctr"/>
                </a:tc>
                <a:extLst>
                  <a:ext uri="{0D108BD9-81ED-4DB2-BD59-A6C34878D82A}">
                    <a16:rowId xmlns:a16="http://schemas.microsoft.com/office/drawing/2014/main" xmlns="" val="10002"/>
                  </a:ext>
                </a:extLst>
              </a:tr>
              <a:tr h="370840">
                <a:tc>
                  <a:txBody>
                    <a:bodyPr/>
                    <a:lstStyle/>
                    <a:p>
                      <a:r>
                        <a:rPr lang="en-US" sz="1800" dirty="0" err="1" smtClean="0"/>
                        <a:t>QVector</a:t>
                      </a:r>
                      <a:r>
                        <a:rPr lang="en-US" sz="1800" dirty="0" smtClean="0"/>
                        <a:t>&lt;T&gt;, </a:t>
                      </a:r>
                      <a:r>
                        <a:rPr lang="en-US" sz="1800" dirty="0" err="1" smtClean="0"/>
                        <a:t>QStack</a:t>
                      </a:r>
                      <a:r>
                        <a:rPr lang="en-US" sz="1800" dirty="0" smtClean="0"/>
                        <a:t>&lt;T&gt;</a:t>
                      </a:r>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dirty="0" err="1" smtClean="0"/>
                        <a:t>QVectorIterator</a:t>
                      </a:r>
                      <a:r>
                        <a:rPr lang="en-US" sz="1800" dirty="0" smtClean="0"/>
                        <a:t>&lt;T&gt;</a:t>
                      </a:r>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aseline="0" dirty="0" err="1" smtClean="0"/>
                        <a:t>QMutableVectorIterator</a:t>
                      </a:r>
                      <a:r>
                        <a:rPr lang="en-US" sz="1800" baseline="0" dirty="0" smtClean="0"/>
                        <a:t>&lt;T&gt;</a:t>
                      </a:r>
                    </a:p>
                  </a:txBody>
                  <a:tcPr anchor="ctr"/>
                </a:tc>
                <a:extLst>
                  <a:ext uri="{0D108BD9-81ED-4DB2-BD59-A6C34878D82A}">
                    <a16:rowId xmlns:a16="http://schemas.microsoft.com/office/drawing/2014/main" xmlns="" val="10003"/>
                  </a:ext>
                </a:extLst>
              </a:tr>
              <a:tr h="370840">
                <a:tc>
                  <a:txBody>
                    <a:bodyPr/>
                    <a:lstStyle/>
                    <a:p>
                      <a:r>
                        <a:rPr lang="en-US" sz="1800" dirty="0" err="1" smtClean="0"/>
                        <a:t>QSet</a:t>
                      </a:r>
                      <a:r>
                        <a:rPr lang="en-US" sz="1800" dirty="0" smtClean="0"/>
                        <a:t>&lt;T&gt;</a:t>
                      </a:r>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dirty="0" err="1" smtClean="0"/>
                        <a:t>QSetIterator</a:t>
                      </a:r>
                      <a:r>
                        <a:rPr lang="en-US" sz="1800" dirty="0" smtClean="0"/>
                        <a:t>&lt;T&gt;</a:t>
                      </a:r>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dirty="0" err="1" smtClean="0"/>
                        <a:t>QMutableSetIterator</a:t>
                      </a:r>
                      <a:r>
                        <a:rPr lang="en-US" sz="1800" dirty="0" smtClean="0"/>
                        <a:t>&lt;T&gt;</a:t>
                      </a:r>
                    </a:p>
                  </a:txBody>
                  <a:tcPr anchor="ctr"/>
                </a:tc>
                <a:extLst>
                  <a:ext uri="{0D108BD9-81ED-4DB2-BD59-A6C34878D82A}">
                    <a16:rowId xmlns:a16="http://schemas.microsoft.com/office/drawing/2014/main" xmlns="" val="10004"/>
                  </a:ext>
                </a:extLst>
              </a:tr>
              <a:tr h="370840">
                <a:tc>
                  <a:txBody>
                    <a:bodyPr/>
                    <a:lstStyle/>
                    <a:p>
                      <a:r>
                        <a:rPr lang="en-US" sz="1800" dirty="0" err="1" smtClean="0"/>
                        <a:t>QMap</a:t>
                      </a:r>
                      <a:r>
                        <a:rPr lang="en-US" sz="1800" dirty="0" smtClean="0"/>
                        <a:t>&lt;K,T&gt;, </a:t>
                      </a:r>
                      <a:r>
                        <a:rPr lang="en-US" sz="1800" dirty="0" err="1" smtClean="0"/>
                        <a:t>QMultiMap</a:t>
                      </a:r>
                      <a:r>
                        <a:rPr lang="en-US" sz="1800" dirty="0" smtClean="0"/>
                        <a:t>&lt;K,T&gt;</a:t>
                      </a:r>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dirty="0" err="1" smtClean="0"/>
                        <a:t>QMapIterator</a:t>
                      </a:r>
                      <a:r>
                        <a:rPr lang="en-US" sz="1800" dirty="0" smtClean="0"/>
                        <a:t>&lt;K,T&gt;</a:t>
                      </a:r>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dirty="0" err="1" smtClean="0"/>
                        <a:t>QMutableMapIterator</a:t>
                      </a:r>
                      <a:r>
                        <a:rPr lang="en-US" sz="1800" dirty="0" smtClean="0"/>
                        <a:t>&lt;K,T&gt;</a:t>
                      </a:r>
                    </a:p>
                  </a:txBody>
                  <a:tcPr anchor="ctr"/>
                </a:tc>
                <a:extLst>
                  <a:ext uri="{0D108BD9-81ED-4DB2-BD59-A6C34878D82A}">
                    <a16:rowId xmlns:a16="http://schemas.microsoft.com/office/drawing/2014/main" xmlns="" val="10005"/>
                  </a:ext>
                </a:extLst>
              </a:tr>
              <a:tr h="370840">
                <a:tc>
                  <a:txBody>
                    <a:bodyPr/>
                    <a:lstStyle/>
                    <a:p>
                      <a:r>
                        <a:rPr lang="en-US" sz="1800" dirty="0" err="1" smtClean="0"/>
                        <a:t>QHash</a:t>
                      </a:r>
                      <a:r>
                        <a:rPr lang="en-US" sz="1800" dirty="0" smtClean="0"/>
                        <a:t>&lt;K,T&gt;, </a:t>
                      </a:r>
                      <a:r>
                        <a:rPr lang="en-US" sz="1800" dirty="0" err="1" smtClean="0"/>
                        <a:t>QMultiHash</a:t>
                      </a:r>
                      <a:r>
                        <a:rPr lang="en-US" sz="1800" dirty="0" smtClean="0"/>
                        <a:t>&lt;K,T&gt;</a:t>
                      </a:r>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dirty="0" err="1" smtClean="0"/>
                        <a:t>QHashIterator</a:t>
                      </a:r>
                      <a:r>
                        <a:rPr lang="en-US" sz="1800" dirty="0" smtClean="0"/>
                        <a:t>&lt;K,T&gt;</a:t>
                      </a:r>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dirty="0" err="1" smtClean="0"/>
                        <a:t>QMutableHashIterator</a:t>
                      </a:r>
                      <a:r>
                        <a:rPr lang="en-US" sz="1800" dirty="0" smtClean="0"/>
                        <a:t>&lt;K,T&gt;</a:t>
                      </a:r>
                    </a:p>
                  </a:txBody>
                  <a:tcPr anchor="ct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31002309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QT Overview</a:t>
            </a:r>
            <a:endParaRPr lang="en-US" dirty="0">
              <a:solidFill>
                <a:schemeClr val="accent1"/>
              </a:solidFill>
            </a:endParaRPr>
          </a:p>
        </p:txBody>
      </p:sp>
      <p:sp>
        <p:nvSpPr>
          <p:cNvPr id="4" name="Content Placeholder 3"/>
          <p:cNvSpPr>
            <a:spLocks noGrp="1"/>
          </p:cNvSpPr>
          <p:nvPr>
            <p:ph sz="quarter" idx="11"/>
          </p:nvPr>
        </p:nvSpPr>
        <p:spPr/>
        <p:txBody>
          <a:bodyPr>
            <a:normAutofit lnSpcReduction="10000"/>
          </a:bodyPr>
          <a:lstStyle/>
          <a:p>
            <a:r>
              <a:rPr lang="en-US" dirty="0" smtClean="0"/>
              <a:t>Qt has its own platform-independent GUI abstraction</a:t>
            </a:r>
          </a:p>
          <a:p>
            <a:r>
              <a:rPr lang="en-US" dirty="0" smtClean="0"/>
              <a:t>Programmer-friendly classes and APIs</a:t>
            </a:r>
          </a:p>
          <a:p>
            <a:r>
              <a:rPr lang="en-US" dirty="0"/>
              <a:t>Simplifies C/C++ </a:t>
            </a:r>
            <a:r>
              <a:rPr lang="en-US" dirty="0" smtClean="0"/>
              <a:t>development</a:t>
            </a:r>
          </a:p>
          <a:p>
            <a:r>
              <a:rPr lang="en-US" dirty="0" smtClean="0"/>
              <a:t>A </a:t>
            </a:r>
            <a:r>
              <a:rPr lang="en-US" dirty="0"/>
              <a:t>lot of </a:t>
            </a:r>
            <a:r>
              <a:rPr lang="en-US" dirty="0" smtClean="0"/>
              <a:t>GUI/non-GUI/hardware features</a:t>
            </a:r>
          </a:p>
          <a:p>
            <a:r>
              <a:rPr lang="en-US" dirty="0" smtClean="0"/>
              <a:t>Full C++1</a:t>
            </a:r>
            <a:r>
              <a:rPr lang="ru-RU" dirty="0" smtClean="0"/>
              <a:t>1</a:t>
            </a:r>
            <a:r>
              <a:rPr lang="en-US" dirty="0" smtClean="0"/>
              <a:t>/14 </a:t>
            </a:r>
            <a:r>
              <a:rPr lang="en-US" dirty="0"/>
              <a:t>support (depends </a:t>
            </a:r>
            <a:r>
              <a:rPr lang="en-US" dirty="0" smtClean="0"/>
              <a:t>on </a:t>
            </a:r>
            <a:r>
              <a:rPr lang="en-US" dirty="0"/>
              <a:t>compiler)</a:t>
            </a:r>
            <a:endParaRPr lang="en-US" dirty="0" smtClean="0"/>
          </a:p>
          <a:p>
            <a:pPr marL="0" indent="0">
              <a:buNone/>
            </a:pPr>
            <a:endParaRPr lang="en-US" dirty="0" smtClean="0"/>
          </a:p>
          <a:p>
            <a:r>
              <a:rPr lang="en-US" dirty="0" smtClean="0"/>
              <a:t>Examples, tutorials, documentation see in: </a:t>
            </a:r>
            <a:r>
              <a:rPr lang="en-US" dirty="0" smtClean="0">
                <a:hlinkClick r:id="rId2"/>
              </a:rPr>
              <a:t>www.qt.io</a:t>
            </a:r>
            <a:r>
              <a:rPr lang="en-US" dirty="0" smtClean="0"/>
              <a:t> </a:t>
            </a:r>
          </a:p>
          <a:p>
            <a:pPr lvl="1"/>
            <a:endParaRPr lang="en-US" dirty="0" smtClean="0"/>
          </a:p>
          <a:p>
            <a:endParaRPr lang="en-US" dirty="0" smtClean="0"/>
          </a:p>
          <a:p>
            <a:endParaRPr lang="en-US" dirty="0" smtClean="0"/>
          </a:p>
        </p:txBody>
      </p:sp>
    </p:spTree>
    <p:extLst>
      <p:ext uri="{BB962C8B-B14F-4D97-AF65-F5344CB8AC3E}">
        <p14:creationId xmlns:p14="http://schemas.microsoft.com/office/powerpoint/2010/main" val="67174933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CONTAINERS</a:t>
            </a:r>
            <a:r>
              <a:rPr lang="en-US" dirty="0"/>
              <a:t>: </a:t>
            </a:r>
            <a:r>
              <a:rPr lang="en-US" dirty="0" smtClean="0">
                <a:solidFill>
                  <a:schemeClr val="accent1"/>
                </a:solidFill>
              </a:rPr>
              <a:t>JAVA-STYLE </a:t>
            </a:r>
            <a:r>
              <a:rPr lang="en-US" dirty="0">
                <a:solidFill>
                  <a:schemeClr val="accent1"/>
                </a:solidFill>
              </a:rPr>
              <a:t>ITERATORS</a:t>
            </a:r>
          </a:p>
        </p:txBody>
      </p:sp>
      <p:graphicFrame>
        <p:nvGraphicFramePr>
          <p:cNvPr id="7" name="Content Placeholder 6"/>
          <p:cNvGraphicFramePr>
            <a:graphicFrameLocks noGrp="1"/>
          </p:cNvGraphicFramePr>
          <p:nvPr>
            <p:ph sz="quarter" idx="11"/>
            <p:extLst>
              <p:ext uri="{D42A27DB-BD31-4B8C-83A1-F6EECF244321}">
                <p14:modId xmlns:p14="http://schemas.microsoft.com/office/powerpoint/2010/main" val="3562039082"/>
              </p:ext>
            </p:extLst>
          </p:nvPr>
        </p:nvGraphicFramePr>
        <p:xfrm>
          <a:off x="287338" y="898525"/>
          <a:ext cx="8593072" cy="3362960"/>
        </p:xfrm>
        <a:graphic>
          <a:graphicData uri="http://schemas.openxmlformats.org/drawingml/2006/table">
            <a:tbl>
              <a:tblPr firstRow="1" bandRow="1">
                <a:tableStyleId>{5C22544A-7EE6-4342-B048-85BDC9FD1C3A}</a:tableStyleId>
              </a:tblPr>
              <a:tblGrid>
                <a:gridCol w="1749692">
                  <a:extLst>
                    <a:ext uri="{9D8B030D-6E8A-4147-A177-3AD203B41FA5}">
                      <a16:colId xmlns:a16="http://schemas.microsoft.com/office/drawing/2014/main" xmlns="" val="20000"/>
                    </a:ext>
                  </a:extLst>
                </a:gridCol>
                <a:gridCol w="6843380">
                  <a:extLst>
                    <a:ext uri="{9D8B030D-6E8A-4147-A177-3AD203B41FA5}">
                      <a16:colId xmlns:a16="http://schemas.microsoft.com/office/drawing/2014/main" xmlns="" val="20001"/>
                    </a:ext>
                  </a:extLst>
                </a:gridCol>
              </a:tblGrid>
              <a:tr h="370840">
                <a:tc>
                  <a:txBody>
                    <a:bodyPr/>
                    <a:lstStyle/>
                    <a:p>
                      <a:r>
                        <a:rPr lang="en-US" sz="2000" dirty="0" smtClean="0"/>
                        <a:t>Expression</a:t>
                      </a:r>
                      <a:endParaRPr lang="ru-RU" sz="2000" dirty="0"/>
                    </a:p>
                  </a:txBody>
                  <a:tcPr/>
                </a:tc>
                <a:tc>
                  <a:txBody>
                    <a:bodyPr/>
                    <a:lstStyle/>
                    <a:p>
                      <a:r>
                        <a:rPr kumimoji="0" lang="en-US" sz="2000" b="1" i="0" u="none" strike="noStrike" kern="1200" cap="none" spc="0" normalizeH="0" baseline="0" noProof="0" dirty="0" smtClean="0">
                          <a:ln>
                            <a:noFill/>
                          </a:ln>
                          <a:solidFill>
                            <a:srgbClr val="FFFFFF"/>
                          </a:solidFill>
                          <a:effectLst/>
                          <a:uLnTx/>
                          <a:uFillTx/>
                          <a:latin typeface="+mn-lt"/>
                          <a:ea typeface="+mn-ea"/>
                          <a:cs typeface="+mn-cs"/>
                        </a:rPr>
                        <a:t>Description</a:t>
                      </a:r>
                      <a:endParaRPr lang="ru-RU" dirty="0"/>
                    </a:p>
                  </a:txBody>
                  <a:tcPr/>
                </a:tc>
                <a:extLst>
                  <a:ext uri="{0D108BD9-81ED-4DB2-BD59-A6C34878D82A}">
                    <a16:rowId xmlns:a16="http://schemas.microsoft.com/office/drawing/2014/main" xmlns="" val="10000"/>
                  </a:ext>
                </a:extLst>
              </a:tr>
              <a:tr h="370840">
                <a:tc>
                  <a:txBody>
                    <a:bodyPr/>
                    <a:lstStyle/>
                    <a:p>
                      <a:r>
                        <a:rPr lang="en-US" sz="1800" dirty="0" err="1" smtClean="0"/>
                        <a:t>i.next</a:t>
                      </a:r>
                      <a:r>
                        <a:rPr lang="en-US" sz="1800" dirty="0" smtClean="0"/>
                        <a:t>()</a:t>
                      </a:r>
                    </a:p>
                  </a:txBody>
                  <a:tcPr anchor="ctr"/>
                </a:tc>
                <a:tc>
                  <a:txBody>
                    <a:bodyPr/>
                    <a:lstStyle/>
                    <a:p>
                      <a:r>
                        <a:rPr lang="en-US" sz="1800" b="0" i="0" kern="1200" dirty="0" smtClean="0">
                          <a:solidFill>
                            <a:schemeClr val="dk1"/>
                          </a:solidFill>
                          <a:effectLst/>
                          <a:latin typeface="+mn-lt"/>
                          <a:ea typeface="+mn-ea"/>
                          <a:cs typeface="+mn-cs"/>
                        </a:rPr>
                        <a:t>Returns reference to the next element, moves forward</a:t>
                      </a:r>
                    </a:p>
                  </a:txBody>
                  <a:tcPr anchor="ctr"/>
                </a:tc>
                <a:extLst>
                  <a:ext uri="{0D108BD9-81ED-4DB2-BD59-A6C34878D82A}">
                    <a16:rowId xmlns:a16="http://schemas.microsoft.com/office/drawing/2014/main" xmlns="" val="10001"/>
                  </a:ext>
                </a:extLst>
              </a:tr>
              <a:tr h="370840">
                <a:tc>
                  <a:txBody>
                    <a:bodyPr/>
                    <a:lstStyle/>
                    <a:p>
                      <a:r>
                        <a:rPr lang="en-US" sz="1800" dirty="0" err="1" smtClean="0"/>
                        <a:t>i.hasNext</a:t>
                      </a:r>
                      <a:r>
                        <a:rPr lang="en-US" sz="1800" dirty="0" smtClean="0"/>
                        <a:t>()</a:t>
                      </a:r>
                    </a:p>
                  </a:txBody>
                  <a:tcPr anchor="ctr"/>
                </a:tc>
                <a:tc>
                  <a:txBody>
                    <a:bodyPr/>
                    <a:lstStyle/>
                    <a:p>
                      <a:r>
                        <a:rPr lang="en-US" sz="1800" b="0" i="0" kern="1200" dirty="0" smtClean="0">
                          <a:solidFill>
                            <a:schemeClr val="dk1"/>
                          </a:solidFill>
                          <a:effectLst/>
                          <a:latin typeface="+mn-lt"/>
                          <a:ea typeface="+mn-ea"/>
                          <a:cs typeface="+mn-cs"/>
                        </a:rPr>
                        <a:t>Returns</a:t>
                      </a:r>
                      <a:r>
                        <a:rPr lang="en-US" sz="1800" b="0" i="0" kern="1200" baseline="0" dirty="0" smtClean="0">
                          <a:solidFill>
                            <a:schemeClr val="dk1"/>
                          </a:solidFill>
                          <a:effectLst/>
                          <a:latin typeface="+mn-lt"/>
                          <a:ea typeface="+mn-ea"/>
                          <a:cs typeface="+mn-cs"/>
                        </a:rPr>
                        <a:t> false at the end, true – otherwise</a:t>
                      </a:r>
                      <a:endParaRPr lang="en-US" sz="1800" b="0" i="0" kern="1200" dirty="0" smtClean="0">
                        <a:solidFill>
                          <a:schemeClr val="dk1"/>
                        </a:solidFill>
                        <a:effectLst/>
                        <a:latin typeface="+mn-lt"/>
                        <a:ea typeface="+mn-ea"/>
                        <a:cs typeface="+mn-cs"/>
                      </a:endParaRPr>
                    </a:p>
                  </a:txBody>
                  <a:tcPr anchor="ctr"/>
                </a:tc>
                <a:extLst>
                  <a:ext uri="{0D108BD9-81ED-4DB2-BD59-A6C34878D82A}">
                    <a16:rowId xmlns:a16="http://schemas.microsoft.com/office/drawing/2014/main" xmlns="" val="10002"/>
                  </a:ext>
                </a:extLst>
              </a:tr>
              <a:tr h="370840">
                <a:tc>
                  <a:txBody>
                    <a:bodyPr/>
                    <a:lstStyle/>
                    <a:p>
                      <a:r>
                        <a:rPr lang="en-US" sz="1800" dirty="0" err="1" smtClean="0"/>
                        <a:t>i.peekNext</a:t>
                      </a:r>
                      <a:r>
                        <a:rPr lang="en-US" sz="1800" dirty="0" smtClean="0"/>
                        <a:t>()</a:t>
                      </a:r>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Returns</a:t>
                      </a:r>
                      <a:r>
                        <a:rPr lang="en-US" sz="1800" b="0" i="0" kern="1200" baseline="0" dirty="0" smtClean="0">
                          <a:solidFill>
                            <a:schemeClr val="dk1"/>
                          </a:solidFill>
                          <a:effectLst/>
                          <a:latin typeface="+mn-lt"/>
                          <a:ea typeface="+mn-ea"/>
                          <a:cs typeface="+mn-cs"/>
                        </a:rPr>
                        <a:t> </a:t>
                      </a:r>
                      <a:r>
                        <a:rPr lang="en-US" sz="1800" b="0" i="0" kern="1200" dirty="0" smtClean="0">
                          <a:solidFill>
                            <a:schemeClr val="dk1"/>
                          </a:solidFill>
                          <a:effectLst/>
                          <a:latin typeface="+mn-lt"/>
                          <a:ea typeface="+mn-ea"/>
                          <a:cs typeface="+mn-cs"/>
                        </a:rPr>
                        <a:t>reference to the next element,</a:t>
                      </a:r>
                      <a:r>
                        <a:rPr lang="en-US" sz="1800" b="0" i="0" kern="1200" baseline="0" dirty="0" smtClean="0">
                          <a:solidFill>
                            <a:schemeClr val="dk1"/>
                          </a:solidFill>
                          <a:effectLst/>
                          <a:latin typeface="+mn-lt"/>
                          <a:ea typeface="+mn-ea"/>
                          <a:cs typeface="+mn-cs"/>
                        </a:rPr>
                        <a:t> does not mutate iterator</a:t>
                      </a:r>
                      <a:endParaRPr lang="en-US" sz="1800" b="0" i="0" kern="1200" dirty="0" smtClean="0">
                        <a:solidFill>
                          <a:schemeClr val="dk1"/>
                        </a:solidFill>
                        <a:effectLst/>
                        <a:latin typeface="+mn-lt"/>
                        <a:ea typeface="+mn-ea"/>
                        <a:cs typeface="+mn-cs"/>
                      </a:endParaRPr>
                    </a:p>
                  </a:txBody>
                  <a:tcPr anchor="ctr"/>
                </a:tc>
                <a:extLst>
                  <a:ext uri="{0D108BD9-81ED-4DB2-BD59-A6C34878D82A}">
                    <a16:rowId xmlns:a16="http://schemas.microsoft.com/office/drawing/2014/main" xmlns="" val="10003"/>
                  </a:ext>
                </a:extLst>
              </a:tr>
              <a:tr h="370840">
                <a:tc>
                  <a:txBody>
                    <a:bodyPr/>
                    <a:lstStyle/>
                    <a:p>
                      <a:r>
                        <a:rPr lang="en-US" sz="1800" dirty="0" err="1" smtClean="0"/>
                        <a:t>i.previous</a:t>
                      </a:r>
                      <a:r>
                        <a:rPr lang="en-US" sz="1800" dirty="0" smtClean="0"/>
                        <a:t>()</a:t>
                      </a:r>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Returns reference to the previous element, moves backward</a:t>
                      </a:r>
                    </a:p>
                  </a:txBody>
                  <a:tcPr anchor="ctr"/>
                </a:tc>
                <a:extLst>
                  <a:ext uri="{0D108BD9-81ED-4DB2-BD59-A6C34878D82A}">
                    <a16:rowId xmlns:a16="http://schemas.microsoft.com/office/drawing/2014/main" xmlns="" val="10004"/>
                  </a:ext>
                </a:extLst>
              </a:tr>
              <a:tr h="370840">
                <a:tc>
                  <a:txBody>
                    <a:bodyPr/>
                    <a:lstStyle/>
                    <a:p>
                      <a:r>
                        <a:rPr lang="en-US" sz="1800" dirty="0" err="1" smtClean="0"/>
                        <a:t>i.hasPrevious</a:t>
                      </a:r>
                      <a:r>
                        <a:rPr lang="en-US" sz="1800" dirty="0" smtClean="0"/>
                        <a:t>()</a:t>
                      </a:r>
                    </a:p>
                  </a:txBody>
                  <a:tcPr anchor="ctr"/>
                </a:tc>
                <a:tc>
                  <a:txBody>
                    <a:bodyPr/>
                    <a:lstStyle/>
                    <a:p>
                      <a:r>
                        <a:rPr lang="en-US" sz="1800" b="0" i="0" kern="1200" dirty="0" smtClean="0">
                          <a:solidFill>
                            <a:schemeClr val="dk1"/>
                          </a:solidFill>
                          <a:effectLst/>
                          <a:latin typeface="+mn-lt"/>
                          <a:ea typeface="+mn-ea"/>
                          <a:cs typeface="+mn-cs"/>
                        </a:rPr>
                        <a:t>Returns</a:t>
                      </a:r>
                      <a:r>
                        <a:rPr lang="en-US" sz="1800" b="0" i="0" kern="1200" baseline="0" dirty="0" smtClean="0">
                          <a:solidFill>
                            <a:schemeClr val="dk1"/>
                          </a:solidFill>
                          <a:effectLst/>
                          <a:latin typeface="+mn-lt"/>
                          <a:ea typeface="+mn-ea"/>
                          <a:cs typeface="+mn-cs"/>
                        </a:rPr>
                        <a:t> false at the begin, true – otherwise</a:t>
                      </a:r>
                      <a:endParaRPr lang="en-US" sz="1800" b="0" i="0" kern="1200" dirty="0" smtClean="0">
                        <a:solidFill>
                          <a:schemeClr val="dk1"/>
                        </a:solidFill>
                        <a:effectLst/>
                        <a:latin typeface="+mn-lt"/>
                        <a:ea typeface="+mn-ea"/>
                        <a:cs typeface="+mn-cs"/>
                      </a:endParaRPr>
                    </a:p>
                  </a:txBody>
                  <a:tcPr anchor="ctr"/>
                </a:tc>
                <a:extLst>
                  <a:ext uri="{0D108BD9-81ED-4DB2-BD59-A6C34878D82A}">
                    <a16:rowId xmlns:a16="http://schemas.microsoft.com/office/drawing/2014/main" xmlns="" val="10005"/>
                  </a:ext>
                </a:extLst>
              </a:tr>
              <a:tr h="370840">
                <a:tc>
                  <a:txBody>
                    <a:bodyPr/>
                    <a:lstStyle/>
                    <a:p>
                      <a:r>
                        <a:rPr lang="en-US" sz="1800" dirty="0" err="1" smtClean="0"/>
                        <a:t>i.peekNext</a:t>
                      </a:r>
                      <a:r>
                        <a:rPr lang="en-US" sz="1800" dirty="0" smtClean="0"/>
                        <a:t>()</a:t>
                      </a:r>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Returns</a:t>
                      </a:r>
                      <a:r>
                        <a:rPr lang="en-US" sz="1800" b="0" i="0" kern="1200" baseline="0" dirty="0" smtClean="0">
                          <a:solidFill>
                            <a:schemeClr val="dk1"/>
                          </a:solidFill>
                          <a:effectLst/>
                          <a:latin typeface="+mn-lt"/>
                          <a:ea typeface="+mn-ea"/>
                          <a:cs typeface="+mn-cs"/>
                        </a:rPr>
                        <a:t> </a:t>
                      </a:r>
                      <a:r>
                        <a:rPr lang="en-US" sz="1800" b="0" i="0" kern="1200" dirty="0" smtClean="0">
                          <a:solidFill>
                            <a:schemeClr val="dk1"/>
                          </a:solidFill>
                          <a:effectLst/>
                          <a:latin typeface="+mn-lt"/>
                          <a:ea typeface="+mn-ea"/>
                          <a:cs typeface="+mn-cs"/>
                        </a:rPr>
                        <a:t>reference to the previous element,</a:t>
                      </a:r>
                      <a:r>
                        <a:rPr lang="en-US" sz="1800" b="0" i="0" kern="1200" baseline="0" dirty="0" smtClean="0">
                          <a:solidFill>
                            <a:schemeClr val="dk1"/>
                          </a:solidFill>
                          <a:effectLst/>
                          <a:latin typeface="+mn-lt"/>
                          <a:ea typeface="+mn-ea"/>
                          <a:cs typeface="+mn-cs"/>
                        </a:rPr>
                        <a:t> does not mutate iterator</a:t>
                      </a:r>
                      <a:endParaRPr lang="en-US" sz="1800" b="0" i="0" kern="1200" dirty="0" smtClean="0">
                        <a:solidFill>
                          <a:schemeClr val="dk1"/>
                        </a:solidFill>
                        <a:effectLst/>
                        <a:latin typeface="+mn-lt"/>
                        <a:ea typeface="+mn-ea"/>
                        <a:cs typeface="+mn-cs"/>
                      </a:endParaRPr>
                    </a:p>
                  </a:txBody>
                  <a:tcPr anchor="ctr"/>
                </a:tc>
                <a:extLst>
                  <a:ext uri="{0D108BD9-81ED-4DB2-BD59-A6C34878D82A}">
                    <a16:rowId xmlns:a16="http://schemas.microsoft.com/office/drawing/2014/main" xmlns="" val="10006"/>
                  </a:ext>
                </a:extLst>
              </a:tr>
              <a:tr h="370840">
                <a:tc>
                  <a:txBody>
                    <a:bodyPr/>
                    <a:lstStyle/>
                    <a:p>
                      <a:r>
                        <a:rPr lang="en-US" sz="1800" dirty="0" err="1" smtClean="0"/>
                        <a:t>i.toFront</a:t>
                      </a:r>
                      <a:r>
                        <a:rPr lang="en-US" sz="1800" dirty="0" smtClean="0"/>
                        <a:t>()</a:t>
                      </a:r>
                    </a:p>
                  </a:txBody>
                  <a:tcPr anchor="ctr"/>
                </a:tc>
                <a:tc>
                  <a:txBody>
                    <a:bodyPr/>
                    <a:lstStyle/>
                    <a:p>
                      <a:r>
                        <a:rPr lang="en-US" sz="1800" b="0" i="0" kern="1200" dirty="0" smtClean="0">
                          <a:solidFill>
                            <a:schemeClr val="dk1"/>
                          </a:solidFill>
                          <a:effectLst/>
                          <a:latin typeface="+mn-lt"/>
                          <a:ea typeface="+mn-ea"/>
                          <a:cs typeface="+mn-cs"/>
                        </a:rPr>
                        <a:t>Moves</a:t>
                      </a:r>
                      <a:r>
                        <a:rPr lang="en-US" sz="1800" b="0" i="0" kern="1200" baseline="0" dirty="0" smtClean="0">
                          <a:solidFill>
                            <a:schemeClr val="dk1"/>
                          </a:solidFill>
                          <a:effectLst/>
                          <a:latin typeface="+mn-lt"/>
                          <a:ea typeface="+mn-ea"/>
                          <a:cs typeface="+mn-cs"/>
                        </a:rPr>
                        <a:t> iterator to the begin</a:t>
                      </a:r>
                      <a:endParaRPr lang="en-US" sz="1800" b="0" i="0" kern="1200" dirty="0" smtClean="0">
                        <a:solidFill>
                          <a:schemeClr val="dk1"/>
                        </a:solidFill>
                        <a:effectLst/>
                        <a:latin typeface="+mn-lt"/>
                        <a:ea typeface="+mn-ea"/>
                        <a:cs typeface="+mn-cs"/>
                      </a:endParaRPr>
                    </a:p>
                  </a:txBody>
                  <a:tcPr anchor="ctr"/>
                </a:tc>
                <a:extLst>
                  <a:ext uri="{0D108BD9-81ED-4DB2-BD59-A6C34878D82A}">
                    <a16:rowId xmlns:a16="http://schemas.microsoft.com/office/drawing/2014/main" xmlns="" val="10007"/>
                  </a:ext>
                </a:extLst>
              </a:tr>
              <a:tr h="37084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dirty="0" err="1" smtClean="0"/>
                        <a:t>i.toBack</a:t>
                      </a:r>
                      <a:r>
                        <a:rPr lang="en-US" sz="1800" dirty="0" smtClean="0"/>
                        <a:t>()</a:t>
                      </a:r>
                    </a:p>
                  </a:txBody>
                  <a:tcPr anchor="ctr"/>
                </a:tc>
                <a:tc>
                  <a:txBody>
                    <a:bodyPr/>
                    <a:lstStyle/>
                    <a:p>
                      <a:r>
                        <a:rPr lang="en-US" sz="1800" b="0" i="0" kern="1200" dirty="0" smtClean="0">
                          <a:solidFill>
                            <a:schemeClr val="dk1"/>
                          </a:solidFill>
                          <a:effectLst/>
                          <a:latin typeface="+mn-lt"/>
                          <a:ea typeface="+mn-ea"/>
                          <a:cs typeface="+mn-cs"/>
                        </a:rPr>
                        <a:t>Moves</a:t>
                      </a:r>
                      <a:r>
                        <a:rPr lang="en-US" sz="1800" b="0" i="0" kern="1200" baseline="0" dirty="0" smtClean="0">
                          <a:solidFill>
                            <a:schemeClr val="dk1"/>
                          </a:solidFill>
                          <a:effectLst/>
                          <a:latin typeface="+mn-lt"/>
                          <a:ea typeface="+mn-ea"/>
                          <a:cs typeface="+mn-cs"/>
                        </a:rPr>
                        <a:t> iterator to the end</a:t>
                      </a:r>
                      <a:endParaRPr lang="en-US" sz="1800" b="0" i="0" kern="1200" dirty="0" smtClean="0">
                        <a:solidFill>
                          <a:schemeClr val="dk1"/>
                        </a:solidFill>
                        <a:effectLst/>
                        <a:latin typeface="+mn-lt"/>
                        <a:ea typeface="+mn-ea"/>
                        <a:cs typeface="+mn-cs"/>
                      </a:endParaRPr>
                    </a:p>
                  </a:txBody>
                  <a:tcPr anchor="ctr"/>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187301090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CONTAINERS</a:t>
            </a:r>
            <a:r>
              <a:rPr lang="en-US" dirty="0"/>
              <a:t>: </a:t>
            </a:r>
            <a:r>
              <a:rPr lang="en-US" dirty="0" smtClean="0">
                <a:solidFill>
                  <a:schemeClr val="accent1"/>
                </a:solidFill>
              </a:rPr>
              <a:t>FOREACH</a:t>
            </a:r>
            <a:endParaRPr lang="en-US" dirty="0">
              <a:solidFill>
                <a:schemeClr val="accent1"/>
              </a:solidFill>
            </a:endParaRPr>
          </a:p>
        </p:txBody>
      </p:sp>
      <p:sp>
        <p:nvSpPr>
          <p:cNvPr id="5" name="Content Placeholder 4"/>
          <p:cNvSpPr>
            <a:spLocks noGrp="1"/>
          </p:cNvSpPr>
          <p:nvPr>
            <p:ph sz="quarter" idx="11"/>
          </p:nvPr>
        </p:nvSpPr>
        <p:spPr>
          <a:xfrm>
            <a:off x="286941" y="897732"/>
            <a:ext cx="4056459" cy="4099718"/>
          </a:xfrm>
        </p:spPr>
        <p:txBody>
          <a:bodyPr>
            <a:normAutofit/>
          </a:bodyPr>
          <a:lstStyle/>
          <a:p>
            <a:r>
              <a:rPr lang="en-US" dirty="0" smtClean="0"/>
              <a:t>Qt provides </a:t>
            </a:r>
            <a:r>
              <a:rPr lang="en-US" dirty="0" err="1" smtClean="0">
                <a:solidFill>
                  <a:schemeClr val="accent3"/>
                </a:solidFill>
              </a:rPr>
              <a:t>foreach</a:t>
            </a:r>
            <a:r>
              <a:rPr lang="en-US" dirty="0" smtClean="0"/>
              <a:t> construction</a:t>
            </a:r>
          </a:p>
          <a:p>
            <a:r>
              <a:rPr lang="en-US" dirty="0" smtClean="0"/>
              <a:t>Qt also provides </a:t>
            </a:r>
            <a:r>
              <a:rPr lang="en-US" dirty="0" smtClean="0">
                <a:solidFill>
                  <a:schemeClr val="accent3"/>
                </a:solidFill>
              </a:rPr>
              <a:t>forever</a:t>
            </a:r>
            <a:r>
              <a:rPr lang="en-US" dirty="0" smtClean="0"/>
              <a:t> keyword for forever loops</a:t>
            </a:r>
          </a:p>
          <a:p>
            <a:endParaRPr lang="en-US" dirty="0" smtClean="0"/>
          </a:p>
          <a:p>
            <a:r>
              <a:rPr lang="en-US" dirty="0" smtClean="0"/>
              <a:t>You can off all additional keywords writing in .pro-file:</a:t>
            </a:r>
            <a:endParaRPr lang="en-US" dirty="0"/>
          </a:p>
          <a:p>
            <a:pPr lvl="1"/>
            <a:r>
              <a:rPr lang="en-US" dirty="0">
                <a:solidFill>
                  <a:schemeClr val="accent3"/>
                </a:solidFill>
              </a:rPr>
              <a:t>CONFIG += </a:t>
            </a:r>
            <a:r>
              <a:rPr lang="en-US" dirty="0" err="1">
                <a:solidFill>
                  <a:schemeClr val="accent3"/>
                </a:solidFill>
              </a:rPr>
              <a:t>no_keywords</a:t>
            </a:r>
            <a:endParaRPr lang="en-US" dirty="0" smtClean="0"/>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defTabSz="914400" eaLnBrk="0" fontAlgn="base" hangingPunct="0">
              <a:spcBef>
                <a:spcPct val="0"/>
              </a:spcBef>
              <a:spcAft>
                <a:spcPct val="0"/>
              </a:spcAft>
            </a:pPr>
            <a:r>
              <a:rPr lang="en-US" b="1" dirty="0" err="1">
                <a:solidFill>
                  <a:srgbClr val="9876AA"/>
                </a:solidFill>
                <a:latin typeface="Courier New" panose="02070309020205020404" pitchFamily="49" charset="0"/>
                <a:cs typeface="Courier New" panose="02070309020205020404" pitchFamily="49" charset="0"/>
              </a:rPr>
              <a:t>QList</a:t>
            </a:r>
            <a:r>
              <a:rPr lang="en-US" b="1" dirty="0">
                <a:solidFill>
                  <a:srgbClr val="A9B7C6"/>
                </a:solidFill>
                <a:latin typeface="Courier New" panose="02070309020205020404" pitchFamily="49" charset="0"/>
                <a:cs typeface="Courier New" panose="02070309020205020404" pitchFamily="49" charset="0"/>
              </a:rPr>
              <a:t>&lt;</a:t>
            </a:r>
            <a:r>
              <a:rPr lang="en-US" b="1" dirty="0">
                <a:solidFill>
                  <a:srgbClr val="CC7832"/>
                </a:solidFill>
                <a:latin typeface="Courier New" panose="02070309020205020404" pitchFamily="49" charset="0"/>
                <a:cs typeface="Courier New" panose="02070309020205020404" pitchFamily="49" charset="0"/>
              </a:rPr>
              <a:t>int</a:t>
            </a:r>
            <a:r>
              <a:rPr lang="en-US" b="1" dirty="0">
                <a:solidFill>
                  <a:srgbClr val="A9B7C6"/>
                </a:solidFill>
                <a:latin typeface="Courier New" panose="02070309020205020404" pitchFamily="49" charset="0"/>
                <a:cs typeface="Courier New" panose="02070309020205020404" pitchFamily="49" charset="0"/>
              </a:rPr>
              <a:t>&gt; list;</a:t>
            </a:r>
          </a:p>
          <a:p>
            <a:pPr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list &lt;&lt; </a:t>
            </a:r>
            <a:r>
              <a:rPr lang="en-US" b="1" dirty="0">
                <a:solidFill>
                  <a:srgbClr val="6897BB"/>
                </a:solidFill>
                <a:latin typeface="Courier New" panose="02070309020205020404" pitchFamily="49" charset="0"/>
                <a:cs typeface="Courier New" panose="02070309020205020404" pitchFamily="49" charset="0"/>
              </a:rPr>
              <a:t>0</a:t>
            </a:r>
            <a:r>
              <a:rPr lang="en-US" b="1" dirty="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&lt;&lt;</a:t>
            </a:r>
            <a:r>
              <a:rPr lang="en-US" b="1" dirty="0">
                <a:solidFill>
                  <a:srgbClr val="C0C0C0"/>
                </a:solidFill>
                <a:latin typeface="Courier New" pitchFamily="49" charset="0"/>
                <a:cs typeface="Courier New" pitchFamily="49" charset="0"/>
              </a:rPr>
              <a:t> </a:t>
            </a:r>
            <a:r>
              <a:rPr lang="en-US" b="1" dirty="0">
                <a:solidFill>
                  <a:srgbClr val="6897BB"/>
                </a:solidFill>
                <a:latin typeface="Courier New" panose="02070309020205020404" pitchFamily="49" charset="0"/>
                <a:cs typeface="Courier New" panose="02070309020205020404" pitchFamily="49" charset="0"/>
              </a:rPr>
              <a:t>1</a:t>
            </a:r>
            <a:r>
              <a:rPr lang="en-US" b="1" dirty="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&lt;&lt;</a:t>
            </a:r>
            <a:r>
              <a:rPr lang="en-US" b="1" dirty="0">
                <a:solidFill>
                  <a:srgbClr val="C0C0C0"/>
                </a:solidFill>
                <a:latin typeface="Courier New" pitchFamily="49" charset="0"/>
                <a:cs typeface="Courier New" pitchFamily="49" charset="0"/>
              </a:rPr>
              <a:t> </a:t>
            </a:r>
            <a:r>
              <a:rPr lang="en-US" b="1" dirty="0">
                <a:solidFill>
                  <a:srgbClr val="6897BB"/>
                </a:solidFill>
                <a:latin typeface="Courier New" panose="02070309020205020404" pitchFamily="49" charset="0"/>
                <a:cs typeface="Courier New" panose="02070309020205020404" pitchFamily="49" charset="0"/>
              </a:rPr>
              <a:t>2</a:t>
            </a:r>
            <a:r>
              <a:rPr lang="en-US" b="1" dirty="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&lt;&lt;</a:t>
            </a:r>
            <a:r>
              <a:rPr lang="en-US" b="1" dirty="0">
                <a:solidFill>
                  <a:srgbClr val="C0C0C0"/>
                </a:solidFill>
                <a:latin typeface="Courier New" pitchFamily="49" charset="0"/>
                <a:cs typeface="Courier New" pitchFamily="49" charset="0"/>
              </a:rPr>
              <a:t> </a:t>
            </a:r>
            <a:r>
              <a:rPr lang="en-US" b="1" dirty="0">
                <a:solidFill>
                  <a:srgbClr val="6897BB"/>
                </a:solidFill>
                <a:latin typeface="Courier New" panose="02070309020205020404" pitchFamily="49" charset="0"/>
                <a:cs typeface="Courier New" panose="02070309020205020404" pitchFamily="49" charset="0"/>
              </a:rPr>
              <a:t>3</a:t>
            </a:r>
            <a:r>
              <a:rPr lang="en-US" b="1" dirty="0">
                <a:solidFill>
                  <a:srgbClr val="A9B7C6"/>
                </a:solidFill>
                <a:latin typeface="Courier New" panose="02070309020205020404" pitchFamily="49" charset="0"/>
                <a:cs typeface="Courier New" panose="02070309020205020404" pitchFamily="49" charset="0"/>
              </a:rPr>
              <a:t>;</a:t>
            </a:r>
            <a:r>
              <a:rPr lang="en-US" b="1" dirty="0">
                <a:latin typeface="Courier New" pitchFamily="49" charset="0"/>
                <a:cs typeface="Courier New" pitchFamily="49" charset="0"/>
              </a:rPr>
              <a:t> </a:t>
            </a:r>
            <a:br>
              <a:rPr lang="en-US" b="1" dirty="0">
                <a:latin typeface="Courier New" pitchFamily="49" charset="0"/>
                <a:cs typeface="Courier New" pitchFamily="49" charset="0"/>
              </a:rPr>
            </a:br>
            <a:r>
              <a:rPr lang="en-US" b="1" dirty="0" err="1" smtClean="0">
                <a:solidFill>
                  <a:srgbClr val="CC7832"/>
                </a:solidFill>
                <a:latin typeface="Courier New" panose="02070309020205020404" pitchFamily="49" charset="0"/>
                <a:cs typeface="Courier New" panose="02070309020205020404" pitchFamily="49" charset="0"/>
              </a:rPr>
              <a:t>foreach</a:t>
            </a:r>
            <a:r>
              <a:rPr lang="en-US" b="1" dirty="0" smtClean="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CC7832"/>
                </a:solidFill>
                <a:latin typeface="Courier New" panose="02070309020205020404" pitchFamily="49" charset="0"/>
                <a:cs typeface="Courier New" panose="02070309020205020404" pitchFamily="49" charset="0"/>
              </a:rPr>
              <a:t>int</a:t>
            </a:r>
            <a:r>
              <a:rPr lang="en-US" b="1" dirty="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x, list) {</a:t>
            </a:r>
          </a:p>
          <a:p>
            <a:pPr defTabSz="914400" eaLnBrk="0" fontAlgn="base" hangingPunct="0">
              <a:spcBef>
                <a:spcPct val="0"/>
              </a:spcBef>
              <a:spcAft>
                <a:spcPct val="0"/>
              </a:spcAft>
            </a:pPr>
            <a:r>
              <a:rPr lang="en-US" b="1" dirty="0">
                <a:solidFill>
                  <a:srgbClr val="000000"/>
                </a:solidFill>
                <a:latin typeface="Courier New" pitchFamily="49" charset="0"/>
                <a:cs typeface="Courier New" pitchFamily="49" charset="0"/>
              </a:rPr>
              <a:t> </a:t>
            </a:r>
            <a:r>
              <a:rPr lang="en-US" b="1" dirty="0" smtClean="0">
                <a:solidFill>
                  <a:srgbClr val="000000"/>
                </a:solidFill>
                <a:latin typeface="Courier New" pitchFamily="49" charset="0"/>
                <a:cs typeface="Courier New" pitchFamily="49" charset="0"/>
              </a:rPr>
              <a:t>   </a:t>
            </a:r>
            <a:r>
              <a:rPr lang="en-US" b="1" dirty="0" err="1">
                <a:solidFill>
                  <a:srgbClr val="6897BB"/>
                </a:solidFill>
                <a:latin typeface="Courier New" panose="02070309020205020404" pitchFamily="49" charset="0"/>
                <a:cs typeface="Courier New" panose="02070309020205020404" pitchFamily="49" charset="0"/>
              </a:rPr>
              <a:t>qDebug</a:t>
            </a:r>
            <a:r>
              <a:rPr lang="en-US" b="1" dirty="0">
                <a:solidFill>
                  <a:srgbClr val="A9B7C6"/>
                </a:solidFill>
                <a:latin typeface="Courier New" panose="02070309020205020404" pitchFamily="49" charset="0"/>
                <a:cs typeface="Courier New" panose="02070309020205020404" pitchFamily="49" charset="0"/>
              </a:rPr>
              <a:t>() &lt;&lt; x; </a:t>
            </a:r>
            <a:br>
              <a:rPr lang="en-US" b="1" dirty="0">
                <a:solidFill>
                  <a:srgbClr val="A9B7C6"/>
                </a:solidFill>
                <a:latin typeface="Courier New" panose="02070309020205020404" pitchFamily="49" charset="0"/>
                <a:cs typeface="Courier New" panose="02070309020205020404" pitchFamily="49" charset="0"/>
              </a:rPr>
            </a:br>
            <a:r>
              <a:rPr lang="en-US" b="1" dirty="0" smtClean="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endParaRPr lang="en-US" altLang="en-US" b="1" dirty="0" smtClean="0">
              <a:solidFill>
                <a:srgbClr val="A9B7C6"/>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endParaRPr lang="en-US" altLang="en-US" b="1" dirty="0" smtClean="0">
              <a:solidFill>
                <a:srgbClr val="A9B7C6"/>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b="1" dirty="0" err="1" smtClean="0">
                <a:solidFill>
                  <a:srgbClr val="9876AA"/>
                </a:solidFill>
                <a:latin typeface="Courier New" panose="02070309020205020404" pitchFamily="49" charset="0"/>
                <a:cs typeface="Courier New" panose="02070309020205020404" pitchFamily="49" charset="0"/>
              </a:rPr>
              <a:t>QLinkedList</a:t>
            </a:r>
            <a:r>
              <a:rPr lang="en-US" b="1" dirty="0" smtClean="0">
                <a:solidFill>
                  <a:srgbClr val="A9B7C6"/>
                </a:solidFill>
                <a:latin typeface="Courier New" panose="02070309020205020404" pitchFamily="49" charset="0"/>
                <a:cs typeface="Courier New" panose="02070309020205020404" pitchFamily="49" charset="0"/>
              </a:rPr>
              <a:t>&lt;</a:t>
            </a:r>
            <a:r>
              <a:rPr lang="en-US" b="1" dirty="0" err="1" smtClean="0">
                <a:solidFill>
                  <a:srgbClr val="9876AA"/>
                </a:solidFill>
                <a:latin typeface="Courier New" panose="02070309020205020404" pitchFamily="49" charset="0"/>
                <a:cs typeface="Courier New" panose="02070309020205020404" pitchFamily="49" charset="0"/>
              </a:rPr>
              <a:t>QString</a:t>
            </a:r>
            <a:r>
              <a:rPr lang="en-US" b="1" dirty="0" smtClean="0">
                <a:solidFill>
                  <a:srgbClr val="A9B7C6"/>
                </a:solidFill>
                <a:latin typeface="Courier New" panose="02070309020205020404" pitchFamily="49" charset="0"/>
                <a:cs typeface="Courier New" panose="02070309020205020404" pitchFamily="49" charset="0"/>
              </a:rPr>
              <a:t>&gt; list2;</a:t>
            </a:r>
          </a:p>
          <a:p>
            <a:pPr defTabSz="914400" eaLnBrk="0" fontAlgn="base" hangingPunct="0">
              <a:spcBef>
                <a:spcPct val="0"/>
              </a:spcBef>
              <a:spcAft>
                <a:spcPct val="0"/>
              </a:spcAft>
            </a:pPr>
            <a:r>
              <a:rPr lang="en-US" b="1" dirty="0" err="1" smtClean="0">
                <a:solidFill>
                  <a:srgbClr val="CC7832"/>
                </a:solidFill>
                <a:latin typeface="Courier New" panose="02070309020205020404" pitchFamily="49" charset="0"/>
                <a:cs typeface="Courier New" panose="02070309020205020404" pitchFamily="49" charset="0"/>
              </a:rPr>
              <a:t>foreach</a:t>
            </a:r>
            <a:r>
              <a:rPr lang="en-US" b="1" dirty="0" smtClean="0">
                <a:solidFill>
                  <a:srgbClr val="CC7832"/>
                </a:solidFill>
                <a:latin typeface="Courier New" panose="02070309020205020404" pitchFamily="49" charset="0"/>
                <a:cs typeface="Courier New" panose="02070309020205020404" pitchFamily="49" charset="0"/>
              </a:rPr>
              <a:t> </a:t>
            </a:r>
            <a:r>
              <a:rPr lang="en-US" b="1" dirty="0">
                <a:solidFill>
                  <a:srgbClr val="A9B7C6"/>
                </a:solidFill>
                <a:latin typeface="Courier New" panose="02070309020205020404" pitchFamily="49" charset="0"/>
                <a:cs typeface="Courier New" panose="02070309020205020404" pitchFamily="49" charset="0"/>
              </a:rPr>
              <a:t>(</a:t>
            </a:r>
            <a:r>
              <a:rPr lang="en-US" b="1" dirty="0" err="1">
                <a:solidFill>
                  <a:srgbClr val="CC7832"/>
                </a:solidFill>
                <a:latin typeface="Courier New" panose="02070309020205020404" pitchFamily="49" charset="0"/>
                <a:cs typeface="Courier New" panose="02070309020205020404" pitchFamily="49" charset="0"/>
              </a:rPr>
              <a:t>const</a:t>
            </a:r>
            <a:r>
              <a:rPr lang="en-US" b="1" dirty="0">
                <a:solidFill>
                  <a:srgbClr val="C0C0C0"/>
                </a:solidFill>
                <a:latin typeface="Courier New" pitchFamily="49" charset="0"/>
                <a:cs typeface="Courier New" pitchFamily="49" charset="0"/>
              </a:rPr>
              <a:t> </a:t>
            </a:r>
            <a:r>
              <a:rPr lang="en-US" b="1" dirty="0" err="1">
                <a:solidFill>
                  <a:srgbClr val="9876AA"/>
                </a:solidFill>
                <a:latin typeface="Courier New" panose="02070309020205020404" pitchFamily="49" charset="0"/>
                <a:cs typeface="Courier New" panose="02070309020205020404" pitchFamily="49" charset="0"/>
              </a:rPr>
              <a:t>QString</a:t>
            </a:r>
            <a:r>
              <a:rPr lang="en-US" b="1" dirty="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&amp;</a:t>
            </a:r>
            <a:r>
              <a:rPr lang="en-US" b="1" dirty="0" err="1">
                <a:solidFill>
                  <a:srgbClr val="A9B7C6"/>
                </a:solidFill>
                <a:latin typeface="Courier New" panose="02070309020205020404" pitchFamily="49" charset="0"/>
                <a:cs typeface="Courier New" panose="02070309020205020404" pitchFamily="49" charset="0"/>
              </a:rPr>
              <a:t>str</a:t>
            </a:r>
            <a:r>
              <a:rPr lang="en-US" b="1" dirty="0">
                <a:solidFill>
                  <a:srgbClr val="A9B7C6"/>
                </a:solidFill>
                <a:latin typeface="Courier New" panose="02070309020205020404" pitchFamily="49" charset="0"/>
                <a:cs typeface="Courier New" panose="02070309020205020404" pitchFamily="49" charset="0"/>
              </a:rPr>
              <a:t>, list2)</a:t>
            </a:r>
          </a:p>
          <a:p>
            <a:pPr defTabSz="914400" eaLnBrk="0" fontAlgn="base" hangingPunct="0">
              <a:spcBef>
                <a:spcPct val="0"/>
              </a:spcBef>
              <a:spcAft>
                <a:spcPct val="0"/>
              </a:spcAft>
            </a:pPr>
            <a:r>
              <a:rPr lang="en-US" b="1" dirty="0">
                <a:solidFill>
                  <a:srgbClr val="000000"/>
                </a:solidFill>
                <a:latin typeface="Courier New" pitchFamily="49" charset="0"/>
                <a:cs typeface="Courier New" pitchFamily="49" charset="0"/>
              </a:rPr>
              <a:t> </a:t>
            </a:r>
            <a:r>
              <a:rPr lang="en-US" b="1" dirty="0" smtClean="0">
                <a:solidFill>
                  <a:srgbClr val="000000"/>
                </a:solidFill>
                <a:latin typeface="Courier New" pitchFamily="49" charset="0"/>
                <a:cs typeface="Courier New" pitchFamily="49" charset="0"/>
              </a:rPr>
              <a:t>   </a:t>
            </a:r>
            <a:r>
              <a:rPr lang="en-US" b="1" dirty="0" err="1">
                <a:solidFill>
                  <a:srgbClr val="6897BB"/>
                </a:solidFill>
                <a:latin typeface="Courier New" panose="02070309020205020404" pitchFamily="49" charset="0"/>
                <a:cs typeface="Courier New" panose="02070309020205020404" pitchFamily="49" charset="0"/>
              </a:rPr>
              <a:t>qDebug</a:t>
            </a:r>
            <a:r>
              <a:rPr lang="en-US" b="1" dirty="0">
                <a:solidFill>
                  <a:srgbClr val="A9B7C6"/>
                </a:solidFill>
                <a:latin typeface="Courier New" panose="02070309020205020404" pitchFamily="49" charset="0"/>
                <a:cs typeface="Courier New" panose="02070309020205020404" pitchFamily="49" charset="0"/>
              </a:rPr>
              <a:t>() &lt;&lt; </a:t>
            </a:r>
            <a:r>
              <a:rPr lang="en-US" b="1" dirty="0" err="1">
                <a:solidFill>
                  <a:srgbClr val="A9B7C6"/>
                </a:solidFill>
                <a:latin typeface="Courier New" panose="02070309020205020404" pitchFamily="49" charset="0"/>
                <a:cs typeface="Courier New" panose="02070309020205020404" pitchFamily="49" charset="0"/>
              </a:rPr>
              <a:t>str</a:t>
            </a:r>
            <a:r>
              <a:rPr lang="en-US" b="1" dirty="0" smtClean="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endParaRPr lang="en-US" b="1" dirty="0">
              <a:solidFill>
                <a:srgbClr val="A9B7C6"/>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endParaRPr lang="en-US" b="1" dirty="0" smtClean="0">
              <a:solidFill>
                <a:srgbClr val="A9B7C6"/>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b="1" dirty="0">
                <a:solidFill>
                  <a:srgbClr val="CC7832"/>
                </a:solidFill>
                <a:latin typeface="Courier New" panose="02070309020205020404" pitchFamily="49" charset="0"/>
                <a:cs typeface="Courier New" panose="02070309020205020404" pitchFamily="49" charset="0"/>
              </a:rPr>
              <a:t>forever</a:t>
            </a:r>
            <a:r>
              <a:rPr lang="en-US" b="1" dirty="0" smtClean="0">
                <a:solidFill>
                  <a:srgbClr val="A9B7C6"/>
                </a:solidFill>
                <a:latin typeface="Courier New" panose="02070309020205020404" pitchFamily="49" charset="0"/>
                <a:cs typeface="Courier New" panose="02070309020205020404" pitchFamily="49" charset="0"/>
              </a:rPr>
              <a:t> {</a:t>
            </a:r>
          </a:p>
          <a:p>
            <a:pPr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 </a:t>
            </a:r>
            <a:r>
              <a:rPr lang="en-US" b="1" dirty="0" smtClean="0">
                <a:solidFill>
                  <a:srgbClr val="A9B7C6"/>
                </a:solidFill>
                <a:latin typeface="Courier New" panose="02070309020205020404" pitchFamily="49" charset="0"/>
                <a:cs typeface="Courier New" panose="02070309020205020404" pitchFamily="49" charset="0"/>
              </a:rPr>
              <a:t>   </a:t>
            </a:r>
            <a:r>
              <a:rPr lang="en-US" sz="1600" b="1" dirty="0">
                <a:solidFill>
                  <a:srgbClr val="808080"/>
                </a:solidFill>
                <a:latin typeface="Courier New" panose="02070309020205020404" pitchFamily="49" charset="0"/>
                <a:cs typeface="Courier New" panose="02070309020205020404" pitchFamily="49" charset="0"/>
              </a:rPr>
              <a:t>// ...</a:t>
            </a:r>
          </a:p>
          <a:p>
            <a:pPr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96888801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CONTAINERS</a:t>
            </a:r>
            <a:r>
              <a:rPr lang="en-US" dirty="0"/>
              <a:t>: </a:t>
            </a:r>
            <a:r>
              <a:rPr lang="en-US" dirty="0" smtClean="0">
                <a:solidFill>
                  <a:schemeClr val="accent1"/>
                </a:solidFill>
              </a:rPr>
              <a:t>Q_DECLARE_TYPEINFO</a:t>
            </a:r>
            <a:endParaRPr lang="en-US" dirty="0">
              <a:solidFill>
                <a:schemeClr val="accent1"/>
              </a:solidFill>
            </a:endParaRPr>
          </a:p>
        </p:txBody>
      </p:sp>
      <p:sp>
        <p:nvSpPr>
          <p:cNvPr id="5" name="Content Placeholder 4"/>
          <p:cNvSpPr>
            <a:spLocks noGrp="1"/>
          </p:cNvSpPr>
          <p:nvPr>
            <p:ph sz="quarter" idx="11"/>
          </p:nvPr>
        </p:nvSpPr>
        <p:spPr>
          <a:xfrm>
            <a:off x="286941" y="897732"/>
            <a:ext cx="4056459" cy="4099718"/>
          </a:xfrm>
        </p:spPr>
        <p:txBody>
          <a:bodyPr>
            <a:normAutofit/>
          </a:bodyPr>
          <a:lstStyle/>
          <a:p>
            <a:r>
              <a:rPr lang="en-US" dirty="0" smtClean="0"/>
              <a:t>For correct working with containers </a:t>
            </a:r>
            <a:r>
              <a:rPr lang="en-US" dirty="0"/>
              <a:t>use </a:t>
            </a:r>
            <a:r>
              <a:rPr lang="en-US" dirty="0" smtClean="0">
                <a:solidFill>
                  <a:schemeClr val="accent3"/>
                </a:solidFill>
              </a:rPr>
              <a:t>Q_DECLARE_TYPEINFO</a:t>
            </a:r>
            <a:r>
              <a:rPr lang="en-US" dirty="0" smtClean="0"/>
              <a:t> with your class definition.</a:t>
            </a:r>
          </a:p>
          <a:p>
            <a:endParaRPr lang="en-US" dirty="0"/>
          </a:p>
          <a:p>
            <a:r>
              <a:rPr lang="en-US" dirty="0" smtClean="0"/>
              <a:t>Macro definition in:</a:t>
            </a:r>
          </a:p>
          <a:p>
            <a:pPr lvl="1"/>
            <a:r>
              <a:rPr lang="en-US" dirty="0" smtClean="0">
                <a:solidFill>
                  <a:schemeClr val="accent3"/>
                </a:solidFill>
              </a:rPr>
              <a:t>#include &lt;</a:t>
            </a:r>
            <a:r>
              <a:rPr lang="en-US" dirty="0" err="1" smtClean="0">
                <a:solidFill>
                  <a:schemeClr val="accent3"/>
                </a:solidFill>
              </a:rPr>
              <a:t>QtGlobal</a:t>
            </a:r>
            <a:r>
              <a:rPr lang="en-US" dirty="0" smtClean="0">
                <a:solidFill>
                  <a:schemeClr val="accent3"/>
                </a:solidFill>
              </a:rPr>
              <a:t>&gt;</a:t>
            </a:r>
          </a:p>
          <a:p>
            <a:r>
              <a:rPr lang="en-US" dirty="0" smtClean="0"/>
              <a:t>In .pro-file:  </a:t>
            </a:r>
            <a:r>
              <a:rPr lang="en-US" dirty="0" smtClean="0">
                <a:solidFill>
                  <a:schemeClr val="accent3"/>
                </a:solidFill>
              </a:rPr>
              <a:t>QT+= core</a:t>
            </a:r>
            <a:endParaRPr lang="en-US" dirty="0">
              <a:solidFill>
                <a:schemeClr val="accent3"/>
              </a:solidFill>
            </a:endParaRPr>
          </a:p>
          <a:p>
            <a:pPr lvl="1"/>
            <a:endParaRPr lang="en-US" dirty="0" smtClean="0"/>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defTabSz="914400" eaLnBrk="0" fontAlgn="base" hangingPunct="0">
              <a:spcBef>
                <a:spcPct val="0"/>
              </a:spcBef>
              <a:spcAft>
                <a:spcPct val="0"/>
              </a:spcAft>
            </a:pPr>
            <a:r>
              <a:rPr lang="en-US" sz="1200" b="1" dirty="0" err="1">
                <a:solidFill>
                  <a:srgbClr val="CC7832"/>
                </a:solidFill>
                <a:latin typeface="Courier New" panose="02070309020205020404" pitchFamily="49" charset="0"/>
                <a:cs typeface="Courier New" panose="02070309020205020404" pitchFamily="49" charset="0"/>
              </a:rPr>
              <a:t>struct</a:t>
            </a:r>
            <a:r>
              <a:rPr lang="en-US" sz="1200" b="1" dirty="0">
                <a:solidFill>
                  <a:srgbClr val="C0C0C0"/>
                </a:solidFill>
                <a:latin typeface="Courier New" pitchFamily="49" charset="0"/>
                <a:cs typeface="Courier New" pitchFamily="49" charset="0"/>
              </a:rPr>
              <a:t> </a:t>
            </a:r>
            <a:r>
              <a:rPr lang="en-US" sz="1200" b="1" dirty="0">
                <a:solidFill>
                  <a:srgbClr val="9876AA"/>
                </a:solidFill>
                <a:latin typeface="Courier New" panose="02070309020205020404" pitchFamily="49" charset="0"/>
                <a:cs typeface="Courier New" panose="02070309020205020404" pitchFamily="49" charset="0"/>
              </a:rPr>
              <a:t>Point2D</a:t>
            </a:r>
            <a:r>
              <a:rPr lang="en-US" sz="1200" b="1" dirty="0">
                <a:latin typeface="Courier New" pitchFamily="49" charset="0"/>
                <a:cs typeface="Courier New" pitchFamily="49" charset="0"/>
              </a:rPr>
              <a:t> </a:t>
            </a:r>
            <a:r>
              <a:rPr lang="en-US" sz="1200" b="1" dirty="0">
                <a:solidFill>
                  <a:srgbClr val="A9B7C6"/>
                </a:solidFill>
                <a:latin typeface="Courier New" panose="02070309020205020404" pitchFamily="49" charset="0"/>
                <a:cs typeface="Courier New" panose="02070309020205020404" pitchFamily="49" charset="0"/>
              </a:rPr>
              <a:t>{</a:t>
            </a:r>
            <a:r>
              <a:rPr lang="en-US" sz="1200" b="1" dirty="0">
                <a:latin typeface="Courier New" pitchFamily="49" charset="0"/>
                <a:cs typeface="Courier New" pitchFamily="49" charset="0"/>
              </a:rPr>
              <a:t> </a:t>
            </a:r>
            <a:endParaRPr lang="en-US" sz="1200" b="1" dirty="0" smtClean="0">
              <a:latin typeface="Courier New" pitchFamily="49" charset="0"/>
              <a:cs typeface="Courier New" pitchFamily="49" charset="0"/>
            </a:endParaRPr>
          </a:p>
          <a:p>
            <a:pPr defTabSz="914400" eaLnBrk="0" fontAlgn="base" hangingPunct="0">
              <a:spcBef>
                <a:spcPct val="0"/>
              </a:spcBef>
              <a:spcAft>
                <a:spcPct val="0"/>
              </a:spcAft>
            </a:pPr>
            <a:r>
              <a:rPr lang="en-US" sz="1200" b="1" dirty="0">
                <a:solidFill>
                  <a:srgbClr val="808000"/>
                </a:solidFill>
                <a:latin typeface="Courier New" pitchFamily="49" charset="0"/>
                <a:cs typeface="Courier New" pitchFamily="49" charset="0"/>
              </a:rPr>
              <a:t> </a:t>
            </a:r>
            <a:r>
              <a:rPr lang="en-US" sz="1200" b="1" dirty="0" smtClean="0">
                <a:solidFill>
                  <a:srgbClr val="808000"/>
                </a:solidFill>
                <a:latin typeface="Courier New" pitchFamily="49" charset="0"/>
                <a:cs typeface="Courier New" pitchFamily="49" charset="0"/>
              </a:rPr>
              <a:t>   </a:t>
            </a:r>
            <a:r>
              <a:rPr lang="en-US" sz="1200" b="1" dirty="0">
                <a:solidFill>
                  <a:srgbClr val="CC7832"/>
                </a:solidFill>
                <a:latin typeface="Courier New" panose="02070309020205020404" pitchFamily="49" charset="0"/>
                <a:cs typeface="Courier New" panose="02070309020205020404" pitchFamily="49" charset="0"/>
              </a:rPr>
              <a:t>int</a:t>
            </a:r>
            <a:r>
              <a:rPr lang="en-US" sz="1200" b="1" dirty="0" smtClean="0">
                <a:solidFill>
                  <a:srgbClr val="C0C0C0"/>
                </a:solidFill>
                <a:latin typeface="Courier New" pitchFamily="49" charset="0"/>
                <a:cs typeface="Courier New" pitchFamily="49" charset="0"/>
              </a:rPr>
              <a:t> </a:t>
            </a:r>
            <a:r>
              <a:rPr lang="en-US" sz="1200" b="1" dirty="0" smtClean="0">
                <a:solidFill>
                  <a:schemeClr val="accent4"/>
                </a:solidFill>
                <a:latin typeface="Courier New" pitchFamily="49" charset="0"/>
                <a:cs typeface="Courier New" pitchFamily="49" charset="0"/>
              </a:rPr>
              <a:t>x</a:t>
            </a:r>
            <a:r>
              <a:rPr lang="en-US" sz="12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200" b="1" dirty="0">
                <a:solidFill>
                  <a:srgbClr val="000000"/>
                </a:solidFill>
                <a:latin typeface="Courier New" pitchFamily="49" charset="0"/>
                <a:cs typeface="Courier New" pitchFamily="49" charset="0"/>
              </a:rPr>
              <a:t> </a:t>
            </a:r>
            <a:r>
              <a:rPr lang="en-US" sz="1200" b="1" dirty="0" smtClean="0">
                <a:solidFill>
                  <a:srgbClr val="000000"/>
                </a:solidFill>
                <a:latin typeface="Courier New" pitchFamily="49" charset="0"/>
                <a:cs typeface="Courier New" pitchFamily="49" charset="0"/>
              </a:rPr>
              <a:t>   </a:t>
            </a:r>
            <a:r>
              <a:rPr lang="en-US" sz="1200" b="1" dirty="0">
                <a:solidFill>
                  <a:srgbClr val="CC7832"/>
                </a:solidFill>
                <a:latin typeface="Courier New" panose="02070309020205020404" pitchFamily="49" charset="0"/>
                <a:cs typeface="Courier New" panose="02070309020205020404" pitchFamily="49" charset="0"/>
              </a:rPr>
              <a:t>int</a:t>
            </a:r>
            <a:r>
              <a:rPr lang="en-US" sz="1200" b="1" dirty="0" smtClean="0">
                <a:solidFill>
                  <a:srgbClr val="C0C0C0"/>
                </a:solidFill>
                <a:latin typeface="Courier New" pitchFamily="49" charset="0"/>
                <a:cs typeface="Courier New" pitchFamily="49" charset="0"/>
              </a:rPr>
              <a:t> </a:t>
            </a:r>
            <a:r>
              <a:rPr lang="en-US" sz="1200" b="1" dirty="0">
                <a:solidFill>
                  <a:schemeClr val="accent4"/>
                </a:solidFill>
                <a:latin typeface="Courier New" pitchFamily="49" charset="0"/>
                <a:cs typeface="Courier New" pitchFamily="49" charset="0"/>
              </a:rPr>
              <a:t>y</a:t>
            </a:r>
            <a:r>
              <a:rPr lang="en-US" sz="12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200" b="1" dirty="0">
                <a:solidFill>
                  <a:srgbClr val="A9B7C6"/>
                </a:solidFill>
                <a:latin typeface="Courier New" panose="02070309020205020404" pitchFamily="49" charset="0"/>
                <a:cs typeface="Courier New" panose="02070309020205020404" pitchFamily="49" charset="0"/>
              </a:rPr>
              <a:t>}; </a:t>
            </a:r>
            <a:r>
              <a:rPr lang="en-US" sz="1200" b="1" dirty="0">
                <a:latin typeface="Courier New" pitchFamily="49" charset="0"/>
                <a:cs typeface="Courier New" pitchFamily="49" charset="0"/>
              </a:rPr>
              <a:t/>
            </a:r>
            <a:br>
              <a:rPr lang="en-US" sz="1200" b="1" dirty="0">
                <a:latin typeface="Courier New" pitchFamily="49" charset="0"/>
                <a:cs typeface="Courier New" pitchFamily="49" charset="0"/>
              </a:rPr>
            </a:br>
            <a:endParaRPr lang="en-US" sz="1200" b="1" dirty="0" smtClean="0">
              <a:latin typeface="Courier New" pitchFamily="49" charset="0"/>
              <a:cs typeface="Courier New" pitchFamily="49" charset="0"/>
            </a:endParaRPr>
          </a:p>
          <a:p>
            <a:pPr defTabSz="914400" eaLnBrk="0" fontAlgn="base" hangingPunct="0">
              <a:spcBef>
                <a:spcPct val="0"/>
              </a:spcBef>
              <a:spcAft>
                <a:spcPct val="0"/>
              </a:spcAft>
            </a:pPr>
            <a:r>
              <a:rPr lang="en-US" sz="1200" b="1" dirty="0">
                <a:solidFill>
                  <a:srgbClr val="6897BB"/>
                </a:solidFill>
                <a:latin typeface="Courier New" panose="02070309020205020404" pitchFamily="49" charset="0"/>
                <a:cs typeface="Courier New" panose="02070309020205020404" pitchFamily="49" charset="0"/>
              </a:rPr>
              <a:t>Q_DECLARE_TYPEINFO</a:t>
            </a:r>
            <a:r>
              <a:rPr lang="en-US" sz="1200" b="1" dirty="0">
                <a:solidFill>
                  <a:srgbClr val="A9B7C6"/>
                </a:solidFill>
                <a:latin typeface="Courier New" panose="02070309020205020404" pitchFamily="49" charset="0"/>
                <a:cs typeface="Courier New" panose="02070309020205020404" pitchFamily="49" charset="0"/>
              </a:rPr>
              <a:t>(</a:t>
            </a:r>
            <a:r>
              <a:rPr lang="en-US" sz="1200" b="1" dirty="0">
                <a:solidFill>
                  <a:srgbClr val="9876AA"/>
                </a:solidFill>
                <a:latin typeface="Courier New" panose="02070309020205020404" pitchFamily="49" charset="0"/>
                <a:cs typeface="Courier New" panose="02070309020205020404" pitchFamily="49" charset="0"/>
              </a:rPr>
              <a:t>Point2D</a:t>
            </a:r>
            <a:r>
              <a:rPr lang="en-US" sz="1200" b="1" dirty="0">
                <a:solidFill>
                  <a:srgbClr val="A9B7C6"/>
                </a:solidFill>
                <a:latin typeface="Courier New" panose="02070309020205020404" pitchFamily="49" charset="0"/>
                <a:cs typeface="Courier New" panose="02070309020205020404" pitchFamily="49" charset="0"/>
              </a:rPr>
              <a:t>,</a:t>
            </a:r>
            <a:r>
              <a:rPr lang="en-US" sz="1200" b="1" dirty="0">
                <a:solidFill>
                  <a:srgbClr val="C0C0C0"/>
                </a:solidFill>
                <a:latin typeface="Courier New" pitchFamily="49" charset="0"/>
                <a:cs typeface="Courier New" pitchFamily="49" charset="0"/>
              </a:rPr>
              <a:t> </a:t>
            </a:r>
            <a:r>
              <a:rPr lang="en-US" sz="1200" b="1" dirty="0">
                <a:solidFill>
                  <a:srgbClr val="9876AA"/>
                </a:solidFill>
                <a:latin typeface="Courier New" panose="02070309020205020404" pitchFamily="49" charset="0"/>
                <a:cs typeface="Courier New" panose="02070309020205020404" pitchFamily="49" charset="0"/>
              </a:rPr>
              <a:t>Q_PRIMITIVE_TYPE</a:t>
            </a:r>
            <a:r>
              <a:rPr lang="en-US" sz="1200" b="1" dirty="0">
                <a:solidFill>
                  <a:srgbClr val="A9B7C6"/>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28725295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CONTAINERS: </a:t>
            </a:r>
            <a:r>
              <a:rPr lang="en-US" dirty="0">
                <a:solidFill>
                  <a:schemeClr val="accent1"/>
                </a:solidFill>
              </a:rPr>
              <a:t>Q_DECLARE_TYPEINFO</a:t>
            </a:r>
            <a:endParaRPr lang="ru-RU" dirty="0">
              <a:solidFill>
                <a:schemeClr val="accent1"/>
              </a:solidFill>
            </a:endParaRPr>
          </a:p>
        </p:txBody>
      </p:sp>
      <p:sp>
        <p:nvSpPr>
          <p:cNvPr id="3" name="Content Placeholder 2"/>
          <p:cNvSpPr>
            <a:spLocks noGrp="1"/>
          </p:cNvSpPr>
          <p:nvPr>
            <p:ph sz="quarter" idx="11"/>
          </p:nvPr>
        </p:nvSpPr>
        <p:spPr/>
        <p:txBody>
          <a:bodyPr>
            <a:normAutofit/>
          </a:bodyPr>
          <a:lstStyle/>
          <a:p>
            <a:r>
              <a:rPr lang="en-US" dirty="0">
                <a:solidFill>
                  <a:schemeClr val="accent3"/>
                </a:solidFill>
              </a:rPr>
              <a:t>Q_DECLARE_TYPEINFO</a:t>
            </a:r>
            <a:r>
              <a:rPr lang="en-US" dirty="0"/>
              <a:t> </a:t>
            </a:r>
            <a:r>
              <a:rPr lang="en-US" dirty="0" smtClean="0"/>
              <a:t>arguments:</a:t>
            </a:r>
          </a:p>
          <a:p>
            <a:pPr lvl="1"/>
            <a:r>
              <a:rPr lang="ru-RU" dirty="0" smtClean="0">
                <a:solidFill>
                  <a:schemeClr val="accent3"/>
                </a:solidFill>
              </a:rPr>
              <a:t>Q_PRIMITIVE_TYPE</a:t>
            </a:r>
            <a:r>
              <a:rPr lang="en-US" dirty="0" smtClean="0">
                <a:solidFill>
                  <a:schemeClr val="accent3"/>
                </a:solidFill>
              </a:rPr>
              <a:t> </a:t>
            </a:r>
            <a:r>
              <a:rPr lang="en-US" dirty="0" smtClean="0"/>
              <a:t>– type without constructor and destructor, or if </a:t>
            </a:r>
            <a:r>
              <a:rPr lang="en-US" dirty="0" err="1" smtClean="0">
                <a:solidFill>
                  <a:schemeClr val="accent3"/>
                </a:solidFill>
              </a:rPr>
              <a:t>memcpy</a:t>
            </a:r>
            <a:r>
              <a:rPr lang="en-US" dirty="0" smtClean="0">
                <a:solidFill>
                  <a:schemeClr val="accent3"/>
                </a:solidFill>
              </a:rPr>
              <a:t> </a:t>
            </a:r>
            <a:r>
              <a:rPr lang="en-US" dirty="0" smtClean="0"/>
              <a:t>creates correct copy of object.</a:t>
            </a:r>
          </a:p>
          <a:p>
            <a:pPr lvl="1"/>
            <a:r>
              <a:rPr lang="en-US" dirty="0">
                <a:solidFill>
                  <a:schemeClr val="accent3"/>
                </a:solidFill>
              </a:rPr>
              <a:t>Q_MOVABLE_TYPE</a:t>
            </a:r>
            <a:r>
              <a:rPr lang="en-US" dirty="0"/>
              <a:t>  – </a:t>
            </a:r>
            <a:r>
              <a:rPr lang="en-US" dirty="0" smtClean="0"/>
              <a:t>type with constructor and/or destructor and </a:t>
            </a:r>
            <a:r>
              <a:rPr lang="en-US" dirty="0" err="1" smtClean="0">
                <a:solidFill>
                  <a:schemeClr val="accent3"/>
                </a:solidFill>
              </a:rPr>
              <a:t>memcpy</a:t>
            </a:r>
            <a:r>
              <a:rPr lang="en-US" dirty="0" smtClean="0">
                <a:solidFill>
                  <a:schemeClr val="accent3"/>
                </a:solidFill>
              </a:rPr>
              <a:t> </a:t>
            </a:r>
            <a:r>
              <a:rPr lang="en-US" dirty="0" smtClean="0"/>
              <a:t>creates correct </a:t>
            </a:r>
            <a:r>
              <a:rPr lang="en-US" dirty="0"/>
              <a:t>copy of object</a:t>
            </a:r>
            <a:r>
              <a:rPr lang="en-US" dirty="0" smtClean="0"/>
              <a:t>.</a:t>
            </a:r>
            <a:endParaRPr lang="ru-RU" dirty="0" smtClean="0"/>
          </a:p>
          <a:p>
            <a:pPr lvl="1"/>
            <a:r>
              <a:rPr lang="en-US" dirty="0">
                <a:solidFill>
                  <a:schemeClr val="accent3"/>
                </a:solidFill>
              </a:rPr>
              <a:t>Q_COMPLEX_TYPE</a:t>
            </a:r>
            <a:r>
              <a:rPr lang="en-US" dirty="0"/>
              <a:t> </a:t>
            </a:r>
            <a:r>
              <a:rPr lang="en-US" dirty="0" smtClean="0"/>
              <a:t>(default) </a:t>
            </a:r>
            <a:r>
              <a:rPr lang="ru-RU" dirty="0" smtClean="0"/>
              <a:t>– </a:t>
            </a:r>
            <a:r>
              <a:rPr lang="en-US" dirty="0"/>
              <a:t>has constructors and/or a destructor and </a:t>
            </a:r>
            <a:r>
              <a:rPr lang="en-US" dirty="0" smtClean="0"/>
              <a:t>it </a:t>
            </a:r>
            <a:r>
              <a:rPr lang="en-US" dirty="0"/>
              <a:t>may not be moved in memory.</a:t>
            </a:r>
            <a:r>
              <a:rPr lang="ru-RU" dirty="0" smtClean="0"/>
              <a:t> </a:t>
            </a:r>
            <a:endParaRPr lang="en-US" dirty="0"/>
          </a:p>
          <a:p>
            <a:pPr lvl="1"/>
            <a:endParaRPr lang="en-US" dirty="0" smtClean="0"/>
          </a:p>
          <a:p>
            <a:pPr lvl="1"/>
            <a:endParaRPr lang="en-US" dirty="0" smtClean="0"/>
          </a:p>
        </p:txBody>
      </p:sp>
    </p:spTree>
    <p:extLst>
      <p:ext uri="{BB962C8B-B14F-4D97-AF65-F5344CB8AC3E}">
        <p14:creationId xmlns:p14="http://schemas.microsoft.com/office/powerpoint/2010/main" val="359478745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QVARIANT</a:t>
            </a:r>
            <a:endParaRPr lang="ru-RU" dirty="0">
              <a:solidFill>
                <a:schemeClr val="accent1"/>
              </a:solidFill>
            </a:endParaRPr>
          </a:p>
        </p:txBody>
      </p:sp>
      <p:sp>
        <p:nvSpPr>
          <p:cNvPr id="3" name="Content Placeholder 2"/>
          <p:cNvSpPr>
            <a:spLocks noGrp="1"/>
          </p:cNvSpPr>
          <p:nvPr>
            <p:ph sz="quarter" idx="11"/>
          </p:nvPr>
        </p:nvSpPr>
        <p:spPr/>
        <p:txBody>
          <a:bodyPr>
            <a:normAutofit/>
          </a:bodyPr>
          <a:lstStyle/>
          <a:p>
            <a:r>
              <a:rPr lang="en-US" dirty="0" err="1" smtClean="0">
                <a:solidFill>
                  <a:schemeClr val="accent3"/>
                </a:solidFill>
              </a:rPr>
              <a:t>QVariant</a:t>
            </a:r>
            <a:r>
              <a:rPr lang="en-US" dirty="0" smtClean="0"/>
              <a:t> is an analog of </a:t>
            </a:r>
            <a:r>
              <a:rPr lang="en-US" dirty="0"/>
              <a:t>C++ union</a:t>
            </a:r>
            <a:endParaRPr lang="en-US" dirty="0" smtClean="0"/>
          </a:p>
          <a:p>
            <a:r>
              <a:rPr lang="en-US" dirty="0" err="1" smtClean="0">
                <a:solidFill>
                  <a:schemeClr val="accent3"/>
                </a:solidFill>
              </a:rPr>
              <a:t>QVariant</a:t>
            </a:r>
            <a:r>
              <a:rPr lang="en-US" dirty="0" smtClean="0"/>
              <a:t> can be used in collections to store different types</a:t>
            </a:r>
          </a:p>
          <a:p>
            <a:endParaRPr lang="en-US" dirty="0" smtClean="0"/>
          </a:p>
          <a:p>
            <a:r>
              <a:rPr lang="en-US" dirty="0" err="1">
                <a:solidFill>
                  <a:schemeClr val="accent3"/>
                </a:solidFill>
              </a:rPr>
              <a:t>QVariant</a:t>
            </a:r>
            <a:r>
              <a:rPr lang="en-US" dirty="0"/>
              <a:t> can be used with non-Qt types</a:t>
            </a:r>
            <a:r>
              <a:rPr lang="ru-RU" dirty="0"/>
              <a:t>:</a:t>
            </a:r>
          </a:p>
          <a:p>
            <a:pPr lvl="1"/>
            <a:r>
              <a:rPr lang="en-US" dirty="0"/>
              <a:t>add </a:t>
            </a:r>
            <a:r>
              <a:rPr lang="ru-RU" dirty="0">
                <a:solidFill>
                  <a:schemeClr val="accent3"/>
                </a:solidFill>
              </a:rPr>
              <a:t>Q_DECLARE_METATYPE(</a:t>
            </a:r>
            <a:r>
              <a:rPr lang="en-US" dirty="0" err="1">
                <a:solidFill>
                  <a:schemeClr val="accent3"/>
                </a:solidFill>
              </a:rPr>
              <a:t>NonQtClass</a:t>
            </a:r>
            <a:r>
              <a:rPr lang="ru-RU" dirty="0">
                <a:solidFill>
                  <a:schemeClr val="accent3"/>
                </a:solidFill>
              </a:rPr>
              <a:t> *)</a:t>
            </a:r>
            <a:r>
              <a:rPr lang="en-US" dirty="0"/>
              <a:t> macro</a:t>
            </a:r>
            <a:endParaRPr lang="ru-RU" dirty="0"/>
          </a:p>
          <a:p>
            <a:pPr marL="0" indent="0">
              <a:buNone/>
            </a:pPr>
            <a:endParaRPr lang="en-US" dirty="0"/>
          </a:p>
        </p:txBody>
      </p:sp>
    </p:spTree>
    <p:extLst>
      <p:ext uri="{BB962C8B-B14F-4D97-AF65-F5344CB8AC3E}">
        <p14:creationId xmlns:p14="http://schemas.microsoft.com/office/powerpoint/2010/main" val="238189341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QVARIANT</a:t>
            </a:r>
            <a:endParaRPr lang="en-US" dirty="0">
              <a:solidFill>
                <a:schemeClr val="accent1"/>
              </a:solidFill>
            </a:endParaRPr>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lvl="0" defTabSz="914400" eaLnBrk="0" fontAlgn="base" hangingPunct="0">
              <a:spcBef>
                <a:spcPct val="0"/>
              </a:spcBef>
              <a:spcAft>
                <a:spcPct val="0"/>
              </a:spcAft>
            </a:pPr>
            <a:r>
              <a:rPr lang="en-US" b="1" dirty="0">
                <a:solidFill>
                  <a:srgbClr val="808080"/>
                </a:solidFill>
                <a:latin typeface="Courier New" panose="02070309020205020404" pitchFamily="49" charset="0"/>
                <a:cs typeface="Courier New" panose="02070309020205020404" pitchFamily="49" charset="0"/>
              </a:rPr>
              <a:t>// With </a:t>
            </a:r>
            <a:r>
              <a:rPr lang="en-US" b="1" dirty="0" err="1">
                <a:solidFill>
                  <a:srgbClr val="808080"/>
                </a:solidFill>
                <a:latin typeface="Courier New" panose="02070309020205020404" pitchFamily="49" charset="0"/>
                <a:cs typeface="Courier New" panose="02070309020205020404" pitchFamily="49" charset="0"/>
              </a:rPr>
              <a:t>QVariant</a:t>
            </a:r>
            <a:endParaRPr lang="en-US" b="1" dirty="0">
              <a:solidFill>
                <a:srgbClr val="808080"/>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endParaRPr lang="en-US" b="1" dirty="0" smtClean="0">
              <a:solidFill>
                <a:srgbClr val="9876AA"/>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endParaRPr lang="en-US" b="1" dirty="0" smtClean="0">
              <a:solidFill>
                <a:srgbClr val="9876AA"/>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b="1" dirty="0" err="1" smtClean="0">
                <a:solidFill>
                  <a:srgbClr val="9876AA"/>
                </a:solidFill>
                <a:latin typeface="Courier New" panose="02070309020205020404" pitchFamily="49" charset="0"/>
                <a:cs typeface="Courier New" panose="02070309020205020404" pitchFamily="49" charset="0"/>
              </a:rPr>
              <a:t>QVariant</a:t>
            </a:r>
            <a:r>
              <a:rPr lang="en-US" b="1" dirty="0" smtClean="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v;</a:t>
            </a:r>
            <a:endParaRPr lang="ru-RU" b="1" dirty="0">
              <a:solidFill>
                <a:srgbClr val="A9B7C6"/>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b="1" dirty="0" err="1">
                <a:solidFill>
                  <a:srgbClr val="A9B7C6"/>
                </a:solidFill>
                <a:latin typeface="Courier New" panose="02070309020205020404" pitchFamily="49" charset="0"/>
                <a:cs typeface="Courier New" panose="02070309020205020404" pitchFamily="49" charset="0"/>
              </a:rPr>
              <a:t>v.setValue</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6897BB"/>
                </a:solidFill>
                <a:latin typeface="Courier New" panose="02070309020205020404" pitchFamily="49" charset="0"/>
                <a:cs typeface="Courier New" panose="02070309020205020404" pitchFamily="49" charset="0"/>
              </a:rPr>
              <a:t>1</a:t>
            </a:r>
            <a:r>
              <a:rPr lang="en-US" b="1" dirty="0">
                <a:solidFill>
                  <a:srgbClr val="A9B7C6"/>
                </a:solidFill>
                <a:latin typeface="Courier New" panose="02070309020205020404" pitchFamily="49" charset="0"/>
                <a:cs typeface="Courier New" panose="02070309020205020404" pitchFamily="49" charset="0"/>
              </a:rPr>
              <a:t>);</a:t>
            </a:r>
            <a:endParaRPr lang="ru-RU" b="1" dirty="0">
              <a:solidFill>
                <a:srgbClr val="A9B7C6"/>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b="1" dirty="0" err="1">
                <a:solidFill>
                  <a:srgbClr val="A9B7C6"/>
                </a:solidFill>
                <a:latin typeface="Courier New" panose="02070309020205020404" pitchFamily="49" charset="0"/>
                <a:cs typeface="Courier New" panose="02070309020205020404" pitchFamily="49" charset="0"/>
              </a:rPr>
              <a:t>v.setValue</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6897BB"/>
                </a:solidFill>
                <a:latin typeface="Courier New" panose="02070309020205020404" pitchFamily="49" charset="0"/>
                <a:cs typeface="Courier New" panose="02070309020205020404" pitchFamily="49" charset="0"/>
              </a:rPr>
              <a:t>2L</a:t>
            </a:r>
            <a:r>
              <a:rPr lang="en-US" b="1" dirty="0">
                <a:solidFill>
                  <a:srgbClr val="A9B7C6"/>
                </a:solidFill>
                <a:latin typeface="Courier New" panose="02070309020205020404" pitchFamily="49" charset="0"/>
                <a:cs typeface="Courier New" panose="02070309020205020404" pitchFamily="49" charset="0"/>
              </a:rPr>
              <a:t>);</a:t>
            </a:r>
            <a:endParaRPr lang="ru-RU" b="1" dirty="0">
              <a:solidFill>
                <a:srgbClr val="A9B7C6"/>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b="1" dirty="0" err="1">
                <a:solidFill>
                  <a:srgbClr val="A9B7C6"/>
                </a:solidFill>
                <a:latin typeface="Courier New" panose="02070309020205020404" pitchFamily="49" charset="0"/>
                <a:cs typeface="Courier New" panose="02070309020205020404" pitchFamily="49" charset="0"/>
              </a:rPr>
              <a:t>v.setValue</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6897BB"/>
                </a:solidFill>
                <a:latin typeface="Courier New" panose="02070309020205020404" pitchFamily="49" charset="0"/>
                <a:cs typeface="Courier New" panose="02070309020205020404" pitchFamily="49" charset="0"/>
              </a:rPr>
              <a:t>3.0</a:t>
            </a:r>
            <a:r>
              <a:rPr lang="en-US" b="1" dirty="0">
                <a:solidFill>
                  <a:srgbClr val="A9B7C6"/>
                </a:solidFill>
                <a:latin typeface="Courier New" panose="02070309020205020404" pitchFamily="49" charset="0"/>
                <a:cs typeface="Courier New" panose="02070309020205020404" pitchFamily="49" charset="0"/>
              </a:rPr>
              <a:t>);</a:t>
            </a:r>
            <a:endParaRPr lang="en-US" altLang="en-US" b="1" dirty="0">
              <a:solidFill>
                <a:srgbClr val="A9B7C6"/>
              </a:solidFill>
              <a:latin typeface="Courier New" panose="02070309020205020404" pitchFamily="49" charset="0"/>
              <a:cs typeface="Courier New" panose="02070309020205020404" pitchFamily="49" charset="0"/>
            </a:endParaRPr>
          </a:p>
        </p:txBody>
      </p:sp>
      <p:sp>
        <p:nvSpPr>
          <p:cNvPr id="6" name="Rectangle 1"/>
          <p:cNvSpPr>
            <a:spLocks noChangeArrowheads="1"/>
          </p:cNvSpPr>
          <p:nvPr/>
        </p:nvSpPr>
        <p:spPr bwMode="auto">
          <a:xfrm>
            <a:off x="149626" y="955531"/>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lvl="0" defTabSz="914400" eaLnBrk="0" fontAlgn="base" hangingPunct="0">
              <a:spcBef>
                <a:spcPct val="0"/>
              </a:spcBef>
              <a:spcAft>
                <a:spcPct val="0"/>
              </a:spcAft>
            </a:pPr>
            <a:r>
              <a:rPr lang="en-US" b="1" dirty="0">
                <a:solidFill>
                  <a:srgbClr val="808080"/>
                </a:solidFill>
                <a:latin typeface="Courier New" panose="02070309020205020404" pitchFamily="49" charset="0"/>
                <a:cs typeface="Courier New" panose="02070309020205020404" pitchFamily="49" charset="0"/>
              </a:rPr>
              <a:t>// With C++ </a:t>
            </a:r>
            <a:r>
              <a:rPr lang="en-US" b="1" dirty="0" smtClean="0">
                <a:solidFill>
                  <a:srgbClr val="808080"/>
                </a:solidFill>
                <a:latin typeface="Courier New" panose="02070309020205020404" pitchFamily="49" charset="0"/>
                <a:cs typeface="Courier New" panose="02070309020205020404" pitchFamily="49" charset="0"/>
              </a:rPr>
              <a:t>union</a:t>
            </a:r>
          </a:p>
          <a:p>
            <a:pPr lvl="0" defTabSz="914400" eaLnBrk="0" fontAlgn="base" hangingPunct="0">
              <a:spcBef>
                <a:spcPct val="0"/>
              </a:spcBef>
              <a:spcAft>
                <a:spcPct val="0"/>
              </a:spcAft>
            </a:pPr>
            <a:endParaRPr lang="ru-RU" b="1" dirty="0">
              <a:solidFill>
                <a:srgbClr val="808080"/>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b="1" dirty="0" err="1" smtClean="0">
                <a:solidFill>
                  <a:srgbClr val="CC7832"/>
                </a:solidFill>
                <a:latin typeface="Courier New" panose="02070309020205020404" pitchFamily="49" charset="0"/>
                <a:cs typeface="Courier New" panose="02070309020205020404" pitchFamily="49" charset="0"/>
              </a:rPr>
              <a:t>typedef</a:t>
            </a:r>
            <a:r>
              <a:rPr lang="en-US" b="1" dirty="0" smtClean="0">
                <a:solidFill>
                  <a:srgbClr val="CC7832"/>
                </a:solidFill>
                <a:latin typeface="Courier New" panose="02070309020205020404" pitchFamily="49" charset="0"/>
                <a:cs typeface="Courier New" panose="02070309020205020404" pitchFamily="49" charset="0"/>
              </a:rPr>
              <a:t> </a:t>
            </a:r>
            <a:r>
              <a:rPr lang="en-US" b="1" dirty="0">
                <a:solidFill>
                  <a:srgbClr val="CC7832"/>
                </a:solidFill>
                <a:latin typeface="Courier New" panose="02070309020205020404" pitchFamily="49" charset="0"/>
                <a:cs typeface="Courier New" panose="02070309020205020404" pitchFamily="49" charset="0"/>
              </a:rPr>
              <a:t>union </a:t>
            </a:r>
            <a:r>
              <a:rPr lang="en-US" b="1" dirty="0">
                <a:solidFill>
                  <a:srgbClr val="A9B7C6"/>
                </a:solidFill>
                <a:latin typeface="Courier New" panose="02070309020205020404" pitchFamily="49" charset="0"/>
                <a:cs typeface="Courier New" panose="02070309020205020404" pitchFamily="49" charset="0"/>
              </a:rPr>
              <a:t>{</a:t>
            </a:r>
            <a:endParaRPr lang="ru-RU" b="1" dirty="0">
              <a:solidFill>
                <a:srgbClr val="A9B7C6"/>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ru-RU" b="1" dirty="0" smtClean="0">
                <a:solidFill>
                  <a:srgbClr val="808000"/>
                </a:solidFill>
                <a:latin typeface="Courier New" pitchFamily="49" charset="0"/>
                <a:cs typeface="Courier New" pitchFamily="49" charset="0"/>
              </a:rPr>
              <a:t>    </a:t>
            </a:r>
            <a:r>
              <a:rPr lang="en-US" b="1" dirty="0">
                <a:solidFill>
                  <a:srgbClr val="CC7832"/>
                </a:solidFill>
                <a:latin typeface="Courier New" panose="02070309020205020404" pitchFamily="49" charset="0"/>
                <a:cs typeface="Courier New" panose="02070309020205020404" pitchFamily="49" charset="0"/>
              </a:rPr>
              <a:t>int</a:t>
            </a:r>
            <a:r>
              <a:rPr lang="ru-RU" b="1" dirty="0" smtClean="0">
                <a:solidFill>
                  <a:srgbClr val="808000"/>
                </a:solidFill>
                <a:latin typeface="Courier New" pitchFamily="49" charset="0"/>
                <a:cs typeface="Courier New" pitchFamily="49" charset="0"/>
              </a:rPr>
              <a:t> </a:t>
            </a:r>
            <a:r>
              <a:rPr lang="en-US" b="1" dirty="0" err="1" smtClean="0">
                <a:solidFill>
                  <a:schemeClr val="accent4"/>
                </a:solidFill>
                <a:latin typeface="Courier New" pitchFamily="49" charset="0"/>
                <a:cs typeface="Courier New" pitchFamily="49" charset="0"/>
              </a:rPr>
              <a:t>m_int</a:t>
            </a:r>
            <a:r>
              <a:rPr lang="en-US" b="1" dirty="0">
                <a:solidFill>
                  <a:srgbClr val="A9B7C6"/>
                </a:solidFill>
                <a:latin typeface="Courier New" panose="02070309020205020404" pitchFamily="49" charset="0"/>
                <a:cs typeface="Courier New" panose="02070309020205020404" pitchFamily="49" charset="0"/>
              </a:rPr>
              <a:t>;</a:t>
            </a:r>
            <a:endParaRPr lang="ru-RU" b="1" dirty="0">
              <a:solidFill>
                <a:srgbClr val="A9B7C6"/>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ru-RU" b="1" dirty="0">
                <a:solidFill>
                  <a:srgbClr val="000000"/>
                </a:solidFill>
                <a:latin typeface="Courier New" pitchFamily="49" charset="0"/>
                <a:cs typeface="Courier New" pitchFamily="49" charset="0"/>
              </a:rPr>
              <a:t> </a:t>
            </a:r>
            <a:r>
              <a:rPr lang="ru-RU" b="1" dirty="0" smtClean="0">
                <a:solidFill>
                  <a:srgbClr val="000000"/>
                </a:solidFill>
                <a:latin typeface="Courier New" pitchFamily="49" charset="0"/>
                <a:cs typeface="Courier New" pitchFamily="49" charset="0"/>
              </a:rPr>
              <a:t>   </a:t>
            </a:r>
            <a:r>
              <a:rPr lang="en-US" b="1" dirty="0">
                <a:solidFill>
                  <a:srgbClr val="CC7832"/>
                </a:solidFill>
                <a:latin typeface="Courier New" panose="02070309020205020404" pitchFamily="49" charset="0"/>
                <a:cs typeface="Courier New" panose="02070309020205020404" pitchFamily="49" charset="0"/>
              </a:rPr>
              <a:t>long</a:t>
            </a:r>
            <a:r>
              <a:rPr lang="en-US" b="1" dirty="0" smtClean="0">
                <a:solidFill>
                  <a:srgbClr val="C0C0C0"/>
                </a:solidFill>
                <a:latin typeface="Courier New" pitchFamily="49" charset="0"/>
                <a:cs typeface="Courier New" pitchFamily="49" charset="0"/>
              </a:rPr>
              <a:t> </a:t>
            </a:r>
            <a:r>
              <a:rPr lang="en-US" b="1" dirty="0" err="1" smtClean="0">
                <a:solidFill>
                  <a:schemeClr val="accent4"/>
                </a:solidFill>
                <a:latin typeface="Courier New" pitchFamily="49" charset="0"/>
                <a:cs typeface="Courier New" pitchFamily="49" charset="0"/>
              </a:rPr>
              <a:t>m_long</a:t>
            </a:r>
            <a:r>
              <a:rPr lang="en-US" b="1" dirty="0">
                <a:solidFill>
                  <a:srgbClr val="A9B7C6"/>
                </a:solidFill>
                <a:latin typeface="Courier New" panose="02070309020205020404" pitchFamily="49" charset="0"/>
                <a:cs typeface="Courier New" panose="02070309020205020404" pitchFamily="49" charset="0"/>
              </a:rPr>
              <a:t>;</a:t>
            </a:r>
            <a:endParaRPr lang="ru-RU" b="1" dirty="0">
              <a:solidFill>
                <a:srgbClr val="A9B7C6"/>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ru-RU" b="1" dirty="0">
                <a:solidFill>
                  <a:srgbClr val="000000"/>
                </a:solidFill>
                <a:latin typeface="Courier New" pitchFamily="49" charset="0"/>
                <a:cs typeface="Courier New" pitchFamily="49" charset="0"/>
              </a:rPr>
              <a:t> </a:t>
            </a:r>
            <a:r>
              <a:rPr lang="ru-RU" b="1" dirty="0" smtClean="0">
                <a:solidFill>
                  <a:srgbClr val="000000"/>
                </a:solidFill>
                <a:latin typeface="Courier New" pitchFamily="49" charset="0"/>
                <a:cs typeface="Courier New" pitchFamily="49" charset="0"/>
              </a:rPr>
              <a:t>   </a:t>
            </a:r>
            <a:r>
              <a:rPr lang="en-US" b="1" dirty="0">
                <a:solidFill>
                  <a:srgbClr val="CC7832"/>
                </a:solidFill>
                <a:latin typeface="Courier New" panose="02070309020205020404" pitchFamily="49" charset="0"/>
                <a:cs typeface="Courier New" panose="02070309020205020404" pitchFamily="49" charset="0"/>
              </a:rPr>
              <a:t>double</a:t>
            </a:r>
            <a:r>
              <a:rPr lang="en-US" b="1" dirty="0" smtClean="0">
                <a:solidFill>
                  <a:srgbClr val="C0C0C0"/>
                </a:solidFill>
                <a:latin typeface="Courier New" pitchFamily="49" charset="0"/>
                <a:cs typeface="Courier New" pitchFamily="49" charset="0"/>
              </a:rPr>
              <a:t> </a:t>
            </a:r>
            <a:r>
              <a:rPr lang="en-US" b="1" dirty="0" err="1">
                <a:solidFill>
                  <a:schemeClr val="accent4"/>
                </a:solidFill>
                <a:latin typeface="Courier New" pitchFamily="49" charset="0"/>
                <a:cs typeface="Courier New" pitchFamily="49" charset="0"/>
              </a:rPr>
              <a:t>m_double</a:t>
            </a:r>
            <a:r>
              <a:rPr lang="en-US" b="1" dirty="0">
                <a:solidFill>
                  <a:srgbClr val="A9B7C6"/>
                </a:solidFill>
                <a:latin typeface="Courier New" panose="02070309020205020404" pitchFamily="49" charset="0"/>
                <a:cs typeface="Courier New" panose="02070309020205020404" pitchFamily="49" charset="0"/>
              </a:rPr>
              <a:t>;</a:t>
            </a:r>
            <a:endParaRPr lang="ru-RU" b="1" dirty="0">
              <a:solidFill>
                <a:srgbClr val="A9B7C6"/>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a:t>
            </a:r>
            <a:r>
              <a:rPr lang="en-US" b="1" dirty="0" smtClean="0">
                <a:solidFill>
                  <a:srgbClr val="C0C0C0"/>
                </a:solidFill>
                <a:latin typeface="Courier New" pitchFamily="49" charset="0"/>
                <a:cs typeface="Courier New" pitchFamily="49" charset="0"/>
              </a:rPr>
              <a:t> </a:t>
            </a:r>
            <a:r>
              <a:rPr lang="en-US" b="1" dirty="0">
                <a:solidFill>
                  <a:srgbClr val="9876AA"/>
                </a:solidFill>
                <a:latin typeface="Courier New" panose="02070309020205020404" pitchFamily="49" charset="0"/>
                <a:cs typeface="Courier New" panose="02070309020205020404" pitchFamily="49" charset="0"/>
              </a:rPr>
              <a:t>Number</a:t>
            </a:r>
            <a:r>
              <a:rPr lang="en-US" b="1" dirty="0">
                <a:solidFill>
                  <a:srgbClr val="A9B7C6"/>
                </a:solidFill>
                <a:latin typeface="Courier New" panose="02070309020205020404" pitchFamily="49" charset="0"/>
                <a:cs typeface="Courier New" panose="02070309020205020404" pitchFamily="49" charset="0"/>
              </a:rPr>
              <a:t>;</a:t>
            </a:r>
            <a:endParaRPr lang="ru-RU" b="1" dirty="0">
              <a:solidFill>
                <a:srgbClr val="A9B7C6"/>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endParaRPr lang="ru-RU" altLang="en-US" b="1" dirty="0" smtClean="0">
              <a:solidFill>
                <a:srgbClr val="000000"/>
              </a:solidFill>
              <a:latin typeface="Courier New" pitchFamily="49" charset="0"/>
              <a:cs typeface="Courier New" pitchFamily="49" charset="0"/>
            </a:endParaRPr>
          </a:p>
          <a:p>
            <a:pPr lvl="0" defTabSz="914400" eaLnBrk="0" fontAlgn="base" hangingPunct="0">
              <a:spcBef>
                <a:spcPct val="0"/>
              </a:spcBef>
              <a:spcAft>
                <a:spcPct val="0"/>
              </a:spcAft>
            </a:pPr>
            <a:endParaRPr lang="ru-RU" altLang="en-US" b="1" dirty="0">
              <a:solidFill>
                <a:srgbClr val="000000"/>
              </a:solidFill>
              <a:latin typeface="Courier New" pitchFamily="49" charset="0"/>
              <a:cs typeface="Courier New" pitchFamily="49" charset="0"/>
            </a:endParaRPr>
          </a:p>
          <a:p>
            <a:pPr lvl="0" defTabSz="914400" eaLnBrk="0" fontAlgn="base" hangingPunct="0">
              <a:spcBef>
                <a:spcPct val="0"/>
              </a:spcBef>
              <a:spcAft>
                <a:spcPct val="0"/>
              </a:spcAft>
            </a:pPr>
            <a:r>
              <a:rPr lang="en-US" b="1" dirty="0">
                <a:solidFill>
                  <a:srgbClr val="9876AA"/>
                </a:solidFill>
                <a:latin typeface="Courier New" panose="02070309020205020404" pitchFamily="49" charset="0"/>
                <a:cs typeface="Courier New" panose="02070309020205020404" pitchFamily="49" charset="0"/>
              </a:rPr>
              <a:t>Number</a:t>
            </a:r>
            <a:r>
              <a:rPr lang="en-US" b="1" dirty="0">
                <a:solidFill>
                  <a:srgbClr val="C0C0C0"/>
                </a:solidFill>
                <a:latin typeface="Courier New" pitchFamily="49" charset="0"/>
                <a:cs typeface="Courier New" pitchFamily="49" charset="0"/>
              </a:rPr>
              <a:t> </a:t>
            </a:r>
            <a:r>
              <a:rPr lang="en-US" b="1" dirty="0" err="1">
                <a:solidFill>
                  <a:srgbClr val="A9B7C6"/>
                </a:solidFill>
                <a:latin typeface="Courier New" panose="02070309020205020404" pitchFamily="49" charset="0"/>
                <a:cs typeface="Courier New" panose="02070309020205020404" pitchFamily="49" charset="0"/>
              </a:rPr>
              <a:t>num</a:t>
            </a:r>
            <a:r>
              <a:rPr lang="en-US" b="1" dirty="0">
                <a:solidFill>
                  <a:srgbClr val="A9B7C6"/>
                </a:solidFill>
                <a:latin typeface="Courier New" panose="02070309020205020404" pitchFamily="49" charset="0"/>
                <a:cs typeface="Courier New" panose="02070309020205020404" pitchFamily="49" charset="0"/>
              </a:rPr>
              <a:t>;</a:t>
            </a:r>
            <a:endParaRPr lang="ru-RU" b="1" dirty="0">
              <a:solidFill>
                <a:srgbClr val="A9B7C6"/>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b="1" dirty="0" err="1">
                <a:solidFill>
                  <a:srgbClr val="A9B7C6"/>
                </a:solidFill>
                <a:latin typeface="Courier New" panose="02070309020205020404" pitchFamily="49" charset="0"/>
                <a:cs typeface="Courier New" panose="02070309020205020404" pitchFamily="49" charset="0"/>
              </a:rPr>
              <a:t>num.</a:t>
            </a:r>
            <a:r>
              <a:rPr lang="en-US" b="1" dirty="0" err="1" smtClean="0">
                <a:solidFill>
                  <a:schemeClr val="accent4"/>
                </a:solidFill>
                <a:latin typeface="Courier New" pitchFamily="49" charset="0"/>
                <a:cs typeface="Courier New" pitchFamily="49" charset="0"/>
              </a:rPr>
              <a:t>m_int</a:t>
            </a:r>
            <a:r>
              <a:rPr lang="en-US" b="1" dirty="0" smtClean="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C0C0C0"/>
                </a:solidFill>
                <a:latin typeface="Courier New" pitchFamily="49" charset="0"/>
                <a:cs typeface="Courier New" pitchFamily="49" charset="0"/>
              </a:rPr>
              <a:t> </a:t>
            </a:r>
            <a:r>
              <a:rPr lang="en-US" b="1" dirty="0">
                <a:solidFill>
                  <a:srgbClr val="6897BB"/>
                </a:solidFill>
                <a:latin typeface="Courier New" panose="02070309020205020404" pitchFamily="49" charset="0"/>
                <a:cs typeface="Courier New" panose="02070309020205020404" pitchFamily="49" charset="0"/>
              </a:rPr>
              <a:t>1</a:t>
            </a:r>
            <a:r>
              <a:rPr lang="en-US" b="1" dirty="0">
                <a:solidFill>
                  <a:srgbClr val="A9B7C6"/>
                </a:solidFill>
                <a:latin typeface="Courier New" panose="02070309020205020404" pitchFamily="49" charset="0"/>
                <a:cs typeface="Courier New" panose="02070309020205020404" pitchFamily="49" charset="0"/>
              </a:rPr>
              <a:t>;</a:t>
            </a:r>
            <a:endParaRPr lang="ru-RU" b="1" dirty="0">
              <a:solidFill>
                <a:srgbClr val="A9B7C6"/>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b="1" dirty="0" err="1">
                <a:solidFill>
                  <a:srgbClr val="A9B7C6"/>
                </a:solidFill>
                <a:latin typeface="Courier New" panose="02070309020205020404" pitchFamily="49" charset="0"/>
                <a:cs typeface="Courier New" panose="02070309020205020404" pitchFamily="49" charset="0"/>
              </a:rPr>
              <a:t>num.</a:t>
            </a:r>
            <a:r>
              <a:rPr lang="en-US" b="1" dirty="0" err="1" smtClean="0">
                <a:solidFill>
                  <a:schemeClr val="accent4"/>
                </a:solidFill>
                <a:latin typeface="Courier New" pitchFamily="49" charset="0"/>
                <a:cs typeface="Courier New" pitchFamily="49" charset="0"/>
              </a:rPr>
              <a:t>m_long</a:t>
            </a:r>
            <a:r>
              <a:rPr lang="en-US" b="1" dirty="0" smtClean="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C0C0C0"/>
                </a:solidFill>
                <a:latin typeface="Courier New" pitchFamily="49" charset="0"/>
                <a:cs typeface="Courier New" pitchFamily="49" charset="0"/>
              </a:rPr>
              <a:t> </a:t>
            </a:r>
            <a:r>
              <a:rPr lang="en-US" b="1" dirty="0">
                <a:solidFill>
                  <a:srgbClr val="6897BB"/>
                </a:solidFill>
                <a:latin typeface="Courier New" panose="02070309020205020404" pitchFamily="49" charset="0"/>
                <a:cs typeface="Courier New" panose="02070309020205020404" pitchFamily="49" charset="0"/>
              </a:rPr>
              <a:t>2L</a:t>
            </a:r>
            <a:r>
              <a:rPr lang="en-US" b="1" dirty="0">
                <a:solidFill>
                  <a:srgbClr val="A9B7C6"/>
                </a:solidFill>
                <a:latin typeface="Courier New" panose="02070309020205020404" pitchFamily="49" charset="0"/>
                <a:cs typeface="Courier New" panose="02070309020205020404" pitchFamily="49" charset="0"/>
              </a:rPr>
              <a:t>;</a:t>
            </a:r>
            <a:endParaRPr lang="ru-RU" b="1" dirty="0">
              <a:solidFill>
                <a:srgbClr val="A9B7C6"/>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b="1" dirty="0" err="1">
                <a:solidFill>
                  <a:srgbClr val="A9B7C6"/>
                </a:solidFill>
                <a:latin typeface="Courier New" panose="02070309020205020404" pitchFamily="49" charset="0"/>
                <a:cs typeface="Courier New" panose="02070309020205020404" pitchFamily="49" charset="0"/>
              </a:rPr>
              <a:t>num.</a:t>
            </a:r>
            <a:r>
              <a:rPr lang="en-US" b="1" dirty="0" err="1" smtClean="0">
                <a:solidFill>
                  <a:schemeClr val="accent4"/>
                </a:solidFill>
                <a:latin typeface="Courier New" pitchFamily="49" charset="0"/>
                <a:cs typeface="Courier New" pitchFamily="49" charset="0"/>
              </a:rPr>
              <a:t>m_double</a:t>
            </a:r>
            <a:r>
              <a:rPr lang="en-US" b="1" dirty="0" smtClean="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C0C0C0"/>
                </a:solidFill>
                <a:latin typeface="Courier New" pitchFamily="49" charset="0"/>
                <a:cs typeface="Courier New" pitchFamily="49" charset="0"/>
              </a:rPr>
              <a:t> </a:t>
            </a:r>
            <a:r>
              <a:rPr lang="en-US" b="1" dirty="0">
                <a:solidFill>
                  <a:srgbClr val="6897BB"/>
                </a:solidFill>
                <a:latin typeface="Courier New" panose="02070309020205020404" pitchFamily="49" charset="0"/>
                <a:cs typeface="Courier New" panose="02070309020205020404" pitchFamily="49" charset="0"/>
              </a:rPr>
              <a:t>3.0</a:t>
            </a:r>
            <a:r>
              <a:rPr lang="en-US" b="1" dirty="0">
                <a:solidFill>
                  <a:srgbClr val="A9B7C6"/>
                </a:solidFill>
                <a:latin typeface="Courier New" panose="02070309020205020404" pitchFamily="49" charset="0"/>
                <a:cs typeface="Courier New" panose="02070309020205020404" pitchFamily="49" charset="0"/>
              </a:rPr>
              <a:t>;</a:t>
            </a:r>
            <a:endParaRPr lang="en-US" altLang="en-US" b="1" dirty="0">
              <a:solidFill>
                <a:srgbClr val="A9B7C6"/>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5882258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QVARIANT: </a:t>
            </a:r>
            <a:r>
              <a:rPr lang="en-US" dirty="0">
                <a:solidFill>
                  <a:schemeClr val="accent1"/>
                </a:solidFill>
              </a:rPr>
              <a:t>VALID AND NULL</a:t>
            </a:r>
          </a:p>
        </p:txBody>
      </p:sp>
      <p:sp>
        <p:nvSpPr>
          <p:cNvPr id="5" name="Content Placeholder 4"/>
          <p:cNvSpPr>
            <a:spLocks noGrp="1"/>
          </p:cNvSpPr>
          <p:nvPr>
            <p:ph sz="quarter" idx="11"/>
          </p:nvPr>
        </p:nvSpPr>
        <p:spPr>
          <a:xfrm>
            <a:off x="286941" y="897732"/>
            <a:ext cx="4056459" cy="4099718"/>
          </a:xfrm>
        </p:spPr>
        <p:txBody>
          <a:bodyPr>
            <a:normAutofit/>
          </a:bodyPr>
          <a:lstStyle/>
          <a:p>
            <a:r>
              <a:rPr lang="en-US" dirty="0" err="1">
                <a:solidFill>
                  <a:schemeClr val="accent3"/>
                </a:solidFill>
              </a:rPr>
              <a:t>QVariant</a:t>
            </a:r>
            <a:r>
              <a:rPr lang="en-US" dirty="0">
                <a:solidFill>
                  <a:schemeClr val="accent3"/>
                </a:solidFill>
              </a:rPr>
              <a:t> </a:t>
            </a:r>
            <a:r>
              <a:rPr lang="en-US" dirty="0"/>
              <a:t>has additional states:</a:t>
            </a:r>
          </a:p>
          <a:p>
            <a:pPr lvl="1"/>
            <a:r>
              <a:rPr lang="en-US" dirty="0"/>
              <a:t>valid/invalid – if type of </a:t>
            </a:r>
            <a:r>
              <a:rPr lang="en-US" dirty="0" err="1">
                <a:solidFill>
                  <a:schemeClr val="accent3"/>
                </a:solidFill>
              </a:rPr>
              <a:t>QVariant</a:t>
            </a:r>
            <a:r>
              <a:rPr lang="en-US" dirty="0">
                <a:solidFill>
                  <a:schemeClr val="accent3"/>
                </a:solidFill>
              </a:rPr>
              <a:t> </a:t>
            </a:r>
            <a:r>
              <a:rPr lang="en-US" dirty="0"/>
              <a:t>is </a:t>
            </a:r>
            <a:r>
              <a:rPr lang="en-US" dirty="0" smtClean="0"/>
              <a:t>set/not set</a:t>
            </a:r>
            <a:endParaRPr lang="en-US" dirty="0"/>
          </a:p>
          <a:p>
            <a:pPr lvl="1"/>
            <a:r>
              <a:rPr lang="en-US" dirty="0"/>
              <a:t>not </a:t>
            </a:r>
            <a:r>
              <a:rPr lang="en-US" dirty="0" smtClean="0"/>
              <a:t>null/null </a:t>
            </a:r>
            <a:r>
              <a:rPr lang="en-US" dirty="0"/>
              <a:t>– if value of </a:t>
            </a:r>
            <a:r>
              <a:rPr lang="en-US" dirty="0" err="1">
                <a:solidFill>
                  <a:schemeClr val="accent3"/>
                </a:solidFill>
              </a:rPr>
              <a:t>QVariant</a:t>
            </a:r>
            <a:r>
              <a:rPr lang="en-US" dirty="0">
                <a:solidFill>
                  <a:schemeClr val="accent3"/>
                </a:solidFill>
              </a:rPr>
              <a:t> </a:t>
            </a:r>
            <a:r>
              <a:rPr lang="en-US" dirty="0"/>
              <a:t>is </a:t>
            </a:r>
            <a:r>
              <a:rPr lang="en-US" dirty="0" smtClean="0"/>
              <a:t>set/not</a:t>
            </a:r>
            <a:r>
              <a:rPr lang="ru-RU" dirty="0" smtClean="0"/>
              <a:t> </a:t>
            </a:r>
            <a:r>
              <a:rPr lang="en-US" dirty="0" smtClean="0"/>
              <a:t>set</a:t>
            </a:r>
            <a:endParaRPr lang="en-US" dirty="0"/>
          </a:p>
          <a:p>
            <a:pPr lvl="1"/>
            <a:endParaRPr lang="en-US" dirty="0" smtClean="0"/>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lvl="0" defTabSz="914400" eaLnBrk="0" fontAlgn="base" hangingPunct="0">
              <a:spcBef>
                <a:spcPct val="0"/>
              </a:spcBef>
              <a:spcAft>
                <a:spcPct val="0"/>
              </a:spcAft>
            </a:pPr>
            <a:r>
              <a:rPr lang="en-US" b="1" dirty="0" err="1">
                <a:solidFill>
                  <a:srgbClr val="9876AA"/>
                </a:solidFill>
                <a:latin typeface="Courier New" panose="02070309020205020404" pitchFamily="49" charset="0"/>
                <a:cs typeface="Courier New" panose="02070309020205020404" pitchFamily="49" charset="0"/>
              </a:rPr>
              <a:t>QVariant</a:t>
            </a:r>
            <a:r>
              <a:rPr lang="en-US" b="1" dirty="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a;</a:t>
            </a:r>
          </a:p>
          <a:p>
            <a:pPr lvl="0" defTabSz="914400" eaLnBrk="0" fontAlgn="base" hangingPunct="0">
              <a:spcBef>
                <a:spcPct val="0"/>
              </a:spcBef>
              <a:spcAft>
                <a:spcPct val="0"/>
              </a:spcAft>
            </a:pPr>
            <a:r>
              <a:rPr lang="en-US" b="1" dirty="0" err="1">
                <a:solidFill>
                  <a:srgbClr val="6897BB"/>
                </a:solidFill>
                <a:latin typeface="Courier New" panose="02070309020205020404" pitchFamily="49" charset="0"/>
                <a:cs typeface="Courier New" panose="02070309020205020404" pitchFamily="49" charset="0"/>
              </a:rPr>
              <a:t>qDebug</a:t>
            </a:r>
            <a:r>
              <a:rPr lang="en-US" b="1" dirty="0">
                <a:solidFill>
                  <a:srgbClr val="A9B7C6"/>
                </a:solidFill>
                <a:latin typeface="Courier New" panose="02070309020205020404" pitchFamily="49" charset="0"/>
                <a:cs typeface="Courier New" panose="02070309020205020404" pitchFamily="49" charset="0"/>
              </a:rPr>
              <a:t>() &lt;&lt; </a:t>
            </a:r>
            <a:r>
              <a:rPr lang="en-US" b="1" dirty="0" err="1">
                <a:solidFill>
                  <a:srgbClr val="A9B7C6"/>
                </a:solidFill>
                <a:latin typeface="Courier New" panose="02070309020205020404" pitchFamily="49" charset="0"/>
                <a:cs typeface="Courier New" panose="02070309020205020404" pitchFamily="49" charset="0"/>
              </a:rPr>
              <a:t>a.isValid</a:t>
            </a:r>
            <a:r>
              <a:rPr lang="en-US" b="1" dirty="0">
                <a:solidFill>
                  <a:srgbClr val="A9B7C6"/>
                </a:solidFill>
                <a:latin typeface="Courier New" panose="02070309020205020404" pitchFamily="49" charset="0"/>
                <a:cs typeface="Courier New" panose="02070309020205020404" pitchFamily="49" charset="0"/>
              </a:rPr>
              <a:t>();    </a:t>
            </a:r>
            <a:r>
              <a:rPr lang="en-US" b="1" dirty="0">
                <a:solidFill>
                  <a:srgbClr val="808080"/>
                </a:solidFill>
                <a:latin typeface="Courier New" panose="02070309020205020404" pitchFamily="49" charset="0"/>
                <a:cs typeface="Courier New" panose="02070309020205020404" pitchFamily="49" charset="0"/>
              </a:rPr>
              <a:t>// false</a:t>
            </a:r>
          </a:p>
          <a:p>
            <a:pPr lvl="0" defTabSz="914400" eaLnBrk="0" fontAlgn="base" hangingPunct="0">
              <a:spcBef>
                <a:spcPct val="0"/>
              </a:spcBef>
              <a:spcAft>
                <a:spcPct val="0"/>
              </a:spcAft>
            </a:pPr>
            <a:r>
              <a:rPr lang="en-US" b="1" dirty="0" err="1">
                <a:solidFill>
                  <a:srgbClr val="6897BB"/>
                </a:solidFill>
                <a:latin typeface="Courier New" panose="02070309020205020404" pitchFamily="49" charset="0"/>
                <a:cs typeface="Courier New" panose="02070309020205020404" pitchFamily="49" charset="0"/>
              </a:rPr>
              <a:t>qDebug</a:t>
            </a:r>
            <a:r>
              <a:rPr lang="en-US" b="1" dirty="0">
                <a:solidFill>
                  <a:srgbClr val="A9B7C6"/>
                </a:solidFill>
                <a:latin typeface="Courier New" panose="02070309020205020404" pitchFamily="49" charset="0"/>
                <a:cs typeface="Courier New" panose="02070309020205020404" pitchFamily="49" charset="0"/>
              </a:rPr>
              <a:t>() &lt;&lt; </a:t>
            </a:r>
            <a:r>
              <a:rPr lang="en-US" b="1" dirty="0" err="1">
                <a:solidFill>
                  <a:srgbClr val="A9B7C6"/>
                </a:solidFill>
                <a:latin typeface="Courier New" panose="02070309020205020404" pitchFamily="49" charset="0"/>
                <a:cs typeface="Courier New" panose="02070309020205020404" pitchFamily="49" charset="0"/>
              </a:rPr>
              <a:t>a.isNull</a:t>
            </a:r>
            <a:r>
              <a:rPr lang="en-US" b="1" dirty="0">
                <a:solidFill>
                  <a:srgbClr val="A9B7C6"/>
                </a:solidFill>
                <a:latin typeface="Courier New" panose="02070309020205020404" pitchFamily="49" charset="0"/>
                <a:cs typeface="Courier New" panose="02070309020205020404" pitchFamily="49" charset="0"/>
              </a:rPr>
              <a:t>();     </a:t>
            </a:r>
            <a:r>
              <a:rPr lang="en-US" b="1" dirty="0">
                <a:solidFill>
                  <a:srgbClr val="808080"/>
                </a:solidFill>
                <a:latin typeface="Courier New" panose="02070309020205020404" pitchFamily="49" charset="0"/>
                <a:cs typeface="Courier New" panose="02070309020205020404" pitchFamily="49" charset="0"/>
              </a:rPr>
              <a:t>// true </a:t>
            </a:r>
          </a:p>
          <a:p>
            <a:pPr lvl="0" defTabSz="914400" eaLnBrk="0" fontAlgn="base" hangingPunct="0">
              <a:spcBef>
                <a:spcPct val="0"/>
              </a:spcBef>
              <a:spcAft>
                <a:spcPct val="0"/>
              </a:spcAft>
            </a:pPr>
            <a:endParaRPr lang="en-US" b="1" dirty="0">
              <a:latin typeface="Courier New" pitchFamily="49" charset="0"/>
              <a:cs typeface="Courier New" pitchFamily="49" charset="0"/>
            </a:endParaRPr>
          </a:p>
          <a:p>
            <a:pPr lvl="0" defTabSz="914400" eaLnBrk="0" fontAlgn="base" hangingPunct="0">
              <a:spcBef>
                <a:spcPct val="0"/>
              </a:spcBef>
              <a:spcAft>
                <a:spcPct val="0"/>
              </a:spcAft>
            </a:pPr>
            <a:r>
              <a:rPr lang="en-US" b="1" dirty="0">
                <a:latin typeface="Courier New" pitchFamily="49" charset="0"/>
                <a:cs typeface="Courier New" pitchFamily="49" charset="0"/>
              </a:rPr>
              <a:t/>
            </a:r>
            <a:br>
              <a:rPr lang="en-US" b="1" dirty="0">
                <a:latin typeface="Courier New" pitchFamily="49" charset="0"/>
                <a:cs typeface="Courier New" pitchFamily="49" charset="0"/>
              </a:rPr>
            </a:br>
            <a:r>
              <a:rPr lang="en-US" b="1" dirty="0" err="1">
                <a:solidFill>
                  <a:srgbClr val="9876AA"/>
                </a:solidFill>
                <a:latin typeface="Courier New" panose="02070309020205020404" pitchFamily="49" charset="0"/>
                <a:cs typeface="Courier New" panose="02070309020205020404" pitchFamily="49" charset="0"/>
              </a:rPr>
              <a:t>QVariant</a:t>
            </a:r>
            <a:r>
              <a:rPr lang="en-US" b="1" dirty="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b(</a:t>
            </a:r>
            <a:r>
              <a:rPr lang="en-US" b="1" dirty="0" err="1">
                <a:solidFill>
                  <a:srgbClr val="9876AA"/>
                </a:solidFill>
                <a:latin typeface="Courier New" panose="02070309020205020404" pitchFamily="49" charset="0"/>
                <a:cs typeface="Courier New" panose="02070309020205020404" pitchFamily="49" charset="0"/>
              </a:rPr>
              <a:t>QVariant</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9876AA"/>
                </a:solidFill>
                <a:latin typeface="Courier New" panose="02070309020205020404" pitchFamily="49" charset="0"/>
                <a:cs typeface="Courier New" panose="02070309020205020404" pitchFamily="49" charset="0"/>
              </a:rPr>
              <a:t>Int</a:t>
            </a:r>
            <a:r>
              <a:rPr lang="en-US"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b="1" dirty="0" err="1">
                <a:solidFill>
                  <a:srgbClr val="6897BB"/>
                </a:solidFill>
                <a:latin typeface="Courier New" panose="02070309020205020404" pitchFamily="49" charset="0"/>
                <a:cs typeface="Courier New" panose="02070309020205020404" pitchFamily="49" charset="0"/>
              </a:rPr>
              <a:t>qDebug</a:t>
            </a:r>
            <a:r>
              <a:rPr lang="en-US" b="1" dirty="0">
                <a:solidFill>
                  <a:srgbClr val="A9B7C6"/>
                </a:solidFill>
                <a:latin typeface="Courier New" panose="02070309020205020404" pitchFamily="49" charset="0"/>
                <a:cs typeface="Courier New" panose="02070309020205020404" pitchFamily="49" charset="0"/>
              </a:rPr>
              <a:t>() &lt;&lt; </a:t>
            </a:r>
            <a:r>
              <a:rPr lang="en-US" b="1" dirty="0" err="1">
                <a:solidFill>
                  <a:srgbClr val="A9B7C6"/>
                </a:solidFill>
                <a:latin typeface="Courier New" panose="02070309020205020404" pitchFamily="49" charset="0"/>
                <a:cs typeface="Courier New" panose="02070309020205020404" pitchFamily="49" charset="0"/>
              </a:rPr>
              <a:t>b.isValid</a:t>
            </a:r>
            <a:r>
              <a:rPr lang="en-US" b="1" dirty="0">
                <a:solidFill>
                  <a:srgbClr val="A9B7C6"/>
                </a:solidFill>
                <a:latin typeface="Courier New" panose="02070309020205020404" pitchFamily="49" charset="0"/>
                <a:cs typeface="Courier New" panose="02070309020205020404" pitchFamily="49" charset="0"/>
              </a:rPr>
              <a:t>();    </a:t>
            </a:r>
            <a:r>
              <a:rPr lang="en-US" b="1" dirty="0">
                <a:solidFill>
                  <a:srgbClr val="808080"/>
                </a:solidFill>
                <a:latin typeface="Courier New" panose="02070309020205020404" pitchFamily="49" charset="0"/>
                <a:cs typeface="Courier New" panose="02070309020205020404" pitchFamily="49" charset="0"/>
              </a:rPr>
              <a:t>// true</a:t>
            </a:r>
          </a:p>
          <a:p>
            <a:pPr defTabSz="914400" eaLnBrk="0" fontAlgn="base" hangingPunct="0">
              <a:spcBef>
                <a:spcPct val="0"/>
              </a:spcBef>
              <a:spcAft>
                <a:spcPct val="0"/>
              </a:spcAft>
            </a:pPr>
            <a:r>
              <a:rPr lang="en-US" b="1" dirty="0" err="1">
                <a:solidFill>
                  <a:srgbClr val="6897BB"/>
                </a:solidFill>
                <a:latin typeface="Courier New" panose="02070309020205020404" pitchFamily="49" charset="0"/>
                <a:cs typeface="Courier New" panose="02070309020205020404" pitchFamily="49" charset="0"/>
              </a:rPr>
              <a:t>qDebug</a:t>
            </a:r>
            <a:r>
              <a:rPr lang="en-US" b="1" dirty="0">
                <a:solidFill>
                  <a:srgbClr val="A9B7C6"/>
                </a:solidFill>
                <a:latin typeface="Courier New" panose="02070309020205020404" pitchFamily="49" charset="0"/>
                <a:cs typeface="Courier New" panose="02070309020205020404" pitchFamily="49" charset="0"/>
              </a:rPr>
              <a:t>() &lt;&lt; </a:t>
            </a:r>
            <a:r>
              <a:rPr lang="en-US" b="1" dirty="0" err="1">
                <a:solidFill>
                  <a:srgbClr val="A9B7C6"/>
                </a:solidFill>
                <a:latin typeface="Courier New" panose="02070309020205020404" pitchFamily="49" charset="0"/>
                <a:cs typeface="Courier New" panose="02070309020205020404" pitchFamily="49" charset="0"/>
              </a:rPr>
              <a:t>b.isNull</a:t>
            </a:r>
            <a:r>
              <a:rPr lang="en-US" b="1" dirty="0">
                <a:solidFill>
                  <a:srgbClr val="A9B7C6"/>
                </a:solidFill>
                <a:latin typeface="Courier New" panose="02070309020205020404" pitchFamily="49" charset="0"/>
                <a:cs typeface="Courier New" panose="02070309020205020404" pitchFamily="49" charset="0"/>
              </a:rPr>
              <a:t>();     </a:t>
            </a:r>
            <a:r>
              <a:rPr lang="en-US" b="1" dirty="0">
                <a:solidFill>
                  <a:srgbClr val="808080"/>
                </a:solidFill>
                <a:latin typeface="Courier New" panose="02070309020205020404" pitchFamily="49" charset="0"/>
                <a:cs typeface="Courier New" panose="02070309020205020404" pitchFamily="49" charset="0"/>
              </a:rPr>
              <a:t>// true</a:t>
            </a:r>
          </a:p>
          <a:p>
            <a:pPr lvl="0" defTabSz="914400" eaLnBrk="0" fontAlgn="base" hangingPunct="0">
              <a:spcBef>
                <a:spcPct val="0"/>
              </a:spcBef>
              <a:spcAft>
                <a:spcPct val="0"/>
              </a:spcAft>
            </a:pPr>
            <a:endParaRPr lang="en-US" b="1" dirty="0">
              <a:latin typeface="Courier New" pitchFamily="49" charset="0"/>
              <a:cs typeface="Courier New" pitchFamily="49" charset="0"/>
            </a:endParaRPr>
          </a:p>
          <a:p>
            <a:pPr lvl="0" defTabSz="914400" eaLnBrk="0" fontAlgn="base" hangingPunct="0">
              <a:spcBef>
                <a:spcPct val="0"/>
              </a:spcBef>
              <a:spcAft>
                <a:spcPct val="0"/>
              </a:spcAft>
            </a:pPr>
            <a:r>
              <a:rPr lang="en-US" b="1" dirty="0">
                <a:latin typeface="Courier New" pitchFamily="49" charset="0"/>
                <a:cs typeface="Courier New" pitchFamily="49" charset="0"/>
              </a:rPr>
              <a:t/>
            </a:r>
            <a:br>
              <a:rPr lang="en-US" b="1" dirty="0">
                <a:latin typeface="Courier New" pitchFamily="49" charset="0"/>
                <a:cs typeface="Courier New" pitchFamily="49" charset="0"/>
              </a:rPr>
            </a:br>
            <a:r>
              <a:rPr lang="en-US" b="1" dirty="0" err="1">
                <a:solidFill>
                  <a:srgbClr val="9876AA"/>
                </a:solidFill>
                <a:latin typeface="Courier New" panose="02070309020205020404" pitchFamily="49" charset="0"/>
                <a:cs typeface="Courier New" panose="02070309020205020404" pitchFamily="49" charset="0"/>
              </a:rPr>
              <a:t>QVariant</a:t>
            </a:r>
            <a:r>
              <a:rPr lang="en-US" b="1" dirty="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c(</a:t>
            </a:r>
            <a:r>
              <a:rPr lang="en-US" b="1" dirty="0">
                <a:solidFill>
                  <a:srgbClr val="6897BB"/>
                </a:solidFill>
                <a:latin typeface="Courier New" panose="02070309020205020404" pitchFamily="49" charset="0"/>
                <a:cs typeface="Courier New" panose="02070309020205020404" pitchFamily="49" charset="0"/>
              </a:rPr>
              <a:t>42</a:t>
            </a:r>
            <a:r>
              <a:rPr lang="en-US"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b="1" dirty="0" err="1">
                <a:solidFill>
                  <a:srgbClr val="6897BB"/>
                </a:solidFill>
                <a:latin typeface="Courier New" panose="02070309020205020404" pitchFamily="49" charset="0"/>
                <a:cs typeface="Courier New" panose="02070309020205020404" pitchFamily="49" charset="0"/>
              </a:rPr>
              <a:t>qDebug</a:t>
            </a:r>
            <a:r>
              <a:rPr lang="en-US" b="1" dirty="0">
                <a:solidFill>
                  <a:srgbClr val="A9B7C6"/>
                </a:solidFill>
                <a:latin typeface="Courier New" panose="02070309020205020404" pitchFamily="49" charset="0"/>
                <a:cs typeface="Courier New" panose="02070309020205020404" pitchFamily="49" charset="0"/>
              </a:rPr>
              <a:t>() &lt;&lt; </a:t>
            </a:r>
            <a:r>
              <a:rPr lang="en-US" b="1" dirty="0" err="1">
                <a:solidFill>
                  <a:srgbClr val="A9B7C6"/>
                </a:solidFill>
                <a:latin typeface="Courier New" panose="02070309020205020404" pitchFamily="49" charset="0"/>
                <a:cs typeface="Courier New" panose="02070309020205020404" pitchFamily="49" charset="0"/>
              </a:rPr>
              <a:t>c.isValid</a:t>
            </a:r>
            <a:r>
              <a:rPr lang="en-US" b="1" dirty="0">
                <a:solidFill>
                  <a:srgbClr val="A9B7C6"/>
                </a:solidFill>
                <a:latin typeface="Courier New" panose="02070309020205020404" pitchFamily="49" charset="0"/>
                <a:cs typeface="Courier New" panose="02070309020205020404" pitchFamily="49" charset="0"/>
              </a:rPr>
              <a:t>();    </a:t>
            </a:r>
            <a:r>
              <a:rPr lang="en-US" b="1" dirty="0">
                <a:solidFill>
                  <a:srgbClr val="808080"/>
                </a:solidFill>
                <a:latin typeface="Courier New" panose="02070309020205020404" pitchFamily="49" charset="0"/>
                <a:cs typeface="Courier New" panose="02070309020205020404" pitchFamily="49" charset="0"/>
              </a:rPr>
              <a:t>// true</a:t>
            </a:r>
          </a:p>
          <a:p>
            <a:pPr lvl="0" defTabSz="914400" eaLnBrk="0" fontAlgn="base" hangingPunct="0">
              <a:spcBef>
                <a:spcPct val="0"/>
              </a:spcBef>
              <a:spcAft>
                <a:spcPct val="0"/>
              </a:spcAft>
            </a:pPr>
            <a:r>
              <a:rPr lang="en-US" b="1" dirty="0" err="1">
                <a:solidFill>
                  <a:srgbClr val="6897BB"/>
                </a:solidFill>
                <a:latin typeface="Courier New" panose="02070309020205020404" pitchFamily="49" charset="0"/>
                <a:cs typeface="Courier New" panose="02070309020205020404" pitchFamily="49" charset="0"/>
              </a:rPr>
              <a:t>qDebug</a:t>
            </a:r>
            <a:r>
              <a:rPr lang="en-US" b="1" dirty="0">
                <a:solidFill>
                  <a:srgbClr val="A9B7C6"/>
                </a:solidFill>
                <a:latin typeface="Courier New" panose="02070309020205020404" pitchFamily="49" charset="0"/>
                <a:cs typeface="Courier New" panose="02070309020205020404" pitchFamily="49" charset="0"/>
              </a:rPr>
              <a:t>() &lt;&lt; </a:t>
            </a:r>
            <a:r>
              <a:rPr lang="en-US" b="1" dirty="0" err="1">
                <a:solidFill>
                  <a:srgbClr val="A9B7C6"/>
                </a:solidFill>
                <a:latin typeface="Courier New" panose="02070309020205020404" pitchFamily="49" charset="0"/>
                <a:cs typeface="Courier New" panose="02070309020205020404" pitchFamily="49" charset="0"/>
              </a:rPr>
              <a:t>c.isNull</a:t>
            </a:r>
            <a:r>
              <a:rPr lang="en-US" b="1" dirty="0">
                <a:solidFill>
                  <a:srgbClr val="A9B7C6"/>
                </a:solidFill>
                <a:latin typeface="Courier New" panose="02070309020205020404" pitchFamily="49" charset="0"/>
                <a:cs typeface="Courier New" panose="02070309020205020404" pitchFamily="49" charset="0"/>
              </a:rPr>
              <a:t>();     </a:t>
            </a:r>
            <a:r>
              <a:rPr lang="en-US" b="1" dirty="0">
                <a:solidFill>
                  <a:srgbClr val="808080"/>
                </a:solidFill>
                <a:latin typeface="Courier New" panose="02070309020205020404" pitchFamily="49" charset="0"/>
                <a:cs typeface="Courier New" panose="02070309020205020404" pitchFamily="49" charset="0"/>
              </a:rPr>
              <a:t>// false</a:t>
            </a:r>
            <a:endParaRPr lang="en-US" altLang="en-US" b="1" dirty="0">
              <a:solidFill>
                <a:srgbClr val="80808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6171037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QT </a:t>
            </a:r>
            <a:r>
              <a:rPr lang="en-US" dirty="0" smtClean="0"/>
              <a:t>CONTAINERS: </a:t>
            </a:r>
            <a:r>
              <a:rPr lang="en-US" dirty="0" smtClean="0">
                <a:solidFill>
                  <a:schemeClr val="accent1"/>
                </a:solidFill>
              </a:rPr>
              <a:t>Container-Like CLASSES</a:t>
            </a:r>
            <a:endParaRPr lang="ru-RU" dirty="0">
              <a:solidFill>
                <a:schemeClr val="accent1"/>
              </a:solidFill>
            </a:endParaRPr>
          </a:p>
        </p:txBody>
      </p:sp>
      <p:sp>
        <p:nvSpPr>
          <p:cNvPr id="3" name="Content Placeholder 2"/>
          <p:cNvSpPr>
            <a:spLocks noGrp="1"/>
          </p:cNvSpPr>
          <p:nvPr>
            <p:ph sz="quarter" idx="11"/>
          </p:nvPr>
        </p:nvSpPr>
        <p:spPr/>
        <p:txBody>
          <a:bodyPr>
            <a:normAutofit/>
          </a:bodyPr>
          <a:lstStyle/>
          <a:p>
            <a:r>
              <a:rPr lang="ru-RU" dirty="0" smtClean="0">
                <a:solidFill>
                  <a:schemeClr val="accent3"/>
                </a:solidFill>
              </a:rPr>
              <a:t>Q</a:t>
            </a:r>
            <a:r>
              <a:rPr lang="en-US" dirty="0" err="1" smtClean="0">
                <a:solidFill>
                  <a:schemeClr val="accent3"/>
                </a:solidFill>
              </a:rPr>
              <a:t>VarLengthArray</a:t>
            </a:r>
            <a:r>
              <a:rPr lang="en-US" dirty="0" smtClean="0">
                <a:solidFill>
                  <a:schemeClr val="accent3"/>
                </a:solidFill>
              </a:rPr>
              <a:t>&lt;</a:t>
            </a:r>
            <a:r>
              <a:rPr lang="en-US" dirty="0" err="1" smtClean="0">
                <a:solidFill>
                  <a:schemeClr val="accent3"/>
                </a:solidFill>
              </a:rPr>
              <a:t>T,n</a:t>
            </a:r>
            <a:r>
              <a:rPr lang="en-US" dirty="0" smtClean="0">
                <a:solidFill>
                  <a:schemeClr val="accent3"/>
                </a:solidFill>
              </a:rPr>
              <a:t>&gt;</a:t>
            </a:r>
          </a:p>
          <a:p>
            <a:r>
              <a:rPr lang="en-US" dirty="0" err="1" smtClean="0">
                <a:solidFill>
                  <a:schemeClr val="accent3"/>
                </a:solidFill>
              </a:rPr>
              <a:t>QCache</a:t>
            </a:r>
            <a:r>
              <a:rPr lang="en-US" dirty="0" smtClean="0">
                <a:solidFill>
                  <a:schemeClr val="accent3"/>
                </a:solidFill>
              </a:rPr>
              <a:t>&lt;K,T&gt;</a:t>
            </a:r>
          </a:p>
          <a:p>
            <a:r>
              <a:rPr lang="en-US" dirty="0" err="1" smtClean="0">
                <a:solidFill>
                  <a:schemeClr val="accent3"/>
                </a:solidFill>
              </a:rPr>
              <a:t>QContigousCache</a:t>
            </a:r>
            <a:r>
              <a:rPr lang="en-US" dirty="0" smtClean="0">
                <a:solidFill>
                  <a:schemeClr val="accent3"/>
                </a:solidFill>
              </a:rPr>
              <a:t>&lt;T&gt;</a:t>
            </a:r>
          </a:p>
          <a:p>
            <a:r>
              <a:rPr lang="en-US" dirty="0" err="1" smtClean="0">
                <a:solidFill>
                  <a:schemeClr val="accent3"/>
                </a:solidFill>
              </a:rPr>
              <a:t>QPair</a:t>
            </a:r>
            <a:r>
              <a:rPr lang="en-US" dirty="0" smtClean="0">
                <a:solidFill>
                  <a:schemeClr val="accent3"/>
                </a:solidFill>
              </a:rPr>
              <a:t>&lt;T1,T2&gt;</a:t>
            </a:r>
          </a:p>
          <a:p>
            <a:endParaRPr lang="en-US" dirty="0" smtClean="0">
              <a:solidFill>
                <a:schemeClr val="accent3"/>
              </a:solidFill>
            </a:endParaRPr>
          </a:p>
          <a:p>
            <a:endParaRPr lang="ru-RU" dirty="0">
              <a:solidFill>
                <a:schemeClr val="accent3"/>
              </a:solidFill>
            </a:endParaRPr>
          </a:p>
        </p:txBody>
      </p:sp>
      <p:sp>
        <p:nvSpPr>
          <p:cNvPr id="6" name="Content Placeholder 5"/>
          <p:cNvSpPr>
            <a:spLocks noGrp="1"/>
          </p:cNvSpPr>
          <p:nvPr>
            <p:ph sz="quarter" idx="12"/>
          </p:nvPr>
        </p:nvSpPr>
        <p:spPr/>
        <p:txBody>
          <a:bodyPr/>
          <a:lstStyle/>
          <a:p>
            <a:r>
              <a:rPr lang="en-US" dirty="0" err="1" smtClean="0">
                <a:solidFill>
                  <a:schemeClr val="accent3"/>
                </a:solidFill>
              </a:rPr>
              <a:t>QBitArray</a:t>
            </a:r>
            <a:endParaRPr lang="en-US" dirty="0" smtClean="0">
              <a:solidFill>
                <a:schemeClr val="accent3"/>
              </a:solidFill>
            </a:endParaRPr>
          </a:p>
          <a:p>
            <a:r>
              <a:rPr lang="en-US" dirty="0" err="1" smtClean="0">
                <a:solidFill>
                  <a:schemeClr val="accent3"/>
                </a:solidFill>
              </a:rPr>
              <a:t>QByteArray</a:t>
            </a:r>
            <a:endParaRPr lang="en-US" dirty="0" smtClean="0">
              <a:solidFill>
                <a:schemeClr val="accent3"/>
              </a:solidFill>
            </a:endParaRPr>
          </a:p>
          <a:p>
            <a:r>
              <a:rPr lang="en-US" dirty="0" err="1" smtClean="0">
                <a:solidFill>
                  <a:schemeClr val="accent3"/>
                </a:solidFill>
              </a:rPr>
              <a:t>QString</a:t>
            </a:r>
            <a:endParaRPr lang="en-US" dirty="0" smtClean="0">
              <a:solidFill>
                <a:schemeClr val="accent3"/>
              </a:solidFill>
            </a:endParaRPr>
          </a:p>
          <a:p>
            <a:r>
              <a:rPr lang="en-US" dirty="0" err="1" smtClean="0">
                <a:solidFill>
                  <a:schemeClr val="accent3"/>
                </a:solidFill>
              </a:rPr>
              <a:t>QStringList</a:t>
            </a:r>
            <a:endParaRPr lang="ru-RU" dirty="0">
              <a:solidFill>
                <a:schemeClr val="accent3"/>
              </a:solidFill>
            </a:endParaRPr>
          </a:p>
        </p:txBody>
      </p:sp>
    </p:spTree>
    <p:extLst>
      <p:ext uri="{BB962C8B-B14F-4D97-AF65-F5344CB8AC3E}">
        <p14:creationId xmlns:p14="http://schemas.microsoft.com/office/powerpoint/2010/main" val="336305966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QVARLENGTHARRAY: </a:t>
            </a:r>
            <a:r>
              <a:rPr lang="en-US" dirty="0" smtClean="0">
                <a:solidFill>
                  <a:schemeClr val="accent1"/>
                </a:solidFill>
              </a:rPr>
              <a:t>PROBLEM</a:t>
            </a:r>
            <a:endParaRPr lang="en-US" dirty="0">
              <a:solidFill>
                <a:schemeClr val="accent1"/>
              </a:solidFill>
            </a:endParaRPr>
          </a:p>
        </p:txBody>
      </p:sp>
      <p:sp>
        <p:nvSpPr>
          <p:cNvPr id="6" name="Rectangle 1"/>
          <p:cNvSpPr>
            <a:spLocks noChangeArrowheads="1"/>
          </p:cNvSpPr>
          <p:nvPr/>
        </p:nvSpPr>
        <p:spPr bwMode="auto">
          <a:xfrm>
            <a:off x="149626" y="955531"/>
            <a:ext cx="4214144"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lvl="0" defTabSz="914400" eaLnBrk="0" fontAlgn="base" hangingPunct="0">
              <a:spcBef>
                <a:spcPct val="0"/>
              </a:spcBef>
              <a:spcAft>
                <a:spcPct val="0"/>
              </a:spcAft>
            </a:pPr>
            <a:r>
              <a:rPr lang="en-US" b="1" dirty="0">
                <a:solidFill>
                  <a:srgbClr val="808080"/>
                </a:solidFill>
                <a:latin typeface="Courier New" panose="02070309020205020404" pitchFamily="49" charset="0"/>
                <a:cs typeface="Courier New" panose="02070309020205020404" pitchFamily="49" charset="0"/>
              </a:rPr>
              <a:t>// </a:t>
            </a:r>
            <a:r>
              <a:rPr lang="en-US" b="1" dirty="0" smtClean="0">
                <a:solidFill>
                  <a:srgbClr val="808080"/>
                </a:solidFill>
                <a:latin typeface="Courier New" panose="02070309020205020404" pitchFamily="49" charset="0"/>
                <a:cs typeface="Courier New" panose="02070309020205020404" pitchFamily="49" charset="0"/>
              </a:rPr>
              <a:t>C++ wrong expression</a:t>
            </a:r>
          </a:p>
          <a:p>
            <a:pPr lvl="0" defTabSz="914400" eaLnBrk="0" fontAlgn="base" hangingPunct="0">
              <a:spcBef>
                <a:spcPct val="0"/>
              </a:spcBef>
              <a:spcAft>
                <a:spcPct val="0"/>
              </a:spcAft>
            </a:pPr>
            <a:endParaRPr lang="ru-RU" b="1" dirty="0">
              <a:solidFill>
                <a:srgbClr val="808080"/>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b="1" dirty="0">
                <a:solidFill>
                  <a:srgbClr val="CC7832"/>
                </a:solidFill>
                <a:latin typeface="Courier New" panose="02070309020205020404" pitchFamily="49" charset="0"/>
                <a:cs typeface="Courier New" panose="02070309020205020404" pitchFamily="49" charset="0"/>
              </a:rPr>
              <a:t>int</a:t>
            </a:r>
            <a:r>
              <a:rPr lang="en-US" b="1" dirty="0">
                <a:solidFill>
                  <a:srgbClr val="C0C0C0"/>
                </a:solidFill>
                <a:latin typeface="Courier New" pitchFamily="49" charset="0"/>
                <a:cs typeface="Courier New" pitchFamily="49" charset="0"/>
              </a:rPr>
              <a:t> </a:t>
            </a:r>
            <a:r>
              <a:rPr lang="en-US" b="1" dirty="0" err="1">
                <a:solidFill>
                  <a:srgbClr val="A9B7C6"/>
                </a:solidFill>
                <a:latin typeface="Courier New" panose="02070309020205020404" pitchFamily="49" charset="0"/>
                <a:cs typeface="Courier New" panose="02070309020205020404" pitchFamily="49" charset="0"/>
              </a:rPr>
              <a:t>myfunc</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CC7832"/>
                </a:solidFill>
                <a:latin typeface="Courier New" panose="02070309020205020404" pitchFamily="49" charset="0"/>
                <a:cs typeface="Courier New" panose="02070309020205020404" pitchFamily="49" charset="0"/>
              </a:rPr>
              <a:t>int</a:t>
            </a:r>
            <a:r>
              <a:rPr lang="en-US" b="1" dirty="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n) {</a:t>
            </a:r>
          </a:p>
          <a:p>
            <a:pPr lvl="0" defTabSz="914400" eaLnBrk="0" fontAlgn="base" hangingPunct="0">
              <a:spcBef>
                <a:spcPct val="0"/>
              </a:spcBef>
              <a:spcAft>
                <a:spcPct val="0"/>
              </a:spcAft>
            </a:pPr>
            <a:r>
              <a:rPr lang="en-US" b="1" dirty="0">
                <a:solidFill>
                  <a:srgbClr val="000000"/>
                </a:solidFill>
                <a:latin typeface="Courier New" pitchFamily="49" charset="0"/>
                <a:cs typeface="Courier New" pitchFamily="49" charset="0"/>
              </a:rPr>
              <a:t> </a:t>
            </a:r>
            <a:r>
              <a:rPr lang="en-US" b="1" dirty="0" smtClean="0">
                <a:solidFill>
                  <a:srgbClr val="000000"/>
                </a:solidFill>
                <a:latin typeface="Courier New" pitchFamily="49" charset="0"/>
                <a:cs typeface="Courier New" pitchFamily="49" charset="0"/>
              </a:rPr>
              <a:t>   </a:t>
            </a:r>
            <a:r>
              <a:rPr lang="en-US" b="1" dirty="0">
                <a:solidFill>
                  <a:srgbClr val="CC7832"/>
                </a:solidFill>
                <a:latin typeface="Courier New" panose="02070309020205020404" pitchFamily="49" charset="0"/>
                <a:cs typeface="Courier New" panose="02070309020205020404" pitchFamily="49" charset="0"/>
              </a:rPr>
              <a:t>int</a:t>
            </a:r>
            <a:r>
              <a:rPr lang="en-US" b="1" dirty="0" smtClean="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table[n +</a:t>
            </a:r>
            <a:r>
              <a:rPr lang="en-US" b="1" dirty="0">
                <a:solidFill>
                  <a:srgbClr val="C0C0C0"/>
                </a:solidFill>
                <a:latin typeface="Courier New" pitchFamily="49" charset="0"/>
                <a:cs typeface="Courier New" pitchFamily="49" charset="0"/>
              </a:rPr>
              <a:t> </a:t>
            </a:r>
            <a:r>
              <a:rPr lang="en-US" b="1" dirty="0">
                <a:solidFill>
                  <a:srgbClr val="6897BB"/>
                </a:solidFill>
                <a:latin typeface="Courier New" panose="02070309020205020404" pitchFamily="49" charset="0"/>
                <a:cs typeface="Courier New" panose="02070309020205020404" pitchFamily="49" charset="0"/>
              </a:rPr>
              <a:t>1</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C0C0C0"/>
                </a:solidFill>
                <a:latin typeface="Courier New" pitchFamily="49" charset="0"/>
                <a:cs typeface="Courier New" pitchFamily="49" charset="0"/>
              </a:rPr>
              <a:t> </a:t>
            </a:r>
            <a:r>
              <a:rPr lang="en-US" b="1" dirty="0">
                <a:solidFill>
                  <a:srgbClr val="808080"/>
                </a:solidFill>
                <a:latin typeface="Courier New" panose="02070309020205020404" pitchFamily="49" charset="0"/>
                <a:cs typeface="Courier New" panose="02070309020205020404" pitchFamily="49" charset="0"/>
              </a:rPr>
              <a:t>// WRONG</a:t>
            </a:r>
          </a:p>
          <a:p>
            <a:pPr lvl="0" defTabSz="914400" eaLnBrk="0" fontAlgn="base" hangingPunct="0">
              <a:spcBef>
                <a:spcPct val="0"/>
              </a:spcBef>
              <a:spcAft>
                <a:spcPct val="0"/>
              </a:spcAft>
            </a:pPr>
            <a:endParaRPr lang="en-US" b="1" dirty="0">
              <a:solidFill>
                <a:srgbClr val="008000"/>
              </a:solidFill>
              <a:latin typeface="Courier New" pitchFamily="49" charset="0"/>
              <a:cs typeface="Courier New" pitchFamily="49" charset="0"/>
            </a:endParaRPr>
          </a:p>
          <a:p>
            <a:pPr lvl="0" defTabSz="914400" eaLnBrk="0" fontAlgn="base" hangingPunct="0">
              <a:spcBef>
                <a:spcPct val="0"/>
              </a:spcBef>
              <a:spcAft>
                <a:spcPct val="0"/>
              </a:spcAft>
            </a:pPr>
            <a:r>
              <a:rPr lang="en-US" b="1" dirty="0" smtClean="0">
                <a:solidFill>
                  <a:srgbClr val="008000"/>
                </a:solidFill>
                <a:latin typeface="Courier New" pitchFamily="49" charset="0"/>
                <a:cs typeface="Courier New" pitchFamily="49" charset="0"/>
              </a:rPr>
              <a:t>    </a:t>
            </a:r>
            <a:r>
              <a:rPr lang="en-US" b="1" dirty="0" smtClean="0">
                <a:solidFill>
                  <a:srgbClr val="808080"/>
                </a:solidFill>
                <a:latin typeface="Courier New" panose="02070309020205020404" pitchFamily="49" charset="0"/>
                <a:cs typeface="Courier New" panose="02070309020205020404" pitchFamily="49" charset="0"/>
              </a:rPr>
              <a:t>// ...</a:t>
            </a:r>
            <a:endParaRPr lang="en-US" b="1" dirty="0">
              <a:solidFill>
                <a:srgbClr val="808080"/>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endParaRPr lang="en-US" b="1" dirty="0" smtClean="0">
              <a:solidFill>
                <a:srgbClr val="008000"/>
              </a:solidFill>
              <a:latin typeface="Courier New" pitchFamily="49" charset="0"/>
              <a:cs typeface="Courier New" pitchFamily="49" charset="0"/>
            </a:endParaRPr>
          </a:p>
          <a:p>
            <a:pPr lvl="0" defTabSz="914400" eaLnBrk="0" fontAlgn="base" hangingPunct="0">
              <a:spcBef>
                <a:spcPct val="0"/>
              </a:spcBef>
              <a:spcAft>
                <a:spcPct val="0"/>
              </a:spcAft>
            </a:pPr>
            <a:r>
              <a:rPr lang="en-US" b="1" dirty="0">
                <a:solidFill>
                  <a:srgbClr val="008000"/>
                </a:solidFill>
                <a:latin typeface="Courier New" pitchFamily="49" charset="0"/>
                <a:cs typeface="Courier New" pitchFamily="49" charset="0"/>
              </a:rPr>
              <a:t> </a:t>
            </a:r>
            <a:r>
              <a:rPr lang="en-US" b="1" dirty="0" smtClean="0">
                <a:solidFill>
                  <a:srgbClr val="008000"/>
                </a:solidFill>
                <a:latin typeface="Courier New" pitchFamily="49" charset="0"/>
                <a:cs typeface="Courier New" pitchFamily="49" charset="0"/>
              </a:rPr>
              <a:t>   </a:t>
            </a:r>
            <a:r>
              <a:rPr lang="en-US" b="1" dirty="0">
                <a:solidFill>
                  <a:srgbClr val="CC7832"/>
                </a:solidFill>
                <a:latin typeface="Courier New" panose="02070309020205020404" pitchFamily="49" charset="0"/>
                <a:cs typeface="Courier New" panose="02070309020205020404" pitchFamily="49" charset="0"/>
              </a:rPr>
              <a:t>return</a:t>
            </a:r>
            <a:r>
              <a:rPr lang="en-US" b="1" dirty="0" smtClean="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table[n];</a:t>
            </a:r>
          </a:p>
          <a:p>
            <a:pPr defTabSz="914400" eaLnBrk="0" fontAlgn="base" hangingPunct="0">
              <a:spcBef>
                <a:spcPct val="0"/>
              </a:spcBef>
              <a:spcAft>
                <a:spcPct val="0"/>
              </a:spcAft>
            </a:pPr>
            <a:r>
              <a:rPr lang="en-US" b="1" dirty="0" smtClean="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endParaRPr lang="en-US" b="1" dirty="0" smtClean="0">
              <a:solidFill>
                <a:srgbClr val="A9B7C6"/>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endParaRPr lang="en-US" altLang="en-US" b="1" dirty="0">
              <a:solidFill>
                <a:srgbClr val="A9B7C6"/>
              </a:solidFill>
              <a:latin typeface="Courier New" panose="02070309020205020404" pitchFamily="49" charset="0"/>
              <a:cs typeface="Courier New" panose="02070309020205020404" pitchFamily="49" charset="0"/>
            </a:endParaRPr>
          </a:p>
        </p:txBody>
      </p:sp>
      <p:sp>
        <p:nvSpPr>
          <p:cNvPr id="7" name="Rectangle 1"/>
          <p:cNvSpPr>
            <a:spLocks noChangeArrowheads="1"/>
          </p:cNvSpPr>
          <p:nvPr/>
        </p:nvSpPr>
        <p:spPr bwMode="auto">
          <a:xfrm>
            <a:off x="4363770" y="955838"/>
            <a:ext cx="4648953"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lvl="0" defTabSz="914400" eaLnBrk="0" fontAlgn="base" hangingPunct="0">
              <a:spcBef>
                <a:spcPct val="0"/>
              </a:spcBef>
              <a:spcAft>
                <a:spcPct val="0"/>
              </a:spcAft>
            </a:pPr>
            <a:r>
              <a:rPr lang="en-US" b="1" dirty="0" smtClean="0">
                <a:solidFill>
                  <a:srgbClr val="808080"/>
                </a:solidFill>
                <a:latin typeface="Courier New" panose="02070309020205020404" pitchFamily="49" charset="0"/>
                <a:cs typeface="Courier New" panose="02070309020205020404" pitchFamily="49" charset="0"/>
              </a:rPr>
              <a:t>// With heap allocation</a:t>
            </a:r>
            <a:endParaRPr lang="en-US" b="1" dirty="0">
              <a:solidFill>
                <a:srgbClr val="808080"/>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endParaRPr lang="en-US" b="1" dirty="0" smtClean="0">
              <a:solidFill>
                <a:srgbClr val="9876AA"/>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b="1" dirty="0">
                <a:solidFill>
                  <a:srgbClr val="CC7832"/>
                </a:solidFill>
                <a:latin typeface="Courier New" panose="02070309020205020404" pitchFamily="49" charset="0"/>
                <a:cs typeface="Courier New" panose="02070309020205020404" pitchFamily="49" charset="0"/>
              </a:rPr>
              <a:t>int</a:t>
            </a:r>
            <a:r>
              <a:rPr lang="en-US" b="1" dirty="0">
                <a:solidFill>
                  <a:srgbClr val="C0C0C0"/>
                </a:solidFill>
                <a:latin typeface="Courier New" pitchFamily="49" charset="0"/>
                <a:cs typeface="Courier New" pitchFamily="49" charset="0"/>
              </a:rPr>
              <a:t> </a:t>
            </a:r>
            <a:r>
              <a:rPr lang="en-US" b="1" dirty="0" err="1">
                <a:solidFill>
                  <a:srgbClr val="A9B7C6"/>
                </a:solidFill>
                <a:latin typeface="Courier New" panose="02070309020205020404" pitchFamily="49" charset="0"/>
                <a:cs typeface="Courier New" panose="02070309020205020404" pitchFamily="49" charset="0"/>
              </a:rPr>
              <a:t>myfunc</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CC7832"/>
                </a:solidFill>
                <a:latin typeface="Courier New" panose="02070309020205020404" pitchFamily="49" charset="0"/>
                <a:cs typeface="Courier New" panose="02070309020205020404" pitchFamily="49" charset="0"/>
              </a:rPr>
              <a:t>int</a:t>
            </a:r>
            <a:r>
              <a:rPr lang="en-US" b="1" dirty="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n) {</a:t>
            </a:r>
          </a:p>
          <a:p>
            <a:pPr lvl="0" defTabSz="914400" eaLnBrk="0" fontAlgn="base" hangingPunct="0">
              <a:spcBef>
                <a:spcPct val="0"/>
              </a:spcBef>
              <a:spcAft>
                <a:spcPct val="0"/>
              </a:spcAft>
            </a:pPr>
            <a:r>
              <a:rPr lang="en-US" b="1" dirty="0" smtClean="0">
                <a:solidFill>
                  <a:srgbClr val="000000"/>
                </a:solidFill>
                <a:latin typeface="Courier New" pitchFamily="49" charset="0"/>
                <a:cs typeface="Courier New" pitchFamily="49" charset="0"/>
              </a:rPr>
              <a:t>    </a:t>
            </a:r>
            <a:r>
              <a:rPr lang="en-US" b="1" dirty="0">
                <a:solidFill>
                  <a:srgbClr val="CC7832"/>
                </a:solidFill>
                <a:latin typeface="Courier New" panose="02070309020205020404" pitchFamily="49" charset="0"/>
                <a:cs typeface="Courier New" panose="02070309020205020404" pitchFamily="49" charset="0"/>
              </a:rPr>
              <a:t>int</a:t>
            </a:r>
            <a:r>
              <a:rPr lang="en-US" b="1" dirty="0" smtClean="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*table = </a:t>
            </a:r>
            <a:r>
              <a:rPr lang="en-US" b="1" dirty="0">
                <a:solidFill>
                  <a:srgbClr val="CC7832"/>
                </a:solidFill>
                <a:latin typeface="Courier New" panose="02070309020205020404" pitchFamily="49" charset="0"/>
                <a:cs typeface="Courier New" panose="02070309020205020404" pitchFamily="49" charset="0"/>
              </a:rPr>
              <a:t>new int</a:t>
            </a:r>
            <a:r>
              <a:rPr lang="en-US" b="1" dirty="0">
                <a:solidFill>
                  <a:srgbClr val="A9B7C6"/>
                </a:solidFill>
                <a:latin typeface="Courier New" panose="02070309020205020404" pitchFamily="49" charset="0"/>
                <a:cs typeface="Courier New" panose="02070309020205020404" pitchFamily="49" charset="0"/>
              </a:rPr>
              <a:t>[n + 1]; </a:t>
            </a:r>
            <a:r>
              <a:rPr lang="en-US" b="1" dirty="0">
                <a:solidFill>
                  <a:srgbClr val="808080"/>
                </a:solidFill>
                <a:latin typeface="Courier New" panose="02070309020205020404" pitchFamily="49" charset="0"/>
                <a:cs typeface="Courier New" panose="02070309020205020404" pitchFamily="49" charset="0"/>
              </a:rPr>
              <a:t>// SLOW</a:t>
            </a:r>
          </a:p>
          <a:p>
            <a:pPr lvl="0" defTabSz="914400" eaLnBrk="0" fontAlgn="base" hangingPunct="0">
              <a:spcBef>
                <a:spcPct val="0"/>
              </a:spcBef>
              <a:spcAft>
                <a:spcPct val="0"/>
              </a:spcAft>
            </a:pPr>
            <a:endParaRPr lang="en-US" b="1" dirty="0">
              <a:latin typeface="Courier New" pitchFamily="49" charset="0"/>
              <a:cs typeface="Courier New" pitchFamily="49" charset="0"/>
            </a:endParaRPr>
          </a:p>
          <a:p>
            <a:pPr lvl="0" defTabSz="914400" eaLnBrk="0" fontAlgn="base" hangingPunct="0">
              <a:spcBef>
                <a:spcPct val="0"/>
              </a:spcBef>
              <a:spcAft>
                <a:spcPct val="0"/>
              </a:spcAft>
            </a:pPr>
            <a:r>
              <a:rPr lang="en-US" b="1" dirty="0" smtClean="0">
                <a:solidFill>
                  <a:srgbClr val="008000"/>
                </a:solidFill>
                <a:latin typeface="Courier New" pitchFamily="49" charset="0"/>
                <a:cs typeface="Courier New" pitchFamily="49" charset="0"/>
              </a:rPr>
              <a:t>    </a:t>
            </a:r>
            <a:r>
              <a:rPr lang="en-US" b="1" dirty="0">
                <a:solidFill>
                  <a:srgbClr val="808080"/>
                </a:solidFill>
                <a:latin typeface="Courier New" panose="02070309020205020404" pitchFamily="49" charset="0"/>
                <a:cs typeface="Courier New" panose="02070309020205020404" pitchFamily="49" charset="0"/>
              </a:rPr>
              <a:t>// ...</a:t>
            </a:r>
          </a:p>
          <a:p>
            <a:pPr lvl="0" defTabSz="914400" eaLnBrk="0" fontAlgn="base" hangingPunct="0">
              <a:spcBef>
                <a:spcPct val="0"/>
              </a:spcBef>
              <a:spcAft>
                <a:spcPct val="0"/>
              </a:spcAft>
            </a:pPr>
            <a:r>
              <a:rPr lang="en-US" b="1" dirty="0">
                <a:latin typeface="Courier New" pitchFamily="49" charset="0"/>
                <a:cs typeface="Courier New" pitchFamily="49" charset="0"/>
              </a:rPr>
              <a:t/>
            </a:r>
            <a:br>
              <a:rPr lang="en-US" b="1" dirty="0">
                <a:latin typeface="Courier New" pitchFamily="49" charset="0"/>
                <a:cs typeface="Courier New" pitchFamily="49" charset="0"/>
              </a:rPr>
            </a:br>
            <a:r>
              <a:rPr lang="en-US" b="1" dirty="0" smtClean="0">
                <a:latin typeface="Courier New" pitchFamily="49" charset="0"/>
                <a:cs typeface="Courier New" pitchFamily="49" charset="0"/>
              </a:rPr>
              <a:t>    </a:t>
            </a:r>
            <a:r>
              <a:rPr lang="en-US" b="1" dirty="0">
                <a:solidFill>
                  <a:srgbClr val="CC7832"/>
                </a:solidFill>
                <a:latin typeface="Courier New" panose="02070309020205020404" pitchFamily="49" charset="0"/>
                <a:cs typeface="Courier New" panose="02070309020205020404" pitchFamily="49" charset="0"/>
              </a:rPr>
              <a:t>int</a:t>
            </a:r>
            <a:r>
              <a:rPr lang="en-US" b="1" dirty="0" smtClean="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ret = table[n];</a:t>
            </a:r>
          </a:p>
          <a:p>
            <a:pPr defTabSz="914400" eaLnBrk="0" fontAlgn="base" hangingPunct="0">
              <a:spcBef>
                <a:spcPct val="0"/>
              </a:spcBef>
              <a:spcAft>
                <a:spcPct val="0"/>
              </a:spcAft>
            </a:pPr>
            <a:r>
              <a:rPr lang="en-US" b="1" dirty="0">
                <a:solidFill>
                  <a:srgbClr val="000000"/>
                </a:solidFill>
                <a:latin typeface="Courier New" pitchFamily="49" charset="0"/>
                <a:cs typeface="Courier New" pitchFamily="49" charset="0"/>
              </a:rPr>
              <a:t> </a:t>
            </a:r>
            <a:r>
              <a:rPr lang="en-US" b="1" dirty="0" smtClean="0">
                <a:solidFill>
                  <a:srgbClr val="000000"/>
                </a:solidFill>
                <a:latin typeface="Courier New" pitchFamily="49" charset="0"/>
                <a:cs typeface="Courier New" pitchFamily="49" charset="0"/>
              </a:rPr>
              <a:t>   </a:t>
            </a:r>
            <a:r>
              <a:rPr lang="en-US" b="1" dirty="0">
                <a:solidFill>
                  <a:srgbClr val="CC7832"/>
                </a:solidFill>
                <a:latin typeface="Courier New" panose="02070309020205020404" pitchFamily="49" charset="0"/>
                <a:cs typeface="Courier New" panose="02070309020205020404" pitchFamily="49" charset="0"/>
              </a:rPr>
              <a:t>delete</a:t>
            </a:r>
            <a:r>
              <a:rPr lang="en-US" b="1" dirty="0">
                <a:solidFill>
                  <a:srgbClr val="A9B7C6"/>
                </a:solidFill>
                <a:latin typeface="Courier New" panose="02070309020205020404" pitchFamily="49" charset="0"/>
                <a:cs typeface="Courier New" panose="02070309020205020404" pitchFamily="49" charset="0"/>
              </a:rPr>
              <a:t>[] table;</a:t>
            </a:r>
          </a:p>
          <a:p>
            <a:pPr lvl="0" defTabSz="914400" eaLnBrk="0" fontAlgn="base" hangingPunct="0">
              <a:spcBef>
                <a:spcPct val="0"/>
              </a:spcBef>
              <a:spcAft>
                <a:spcPct val="0"/>
              </a:spcAft>
            </a:pPr>
            <a:r>
              <a:rPr lang="en-US" b="1" dirty="0">
                <a:solidFill>
                  <a:srgbClr val="000000"/>
                </a:solidFill>
                <a:latin typeface="Courier New" pitchFamily="49" charset="0"/>
                <a:cs typeface="Courier New" pitchFamily="49" charset="0"/>
              </a:rPr>
              <a:t> </a:t>
            </a:r>
            <a:r>
              <a:rPr lang="en-US" b="1" dirty="0" smtClean="0">
                <a:solidFill>
                  <a:srgbClr val="000000"/>
                </a:solidFill>
                <a:latin typeface="Courier New" pitchFamily="49" charset="0"/>
                <a:cs typeface="Courier New" pitchFamily="49" charset="0"/>
              </a:rPr>
              <a:t>   </a:t>
            </a:r>
            <a:r>
              <a:rPr lang="en-US" b="1" dirty="0">
                <a:solidFill>
                  <a:srgbClr val="CC7832"/>
                </a:solidFill>
                <a:latin typeface="Courier New" panose="02070309020205020404" pitchFamily="49" charset="0"/>
                <a:cs typeface="Courier New" panose="02070309020205020404" pitchFamily="49" charset="0"/>
              </a:rPr>
              <a:t>return</a:t>
            </a:r>
            <a:r>
              <a:rPr lang="en-US" b="1" dirty="0" smtClean="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ret;</a:t>
            </a:r>
          </a:p>
          <a:p>
            <a:pPr defTabSz="914400" eaLnBrk="0" fontAlgn="base" hangingPunct="0">
              <a:spcBef>
                <a:spcPct val="0"/>
              </a:spcBef>
              <a:spcAft>
                <a:spcPct val="0"/>
              </a:spcAft>
            </a:pPr>
            <a:r>
              <a:rPr lang="en-US" b="1" dirty="0">
                <a:solidFill>
                  <a:srgbClr val="A9B7C6"/>
                </a:solidFill>
                <a:latin typeface="Courier New" panose="02070309020205020404" pitchFamily="49" charset="0"/>
                <a:cs typeface="Courier New" panose="02070309020205020404" pitchFamily="49" charset="0"/>
              </a:rPr>
              <a:t>}</a:t>
            </a:r>
            <a:endParaRPr lang="en-US" altLang="en-US" b="1" dirty="0">
              <a:solidFill>
                <a:srgbClr val="A9B7C6"/>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1397635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QVARLENGTHARRAY</a:t>
            </a:r>
            <a:endParaRPr lang="en-US" dirty="0">
              <a:solidFill>
                <a:schemeClr val="accent1"/>
              </a:solidFill>
            </a:endParaRPr>
          </a:p>
        </p:txBody>
      </p:sp>
      <p:sp>
        <p:nvSpPr>
          <p:cNvPr id="5" name="Content Placeholder 4"/>
          <p:cNvSpPr>
            <a:spLocks noGrp="1"/>
          </p:cNvSpPr>
          <p:nvPr>
            <p:ph sz="quarter" idx="11"/>
          </p:nvPr>
        </p:nvSpPr>
        <p:spPr>
          <a:xfrm>
            <a:off x="286941" y="897732"/>
            <a:ext cx="4056459" cy="4099718"/>
          </a:xfrm>
        </p:spPr>
        <p:txBody>
          <a:bodyPr>
            <a:normAutofit lnSpcReduction="10000"/>
          </a:bodyPr>
          <a:lstStyle/>
          <a:p>
            <a:r>
              <a:rPr lang="en-US" dirty="0" err="1" smtClean="0">
                <a:solidFill>
                  <a:schemeClr val="accent3"/>
                </a:solidFill>
              </a:rPr>
              <a:t>QVarLengthArray</a:t>
            </a:r>
            <a:r>
              <a:rPr lang="en-US" dirty="0" smtClean="0">
                <a:solidFill>
                  <a:schemeClr val="accent3"/>
                </a:solidFill>
              </a:rPr>
              <a:t> </a:t>
            </a:r>
            <a:r>
              <a:rPr lang="en-US" dirty="0" smtClean="0">
                <a:solidFill>
                  <a:schemeClr val="accent1"/>
                </a:solidFill>
              </a:rPr>
              <a:t>– array with expanded length.</a:t>
            </a:r>
            <a:endParaRPr lang="en-US" dirty="0">
              <a:solidFill>
                <a:schemeClr val="accent1"/>
              </a:solidFill>
            </a:endParaRPr>
          </a:p>
          <a:p>
            <a:r>
              <a:rPr lang="en-US" dirty="0" smtClean="0"/>
              <a:t>First elements are allocated in stack to improve speed of allocation.</a:t>
            </a:r>
          </a:p>
          <a:p>
            <a:r>
              <a:rPr lang="en-US" dirty="0" err="1" smtClean="0">
                <a:solidFill>
                  <a:schemeClr val="accent3"/>
                </a:solidFill>
              </a:rPr>
              <a:t>QVarLengthArray</a:t>
            </a:r>
            <a:r>
              <a:rPr lang="en-US" dirty="0" smtClean="0">
                <a:solidFill>
                  <a:schemeClr val="accent3"/>
                </a:solidFill>
              </a:rPr>
              <a:t> </a:t>
            </a:r>
            <a:r>
              <a:rPr lang="en-US" dirty="0" smtClean="0">
                <a:solidFill>
                  <a:schemeClr val="accent1"/>
                </a:solidFill>
              </a:rPr>
              <a:t>has </a:t>
            </a:r>
            <a:r>
              <a:rPr lang="en-US" dirty="0" err="1" smtClean="0">
                <a:solidFill>
                  <a:schemeClr val="accent1"/>
                </a:solidFill>
              </a:rPr>
              <a:t>preallocated</a:t>
            </a:r>
            <a:r>
              <a:rPr lang="en-US" dirty="0" smtClean="0">
                <a:solidFill>
                  <a:schemeClr val="accent1"/>
                </a:solidFill>
              </a:rPr>
              <a:t> size (template argument).</a:t>
            </a:r>
            <a:endParaRPr lang="en-US" dirty="0">
              <a:solidFill>
                <a:schemeClr val="accent1"/>
              </a:solidFill>
            </a:endParaRPr>
          </a:p>
          <a:p>
            <a:r>
              <a:rPr lang="en-US" dirty="0" smtClean="0">
                <a:solidFill>
                  <a:schemeClr val="accent1"/>
                </a:solidFill>
              </a:rPr>
              <a:t>Stored value type must be assignable data type.</a:t>
            </a:r>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lvl="0" defTabSz="914400" eaLnBrk="0" fontAlgn="base" hangingPunct="0">
              <a:spcBef>
                <a:spcPct val="0"/>
              </a:spcBef>
              <a:spcAft>
                <a:spcPct val="0"/>
              </a:spcAft>
            </a:pPr>
            <a:r>
              <a:rPr lang="en-US" sz="1200" b="1" dirty="0">
                <a:solidFill>
                  <a:srgbClr val="808080"/>
                </a:solidFill>
                <a:latin typeface="Courier New" panose="02070309020205020404" pitchFamily="49" charset="0"/>
                <a:cs typeface="Courier New" panose="02070309020205020404" pitchFamily="49" charset="0"/>
              </a:rPr>
              <a:t>// Using </a:t>
            </a:r>
            <a:r>
              <a:rPr lang="en-US" sz="1200" b="1" dirty="0" err="1">
                <a:solidFill>
                  <a:srgbClr val="808080"/>
                </a:solidFill>
                <a:latin typeface="Courier New" panose="02070309020205020404" pitchFamily="49" charset="0"/>
                <a:cs typeface="Courier New" panose="02070309020205020404" pitchFamily="49" charset="0"/>
              </a:rPr>
              <a:t>QVarLengthArray</a:t>
            </a:r>
            <a:r>
              <a:rPr lang="en-US" sz="1200" b="1" dirty="0">
                <a:solidFill>
                  <a:srgbClr val="808080"/>
                </a:solidFill>
                <a:latin typeface="Courier New" panose="02070309020205020404" pitchFamily="49" charset="0"/>
                <a:cs typeface="Courier New" panose="02070309020205020404" pitchFamily="49" charset="0"/>
              </a:rPr>
              <a:t> – GOOD!</a:t>
            </a:r>
          </a:p>
          <a:p>
            <a:pPr lvl="0" defTabSz="914400" eaLnBrk="0" fontAlgn="base" hangingPunct="0">
              <a:spcBef>
                <a:spcPct val="0"/>
              </a:spcBef>
              <a:spcAft>
                <a:spcPct val="0"/>
              </a:spcAft>
            </a:pPr>
            <a:endParaRPr lang="en-US" sz="1200" b="1" dirty="0" smtClean="0">
              <a:solidFill>
                <a:srgbClr val="808000"/>
              </a:solidFill>
              <a:latin typeface="Courier New" pitchFamily="49" charset="0"/>
              <a:cs typeface="Courier New" pitchFamily="49" charset="0"/>
            </a:endParaRPr>
          </a:p>
          <a:p>
            <a:pPr lvl="0" defTabSz="914400" eaLnBrk="0" fontAlgn="base" hangingPunct="0">
              <a:spcBef>
                <a:spcPct val="0"/>
              </a:spcBef>
              <a:spcAft>
                <a:spcPct val="0"/>
              </a:spcAft>
            </a:pPr>
            <a:r>
              <a:rPr lang="en-US" sz="1200" b="1" dirty="0">
                <a:solidFill>
                  <a:srgbClr val="CC7832"/>
                </a:solidFill>
                <a:latin typeface="Courier New" panose="02070309020205020404" pitchFamily="49" charset="0"/>
                <a:cs typeface="Courier New" panose="02070309020205020404" pitchFamily="49" charset="0"/>
              </a:rPr>
              <a:t>int</a:t>
            </a:r>
            <a:r>
              <a:rPr lang="en-US" sz="1200" b="1" dirty="0" smtClean="0">
                <a:solidFill>
                  <a:srgbClr val="C0C0C0"/>
                </a:solidFill>
                <a:latin typeface="Courier New" pitchFamily="49" charset="0"/>
                <a:cs typeface="Courier New" pitchFamily="49" charset="0"/>
              </a:rPr>
              <a:t> </a:t>
            </a:r>
            <a:r>
              <a:rPr lang="en-US" sz="1200" b="1" dirty="0" err="1">
                <a:solidFill>
                  <a:srgbClr val="A9B7C6"/>
                </a:solidFill>
                <a:latin typeface="Courier New" panose="02070309020205020404" pitchFamily="49" charset="0"/>
                <a:cs typeface="Courier New" panose="02070309020205020404" pitchFamily="49" charset="0"/>
              </a:rPr>
              <a:t>myfunc</a:t>
            </a:r>
            <a:r>
              <a:rPr lang="en-US" sz="1200" b="1" dirty="0">
                <a:solidFill>
                  <a:srgbClr val="A9B7C6"/>
                </a:solidFill>
                <a:latin typeface="Courier New" panose="02070309020205020404" pitchFamily="49" charset="0"/>
                <a:cs typeface="Courier New" panose="02070309020205020404" pitchFamily="49" charset="0"/>
              </a:rPr>
              <a:t>(</a:t>
            </a:r>
            <a:r>
              <a:rPr lang="en-US" sz="1200" b="1" dirty="0">
                <a:solidFill>
                  <a:srgbClr val="CC7832"/>
                </a:solidFill>
                <a:latin typeface="Courier New" panose="02070309020205020404" pitchFamily="49" charset="0"/>
                <a:cs typeface="Courier New" panose="02070309020205020404" pitchFamily="49" charset="0"/>
              </a:rPr>
              <a:t>int</a:t>
            </a:r>
            <a:r>
              <a:rPr lang="en-US" sz="1200" b="1" dirty="0">
                <a:solidFill>
                  <a:srgbClr val="C0C0C0"/>
                </a:solidFill>
                <a:latin typeface="Courier New" pitchFamily="49" charset="0"/>
                <a:cs typeface="Courier New" pitchFamily="49" charset="0"/>
              </a:rPr>
              <a:t> </a:t>
            </a:r>
            <a:r>
              <a:rPr lang="en-US" sz="1200" b="1" dirty="0">
                <a:solidFill>
                  <a:srgbClr val="A9B7C6"/>
                </a:solidFill>
                <a:latin typeface="Courier New" panose="02070309020205020404" pitchFamily="49" charset="0"/>
                <a:cs typeface="Courier New" panose="02070309020205020404" pitchFamily="49" charset="0"/>
              </a:rPr>
              <a:t>n) {</a:t>
            </a:r>
          </a:p>
          <a:p>
            <a:pPr lvl="0" defTabSz="914400" eaLnBrk="0" fontAlgn="base" hangingPunct="0">
              <a:spcBef>
                <a:spcPct val="0"/>
              </a:spcBef>
              <a:spcAft>
                <a:spcPct val="0"/>
              </a:spcAft>
            </a:pPr>
            <a:r>
              <a:rPr lang="en-US" sz="1200" b="1" dirty="0">
                <a:solidFill>
                  <a:srgbClr val="800080"/>
                </a:solidFill>
                <a:latin typeface="Courier New" pitchFamily="49" charset="0"/>
                <a:cs typeface="Courier New" pitchFamily="49" charset="0"/>
              </a:rPr>
              <a:t> </a:t>
            </a:r>
            <a:r>
              <a:rPr lang="en-US" sz="1200" b="1" dirty="0" smtClean="0">
                <a:solidFill>
                  <a:srgbClr val="800080"/>
                </a:solidFill>
                <a:latin typeface="Courier New" pitchFamily="49" charset="0"/>
                <a:cs typeface="Courier New" pitchFamily="49" charset="0"/>
              </a:rPr>
              <a:t>   </a:t>
            </a:r>
            <a:r>
              <a:rPr lang="en-US" sz="1200" b="1" dirty="0" err="1">
                <a:solidFill>
                  <a:srgbClr val="9876AA"/>
                </a:solidFill>
                <a:latin typeface="Courier New" panose="02070309020205020404" pitchFamily="49" charset="0"/>
                <a:cs typeface="Courier New" panose="02070309020205020404" pitchFamily="49" charset="0"/>
              </a:rPr>
              <a:t>QVarLengthArray</a:t>
            </a:r>
            <a:r>
              <a:rPr lang="en-US" sz="1200" b="1" dirty="0">
                <a:solidFill>
                  <a:srgbClr val="A9B7C6"/>
                </a:solidFill>
                <a:latin typeface="Courier New" panose="02070309020205020404" pitchFamily="49" charset="0"/>
                <a:cs typeface="Courier New" panose="02070309020205020404" pitchFamily="49" charset="0"/>
              </a:rPr>
              <a:t>&lt;</a:t>
            </a:r>
            <a:r>
              <a:rPr lang="en-US" sz="1200" b="1" dirty="0">
                <a:solidFill>
                  <a:srgbClr val="CC7832"/>
                </a:solidFill>
                <a:latin typeface="Courier New" panose="02070309020205020404" pitchFamily="49" charset="0"/>
                <a:cs typeface="Courier New" panose="02070309020205020404" pitchFamily="49" charset="0"/>
              </a:rPr>
              <a:t>int</a:t>
            </a:r>
            <a:r>
              <a:rPr lang="en-US" sz="1200" b="1" dirty="0">
                <a:solidFill>
                  <a:srgbClr val="A9B7C6"/>
                </a:solidFill>
                <a:latin typeface="Courier New" panose="02070309020205020404" pitchFamily="49" charset="0"/>
                <a:cs typeface="Courier New" panose="02070309020205020404" pitchFamily="49" charset="0"/>
              </a:rPr>
              <a:t>,</a:t>
            </a:r>
            <a:r>
              <a:rPr lang="en-US" sz="1200" b="1" dirty="0">
                <a:solidFill>
                  <a:srgbClr val="C0C0C0"/>
                </a:solidFill>
                <a:latin typeface="Courier New" pitchFamily="49" charset="0"/>
                <a:cs typeface="Courier New" pitchFamily="49" charset="0"/>
              </a:rPr>
              <a:t> </a:t>
            </a:r>
            <a:r>
              <a:rPr lang="en-US" sz="1200" b="1" dirty="0">
                <a:solidFill>
                  <a:srgbClr val="6897BB"/>
                </a:solidFill>
                <a:latin typeface="Courier New" panose="02070309020205020404" pitchFamily="49" charset="0"/>
                <a:cs typeface="Courier New" panose="02070309020205020404" pitchFamily="49" charset="0"/>
              </a:rPr>
              <a:t>1024</a:t>
            </a:r>
            <a:r>
              <a:rPr lang="en-US" sz="1200" b="1" dirty="0">
                <a:solidFill>
                  <a:srgbClr val="A9B7C6"/>
                </a:solidFill>
                <a:latin typeface="Courier New" panose="02070309020205020404" pitchFamily="49" charset="0"/>
                <a:cs typeface="Courier New" panose="02070309020205020404" pitchFamily="49" charset="0"/>
              </a:rPr>
              <a:t>&gt; array(n + </a:t>
            </a:r>
            <a:r>
              <a:rPr lang="en-US" sz="1200" b="1" dirty="0">
                <a:solidFill>
                  <a:srgbClr val="6897BB"/>
                </a:solidFill>
                <a:latin typeface="Courier New" panose="02070309020205020404" pitchFamily="49" charset="0"/>
                <a:cs typeface="Courier New" panose="02070309020205020404" pitchFamily="49" charset="0"/>
              </a:rPr>
              <a:t>1</a:t>
            </a:r>
            <a:r>
              <a:rPr lang="en-US" sz="1200"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endParaRPr lang="en-US" sz="1200" b="1" dirty="0" smtClean="0">
              <a:latin typeface="Courier New" pitchFamily="49" charset="0"/>
              <a:cs typeface="Courier New" pitchFamily="49" charset="0"/>
            </a:endParaRPr>
          </a:p>
          <a:p>
            <a:pPr lvl="0" defTabSz="914400" eaLnBrk="0" fontAlgn="base" hangingPunct="0">
              <a:spcBef>
                <a:spcPct val="0"/>
              </a:spcBef>
              <a:spcAft>
                <a:spcPct val="0"/>
              </a:spcAft>
            </a:pPr>
            <a:r>
              <a:rPr lang="en-US" sz="1200" b="1" dirty="0">
                <a:solidFill>
                  <a:srgbClr val="808080"/>
                </a:solidFill>
                <a:latin typeface="Courier New" panose="02070309020205020404" pitchFamily="49" charset="0"/>
                <a:cs typeface="Courier New" panose="02070309020205020404" pitchFamily="49" charset="0"/>
              </a:rPr>
              <a:t>    // ...</a:t>
            </a:r>
          </a:p>
          <a:p>
            <a:pPr lvl="0" defTabSz="914400" eaLnBrk="0" fontAlgn="base" hangingPunct="0">
              <a:spcBef>
                <a:spcPct val="0"/>
              </a:spcBef>
              <a:spcAft>
                <a:spcPct val="0"/>
              </a:spcAft>
            </a:pPr>
            <a:endParaRPr lang="en-US" sz="1200" b="1" dirty="0">
              <a:solidFill>
                <a:srgbClr val="008000"/>
              </a:solidFill>
              <a:latin typeface="Courier New" pitchFamily="49" charset="0"/>
              <a:cs typeface="Courier New" pitchFamily="49" charset="0"/>
            </a:endParaRPr>
          </a:p>
          <a:p>
            <a:pPr defTabSz="914400" eaLnBrk="0" fontAlgn="base" hangingPunct="0">
              <a:spcBef>
                <a:spcPct val="0"/>
              </a:spcBef>
              <a:spcAft>
                <a:spcPct val="0"/>
              </a:spcAft>
            </a:pPr>
            <a:r>
              <a:rPr lang="en-US" sz="1200" b="1" dirty="0" smtClean="0">
                <a:solidFill>
                  <a:srgbClr val="008000"/>
                </a:solidFill>
                <a:latin typeface="Courier New" pitchFamily="49" charset="0"/>
                <a:cs typeface="Courier New" pitchFamily="49" charset="0"/>
              </a:rPr>
              <a:t>   </a:t>
            </a:r>
            <a:r>
              <a:rPr lang="en-US" sz="1200" b="1" dirty="0">
                <a:solidFill>
                  <a:srgbClr val="CC7832"/>
                </a:solidFill>
                <a:latin typeface="Courier New" panose="02070309020205020404" pitchFamily="49" charset="0"/>
                <a:cs typeface="Courier New" panose="02070309020205020404" pitchFamily="49" charset="0"/>
              </a:rPr>
              <a:t> return </a:t>
            </a:r>
            <a:r>
              <a:rPr lang="en-US" sz="1200" b="1" dirty="0">
                <a:solidFill>
                  <a:srgbClr val="A9B7C6"/>
                </a:solidFill>
                <a:latin typeface="Courier New" panose="02070309020205020404" pitchFamily="49" charset="0"/>
                <a:cs typeface="Courier New" panose="02070309020205020404" pitchFamily="49" charset="0"/>
              </a:rPr>
              <a:t>array[n];</a:t>
            </a:r>
          </a:p>
          <a:p>
            <a:pPr lvl="0" defTabSz="914400" eaLnBrk="0" fontAlgn="base" hangingPunct="0">
              <a:spcBef>
                <a:spcPct val="0"/>
              </a:spcBef>
              <a:spcAft>
                <a:spcPct val="0"/>
              </a:spcAft>
            </a:pPr>
            <a:r>
              <a:rPr lang="en-US" sz="1200" b="1" dirty="0">
                <a:solidFill>
                  <a:srgbClr val="A9B7C6"/>
                </a:solidFill>
                <a:latin typeface="Courier New" panose="02070309020205020404" pitchFamily="49" charset="0"/>
                <a:cs typeface="Courier New" panose="02070309020205020404" pitchFamily="49" charset="0"/>
              </a:rPr>
              <a:t>}</a:t>
            </a:r>
            <a:endParaRPr lang="en-US" altLang="en-US" sz="1200" b="1" dirty="0">
              <a:solidFill>
                <a:srgbClr val="A9B7C6"/>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162199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QT GUI </a:t>
            </a:r>
            <a:r>
              <a:rPr lang="en-US" dirty="0" smtClean="0"/>
              <a:t>ABSTRACTION: </a:t>
            </a:r>
            <a:r>
              <a:rPr lang="en-US" dirty="0" smtClean="0">
                <a:solidFill>
                  <a:schemeClr val="accent1"/>
                </a:solidFill>
              </a:rPr>
              <a:t>Console applications</a:t>
            </a:r>
            <a:endParaRPr lang="en-US" dirty="0">
              <a:solidFill>
                <a:schemeClr val="accent1"/>
              </a:solidFill>
            </a:endParaRPr>
          </a:p>
        </p:txBody>
      </p:sp>
      <p:pic>
        <p:nvPicPr>
          <p:cNvPr id="6" name="Content Placeholder 5"/>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287338" y="1520991"/>
            <a:ext cx="4184650" cy="2509506"/>
          </a:xfrm>
        </p:spPr>
      </p:pic>
      <p:sp>
        <p:nvSpPr>
          <p:cNvPr id="5" name="Content Placeholder 4"/>
          <p:cNvSpPr>
            <a:spLocks noGrp="1"/>
          </p:cNvSpPr>
          <p:nvPr>
            <p:ph sz="quarter" idx="12"/>
          </p:nvPr>
        </p:nvSpPr>
        <p:spPr/>
        <p:txBody>
          <a:bodyPr/>
          <a:lstStyle/>
          <a:p>
            <a:r>
              <a:rPr lang="en-US" dirty="0" smtClean="0"/>
              <a:t>Console applications </a:t>
            </a:r>
            <a:r>
              <a:rPr lang="en-US" dirty="0"/>
              <a:t>are working all the </a:t>
            </a:r>
            <a:r>
              <a:rPr lang="en-US" dirty="0" smtClean="0"/>
              <a:t>time, except waiting for the user input.</a:t>
            </a:r>
          </a:p>
          <a:p>
            <a:r>
              <a:rPr lang="en-US" dirty="0" smtClean="0"/>
              <a:t>User interface is: </a:t>
            </a:r>
            <a:r>
              <a:rPr lang="en-US" dirty="0" err="1" smtClean="0">
                <a:solidFill>
                  <a:schemeClr val="accent3"/>
                </a:solidFill>
              </a:rPr>
              <a:t>std</a:t>
            </a:r>
            <a:r>
              <a:rPr lang="en-US" dirty="0" smtClean="0">
                <a:solidFill>
                  <a:schemeClr val="accent3"/>
                </a:solidFill>
              </a:rPr>
              <a:t>::</a:t>
            </a:r>
            <a:r>
              <a:rPr lang="en-US" dirty="0" err="1" smtClean="0">
                <a:solidFill>
                  <a:schemeClr val="accent3"/>
                </a:solidFill>
              </a:rPr>
              <a:t>cin</a:t>
            </a:r>
            <a:r>
              <a:rPr lang="en-US" dirty="0" smtClean="0"/>
              <a:t>, </a:t>
            </a:r>
            <a:r>
              <a:rPr lang="en-US" dirty="0" err="1" smtClean="0">
                <a:solidFill>
                  <a:schemeClr val="accent3"/>
                </a:solidFill>
              </a:rPr>
              <a:t>std</a:t>
            </a:r>
            <a:r>
              <a:rPr lang="en-US" dirty="0" smtClean="0">
                <a:solidFill>
                  <a:schemeClr val="accent3"/>
                </a:solidFill>
              </a:rPr>
              <a:t>::</a:t>
            </a:r>
            <a:r>
              <a:rPr lang="en-US" dirty="0" err="1" smtClean="0">
                <a:solidFill>
                  <a:schemeClr val="accent3"/>
                </a:solidFill>
              </a:rPr>
              <a:t>cout</a:t>
            </a:r>
            <a:r>
              <a:rPr lang="en-US" dirty="0" smtClean="0"/>
              <a:t>, </a:t>
            </a:r>
            <a:r>
              <a:rPr lang="en-US" dirty="0" err="1" smtClean="0">
                <a:solidFill>
                  <a:schemeClr val="accent3"/>
                </a:solidFill>
              </a:rPr>
              <a:t>std</a:t>
            </a:r>
            <a:r>
              <a:rPr lang="en-US" dirty="0" smtClean="0">
                <a:solidFill>
                  <a:schemeClr val="accent3"/>
                </a:solidFill>
              </a:rPr>
              <a:t>::err</a:t>
            </a:r>
            <a:r>
              <a:rPr lang="en-US" dirty="0" smtClean="0"/>
              <a:t>.</a:t>
            </a:r>
          </a:p>
          <a:p>
            <a:r>
              <a:rPr lang="en-US" dirty="0" smtClean="0"/>
              <a:t>If there is no platform features, application can be simply compiled to any platform</a:t>
            </a:r>
          </a:p>
        </p:txBody>
      </p:sp>
    </p:spTree>
    <p:extLst>
      <p:ext uri="{BB962C8B-B14F-4D97-AF65-F5344CB8AC3E}">
        <p14:creationId xmlns:p14="http://schemas.microsoft.com/office/powerpoint/2010/main" val="265175864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QVARLENGTHARRAY</a:t>
            </a:r>
            <a:endParaRPr lang="en-US" dirty="0">
              <a:solidFill>
                <a:schemeClr val="accent1"/>
              </a:solidFill>
            </a:endParaRPr>
          </a:p>
        </p:txBody>
      </p:sp>
      <p:sp>
        <p:nvSpPr>
          <p:cNvPr id="5" name="Content Placeholder 4"/>
          <p:cNvSpPr>
            <a:spLocks noGrp="1"/>
          </p:cNvSpPr>
          <p:nvPr>
            <p:ph sz="quarter" idx="11"/>
          </p:nvPr>
        </p:nvSpPr>
        <p:spPr/>
        <p:txBody>
          <a:bodyPr>
            <a:normAutofit/>
          </a:bodyPr>
          <a:lstStyle/>
          <a:p>
            <a:r>
              <a:rPr lang="en-US" dirty="0" smtClean="0">
                <a:solidFill>
                  <a:schemeClr val="accent1"/>
                </a:solidFill>
              </a:rPr>
              <a:t>Differences between </a:t>
            </a:r>
            <a:r>
              <a:rPr lang="en-US" dirty="0" err="1" smtClean="0">
                <a:solidFill>
                  <a:schemeClr val="accent3"/>
                </a:solidFill>
              </a:rPr>
              <a:t>QVarLengthArray</a:t>
            </a:r>
            <a:r>
              <a:rPr lang="en-US" dirty="0" smtClean="0">
                <a:solidFill>
                  <a:schemeClr val="accent3"/>
                </a:solidFill>
              </a:rPr>
              <a:t> </a:t>
            </a:r>
            <a:r>
              <a:rPr lang="en-US" dirty="0" smtClean="0">
                <a:solidFill>
                  <a:schemeClr val="accent1"/>
                </a:solidFill>
              </a:rPr>
              <a:t>and </a:t>
            </a:r>
            <a:r>
              <a:rPr lang="en-US" dirty="0" err="1" smtClean="0">
                <a:solidFill>
                  <a:schemeClr val="accent3"/>
                </a:solidFill>
              </a:rPr>
              <a:t>QVector</a:t>
            </a:r>
            <a:r>
              <a:rPr lang="en-US" dirty="0" smtClean="0">
                <a:solidFill>
                  <a:schemeClr val="accent1"/>
                </a:solidFill>
              </a:rPr>
              <a:t>:</a:t>
            </a:r>
            <a:endParaRPr lang="en-US" dirty="0">
              <a:solidFill>
                <a:schemeClr val="accent1"/>
              </a:solidFill>
            </a:endParaRPr>
          </a:p>
          <a:p>
            <a:pPr lvl="1"/>
            <a:r>
              <a:rPr lang="en-US" dirty="0" err="1">
                <a:solidFill>
                  <a:schemeClr val="accent3"/>
                </a:solidFill>
              </a:rPr>
              <a:t>QVarLengthArray</a:t>
            </a:r>
            <a:r>
              <a:rPr lang="en-US" dirty="0" err="1"/>
              <a:t>'s</a:t>
            </a:r>
            <a:r>
              <a:rPr lang="en-US" dirty="0"/>
              <a:t> API is much more low-level </a:t>
            </a:r>
            <a:r>
              <a:rPr lang="en-US" dirty="0" smtClean="0">
                <a:solidFill>
                  <a:schemeClr val="accent3"/>
                </a:solidFill>
              </a:rPr>
              <a:t>than </a:t>
            </a:r>
            <a:r>
              <a:rPr lang="en-US" dirty="0" err="1" smtClean="0">
                <a:solidFill>
                  <a:schemeClr val="accent3"/>
                </a:solidFill>
              </a:rPr>
              <a:t>QVector</a:t>
            </a:r>
            <a:r>
              <a:rPr lang="en-US" dirty="0" smtClean="0">
                <a:solidFill>
                  <a:schemeClr val="accent3"/>
                </a:solidFill>
              </a:rPr>
              <a:t>.</a:t>
            </a:r>
          </a:p>
          <a:p>
            <a:pPr lvl="1"/>
            <a:r>
              <a:rPr lang="en-US" dirty="0" err="1">
                <a:solidFill>
                  <a:schemeClr val="accent3"/>
                </a:solidFill>
              </a:rPr>
              <a:t>QVarLengthArray</a:t>
            </a:r>
            <a:r>
              <a:rPr lang="en-US" dirty="0">
                <a:solidFill>
                  <a:schemeClr val="accent1"/>
                </a:solidFill>
              </a:rPr>
              <a:t> doesn't initialize the memory if the value is a basic type</a:t>
            </a:r>
            <a:r>
              <a:rPr lang="en-US" dirty="0" smtClean="0">
                <a:solidFill>
                  <a:schemeClr val="accent1"/>
                </a:solidFill>
              </a:rPr>
              <a:t>.</a:t>
            </a:r>
          </a:p>
          <a:p>
            <a:pPr lvl="1"/>
            <a:r>
              <a:rPr lang="en-US" dirty="0" err="1" smtClean="0">
                <a:solidFill>
                  <a:schemeClr val="accent3"/>
                </a:solidFill>
              </a:rPr>
              <a:t>QVarLengthArray</a:t>
            </a:r>
            <a:r>
              <a:rPr lang="en-US" dirty="0" smtClean="0">
                <a:solidFill>
                  <a:schemeClr val="accent3"/>
                </a:solidFill>
              </a:rPr>
              <a:t> </a:t>
            </a:r>
            <a:r>
              <a:rPr lang="en-US" dirty="0" smtClean="0">
                <a:solidFill>
                  <a:schemeClr val="accent1"/>
                </a:solidFill>
              </a:rPr>
              <a:t>optimized for very specific cases.</a:t>
            </a:r>
          </a:p>
        </p:txBody>
      </p:sp>
    </p:spTree>
    <p:extLst>
      <p:ext uri="{BB962C8B-B14F-4D97-AF65-F5344CB8AC3E}">
        <p14:creationId xmlns:p14="http://schemas.microsoft.com/office/powerpoint/2010/main" val="190801525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QCACHE</a:t>
            </a:r>
            <a:endParaRPr lang="en-US" dirty="0">
              <a:solidFill>
                <a:schemeClr val="accent1"/>
              </a:solidFill>
            </a:endParaRPr>
          </a:p>
        </p:txBody>
      </p:sp>
      <p:sp>
        <p:nvSpPr>
          <p:cNvPr id="5" name="Content Placeholder 4"/>
          <p:cNvSpPr>
            <a:spLocks noGrp="1"/>
          </p:cNvSpPr>
          <p:nvPr>
            <p:ph sz="quarter" idx="11"/>
          </p:nvPr>
        </p:nvSpPr>
        <p:spPr>
          <a:xfrm>
            <a:off x="286941" y="897732"/>
            <a:ext cx="4056459" cy="4099718"/>
          </a:xfrm>
        </p:spPr>
        <p:txBody>
          <a:bodyPr>
            <a:normAutofit lnSpcReduction="10000"/>
          </a:bodyPr>
          <a:lstStyle/>
          <a:p>
            <a:r>
              <a:rPr lang="en-US" dirty="0" err="1" smtClean="0">
                <a:solidFill>
                  <a:schemeClr val="accent3"/>
                </a:solidFill>
              </a:rPr>
              <a:t>QCache</a:t>
            </a:r>
            <a:r>
              <a:rPr lang="en-US" dirty="0" smtClean="0">
                <a:solidFill>
                  <a:schemeClr val="accent3"/>
                </a:solidFill>
              </a:rPr>
              <a:t> </a:t>
            </a:r>
            <a:r>
              <a:rPr lang="en-US" dirty="0" smtClean="0">
                <a:solidFill>
                  <a:schemeClr val="accent1"/>
                </a:solidFill>
              </a:rPr>
              <a:t>– cache template, stores key-value pairs.</a:t>
            </a:r>
          </a:p>
          <a:p>
            <a:r>
              <a:rPr lang="en-US" dirty="0"/>
              <a:t>When inserting an </a:t>
            </a:r>
            <a:r>
              <a:rPr lang="en-US" dirty="0" smtClean="0"/>
              <a:t>object, </a:t>
            </a:r>
            <a:r>
              <a:rPr lang="en-US" dirty="0"/>
              <a:t>you can specify a </a:t>
            </a:r>
            <a:r>
              <a:rPr lang="en-US" dirty="0" smtClean="0"/>
              <a:t>cost (1 by default).</a:t>
            </a:r>
          </a:p>
          <a:p>
            <a:r>
              <a:rPr lang="en-US" dirty="0" smtClean="0">
                <a:solidFill>
                  <a:schemeClr val="accent1"/>
                </a:solidFill>
              </a:rPr>
              <a:t>Cache has a max cost limit.</a:t>
            </a:r>
          </a:p>
          <a:p>
            <a:r>
              <a:rPr lang="en-US" dirty="0">
                <a:solidFill>
                  <a:schemeClr val="accent1"/>
                </a:solidFill>
              </a:rPr>
              <a:t>When the sum of all </a:t>
            </a:r>
            <a:r>
              <a:rPr lang="en-US" dirty="0" smtClean="0">
                <a:solidFill>
                  <a:schemeClr val="accent1"/>
                </a:solidFill>
              </a:rPr>
              <a:t>costs exceeds </a:t>
            </a:r>
            <a:r>
              <a:rPr lang="en-US" dirty="0">
                <a:solidFill>
                  <a:schemeClr val="accent1"/>
                </a:solidFill>
              </a:rPr>
              <a:t>the </a:t>
            </a:r>
            <a:r>
              <a:rPr lang="en-US" dirty="0" smtClean="0">
                <a:solidFill>
                  <a:schemeClr val="accent1"/>
                </a:solidFill>
              </a:rPr>
              <a:t>limit, </a:t>
            </a:r>
            <a:r>
              <a:rPr lang="en-US" dirty="0" err="1">
                <a:solidFill>
                  <a:schemeClr val="accent3"/>
                </a:solidFill>
              </a:rPr>
              <a:t>QCache</a:t>
            </a:r>
            <a:r>
              <a:rPr lang="en-US" dirty="0">
                <a:solidFill>
                  <a:schemeClr val="accent1"/>
                </a:solidFill>
              </a:rPr>
              <a:t> starts deleting </a:t>
            </a:r>
            <a:r>
              <a:rPr lang="en-US" dirty="0" smtClean="0">
                <a:solidFill>
                  <a:schemeClr val="accent1"/>
                </a:solidFill>
              </a:rPr>
              <a:t>objects, starting from recently less accessed.</a:t>
            </a:r>
            <a:endParaRPr lang="en-US" dirty="0">
              <a:solidFill>
                <a:schemeClr val="accent1"/>
              </a:solidFill>
            </a:endParaRPr>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lvl="0" defTabSz="914400" eaLnBrk="0" fontAlgn="base" hangingPunct="0">
              <a:spcBef>
                <a:spcPct val="0"/>
              </a:spcBef>
              <a:spcAft>
                <a:spcPct val="0"/>
              </a:spcAft>
            </a:pPr>
            <a:r>
              <a:rPr lang="en-US" sz="1300" b="1" dirty="0">
                <a:solidFill>
                  <a:srgbClr val="808080"/>
                </a:solidFill>
                <a:latin typeface="Courier New" panose="02070309020205020404" pitchFamily="49" charset="0"/>
                <a:cs typeface="Courier New" panose="02070309020205020404" pitchFamily="49" charset="0"/>
              </a:rPr>
              <a:t>// </a:t>
            </a:r>
            <a:r>
              <a:rPr lang="en-US" sz="1300" b="1" dirty="0" smtClean="0">
                <a:solidFill>
                  <a:srgbClr val="808080"/>
                </a:solidFill>
                <a:latin typeface="Courier New" panose="02070309020205020404" pitchFamily="49" charset="0"/>
                <a:cs typeface="Courier New" panose="02070309020205020404" pitchFamily="49" charset="0"/>
              </a:rPr>
              <a:t>key type, value type, max </a:t>
            </a:r>
            <a:r>
              <a:rPr lang="en-US" sz="1300" b="1" dirty="0">
                <a:solidFill>
                  <a:srgbClr val="808080"/>
                </a:solidFill>
                <a:latin typeface="Courier New" panose="02070309020205020404" pitchFamily="49" charset="0"/>
                <a:cs typeface="Courier New" panose="02070309020205020404" pitchFamily="49" charset="0"/>
              </a:rPr>
              <a:t>cost</a:t>
            </a:r>
          </a:p>
          <a:p>
            <a:pPr lvl="0" defTabSz="914400" eaLnBrk="0" fontAlgn="base" hangingPunct="0">
              <a:spcBef>
                <a:spcPct val="0"/>
              </a:spcBef>
              <a:spcAft>
                <a:spcPct val="0"/>
              </a:spcAft>
            </a:pPr>
            <a:r>
              <a:rPr lang="en-US" sz="1300" b="1" dirty="0" err="1">
                <a:solidFill>
                  <a:srgbClr val="9876AA"/>
                </a:solidFill>
                <a:latin typeface="Courier New" panose="02070309020205020404" pitchFamily="49" charset="0"/>
                <a:cs typeface="Courier New" panose="02070309020205020404" pitchFamily="49" charset="0"/>
              </a:rPr>
              <a:t>QCache</a:t>
            </a:r>
            <a:r>
              <a:rPr lang="en-US" sz="1300" b="1" dirty="0">
                <a:solidFill>
                  <a:srgbClr val="A9B7C6"/>
                </a:solidFill>
                <a:latin typeface="Courier New" panose="02070309020205020404" pitchFamily="49" charset="0"/>
                <a:cs typeface="Courier New" panose="02070309020205020404" pitchFamily="49" charset="0"/>
              </a:rPr>
              <a:t>&lt;</a:t>
            </a:r>
            <a:r>
              <a:rPr lang="en-US" sz="1300" b="1" dirty="0">
                <a:solidFill>
                  <a:srgbClr val="CC7832"/>
                </a:solidFill>
                <a:latin typeface="Courier New" panose="02070309020205020404" pitchFamily="49" charset="0"/>
                <a:cs typeface="Courier New" panose="02070309020205020404" pitchFamily="49" charset="0"/>
              </a:rPr>
              <a:t>int</a:t>
            </a:r>
            <a:r>
              <a:rPr lang="en-US" sz="1300" b="1" dirty="0">
                <a:solidFill>
                  <a:srgbClr val="A9B7C6"/>
                </a:solidFill>
                <a:latin typeface="Courier New" panose="02070309020205020404" pitchFamily="49" charset="0"/>
                <a:cs typeface="Courier New" panose="02070309020205020404" pitchFamily="49" charset="0"/>
              </a:rPr>
              <a:t>,</a:t>
            </a:r>
            <a:r>
              <a:rPr lang="en-US" sz="1300" b="1" dirty="0">
                <a:solidFill>
                  <a:srgbClr val="C0C0C0"/>
                </a:solidFill>
                <a:latin typeface="Courier New" pitchFamily="49" charset="0"/>
                <a:cs typeface="Courier New" pitchFamily="49" charset="0"/>
              </a:rPr>
              <a:t> </a:t>
            </a:r>
            <a:r>
              <a:rPr lang="en-US" sz="1300" b="1" dirty="0">
                <a:solidFill>
                  <a:srgbClr val="9876AA"/>
                </a:solidFill>
                <a:latin typeface="Courier New" panose="02070309020205020404" pitchFamily="49" charset="0"/>
                <a:cs typeface="Courier New" panose="02070309020205020404" pitchFamily="49" charset="0"/>
              </a:rPr>
              <a:t>Employee</a:t>
            </a:r>
            <a:r>
              <a:rPr lang="en-US" sz="1300" b="1" dirty="0">
                <a:solidFill>
                  <a:srgbClr val="A9B7C6"/>
                </a:solidFill>
                <a:latin typeface="Courier New" panose="02070309020205020404" pitchFamily="49" charset="0"/>
                <a:cs typeface="Courier New" panose="02070309020205020404" pitchFamily="49" charset="0"/>
              </a:rPr>
              <a:t>&gt; cache(</a:t>
            </a:r>
            <a:r>
              <a:rPr lang="en-US" sz="1300" b="1" dirty="0">
                <a:solidFill>
                  <a:srgbClr val="6897BB"/>
                </a:solidFill>
                <a:latin typeface="Courier New" panose="02070309020205020404" pitchFamily="49" charset="0"/>
                <a:cs typeface="Courier New" panose="02070309020205020404" pitchFamily="49" charset="0"/>
              </a:rPr>
              <a:t>5000</a:t>
            </a:r>
            <a:r>
              <a:rPr lang="en-US" sz="1300" b="1" dirty="0">
                <a:solidFill>
                  <a:srgbClr val="A9B7C6"/>
                </a:solidFill>
                <a:latin typeface="Courier New" panose="02070309020205020404" pitchFamily="49" charset="0"/>
                <a:cs typeface="Courier New" panose="02070309020205020404" pitchFamily="49" charset="0"/>
              </a:rPr>
              <a:t>);</a:t>
            </a:r>
            <a:r>
              <a:rPr lang="en-US" sz="1300" b="1" dirty="0">
                <a:latin typeface="Courier New" pitchFamily="49" charset="0"/>
                <a:cs typeface="Courier New" pitchFamily="49" charset="0"/>
              </a:rPr>
              <a:t> </a:t>
            </a:r>
            <a:br>
              <a:rPr lang="en-US" sz="1300" b="1" dirty="0">
                <a:latin typeface="Courier New" pitchFamily="49" charset="0"/>
                <a:cs typeface="Courier New" pitchFamily="49" charset="0"/>
              </a:rPr>
            </a:br>
            <a:endParaRPr lang="en-US" sz="1300" b="1" dirty="0" smtClean="0">
              <a:latin typeface="Courier New" pitchFamily="49" charset="0"/>
              <a:cs typeface="Courier New" pitchFamily="49" charset="0"/>
            </a:endParaRPr>
          </a:p>
          <a:p>
            <a:pPr lvl="0" defTabSz="914400" eaLnBrk="0" fontAlgn="base" hangingPunct="0">
              <a:spcBef>
                <a:spcPct val="0"/>
              </a:spcBef>
              <a:spcAft>
                <a:spcPct val="0"/>
              </a:spcAft>
            </a:pPr>
            <a:r>
              <a:rPr lang="en-US" sz="1300" b="1" dirty="0">
                <a:solidFill>
                  <a:srgbClr val="9876AA"/>
                </a:solidFill>
                <a:latin typeface="Courier New" panose="02070309020205020404" pitchFamily="49" charset="0"/>
                <a:cs typeface="Courier New" panose="02070309020205020404" pitchFamily="49" charset="0"/>
              </a:rPr>
              <a:t>Employee</a:t>
            </a:r>
            <a:r>
              <a:rPr lang="en-US" sz="1300" b="1" dirty="0" smtClean="0">
                <a:solidFill>
                  <a:srgbClr val="C0C0C0"/>
                </a:solidFill>
                <a:latin typeface="Courier New" pitchFamily="49" charset="0"/>
                <a:cs typeface="Courier New" pitchFamily="49" charset="0"/>
              </a:rPr>
              <a:t> </a:t>
            </a:r>
            <a:r>
              <a:rPr lang="en-US" sz="1300" b="1" dirty="0">
                <a:solidFill>
                  <a:srgbClr val="A9B7C6"/>
                </a:solidFill>
                <a:latin typeface="Courier New" panose="02070309020205020404" pitchFamily="49" charset="0"/>
                <a:cs typeface="Courier New" panose="02070309020205020404" pitchFamily="49" charset="0"/>
              </a:rPr>
              <a:t>*employee = </a:t>
            </a:r>
            <a:r>
              <a:rPr lang="en-US" sz="1300" b="1" dirty="0">
                <a:solidFill>
                  <a:srgbClr val="CC7832"/>
                </a:solidFill>
                <a:latin typeface="Courier New" panose="02070309020205020404" pitchFamily="49" charset="0"/>
                <a:cs typeface="Courier New" panose="02070309020205020404" pitchFamily="49" charset="0"/>
              </a:rPr>
              <a:t>new</a:t>
            </a:r>
            <a:r>
              <a:rPr lang="en-US" sz="1300" b="1" dirty="0">
                <a:solidFill>
                  <a:srgbClr val="C0C0C0"/>
                </a:solidFill>
                <a:latin typeface="Courier New" pitchFamily="49" charset="0"/>
                <a:cs typeface="Courier New" pitchFamily="49" charset="0"/>
              </a:rPr>
              <a:t> </a:t>
            </a:r>
            <a:r>
              <a:rPr lang="en-US" sz="1300" b="1" dirty="0">
                <a:solidFill>
                  <a:srgbClr val="9876AA"/>
                </a:solidFill>
                <a:latin typeface="Courier New" panose="02070309020205020404" pitchFamily="49" charset="0"/>
                <a:cs typeface="Courier New" panose="02070309020205020404" pitchFamily="49" charset="0"/>
              </a:rPr>
              <a:t>Employee</a:t>
            </a:r>
            <a:r>
              <a:rPr lang="en-US" sz="1300"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sz="1300" b="1" dirty="0">
                <a:solidFill>
                  <a:srgbClr val="A9B7C6"/>
                </a:solidFill>
                <a:latin typeface="Courier New" panose="02070309020205020404" pitchFamily="49" charset="0"/>
                <a:cs typeface="Courier New" panose="02070309020205020404" pitchFamily="49" charset="0"/>
              </a:rPr>
              <a:t>employee-&gt;</a:t>
            </a:r>
            <a:r>
              <a:rPr lang="en-US" sz="1300" b="1" dirty="0" err="1">
                <a:solidFill>
                  <a:srgbClr val="A9B7C6"/>
                </a:solidFill>
                <a:latin typeface="Courier New" panose="02070309020205020404" pitchFamily="49" charset="0"/>
                <a:cs typeface="Courier New" panose="02070309020205020404" pitchFamily="49" charset="0"/>
              </a:rPr>
              <a:t>setId</a:t>
            </a:r>
            <a:r>
              <a:rPr lang="en-US" sz="1300" b="1" dirty="0">
                <a:solidFill>
                  <a:srgbClr val="A9B7C6"/>
                </a:solidFill>
                <a:latin typeface="Courier New" panose="02070309020205020404" pitchFamily="49" charset="0"/>
                <a:cs typeface="Courier New" panose="02070309020205020404" pitchFamily="49" charset="0"/>
              </a:rPr>
              <a:t>(</a:t>
            </a:r>
            <a:r>
              <a:rPr lang="en-US" sz="1300" b="1" dirty="0">
                <a:solidFill>
                  <a:srgbClr val="6897BB"/>
                </a:solidFill>
                <a:latin typeface="Courier New" panose="02070309020205020404" pitchFamily="49" charset="0"/>
                <a:cs typeface="Courier New" panose="02070309020205020404" pitchFamily="49" charset="0"/>
              </a:rPr>
              <a:t>37</a:t>
            </a:r>
            <a:r>
              <a:rPr lang="en-US" sz="1300"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sz="1300" b="1" dirty="0">
                <a:solidFill>
                  <a:srgbClr val="A9B7C6"/>
                </a:solidFill>
                <a:latin typeface="Courier New" panose="02070309020205020404" pitchFamily="49" charset="0"/>
                <a:cs typeface="Courier New" panose="02070309020205020404" pitchFamily="49" charset="0"/>
              </a:rPr>
              <a:t>employee-&gt;</a:t>
            </a:r>
            <a:r>
              <a:rPr lang="en-US" sz="1300" b="1" dirty="0" err="1">
                <a:solidFill>
                  <a:srgbClr val="A9B7C6"/>
                </a:solidFill>
                <a:latin typeface="Courier New" panose="02070309020205020404" pitchFamily="49" charset="0"/>
                <a:cs typeface="Courier New" panose="02070309020205020404" pitchFamily="49" charset="0"/>
              </a:rPr>
              <a:t>setName</a:t>
            </a:r>
            <a:r>
              <a:rPr lang="en-US" sz="1300" b="1" dirty="0">
                <a:solidFill>
                  <a:srgbClr val="A9B7C6"/>
                </a:solidFill>
                <a:latin typeface="Courier New" panose="02070309020205020404" pitchFamily="49" charset="0"/>
                <a:cs typeface="Courier New" panose="02070309020205020404" pitchFamily="49" charset="0"/>
              </a:rPr>
              <a:t>(</a:t>
            </a:r>
            <a:r>
              <a:rPr lang="en-US" sz="1300" b="1" dirty="0">
                <a:solidFill>
                  <a:srgbClr val="6A8759"/>
                </a:solidFill>
                <a:latin typeface="Courier New" panose="02070309020205020404" pitchFamily="49" charset="0"/>
                <a:cs typeface="Courier New" panose="02070309020205020404" pitchFamily="49" charset="0"/>
              </a:rPr>
              <a:t>"Richard </a:t>
            </a:r>
            <a:r>
              <a:rPr lang="en-US" sz="1300" b="1" dirty="0" err="1">
                <a:solidFill>
                  <a:srgbClr val="6A8759"/>
                </a:solidFill>
                <a:latin typeface="Courier New" panose="02070309020205020404" pitchFamily="49" charset="0"/>
                <a:cs typeface="Courier New" panose="02070309020205020404" pitchFamily="49" charset="0"/>
              </a:rPr>
              <a:t>Schmit</a:t>
            </a:r>
            <a:r>
              <a:rPr lang="en-US" sz="1300" b="1" dirty="0">
                <a:solidFill>
                  <a:srgbClr val="6A8759"/>
                </a:solidFill>
                <a:latin typeface="Courier New" panose="02070309020205020404" pitchFamily="49" charset="0"/>
                <a:cs typeface="Courier New" panose="02070309020205020404" pitchFamily="49" charset="0"/>
              </a:rPr>
              <a:t>"</a:t>
            </a:r>
            <a:r>
              <a:rPr lang="en-US" sz="13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300" b="1" dirty="0">
                <a:latin typeface="Courier New" pitchFamily="49" charset="0"/>
                <a:cs typeface="Courier New" pitchFamily="49" charset="0"/>
              </a:rPr>
              <a:t/>
            </a:r>
            <a:br>
              <a:rPr lang="en-US" sz="1300" b="1" dirty="0">
                <a:latin typeface="Courier New" pitchFamily="49" charset="0"/>
                <a:cs typeface="Courier New" pitchFamily="49" charset="0"/>
              </a:rPr>
            </a:br>
            <a:r>
              <a:rPr lang="en-US" sz="1300" b="1" dirty="0">
                <a:solidFill>
                  <a:srgbClr val="808080"/>
                </a:solidFill>
                <a:latin typeface="Courier New" panose="02070309020205020404" pitchFamily="49" charset="0"/>
                <a:cs typeface="Courier New" panose="02070309020205020404" pitchFamily="49" charset="0"/>
              </a:rPr>
              <a:t>// key, value, cost</a:t>
            </a:r>
          </a:p>
          <a:p>
            <a:pPr defTabSz="914400" eaLnBrk="0" fontAlgn="base" hangingPunct="0">
              <a:spcBef>
                <a:spcPct val="0"/>
              </a:spcBef>
              <a:spcAft>
                <a:spcPct val="0"/>
              </a:spcAft>
            </a:pPr>
            <a:r>
              <a:rPr lang="en-US" sz="1300" b="1" dirty="0" err="1">
                <a:solidFill>
                  <a:srgbClr val="A9B7C6"/>
                </a:solidFill>
                <a:latin typeface="Courier New" panose="02070309020205020404" pitchFamily="49" charset="0"/>
                <a:cs typeface="Courier New" panose="02070309020205020404" pitchFamily="49" charset="0"/>
              </a:rPr>
              <a:t>cache.insert</a:t>
            </a:r>
            <a:r>
              <a:rPr lang="en-US" sz="1300" b="1" dirty="0">
                <a:solidFill>
                  <a:srgbClr val="A9B7C6"/>
                </a:solidFill>
                <a:latin typeface="Courier New" panose="02070309020205020404" pitchFamily="49" charset="0"/>
                <a:cs typeface="Courier New" panose="02070309020205020404" pitchFamily="49" charset="0"/>
              </a:rPr>
              <a:t>(employee-&gt;id(), employee, </a:t>
            </a:r>
            <a:r>
              <a:rPr lang="en-US" sz="1300" b="1" dirty="0">
                <a:solidFill>
                  <a:srgbClr val="6897BB"/>
                </a:solidFill>
                <a:latin typeface="Courier New" panose="02070309020205020404" pitchFamily="49" charset="0"/>
                <a:cs typeface="Courier New" panose="02070309020205020404" pitchFamily="49" charset="0"/>
              </a:rPr>
              <a:t>1</a:t>
            </a:r>
            <a:r>
              <a:rPr lang="en-US" sz="1300" b="1" dirty="0">
                <a:solidFill>
                  <a:srgbClr val="A9B7C6"/>
                </a:solidFill>
                <a:latin typeface="Courier New" panose="02070309020205020404" pitchFamily="49" charset="0"/>
                <a:cs typeface="Courier New" panose="02070309020205020404" pitchFamily="49" charset="0"/>
              </a:rPr>
              <a:t>);</a:t>
            </a:r>
            <a:endParaRPr lang="en-US" altLang="en-US" sz="1300" b="1" dirty="0">
              <a:solidFill>
                <a:srgbClr val="A9B7C6"/>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2478004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QCONTIGuOUSCACHE</a:t>
            </a:r>
            <a:endParaRPr lang="en-US" dirty="0">
              <a:solidFill>
                <a:schemeClr val="accent1"/>
              </a:solidFill>
            </a:endParaRPr>
          </a:p>
        </p:txBody>
      </p:sp>
      <p:sp>
        <p:nvSpPr>
          <p:cNvPr id="2" name="Content Placeholder 1"/>
          <p:cNvSpPr>
            <a:spLocks noGrp="1"/>
          </p:cNvSpPr>
          <p:nvPr>
            <p:ph sz="quarter" idx="11"/>
          </p:nvPr>
        </p:nvSpPr>
        <p:spPr/>
        <p:txBody>
          <a:bodyPr/>
          <a:lstStyle/>
          <a:p>
            <a:r>
              <a:rPr lang="en-US" dirty="0" err="1" smtClean="0">
                <a:solidFill>
                  <a:schemeClr val="accent3"/>
                </a:solidFill>
              </a:rPr>
              <a:t>QContinguousCache</a:t>
            </a:r>
            <a:r>
              <a:rPr lang="en-US" dirty="0" smtClean="0"/>
              <a:t> provides a </a:t>
            </a:r>
            <a:r>
              <a:rPr lang="en-US" dirty="0" err="1" smtClean="0"/>
              <a:t>contigous</a:t>
            </a:r>
            <a:r>
              <a:rPr lang="en-US" dirty="0" smtClean="0"/>
              <a:t> cache</a:t>
            </a:r>
          </a:p>
          <a:p>
            <a:r>
              <a:rPr lang="en-US" dirty="0" smtClean="0"/>
              <a:t>Contiguous cache is </a:t>
            </a:r>
            <a:r>
              <a:rPr lang="en-US" dirty="0"/>
              <a:t>an efficient way of caching items for display in a user </a:t>
            </a:r>
            <a:r>
              <a:rPr lang="en-US" dirty="0" smtClean="0"/>
              <a:t>interface.</a:t>
            </a:r>
          </a:p>
          <a:p>
            <a:r>
              <a:rPr lang="en-US" dirty="0" smtClean="0"/>
              <a:t>Contiguous cache is like a view window on scrolled page</a:t>
            </a:r>
            <a:endParaRPr lang="ru-RU" dirty="0"/>
          </a:p>
        </p:txBody>
      </p:sp>
      <p:pic>
        <p:nvPicPr>
          <p:cNvPr id="1026" name="Picture 2"/>
          <p:cNvPicPr>
            <a:picLocks noGrp="1" noChangeAspect="1" noChangeArrowheads="1"/>
          </p:cNvPicPr>
          <p:nvPr>
            <p:ph sz="quarter" idx="12"/>
          </p:nvPr>
        </p:nvPicPr>
        <p:blipFill>
          <a:blip r:embed="rId2">
            <a:extLst>
              <a:ext uri="{28A0092B-C50C-407E-A947-70E740481C1C}">
                <a14:useLocalDpi xmlns:a14="http://schemas.microsoft.com/office/drawing/2010/main" val="0"/>
              </a:ext>
            </a:extLst>
          </a:blip>
          <a:srcRect/>
          <a:stretch>
            <a:fillRect/>
          </a:stretch>
        </p:blipFill>
        <p:spPr bwMode="auto">
          <a:xfrm>
            <a:off x="5572452" y="896938"/>
            <a:ext cx="2431396" cy="3757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277985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QCONTIGuOUSCACHE</a:t>
            </a:r>
            <a:endParaRPr lang="en-US" dirty="0">
              <a:solidFill>
                <a:schemeClr val="accent1"/>
              </a:solidFill>
            </a:endParaRPr>
          </a:p>
        </p:txBody>
      </p:sp>
      <p:sp>
        <p:nvSpPr>
          <p:cNvPr id="6" name="Rectangle 1"/>
          <p:cNvSpPr>
            <a:spLocks noChangeArrowheads="1"/>
          </p:cNvSpPr>
          <p:nvPr/>
        </p:nvSpPr>
        <p:spPr bwMode="auto">
          <a:xfrm>
            <a:off x="149625" y="955531"/>
            <a:ext cx="8863097"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lvl="0" defTabSz="914400" eaLnBrk="0" fontAlgn="base" hangingPunct="0">
              <a:spcBef>
                <a:spcPct val="0"/>
              </a:spcBef>
              <a:spcAft>
                <a:spcPct val="0"/>
              </a:spcAft>
            </a:pPr>
            <a:r>
              <a:rPr lang="en-US" sz="1600" b="1" dirty="0" err="1" smtClean="0">
                <a:solidFill>
                  <a:srgbClr val="9876AA"/>
                </a:solidFill>
                <a:latin typeface="Courier New" panose="02070309020205020404" pitchFamily="49" charset="0"/>
                <a:cs typeface="Courier New" panose="02070309020205020404" pitchFamily="49" charset="0"/>
              </a:rPr>
              <a:t>QContigousCache</a:t>
            </a:r>
            <a:r>
              <a:rPr lang="en-US" sz="1600" b="1" dirty="0">
                <a:solidFill>
                  <a:srgbClr val="A9B7C6"/>
                </a:solidFill>
                <a:latin typeface="Courier New" panose="02070309020205020404" pitchFamily="49" charset="0"/>
                <a:cs typeface="Courier New" panose="02070309020205020404" pitchFamily="49" charset="0"/>
              </a:rPr>
              <a:t>&lt;</a:t>
            </a:r>
            <a:r>
              <a:rPr lang="en-US" sz="1600" b="1" dirty="0" err="1" smtClean="0">
                <a:solidFill>
                  <a:srgbClr val="9876AA"/>
                </a:solidFill>
                <a:latin typeface="Courier New" panose="02070309020205020404" pitchFamily="49" charset="0"/>
                <a:cs typeface="Courier New" panose="02070309020205020404" pitchFamily="49" charset="0"/>
              </a:rPr>
              <a:t>MyRecord</a:t>
            </a:r>
            <a:r>
              <a:rPr lang="en-US" sz="1600" b="1" dirty="0" smtClean="0">
                <a:solidFill>
                  <a:srgbClr val="A9B7C6"/>
                </a:solidFill>
                <a:latin typeface="Courier New" panose="02070309020205020404" pitchFamily="49" charset="0"/>
                <a:cs typeface="Courier New" panose="02070309020205020404" pitchFamily="49" charset="0"/>
              </a:rPr>
              <a:t>&gt; cache;</a:t>
            </a:r>
            <a:endParaRPr lang="en-US" sz="1600" b="1" dirty="0">
              <a:solidFill>
                <a:srgbClr val="A9B7C6"/>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endParaRPr lang="en-US" sz="1600" b="1" dirty="0" smtClean="0">
              <a:solidFill>
                <a:srgbClr val="9876AA"/>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sz="1600" b="1" dirty="0" err="1" smtClean="0">
                <a:solidFill>
                  <a:srgbClr val="9876AA"/>
                </a:solidFill>
                <a:latin typeface="Courier New" panose="02070309020205020404" pitchFamily="49" charset="0"/>
                <a:cs typeface="Courier New" panose="02070309020205020404" pitchFamily="49" charset="0"/>
              </a:rPr>
              <a:t>MyRecord</a:t>
            </a:r>
            <a:r>
              <a:rPr lang="en-US" sz="1600" b="1" dirty="0" smtClean="0">
                <a:solidFill>
                  <a:srgbClr val="C0C0C0"/>
                </a:solidFill>
                <a:latin typeface="Courier New" pitchFamily="49" charset="0"/>
                <a:cs typeface="Courier New" pitchFamily="49" charset="0"/>
              </a:rPr>
              <a:t> </a:t>
            </a:r>
            <a:r>
              <a:rPr lang="en-US" sz="1600" b="1" dirty="0">
                <a:solidFill>
                  <a:srgbClr val="A9B7C6"/>
                </a:solidFill>
                <a:latin typeface="Courier New" panose="02070309020205020404" pitchFamily="49" charset="0"/>
                <a:cs typeface="Courier New" panose="02070309020205020404" pitchFamily="49" charset="0"/>
              </a:rPr>
              <a:t>record(</a:t>
            </a:r>
            <a:r>
              <a:rPr lang="en-US" sz="1600" b="1" dirty="0">
                <a:solidFill>
                  <a:srgbClr val="CC7832"/>
                </a:solidFill>
                <a:latin typeface="Courier New" panose="02070309020205020404" pitchFamily="49" charset="0"/>
                <a:cs typeface="Courier New" panose="02070309020205020404" pitchFamily="49" charset="0"/>
              </a:rPr>
              <a:t>int</a:t>
            </a:r>
            <a:r>
              <a:rPr lang="en-US" sz="1600" b="1" dirty="0">
                <a:solidFill>
                  <a:srgbClr val="C0C0C0"/>
                </a:solidFill>
                <a:latin typeface="Courier New" pitchFamily="49" charset="0"/>
                <a:cs typeface="Courier New" pitchFamily="49" charset="0"/>
              </a:rPr>
              <a:t> </a:t>
            </a:r>
            <a:r>
              <a:rPr lang="en-US" sz="1600" b="1" dirty="0">
                <a:solidFill>
                  <a:srgbClr val="A9B7C6"/>
                </a:solidFill>
                <a:latin typeface="Courier New" panose="02070309020205020404" pitchFamily="49" charset="0"/>
                <a:cs typeface="Courier New" panose="02070309020205020404" pitchFamily="49" charset="0"/>
              </a:rPr>
              <a:t>row)</a:t>
            </a:r>
            <a:r>
              <a:rPr lang="en-US" sz="1600" b="1" dirty="0">
                <a:solidFill>
                  <a:srgbClr val="C0C0C0"/>
                </a:solidFill>
                <a:latin typeface="Courier New" pitchFamily="49" charset="0"/>
                <a:cs typeface="Courier New" pitchFamily="49" charset="0"/>
              </a:rPr>
              <a:t> </a:t>
            </a:r>
            <a:r>
              <a:rPr lang="en-US" sz="1600" b="1" dirty="0" err="1">
                <a:solidFill>
                  <a:srgbClr val="CC7832"/>
                </a:solidFill>
                <a:latin typeface="Courier New" panose="02070309020205020404" pitchFamily="49" charset="0"/>
                <a:cs typeface="Courier New" panose="02070309020205020404" pitchFamily="49" charset="0"/>
              </a:rPr>
              <a:t>const</a:t>
            </a:r>
            <a:r>
              <a:rPr lang="en-US" sz="1600" b="1" dirty="0" smtClean="0">
                <a:solidFill>
                  <a:srgbClr val="808000"/>
                </a:solidFill>
                <a:latin typeface="Courier New" pitchFamily="49" charset="0"/>
                <a:cs typeface="Courier New" pitchFamily="49" charset="0"/>
              </a:rPr>
              <a:t> </a:t>
            </a:r>
            <a:r>
              <a:rPr lang="en-US" sz="1600"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t>
            </a:r>
            <a:r>
              <a:rPr lang="en-US" sz="1600" b="1" dirty="0">
                <a:solidFill>
                  <a:srgbClr val="6897BB"/>
                </a:solidFill>
                <a:latin typeface="Courier New" panose="02070309020205020404" pitchFamily="49" charset="0"/>
                <a:cs typeface="Courier New" panose="02070309020205020404" pitchFamily="49" charset="0"/>
              </a:rPr>
              <a:t>Q_ASSERT</a:t>
            </a:r>
            <a:r>
              <a:rPr lang="en-US" sz="1600" b="1" dirty="0">
                <a:solidFill>
                  <a:srgbClr val="A9B7C6"/>
                </a:solidFill>
                <a:latin typeface="Courier New" panose="02070309020205020404" pitchFamily="49" charset="0"/>
                <a:cs typeface="Courier New" panose="02070309020205020404" pitchFamily="49" charset="0"/>
              </a:rPr>
              <a:t>(row &gt;= </a:t>
            </a:r>
            <a:r>
              <a:rPr lang="en-US" sz="1600" b="1" dirty="0">
                <a:solidFill>
                  <a:srgbClr val="6897BB"/>
                </a:solidFill>
                <a:latin typeface="Courier New" panose="02070309020205020404" pitchFamily="49" charset="0"/>
                <a:cs typeface="Courier New" panose="02070309020205020404" pitchFamily="49" charset="0"/>
              </a:rPr>
              <a:t>0</a:t>
            </a:r>
            <a:r>
              <a:rPr lang="en-US" sz="1600" b="1" dirty="0">
                <a:solidFill>
                  <a:srgbClr val="C0C0C0"/>
                </a:solidFill>
                <a:latin typeface="Courier New" pitchFamily="49" charset="0"/>
                <a:cs typeface="Courier New" pitchFamily="49" charset="0"/>
              </a:rPr>
              <a:t> </a:t>
            </a:r>
            <a:r>
              <a:rPr lang="en-US" sz="1600" b="1" dirty="0">
                <a:solidFill>
                  <a:srgbClr val="A9B7C6"/>
                </a:solidFill>
                <a:latin typeface="Courier New" panose="02070309020205020404" pitchFamily="49" charset="0"/>
                <a:cs typeface="Courier New" panose="02070309020205020404" pitchFamily="49" charset="0"/>
              </a:rPr>
              <a:t>&amp;&amp; row &lt; count()); </a:t>
            </a:r>
          </a:p>
          <a:p>
            <a:pPr lvl="0" defTabSz="914400" eaLnBrk="0" fontAlgn="base" hangingPunct="0">
              <a:spcBef>
                <a:spcPct val="0"/>
              </a:spcBef>
              <a:spcAft>
                <a:spcPct val="0"/>
              </a:spcAft>
            </a:pPr>
            <a:r>
              <a:rPr lang="en-US" sz="1600" b="1" dirty="0">
                <a:latin typeface="Courier New" pitchFamily="49" charset="0"/>
                <a:cs typeface="Courier New" pitchFamily="49" charset="0"/>
              </a:rPr>
              <a:t/>
            </a:r>
            <a:br>
              <a:rPr lang="en-US" sz="1600" b="1" dirty="0">
                <a:latin typeface="Courier New" pitchFamily="49" charset="0"/>
                <a:cs typeface="Courier New" pitchFamily="49" charset="0"/>
              </a:rPr>
            </a:br>
            <a:r>
              <a:rPr lang="en-US" sz="1600" b="1" dirty="0" smtClean="0">
                <a:latin typeface="Courier New" pitchFamily="49" charset="0"/>
                <a:cs typeface="Courier New" pitchFamily="49" charset="0"/>
              </a:rPr>
              <a:t>    </a:t>
            </a:r>
            <a:r>
              <a:rPr lang="en-US" sz="1600" b="1" dirty="0">
                <a:solidFill>
                  <a:srgbClr val="CC7832"/>
                </a:solidFill>
                <a:latin typeface="Courier New" panose="02070309020205020404" pitchFamily="49" charset="0"/>
                <a:cs typeface="Courier New" panose="02070309020205020404" pitchFamily="49" charset="0"/>
              </a:rPr>
              <a:t>while</a:t>
            </a:r>
            <a:r>
              <a:rPr lang="en-US" sz="1600" b="1" dirty="0">
                <a:solidFill>
                  <a:srgbClr val="A9B7C6"/>
                </a:solidFill>
                <a:latin typeface="Courier New" panose="02070309020205020404" pitchFamily="49" charset="0"/>
                <a:cs typeface="Courier New" panose="02070309020205020404" pitchFamily="49" charset="0"/>
              </a:rPr>
              <a:t>(row &gt; </a:t>
            </a:r>
            <a:r>
              <a:rPr lang="en-US" sz="1600" b="1" dirty="0" err="1">
                <a:solidFill>
                  <a:srgbClr val="A9B7C6"/>
                </a:solidFill>
                <a:latin typeface="Courier New" panose="02070309020205020404" pitchFamily="49" charset="0"/>
                <a:cs typeface="Courier New" panose="02070309020205020404" pitchFamily="49" charset="0"/>
              </a:rPr>
              <a:t>cache.lastIndex</a:t>
            </a:r>
            <a:r>
              <a:rPr lang="en-US" sz="1600"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sz="1600" b="1" dirty="0" smtClean="0">
                <a:latin typeface="Courier New" pitchFamily="49" charset="0"/>
                <a:cs typeface="Courier New" pitchFamily="49" charset="0"/>
              </a:rPr>
              <a:t>        </a:t>
            </a:r>
            <a:r>
              <a:rPr lang="en-US" sz="1600" b="1" dirty="0" err="1">
                <a:solidFill>
                  <a:srgbClr val="A9B7C6"/>
                </a:solidFill>
                <a:latin typeface="Courier New" panose="02070309020205020404" pitchFamily="49" charset="0"/>
                <a:cs typeface="Courier New" panose="02070309020205020404" pitchFamily="49" charset="0"/>
              </a:rPr>
              <a:t>cache.append</a:t>
            </a:r>
            <a:r>
              <a:rPr lang="en-US" sz="1600" b="1" dirty="0">
                <a:solidFill>
                  <a:srgbClr val="A9B7C6"/>
                </a:solidFill>
                <a:latin typeface="Courier New" panose="02070309020205020404" pitchFamily="49" charset="0"/>
                <a:cs typeface="Courier New" panose="02070309020205020404" pitchFamily="49" charset="0"/>
              </a:rPr>
              <a:t>( </a:t>
            </a:r>
            <a:r>
              <a:rPr lang="en-US" sz="1600" b="1" dirty="0" err="1">
                <a:solidFill>
                  <a:srgbClr val="A9B7C6"/>
                </a:solidFill>
                <a:latin typeface="Courier New" panose="02070309020205020404" pitchFamily="49" charset="0"/>
                <a:cs typeface="Courier New" panose="02070309020205020404" pitchFamily="49" charset="0"/>
              </a:rPr>
              <a:t>slowFetchRecord</a:t>
            </a:r>
            <a:r>
              <a:rPr lang="en-US" sz="1600" b="1" dirty="0">
                <a:solidFill>
                  <a:srgbClr val="A9B7C6"/>
                </a:solidFill>
                <a:latin typeface="Courier New" panose="02070309020205020404" pitchFamily="49" charset="0"/>
                <a:cs typeface="Courier New" panose="02070309020205020404" pitchFamily="49" charset="0"/>
              </a:rPr>
              <a:t>(</a:t>
            </a:r>
            <a:r>
              <a:rPr lang="en-US" sz="1600" b="1" dirty="0" err="1">
                <a:solidFill>
                  <a:srgbClr val="A9B7C6"/>
                </a:solidFill>
                <a:latin typeface="Courier New" panose="02070309020205020404" pitchFamily="49" charset="0"/>
                <a:cs typeface="Courier New" panose="02070309020205020404" pitchFamily="49" charset="0"/>
              </a:rPr>
              <a:t>cache.lastIndex</a:t>
            </a:r>
            <a:r>
              <a:rPr lang="en-US" sz="1600" b="1" dirty="0">
                <a:solidFill>
                  <a:srgbClr val="A9B7C6"/>
                </a:solidFill>
                <a:latin typeface="Courier New" panose="02070309020205020404" pitchFamily="49" charset="0"/>
                <a:cs typeface="Courier New" panose="02070309020205020404" pitchFamily="49" charset="0"/>
              </a:rPr>
              <a:t>() + </a:t>
            </a:r>
            <a:r>
              <a:rPr lang="en-US" sz="1600" b="1" dirty="0">
                <a:solidFill>
                  <a:srgbClr val="6897BB"/>
                </a:solidFill>
                <a:latin typeface="Courier New" panose="02070309020205020404" pitchFamily="49" charset="0"/>
                <a:cs typeface="Courier New" panose="02070309020205020404" pitchFamily="49" charset="0"/>
              </a:rPr>
              <a:t>1</a:t>
            </a:r>
            <a:r>
              <a:rPr lang="en-US" sz="1600" b="1" dirty="0">
                <a:solidFill>
                  <a:srgbClr val="A9B7C6"/>
                </a:solidFill>
                <a:latin typeface="Courier New" panose="02070309020205020404" pitchFamily="49" charset="0"/>
                <a:cs typeface="Courier New" panose="02070309020205020404" pitchFamily="49" charset="0"/>
              </a:rPr>
              <a:t>) );</a:t>
            </a:r>
          </a:p>
          <a:p>
            <a:pPr lvl="0" defTabSz="914400" eaLnBrk="0" fontAlgn="base" hangingPunct="0">
              <a:spcBef>
                <a:spcPct val="0"/>
              </a:spcBef>
              <a:spcAft>
                <a:spcPct val="0"/>
              </a:spcAft>
            </a:pPr>
            <a:endParaRPr lang="en-US" sz="1600" b="1" dirty="0">
              <a:solidFill>
                <a:srgbClr val="000000"/>
              </a:solidFill>
              <a:latin typeface="Courier New" pitchFamily="49" charset="0"/>
              <a:cs typeface="Courier New" pitchFamily="49" charset="0"/>
            </a:endParaRPr>
          </a:p>
          <a:p>
            <a:pPr lvl="0" defTabSz="914400" eaLnBrk="0" fontAlgn="base" hangingPunct="0">
              <a:spcBef>
                <a:spcPct val="0"/>
              </a:spcBef>
              <a:spcAft>
                <a:spcPct val="0"/>
              </a:spcAft>
            </a:pPr>
            <a:r>
              <a:rPr lang="en-US" sz="1600" b="1" dirty="0" smtClean="0">
                <a:solidFill>
                  <a:srgbClr val="000000"/>
                </a:solidFill>
                <a:latin typeface="Courier New" pitchFamily="49" charset="0"/>
                <a:cs typeface="Courier New" pitchFamily="49" charset="0"/>
              </a:rPr>
              <a:t>    </a:t>
            </a:r>
            <a:r>
              <a:rPr lang="en-US" sz="1600" b="1" dirty="0">
                <a:solidFill>
                  <a:srgbClr val="CC7832"/>
                </a:solidFill>
                <a:latin typeface="Courier New" panose="02070309020205020404" pitchFamily="49" charset="0"/>
                <a:cs typeface="Courier New" panose="02070309020205020404" pitchFamily="49" charset="0"/>
              </a:rPr>
              <a:t>while</a:t>
            </a:r>
            <a:r>
              <a:rPr lang="en-US" sz="1600" b="1" dirty="0">
                <a:solidFill>
                  <a:srgbClr val="A9B7C6"/>
                </a:solidFill>
                <a:latin typeface="Courier New" panose="02070309020205020404" pitchFamily="49" charset="0"/>
                <a:cs typeface="Courier New" panose="02070309020205020404" pitchFamily="49" charset="0"/>
              </a:rPr>
              <a:t>(row &lt; </a:t>
            </a:r>
            <a:r>
              <a:rPr lang="en-US" sz="1600" b="1" dirty="0" err="1">
                <a:solidFill>
                  <a:srgbClr val="A9B7C6"/>
                </a:solidFill>
                <a:latin typeface="Courier New" panose="02070309020205020404" pitchFamily="49" charset="0"/>
                <a:cs typeface="Courier New" panose="02070309020205020404" pitchFamily="49" charset="0"/>
              </a:rPr>
              <a:t>cache.firstIndex</a:t>
            </a:r>
            <a:r>
              <a:rPr lang="en-US" sz="1600"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       </a:t>
            </a:r>
            <a:r>
              <a:rPr lang="en-US" sz="1600" b="1" dirty="0" err="1">
                <a:solidFill>
                  <a:srgbClr val="A9B7C6"/>
                </a:solidFill>
                <a:latin typeface="Courier New" panose="02070309020205020404" pitchFamily="49" charset="0"/>
                <a:cs typeface="Courier New" panose="02070309020205020404" pitchFamily="49" charset="0"/>
              </a:rPr>
              <a:t>cache.prepend</a:t>
            </a:r>
            <a:r>
              <a:rPr lang="en-US" sz="1600" b="1" dirty="0">
                <a:solidFill>
                  <a:srgbClr val="A9B7C6"/>
                </a:solidFill>
                <a:latin typeface="Courier New" panose="02070309020205020404" pitchFamily="49" charset="0"/>
                <a:cs typeface="Courier New" panose="02070309020205020404" pitchFamily="49" charset="0"/>
              </a:rPr>
              <a:t>( </a:t>
            </a:r>
            <a:r>
              <a:rPr lang="en-US" sz="1600" b="1" dirty="0" err="1">
                <a:solidFill>
                  <a:srgbClr val="A9B7C6"/>
                </a:solidFill>
                <a:latin typeface="Courier New" panose="02070309020205020404" pitchFamily="49" charset="0"/>
                <a:cs typeface="Courier New" panose="02070309020205020404" pitchFamily="49" charset="0"/>
              </a:rPr>
              <a:t>slowFetchRecord</a:t>
            </a:r>
            <a:r>
              <a:rPr lang="en-US" sz="1600" b="1" dirty="0">
                <a:solidFill>
                  <a:srgbClr val="A9B7C6"/>
                </a:solidFill>
                <a:latin typeface="Courier New" panose="02070309020205020404" pitchFamily="49" charset="0"/>
                <a:cs typeface="Courier New" panose="02070309020205020404" pitchFamily="49" charset="0"/>
              </a:rPr>
              <a:t>(</a:t>
            </a:r>
            <a:r>
              <a:rPr lang="en-US" sz="1600" b="1" dirty="0" err="1">
                <a:solidFill>
                  <a:srgbClr val="A9B7C6"/>
                </a:solidFill>
                <a:latin typeface="Courier New" panose="02070309020205020404" pitchFamily="49" charset="0"/>
                <a:cs typeface="Courier New" panose="02070309020205020404" pitchFamily="49" charset="0"/>
              </a:rPr>
              <a:t>cache.firstIndex</a:t>
            </a:r>
            <a:r>
              <a:rPr lang="en-US" sz="1600" b="1" dirty="0">
                <a:solidFill>
                  <a:srgbClr val="A9B7C6"/>
                </a:solidFill>
                <a:latin typeface="Courier New" panose="02070309020205020404" pitchFamily="49" charset="0"/>
                <a:cs typeface="Courier New" panose="02070309020205020404" pitchFamily="49" charset="0"/>
              </a:rPr>
              <a:t>() - </a:t>
            </a:r>
            <a:r>
              <a:rPr lang="en-US" sz="1600" b="1" dirty="0">
                <a:solidFill>
                  <a:srgbClr val="6897BB"/>
                </a:solidFill>
                <a:latin typeface="Courier New" panose="02070309020205020404" pitchFamily="49" charset="0"/>
                <a:cs typeface="Courier New" panose="02070309020205020404" pitchFamily="49" charset="0"/>
              </a:rPr>
              <a:t>1</a:t>
            </a:r>
            <a:r>
              <a:rPr lang="en-US" sz="1600" b="1" dirty="0">
                <a:solidFill>
                  <a:srgbClr val="A9B7C6"/>
                </a:solidFill>
                <a:latin typeface="Courier New" panose="02070309020205020404" pitchFamily="49" charset="0"/>
                <a:cs typeface="Courier New" panose="02070309020205020404" pitchFamily="49" charset="0"/>
              </a:rPr>
              <a:t>) ); </a:t>
            </a:r>
            <a:r>
              <a:rPr lang="en-US" sz="1600" b="1" dirty="0">
                <a:latin typeface="Courier New" pitchFamily="49" charset="0"/>
                <a:cs typeface="Courier New" pitchFamily="49" charset="0"/>
              </a:rPr>
              <a:t/>
            </a:r>
            <a:br>
              <a:rPr lang="en-US" sz="1600" b="1" dirty="0">
                <a:latin typeface="Courier New" pitchFamily="49" charset="0"/>
                <a:cs typeface="Courier New" pitchFamily="49" charset="0"/>
              </a:rPr>
            </a:br>
            <a:endParaRPr lang="en-US" sz="1600" b="1" dirty="0" smtClean="0">
              <a:latin typeface="Courier New" pitchFamily="49" charset="0"/>
              <a:cs typeface="Courier New" pitchFamily="49" charset="0"/>
            </a:endParaRPr>
          </a:p>
          <a:p>
            <a:pPr lvl="0" defTabSz="914400" eaLnBrk="0" fontAlgn="base" hangingPunct="0">
              <a:spcBef>
                <a:spcPct val="0"/>
              </a:spcBef>
              <a:spcAft>
                <a:spcPct val="0"/>
              </a:spcAft>
            </a:pPr>
            <a:r>
              <a:rPr lang="en-US" sz="1600" b="1" dirty="0">
                <a:solidFill>
                  <a:srgbClr val="808000"/>
                </a:solidFill>
                <a:latin typeface="Courier New" pitchFamily="49" charset="0"/>
                <a:cs typeface="Courier New" pitchFamily="49" charset="0"/>
              </a:rPr>
              <a:t> </a:t>
            </a:r>
            <a:r>
              <a:rPr lang="en-US" sz="1600" b="1" dirty="0" smtClean="0">
                <a:solidFill>
                  <a:srgbClr val="808000"/>
                </a:solidFill>
                <a:latin typeface="Courier New" pitchFamily="49" charset="0"/>
                <a:cs typeface="Courier New" pitchFamily="49" charset="0"/>
              </a:rPr>
              <a:t>   </a:t>
            </a:r>
            <a:r>
              <a:rPr lang="en-US" sz="1600" b="1" dirty="0">
                <a:solidFill>
                  <a:srgbClr val="CC7832"/>
                </a:solidFill>
                <a:latin typeface="Courier New" panose="02070309020205020404" pitchFamily="49" charset="0"/>
                <a:cs typeface="Courier New" panose="02070309020205020404" pitchFamily="49" charset="0"/>
              </a:rPr>
              <a:t>return</a:t>
            </a:r>
            <a:r>
              <a:rPr lang="en-US" sz="1600" b="1" dirty="0" smtClean="0">
                <a:solidFill>
                  <a:srgbClr val="C0C0C0"/>
                </a:solidFill>
                <a:latin typeface="Courier New" pitchFamily="49" charset="0"/>
                <a:cs typeface="Courier New" pitchFamily="49" charset="0"/>
              </a:rPr>
              <a:t> </a:t>
            </a:r>
            <a:r>
              <a:rPr lang="en-US" sz="1600" b="1" dirty="0">
                <a:solidFill>
                  <a:srgbClr val="A9B7C6"/>
                </a:solidFill>
                <a:latin typeface="Courier New" panose="02070309020205020404" pitchFamily="49" charset="0"/>
                <a:cs typeface="Courier New" panose="02070309020205020404" pitchFamily="49" charset="0"/>
              </a:rPr>
              <a:t>cache.at(row);</a:t>
            </a:r>
          </a:p>
          <a:p>
            <a:pPr defTabSz="914400" eaLnBrk="0" fontAlgn="base" hangingPunct="0">
              <a:spcBef>
                <a:spcPct val="0"/>
              </a:spcBef>
              <a:spcAft>
                <a:spcPct val="0"/>
              </a:spcAft>
            </a:pPr>
            <a:r>
              <a:rPr lang="en-US" sz="1600" b="1" dirty="0">
                <a:solidFill>
                  <a:srgbClr val="A9B7C6"/>
                </a:solidFill>
                <a:latin typeface="Courier New" panose="02070309020205020404" pitchFamily="49" charset="0"/>
                <a:cs typeface="Courier New" panose="02070309020205020404" pitchFamily="49" charset="0"/>
              </a:rPr>
              <a:t>}</a:t>
            </a:r>
            <a:endParaRPr lang="en-US" altLang="en-US" sz="1600" b="1" dirty="0">
              <a:solidFill>
                <a:srgbClr val="A9B7C6"/>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4880074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QPAIR</a:t>
            </a:r>
            <a:endParaRPr lang="en-US" dirty="0">
              <a:solidFill>
                <a:schemeClr val="accent1"/>
              </a:solidFill>
            </a:endParaRPr>
          </a:p>
        </p:txBody>
      </p:sp>
      <p:sp>
        <p:nvSpPr>
          <p:cNvPr id="5" name="Content Placeholder 4"/>
          <p:cNvSpPr>
            <a:spLocks noGrp="1"/>
          </p:cNvSpPr>
          <p:nvPr>
            <p:ph sz="quarter" idx="11"/>
          </p:nvPr>
        </p:nvSpPr>
        <p:spPr>
          <a:xfrm>
            <a:off x="286941" y="897732"/>
            <a:ext cx="4056459" cy="4099718"/>
          </a:xfrm>
        </p:spPr>
        <p:txBody>
          <a:bodyPr>
            <a:normAutofit/>
          </a:bodyPr>
          <a:lstStyle/>
          <a:p>
            <a:r>
              <a:rPr lang="en-US" dirty="0" err="1" smtClean="0">
                <a:solidFill>
                  <a:schemeClr val="accent3"/>
                </a:solidFill>
              </a:rPr>
              <a:t>QPair</a:t>
            </a:r>
            <a:r>
              <a:rPr lang="en-US" dirty="0" smtClean="0">
                <a:solidFill>
                  <a:schemeClr val="accent3"/>
                </a:solidFill>
              </a:rPr>
              <a:t>&lt;T1,T2&gt; </a:t>
            </a:r>
            <a:r>
              <a:rPr lang="en-US" dirty="0" smtClean="0">
                <a:solidFill>
                  <a:schemeClr val="accent1"/>
                </a:solidFill>
              </a:rPr>
              <a:t>– Qt implementation of a pair of objects.</a:t>
            </a:r>
          </a:p>
          <a:p>
            <a:r>
              <a:rPr lang="en-US" dirty="0" smtClean="0">
                <a:solidFill>
                  <a:schemeClr val="accent1"/>
                </a:solidFill>
              </a:rPr>
              <a:t>Template </a:t>
            </a:r>
            <a:r>
              <a:rPr lang="en-US" dirty="0">
                <a:solidFill>
                  <a:schemeClr val="accent1"/>
                </a:solidFill>
              </a:rPr>
              <a:t>data types </a:t>
            </a:r>
            <a:r>
              <a:rPr lang="en-US" dirty="0" smtClean="0">
                <a:solidFill>
                  <a:schemeClr val="accent1"/>
                </a:solidFill>
              </a:rPr>
              <a:t>T1 </a:t>
            </a:r>
            <a:r>
              <a:rPr lang="en-US" dirty="0">
                <a:solidFill>
                  <a:schemeClr val="accent1"/>
                </a:solidFill>
              </a:rPr>
              <a:t>and </a:t>
            </a:r>
            <a:r>
              <a:rPr lang="en-US" dirty="0" smtClean="0">
                <a:solidFill>
                  <a:schemeClr val="accent1"/>
                </a:solidFill>
              </a:rPr>
              <a:t>T2 </a:t>
            </a:r>
            <a:r>
              <a:rPr lang="en-US" dirty="0">
                <a:solidFill>
                  <a:schemeClr val="accent1"/>
                </a:solidFill>
              </a:rPr>
              <a:t>must be assignable data </a:t>
            </a:r>
            <a:r>
              <a:rPr lang="en-US" dirty="0" smtClean="0">
                <a:solidFill>
                  <a:schemeClr val="accent1"/>
                </a:solidFill>
              </a:rPr>
              <a:t>types.</a:t>
            </a:r>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defTabSz="914400" eaLnBrk="0" fontAlgn="base" hangingPunct="0">
              <a:spcBef>
                <a:spcPct val="0"/>
              </a:spcBef>
              <a:spcAft>
                <a:spcPct val="0"/>
              </a:spcAft>
            </a:pPr>
            <a:r>
              <a:rPr lang="en-US" sz="1800" b="1" dirty="0" err="1" smtClean="0">
                <a:solidFill>
                  <a:srgbClr val="9876AA"/>
                </a:solidFill>
                <a:latin typeface="Courier New" panose="02070309020205020404" pitchFamily="49" charset="0"/>
                <a:cs typeface="Courier New" panose="02070309020205020404" pitchFamily="49" charset="0"/>
              </a:rPr>
              <a:t>QPair</a:t>
            </a:r>
            <a:r>
              <a:rPr lang="en-US" sz="1800" b="1" dirty="0" smtClean="0">
                <a:solidFill>
                  <a:srgbClr val="A9B7C6"/>
                </a:solidFill>
                <a:latin typeface="Courier New" panose="02070309020205020404" pitchFamily="49" charset="0"/>
                <a:cs typeface="Courier New" panose="02070309020205020404" pitchFamily="49" charset="0"/>
              </a:rPr>
              <a:t>&lt;</a:t>
            </a:r>
            <a:r>
              <a:rPr lang="en-US" sz="1800" b="1" dirty="0" err="1" smtClean="0">
                <a:solidFill>
                  <a:srgbClr val="9876AA"/>
                </a:solidFill>
                <a:latin typeface="Courier New" panose="02070309020205020404" pitchFamily="49" charset="0"/>
                <a:cs typeface="Courier New" panose="02070309020205020404" pitchFamily="49" charset="0"/>
              </a:rPr>
              <a:t>QString</a:t>
            </a:r>
            <a:r>
              <a:rPr lang="en-US" sz="1800" b="1" dirty="0">
                <a:solidFill>
                  <a:srgbClr val="A9B7C6"/>
                </a:solidFill>
                <a:latin typeface="Courier New" panose="02070309020205020404" pitchFamily="49" charset="0"/>
                <a:cs typeface="Courier New" panose="02070309020205020404" pitchFamily="49" charset="0"/>
              </a:rPr>
              <a:t>,</a:t>
            </a:r>
            <a:r>
              <a:rPr lang="en-US" sz="1800" b="1" dirty="0">
                <a:solidFill>
                  <a:srgbClr val="C0C0C0"/>
                </a:solidFill>
                <a:latin typeface="Courier New" pitchFamily="49" charset="0"/>
                <a:cs typeface="Courier New" pitchFamily="49" charset="0"/>
              </a:rPr>
              <a:t> </a:t>
            </a:r>
            <a:r>
              <a:rPr lang="en-US" sz="1800" b="1" dirty="0">
                <a:solidFill>
                  <a:srgbClr val="CC7832"/>
                </a:solidFill>
                <a:latin typeface="Courier New" panose="02070309020205020404" pitchFamily="49" charset="0"/>
                <a:cs typeface="Courier New" panose="02070309020205020404" pitchFamily="49" charset="0"/>
              </a:rPr>
              <a:t>double</a:t>
            </a:r>
            <a:r>
              <a:rPr lang="en-US" sz="1800" b="1" dirty="0">
                <a:solidFill>
                  <a:srgbClr val="A9B7C6"/>
                </a:solidFill>
                <a:latin typeface="Courier New" panose="02070309020205020404" pitchFamily="49" charset="0"/>
                <a:cs typeface="Courier New" panose="02070309020205020404" pitchFamily="49" charset="0"/>
              </a:rPr>
              <a:t>&gt; pair; </a:t>
            </a:r>
            <a:r>
              <a:rPr lang="en-US" sz="1800" b="1" dirty="0">
                <a:latin typeface="Courier New" pitchFamily="49" charset="0"/>
                <a:cs typeface="Courier New" pitchFamily="49" charset="0"/>
              </a:rPr>
              <a:t/>
            </a:r>
            <a:br>
              <a:rPr lang="en-US" sz="1800" b="1" dirty="0">
                <a:latin typeface="Courier New" pitchFamily="49" charset="0"/>
                <a:cs typeface="Courier New" pitchFamily="49" charset="0"/>
              </a:rPr>
            </a:br>
            <a:endParaRPr lang="en-US" sz="1800" b="1" dirty="0">
              <a:solidFill>
                <a:srgbClr val="A9B7C6"/>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sz="1800" b="1" dirty="0" err="1">
                <a:solidFill>
                  <a:srgbClr val="A9B7C6"/>
                </a:solidFill>
                <a:latin typeface="Courier New" panose="02070309020205020404" pitchFamily="49" charset="0"/>
                <a:cs typeface="Courier New" panose="02070309020205020404" pitchFamily="49" charset="0"/>
              </a:rPr>
              <a:t>pair.</a:t>
            </a:r>
            <a:r>
              <a:rPr lang="en-US" sz="1800" b="1" dirty="0" err="1" smtClean="0">
                <a:solidFill>
                  <a:schemeClr val="accent4"/>
                </a:solidFill>
                <a:latin typeface="Courier New" pitchFamily="49" charset="0"/>
                <a:cs typeface="Courier New" pitchFamily="49" charset="0"/>
              </a:rPr>
              <a:t>first</a:t>
            </a:r>
            <a:r>
              <a:rPr lang="en-US" sz="1800" b="1" dirty="0" smtClean="0">
                <a:solidFill>
                  <a:srgbClr val="C0C0C0"/>
                </a:solidFill>
                <a:latin typeface="Courier New" pitchFamily="49" charset="0"/>
                <a:cs typeface="Courier New" pitchFamily="49" charset="0"/>
              </a:rPr>
              <a:t> </a:t>
            </a:r>
            <a:r>
              <a:rPr lang="en-US" sz="1800" b="1" dirty="0">
                <a:solidFill>
                  <a:srgbClr val="A9B7C6"/>
                </a:solidFill>
                <a:latin typeface="Courier New" panose="02070309020205020404" pitchFamily="49" charset="0"/>
                <a:cs typeface="Courier New" panose="02070309020205020404" pitchFamily="49" charset="0"/>
              </a:rPr>
              <a:t>=</a:t>
            </a:r>
            <a:r>
              <a:rPr lang="en-US" sz="1800" b="1" dirty="0">
                <a:solidFill>
                  <a:srgbClr val="C0C0C0"/>
                </a:solidFill>
                <a:latin typeface="Courier New" pitchFamily="49" charset="0"/>
                <a:cs typeface="Courier New" pitchFamily="49" charset="0"/>
              </a:rPr>
              <a:t> </a:t>
            </a:r>
            <a:r>
              <a:rPr lang="en-US" sz="1800" b="1" dirty="0">
                <a:solidFill>
                  <a:srgbClr val="6A8759"/>
                </a:solidFill>
                <a:latin typeface="Courier New" panose="02070309020205020404" pitchFamily="49" charset="0"/>
                <a:cs typeface="Courier New" panose="02070309020205020404" pitchFamily="49" charset="0"/>
              </a:rPr>
              <a:t>"pi"</a:t>
            </a:r>
            <a:r>
              <a:rPr lang="en-US" sz="18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800" b="1" dirty="0" err="1">
                <a:solidFill>
                  <a:srgbClr val="A9B7C6"/>
                </a:solidFill>
                <a:latin typeface="Courier New" panose="02070309020205020404" pitchFamily="49" charset="0"/>
                <a:cs typeface="Courier New" panose="02070309020205020404" pitchFamily="49" charset="0"/>
              </a:rPr>
              <a:t>pair.</a:t>
            </a:r>
            <a:r>
              <a:rPr lang="en-US" sz="1800" b="1" dirty="0" err="1" smtClean="0">
                <a:solidFill>
                  <a:schemeClr val="accent4"/>
                </a:solidFill>
                <a:latin typeface="Courier New" pitchFamily="49" charset="0"/>
                <a:cs typeface="Courier New" pitchFamily="49" charset="0"/>
              </a:rPr>
              <a:t>second</a:t>
            </a:r>
            <a:r>
              <a:rPr lang="en-US" sz="1800" b="1" dirty="0" smtClean="0">
                <a:solidFill>
                  <a:srgbClr val="C0C0C0"/>
                </a:solidFill>
                <a:latin typeface="Courier New" pitchFamily="49" charset="0"/>
                <a:cs typeface="Courier New" pitchFamily="49" charset="0"/>
              </a:rPr>
              <a:t> </a:t>
            </a:r>
            <a:r>
              <a:rPr lang="en-US" sz="1800" b="1" dirty="0">
                <a:solidFill>
                  <a:srgbClr val="A9B7C6"/>
                </a:solidFill>
                <a:latin typeface="Courier New" panose="02070309020205020404" pitchFamily="49" charset="0"/>
                <a:cs typeface="Courier New" panose="02070309020205020404" pitchFamily="49" charset="0"/>
              </a:rPr>
              <a:t>= </a:t>
            </a:r>
            <a:r>
              <a:rPr lang="en-US" sz="1800" b="1" dirty="0">
                <a:solidFill>
                  <a:srgbClr val="6897BB"/>
                </a:solidFill>
                <a:latin typeface="Courier New" panose="02070309020205020404" pitchFamily="49" charset="0"/>
                <a:cs typeface="Courier New" panose="02070309020205020404" pitchFamily="49" charset="0"/>
              </a:rPr>
              <a:t>3.14159265358</a:t>
            </a:r>
            <a:r>
              <a:rPr lang="en-US" sz="1800" b="1" dirty="0">
                <a:solidFill>
                  <a:srgbClr val="A9B7C6"/>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10374864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QBITARRAY</a:t>
            </a:r>
            <a:endParaRPr lang="en-US" dirty="0">
              <a:solidFill>
                <a:schemeClr val="accent1"/>
              </a:solidFill>
            </a:endParaRPr>
          </a:p>
        </p:txBody>
      </p:sp>
      <p:sp>
        <p:nvSpPr>
          <p:cNvPr id="5" name="Content Placeholder 4"/>
          <p:cNvSpPr>
            <a:spLocks noGrp="1"/>
          </p:cNvSpPr>
          <p:nvPr>
            <p:ph sz="quarter" idx="11"/>
          </p:nvPr>
        </p:nvSpPr>
        <p:spPr>
          <a:xfrm>
            <a:off x="286941" y="897732"/>
            <a:ext cx="4056459" cy="4099718"/>
          </a:xfrm>
        </p:spPr>
        <p:txBody>
          <a:bodyPr>
            <a:normAutofit/>
          </a:bodyPr>
          <a:lstStyle/>
          <a:p>
            <a:r>
              <a:rPr lang="en-US" dirty="0" err="1" smtClean="0">
                <a:solidFill>
                  <a:schemeClr val="accent3"/>
                </a:solidFill>
              </a:rPr>
              <a:t>QBitArray</a:t>
            </a:r>
            <a:r>
              <a:rPr lang="en-US" dirty="0" smtClean="0">
                <a:solidFill>
                  <a:schemeClr val="accent3"/>
                </a:solidFill>
              </a:rPr>
              <a:t> </a:t>
            </a:r>
            <a:r>
              <a:rPr lang="en-US" dirty="0" smtClean="0">
                <a:solidFill>
                  <a:schemeClr val="accent1"/>
                </a:solidFill>
              </a:rPr>
              <a:t>– implementation of an array of bits.</a:t>
            </a:r>
          </a:p>
          <a:p>
            <a:r>
              <a:rPr lang="en-US" dirty="0" smtClean="0">
                <a:solidFill>
                  <a:schemeClr val="accent1"/>
                </a:solidFill>
              </a:rPr>
              <a:t>Reduce memory usage.</a:t>
            </a:r>
          </a:p>
          <a:p>
            <a:r>
              <a:rPr lang="en-US" dirty="0" smtClean="0">
                <a:solidFill>
                  <a:schemeClr val="accent1"/>
                </a:solidFill>
              </a:rPr>
              <a:t>Provides AND, OR, XOR, NOT operators. </a:t>
            </a:r>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defTabSz="914400" eaLnBrk="0" fontAlgn="base" hangingPunct="0">
              <a:spcBef>
                <a:spcPct val="0"/>
              </a:spcBef>
              <a:spcAft>
                <a:spcPct val="0"/>
              </a:spcAft>
            </a:pPr>
            <a:r>
              <a:rPr lang="en-US" sz="2000" b="1" dirty="0" err="1" smtClean="0">
                <a:solidFill>
                  <a:srgbClr val="9876AA"/>
                </a:solidFill>
                <a:latin typeface="Courier New" panose="02070309020205020404" pitchFamily="49" charset="0"/>
                <a:cs typeface="Courier New" panose="02070309020205020404" pitchFamily="49" charset="0"/>
              </a:rPr>
              <a:t>QBitArray</a:t>
            </a:r>
            <a:r>
              <a:rPr lang="en-US" sz="2000" b="1" dirty="0" smtClean="0">
                <a:solidFill>
                  <a:srgbClr val="C0C0C0"/>
                </a:solidFill>
                <a:latin typeface="Courier New" pitchFamily="49" charset="0"/>
                <a:cs typeface="Courier New" pitchFamily="49" charset="0"/>
              </a:rPr>
              <a:t> </a:t>
            </a:r>
            <a:r>
              <a:rPr lang="en-US" sz="2000" b="1" dirty="0" err="1">
                <a:solidFill>
                  <a:srgbClr val="A9B7C6"/>
                </a:solidFill>
                <a:latin typeface="Courier New" panose="02070309020205020404" pitchFamily="49" charset="0"/>
                <a:cs typeface="Courier New" panose="02070309020205020404" pitchFamily="49" charset="0"/>
              </a:rPr>
              <a:t>ba</a:t>
            </a:r>
            <a:r>
              <a:rPr lang="en-US" sz="20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2000" b="1" dirty="0" err="1">
                <a:solidFill>
                  <a:srgbClr val="A9B7C6"/>
                </a:solidFill>
                <a:latin typeface="Courier New" panose="02070309020205020404" pitchFamily="49" charset="0"/>
                <a:cs typeface="Courier New" panose="02070309020205020404" pitchFamily="49" charset="0"/>
              </a:rPr>
              <a:t>ba.resize</a:t>
            </a:r>
            <a:r>
              <a:rPr lang="en-US" sz="2000" b="1" dirty="0">
                <a:solidFill>
                  <a:srgbClr val="A9B7C6"/>
                </a:solidFill>
                <a:latin typeface="Courier New" panose="02070309020205020404" pitchFamily="49" charset="0"/>
                <a:cs typeface="Courier New" panose="02070309020205020404" pitchFamily="49" charset="0"/>
              </a:rPr>
              <a:t>(</a:t>
            </a:r>
            <a:r>
              <a:rPr lang="en-US" sz="2000" b="1" dirty="0">
                <a:solidFill>
                  <a:srgbClr val="6897BB"/>
                </a:solidFill>
                <a:latin typeface="Courier New" panose="02070309020205020404" pitchFamily="49" charset="0"/>
                <a:cs typeface="Courier New" panose="02070309020205020404" pitchFamily="49" charset="0"/>
              </a:rPr>
              <a:t>3</a:t>
            </a:r>
            <a:r>
              <a:rPr lang="en-US" sz="20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2000" b="1" dirty="0" err="1">
                <a:solidFill>
                  <a:srgbClr val="A9B7C6"/>
                </a:solidFill>
                <a:latin typeface="Courier New" panose="02070309020205020404" pitchFamily="49" charset="0"/>
                <a:cs typeface="Courier New" panose="02070309020205020404" pitchFamily="49" charset="0"/>
              </a:rPr>
              <a:t>ba</a:t>
            </a:r>
            <a:r>
              <a:rPr lang="en-US" sz="2000" b="1" dirty="0">
                <a:solidFill>
                  <a:srgbClr val="A9B7C6"/>
                </a:solidFill>
                <a:latin typeface="Courier New" panose="02070309020205020404" pitchFamily="49" charset="0"/>
                <a:cs typeface="Courier New" panose="02070309020205020404" pitchFamily="49" charset="0"/>
              </a:rPr>
              <a:t>[0] =</a:t>
            </a:r>
            <a:r>
              <a:rPr lang="en-US" sz="2000" b="1" dirty="0">
                <a:solidFill>
                  <a:srgbClr val="C0C0C0"/>
                </a:solidFill>
                <a:latin typeface="Courier New" pitchFamily="49" charset="0"/>
                <a:cs typeface="Courier New" pitchFamily="49" charset="0"/>
              </a:rPr>
              <a:t> </a:t>
            </a:r>
            <a:r>
              <a:rPr lang="en-US" sz="2000" b="1" dirty="0">
                <a:solidFill>
                  <a:srgbClr val="CC7832"/>
                </a:solidFill>
                <a:latin typeface="Courier New" panose="02070309020205020404" pitchFamily="49" charset="0"/>
                <a:cs typeface="Courier New" panose="02070309020205020404" pitchFamily="49" charset="0"/>
              </a:rPr>
              <a:t>true</a:t>
            </a:r>
            <a:r>
              <a:rPr lang="en-US" sz="20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2000" b="1" dirty="0" err="1">
                <a:solidFill>
                  <a:srgbClr val="A9B7C6"/>
                </a:solidFill>
                <a:latin typeface="Courier New" panose="02070309020205020404" pitchFamily="49" charset="0"/>
                <a:cs typeface="Courier New" panose="02070309020205020404" pitchFamily="49" charset="0"/>
              </a:rPr>
              <a:t>ba</a:t>
            </a:r>
            <a:r>
              <a:rPr lang="en-US" sz="2000" b="1" dirty="0">
                <a:solidFill>
                  <a:srgbClr val="A9B7C6"/>
                </a:solidFill>
                <a:latin typeface="Courier New" panose="02070309020205020404" pitchFamily="49" charset="0"/>
                <a:cs typeface="Courier New" panose="02070309020205020404" pitchFamily="49" charset="0"/>
              </a:rPr>
              <a:t>[</a:t>
            </a:r>
            <a:r>
              <a:rPr lang="en-US" sz="2000" b="1" dirty="0">
                <a:solidFill>
                  <a:srgbClr val="6897BB"/>
                </a:solidFill>
                <a:latin typeface="Courier New" panose="02070309020205020404" pitchFamily="49" charset="0"/>
                <a:cs typeface="Courier New" panose="02070309020205020404" pitchFamily="49" charset="0"/>
              </a:rPr>
              <a:t>1</a:t>
            </a:r>
            <a:r>
              <a:rPr lang="en-US" sz="2000" b="1" dirty="0">
                <a:solidFill>
                  <a:srgbClr val="A9B7C6"/>
                </a:solidFill>
                <a:latin typeface="Courier New" panose="02070309020205020404" pitchFamily="49" charset="0"/>
                <a:cs typeface="Courier New" panose="02070309020205020404" pitchFamily="49" charset="0"/>
              </a:rPr>
              <a:t>] = </a:t>
            </a:r>
            <a:r>
              <a:rPr lang="en-US" sz="2000" b="1" dirty="0">
                <a:solidFill>
                  <a:srgbClr val="CC7832"/>
                </a:solidFill>
                <a:latin typeface="Courier New" panose="02070309020205020404" pitchFamily="49" charset="0"/>
                <a:cs typeface="Courier New" panose="02070309020205020404" pitchFamily="49" charset="0"/>
              </a:rPr>
              <a:t>false</a:t>
            </a:r>
            <a:r>
              <a:rPr lang="en-US" sz="20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2000" b="1" dirty="0" err="1">
                <a:solidFill>
                  <a:srgbClr val="A9B7C6"/>
                </a:solidFill>
                <a:latin typeface="Courier New" panose="02070309020205020404" pitchFamily="49" charset="0"/>
                <a:cs typeface="Courier New" panose="02070309020205020404" pitchFamily="49" charset="0"/>
              </a:rPr>
              <a:t>ba</a:t>
            </a:r>
            <a:r>
              <a:rPr lang="en-US" sz="2000" b="1" dirty="0">
                <a:solidFill>
                  <a:srgbClr val="A9B7C6"/>
                </a:solidFill>
                <a:latin typeface="Courier New" panose="02070309020205020404" pitchFamily="49" charset="0"/>
                <a:cs typeface="Courier New" panose="02070309020205020404" pitchFamily="49" charset="0"/>
              </a:rPr>
              <a:t>[</a:t>
            </a:r>
            <a:r>
              <a:rPr lang="en-US" sz="2000" b="1" dirty="0">
                <a:solidFill>
                  <a:srgbClr val="6897BB"/>
                </a:solidFill>
                <a:latin typeface="Courier New" panose="02070309020205020404" pitchFamily="49" charset="0"/>
                <a:cs typeface="Courier New" panose="02070309020205020404" pitchFamily="49" charset="0"/>
              </a:rPr>
              <a:t>2</a:t>
            </a:r>
            <a:r>
              <a:rPr lang="en-US" sz="2000" b="1" dirty="0">
                <a:solidFill>
                  <a:srgbClr val="A9B7C6"/>
                </a:solidFill>
                <a:latin typeface="Courier New" panose="02070309020205020404" pitchFamily="49" charset="0"/>
                <a:cs typeface="Courier New" panose="02070309020205020404" pitchFamily="49" charset="0"/>
              </a:rPr>
              <a:t>] = </a:t>
            </a:r>
            <a:r>
              <a:rPr lang="en-US" sz="2000" b="1" dirty="0">
                <a:solidFill>
                  <a:srgbClr val="CC7832"/>
                </a:solidFill>
                <a:latin typeface="Courier New" panose="02070309020205020404" pitchFamily="49" charset="0"/>
                <a:cs typeface="Courier New" panose="02070309020205020404" pitchFamily="49" charset="0"/>
              </a:rPr>
              <a:t>true</a:t>
            </a:r>
            <a:r>
              <a:rPr lang="en-US" sz="20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endParaRPr lang="en-US" sz="2000" b="1" dirty="0" smtClean="0">
              <a:solidFill>
                <a:srgbClr val="800080"/>
              </a:solidFill>
              <a:latin typeface="Courier New" pitchFamily="49" charset="0"/>
              <a:cs typeface="Courier New" pitchFamily="49" charset="0"/>
            </a:endParaRPr>
          </a:p>
          <a:p>
            <a:pPr defTabSz="914400" eaLnBrk="0" fontAlgn="base" hangingPunct="0">
              <a:spcBef>
                <a:spcPct val="0"/>
              </a:spcBef>
              <a:spcAft>
                <a:spcPct val="0"/>
              </a:spcAft>
            </a:pPr>
            <a:r>
              <a:rPr lang="en-US" sz="2000" b="1" dirty="0" err="1">
                <a:solidFill>
                  <a:srgbClr val="9876AA"/>
                </a:solidFill>
                <a:latin typeface="Courier New" panose="02070309020205020404" pitchFamily="49" charset="0"/>
                <a:cs typeface="Courier New" panose="02070309020205020404" pitchFamily="49" charset="0"/>
              </a:rPr>
              <a:t>QBitArray</a:t>
            </a:r>
            <a:r>
              <a:rPr lang="en-US" sz="2000" b="1" dirty="0" smtClean="0">
                <a:solidFill>
                  <a:srgbClr val="C0C0C0"/>
                </a:solidFill>
                <a:latin typeface="Courier New" pitchFamily="49" charset="0"/>
                <a:cs typeface="Courier New" pitchFamily="49" charset="0"/>
              </a:rPr>
              <a:t> </a:t>
            </a:r>
            <a:r>
              <a:rPr lang="en-US" sz="2000" b="1" dirty="0" err="1">
                <a:solidFill>
                  <a:srgbClr val="A9B7C6"/>
                </a:solidFill>
                <a:latin typeface="Courier New" panose="02070309020205020404" pitchFamily="49" charset="0"/>
                <a:cs typeface="Courier New" panose="02070309020205020404" pitchFamily="49" charset="0"/>
              </a:rPr>
              <a:t>ba</a:t>
            </a:r>
            <a:r>
              <a:rPr lang="en-US" sz="2000" b="1" dirty="0">
                <a:solidFill>
                  <a:srgbClr val="A9B7C6"/>
                </a:solidFill>
                <a:latin typeface="Courier New" panose="02070309020205020404" pitchFamily="49" charset="0"/>
                <a:cs typeface="Courier New" panose="02070309020205020404" pitchFamily="49" charset="0"/>
              </a:rPr>
              <a:t>(</a:t>
            </a:r>
            <a:r>
              <a:rPr lang="en-US" sz="2000" b="1" dirty="0">
                <a:solidFill>
                  <a:srgbClr val="6897BB"/>
                </a:solidFill>
                <a:latin typeface="Courier New" panose="02070309020205020404" pitchFamily="49" charset="0"/>
                <a:cs typeface="Courier New" panose="02070309020205020404" pitchFamily="49" charset="0"/>
              </a:rPr>
              <a:t>3</a:t>
            </a:r>
            <a:r>
              <a:rPr lang="en-US" sz="20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2000" b="1" dirty="0" err="1">
                <a:solidFill>
                  <a:srgbClr val="A9B7C6"/>
                </a:solidFill>
                <a:latin typeface="Courier New" panose="02070309020205020404" pitchFamily="49" charset="0"/>
                <a:cs typeface="Courier New" panose="02070309020205020404" pitchFamily="49" charset="0"/>
              </a:rPr>
              <a:t>ba.setBit</a:t>
            </a:r>
            <a:r>
              <a:rPr lang="en-US" sz="2000" b="1" dirty="0">
                <a:solidFill>
                  <a:srgbClr val="A9B7C6"/>
                </a:solidFill>
                <a:latin typeface="Courier New" panose="02070309020205020404" pitchFamily="49" charset="0"/>
                <a:cs typeface="Courier New" panose="02070309020205020404" pitchFamily="49" charset="0"/>
              </a:rPr>
              <a:t>(</a:t>
            </a:r>
            <a:r>
              <a:rPr lang="en-US" sz="2000" b="1" dirty="0">
                <a:solidFill>
                  <a:srgbClr val="6897BB"/>
                </a:solidFill>
                <a:latin typeface="Courier New" panose="02070309020205020404" pitchFamily="49" charset="0"/>
                <a:cs typeface="Courier New" panose="02070309020205020404" pitchFamily="49" charset="0"/>
              </a:rPr>
              <a:t>0</a:t>
            </a:r>
            <a:r>
              <a:rPr lang="en-US" sz="2000" b="1" dirty="0">
                <a:solidFill>
                  <a:srgbClr val="A9B7C6"/>
                </a:solidFill>
                <a:latin typeface="Courier New" panose="02070309020205020404" pitchFamily="49" charset="0"/>
                <a:cs typeface="Courier New" panose="02070309020205020404" pitchFamily="49" charset="0"/>
              </a:rPr>
              <a:t>,</a:t>
            </a:r>
            <a:r>
              <a:rPr lang="en-US" sz="2000" b="1" dirty="0">
                <a:solidFill>
                  <a:srgbClr val="C0C0C0"/>
                </a:solidFill>
                <a:latin typeface="Courier New" pitchFamily="49" charset="0"/>
                <a:cs typeface="Courier New" pitchFamily="49" charset="0"/>
              </a:rPr>
              <a:t> </a:t>
            </a:r>
            <a:r>
              <a:rPr lang="en-US" sz="2000" b="1" dirty="0">
                <a:solidFill>
                  <a:srgbClr val="CC7832"/>
                </a:solidFill>
                <a:latin typeface="Courier New" panose="02070309020205020404" pitchFamily="49" charset="0"/>
                <a:cs typeface="Courier New" panose="02070309020205020404" pitchFamily="49" charset="0"/>
              </a:rPr>
              <a:t>true</a:t>
            </a:r>
            <a:r>
              <a:rPr lang="en-US" sz="20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2000" b="1" dirty="0" err="1">
                <a:solidFill>
                  <a:srgbClr val="A9B7C6"/>
                </a:solidFill>
                <a:latin typeface="Courier New" panose="02070309020205020404" pitchFamily="49" charset="0"/>
                <a:cs typeface="Courier New" panose="02070309020205020404" pitchFamily="49" charset="0"/>
              </a:rPr>
              <a:t>ba.</a:t>
            </a:r>
            <a:r>
              <a:rPr lang="en-US" sz="2000" b="1" dirty="0" err="1" smtClean="0">
                <a:solidFill>
                  <a:srgbClr val="C0C0C0"/>
                </a:solidFill>
                <a:latin typeface="Courier New" pitchFamily="49" charset="0"/>
                <a:cs typeface="Courier New" pitchFamily="49" charset="0"/>
              </a:rPr>
              <a:t>setBit</a:t>
            </a:r>
            <a:r>
              <a:rPr lang="en-US" sz="2000" b="1" dirty="0">
                <a:solidFill>
                  <a:srgbClr val="A9B7C6"/>
                </a:solidFill>
                <a:latin typeface="Courier New" panose="02070309020205020404" pitchFamily="49" charset="0"/>
                <a:cs typeface="Courier New" panose="02070309020205020404" pitchFamily="49" charset="0"/>
              </a:rPr>
              <a:t>(</a:t>
            </a:r>
            <a:r>
              <a:rPr lang="en-US" sz="2000" b="1" dirty="0">
                <a:solidFill>
                  <a:srgbClr val="6897BB"/>
                </a:solidFill>
                <a:latin typeface="Courier New" panose="02070309020205020404" pitchFamily="49" charset="0"/>
                <a:cs typeface="Courier New" panose="02070309020205020404" pitchFamily="49" charset="0"/>
              </a:rPr>
              <a:t>1</a:t>
            </a:r>
            <a:r>
              <a:rPr lang="en-US" sz="2000" b="1" dirty="0">
                <a:solidFill>
                  <a:srgbClr val="A9B7C6"/>
                </a:solidFill>
                <a:latin typeface="Courier New" panose="02070309020205020404" pitchFamily="49" charset="0"/>
                <a:cs typeface="Courier New" panose="02070309020205020404" pitchFamily="49" charset="0"/>
              </a:rPr>
              <a:t>,</a:t>
            </a:r>
            <a:r>
              <a:rPr lang="en-US" sz="2000" b="1" dirty="0">
                <a:solidFill>
                  <a:srgbClr val="C0C0C0"/>
                </a:solidFill>
                <a:latin typeface="Courier New" pitchFamily="49" charset="0"/>
                <a:cs typeface="Courier New" pitchFamily="49" charset="0"/>
              </a:rPr>
              <a:t> </a:t>
            </a:r>
            <a:r>
              <a:rPr lang="en-US" sz="2000" b="1" dirty="0">
                <a:solidFill>
                  <a:srgbClr val="CC7832"/>
                </a:solidFill>
                <a:latin typeface="Courier New" panose="02070309020205020404" pitchFamily="49" charset="0"/>
                <a:cs typeface="Courier New" panose="02070309020205020404" pitchFamily="49" charset="0"/>
              </a:rPr>
              <a:t>false</a:t>
            </a:r>
            <a:r>
              <a:rPr lang="en-US" sz="20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2000" b="1" dirty="0" err="1">
                <a:solidFill>
                  <a:srgbClr val="A9B7C6"/>
                </a:solidFill>
                <a:latin typeface="Courier New" panose="02070309020205020404" pitchFamily="49" charset="0"/>
                <a:cs typeface="Courier New" panose="02070309020205020404" pitchFamily="49" charset="0"/>
              </a:rPr>
              <a:t>ba.</a:t>
            </a:r>
            <a:r>
              <a:rPr lang="en-US" sz="2000" b="1" dirty="0" err="1" smtClean="0">
                <a:solidFill>
                  <a:srgbClr val="C0C0C0"/>
                </a:solidFill>
                <a:latin typeface="Courier New" pitchFamily="49" charset="0"/>
                <a:cs typeface="Courier New" pitchFamily="49" charset="0"/>
              </a:rPr>
              <a:t>setBit</a:t>
            </a:r>
            <a:r>
              <a:rPr lang="en-US" sz="2000" b="1" dirty="0">
                <a:solidFill>
                  <a:srgbClr val="A9B7C6"/>
                </a:solidFill>
                <a:latin typeface="Courier New" panose="02070309020205020404" pitchFamily="49" charset="0"/>
                <a:cs typeface="Courier New" panose="02070309020205020404" pitchFamily="49" charset="0"/>
              </a:rPr>
              <a:t>(</a:t>
            </a:r>
            <a:r>
              <a:rPr lang="en-US" sz="2000" b="1" dirty="0">
                <a:solidFill>
                  <a:srgbClr val="6897BB"/>
                </a:solidFill>
                <a:latin typeface="Courier New" panose="02070309020205020404" pitchFamily="49" charset="0"/>
                <a:cs typeface="Courier New" panose="02070309020205020404" pitchFamily="49" charset="0"/>
              </a:rPr>
              <a:t>2</a:t>
            </a:r>
            <a:r>
              <a:rPr lang="en-US" sz="2000" b="1" dirty="0">
                <a:solidFill>
                  <a:srgbClr val="A9B7C6"/>
                </a:solidFill>
                <a:latin typeface="Courier New" panose="02070309020205020404" pitchFamily="49" charset="0"/>
                <a:cs typeface="Courier New" panose="02070309020205020404" pitchFamily="49" charset="0"/>
              </a:rPr>
              <a:t>,</a:t>
            </a:r>
            <a:r>
              <a:rPr lang="en-US" sz="2000" b="1" dirty="0">
                <a:solidFill>
                  <a:srgbClr val="C0C0C0"/>
                </a:solidFill>
                <a:latin typeface="Courier New" pitchFamily="49" charset="0"/>
                <a:cs typeface="Courier New" pitchFamily="49" charset="0"/>
              </a:rPr>
              <a:t> </a:t>
            </a:r>
            <a:r>
              <a:rPr lang="en-US" sz="2000" b="1" dirty="0">
                <a:solidFill>
                  <a:srgbClr val="CC7832"/>
                </a:solidFill>
                <a:latin typeface="Courier New" panose="02070309020205020404" pitchFamily="49" charset="0"/>
                <a:cs typeface="Courier New" panose="02070309020205020404" pitchFamily="49" charset="0"/>
              </a:rPr>
              <a:t>true</a:t>
            </a:r>
            <a:r>
              <a:rPr lang="en-US" sz="2000" b="1" dirty="0">
                <a:solidFill>
                  <a:srgbClr val="A9B7C6"/>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02128234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QBYTEARRAY</a:t>
            </a:r>
            <a:endParaRPr lang="en-US" dirty="0">
              <a:solidFill>
                <a:schemeClr val="accent1"/>
              </a:solidFill>
            </a:endParaRPr>
          </a:p>
        </p:txBody>
      </p:sp>
      <p:sp>
        <p:nvSpPr>
          <p:cNvPr id="5" name="Content Placeholder 4"/>
          <p:cNvSpPr>
            <a:spLocks noGrp="1"/>
          </p:cNvSpPr>
          <p:nvPr>
            <p:ph sz="quarter" idx="11"/>
          </p:nvPr>
        </p:nvSpPr>
        <p:spPr>
          <a:xfrm>
            <a:off x="286941" y="897732"/>
            <a:ext cx="4056459" cy="4099718"/>
          </a:xfrm>
        </p:spPr>
        <p:txBody>
          <a:bodyPr>
            <a:normAutofit/>
          </a:bodyPr>
          <a:lstStyle/>
          <a:p>
            <a:r>
              <a:rPr lang="en-US" dirty="0" err="1" smtClean="0">
                <a:solidFill>
                  <a:schemeClr val="accent3"/>
                </a:solidFill>
              </a:rPr>
              <a:t>QByteArray</a:t>
            </a:r>
            <a:r>
              <a:rPr lang="en-US" dirty="0" smtClean="0">
                <a:solidFill>
                  <a:schemeClr val="accent3"/>
                </a:solidFill>
              </a:rPr>
              <a:t> </a:t>
            </a:r>
            <a:r>
              <a:rPr lang="en-US" dirty="0" smtClean="0">
                <a:solidFill>
                  <a:schemeClr val="accent1"/>
                </a:solidFill>
              </a:rPr>
              <a:t>– implementation of null-terminated 8-bit string.</a:t>
            </a:r>
          </a:p>
          <a:p>
            <a:r>
              <a:rPr lang="en-US" dirty="0" smtClean="0">
                <a:solidFill>
                  <a:schemeClr val="accent1"/>
                </a:solidFill>
              </a:rPr>
              <a:t>Provides some strings operations:</a:t>
            </a:r>
          </a:p>
          <a:p>
            <a:pPr lvl="1"/>
            <a:r>
              <a:rPr lang="en-US" dirty="0" smtClean="0">
                <a:solidFill>
                  <a:schemeClr val="accent1"/>
                </a:solidFill>
              </a:rPr>
              <a:t>Base64 encoding</a:t>
            </a:r>
          </a:p>
          <a:p>
            <a:pPr lvl="1"/>
            <a:r>
              <a:rPr lang="en-US" dirty="0" smtClean="0">
                <a:solidFill>
                  <a:schemeClr val="accent1"/>
                </a:solidFill>
              </a:rPr>
              <a:t>number-string conversions</a:t>
            </a:r>
          </a:p>
          <a:p>
            <a:pPr lvl="1"/>
            <a:r>
              <a:rPr lang="en-US" dirty="0" err="1" smtClean="0">
                <a:solidFill>
                  <a:schemeClr val="accent1"/>
                </a:solidFill>
              </a:rPr>
              <a:t>strcmp</a:t>
            </a:r>
            <a:r>
              <a:rPr lang="en-US" dirty="0" smtClean="0">
                <a:solidFill>
                  <a:schemeClr val="accent1"/>
                </a:solidFill>
              </a:rPr>
              <a:t>, </a:t>
            </a:r>
            <a:r>
              <a:rPr lang="en-US" dirty="0" err="1" smtClean="0">
                <a:solidFill>
                  <a:schemeClr val="accent1"/>
                </a:solidFill>
              </a:rPr>
              <a:t>strcpy</a:t>
            </a:r>
            <a:r>
              <a:rPr lang="en-US" dirty="0" smtClean="0">
                <a:solidFill>
                  <a:schemeClr val="accent1"/>
                </a:solidFill>
              </a:rPr>
              <a:t>, etc.</a:t>
            </a:r>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defTabSz="914400" eaLnBrk="0" fontAlgn="base" hangingPunct="0">
              <a:spcBef>
                <a:spcPct val="0"/>
              </a:spcBef>
              <a:spcAft>
                <a:spcPct val="0"/>
              </a:spcAft>
            </a:pPr>
            <a:r>
              <a:rPr lang="en-US" sz="2000" b="1" dirty="0" err="1">
                <a:solidFill>
                  <a:srgbClr val="9876AA"/>
                </a:solidFill>
                <a:latin typeface="Courier New" pitchFamily="49" charset="0"/>
                <a:cs typeface="Courier New" panose="02070309020205020404" pitchFamily="49" charset="0"/>
              </a:rPr>
              <a:t>QByteArray</a:t>
            </a:r>
            <a:r>
              <a:rPr lang="en-US" sz="2000" b="1" dirty="0">
                <a:solidFill>
                  <a:srgbClr val="C0C0C0"/>
                </a:solidFill>
                <a:latin typeface="Courier New" pitchFamily="49" charset="0"/>
                <a:cs typeface="Courier New" pitchFamily="49" charset="0"/>
              </a:rPr>
              <a:t> </a:t>
            </a:r>
            <a:r>
              <a:rPr lang="en-US" sz="2000" b="1" dirty="0" err="1">
                <a:solidFill>
                  <a:srgbClr val="A9B7C6"/>
                </a:solidFill>
                <a:latin typeface="Courier New" panose="02070309020205020404" pitchFamily="49" charset="0"/>
                <a:cs typeface="Courier New" panose="02070309020205020404" pitchFamily="49" charset="0"/>
              </a:rPr>
              <a:t>ba</a:t>
            </a:r>
            <a:r>
              <a:rPr lang="en-US" sz="2000" b="1" dirty="0">
                <a:solidFill>
                  <a:srgbClr val="A9B7C6"/>
                </a:solidFill>
                <a:latin typeface="Courier New" panose="02070309020205020404" pitchFamily="49" charset="0"/>
                <a:cs typeface="Courier New" panose="02070309020205020404" pitchFamily="49" charset="0"/>
              </a:rPr>
              <a:t>(</a:t>
            </a:r>
            <a:r>
              <a:rPr lang="en-US" sz="2000" b="1" dirty="0">
                <a:solidFill>
                  <a:srgbClr val="6A8759"/>
                </a:solidFill>
                <a:latin typeface="Courier New" panose="02070309020205020404" pitchFamily="49" charset="0"/>
                <a:cs typeface="Courier New" panose="02070309020205020404" pitchFamily="49" charset="0"/>
              </a:rPr>
              <a:t>"Hello"</a:t>
            </a:r>
            <a:r>
              <a:rPr lang="en-US" sz="20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endParaRPr lang="en-US" sz="2000" b="1" dirty="0" smtClean="0">
              <a:solidFill>
                <a:srgbClr val="9876AA"/>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endParaRPr lang="en-US" sz="2000" b="1" dirty="0" smtClean="0">
              <a:solidFill>
                <a:srgbClr val="800080"/>
              </a:solidFill>
              <a:latin typeface="Courier New" pitchFamily="49" charset="0"/>
              <a:cs typeface="Courier New" pitchFamily="49" charset="0"/>
            </a:endParaRPr>
          </a:p>
          <a:p>
            <a:pPr defTabSz="914400" eaLnBrk="0" fontAlgn="base" hangingPunct="0">
              <a:spcBef>
                <a:spcPct val="0"/>
              </a:spcBef>
              <a:spcAft>
                <a:spcPct val="0"/>
              </a:spcAft>
            </a:pPr>
            <a:r>
              <a:rPr lang="en-US" sz="2000" b="1" dirty="0" err="1">
                <a:solidFill>
                  <a:srgbClr val="9876AA"/>
                </a:solidFill>
                <a:latin typeface="Courier New" panose="02070309020205020404" pitchFamily="49" charset="0"/>
                <a:cs typeface="Courier New" panose="02070309020205020404" pitchFamily="49" charset="0"/>
              </a:rPr>
              <a:t>QByteArray</a:t>
            </a:r>
            <a:r>
              <a:rPr lang="en-US" sz="2000" b="1" dirty="0" smtClean="0">
                <a:solidFill>
                  <a:srgbClr val="C0C0C0"/>
                </a:solidFill>
                <a:latin typeface="Courier New" pitchFamily="49" charset="0"/>
                <a:cs typeface="Courier New" pitchFamily="49" charset="0"/>
              </a:rPr>
              <a:t> </a:t>
            </a:r>
            <a:r>
              <a:rPr lang="en-US" sz="2000" b="1" dirty="0" err="1">
                <a:solidFill>
                  <a:srgbClr val="A9B7C6"/>
                </a:solidFill>
                <a:latin typeface="Courier New" panose="02070309020205020404" pitchFamily="49" charset="0"/>
                <a:cs typeface="Courier New" panose="02070309020205020404" pitchFamily="49" charset="0"/>
              </a:rPr>
              <a:t>ba</a:t>
            </a:r>
            <a:r>
              <a:rPr lang="en-US" sz="20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2000" b="1" dirty="0" err="1">
                <a:solidFill>
                  <a:srgbClr val="A9B7C6"/>
                </a:solidFill>
                <a:latin typeface="Courier New" panose="02070309020205020404" pitchFamily="49" charset="0"/>
                <a:cs typeface="Courier New" panose="02070309020205020404" pitchFamily="49" charset="0"/>
              </a:rPr>
              <a:t>ba.resize</a:t>
            </a:r>
            <a:r>
              <a:rPr lang="en-US" sz="2000" b="1" dirty="0">
                <a:solidFill>
                  <a:srgbClr val="A9B7C6"/>
                </a:solidFill>
                <a:latin typeface="Courier New" panose="02070309020205020404" pitchFamily="49" charset="0"/>
                <a:cs typeface="Courier New" panose="02070309020205020404" pitchFamily="49" charset="0"/>
              </a:rPr>
              <a:t>(</a:t>
            </a:r>
            <a:r>
              <a:rPr lang="en-US" sz="2000" b="1" dirty="0">
                <a:solidFill>
                  <a:srgbClr val="6897BB"/>
                </a:solidFill>
                <a:latin typeface="Courier New" panose="02070309020205020404" pitchFamily="49" charset="0"/>
                <a:cs typeface="Courier New" panose="02070309020205020404" pitchFamily="49" charset="0"/>
              </a:rPr>
              <a:t>5</a:t>
            </a:r>
            <a:r>
              <a:rPr lang="en-US" sz="20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2000" b="1" dirty="0" err="1">
                <a:solidFill>
                  <a:srgbClr val="A9B7C6"/>
                </a:solidFill>
                <a:latin typeface="Courier New" panose="02070309020205020404" pitchFamily="49" charset="0"/>
                <a:cs typeface="Courier New" panose="02070309020205020404" pitchFamily="49" charset="0"/>
              </a:rPr>
              <a:t>ba</a:t>
            </a:r>
            <a:r>
              <a:rPr lang="en-US" sz="2000" b="1" dirty="0">
                <a:solidFill>
                  <a:srgbClr val="A9B7C6"/>
                </a:solidFill>
                <a:latin typeface="Courier New" panose="02070309020205020404" pitchFamily="49" charset="0"/>
                <a:cs typeface="Courier New" panose="02070309020205020404" pitchFamily="49" charset="0"/>
              </a:rPr>
              <a:t>[</a:t>
            </a:r>
            <a:r>
              <a:rPr lang="en-US" sz="2000" b="1" dirty="0">
                <a:solidFill>
                  <a:srgbClr val="6897BB"/>
                </a:solidFill>
                <a:latin typeface="Courier New" panose="02070309020205020404" pitchFamily="49" charset="0"/>
                <a:cs typeface="Courier New" panose="02070309020205020404" pitchFamily="49" charset="0"/>
              </a:rPr>
              <a:t>0</a:t>
            </a:r>
            <a:r>
              <a:rPr lang="en-US" sz="2000" b="1" dirty="0">
                <a:solidFill>
                  <a:srgbClr val="A9B7C6"/>
                </a:solidFill>
                <a:latin typeface="Courier New" panose="02070309020205020404" pitchFamily="49" charset="0"/>
                <a:cs typeface="Courier New" panose="02070309020205020404" pitchFamily="49" charset="0"/>
              </a:rPr>
              <a:t>] =</a:t>
            </a:r>
            <a:r>
              <a:rPr lang="en-US" sz="2000" b="1" dirty="0">
                <a:solidFill>
                  <a:srgbClr val="C0C0C0"/>
                </a:solidFill>
                <a:latin typeface="Courier New" pitchFamily="49" charset="0"/>
                <a:cs typeface="Courier New" pitchFamily="49" charset="0"/>
              </a:rPr>
              <a:t> </a:t>
            </a:r>
            <a:r>
              <a:rPr lang="en-US" sz="2000" b="1" dirty="0">
                <a:solidFill>
                  <a:srgbClr val="6897BB"/>
                </a:solidFill>
                <a:latin typeface="Courier New" panose="02070309020205020404" pitchFamily="49" charset="0"/>
                <a:cs typeface="Courier New" panose="02070309020205020404" pitchFamily="49" charset="0"/>
              </a:rPr>
              <a:t>0x3c</a:t>
            </a:r>
            <a:r>
              <a:rPr lang="en-US" sz="20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2000" b="1" dirty="0" err="1">
                <a:solidFill>
                  <a:srgbClr val="A9B7C6"/>
                </a:solidFill>
                <a:latin typeface="Courier New" panose="02070309020205020404" pitchFamily="49" charset="0"/>
                <a:cs typeface="Courier New" panose="02070309020205020404" pitchFamily="49" charset="0"/>
              </a:rPr>
              <a:t>ba</a:t>
            </a:r>
            <a:r>
              <a:rPr lang="en-US" sz="2000" b="1" dirty="0">
                <a:solidFill>
                  <a:srgbClr val="A9B7C6"/>
                </a:solidFill>
                <a:latin typeface="Courier New" panose="02070309020205020404" pitchFamily="49" charset="0"/>
                <a:cs typeface="Courier New" panose="02070309020205020404" pitchFamily="49" charset="0"/>
              </a:rPr>
              <a:t>[</a:t>
            </a:r>
            <a:r>
              <a:rPr lang="en-US" sz="2000" b="1" dirty="0">
                <a:solidFill>
                  <a:srgbClr val="6897BB"/>
                </a:solidFill>
                <a:latin typeface="Courier New" panose="02070309020205020404" pitchFamily="49" charset="0"/>
                <a:cs typeface="Courier New" panose="02070309020205020404" pitchFamily="49" charset="0"/>
              </a:rPr>
              <a:t>1</a:t>
            </a:r>
            <a:r>
              <a:rPr lang="en-US" sz="2000" b="1" dirty="0">
                <a:solidFill>
                  <a:srgbClr val="A9B7C6"/>
                </a:solidFill>
                <a:latin typeface="Courier New" panose="02070309020205020404" pitchFamily="49" charset="0"/>
                <a:cs typeface="Courier New" panose="02070309020205020404" pitchFamily="49" charset="0"/>
              </a:rPr>
              <a:t>] = </a:t>
            </a:r>
            <a:r>
              <a:rPr lang="en-US" sz="2000" b="1" dirty="0">
                <a:solidFill>
                  <a:srgbClr val="6897BB"/>
                </a:solidFill>
                <a:latin typeface="Courier New" panose="02070309020205020404" pitchFamily="49" charset="0"/>
                <a:cs typeface="Courier New" panose="02070309020205020404" pitchFamily="49" charset="0"/>
              </a:rPr>
              <a:t>0xb8</a:t>
            </a:r>
            <a:r>
              <a:rPr lang="en-US" sz="20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2000" b="1" dirty="0" err="1">
                <a:solidFill>
                  <a:srgbClr val="A9B7C6"/>
                </a:solidFill>
                <a:latin typeface="Courier New" panose="02070309020205020404" pitchFamily="49" charset="0"/>
                <a:cs typeface="Courier New" panose="02070309020205020404" pitchFamily="49" charset="0"/>
              </a:rPr>
              <a:t>ba</a:t>
            </a:r>
            <a:r>
              <a:rPr lang="en-US" sz="2000" b="1" dirty="0">
                <a:solidFill>
                  <a:srgbClr val="A9B7C6"/>
                </a:solidFill>
                <a:latin typeface="Courier New" panose="02070309020205020404" pitchFamily="49" charset="0"/>
                <a:cs typeface="Courier New" panose="02070309020205020404" pitchFamily="49" charset="0"/>
              </a:rPr>
              <a:t>[</a:t>
            </a:r>
            <a:r>
              <a:rPr lang="en-US" sz="2000" b="1" dirty="0">
                <a:solidFill>
                  <a:srgbClr val="6897BB"/>
                </a:solidFill>
                <a:latin typeface="Courier New" panose="02070309020205020404" pitchFamily="49" charset="0"/>
                <a:cs typeface="Courier New" panose="02070309020205020404" pitchFamily="49" charset="0"/>
              </a:rPr>
              <a:t>2</a:t>
            </a:r>
            <a:r>
              <a:rPr lang="en-US" sz="2000" b="1" dirty="0">
                <a:solidFill>
                  <a:srgbClr val="A9B7C6"/>
                </a:solidFill>
                <a:latin typeface="Courier New" panose="02070309020205020404" pitchFamily="49" charset="0"/>
                <a:cs typeface="Courier New" panose="02070309020205020404" pitchFamily="49" charset="0"/>
              </a:rPr>
              <a:t>] =</a:t>
            </a:r>
            <a:r>
              <a:rPr lang="en-US" sz="2000" b="1" dirty="0">
                <a:solidFill>
                  <a:srgbClr val="C0C0C0"/>
                </a:solidFill>
                <a:latin typeface="Courier New" pitchFamily="49" charset="0"/>
                <a:cs typeface="Courier New" pitchFamily="49" charset="0"/>
              </a:rPr>
              <a:t> </a:t>
            </a:r>
            <a:r>
              <a:rPr lang="en-US" sz="2000" b="1" dirty="0">
                <a:solidFill>
                  <a:srgbClr val="6897BB"/>
                </a:solidFill>
                <a:latin typeface="Courier New" panose="02070309020205020404" pitchFamily="49" charset="0"/>
                <a:cs typeface="Courier New" panose="02070309020205020404" pitchFamily="49" charset="0"/>
              </a:rPr>
              <a:t>0x64</a:t>
            </a:r>
            <a:r>
              <a:rPr lang="en-US" sz="20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2000" b="1" dirty="0" err="1">
                <a:solidFill>
                  <a:srgbClr val="A9B7C6"/>
                </a:solidFill>
                <a:latin typeface="Courier New" panose="02070309020205020404" pitchFamily="49" charset="0"/>
                <a:cs typeface="Courier New" panose="02070309020205020404" pitchFamily="49" charset="0"/>
              </a:rPr>
              <a:t>ba</a:t>
            </a:r>
            <a:r>
              <a:rPr lang="en-US" sz="2000" b="1" dirty="0">
                <a:solidFill>
                  <a:srgbClr val="A9B7C6"/>
                </a:solidFill>
                <a:latin typeface="Courier New" panose="02070309020205020404" pitchFamily="49" charset="0"/>
                <a:cs typeface="Courier New" panose="02070309020205020404" pitchFamily="49" charset="0"/>
              </a:rPr>
              <a:t>[</a:t>
            </a:r>
            <a:r>
              <a:rPr lang="en-US" sz="2000" b="1" dirty="0">
                <a:solidFill>
                  <a:srgbClr val="6897BB"/>
                </a:solidFill>
                <a:latin typeface="Courier New" panose="02070309020205020404" pitchFamily="49" charset="0"/>
                <a:cs typeface="Courier New" panose="02070309020205020404" pitchFamily="49" charset="0"/>
              </a:rPr>
              <a:t>3</a:t>
            </a:r>
            <a:r>
              <a:rPr lang="en-US" sz="2000" b="1" dirty="0">
                <a:solidFill>
                  <a:srgbClr val="A9B7C6"/>
                </a:solidFill>
                <a:latin typeface="Courier New" panose="02070309020205020404" pitchFamily="49" charset="0"/>
                <a:cs typeface="Courier New" panose="02070309020205020404" pitchFamily="49" charset="0"/>
              </a:rPr>
              <a:t>] =</a:t>
            </a:r>
            <a:r>
              <a:rPr lang="en-US" sz="2000" b="1" dirty="0">
                <a:solidFill>
                  <a:srgbClr val="C0C0C0"/>
                </a:solidFill>
                <a:latin typeface="Courier New" pitchFamily="49" charset="0"/>
                <a:cs typeface="Courier New" pitchFamily="49" charset="0"/>
              </a:rPr>
              <a:t> </a:t>
            </a:r>
            <a:r>
              <a:rPr lang="en-US" sz="2000" b="1" dirty="0">
                <a:solidFill>
                  <a:srgbClr val="6897BB"/>
                </a:solidFill>
                <a:latin typeface="Courier New" panose="02070309020205020404" pitchFamily="49" charset="0"/>
                <a:cs typeface="Courier New" panose="02070309020205020404" pitchFamily="49" charset="0"/>
              </a:rPr>
              <a:t>0x18</a:t>
            </a:r>
            <a:r>
              <a:rPr lang="en-US" sz="20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2000" b="1" dirty="0" err="1">
                <a:solidFill>
                  <a:srgbClr val="A9B7C6"/>
                </a:solidFill>
                <a:latin typeface="Courier New" panose="02070309020205020404" pitchFamily="49" charset="0"/>
                <a:cs typeface="Courier New" panose="02070309020205020404" pitchFamily="49" charset="0"/>
              </a:rPr>
              <a:t>ba</a:t>
            </a:r>
            <a:r>
              <a:rPr lang="en-US" sz="2000" b="1" dirty="0">
                <a:solidFill>
                  <a:srgbClr val="A9B7C6"/>
                </a:solidFill>
                <a:latin typeface="Courier New" panose="02070309020205020404" pitchFamily="49" charset="0"/>
                <a:cs typeface="Courier New" panose="02070309020205020404" pitchFamily="49" charset="0"/>
              </a:rPr>
              <a:t>[</a:t>
            </a:r>
            <a:r>
              <a:rPr lang="en-US" sz="2000" b="1" dirty="0">
                <a:solidFill>
                  <a:srgbClr val="6897BB"/>
                </a:solidFill>
                <a:latin typeface="Courier New" panose="02070309020205020404" pitchFamily="49" charset="0"/>
                <a:cs typeface="Courier New" panose="02070309020205020404" pitchFamily="49" charset="0"/>
              </a:rPr>
              <a:t>4</a:t>
            </a:r>
            <a:r>
              <a:rPr lang="en-US" sz="2000" b="1" dirty="0">
                <a:solidFill>
                  <a:srgbClr val="A9B7C6"/>
                </a:solidFill>
                <a:latin typeface="Courier New" panose="02070309020205020404" pitchFamily="49" charset="0"/>
                <a:cs typeface="Courier New" panose="02070309020205020404" pitchFamily="49" charset="0"/>
              </a:rPr>
              <a:t>] =</a:t>
            </a:r>
            <a:r>
              <a:rPr lang="en-US" sz="2000" b="1" dirty="0">
                <a:solidFill>
                  <a:srgbClr val="C0C0C0"/>
                </a:solidFill>
                <a:latin typeface="Courier New" pitchFamily="49" charset="0"/>
                <a:cs typeface="Courier New" pitchFamily="49" charset="0"/>
              </a:rPr>
              <a:t> </a:t>
            </a:r>
            <a:r>
              <a:rPr lang="en-US" sz="2000" b="1" dirty="0">
                <a:solidFill>
                  <a:srgbClr val="6897BB"/>
                </a:solidFill>
                <a:latin typeface="Courier New" panose="02070309020205020404" pitchFamily="49" charset="0"/>
                <a:cs typeface="Courier New" panose="02070309020205020404" pitchFamily="49" charset="0"/>
              </a:rPr>
              <a:t>0xca</a:t>
            </a:r>
            <a:r>
              <a:rPr lang="en-US" sz="2000" b="1" dirty="0">
                <a:solidFill>
                  <a:srgbClr val="A9B7C6"/>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7967591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QCHAR</a:t>
            </a:r>
            <a:endParaRPr lang="en-US" dirty="0">
              <a:solidFill>
                <a:schemeClr val="accent1"/>
              </a:solidFill>
            </a:endParaRPr>
          </a:p>
        </p:txBody>
      </p:sp>
      <p:sp>
        <p:nvSpPr>
          <p:cNvPr id="5" name="Content Placeholder 4"/>
          <p:cNvSpPr>
            <a:spLocks noGrp="1"/>
          </p:cNvSpPr>
          <p:nvPr>
            <p:ph sz="quarter" idx="11"/>
          </p:nvPr>
        </p:nvSpPr>
        <p:spPr>
          <a:xfrm>
            <a:off x="286941" y="897732"/>
            <a:ext cx="4056459" cy="4099718"/>
          </a:xfrm>
        </p:spPr>
        <p:txBody>
          <a:bodyPr>
            <a:normAutofit/>
          </a:bodyPr>
          <a:lstStyle/>
          <a:p>
            <a:r>
              <a:rPr lang="en-US" dirty="0" err="1" smtClean="0">
                <a:solidFill>
                  <a:schemeClr val="accent3"/>
                </a:solidFill>
              </a:rPr>
              <a:t>QChar</a:t>
            </a:r>
            <a:r>
              <a:rPr lang="en-US" dirty="0" smtClean="0"/>
              <a:t> represents 16-bit Unicode 4.0 character.</a:t>
            </a:r>
          </a:p>
          <a:p>
            <a:r>
              <a:rPr lang="en-US" dirty="0" err="1">
                <a:solidFill>
                  <a:schemeClr val="accent3"/>
                </a:solidFill>
              </a:rPr>
              <a:t>QChar</a:t>
            </a:r>
            <a:r>
              <a:rPr lang="en-US" dirty="0"/>
              <a:t> provides </a:t>
            </a:r>
            <a:r>
              <a:rPr lang="en-US" dirty="0" smtClean="0"/>
              <a:t>testing/classification </a:t>
            </a:r>
            <a:r>
              <a:rPr lang="en-US" dirty="0"/>
              <a:t>functions, converting to and from other </a:t>
            </a:r>
            <a:r>
              <a:rPr lang="en-US" dirty="0" smtClean="0"/>
              <a:t>formats.</a:t>
            </a:r>
          </a:p>
          <a:p>
            <a:endParaRPr lang="en-US" dirty="0" smtClean="0"/>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defTabSz="914400" eaLnBrk="0" fontAlgn="base" hangingPunct="0">
              <a:spcBef>
                <a:spcPct val="0"/>
              </a:spcBef>
              <a:spcAft>
                <a:spcPct val="0"/>
              </a:spcAft>
            </a:pPr>
            <a:r>
              <a:rPr lang="en-US" sz="1500" b="1" dirty="0" err="1">
                <a:solidFill>
                  <a:srgbClr val="9876AA"/>
                </a:solidFill>
                <a:latin typeface="Courier New" panose="02070309020205020404" pitchFamily="49" charset="0"/>
                <a:cs typeface="Courier New" panose="02070309020205020404" pitchFamily="49" charset="0"/>
              </a:rPr>
              <a:t>QChar</a:t>
            </a:r>
            <a:r>
              <a:rPr lang="en-US" sz="1500" b="1" dirty="0">
                <a:solidFill>
                  <a:srgbClr val="C0C0C0"/>
                </a:solidFill>
                <a:latin typeface="Courier New" pitchFamily="49" charset="0"/>
                <a:cs typeface="Courier New" pitchFamily="49" charset="0"/>
              </a:rPr>
              <a:t> </a:t>
            </a:r>
            <a:r>
              <a:rPr lang="en-US" sz="1500" b="1" dirty="0" err="1">
                <a:solidFill>
                  <a:srgbClr val="A9B7C6"/>
                </a:solidFill>
                <a:latin typeface="Courier New" panose="02070309020205020404" pitchFamily="49" charset="0"/>
                <a:cs typeface="Courier New" panose="02070309020205020404" pitchFamily="49" charset="0"/>
              </a:rPr>
              <a:t>qChar</a:t>
            </a:r>
            <a:r>
              <a:rPr lang="en-US" sz="1500" b="1" dirty="0">
                <a:solidFill>
                  <a:srgbClr val="A9B7C6"/>
                </a:solidFill>
                <a:latin typeface="Courier New" panose="02070309020205020404" pitchFamily="49" charset="0"/>
                <a:cs typeface="Courier New" panose="02070309020205020404" pitchFamily="49" charset="0"/>
              </a:rPr>
              <a:t> (</a:t>
            </a:r>
            <a:r>
              <a:rPr lang="en-US" sz="1500" b="1" dirty="0">
                <a:solidFill>
                  <a:srgbClr val="6A8759"/>
                </a:solidFill>
                <a:latin typeface="Courier New" panose="02070309020205020404" pitchFamily="49" charset="0"/>
                <a:cs typeface="Courier New" panose="02070309020205020404" pitchFamily="49" charset="0"/>
              </a:rPr>
              <a:t>'a'</a:t>
            </a:r>
            <a:r>
              <a:rPr lang="en-US" sz="15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500" b="1" dirty="0">
                <a:latin typeface="Courier New" pitchFamily="49" charset="0"/>
                <a:cs typeface="Courier New" pitchFamily="49" charset="0"/>
              </a:rPr>
              <a:t/>
            </a:r>
            <a:br>
              <a:rPr lang="en-US" sz="1500" b="1" dirty="0">
                <a:latin typeface="Courier New" pitchFamily="49" charset="0"/>
                <a:cs typeface="Courier New" pitchFamily="49" charset="0"/>
              </a:rPr>
            </a:br>
            <a:r>
              <a:rPr lang="en-US" sz="1500" b="1" dirty="0" err="1">
                <a:solidFill>
                  <a:srgbClr val="6897BB"/>
                </a:solidFill>
                <a:latin typeface="Courier New" panose="02070309020205020404" pitchFamily="49" charset="0"/>
                <a:cs typeface="Courier New" panose="02070309020205020404" pitchFamily="49" charset="0"/>
              </a:rPr>
              <a:t>qDebug</a:t>
            </a:r>
            <a:r>
              <a:rPr lang="en-US" sz="1500" b="1" dirty="0">
                <a:solidFill>
                  <a:srgbClr val="A9B7C6"/>
                </a:solidFill>
                <a:latin typeface="Courier New" panose="02070309020205020404" pitchFamily="49" charset="0"/>
                <a:cs typeface="Courier New" panose="02070309020205020404" pitchFamily="49" charset="0"/>
              </a:rPr>
              <a:t>() &lt;&lt; </a:t>
            </a:r>
            <a:r>
              <a:rPr lang="en-US" sz="1500" b="1" dirty="0" err="1">
                <a:solidFill>
                  <a:srgbClr val="A9B7C6"/>
                </a:solidFill>
                <a:latin typeface="Courier New" panose="02070309020205020404" pitchFamily="49" charset="0"/>
                <a:cs typeface="Courier New" panose="02070309020205020404" pitchFamily="49" charset="0"/>
              </a:rPr>
              <a:t>qChar</a:t>
            </a:r>
            <a:r>
              <a:rPr lang="en-US" sz="15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endParaRPr lang="en-US" sz="1500" b="1" dirty="0" smtClean="0">
              <a:solidFill>
                <a:srgbClr val="000080"/>
              </a:solidFill>
              <a:latin typeface="Courier New" pitchFamily="49" charset="0"/>
              <a:cs typeface="Courier New" pitchFamily="49" charset="0"/>
            </a:endParaRPr>
          </a:p>
          <a:p>
            <a:pPr defTabSz="914400" eaLnBrk="0" fontAlgn="base" hangingPunct="0">
              <a:spcBef>
                <a:spcPct val="0"/>
              </a:spcBef>
              <a:spcAft>
                <a:spcPct val="0"/>
              </a:spcAft>
            </a:pPr>
            <a:r>
              <a:rPr lang="en-US" sz="1500" b="1" dirty="0" err="1">
                <a:solidFill>
                  <a:srgbClr val="6897BB"/>
                </a:solidFill>
                <a:latin typeface="Courier New" panose="02070309020205020404" pitchFamily="49" charset="0"/>
                <a:cs typeface="Courier New" panose="02070309020205020404" pitchFamily="49" charset="0"/>
              </a:rPr>
              <a:t>qDebug</a:t>
            </a:r>
            <a:r>
              <a:rPr lang="en-US" sz="1500" b="1" dirty="0">
                <a:solidFill>
                  <a:srgbClr val="A9B7C6"/>
                </a:solidFill>
                <a:latin typeface="Courier New" panose="02070309020205020404" pitchFamily="49" charset="0"/>
                <a:cs typeface="Courier New" panose="02070309020205020404" pitchFamily="49" charset="0"/>
              </a:rPr>
              <a:t>() &lt;&lt; </a:t>
            </a:r>
            <a:r>
              <a:rPr lang="en-US" sz="1500" b="1" dirty="0" err="1" smtClean="0">
                <a:solidFill>
                  <a:srgbClr val="A9B7C6"/>
                </a:solidFill>
                <a:latin typeface="Courier New" panose="02070309020205020404" pitchFamily="49" charset="0"/>
                <a:cs typeface="Courier New" panose="02070309020205020404" pitchFamily="49" charset="0"/>
              </a:rPr>
              <a:t>qChar.isDigit</a:t>
            </a:r>
            <a:r>
              <a:rPr lang="en-US" sz="1500" b="1" dirty="0" smtClean="0">
                <a:solidFill>
                  <a:srgbClr val="A9B7C6"/>
                </a:solidFill>
                <a:latin typeface="Courier New" panose="02070309020205020404" pitchFamily="49" charset="0"/>
                <a:cs typeface="Courier New" panose="02070309020205020404" pitchFamily="49" charset="0"/>
              </a:rPr>
              <a:t>();</a:t>
            </a:r>
            <a:endParaRPr lang="en-US" sz="1500" b="1" dirty="0">
              <a:solidFill>
                <a:srgbClr val="A9B7C6"/>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endParaRPr lang="en-US" sz="1500" b="1" dirty="0">
              <a:solidFill>
                <a:srgbClr val="000000"/>
              </a:solidFill>
              <a:latin typeface="Courier New" pitchFamily="49" charset="0"/>
              <a:cs typeface="Courier New" pitchFamily="49" charset="0"/>
            </a:endParaRPr>
          </a:p>
          <a:p>
            <a:pPr defTabSz="914400" eaLnBrk="0" fontAlgn="base" hangingPunct="0">
              <a:spcBef>
                <a:spcPct val="0"/>
              </a:spcBef>
              <a:spcAft>
                <a:spcPct val="0"/>
              </a:spcAft>
            </a:pPr>
            <a:r>
              <a:rPr lang="en-US" sz="1500" b="1" dirty="0" err="1">
                <a:solidFill>
                  <a:srgbClr val="6897BB"/>
                </a:solidFill>
                <a:latin typeface="Courier New" panose="02070309020205020404" pitchFamily="49" charset="0"/>
                <a:cs typeface="Courier New" panose="02070309020205020404" pitchFamily="49" charset="0"/>
              </a:rPr>
              <a:t>qDebug</a:t>
            </a:r>
            <a:r>
              <a:rPr lang="en-US" sz="1500" b="1" dirty="0">
                <a:solidFill>
                  <a:srgbClr val="A9B7C6"/>
                </a:solidFill>
                <a:latin typeface="Courier New" panose="02070309020205020404" pitchFamily="49" charset="0"/>
                <a:cs typeface="Courier New" panose="02070309020205020404" pitchFamily="49" charset="0"/>
              </a:rPr>
              <a:t>() &lt;&lt; </a:t>
            </a:r>
            <a:r>
              <a:rPr lang="en-US" sz="1500" b="1" dirty="0" err="1">
                <a:solidFill>
                  <a:srgbClr val="A9B7C6"/>
                </a:solidFill>
                <a:latin typeface="Courier New" panose="02070309020205020404" pitchFamily="49" charset="0"/>
                <a:cs typeface="Courier New" panose="02070309020205020404" pitchFamily="49" charset="0"/>
              </a:rPr>
              <a:t>qChar.isLetter</a:t>
            </a:r>
            <a:r>
              <a:rPr lang="en-US" sz="15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endParaRPr lang="en-US" sz="1500" b="1" dirty="0" smtClean="0">
              <a:solidFill>
                <a:srgbClr val="000080"/>
              </a:solidFill>
              <a:latin typeface="Courier New" pitchFamily="49" charset="0"/>
              <a:cs typeface="Courier New" pitchFamily="49" charset="0"/>
            </a:endParaRPr>
          </a:p>
          <a:p>
            <a:pPr defTabSz="914400" eaLnBrk="0" fontAlgn="base" hangingPunct="0">
              <a:spcBef>
                <a:spcPct val="0"/>
              </a:spcBef>
              <a:spcAft>
                <a:spcPct val="0"/>
              </a:spcAft>
            </a:pPr>
            <a:r>
              <a:rPr lang="en-US" sz="1500" b="1" dirty="0" err="1">
                <a:solidFill>
                  <a:srgbClr val="6897BB"/>
                </a:solidFill>
                <a:latin typeface="Courier New" panose="02070309020205020404" pitchFamily="49" charset="0"/>
                <a:cs typeface="Courier New" panose="02070309020205020404" pitchFamily="49" charset="0"/>
              </a:rPr>
              <a:t>qDebug</a:t>
            </a:r>
            <a:r>
              <a:rPr lang="en-US" sz="1500" b="1" dirty="0">
                <a:solidFill>
                  <a:srgbClr val="A9B7C6"/>
                </a:solidFill>
                <a:latin typeface="Courier New" panose="02070309020205020404" pitchFamily="49" charset="0"/>
                <a:cs typeface="Courier New" panose="02070309020205020404" pitchFamily="49" charset="0"/>
              </a:rPr>
              <a:t>() &lt;&lt; </a:t>
            </a:r>
            <a:r>
              <a:rPr lang="en-US" sz="1500" b="1" dirty="0" err="1">
                <a:solidFill>
                  <a:srgbClr val="A9B7C6"/>
                </a:solidFill>
                <a:latin typeface="Courier New" panose="02070309020205020404" pitchFamily="49" charset="0"/>
                <a:cs typeface="Courier New" panose="02070309020205020404" pitchFamily="49" charset="0"/>
              </a:rPr>
              <a:t>qChar.isLetterOrNumber</a:t>
            </a:r>
            <a:r>
              <a:rPr lang="en-US" sz="15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endParaRPr lang="en-US" sz="1500" b="1" dirty="0">
              <a:solidFill>
                <a:srgbClr val="000080"/>
              </a:solidFill>
              <a:latin typeface="Courier New" pitchFamily="49" charset="0"/>
              <a:cs typeface="Courier New" pitchFamily="49" charset="0"/>
            </a:endParaRPr>
          </a:p>
          <a:p>
            <a:pPr defTabSz="914400" eaLnBrk="0" fontAlgn="base" hangingPunct="0">
              <a:spcBef>
                <a:spcPct val="0"/>
              </a:spcBef>
              <a:spcAft>
                <a:spcPct val="0"/>
              </a:spcAft>
            </a:pPr>
            <a:r>
              <a:rPr lang="en-US" sz="1500" b="1" dirty="0" err="1">
                <a:solidFill>
                  <a:srgbClr val="6897BB"/>
                </a:solidFill>
                <a:latin typeface="Courier New" panose="02070309020205020404" pitchFamily="49" charset="0"/>
                <a:cs typeface="Courier New" panose="02070309020205020404" pitchFamily="49" charset="0"/>
              </a:rPr>
              <a:t>qDebug</a:t>
            </a:r>
            <a:r>
              <a:rPr lang="en-US" sz="1500" b="1" dirty="0">
                <a:solidFill>
                  <a:srgbClr val="A9B7C6"/>
                </a:solidFill>
                <a:latin typeface="Courier New" panose="02070309020205020404" pitchFamily="49" charset="0"/>
                <a:cs typeface="Courier New" panose="02070309020205020404" pitchFamily="49" charset="0"/>
              </a:rPr>
              <a:t>() &lt;&lt; </a:t>
            </a:r>
            <a:r>
              <a:rPr lang="en-US" sz="1500" b="1" dirty="0" err="1">
                <a:solidFill>
                  <a:srgbClr val="A9B7C6"/>
                </a:solidFill>
                <a:latin typeface="Courier New" panose="02070309020205020404" pitchFamily="49" charset="0"/>
                <a:cs typeface="Courier New" panose="02070309020205020404" pitchFamily="49" charset="0"/>
              </a:rPr>
              <a:t>qChar.isPunct</a:t>
            </a:r>
            <a:r>
              <a:rPr lang="en-US" sz="1500" b="1" dirty="0">
                <a:solidFill>
                  <a:srgbClr val="A9B7C6"/>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04288482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QCHAR: </a:t>
            </a:r>
            <a:r>
              <a:rPr lang="en-US" dirty="0" smtClean="0">
                <a:solidFill>
                  <a:schemeClr val="accent1"/>
                </a:solidFill>
              </a:rPr>
              <a:t>SPECIAL CHARACHTERS</a:t>
            </a:r>
            <a:endParaRPr lang="ru-RU" dirty="0">
              <a:solidFill>
                <a:schemeClr val="accent1"/>
              </a:solidFill>
            </a:endParaRPr>
          </a:p>
        </p:txBody>
      </p:sp>
      <p:sp>
        <p:nvSpPr>
          <p:cNvPr id="8" name="Content Placeholder 7"/>
          <p:cNvSpPr>
            <a:spLocks noGrp="1"/>
          </p:cNvSpPr>
          <p:nvPr>
            <p:ph sz="quarter" idx="11"/>
          </p:nvPr>
        </p:nvSpPr>
        <p:spPr/>
        <p:txBody>
          <a:bodyPr/>
          <a:lstStyle/>
          <a:p>
            <a:r>
              <a:rPr lang="en-US" dirty="0" err="1" smtClean="0">
                <a:solidFill>
                  <a:schemeClr val="accent3"/>
                </a:solidFill>
              </a:rPr>
              <a:t>QChar</a:t>
            </a:r>
            <a:r>
              <a:rPr lang="en-US" dirty="0" smtClean="0">
                <a:solidFill>
                  <a:schemeClr val="accent3"/>
                </a:solidFill>
              </a:rPr>
              <a:t>::</a:t>
            </a:r>
            <a:r>
              <a:rPr lang="en-US" dirty="0">
                <a:solidFill>
                  <a:schemeClr val="accent3"/>
                </a:solidFill>
              </a:rPr>
              <a:t>Null – </a:t>
            </a:r>
            <a:r>
              <a:rPr lang="en-US" dirty="0" smtClean="0">
                <a:solidFill>
                  <a:schemeClr val="accent3"/>
                </a:solidFill>
              </a:rPr>
              <a:t>'\0',</a:t>
            </a:r>
            <a:r>
              <a:rPr lang="en-US" dirty="0" smtClean="0"/>
              <a:t> </a:t>
            </a:r>
            <a:r>
              <a:rPr lang="en-US" dirty="0" err="1" smtClean="0">
                <a:solidFill>
                  <a:schemeClr val="accent3"/>
                </a:solidFill>
              </a:rPr>
              <a:t>QChar</a:t>
            </a:r>
            <a:r>
              <a:rPr lang="en-US" dirty="0" smtClean="0"/>
              <a:t> </a:t>
            </a:r>
            <a:r>
              <a:rPr lang="en-US" dirty="0"/>
              <a:t>with this value </a:t>
            </a:r>
            <a:r>
              <a:rPr lang="en-US" dirty="0" err="1">
                <a:solidFill>
                  <a:schemeClr val="accent3"/>
                </a:solidFill>
              </a:rPr>
              <a:t>isNull</a:t>
            </a:r>
            <a:r>
              <a:rPr lang="en-US" dirty="0">
                <a:solidFill>
                  <a:schemeClr val="accent3"/>
                </a:solidFill>
              </a:rPr>
              <a:t>()</a:t>
            </a:r>
            <a:r>
              <a:rPr lang="en-US" dirty="0"/>
              <a:t>.</a:t>
            </a:r>
            <a:endParaRPr lang="en-US" dirty="0" smtClean="0"/>
          </a:p>
          <a:p>
            <a:r>
              <a:rPr lang="en-US" dirty="0" err="1">
                <a:solidFill>
                  <a:schemeClr val="accent3"/>
                </a:solidFill>
              </a:rPr>
              <a:t>QChar</a:t>
            </a:r>
            <a:r>
              <a:rPr lang="en-US" dirty="0">
                <a:solidFill>
                  <a:schemeClr val="accent3"/>
                </a:solidFill>
              </a:rPr>
              <a:t>::</a:t>
            </a:r>
            <a:r>
              <a:rPr lang="en-US" dirty="0" err="1" smtClean="0">
                <a:solidFill>
                  <a:schemeClr val="accent3"/>
                </a:solidFill>
              </a:rPr>
              <a:t>Nbsp</a:t>
            </a:r>
            <a:r>
              <a:rPr lang="en-US" dirty="0" smtClean="0"/>
              <a:t> – non-breaking </a:t>
            </a:r>
            <a:r>
              <a:rPr lang="en-US" dirty="0"/>
              <a:t>space</a:t>
            </a:r>
            <a:r>
              <a:rPr lang="en-US" dirty="0" smtClean="0"/>
              <a:t>.</a:t>
            </a:r>
          </a:p>
          <a:p>
            <a:r>
              <a:rPr lang="en-US" dirty="0" err="1">
                <a:solidFill>
                  <a:schemeClr val="accent3"/>
                </a:solidFill>
              </a:rPr>
              <a:t>QChar</a:t>
            </a:r>
            <a:r>
              <a:rPr lang="en-US" dirty="0">
                <a:solidFill>
                  <a:schemeClr val="accent3"/>
                </a:solidFill>
              </a:rPr>
              <a:t>::</a:t>
            </a:r>
            <a:r>
              <a:rPr lang="en-US" dirty="0" err="1" smtClean="0">
                <a:solidFill>
                  <a:schemeClr val="accent3"/>
                </a:solidFill>
              </a:rPr>
              <a:t>LineSeparator</a:t>
            </a:r>
            <a:r>
              <a:rPr lang="en-US" dirty="0" smtClean="0"/>
              <a:t> – Unicode line separator.</a:t>
            </a:r>
          </a:p>
          <a:p>
            <a:r>
              <a:rPr lang="en-US" dirty="0" err="1">
                <a:solidFill>
                  <a:schemeClr val="accent3"/>
                </a:solidFill>
              </a:rPr>
              <a:t>QChar</a:t>
            </a:r>
            <a:r>
              <a:rPr lang="en-US" dirty="0">
                <a:solidFill>
                  <a:schemeClr val="accent3"/>
                </a:solidFill>
              </a:rPr>
              <a:t>::</a:t>
            </a:r>
            <a:r>
              <a:rPr lang="en-US" dirty="0" err="1" smtClean="0">
                <a:solidFill>
                  <a:schemeClr val="accent3"/>
                </a:solidFill>
              </a:rPr>
              <a:t>ParagraphSeparator</a:t>
            </a:r>
            <a:r>
              <a:rPr lang="en-US" dirty="0" smtClean="0"/>
              <a:t> – Unicode paragraph separator.</a:t>
            </a:r>
          </a:p>
        </p:txBody>
      </p:sp>
    </p:spTree>
    <p:extLst>
      <p:ext uri="{BB962C8B-B14F-4D97-AF65-F5344CB8AC3E}">
        <p14:creationId xmlns:p14="http://schemas.microsoft.com/office/powerpoint/2010/main" val="147514567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QSTRING</a:t>
            </a:r>
            <a:endParaRPr lang="en-US" dirty="0">
              <a:solidFill>
                <a:schemeClr val="accent1"/>
              </a:solidFill>
            </a:endParaRPr>
          </a:p>
        </p:txBody>
      </p:sp>
      <p:sp>
        <p:nvSpPr>
          <p:cNvPr id="5" name="Content Placeholder 4"/>
          <p:cNvSpPr>
            <a:spLocks noGrp="1"/>
          </p:cNvSpPr>
          <p:nvPr>
            <p:ph sz="quarter" idx="11"/>
          </p:nvPr>
        </p:nvSpPr>
        <p:spPr>
          <a:xfrm>
            <a:off x="286941" y="897732"/>
            <a:ext cx="4056459" cy="4099718"/>
          </a:xfrm>
        </p:spPr>
        <p:txBody>
          <a:bodyPr>
            <a:normAutofit fontScale="92500" lnSpcReduction="10000"/>
          </a:bodyPr>
          <a:lstStyle/>
          <a:p>
            <a:r>
              <a:rPr lang="en-US" dirty="0" err="1" smtClean="0">
                <a:solidFill>
                  <a:schemeClr val="accent3"/>
                </a:solidFill>
              </a:rPr>
              <a:t>QString</a:t>
            </a:r>
            <a:r>
              <a:rPr lang="en-US" dirty="0" smtClean="0">
                <a:solidFill>
                  <a:schemeClr val="accent1"/>
                </a:solidFill>
              </a:rPr>
              <a:t> </a:t>
            </a:r>
            <a:r>
              <a:rPr lang="en-US" dirty="0">
                <a:solidFill>
                  <a:schemeClr val="accent1"/>
                </a:solidFill>
              </a:rPr>
              <a:t>class provides a Unicode </a:t>
            </a:r>
            <a:r>
              <a:rPr lang="en-US" dirty="0" smtClean="0">
                <a:solidFill>
                  <a:schemeClr val="accent1"/>
                </a:solidFill>
              </a:rPr>
              <a:t>4.0 character string with many useful methods.</a:t>
            </a:r>
          </a:p>
          <a:p>
            <a:r>
              <a:rPr lang="en-US" dirty="0" err="1">
                <a:solidFill>
                  <a:schemeClr val="accent3"/>
                </a:solidFill>
              </a:rPr>
              <a:t>QString</a:t>
            </a:r>
            <a:r>
              <a:rPr lang="en-US" dirty="0"/>
              <a:t> stores a string of 16-bit </a:t>
            </a:r>
            <a:r>
              <a:rPr lang="en-US" dirty="0" err="1" smtClean="0">
                <a:solidFill>
                  <a:schemeClr val="accent3"/>
                </a:solidFill>
              </a:rPr>
              <a:t>QChar</a:t>
            </a:r>
            <a:r>
              <a:rPr lang="en-US" dirty="0" err="1" smtClean="0"/>
              <a:t>s</a:t>
            </a:r>
            <a:r>
              <a:rPr lang="en-US" dirty="0" smtClean="0"/>
              <a:t>.</a:t>
            </a:r>
          </a:p>
          <a:p>
            <a:r>
              <a:rPr lang="en-US" dirty="0"/>
              <a:t>Unicode characters </a:t>
            </a:r>
            <a:r>
              <a:rPr lang="en-US" dirty="0" smtClean="0"/>
              <a:t>above </a:t>
            </a:r>
            <a:r>
              <a:rPr lang="en-US" dirty="0"/>
              <a:t>65535 are stored using surrogate </a:t>
            </a:r>
            <a:r>
              <a:rPr lang="en-US" dirty="0" smtClean="0"/>
              <a:t>pairs of </a:t>
            </a:r>
            <a:r>
              <a:rPr lang="en-US" dirty="0"/>
              <a:t>consecutive </a:t>
            </a:r>
            <a:r>
              <a:rPr lang="en-US" dirty="0" err="1" smtClean="0">
                <a:solidFill>
                  <a:schemeClr val="accent3"/>
                </a:solidFill>
              </a:rPr>
              <a:t>QChar</a:t>
            </a:r>
            <a:r>
              <a:rPr lang="en-US" dirty="0" err="1" smtClean="0"/>
              <a:t>s</a:t>
            </a:r>
            <a:r>
              <a:rPr lang="en-US" dirty="0" smtClean="0"/>
              <a:t>.</a:t>
            </a:r>
          </a:p>
          <a:p>
            <a:r>
              <a:rPr lang="en-US" dirty="0" smtClean="0"/>
              <a:t>Last character of the string is always </a:t>
            </a:r>
            <a:r>
              <a:rPr lang="en-US" dirty="0"/>
              <a:t>'\</a:t>
            </a:r>
            <a:r>
              <a:rPr lang="en-US" dirty="0" smtClean="0"/>
              <a:t>0'.</a:t>
            </a:r>
          </a:p>
          <a:p>
            <a:pPr marL="0" indent="0">
              <a:buNone/>
            </a:pPr>
            <a:endParaRPr lang="en-US" dirty="0" smtClean="0">
              <a:solidFill>
                <a:schemeClr val="accent1"/>
              </a:solidFill>
            </a:endParaRPr>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defTabSz="914400" eaLnBrk="0" fontAlgn="base" hangingPunct="0">
              <a:spcBef>
                <a:spcPct val="0"/>
              </a:spcBef>
              <a:spcAft>
                <a:spcPct val="0"/>
              </a:spcAft>
            </a:pPr>
            <a:r>
              <a:rPr lang="en-US" sz="1800" b="1" dirty="0" err="1" smtClean="0">
                <a:solidFill>
                  <a:srgbClr val="9876AA"/>
                </a:solidFill>
                <a:latin typeface="Courier New" panose="02070309020205020404" pitchFamily="49" charset="0"/>
                <a:cs typeface="Courier New" panose="02070309020205020404" pitchFamily="49" charset="0"/>
              </a:rPr>
              <a:t>QString</a:t>
            </a:r>
            <a:r>
              <a:rPr lang="en-US" sz="1800" b="1" dirty="0" smtClean="0">
                <a:solidFill>
                  <a:srgbClr val="C0C0C0"/>
                </a:solidFill>
                <a:latin typeface="Courier New" pitchFamily="49" charset="0"/>
                <a:cs typeface="Courier New" pitchFamily="49" charset="0"/>
              </a:rPr>
              <a:t> </a:t>
            </a:r>
            <a:r>
              <a:rPr lang="en-US" sz="1800" b="1" dirty="0" err="1" smtClean="0">
                <a:solidFill>
                  <a:srgbClr val="A9B7C6"/>
                </a:solidFill>
                <a:latin typeface="Courier New" panose="02070309020205020404" pitchFamily="49" charset="0"/>
                <a:cs typeface="Courier New" panose="02070309020205020404" pitchFamily="49" charset="0"/>
              </a:rPr>
              <a:t>str</a:t>
            </a:r>
            <a:r>
              <a:rPr lang="en-US" sz="1800" b="1" dirty="0" smtClean="0">
                <a:solidFill>
                  <a:srgbClr val="A9B7C6"/>
                </a:solidFill>
                <a:latin typeface="Courier New" panose="02070309020205020404" pitchFamily="49" charset="0"/>
                <a:cs typeface="Courier New" panose="02070309020205020404" pitchFamily="49" charset="0"/>
              </a:rPr>
              <a:t> = </a:t>
            </a:r>
            <a:r>
              <a:rPr lang="en-US" sz="1800" b="1" dirty="0" smtClean="0">
                <a:solidFill>
                  <a:srgbClr val="6A8759"/>
                </a:solidFill>
                <a:latin typeface="Courier New" panose="02070309020205020404" pitchFamily="49" charset="0"/>
                <a:cs typeface="Courier New" panose="02070309020205020404" pitchFamily="49" charset="0"/>
              </a:rPr>
              <a:t>"Hello"</a:t>
            </a:r>
            <a:r>
              <a:rPr lang="en-US" sz="1800" b="1" dirty="0" smtClean="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800" b="1" dirty="0" err="1" smtClean="0">
                <a:solidFill>
                  <a:srgbClr val="A9B7C6"/>
                </a:solidFill>
                <a:latin typeface="Courier New" panose="02070309020205020404" pitchFamily="49" charset="0"/>
                <a:cs typeface="Courier New" panose="02070309020205020404" pitchFamily="49" charset="0"/>
              </a:rPr>
              <a:t>str</a:t>
            </a:r>
            <a:r>
              <a:rPr lang="en-US" sz="1800" b="1" dirty="0" smtClean="0">
                <a:solidFill>
                  <a:srgbClr val="A9B7C6"/>
                </a:solidFill>
                <a:latin typeface="Courier New" panose="02070309020205020404" pitchFamily="49" charset="0"/>
                <a:cs typeface="Courier New" panose="02070309020205020404" pitchFamily="49" charset="0"/>
              </a:rPr>
              <a:t>[</a:t>
            </a:r>
            <a:r>
              <a:rPr lang="en-US" sz="1800" b="1" dirty="0">
                <a:solidFill>
                  <a:srgbClr val="6897BB"/>
                </a:solidFill>
                <a:latin typeface="Courier New" panose="02070309020205020404" pitchFamily="49" charset="0"/>
                <a:cs typeface="Courier New" panose="02070309020205020404" pitchFamily="49" charset="0"/>
              </a:rPr>
              <a:t>4</a:t>
            </a:r>
            <a:r>
              <a:rPr lang="en-US" sz="1800" b="1" dirty="0" smtClean="0">
                <a:solidFill>
                  <a:srgbClr val="A9B7C6"/>
                </a:solidFill>
                <a:latin typeface="Courier New" panose="02070309020205020404" pitchFamily="49" charset="0"/>
                <a:cs typeface="Courier New" panose="02070309020205020404" pitchFamily="49" charset="0"/>
              </a:rPr>
              <a:t>] == </a:t>
            </a:r>
            <a:r>
              <a:rPr lang="en-US" sz="1800" b="1" dirty="0">
                <a:solidFill>
                  <a:srgbClr val="6A8759"/>
                </a:solidFill>
                <a:latin typeface="Courier New" panose="02070309020205020404" pitchFamily="49" charset="0"/>
                <a:cs typeface="Courier New" panose="02070309020205020404" pitchFamily="49" charset="0"/>
              </a:rPr>
              <a:t>'o'</a:t>
            </a:r>
            <a:r>
              <a:rPr lang="en-US" sz="1800" b="1" dirty="0" smtClean="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800" b="1" dirty="0" err="1" smtClean="0">
                <a:solidFill>
                  <a:srgbClr val="A9B7C6"/>
                </a:solidFill>
                <a:latin typeface="Courier New" panose="02070309020205020404" pitchFamily="49" charset="0"/>
                <a:cs typeface="Courier New" panose="02070309020205020404" pitchFamily="49" charset="0"/>
              </a:rPr>
              <a:t>str</a:t>
            </a:r>
            <a:r>
              <a:rPr lang="en-US" sz="1800" b="1" dirty="0" smtClean="0">
                <a:solidFill>
                  <a:srgbClr val="A9B7C6"/>
                </a:solidFill>
                <a:latin typeface="Courier New" panose="02070309020205020404" pitchFamily="49" charset="0"/>
                <a:cs typeface="Courier New" panose="02070309020205020404" pitchFamily="49" charset="0"/>
              </a:rPr>
              <a:t>[</a:t>
            </a:r>
            <a:r>
              <a:rPr lang="en-US" sz="1800" b="1" dirty="0">
                <a:solidFill>
                  <a:srgbClr val="6897BB"/>
                </a:solidFill>
                <a:latin typeface="Courier New" panose="02070309020205020404" pitchFamily="49" charset="0"/>
                <a:cs typeface="Courier New" panose="02070309020205020404" pitchFamily="49" charset="0"/>
              </a:rPr>
              <a:t>5</a:t>
            </a:r>
            <a:r>
              <a:rPr lang="en-US" sz="1800" b="1" dirty="0" smtClean="0">
                <a:solidFill>
                  <a:srgbClr val="A9B7C6"/>
                </a:solidFill>
                <a:latin typeface="Courier New" panose="02070309020205020404" pitchFamily="49" charset="0"/>
                <a:cs typeface="Courier New" panose="02070309020205020404" pitchFamily="49" charset="0"/>
              </a:rPr>
              <a:t>] == </a:t>
            </a:r>
            <a:r>
              <a:rPr lang="en-US" sz="1800" b="1" dirty="0">
                <a:solidFill>
                  <a:srgbClr val="6A8759"/>
                </a:solidFill>
                <a:latin typeface="Courier New" panose="02070309020205020404" pitchFamily="49" charset="0"/>
                <a:cs typeface="Courier New" panose="02070309020205020404" pitchFamily="49" charset="0"/>
              </a:rPr>
              <a:t>'\0'</a:t>
            </a:r>
            <a:r>
              <a:rPr lang="en-US" sz="1800" b="1" dirty="0" smtClean="0">
                <a:solidFill>
                  <a:srgbClr val="A9B7C6"/>
                </a:solidFill>
                <a:latin typeface="Courier New" panose="02070309020205020404" pitchFamily="49" charset="0"/>
                <a:cs typeface="Courier New" panose="02070309020205020404" pitchFamily="49" charset="0"/>
              </a:rPr>
              <a:t>;</a:t>
            </a:r>
            <a:endParaRPr lang="en-US" sz="1800" b="1" dirty="0">
              <a:solidFill>
                <a:srgbClr val="A9B7C6"/>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endParaRPr lang="ru-RU" sz="1800" b="1" dirty="0" smtClean="0">
              <a:latin typeface="Courier New" pitchFamily="49" charset="0"/>
              <a:cs typeface="Courier New" pitchFamily="49" charset="0"/>
            </a:endParaRPr>
          </a:p>
          <a:p>
            <a:pPr defTabSz="914400" eaLnBrk="0" fontAlgn="base" hangingPunct="0">
              <a:spcBef>
                <a:spcPct val="0"/>
              </a:spcBef>
              <a:spcAft>
                <a:spcPct val="0"/>
              </a:spcAft>
            </a:pPr>
            <a:r>
              <a:rPr lang="en-US" sz="1800" b="1" dirty="0">
                <a:solidFill>
                  <a:srgbClr val="808080"/>
                </a:solidFill>
                <a:latin typeface="Courier New" panose="02070309020205020404" pitchFamily="49" charset="0"/>
                <a:cs typeface="Courier New" panose="02070309020205020404" pitchFamily="49" charset="0"/>
              </a:rPr>
              <a:t>// or</a:t>
            </a:r>
            <a:endParaRPr lang="ru-RU" sz="1800" b="1" dirty="0">
              <a:solidFill>
                <a:srgbClr val="808080"/>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sz="1800" b="1" dirty="0">
                <a:latin typeface="Courier New" pitchFamily="49" charset="0"/>
                <a:cs typeface="Courier New" pitchFamily="49" charset="0"/>
              </a:rPr>
              <a:t/>
            </a:r>
            <a:br>
              <a:rPr lang="en-US" sz="1800" b="1" dirty="0">
                <a:latin typeface="Courier New" pitchFamily="49" charset="0"/>
                <a:cs typeface="Courier New" pitchFamily="49" charset="0"/>
              </a:rPr>
            </a:br>
            <a:r>
              <a:rPr lang="en-US" sz="1800" b="1" dirty="0" err="1">
                <a:solidFill>
                  <a:srgbClr val="9876AA"/>
                </a:solidFill>
                <a:latin typeface="Courier New" panose="02070309020205020404" pitchFamily="49" charset="0"/>
                <a:cs typeface="Courier New" panose="02070309020205020404" pitchFamily="49" charset="0"/>
              </a:rPr>
              <a:t>QString</a:t>
            </a:r>
            <a:r>
              <a:rPr lang="en-US" sz="1800" b="1" dirty="0">
                <a:solidFill>
                  <a:srgbClr val="C0C0C0"/>
                </a:solidFill>
                <a:latin typeface="Courier New" pitchFamily="49" charset="0"/>
                <a:cs typeface="Courier New" pitchFamily="49" charset="0"/>
              </a:rPr>
              <a:t> </a:t>
            </a:r>
            <a:r>
              <a:rPr lang="en-US" sz="1800" b="1" dirty="0" err="1">
                <a:solidFill>
                  <a:srgbClr val="A9B7C6"/>
                </a:solidFill>
                <a:latin typeface="Courier New" panose="02070309020205020404" pitchFamily="49" charset="0"/>
                <a:cs typeface="Courier New" panose="02070309020205020404" pitchFamily="49" charset="0"/>
              </a:rPr>
              <a:t>str</a:t>
            </a:r>
            <a:r>
              <a:rPr lang="en-US" sz="18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800" b="1" dirty="0" err="1">
                <a:solidFill>
                  <a:srgbClr val="A9B7C6"/>
                </a:solidFill>
                <a:latin typeface="Courier New" panose="02070309020205020404" pitchFamily="49" charset="0"/>
                <a:cs typeface="Courier New" panose="02070309020205020404" pitchFamily="49" charset="0"/>
              </a:rPr>
              <a:t>str.resize</a:t>
            </a:r>
            <a:r>
              <a:rPr lang="en-US" sz="1800" b="1" dirty="0">
                <a:solidFill>
                  <a:srgbClr val="A9B7C6"/>
                </a:solidFill>
                <a:latin typeface="Courier New" panose="02070309020205020404" pitchFamily="49" charset="0"/>
                <a:cs typeface="Courier New" panose="02070309020205020404" pitchFamily="49" charset="0"/>
              </a:rPr>
              <a:t>(</a:t>
            </a:r>
            <a:r>
              <a:rPr lang="en-US" sz="1800" b="1" dirty="0">
                <a:solidFill>
                  <a:srgbClr val="6897BB"/>
                </a:solidFill>
                <a:latin typeface="Courier New" panose="02070309020205020404" pitchFamily="49" charset="0"/>
                <a:cs typeface="Courier New" panose="02070309020205020404" pitchFamily="49" charset="0"/>
              </a:rPr>
              <a:t>4</a:t>
            </a:r>
            <a:r>
              <a:rPr lang="en-US" sz="18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800" b="1" dirty="0" err="1">
                <a:solidFill>
                  <a:srgbClr val="A9B7C6"/>
                </a:solidFill>
                <a:latin typeface="Courier New" panose="02070309020205020404" pitchFamily="49" charset="0"/>
                <a:cs typeface="Courier New" panose="02070309020205020404" pitchFamily="49" charset="0"/>
              </a:rPr>
              <a:t>str</a:t>
            </a:r>
            <a:r>
              <a:rPr lang="en-US" sz="1800" b="1" dirty="0">
                <a:solidFill>
                  <a:srgbClr val="A9B7C6"/>
                </a:solidFill>
                <a:latin typeface="Courier New" panose="02070309020205020404" pitchFamily="49" charset="0"/>
                <a:cs typeface="Courier New" panose="02070309020205020404" pitchFamily="49" charset="0"/>
              </a:rPr>
              <a:t>[</a:t>
            </a:r>
            <a:r>
              <a:rPr lang="en-US" sz="1800" b="1" dirty="0">
                <a:solidFill>
                  <a:srgbClr val="6897BB"/>
                </a:solidFill>
                <a:latin typeface="Courier New" panose="02070309020205020404" pitchFamily="49" charset="0"/>
                <a:cs typeface="Courier New" panose="02070309020205020404" pitchFamily="49" charset="0"/>
              </a:rPr>
              <a:t>0</a:t>
            </a:r>
            <a:r>
              <a:rPr lang="en-US" sz="1800" b="1" dirty="0">
                <a:solidFill>
                  <a:srgbClr val="A9B7C6"/>
                </a:solidFill>
                <a:latin typeface="Courier New" panose="02070309020205020404" pitchFamily="49" charset="0"/>
                <a:cs typeface="Courier New" panose="02070309020205020404" pitchFamily="49" charset="0"/>
              </a:rPr>
              <a:t>] = </a:t>
            </a:r>
            <a:r>
              <a:rPr lang="en-US" sz="1800" b="1" dirty="0" err="1">
                <a:solidFill>
                  <a:srgbClr val="9876AA"/>
                </a:solidFill>
                <a:latin typeface="Courier New" panose="02070309020205020404" pitchFamily="49" charset="0"/>
                <a:cs typeface="Courier New" panose="02070309020205020404" pitchFamily="49" charset="0"/>
              </a:rPr>
              <a:t>QChar</a:t>
            </a:r>
            <a:r>
              <a:rPr lang="en-US" sz="1800" b="1" dirty="0">
                <a:solidFill>
                  <a:srgbClr val="A9B7C6"/>
                </a:solidFill>
                <a:latin typeface="Courier New" panose="02070309020205020404" pitchFamily="49" charset="0"/>
                <a:cs typeface="Courier New" panose="02070309020205020404" pitchFamily="49" charset="0"/>
              </a:rPr>
              <a:t>(</a:t>
            </a:r>
            <a:r>
              <a:rPr lang="en-US" sz="1800" b="1" dirty="0">
                <a:solidFill>
                  <a:srgbClr val="6A8759"/>
                </a:solidFill>
                <a:latin typeface="Courier New" panose="02070309020205020404" pitchFamily="49" charset="0"/>
                <a:cs typeface="Courier New" panose="02070309020205020404" pitchFamily="49" charset="0"/>
              </a:rPr>
              <a:t>'U'</a:t>
            </a:r>
            <a:r>
              <a:rPr lang="en-US" sz="18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800" b="1" dirty="0" err="1">
                <a:solidFill>
                  <a:srgbClr val="A9B7C6"/>
                </a:solidFill>
                <a:latin typeface="Courier New" panose="02070309020205020404" pitchFamily="49" charset="0"/>
                <a:cs typeface="Courier New" panose="02070309020205020404" pitchFamily="49" charset="0"/>
              </a:rPr>
              <a:t>str</a:t>
            </a:r>
            <a:r>
              <a:rPr lang="en-US" sz="1800" b="1" dirty="0">
                <a:solidFill>
                  <a:srgbClr val="A9B7C6"/>
                </a:solidFill>
                <a:latin typeface="Courier New" panose="02070309020205020404" pitchFamily="49" charset="0"/>
                <a:cs typeface="Courier New" panose="02070309020205020404" pitchFamily="49" charset="0"/>
              </a:rPr>
              <a:t>[</a:t>
            </a:r>
            <a:r>
              <a:rPr lang="en-US" sz="1800" b="1" dirty="0">
                <a:solidFill>
                  <a:srgbClr val="6897BB"/>
                </a:solidFill>
                <a:latin typeface="Courier New" panose="02070309020205020404" pitchFamily="49" charset="0"/>
                <a:cs typeface="Courier New" panose="02070309020205020404" pitchFamily="49" charset="0"/>
              </a:rPr>
              <a:t>1</a:t>
            </a:r>
            <a:r>
              <a:rPr lang="en-US" sz="1800" b="1" dirty="0">
                <a:solidFill>
                  <a:srgbClr val="A9B7C6"/>
                </a:solidFill>
                <a:latin typeface="Courier New" panose="02070309020205020404" pitchFamily="49" charset="0"/>
                <a:cs typeface="Courier New" panose="02070309020205020404" pitchFamily="49" charset="0"/>
              </a:rPr>
              <a:t>] = </a:t>
            </a:r>
            <a:r>
              <a:rPr lang="en-US" sz="1800" b="1" dirty="0" err="1">
                <a:solidFill>
                  <a:srgbClr val="9876AA"/>
                </a:solidFill>
                <a:latin typeface="Courier New" panose="02070309020205020404" pitchFamily="49" charset="0"/>
                <a:cs typeface="Courier New" panose="02070309020205020404" pitchFamily="49" charset="0"/>
              </a:rPr>
              <a:t>QChar</a:t>
            </a:r>
            <a:r>
              <a:rPr lang="en-US" sz="1800" b="1" dirty="0">
                <a:solidFill>
                  <a:srgbClr val="A9B7C6"/>
                </a:solidFill>
                <a:latin typeface="Courier New" panose="02070309020205020404" pitchFamily="49" charset="0"/>
                <a:cs typeface="Courier New" panose="02070309020205020404" pitchFamily="49" charset="0"/>
              </a:rPr>
              <a:t>(</a:t>
            </a:r>
            <a:r>
              <a:rPr lang="en-US" sz="1800" b="1" dirty="0">
                <a:solidFill>
                  <a:srgbClr val="6A8759"/>
                </a:solidFill>
                <a:latin typeface="Courier New" panose="02070309020205020404" pitchFamily="49" charset="0"/>
                <a:cs typeface="Courier New" panose="02070309020205020404" pitchFamily="49" charset="0"/>
              </a:rPr>
              <a:t>'n'</a:t>
            </a:r>
            <a:r>
              <a:rPr lang="en-US" sz="18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800" b="1" dirty="0" err="1">
                <a:solidFill>
                  <a:srgbClr val="A9B7C6"/>
                </a:solidFill>
                <a:latin typeface="Courier New" panose="02070309020205020404" pitchFamily="49" charset="0"/>
                <a:cs typeface="Courier New" panose="02070309020205020404" pitchFamily="49" charset="0"/>
              </a:rPr>
              <a:t>str</a:t>
            </a:r>
            <a:r>
              <a:rPr lang="en-US" sz="1800" b="1" dirty="0">
                <a:solidFill>
                  <a:srgbClr val="A9B7C6"/>
                </a:solidFill>
                <a:latin typeface="Courier New" panose="02070309020205020404" pitchFamily="49" charset="0"/>
                <a:cs typeface="Courier New" panose="02070309020205020404" pitchFamily="49" charset="0"/>
              </a:rPr>
              <a:t>[</a:t>
            </a:r>
            <a:r>
              <a:rPr lang="en-US" sz="1800" b="1" dirty="0">
                <a:solidFill>
                  <a:srgbClr val="6897BB"/>
                </a:solidFill>
                <a:latin typeface="Courier New" panose="02070309020205020404" pitchFamily="49" charset="0"/>
                <a:cs typeface="Courier New" panose="02070309020205020404" pitchFamily="49" charset="0"/>
              </a:rPr>
              <a:t>2</a:t>
            </a:r>
            <a:r>
              <a:rPr lang="en-US" sz="1800" b="1" dirty="0">
                <a:solidFill>
                  <a:srgbClr val="A9B7C6"/>
                </a:solidFill>
                <a:latin typeface="Courier New" panose="02070309020205020404" pitchFamily="49" charset="0"/>
                <a:cs typeface="Courier New" panose="02070309020205020404" pitchFamily="49" charset="0"/>
              </a:rPr>
              <a:t>] = </a:t>
            </a:r>
            <a:r>
              <a:rPr lang="en-US" sz="1800" b="1" dirty="0" err="1">
                <a:solidFill>
                  <a:srgbClr val="9876AA"/>
                </a:solidFill>
                <a:latin typeface="Courier New" panose="02070309020205020404" pitchFamily="49" charset="0"/>
                <a:cs typeface="Courier New" panose="02070309020205020404" pitchFamily="49" charset="0"/>
              </a:rPr>
              <a:t>QChar</a:t>
            </a:r>
            <a:r>
              <a:rPr lang="en-US" sz="1800" b="1" dirty="0">
                <a:solidFill>
                  <a:srgbClr val="A9B7C6"/>
                </a:solidFill>
                <a:latin typeface="Courier New" panose="02070309020205020404" pitchFamily="49" charset="0"/>
                <a:cs typeface="Courier New" panose="02070309020205020404" pitchFamily="49" charset="0"/>
              </a:rPr>
              <a:t>(</a:t>
            </a:r>
            <a:r>
              <a:rPr lang="en-US" sz="1800" b="1" dirty="0">
                <a:solidFill>
                  <a:srgbClr val="6897BB"/>
                </a:solidFill>
                <a:latin typeface="Courier New" panose="02070309020205020404" pitchFamily="49" charset="0"/>
                <a:cs typeface="Courier New" panose="02070309020205020404" pitchFamily="49" charset="0"/>
              </a:rPr>
              <a:t>0x10e3</a:t>
            </a:r>
            <a:r>
              <a:rPr lang="en-US" sz="18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800" b="1" dirty="0" err="1">
                <a:solidFill>
                  <a:srgbClr val="A9B7C6"/>
                </a:solidFill>
                <a:latin typeface="Courier New" panose="02070309020205020404" pitchFamily="49" charset="0"/>
                <a:cs typeface="Courier New" panose="02070309020205020404" pitchFamily="49" charset="0"/>
              </a:rPr>
              <a:t>str</a:t>
            </a:r>
            <a:r>
              <a:rPr lang="en-US" sz="1800" b="1" dirty="0">
                <a:solidFill>
                  <a:srgbClr val="A9B7C6"/>
                </a:solidFill>
                <a:latin typeface="Courier New" panose="02070309020205020404" pitchFamily="49" charset="0"/>
                <a:cs typeface="Courier New" panose="02070309020205020404" pitchFamily="49" charset="0"/>
              </a:rPr>
              <a:t>[</a:t>
            </a:r>
            <a:r>
              <a:rPr lang="en-US" sz="1800" b="1" dirty="0">
                <a:solidFill>
                  <a:srgbClr val="6897BB"/>
                </a:solidFill>
                <a:latin typeface="Courier New" panose="02070309020205020404" pitchFamily="49" charset="0"/>
                <a:cs typeface="Courier New" panose="02070309020205020404" pitchFamily="49" charset="0"/>
              </a:rPr>
              <a:t>3</a:t>
            </a:r>
            <a:r>
              <a:rPr lang="en-US" sz="1800" b="1" dirty="0">
                <a:solidFill>
                  <a:srgbClr val="A9B7C6"/>
                </a:solidFill>
                <a:latin typeface="Courier New" panose="02070309020205020404" pitchFamily="49" charset="0"/>
                <a:cs typeface="Courier New" panose="02070309020205020404" pitchFamily="49" charset="0"/>
              </a:rPr>
              <a:t>] =</a:t>
            </a:r>
            <a:r>
              <a:rPr lang="en-US" sz="1800" b="1" dirty="0">
                <a:solidFill>
                  <a:srgbClr val="C0C0C0"/>
                </a:solidFill>
                <a:latin typeface="Courier New" pitchFamily="49" charset="0"/>
                <a:cs typeface="Courier New" pitchFamily="49" charset="0"/>
              </a:rPr>
              <a:t> </a:t>
            </a:r>
            <a:r>
              <a:rPr lang="en-US" sz="1800" b="1" dirty="0" err="1">
                <a:solidFill>
                  <a:srgbClr val="9876AA"/>
                </a:solidFill>
                <a:latin typeface="Courier New" panose="02070309020205020404" pitchFamily="49" charset="0"/>
                <a:cs typeface="Courier New" panose="02070309020205020404" pitchFamily="49" charset="0"/>
              </a:rPr>
              <a:t>QChar</a:t>
            </a:r>
            <a:r>
              <a:rPr lang="en-US" sz="1800" b="1" dirty="0">
                <a:solidFill>
                  <a:srgbClr val="A9B7C6"/>
                </a:solidFill>
                <a:latin typeface="Courier New" panose="02070309020205020404" pitchFamily="49" charset="0"/>
                <a:cs typeface="Courier New" panose="02070309020205020404" pitchFamily="49" charset="0"/>
              </a:rPr>
              <a:t>(</a:t>
            </a:r>
            <a:r>
              <a:rPr lang="en-US" sz="1800" b="1" dirty="0">
                <a:solidFill>
                  <a:srgbClr val="6897BB"/>
                </a:solidFill>
                <a:latin typeface="Courier New" panose="02070309020205020404" pitchFamily="49" charset="0"/>
                <a:cs typeface="Courier New" panose="02070309020205020404" pitchFamily="49" charset="0"/>
              </a:rPr>
              <a:t>0x03a3</a:t>
            </a:r>
            <a:r>
              <a:rPr lang="en-US" sz="1800" b="1" dirty="0">
                <a:solidFill>
                  <a:srgbClr val="A9B7C6"/>
                </a:solidFill>
                <a:latin typeface="Courier New" panose="02070309020205020404" pitchFamily="49" charset="0"/>
                <a:cs typeface="Courier New" panose="02070309020205020404" pitchFamily="49" charset="0"/>
              </a:rPr>
              <a:t>);</a:t>
            </a:r>
            <a:r>
              <a:rPr lang="en-US" sz="1800" b="1" dirty="0">
                <a:solidFill>
                  <a:srgbClr val="C0C0C0"/>
                </a:solidFill>
                <a:latin typeface="Courier New" pitchFamily="49" charset="0"/>
                <a:cs typeface="Courier New" pitchFamily="49" charset="0"/>
              </a:rPr>
              <a:t> </a:t>
            </a:r>
            <a:endParaRPr lang="en-US" sz="1800" b="1" dirty="0">
              <a:solidFill>
                <a:srgbClr val="A9B7C6"/>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545137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QT GUI </a:t>
            </a:r>
            <a:r>
              <a:rPr lang="en-US" dirty="0" smtClean="0"/>
              <a:t>ABSTRACTION: </a:t>
            </a:r>
            <a:r>
              <a:rPr lang="en-US" dirty="0" smtClean="0">
                <a:solidFill>
                  <a:schemeClr val="accent1"/>
                </a:solidFill>
              </a:rPr>
              <a:t>GUI applications</a:t>
            </a:r>
            <a:endParaRPr lang="en-US" dirty="0">
              <a:solidFill>
                <a:schemeClr val="accent1"/>
              </a:solidFill>
            </a:endParaRPr>
          </a:p>
        </p:txBody>
      </p:sp>
      <p:sp>
        <p:nvSpPr>
          <p:cNvPr id="5" name="Content Placeholder 4"/>
          <p:cNvSpPr>
            <a:spLocks noGrp="1"/>
          </p:cNvSpPr>
          <p:nvPr>
            <p:ph sz="quarter" idx="12"/>
          </p:nvPr>
        </p:nvSpPr>
        <p:spPr/>
        <p:txBody>
          <a:bodyPr>
            <a:normAutofit/>
          </a:bodyPr>
          <a:lstStyle/>
          <a:p>
            <a:r>
              <a:rPr lang="en-US" dirty="0" smtClean="0"/>
              <a:t>GUI applications </a:t>
            </a:r>
            <a:r>
              <a:rPr lang="en-US" dirty="0"/>
              <a:t>are </a:t>
            </a:r>
            <a:r>
              <a:rPr lang="en-US" dirty="0" smtClean="0"/>
              <a:t>waiting for the user input </a:t>
            </a:r>
            <a:r>
              <a:rPr lang="en-US" dirty="0"/>
              <a:t>99% of the time</a:t>
            </a:r>
            <a:r>
              <a:rPr lang="en-US" dirty="0" smtClean="0"/>
              <a:t>.</a:t>
            </a:r>
          </a:p>
          <a:p>
            <a:r>
              <a:rPr lang="en-US" dirty="0" smtClean="0"/>
              <a:t>Starts working when the user clicks the mouse button, on a keyboard input, etc.</a:t>
            </a:r>
          </a:p>
          <a:p>
            <a:r>
              <a:rPr lang="en-US" dirty="0" smtClean="0"/>
              <a:t>GUI applications architecture depends on the platform.</a:t>
            </a:r>
          </a:p>
        </p:txBody>
      </p:sp>
      <p:pic>
        <p:nvPicPr>
          <p:cNvPr id="4" name="Content Placeholder 3"/>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287338" y="1206500"/>
            <a:ext cx="4184650" cy="3138487"/>
          </a:xfrm>
        </p:spPr>
      </p:pic>
    </p:spTree>
    <p:extLst>
      <p:ext uri="{BB962C8B-B14F-4D97-AF65-F5344CB8AC3E}">
        <p14:creationId xmlns:p14="http://schemas.microsoft.com/office/powerpoint/2010/main" val="296235698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QSTRING</a:t>
            </a:r>
            <a:endParaRPr lang="en-US" dirty="0">
              <a:solidFill>
                <a:schemeClr val="accent1"/>
              </a:solidFill>
            </a:endParaRPr>
          </a:p>
        </p:txBody>
      </p:sp>
      <p:sp>
        <p:nvSpPr>
          <p:cNvPr id="5" name="Content Placeholder 4"/>
          <p:cNvSpPr>
            <a:spLocks noGrp="1"/>
          </p:cNvSpPr>
          <p:nvPr>
            <p:ph sz="quarter" idx="11"/>
          </p:nvPr>
        </p:nvSpPr>
        <p:spPr/>
        <p:txBody>
          <a:bodyPr>
            <a:normAutofit fontScale="92500" lnSpcReduction="10000"/>
          </a:bodyPr>
          <a:lstStyle/>
          <a:p>
            <a:r>
              <a:rPr lang="en-US" dirty="0" err="1">
                <a:solidFill>
                  <a:schemeClr val="accent3"/>
                </a:solidFill>
              </a:rPr>
              <a:t>QString</a:t>
            </a:r>
            <a:r>
              <a:rPr lang="en-US" dirty="0"/>
              <a:t> uses implicit sharing (copy-on-write) to reduce memory usage</a:t>
            </a:r>
            <a:r>
              <a:rPr lang="en-US" dirty="0" smtClean="0"/>
              <a:t>.</a:t>
            </a:r>
          </a:p>
          <a:p>
            <a:r>
              <a:rPr lang="en-US" dirty="0" smtClean="0"/>
              <a:t>If you want to use classical 8-bit '\0'-terminated strings – use </a:t>
            </a:r>
            <a:r>
              <a:rPr lang="en-US" dirty="0" err="1" smtClean="0">
                <a:solidFill>
                  <a:schemeClr val="accent3"/>
                </a:solidFill>
              </a:rPr>
              <a:t>QByteArray</a:t>
            </a:r>
            <a:r>
              <a:rPr lang="en-US" dirty="0" smtClean="0"/>
              <a:t>.</a:t>
            </a:r>
          </a:p>
          <a:p>
            <a:r>
              <a:rPr lang="en-US" dirty="0" smtClean="0"/>
              <a:t>Simple conversion from and to:</a:t>
            </a:r>
          </a:p>
          <a:p>
            <a:pPr lvl="1"/>
            <a:r>
              <a:rPr lang="en-US" dirty="0" smtClean="0"/>
              <a:t>char* strings;</a:t>
            </a:r>
          </a:p>
          <a:p>
            <a:pPr lvl="1"/>
            <a:r>
              <a:rPr lang="en-US" dirty="0" err="1" smtClean="0"/>
              <a:t>wchar_t</a:t>
            </a:r>
            <a:r>
              <a:rPr lang="en-US" dirty="0" smtClean="0"/>
              <a:t> arrays;</a:t>
            </a:r>
          </a:p>
          <a:p>
            <a:pPr lvl="1"/>
            <a:r>
              <a:rPr lang="en-US" dirty="0" err="1" smtClean="0"/>
              <a:t>std</a:t>
            </a:r>
            <a:r>
              <a:rPr lang="en-US" dirty="0" smtClean="0"/>
              <a:t>::string</a:t>
            </a:r>
          </a:p>
          <a:p>
            <a:pPr lvl="1"/>
            <a:r>
              <a:rPr lang="en-US" dirty="0" smtClean="0"/>
              <a:t>STD UTF-8 and UTF-32 strings</a:t>
            </a:r>
          </a:p>
          <a:p>
            <a:pPr lvl="1"/>
            <a:r>
              <a:rPr lang="en-US" dirty="0" smtClean="0"/>
              <a:t>numeric types: </a:t>
            </a:r>
            <a:r>
              <a:rPr lang="en-US" dirty="0" err="1" smtClean="0"/>
              <a:t>qulong</a:t>
            </a:r>
            <a:r>
              <a:rPr lang="en-US" dirty="0" smtClean="0"/>
              <a:t>, quint, etc. with different base</a:t>
            </a:r>
            <a:endParaRPr lang="en-US" dirty="0"/>
          </a:p>
          <a:p>
            <a:endParaRPr lang="en-US" dirty="0" smtClean="0">
              <a:solidFill>
                <a:schemeClr val="accent1"/>
              </a:solidFill>
            </a:endParaRPr>
          </a:p>
        </p:txBody>
      </p:sp>
    </p:spTree>
    <p:extLst>
      <p:ext uri="{BB962C8B-B14F-4D97-AF65-F5344CB8AC3E}">
        <p14:creationId xmlns:p14="http://schemas.microsoft.com/office/powerpoint/2010/main" val="100300305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QSTRING</a:t>
            </a:r>
            <a:endParaRPr lang="en-US" dirty="0">
              <a:solidFill>
                <a:schemeClr val="accent1"/>
              </a:solidFill>
            </a:endParaRPr>
          </a:p>
        </p:txBody>
      </p:sp>
      <p:sp>
        <p:nvSpPr>
          <p:cNvPr id="5" name="Content Placeholder 4"/>
          <p:cNvSpPr>
            <a:spLocks noGrp="1"/>
          </p:cNvSpPr>
          <p:nvPr>
            <p:ph sz="quarter" idx="11"/>
          </p:nvPr>
        </p:nvSpPr>
        <p:spPr>
          <a:xfrm>
            <a:off x="286941" y="897732"/>
            <a:ext cx="4056459" cy="4099718"/>
          </a:xfrm>
        </p:spPr>
        <p:txBody>
          <a:bodyPr>
            <a:normAutofit/>
          </a:bodyPr>
          <a:lstStyle/>
          <a:p>
            <a:r>
              <a:rPr lang="en-US" dirty="0" err="1" smtClean="0">
                <a:solidFill>
                  <a:schemeClr val="accent3"/>
                </a:solidFill>
              </a:rPr>
              <a:t>QString</a:t>
            </a:r>
            <a:r>
              <a:rPr lang="en-US" dirty="0" smtClean="0">
                <a:solidFill>
                  <a:schemeClr val="accent1"/>
                </a:solidFill>
              </a:rPr>
              <a:t> provides many operators.</a:t>
            </a:r>
          </a:p>
          <a:p>
            <a:r>
              <a:rPr lang="en-US" dirty="0" smtClean="0">
                <a:solidFill>
                  <a:schemeClr val="accent1"/>
                </a:solidFill>
              </a:rPr>
              <a:t>Note that </a:t>
            </a:r>
            <a:r>
              <a:rPr lang="en-US" dirty="0" smtClean="0">
                <a:solidFill>
                  <a:schemeClr val="accent3"/>
                </a:solidFill>
              </a:rPr>
              <a:t>at(int)</a:t>
            </a:r>
            <a:r>
              <a:rPr lang="en-US" dirty="0" smtClean="0">
                <a:solidFill>
                  <a:schemeClr val="accent1"/>
                </a:solidFill>
              </a:rPr>
              <a:t> method</a:t>
            </a:r>
            <a:r>
              <a:rPr lang="ru-RU" dirty="0" smtClean="0">
                <a:solidFill>
                  <a:schemeClr val="accent1"/>
                </a:solidFill>
              </a:rPr>
              <a:t> </a:t>
            </a:r>
            <a:r>
              <a:rPr lang="en-US" dirty="0" smtClean="0">
                <a:solidFill>
                  <a:schemeClr val="accent1"/>
                </a:solidFill>
              </a:rPr>
              <a:t>can </a:t>
            </a:r>
            <a:r>
              <a:rPr lang="en-US" dirty="0">
                <a:solidFill>
                  <a:schemeClr val="accent1"/>
                </a:solidFill>
              </a:rPr>
              <a:t>be faster than </a:t>
            </a:r>
            <a:r>
              <a:rPr lang="en-US" dirty="0">
                <a:solidFill>
                  <a:schemeClr val="accent3"/>
                </a:solidFill>
              </a:rPr>
              <a:t>operator[]()</a:t>
            </a:r>
            <a:r>
              <a:rPr lang="en-US" dirty="0">
                <a:solidFill>
                  <a:schemeClr val="accent1"/>
                </a:solidFill>
              </a:rPr>
              <a:t>, because it never causes a deep copy to occur</a:t>
            </a:r>
            <a:r>
              <a:rPr lang="en-US" dirty="0" smtClean="0">
                <a:solidFill>
                  <a:schemeClr val="accent1"/>
                </a:solidFill>
              </a:rPr>
              <a:t>.</a:t>
            </a:r>
          </a:p>
          <a:p>
            <a:r>
              <a:rPr lang="en-US" dirty="0" smtClean="0"/>
              <a:t>You can iterate string characters using STL-style iterator.</a:t>
            </a:r>
          </a:p>
          <a:p>
            <a:pPr marL="0" indent="0">
              <a:buNone/>
            </a:pPr>
            <a:endParaRPr lang="en-US" dirty="0" smtClean="0">
              <a:solidFill>
                <a:schemeClr val="accent1"/>
              </a:solidFill>
            </a:endParaRPr>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defTabSz="914400" eaLnBrk="0" fontAlgn="base" hangingPunct="0">
              <a:spcBef>
                <a:spcPct val="0"/>
              </a:spcBef>
              <a:spcAft>
                <a:spcPct val="0"/>
              </a:spcAft>
            </a:pPr>
            <a:r>
              <a:rPr lang="en-US" sz="1500" b="1" dirty="0" err="1" smtClean="0">
                <a:solidFill>
                  <a:srgbClr val="9876AA"/>
                </a:solidFill>
                <a:latin typeface="Courier New" panose="02070309020205020404" pitchFamily="49" charset="0"/>
                <a:cs typeface="Courier New" panose="02070309020205020404" pitchFamily="49" charset="0"/>
              </a:rPr>
              <a:t>QString</a:t>
            </a:r>
            <a:r>
              <a:rPr lang="en-US" sz="1500" b="1" dirty="0" smtClean="0">
                <a:solidFill>
                  <a:srgbClr val="C0C0C0"/>
                </a:solidFill>
                <a:latin typeface="Courier New" pitchFamily="49" charset="0"/>
                <a:cs typeface="Courier New" pitchFamily="49" charset="0"/>
              </a:rPr>
              <a:t> </a:t>
            </a:r>
            <a:r>
              <a:rPr lang="en-US" sz="1500" b="1" dirty="0" err="1" smtClean="0">
                <a:solidFill>
                  <a:srgbClr val="A9B7C6"/>
                </a:solidFill>
                <a:latin typeface="Courier New" panose="02070309020205020404" pitchFamily="49" charset="0"/>
                <a:cs typeface="Courier New" panose="02070309020205020404" pitchFamily="49" charset="0"/>
              </a:rPr>
              <a:t>str</a:t>
            </a:r>
            <a:r>
              <a:rPr lang="en-US" sz="1500" b="1" dirty="0" smtClean="0">
                <a:solidFill>
                  <a:srgbClr val="A9B7C6"/>
                </a:solidFill>
                <a:latin typeface="Courier New" panose="02070309020205020404" pitchFamily="49" charset="0"/>
                <a:cs typeface="Courier New" panose="02070309020205020404" pitchFamily="49" charset="0"/>
              </a:rPr>
              <a:t> = </a:t>
            </a:r>
            <a:r>
              <a:rPr lang="en-US" sz="1500" b="1" dirty="0" smtClean="0">
                <a:solidFill>
                  <a:srgbClr val="6A8759"/>
                </a:solidFill>
                <a:latin typeface="Courier New" panose="02070309020205020404" pitchFamily="49" charset="0"/>
                <a:cs typeface="Courier New" panose="02070309020205020404" pitchFamily="49" charset="0"/>
              </a:rPr>
              <a:t>"Hello"</a:t>
            </a:r>
            <a:r>
              <a:rPr lang="en-US" sz="1500" b="1" dirty="0" smtClean="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endParaRPr lang="en-US" sz="1500" b="1" dirty="0" smtClean="0">
              <a:solidFill>
                <a:srgbClr val="A9B7C6"/>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sz="1500" b="1" dirty="0" err="1">
                <a:solidFill>
                  <a:srgbClr val="6897BB"/>
                </a:solidFill>
                <a:latin typeface="Courier New" panose="02070309020205020404" pitchFamily="49" charset="0"/>
                <a:cs typeface="Courier New" panose="02070309020205020404" pitchFamily="49" charset="0"/>
              </a:rPr>
              <a:t>qDebug</a:t>
            </a:r>
            <a:r>
              <a:rPr lang="en-US" sz="1500" b="1" dirty="0">
                <a:solidFill>
                  <a:srgbClr val="A9B7C6"/>
                </a:solidFill>
                <a:latin typeface="Courier New" panose="02070309020205020404" pitchFamily="49" charset="0"/>
                <a:cs typeface="Courier New" panose="02070309020205020404" pitchFamily="49" charset="0"/>
              </a:rPr>
              <a:t>() &lt;&lt; </a:t>
            </a:r>
            <a:r>
              <a:rPr lang="en-US" sz="1500" b="1" dirty="0" err="1" smtClean="0">
                <a:solidFill>
                  <a:srgbClr val="A9B7C6"/>
                </a:solidFill>
                <a:latin typeface="Courier New" panose="02070309020205020404" pitchFamily="49" charset="0"/>
                <a:cs typeface="Courier New" panose="02070309020205020404" pitchFamily="49" charset="0"/>
              </a:rPr>
              <a:t>str</a:t>
            </a:r>
            <a:r>
              <a:rPr lang="en-US" sz="1500" b="1" dirty="0" smtClean="0">
                <a:solidFill>
                  <a:srgbClr val="A9B7C6"/>
                </a:solidFill>
                <a:latin typeface="Courier New" panose="02070309020205020404" pitchFamily="49" charset="0"/>
                <a:cs typeface="Courier New" panose="02070309020205020404" pitchFamily="49" charset="0"/>
              </a:rPr>
              <a:t>[</a:t>
            </a:r>
            <a:r>
              <a:rPr lang="en-US" sz="1500" b="1" dirty="0" smtClean="0">
                <a:solidFill>
                  <a:srgbClr val="6897BB"/>
                </a:solidFill>
                <a:latin typeface="Courier New" panose="02070309020205020404" pitchFamily="49" charset="0"/>
                <a:cs typeface="Courier New" panose="02070309020205020404" pitchFamily="49" charset="0"/>
              </a:rPr>
              <a:t>0</a:t>
            </a:r>
            <a:r>
              <a:rPr lang="en-US" sz="1500" b="1" dirty="0" smtClean="0">
                <a:solidFill>
                  <a:srgbClr val="A9B7C6"/>
                </a:solidFill>
                <a:latin typeface="Courier New" panose="02070309020205020404" pitchFamily="49" charset="0"/>
                <a:cs typeface="Courier New" panose="02070309020205020404" pitchFamily="49" charset="0"/>
              </a:rPr>
              <a:t>];</a:t>
            </a:r>
            <a:endParaRPr lang="en-US" sz="1500" b="1" dirty="0">
              <a:solidFill>
                <a:srgbClr val="A9B7C6"/>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endParaRPr lang="en-US" sz="1500" b="1" dirty="0" smtClean="0">
              <a:solidFill>
                <a:srgbClr val="A9B7C6"/>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sz="1500" b="1" dirty="0" err="1">
                <a:solidFill>
                  <a:srgbClr val="6897BB"/>
                </a:solidFill>
                <a:latin typeface="Courier New" panose="02070309020205020404" pitchFamily="49" charset="0"/>
                <a:cs typeface="Courier New" panose="02070309020205020404" pitchFamily="49" charset="0"/>
              </a:rPr>
              <a:t>qDebug</a:t>
            </a:r>
            <a:r>
              <a:rPr lang="en-US" sz="1500" b="1" dirty="0">
                <a:solidFill>
                  <a:srgbClr val="A9B7C6"/>
                </a:solidFill>
                <a:latin typeface="Courier New" panose="02070309020205020404" pitchFamily="49" charset="0"/>
                <a:cs typeface="Courier New" panose="02070309020205020404" pitchFamily="49" charset="0"/>
              </a:rPr>
              <a:t>() &lt;&lt; </a:t>
            </a:r>
            <a:r>
              <a:rPr lang="en-US" sz="1500" b="1" dirty="0" smtClean="0">
                <a:solidFill>
                  <a:srgbClr val="A9B7C6"/>
                </a:solidFill>
                <a:latin typeface="Courier New" panose="02070309020205020404" pitchFamily="49" charset="0"/>
                <a:cs typeface="Courier New" panose="02070309020205020404" pitchFamily="49" charset="0"/>
              </a:rPr>
              <a:t>str.at(</a:t>
            </a:r>
            <a:r>
              <a:rPr lang="en-US" sz="1500" b="1" dirty="0" smtClean="0">
                <a:solidFill>
                  <a:srgbClr val="6897BB"/>
                </a:solidFill>
                <a:latin typeface="Courier New" panose="02070309020205020404" pitchFamily="49" charset="0"/>
                <a:cs typeface="Courier New" panose="02070309020205020404" pitchFamily="49" charset="0"/>
              </a:rPr>
              <a:t>1)</a:t>
            </a:r>
            <a:r>
              <a:rPr lang="en-US" sz="1500" b="1" dirty="0" smtClean="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endParaRPr lang="en-US" sz="1500" b="1" dirty="0" smtClean="0">
              <a:solidFill>
                <a:srgbClr val="A9B7C6"/>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sz="1500" b="1" dirty="0" err="1" smtClean="0">
                <a:solidFill>
                  <a:srgbClr val="6897BB"/>
                </a:solidFill>
                <a:latin typeface="Courier New" panose="02070309020205020404" pitchFamily="49" charset="0"/>
                <a:cs typeface="Courier New" panose="02070309020205020404" pitchFamily="49" charset="0"/>
              </a:rPr>
              <a:t>qDebug</a:t>
            </a:r>
            <a:r>
              <a:rPr lang="en-US" sz="1500" b="1" dirty="0">
                <a:solidFill>
                  <a:srgbClr val="A9B7C6"/>
                </a:solidFill>
                <a:latin typeface="Courier New" panose="02070309020205020404" pitchFamily="49" charset="0"/>
                <a:cs typeface="Courier New" panose="02070309020205020404" pitchFamily="49" charset="0"/>
              </a:rPr>
              <a:t>() &lt;&lt; </a:t>
            </a:r>
            <a:r>
              <a:rPr lang="en-US" sz="1500" b="1" dirty="0" smtClean="0">
                <a:solidFill>
                  <a:srgbClr val="A9B7C6"/>
                </a:solidFill>
                <a:latin typeface="Courier New" panose="02070309020205020404" pitchFamily="49" charset="0"/>
                <a:cs typeface="Courier New" panose="02070309020205020404" pitchFamily="49" charset="0"/>
              </a:rPr>
              <a:t>(</a:t>
            </a:r>
            <a:r>
              <a:rPr lang="en-US" sz="1500" b="1" dirty="0" err="1" smtClean="0">
                <a:solidFill>
                  <a:srgbClr val="A9B7C6"/>
                </a:solidFill>
                <a:latin typeface="Courier New" panose="02070309020205020404" pitchFamily="49" charset="0"/>
                <a:cs typeface="Courier New" panose="02070309020205020404" pitchFamily="49" charset="0"/>
              </a:rPr>
              <a:t>str</a:t>
            </a:r>
            <a:r>
              <a:rPr lang="en-US" sz="1500" b="1" dirty="0" smtClean="0">
                <a:solidFill>
                  <a:srgbClr val="A9B7C6"/>
                </a:solidFill>
                <a:latin typeface="Courier New" panose="02070309020205020404" pitchFamily="49" charset="0"/>
                <a:cs typeface="Courier New" panose="02070309020205020404" pitchFamily="49" charset="0"/>
              </a:rPr>
              <a:t> == </a:t>
            </a:r>
            <a:r>
              <a:rPr lang="en-US" sz="1500" b="1" dirty="0">
                <a:solidFill>
                  <a:srgbClr val="6A8759"/>
                </a:solidFill>
                <a:latin typeface="Courier New" panose="02070309020205020404" pitchFamily="49" charset="0"/>
                <a:cs typeface="Courier New" panose="02070309020205020404" pitchFamily="49" charset="0"/>
              </a:rPr>
              <a:t>"</a:t>
            </a:r>
            <a:r>
              <a:rPr lang="en-US" sz="1500" b="1" dirty="0" smtClean="0">
                <a:solidFill>
                  <a:srgbClr val="6A8759"/>
                </a:solidFill>
                <a:latin typeface="Courier New" panose="02070309020205020404" pitchFamily="49" charset="0"/>
                <a:cs typeface="Courier New" panose="02070309020205020404" pitchFamily="49" charset="0"/>
              </a:rPr>
              <a:t>Hello world!"</a:t>
            </a:r>
            <a:r>
              <a:rPr lang="en-US" sz="1500" b="1" dirty="0">
                <a:solidFill>
                  <a:srgbClr val="A9B7C6"/>
                </a:solidFill>
                <a:latin typeface="Courier New" panose="02070309020205020404" pitchFamily="49" charset="0"/>
                <a:cs typeface="Courier New" panose="02070309020205020404" pitchFamily="49" charset="0"/>
              </a:rPr>
              <a:t>)</a:t>
            </a:r>
            <a:r>
              <a:rPr lang="en-US" sz="1500" b="1" dirty="0" smtClean="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endParaRPr lang="en-US" sz="1500" b="1" dirty="0">
              <a:solidFill>
                <a:srgbClr val="A9B7C6"/>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sz="1500" b="1" dirty="0" err="1">
                <a:solidFill>
                  <a:srgbClr val="6897BB"/>
                </a:solidFill>
                <a:latin typeface="Courier New" panose="02070309020205020404" pitchFamily="49" charset="0"/>
                <a:cs typeface="Courier New" panose="02070309020205020404" pitchFamily="49" charset="0"/>
              </a:rPr>
              <a:t>qDebug</a:t>
            </a:r>
            <a:r>
              <a:rPr lang="en-US" sz="1500" b="1" dirty="0">
                <a:solidFill>
                  <a:srgbClr val="A9B7C6"/>
                </a:solidFill>
                <a:latin typeface="Courier New" panose="02070309020205020404" pitchFamily="49" charset="0"/>
                <a:cs typeface="Courier New" panose="02070309020205020404" pitchFamily="49" charset="0"/>
              </a:rPr>
              <a:t>() &lt;&lt; </a:t>
            </a:r>
            <a:r>
              <a:rPr lang="en-US" sz="1500" b="1" dirty="0" smtClean="0">
                <a:solidFill>
                  <a:srgbClr val="A9B7C6"/>
                </a:solidFill>
                <a:latin typeface="Courier New" panose="02070309020205020404" pitchFamily="49" charset="0"/>
                <a:cs typeface="Courier New" panose="02070309020205020404" pitchFamily="49" charset="0"/>
              </a:rPr>
              <a:t>(</a:t>
            </a:r>
            <a:r>
              <a:rPr lang="en-US" sz="1500" b="1" dirty="0" err="1" smtClean="0">
                <a:solidFill>
                  <a:srgbClr val="A9B7C6"/>
                </a:solidFill>
                <a:latin typeface="Courier New" panose="02070309020205020404" pitchFamily="49" charset="0"/>
                <a:cs typeface="Courier New" panose="02070309020205020404" pitchFamily="49" charset="0"/>
              </a:rPr>
              <a:t>str</a:t>
            </a:r>
            <a:r>
              <a:rPr lang="en-US" sz="1500" b="1" dirty="0" smtClean="0">
                <a:solidFill>
                  <a:srgbClr val="A9B7C6"/>
                </a:solidFill>
                <a:latin typeface="Courier New" panose="02070309020205020404" pitchFamily="49" charset="0"/>
                <a:cs typeface="Courier New" panose="02070309020205020404" pitchFamily="49" charset="0"/>
              </a:rPr>
              <a:t> &lt; </a:t>
            </a:r>
            <a:r>
              <a:rPr lang="en-US" sz="1500" b="1" dirty="0" smtClean="0">
                <a:solidFill>
                  <a:srgbClr val="6A8759"/>
                </a:solidFill>
                <a:latin typeface="Courier New" panose="02070309020205020404" pitchFamily="49" charset="0"/>
                <a:cs typeface="Courier New" panose="02070309020205020404" pitchFamily="49" charset="0"/>
              </a:rPr>
              <a:t>"Hello1"</a:t>
            </a:r>
            <a:r>
              <a:rPr lang="en-US" sz="1500" b="1" dirty="0">
                <a:solidFill>
                  <a:srgbClr val="A9B7C6"/>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4786741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QString</a:t>
            </a:r>
            <a:r>
              <a:rPr lang="en-US" dirty="0" smtClean="0"/>
              <a:t>: </a:t>
            </a:r>
            <a:r>
              <a:rPr lang="en-US" dirty="0" smtClean="0">
                <a:solidFill>
                  <a:schemeClr val="accent1"/>
                </a:solidFill>
              </a:rPr>
              <a:t>NULL AND EMPTY</a:t>
            </a:r>
            <a:endParaRPr lang="en-US" dirty="0">
              <a:solidFill>
                <a:schemeClr val="accent1"/>
              </a:solidFill>
            </a:endParaRPr>
          </a:p>
        </p:txBody>
      </p:sp>
      <p:sp>
        <p:nvSpPr>
          <p:cNvPr id="5" name="Content Placeholder 4"/>
          <p:cNvSpPr>
            <a:spLocks noGrp="1"/>
          </p:cNvSpPr>
          <p:nvPr>
            <p:ph sz="quarter" idx="11"/>
          </p:nvPr>
        </p:nvSpPr>
        <p:spPr>
          <a:xfrm>
            <a:off x="286941" y="897732"/>
            <a:ext cx="4056459" cy="4099718"/>
          </a:xfrm>
        </p:spPr>
        <p:txBody>
          <a:bodyPr>
            <a:normAutofit/>
          </a:bodyPr>
          <a:lstStyle/>
          <a:p>
            <a:r>
              <a:rPr lang="en-US" dirty="0" err="1" smtClean="0">
                <a:solidFill>
                  <a:schemeClr val="accent3"/>
                </a:solidFill>
              </a:rPr>
              <a:t>QString</a:t>
            </a:r>
            <a:r>
              <a:rPr lang="en-US" dirty="0" smtClean="0">
                <a:solidFill>
                  <a:schemeClr val="accent3"/>
                </a:solidFill>
              </a:rPr>
              <a:t> </a:t>
            </a:r>
            <a:r>
              <a:rPr lang="en-US" dirty="0"/>
              <a:t>has additional states:</a:t>
            </a:r>
          </a:p>
          <a:p>
            <a:pPr lvl="1"/>
            <a:r>
              <a:rPr lang="en-US" dirty="0" smtClean="0"/>
              <a:t>null/not null </a:t>
            </a:r>
            <a:r>
              <a:rPr lang="en-US" dirty="0"/>
              <a:t>– if </a:t>
            </a:r>
            <a:r>
              <a:rPr lang="en-US" dirty="0" smtClean="0"/>
              <a:t>string</a:t>
            </a:r>
            <a:r>
              <a:rPr lang="en-US" dirty="0" smtClean="0">
                <a:solidFill>
                  <a:schemeClr val="accent3"/>
                </a:solidFill>
              </a:rPr>
              <a:t> </a:t>
            </a:r>
            <a:r>
              <a:rPr lang="en-US" dirty="0"/>
              <a:t>is </a:t>
            </a:r>
            <a:r>
              <a:rPr lang="en-US" dirty="0" smtClean="0"/>
              <a:t>set/not set</a:t>
            </a:r>
            <a:endParaRPr lang="en-US" dirty="0"/>
          </a:p>
          <a:p>
            <a:pPr lvl="1"/>
            <a:r>
              <a:rPr lang="en-US" dirty="0" smtClean="0"/>
              <a:t>not empty/empty </a:t>
            </a:r>
            <a:r>
              <a:rPr lang="en-US" dirty="0"/>
              <a:t>– if </a:t>
            </a:r>
            <a:r>
              <a:rPr lang="en-US" dirty="0" smtClean="0"/>
              <a:t>characters are set/not set.</a:t>
            </a:r>
            <a:endParaRPr lang="en-US" dirty="0"/>
          </a:p>
          <a:p>
            <a:pPr lvl="1"/>
            <a:endParaRPr lang="en-US" dirty="0" smtClean="0"/>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lvl="0" defTabSz="914400" eaLnBrk="0" fontAlgn="base" hangingPunct="0">
              <a:spcBef>
                <a:spcPct val="0"/>
              </a:spcBef>
              <a:spcAft>
                <a:spcPct val="0"/>
              </a:spcAft>
            </a:pPr>
            <a:r>
              <a:rPr lang="en-US" b="1" dirty="0" err="1">
                <a:solidFill>
                  <a:srgbClr val="9876AA"/>
                </a:solidFill>
                <a:latin typeface="Courier New" panose="02070309020205020404" pitchFamily="49" charset="0"/>
                <a:cs typeface="Courier New" panose="02070309020205020404" pitchFamily="49" charset="0"/>
              </a:rPr>
              <a:t>QString</a:t>
            </a:r>
            <a:r>
              <a:rPr lang="en-US" b="1" dirty="0">
                <a:solidFill>
                  <a:srgbClr val="A9B7C6"/>
                </a:solidFill>
                <a:latin typeface="Courier New" panose="02070309020205020404" pitchFamily="49" charset="0"/>
                <a:cs typeface="Courier New" panose="02070309020205020404" pitchFamily="49" charset="0"/>
              </a:rPr>
              <a:t>().</a:t>
            </a:r>
            <a:r>
              <a:rPr lang="en-US" b="1" dirty="0" err="1">
                <a:solidFill>
                  <a:srgbClr val="A9B7C6"/>
                </a:solidFill>
                <a:latin typeface="Courier New" panose="02070309020205020404" pitchFamily="49" charset="0"/>
                <a:cs typeface="Courier New" panose="02070309020205020404" pitchFamily="49" charset="0"/>
              </a:rPr>
              <a:t>isNull</a:t>
            </a:r>
            <a:r>
              <a:rPr lang="en-US" b="1" dirty="0">
                <a:solidFill>
                  <a:srgbClr val="A9B7C6"/>
                </a:solidFill>
                <a:latin typeface="Courier New" panose="02070309020205020404" pitchFamily="49" charset="0"/>
                <a:cs typeface="Courier New" panose="02070309020205020404" pitchFamily="49" charset="0"/>
              </a:rPr>
              <a:t>();        </a:t>
            </a:r>
            <a:r>
              <a:rPr lang="en-US" b="1" dirty="0">
                <a:solidFill>
                  <a:srgbClr val="808080"/>
                </a:solidFill>
                <a:latin typeface="Courier New" panose="02070309020205020404" pitchFamily="49" charset="0"/>
                <a:cs typeface="Courier New" panose="02070309020205020404" pitchFamily="49" charset="0"/>
              </a:rPr>
              <a:t>// true</a:t>
            </a:r>
            <a:r>
              <a:rPr lang="en-US" b="1" dirty="0">
                <a:latin typeface="Courier New" pitchFamily="49" charset="0"/>
                <a:cs typeface="Courier New" pitchFamily="49" charset="0"/>
              </a:rPr>
              <a:t> </a:t>
            </a:r>
            <a:r>
              <a:rPr lang="en-US" b="1" dirty="0" err="1">
                <a:solidFill>
                  <a:srgbClr val="9876AA"/>
                </a:solidFill>
                <a:latin typeface="Courier New" panose="02070309020205020404" pitchFamily="49" charset="0"/>
                <a:cs typeface="Courier New" panose="02070309020205020404" pitchFamily="49" charset="0"/>
              </a:rPr>
              <a:t>QString</a:t>
            </a:r>
            <a:r>
              <a:rPr lang="en-US" b="1" dirty="0">
                <a:solidFill>
                  <a:srgbClr val="A9B7C6"/>
                </a:solidFill>
                <a:latin typeface="Courier New" panose="02070309020205020404" pitchFamily="49" charset="0"/>
                <a:cs typeface="Courier New" panose="02070309020205020404" pitchFamily="49" charset="0"/>
              </a:rPr>
              <a:t>().</a:t>
            </a:r>
            <a:r>
              <a:rPr lang="en-US" b="1" dirty="0" err="1">
                <a:solidFill>
                  <a:srgbClr val="A9B7C6"/>
                </a:solidFill>
                <a:latin typeface="Courier New" panose="02070309020205020404" pitchFamily="49" charset="0"/>
                <a:cs typeface="Courier New" panose="02070309020205020404" pitchFamily="49" charset="0"/>
              </a:rPr>
              <a:t>isEmpty</a:t>
            </a:r>
            <a:r>
              <a:rPr lang="en-US" b="1" dirty="0">
                <a:solidFill>
                  <a:srgbClr val="A9B7C6"/>
                </a:solidFill>
                <a:latin typeface="Courier New" panose="02070309020205020404" pitchFamily="49" charset="0"/>
                <a:cs typeface="Courier New" panose="02070309020205020404" pitchFamily="49" charset="0"/>
              </a:rPr>
              <a:t>();       </a:t>
            </a:r>
            <a:r>
              <a:rPr lang="en-US" b="1" dirty="0">
                <a:solidFill>
                  <a:srgbClr val="808080"/>
                </a:solidFill>
                <a:latin typeface="Courier New" panose="02070309020205020404" pitchFamily="49" charset="0"/>
                <a:cs typeface="Courier New" panose="02070309020205020404" pitchFamily="49" charset="0"/>
              </a:rPr>
              <a:t>// true</a:t>
            </a:r>
          </a:p>
          <a:p>
            <a:pPr lvl="0" defTabSz="914400" eaLnBrk="0" fontAlgn="base" hangingPunct="0">
              <a:spcBef>
                <a:spcPct val="0"/>
              </a:spcBef>
              <a:spcAft>
                <a:spcPct val="0"/>
              </a:spcAft>
            </a:pPr>
            <a:r>
              <a:rPr lang="en-US" b="1" dirty="0">
                <a:latin typeface="Courier New" pitchFamily="49" charset="0"/>
                <a:cs typeface="Courier New" pitchFamily="49" charset="0"/>
              </a:rPr>
              <a:t/>
            </a:r>
            <a:br>
              <a:rPr lang="en-US" b="1" dirty="0">
                <a:latin typeface="Courier New" pitchFamily="49" charset="0"/>
                <a:cs typeface="Courier New" pitchFamily="49" charset="0"/>
              </a:rPr>
            </a:br>
            <a:r>
              <a:rPr lang="en-US" b="1" dirty="0" err="1">
                <a:solidFill>
                  <a:srgbClr val="9876AA"/>
                </a:solidFill>
                <a:latin typeface="Courier New" panose="02070309020205020404" pitchFamily="49" charset="0"/>
                <a:cs typeface="Courier New" panose="02070309020205020404" pitchFamily="49" charset="0"/>
              </a:rPr>
              <a:t>QString</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6A8759"/>
                </a:solidFill>
                <a:latin typeface="Courier New" panose="02070309020205020404" pitchFamily="49" charset="0"/>
                <a:cs typeface="Courier New" panose="02070309020205020404" pitchFamily="49" charset="0"/>
              </a:rPr>
              <a:t>""</a:t>
            </a:r>
            <a:r>
              <a:rPr lang="en-US" b="1" dirty="0">
                <a:solidFill>
                  <a:srgbClr val="A9B7C6"/>
                </a:solidFill>
                <a:latin typeface="Courier New" panose="02070309020205020404" pitchFamily="49" charset="0"/>
                <a:cs typeface="Courier New" panose="02070309020205020404" pitchFamily="49" charset="0"/>
              </a:rPr>
              <a:t>).</a:t>
            </a:r>
            <a:r>
              <a:rPr lang="en-US" b="1" dirty="0" err="1">
                <a:solidFill>
                  <a:srgbClr val="A9B7C6"/>
                </a:solidFill>
                <a:latin typeface="Courier New" panose="02070309020205020404" pitchFamily="49" charset="0"/>
                <a:cs typeface="Courier New" panose="02070309020205020404" pitchFamily="49" charset="0"/>
              </a:rPr>
              <a:t>isNull</a:t>
            </a:r>
            <a:r>
              <a:rPr lang="en-US" b="1" dirty="0">
                <a:solidFill>
                  <a:srgbClr val="A9B7C6"/>
                </a:solidFill>
                <a:latin typeface="Courier New" panose="02070309020205020404" pitchFamily="49" charset="0"/>
                <a:cs typeface="Courier New" panose="02070309020205020404" pitchFamily="49" charset="0"/>
              </a:rPr>
              <a:t>();      </a:t>
            </a:r>
            <a:r>
              <a:rPr lang="en-US" b="1" dirty="0">
                <a:solidFill>
                  <a:srgbClr val="808080"/>
                </a:solidFill>
                <a:latin typeface="Courier New" panose="02070309020205020404" pitchFamily="49" charset="0"/>
                <a:cs typeface="Courier New" panose="02070309020205020404" pitchFamily="49" charset="0"/>
              </a:rPr>
              <a:t>// false </a:t>
            </a:r>
            <a:r>
              <a:rPr lang="en-US" b="1" dirty="0" err="1">
                <a:solidFill>
                  <a:srgbClr val="9876AA"/>
                </a:solidFill>
                <a:latin typeface="Courier New" panose="02070309020205020404" pitchFamily="49" charset="0"/>
                <a:cs typeface="Courier New" panose="02070309020205020404" pitchFamily="49" charset="0"/>
              </a:rPr>
              <a:t>QString</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6A8759"/>
                </a:solidFill>
                <a:latin typeface="Courier New" panose="02070309020205020404" pitchFamily="49" charset="0"/>
                <a:cs typeface="Courier New" panose="02070309020205020404" pitchFamily="49" charset="0"/>
              </a:rPr>
              <a:t>""</a:t>
            </a:r>
            <a:r>
              <a:rPr lang="en-US" b="1" dirty="0">
                <a:solidFill>
                  <a:srgbClr val="A9B7C6"/>
                </a:solidFill>
                <a:latin typeface="Courier New" panose="02070309020205020404" pitchFamily="49" charset="0"/>
                <a:cs typeface="Courier New" panose="02070309020205020404" pitchFamily="49" charset="0"/>
              </a:rPr>
              <a:t>).</a:t>
            </a:r>
            <a:r>
              <a:rPr lang="en-US" b="1" dirty="0" err="1">
                <a:solidFill>
                  <a:srgbClr val="A9B7C6"/>
                </a:solidFill>
                <a:latin typeface="Courier New" panose="02070309020205020404" pitchFamily="49" charset="0"/>
                <a:cs typeface="Courier New" panose="02070309020205020404" pitchFamily="49" charset="0"/>
              </a:rPr>
              <a:t>isEmpty</a:t>
            </a:r>
            <a:r>
              <a:rPr lang="en-US" b="1" dirty="0">
                <a:solidFill>
                  <a:srgbClr val="A9B7C6"/>
                </a:solidFill>
                <a:latin typeface="Courier New" panose="02070309020205020404" pitchFamily="49" charset="0"/>
                <a:cs typeface="Courier New" panose="02070309020205020404" pitchFamily="49" charset="0"/>
              </a:rPr>
              <a:t>();     </a:t>
            </a:r>
            <a:r>
              <a:rPr lang="en-US" b="1" dirty="0">
                <a:solidFill>
                  <a:srgbClr val="808080"/>
                </a:solidFill>
                <a:latin typeface="Courier New" panose="02070309020205020404" pitchFamily="49" charset="0"/>
                <a:cs typeface="Courier New" panose="02070309020205020404" pitchFamily="49" charset="0"/>
              </a:rPr>
              <a:t>// true</a:t>
            </a:r>
          </a:p>
          <a:p>
            <a:pPr lvl="0" defTabSz="914400" eaLnBrk="0" fontAlgn="base" hangingPunct="0">
              <a:spcBef>
                <a:spcPct val="0"/>
              </a:spcBef>
              <a:spcAft>
                <a:spcPct val="0"/>
              </a:spcAft>
            </a:pPr>
            <a:r>
              <a:rPr lang="en-US" b="1" dirty="0">
                <a:latin typeface="Courier New" pitchFamily="49" charset="0"/>
                <a:cs typeface="Courier New" pitchFamily="49" charset="0"/>
              </a:rPr>
              <a:t/>
            </a:r>
            <a:br>
              <a:rPr lang="en-US" b="1" dirty="0">
                <a:latin typeface="Courier New" pitchFamily="49" charset="0"/>
                <a:cs typeface="Courier New" pitchFamily="49" charset="0"/>
              </a:rPr>
            </a:br>
            <a:r>
              <a:rPr lang="en-US" b="1" dirty="0" err="1">
                <a:solidFill>
                  <a:srgbClr val="9876AA"/>
                </a:solidFill>
                <a:latin typeface="Courier New" panose="02070309020205020404" pitchFamily="49" charset="0"/>
                <a:cs typeface="Courier New" panose="02070309020205020404" pitchFamily="49" charset="0"/>
              </a:rPr>
              <a:t>QString</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6A8759"/>
                </a:solidFill>
                <a:latin typeface="Courier New" panose="02070309020205020404" pitchFamily="49" charset="0"/>
                <a:cs typeface="Courier New" panose="02070309020205020404" pitchFamily="49" charset="0"/>
              </a:rPr>
              <a:t>"</a:t>
            </a:r>
            <a:r>
              <a:rPr lang="en-US" b="1" dirty="0" err="1">
                <a:solidFill>
                  <a:srgbClr val="6A8759"/>
                </a:solidFill>
                <a:latin typeface="Courier New" panose="02070309020205020404" pitchFamily="49" charset="0"/>
                <a:cs typeface="Courier New" panose="02070309020205020404" pitchFamily="49" charset="0"/>
              </a:rPr>
              <a:t>abc</a:t>
            </a:r>
            <a:r>
              <a:rPr lang="en-US" b="1" dirty="0">
                <a:solidFill>
                  <a:srgbClr val="6A8759"/>
                </a:solidFill>
                <a:latin typeface="Courier New" panose="02070309020205020404" pitchFamily="49" charset="0"/>
                <a:cs typeface="Courier New" panose="02070309020205020404" pitchFamily="49" charset="0"/>
              </a:rPr>
              <a:t>"</a:t>
            </a:r>
            <a:r>
              <a:rPr lang="en-US" b="1" dirty="0">
                <a:solidFill>
                  <a:srgbClr val="A9B7C6"/>
                </a:solidFill>
                <a:latin typeface="Courier New" panose="02070309020205020404" pitchFamily="49" charset="0"/>
                <a:cs typeface="Courier New" panose="02070309020205020404" pitchFamily="49" charset="0"/>
              </a:rPr>
              <a:t>).</a:t>
            </a:r>
            <a:r>
              <a:rPr lang="en-US" b="1" dirty="0" err="1">
                <a:solidFill>
                  <a:srgbClr val="A9B7C6"/>
                </a:solidFill>
                <a:latin typeface="Courier New" panose="02070309020205020404" pitchFamily="49" charset="0"/>
                <a:cs typeface="Courier New" panose="02070309020205020404" pitchFamily="49" charset="0"/>
              </a:rPr>
              <a:t>isNull</a:t>
            </a:r>
            <a:r>
              <a:rPr lang="en-US" b="1" dirty="0">
                <a:solidFill>
                  <a:srgbClr val="A9B7C6"/>
                </a:solidFill>
                <a:latin typeface="Courier New" panose="02070309020205020404" pitchFamily="49" charset="0"/>
                <a:cs typeface="Courier New" panose="02070309020205020404" pitchFamily="49" charset="0"/>
              </a:rPr>
              <a:t>();   </a:t>
            </a:r>
            <a:r>
              <a:rPr lang="en-US" b="1" dirty="0">
                <a:solidFill>
                  <a:srgbClr val="808080"/>
                </a:solidFill>
                <a:latin typeface="Courier New" panose="02070309020205020404" pitchFamily="49" charset="0"/>
                <a:cs typeface="Courier New" panose="02070309020205020404" pitchFamily="49" charset="0"/>
              </a:rPr>
              <a:t>// false </a:t>
            </a:r>
            <a:r>
              <a:rPr lang="en-US" b="1" dirty="0" err="1">
                <a:solidFill>
                  <a:srgbClr val="9876AA"/>
                </a:solidFill>
                <a:latin typeface="Courier New" panose="02070309020205020404" pitchFamily="49" charset="0"/>
                <a:cs typeface="Courier New" panose="02070309020205020404" pitchFamily="49" charset="0"/>
              </a:rPr>
              <a:t>QString</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6A8759"/>
                </a:solidFill>
                <a:latin typeface="Courier New" panose="02070309020205020404" pitchFamily="49" charset="0"/>
                <a:cs typeface="Courier New" panose="02070309020205020404" pitchFamily="49" charset="0"/>
              </a:rPr>
              <a:t>"</a:t>
            </a:r>
            <a:r>
              <a:rPr lang="en-US" b="1" dirty="0" err="1">
                <a:solidFill>
                  <a:srgbClr val="6A8759"/>
                </a:solidFill>
                <a:latin typeface="Courier New" panose="02070309020205020404" pitchFamily="49" charset="0"/>
                <a:cs typeface="Courier New" panose="02070309020205020404" pitchFamily="49" charset="0"/>
              </a:rPr>
              <a:t>abc</a:t>
            </a:r>
            <a:r>
              <a:rPr lang="en-US" b="1" dirty="0">
                <a:solidFill>
                  <a:srgbClr val="6A8759"/>
                </a:solidFill>
                <a:latin typeface="Courier New" panose="02070309020205020404" pitchFamily="49" charset="0"/>
                <a:cs typeface="Courier New" panose="02070309020205020404" pitchFamily="49" charset="0"/>
              </a:rPr>
              <a:t>"</a:t>
            </a:r>
            <a:r>
              <a:rPr lang="en-US" b="1" dirty="0">
                <a:solidFill>
                  <a:srgbClr val="A9B7C6"/>
                </a:solidFill>
                <a:latin typeface="Courier New" panose="02070309020205020404" pitchFamily="49" charset="0"/>
                <a:cs typeface="Courier New" panose="02070309020205020404" pitchFamily="49" charset="0"/>
              </a:rPr>
              <a:t>).</a:t>
            </a:r>
            <a:r>
              <a:rPr lang="en-US" b="1" dirty="0" err="1">
                <a:solidFill>
                  <a:srgbClr val="A9B7C6"/>
                </a:solidFill>
                <a:latin typeface="Courier New" panose="02070309020205020404" pitchFamily="49" charset="0"/>
                <a:cs typeface="Courier New" panose="02070309020205020404" pitchFamily="49" charset="0"/>
              </a:rPr>
              <a:t>isEmpty</a:t>
            </a:r>
            <a:r>
              <a:rPr lang="en-US" b="1" dirty="0">
                <a:solidFill>
                  <a:srgbClr val="A9B7C6"/>
                </a:solidFill>
                <a:latin typeface="Courier New" panose="02070309020205020404" pitchFamily="49" charset="0"/>
                <a:cs typeface="Courier New" panose="02070309020205020404" pitchFamily="49" charset="0"/>
              </a:rPr>
              <a:t>();  </a:t>
            </a:r>
            <a:r>
              <a:rPr lang="en-US" b="1" dirty="0">
                <a:solidFill>
                  <a:srgbClr val="808080"/>
                </a:solidFill>
                <a:latin typeface="Courier New" panose="02070309020205020404" pitchFamily="49" charset="0"/>
                <a:cs typeface="Courier New" panose="02070309020205020404" pitchFamily="49" charset="0"/>
              </a:rPr>
              <a:t>// false</a:t>
            </a:r>
            <a:endParaRPr lang="en-US" altLang="en-US" b="1" dirty="0">
              <a:solidFill>
                <a:srgbClr val="80808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974795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QString</a:t>
            </a:r>
            <a:r>
              <a:rPr lang="en-US" dirty="0" smtClean="0"/>
              <a:t>: </a:t>
            </a:r>
            <a:r>
              <a:rPr lang="en-US" dirty="0" smtClean="0">
                <a:solidFill>
                  <a:schemeClr val="accent1"/>
                </a:solidFill>
              </a:rPr>
              <a:t>NUMBERS</a:t>
            </a:r>
            <a:endParaRPr lang="en-US" dirty="0">
              <a:solidFill>
                <a:schemeClr val="accent1"/>
              </a:solidFill>
            </a:endParaRPr>
          </a:p>
        </p:txBody>
      </p:sp>
      <p:sp>
        <p:nvSpPr>
          <p:cNvPr id="5" name="Content Placeholder 4"/>
          <p:cNvSpPr>
            <a:spLocks noGrp="1"/>
          </p:cNvSpPr>
          <p:nvPr>
            <p:ph sz="quarter" idx="11"/>
          </p:nvPr>
        </p:nvSpPr>
        <p:spPr>
          <a:xfrm>
            <a:off x="286941" y="897732"/>
            <a:ext cx="4056459" cy="4099718"/>
          </a:xfrm>
        </p:spPr>
        <p:txBody>
          <a:bodyPr>
            <a:normAutofit/>
          </a:bodyPr>
          <a:lstStyle/>
          <a:p>
            <a:r>
              <a:rPr lang="en-US" dirty="0" err="1" smtClean="0">
                <a:solidFill>
                  <a:schemeClr val="accent3"/>
                </a:solidFill>
              </a:rPr>
              <a:t>QString</a:t>
            </a:r>
            <a:r>
              <a:rPr lang="en-US" dirty="0" smtClean="0">
                <a:solidFill>
                  <a:schemeClr val="accent3"/>
                </a:solidFill>
              </a:rPr>
              <a:t> </a:t>
            </a:r>
            <a:r>
              <a:rPr lang="en-US" dirty="0"/>
              <a:t>has </a:t>
            </a:r>
            <a:r>
              <a:rPr lang="en-US" dirty="0" smtClean="0"/>
              <a:t>features to convert </a:t>
            </a:r>
            <a:r>
              <a:rPr lang="en-US" dirty="0" err="1">
                <a:solidFill>
                  <a:schemeClr val="accent3"/>
                </a:solidFill>
              </a:rPr>
              <a:t>QString</a:t>
            </a:r>
            <a:r>
              <a:rPr lang="en-US" dirty="0">
                <a:solidFill>
                  <a:schemeClr val="accent3"/>
                </a:solidFill>
              </a:rPr>
              <a:t> </a:t>
            </a:r>
            <a:r>
              <a:rPr lang="en-US" dirty="0" smtClean="0">
                <a:solidFill>
                  <a:schemeClr val="accent1"/>
                </a:solidFill>
              </a:rPr>
              <a:t>to and from</a:t>
            </a:r>
            <a:r>
              <a:rPr lang="en-US" dirty="0" smtClean="0">
                <a:solidFill>
                  <a:schemeClr val="accent3"/>
                </a:solidFill>
              </a:rPr>
              <a:t> </a:t>
            </a:r>
            <a:r>
              <a:rPr lang="en-US" dirty="0" smtClean="0"/>
              <a:t>numeric types.</a:t>
            </a:r>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lvl="0" defTabSz="914400" eaLnBrk="0" fontAlgn="base" hangingPunct="0">
              <a:spcBef>
                <a:spcPct val="0"/>
              </a:spcBef>
              <a:spcAft>
                <a:spcPct val="0"/>
              </a:spcAft>
            </a:pPr>
            <a:r>
              <a:rPr lang="en-US" b="1" dirty="0" err="1">
                <a:solidFill>
                  <a:srgbClr val="9876AA"/>
                </a:solidFill>
                <a:latin typeface="Courier New" panose="02070309020205020404" pitchFamily="49" charset="0"/>
                <a:cs typeface="Courier New" panose="02070309020205020404" pitchFamily="49" charset="0"/>
              </a:rPr>
              <a:t>QString</a:t>
            </a:r>
            <a:r>
              <a:rPr lang="en-US" b="1" dirty="0">
                <a:solidFill>
                  <a:srgbClr val="9876AA"/>
                </a:solidFill>
                <a:latin typeface="Courier New" panose="02070309020205020404" pitchFamily="49" charset="0"/>
                <a:cs typeface="Courier New" panose="02070309020205020404" pitchFamily="49" charset="0"/>
              </a:rPr>
              <a:t> </a:t>
            </a:r>
            <a:r>
              <a:rPr lang="en-US" b="1" dirty="0">
                <a:solidFill>
                  <a:srgbClr val="A9B7C6"/>
                </a:solidFill>
                <a:latin typeface="Courier New" panose="02070309020205020404" pitchFamily="49" charset="0"/>
                <a:cs typeface="Courier New" panose="02070309020205020404" pitchFamily="49" charset="0"/>
              </a:rPr>
              <a:t>str1(</a:t>
            </a:r>
            <a:r>
              <a:rPr lang="en-US" b="1" dirty="0">
                <a:solidFill>
                  <a:srgbClr val="6A8759"/>
                </a:solidFill>
                <a:latin typeface="Courier New" panose="02070309020205020404" pitchFamily="49" charset="0"/>
                <a:cs typeface="Courier New" panose="02070309020205020404" pitchFamily="49" charset="0"/>
              </a:rPr>
              <a:t>"1234"</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b="1" dirty="0">
                <a:solidFill>
                  <a:srgbClr val="CC7832"/>
                </a:solidFill>
                <a:latin typeface="Courier New" panose="02070309020205020404" pitchFamily="49" charset="0"/>
                <a:cs typeface="Courier New" panose="02070309020205020404" pitchFamily="49" charset="0"/>
              </a:rPr>
              <a:t>int</a:t>
            </a:r>
            <a:r>
              <a:rPr lang="en-US" b="1" dirty="0" smtClean="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x = str1.toInt();</a:t>
            </a:r>
          </a:p>
          <a:p>
            <a:pPr lvl="0" defTabSz="914400" eaLnBrk="0" fontAlgn="base" hangingPunct="0">
              <a:spcBef>
                <a:spcPct val="0"/>
              </a:spcBef>
              <a:spcAft>
                <a:spcPct val="0"/>
              </a:spcAft>
            </a:pPr>
            <a:r>
              <a:rPr lang="en-US" b="1" dirty="0">
                <a:solidFill>
                  <a:srgbClr val="C0C0C0"/>
                </a:solidFill>
                <a:latin typeface="Courier New" pitchFamily="49" charset="0"/>
                <a:cs typeface="Courier New" pitchFamily="49" charset="0"/>
              </a:rPr>
              <a:t/>
            </a:r>
            <a:br>
              <a:rPr lang="en-US" b="1" dirty="0">
                <a:solidFill>
                  <a:srgbClr val="C0C0C0"/>
                </a:solidFill>
                <a:latin typeface="Courier New" pitchFamily="49" charset="0"/>
                <a:cs typeface="Courier New" pitchFamily="49" charset="0"/>
              </a:rPr>
            </a:br>
            <a:r>
              <a:rPr lang="en-US" b="1" dirty="0" err="1">
                <a:solidFill>
                  <a:srgbClr val="9876AA"/>
                </a:solidFill>
                <a:latin typeface="Courier New" panose="02070309020205020404" pitchFamily="49" charset="0"/>
                <a:cs typeface="Courier New" panose="02070309020205020404" pitchFamily="49" charset="0"/>
              </a:rPr>
              <a:t>QString</a:t>
            </a:r>
            <a:r>
              <a:rPr lang="en-US" b="1" dirty="0">
                <a:solidFill>
                  <a:srgbClr val="9876AA"/>
                </a:solidFill>
                <a:latin typeface="Courier New" panose="02070309020205020404" pitchFamily="49" charset="0"/>
                <a:cs typeface="Courier New" panose="02070309020205020404" pitchFamily="49" charset="0"/>
              </a:rPr>
              <a:t> </a:t>
            </a:r>
            <a:r>
              <a:rPr lang="en-US" b="1" dirty="0">
                <a:solidFill>
                  <a:srgbClr val="A9B7C6"/>
                </a:solidFill>
                <a:latin typeface="Courier New" panose="02070309020205020404" pitchFamily="49" charset="0"/>
                <a:cs typeface="Courier New" panose="02070309020205020404" pitchFamily="49" charset="0"/>
              </a:rPr>
              <a:t>str2(</a:t>
            </a:r>
            <a:r>
              <a:rPr lang="en-US" b="1" dirty="0">
                <a:solidFill>
                  <a:srgbClr val="6A8759"/>
                </a:solidFill>
                <a:latin typeface="Courier New" panose="02070309020205020404" pitchFamily="49" charset="0"/>
                <a:cs typeface="Courier New" panose="02070309020205020404" pitchFamily="49" charset="0"/>
              </a:rPr>
              <a:t>"3.14"</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b="1" dirty="0">
                <a:solidFill>
                  <a:srgbClr val="CC7832"/>
                </a:solidFill>
                <a:latin typeface="Courier New" panose="02070309020205020404" pitchFamily="49" charset="0"/>
                <a:cs typeface="Courier New" panose="02070309020205020404" pitchFamily="49" charset="0"/>
              </a:rPr>
              <a:t>double</a:t>
            </a:r>
            <a:r>
              <a:rPr lang="en-US" b="1" dirty="0" smtClean="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y = str2.toDouble(); </a:t>
            </a:r>
          </a:p>
          <a:p>
            <a:pPr lvl="0" defTabSz="914400" eaLnBrk="0" fontAlgn="base" hangingPunct="0">
              <a:spcBef>
                <a:spcPct val="0"/>
              </a:spcBef>
              <a:spcAft>
                <a:spcPct val="0"/>
              </a:spcAft>
            </a:pPr>
            <a:r>
              <a:rPr lang="en-US" b="1" dirty="0">
                <a:solidFill>
                  <a:srgbClr val="C0C0C0"/>
                </a:solidFill>
                <a:latin typeface="Courier New" pitchFamily="49" charset="0"/>
                <a:cs typeface="Courier New" pitchFamily="49" charset="0"/>
              </a:rPr>
              <a:t/>
            </a:r>
            <a:br>
              <a:rPr lang="en-US" b="1" dirty="0">
                <a:solidFill>
                  <a:srgbClr val="C0C0C0"/>
                </a:solidFill>
                <a:latin typeface="Courier New" pitchFamily="49" charset="0"/>
                <a:cs typeface="Courier New" pitchFamily="49" charset="0"/>
              </a:rPr>
            </a:br>
            <a:r>
              <a:rPr lang="en-US" b="1" dirty="0" err="1">
                <a:solidFill>
                  <a:srgbClr val="9876AA"/>
                </a:solidFill>
                <a:latin typeface="Courier New" panose="02070309020205020404" pitchFamily="49" charset="0"/>
                <a:cs typeface="Courier New" panose="02070309020205020404" pitchFamily="49" charset="0"/>
              </a:rPr>
              <a:t>QString</a:t>
            </a:r>
            <a:r>
              <a:rPr lang="en-US" b="1" dirty="0">
                <a:solidFill>
                  <a:srgbClr val="C0C0C0"/>
                </a:solidFill>
                <a:latin typeface="Courier New" pitchFamily="49" charset="0"/>
                <a:cs typeface="Courier New" pitchFamily="49" charset="0"/>
              </a:rPr>
              <a:t> </a:t>
            </a:r>
            <a:r>
              <a:rPr lang="en-US" b="1" dirty="0" err="1">
                <a:solidFill>
                  <a:srgbClr val="A9B7C6"/>
                </a:solidFill>
                <a:latin typeface="Courier New" panose="02070309020205020404" pitchFamily="49" charset="0"/>
                <a:cs typeface="Courier New" panose="02070309020205020404" pitchFamily="49" charset="0"/>
              </a:rPr>
              <a:t>str</a:t>
            </a:r>
            <a:r>
              <a:rPr lang="en-US"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b="1" dirty="0" err="1">
                <a:solidFill>
                  <a:srgbClr val="A9B7C6"/>
                </a:solidFill>
                <a:latin typeface="Courier New" panose="02070309020205020404" pitchFamily="49" charset="0"/>
                <a:cs typeface="Courier New" panose="02070309020205020404" pitchFamily="49" charset="0"/>
              </a:rPr>
              <a:t>str</a:t>
            </a:r>
            <a:r>
              <a:rPr lang="en-US" b="1" dirty="0">
                <a:solidFill>
                  <a:srgbClr val="A9B7C6"/>
                </a:solidFill>
                <a:latin typeface="Courier New" panose="02070309020205020404" pitchFamily="49" charset="0"/>
                <a:cs typeface="Courier New" panose="02070309020205020404" pitchFamily="49" charset="0"/>
              </a:rPr>
              <a:t> = </a:t>
            </a:r>
            <a:r>
              <a:rPr lang="en-US" b="1" dirty="0" err="1">
                <a:solidFill>
                  <a:srgbClr val="9876AA"/>
                </a:solidFill>
                <a:latin typeface="Courier New" panose="02070309020205020404" pitchFamily="49" charset="0"/>
                <a:cs typeface="Courier New" panose="02070309020205020404" pitchFamily="49" charset="0"/>
              </a:rPr>
              <a:t>QString</a:t>
            </a:r>
            <a:r>
              <a:rPr lang="en-US" b="1" dirty="0">
                <a:solidFill>
                  <a:srgbClr val="A9B7C6"/>
                </a:solidFill>
                <a:latin typeface="Courier New" panose="02070309020205020404" pitchFamily="49" charset="0"/>
                <a:cs typeface="Courier New" panose="02070309020205020404" pitchFamily="49" charset="0"/>
              </a:rPr>
              <a:t>::number(</a:t>
            </a:r>
            <a:r>
              <a:rPr lang="en-US" b="1" dirty="0">
                <a:solidFill>
                  <a:srgbClr val="6897BB"/>
                </a:solidFill>
                <a:latin typeface="Courier New" panose="02070309020205020404" pitchFamily="49" charset="0"/>
                <a:cs typeface="Courier New" panose="02070309020205020404" pitchFamily="49" charset="0"/>
              </a:rPr>
              <a:t>123</a:t>
            </a:r>
            <a:r>
              <a:rPr lang="en-US"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b="1" dirty="0" err="1">
                <a:solidFill>
                  <a:srgbClr val="A9B7C6"/>
                </a:solidFill>
                <a:latin typeface="Courier New" panose="02070309020205020404" pitchFamily="49" charset="0"/>
                <a:cs typeface="Courier New" panose="02070309020205020404" pitchFamily="49" charset="0"/>
              </a:rPr>
              <a:t>str</a:t>
            </a:r>
            <a:r>
              <a:rPr lang="en-US" b="1" dirty="0">
                <a:solidFill>
                  <a:srgbClr val="A9B7C6"/>
                </a:solidFill>
                <a:latin typeface="Courier New" panose="02070309020205020404" pitchFamily="49" charset="0"/>
                <a:cs typeface="Courier New" panose="02070309020205020404" pitchFamily="49" charset="0"/>
              </a:rPr>
              <a:t> = </a:t>
            </a:r>
            <a:r>
              <a:rPr lang="en-US" b="1" dirty="0" err="1">
                <a:solidFill>
                  <a:srgbClr val="9876AA"/>
                </a:solidFill>
                <a:latin typeface="Courier New" panose="02070309020205020404" pitchFamily="49" charset="0"/>
                <a:cs typeface="Courier New" panose="02070309020205020404" pitchFamily="49" charset="0"/>
              </a:rPr>
              <a:t>QString</a:t>
            </a:r>
            <a:r>
              <a:rPr lang="en-US" b="1" dirty="0">
                <a:solidFill>
                  <a:srgbClr val="A9B7C6"/>
                </a:solidFill>
                <a:latin typeface="Courier New" panose="02070309020205020404" pitchFamily="49" charset="0"/>
                <a:cs typeface="Courier New" panose="02070309020205020404" pitchFamily="49" charset="0"/>
              </a:rPr>
              <a:t>::number(</a:t>
            </a:r>
            <a:r>
              <a:rPr lang="en-US" b="1" dirty="0">
                <a:solidFill>
                  <a:srgbClr val="6897BB"/>
                </a:solidFill>
                <a:latin typeface="Courier New" panose="02070309020205020404" pitchFamily="49" charset="0"/>
                <a:cs typeface="Courier New" panose="02070309020205020404" pitchFamily="49" charset="0"/>
              </a:rPr>
              <a:t>3.14</a:t>
            </a:r>
            <a:r>
              <a:rPr lang="en-US"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b="1" dirty="0" err="1">
                <a:solidFill>
                  <a:srgbClr val="A9B7C6"/>
                </a:solidFill>
                <a:latin typeface="Courier New" panose="02070309020205020404" pitchFamily="49" charset="0"/>
                <a:cs typeface="Courier New" panose="02070309020205020404" pitchFamily="49" charset="0"/>
              </a:rPr>
              <a:t>str</a:t>
            </a:r>
            <a:r>
              <a:rPr lang="en-US" b="1" dirty="0">
                <a:solidFill>
                  <a:srgbClr val="A9B7C6"/>
                </a:solidFill>
                <a:latin typeface="Courier New" panose="02070309020205020404" pitchFamily="49" charset="0"/>
                <a:cs typeface="Courier New" panose="02070309020205020404" pitchFamily="49" charset="0"/>
              </a:rPr>
              <a:t> = </a:t>
            </a:r>
            <a:r>
              <a:rPr lang="en-US" b="1" dirty="0" err="1">
                <a:solidFill>
                  <a:srgbClr val="9876AA"/>
                </a:solidFill>
                <a:latin typeface="Courier New" panose="02070309020205020404" pitchFamily="49" charset="0"/>
                <a:cs typeface="Courier New" panose="02070309020205020404" pitchFamily="49" charset="0"/>
              </a:rPr>
              <a:t>QString</a:t>
            </a:r>
            <a:r>
              <a:rPr lang="en-US" b="1" dirty="0">
                <a:solidFill>
                  <a:srgbClr val="A9B7C6"/>
                </a:solidFill>
                <a:latin typeface="Courier New" panose="02070309020205020404" pitchFamily="49" charset="0"/>
                <a:cs typeface="Courier New" panose="02070309020205020404" pitchFamily="49" charset="0"/>
              </a:rPr>
              <a:t>::number(</a:t>
            </a:r>
            <a:r>
              <a:rPr lang="en-US" b="1" dirty="0">
                <a:solidFill>
                  <a:srgbClr val="6897BB"/>
                </a:solidFill>
                <a:latin typeface="Courier New" panose="02070309020205020404" pitchFamily="49" charset="0"/>
                <a:cs typeface="Courier New" panose="02070309020205020404" pitchFamily="49" charset="0"/>
              </a:rPr>
              <a:t>255</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C0C0C0"/>
                </a:solidFill>
                <a:latin typeface="Courier New" pitchFamily="49" charset="0"/>
                <a:cs typeface="Courier New" pitchFamily="49" charset="0"/>
              </a:rPr>
              <a:t> </a:t>
            </a:r>
            <a:r>
              <a:rPr lang="en-US" b="1" dirty="0">
                <a:solidFill>
                  <a:srgbClr val="6897BB"/>
                </a:solidFill>
                <a:latin typeface="Courier New" panose="02070309020205020404" pitchFamily="49" charset="0"/>
                <a:cs typeface="Courier New" panose="02070309020205020404" pitchFamily="49" charset="0"/>
              </a:rPr>
              <a:t>16</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C0C0C0"/>
                </a:solidFill>
                <a:latin typeface="Courier New" pitchFamily="49" charset="0"/>
                <a:cs typeface="Courier New" pitchFamily="49" charset="0"/>
              </a:rPr>
              <a:t> </a:t>
            </a:r>
            <a:r>
              <a:rPr lang="en-US" b="1" dirty="0">
                <a:solidFill>
                  <a:srgbClr val="808080"/>
                </a:solidFill>
                <a:latin typeface="Courier New" panose="02070309020205020404" pitchFamily="49" charset="0"/>
                <a:cs typeface="Courier New" panose="02070309020205020404" pitchFamily="49" charset="0"/>
              </a:rPr>
              <a:t>// "FF"</a:t>
            </a:r>
            <a:endParaRPr lang="en-US" altLang="en-US" b="1" dirty="0">
              <a:solidFill>
                <a:srgbClr val="80808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2044409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QString</a:t>
            </a:r>
            <a:r>
              <a:rPr lang="en-US" dirty="0" smtClean="0"/>
              <a:t>: </a:t>
            </a:r>
            <a:r>
              <a:rPr lang="en-US" dirty="0" smtClean="0">
                <a:solidFill>
                  <a:schemeClr val="accent1"/>
                </a:solidFill>
              </a:rPr>
              <a:t>SIZE</a:t>
            </a:r>
            <a:endParaRPr lang="en-US" dirty="0">
              <a:solidFill>
                <a:schemeClr val="accent1"/>
              </a:solidFill>
            </a:endParaRPr>
          </a:p>
        </p:txBody>
      </p:sp>
      <p:sp>
        <p:nvSpPr>
          <p:cNvPr id="5" name="Content Placeholder 4"/>
          <p:cNvSpPr>
            <a:spLocks noGrp="1"/>
          </p:cNvSpPr>
          <p:nvPr>
            <p:ph sz="quarter" idx="11"/>
          </p:nvPr>
        </p:nvSpPr>
        <p:spPr>
          <a:xfrm>
            <a:off x="286941" y="897732"/>
            <a:ext cx="4056459" cy="4099718"/>
          </a:xfrm>
        </p:spPr>
        <p:txBody>
          <a:bodyPr>
            <a:normAutofit lnSpcReduction="10000"/>
          </a:bodyPr>
          <a:lstStyle/>
          <a:p>
            <a:r>
              <a:rPr lang="en-US" dirty="0" smtClean="0">
                <a:solidFill>
                  <a:schemeClr val="accent1"/>
                </a:solidFill>
              </a:rPr>
              <a:t>You can get </a:t>
            </a:r>
            <a:r>
              <a:rPr lang="en-US" dirty="0" err="1" smtClean="0">
                <a:solidFill>
                  <a:schemeClr val="accent3"/>
                </a:solidFill>
              </a:rPr>
              <a:t>QString</a:t>
            </a:r>
            <a:r>
              <a:rPr lang="en-US" dirty="0" smtClean="0">
                <a:solidFill>
                  <a:schemeClr val="accent3"/>
                </a:solidFill>
              </a:rPr>
              <a:t> </a:t>
            </a:r>
            <a:r>
              <a:rPr lang="en-US" dirty="0" smtClean="0"/>
              <a:t>size through the </a:t>
            </a:r>
            <a:r>
              <a:rPr lang="en-US" dirty="0" smtClean="0">
                <a:solidFill>
                  <a:schemeClr val="accent3"/>
                </a:solidFill>
              </a:rPr>
              <a:t>size</a:t>
            </a:r>
            <a:r>
              <a:rPr lang="en-US" dirty="0" smtClean="0"/>
              <a:t> and the synonym </a:t>
            </a:r>
            <a:r>
              <a:rPr lang="en-US" dirty="0" smtClean="0">
                <a:solidFill>
                  <a:schemeClr val="accent3"/>
                </a:solidFill>
              </a:rPr>
              <a:t>length</a:t>
            </a:r>
            <a:r>
              <a:rPr lang="en-US" dirty="0" smtClean="0"/>
              <a:t> method.</a:t>
            </a:r>
          </a:p>
          <a:p>
            <a:r>
              <a:rPr lang="en-US" dirty="0" smtClean="0"/>
              <a:t>You can resize the string with </a:t>
            </a:r>
            <a:r>
              <a:rPr lang="en-US" dirty="0" smtClean="0">
                <a:solidFill>
                  <a:schemeClr val="accent3"/>
                </a:solidFill>
              </a:rPr>
              <a:t>resize</a:t>
            </a:r>
            <a:r>
              <a:rPr lang="en-US" dirty="0" smtClean="0"/>
              <a:t> method.</a:t>
            </a:r>
          </a:p>
          <a:p>
            <a:r>
              <a:rPr lang="en-US" dirty="0" smtClean="0"/>
              <a:t>Note, that '\0'-characters can be embedded in string.</a:t>
            </a:r>
          </a:p>
          <a:p>
            <a:r>
              <a:rPr lang="en-US" dirty="0" err="1" smtClean="0">
                <a:solidFill>
                  <a:schemeClr val="accent3"/>
                </a:solidFill>
              </a:rPr>
              <a:t>QString</a:t>
            </a:r>
            <a:r>
              <a:rPr lang="en-US" dirty="0" smtClean="0">
                <a:solidFill>
                  <a:schemeClr val="accent3"/>
                </a:solidFill>
              </a:rPr>
              <a:t>::size </a:t>
            </a:r>
            <a:r>
              <a:rPr lang="en-US" dirty="0" smtClean="0">
                <a:solidFill>
                  <a:schemeClr val="accent1"/>
                </a:solidFill>
              </a:rPr>
              <a:t>returns full string size, including </a:t>
            </a:r>
            <a:r>
              <a:rPr lang="en-US" dirty="0"/>
              <a:t>'\0'-</a:t>
            </a:r>
            <a:r>
              <a:rPr lang="en-US" dirty="0" smtClean="0"/>
              <a:t>characters.</a:t>
            </a:r>
            <a:endParaRPr lang="en-US" dirty="0" smtClean="0">
              <a:solidFill>
                <a:schemeClr val="accent1"/>
              </a:solidFill>
            </a:endParaRPr>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lvl="0" defTabSz="914400" eaLnBrk="0" fontAlgn="base" hangingPunct="0">
              <a:spcBef>
                <a:spcPct val="0"/>
              </a:spcBef>
              <a:spcAft>
                <a:spcPct val="0"/>
              </a:spcAft>
            </a:pPr>
            <a:r>
              <a:rPr lang="en-US" b="1" dirty="0" err="1">
                <a:solidFill>
                  <a:srgbClr val="9876AA"/>
                </a:solidFill>
                <a:latin typeface="Courier New" pitchFamily="49" charset="0"/>
                <a:cs typeface="Courier New" panose="02070309020205020404" pitchFamily="49" charset="0"/>
              </a:rPr>
              <a:t>QString</a:t>
            </a:r>
            <a:r>
              <a:rPr lang="en-US" b="1" dirty="0">
                <a:solidFill>
                  <a:srgbClr val="C0C0C0"/>
                </a:solidFill>
                <a:latin typeface="Courier New" pitchFamily="49" charset="0"/>
                <a:cs typeface="Courier New" pitchFamily="49" charset="0"/>
              </a:rPr>
              <a:t> </a:t>
            </a:r>
            <a:r>
              <a:rPr lang="en-US" b="1" dirty="0" err="1">
                <a:solidFill>
                  <a:srgbClr val="A9B7C6"/>
                </a:solidFill>
                <a:latin typeface="Courier New" panose="02070309020205020404" pitchFamily="49" charset="0"/>
                <a:cs typeface="Courier New" panose="02070309020205020404" pitchFamily="49" charset="0"/>
              </a:rPr>
              <a:t>str</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6A8759"/>
                </a:solidFill>
                <a:latin typeface="Courier New" panose="02070309020205020404" pitchFamily="49" charset="0"/>
                <a:cs typeface="Courier New" panose="02070309020205020404" pitchFamily="49" charset="0"/>
              </a:rPr>
              <a:t>"Hello"</a:t>
            </a:r>
            <a:r>
              <a:rPr lang="en-US"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b="1" dirty="0" err="1">
                <a:solidFill>
                  <a:srgbClr val="6897BB"/>
                </a:solidFill>
                <a:latin typeface="Courier New" panose="02070309020205020404" pitchFamily="49" charset="0"/>
                <a:cs typeface="Courier New" panose="02070309020205020404" pitchFamily="49" charset="0"/>
              </a:rPr>
              <a:t>qDebug</a:t>
            </a:r>
            <a:r>
              <a:rPr lang="en-US" b="1" dirty="0">
                <a:solidFill>
                  <a:srgbClr val="A9B7C6"/>
                </a:solidFill>
                <a:latin typeface="Courier New" panose="02070309020205020404" pitchFamily="49" charset="0"/>
                <a:cs typeface="Courier New" panose="02070309020205020404" pitchFamily="49" charset="0"/>
              </a:rPr>
              <a:t>() &lt;&lt; </a:t>
            </a:r>
            <a:r>
              <a:rPr lang="en-US" b="1" dirty="0" err="1">
                <a:solidFill>
                  <a:srgbClr val="A9B7C6"/>
                </a:solidFill>
                <a:latin typeface="Courier New" panose="02070309020205020404" pitchFamily="49" charset="0"/>
                <a:cs typeface="Courier New" panose="02070309020205020404" pitchFamily="49" charset="0"/>
              </a:rPr>
              <a:t>str.length</a:t>
            </a:r>
            <a:r>
              <a:rPr lang="en-US" b="1" dirty="0">
                <a:solidFill>
                  <a:srgbClr val="A9B7C6"/>
                </a:solidFill>
                <a:latin typeface="Courier New" panose="02070309020205020404" pitchFamily="49" charset="0"/>
                <a:cs typeface="Courier New" panose="02070309020205020404" pitchFamily="49" charset="0"/>
              </a:rPr>
              <a:t>(); </a:t>
            </a:r>
            <a:r>
              <a:rPr lang="en-US" b="1" dirty="0">
                <a:solidFill>
                  <a:srgbClr val="808080"/>
                </a:solidFill>
                <a:latin typeface="Courier New" panose="02070309020205020404" pitchFamily="49" charset="0"/>
                <a:cs typeface="Courier New" panose="02070309020205020404" pitchFamily="49" charset="0"/>
              </a:rPr>
              <a:t>// 5</a:t>
            </a:r>
          </a:p>
          <a:p>
            <a:pPr lvl="0" defTabSz="914400" eaLnBrk="0" fontAlgn="base" hangingPunct="0">
              <a:spcBef>
                <a:spcPct val="0"/>
              </a:spcBef>
              <a:spcAft>
                <a:spcPct val="0"/>
              </a:spcAft>
            </a:pPr>
            <a:r>
              <a:rPr lang="en-US" b="1" dirty="0" err="1">
                <a:solidFill>
                  <a:srgbClr val="6897BB"/>
                </a:solidFill>
                <a:latin typeface="Courier New" panose="02070309020205020404" pitchFamily="49" charset="0"/>
                <a:cs typeface="Courier New" panose="02070309020205020404" pitchFamily="49" charset="0"/>
              </a:rPr>
              <a:t>qDebug</a:t>
            </a:r>
            <a:r>
              <a:rPr lang="en-US" b="1" dirty="0">
                <a:solidFill>
                  <a:srgbClr val="A9B7C6"/>
                </a:solidFill>
                <a:latin typeface="Courier New" panose="02070309020205020404" pitchFamily="49" charset="0"/>
                <a:cs typeface="Courier New" panose="02070309020205020404" pitchFamily="49" charset="0"/>
              </a:rPr>
              <a:t>() &lt;&lt; </a:t>
            </a:r>
            <a:r>
              <a:rPr lang="en-US" b="1" dirty="0" err="1">
                <a:solidFill>
                  <a:srgbClr val="A9B7C6"/>
                </a:solidFill>
                <a:latin typeface="Courier New" panose="02070309020205020404" pitchFamily="49" charset="0"/>
                <a:cs typeface="Courier New" panose="02070309020205020404" pitchFamily="49" charset="0"/>
              </a:rPr>
              <a:t>str.size</a:t>
            </a:r>
            <a:r>
              <a:rPr lang="en-US" b="1" dirty="0">
                <a:solidFill>
                  <a:srgbClr val="A9B7C6"/>
                </a:solidFill>
                <a:latin typeface="Courier New" panose="02070309020205020404" pitchFamily="49" charset="0"/>
                <a:cs typeface="Courier New" panose="02070309020205020404" pitchFamily="49" charset="0"/>
              </a:rPr>
              <a:t>();   </a:t>
            </a:r>
            <a:r>
              <a:rPr lang="en-US" b="1" dirty="0">
                <a:solidFill>
                  <a:srgbClr val="808080"/>
                </a:solidFill>
                <a:latin typeface="Courier New" panose="02070309020205020404" pitchFamily="49" charset="0"/>
                <a:cs typeface="Courier New" panose="02070309020205020404" pitchFamily="49" charset="0"/>
              </a:rPr>
              <a:t>// 5</a:t>
            </a:r>
            <a:r>
              <a:rPr lang="en-US" b="1" dirty="0">
                <a:solidFill>
                  <a:srgbClr val="C0C0C0"/>
                </a:solidFill>
                <a:latin typeface="Courier New" pitchFamily="49" charset="0"/>
                <a:cs typeface="Courier New" pitchFamily="49" charset="0"/>
              </a:rPr>
              <a:t/>
            </a:r>
            <a:br>
              <a:rPr lang="en-US" b="1" dirty="0">
                <a:solidFill>
                  <a:srgbClr val="C0C0C0"/>
                </a:solidFill>
                <a:latin typeface="Courier New" pitchFamily="49" charset="0"/>
                <a:cs typeface="Courier New" pitchFamily="49" charset="0"/>
              </a:rPr>
            </a:br>
            <a:endParaRPr lang="en-US" b="1" dirty="0" smtClean="0">
              <a:solidFill>
                <a:srgbClr val="C0C0C0"/>
              </a:solidFill>
              <a:latin typeface="Courier New" pitchFamily="49" charset="0"/>
              <a:cs typeface="Courier New" pitchFamily="49" charset="0"/>
            </a:endParaRPr>
          </a:p>
          <a:p>
            <a:pPr lvl="0" defTabSz="914400" eaLnBrk="0" fontAlgn="base" hangingPunct="0">
              <a:spcBef>
                <a:spcPct val="0"/>
              </a:spcBef>
              <a:spcAft>
                <a:spcPct val="0"/>
              </a:spcAft>
            </a:pPr>
            <a:r>
              <a:rPr lang="en-US" b="1" dirty="0" err="1">
                <a:solidFill>
                  <a:srgbClr val="A9B7C6"/>
                </a:solidFill>
                <a:latin typeface="Courier New" panose="02070309020205020404" pitchFamily="49" charset="0"/>
                <a:cs typeface="Courier New" panose="02070309020205020404" pitchFamily="49" charset="0"/>
              </a:rPr>
              <a:t>str</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6897BB"/>
                </a:solidFill>
                <a:latin typeface="Courier New" panose="02070309020205020404" pitchFamily="49" charset="0"/>
                <a:cs typeface="Courier New" panose="02070309020205020404" pitchFamily="49" charset="0"/>
              </a:rPr>
              <a:t>2</a:t>
            </a:r>
            <a:r>
              <a:rPr lang="en-US" b="1" dirty="0">
                <a:solidFill>
                  <a:srgbClr val="A9B7C6"/>
                </a:solidFill>
                <a:latin typeface="Courier New" panose="02070309020205020404" pitchFamily="49" charset="0"/>
                <a:cs typeface="Courier New" panose="02070309020205020404" pitchFamily="49" charset="0"/>
              </a:rPr>
              <a:t>] =</a:t>
            </a:r>
            <a:r>
              <a:rPr lang="en-US" b="1" dirty="0">
                <a:solidFill>
                  <a:srgbClr val="C0C0C0"/>
                </a:solidFill>
                <a:latin typeface="Courier New" pitchFamily="49" charset="0"/>
                <a:cs typeface="Courier New" pitchFamily="49" charset="0"/>
              </a:rPr>
              <a:t> </a:t>
            </a:r>
            <a:r>
              <a:rPr lang="en-US" b="1" dirty="0">
                <a:solidFill>
                  <a:srgbClr val="6A8759"/>
                </a:solidFill>
                <a:latin typeface="Courier New" panose="02070309020205020404" pitchFamily="49" charset="0"/>
                <a:cs typeface="Courier New" panose="02070309020205020404" pitchFamily="49" charset="0"/>
              </a:rPr>
              <a:t>'\0'</a:t>
            </a:r>
            <a:r>
              <a:rPr lang="en-US"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endParaRPr lang="en-US" b="1" dirty="0" smtClean="0">
              <a:solidFill>
                <a:srgbClr val="000080"/>
              </a:solidFill>
              <a:latin typeface="Courier New" pitchFamily="49" charset="0"/>
              <a:cs typeface="Courier New" pitchFamily="49" charset="0"/>
            </a:endParaRPr>
          </a:p>
          <a:p>
            <a:pPr lvl="0" defTabSz="914400" eaLnBrk="0" fontAlgn="base" hangingPunct="0">
              <a:spcBef>
                <a:spcPct val="0"/>
              </a:spcBef>
              <a:spcAft>
                <a:spcPct val="0"/>
              </a:spcAft>
            </a:pPr>
            <a:r>
              <a:rPr lang="en-US" b="1" dirty="0" err="1" smtClean="0">
                <a:solidFill>
                  <a:srgbClr val="6897BB"/>
                </a:solidFill>
                <a:latin typeface="Courier New" panose="02070309020205020404" pitchFamily="49" charset="0"/>
                <a:cs typeface="Courier New" panose="02070309020205020404" pitchFamily="49" charset="0"/>
              </a:rPr>
              <a:t>qDebug</a:t>
            </a:r>
            <a:r>
              <a:rPr lang="en-US" b="1" dirty="0">
                <a:solidFill>
                  <a:srgbClr val="A9B7C6"/>
                </a:solidFill>
                <a:latin typeface="Courier New" panose="02070309020205020404" pitchFamily="49" charset="0"/>
                <a:cs typeface="Courier New" panose="02070309020205020404" pitchFamily="49" charset="0"/>
              </a:rPr>
              <a:t>() &lt;&lt; </a:t>
            </a:r>
            <a:r>
              <a:rPr lang="en-US" b="1" dirty="0" err="1">
                <a:solidFill>
                  <a:srgbClr val="A9B7C6"/>
                </a:solidFill>
                <a:latin typeface="Courier New" panose="02070309020205020404" pitchFamily="49" charset="0"/>
                <a:cs typeface="Courier New" panose="02070309020205020404" pitchFamily="49" charset="0"/>
              </a:rPr>
              <a:t>str.size</a:t>
            </a:r>
            <a:r>
              <a:rPr lang="en-US" b="1" dirty="0">
                <a:solidFill>
                  <a:srgbClr val="A9B7C6"/>
                </a:solidFill>
                <a:latin typeface="Courier New" panose="02070309020205020404" pitchFamily="49" charset="0"/>
                <a:cs typeface="Courier New" panose="02070309020205020404" pitchFamily="49" charset="0"/>
              </a:rPr>
              <a:t>();   </a:t>
            </a:r>
            <a:r>
              <a:rPr lang="en-US" b="1" dirty="0">
                <a:solidFill>
                  <a:srgbClr val="808080"/>
                </a:solidFill>
                <a:latin typeface="Courier New" panose="02070309020205020404" pitchFamily="49" charset="0"/>
                <a:cs typeface="Courier New" panose="02070309020205020404" pitchFamily="49" charset="0"/>
              </a:rPr>
              <a:t>// 5 </a:t>
            </a:r>
            <a:r>
              <a:rPr lang="en-US" b="1" dirty="0" smtClean="0">
                <a:solidFill>
                  <a:srgbClr val="808080"/>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b="1" dirty="0">
                <a:solidFill>
                  <a:srgbClr val="C0C0C0"/>
                </a:solidFill>
                <a:latin typeface="Courier New" pitchFamily="49" charset="0"/>
                <a:cs typeface="Courier New" pitchFamily="49" charset="0"/>
              </a:rPr>
              <a:t/>
            </a:r>
            <a:br>
              <a:rPr lang="en-US" b="1" dirty="0">
                <a:solidFill>
                  <a:srgbClr val="C0C0C0"/>
                </a:solidFill>
                <a:latin typeface="Courier New" pitchFamily="49" charset="0"/>
                <a:cs typeface="Courier New" pitchFamily="49" charset="0"/>
              </a:rPr>
            </a:br>
            <a:r>
              <a:rPr lang="en-US" b="1" dirty="0" err="1">
                <a:solidFill>
                  <a:srgbClr val="A9B7C6"/>
                </a:solidFill>
                <a:latin typeface="Courier New" panose="02070309020205020404" pitchFamily="49" charset="0"/>
                <a:cs typeface="Courier New" panose="02070309020205020404" pitchFamily="49" charset="0"/>
              </a:rPr>
              <a:t>str.resize</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6897BB"/>
                </a:solidFill>
                <a:latin typeface="Courier New" panose="02070309020205020404" pitchFamily="49" charset="0"/>
                <a:cs typeface="Courier New" panose="02070309020205020404" pitchFamily="49" charset="0"/>
              </a:rPr>
              <a:t>3</a:t>
            </a:r>
            <a:r>
              <a:rPr lang="en-US" b="1" dirty="0">
                <a:solidFill>
                  <a:srgbClr val="A9B7C6"/>
                </a:solidFill>
                <a:latin typeface="Courier New" panose="02070309020205020404" pitchFamily="49" charset="0"/>
                <a:cs typeface="Courier New" panose="02070309020205020404" pitchFamily="49" charset="0"/>
              </a:rPr>
              <a:t>);</a:t>
            </a:r>
            <a:r>
              <a:rPr lang="en-US" b="1" dirty="0">
                <a:latin typeface="Courier New" pitchFamily="49" charset="0"/>
                <a:cs typeface="Courier New" pitchFamily="49" charset="0"/>
              </a:rPr>
              <a:t> </a:t>
            </a:r>
            <a:br>
              <a:rPr lang="en-US" b="1" dirty="0">
                <a:latin typeface="Courier New" pitchFamily="49" charset="0"/>
                <a:cs typeface="Courier New" pitchFamily="49" charset="0"/>
              </a:rPr>
            </a:br>
            <a:endParaRPr lang="en-US" b="1" dirty="0" smtClean="0">
              <a:latin typeface="Courier New" pitchFamily="49" charset="0"/>
              <a:cs typeface="Courier New" pitchFamily="49" charset="0"/>
            </a:endParaRPr>
          </a:p>
          <a:p>
            <a:pPr lvl="0" defTabSz="914400" eaLnBrk="0" fontAlgn="base" hangingPunct="0">
              <a:spcBef>
                <a:spcPct val="0"/>
              </a:spcBef>
              <a:spcAft>
                <a:spcPct val="0"/>
              </a:spcAft>
            </a:pPr>
            <a:r>
              <a:rPr lang="en-US" b="1" dirty="0" err="1">
                <a:solidFill>
                  <a:srgbClr val="6897BB"/>
                </a:solidFill>
                <a:latin typeface="Courier New" panose="02070309020205020404" pitchFamily="49" charset="0"/>
                <a:cs typeface="Courier New" panose="02070309020205020404" pitchFamily="49" charset="0"/>
              </a:rPr>
              <a:t>qDebug</a:t>
            </a:r>
            <a:r>
              <a:rPr lang="en-US" b="1" dirty="0">
                <a:solidFill>
                  <a:srgbClr val="A9B7C6"/>
                </a:solidFill>
                <a:latin typeface="Courier New" panose="02070309020205020404" pitchFamily="49" charset="0"/>
                <a:cs typeface="Courier New" panose="02070309020205020404" pitchFamily="49" charset="0"/>
              </a:rPr>
              <a:t>() &lt;&lt; </a:t>
            </a:r>
            <a:r>
              <a:rPr lang="en-US" b="1" dirty="0" err="1">
                <a:solidFill>
                  <a:srgbClr val="A9B7C6"/>
                </a:solidFill>
                <a:latin typeface="Courier New" panose="02070309020205020404" pitchFamily="49" charset="0"/>
                <a:cs typeface="Courier New" panose="02070309020205020404" pitchFamily="49" charset="0"/>
              </a:rPr>
              <a:t>str.size</a:t>
            </a:r>
            <a:r>
              <a:rPr lang="en-US" b="1" dirty="0">
                <a:solidFill>
                  <a:srgbClr val="A9B7C6"/>
                </a:solidFill>
                <a:latin typeface="Courier New" panose="02070309020205020404" pitchFamily="49" charset="0"/>
                <a:cs typeface="Courier New" panose="02070309020205020404" pitchFamily="49" charset="0"/>
              </a:rPr>
              <a:t>();   </a:t>
            </a:r>
            <a:r>
              <a:rPr lang="en-US" b="1" dirty="0" smtClean="0">
                <a:solidFill>
                  <a:srgbClr val="808080"/>
                </a:solidFill>
                <a:latin typeface="Courier New" panose="02070309020205020404" pitchFamily="49" charset="0"/>
                <a:cs typeface="Courier New" panose="02070309020205020404" pitchFamily="49" charset="0"/>
              </a:rPr>
              <a:t>// 3</a:t>
            </a:r>
            <a:endParaRPr lang="en-US" b="1" dirty="0" smtClean="0">
              <a:solidFill>
                <a:srgbClr val="C0C0C0"/>
              </a:solidFill>
              <a:latin typeface="Courier New" pitchFamily="49" charset="0"/>
              <a:cs typeface="Courier New" pitchFamily="49" charset="0"/>
            </a:endParaRPr>
          </a:p>
        </p:txBody>
      </p:sp>
    </p:spTree>
    <p:extLst>
      <p:ext uri="{BB962C8B-B14F-4D97-AF65-F5344CB8AC3E}">
        <p14:creationId xmlns:p14="http://schemas.microsoft.com/office/powerpoint/2010/main" val="178666545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QString</a:t>
            </a:r>
            <a:r>
              <a:rPr lang="en-US" dirty="0"/>
              <a:t>: </a:t>
            </a:r>
            <a:r>
              <a:rPr lang="en-US" dirty="0">
                <a:solidFill>
                  <a:schemeClr val="accent1"/>
                </a:solidFill>
              </a:rPr>
              <a:t>METHODS</a:t>
            </a:r>
          </a:p>
        </p:txBody>
      </p:sp>
      <p:graphicFrame>
        <p:nvGraphicFramePr>
          <p:cNvPr id="7" name="Content Placeholder 6"/>
          <p:cNvGraphicFramePr>
            <a:graphicFrameLocks noGrp="1"/>
          </p:cNvGraphicFramePr>
          <p:nvPr>
            <p:ph sz="quarter" idx="11"/>
            <p:extLst>
              <p:ext uri="{D42A27DB-BD31-4B8C-83A1-F6EECF244321}">
                <p14:modId xmlns:p14="http://schemas.microsoft.com/office/powerpoint/2010/main" val="1634627217"/>
              </p:ext>
            </p:extLst>
          </p:nvPr>
        </p:nvGraphicFramePr>
        <p:xfrm>
          <a:off x="287338" y="898525"/>
          <a:ext cx="8593072" cy="3362960"/>
        </p:xfrm>
        <a:graphic>
          <a:graphicData uri="http://schemas.openxmlformats.org/drawingml/2006/table">
            <a:tbl>
              <a:tblPr firstRow="1" bandRow="1">
                <a:tableStyleId>{5C22544A-7EE6-4342-B048-85BDC9FD1C3A}</a:tableStyleId>
              </a:tblPr>
              <a:tblGrid>
                <a:gridCol w="2338167">
                  <a:extLst>
                    <a:ext uri="{9D8B030D-6E8A-4147-A177-3AD203B41FA5}">
                      <a16:colId xmlns:a16="http://schemas.microsoft.com/office/drawing/2014/main" xmlns="" val="20000"/>
                    </a:ext>
                  </a:extLst>
                </a:gridCol>
                <a:gridCol w="6254905">
                  <a:extLst>
                    <a:ext uri="{9D8B030D-6E8A-4147-A177-3AD203B41FA5}">
                      <a16:colId xmlns:a16="http://schemas.microsoft.com/office/drawing/2014/main" xmlns="" val="20001"/>
                    </a:ext>
                  </a:extLst>
                </a:gridCol>
              </a:tblGrid>
              <a:tr h="370840">
                <a:tc>
                  <a:txBody>
                    <a:bodyPr/>
                    <a:lstStyle/>
                    <a:p>
                      <a:r>
                        <a:rPr lang="en-US" sz="2000" dirty="0" smtClean="0"/>
                        <a:t>Method</a:t>
                      </a:r>
                      <a:endParaRPr lang="ru-RU" sz="2000" dirty="0"/>
                    </a:p>
                  </a:txBody>
                  <a:tcPr/>
                </a:tc>
                <a:tc>
                  <a:txBody>
                    <a:bodyPr/>
                    <a:lstStyle/>
                    <a:p>
                      <a:r>
                        <a:rPr kumimoji="0" lang="en-US" sz="2000" b="1" i="0" u="none" strike="noStrike" kern="1200" cap="none" spc="0" normalizeH="0" baseline="0" noProof="0" dirty="0" smtClean="0">
                          <a:ln>
                            <a:noFill/>
                          </a:ln>
                          <a:solidFill>
                            <a:srgbClr val="FFFFFF"/>
                          </a:solidFill>
                          <a:effectLst/>
                          <a:uLnTx/>
                          <a:uFillTx/>
                          <a:latin typeface="+mn-lt"/>
                          <a:ea typeface="+mn-ea"/>
                          <a:cs typeface="+mn-cs"/>
                        </a:rPr>
                        <a:t>Description</a:t>
                      </a:r>
                      <a:endParaRPr lang="ru-RU" dirty="0"/>
                    </a:p>
                  </a:txBody>
                  <a:tcPr/>
                </a:tc>
                <a:extLst>
                  <a:ext uri="{0D108BD9-81ED-4DB2-BD59-A6C34878D82A}">
                    <a16:rowId xmlns:a16="http://schemas.microsoft.com/office/drawing/2014/main" xmlns="" val="10000"/>
                  </a:ext>
                </a:extLst>
              </a:tr>
              <a:tr h="370840">
                <a:tc>
                  <a:txBody>
                    <a:bodyPr/>
                    <a:lstStyle/>
                    <a:p>
                      <a:r>
                        <a:rPr lang="en-US" sz="1800" dirty="0" smtClean="0"/>
                        <a:t>count</a:t>
                      </a:r>
                    </a:p>
                  </a:txBody>
                  <a:tcPr anchor="ctr"/>
                </a:tc>
                <a:tc>
                  <a:txBody>
                    <a:bodyPr/>
                    <a:lstStyle/>
                    <a:p>
                      <a:r>
                        <a:rPr lang="en-US" sz="1800" b="0" i="0" kern="1200" dirty="0" smtClean="0">
                          <a:solidFill>
                            <a:schemeClr val="dk1"/>
                          </a:solidFill>
                          <a:effectLst/>
                          <a:latin typeface="+mn-lt"/>
                          <a:ea typeface="+mn-ea"/>
                          <a:cs typeface="+mn-cs"/>
                        </a:rPr>
                        <a:t>Counts all occurrences of the string, char, regex</a:t>
                      </a:r>
                    </a:p>
                  </a:txBody>
                  <a:tcPr anchor="ctr"/>
                </a:tc>
                <a:extLst>
                  <a:ext uri="{0D108BD9-81ED-4DB2-BD59-A6C34878D82A}">
                    <a16:rowId xmlns:a16="http://schemas.microsoft.com/office/drawing/2014/main" xmlns="" val="10001"/>
                  </a:ext>
                </a:extLst>
              </a:tr>
              <a:tr h="37084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dirty="0" smtClean="0"/>
                        <a:t>append</a:t>
                      </a:r>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Appends char/string</a:t>
                      </a:r>
                      <a:r>
                        <a:rPr lang="en-US" sz="1800" b="0" i="0" kern="1200" baseline="0" dirty="0" smtClean="0">
                          <a:solidFill>
                            <a:schemeClr val="dk1"/>
                          </a:solidFill>
                          <a:effectLst/>
                          <a:latin typeface="+mn-lt"/>
                          <a:ea typeface="+mn-ea"/>
                          <a:cs typeface="+mn-cs"/>
                        </a:rPr>
                        <a:t> after this string</a:t>
                      </a:r>
                      <a:endParaRPr lang="en-US" sz="1800" b="0" i="0" kern="1200" dirty="0" smtClean="0">
                        <a:solidFill>
                          <a:schemeClr val="dk1"/>
                        </a:solidFill>
                        <a:effectLst/>
                        <a:latin typeface="+mn-lt"/>
                        <a:ea typeface="+mn-ea"/>
                        <a:cs typeface="+mn-cs"/>
                      </a:endParaRPr>
                    </a:p>
                  </a:txBody>
                  <a:tcPr anchor="ctr"/>
                </a:tc>
                <a:extLst>
                  <a:ext uri="{0D108BD9-81ED-4DB2-BD59-A6C34878D82A}">
                    <a16:rowId xmlns:a16="http://schemas.microsoft.com/office/drawing/2014/main" xmlns="" val="10002"/>
                  </a:ext>
                </a:extLst>
              </a:tr>
              <a:tr h="370840">
                <a:tc>
                  <a:txBody>
                    <a:bodyPr/>
                    <a:lstStyle/>
                    <a:p>
                      <a:r>
                        <a:rPr lang="en-US" sz="1800" dirty="0" smtClean="0"/>
                        <a:t>prepend</a:t>
                      </a:r>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Prepends char/string</a:t>
                      </a:r>
                      <a:r>
                        <a:rPr lang="en-US" sz="1800" b="0" i="0" kern="1200" baseline="0" dirty="0" smtClean="0">
                          <a:solidFill>
                            <a:schemeClr val="dk1"/>
                          </a:solidFill>
                          <a:effectLst/>
                          <a:latin typeface="+mn-lt"/>
                          <a:ea typeface="+mn-ea"/>
                          <a:cs typeface="+mn-cs"/>
                        </a:rPr>
                        <a:t> before this string</a:t>
                      </a:r>
                      <a:endParaRPr lang="en-US" sz="1800" b="0" i="0" kern="1200" dirty="0" smtClean="0">
                        <a:solidFill>
                          <a:schemeClr val="dk1"/>
                        </a:solidFill>
                        <a:effectLst/>
                        <a:latin typeface="+mn-lt"/>
                        <a:ea typeface="+mn-ea"/>
                        <a:cs typeface="+mn-cs"/>
                      </a:endParaRPr>
                    </a:p>
                  </a:txBody>
                  <a:tcPr anchor="ctr"/>
                </a:tc>
                <a:extLst>
                  <a:ext uri="{0D108BD9-81ED-4DB2-BD59-A6C34878D82A}">
                    <a16:rowId xmlns:a16="http://schemas.microsoft.com/office/drawing/2014/main" xmlns="" val="10003"/>
                  </a:ext>
                </a:extLst>
              </a:tr>
              <a:tr h="370840">
                <a:tc>
                  <a:txBody>
                    <a:bodyPr/>
                    <a:lstStyle/>
                    <a:p>
                      <a:r>
                        <a:rPr lang="en-US" sz="1800" dirty="0" smtClean="0"/>
                        <a:t>contains </a:t>
                      </a:r>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Checks whether or not</a:t>
                      </a:r>
                      <a:r>
                        <a:rPr lang="en-US" sz="1800" b="0" i="0" kern="1200" baseline="0" dirty="0" smtClean="0">
                          <a:solidFill>
                            <a:schemeClr val="dk1"/>
                          </a:solidFill>
                          <a:effectLst/>
                          <a:latin typeface="+mn-lt"/>
                          <a:ea typeface="+mn-ea"/>
                          <a:cs typeface="+mn-cs"/>
                        </a:rPr>
                        <a:t> this string contains char/string/regex</a:t>
                      </a:r>
                      <a:endParaRPr lang="en-US" sz="1800" b="0" i="0" kern="1200" dirty="0" smtClean="0">
                        <a:solidFill>
                          <a:schemeClr val="dk1"/>
                        </a:solidFill>
                        <a:effectLst/>
                        <a:latin typeface="+mn-lt"/>
                        <a:ea typeface="+mn-ea"/>
                        <a:cs typeface="+mn-cs"/>
                      </a:endParaRPr>
                    </a:p>
                  </a:txBody>
                  <a:tcPr anchor="ctr"/>
                </a:tc>
                <a:extLst>
                  <a:ext uri="{0D108BD9-81ED-4DB2-BD59-A6C34878D82A}">
                    <a16:rowId xmlns:a16="http://schemas.microsoft.com/office/drawing/2014/main" xmlns="" val="10004"/>
                  </a:ext>
                </a:extLst>
              </a:tr>
              <a:tr h="370840">
                <a:tc>
                  <a:txBody>
                    <a:bodyPr/>
                    <a:lstStyle/>
                    <a:p>
                      <a:r>
                        <a:rPr lang="en-US" sz="1800" dirty="0" smtClean="0"/>
                        <a:t>replace</a:t>
                      </a:r>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Replaces char/string/regex</a:t>
                      </a:r>
                      <a:r>
                        <a:rPr lang="en-US" sz="1800" b="0" i="0" kern="1200" baseline="0" dirty="0" smtClean="0">
                          <a:solidFill>
                            <a:schemeClr val="dk1"/>
                          </a:solidFill>
                          <a:effectLst/>
                          <a:latin typeface="+mn-lt"/>
                          <a:ea typeface="+mn-ea"/>
                          <a:cs typeface="+mn-cs"/>
                        </a:rPr>
                        <a:t> in this string</a:t>
                      </a:r>
                      <a:endParaRPr lang="en-US" sz="1800" b="0" i="0" kern="1200" dirty="0" smtClean="0">
                        <a:solidFill>
                          <a:schemeClr val="dk1"/>
                        </a:solidFill>
                        <a:effectLst/>
                        <a:latin typeface="+mn-lt"/>
                        <a:ea typeface="+mn-ea"/>
                        <a:cs typeface="+mn-cs"/>
                      </a:endParaRPr>
                    </a:p>
                  </a:txBody>
                  <a:tcPr anchor="ctr"/>
                </a:tc>
                <a:extLst>
                  <a:ext uri="{0D108BD9-81ED-4DB2-BD59-A6C34878D82A}">
                    <a16:rowId xmlns:a16="http://schemas.microsoft.com/office/drawing/2014/main" xmlns="" val="10005"/>
                  </a:ext>
                </a:extLst>
              </a:tr>
              <a:tr h="37084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dirty="0" smtClean="0"/>
                        <a:t>trimmed</a:t>
                      </a:r>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Returns</a:t>
                      </a:r>
                      <a:r>
                        <a:rPr lang="en-US" sz="1800" b="0" i="0" kern="1200" baseline="0" dirty="0" smtClean="0">
                          <a:solidFill>
                            <a:schemeClr val="dk1"/>
                          </a:solidFill>
                          <a:effectLst/>
                          <a:latin typeface="+mn-lt"/>
                          <a:ea typeface="+mn-ea"/>
                          <a:cs typeface="+mn-cs"/>
                        </a:rPr>
                        <a:t> string without whitespaces at the </a:t>
                      </a:r>
                      <a:r>
                        <a:rPr lang="en-US" sz="1800" b="0" i="0" kern="1200" baseline="0" dirty="0" err="1" smtClean="0">
                          <a:solidFill>
                            <a:schemeClr val="dk1"/>
                          </a:solidFill>
                          <a:effectLst/>
                          <a:latin typeface="+mn-lt"/>
                          <a:ea typeface="+mn-ea"/>
                          <a:cs typeface="+mn-cs"/>
                        </a:rPr>
                        <a:t>strat</a:t>
                      </a:r>
                      <a:r>
                        <a:rPr lang="en-US" sz="1800" b="0" i="0" kern="1200" baseline="0" dirty="0" smtClean="0">
                          <a:solidFill>
                            <a:schemeClr val="dk1"/>
                          </a:solidFill>
                          <a:effectLst/>
                          <a:latin typeface="+mn-lt"/>
                          <a:ea typeface="+mn-ea"/>
                          <a:cs typeface="+mn-cs"/>
                        </a:rPr>
                        <a:t> and the end</a:t>
                      </a:r>
                      <a:endParaRPr lang="en-US" sz="1800" b="0" i="0" kern="1200" dirty="0" smtClean="0">
                        <a:solidFill>
                          <a:schemeClr val="dk1"/>
                        </a:solidFill>
                        <a:effectLst/>
                        <a:latin typeface="+mn-lt"/>
                        <a:ea typeface="+mn-ea"/>
                        <a:cs typeface="+mn-cs"/>
                      </a:endParaRPr>
                    </a:p>
                  </a:txBody>
                  <a:tcPr anchor="ctr"/>
                </a:tc>
                <a:extLst>
                  <a:ext uri="{0D108BD9-81ED-4DB2-BD59-A6C34878D82A}">
                    <a16:rowId xmlns:a16="http://schemas.microsoft.com/office/drawing/2014/main" xmlns="" val="10006"/>
                  </a:ext>
                </a:extLst>
              </a:tr>
              <a:tr h="370840">
                <a:tc>
                  <a:txBody>
                    <a:bodyPr/>
                    <a:lstStyle/>
                    <a:p>
                      <a:r>
                        <a:rPr lang="en-US" sz="1800" dirty="0" smtClean="0"/>
                        <a:t>remove</a:t>
                      </a:r>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Removes char/string/regex</a:t>
                      </a:r>
                      <a:r>
                        <a:rPr lang="en-US" sz="1800" b="0" i="0" kern="1200" baseline="0" dirty="0" smtClean="0">
                          <a:solidFill>
                            <a:schemeClr val="dk1"/>
                          </a:solidFill>
                          <a:effectLst/>
                          <a:latin typeface="+mn-lt"/>
                          <a:ea typeface="+mn-ea"/>
                          <a:cs typeface="+mn-cs"/>
                        </a:rPr>
                        <a:t> from the string</a:t>
                      </a:r>
                      <a:endParaRPr lang="en-US" sz="1800" b="0" i="0" kern="1200" dirty="0" smtClean="0">
                        <a:solidFill>
                          <a:schemeClr val="dk1"/>
                        </a:solidFill>
                        <a:effectLst/>
                        <a:latin typeface="+mn-lt"/>
                        <a:ea typeface="+mn-ea"/>
                        <a:cs typeface="+mn-cs"/>
                      </a:endParaRPr>
                    </a:p>
                  </a:txBody>
                  <a:tcPr anchor="ctr"/>
                </a:tc>
                <a:extLst>
                  <a:ext uri="{0D108BD9-81ED-4DB2-BD59-A6C34878D82A}">
                    <a16:rowId xmlns:a16="http://schemas.microsoft.com/office/drawing/2014/main" xmlns="" val="10007"/>
                  </a:ext>
                </a:extLst>
              </a:tr>
              <a:tr h="370840">
                <a:tc>
                  <a:txBody>
                    <a:bodyPr/>
                    <a:lstStyle/>
                    <a:p>
                      <a:r>
                        <a:rPr lang="en-US" sz="1800" dirty="0" err="1" smtClean="0"/>
                        <a:t>toUpper</a:t>
                      </a:r>
                      <a:r>
                        <a:rPr lang="en-US" sz="1800" dirty="0" smtClean="0"/>
                        <a:t>/</a:t>
                      </a:r>
                      <a:r>
                        <a:rPr lang="en-US" sz="1800" dirty="0" err="1" smtClean="0"/>
                        <a:t>toLower</a:t>
                      </a:r>
                      <a:endParaRPr lang="en-US" sz="1800" dirty="0" smtClean="0"/>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Changes case of the string</a:t>
                      </a:r>
                    </a:p>
                  </a:txBody>
                  <a:tcPr anchor="ctr"/>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227436111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QString</a:t>
            </a:r>
            <a:r>
              <a:rPr lang="en-US" dirty="0" smtClean="0"/>
              <a:t>: </a:t>
            </a:r>
            <a:r>
              <a:rPr lang="en-US" dirty="0" smtClean="0">
                <a:solidFill>
                  <a:schemeClr val="accent1"/>
                </a:solidFill>
              </a:rPr>
              <a:t>ARG</a:t>
            </a:r>
            <a:endParaRPr lang="en-US" dirty="0">
              <a:solidFill>
                <a:schemeClr val="accent1"/>
              </a:solidFill>
            </a:endParaRPr>
          </a:p>
        </p:txBody>
      </p:sp>
      <p:sp>
        <p:nvSpPr>
          <p:cNvPr id="5" name="Content Placeholder 4"/>
          <p:cNvSpPr>
            <a:spLocks noGrp="1"/>
          </p:cNvSpPr>
          <p:nvPr>
            <p:ph sz="quarter" idx="11"/>
          </p:nvPr>
        </p:nvSpPr>
        <p:spPr>
          <a:xfrm>
            <a:off x="286941" y="897732"/>
            <a:ext cx="4056459" cy="4099718"/>
          </a:xfrm>
        </p:spPr>
        <p:txBody>
          <a:bodyPr>
            <a:normAutofit/>
          </a:bodyPr>
          <a:lstStyle/>
          <a:p>
            <a:r>
              <a:rPr lang="en-US" dirty="0" smtClean="0">
                <a:solidFill>
                  <a:schemeClr val="accent1"/>
                </a:solidFill>
              </a:rPr>
              <a:t>There is something like </a:t>
            </a:r>
            <a:r>
              <a:rPr lang="en-US" dirty="0" err="1" smtClean="0">
                <a:solidFill>
                  <a:schemeClr val="accent1"/>
                </a:solidFill>
              </a:rPr>
              <a:t>printf</a:t>
            </a:r>
            <a:r>
              <a:rPr lang="en-US" dirty="0" smtClean="0">
                <a:solidFill>
                  <a:schemeClr val="accent1"/>
                </a:solidFill>
              </a:rPr>
              <a:t> function – </a:t>
            </a:r>
            <a:r>
              <a:rPr lang="en-US" dirty="0" err="1" smtClean="0">
                <a:solidFill>
                  <a:schemeClr val="accent3"/>
                </a:solidFill>
              </a:rPr>
              <a:t>arg</a:t>
            </a:r>
            <a:r>
              <a:rPr lang="en-US" dirty="0" smtClean="0">
                <a:solidFill>
                  <a:schemeClr val="accent1"/>
                </a:solidFill>
              </a:rPr>
              <a:t> method.</a:t>
            </a:r>
          </a:p>
          <a:p>
            <a:r>
              <a:rPr lang="en-US" dirty="0" smtClean="0">
                <a:solidFill>
                  <a:schemeClr val="accent1"/>
                </a:solidFill>
              </a:rPr>
              <a:t>Place markers must be in range %1–%99.</a:t>
            </a:r>
          </a:p>
          <a:p>
            <a:r>
              <a:rPr lang="en-US" dirty="0" smtClean="0">
                <a:solidFill>
                  <a:schemeClr val="accent1"/>
                </a:solidFill>
              </a:rPr>
              <a:t>Place markers can be appear multiple times in the string</a:t>
            </a:r>
          </a:p>
          <a:p>
            <a:r>
              <a:rPr lang="en-US" dirty="0" smtClean="0">
                <a:solidFill>
                  <a:schemeClr val="accent1"/>
                </a:solidFill>
              </a:rPr>
              <a:t>See documentation for format output.</a:t>
            </a:r>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lvl="0" defTabSz="914400" eaLnBrk="0" fontAlgn="base" hangingPunct="0">
              <a:spcBef>
                <a:spcPct val="0"/>
              </a:spcBef>
              <a:spcAft>
                <a:spcPct val="0"/>
              </a:spcAft>
            </a:pPr>
            <a:r>
              <a:rPr lang="en-US" sz="1800" b="1" dirty="0" err="1">
                <a:solidFill>
                  <a:srgbClr val="9876AA"/>
                </a:solidFill>
                <a:latin typeface="Courier New" pitchFamily="49" charset="0"/>
                <a:cs typeface="Courier New" panose="02070309020205020404" pitchFamily="49" charset="0"/>
              </a:rPr>
              <a:t>QString</a:t>
            </a:r>
            <a:r>
              <a:rPr lang="en-US" sz="1800" b="1" dirty="0">
                <a:solidFill>
                  <a:srgbClr val="C0C0C0"/>
                </a:solidFill>
                <a:latin typeface="Courier New" pitchFamily="49" charset="0"/>
                <a:cs typeface="Courier New" pitchFamily="49" charset="0"/>
              </a:rPr>
              <a:t> </a:t>
            </a:r>
            <a:r>
              <a:rPr lang="en-US" sz="1800" b="1" dirty="0" err="1">
                <a:solidFill>
                  <a:srgbClr val="A9B7C6"/>
                </a:solidFill>
                <a:latin typeface="Courier New" panose="02070309020205020404" pitchFamily="49" charset="0"/>
                <a:cs typeface="Courier New" panose="02070309020205020404" pitchFamily="49" charset="0"/>
              </a:rPr>
              <a:t>str</a:t>
            </a:r>
            <a:r>
              <a:rPr lang="en-US" sz="1800" b="1" dirty="0">
                <a:solidFill>
                  <a:srgbClr val="A9B7C6"/>
                </a:solidFill>
                <a:latin typeface="Courier New" panose="02070309020205020404" pitchFamily="49" charset="0"/>
                <a:cs typeface="Courier New" panose="02070309020205020404" pitchFamily="49" charset="0"/>
              </a:rPr>
              <a:t> = </a:t>
            </a:r>
            <a:r>
              <a:rPr lang="en-US" sz="1800" b="1" dirty="0">
                <a:solidFill>
                  <a:srgbClr val="6A8759"/>
                </a:solidFill>
                <a:latin typeface="Courier New" panose="02070309020205020404" pitchFamily="49" charset="0"/>
                <a:cs typeface="Courier New" panose="02070309020205020404" pitchFamily="49" charset="0"/>
              </a:rPr>
              <a:t>"%1 %2!"</a:t>
            </a:r>
            <a:r>
              <a:rPr lang="en-US" sz="1800" b="1" dirty="0">
                <a:solidFill>
                  <a:srgbClr val="A9B7C6"/>
                </a:solidFill>
                <a:latin typeface="Courier New" panose="02070309020205020404" pitchFamily="49" charset="0"/>
                <a:cs typeface="Courier New" panose="02070309020205020404" pitchFamily="49" charset="0"/>
              </a:rPr>
              <a:t>;</a:t>
            </a:r>
            <a:r>
              <a:rPr lang="en-US" sz="1800" b="1" dirty="0">
                <a:latin typeface="Courier New" pitchFamily="49" charset="0"/>
                <a:cs typeface="Courier New" pitchFamily="49" charset="0"/>
              </a:rPr>
              <a:t> </a:t>
            </a:r>
            <a:endParaRPr lang="en-US" sz="1800" b="1" dirty="0" smtClean="0">
              <a:latin typeface="Courier New" pitchFamily="49" charset="0"/>
              <a:cs typeface="Courier New" pitchFamily="49" charset="0"/>
            </a:endParaRPr>
          </a:p>
          <a:p>
            <a:pPr lvl="0" defTabSz="914400" eaLnBrk="0" fontAlgn="base" hangingPunct="0">
              <a:spcBef>
                <a:spcPct val="0"/>
              </a:spcBef>
              <a:spcAft>
                <a:spcPct val="0"/>
              </a:spcAft>
            </a:pPr>
            <a:endParaRPr lang="en-US" sz="1800" b="1" dirty="0" smtClean="0">
              <a:solidFill>
                <a:srgbClr val="008000"/>
              </a:solidFill>
              <a:latin typeface="Courier New" pitchFamily="49" charset="0"/>
              <a:cs typeface="Courier New" pitchFamily="49" charset="0"/>
            </a:endParaRPr>
          </a:p>
          <a:p>
            <a:pPr lvl="0" defTabSz="914400" eaLnBrk="0" fontAlgn="base" hangingPunct="0">
              <a:spcBef>
                <a:spcPct val="0"/>
              </a:spcBef>
              <a:spcAft>
                <a:spcPct val="0"/>
              </a:spcAft>
            </a:pPr>
            <a:r>
              <a:rPr lang="en-US" sz="1800" b="1" dirty="0">
                <a:solidFill>
                  <a:srgbClr val="808080"/>
                </a:solidFill>
                <a:latin typeface="Courier New" panose="02070309020205020404" pitchFamily="49" charset="0"/>
                <a:cs typeface="Courier New" panose="02070309020205020404" pitchFamily="49" charset="0"/>
              </a:rPr>
              <a:t>// "Hello world!"</a:t>
            </a:r>
            <a:r>
              <a:rPr lang="en-US" sz="1800" b="1" dirty="0">
                <a:latin typeface="Courier New" pitchFamily="49" charset="0"/>
                <a:cs typeface="Courier New" pitchFamily="49" charset="0"/>
              </a:rPr>
              <a:t/>
            </a:r>
            <a:br>
              <a:rPr lang="en-US" sz="1800" b="1" dirty="0">
                <a:latin typeface="Courier New" pitchFamily="49" charset="0"/>
                <a:cs typeface="Courier New" pitchFamily="49" charset="0"/>
              </a:rPr>
            </a:br>
            <a:r>
              <a:rPr lang="en-US" sz="1800" b="1" dirty="0" err="1">
                <a:solidFill>
                  <a:srgbClr val="A9B7C6"/>
                </a:solidFill>
                <a:latin typeface="Courier New" panose="02070309020205020404" pitchFamily="49" charset="0"/>
                <a:cs typeface="Courier New" panose="02070309020205020404" pitchFamily="49" charset="0"/>
              </a:rPr>
              <a:t>str.arg</a:t>
            </a:r>
            <a:r>
              <a:rPr lang="en-US" sz="1800" b="1" dirty="0">
                <a:solidFill>
                  <a:srgbClr val="A9B7C6"/>
                </a:solidFill>
                <a:latin typeface="Courier New" panose="02070309020205020404" pitchFamily="49" charset="0"/>
                <a:cs typeface="Courier New" panose="02070309020205020404" pitchFamily="49" charset="0"/>
              </a:rPr>
              <a:t>(</a:t>
            </a:r>
            <a:r>
              <a:rPr lang="en-US" sz="1800" b="1" dirty="0">
                <a:solidFill>
                  <a:srgbClr val="6A8759"/>
                </a:solidFill>
                <a:latin typeface="Courier New" panose="02070309020205020404" pitchFamily="49" charset="0"/>
                <a:cs typeface="Courier New" panose="02070309020205020404" pitchFamily="49" charset="0"/>
              </a:rPr>
              <a:t>"Hello"</a:t>
            </a:r>
            <a:r>
              <a:rPr lang="en-US" sz="1800" b="1" dirty="0">
                <a:solidFill>
                  <a:srgbClr val="A9B7C6"/>
                </a:solidFill>
                <a:latin typeface="Courier New" panose="02070309020205020404" pitchFamily="49" charset="0"/>
                <a:cs typeface="Courier New" panose="02070309020205020404" pitchFamily="49" charset="0"/>
              </a:rPr>
              <a:t>,</a:t>
            </a:r>
            <a:r>
              <a:rPr lang="en-US" sz="1800" b="1" dirty="0">
                <a:solidFill>
                  <a:srgbClr val="C0C0C0"/>
                </a:solidFill>
                <a:latin typeface="Courier New" pitchFamily="49" charset="0"/>
                <a:cs typeface="Courier New" pitchFamily="49" charset="0"/>
              </a:rPr>
              <a:t> </a:t>
            </a:r>
            <a:r>
              <a:rPr lang="en-US" sz="1800" b="1" dirty="0">
                <a:solidFill>
                  <a:srgbClr val="6A8759"/>
                </a:solidFill>
                <a:latin typeface="Courier New" panose="02070309020205020404" pitchFamily="49" charset="0"/>
                <a:cs typeface="Courier New" panose="02070309020205020404" pitchFamily="49" charset="0"/>
              </a:rPr>
              <a:t>"world"</a:t>
            </a:r>
            <a:r>
              <a:rPr lang="en-US" sz="1800"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endParaRPr lang="en-US" sz="1800" b="1" dirty="0">
              <a:solidFill>
                <a:srgbClr val="000000"/>
              </a:solidFill>
              <a:latin typeface="Courier New" pitchFamily="49" charset="0"/>
              <a:cs typeface="Courier New" pitchFamily="49" charset="0"/>
            </a:endParaRPr>
          </a:p>
          <a:p>
            <a:pPr lvl="0" defTabSz="914400" eaLnBrk="0" fontAlgn="base" hangingPunct="0">
              <a:spcBef>
                <a:spcPct val="0"/>
              </a:spcBef>
              <a:spcAft>
                <a:spcPct val="0"/>
              </a:spcAft>
            </a:pPr>
            <a:r>
              <a:rPr lang="en-US" sz="1800" b="1" dirty="0">
                <a:solidFill>
                  <a:srgbClr val="808080"/>
                </a:solidFill>
                <a:latin typeface="Courier New" panose="02070309020205020404" pitchFamily="49" charset="0"/>
                <a:cs typeface="Courier New" panose="02070309020205020404" pitchFamily="49" charset="0"/>
              </a:rPr>
              <a:t>// or</a:t>
            </a:r>
          </a:p>
          <a:p>
            <a:pPr lvl="0" defTabSz="914400" eaLnBrk="0" fontAlgn="base" hangingPunct="0">
              <a:spcBef>
                <a:spcPct val="0"/>
              </a:spcBef>
              <a:spcAft>
                <a:spcPct val="0"/>
              </a:spcAft>
            </a:pPr>
            <a:endParaRPr lang="en-US" sz="1800" b="1" dirty="0" smtClean="0">
              <a:solidFill>
                <a:srgbClr val="000000"/>
              </a:solidFill>
              <a:latin typeface="Courier New" pitchFamily="49" charset="0"/>
              <a:cs typeface="Courier New" pitchFamily="49" charset="0"/>
            </a:endParaRPr>
          </a:p>
          <a:p>
            <a:pPr lvl="0" defTabSz="914400" eaLnBrk="0" fontAlgn="base" hangingPunct="0">
              <a:spcBef>
                <a:spcPct val="0"/>
              </a:spcBef>
              <a:spcAft>
                <a:spcPct val="0"/>
              </a:spcAft>
            </a:pPr>
            <a:r>
              <a:rPr lang="en-US" sz="1800" b="1" dirty="0" err="1">
                <a:solidFill>
                  <a:srgbClr val="A9B7C6"/>
                </a:solidFill>
                <a:latin typeface="Courier New" panose="02070309020205020404" pitchFamily="49" charset="0"/>
                <a:cs typeface="Courier New" panose="02070309020205020404" pitchFamily="49" charset="0"/>
              </a:rPr>
              <a:t>str.arg</a:t>
            </a:r>
            <a:r>
              <a:rPr lang="en-US" sz="1800" b="1" dirty="0">
                <a:solidFill>
                  <a:srgbClr val="A9B7C6"/>
                </a:solidFill>
                <a:latin typeface="Courier New" panose="02070309020205020404" pitchFamily="49" charset="0"/>
                <a:cs typeface="Courier New" panose="02070309020205020404" pitchFamily="49" charset="0"/>
              </a:rPr>
              <a:t>(</a:t>
            </a:r>
            <a:r>
              <a:rPr lang="en-US" sz="1800" b="1" dirty="0">
                <a:solidFill>
                  <a:srgbClr val="6A8759"/>
                </a:solidFill>
                <a:latin typeface="Courier New" panose="02070309020205020404" pitchFamily="49" charset="0"/>
                <a:cs typeface="Courier New" panose="02070309020205020404" pitchFamily="49" charset="0"/>
              </a:rPr>
              <a:t>"Hello</a:t>
            </a:r>
            <a:r>
              <a:rPr lang="en-US" sz="1800" b="1" dirty="0">
                <a:solidFill>
                  <a:srgbClr val="A9B7C6"/>
                </a:solidFill>
                <a:latin typeface="Courier New" panose="02070309020205020404" pitchFamily="49" charset="0"/>
                <a:cs typeface="Courier New" panose="02070309020205020404" pitchFamily="49" charset="0"/>
              </a:rPr>
              <a:t>").</a:t>
            </a:r>
            <a:r>
              <a:rPr lang="en-US" sz="1800" b="1" dirty="0" err="1">
                <a:solidFill>
                  <a:srgbClr val="A9B7C6"/>
                </a:solidFill>
                <a:latin typeface="Courier New" panose="02070309020205020404" pitchFamily="49" charset="0"/>
                <a:cs typeface="Courier New" panose="02070309020205020404" pitchFamily="49" charset="0"/>
              </a:rPr>
              <a:t>arg</a:t>
            </a:r>
            <a:r>
              <a:rPr lang="en-US" sz="1800" b="1" dirty="0">
                <a:solidFill>
                  <a:srgbClr val="A9B7C6"/>
                </a:solidFill>
                <a:latin typeface="Courier New" panose="02070309020205020404" pitchFamily="49" charset="0"/>
                <a:cs typeface="Courier New" panose="02070309020205020404" pitchFamily="49" charset="0"/>
              </a:rPr>
              <a:t>(</a:t>
            </a:r>
            <a:r>
              <a:rPr lang="en-US" sz="1800" b="1" dirty="0">
                <a:solidFill>
                  <a:srgbClr val="6A8759"/>
                </a:solidFill>
                <a:latin typeface="Courier New" panose="02070309020205020404" pitchFamily="49" charset="0"/>
                <a:cs typeface="Courier New" panose="02070309020205020404" pitchFamily="49" charset="0"/>
              </a:rPr>
              <a:t>"world"</a:t>
            </a:r>
            <a:r>
              <a:rPr lang="en-US" sz="1800" b="1" dirty="0">
                <a:solidFill>
                  <a:srgbClr val="A9B7C6"/>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46849974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QString</a:t>
            </a:r>
            <a:r>
              <a:rPr lang="en-US" dirty="0" smtClean="0"/>
              <a:t>: </a:t>
            </a:r>
            <a:r>
              <a:rPr lang="en-US" dirty="0" smtClean="0">
                <a:solidFill>
                  <a:schemeClr val="accent1"/>
                </a:solidFill>
              </a:rPr>
              <a:t>ARG</a:t>
            </a:r>
            <a:endParaRPr lang="en-US" dirty="0">
              <a:solidFill>
                <a:schemeClr val="accent1"/>
              </a:solidFill>
            </a:endParaRPr>
          </a:p>
        </p:txBody>
      </p:sp>
      <p:sp>
        <p:nvSpPr>
          <p:cNvPr id="5" name="Content Placeholder 4"/>
          <p:cNvSpPr>
            <a:spLocks noGrp="1"/>
          </p:cNvSpPr>
          <p:nvPr>
            <p:ph sz="quarter" idx="11"/>
          </p:nvPr>
        </p:nvSpPr>
        <p:spPr>
          <a:xfrm>
            <a:off x="286941" y="897732"/>
            <a:ext cx="4056459" cy="4099718"/>
          </a:xfrm>
        </p:spPr>
        <p:txBody>
          <a:bodyPr>
            <a:normAutofit/>
          </a:bodyPr>
          <a:lstStyle/>
          <a:p>
            <a:r>
              <a:rPr lang="en-US" dirty="0" smtClean="0">
                <a:solidFill>
                  <a:schemeClr val="accent1"/>
                </a:solidFill>
              </a:rPr>
              <a:t>Be careful with </a:t>
            </a:r>
            <a:r>
              <a:rPr lang="en-US" dirty="0" err="1" smtClean="0">
                <a:solidFill>
                  <a:schemeClr val="accent3"/>
                </a:solidFill>
              </a:rPr>
              <a:t>arg</a:t>
            </a:r>
            <a:r>
              <a:rPr lang="en-US" dirty="0" smtClean="0">
                <a:solidFill>
                  <a:schemeClr val="accent1"/>
                </a:solidFill>
              </a:rPr>
              <a:t> method!</a:t>
            </a:r>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lvl="0" defTabSz="914400" eaLnBrk="0" fontAlgn="base" hangingPunct="0">
              <a:spcBef>
                <a:spcPct val="0"/>
              </a:spcBef>
              <a:spcAft>
                <a:spcPct val="0"/>
              </a:spcAft>
            </a:pPr>
            <a:r>
              <a:rPr lang="en-US" b="1" dirty="0" err="1">
                <a:solidFill>
                  <a:srgbClr val="9876AA"/>
                </a:solidFill>
                <a:latin typeface="Courier New" pitchFamily="49" charset="0"/>
                <a:cs typeface="Courier New" panose="02070309020205020404" pitchFamily="49" charset="0"/>
              </a:rPr>
              <a:t>QString</a:t>
            </a:r>
            <a:r>
              <a:rPr lang="en-US" b="1" dirty="0">
                <a:solidFill>
                  <a:srgbClr val="C0C0C0"/>
                </a:solidFill>
                <a:latin typeface="Courier New" pitchFamily="49" charset="0"/>
                <a:cs typeface="Courier New" pitchFamily="49" charset="0"/>
              </a:rPr>
              <a:t> </a:t>
            </a:r>
            <a:r>
              <a:rPr lang="en-US" b="1" dirty="0" err="1">
                <a:solidFill>
                  <a:srgbClr val="A9B7C6"/>
                </a:solidFill>
                <a:latin typeface="Courier New" panose="02070309020205020404" pitchFamily="49" charset="0"/>
                <a:cs typeface="Courier New" panose="02070309020205020404" pitchFamily="49" charset="0"/>
              </a:rPr>
              <a:t>str</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b="1" dirty="0" err="1">
                <a:solidFill>
                  <a:srgbClr val="A9B7C6"/>
                </a:solidFill>
                <a:latin typeface="Courier New" panose="02070309020205020404" pitchFamily="49" charset="0"/>
                <a:cs typeface="Courier New" panose="02070309020205020404" pitchFamily="49" charset="0"/>
              </a:rPr>
              <a:t>str</a:t>
            </a:r>
            <a:r>
              <a:rPr lang="en-US" b="1" dirty="0">
                <a:solidFill>
                  <a:srgbClr val="A9B7C6"/>
                </a:solidFill>
                <a:latin typeface="Courier New" panose="02070309020205020404" pitchFamily="49" charset="0"/>
                <a:cs typeface="Courier New" panose="02070309020205020404" pitchFamily="49" charset="0"/>
              </a:rPr>
              <a:t> = </a:t>
            </a:r>
            <a:r>
              <a:rPr lang="en-US" b="1" dirty="0">
                <a:solidFill>
                  <a:srgbClr val="6A8759"/>
                </a:solidFill>
                <a:latin typeface="Courier New" panose="02070309020205020404" pitchFamily="49" charset="0"/>
                <a:cs typeface="Courier New" panose="02070309020205020404" pitchFamily="49" charset="0"/>
              </a:rPr>
              <a:t>"%1 %2</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b="1" dirty="0" err="1">
                <a:solidFill>
                  <a:srgbClr val="A9B7C6"/>
                </a:solidFill>
                <a:latin typeface="Courier New" panose="02070309020205020404" pitchFamily="49" charset="0"/>
                <a:cs typeface="Courier New" panose="02070309020205020404" pitchFamily="49" charset="0"/>
              </a:rPr>
              <a:t>str.arg</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6A8759"/>
                </a:solidFill>
                <a:latin typeface="Courier New" panose="02070309020205020404" pitchFamily="49" charset="0"/>
                <a:cs typeface="Courier New" panose="02070309020205020404" pitchFamily="49" charset="0"/>
              </a:rPr>
              <a:t>"%1f"</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C0C0C0"/>
                </a:solidFill>
                <a:latin typeface="Courier New" pitchFamily="49" charset="0"/>
                <a:cs typeface="Courier New" pitchFamily="49" charset="0"/>
              </a:rPr>
              <a:t> </a:t>
            </a:r>
            <a:r>
              <a:rPr lang="en-US" b="1" dirty="0">
                <a:solidFill>
                  <a:srgbClr val="6A8759"/>
                </a:solidFill>
                <a:latin typeface="Courier New" panose="02070309020205020404" pitchFamily="49" charset="0"/>
                <a:cs typeface="Courier New" panose="02070309020205020404" pitchFamily="49" charset="0"/>
              </a:rPr>
              <a:t>"Hello"</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C0C0C0"/>
                </a:solidFill>
                <a:latin typeface="Courier New" pitchFamily="49" charset="0"/>
                <a:cs typeface="Courier New" pitchFamily="49" charset="0"/>
              </a:rPr>
              <a:t> </a:t>
            </a:r>
            <a:r>
              <a:rPr lang="en-US" b="1" dirty="0">
                <a:solidFill>
                  <a:srgbClr val="808080"/>
                </a:solidFill>
                <a:latin typeface="Courier New" panose="02070309020205020404" pitchFamily="49" charset="0"/>
                <a:cs typeface="Courier New" panose="02070309020205020404" pitchFamily="49" charset="0"/>
              </a:rPr>
              <a:t>// "%1f Hello" </a:t>
            </a:r>
          </a:p>
          <a:p>
            <a:pPr lvl="0" defTabSz="914400" eaLnBrk="0" fontAlgn="base" hangingPunct="0">
              <a:spcBef>
                <a:spcPct val="0"/>
              </a:spcBef>
              <a:spcAft>
                <a:spcPct val="0"/>
              </a:spcAft>
            </a:pPr>
            <a:endParaRPr lang="en-US" b="1" dirty="0">
              <a:solidFill>
                <a:srgbClr val="000000"/>
              </a:solidFill>
              <a:latin typeface="Courier New" pitchFamily="49" charset="0"/>
              <a:cs typeface="Courier New" pitchFamily="49" charset="0"/>
            </a:endParaRPr>
          </a:p>
          <a:p>
            <a:pPr lvl="0" defTabSz="914400" eaLnBrk="0" fontAlgn="base" hangingPunct="0">
              <a:spcBef>
                <a:spcPct val="0"/>
              </a:spcBef>
              <a:spcAft>
                <a:spcPct val="0"/>
              </a:spcAft>
            </a:pPr>
            <a:r>
              <a:rPr lang="en-US" b="1" dirty="0" err="1">
                <a:solidFill>
                  <a:srgbClr val="A9B7C6"/>
                </a:solidFill>
                <a:latin typeface="Courier New" panose="02070309020205020404" pitchFamily="49" charset="0"/>
                <a:cs typeface="Courier New" panose="02070309020205020404" pitchFamily="49" charset="0"/>
              </a:rPr>
              <a:t>str.arg</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6A8759"/>
                </a:solidFill>
                <a:latin typeface="Courier New" panose="02070309020205020404" pitchFamily="49" charset="0"/>
                <a:cs typeface="Courier New" panose="02070309020205020404" pitchFamily="49" charset="0"/>
              </a:rPr>
              <a:t>"%1f"</a:t>
            </a:r>
            <a:r>
              <a:rPr lang="en-US"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b="1" dirty="0">
                <a:solidFill>
                  <a:srgbClr val="000000"/>
                </a:solidFill>
                <a:latin typeface="Courier New" pitchFamily="49" charset="0"/>
                <a:cs typeface="Courier New" pitchFamily="49" charset="0"/>
              </a:rPr>
              <a:t> </a:t>
            </a:r>
            <a:r>
              <a:rPr lang="en-US" b="1" dirty="0" smtClean="0">
                <a:solidFill>
                  <a:srgbClr val="00000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a:t>
            </a:r>
            <a:r>
              <a:rPr lang="en-US" b="1" dirty="0" err="1">
                <a:solidFill>
                  <a:srgbClr val="A9B7C6"/>
                </a:solidFill>
                <a:latin typeface="Courier New" panose="02070309020205020404" pitchFamily="49" charset="0"/>
                <a:cs typeface="Courier New" panose="02070309020205020404" pitchFamily="49" charset="0"/>
              </a:rPr>
              <a:t>arg</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6A8759"/>
                </a:solidFill>
                <a:latin typeface="Courier New" panose="02070309020205020404" pitchFamily="49" charset="0"/>
                <a:cs typeface="Courier New" panose="02070309020205020404" pitchFamily="49" charset="0"/>
              </a:rPr>
              <a:t>"Hello"</a:t>
            </a:r>
            <a:r>
              <a:rPr lang="en-US" b="1" dirty="0">
                <a:solidFill>
                  <a:srgbClr val="A9B7C6"/>
                </a:solidFill>
                <a:latin typeface="Courier New" panose="02070309020205020404" pitchFamily="49" charset="0"/>
                <a:cs typeface="Courier New" panose="02070309020205020404" pitchFamily="49" charset="0"/>
              </a:rPr>
              <a:t>);</a:t>
            </a:r>
            <a:r>
              <a:rPr lang="en-US" b="1" dirty="0">
                <a:solidFill>
                  <a:srgbClr val="C0C0C0"/>
                </a:solidFill>
                <a:latin typeface="Courier New" pitchFamily="49" charset="0"/>
                <a:cs typeface="Courier New" pitchFamily="49" charset="0"/>
              </a:rPr>
              <a:t> </a:t>
            </a:r>
            <a:r>
              <a:rPr lang="en-US" b="1" dirty="0">
                <a:solidFill>
                  <a:srgbClr val="808080"/>
                </a:solidFill>
                <a:latin typeface="Courier New" panose="02070309020205020404" pitchFamily="49" charset="0"/>
                <a:cs typeface="Courier New" panose="02070309020205020404" pitchFamily="49" charset="0"/>
              </a:rPr>
              <a:t>// "</a:t>
            </a:r>
            <a:r>
              <a:rPr lang="en-US" b="1" dirty="0" err="1">
                <a:solidFill>
                  <a:srgbClr val="808080"/>
                </a:solidFill>
                <a:latin typeface="Courier New" panose="02070309020205020404" pitchFamily="49" charset="0"/>
                <a:cs typeface="Courier New" panose="02070309020205020404" pitchFamily="49" charset="0"/>
              </a:rPr>
              <a:t>Hellof</a:t>
            </a:r>
            <a:r>
              <a:rPr lang="en-US" b="1" dirty="0">
                <a:solidFill>
                  <a:srgbClr val="808080"/>
                </a:solidFill>
                <a:latin typeface="Courier New" panose="02070309020205020404" pitchFamily="49" charset="0"/>
                <a:cs typeface="Courier New" panose="02070309020205020404" pitchFamily="49" charset="0"/>
              </a:rPr>
              <a:t> %2"</a:t>
            </a:r>
          </a:p>
        </p:txBody>
      </p:sp>
    </p:spTree>
    <p:extLst>
      <p:ext uri="{BB962C8B-B14F-4D97-AF65-F5344CB8AC3E}">
        <p14:creationId xmlns:p14="http://schemas.microsoft.com/office/powerpoint/2010/main" val="315210834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QSTRINGBUILDER</a:t>
            </a:r>
            <a:endParaRPr lang="en-US" dirty="0">
              <a:solidFill>
                <a:schemeClr val="accent1"/>
              </a:solidFill>
            </a:endParaRPr>
          </a:p>
        </p:txBody>
      </p:sp>
      <p:sp>
        <p:nvSpPr>
          <p:cNvPr id="7" name="Rectangle 1"/>
          <p:cNvSpPr>
            <a:spLocks noChangeArrowheads="1"/>
          </p:cNvSpPr>
          <p:nvPr/>
        </p:nvSpPr>
        <p:spPr bwMode="auto">
          <a:xfrm>
            <a:off x="4583663" y="955838"/>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lvl="0" defTabSz="914400" eaLnBrk="0" fontAlgn="base" hangingPunct="0">
              <a:spcBef>
                <a:spcPct val="0"/>
              </a:spcBef>
              <a:spcAft>
                <a:spcPct val="0"/>
              </a:spcAft>
            </a:pPr>
            <a:r>
              <a:rPr lang="en-US" sz="1200" b="1" dirty="0">
                <a:solidFill>
                  <a:srgbClr val="808080"/>
                </a:solidFill>
                <a:latin typeface="Courier New" panose="02070309020205020404" pitchFamily="49" charset="0"/>
                <a:cs typeface="Courier New" panose="02070309020205020404" pitchFamily="49" charset="0"/>
              </a:rPr>
              <a:t>// </a:t>
            </a:r>
            <a:r>
              <a:rPr lang="en-US" sz="1200" b="1" dirty="0" smtClean="0">
                <a:solidFill>
                  <a:srgbClr val="808080"/>
                </a:solidFill>
                <a:latin typeface="Courier New" panose="02070309020205020404" pitchFamily="49" charset="0"/>
                <a:cs typeface="Courier New" panose="02070309020205020404" pitchFamily="49" charset="0"/>
              </a:rPr>
              <a:t>with </a:t>
            </a:r>
            <a:r>
              <a:rPr lang="en-US" sz="1200" b="1" dirty="0">
                <a:solidFill>
                  <a:srgbClr val="808080"/>
                </a:solidFill>
                <a:latin typeface="Courier New" panose="02070309020205020404" pitchFamily="49" charset="0"/>
                <a:cs typeface="Courier New" panose="02070309020205020404" pitchFamily="49" charset="0"/>
              </a:rPr>
              <a:t>string builder</a:t>
            </a:r>
          </a:p>
          <a:p>
            <a:pPr lvl="0" defTabSz="914400" eaLnBrk="0" fontAlgn="base" hangingPunct="0">
              <a:spcBef>
                <a:spcPct val="0"/>
              </a:spcBef>
              <a:spcAft>
                <a:spcPct val="0"/>
              </a:spcAft>
            </a:pPr>
            <a:r>
              <a:rPr lang="en-US" sz="1200" b="1" dirty="0">
                <a:solidFill>
                  <a:srgbClr val="6897BB"/>
                </a:solidFill>
                <a:latin typeface="Courier New" panose="02070309020205020404" pitchFamily="49" charset="0"/>
                <a:cs typeface="Courier New" panose="02070309020205020404" pitchFamily="49" charset="0"/>
              </a:rPr>
              <a:t>#include </a:t>
            </a:r>
            <a:r>
              <a:rPr lang="en-US" sz="1200" b="1" dirty="0">
                <a:solidFill>
                  <a:srgbClr val="6A8759"/>
                </a:solidFill>
                <a:latin typeface="Courier New" panose="02070309020205020404" pitchFamily="49" charset="0"/>
                <a:cs typeface="Courier New" panose="02070309020205020404" pitchFamily="49" charset="0"/>
              </a:rPr>
              <a:t>&lt;</a:t>
            </a:r>
            <a:r>
              <a:rPr lang="en-US" sz="1200" b="1" dirty="0" err="1">
                <a:solidFill>
                  <a:srgbClr val="6A8759"/>
                </a:solidFill>
                <a:latin typeface="Courier New" panose="02070309020205020404" pitchFamily="49" charset="0"/>
                <a:cs typeface="Courier New" panose="02070309020205020404" pitchFamily="49" charset="0"/>
              </a:rPr>
              <a:t>QStringBuilder</a:t>
            </a:r>
            <a:r>
              <a:rPr lang="en-US" sz="1200" b="1" dirty="0">
                <a:solidFill>
                  <a:srgbClr val="6A8759"/>
                </a:solidFill>
                <a:latin typeface="Courier New" panose="02070309020205020404" pitchFamily="49" charset="0"/>
                <a:cs typeface="Courier New" panose="02070309020205020404" pitchFamily="49" charset="0"/>
              </a:rPr>
              <a:t>&gt;</a:t>
            </a:r>
          </a:p>
          <a:p>
            <a:pPr lvl="0" defTabSz="914400" eaLnBrk="0" fontAlgn="base" hangingPunct="0">
              <a:spcBef>
                <a:spcPct val="0"/>
              </a:spcBef>
              <a:spcAft>
                <a:spcPct val="0"/>
              </a:spcAft>
            </a:pPr>
            <a:endParaRPr lang="en-US" sz="1200" b="1" dirty="0">
              <a:solidFill>
                <a:srgbClr val="808080"/>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endParaRPr lang="en-US" sz="1200" b="1" dirty="0">
              <a:solidFill>
                <a:srgbClr val="808080"/>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sz="1200" b="1" dirty="0" err="1">
                <a:solidFill>
                  <a:srgbClr val="9876AA"/>
                </a:solidFill>
                <a:latin typeface="Courier New" panose="02070309020205020404" pitchFamily="49" charset="0"/>
                <a:cs typeface="Courier New" panose="02070309020205020404" pitchFamily="49" charset="0"/>
              </a:rPr>
              <a:t>QString</a:t>
            </a:r>
            <a:r>
              <a:rPr lang="en-US" sz="1200" b="1" dirty="0">
                <a:solidFill>
                  <a:srgbClr val="C0C0C0"/>
                </a:solidFill>
                <a:latin typeface="Courier New" pitchFamily="49" charset="0"/>
                <a:cs typeface="Courier New" pitchFamily="49" charset="0"/>
              </a:rPr>
              <a:t> </a:t>
            </a:r>
            <a:r>
              <a:rPr lang="en-US" sz="1200" b="1" dirty="0">
                <a:solidFill>
                  <a:srgbClr val="A9B7C6"/>
                </a:solidFill>
                <a:latin typeface="Courier New" panose="02070309020205020404" pitchFamily="49" charset="0"/>
                <a:cs typeface="Courier New" panose="02070309020205020404" pitchFamily="49" charset="0"/>
              </a:rPr>
              <a:t>a(</a:t>
            </a:r>
            <a:r>
              <a:rPr lang="en-US" sz="1200" b="1" dirty="0">
                <a:solidFill>
                  <a:srgbClr val="6A8759"/>
                </a:solidFill>
                <a:latin typeface="Courier New" panose="02070309020205020404" pitchFamily="49" charset="0"/>
                <a:cs typeface="Courier New" panose="02070309020205020404" pitchFamily="49" charset="0"/>
              </a:rPr>
              <a:t>"1111"</a:t>
            </a:r>
            <a:r>
              <a:rPr lang="en-US" sz="1200"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sz="1200" b="1" dirty="0" err="1">
                <a:solidFill>
                  <a:srgbClr val="9876AA"/>
                </a:solidFill>
                <a:latin typeface="Courier New" panose="02070309020205020404" pitchFamily="49" charset="0"/>
                <a:cs typeface="Courier New" panose="02070309020205020404" pitchFamily="49" charset="0"/>
              </a:rPr>
              <a:t>QString</a:t>
            </a:r>
            <a:r>
              <a:rPr lang="en-US" sz="1200" b="1" dirty="0">
                <a:solidFill>
                  <a:srgbClr val="C0C0C0"/>
                </a:solidFill>
                <a:latin typeface="Courier New" pitchFamily="49" charset="0"/>
                <a:cs typeface="Courier New" pitchFamily="49" charset="0"/>
              </a:rPr>
              <a:t> </a:t>
            </a:r>
            <a:r>
              <a:rPr lang="en-US" sz="1200" b="1" dirty="0">
                <a:solidFill>
                  <a:srgbClr val="A9B7C6"/>
                </a:solidFill>
                <a:latin typeface="Courier New" panose="02070309020205020404" pitchFamily="49" charset="0"/>
                <a:cs typeface="Courier New" panose="02070309020205020404" pitchFamily="49" charset="0"/>
              </a:rPr>
              <a:t>b(</a:t>
            </a:r>
            <a:r>
              <a:rPr lang="en-US" sz="1200" b="1" dirty="0">
                <a:solidFill>
                  <a:srgbClr val="6A8759"/>
                </a:solidFill>
                <a:latin typeface="Courier New" panose="02070309020205020404" pitchFamily="49" charset="0"/>
                <a:cs typeface="Courier New" panose="02070309020205020404" pitchFamily="49" charset="0"/>
              </a:rPr>
              <a:t>"2222"</a:t>
            </a:r>
            <a:r>
              <a:rPr lang="en-US" sz="12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200" b="1" dirty="0" err="1">
                <a:solidFill>
                  <a:srgbClr val="9876AA"/>
                </a:solidFill>
                <a:latin typeface="Courier New" panose="02070309020205020404" pitchFamily="49" charset="0"/>
                <a:cs typeface="Courier New" panose="02070309020205020404" pitchFamily="49" charset="0"/>
              </a:rPr>
              <a:t>QString</a:t>
            </a:r>
            <a:r>
              <a:rPr lang="en-US" sz="1200" b="1" dirty="0">
                <a:solidFill>
                  <a:srgbClr val="C0C0C0"/>
                </a:solidFill>
                <a:latin typeface="Courier New" pitchFamily="49" charset="0"/>
                <a:cs typeface="Courier New" pitchFamily="49" charset="0"/>
              </a:rPr>
              <a:t> </a:t>
            </a:r>
            <a:r>
              <a:rPr lang="en-US" sz="1200" b="1" dirty="0">
                <a:solidFill>
                  <a:srgbClr val="A9B7C6"/>
                </a:solidFill>
                <a:latin typeface="Courier New" panose="02070309020205020404" pitchFamily="49" charset="0"/>
                <a:cs typeface="Courier New" panose="02070309020205020404" pitchFamily="49" charset="0"/>
              </a:rPr>
              <a:t>c(</a:t>
            </a:r>
            <a:r>
              <a:rPr lang="en-US" sz="1200" b="1" dirty="0">
                <a:solidFill>
                  <a:srgbClr val="6A8759"/>
                </a:solidFill>
                <a:latin typeface="Courier New" panose="02070309020205020404" pitchFamily="49" charset="0"/>
                <a:cs typeface="Courier New" panose="02070309020205020404" pitchFamily="49" charset="0"/>
              </a:rPr>
              <a:t>"3333"</a:t>
            </a:r>
            <a:r>
              <a:rPr lang="en-US" sz="1200"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sz="1200" b="1" dirty="0" err="1">
                <a:solidFill>
                  <a:srgbClr val="9876AA"/>
                </a:solidFill>
                <a:latin typeface="Courier New" panose="02070309020205020404" pitchFamily="49" charset="0"/>
                <a:cs typeface="Courier New" panose="02070309020205020404" pitchFamily="49" charset="0"/>
              </a:rPr>
              <a:t>QString</a:t>
            </a:r>
            <a:r>
              <a:rPr lang="en-US" sz="1200" b="1" dirty="0">
                <a:solidFill>
                  <a:srgbClr val="C0C0C0"/>
                </a:solidFill>
                <a:latin typeface="Courier New" pitchFamily="49" charset="0"/>
                <a:cs typeface="Courier New" pitchFamily="49" charset="0"/>
              </a:rPr>
              <a:t> </a:t>
            </a:r>
            <a:r>
              <a:rPr lang="en-US" sz="1200" b="1" dirty="0">
                <a:solidFill>
                  <a:srgbClr val="A9B7C6"/>
                </a:solidFill>
                <a:latin typeface="Courier New" panose="02070309020205020404" pitchFamily="49" charset="0"/>
                <a:cs typeface="Courier New" panose="02070309020205020404" pitchFamily="49" charset="0"/>
              </a:rPr>
              <a:t>d(</a:t>
            </a:r>
            <a:r>
              <a:rPr lang="en-US" sz="1200" b="1" dirty="0">
                <a:solidFill>
                  <a:srgbClr val="6A8759"/>
                </a:solidFill>
                <a:latin typeface="Courier New" panose="02070309020205020404" pitchFamily="49" charset="0"/>
                <a:cs typeface="Courier New" panose="02070309020205020404" pitchFamily="49" charset="0"/>
              </a:rPr>
              <a:t>"4444"</a:t>
            </a:r>
            <a:r>
              <a:rPr lang="en-US" sz="1200" b="1" dirty="0">
                <a:solidFill>
                  <a:srgbClr val="A9B7C6"/>
                </a:solidFill>
                <a:latin typeface="Courier New" panose="02070309020205020404" pitchFamily="49" charset="0"/>
                <a:cs typeface="Courier New" panose="02070309020205020404" pitchFamily="49" charset="0"/>
              </a:rPr>
              <a:t>);</a:t>
            </a:r>
            <a:r>
              <a:rPr lang="en-US" sz="1200" b="1" dirty="0">
                <a:latin typeface="Courier New" pitchFamily="49" charset="0"/>
                <a:cs typeface="Courier New" pitchFamily="49" charset="0"/>
              </a:rPr>
              <a:t> </a:t>
            </a:r>
            <a:br>
              <a:rPr lang="en-US" sz="1200" b="1" dirty="0">
                <a:latin typeface="Courier New" pitchFamily="49" charset="0"/>
                <a:cs typeface="Courier New" pitchFamily="49" charset="0"/>
              </a:rPr>
            </a:br>
            <a:endParaRPr lang="en-US" sz="1200" b="1" dirty="0">
              <a:solidFill>
                <a:srgbClr val="9876AA"/>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sz="1200" b="1" dirty="0">
                <a:solidFill>
                  <a:srgbClr val="808080"/>
                </a:solidFill>
                <a:latin typeface="Courier New" panose="02070309020205020404" pitchFamily="49" charset="0"/>
                <a:cs typeface="Courier New" panose="02070309020205020404" pitchFamily="49" charset="0"/>
              </a:rPr>
              <a:t>// </a:t>
            </a:r>
            <a:r>
              <a:rPr lang="en-US" sz="1200" b="1" dirty="0" smtClean="0">
                <a:solidFill>
                  <a:srgbClr val="808080"/>
                </a:solidFill>
                <a:latin typeface="Courier New" panose="02070309020205020404" pitchFamily="49" charset="0"/>
                <a:cs typeface="Courier New" panose="02070309020205020404" pitchFamily="49" charset="0"/>
              </a:rPr>
              <a:t>one string will </a:t>
            </a:r>
            <a:r>
              <a:rPr lang="en-US" sz="1200" b="1" dirty="0">
                <a:solidFill>
                  <a:srgbClr val="808080"/>
                </a:solidFill>
                <a:latin typeface="Courier New" panose="02070309020205020404" pitchFamily="49" charset="0"/>
                <a:cs typeface="Courier New" panose="02070309020205020404" pitchFamily="49" charset="0"/>
              </a:rPr>
              <a:t>be created</a:t>
            </a:r>
          </a:p>
          <a:p>
            <a:pPr lvl="0" defTabSz="914400" eaLnBrk="0" fontAlgn="base" hangingPunct="0">
              <a:spcBef>
                <a:spcPct val="0"/>
              </a:spcBef>
              <a:spcAft>
                <a:spcPct val="0"/>
              </a:spcAft>
            </a:pPr>
            <a:r>
              <a:rPr lang="en-US" sz="1200" b="1" dirty="0" err="1">
                <a:solidFill>
                  <a:srgbClr val="9876AA"/>
                </a:solidFill>
                <a:latin typeface="Courier New" panose="02070309020205020404" pitchFamily="49" charset="0"/>
                <a:cs typeface="Courier New" panose="02070309020205020404" pitchFamily="49" charset="0"/>
              </a:rPr>
              <a:t>QString</a:t>
            </a:r>
            <a:r>
              <a:rPr lang="en-US" sz="1200" b="1" dirty="0">
                <a:solidFill>
                  <a:srgbClr val="C0C0C0"/>
                </a:solidFill>
                <a:latin typeface="Courier New" pitchFamily="49" charset="0"/>
                <a:cs typeface="Courier New" pitchFamily="49" charset="0"/>
              </a:rPr>
              <a:t> </a:t>
            </a:r>
            <a:r>
              <a:rPr lang="en-US" sz="1200" b="1" dirty="0" err="1">
                <a:solidFill>
                  <a:srgbClr val="A9B7C6"/>
                </a:solidFill>
                <a:latin typeface="Courier New" panose="02070309020205020404" pitchFamily="49" charset="0"/>
                <a:cs typeface="Courier New" panose="02070309020205020404" pitchFamily="49" charset="0"/>
              </a:rPr>
              <a:t>bigString</a:t>
            </a:r>
            <a:r>
              <a:rPr lang="en-US" sz="1200" b="1" dirty="0">
                <a:solidFill>
                  <a:srgbClr val="A9B7C6"/>
                </a:solidFill>
                <a:latin typeface="Courier New" panose="02070309020205020404" pitchFamily="49" charset="0"/>
                <a:cs typeface="Courier New" panose="02070309020205020404" pitchFamily="49" charset="0"/>
              </a:rPr>
              <a:t> = a </a:t>
            </a:r>
            <a:r>
              <a:rPr lang="en-US" sz="1200" b="1" dirty="0" smtClean="0">
                <a:solidFill>
                  <a:srgbClr val="A9B7C6"/>
                </a:solidFill>
                <a:latin typeface="Courier New" panose="02070309020205020404" pitchFamily="49" charset="0"/>
                <a:cs typeface="Courier New" panose="02070309020205020404" pitchFamily="49" charset="0"/>
              </a:rPr>
              <a:t>% </a:t>
            </a:r>
            <a:r>
              <a:rPr lang="en-US" sz="1200" b="1" dirty="0">
                <a:solidFill>
                  <a:srgbClr val="A9B7C6"/>
                </a:solidFill>
                <a:latin typeface="Courier New" panose="02070309020205020404" pitchFamily="49" charset="0"/>
                <a:cs typeface="Courier New" panose="02070309020205020404" pitchFamily="49" charset="0"/>
              </a:rPr>
              <a:t>b </a:t>
            </a:r>
            <a:r>
              <a:rPr lang="en-US" sz="1200" b="1" dirty="0" smtClean="0">
                <a:solidFill>
                  <a:srgbClr val="A9B7C6"/>
                </a:solidFill>
                <a:latin typeface="Courier New" panose="02070309020205020404" pitchFamily="49" charset="0"/>
                <a:cs typeface="Courier New" panose="02070309020205020404" pitchFamily="49" charset="0"/>
              </a:rPr>
              <a:t>% </a:t>
            </a:r>
            <a:r>
              <a:rPr lang="en-US" sz="1200" b="1" dirty="0">
                <a:solidFill>
                  <a:srgbClr val="A9B7C6"/>
                </a:solidFill>
                <a:latin typeface="Courier New" panose="02070309020205020404" pitchFamily="49" charset="0"/>
                <a:cs typeface="Courier New" panose="02070309020205020404" pitchFamily="49" charset="0"/>
              </a:rPr>
              <a:t>c </a:t>
            </a:r>
            <a:r>
              <a:rPr lang="en-US" sz="1200" b="1" dirty="0" smtClean="0">
                <a:solidFill>
                  <a:srgbClr val="A9B7C6"/>
                </a:solidFill>
                <a:latin typeface="Courier New" panose="02070309020205020404" pitchFamily="49" charset="0"/>
                <a:cs typeface="Courier New" panose="02070309020205020404" pitchFamily="49" charset="0"/>
              </a:rPr>
              <a:t>% </a:t>
            </a:r>
            <a:r>
              <a:rPr lang="en-US" sz="1200" b="1" dirty="0">
                <a:solidFill>
                  <a:srgbClr val="A9B7C6"/>
                </a:solidFill>
                <a:latin typeface="Courier New" panose="02070309020205020404" pitchFamily="49" charset="0"/>
                <a:cs typeface="Courier New" panose="02070309020205020404" pitchFamily="49" charset="0"/>
              </a:rPr>
              <a:t>d;</a:t>
            </a:r>
            <a:endParaRPr lang="en-US" altLang="en-US" sz="1200" b="1" dirty="0">
              <a:solidFill>
                <a:srgbClr val="A9B7C6"/>
              </a:solidFill>
              <a:latin typeface="Courier New" panose="02070309020205020404" pitchFamily="49" charset="0"/>
              <a:cs typeface="Courier New" panose="02070309020205020404" pitchFamily="49" charset="0"/>
            </a:endParaRPr>
          </a:p>
        </p:txBody>
      </p:sp>
      <p:sp>
        <p:nvSpPr>
          <p:cNvPr id="6" name="Rectangle 1"/>
          <p:cNvSpPr>
            <a:spLocks noChangeArrowheads="1"/>
          </p:cNvSpPr>
          <p:nvPr/>
        </p:nvSpPr>
        <p:spPr bwMode="auto">
          <a:xfrm>
            <a:off x="149626" y="955531"/>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lvl="0" defTabSz="914400" eaLnBrk="0" fontAlgn="base" hangingPunct="0">
              <a:spcBef>
                <a:spcPct val="0"/>
              </a:spcBef>
              <a:spcAft>
                <a:spcPct val="0"/>
              </a:spcAft>
            </a:pPr>
            <a:r>
              <a:rPr lang="en-US" sz="1200" b="1" dirty="0">
                <a:solidFill>
                  <a:srgbClr val="808080"/>
                </a:solidFill>
                <a:latin typeface="Courier New" panose="02070309020205020404" pitchFamily="49" charset="0"/>
                <a:cs typeface="Courier New" panose="02070309020205020404" pitchFamily="49" charset="0"/>
              </a:rPr>
              <a:t>// </a:t>
            </a:r>
            <a:r>
              <a:rPr lang="en-US" sz="1200" b="1" dirty="0" smtClean="0">
                <a:solidFill>
                  <a:srgbClr val="808080"/>
                </a:solidFill>
                <a:latin typeface="Courier New" panose="02070309020205020404" pitchFamily="49" charset="0"/>
                <a:cs typeface="Courier New" panose="02070309020205020404" pitchFamily="49" charset="0"/>
              </a:rPr>
              <a:t>without string builder</a:t>
            </a:r>
          </a:p>
          <a:p>
            <a:pPr lvl="0" defTabSz="914400" eaLnBrk="0" fontAlgn="base" hangingPunct="0">
              <a:spcBef>
                <a:spcPct val="0"/>
              </a:spcBef>
              <a:spcAft>
                <a:spcPct val="0"/>
              </a:spcAft>
            </a:pPr>
            <a:endParaRPr lang="en-US" sz="1200" b="1" dirty="0">
              <a:solidFill>
                <a:srgbClr val="808080"/>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endParaRPr lang="en-US" sz="1200" b="1" dirty="0" smtClean="0">
              <a:solidFill>
                <a:srgbClr val="808080"/>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endParaRPr lang="en-US" sz="1200" b="1" dirty="0">
              <a:solidFill>
                <a:srgbClr val="808080"/>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sz="1200" b="1" dirty="0" err="1">
                <a:solidFill>
                  <a:srgbClr val="9876AA"/>
                </a:solidFill>
                <a:latin typeface="Courier New" panose="02070309020205020404" pitchFamily="49" charset="0"/>
                <a:cs typeface="Courier New" panose="02070309020205020404" pitchFamily="49" charset="0"/>
              </a:rPr>
              <a:t>QString</a:t>
            </a:r>
            <a:r>
              <a:rPr lang="en-US" sz="1200" b="1" dirty="0">
                <a:solidFill>
                  <a:srgbClr val="C0C0C0"/>
                </a:solidFill>
                <a:latin typeface="Courier New" pitchFamily="49" charset="0"/>
                <a:cs typeface="Courier New" pitchFamily="49" charset="0"/>
              </a:rPr>
              <a:t> </a:t>
            </a:r>
            <a:r>
              <a:rPr lang="en-US" sz="1200" b="1" dirty="0">
                <a:solidFill>
                  <a:srgbClr val="A9B7C6"/>
                </a:solidFill>
                <a:latin typeface="Courier New" panose="02070309020205020404" pitchFamily="49" charset="0"/>
                <a:cs typeface="Courier New" panose="02070309020205020404" pitchFamily="49" charset="0"/>
              </a:rPr>
              <a:t>a(</a:t>
            </a:r>
            <a:r>
              <a:rPr lang="en-US" sz="1200" b="1" dirty="0">
                <a:solidFill>
                  <a:srgbClr val="6A8759"/>
                </a:solidFill>
                <a:latin typeface="Courier New" panose="02070309020205020404" pitchFamily="49" charset="0"/>
                <a:cs typeface="Courier New" panose="02070309020205020404" pitchFamily="49" charset="0"/>
              </a:rPr>
              <a:t>"1111"</a:t>
            </a:r>
            <a:r>
              <a:rPr lang="en-US" sz="1200"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sz="1200" b="1" dirty="0" err="1">
                <a:solidFill>
                  <a:srgbClr val="9876AA"/>
                </a:solidFill>
                <a:latin typeface="Courier New" panose="02070309020205020404" pitchFamily="49" charset="0"/>
                <a:cs typeface="Courier New" panose="02070309020205020404" pitchFamily="49" charset="0"/>
              </a:rPr>
              <a:t>QString</a:t>
            </a:r>
            <a:r>
              <a:rPr lang="en-US" sz="1200" b="1" dirty="0" smtClean="0">
                <a:solidFill>
                  <a:srgbClr val="C0C0C0"/>
                </a:solidFill>
                <a:latin typeface="Courier New" pitchFamily="49" charset="0"/>
                <a:cs typeface="Courier New" pitchFamily="49" charset="0"/>
              </a:rPr>
              <a:t> </a:t>
            </a:r>
            <a:r>
              <a:rPr lang="en-US" sz="1200" b="1" dirty="0">
                <a:solidFill>
                  <a:srgbClr val="A9B7C6"/>
                </a:solidFill>
                <a:latin typeface="Courier New" panose="02070309020205020404" pitchFamily="49" charset="0"/>
                <a:cs typeface="Courier New" panose="02070309020205020404" pitchFamily="49" charset="0"/>
              </a:rPr>
              <a:t>b(</a:t>
            </a:r>
            <a:r>
              <a:rPr lang="en-US" sz="1200" b="1" dirty="0">
                <a:solidFill>
                  <a:srgbClr val="6A8759"/>
                </a:solidFill>
                <a:latin typeface="Courier New" panose="02070309020205020404" pitchFamily="49" charset="0"/>
                <a:cs typeface="Courier New" panose="02070309020205020404" pitchFamily="49" charset="0"/>
              </a:rPr>
              <a:t>"2222"</a:t>
            </a:r>
            <a:r>
              <a:rPr lang="en-US" sz="1200"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sz="1200" b="1" dirty="0" err="1">
                <a:solidFill>
                  <a:srgbClr val="9876AA"/>
                </a:solidFill>
                <a:latin typeface="Courier New" panose="02070309020205020404" pitchFamily="49" charset="0"/>
                <a:cs typeface="Courier New" panose="02070309020205020404" pitchFamily="49" charset="0"/>
              </a:rPr>
              <a:t>QString</a:t>
            </a:r>
            <a:r>
              <a:rPr lang="en-US" sz="1200" b="1" dirty="0" smtClean="0">
                <a:solidFill>
                  <a:srgbClr val="C0C0C0"/>
                </a:solidFill>
                <a:latin typeface="Courier New" pitchFamily="49" charset="0"/>
                <a:cs typeface="Courier New" pitchFamily="49" charset="0"/>
              </a:rPr>
              <a:t> </a:t>
            </a:r>
            <a:r>
              <a:rPr lang="en-US" sz="1200" b="1" dirty="0">
                <a:solidFill>
                  <a:srgbClr val="A9B7C6"/>
                </a:solidFill>
                <a:latin typeface="Courier New" panose="02070309020205020404" pitchFamily="49" charset="0"/>
                <a:cs typeface="Courier New" panose="02070309020205020404" pitchFamily="49" charset="0"/>
              </a:rPr>
              <a:t>c(</a:t>
            </a:r>
            <a:r>
              <a:rPr lang="en-US" sz="1200" b="1" dirty="0">
                <a:solidFill>
                  <a:srgbClr val="6A8759"/>
                </a:solidFill>
                <a:latin typeface="Courier New" panose="02070309020205020404" pitchFamily="49" charset="0"/>
                <a:cs typeface="Courier New" panose="02070309020205020404" pitchFamily="49" charset="0"/>
              </a:rPr>
              <a:t>"3333"</a:t>
            </a:r>
            <a:r>
              <a:rPr lang="en-US" sz="1200"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sz="1200" b="1" dirty="0" err="1">
                <a:solidFill>
                  <a:srgbClr val="9876AA"/>
                </a:solidFill>
                <a:latin typeface="Courier New" panose="02070309020205020404" pitchFamily="49" charset="0"/>
                <a:cs typeface="Courier New" panose="02070309020205020404" pitchFamily="49" charset="0"/>
              </a:rPr>
              <a:t>QString</a:t>
            </a:r>
            <a:r>
              <a:rPr lang="en-US" sz="1200" b="1" dirty="0" smtClean="0">
                <a:solidFill>
                  <a:srgbClr val="C0C0C0"/>
                </a:solidFill>
                <a:latin typeface="Courier New" pitchFamily="49" charset="0"/>
                <a:cs typeface="Courier New" pitchFamily="49" charset="0"/>
              </a:rPr>
              <a:t> </a:t>
            </a:r>
            <a:r>
              <a:rPr lang="en-US" sz="1200" b="1" dirty="0">
                <a:solidFill>
                  <a:srgbClr val="A9B7C6"/>
                </a:solidFill>
                <a:latin typeface="Courier New" panose="02070309020205020404" pitchFamily="49" charset="0"/>
                <a:cs typeface="Courier New" panose="02070309020205020404" pitchFamily="49" charset="0"/>
              </a:rPr>
              <a:t>d(</a:t>
            </a:r>
            <a:r>
              <a:rPr lang="en-US" sz="1200" b="1" dirty="0">
                <a:solidFill>
                  <a:srgbClr val="6A8759"/>
                </a:solidFill>
                <a:latin typeface="Courier New" panose="02070309020205020404" pitchFamily="49" charset="0"/>
                <a:cs typeface="Courier New" panose="02070309020205020404" pitchFamily="49" charset="0"/>
              </a:rPr>
              <a:t>"4444"</a:t>
            </a:r>
            <a:r>
              <a:rPr lang="en-US" sz="1200" b="1" dirty="0">
                <a:solidFill>
                  <a:srgbClr val="A9B7C6"/>
                </a:solidFill>
                <a:latin typeface="Courier New" panose="02070309020205020404" pitchFamily="49" charset="0"/>
                <a:cs typeface="Courier New" panose="02070309020205020404" pitchFamily="49" charset="0"/>
              </a:rPr>
              <a:t>);</a:t>
            </a:r>
            <a:r>
              <a:rPr lang="en-US" sz="1200" b="1" dirty="0">
                <a:latin typeface="Courier New" pitchFamily="49" charset="0"/>
                <a:cs typeface="Courier New" pitchFamily="49" charset="0"/>
              </a:rPr>
              <a:t> </a:t>
            </a:r>
            <a:br>
              <a:rPr lang="en-US" sz="1200" b="1" dirty="0">
                <a:latin typeface="Courier New" pitchFamily="49" charset="0"/>
                <a:cs typeface="Courier New" pitchFamily="49" charset="0"/>
              </a:rPr>
            </a:br>
            <a:endParaRPr lang="en-US" sz="1200" b="1" dirty="0">
              <a:solidFill>
                <a:srgbClr val="9876AA"/>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sz="1200" b="1" dirty="0">
                <a:solidFill>
                  <a:srgbClr val="808080"/>
                </a:solidFill>
                <a:latin typeface="Courier New" panose="02070309020205020404" pitchFamily="49" charset="0"/>
                <a:cs typeface="Courier New" panose="02070309020205020404" pitchFamily="49" charset="0"/>
              </a:rPr>
              <a:t>// 3 strings instead one will be created</a:t>
            </a:r>
          </a:p>
          <a:p>
            <a:pPr lvl="0" defTabSz="914400" eaLnBrk="0" fontAlgn="base" hangingPunct="0">
              <a:spcBef>
                <a:spcPct val="0"/>
              </a:spcBef>
              <a:spcAft>
                <a:spcPct val="0"/>
              </a:spcAft>
            </a:pPr>
            <a:r>
              <a:rPr lang="en-US" sz="1200" b="1" dirty="0" err="1">
                <a:solidFill>
                  <a:srgbClr val="9876AA"/>
                </a:solidFill>
                <a:latin typeface="Courier New" panose="02070309020205020404" pitchFamily="49" charset="0"/>
                <a:cs typeface="Courier New" panose="02070309020205020404" pitchFamily="49" charset="0"/>
              </a:rPr>
              <a:t>QString</a:t>
            </a:r>
            <a:r>
              <a:rPr lang="en-US" sz="1200" b="1" dirty="0" smtClean="0">
                <a:solidFill>
                  <a:srgbClr val="C0C0C0"/>
                </a:solidFill>
                <a:latin typeface="Courier New" pitchFamily="49" charset="0"/>
                <a:cs typeface="Courier New" pitchFamily="49" charset="0"/>
              </a:rPr>
              <a:t> </a:t>
            </a:r>
            <a:r>
              <a:rPr lang="en-US" sz="1200" b="1" dirty="0" err="1">
                <a:solidFill>
                  <a:srgbClr val="A9B7C6"/>
                </a:solidFill>
                <a:latin typeface="Courier New" panose="02070309020205020404" pitchFamily="49" charset="0"/>
                <a:cs typeface="Courier New" panose="02070309020205020404" pitchFamily="49" charset="0"/>
              </a:rPr>
              <a:t>bigString</a:t>
            </a:r>
            <a:r>
              <a:rPr lang="en-US" sz="1200" b="1" dirty="0">
                <a:solidFill>
                  <a:srgbClr val="A9B7C6"/>
                </a:solidFill>
                <a:latin typeface="Courier New" panose="02070309020205020404" pitchFamily="49" charset="0"/>
                <a:cs typeface="Courier New" panose="02070309020205020404" pitchFamily="49" charset="0"/>
              </a:rPr>
              <a:t> = a + b + c + d;</a:t>
            </a:r>
            <a:endParaRPr lang="en-US" altLang="en-US" sz="1200" b="1" dirty="0">
              <a:solidFill>
                <a:srgbClr val="A9B7C6"/>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7925158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QSTRINGBUILDER</a:t>
            </a:r>
            <a:endParaRPr lang="en-US" dirty="0">
              <a:solidFill>
                <a:schemeClr val="accent1"/>
              </a:solidFill>
            </a:endParaRPr>
          </a:p>
        </p:txBody>
      </p:sp>
      <p:sp>
        <p:nvSpPr>
          <p:cNvPr id="3" name="Content Placeholder 2"/>
          <p:cNvSpPr>
            <a:spLocks noGrp="1"/>
          </p:cNvSpPr>
          <p:nvPr>
            <p:ph sz="quarter" idx="12"/>
          </p:nvPr>
        </p:nvSpPr>
        <p:spPr/>
        <p:txBody>
          <a:bodyPr/>
          <a:lstStyle/>
          <a:p>
            <a:r>
              <a:rPr lang="en-US" dirty="0" smtClean="0"/>
              <a:t>You can override "+" operator for working with </a:t>
            </a:r>
            <a:r>
              <a:rPr lang="en-US" dirty="0" err="1" smtClean="0">
                <a:solidFill>
                  <a:schemeClr val="accent3"/>
                </a:solidFill>
              </a:rPr>
              <a:t>QStringBuilder</a:t>
            </a:r>
            <a:r>
              <a:rPr lang="en-US" dirty="0" smtClean="0"/>
              <a:t> for whole project.</a:t>
            </a:r>
            <a:endParaRPr lang="ru-RU" dirty="0"/>
          </a:p>
        </p:txBody>
      </p:sp>
      <p:sp>
        <p:nvSpPr>
          <p:cNvPr id="6" name="Rectangle 1"/>
          <p:cNvSpPr>
            <a:spLocks noChangeArrowheads="1"/>
          </p:cNvSpPr>
          <p:nvPr/>
        </p:nvSpPr>
        <p:spPr bwMode="auto">
          <a:xfrm>
            <a:off x="149626" y="955531"/>
            <a:ext cx="4429060" cy="3518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lvl="0" defTabSz="914400" eaLnBrk="0" fontAlgn="base" hangingPunct="0">
              <a:spcBef>
                <a:spcPct val="0"/>
              </a:spcBef>
              <a:spcAft>
                <a:spcPct val="0"/>
              </a:spcAft>
            </a:pPr>
            <a:r>
              <a:rPr lang="en-US" b="1" dirty="0">
                <a:solidFill>
                  <a:srgbClr val="808080"/>
                </a:solidFill>
                <a:latin typeface="Courier New" panose="02070309020205020404" pitchFamily="49" charset="0"/>
                <a:cs typeface="Courier New" panose="02070309020205020404" pitchFamily="49" charset="0"/>
              </a:rPr>
              <a:t>// </a:t>
            </a:r>
            <a:r>
              <a:rPr lang="en-US" b="1" dirty="0" smtClean="0">
                <a:solidFill>
                  <a:srgbClr val="808080"/>
                </a:solidFill>
                <a:latin typeface="Courier New" panose="02070309020205020404" pitchFamily="49" charset="0"/>
                <a:cs typeface="Courier New" panose="02070309020205020404" pitchFamily="49" charset="0"/>
              </a:rPr>
              <a:t>with string builder!</a:t>
            </a:r>
          </a:p>
          <a:p>
            <a:pPr lvl="0" defTabSz="914400" eaLnBrk="0" fontAlgn="base" hangingPunct="0">
              <a:spcBef>
                <a:spcPct val="0"/>
              </a:spcBef>
              <a:spcAft>
                <a:spcPct val="0"/>
              </a:spcAft>
            </a:pPr>
            <a:endParaRPr lang="en-US" b="1" dirty="0" smtClean="0">
              <a:solidFill>
                <a:srgbClr val="808080"/>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b="1" dirty="0" err="1" smtClean="0">
                <a:solidFill>
                  <a:srgbClr val="9876AA"/>
                </a:solidFill>
                <a:latin typeface="Courier New" panose="02070309020205020404" pitchFamily="49" charset="0"/>
                <a:cs typeface="Courier New" panose="02070309020205020404" pitchFamily="49" charset="0"/>
              </a:rPr>
              <a:t>QString</a:t>
            </a:r>
            <a:r>
              <a:rPr lang="en-US" b="1" dirty="0" smtClean="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a(</a:t>
            </a:r>
            <a:r>
              <a:rPr lang="en-US" b="1" dirty="0">
                <a:solidFill>
                  <a:srgbClr val="6A8759"/>
                </a:solidFill>
                <a:latin typeface="Courier New" panose="02070309020205020404" pitchFamily="49" charset="0"/>
                <a:cs typeface="Courier New" panose="02070309020205020404" pitchFamily="49" charset="0"/>
              </a:rPr>
              <a:t>"1111"</a:t>
            </a:r>
            <a:r>
              <a:rPr lang="en-US"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b="1" dirty="0" err="1">
                <a:solidFill>
                  <a:srgbClr val="9876AA"/>
                </a:solidFill>
                <a:latin typeface="Courier New" panose="02070309020205020404" pitchFamily="49" charset="0"/>
                <a:cs typeface="Courier New" panose="02070309020205020404" pitchFamily="49" charset="0"/>
              </a:rPr>
              <a:t>QString</a:t>
            </a:r>
            <a:r>
              <a:rPr lang="en-US" b="1" dirty="0" smtClean="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b(</a:t>
            </a:r>
            <a:r>
              <a:rPr lang="en-US" b="1" dirty="0">
                <a:solidFill>
                  <a:srgbClr val="6A8759"/>
                </a:solidFill>
                <a:latin typeface="Courier New" panose="02070309020205020404" pitchFamily="49" charset="0"/>
                <a:cs typeface="Courier New" panose="02070309020205020404" pitchFamily="49" charset="0"/>
              </a:rPr>
              <a:t>"2222"</a:t>
            </a:r>
            <a:r>
              <a:rPr lang="en-US" b="1" dirty="0">
                <a:solidFill>
                  <a:srgbClr val="A9B7C6"/>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b="1" dirty="0" err="1">
                <a:solidFill>
                  <a:srgbClr val="9876AA"/>
                </a:solidFill>
                <a:latin typeface="Courier New" panose="02070309020205020404" pitchFamily="49" charset="0"/>
                <a:cs typeface="Courier New" panose="02070309020205020404" pitchFamily="49" charset="0"/>
              </a:rPr>
              <a:t>QString</a:t>
            </a:r>
            <a:r>
              <a:rPr lang="en-US" b="1" dirty="0" smtClean="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c(</a:t>
            </a:r>
            <a:r>
              <a:rPr lang="en-US" b="1" dirty="0">
                <a:solidFill>
                  <a:srgbClr val="6A8759"/>
                </a:solidFill>
                <a:latin typeface="Courier New" panose="02070309020205020404" pitchFamily="49" charset="0"/>
                <a:cs typeface="Courier New" panose="02070309020205020404" pitchFamily="49" charset="0"/>
              </a:rPr>
              <a:t>"3333"</a:t>
            </a:r>
            <a:r>
              <a:rPr lang="en-US" b="1" dirty="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b="1" dirty="0" err="1">
                <a:solidFill>
                  <a:srgbClr val="9876AA"/>
                </a:solidFill>
                <a:latin typeface="Courier New" panose="02070309020205020404" pitchFamily="49" charset="0"/>
                <a:cs typeface="Courier New" panose="02070309020205020404" pitchFamily="49" charset="0"/>
              </a:rPr>
              <a:t>QString</a:t>
            </a:r>
            <a:r>
              <a:rPr lang="en-US" b="1" dirty="0" smtClean="0">
                <a:solidFill>
                  <a:srgbClr val="C0C0C0"/>
                </a:solidFill>
                <a:latin typeface="Courier New" pitchFamily="49" charset="0"/>
                <a:cs typeface="Courier New" pitchFamily="49" charset="0"/>
              </a:rPr>
              <a:t> </a:t>
            </a:r>
            <a:r>
              <a:rPr lang="en-US" b="1" dirty="0">
                <a:solidFill>
                  <a:srgbClr val="A9B7C6"/>
                </a:solidFill>
                <a:latin typeface="Courier New" panose="02070309020205020404" pitchFamily="49" charset="0"/>
                <a:cs typeface="Courier New" panose="02070309020205020404" pitchFamily="49" charset="0"/>
              </a:rPr>
              <a:t>d(</a:t>
            </a:r>
            <a:r>
              <a:rPr lang="en-US" b="1" dirty="0">
                <a:solidFill>
                  <a:srgbClr val="6A8759"/>
                </a:solidFill>
                <a:latin typeface="Courier New" panose="02070309020205020404" pitchFamily="49" charset="0"/>
                <a:cs typeface="Courier New" panose="02070309020205020404" pitchFamily="49" charset="0"/>
              </a:rPr>
              <a:t>"4444"</a:t>
            </a:r>
            <a:r>
              <a:rPr lang="en-US" b="1" dirty="0">
                <a:solidFill>
                  <a:srgbClr val="A9B7C6"/>
                </a:solidFill>
                <a:latin typeface="Courier New" panose="02070309020205020404" pitchFamily="49" charset="0"/>
                <a:cs typeface="Courier New" panose="02070309020205020404" pitchFamily="49" charset="0"/>
              </a:rPr>
              <a:t>);</a:t>
            </a:r>
            <a:r>
              <a:rPr lang="en-US" b="1" dirty="0">
                <a:latin typeface="Courier New" pitchFamily="49" charset="0"/>
                <a:cs typeface="Courier New" pitchFamily="49" charset="0"/>
              </a:rPr>
              <a:t> </a:t>
            </a:r>
            <a:br>
              <a:rPr lang="en-US" b="1" dirty="0">
                <a:latin typeface="Courier New" pitchFamily="49" charset="0"/>
                <a:cs typeface="Courier New" pitchFamily="49" charset="0"/>
              </a:rPr>
            </a:br>
            <a:endParaRPr lang="en-US" b="1" dirty="0">
              <a:solidFill>
                <a:srgbClr val="9876AA"/>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b="1" dirty="0">
                <a:solidFill>
                  <a:srgbClr val="808080"/>
                </a:solidFill>
                <a:latin typeface="Courier New" panose="02070309020205020404" pitchFamily="49" charset="0"/>
                <a:cs typeface="Courier New" panose="02070309020205020404" pitchFamily="49" charset="0"/>
              </a:rPr>
              <a:t>// </a:t>
            </a:r>
            <a:r>
              <a:rPr lang="en-US" b="1" dirty="0" smtClean="0">
                <a:solidFill>
                  <a:srgbClr val="808080"/>
                </a:solidFill>
                <a:latin typeface="Courier New" panose="02070309020205020404" pitchFamily="49" charset="0"/>
                <a:cs typeface="Courier New" panose="02070309020205020404" pitchFamily="49" charset="0"/>
              </a:rPr>
              <a:t>one string will </a:t>
            </a:r>
            <a:r>
              <a:rPr lang="en-US" b="1" dirty="0">
                <a:solidFill>
                  <a:srgbClr val="808080"/>
                </a:solidFill>
                <a:latin typeface="Courier New" panose="02070309020205020404" pitchFamily="49" charset="0"/>
                <a:cs typeface="Courier New" panose="02070309020205020404" pitchFamily="49" charset="0"/>
              </a:rPr>
              <a:t>be created</a:t>
            </a:r>
          </a:p>
          <a:p>
            <a:pPr lvl="0" defTabSz="914400" eaLnBrk="0" fontAlgn="base" hangingPunct="0">
              <a:spcBef>
                <a:spcPct val="0"/>
              </a:spcBef>
              <a:spcAft>
                <a:spcPct val="0"/>
              </a:spcAft>
            </a:pPr>
            <a:r>
              <a:rPr lang="en-US" b="1" dirty="0" err="1">
                <a:solidFill>
                  <a:srgbClr val="9876AA"/>
                </a:solidFill>
                <a:latin typeface="Courier New" panose="02070309020205020404" pitchFamily="49" charset="0"/>
                <a:cs typeface="Courier New" panose="02070309020205020404" pitchFamily="49" charset="0"/>
              </a:rPr>
              <a:t>QString</a:t>
            </a:r>
            <a:r>
              <a:rPr lang="en-US" b="1" dirty="0" smtClean="0">
                <a:solidFill>
                  <a:srgbClr val="C0C0C0"/>
                </a:solidFill>
                <a:latin typeface="Courier New" pitchFamily="49" charset="0"/>
                <a:cs typeface="Courier New" pitchFamily="49" charset="0"/>
              </a:rPr>
              <a:t> </a:t>
            </a:r>
            <a:r>
              <a:rPr lang="en-US" b="1" dirty="0" err="1">
                <a:solidFill>
                  <a:srgbClr val="A9B7C6"/>
                </a:solidFill>
                <a:latin typeface="Courier New" panose="02070309020205020404" pitchFamily="49" charset="0"/>
                <a:cs typeface="Courier New" panose="02070309020205020404" pitchFamily="49" charset="0"/>
              </a:rPr>
              <a:t>bigString</a:t>
            </a:r>
            <a:r>
              <a:rPr lang="en-US" b="1" dirty="0">
                <a:solidFill>
                  <a:srgbClr val="A9B7C6"/>
                </a:solidFill>
                <a:latin typeface="Courier New" panose="02070309020205020404" pitchFamily="49" charset="0"/>
                <a:cs typeface="Courier New" panose="02070309020205020404" pitchFamily="49" charset="0"/>
              </a:rPr>
              <a:t> = a + b + c + d</a:t>
            </a:r>
            <a:r>
              <a:rPr lang="en-US" b="1" dirty="0" smtClean="0">
                <a:solidFill>
                  <a:srgbClr val="A9B7C6"/>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endParaRPr lang="en-US" altLang="en-US" b="1" dirty="0">
              <a:solidFill>
                <a:srgbClr val="A9B7C6"/>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endParaRPr lang="en-US" altLang="en-US" b="1" dirty="0" smtClean="0">
              <a:solidFill>
                <a:srgbClr val="A9B7C6"/>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altLang="en-US" b="1" dirty="0">
                <a:solidFill>
                  <a:srgbClr val="808080"/>
                </a:solidFill>
                <a:latin typeface="Courier New" panose="02070309020205020404" pitchFamily="49" charset="0"/>
                <a:cs typeface="Courier New" panose="02070309020205020404" pitchFamily="49" charset="0"/>
              </a:rPr>
              <a:t>// in .pro-file</a:t>
            </a:r>
          </a:p>
          <a:p>
            <a:pPr lvl="0" defTabSz="914400" eaLnBrk="0" fontAlgn="base" hangingPunct="0">
              <a:spcBef>
                <a:spcPct val="0"/>
              </a:spcBef>
              <a:spcAft>
                <a:spcPct val="0"/>
              </a:spcAft>
            </a:pPr>
            <a:r>
              <a:rPr lang="en-US" altLang="en-US" b="1" dirty="0">
                <a:solidFill>
                  <a:srgbClr val="A9B7C6"/>
                </a:solidFill>
                <a:latin typeface="Courier New" panose="02070309020205020404" pitchFamily="49" charset="0"/>
                <a:cs typeface="Courier New" panose="02070309020205020404" pitchFamily="49" charset="0"/>
              </a:rPr>
              <a:t>DEFINES *= </a:t>
            </a:r>
            <a:r>
              <a:rPr lang="en-US" altLang="en-US" b="1" dirty="0" smtClean="0">
                <a:solidFill>
                  <a:srgbClr val="A9B7C6"/>
                </a:solidFill>
                <a:latin typeface="Courier New" panose="02070309020205020404" pitchFamily="49" charset="0"/>
                <a:cs typeface="Courier New" panose="02070309020205020404" pitchFamily="49" charset="0"/>
              </a:rPr>
              <a:t>QT_USE_QSTRINGBUILDER</a:t>
            </a:r>
            <a:endParaRPr lang="en-US" altLang="en-US" b="1" dirty="0">
              <a:solidFill>
                <a:srgbClr val="A9B7C6"/>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86529685"/>
      </p:ext>
    </p:extLst>
  </p:cSld>
  <p:clrMapOvr>
    <a:masterClrMapping/>
  </p:clrMapOvr>
  <p:timing>
    <p:tnLst>
      <p:par>
        <p:cTn id="1" dur="indefinite" restart="never" nodeType="tmRoot"/>
      </p:par>
    </p:tnLst>
  </p:timing>
</p:sld>
</file>

<file path=ppt/theme/theme1.xml><?xml version="1.0" encoding="utf-8"?>
<a:theme xmlns:a="http://schemas.openxmlformats.org/drawingml/2006/main" name="Luxoft 2016 LTC Structured template">
  <a:themeElements>
    <a:clrScheme name="Lux 2015 Colors">
      <a:dk1>
        <a:srgbClr val="000000"/>
      </a:dk1>
      <a:lt1>
        <a:srgbClr val="FFFFFF"/>
      </a:lt1>
      <a:dk2>
        <a:srgbClr val="1B2130"/>
      </a:dk2>
      <a:lt2>
        <a:srgbClr val="E7E6E6"/>
      </a:lt2>
      <a:accent1>
        <a:srgbClr val="445469"/>
      </a:accent1>
      <a:accent2>
        <a:srgbClr val="7D994C"/>
      </a:accent2>
      <a:accent3>
        <a:srgbClr val="3171AC"/>
      </a:accent3>
      <a:accent4>
        <a:srgbClr val="BD392F"/>
      </a:accent4>
      <a:accent5>
        <a:srgbClr val="F29B26"/>
      </a:accent5>
      <a:accent6>
        <a:srgbClr val="1EA185"/>
      </a:accent6>
      <a:hlink>
        <a:srgbClr val="D26D12"/>
      </a:hlink>
      <a:folHlink>
        <a:srgbClr val="D26D1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9525">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Presentation5" id="{4DE256AE-9EC1-479D-AC6B-586B578C7262}" vid="{279A54C5-4D90-435A-BF0F-F718F708D81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Lux 2015 Colors">
    <a:dk1>
      <a:srgbClr val="000000"/>
    </a:dk1>
    <a:lt1>
      <a:srgbClr val="FFFFFF"/>
    </a:lt1>
    <a:dk2>
      <a:srgbClr val="1B2130"/>
    </a:dk2>
    <a:lt2>
      <a:srgbClr val="E7E6E6"/>
    </a:lt2>
    <a:accent1>
      <a:srgbClr val="445469"/>
    </a:accent1>
    <a:accent2>
      <a:srgbClr val="7D994C"/>
    </a:accent2>
    <a:accent3>
      <a:srgbClr val="3171AC"/>
    </a:accent3>
    <a:accent4>
      <a:srgbClr val="BD392F"/>
    </a:accent4>
    <a:accent5>
      <a:srgbClr val="F29B26"/>
    </a:accent5>
    <a:accent6>
      <a:srgbClr val="1EA185"/>
    </a:accent6>
    <a:hlink>
      <a:srgbClr val="D26D12"/>
    </a:hlink>
    <a:folHlink>
      <a:srgbClr val="D26D12"/>
    </a:folHlink>
  </a:clrScheme>
</a:themeOverride>
</file>

<file path=ppt/theme/themeOverride2.xml><?xml version="1.0" encoding="utf-8"?>
<a:themeOverride xmlns:a="http://schemas.openxmlformats.org/drawingml/2006/main">
  <a:clrScheme name="Lux 2015 Colors">
    <a:dk1>
      <a:srgbClr val="000000"/>
    </a:dk1>
    <a:lt1>
      <a:srgbClr val="FFFFFF"/>
    </a:lt1>
    <a:dk2>
      <a:srgbClr val="1B2130"/>
    </a:dk2>
    <a:lt2>
      <a:srgbClr val="E7E6E6"/>
    </a:lt2>
    <a:accent1>
      <a:srgbClr val="445469"/>
    </a:accent1>
    <a:accent2>
      <a:srgbClr val="7D994C"/>
    </a:accent2>
    <a:accent3>
      <a:srgbClr val="3171AC"/>
    </a:accent3>
    <a:accent4>
      <a:srgbClr val="BD392F"/>
    </a:accent4>
    <a:accent5>
      <a:srgbClr val="F29B26"/>
    </a:accent5>
    <a:accent6>
      <a:srgbClr val="1EA185"/>
    </a:accent6>
    <a:hlink>
      <a:srgbClr val="D26D12"/>
    </a:hlink>
    <a:folHlink>
      <a:srgbClr val="D26D12"/>
    </a:folHlink>
  </a:clrScheme>
</a:themeOverride>
</file>

<file path=docProps/app.xml><?xml version="1.0" encoding="utf-8"?>
<Properties xmlns="http://schemas.openxmlformats.org/officeDocument/2006/extended-properties" xmlns:vt="http://schemas.openxmlformats.org/officeDocument/2006/docPropsVTypes">
  <Template/>
  <TotalTime>7756</TotalTime>
  <Words>13281</Words>
  <Application>Microsoft Office PowerPoint</Application>
  <PresentationFormat>On-screen Show (16:9)</PresentationFormat>
  <Paragraphs>3009</Paragraphs>
  <Slides>299</Slides>
  <Notes>51</Notes>
  <HiddenSlides>0</HiddenSlides>
  <MMClips>0</MMClips>
  <ScaleCrop>false</ScaleCrop>
  <HeadingPairs>
    <vt:vector size="4" baseType="variant">
      <vt:variant>
        <vt:lpstr>Theme</vt:lpstr>
      </vt:variant>
      <vt:variant>
        <vt:i4>1</vt:i4>
      </vt:variant>
      <vt:variant>
        <vt:lpstr>Slide Titles</vt:lpstr>
      </vt:variant>
      <vt:variant>
        <vt:i4>299</vt:i4>
      </vt:variant>
    </vt:vector>
  </HeadingPairs>
  <TitlesOfParts>
    <vt:vector size="300" baseType="lpstr">
      <vt:lpstr>Luxoft 2016 LTC Structured template</vt:lpstr>
      <vt:lpstr>Qt Framework</vt:lpstr>
      <vt:lpstr>Introduction</vt:lpstr>
      <vt:lpstr>Training Roadmap: OVERVIEW</vt:lpstr>
      <vt:lpstr>TRAINING ROADMAP: STRUCTURE</vt:lpstr>
      <vt:lpstr>Section 1: Qt Overview</vt:lpstr>
      <vt:lpstr>QT Overview</vt:lpstr>
      <vt:lpstr>QT Overview</vt:lpstr>
      <vt:lpstr>QT GUI ABSTRACTION: Console applications</vt:lpstr>
      <vt:lpstr>QT GUI ABSTRACTION: GUI applications</vt:lpstr>
      <vt:lpstr>QT GUI ABSTRACTION: WINDOWS GUI applications</vt:lpstr>
      <vt:lpstr>QT GUI ABSTRACTION: LINUX GUI applications</vt:lpstr>
      <vt:lpstr>QT GUI ABSTRACTION: QT GUI applications</vt:lpstr>
      <vt:lpstr>QT Ecosystem</vt:lpstr>
      <vt:lpstr>QT Ecosystem: QT Modules</vt:lpstr>
      <vt:lpstr>QT Ecosystem: QT ADD-ONS</vt:lpstr>
      <vt:lpstr>QT Ecosystem: QT VALUE-ADD Modules</vt:lpstr>
      <vt:lpstr>QT Ecosystem: QT Creator &amp; MS VS 20**</vt:lpstr>
      <vt:lpstr>QT Ecosystem: QT Creator &amp; MS VS 20**</vt:lpstr>
      <vt:lpstr>QT Ecosystem: QT Creator &amp; MS VS 20**</vt:lpstr>
      <vt:lpstr>QT Ecosystem: QMAKE</vt:lpstr>
      <vt:lpstr>QT Ecosystem: .PRO-FILE</vt:lpstr>
      <vt:lpstr>QT Ecosystem: C++ dialect</vt:lpstr>
      <vt:lpstr>QT Ecosystem: Meta-Object COMPILER</vt:lpstr>
      <vt:lpstr>QT Ecosystem: OTHER TOOLS</vt:lpstr>
      <vt:lpstr>QT OVERVIEW: SUMMARY</vt:lpstr>
      <vt:lpstr>QT OVERVIEW</vt:lpstr>
      <vt:lpstr>QT OVERVIEW: DEMO</vt:lpstr>
      <vt:lpstr>QT OVERVIEW: Exercise</vt:lpstr>
      <vt:lpstr>QT OVERVIEW</vt:lpstr>
      <vt:lpstr>Section 2: QT LANGUAGE</vt:lpstr>
      <vt:lpstr>QT LANGUAGE: Notation</vt:lpstr>
      <vt:lpstr>QT CORE</vt:lpstr>
      <vt:lpstr>QT CORE</vt:lpstr>
      <vt:lpstr>QT LANGUAGE: DATA TYPES</vt:lpstr>
      <vt:lpstr>QT LANGUAGE: DATA TYPES</vt:lpstr>
      <vt:lpstr>QT LANGUAGE: DATA TYPES</vt:lpstr>
      <vt:lpstr>QT LANGUAGE: KEYWORDS</vt:lpstr>
      <vt:lpstr>QOBJECT</vt:lpstr>
      <vt:lpstr>QOBJECT</vt:lpstr>
      <vt:lpstr>QOBJECT: MOC LIMITATIONS</vt:lpstr>
      <vt:lpstr>QOBJECT: HIERARCHY</vt:lpstr>
      <vt:lpstr>QOBJECT: HIERARCHY</vt:lpstr>
      <vt:lpstr>QOBJECT: HIERARCHY</vt:lpstr>
      <vt:lpstr>QOBJECT: HIERARCHY</vt:lpstr>
      <vt:lpstr>QOBJECT: HIERARCHY</vt:lpstr>
      <vt:lpstr>QOBJECT: NAMES</vt:lpstr>
      <vt:lpstr>QOBJECT: IDENTITIES CONCEPTS</vt:lpstr>
      <vt:lpstr>QOBJECT: META-OBJECTS</vt:lpstr>
      <vt:lpstr>QOBJECT: QOBJECT_CAST</vt:lpstr>
      <vt:lpstr>QDEBUG</vt:lpstr>
      <vt:lpstr>QT LANGUAGE: SUMMARY</vt:lpstr>
      <vt:lpstr>QT LANGUAGE</vt:lpstr>
      <vt:lpstr>QT LANGUAGE: Exercise</vt:lpstr>
      <vt:lpstr>QT LANGUAGE</vt:lpstr>
      <vt:lpstr>Section 3: CONTAINERS AND QSTRING</vt:lpstr>
      <vt:lpstr>CONTAINERS</vt:lpstr>
      <vt:lpstr>CONTAINERS</vt:lpstr>
      <vt:lpstr>CONTAINERS: COMPLEXITY</vt:lpstr>
      <vt:lpstr>CONTAINERS: COMPLEXITY</vt:lpstr>
      <vt:lpstr>CONTAINERS</vt:lpstr>
      <vt:lpstr>CONTAINERS: QList</vt:lpstr>
      <vt:lpstr>CONTAINERS: QLIST</vt:lpstr>
      <vt:lpstr>CONTAINERS: ITERATORS</vt:lpstr>
      <vt:lpstr>CONTAINERS: STL-STYLE ITERATORS</vt:lpstr>
      <vt:lpstr>CONTAINERS: STL-STYLE ITERATORS</vt:lpstr>
      <vt:lpstr>CONTAINERS: STL-STYLE ITERATORS</vt:lpstr>
      <vt:lpstr>CONTAINERS: STL-STYLE ITERATORS</vt:lpstr>
      <vt:lpstr>CONTAINERS: JAVA-STYLE ITERATORS</vt:lpstr>
      <vt:lpstr>CONTAINERS: JAVA-STYLE ITERATORS</vt:lpstr>
      <vt:lpstr>CONTAINERS: JAVA-STYLE ITERATORS</vt:lpstr>
      <vt:lpstr>CONTAINERS: FOREACH</vt:lpstr>
      <vt:lpstr>CONTAINERS: Q_DECLARE_TYPEINFO</vt:lpstr>
      <vt:lpstr>CONTAINERS: Q_DECLARE_TYPEINFO</vt:lpstr>
      <vt:lpstr>QVARIANT</vt:lpstr>
      <vt:lpstr>QVARIANT</vt:lpstr>
      <vt:lpstr>QVARIANT: VALID AND NULL</vt:lpstr>
      <vt:lpstr>QT CONTAINERS: Container-Like CLASSES</vt:lpstr>
      <vt:lpstr>QVARLENGTHARRAY: PROBLEM</vt:lpstr>
      <vt:lpstr>QVARLENGTHARRAY</vt:lpstr>
      <vt:lpstr>QVARLENGTHARRAY</vt:lpstr>
      <vt:lpstr>QCACHE</vt:lpstr>
      <vt:lpstr>QCONTIGuOUSCACHE</vt:lpstr>
      <vt:lpstr>QCONTIGuOUSCACHE</vt:lpstr>
      <vt:lpstr>QPAIR</vt:lpstr>
      <vt:lpstr>QBITARRAY</vt:lpstr>
      <vt:lpstr>QBYTEARRAY</vt:lpstr>
      <vt:lpstr>QCHAR</vt:lpstr>
      <vt:lpstr>QCHAR: SPECIAL CHARACHTERS</vt:lpstr>
      <vt:lpstr>QSTRING</vt:lpstr>
      <vt:lpstr>QSTRING</vt:lpstr>
      <vt:lpstr>QSTRING</vt:lpstr>
      <vt:lpstr>QString: NULL AND EMPTY</vt:lpstr>
      <vt:lpstr>QString: NUMBERS</vt:lpstr>
      <vt:lpstr>QString: SIZE</vt:lpstr>
      <vt:lpstr>QString: METHODS</vt:lpstr>
      <vt:lpstr>QString: ARG</vt:lpstr>
      <vt:lpstr>QString: ARG</vt:lpstr>
      <vt:lpstr>QSTRINGBUILDER</vt:lpstr>
      <vt:lpstr>QSTRINGBUILDER</vt:lpstr>
      <vt:lpstr>QStringLIST</vt:lpstr>
      <vt:lpstr>QPOINTER</vt:lpstr>
      <vt:lpstr>QScopeDPOINTER</vt:lpstr>
      <vt:lpstr>QSHAREDPOINTER</vt:lpstr>
      <vt:lpstr>IMPLICIT DATA SHARING</vt:lpstr>
      <vt:lpstr>CONTAINERS AND QSTRING: SUMMARY</vt:lpstr>
      <vt:lpstr>CONTAINERS AND QSTRING</vt:lpstr>
      <vt:lpstr>CONTAINERS AND QSTRING: Exercise</vt:lpstr>
      <vt:lpstr>CONTAINERS AND QSTRING</vt:lpstr>
      <vt:lpstr>Section 4: SIGNALS AND SLOTS</vt:lpstr>
      <vt:lpstr>Signals AND SLOTS</vt:lpstr>
      <vt:lpstr>Signals AND SLOTS: EXAMPLE</vt:lpstr>
      <vt:lpstr>Signals AND SLOTS: EXAMPLE</vt:lpstr>
      <vt:lpstr>Signals AND SLOTS: EXAMPLE</vt:lpstr>
      <vt:lpstr>Signals AND SLOTS: SIGNALS</vt:lpstr>
      <vt:lpstr>Signals AND SLOTS: SIGNALS</vt:lpstr>
      <vt:lpstr>Signals AND SLOTS: SLOTS</vt:lpstr>
      <vt:lpstr>Signals AND SLOTS: MOC LIMITATIONS</vt:lpstr>
      <vt:lpstr>Signals AND SLOTS: ADVANTAGES</vt:lpstr>
      <vt:lpstr>Signals AND SLOTS: Connections</vt:lpstr>
      <vt:lpstr>Signals AND SLOTS: BEST PRACTICES</vt:lpstr>
      <vt:lpstr>SIGNALS AND SLOTS: CONNECT</vt:lpstr>
      <vt:lpstr>SIGNALS AND SLOTS: CONNECT</vt:lpstr>
      <vt:lpstr>SIGNALS AND SLOTS: CONNECT</vt:lpstr>
      <vt:lpstr>SIGNALS AND SLOTS: CONNECT</vt:lpstr>
      <vt:lpstr>Signals AND SLOTS: CONNECTION TYPES</vt:lpstr>
      <vt:lpstr>Signals AND SLOTS: CONNECTION TYPEs</vt:lpstr>
      <vt:lpstr>Signals AND SLOTS: CONNECTION TYPEs</vt:lpstr>
      <vt:lpstr>SIGNALS AND SLOTS: DISCONNECT</vt:lpstr>
      <vt:lpstr>SIGNALS AND SLOTS: DISCONNECT</vt:lpstr>
      <vt:lpstr>SIGNALS AND SLOTS: DISCONNECT</vt:lpstr>
      <vt:lpstr>SIGNALS AND SLOTS: DISCONNECT</vt:lpstr>
      <vt:lpstr>SIGNALS AND SLOTS: DISCONNECT</vt:lpstr>
      <vt:lpstr>SIGNALS AND SLOTS: QObject</vt:lpstr>
      <vt:lpstr>SIGNALS AND SLOTS: QObject</vt:lpstr>
      <vt:lpstr>SIGNALS AND SLOTS: BLOCKING SIGNALS</vt:lpstr>
      <vt:lpstr>SIGNALS AND SLOTS: SUMMARY</vt:lpstr>
      <vt:lpstr>SIGNALS AND SLOTS</vt:lpstr>
      <vt:lpstr>SIGNALS AND SLOTS: Exercise</vt:lpstr>
      <vt:lpstr>SIGNALS AND SLOTS</vt:lpstr>
      <vt:lpstr>Section 5: GUI WIDGETS</vt:lpstr>
      <vt:lpstr>QWIDGET</vt:lpstr>
      <vt:lpstr>QWIDGET: WINDOW AND CHILD WIDGETS</vt:lpstr>
      <vt:lpstr>QWIDGET: WINDOW CLASSES </vt:lpstr>
      <vt:lpstr>QWIDGET: WINDOW METHODS</vt:lpstr>
      <vt:lpstr>QWIDGET: WINDOW</vt:lpstr>
      <vt:lpstr>QWIDGET: WINDOW METHODS</vt:lpstr>
      <vt:lpstr>QWIDGET: WINDOW GEOMETRY</vt:lpstr>
      <vt:lpstr>QWIDGET: WINDOW GEOMETRY</vt:lpstr>
      <vt:lpstr>QWIDGET: CHILD WIDGETS GEOMETRY</vt:lpstr>
      <vt:lpstr>QWIDGET: CHILD WIDGETS GEOMETRY</vt:lpstr>
      <vt:lpstr>QWIDGET: CHANGE GEOMETRY</vt:lpstr>
      <vt:lpstr>WIDGETS: Qt GUI and QT WIDGETS</vt:lpstr>
      <vt:lpstr>WIDGETS: QMainAPPLICATION</vt:lpstr>
      <vt:lpstr>WIDGETS: ACTIONS</vt:lpstr>
      <vt:lpstr>WIDGETS: QACTIONS</vt:lpstr>
      <vt:lpstr>WIDGETS: QFRAME</vt:lpstr>
      <vt:lpstr>WIDGETS: QLABEL</vt:lpstr>
      <vt:lpstr>WIDGETS: QLabel</vt:lpstr>
      <vt:lpstr>WIDGETS: QLABEL CONTENT</vt:lpstr>
      <vt:lpstr>WIDGETS: QPushButton</vt:lpstr>
      <vt:lpstr>WIDGETS: QPushButton</vt:lpstr>
      <vt:lpstr>WIDGETS: QPushButton</vt:lpstr>
      <vt:lpstr>WIDGETS: QPushButtons States</vt:lpstr>
      <vt:lpstr>WIDGETS: QRADIOButton</vt:lpstr>
      <vt:lpstr>WIDGETS: QRADIOBUTTON</vt:lpstr>
      <vt:lpstr>WIDGETS: QCheckBox</vt:lpstr>
      <vt:lpstr>WIDGETS: QCHECKBOX</vt:lpstr>
      <vt:lpstr>WIDGETS: QCHECKBOX</vt:lpstr>
      <vt:lpstr>WIDGETS: QGROUPBOX</vt:lpstr>
      <vt:lpstr>WIDGETS: QGROUPBOX EXAMPLE</vt:lpstr>
      <vt:lpstr>WIDGETS: QSCROLLAREA</vt:lpstr>
      <vt:lpstr>WIDGETS: QSCROLLAREA</vt:lpstr>
      <vt:lpstr>WIDGETS: OTHER CONTAINERS</vt:lpstr>
      <vt:lpstr>WIDGETS: QLineEdit</vt:lpstr>
      <vt:lpstr>WIDGETS: QLINEEDIT</vt:lpstr>
      <vt:lpstr>WIDGETS: QTEXTEDIT</vt:lpstr>
      <vt:lpstr>LAyouts</vt:lpstr>
      <vt:lpstr>LAyouts: BOX LAYOUTS</vt:lpstr>
      <vt:lpstr>LAYOUTS: BOX LAYOUTS</vt:lpstr>
      <vt:lpstr>LAYOUTS: QGRIDLAYOUT</vt:lpstr>
      <vt:lpstr>LAYOUTS: QFORMLAYOUT</vt:lpstr>
      <vt:lpstr>LAYOUTS: SPACERS</vt:lpstr>
      <vt:lpstr>LAYOUTS: DEMO</vt:lpstr>
      <vt:lpstr>GUI WIDGETS: SUMMARY</vt:lpstr>
      <vt:lpstr>GUI WIDGETS</vt:lpstr>
      <vt:lpstr>GUI WIDGETS: Exercise</vt:lpstr>
      <vt:lpstr>GUI WIDGETS</vt:lpstr>
      <vt:lpstr>Section 6: PROPERTIES</vt:lpstr>
      <vt:lpstr>PROPERTIES</vt:lpstr>
      <vt:lpstr>PROPERTIES: EXAMPLE</vt:lpstr>
      <vt:lpstr>PROPERTIES</vt:lpstr>
      <vt:lpstr>PROPERTIES: Q_PROPERTY</vt:lpstr>
      <vt:lpstr>PROPERTIES: Q_PROPERTY</vt:lpstr>
      <vt:lpstr>PROPERTIES: Q_PROPERTY</vt:lpstr>
      <vt:lpstr>PROPERTIES: Q_PROPERTY</vt:lpstr>
      <vt:lpstr>PROPERTIES: Q_PROPERTY</vt:lpstr>
      <vt:lpstr>PROPERTIES: Q_PROPERTY</vt:lpstr>
      <vt:lpstr>PROPERTIES: Q_PROPERTY</vt:lpstr>
      <vt:lpstr>PROPERTIES: Q_PROPERTY</vt:lpstr>
      <vt:lpstr>PROPERTIES: DYNAMIC PROPERTIES</vt:lpstr>
      <vt:lpstr>PROPERTIES: USING CUSTOM TYPES</vt:lpstr>
      <vt:lpstr>Q_CLASSINFO</vt:lpstr>
      <vt:lpstr>PROPERTIES: SUMMARY</vt:lpstr>
      <vt:lpstr>PROPERTIES</vt:lpstr>
      <vt:lpstr>PROPERTIES: Exercise</vt:lpstr>
      <vt:lpstr>PROPERTIES</vt:lpstr>
      <vt:lpstr>Section 7: EVENTS</vt:lpstr>
      <vt:lpstr>EVENTS</vt:lpstr>
      <vt:lpstr>EVENTS</vt:lpstr>
      <vt:lpstr>EVENTS</vt:lpstr>
      <vt:lpstr>EVENTS</vt:lpstr>
      <vt:lpstr>EVENTS: USER EVENTS</vt:lpstr>
      <vt:lpstr>EVENTS: USER EVENTS</vt:lpstr>
      <vt:lpstr>EVENTS: USER EVENTS</vt:lpstr>
      <vt:lpstr>EVENTS: SUMMARY</vt:lpstr>
      <vt:lpstr>EVENTS</vt:lpstr>
      <vt:lpstr>EVENTS: Exercise</vt:lpstr>
      <vt:lpstr>EVENTS</vt:lpstr>
      <vt:lpstr>Section 8: DIALOGS</vt:lpstr>
      <vt:lpstr>DIALOGS</vt:lpstr>
      <vt:lpstr>DIALOGS: QDIALOG</vt:lpstr>
      <vt:lpstr>DIALOGS: MODAL QDIALOG</vt:lpstr>
      <vt:lpstr>DIALOGS: MODAL QDIALOG</vt:lpstr>
      <vt:lpstr>DIALOGS: MODELESS QDIALOG</vt:lpstr>
      <vt:lpstr>DIALOGS: ACCEPT AND REJECT</vt:lpstr>
      <vt:lpstr>QMESSAGEBOX</vt:lpstr>
      <vt:lpstr>QInputDialog</vt:lpstr>
      <vt:lpstr>QFileDialog</vt:lpstr>
      <vt:lpstr>QFILEDIALOG</vt:lpstr>
      <vt:lpstr>STANDARD DIALOGS</vt:lpstr>
      <vt:lpstr>DIALOGS: SUMMARY</vt:lpstr>
      <vt:lpstr>DIALOGS</vt:lpstr>
      <vt:lpstr>DIALOGS: Exercise</vt:lpstr>
      <vt:lpstr>DIALOGS</vt:lpstr>
      <vt:lpstr>Section 9: OS FEATURES</vt:lpstr>
      <vt:lpstr>FILESYSTEM</vt:lpstr>
      <vt:lpstr>FILESYSTEM: PATHS</vt:lpstr>
      <vt:lpstr>FILESYSTEM: QDIR</vt:lpstr>
      <vt:lpstr>FILESYSTEM: QFILE</vt:lpstr>
      <vt:lpstr>FILESYSTEM: QIODEVICE</vt:lpstr>
      <vt:lpstr>FILESYSTEM: QBUFFER</vt:lpstr>
      <vt:lpstr>FILESYSTEM: QTEXTSTREAM</vt:lpstr>
      <vt:lpstr>FILESYSTEM: QTEXTSTREAM</vt:lpstr>
      <vt:lpstr>FILESYSTEM: QTEXTSTREAM MANIPULATORS</vt:lpstr>
      <vt:lpstr>FILESYSTEM: QTEXTSTREAM MANIPULATORS</vt:lpstr>
      <vt:lpstr>FILESYSTEM: QDATASTREAM</vt:lpstr>
      <vt:lpstr>PROCESSES AND THREADS</vt:lpstr>
      <vt:lpstr>PROCESSES AND THREADS: QPROCESS</vt:lpstr>
      <vt:lpstr>PROCESSES AND THREADS: QTHREAD</vt:lpstr>
      <vt:lpstr>PROCESSES AND THREADS: QTHREAD EXAMPLE</vt:lpstr>
      <vt:lpstr>PROCESSES AND THREADS: QTHREAD</vt:lpstr>
      <vt:lpstr>PROCESSES AND THREADS: QOBJECT's THREADs</vt:lpstr>
      <vt:lpstr>PROCESSES AND THREADS: QOBJECT'S THREADS</vt:lpstr>
      <vt:lpstr>PROCESSES AND THREADS: QOBJECT'S THREADS</vt:lpstr>
      <vt:lpstr>PROCESSES AND THREADS: THREADS SYNCHRONIZATION</vt:lpstr>
      <vt:lpstr>PROCESSES AND THREADS: QMUTEX</vt:lpstr>
      <vt:lpstr>PROCESSES AND THREADS: QREADWRITELOCK</vt:lpstr>
      <vt:lpstr>PROCESSES AND THREADS: QSemaphore</vt:lpstr>
      <vt:lpstr>PROCESSES AND THREADS: QWAITCONDITION</vt:lpstr>
      <vt:lpstr>REGISTRY</vt:lpstr>
      <vt:lpstr>REGISTRY: QSETTINGS</vt:lpstr>
      <vt:lpstr>REGISTRY: QSETTINGS</vt:lpstr>
      <vt:lpstr>REGISTRY: QSETTINGS EXAMPLE</vt:lpstr>
      <vt:lpstr>REGISTRY: QSETTINGS EXAMPLE</vt:lpstr>
      <vt:lpstr>OS FEATURES: SUMMARY</vt:lpstr>
      <vt:lpstr>OS FEATURES</vt:lpstr>
      <vt:lpstr>OS FEATURES: Exercise</vt:lpstr>
      <vt:lpstr>OS FEATURES</vt:lpstr>
      <vt:lpstr>Section 10: ADDITIONAL FEATURES</vt:lpstr>
      <vt:lpstr>QT SQL</vt:lpstr>
      <vt:lpstr>QT SQL</vt:lpstr>
      <vt:lpstr>QT SQL: QSQLDATABASE</vt:lpstr>
      <vt:lpstr>QT SQL: QSQLQUERY</vt:lpstr>
      <vt:lpstr>QT SQL: QTABLEVIEW AND QSQLTableModEl </vt:lpstr>
      <vt:lpstr>QT SQL: QSQLTableModE EXAMPLE</vt:lpstr>
      <vt:lpstr>QT SQL: SUMMARY</vt:lpstr>
      <vt:lpstr>QT SQL</vt:lpstr>
      <vt:lpstr>QT TEST</vt:lpstr>
      <vt:lpstr>QT TEST</vt:lpstr>
      <vt:lpstr>QT TEST: DEMO</vt:lpstr>
      <vt:lpstr>QT TEST: Compare methods</vt:lpstr>
      <vt:lpstr>QT TEST: BECHMARKS</vt:lpstr>
      <vt:lpstr>QT TEST: DATA-DRIVEN TESTING</vt:lpstr>
      <vt:lpstr>QT TEST: DATA-DRIVEN TESTING</vt:lpstr>
      <vt:lpstr>QT TEST: SUMMARY</vt:lpstr>
      <vt:lpstr>QT TEST</vt:lpstr>
      <vt:lpstr>QT QUICK AND QML</vt:lpstr>
      <vt:lpstr>QT QUICK AND QML: Modules</vt:lpstr>
      <vt:lpstr>QT QUICK</vt:lpstr>
      <vt:lpstr>QML</vt:lpstr>
      <vt:lpstr>QML: HoW TO RUN </vt:lpstr>
      <vt:lpstr>QML: SYNTAX</vt:lpstr>
      <vt:lpstr>QML: SYNTAX</vt:lpstr>
      <vt:lpstr>QML: DEMO</vt:lpstr>
      <vt:lpstr>qT QUICK AND Qml: SUMMARY</vt:lpstr>
      <vt:lpstr>qml</vt:lpstr>
      <vt:lpstr>summary</vt:lpstr>
      <vt:lpstr>SUMMARY</vt:lpstr>
      <vt:lpstr>PowerPoint Presentation</vt:lpstr>
    </vt:vector>
  </TitlesOfParts>
  <Company>Luxoft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QT Framework</dc:title>
  <dc:creator>Dvorzhetskiy, Yuriy</dc:creator>
  <cp:lastModifiedBy>admin</cp:lastModifiedBy>
  <cp:revision>1964</cp:revision>
  <dcterms:created xsi:type="dcterms:W3CDTF">2016-05-28T09:00:53Z</dcterms:created>
  <dcterms:modified xsi:type="dcterms:W3CDTF">2017-02-08T05:53:19Z</dcterms:modified>
</cp:coreProperties>
</file>