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7" r:id="rId4"/>
    <p:sldId id="266" r:id="rId5"/>
    <p:sldId id="265" r:id="rId6"/>
    <p:sldId id="264" r:id="rId7"/>
    <p:sldId id="263" r:id="rId8"/>
    <p:sldId id="262" r:id="rId9"/>
    <p:sldId id="261" r:id="rId10"/>
    <p:sldId id="258" r:id="rId11"/>
    <p:sldId id="268" r:id="rId12"/>
    <p:sldId id="257" r:id="rId13"/>
    <p:sldId id="260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754" autoAdjust="0"/>
    <p:restoredTop sz="94660"/>
  </p:normalViewPr>
  <p:slideViewPr>
    <p:cSldViewPr snapToGrid="0">
      <p:cViewPr>
        <p:scale>
          <a:sx n="159" d="100"/>
          <a:sy n="159" d="100"/>
        </p:scale>
        <p:origin x="-126" y="-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993DB-1284-461A-A2D5-97453C944B44}" type="datetimeFigureOut">
              <a:rPr lang="zh-CN" altLang="en-US" smtClean="0"/>
              <a:t>2015/9/15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35BCE-9BBB-4A6B-9C5C-BF22C84510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1315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993DB-1284-461A-A2D5-97453C944B44}" type="datetimeFigureOut">
              <a:rPr lang="zh-CN" altLang="en-US" smtClean="0"/>
              <a:t>2015/9/15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35BCE-9BBB-4A6B-9C5C-BF22C84510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4906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993DB-1284-461A-A2D5-97453C944B44}" type="datetimeFigureOut">
              <a:rPr lang="zh-CN" altLang="en-US" smtClean="0"/>
              <a:t>2015/9/15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35BCE-9BBB-4A6B-9C5C-BF22C84510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0897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993DB-1284-461A-A2D5-97453C944B44}" type="datetimeFigureOut">
              <a:rPr lang="zh-CN" altLang="en-US" smtClean="0"/>
              <a:t>2015/9/15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35BCE-9BBB-4A6B-9C5C-BF22C84510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5277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993DB-1284-461A-A2D5-97453C944B44}" type="datetimeFigureOut">
              <a:rPr lang="zh-CN" altLang="en-US" smtClean="0"/>
              <a:t>2015/9/15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35BCE-9BBB-4A6B-9C5C-BF22C84510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2036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993DB-1284-461A-A2D5-97453C944B44}" type="datetimeFigureOut">
              <a:rPr lang="zh-CN" altLang="en-US" smtClean="0"/>
              <a:t>2015/9/15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35BCE-9BBB-4A6B-9C5C-BF22C84510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5968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993DB-1284-461A-A2D5-97453C944B44}" type="datetimeFigureOut">
              <a:rPr lang="zh-CN" altLang="en-US" smtClean="0"/>
              <a:t>2015/9/15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35BCE-9BBB-4A6B-9C5C-BF22C84510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091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993DB-1284-461A-A2D5-97453C944B44}" type="datetimeFigureOut">
              <a:rPr lang="zh-CN" altLang="en-US" smtClean="0"/>
              <a:t>2015/9/15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35BCE-9BBB-4A6B-9C5C-BF22C84510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472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993DB-1284-461A-A2D5-97453C944B44}" type="datetimeFigureOut">
              <a:rPr lang="zh-CN" altLang="en-US" smtClean="0"/>
              <a:t>2015/9/15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35BCE-9BBB-4A6B-9C5C-BF22C84510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3570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993DB-1284-461A-A2D5-97453C944B44}" type="datetimeFigureOut">
              <a:rPr lang="zh-CN" altLang="en-US" smtClean="0"/>
              <a:t>2015/9/15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35BCE-9BBB-4A6B-9C5C-BF22C84510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2517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993DB-1284-461A-A2D5-97453C944B44}" type="datetimeFigureOut">
              <a:rPr lang="zh-CN" altLang="en-US" smtClean="0"/>
              <a:t>2015/9/15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35BCE-9BBB-4A6B-9C5C-BF22C84510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4174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993DB-1284-461A-A2D5-97453C944B44}" type="datetimeFigureOut">
              <a:rPr lang="zh-CN" altLang="en-US" smtClean="0"/>
              <a:t>2015/9/15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235BCE-9BBB-4A6B-9C5C-BF22C84510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9046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4264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圆角矩形 222"/>
          <p:cNvSpPr/>
          <p:nvPr/>
        </p:nvSpPr>
        <p:spPr>
          <a:xfrm>
            <a:off x="5289641" y="1885950"/>
            <a:ext cx="1251890" cy="2316210"/>
          </a:xfrm>
          <a:prstGeom prst="roundRect">
            <a:avLst>
              <a:gd name="adj" fmla="val 5210"/>
            </a:avLst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  <a:prstDash val="sysDash"/>
          </a:ln>
          <a:effec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220" name="椭圆 219"/>
          <p:cNvSpPr/>
          <p:nvPr/>
        </p:nvSpPr>
        <p:spPr>
          <a:xfrm>
            <a:off x="2081233" y="1646466"/>
            <a:ext cx="1231910" cy="290236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  <a:prstDash val="sysDash"/>
          </a:ln>
          <a:effec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82" name="椭圆 81"/>
          <p:cNvSpPr/>
          <p:nvPr/>
        </p:nvSpPr>
        <p:spPr>
          <a:xfrm>
            <a:off x="6903835" y="1646465"/>
            <a:ext cx="1347185" cy="2902366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  <a:prstDash val="sysDash"/>
          </a:ln>
          <a:effec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3675447" y="1885950"/>
            <a:ext cx="1251890" cy="2316210"/>
          </a:xfrm>
          <a:prstGeom prst="roundRect">
            <a:avLst>
              <a:gd name="adj" fmla="val 5926"/>
            </a:avLst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  <a:prstDash val="sysDash"/>
          </a:ln>
          <a:effec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3741240" y="2314949"/>
            <a:ext cx="1122671" cy="31394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MICROSOFT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3804666" y="2850387"/>
            <a:ext cx="997708" cy="31394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Apple</a:t>
            </a:r>
            <a:endParaRPr lang="zh-CN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2262916" y="2142552"/>
            <a:ext cx="825588" cy="30891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dirty="0" smtClean="0">
                <a:solidFill>
                  <a:srgbClr val="FF0000"/>
                </a:solidFill>
              </a:rPr>
              <a:t>company</a:t>
            </a:r>
            <a:endParaRPr lang="zh-CN" altLang="en-US" sz="1200" dirty="0" smtClean="0">
              <a:solidFill>
                <a:srgbClr val="FF0000"/>
              </a:solidFill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2264650" y="2686130"/>
            <a:ext cx="813089" cy="30891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dirty="0">
                <a:solidFill>
                  <a:srgbClr val="7030A0"/>
                </a:solidFill>
              </a:rPr>
              <a:t>fruit</a:t>
            </a:r>
            <a:endParaRPr lang="zh-CN" altLang="en-US" sz="1200" dirty="0">
              <a:solidFill>
                <a:srgbClr val="7030A0"/>
              </a:solidFill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2266135" y="3226530"/>
            <a:ext cx="818450" cy="30427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brand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2264650" y="3762611"/>
            <a:ext cx="819935" cy="30693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vendor</a:t>
            </a:r>
            <a:endParaRPr lang="zh-CN" altLang="en-US" sz="1200" dirty="0" smtClean="0">
              <a:solidFill>
                <a:schemeClr val="tx1"/>
              </a:solidFill>
            </a:endParaRPr>
          </a:p>
        </p:txBody>
      </p:sp>
      <p:cxnSp>
        <p:nvCxnSpPr>
          <p:cNvPr id="20" name="直接箭头连接符 19"/>
          <p:cNvCxnSpPr>
            <a:stCxn id="8" idx="1"/>
            <a:endCxn id="15" idx="3"/>
          </p:cNvCxnSpPr>
          <p:nvPr/>
        </p:nvCxnSpPr>
        <p:spPr>
          <a:xfrm flipH="1" flipV="1">
            <a:off x="3088504" y="2297010"/>
            <a:ext cx="652736" cy="174911"/>
          </a:xfrm>
          <a:prstGeom prst="straightConnector1">
            <a:avLst/>
          </a:prstGeom>
          <a:ln w="28575" cap="flat">
            <a:solidFill>
              <a:srgbClr val="FF0000"/>
            </a:solidFill>
            <a:prstDash val="solid"/>
            <a:miter lim="800000"/>
            <a:tailEnd type="triangle" w="sm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8" idx="1"/>
            <a:endCxn id="17" idx="3"/>
          </p:cNvCxnSpPr>
          <p:nvPr/>
        </p:nvCxnSpPr>
        <p:spPr>
          <a:xfrm flipH="1">
            <a:off x="3084585" y="2471921"/>
            <a:ext cx="656655" cy="906745"/>
          </a:xfrm>
          <a:prstGeom prst="straightConnector1">
            <a:avLst/>
          </a:prstGeom>
          <a:ln w="28575">
            <a:miter lim="800000"/>
            <a:tailEnd type="triangle" w="sm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8" idx="1"/>
            <a:endCxn id="18" idx="3"/>
          </p:cNvCxnSpPr>
          <p:nvPr/>
        </p:nvCxnSpPr>
        <p:spPr>
          <a:xfrm flipH="1">
            <a:off x="3084585" y="2471921"/>
            <a:ext cx="656655" cy="1444160"/>
          </a:xfrm>
          <a:prstGeom prst="straightConnector1">
            <a:avLst/>
          </a:prstGeom>
          <a:ln w="28575">
            <a:miter lim="800000"/>
            <a:tailEnd type="triangle" w="sm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13" idx="1"/>
            <a:endCxn id="16" idx="3"/>
          </p:cNvCxnSpPr>
          <p:nvPr/>
        </p:nvCxnSpPr>
        <p:spPr>
          <a:xfrm flipH="1" flipV="1">
            <a:off x="3077739" y="2840588"/>
            <a:ext cx="726927" cy="166771"/>
          </a:xfrm>
          <a:prstGeom prst="straightConnector1">
            <a:avLst/>
          </a:prstGeom>
          <a:ln w="28575">
            <a:solidFill>
              <a:srgbClr val="7030A0"/>
            </a:solidFill>
            <a:miter lim="800000"/>
            <a:tailEnd type="triangle" w="sm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13" idx="1"/>
            <a:endCxn id="15" idx="3"/>
          </p:cNvCxnSpPr>
          <p:nvPr/>
        </p:nvCxnSpPr>
        <p:spPr>
          <a:xfrm flipH="1" flipV="1">
            <a:off x="3088504" y="2297010"/>
            <a:ext cx="716162" cy="710349"/>
          </a:xfrm>
          <a:prstGeom prst="straightConnector1">
            <a:avLst/>
          </a:prstGeom>
          <a:ln w="28575" cap="flat">
            <a:solidFill>
              <a:srgbClr val="FF0000"/>
            </a:solidFill>
            <a:prstDash val="solid"/>
            <a:miter lim="800000"/>
            <a:tailEnd type="triangle" w="sm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8" name="圆角矩形 37"/>
          <p:cNvSpPr/>
          <p:nvPr/>
        </p:nvSpPr>
        <p:spPr>
          <a:xfrm>
            <a:off x="3802538" y="3470668"/>
            <a:ext cx="997708" cy="31394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IBM</a:t>
            </a:r>
            <a:endParaRPr lang="zh-CN" altLang="en-US" sz="1400" dirty="0" smtClean="0">
              <a:solidFill>
                <a:schemeClr val="tx1"/>
              </a:solidFill>
            </a:endParaRPr>
          </a:p>
        </p:txBody>
      </p:sp>
      <p:cxnSp>
        <p:nvCxnSpPr>
          <p:cNvPr id="40" name="直接箭头连接符 39"/>
          <p:cNvCxnSpPr>
            <a:stCxn id="38" idx="1"/>
            <a:endCxn id="15" idx="3"/>
          </p:cNvCxnSpPr>
          <p:nvPr/>
        </p:nvCxnSpPr>
        <p:spPr>
          <a:xfrm flipH="1" flipV="1">
            <a:off x="3088504" y="2297010"/>
            <a:ext cx="714034" cy="1330630"/>
          </a:xfrm>
          <a:prstGeom prst="straightConnector1">
            <a:avLst/>
          </a:prstGeom>
          <a:ln w="28575" cap="flat">
            <a:solidFill>
              <a:srgbClr val="FF0000"/>
            </a:solidFill>
            <a:prstDash val="solid"/>
            <a:miter lim="800000"/>
            <a:tailEnd type="triangle" w="sm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38" idx="1"/>
            <a:endCxn id="18" idx="3"/>
          </p:cNvCxnSpPr>
          <p:nvPr/>
        </p:nvCxnSpPr>
        <p:spPr>
          <a:xfrm flipH="1">
            <a:off x="3084585" y="3627640"/>
            <a:ext cx="717953" cy="288441"/>
          </a:xfrm>
          <a:prstGeom prst="straightConnector1">
            <a:avLst/>
          </a:prstGeom>
          <a:ln w="28575">
            <a:miter lim="800000"/>
            <a:tailEnd type="triangle" w="sm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stCxn id="38" idx="1"/>
            <a:endCxn id="17" idx="3"/>
          </p:cNvCxnSpPr>
          <p:nvPr/>
        </p:nvCxnSpPr>
        <p:spPr>
          <a:xfrm flipH="1" flipV="1">
            <a:off x="3084585" y="3378666"/>
            <a:ext cx="717953" cy="248974"/>
          </a:xfrm>
          <a:prstGeom prst="straightConnector1">
            <a:avLst/>
          </a:prstGeom>
          <a:ln w="28575">
            <a:miter lim="800000"/>
            <a:tailEnd type="triangle" w="sm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0" name="圆角矩形 49"/>
          <p:cNvSpPr/>
          <p:nvPr/>
        </p:nvSpPr>
        <p:spPr>
          <a:xfrm>
            <a:off x="5405749" y="2850388"/>
            <a:ext cx="1025758" cy="313944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S</a:t>
            </a:r>
            <a:r>
              <a:rPr lang="en-US" altLang="zh-CN" sz="1400" dirty="0" smtClean="0">
                <a:solidFill>
                  <a:schemeClr val="tx1"/>
                </a:solidFill>
              </a:rPr>
              <a:t>teve </a:t>
            </a:r>
            <a:r>
              <a:rPr lang="en-US" altLang="zh-CN" sz="1400" dirty="0">
                <a:solidFill>
                  <a:schemeClr val="tx1"/>
                </a:solidFill>
              </a:rPr>
              <a:t>J</a:t>
            </a:r>
            <a:r>
              <a:rPr lang="en-US" altLang="zh-CN" sz="1400" dirty="0" smtClean="0">
                <a:solidFill>
                  <a:schemeClr val="tx1"/>
                </a:solidFill>
              </a:rPr>
              <a:t>obs</a:t>
            </a:r>
            <a:endParaRPr lang="zh-CN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51" name="圆角矩形 50"/>
          <p:cNvSpPr/>
          <p:nvPr/>
        </p:nvSpPr>
        <p:spPr>
          <a:xfrm>
            <a:off x="5405748" y="2314949"/>
            <a:ext cx="1025759" cy="313944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Bill Gates</a:t>
            </a:r>
            <a:endParaRPr lang="zh-CN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96" name="圆角矩形 95"/>
          <p:cNvSpPr/>
          <p:nvPr/>
        </p:nvSpPr>
        <p:spPr>
          <a:xfrm>
            <a:off x="7038190" y="2675908"/>
            <a:ext cx="1082713" cy="31250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dirty="0" smtClean="0">
                <a:solidFill>
                  <a:srgbClr val="FF0000"/>
                </a:solidFill>
              </a:rPr>
              <a:t>Entrepreneur</a:t>
            </a:r>
            <a:endParaRPr lang="zh-CN" altLang="en-US" sz="1200" dirty="0" smtClean="0">
              <a:solidFill>
                <a:srgbClr val="FF0000"/>
              </a:solidFill>
            </a:endParaRPr>
          </a:p>
        </p:txBody>
      </p:sp>
      <p:sp>
        <p:nvSpPr>
          <p:cNvPr id="97" name="圆角矩形 96"/>
          <p:cNvSpPr/>
          <p:nvPr/>
        </p:nvSpPr>
        <p:spPr>
          <a:xfrm>
            <a:off x="7123497" y="3246926"/>
            <a:ext cx="912101" cy="30973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dirty="0">
                <a:solidFill>
                  <a:srgbClr val="7030A0"/>
                </a:solidFill>
              </a:rPr>
              <a:t>Movie</a:t>
            </a:r>
          </a:p>
        </p:txBody>
      </p:sp>
      <p:sp>
        <p:nvSpPr>
          <p:cNvPr id="98" name="圆角矩形 97"/>
          <p:cNvSpPr/>
          <p:nvPr/>
        </p:nvSpPr>
        <p:spPr>
          <a:xfrm>
            <a:off x="7117844" y="3819699"/>
            <a:ext cx="912101" cy="32407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individual</a:t>
            </a:r>
            <a:endParaRPr lang="zh-CN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99" name="圆角矩形 98"/>
          <p:cNvSpPr/>
          <p:nvPr/>
        </p:nvSpPr>
        <p:spPr>
          <a:xfrm>
            <a:off x="5405748" y="3425987"/>
            <a:ext cx="1020105" cy="40330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Thomas Watson</a:t>
            </a:r>
            <a:endParaRPr lang="zh-CN" altLang="en-US" sz="1400" dirty="0" smtClean="0">
              <a:solidFill>
                <a:schemeClr val="tx1"/>
              </a:solidFill>
            </a:endParaRPr>
          </a:p>
        </p:txBody>
      </p:sp>
      <p:cxnSp>
        <p:nvCxnSpPr>
          <p:cNvPr id="115" name="直接连接符 114"/>
          <p:cNvCxnSpPr>
            <a:stCxn id="8" idx="3"/>
            <a:endCxn id="51" idx="1"/>
          </p:cNvCxnSpPr>
          <p:nvPr/>
        </p:nvCxnSpPr>
        <p:spPr>
          <a:xfrm>
            <a:off x="4863911" y="2471921"/>
            <a:ext cx="541837" cy="0"/>
          </a:xfrm>
          <a:prstGeom prst="line">
            <a:avLst/>
          </a:prstGeom>
          <a:ln w="28575" cap="flat">
            <a:solidFill>
              <a:srgbClr val="FF0000"/>
            </a:solidFill>
            <a:prstDash val="solid"/>
            <a:miter lim="800000"/>
            <a:headEnd type="none" w="med" len="med"/>
            <a:tailEnd type="none" w="sm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9" name="直接连接符 118"/>
          <p:cNvCxnSpPr>
            <a:stCxn id="13" idx="3"/>
            <a:endCxn id="50" idx="1"/>
          </p:cNvCxnSpPr>
          <p:nvPr/>
        </p:nvCxnSpPr>
        <p:spPr>
          <a:xfrm>
            <a:off x="4802374" y="3007359"/>
            <a:ext cx="603375" cy="1"/>
          </a:xfrm>
          <a:prstGeom prst="line">
            <a:avLst/>
          </a:prstGeom>
          <a:ln w="28575" cap="flat">
            <a:solidFill>
              <a:srgbClr val="FF0000"/>
            </a:solidFill>
            <a:prstDash val="solid"/>
            <a:miter lim="800000"/>
            <a:headEnd type="none" w="med" len="med"/>
            <a:tailEnd type="none" w="sm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1" name="直接连接符 120"/>
          <p:cNvCxnSpPr>
            <a:stCxn id="38" idx="3"/>
            <a:endCxn id="99" idx="1"/>
          </p:cNvCxnSpPr>
          <p:nvPr/>
        </p:nvCxnSpPr>
        <p:spPr>
          <a:xfrm>
            <a:off x="4800246" y="3627640"/>
            <a:ext cx="605502" cy="0"/>
          </a:xfrm>
          <a:prstGeom prst="line">
            <a:avLst/>
          </a:prstGeom>
          <a:ln w="28575" cap="flat">
            <a:solidFill>
              <a:srgbClr val="FF0000"/>
            </a:solidFill>
            <a:prstDash val="solid"/>
            <a:miter lim="800000"/>
            <a:headEnd type="none" w="med" len="med"/>
            <a:tailEnd type="none" w="sm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3" name="直接箭头连接符 122"/>
          <p:cNvCxnSpPr>
            <a:stCxn id="51" idx="3"/>
            <a:endCxn id="96" idx="1"/>
          </p:cNvCxnSpPr>
          <p:nvPr/>
        </p:nvCxnSpPr>
        <p:spPr>
          <a:xfrm>
            <a:off x="6431507" y="2471921"/>
            <a:ext cx="606683" cy="360240"/>
          </a:xfrm>
          <a:prstGeom prst="straightConnector1">
            <a:avLst/>
          </a:prstGeom>
          <a:ln w="28575" cap="flat">
            <a:solidFill>
              <a:srgbClr val="FF0000"/>
            </a:solidFill>
            <a:prstDash val="solid"/>
            <a:miter lim="800000"/>
            <a:tailEnd type="triangle" w="sm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5" name="直接箭头连接符 124"/>
          <p:cNvCxnSpPr>
            <a:stCxn id="51" idx="3"/>
            <a:endCxn id="98" idx="1"/>
          </p:cNvCxnSpPr>
          <p:nvPr/>
        </p:nvCxnSpPr>
        <p:spPr>
          <a:xfrm>
            <a:off x="6431507" y="2471921"/>
            <a:ext cx="686337" cy="1509815"/>
          </a:xfrm>
          <a:prstGeom prst="straightConnector1">
            <a:avLst/>
          </a:prstGeom>
          <a:ln w="28575">
            <a:miter lim="800000"/>
            <a:tailEnd type="triangle" w="sm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7" name="直接箭头连接符 126"/>
          <p:cNvCxnSpPr>
            <a:stCxn id="50" idx="3"/>
            <a:endCxn id="97" idx="1"/>
          </p:cNvCxnSpPr>
          <p:nvPr/>
        </p:nvCxnSpPr>
        <p:spPr>
          <a:xfrm>
            <a:off x="6431507" y="3007360"/>
            <a:ext cx="691990" cy="394435"/>
          </a:xfrm>
          <a:prstGeom prst="straightConnector1">
            <a:avLst/>
          </a:prstGeom>
          <a:ln w="28575">
            <a:solidFill>
              <a:srgbClr val="7030A0"/>
            </a:solidFill>
            <a:miter lim="800000"/>
            <a:tailEnd type="triangle" w="sm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9" name="直接箭头连接符 128"/>
          <p:cNvCxnSpPr>
            <a:stCxn id="50" idx="3"/>
            <a:endCxn id="98" idx="1"/>
          </p:cNvCxnSpPr>
          <p:nvPr/>
        </p:nvCxnSpPr>
        <p:spPr>
          <a:xfrm>
            <a:off x="6431507" y="3007360"/>
            <a:ext cx="686337" cy="974376"/>
          </a:xfrm>
          <a:prstGeom prst="straightConnector1">
            <a:avLst/>
          </a:prstGeom>
          <a:ln w="28575">
            <a:miter lim="800000"/>
            <a:tailEnd type="triangle" w="sm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1" name="直接箭头连接符 130"/>
          <p:cNvCxnSpPr>
            <a:stCxn id="50" idx="3"/>
            <a:endCxn id="96" idx="1"/>
          </p:cNvCxnSpPr>
          <p:nvPr/>
        </p:nvCxnSpPr>
        <p:spPr>
          <a:xfrm flipV="1">
            <a:off x="6431507" y="2832161"/>
            <a:ext cx="606683" cy="175199"/>
          </a:xfrm>
          <a:prstGeom prst="straightConnector1">
            <a:avLst/>
          </a:prstGeom>
          <a:ln w="28575" cap="flat">
            <a:solidFill>
              <a:srgbClr val="FF0000"/>
            </a:solidFill>
            <a:prstDash val="solid"/>
            <a:miter lim="800000"/>
            <a:tailEnd type="triangle" w="sm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3" name="直接箭头连接符 132"/>
          <p:cNvCxnSpPr>
            <a:stCxn id="99" idx="3"/>
            <a:endCxn id="96" idx="1"/>
          </p:cNvCxnSpPr>
          <p:nvPr/>
        </p:nvCxnSpPr>
        <p:spPr>
          <a:xfrm flipV="1">
            <a:off x="6425853" y="2832161"/>
            <a:ext cx="612337" cy="795479"/>
          </a:xfrm>
          <a:prstGeom prst="straightConnector1">
            <a:avLst/>
          </a:prstGeom>
          <a:ln w="28575" cap="flat">
            <a:solidFill>
              <a:srgbClr val="FF0000"/>
            </a:solidFill>
            <a:prstDash val="solid"/>
            <a:miter lim="800000"/>
            <a:tailEnd type="triangle" w="sm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5" name="直接箭头连接符 134"/>
          <p:cNvCxnSpPr>
            <a:stCxn id="99" idx="3"/>
            <a:endCxn id="98" idx="1"/>
          </p:cNvCxnSpPr>
          <p:nvPr/>
        </p:nvCxnSpPr>
        <p:spPr>
          <a:xfrm>
            <a:off x="6425853" y="3627640"/>
            <a:ext cx="691991" cy="354096"/>
          </a:xfrm>
          <a:prstGeom prst="straightConnector1">
            <a:avLst/>
          </a:prstGeom>
          <a:ln w="28575">
            <a:miter lim="800000"/>
            <a:tailEnd type="triangle" w="sm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60" name="圆角矩形 159"/>
          <p:cNvSpPr/>
          <p:nvPr/>
        </p:nvSpPr>
        <p:spPr>
          <a:xfrm>
            <a:off x="7107868" y="2113181"/>
            <a:ext cx="932045" cy="30891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billionaire</a:t>
            </a:r>
            <a:endParaRPr lang="zh-CN" altLang="en-US" sz="1200" dirty="0" smtClean="0">
              <a:solidFill>
                <a:schemeClr val="tx1"/>
              </a:solidFill>
            </a:endParaRPr>
          </a:p>
        </p:txBody>
      </p:sp>
      <p:cxnSp>
        <p:nvCxnSpPr>
          <p:cNvPr id="162" name="直接箭头连接符 161"/>
          <p:cNvCxnSpPr>
            <a:stCxn id="51" idx="3"/>
            <a:endCxn id="160" idx="1"/>
          </p:cNvCxnSpPr>
          <p:nvPr/>
        </p:nvCxnSpPr>
        <p:spPr>
          <a:xfrm flipV="1">
            <a:off x="6431507" y="2267639"/>
            <a:ext cx="676361" cy="204282"/>
          </a:xfrm>
          <a:prstGeom prst="straightConnector1">
            <a:avLst/>
          </a:prstGeom>
          <a:ln w="28575">
            <a:miter lim="800000"/>
            <a:tailEnd type="triangle" w="sm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63" name="文本框 162"/>
          <p:cNvSpPr txBox="1"/>
          <p:nvPr/>
        </p:nvSpPr>
        <p:spPr>
          <a:xfrm>
            <a:off x="1683487" y="642112"/>
            <a:ext cx="12302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FoundedBy</a:t>
            </a:r>
            <a:endParaRPr lang="zh-CN" altLang="en-US" sz="2000" dirty="0"/>
          </a:p>
        </p:txBody>
      </p:sp>
      <p:sp>
        <p:nvSpPr>
          <p:cNvPr id="224" name="文本框 223"/>
          <p:cNvSpPr txBox="1"/>
          <p:nvPr/>
        </p:nvSpPr>
        <p:spPr>
          <a:xfrm>
            <a:off x="7416284" y="1612734"/>
            <a:ext cx="529947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c</a:t>
            </a:r>
            <a:r>
              <a:rPr lang="en-US" altLang="zh-CN" sz="1600" baseline="-25000" dirty="0" smtClean="0"/>
              <a:t>2</a:t>
            </a:r>
            <a:endParaRPr lang="zh-CN" altLang="en-US" sz="1600" baseline="-25000" dirty="0"/>
          </a:p>
        </p:txBody>
      </p:sp>
      <p:sp>
        <p:nvSpPr>
          <p:cNvPr id="225" name="文本框 224"/>
          <p:cNvSpPr txBox="1"/>
          <p:nvPr/>
        </p:nvSpPr>
        <p:spPr>
          <a:xfrm>
            <a:off x="2348320" y="1661072"/>
            <a:ext cx="529947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c</a:t>
            </a:r>
            <a:r>
              <a:rPr lang="en-US" altLang="zh-CN" sz="1600" baseline="-25000" dirty="0"/>
              <a:t>1</a:t>
            </a:r>
            <a:endParaRPr lang="zh-CN" altLang="en-US" sz="1600" baseline="-25000" dirty="0"/>
          </a:p>
        </p:txBody>
      </p:sp>
      <p:sp>
        <p:nvSpPr>
          <p:cNvPr id="226" name="文本框 225"/>
          <p:cNvSpPr txBox="1"/>
          <p:nvPr/>
        </p:nvSpPr>
        <p:spPr>
          <a:xfrm>
            <a:off x="6235923" y="1773220"/>
            <a:ext cx="529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e</a:t>
            </a:r>
            <a:r>
              <a:rPr lang="en-US" altLang="zh-CN" baseline="-25000" dirty="0" smtClean="0"/>
              <a:t>2</a:t>
            </a:r>
            <a:endParaRPr lang="zh-CN" altLang="en-US" baseline="-25000" dirty="0"/>
          </a:p>
        </p:txBody>
      </p:sp>
      <p:sp>
        <p:nvSpPr>
          <p:cNvPr id="227" name="文本框 226"/>
          <p:cNvSpPr txBox="1"/>
          <p:nvPr/>
        </p:nvSpPr>
        <p:spPr>
          <a:xfrm>
            <a:off x="3675447" y="1830468"/>
            <a:ext cx="52994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e</a:t>
            </a:r>
            <a:r>
              <a:rPr lang="en-US" altLang="zh-CN" baseline="-25000" dirty="0" smtClean="0"/>
              <a:t>1</a:t>
            </a:r>
            <a:endParaRPr lang="zh-CN" alt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1789018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3237885" y="2191717"/>
            <a:ext cx="1459621" cy="46532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Leader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3237885" y="5990088"/>
            <a:ext cx="1852250" cy="50683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>
                <a:solidFill>
                  <a:schemeClr val="tx1"/>
                </a:solidFill>
              </a:rPr>
              <a:t>Bill gates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2021606" y="3123041"/>
            <a:ext cx="1597919" cy="53624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Business Leader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4157027" y="3123041"/>
            <a:ext cx="1474712" cy="53534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Successful </a:t>
            </a:r>
          </a:p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Business Leader</a:t>
            </a:r>
          </a:p>
        </p:txBody>
      </p:sp>
      <p:sp>
        <p:nvSpPr>
          <p:cNvPr id="9" name="圆角矩形 8"/>
          <p:cNvSpPr/>
          <p:nvPr/>
        </p:nvSpPr>
        <p:spPr>
          <a:xfrm>
            <a:off x="1850835" y="1930191"/>
            <a:ext cx="5883006" cy="1885080"/>
          </a:xfrm>
          <a:prstGeom prst="roundRect">
            <a:avLst>
              <a:gd name="adj" fmla="val 10238"/>
            </a:avLst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40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279848" y="2008329"/>
            <a:ext cx="14539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rgbClr val="FF0000"/>
                </a:solidFill>
              </a:rPr>
              <a:t>Head: leader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cxnSp>
        <p:nvCxnSpPr>
          <p:cNvPr id="12" name="直接箭头连接符 11"/>
          <p:cNvCxnSpPr>
            <a:stCxn id="5" idx="0"/>
            <a:endCxn id="7" idx="2"/>
          </p:cNvCxnSpPr>
          <p:nvPr/>
        </p:nvCxnSpPr>
        <p:spPr>
          <a:xfrm flipV="1">
            <a:off x="4164010" y="3658387"/>
            <a:ext cx="730373" cy="2331701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5" idx="0"/>
            <a:endCxn id="6" idx="2"/>
          </p:cNvCxnSpPr>
          <p:nvPr/>
        </p:nvCxnSpPr>
        <p:spPr>
          <a:xfrm flipH="1" flipV="1">
            <a:off x="2820566" y="3659290"/>
            <a:ext cx="1343444" cy="2330798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5" idx="0"/>
            <a:endCxn id="4" idx="2"/>
          </p:cNvCxnSpPr>
          <p:nvPr/>
        </p:nvCxnSpPr>
        <p:spPr>
          <a:xfrm flipH="1" flipV="1">
            <a:off x="3967696" y="2657040"/>
            <a:ext cx="196314" cy="3333048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4817005" y="3815271"/>
            <a:ext cx="506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2940448" y="3876252"/>
            <a:ext cx="506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17</a:t>
            </a:r>
            <a:endParaRPr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3802105" y="2787436"/>
            <a:ext cx="403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27" name="圆角矩形 26"/>
          <p:cNvSpPr/>
          <p:nvPr/>
        </p:nvSpPr>
        <p:spPr>
          <a:xfrm>
            <a:off x="5990861" y="3137152"/>
            <a:ext cx="1628099" cy="50712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Industry Leader</a:t>
            </a:r>
          </a:p>
        </p:txBody>
      </p:sp>
      <p:cxnSp>
        <p:nvCxnSpPr>
          <p:cNvPr id="28" name="直接箭头连接符 27"/>
          <p:cNvCxnSpPr>
            <a:stCxn id="5" idx="0"/>
            <a:endCxn id="27" idx="2"/>
          </p:cNvCxnSpPr>
          <p:nvPr/>
        </p:nvCxnSpPr>
        <p:spPr>
          <a:xfrm flipV="1">
            <a:off x="4164010" y="3644276"/>
            <a:ext cx="2640901" cy="2345812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5125232" y="4854008"/>
            <a:ext cx="506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5</a:t>
            </a:r>
          </a:p>
        </p:txBody>
      </p:sp>
      <p:sp>
        <p:nvSpPr>
          <p:cNvPr id="36" name="圆角矩形 35"/>
          <p:cNvSpPr/>
          <p:nvPr/>
        </p:nvSpPr>
        <p:spPr>
          <a:xfrm>
            <a:off x="6271510" y="4781834"/>
            <a:ext cx="1066800" cy="50010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founder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43" name="直接箭头连接符 42"/>
          <p:cNvCxnSpPr>
            <a:stCxn id="36" idx="0"/>
            <a:endCxn id="27" idx="2"/>
          </p:cNvCxnSpPr>
          <p:nvPr/>
        </p:nvCxnSpPr>
        <p:spPr>
          <a:xfrm flipV="1">
            <a:off x="6804910" y="3644276"/>
            <a:ext cx="1" cy="1137558"/>
          </a:xfrm>
          <a:prstGeom prst="straightConnector1">
            <a:avLst/>
          </a:prstGeom>
          <a:ln w="19050">
            <a:solidFill>
              <a:schemeClr val="accent1"/>
            </a:solidFill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5" idx="3"/>
            <a:endCxn id="36" idx="2"/>
          </p:cNvCxnSpPr>
          <p:nvPr/>
        </p:nvCxnSpPr>
        <p:spPr>
          <a:xfrm flipV="1">
            <a:off x="5090135" y="5281941"/>
            <a:ext cx="1714775" cy="961564"/>
          </a:xfrm>
          <a:prstGeom prst="straightConnector1">
            <a:avLst/>
          </a:prstGeom>
          <a:ln w="19050">
            <a:solidFill>
              <a:schemeClr val="accent1"/>
            </a:solidFill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圆角矩形 49"/>
          <p:cNvSpPr/>
          <p:nvPr/>
        </p:nvSpPr>
        <p:spPr>
          <a:xfrm>
            <a:off x="2020847" y="4781834"/>
            <a:ext cx="1564341" cy="49063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Successful entrepreneur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54" name="直接箭头连接符 53"/>
          <p:cNvCxnSpPr>
            <a:stCxn id="5" idx="1"/>
            <a:endCxn id="50" idx="2"/>
          </p:cNvCxnSpPr>
          <p:nvPr/>
        </p:nvCxnSpPr>
        <p:spPr>
          <a:xfrm flipH="1" flipV="1">
            <a:off x="2803018" y="5272466"/>
            <a:ext cx="434867" cy="971039"/>
          </a:xfrm>
          <a:prstGeom prst="straightConnector1">
            <a:avLst/>
          </a:prstGeom>
          <a:ln w="19050">
            <a:solidFill>
              <a:schemeClr val="accent1"/>
            </a:solidFill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>
            <a:stCxn id="50" idx="0"/>
            <a:endCxn id="6" idx="2"/>
          </p:cNvCxnSpPr>
          <p:nvPr/>
        </p:nvCxnSpPr>
        <p:spPr>
          <a:xfrm flipV="1">
            <a:off x="2803018" y="3659290"/>
            <a:ext cx="17548" cy="1122544"/>
          </a:xfrm>
          <a:prstGeom prst="straightConnector1">
            <a:avLst/>
          </a:prstGeom>
          <a:ln w="19050">
            <a:solidFill>
              <a:schemeClr val="accent1"/>
            </a:solidFill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本框 61"/>
          <p:cNvSpPr txBox="1"/>
          <p:nvPr/>
        </p:nvSpPr>
        <p:spPr>
          <a:xfrm>
            <a:off x="2518879" y="390347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63" name="文本框 62"/>
          <p:cNvSpPr txBox="1"/>
          <p:nvPr/>
        </p:nvSpPr>
        <p:spPr>
          <a:xfrm>
            <a:off x="2915961" y="5281941"/>
            <a:ext cx="403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64" name="文本框 63"/>
          <p:cNvSpPr txBox="1"/>
          <p:nvPr/>
        </p:nvSpPr>
        <p:spPr>
          <a:xfrm>
            <a:off x="6628543" y="5295707"/>
            <a:ext cx="506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65" name="文本框 64"/>
          <p:cNvSpPr txBox="1"/>
          <p:nvPr/>
        </p:nvSpPr>
        <p:spPr>
          <a:xfrm>
            <a:off x="6831803" y="3846890"/>
            <a:ext cx="506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41" name="文本框 140"/>
          <p:cNvSpPr txBox="1"/>
          <p:nvPr/>
        </p:nvSpPr>
        <p:spPr>
          <a:xfrm>
            <a:off x="6766372" y="4364921"/>
            <a:ext cx="7373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600">
                <a:solidFill>
                  <a:schemeClr val="accent1"/>
                </a:solidFill>
              </a:defRPr>
            </a:lvl1pPr>
          </a:lstStyle>
          <a:p>
            <a:r>
              <a:rPr lang="en-US" altLang="zh-CN" dirty="0"/>
              <a:t>is a</a:t>
            </a:r>
            <a:endParaRPr lang="zh-CN" altLang="en-US" dirty="0"/>
          </a:p>
        </p:txBody>
      </p:sp>
      <p:sp>
        <p:nvSpPr>
          <p:cNvPr id="142" name="文本框 141"/>
          <p:cNvSpPr txBox="1"/>
          <p:nvPr/>
        </p:nvSpPr>
        <p:spPr>
          <a:xfrm>
            <a:off x="2418149" y="4380508"/>
            <a:ext cx="7373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chemeClr val="accent1"/>
                </a:solidFill>
              </a:rPr>
              <a:t>is a</a:t>
            </a:r>
            <a:endParaRPr lang="zh-CN" altLang="en-US" sz="1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9642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组合 89"/>
          <p:cNvGrpSpPr/>
          <p:nvPr/>
        </p:nvGrpSpPr>
        <p:grpSpPr>
          <a:xfrm>
            <a:off x="6598572" y="1168400"/>
            <a:ext cx="1034128" cy="347487"/>
            <a:chOff x="6598572" y="1168400"/>
            <a:chExt cx="1034128" cy="347487"/>
          </a:xfrm>
        </p:grpSpPr>
        <p:sp>
          <p:nvSpPr>
            <p:cNvPr id="88" name="右箭头 87"/>
            <p:cNvSpPr/>
            <p:nvPr/>
          </p:nvSpPr>
          <p:spPr>
            <a:xfrm>
              <a:off x="6605845" y="1168400"/>
              <a:ext cx="1026855" cy="1693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89" name="右箭头 88"/>
            <p:cNvSpPr/>
            <p:nvPr/>
          </p:nvSpPr>
          <p:spPr>
            <a:xfrm rot="10800000">
              <a:off x="6598572" y="1346587"/>
              <a:ext cx="1026855" cy="1693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4" name="流程图: 磁盘 3"/>
          <p:cNvSpPr/>
          <p:nvPr/>
        </p:nvSpPr>
        <p:spPr>
          <a:xfrm>
            <a:off x="5262480" y="795528"/>
            <a:ext cx="1314161" cy="1084345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DBpedia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流程图: 磁盘 4"/>
          <p:cNvSpPr/>
          <p:nvPr/>
        </p:nvSpPr>
        <p:spPr>
          <a:xfrm>
            <a:off x="3182112" y="795528"/>
            <a:ext cx="1314161" cy="1084345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</a:rPr>
              <a:t>Web Document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6" name="流程图: 磁盘 5"/>
          <p:cNvSpPr/>
          <p:nvPr/>
        </p:nvSpPr>
        <p:spPr>
          <a:xfrm>
            <a:off x="1312312" y="4506369"/>
            <a:ext cx="1314161" cy="1084345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Probase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流程图: 磁盘 6"/>
          <p:cNvSpPr/>
          <p:nvPr/>
        </p:nvSpPr>
        <p:spPr>
          <a:xfrm>
            <a:off x="4963886" y="5138728"/>
            <a:ext cx="1612755" cy="1307592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</a:rPr>
              <a:t>Concept relation DB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3033083" y="3802659"/>
            <a:ext cx="1612218" cy="80369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</a:rPr>
              <a:t>Typicality</a:t>
            </a:r>
            <a:endParaRPr lang="zh-CN" altLang="en-US" sz="2000" dirty="0" err="1" smtClean="0">
              <a:solidFill>
                <a:schemeClr val="tx1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5089742" y="3835436"/>
            <a:ext cx="1659636" cy="80369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Relation Typicality</a:t>
            </a:r>
            <a:endParaRPr lang="zh-CN" altLang="en-US" sz="2000" dirty="0" err="1" smtClean="0">
              <a:solidFill>
                <a:schemeClr val="tx1"/>
              </a:solidFill>
            </a:endParaRPr>
          </a:p>
        </p:txBody>
      </p:sp>
      <p:sp>
        <p:nvSpPr>
          <p:cNvPr id="10" name="平行四边形 9"/>
          <p:cNvSpPr/>
          <p:nvPr/>
        </p:nvSpPr>
        <p:spPr>
          <a:xfrm>
            <a:off x="3033083" y="2250713"/>
            <a:ext cx="1612218" cy="513208"/>
          </a:xfrm>
          <a:prstGeom prst="parallelogram">
            <a:avLst>
              <a:gd name="adj" fmla="val 14286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Relation extraction</a:t>
            </a:r>
            <a:endParaRPr lang="zh-CN" altLang="en-US" dirty="0" err="1" smtClean="0">
              <a:solidFill>
                <a:schemeClr val="tx1"/>
              </a:solidFill>
            </a:endParaRPr>
          </a:p>
        </p:txBody>
      </p:sp>
      <p:cxnSp>
        <p:nvCxnSpPr>
          <p:cNvPr id="12" name="直接箭头连接符 11"/>
          <p:cNvCxnSpPr>
            <a:stCxn id="5" idx="3"/>
            <a:endCxn id="10" idx="0"/>
          </p:cNvCxnSpPr>
          <p:nvPr/>
        </p:nvCxnSpPr>
        <p:spPr>
          <a:xfrm flipH="1">
            <a:off x="3839192" y="1879873"/>
            <a:ext cx="1" cy="370840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10" idx="4"/>
            <a:endCxn id="146" idx="0"/>
          </p:cNvCxnSpPr>
          <p:nvPr/>
        </p:nvCxnSpPr>
        <p:spPr>
          <a:xfrm flipH="1">
            <a:off x="3818839" y="2763921"/>
            <a:ext cx="20353" cy="225542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128" idx="4"/>
            <a:endCxn id="9" idx="0"/>
          </p:cNvCxnSpPr>
          <p:nvPr/>
        </p:nvCxnSpPr>
        <p:spPr>
          <a:xfrm flipH="1">
            <a:off x="5919560" y="3530670"/>
            <a:ext cx="10637" cy="304766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0" name="肘形连接符 19"/>
          <p:cNvCxnSpPr>
            <a:stCxn id="8" idx="2"/>
            <a:endCxn id="7" idx="1"/>
          </p:cNvCxnSpPr>
          <p:nvPr/>
        </p:nvCxnSpPr>
        <p:spPr>
          <a:xfrm rot="16200000" flipH="1">
            <a:off x="4538539" y="3907003"/>
            <a:ext cx="532378" cy="1931072"/>
          </a:xfrm>
          <a:prstGeom prst="bentConnector3">
            <a:avLst/>
          </a:prstGeom>
          <a:ln w="28575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2" name="肘形连接符 31"/>
          <p:cNvCxnSpPr>
            <a:stCxn id="9" idx="2"/>
            <a:endCxn id="7" idx="1"/>
          </p:cNvCxnSpPr>
          <p:nvPr/>
        </p:nvCxnSpPr>
        <p:spPr>
          <a:xfrm rot="5400000">
            <a:off x="5595112" y="4814279"/>
            <a:ext cx="499601" cy="149296"/>
          </a:xfrm>
          <a:prstGeom prst="bentConnector3">
            <a:avLst/>
          </a:prstGeom>
          <a:ln w="28575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9" name="直接连接符 78"/>
          <p:cNvCxnSpPr/>
          <p:nvPr/>
        </p:nvCxnSpPr>
        <p:spPr>
          <a:xfrm flipH="1">
            <a:off x="7141749" y="708608"/>
            <a:ext cx="12700" cy="5912920"/>
          </a:xfrm>
          <a:prstGeom prst="line">
            <a:avLst/>
          </a:prstGeom>
          <a:ln w="28575">
            <a:prstDash val="dashDot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81" name="文本框 80"/>
          <p:cNvSpPr txBox="1"/>
          <p:nvPr/>
        </p:nvSpPr>
        <p:spPr>
          <a:xfrm>
            <a:off x="6286500" y="469900"/>
            <a:ext cx="82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offline</a:t>
            </a:r>
            <a:endParaRPr lang="zh-CN" altLang="en-US" dirty="0"/>
          </a:p>
        </p:txBody>
      </p:sp>
      <p:sp>
        <p:nvSpPr>
          <p:cNvPr id="82" name="文本框 81"/>
          <p:cNvSpPr txBox="1"/>
          <p:nvPr/>
        </p:nvSpPr>
        <p:spPr>
          <a:xfrm>
            <a:off x="7415026" y="469900"/>
            <a:ext cx="82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online</a:t>
            </a:r>
            <a:endParaRPr lang="zh-CN" altLang="en-US" dirty="0"/>
          </a:p>
        </p:txBody>
      </p:sp>
      <p:sp>
        <p:nvSpPr>
          <p:cNvPr id="85" name="圆角矩形 84"/>
          <p:cNvSpPr/>
          <p:nvPr/>
        </p:nvSpPr>
        <p:spPr>
          <a:xfrm>
            <a:off x="7670800" y="990600"/>
            <a:ext cx="1473200" cy="8001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</a:rPr>
              <a:t>&lt;e1</a:t>
            </a:r>
            <a:r>
              <a:rPr lang="en-US" altLang="zh-CN" sz="2000" dirty="0">
                <a:solidFill>
                  <a:schemeClr val="tx1"/>
                </a:solidFill>
              </a:rPr>
              <a:t>,</a:t>
            </a:r>
            <a:r>
              <a:rPr lang="en-US" altLang="zh-CN" sz="2000" dirty="0" smtClean="0">
                <a:solidFill>
                  <a:schemeClr val="tx1"/>
                </a:solidFill>
              </a:rPr>
              <a:t>e2&gt;</a:t>
            </a:r>
            <a:endParaRPr lang="zh-CN" altLang="en-US" sz="2000" dirty="0" smtClean="0">
              <a:solidFill>
                <a:schemeClr val="tx1"/>
              </a:solidFill>
            </a:endParaRPr>
          </a:p>
        </p:txBody>
      </p:sp>
      <p:grpSp>
        <p:nvGrpSpPr>
          <p:cNvPr id="91" name="组合 90"/>
          <p:cNvGrpSpPr/>
          <p:nvPr/>
        </p:nvGrpSpPr>
        <p:grpSpPr>
          <a:xfrm>
            <a:off x="6637385" y="5680900"/>
            <a:ext cx="1034128" cy="347487"/>
            <a:chOff x="6598572" y="1168400"/>
            <a:chExt cx="1034128" cy="347487"/>
          </a:xfrm>
        </p:grpSpPr>
        <p:sp>
          <p:nvSpPr>
            <p:cNvPr id="92" name="右箭头 91"/>
            <p:cNvSpPr/>
            <p:nvPr/>
          </p:nvSpPr>
          <p:spPr>
            <a:xfrm>
              <a:off x="6605845" y="1168400"/>
              <a:ext cx="1026855" cy="1693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93" name="右箭头 92"/>
            <p:cNvSpPr/>
            <p:nvPr/>
          </p:nvSpPr>
          <p:spPr>
            <a:xfrm rot="10800000">
              <a:off x="6598572" y="1346587"/>
              <a:ext cx="1026855" cy="1693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94" name="圆角矩形 93"/>
          <p:cNvSpPr/>
          <p:nvPr/>
        </p:nvSpPr>
        <p:spPr>
          <a:xfrm>
            <a:off x="7670800" y="5543687"/>
            <a:ext cx="1473200" cy="8001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</a:rPr>
              <a:t>&lt;c1,c2&gt;</a:t>
            </a:r>
            <a:endParaRPr lang="zh-CN" altLang="en-US" sz="2000" dirty="0" smtClean="0">
              <a:solidFill>
                <a:schemeClr val="tx1"/>
              </a:solidFill>
            </a:endParaRPr>
          </a:p>
        </p:txBody>
      </p:sp>
      <p:cxnSp>
        <p:nvCxnSpPr>
          <p:cNvPr id="96" name="直接箭头连接符 95"/>
          <p:cNvCxnSpPr>
            <a:stCxn id="85" idx="2"/>
            <a:endCxn id="108" idx="0"/>
          </p:cNvCxnSpPr>
          <p:nvPr/>
        </p:nvCxnSpPr>
        <p:spPr>
          <a:xfrm flipH="1">
            <a:off x="8399249" y="1790700"/>
            <a:ext cx="8151" cy="1198762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pSp>
        <p:nvGrpSpPr>
          <p:cNvPr id="125" name="组合 124"/>
          <p:cNvGrpSpPr/>
          <p:nvPr/>
        </p:nvGrpSpPr>
        <p:grpSpPr>
          <a:xfrm>
            <a:off x="2626473" y="2989462"/>
            <a:ext cx="6642726" cy="2059080"/>
            <a:chOff x="2626473" y="2989462"/>
            <a:chExt cx="6642726" cy="2059080"/>
          </a:xfrm>
        </p:grpSpPr>
        <p:cxnSp>
          <p:nvCxnSpPr>
            <p:cNvPr id="99" name="肘形连接符 98"/>
            <p:cNvCxnSpPr>
              <a:stCxn id="6" idx="4"/>
              <a:endCxn id="108" idx="5"/>
            </p:cNvCxnSpPr>
            <p:nvPr/>
          </p:nvCxnSpPr>
          <p:spPr>
            <a:xfrm flipV="1">
              <a:off x="2626473" y="3260066"/>
              <a:ext cx="4970477" cy="1788476"/>
            </a:xfrm>
            <a:prstGeom prst="bentConnector3">
              <a:avLst>
                <a:gd name="adj1" fmla="val 95225"/>
              </a:avLst>
            </a:prstGeom>
            <a:ln w="28575">
              <a:prstDash val="sysDash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108" name="平行四边形 107"/>
            <p:cNvSpPr/>
            <p:nvPr/>
          </p:nvSpPr>
          <p:spPr>
            <a:xfrm>
              <a:off x="7529299" y="2989462"/>
              <a:ext cx="1739900" cy="541208"/>
            </a:xfrm>
            <a:prstGeom prst="parallelogram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Probability</a:t>
              </a:r>
            </a:p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Recalc</a:t>
              </a:r>
              <a:endParaRPr lang="zh-CN" altLang="en-US" dirty="0" smtClean="0">
                <a:solidFill>
                  <a:schemeClr val="tx1"/>
                </a:solidFill>
              </a:endParaRPr>
            </a:p>
          </p:txBody>
        </p:sp>
      </p:grpSp>
      <p:cxnSp>
        <p:nvCxnSpPr>
          <p:cNvPr id="116" name="直接箭头连接符 115"/>
          <p:cNvCxnSpPr>
            <a:stCxn id="108" idx="4"/>
            <a:endCxn id="94" idx="0"/>
          </p:cNvCxnSpPr>
          <p:nvPr/>
        </p:nvCxnSpPr>
        <p:spPr>
          <a:xfrm>
            <a:off x="8399249" y="3530670"/>
            <a:ext cx="8151" cy="2013017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pSp>
        <p:nvGrpSpPr>
          <p:cNvPr id="126" name="组合 125"/>
          <p:cNvGrpSpPr/>
          <p:nvPr/>
        </p:nvGrpSpPr>
        <p:grpSpPr>
          <a:xfrm>
            <a:off x="2626473" y="2989462"/>
            <a:ext cx="4140426" cy="2059080"/>
            <a:chOff x="5018334" y="2986315"/>
            <a:chExt cx="4140426" cy="2059080"/>
          </a:xfrm>
        </p:grpSpPr>
        <p:cxnSp>
          <p:nvCxnSpPr>
            <p:cNvPr id="127" name="肘形连接符 126"/>
            <p:cNvCxnSpPr>
              <a:stCxn id="6" idx="4"/>
              <a:endCxn id="128" idx="5"/>
            </p:cNvCxnSpPr>
            <p:nvPr/>
          </p:nvCxnSpPr>
          <p:spPr>
            <a:xfrm flipV="1">
              <a:off x="5018334" y="3256919"/>
              <a:ext cx="2534673" cy="1788476"/>
            </a:xfrm>
            <a:prstGeom prst="bentConnector3">
              <a:avLst>
                <a:gd name="adj1" fmla="val 86577"/>
              </a:avLst>
            </a:prstGeom>
            <a:ln w="28575">
              <a:prstDash val="sysDash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128" name="平行四边形 127"/>
            <p:cNvSpPr/>
            <p:nvPr/>
          </p:nvSpPr>
          <p:spPr>
            <a:xfrm>
              <a:off x="7485356" y="2986315"/>
              <a:ext cx="1673404" cy="541208"/>
            </a:xfrm>
            <a:prstGeom prst="parallelogram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Probability</a:t>
              </a:r>
            </a:p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Recalc</a:t>
              </a:r>
              <a:endParaRPr lang="zh-CN" altLang="en-US" dirty="0" smtClean="0">
                <a:solidFill>
                  <a:schemeClr val="tx1"/>
                </a:solidFill>
              </a:endParaRPr>
            </a:p>
          </p:txBody>
        </p:sp>
      </p:grpSp>
      <p:cxnSp>
        <p:nvCxnSpPr>
          <p:cNvPr id="131" name="直接箭头连接符 130"/>
          <p:cNvCxnSpPr>
            <a:stCxn id="4" idx="3"/>
            <a:endCxn id="128" idx="0"/>
          </p:cNvCxnSpPr>
          <p:nvPr/>
        </p:nvCxnSpPr>
        <p:spPr>
          <a:xfrm>
            <a:off x="5919561" y="1879873"/>
            <a:ext cx="10636" cy="1109589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pSp>
        <p:nvGrpSpPr>
          <p:cNvPr id="144" name="组合 143"/>
          <p:cNvGrpSpPr/>
          <p:nvPr/>
        </p:nvGrpSpPr>
        <p:grpSpPr>
          <a:xfrm>
            <a:off x="2626473" y="2989463"/>
            <a:ext cx="2053122" cy="2059079"/>
            <a:chOff x="7356115" y="2280584"/>
            <a:chExt cx="2053122" cy="2059079"/>
          </a:xfrm>
        </p:grpSpPr>
        <p:cxnSp>
          <p:nvCxnSpPr>
            <p:cNvPr id="145" name="肘形连接符 144"/>
            <p:cNvCxnSpPr>
              <a:stCxn id="6" idx="4"/>
              <a:endCxn id="146" idx="5"/>
            </p:cNvCxnSpPr>
            <p:nvPr/>
          </p:nvCxnSpPr>
          <p:spPr>
            <a:xfrm flipV="1">
              <a:off x="7356115" y="2551188"/>
              <a:ext cx="399261" cy="1788475"/>
            </a:xfrm>
            <a:prstGeom prst="bentConnector3">
              <a:avLst>
                <a:gd name="adj1" fmla="val 50000"/>
              </a:avLst>
            </a:prstGeom>
            <a:ln w="28575">
              <a:prstDash val="sysDash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146" name="平行四边形 145"/>
            <p:cNvSpPr/>
            <p:nvPr/>
          </p:nvSpPr>
          <p:spPr>
            <a:xfrm>
              <a:off x="7687725" y="2280584"/>
              <a:ext cx="1721512" cy="541208"/>
            </a:xfrm>
            <a:prstGeom prst="parallelogram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Probability</a:t>
              </a:r>
            </a:p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Recalc</a:t>
              </a:r>
              <a:endParaRPr lang="zh-CN" altLang="en-US" dirty="0" smtClean="0">
                <a:solidFill>
                  <a:schemeClr val="tx1"/>
                </a:solidFill>
              </a:endParaRPr>
            </a:p>
          </p:txBody>
        </p:sp>
      </p:grpSp>
      <p:cxnSp>
        <p:nvCxnSpPr>
          <p:cNvPr id="154" name="直接箭头连接符 153"/>
          <p:cNvCxnSpPr>
            <a:stCxn id="146" idx="4"/>
            <a:endCxn id="8" idx="0"/>
          </p:cNvCxnSpPr>
          <p:nvPr/>
        </p:nvCxnSpPr>
        <p:spPr>
          <a:xfrm>
            <a:off x="3818839" y="3530671"/>
            <a:ext cx="20353" cy="271988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6659742" y="2704081"/>
            <a:ext cx="193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6670036" y="3662183"/>
            <a:ext cx="193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2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9265314" y="2704081"/>
            <a:ext cx="193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6097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2133599" y="2070846"/>
            <a:ext cx="519954" cy="394447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C</a:t>
            </a:r>
            <a:r>
              <a:rPr lang="en-US" altLang="zh-CN" sz="900" dirty="0" smtClean="0">
                <a:solidFill>
                  <a:schemeClr val="tx1"/>
                </a:solidFill>
              </a:rPr>
              <a:t>1</a:t>
            </a:r>
            <a:endParaRPr lang="zh-CN" altLang="en-US" sz="1600" dirty="0" smtClean="0">
              <a:solidFill>
                <a:schemeClr val="tx1"/>
              </a:solidFill>
            </a:endParaRPr>
          </a:p>
        </p:txBody>
      </p:sp>
      <p:sp>
        <p:nvSpPr>
          <p:cNvPr id="3" name="椭圆 2"/>
          <p:cNvSpPr/>
          <p:nvPr/>
        </p:nvSpPr>
        <p:spPr>
          <a:xfrm>
            <a:off x="3487270" y="2070845"/>
            <a:ext cx="519954" cy="394447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C</a:t>
            </a:r>
            <a:r>
              <a:rPr lang="en-US" altLang="zh-CN" sz="900" dirty="0" smtClean="0">
                <a:solidFill>
                  <a:schemeClr val="tx1"/>
                </a:solidFill>
              </a:rPr>
              <a:t>2</a:t>
            </a:r>
            <a:endParaRPr lang="zh-CN" altLang="en-US" sz="1600" dirty="0" smtClean="0">
              <a:solidFill>
                <a:schemeClr val="tx1"/>
              </a:solidFill>
            </a:endParaRPr>
          </a:p>
        </p:txBody>
      </p:sp>
      <p:sp>
        <p:nvSpPr>
          <p:cNvPr id="4" name="椭圆 3"/>
          <p:cNvSpPr/>
          <p:nvPr/>
        </p:nvSpPr>
        <p:spPr>
          <a:xfrm>
            <a:off x="1873622" y="3163309"/>
            <a:ext cx="519954" cy="394447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E</a:t>
            </a:r>
            <a:r>
              <a:rPr lang="en-US" altLang="zh-CN" sz="1000" dirty="0" smtClean="0">
                <a:solidFill>
                  <a:schemeClr val="tx1"/>
                </a:solidFill>
              </a:rPr>
              <a:t>1</a:t>
            </a:r>
            <a:endParaRPr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3801146" y="3163308"/>
            <a:ext cx="519954" cy="394447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E</a:t>
            </a:r>
            <a:r>
              <a:rPr lang="en-US" altLang="zh-CN" sz="1000" dirty="0" smtClean="0">
                <a:solidFill>
                  <a:schemeClr val="tx1"/>
                </a:solidFill>
              </a:rPr>
              <a:t>2</a:t>
            </a:r>
            <a:endParaRPr lang="zh-CN" altLang="en-US" dirty="0" smtClean="0">
              <a:solidFill>
                <a:schemeClr val="tx1"/>
              </a:solidFill>
            </a:endParaRPr>
          </a:p>
        </p:txBody>
      </p:sp>
      <p:cxnSp>
        <p:nvCxnSpPr>
          <p:cNvPr id="7" name="直接箭头连接符 6"/>
          <p:cNvCxnSpPr>
            <a:stCxn id="4" idx="0"/>
            <a:endCxn id="2" idx="4"/>
          </p:cNvCxnSpPr>
          <p:nvPr/>
        </p:nvCxnSpPr>
        <p:spPr>
          <a:xfrm flipV="1">
            <a:off x="2133599" y="2465293"/>
            <a:ext cx="259977" cy="698016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4" idx="7"/>
            <a:endCxn id="3" idx="3"/>
          </p:cNvCxnSpPr>
          <p:nvPr/>
        </p:nvCxnSpPr>
        <p:spPr>
          <a:xfrm flipV="1">
            <a:off x="2317430" y="2407527"/>
            <a:ext cx="1245986" cy="813547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5" idx="1"/>
            <a:endCxn id="2" idx="5"/>
          </p:cNvCxnSpPr>
          <p:nvPr/>
        </p:nvCxnSpPr>
        <p:spPr>
          <a:xfrm flipH="1" flipV="1">
            <a:off x="2577407" y="2407528"/>
            <a:ext cx="1299885" cy="813545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5" idx="0"/>
            <a:endCxn id="3" idx="4"/>
          </p:cNvCxnSpPr>
          <p:nvPr/>
        </p:nvCxnSpPr>
        <p:spPr>
          <a:xfrm flipH="1" flipV="1">
            <a:off x="3747247" y="2465292"/>
            <a:ext cx="313876" cy="698016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4" name="椭圆 13"/>
          <p:cNvSpPr/>
          <p:nvPr/>
        </p:nvSpPr>
        <p:spPr>
          <a:xfrm>
            <a:off x="2133599" y="3980328"/>
            <a:ext cx="519954" cy="394447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</a:rPr>
              <a:t>c</a:t>
            </a:r>
            <a:r>
              <a:rPr lang="en-US" altLang="zh-CN" sz="1050" dirty="0" smtClean="0">
                <a:solidFill>
                  <a:schemeClr val="tx1"/>
                </a:solidFill>
              </a:rPr>
              <a:t>1</a:t>
            </a:r>
            <a:endParaRPr lang="zh-CN" altLang="en-US" sz="2000" dirty="0" smtClean="0">
              <a:solidFill>
                <a:schemeClr val="tx1"/>
              </a:solidFill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3487270" y="3980327"/>
            <a:ext cx="519954" cy="394447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</a:rPr>
              <a:t>c</a:t>
            </a:r>
            <a:r>
              <a:rPr lang="en-US" altLang="zh-CN" sz="1050" dirty="0" smtClean="0">
                <a:solidFill>
                  <a:schemeClr val="tx1"/>
                </a:solidFill>
              </a:rPr>
              <a:t>2</a:t>
            </a:r>
            <a:endParaRPr lang="zh-CN" altLang="en-US" sz="2000" dirty="0" smtClean="0">
              <a:solidFill>
                <a:schemeClr val="tx1"/>
              </a:solidFill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2133599" y="4939552"/>
            <a:ext cx="519954" cy="394447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e</a:t>
            </a:r>
            <a:r>
              <a:rPr lang="en-US" altLang="zh-CN" sz="1000" dirty="0" smtClean="0">
                <a:solidFill>
                  <a:schemeClr val="tx1"/>
                </a:solidFill>
              </a:rPr>
              <a:t>1</a:t>
            </a:r>
            <a:endParaRPr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3487270" y="4939552"/>
            <a:ext cx="519954" cy="394447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e</a:t>
            </a:r>
            <a:r>
              <a:rPr lang="en-US" altLang="zh-CN" sz="1000" dirty="0">
                <a:solidFill>
                  <a:schemeClr val="tx1"/>
                </a:solidFill>
              </a:rPr>
              <a:t>2</a:t>
            </a:r>
            <a:endParaRPr lang="zh-CN" altLang="en-US" dirty="0" smtClean="0">
              <a:solidFill>
                <a:schemeClr val="tx1"/>
              </a:solidFill>
            </a:endParaRPr>
          </a:p>
        </p:txBody>
      </p:sp>
      <p:cxnSp>
        <p:nvCxnSpPr>
          <p:cNvPr id="18" name="直接箭头连接符 17"/>
          <p:cNvCxnSpPr>
            <a:stCxn id="16" idx="0"/>
            <a:endCxn id="14" idx="4"/>
          </p:cNvCxnSpPr>
          <p:nvPr/>
        </p:nvCxnSpPr>
        <p:spPr>
          <a:xfrm flipV="1">
            <a:off x="2393576" y="4374775"/>
            <a:ext cx="0" cy="564777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17" idx="0"/>
            <a:endCxn id="15" idx="4"/>
          </p:cNvCxnSpPr>
          <p:nvPr/>
        </p:nvCxnSpPr>
        <p:spPr>
          <a:xfrm flipV="1">
            <a:off x="3747247" y="4374774"/>
            <a:ext cx="0" cy="564778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8" name="椭圆 27"/>
          <p:cNvSpPr/>
          <p:nvPr/>
        </p:nvSpPr>
        <p:spPr>
          <a:xfrm>
            <a:off x="2837384" y="3163309"/>
            <a:ext cx="519954" cy="394447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</a:rPr>
              <a:t>A</a:t>
            </a:r>
            <a:endParaRPr lang="zh-CN" altLang="en-US" sz="2000" dirty="0" smtClean="0">
              <a:solidFill>
                <a:schemeClr val="tx1"/>
              </a:solidFill>
            </a:endParaRPr>
          </a:p>
        </p:txBody>
      </p:sp>
      <p:cxnSp>
        <p:nvCxnSpPr>
          <p:cNvPr id="50" name="直接连接符 49"/>
          <p:cNvCxnSpPr>
            <a:stCxn id="4" idx="6"/>
            <a:endCxn id="28" idx="2"/>
          </p:cNvCxnSpPr>
          <p:nvPr/>
        </p:nvCxnSpPr>
        <p:spPr>
          <a:xfrm>
            <a:off x="2393576" y="3360533"/>
            <a:ext cx="443808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2" name="直接连接符 51"/>
          <p:cNvCxnSpPr>
            <a:stCxn id="28" idx="6"/>
            <a:endCxn id="5" idx="2"/>
          </p:cNvCxnSpPr>
          <p:nvPr/>
        </p:nvCxnSpPr>
        <p:spPr>
          <a:xfrm flipV="1">
            <a:off x="3357338" y="3360532"/>
            <a:ext cx="443808" cy="1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0340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流程图: 磁盘 66"/>
          <p:cNvSpPr/>
          <p:nvPr/>
        </p:nvSpPr>
        <p:spPr>
          <a:xfrm>
            <a:off x="3033873" y="5053680"/>
            <a:ext cx="3015236" cy="651861"/>
          </a:xfrm>
          <a:prstGeom prst="flowChartMagneticDisk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solidFill>
                  <a:schemeClr val="tx1"/>
                </a:solidFill>
              </a:rPr>
              <a:t>DBpedia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73" name="流程图: 磁盘 72"/>
          <p:cNvSpPr/>
          <p:nvPr/>
        </p:nvSpPr>
        <p:spPr>
          <a:xfrm>
            <a:off x="6290268" y="5069314"/>
            <a:ext cx="2137617" cy="636228"/>
          </a:xfrm>
          <a:prstGeom prst="flowChartMagneticDisk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solidFill>
                  <a:schemeClr val="tx1"/>
                </a:solidFill>
              </a:rPr>
              <a:t>Probase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75" name="平行四边形 74"/>
          <p:cNvSpPr/>
          <p:nvPr/>
        </p:nvSpPr>
        <p:spPr>
          <a:xfrm>
            <a:off x="4161183" y="4256627"/>
            <a:ext cx="3405227" cy="465679"/>
          </a:xfrm>
          <a:prstGeom prst="parallelogram">
            <a:avLst/>
          </a:prstGeom>
          <a:solidFill>
            <a:schemeClr val="bg1"/>
          </a:solidFill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CAC Pattern Training</a:t>
            </a:r>
            <a:endParaRPr lang="zh-CN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80" name="平行四边形 79"/>
          <p:cNvSpPr/>
          <p:nvPr/>
        </p:nvSpPr>
        <p:spPr>
          <a:xfrm>
            <a:off x="5366105" y="2122495"/>
            <a:ext cx="3061779" cy="485902"/>
          </a:xfrm>
          <a:prstGeom prst="parallelogram">
            <a:avLst/>
          </a:prstGeom>
          <a:solidFill>
            <a:schemeClr val="bg1"/>
          </a:solidFill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Conceptualization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cxnSp>
        <p:nvCxnSpPr>
          <p:cNvPr id="84" name="直接连接符 83"/>
          <p:cNvCxnSpPr/>
          <p:nvPr/>
        </p:nvCxnSpPr>
        <p:spPr>
          <a:xfrm flipV="1">
            <a:off x="2699657" y="3104841"/>
            <a:ext cx="6543931" cy="1099"/>
          </a:xfrm>
          <a:prstGeom prst="line">
            <a:avLst/>
          </a:prstGeom>
          <a:ln w="28575">
            <a:prstDash val="dashDot"/>
            <a:headEnd type="none" w="med" len="med"/>
            <a:tailEnd type="non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圆角矩形 97"/>
              <p:cNvSpPr/>
              <p:nvPr/>
            </p:nvSpPr>
            <p:spPr>
              <a:xfrm>
                <a:off x="4620796" y="3341042"/>
                <a:ext cx="2302518" cy="482133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CN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(&lt;</m:t>
                      </m:r>
                      <m:r>
                        <a:rPr lang="en-US" altLang="zh-CN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zh-CN" sz="2400" i="1" baseline="-250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CN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zh-CN" sz="2400" i="1" baseline="-250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CN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&gt;|</m:t>
                      </m:r>
                      <m:r>
                        <a:rPr lang="en-US" altLang="zh-CN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400" dirty="0" err="1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8" name="圆角矩形 9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0796" y="3341042"/>
                <a:ext cx="2302518" cy="482133"/>
              </a:xfrm>
              <a:prstGeom prst="round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圆角矩形 98"/>
              <p:cNvSpPr/>
              <p:nvPr/>
            </p:nvSpPr>
            <p:spPr>
              <a:xfrm>
                <a:off x="2891247" y="1258803"/>
                <a:ext cx="5536640" cy="508761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0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en-US" altLang="zh-CN" sz="20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𝒂𝒓𝒈</m:t>
                              </m:r>
                              <m:r>
                                <a:rPr lang="en-US" altLang="zh-CN" sz="20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sz="2000" b="1" i="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𝐦𝐚𝐱</m:t>
                              </m:r>
                            </m:e>
                            <m:lim>
                              <m:r>
                                <a:rPr lang="en-US" altLang="zh-CN" sz="20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lim>
                          </m:limLow>
                        </m:fName>
                        <m:e>
                          <m:r>
                            <a:rPr lang="en-US" altLang="zh-CN" sz="2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  <m:r>
                            <a:rPr lang="en-US" altLang="zh-CN" sz="2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  <m:r>
                            <a:rPr lang="en-US" altLang="zh-CN" sz="2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zh-CN" sz="2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  <m:r>
                            <a:rPr lang="en-US" altLang="zh-CN" sz="2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(&lt;</m:t>
                          </m:r>
                          <m:r>
                            <a:rPr lang="en-US" altLang="zh-CN" sz="2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𝒄</m:t>
                          </m:r>
                          <m:r>
                            <a:rPr lang="en-US" altLang="zh-CN" sz="2000" b="1" i="1" baseline="-250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zh-CN" sz="2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𝒄</m:t>
                          </m:r>
                          <m:r>
                            <a:rPr lang="en-US" altLang="zh-CN" sz="2000" b="1" i="1" baseline="-250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altLang="zh-CN" sz="2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&gt;|</m:t>
                          </m:r>
                          <m:r>
                            <a:rPr lang="en-US" altLang="zh-CN" sz="2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  <m:r>
                            <a:rPr lang="en-US" altLang="zh-CN" sz="2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zh-CN" sz="2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  <m:r>
                            <a:rPr lang="en-US" altLang="zh-CN" sz="2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𝒄</m:t>
                          </m:r>
                          <m:r>
                            <a:rPr lang="en-US" altLang="zh-CN" sz="2000" b="1" i="1" baseline="-250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zh-CN" sz="2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sz="2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  <m:r>
                            <a:rPr lang="en-US" altLang="zh-CN" sz="2000" b="1" i="1" baseline="-250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zh-CN" sz="2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 </m:t>
                          </m:r>
                          <m:r>
                            <a:rPr lang="en-US" altLang="zh-CN" sz="2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  <m:r>
                            <a:rPr lang="en-US" altLang="zh-CN" sz="2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𝒄</m:t>
                          </m:r>
                          <m:r>
                            <a:rPr lang="en-US" altLang="zh-CN" sz="2000" b="1" i="1" baseline="-250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altLang="zh-CN" sz="2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sz="2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  <m:r>
                            <a:rPr lang="en-US" altLang="zh-CN" sz="2000" b="1" i="1" baseline="-250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altLang="zh-CN" sz="2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zh-CN" altLang="en-US" sz="2000" b="1" dirty="0" err="1">
                              <a:solidFill>
                                <a:schemeClr val="tx1"/>
                              </a:solidFill>
                            </a:rPr>
                            <m:t> </m:t>
                          </m:r>
                        </m:e>
                      </m:func>
                      <m:r>
                        <a:rPr lang="en-US" altLang="zh-CN" sz="2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⁡</m:t>
                      </m:r>
                    </m:oMath>
                  </m:oMathPara>
                </a14:m>
                <a:endParaRPr lang="zh-CN" altLang="en-US" sz="2000" b="1" dirty="0" err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9" name="圆角矩形 9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1247" y="1258803"/>
                <a:ext cx="5536640" cy="508761"/>
              </a:xfrm>
              <a:prstGeom prst="round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直接箭头连接符 58"/>
          <p:cNvCxnSpPr/>
          <p:nvPr/>
        </p:nvCxnSpPr>
        <p:spPr>
          <a:xfrm flipV="1">
            <a:off x="4865836" y="4738760"/>
            <a:ext cx="1441" cy="347007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7" name="直接箭头连接符 136"/>
          <p:cNvCxnSpPr/>
          <p:nvPr/>
        </p:nvCxnSpPr>
        <p:spPr>
          <a:xfrm flipV="1">
            <a:off x="5283637" y="3889787"/>
            <a:ext cx="0" cy="366840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39" name="文本框 138"/>
          <p:cNvSpPr txBox="1"/>
          <p:nvPr/>
        </p:nvSpPr>
        <p:spPr>
          <a:xfrm>
            <a:off x="8055033" y="3203815"/>
            <a:ext cx="10398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Offline</a:t>
            </a:r>
            <a:endParaRPr lang="zh-CN" altLang="en-US" sz="2400" dirty="0"/>
          </a:p>
        </p:txBody>
      </p:sp>
      <p:sp>
        <p:nvSpPr>
          <p:cNvPr id="140" name="文本框 139"/>
          <p:cNvSpPr txBox="1"/>
          <p:nvPr/>
        </p:nvSpPr>
        <p:spPr>
          <a:xfrm>
            <a:off x="8055033" y="2719177"/>
            <a:ext cx="10398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Online</a:t>
            </a:r>
            <a:endParaRPr lang="zh-CN" altLang="en-US" sz="2400" dirty="0"/>
          </a:p>
        </p:txBody>
      </p:sp>
      <p:cxnSp>
        <p:nvCxnSpPr>
          <p:cNvPr id="117" name="直接箭头连接符 116"/>
          <p:cNvCxnSpPr>
            <a:stCxn id="80" idx="0"/>
          </p:cNvCxnSpPr>
          <p:nvPr/>
        </p:nvCxnSpPr>
        <p:spPr>
          <a:xfrm flipH="1" flipV="1">
            <a:off x="6886927" y="1775731"/>
            <a:ext cx="10068" cy="346764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H="1" flipV="1">
            <a:off x="5283637" y="1767564"/>
            <a:ext cx="5608" cy="1581251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圆角矩形 33"/>
              <p:cNvSpPr/>
              <p:nvPr/>
            </p:nvSpPr>
            <p:spPr>
              <a:xfrm>
                <a:off x="3445798" y="3341042"/>
                <a:ext cx="920839" cy="481403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CN" sz="2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sz="2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4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4" name="圆角矩形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5798" y="3341042"/>
                <a:ext cx="920839" cy="481403"/>
              </a:xfrm>
              <a:prstGeom prst="round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直接箭头连接符 40"/>
          <p:cNvCxnSpPr>
            <a:endCxn id="34" idx="2"/>
          </p:cNvCxnSpPr>
          <p:nvPr/>
        </p:nvCxnSpPr>
        <p:spPr>
          <a:xfrm flipV="1">
            <a:off x="3906217" y="3822445"/>
            <a:ext cx="1" cy="1246868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2" name="肘形连接符 111"/>
          <p:cNvCxnSpPr>
            <a:stCxn id="34" idx="0"/>
          </p:cNvCxnSpPr>
          <p:nvPr/>
        </p:nvCxnSpPr>
        <p:spPr>
          <a:xfrm rot="5400000" flipH="1" flipV="1">
            <a:off x="3397104" y="2276678"/>
            <a:ext cx="1573478" cy="555250"/>
          </a:xfrm>
          <a:prstGeom prst="bentConnector3">
            <a:avLst/>
          </a:prstGeom>
          <a:ln w="28575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6" name="直接箭头连接符 125"/>
          <p:cNvCxnSpPr/>
          <p:nvPr/>
        </p:nvCxnSpPr>
        <p:spPr>
          <a:xfrm flipH="1" flipV="1">
            <a:off x="7882933" y="2608397"/>
            <a:ext cx="15071" cy="2444584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9" name="直接箭头连接符 128"/>
          <p:cNvCxnSpPr/>
          <p:nvPr/>
        </p:nvCxnSpPr>
        <p:spPr>
          <a:xfrm flipV="1">
            <a:off x="6923314" y="4722306"/>
            <a:ext cx="0" cy="347007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2760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矩形 65"/>
          <p:cNvSpPr/>
          <p:nvPr/>
        </p:nvSpPr>
        <p:spPr>
          <a:xfrm>
            <a:off x="2916465" y="5549770"/>
            <a:ext cx="3955110" cy="85702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0" dirty="0" smtClean="0">
              <a:solidFill>
                <a:schemeClr val="tx1"/>
              </a:solidFill>
            </a:endParaRPr>
          </a:p>
        </p:txBody>
      </p:sp>
      <p:sp>
        <p:nvSpPr>
          <p:cNvPr id="67" name="流程图: 磁盘 66"/>
          <p:cNvSpPr/>
          <p:nvPr/>
        </p:nvSpPr>
        <p:spPr>
          <a:xfrm>
            <a:off x="4762123" y="5709315"/>
            <a:ext cx="1126446" cy="579591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</a:rPr>
              <a:t>DBpedia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68" name="流程图: 磁盘 67"/>
          <p:cNvSpPr/>
          <p:nvPr/>
        </p:nvSpPr>
        <p:spPr>
          <a:xfrm>
            <a:off x="3175464" y="5680942"/>
            <a:ext cx="875335" cy="607964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…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4254472" y="5793618"/>
            <a:ext cx="3388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73" name="流程图: 磁盘 72"/>
          <p:cNvSpPr/>
          <p:nvPr/>
        </p:nvSpPr>
        <p:spPr>
          <a:xfrm>
            <a:off x="6967187" y="5709315"/>
            <a:ext cx="1157673" cy="705778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</a:rPr>
              <a:t>Probase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5888569" y="6073413"/>
            <a:ext cx="12297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Relation KB</a:t>
            </a:r>
            <a:endParaRPr lang="zh-CN" altLang="en-US" sz="1400" dirty="0"/>
          </a:p>
        </p:txBody>
      </p:sp>
      <p:sp>
        <p:nvSpPr>
          <p:cNvPr id="75" name="平行四边形 74"/>
          <p:cNvSpPr/>
          <p:nvPr/>
        </p:nvSpPr>
        <p:spPr>
          <a:xfrm>
            <a:off x="4345245" y="4548060"/>
            <a:ext cx="3639270" cy="465679"/>
          </a:xfrm>
          <a:prstGeom prst="parallelogram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</a:rPr>
              <a:t>Concept Relation Training</a:t>
            </a:r>
            <a:endParaRPr lang="zh-CN" altLang="en-US" sz="2000" dirty="0" smtClean="0">
              <a:solidFill>
                <a:schemeClr val="tx1"/>
              </a:solidFill>
            </a:endParaRPr>
          </a:p>
        </p:txBody>
      </p:sp>
      <p:sp>
        <p:nvSpPr>
          <p:cNvPr id="80" name="平行四边形 79"/>
          <p:cNvSpPr/>
          <p:nvPr/>
        </p:nvSpPr>
        <p:spPr>
          <a:xfrm>
            <a:off x="3784337" y="1170399"/>
            <a:ext cx="3449382" cy="357903"/>
          </a:xfrm>
          <a:prstGeom prst="parallelogram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Conceptualization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3" name="圆角矩形 82"/>
          <p:cNvSpPr/>
          <p:nvPr/>
        </p:nvSpPr>
        <p:spPr>
          <a:xfrm>
            <a:off x="2916466" y="197660"/>
            <a:ext cx="5208394" cy="8001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Query Entity Pair &lt;e</a:t>
            </a:r>
            <a:r>
              <a:rPr lang="en-US" altLang="zh-CN" sz="2400" baseline="-25000" dirty="0" smtClean="0">
                <a:solidFill>
                  <a:schemeClr val="tx1"/>
                </a:solidFill>
              </a:rPr>
              <a:t>1</a:t>
            </a:r>
            <a:r>
              <a:rPr lang="en-US" altLang="zh-CN" sz="2400" dirty="0" smtClean="0">
                <a:solidFill>
                  <a:schemeClr val="tx1"/>
                </a:solidFill>
              </a:rPr>
              <a:t>,e</a:t>
            </a:r>
            <a:r>
              <a:rPr lang="en-US" altLang="zh-CN" sz="2400" baseline="-25000" dirty="0" smtClean="0">
                <a:solidFill>
                  <a:schemeClr val="tx1"/>
                </a:solidFill>
              </a:rPr>
              <a:t>2</a:t>
            </a:r>
            <a:r>
              <a:rPr lang="en-US" altLang="zh-CN" sz="2400" dirty="0" smtClean="0">
                <a:solidFill>
                  <a:schemeClr val="tx1"/>
                </a:solidFill>
              </a:rPr>
              <a:t>&gt;</a:t>
            </a:r>
            <a:endParaRPr lang="zh-CN" altLang="en-US" sz="2400" dirty="0" smtClean="0">
              <a:solidFill>
                <a:schemeClr val="tx1"/>
              </a:solidFill>
            </a:endParaRPr>
          </a:p>
        </p:txBody>
      </p:sp>
      <p:cxnSp>
        <p:nvCxnSpPr>
          <p:cNvPr id="84" name="直接连接符 83"/>
          <p:cNvCxnSpPr/>
          <p:nvPr/>
        </p:nvCxnSpPr>
        <p:spPr>
          <a:xfrm>
            <a:off x="2136618" y="3100315"/>
            <a:ext cx="7106970" cy="4526"/>
          </a:xfrm>
          <a:prstGeom prst="line">
            <a:avLst/>
          </a:prstGeom>
          <a:ln w="28575">
            <a:prstDash val="dashDot"/>
            <a:headEnd type="none" w="med" len="med"/>
            <a:tailEnd type="non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86" name="肘形连接符 85"/>
          <p:cNvCxnSpPr>
            <a:stCxn id="73" idx="4"/>
            <a:endCxn id="75" idx="2"/>
          </p:cNvCxnSpPr>
          <p:nvPr/>
        </p:nvCxnSpPr>
        <p:spPr>
          <a:xfrm flipH="1" flipV="1">
            <a:off x="7926305" y="4780900"/>
            <a:ext cx="198555" cy="1281304"/>
          </a:xfrm>
          <a:prstGeom prst="bentConnector3">
            <a:avLst>
              <a:gd name="adj1" fmla="val -147049"/>
            </a:avLst>
          </a:prstGeom>
          <a:ln w="28575">
            <a:prstDash val="sys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5" name="肘形连接符 94"/>
          <p:cNvCxnSpPr>
            <a:stCxn id="73" idx="4"/>
            <a:endCxn id="80" idx="2"/>
          </p:cNvCxnSpPr>
          <p:nvPr/>
        </p:nvCxnSpPr>
        <p:spPr>
          <a:xfrm flipH="1" flipV="1">
            <a:off x="7188981" y="1349351"/>
            <a:ext cx="935879" cy="4712853"/>
          </a:xfrm>
          <a:prstGeom prst="bentConnector3">
            <a:avLst>
              <a:gd name="adj1" fmla="val -30230"/>
            </a:avLst>
          </a:prstGeom>
          <a:ln w="28575">
            <a:prstDash val="sys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6" name="流程图: 磁盘 95"/>
          <p:cNvSpPr/>
          <p:nvPr/>
        </p:nvSpPr>
        <p:spPr>
          <a:xfrm>
            <a:off x="6715381" y="3212192"/>
            <a:ext cx="1400419" cy="979602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</a:rPr>
              <a:t>Concept Relation DB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圆角矩形 97"/>
              <p:cNvSpPr/>
              <p:nvPr/>
            </p:nvSpPr>
            <p:spPr>
              <a:xfrm>
                <a:off x="4314224" y="3442689"/>
                <a:ext cx="2137734" cy="482133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CN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(&lt;</m:t>
                      </m:r>
                      <m:r>
                        <a:rPr lang="en-US" altLang="zh-CN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zh-CN" i="1" baseline="-250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CN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zh-CN" i="1" baseline="-250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CN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&gt;|</m:t>
                      </m:r>
                      <m:r>
                        <a:rPr lang="en-US" altLang="zh-CN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 err="1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8" name="圆角矩形 9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4224" y="3442689"/>
                <a:ext cx="2137734" cy="482133"/>
              </a:xfrm>
              <a:prstGeom prst="round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圆角矩形 98"/>
              <p:cNvSpPr/>
              <p:nvPr/>
            </p:nvSpPr>
            <p:spPr>
              <a:xfrm>
                <a:off x="2781331" y="1734263"/>
                <a:ext cx="5478663" cy="50876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arg</m:t>
                              </m:r>
                              <m:r>
                                <a:rPr lang="en-US" altLang="zh-CN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i="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lang="en-US" altLang="zh-CN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lim>
                          </m:limLow>
                        </m:fName>
                        <m:e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(&lt;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zh-CN" i="1" baseline="-250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zh-CN" i="1" baseline="-250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&gt;|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zh-CN" i="1" baseline="-250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zh-CN" i="1" baseline="-250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zh-CN" i="1" baseline="-250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altLang="zh-CN" i="1" baseline="-250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 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zh-CN" i="1" baseline="-250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altLang="zh-CN" i="1" baseline="-250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zh-CN" altLang="en-US" dirty="0" err="1">
                              <a:solidFill>
                                <a:schemeClr val="tx1"/>
                              </a:solidFill>
                            </a:rPr>
                            <m:t> </m:t>
                          </m:r>
                        </m:e>
                      </m:func>
                      <m:r>
                        <a:rPr lang="en-US" altLang="zh-CN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⁡</m:t>
                      </m:r>
                    </m:oMath>
                  </m:oMathPara>
                </a14:m>
                <a:endParaRPr lang="zh-CN" altLang="en-US" dirty="0" err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9" name="圆角矩形 9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1331" y="1734263"/>
                <a:ext cx="5478663" cy="508761"/>
              </a:xfrm>
              <a:prstGeom prst="round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5" name="组合 104"/>
          <p:cNvGrpSpPr/>
          <p:nvPr/>
        </p:nvGrpSpPr>
        <p:grpSpPr>
          <a:xfrm rot="16200000">
            <a:off x="1985782" y="3747408"/>
            <a:ext cx="3254698" cy="342410"/>
            <a:chOff x="6598572" y="1168400"/>
            <a:chExt cx="1034128" cy="347487"/>
          </a:xfrm>
        </p:grpSpPr>
        <p:sp>
          <p:nvSpPr>
            <p:cNvPr id="106" name="右箭头 105"/>
            <p:cNvSpPr/>
            <p:nvPr/>
          </p:nvSpPr>
          <p:spPr>
            <a:xfrm>
              <a:off x="6605845" y="1168400"/>
              <a:ext cx="1026855" cy="1693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07" name="右箭头 106"/>
            <p:cNvSpPr/>
            <p:nvPr/>
          </p:nvSpPr>
          <p:spPr>
            <a:xfrm rot="10800000">
              <a:off x="6598572" y="1346587"/>
              <a:ext cx="1026855" cy="1693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109" name="组合 108"/>
          <p:cNvGrpSpPr/>
          <p:nvPr/>
        </p:nvGrpSpPr>
        <p:grpSpPr>
          <a:xfrm rot="10800000">
            <a:off x="6425671" y="3495204"/>
            <a:ext cx="337829" cy="342410"/>
            <a:chOff x="6598572" y="1168400"/>
            <a:chExt cx="1034128" cy="347487"/>
          </a:xfrm>
        </p:grpSpPr>
        <p:sp>
          <p:nvSpPr>
            <p:cNvPr id="110" name="右箭头 109"/>
            <p:cNvSpPr/>
            <p:nvPr/>
          </p:nvSpPr>
          <p:spPr>
            <a:xfrm>
              <a:off x="6605845" y="1168400"/>
              <a:ext cx="1026855" cy="1693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11" name="右箭头 110"/>
            <p:cNvSpPr/>
            <p:nvPr/>
          </p:nvSpPr>
          <p:spPr>
            <a:xfrm rot="10800000">
              <a:off x="6598572" y="1346587"/>
              <a:ext cx="1026855" cy="1693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 dirty="0" smtClean="0">
                <a:solidFill>
                  <a:schemeClr val="tx1"/>
                </a:solidFill>
              </a:endParaRPr>
            </a:p>
          </p:txBody>
        </p:sp>
      </p:grpSp>
      <p:cxnSp>
        <p:nvCxnSpPr>
          <p:cNvPr id="59" name="直接箭头连接符 58"/>
          <p:cNvCxnSpPr/>
          <p:nvPr/>
        </p:nvCxnSpPr>
        <p:spPr>
          <a:xfrm flipV="1">
            <a:off x="5154991" y="5014486"/>
            <a:ext cx="1441" cy="553059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7" name="直接箭头连接符 136"/>
          <p:cNvCxnSpPr/>
          <p:nvPr/>
        </p:nvCxnSpPr>
        <p:spPr>
          <a:xfrm flipV="1">
            <a:off x="5153550" y="3963769"/>
            <a:ext cx="1441" cy="553059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39" name="文本框 138"/>
          <p:cNvSpPr txBox="1"/>
          <p:nvPr/>
        </p:nvSpPr>
        <p:spPr>
          <a:xfrm>
            <a:off x="8427886" y="3203815"/>
            <a:ext cx="82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offline</a:t>
            </a:r>
            <a:endParaRPr lang="zh-CN" altLang="en-US" dirty="0"/>
          </a:p>
        </p:txBody>
      </p:sp>
      <p:sp>
        <p:nvSpPr>
          <p:cNvPr id="140" name="文本框 139"/>
          <p:cNvSpPr txBox="1"/>
          <p:nvPr/>
        </p:nvSpPr>
        <p:spPr>
          <a:xfrm>
            <a:off x="8427886" y="2719177"/>
            <a:ext cx="82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online</a:t>
            </a:r>
            <a:endParaRPr lang="zh-CN" altLang="en-US" dirty="0"/>
          </a:p>
        </p:txBody>
      </p:sp>
      <p:cxnSp>
        <p:nvCxnSpPr>
          <p:cNvPr id="114" name="直接箭头连接符 113"/>
          <p:cNvCxnSpPr>
            <a:stCxn id="83" idx="2"/>
            <a:endCxn id="80" idx="0"/>
          </p:cNvCxnSpPr>
          <p:nvPr/>
        </p:nvCxnSpPr>
        <p:spPr>
          <a:xfrm flipH="1">
            <a:off x="5509028" y="997760"/>
            <a:ext cx="11635" cy="172639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7" name="直接箭头连接符 116"/>
          <p:cNvCxnSpPr>
            <a:stCxn id="80" idx="3"/>
          </p:cNvCxnSpPr>
          <p:nvPr/>
        </p:nvCxnSpPr>
        <p:spPr>
          <a:xfrm>
            <a:off x="5464290" y="1528302"/>
            <a:ext cx="4006" cy="205961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endCxn id="99" idx="2"/>
          </p:cNvCxnSpPr>
          <p:nvPr/>
        </p:nvCxnSpPr>
        <p:spPr>
          <a:xfrm flipV="1">
            <a:off x="5514845" y="2243024"/>
            <a:ext cx="5818" cy="1199665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6421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矩形 65"/>
          <p:cNvSpPr/>
          <p:nvPr/>
        </p:nvSpPr>
        <p:spPr>
          <a:xfrm>
            <a:off x="2916465" y="5549770"/>
            <a:ext cx="3955110" cy="85702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0" dirty="0" smtClean="0">
              <a:solidFill>
                <a:schemeClr val="tx1"/>
              </a:solidFill>
            </a:endParaRPr>
          </a:p>
        </p:txBody>
      </p:sp>
      <p:sp>
        <p:nvSpPr>
          <p:cNvPr id="67" name="流程图: 磁盘 66"/>
          <p:cNvSpPr/>
          <p:nvPr/>
        </p:nvSpPr>
        <p:spPr>
          <a:xfrm>
            <a:off x="4762123" y="5709315"/>
            <a:ext cx="1126446" cy="579591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</a:rPr>
              <a:t>DBpedia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68" name="流程图: 磁盘 67"/>
          <p:cNvSpPr/>
          <p:nvPr/>
        </p:nvSpPr>
        <p:spPr>
          <a:xfrm>
            <a:off x="3175464" y="5680942"/>
            <a:ext cx="875335" cy="607964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…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4254472" y="5793618"/>
            <a:ext cx="3388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73" name="流程图: 磁盘 72"/>
          <p:cNvSpPr/>
          <p:nvPr/>
        </p:nvSpPr>
        <p:spPr>
          <a:xfrm>
            <a:off x="6967187" y="5709315"/>
            <a:ext cx="1157673" cy="705778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</a:rPr>
              <a:t>Probase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5888569" y="6073413"/>
            <a:ext cx="12297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Relation KB</a:t>
            </a:r>
            <a:endParaRPr lang="zh-CN" altLang="en-US" sz="1400" dirty="0"/>
          </a:p>
        </p:txBody>
      </p:sp>
      <p:sp>
        <p:nvSpPr>
          <p:cNvPr id="75" name="平行四边形 74"/>
          <p:cNvSpPr/>
          <p:nvPr/>
        </p:nvSpPr>
        <p:spPr>
          <a:xfrm>
            <a:off x="4345245" y="4548060"/>
            <a:ext cx="3639270" cy="465679"/>
          </a:xfrm>
          <a:prstGeom prst="parallelogram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</a:rPr>
              <a:t>Concept Relation Training</a:t>
            </a:r>
            <a:endParaRPr lang="zh-CN" altLang="en-US" sz="2000" dirty="0" smtClean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平行四边形 79"/>
              <p:cNvSpPr/>
              <p:nvPr/>
            </p:nvSpPr>
            <p:spPr>
              <a:xfrm>
                <a:off x="3784337" y="1170399"/>
                <a:ext cx="3449382" cy="357903"/>
              </a:xfrm>
              <a:prstGeom prst="parallelogram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zh-CN" i="1" baseline="-250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en-US" altLang="zh-CN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altLang="zh-CN" i="1" baseline="-250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zh-CN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CN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zh-CN" b="0" i="1" baseline="-250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CN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altLang="zh-CN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altLang="zh-CN" b="0" i="1" baseline="-250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CN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0" name="平行四边形 7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4337" y="1170399"/>
                <a:ext cx="3449382" cy="357903"/>
              </a:xfrm>
              <a:prstGeom prst="parallelogram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圆角矩形 82"/>
          <p:cNvSpPr/>
          <p:nvPr/>
        </p:nvSpPr>
        <p:spPr>
          <a:xfrm>
            <a:off x="2916466" y="197660"/>
            <a:ext cx="5208394" cy="8001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Query Entity Pair&lt;e</a:t>
            </a:r>
            <a:r>
              <a:rPr lang="en-US" altLang="zh-CN" sz="2400" baseline="-25000" dirty="0" smtClean="0">
                <a:solidFill>
                  <a:schemeClr val="tx1"/>
                </a:solidFill>
              </a:rPr>
              <a:t>1</a:t>
            </a:r>
            <a:r>
              <a:rPr lang="en-US" altLang="zh-CN" sz="2400" dirty="0" smtClean="0">
                <a:solidFill>
                  <a:schemeClr val="tx1"/>
                </a:solidFill>
              </a:rPr>
              <a:t>,e</a:t>
            </a:r>
            <a:r>
              <a:rPr lang="en-US" altLang="zh-CN" sz="2400" baseline="-25000" dirty="0" smtClean="0">
                <a:solidFill>
                  <a:schemeClr val="tx1"/>
                </a:solidFill>
              </a:rPr>
              <a:t>2</a:t>
            </a:r>
            <a:r>
              <a:rPr lang="en-US" altLang="zh-CN" sz="2400" dirty="0" smtClean="0">
                <a:solidFill>
                  <a:schemeClr val="tx1"/>
                </a:solidFill>
              </a:rPr>
              <a:t>&gt;</a:t>
            </a:r>
            <a:endParaRPr lang="zh-CN" altLang="en-US" sz="2400" dirty="0" smtClean="0">
              <a:solidFill>
                <a:schemeClr val="tx1"/>
              </a:solidFill>
            </a:endParaRPr>
          </a:p>
        </p:txBody>
      </p:sp>
      <p:cxnSp>
        <p:nvCxnSpPr>
          <p:cNvPr id="84" name="直接连接符 83"/>
          <p:cNvCxnSpPr/>
          <p:nvPr/>
        </p:nvCxnSpPr>
        <p:spPr>
          <a:xfrm>
            <a:off x="2136618" y="3100315"/>
            <a:ext cx="7106970" cy="4526"/>
          </a:xfrm>
          <a:prstGeom prst="line">
            <a:avLst/>
          </a:prstGeom>
          <a:ln w="28575">
            <a:prstDash val="dashDot"/>
            <a:headEnd type="none" w="med" len="med"/>
            <a:tailEnd type="non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86" name="肘形连接符 85"/>
          <p:cNvCxnSpPr>
            <a:stCxn id="73" idx="4"/>
            <a:endCxn id="75" idx="2"/>
          </p:cNvCxnSpPr>
          <p:nvPr/>
        </p:nvCxnSpPr>
        <p:spPr>
          <a:xfrm flipH="1" flipV="1">
            <a:off x="7926305" y="4780900"/>
            <a:ext cx="198555" cy="1281304"/>
          </a:xfrm>
          <a:prstGeom prst="bentConnector3">
            <a:avLst>
              <a:gd name="adj1" fmla="val -115132"/>
            </a:avLst>
          </a:prstGeom>
          <a:ln w="28575">
            <a:prstDash val="sys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5" name="肘形连接符 94"/>
          <p:cNvCxnSpPr>
            <a:stCxn id="73" idx="4"/>
            <a:endCxn id="80" idx="2"/>
          </p:cNvCxnSpPr>
          <p:nvPr/>
        </p:nvCxnSpPr>
        <p:spPr>
          <a:xfrm flipH="1" flipV="1">
            <a:off x="7188981" y="1349351"/>
            <a:ext cx="935879" cy="4712853"/>
          </a:xfrm>
          <a:prstGeom prst="bentConnector3">
            <a:avLst>
              <a:gd name="adj1" fmla="val -24426"/>
            </a:avLst>
          </a:prstGeom>
          <a:ln w="28575">
            <a:prstDash val="sys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6" name="流程图: 磁盘 95"/>
          <p:cNvSpPr/>
          <p:nvPr/>
        </p:nvSpPr>
        <p:spPr>
          <a:xfrm>
            <a:off x="6715381" y="3212192"/>
            <a:ext cx="1400419" cy="979602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</a:rPr>
              <a:t>Concept Relation DB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98" name="圆角矩形 97"/>
          <p:cNvSpPr/>
          <p:nvPr/>
        </p:nvSpPr>
        <p:spPr>
          <a:xfrm>
            <a:off x="4314224" y="3442689"/>
            <a:ext cx="2137734" cy="482133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</a:rPr>
              <a:t>P(&lt;c</a:t>
            </a:r>
            <a:r>
              <a:rPr lang="en-US" altLang="zh-CN" sz="2000" baseline="-25000" dirty="0" smtClean="0">
                <a:solidFill>
                  <a:schemeClr val="tx1"/>
                </a:solidFill>
              </a:rPr>
              <a:t>1</a:t>
            </a:r>
            <a:r>
              <a:rPr lang="en-US" altLang="zh-CN" sz="2000" dirty="0" smtClean="0">
                <a:solidFill>
                  <a:schemeClr val="tx1"/>
                </a:solidFill>
              </a:rPr>
              <a:t>,c</a:t>
            </a:r>
            <a:r>
              <a:rPr lang="en-US" altLang="zh-CN" sz="2000" baseline="-25000" dirty="0" smtClean="0">
                <a:solidFill>
                  <a:schemeClr val="tx1"/>
                </a:solidFill>
              </a:rPr>
              <a:t>2</a:t>
            </a:r>
            <a:r>
              <a:rPr lang="en-US" altLang="zh-CN" sz="2000" dirty="0" smtClean="0">
                <a:solidFill>
                  <a:schemeClr val="tx1"/>
                </a:solidFill>
              </a:rPr>
              <a:t>&gt;,a)</a:t>
            </a:r>
            <a:endParaRPr lang="zh-CN" altLang="en-US" sz="2000" dirty="0" err="1" smtClean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圆角矩形 98"/>
              <p:cNvSpPr/>
              <p:nvPr/>
            </p:nvSpPr>
            <p:spPr>
              <a:xfrm>
                <a:off x="2209046" y="1727364"/>
                <a:ext cx="6283104" cy="50876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arg</m:t>
                              </m:r>
                              <m:r>
                                <a:rPr lang="en-US" altLang="zh-CN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i="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lang="en-US" altLang="zh-CN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lim>
                          </m:limLow>
                        </m:fName>
                        <m:e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(&lt;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zh-CN" i="1" baseline="-250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zh-CN" i="1" baseline="-250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&gt;|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zh-CN" i="1" baseline="-250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zh-CN" i="1" baseline="-250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zh-CN" i="1" baseline="-250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altLang="zh-CN" i="1" baseline="-250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 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zh-CN" i="1" baseline="-250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altLang="zh-CN" i="1" baseline="-250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zh-CN" altLang="en-US" dirty="0" err="1">
                              <a:solidFill>
                                <a:schemeClr val="tx1"/>
                              </a:solidFill>
                            </a:rPr>
                            <m:t> </m:t>
                          </m:r>
                        </m:e>
                      </m:func>
                      <m:r>
                        <a:rPr lang="en-US" altLang="zh-CN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⁡</m:t>
                      </m:r>
                    </m:oMath>
                  </m:oMathPara>
                </a14:m>
                <a:endParaRPr lang="zh-CN" altLang="en-US" dirty="0" err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9" name="圆角矩形 9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046" y="1727364"/>
                <a:ext cx="6283104" cy="508761"/>
              </a:xfrm>
              <a:prstGeom prst="round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5" name="组合 104"/>
          <p:cNvGrpSpPr/>
          <p:nvPr/>
        </p:nvGrpSpPr>
        <p:grpSpPr>
          <a:xfrm rot="16200000">
            <a:off x="1985782" y="3747408"/>
            <a:ext cx="3254698" cy="342410"/>
            <a:chOff x="6598572" y="1168400"/>
            <a:chExt cx="1034128" cy="347487"/>
          </a:xfrm>
        </p:grpSpPr>
        <p:sp>
          <p:nvSpPr>
            <p:cNvPr id="106" name="右箭头 105"/>
            <p:cNvSpPr/>
            <p:nvPr/>
          </p:nvSpPr>
          <p:spPr>
            <a:xfrm>
              <a:off x="6605845" y="1168400"/>
              <a:ext cx="1026855" cy="1693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07" name="右箭头 106"/>
            <p:cNvSpPr/>
            <p:nvPr/>
          </p:nvSpPr>
          <p:spPr>
            <a:xfrm rot="10800000">
              <a:off x="6598572" y="1346587"/>
              <a:ext cx="1026855" cy="1693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109" name="组合 108"/>
          <p:cNvGrpSpPr/>
          <p:nvPr/>
        </p:nvGrpSpPr>
        <p:grpSpPr>
          <a:xfrm rot="10800000">
            <a:off x="6425671" y="3495204"/>
            <a:ext cx="337829" cy="342410"/>
            <a:chOff x="6598572" y="1168400"/>
            <a:chExt cx="1034128" cy="347487"/>
          </a:xfrm>
        </p:grpSpPr>
        <p:sp>
          <p:nvSpPr>
            <p:cNvPr id="110" name="右箭头 109"/>
            <p:cNvSpPr/>
            <p:nvPr/>
          </p:nvSpPr>
          <p:spPr>
            <a:xfrm>
              <a:off x="6605845" y="1168400"/>
              <a:ext cx="1026855" cy="1693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11" name="右箭头 110"/>
            <p:cNvSpPr/>
            <p:nvPr/>
          </p:nvSpPr>
          <p:spPr>
            <a:xfrm rot="10800000">
              <a:off x="6598572" y="1346587"/>
              <a:ext cx="1026855" cy="1693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 dirty="0" smtClean="0">
                <a:solidFill>
                  <a:schemeClr val="tx1"/>
                </a:solidFill>
              </a:endParaRPr>
            </a:p>
          </p:txBody>
        </p:sp>
      </p:grpSp>
      <p:cxnSp>
        <p:nvCxnSpPr>
          <p:cNvPr id="59" name="直接箭头连接符 58"/>
          <p:cNvCxnSpPr/>
          <p:nvPr/>
        </p:nvCxnSpPr>
        <p:spPr>
          <a:xfrm flipV="1">
            <a:off x="5154991" y="5014486"/>
            <a:ext cx="1441" cy="553059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7" name="直接箭头连接符 136"/>
          <p:cNvCxnSpPr/>
          <p:nvPr/>
        </p:nvCxnSpPr>
        <p:spPr>
          <a:xfrm flipV="1">
            <a:off x="5153550" y="3963769"/>
            <a:ext cx="1441" cy="553059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39" name="文本框 138"/>
          <p:cNvSpPr txBox="1"/>
          <p:nvPr/>
        </p:nvSpPr>
        <p:spPr>
          <a:xfrm>
            <a:off x="8427886" y="3203815"/>
            <a:ext cx="82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offline</a:t>
            </a:r>
            <a:endParaRPr lang="zh-CN" altLang="en-US" dirty="0"/>
          </a:p>
        </p:txBody>
      </p:sp>
      <p:sp>
        <p:nvSpPr>
          <p:cNvPr id="140" name="文本框 139"/>
          <p:cNvSpPr txBox="1"/>
          <p:nvPr/>
        </p:nvSpPr>
        <p:spPr>
          <a:xfrm>
            <a:off x="8427886" y="2719177"/>
            <a:ext cx="82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online</a:t>
            </a:r>
            <a:endParaRPr lang="zh-CN" altLang="en-US" dirty="0"/>
          </a:p>
        </p:txBody>
      </p:sp>
      <p:cxnSp>
        <p:nvCxnSpPr>
          <p:cNvPr id="114" name="直接箭头连接符 113"/>
          <p:cNvCxnSpPr>
            <a:stCxn id="83" idx="2"/>
            <a:endCxn id="80" idx="0"/>
          </p:cNvCxnSpPr>
          <p:nvPr/>
        </p:nvCxnSpPr>
        <p:spPr>
          <a:xfrm flipH="1">
            <a:off x="5509028" y="997760"/>
            <a:ext cx="11635" cy="172639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7" name="直接箭头连接符 116"/>
          <p:cNvCxnSpPr>
            <a:stCxn id="80" idx="4"/>
          </p:cNvCxnSpPr>
          <p:nvPr/>
        </p:nvCxnSpPr>
        <p:spPr>
          <a:xfrm flipH="1">
            <a:off x="5468296" y="1528302"/>
            <a:ext cx="40732" cy="205961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8351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矩形 65"/>
          <p:cNvSpPr/>
          <p:nvPr/>
        </p:nvSpPr>
        <p:spPr>
          <a:xfrm>
            <a:off x="2916465" y="5549770"/>
            <a:ext cx="3955110" cy="85702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0" dirty="0" smtClean="0">
              <a:solidFill>
                <a:schemeClr val="tx1"/>
              </a:solidFill>
            </a:endParaRPr>
          </a:p>
        </p:txBody>
      </p:sp>
      <p:sp>
        <p:nvSpPr>
          <p:cNvPr id="67" name="流程图: 磁盘 66"/>
          <p:cNvSpPr/>
          <p:nvPr/>
        </p:nvSpPr>
        <p:spPr>
          <a:xfrm>
            <a:off x="4762123" y="5709315"/>
            <a:ext cx="1126446" cy="579591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</a:rPr>
              <a:t>DBpedia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68" name="流程图: 磁盘 67"/>
          <p:cNvSpPr/>
          <p:nvPr/>
        </p:nvSpPr>
        <p:spPr>
          <a:xfrm>
            <a:off x="3175464" y="5680942"/>
            <a:ext cx="875335" cy="607964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…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4254472" y="5793618"/>
            <a:ext cx="3388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73" name="流程图: 磁盘 72"/>
          <p:cNvSpPr/>
          <p:nvPr/>
        </p:nvSpPr>
        <p:spPr>
          <a:xfrm>
            <a:off x="6967187" y="5709315"/>
            <a:ext cx="1157673" cy="705778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</a:rPr>
              <a:t>Probase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5888569" y="6073413"/>
            <a:ext cx="12297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Relation KB</a:t>
            </a:r>
            <a:endParaRPr lang="zh-CN" altLang="en-US" sz="1400" dirty="0"/>
          </a:p>
        </p:txBody>
      </p:sp>
      <p:sp>
        <p:nvSpPr>
          <p:cNvPr id="75" name="平行四边形 74"/>
          <p:cNvSpPr/>
          <p:nvPr/>
        </p:nvSpPr>
        <p:spPr>
          <a:xfrm>
            <a:off x="4345245" y="4548060"/>
            <a:ext cx="3639270" cy="465679"/>
          </a:xfrm>
          <a:prstGeom prst="parallelogram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</a:rPr>
              <a:t>Concept Relation Training</a:t>
            </a:r>
            <a:endParaRPr lang="zh-CN" altLang="en-US" sz="2000" dirty="0" smtClean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平行四边形 79"/>
              <p:cNvSpPr/>
              <p:nvPr/>
            </p:nvSpPr>
            <p:spPr>
              <a:xfrm>
                <a:off x="3784337" y="1170399"/>
                <a:ext cx="3449382" cy="357903"/>
              </a:xfrm>
              <a:prstGeom prst="parallelogram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CN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(&lt;</m:t>
                      </m:r>
                      <m:r>
                        <a:rPr lang="en-US" altLang="zh-CN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zh-CN" i="1" baseline="-250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CN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zh-CN" i="1" baseline="-250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CN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&gt;|&lt;</m:t>
                      </m:r>
                      <m:r>
                        <a:rPr lang="en-US" altLang="zh-CN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altLang="zh-CN" i="1" baseline="-250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CN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altLang="zh-CN" i="1" baseline="-250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CN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&gt;)</m:t>
                      </m:r>
                    </m:oMath>
                  </m:oMathPara>
                </a14:m>
                <a:endParaRPr lang="zh-CN" altLang="en-US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0" name="平行四边形 7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4337" y="1170399"/>
                <a:ext cx="3449382" cy="357903"/>
              </a:xfrm>
              <a:prstGeom prst="parallelogram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圆角矩形 82"/>
          <p:cNvSpPr/>
          <p:nvPr/>
        </p:nvSpPr>
        <p:spPr>
          <a:xfrm>
            <a:off x="2916466" y="197660"/>
            <a:ext cx="5208394" cy="8001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Query Entity Pair&lt;e</a:t>
            </a:r>
            <a:r>
              <a:rPr lang="en-US" altLang="zh-CN" sz="2400" baseline="-25000" dirty="0" smtClean="0">
                <a:solidFill>
                  <a:schemeClr val="tx1"/>
                </a:solidFill>
              </a:rPr>
              <a:t>1</a:t>
            </a:r>
            <a:r>
              <a:rPr lang="en-US" altLang="zh-CN" sz="2400" dirty="0" smtClean="0">
                <a:solidFill>
                  <a:schemeClr val="tx1"/>
                </a:solidFill>
              </a:rPr>
              <a:t>,e</a:t>
            </a:r>
            <a:r>
              <a:rPr lang="en-US" altLang="zh-CN" sz="2400" baseline="-25000" dirty="0" smtClean="0">
                <a:solidFill>
                  <a:schemeClr val="tx1"/>
                </a:solidFill>
              </a:rPr>
              <a:t>2</a:t>
            </a:r>
            <a:r>
              <a:rPr lang="en-US" altLang="zh-CN" sz="2400" dirty="0" smtClean="0">
                <a:solidFill>
                  <a:schemeClr val="tx1"/>
                </a:solidFill>
              </a:rPr>
              <a:t>&gt;</a:t>
            </a:r>
            <a:endParaRPr lang="zh-CN" altLang="en-US" sz="2400" dirty="0" smtClean="0">
              <a:solidFill>
                <a:schemeClr val="tx1"/>
              </a:solidFill>
            </a:endParaRPr>
          </a:p>
        </p:txBody>
      </p:sp>
      <p:cxnSp>
        <p:nvCxnSpPr>
          <p:cNvPr id="84" name="直接连接符 83"/>
          <p:cNvCxnSpPr/>
          <p:nvPr/>
        </p:nvCxnSpPr>
        <p:spPr>
          <a:xfrm>
            <a:off x="2136618" y="3100315"/>
            <a:ext cx="7106970" cy="4526"/>
          </a:xfrm>
          <a:prstGeom prst="line">
            <a:avLst/>
          </a:prstGeom>
          <a:ln w="28575">
            <a:prstDash val="dashDot"/>
            <a:headEnd type="none" w="med" len="med"/>
            <a:tailEnd type="non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86" name="肘形连接符 85"/>
          <p:cNvCxnSpPr>
            <a:stCxn id="73" idx="4"/>
            <a:endCxn id="75" idx="2"/>
          </p:cNvCxnSpPr>
          <p:nvPr/>
        </p:nvCxnSpPr>
        <p:spPr>
          <a:xfrm flipH="1" flipV="1">
            <a:off x="7926305" y="4780900"/>
            <a:ext cx="198555" cy="1281304"/>
          </a:xfrm>
          <a:prstGeom prst="bentConnector3">
            <a:avLst>
              <a:gd name="adj1" fmla="val -115132"/>
            </a:avLst>
          </a:prstGeom>
          <a:ln w="28575">
            <a:prstDash val="sys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5" name="肘形连接符 94"/>
          <p:cNvCxnSpPr>
            <a:stCxn id="73" idx="4"/>
            <a:endCxn id="80" idx="2"/>
          </p:cNvCxnSpPr>
          <p:nvPr/>
        </p:nvCxnSpPr>
        <p:spPr>
          <a:xfrm flipH="1" flipV="1">
            <a:off x="7188981" y="1349351"/>
            <a:ext cx="935879" cy="4712853"/>
          </a:xfrm>
          <a:prstGeom prst="bentConnector3">
            <a:avLst>
              <a:gd name="adj1" fmla="val -24426"/>
            </a:avLst>
          </a:prstGeom>
          <a:ln w="28575">
            <a:prstDash val="sys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6" name="流程图: 磁盘 95"/>
          <p:cNvSpPr/>
          <p:nvPr/>
        </p:nvSpPr>
        <p:spPr>
          <a:xfrm>
            <a:off x="6715381" y="3212192"/>
            <a:ext cx="1400419" cy="979602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</a:rPr>
              <a:t>Concept Relation DB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98" name="圆角矩形 97"/>
          <p:cNvSpPr/>
          <p:nvPr/>
        </p:nvSpPr>
        <p:spPr>
          <a:xfrm>
            <a:off x="4314224" y="3442689"/>
            <a:ext cx="2137734" cy="482133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</a:rPr>
              <a:t>P(&lt;c</a:t>
            </a:r>
            <a:r>
              <a:rPr lang="en-US" altLang="zh-CN" sz="2000" baseline="-25000" dirty="0" smtClean="0">
                <a:solidFill>
                  <a:schemeClr val="tx1"/>
                </a:solidFill>
              </a:rPr>
              <a:t>1</a:t>
            </a:r>
            <a:r>
              <a:rPr lang="en-US" altLang="zh-CN" sz="2000" dirty="0" smtClean="0">
                <a:solidFill>
                  <a:schemeClr val="tx1"/>
                </a:solidFill>
              </a:rPr>
              <a:t>,c</a:t>
            </a:r>
            <a:r>
              <a:rPr lang="en-US" altLang="zh-CN" sz="2000" baseline="-25000" dirty="0" smtClean="0">
                <a:solidFill>
                  <a:schemeClr val="tx1"/>
                </a:solidFill>
              </a:rPr>
              <a:t>2</a:t>
            </a:r>
            <a:r>
              <a:rPr lang="en-US" altLang="zh-CN" sz="2000" dirty="0" smtClean="0">
                <a:solidFill>
                  <a:schemeClr val="tx1"/>
                </a:solidFill>
              </a:rPr>
              <a:t>&gt;,a)</a:t>
            </a:r>
            <a:endParaRPr lang="zh-CN" altLang="en-US" sz="2000" dirty="0" err="1" smtClean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圆角矩形 98"/>
              <p:cNvSpPr/>
              <p:nvPr/>
            </p:nvSpPr>
            <p:spPr>
              <a:xfrm>
                <a:off x="2209046" y="1727364"/>
                <a:ext cx="6283104" cy="50876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arg</m:t>
                              </m:r>
                              <m:r>
                                <a:rPr lang="en-US" altLang="zh-CN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i="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lang="en-US" altLang="zh-CN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lim>
                          </m:limLow>
                        </m:fName>
                        <m:e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(&lt;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zh-CN" i="1" baseline="-250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zh-CN" i="1" baseline="-250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&gt;|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zh-CN" i="1" baseline="-250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zh-CN" i="1" baseline="-250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zh-CN" i="1" baseline="-250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altLang="zh-CN" i="1" baseline="-250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 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zh-CN" i="1" baseline="-250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altLang="zh-CN" i="1" baseline="-250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zh-CN" altLang="en-US" dirty="0" err="1">
                              <a:solidFill>
                                <a:schemeClr val="tx1"/>
                              </a:solidFill>
                            </a:rPr>
                            <m:t> </m:t>
                          </m:r>
                        </m:e>
                      </m:func>
                      <m:r>
                        <a:rPr lang="en-US" altLang="zh-CN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⁡</m:t>
                      </m:r>
                    </m:oMath>
                  </m:oMathPara>
                </a14:m>
                <a:endParaRPr lang="zh-CN" altLang="en-US" dirty="0" err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9" name="圆角矩形 9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046" y="1727364"/>
                <a:ext cx="6283104" cy="508761"/>
              </a:xfrm>
              <a:prstGeom prst="round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5" name="组合 104"/>
          <p:cNvGrpSpPr/>
          <p:nvPr/>
        </p:nvGrpSpPr>
        <p:grpSpPr>
          <a:xfrm rot="16200000">
            <a:off x="1985782" y="3747408"/>
            <a:ext cx="3254698" cy="342410"/>
            <a:chOff x="6598572" y="1168400"/>
            <a:chExt cx="1034128" cy="347487"/>
          </a:xfrm>
        </p:grpSpPr>
        <p:sp>
          <p:nvSpPr>
            <p:cNvPr id="106" name="右箭头 105"/>
            <p:cNvSpPr/>
            <p:nvPr/>
          </p:nvSpPr>
          <p:spPr>
            <a:xfrm>
              <a:off x="6605845" y="1168400"/>
              <a:ext cx="1026855" cy="1693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07" name="右箭头 106"/>
            <p:cNvSpPr/>
            <p:nvPr/>
          </p:nvSpPr>
          <p:spPr>
            <a:xfrm rot="10800000">
              <a:off x="6598572" y="1346587"/>
              <a:ext cx="1026855" cy="1693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109" name="组合 108"/>
          <p:cNvGrpSpPr/>
          <p:nvPr/>
        </p:nvGrpSpPr>
        <p:grpSpPr>
          <a:xfrm rot="10800000">
            <a:off x="6425671" y="3495204"/>
            <a:ext cx="337829" cy="342410"/>
            <a:chOff x="6598572" y="1168400"/>
            <a:chExt cx="1034128" cy="347487"/>
          </a:xfrm>
        </p:grpSpPr>
        <p:sp>
          <p:nvSpPr>
            <p:cNvPr id="110" name="右箭头 109"/>
            <p:cNvSpPr/>
            <p:nvPr/>
          </p:nvSpPr>
          <p:spPr>
            <a:xfrm>
              <a:off x="6605845" y="1168400"/>
              <a:ext cx="1026855" cy="1693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11" name="右箭头 110"/>
            <p:cNvSpPr/>
            <p:nvPr/>
          </p:nvSpPr>
          <p:spPr>
            <a:xfrm rot="10800000">
              <a:off x="6598572" y="1346587"/>
              <a:ext cx="1026855" cy="1693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 dirty="0" smtClean="0">
                <a:solidFill>
                  <a:schemeClr val="tx1"/>
                </a:solidFill>
              </a:endParaRPr>
            </a:p>
          </p:txBody>
        </p:sp>
      </p:grpSp>
      <p:cxnSp>
        <p:nvCxnSpPr>
          <p:cNvPr id="59" name="直接箭头连接符 58"/>
          <p:cNvCxnSpPr/>
          <p:nvPr/>
        </p:nvCxnSpPr>
        <p:spPr>
          <a:xfrm flipV="1">
            <a:off x="5154991" y="5014486"/>
            <a:ext cx="1441" cy="553059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7" name="直接箭头连接符 136"/>
          <p:cNvCxnSpPr/>
          <p:nvPr/>
        </p:nvCxnSpPr>
        <p:spPr>
          <a:xfrm flipV="1">
            <a:off x="5153550" y="3963769"/>
            <a:ext cx="1441" cy="553059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39" name="文本框 138"/>
          <p:cNvSpPr txBox="1"/>
          <p:nvPr/>
        </p:nvSpPr>
        <p:spPr>
          <a:xfrm>
            <a:off x="8427886" y="3203815"/>
            <a:ext cx="82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offline</a:t>
            </a:r>
            <a:endParaRPr lang="zh-CN" altLang="en-US" dirty="0"/>
          </a:p>
        </p:txBody>
      </p:sp>
      <p:sp>
        <p:nvSpPr>
          <p:cNvPr id="140" name="文本框 139"/>
          <p:cNvSpPr txBox="1"/>
          <p:nvPr/>
        </p:nvSpPr>
        <p:spPr>
          <a:xfrm>
            <a:off x="8427886" y="2719177"/>
            <a:ext cx="82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online</a:t>
            </a:r>
            <a:endParaRPr lang="zh-CN" altLang="en-US" dirty="0"/>
          </a:p>
        </p:txBody>
      </p:sp>
      <p:cxnSp>
        <p:nvCxnSpPr>
          <p:cNvPr id="114" name="直接箭头连接符 113"/>
          <p:cNvCxnSpPr>
            <a:stCxn id="83" idx="2"/>
            <a:endCxn id="80" idx="0"/>
          </p:cNvCxnSpPr>
          <p:nvPr/>
        </p:nvCxnSpPr>
        <p:spPr>
          <a:xfrm flipH="1">
            <a:off x="5509028" y="997760"/>
            <a:ext cx="11635" cy="172639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7" name="直接箭头连接符 116"/>
          <p:cNvCxnSpPr>
            <a:stCxn id="80" idx="4"/>
          </p:cNvCxnSpPr>
          <p:nvPr/>
        </p:nvCxnSpPr>
        <p:spPr>
          <a:xfrm flipH="1">
            <a:off x="5468296" y="1528302"/>
            <a:ext cx="40732" cy="205961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2812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2667000" y="2111844"/>
            <a:ext cx="7404100" cy="3142837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  <a:prstDash val="lgDash"/>
          </a:ln>
          <a:effec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0" dirty="0" smtClean="0">
              <a:solidFill>
                <a:schemeClr val="tx1"/>
              </a:solidFill>
            </a:endParaRPr>
          </a:p>
        </p:txBody>
      </p:sp>
      <p:sp>
        <p:nvSpPr>
          <p:cNvPr id="128" name="平行四边形 127"/>
          <p:cNvSpPr/>
          <p:nvPr/>
        </p:nvSpPr>
        <p:spPr>
          <a:xfrm>
            <a:off x="3114315" y="2246877"/>
            <a:ext cx="1190386" cy="541208"/>
          </a:xfrm>
          <a:prstGeom prst="parallelogram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</a:rPr>
              <a:t>Prob ReCalc</a:t>
            </a:r>
            <a:endParaRPr lang="zh-CN" altLang="en-US" sz="2000" dirty="0" smtClean="0">
              <a:solidFill>
                <a:schemeClr val="tx1"/>
              </a:solidFill>
            </a:endParaRPr>
          </a:p>
        </p:txBody>
      </p:sp>
      <p:sp>
        <p:nvSpPr>
          <p:cNvPr id="38" name="平行四边形 37"/>
          <p:cNvSpPr/>
          <p:nvPr/>
        </p:nvSpPr>
        <p:spPr>
          <a:xfrm>
            <a:off x="5048584" y="2278428"/>
            <a:ext cx="1827210" cy="465679"/>
          </a:xfrm>
          <a:prstGeom prst="parallelogram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</a:rPr>
              <a:t>ConceptSim</a:t>
            </a:r>
            <a:endParaRPr lang="zh-CN" altLang="en-US" sz="2000" dirty="0" smtClean="0">
              <a:solidFill>
                <a:schemeClr val="tx1"/>
              </a:solidFill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2791052" y="677634"/>
            <a:ext cx="4212551" cy="132013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0" dirty="0" smtClean="0">
              <a:solidFill>
                <a:schemeClr val="tx1"/>
              </a:solidFill>
            </a:endParaRPr>
          </a:p>
        </p:txBody>
      </p:sp>
      <p:grpSp>
        <p:nvGrpSpPr>
          <p:cNvPr id="90" name="组合 89"/>
          <p:cNvGrpSpPr/>
          <p:nvPr/>
        </p:nvGrpSpPr>
        <p:grpSpPr>
          <a:xfrm>
            <a:off x="6598572" y="1168400"/>
            <a:ext cx="1267940" cy="347487"/>
            <a:chOff x="6598572" y="1168400"/>
            <a:chExt cx="1034128" cy="347487"/>
          </a:xfrm>
        </p:grpSpPr>
        <p:sp>
          <p:nvSpPr>
            <p:cNvPr id="88" name="右箭头 87"/>
            <p:cNvSpPr/>
            <p:nvPr/>
          </p:nvSpPr>
          <p:spPr>
            <a:xfrm>
              <a:off x="6605845" y="1168400"/>
              <a:ext cx="1026855" cy="1693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89" name="右箭头 88"/>
            <p:cNvSpPr/>
            <p:nvPr/>
          </p:nvSpPr>
          <p:spPr>
            <a:xfrm rot="10800000">
              <a:off x="6598572" y="1346587"/>
              <a:ext cx="1026855" cy="1693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4" name="流程图: 磁盘 3"/>
          <p:cNvSpPr/>
          <p:nvPr/>
        </p:nvSpPr>
        <p:spPr>
          <a:xfrm>
            <a:off x="5262480" y="987094"/>
            <a:ext cx="1314161" cy="892779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DBpedia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流程图: 磁盘 4"/>
          <p:cNvSpPr/>
          <p:nvPr/>
        </p:nvSpPr>
        <p:spPr>
          <a:xfrm>
            <a:off x="3162042" y="943390"/>
            <a:ext cx="1317831" cy="936483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…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cxnSp>
        <p:nvCxnSpPr>
          <p:cNvPr id="79" name="直接连接符 78"/>
          <p:cNvCxnSpPr/>
          <p:nvPr/>
        </p:nvCxnSpPr>
        <p:spPr>
          <a:xfrm flipH="1">
            <a:off x="7141749" y="355600"/>
            <a:ext cx="45621" cy="6265928"/>
          </a:xfrm>
          <a:prstGeom prst="line">
            <a:avLst/>
          </a:prstGeom>
          <a:ln w="28575">
            <a:prstDash val="dashDot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81" name="文本框 80"/>
          <p:cNvSpPr txBox="1"/>
          <p:nvPr/>
        </p:nvSpPr>
        <p:spPr>
          <a:xfrm>
            <a:off x="6095997" y="5371025"/>
            <a:ext cx="82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offline</a:t>
            </a:r>
            <a:endParaRPr lang="zh-CN" altLang="en-US" dirty="0"/>
          </a:p>
        </p:txBody>
      </p:sp>
      <p:sp>
        <p:nvSpPr>
          <p:cNvPr id="82" name="文本框 81"/>
          <p:cNvSpPr txBox="1"/>
          <p:nvPr/>
        </p:nvSpPr>
        <p:spPr>
          <a:xfrm>
            <a:off x="7224523" y="5371025"/>
            <a:ext cx="82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online</a:t>
            </a:r>
            <a:endParaRPr lang="zh-CN" altLang="en-US" dirty="0"/>
          </a:p>
        </p:txBody>
      </p:sp>
      <p:sp>
        <p:nvSpPr>
          <p:cNvPr id="85" name="圆角矩形 84"/>
          <p:cNvSpPr/>
          <p:nvPr/>
        </p:nvSpPr>
        <p:spPr>
          <a:xfrm>
            <a:off x="8055070" y="1004939"/>
            <a:ext cx="1473200" cy="8001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&lt;e1</a:t>
            </a:r>
            <a:r>
              <a:rPr lang="en-US" altLang="zh-CN" sz="2400" dirty="0">
                <a:solidFill>
                  <a:schemeClr val="tx1"/>
                </a:solidFill>
              </a:rPr>
              <a:t>,</a:t>
            </a:r>
            <a:r>
              <a:rPr lang="en-US" altLang="zh-CN" sz="2400" dirty="0" smtClean="0">
                <a:solidFill>
                  <a:schemeClr val="tx1"/>
                </a:solidFill>
              </a:rPr>
              <a:t>e2&gt;</a:t>
            </a:r>
            <a:endParaRPr lang="zh-CN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94" name="圆角矩形 93"/>
          <p:cNvSpPr/>
          <p:nvPr/>
        </p:nvSpPr>
        <p:spPr>
          <a:xfrm>
            <a:off x="8057727" y="4604690"/>
            <a:ext cx="1473200" cy="551085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</a:rPr>
              <a:t>Relation Retrieval</a:t>
            </a:r>
            <a:endParaRPr lang="zh-CN" altLang="en-US" sz="2000" dirty="0" err="1">
              <a:solidFill>
                <a:schemeClr val="tx1"/>
              </a:solidFill>
            </a:endParaRPr>
          </a:p>
        </p:txBody>
      </p:sp>
      <p:cxnSp>
        <p:nvCxnSpPr>
          <p:cNvPr id="116" name="直接箭头连接符 115"/>
          <p:cNvCxnSpPr>
            <a:stCxn id="108" idx="2"/>
            <a:endCxn id="94" idx="0"/>
          </p:cNvCxnSpPr>
          <p:nvPr/>
        </p:nvCxnSpPr>
        <p:spPr>
          <a:xfrm>
            <a:off x="8785935" y="4346653"/>
            <a:ext cx="8392" cy="258037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7" name="肘形连接符 126"/>
          <p:cNvCxnSpPr>
            <a:stCxn id="97" idx="1"/>
            <a:endCxn id="128" idx="5"/>
          </p:cNvCxnSpPr>
          <p:nvPr/>
        </p:nvCxnSpPr>
        <p:spPr>
          <a:xfrm rot="16200000" flipV="1">
            <a:off x="2766645" y="2932802"/>
            <a:ext cx="1350168" cy="519525"/>
          </a:xfrm>
          <a:prstGeom prst="bentConnector4">
            <a:avLst>
              <a:gd name="adj1" fmla="val 39979"/>
              <a:gd name="adj2" fmla="val 170479"/>
            </a:avLst>
          </a:prstGeom>
          <a:ln w="28575">
            <a:prstDash val="sys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7420351" y="890257"/>
            <a:ext cx="193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4241872" y="2418753"/>
            <a:ext cx="193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2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9592440" y="2739585"/>
            <a:ext cx="255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2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97" name="流程图: 磁盘 96"/>
          <p:cNvSpPr/>
          <p:nvPr/>
        </p:nvSpPr>
        <p:spPr>
          <a:xfrm>
            <a:off x="3044410" y="3867649"/>
            <a:ext cx="1314161" cy="1084345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Probase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4705220" y="1226965"/>
            <a:ext cx="343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/>
              <a:t>…</a:t>
            </a:r>
            <a:endParaRPr lang="zh-CN" altLang="en-US" dirty="0"/>
          </a:p>
        </p:txBody>
      </p:sp>
      <p:cxnSp>
        <p:nvCxnSpPr>
          <p:cNvPr id="183" name="肘形连接符 182"/>
          <p:cNvCxnSpPr>
            <a:stCxn id="97" idx="4"/>
            <a:endCxn id="48" idx="5"/>
          </p:cNvCxnSpPr>
          <p:nvPr/>
        </p:nvCxnSpPr>
        <p:spPr>
          <a:xfrm flipV="1">
            <a:off x="4358571" y="2861374"/>
            <a:ext cx="2996225" cy="1548448"/>
          </a:xfrm>
          <a:prstGeom prst="bentConnector3">
            <a:avLst>
              <a:gd name="adj1" fmla="val 19482"/>
            </a:avLst>
          </a:prstGeom>
          <a:ln w="28575">
            <a:prstDash val="sysDash"/>
            <a:headEnd type="none" w="med" len="med"/>
            <a:tailEnd type="triangl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99" name="圆角矩形 198"/>
          <p:cNvSpPr/>
          <p:nvPr/>
        </p:nvSpPr>
        <p:spPr>
          <a:xfrm>
            <a:off x="8057727" y="5502279"/>
            <a:ext cx="1473200" cy="8001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P(a</a:t>
            </a:r>
            <a:r>
              <a:rPr lang="en-US" altLang="zh-CN" sz="2000" dirty="0" smtClean="0">
                <a:solidFill>
                  <a:schemeClr val="tx1"/>
                </a:solidFill>
              </a:rPr>
              <a:t>|&lt;e</a:t>
            </a:r>
            <a:r>
              <a:rPr lang="en-US" altLang="zh-CN" sz="2000" baseline="-25000" dirty="0" smtClean="0">
                <a:solidFill>
                  <a:schemeClr val="tx1"/>
                </a:solidFill>
              </a:rPr>
              <a:t>1</a:t>
            </a:r>
            <a:r>
              <a:rPr lang="en-US" altLang="zh-CN" sz="2000" dirty="0" smtClean="0">
                <a:solidFill>
                  <a:schemeClr val="tx1"/>
                </a:solidFill>
              </a:rPr>
              <a:t>,e</a:t>
            </a:r>
            <a:r>
              <a:rPr lang="en-US" altLang="zh-CN" sz="2000" baseline="-25000" dirty="0" smtClean="0">
                <a:solidFill>
                  <a:schemeClr val="tx1"/>
                </a:solidFill>
              </a:rPr>
              <a:t>2</a:t>
            </a:r>
            <a:r>
              <a:rPr lang="en-US" altLang="zh-CN" sz="2000" dirty="0">
                <a:solidFill>
                  <a:schemeClr val="tx1"/>
                </a:solidFill>
              </a:rPr>
              <a:t>&gt;)</a:t>
            </a:r>
            <a:endParaRPr lang="zh-CN" altLang="en-US" sz="2000" dirty="0" err="1">
              <a:solidFill>
                <a:schemeClr val="tx1"/>
              </a:solidFill>
            </a:endParaRPr>
          </a:p>
        </p:txBody>
      </p:sp>
      <p:cxnSp>
        <p:nvCxnSpPr>
          <p:cNvPr id="201" name="直接箭头连接符 200"/>
          <p:cNvCxnSpPr>
            <a:stCxn id="94" idx="2"/>
            <a:endCxn id="199" idx="0"/>
          </p:cNvCxnSpPr>
          <p:nvPr/>
        </p:nvCxnSpPr>
        <p:spPr>
          <a:xfrm>
            <a:off x="8794327" y="5155775"/>
            <a:ext cx="0" cy="346504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6209828" y="3540601"/>
            <a:ext cx="193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4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9800064" y="3787696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6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865412" y="4990526"/>
            <a:ext cx="18673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ERF: </a:t>
            </a:r>
            <a:r>
              <a:rPr lang="en-US" altLang="zh-CN" sz="1200" dirty="0"/>
              <a:t>E</a:t>
            </a:r>
            <a:r>
              <a:rPr lang="en-US" altLang="zh-CN" sz="1200" dirty="0" smtClean="0"/>
              <a:t>ntity </a:t>
            </a:r>
            <a:r>
              <a:rPr lang="en-US" altLang="zh-CN" sz="1200" dirty="0"/>
              <a:t>R</a:t>
            </a:r>
            <a:r>
              <a:rPr lang="en-US" altLang="zh-CN" sz="1200" dirty="0" smtClean="0"/>
              <a:t>elation Finder</a:t>
            </a:r>
            <a:endParaRPr lang="zh-CN" altLang="en-US" sz="1200" dirty="0"/>
          </a:p>
        </p:txBody>
      </p:sp>
      <p:cxnSp>
        <p:nvCxnSpPr>
          <p:cNvPr id="55" name="直接箭头连接符 54"/>
          <p:cNvCxnSpPr/>
          <p:nvPr/>
        </p:nvCxnSpPr>
        <p:spPr>
          <a:xfrm>
            <a:off x="5948869" y="2009050"/>
            <a:ext cx="7279" cy="269378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1" name="文本框 70"/>
          <p:cNvSpPr txBox="1"/>
          <p:nvPr/>
        </p:nvSpPr>
        <p:spPr>
          <a:xfrm>
            <a:off x="6804577" y="2206252"/>
            <a:ext cx="193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3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136" name="肘形连接符 135"/>
          <p:cNvCxnSpPr>
            <a:stCxn id="38" idx="4"/>
            <a:endCxn id="9" idx="0"/>
          </p:cNvCxnSpPr>
          <p:nvPr/>
        </p:nvCxnSpPr>
        <p:spPr>
          <a:xfrm rot="5400000">
            <a:off x="5796155" y="2908191"/>
            <a:ext cx="330118" cy="1951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8" name="肘形连接符 137"/>
          <p:cNvCxnSpPr>
            <a:stCxn id="128" idx="2"/>
            <a:endCxn id="38" idx="5"/>
          </p:cNvCxnSpPr>
          <p:nvPr/>
        </p:nvCxnSpPr>
        <p:spPr>
          <a:xfrm flipV="1">
            <a:off x="4237050" y="2511268"/>
            <a:ext cx="869744" cy="6213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pSp>
        <p:nvGrpSpPr>
          <p:cNvPr id="153" name="组合 152"/>
          <p:cNvGrpSpPr/>
          <p:nvPr/>
        </p:nvGrpSpPr>
        <p:grpSpPr>
          <a:xfrm rot="707521">
            <a:off x="6641623" y="4530337"/>
            <a:ext cx="1387808" cy="321209"/>
            <a:chOff x="6598572" y="1168400"/>
            <a:chExt cx="1034128" cy="347487"/>
          </a:xfrm>
        </p:grpSpPr>
        <p:sp>
          <p:nvSpPr>
            <p:cNvPr id="154" name="右箭头 153"/>
            <p:cNvSpPr/>
            <p:nvPr/>
          </p:nvSpPr>
          <p:spPr>
            <a:xfrm>
              <a:off x="6605845" y="1168400"/>
              <a:ext cx="1026855" cy="1693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55" name="右箭头 154"/>
            <p:cNvSpPr/>
            <p:nvPr/>
          </p:nvSpPr>
          <p:spPr>
            <a:xfrm rot="10800000">
              <a:off x="6598572" y="1346587"/>
              <a:ext cx="1026855" cy="1693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 dirty="0" smtClean="0">
                <a:solidFill>
                  <a:schemeClr val="tx1"/>
                </a:solidFill>
              </a:endParaRPr>
            </a:p>
          </p:txBody>
        </p:sp>
      </p:grpSp>
      <p:cxnSp>
        <p:nvCxnSpPr>
          <p:cNvPr id="158" name="肘形连接符 157"/>
          <p:cNvCxnSpPr>
            <a:stCxn id="85" idx="2"/>
            <a:endCxn id="48" idx="0"/>
          </p:cNvCxnSpPr>
          <p:nvPr/>
        </p:nvCxnSpPr>
        <p:spPr>
          <a:xfrm rot="5400000">
            <a:off x="7948881" y="1764676"/>
            <a:ext cx="802427" cy="883152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60" name="肘形连接符 159"/>
          <p:cNvCxnSpPr>
            <a:endCxn id="108" idx="0"/>
          </p:cNvCxnSpPr>
          <p:nvPr/>
        </p:nvCxnSpPr>
        <p:spPr>
          <a:xfrm rot="16200000" flipH="1">
            <a:off x="8000485" y="3019995"/>
            <a:ext cx="753506" cy="817393"/>
          </a:xfrm>
          <a:prstGeom prst="bentConnector3">
            <a:avLst/>
          </a:prstGeom>
          <a:ln w="28575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67" name="圆角矩形 166"/>
          <p:cNvSpPr/>
          <p:nvPr/>
        </p:nvSpPr>
        <p:spPr>
          <a:xfrm>
            <a:off x="8812557" y="2500659"/>
            <a:ext cx="1035105" cy="541208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</a:rPr>
              <a:t>s(c</a:t>
            </a:r>
            <a:r>
              <a:rPr lang="en-US" altLang="zh-CN" sz="2000" baseline="-25000" dirty="0" smtClean="0">
                <a:solidFill>
                  <a:schemeClr val="tx1"/>
                </a:solidFill>
              </a:rPr>
              <a:t>1</a:t>
            </a:r>
            <a:r>
              <a:rPr lang="en-US" altLang="zh-CN" sz="2000" dirty="0" smtClean="0">
                <a:solidFill>
                  <a:schemeClr val="tx1"/>
                </a:solidFill>
              </a:rPr>
              <a:t>,c</a:t>
            </a:r>
            <a:r>
              <a:rPr lang="en-US" altLang="zh-CN" sz="2000" baseline="-25000" dirty="0" smtClean="0">
                <a:solidFill>
                  <a:schemeClr val="tx1"/>
                </a:solidFill>
              </a:rPr>
              <a:t>2</a:t>
            </a:r>
            <a:r>
              <a:rPr lang="en-US" altLang="zh-CN" sz="2000" dirty="0" smtClean="0">
                <a:solidFill>
                  <a:schemeClr val="tx1"/>
                </a:solidFill>
              </a:rPr>
              <a:t>)</a:t>
            </a:r>
            <a:endParaRPr lang="zh-CN" altLang="en-US" sz="2000" dirty="0" smtClean="0">
              <a:solidFill>
                <a:schemeClr val="tx1"/>
              </a:solidFill>
            </a:endParaRPr>
          </a:p>
        </p:txBody>
      </p:sp>
      <p:grpSp>
        <p:nvGrpSpPr>
          <p:cNvPr id="91" name="组合 90"/>
          <p:cNvGrpSpPr/>
          <p:nvPr/>
        </p:nvGrpSpPr>
        <p:grpSpPr>
          <a:xfrm rot="20068408">
            <a:off x="6565080" y="3418858"/>
            <a:ext cx="2380512" cy="342410"/>
            <a:chOff x="6598572" y="1168400"/>
            <a:chExt cx="1034128" cy="347487"/>
          </a:xfrm>
        </p:grpSpPr>
        <p:sp>
          <p:nvSpPr>
            <p:cNvPr id="92" name="右箭头 91"/>
            <p:cNvSpPr/>
            <p:nvPr/>
          </p:nvSpPr>
          <p:spPr>
            <a:xfrm>
              <a:off x="6605845" y="1168400"/>
              <a:ext cx="1026855" cy="1693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93" name="右箭头 92"/>
            <p:cNvSpPr/>
            <p:nvPr/>
          </p:nvSpPr>
          <p:spPr>
            <a:xfrm rot="10800000">
              <a:off x="6598572" y="1346587"/>
              <a:ext cx="1026855" cy="1693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 dirty="0" smtClean="0">
                <a:solidFill>
                  <a:schemeClr val="tx1"/>
                </a:solidFill>
              </a:endParaRPr>
            </a:p>
          </p:txBody>
        </p:sp>
      </p:grpSp>
      <p:cxnSp>
        <p:nvCxnSpPr>
          <p:cNvPr id="168" name="肘形连接符 167"/>
          <p:cNvCxnSpPr>
            <a:stCxn id="167" idx="2"/>
            <a:endCxn id="108" idx="0"/>
          </p:cNvCxnSpPr>
          <p:nvPr/>
        </p:nvCxnSpPr>
        <p:spPr>
          <a:xfrm rot="5400000">
            <a:off x="8676234" y="3151569"/>
            <a:ext cx="763578" cy="544175"/>
          </a:xfrm>
          <a:prstGeom prst="bentConnector3">
            <a:avLst/>
          </a:prstGeom>
          <a:ln w="28575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92" name="直接箭头连接符 191"/>
          <p:cNvCxnSpPr>
            <a:endCxn id="128" idx="0"/>
          </p:cNvCxnSpPr>
          <p:nvPr/>
        </p:nvCxnSpPr>
        <p:spPr>
          <a:xfrm>
            <a:off x="3699480" y="1932809"/>
            <a:ext cx="10028" cy="314068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08" name="圆角矩形 107"/>
          <p:cNvSpPr/>
          <p:nvPr/>
        </p:nvSpPr>
        <p:spPr>
          <a:xfrm>
            <a:off x="7691899" y="3805445"/>
            <a:ext cx="2188071" cy="541208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P(&lt;c</a:t>
            </a:r>
            <a:r>
              <a:rPr lang="en-US" altLang="zh-CN" baseline="-25000" dirty="0">
                <a:solidFill>
                  <a:schemeClr val="tx1"/>
                </a:solidFill>
              </a:rPr>
              <a:t>1</a:t>
            </a:r>
            <a:r>
              <a:rPr lang="en-US" altLang="zh-CN" dirty="0">
                <a:solidFill>
                  <a:schemeClr val="tx1"/>
                </a:solidFill>
              </a:rPr>
              <a:t>,c</a:t>
            </a:r>
            <a:r>
              <a:rPr lang="en-US" altLang="zh-CN" baseline="-25000" dirty="0">
                <a:solidFill>
                  <a:schemeClr val="tx1"/>
                </a:solidFill>
              </a:rPr>
              <a:t>2</a:t>
            </a:r>
            <a:r>
              <a:rPr lang="en-US" altLang="zh-CN" dirty="0">
                <a:solidFill>
                  <a:schemeClr val="tx1"/>
                </a:solidFill>
              </a:rPr>
              <a:t>&gt;|&lt;e</a:t>
            </a:r>
            <a:r>
              <a:rPr lang="en-US" altLang="zh-CN" baseline="-25000" dirty="0">
                <a:solidFill>
                  <a:schemeClr val="tx1"/>
                </a:solidFill>
              </a:rPr>
              <a:t>1</a:t>
            </a:r>
            <a:r>
              <a:rPr lang="en-US" altLang="zh-CN" dirty="0">
                <a:solidFill>
                  <a:schemeClr val="tx1"/>
                </a:solidFill>
              </a:rPr>
              <a:t>,e</a:t>
            </a:r>
            <a:r>
              <a:rPr lang="en-US" altLang="zh-CN" baseline="-25000" dirty="0">
                <a:solidFill>
                  <a:schemeClr val="tx1"/>
                </a:solidFill>
              </a:rPr>
              <a:t>2</a:t>
            </a:r>
            <a:r>
              <a:rPr lang="en-US" altLang="zh-CN" dirty="0">
                <a:solidFill>
                  <a:schemeClr val="tx1"/>
                </a:solidFill>
              </a:rPr>
              <a:t>&gt;)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8" name="平行四边形 47"/>
          <p:cNvSpPr/>
          <p:nvPr/>
        </p:nvSpPr>
        <p:spPr>
          <a:xfrm>
            <a:off x="7291319" y="2607466"/>
            <a:ext cx="1234397" cy="507816"/>
          </a:xfrm>
          <a:prstGeom prst="parallelogram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Prob ReCalc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233" name="文本框 232"/>
          <p:cNvSpPr txBox="1"/>
          <p:nvPr/>
        </p:nvSpPr>
        <p:spPr>
          <a:xfrm>
            <a:off x="8462784" y="2508560"/>
            <a:ext cx="193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2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43" name="下箭头 242"/>
          <p:cNvSpPr/>
          <p:nvPr/>
        </p:nvSpPr>
        <p:spPr>
          <a:xfrm>
            <a:off x="5919560" y="3567492"/>
            <a:ext cx="176437" cy="237953"/>
          </a:xfrm>
          <a:prstGeom prst="downArrow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0" dirty="0" smtClean="0">
              <a:solidFill>
                <a:schemeClr val="tx1"/>
              </a:solidFill>
            </a:endParaRPr>
          </a:p>
        </p:txBody>
      </p:sp>
      <p:sp>
        <p:nvSpPr>
          <p:cNvPr id="240" name="矩形 239"/>
          <p:cNvSpPr/>
          <p:nvPr/>
        </p:nvSpPr>
        <p:spPr>
          <a:xfrm>
            <a:off x="9781540" y="2420426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5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41" name="矩形 240"/>
          <p:cNvSpPr/>
          <p:nvPr/>
        </p:nvSpPr>
        <p:spPr>
          <a:xfrm>
            <a:off x="9487208" y="4522408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7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5239822" y="3074225"/>
            <a:ext cx="1440831" cy="482133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</a:rPr>
              <a:t>P(&lt;c</a:t>
            </a:r>
            <a:r>
              <a:rPr lang="en-US" altLang="zh-CN" sz="2000" baseline="-25000" dirty="0" smtClean="0">
                <a:solidFill>
                  <a:schemeClr val="tx1"/>
                </a:solidFill>
              </a:rPr>
              <a:t>1</a:t>
            </a:r>
            <a:r>
              <a:rPr lang="en-US" altLang="zh-CN" sz="2000" dirty="0" smtClean="0">
                <a:solidFill>
                  <a:schemeClr val="tx1"/>
                </a:solidFill>
              </a:rPr>
              <a:t>,c</a:t>
            </a:r>
            <a:r>
              <a:rPr lang="en-US" altLang="zh-CN" sz="2000" baseline="-25000" dirty="0" smtClean="0">
                <a:solidFill>
                  <a:schemeClr val="tx1"/>
                </a:solidFill>
              </a:rPr>
              <a:t>2</a:t>
            </a:r>
            <a:r>
              <a:rPr lang="en-US" altLang="zh-CN" sz="2000" dirty="0" smtClean="0">
                <a:solidFill>
                  <a:schemeClr val="tx1"/>
                </a:solidFill>
              </a:rPr>
              <a:t>&gt;,a)</a:t>
            </a:r>
            <a:endParaRPr lang="zh-CN" altLang="en-US" sz="2000" dirty="0" err="1" smtClean="0">
              <a:solidFill>
                <a:schemeClr val="tx1"/>
              </a:solidFill>
            </a:endParaRPr>
          </a:p>
        </p:txBody>
      </p:sp>
      <p:sp>
        <p:nvSpPr>
          <p:cNvPr id="7" name="流程图: 磁盘 6"/>
          <p:cNvSpPr/>
          <p:nvPr/>
        </p:nvSpPr>
        <p:spPr>
          <a:xfrm>
            <a:off x="5260027" y="3815090"/>
            <a:ext cx="1400419" cy="1082034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</a:rPr>
              <a:t>Concept Relation DB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5123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2514599" y="2217102"/>
            <a:ext cx="7459881" cy="3037579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  <a:prstDash val="lgDash"/>
          </a:ln>
          <a:effec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0" dirty="0" smtClean="0">
              <a:solidFill>
                <a:schemeClr val="tx1"/>
              </a:solidFill>
            </a:endParaRPr>
          </a:p>
        </p:txBody>
      </p:sp>
      <p:sp>
        <p:nvSpPr>
          <p:cNvPr id="128" name="平行四边形 127"/>
          <p:cNvSpPr/>
          <p:nvPr/>
        </p:nvSpPr>
        <p:spPr>
          <a:xfrm>
            <a:off x="2868708" y="3128139"/>
            <a:ext cx="1190386" cy="541208"/>
          </a:xfrm>
          <a:prstGeom prst="parallelogram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</a:rPr>
              <a:t>Prob ReCalc</a:t>
            </a:r>
            <a:endParaRPr lang="zh-CN" altLang="en-US" sz="2000" dirty="0" smtClean="0">
              <a:solidFill>
                <a:schemeClr val="tx1"/>
              </a:solidFill>
            </a:endParaRPr>
          </a:p>
        </p:txBody>
      </p:sp>
      <p:sp>
        <p:nvSpPr>
          <p:cNvPr id="48" name="平行四边形 47"/>
          <p:cNvSpPr/>
          <p:nvPr/>
        </p:nvSpPr>
        <p:spPr>
          <a:xfrm>
            <a:off x="7339936" y="2366838"/>
            <a:ext cx="1234397" cy="507816"/>
          </a:xfrm>
          <a:prstGeom prst="parallelogram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Prob ReCalc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38" name="平行四边形 37"/>
          <p:cNvSpPr/>
          <p:nvPr/>
        </p:nvSpPr>
        <p:spPr>
          <a:xfrm>
            <a:off x="2654300" y="2492249"/>
            <a:ext cx="1474355" cy="465679"/>
          </a:xfrm>
          <a:prstGeom prst="parallelogram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</a:rPr>
              <a:t>ConcSim</a:t>
            </a:r>
            <a:endParaRPr lang="zh-CN" altLang="en-US" sz="2000" dirty="0" smtClean="0">
              <a:solidFill>
                <a:schemeClr val="tx1"/>
              </a:solidFill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2791052" y="677634"/>
            <a:ext cx="4212551" cy="132013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0" dirty="0" smtClean="0">
              <a:solidFill>
                <a:schemeClr val="tx1"/>
              </a:solidFill>
            </a:endParaRPr>
          </a:p>
        </p:txBody>
      </p:sp>
      <p:grpSp>
        <p:nvGrpSpPr>
          <p:cNvPr id="90" name="组合 89"/>
          <p:cNvGrpSpPr/>
          <p:nvPr/>
        </p:nvGrpSpPr>
        <p:grpSpPr>
          <a:xfrm>
            <a:off x="6598572" y="1168400"/>
            <a:ext cx="1267940" cy="347487"/>
            <a:chOff x="6598572" y="1168400"/>
            <a:chExt cx="1034128" cy="347487"/>
          </a:xfrm>
        </p:grpSpPr>
        <p:sp>
          <p:nvSpPr>
            <p:cNvPr id="88" name="右箭头 87"/>
            <p:cNvSpPr/>
            <p:nvPr/>
          </p:nvSpPr>
          <p:spPr>
            <a:xfrm>
              <a:off x="6605845" y="1168400"/>
              <a:ext cx="1026855" cy="1693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89" name="右箭头 88"/>
            <p:cNvSpPr/>
            <p:nvPr/>
          </p:nvSpPr>
          <p:spPr>
            <a:xfrm rot="10800000">
              <a:off x="6598572" y="1346587"/>
              <a:ext cx="1026855" cy="1693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4" name="流程图: 磁盘 3"/>
          <p:cNvSpPr/>
          <p:nvPr/>
        </p:nvSpPr>
        <p:spPr>
          <a:xfrm>
            <a:off x="5262480" y="987094"/>
            <a:ext cx="1314161" cy="892779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DBpedia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流程图: 磁盘 4"/>
          <p:cNvSpPr/>
          <p:nvPr/>
        </p:nvSpPr>
        <p:spPr>
          <a:xfrm>
            <a:off x="3162042" y="943390"/>
            <a:ext cx="1317831" cy="936483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…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7" name="流程图: 磁盘 6"/>
          <p:cNvSpPr/>
          <p:nvPr/>
        </p:nvSpPr>
        <p:spPr>
          <a:xfrm>
            <a:off x="5465039" y="3625853"/>
            <a:ext cx="1400419" cy="1082034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</a:rPr>
              <a:t>Concept Relation DB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5443513" y="2873116"/>
            <a:ext cx="1440831" cy="482133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</a:rPr>
              <a:t>P(&lt;c</a:t>
            </a:r>
            <a:r>
              <a:rPr lang="en-US" altLang="zh-CN" sz="2000" baseline="-25000" dirty="0" smtClean="0">
                <a:solidFill>
                  <a:schemeClr val="tx1"/>
                </a:solidFill>
              </a:rPr>
              <a:t>1</a:t>
            </a:r>
            <a:r>
              <a:rPr lang="en-US" altLang="zh-CN" sz="2000" dirty="0" smtClean="0">
                <a:solidFill>
                  <a:schemeClr val="tx1"/>
                </a:solidFill>
              </a:rPr>
              <a:t>,c</a:t>
            </a:r>
            <a:r>
              <a:rPr lang="en-US" altLang="zh-CN" sz="2000" baseline="-25000" dirty="0" smtClean="0">
                <a:solidFill>
                  <a:schemeClr val="tx1"/>
                </a:solidFill>
              </a:rPr>
              <a:t>2</a:t>
            </a:r>
            <a:r>
              <a:rPr lang="en-US" altLang="zh-CN" sz="2000" dirty="0" smtClean="0">
                <a:solidFill>
                  <a:schemeClr val="tx1"/>
                </a:solidFill>
              </a:rPr>
              <a:t>&gt;,a)</a:t>
            </a:r>
            <a:endParaRPr lang="zh-CN" altLang="en-US" sz="2000" dirty="0" err="1" smtClean="0">
              <a:solidFill>
                <a:schemeClr val="tx1"/>
              </a:solidFill>
            </a:endParaRPr>
          </a:p>
        </p:txBody>
      </p:sp>
      <p:cxnSp>
        <p:nvCxnSpPr>
          <p:cNvPr id="32" name="肘形连接符 31"/>
          <p:cNvCxnSpPr>
            <a:stCxn id="9" idx="2"/>
            <a:endCxn id="7" idx="1"/>
          </p:cNvCxnSpPr>
          <p:nvPr/>
        </p:nvCxnSpPr>
        <p:spPr>
          <a:xfrm rot="16200000" flipH="1">
            <a:off x="6029287" y="3489891"/>
            <a:ext cx="270604" cy="1320"/>
          </a:xfrm>
          <a:prstGeom prst="bentConnector3">
            <a:avLst/>
          </a:prstGeom>
          <a:ln w="28575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9" name="直接连接符 78"/>
          <p:cNvCxnSpPr/>
          <p:nvPr/>
        </p:nvCxnSpPr>
        <p:spPr>
          <a:xfrm flipH="1">
            <a:off x="7141749" y="355600"/>
            <a:ext cx="45621" cy="6265928"/>
          </a:xfrm>
          <a:prstGeom prst="line">
            <a:avLst/>
          </a:prstGeom>
          <a:ln w="28575">
            <a:prstDash val="dashDot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81" name="文本框 80"/>
          <p:cNvSpPr txBox="1"/>
          <p:nvPr/>
        </p:nvSpPr>
        <p:spPr>
          <a:xfrm>
            <a:off x="6095997" y="5371025"/>
            <a:ext cx="82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offline</a:t>
            </a:r>
            <a:endParaRPr lang="zh-CN" altLang="en-US" dirty="0"/>
          </a:p>
        </p:txBody>
      </p:sp>
      <p:sp>
        <p:nvSpPr>
          <p:cNvPr id="82" name="文本框 81"/>
          <p:cNvSpPr txBox="1"/>
          <p:nvPr/>
        </p:nvSpPr>
        <p:spPr>
          <a:xfrm>
            <a:off x="7224523" y="5371025"/>
            <a:ext cx="82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online</a:t>
            </a:r>
            <a:endParaRPr lang="zh-CN" altLang="en-US" dirty="0"/>
          </a:p>
        </p:txBody>
      </p:sp>
      <p:sp>
        <p:nvSpPr>
          <p:cNvPr id="85" name="圆角矩形 84"/>
          <p:cNvSpPr/>
          <p:nvPr/>
        </p:nvSpPr>
        <p:spPr>
          <a:xfrm>
            <a:off x="8055070" y="1004939"/>
            <a:ext cx="1473200" cy="8001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&lt;e1</a:t>
            </a:r>
            <a:r>
              <a:rPr lang="en-US" altLang="zh-CN" sz="2400" dirty="0">
                <a:solidFill>
                  <a:schemeClr val="tx1"/>
                </a:solidFill>
              </a:rPr>
              <a:t>,</a:t>
            </a:r>
            <a:r>
              <a:rPr lang="en-US" altLang="zh-CN" sz="2400" dirty="0" smtClean="0">
                <a:solidFill>
                  <a:schemeClr val="tx1"/>
                </a:solidFill>
              </a:rPr>
              <a:t>e2&gt;</a:t>
            </a:r>
            <a:endParaRPr lang="zh-CN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94" name="圆角矩形 93"/>
          <p:cNvSpPr/>
          <p:nvPr/>
        </p:nvSpPr>
        <p:spPr>
          <a:xfrm>
            <a:off x="8057727" y="4355676"/>
            <a:ext cx="1473200" cy="8001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P(a|&lt;c</a:t>
            </a:r>
            <a:r>
              <a:rPr lang="en-US" altLang="zh-CN" sz="2000" baseline="-25000" dirty="0">
                <a:solidFill>
                  <a:schemeClr val="tx1"/>
                </a:solidFill>
              </a:rPr>
              <a:t>1</a:t>
            </a:r>
            <a:r>
              <a:rPr lang="en-US" altLang="zh-CN" sz="2000" dirty="0">
                <a:solidFill>
                  <a:schemeClr val="tx1"/>
                </a:solidFill>
              </a:rPr>
              <a:t>,c</a:t>
            </a:r>
            <a:r>
              <a:rPr lang="en-US" altLang="zh-CN" sz="2000" baseline="-25000" dirty="0">
                <a:solidFill>
                  <a:schemeClr val="tx1"/>
                </a:solidFill>
              </a:rPr>
              <a:t>2</a:t>
            </a:r>
            <a:r>
              <a:rPr lang="en-US" altLang="zh-CN" sz="2000" dirty="0">
                <a:solidFill>
                  <a:schemeClr val="tx1"/>
                </a:solidFill>
              </a:rPr>
              <a:t>&gt;)</a:t>
            </a:r>
            <a:endParaRPr lang="zh-CN" altLang="en-US" sz="2000" dirty="0" err="1">
              <a:solidFill>
                <a:schemeClr val="tx1"/>
              </a:solidFill>
            </a:endParaRPr>
          </a:p>
        </p:txBody>
      </p:sp>
      <p:sp>
        <p:nvSpPr>
          <p:cNvPr id="108" name="圆角矩形 107"/>
          <p:cNvSpPr/>
          <p:nvPr/>
        </p:nvSpPr>
        <p:spPr>
          <a:xfrm>
            <a:off x="7681578" y="3628160"/>
            <a:ext cx="2188071" cy="541208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P(&lt;c</a:t>
            </a:r>
            <a:r>
              <a:rPr lang="en-US" altLang="zh-CN" baseline="-25000" dirty="0">
                <a:solidFill>
                  <a:schemeClr val="tx1"/>
                </a:solidFill>
              </a:rPr>
              <a:t>1</a:t>
            </a:r>
            <a:r>
              <a:rPr lang="en-US" altLang="zh-CN" dirty="0">
                <a:solidFill>
                  <a:schemeClr val="tx1"/>
                </a:solidFill>
              </a:rPr>
              <a:t>,c</a:t>
            </a:r>
            <a:r>
              <a:rPr lang="en-US" altLang="zh-CN" baseline="-25000" dirty="0">
                <a:solidFill>
                  <a:schemeClr val="tx1"/>
                </a:solidFill>
              </a:rPr>
              <a:t>2</a:t>
            </a:r>
            <a:r>
              <a:rPr lang="en-US" altLang="zh-CN" dirty="0">
                <a:solidFill>
                  <a:schemeClr val="tx1"/>
                </a:solidFill>
              </a:rPr>
              <a:t>&gt;|&lt;e</a:t>
            </a:r>
            <a:r>
              <a:rPr lang="en-US" altLang="zh-CN" baseline="-25000" dirty="0">
                <a:solidFill>
                  <a:schemeClr val="tx1"/>
                </a:solidFill>
              </a:rPr>
              <a:t>1</a:t>
            </a:r>
            <a:r>
              <a:rPr lang="en-US" altLang="zh-CN" dirty="0">
                <a:solidFill>
                  <a:schemeClr val="tx1"/>
                </a:solidFill>
              </a:rPr>
              <a:t>,e</a:t>
            </a:r>
            <a:r>
              <a:rPr lang="en-US" altLang="zh-CN" baseline="-25000" dirty="0">
                <a:solidFill>
                  <a:schemeClr val="tx1"/>
                </a:solidFill>
              </a:rPr>
              <a:t>2</a:t>
            </a:r>
            <a:r>
              <a:rPr lang="en-US" altLang="zh-CN" dirty="0">
                <a:solidFill>
                  <a:schemeClr val="tx1"/>
                </a:solidFill>
              </a:rPr>
              <a:t>&gt;)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16" name="直接箭头连接符 115"/>
          <p:cNvCxnSpPr>
            <a:stCxn id="108" idx="2"/>
            <a:endCxn id="94" idx="0"/>
          </p:cNvCxnSpPr>
          <p:nvPr/>
        </p:nvCxnSpPr>
        <p:spPr>
          <a:xfrm>
            <a:off x="8775614" y="4169368"/>
            <a:ext cx="18713" cy="186308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7" name="肘形连接符 126"/>
          <p:cNvCxnSpPr>
            <a:stCxn id="97" idx="1"/>
          </p:cNvCxnSpPr>
          <p:nvPr/>
        </p:nvCxnSpPr>
        <p:spPr>
          <a:xfrm rot="16200000" flipV="1">
            <a:off x="3098538" y="3264695"/>
            <a:ext cx="468906" cy="737001"/>
          </a:xfrm>
          <a:prstGeom prst="bentConnector4">
            <a:avLst>
              <a:gd name="adj1" fmla="val 21145"/>
              <a:gd name="adj2" fmla="val 125848"/>
            </a:avLst>
          </a:prstGeom>
          <a:ln w="28575">
            <a:prstDash val="sys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7202733" y="966333"/>
            <a:ext cx="193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3898344" y="3499458"/>
            <a:ext cx="193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2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9592440" y="2739585"/>
            <a:ext cx="255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2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97" name="流程图: 磁盘 96"/>
          <p:cNvSpPr/>
          <p:nvPr/>
        </p:nvSpPr>
        <p:spPr>
          <a:xfrm>
            <a:off x="3044410" y="3867649"/>
            <a:ext cx="1314161" cy="1084345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Probase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4705220" y="1226965"/>
            <a:ext cx="343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/>
              <a:t>…</a:t>
            </a:r>
            <a:endParaRPr lang="zh-CN" altLang="en-US" dirty="0"/>
          </a:p>
        </p:txBody>
      </p:sp>
      <p:cxnSp>
        <p:nvCxnSpPr>
          <p:cNvPr id="183" name="肘形连接符 182"/>
          <p:cNvCxnSpPr>
            <a:stCxn id="97" idx="4"/>
            <a:endCxn id="48" idx="5"/>
          </p:cNvCxnSpPr>
          <p:nvPr/>
        </p:nvCxnSpPr>
        <p:spPr>
          <a:xfrm flipV="1">
            <a:off x="4358571" y="2620746"/>
            <a:ext cx="3044842" cy="1789076"/>
          </a:xfrm>
          <a:prstGeom prst="bentConnector3">
            <a:avLst>
              <a:gd name="adj1" fmla="val 22471"/>
            </a:avLst>
          </a:prstGeom>
          <a:ln w="28575">
            <a:prstDash val="sysDash"/>
            <a:headEnd type="none" w="med" len="med"/>
            <a:tailEnd type="triangl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99" name="圆角矩形 198"/>
          <p:cNvSpPr/>
          <p:nvPr/>
        </p:nvSpPr>
        <p:spPr>
          <a:xfrm>
            <a:off x="8057727" y="5502279"/>
            <a:ext cx="1473200" cy="8001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P(a</a:t>
            </a:r>
            <a:r>
              <a:rPr lang="en-US" altLang="zh-CN" sz="2000" dirty="0" smtClean="0">
                <a:solidFill>
                  <a:schemeClr val="tx1"/>
                </a:solidFill>
              </a:rPr>
              <a:t>|&lt;e</a:t>
            </a:r>
            <a:r>
              <a:rPr lang="en-US" altLang="zh-CN" sz="2000" baseline="-25000" dirty="0" smtClean="0">
                <a:solidFill>
                  <a:schemeClr val="tx1"/>
                </a:solidFill>
              </a:rPr>
              <a:t>1</a:t>
            </a:r>
            <a:r>
              <a:rPr lang="en-US" altLang="zh-CN" sz="2000" dirty="0" smtClean="0">
                <a:solidFill>
                  <a:schemeClr val="tx1"/>
                </a:solidFill>
              </a:rPr>
              <a:t>,e</a:t>
            </a:r>
            <a:r>
              <a:rPr lang="en-US" altLang="zh-CN" sz="2000" baseline="-25000" dirty="0" smtClean="0">
                <a:solidFill>
                  <a:schemeClr val="tx1"/>
                </a:solidFill>
              </a:rPr>
              <a:t>2</a:t>
            </a:r>
            <a:r>
              <a:rPr lang="en-US" altLang="zh-CN" sz="2000" dirty="0">
                <a:solidFill>
                  <a:schemeClr val="tx1"/>
                </a:solidFill>
              </a:rPr>
              <a:t>&gt;)</a:t>
            </a:r>
            <a:endParaRPr lang="zh-CN" altLang="en-US" sz="2000" dirty="0" err="1">
              <a:solidFill>
                <a:schemeClr val="tx1"/>
              </a:solidFill>
            </a:endParaRPr>
          </a:p>
        </p:txBody>
      </p:sp>
      <p:cxnSp>
        <p:nvCxnSpPr>
          <p:cNvPr id="201" name="直接箭头连接符 200"/>
          <p:cNvCxnSpPr>
            <a:stCxn id="94" idx="2"/>
            <a:endCxn id="199" idx="0"/>
          </p:cNvCxnSpPr>
          <p:nvPr/>
        </p:nvCxnSpPr>
        <p:spPr>
          <a:xfrm>
            <a:off x="8794327" y="5155776"/>
            <a:ext cx="0" cy="346503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6428310" y="4663963"/>
            <a:ext cx="193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4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9428319" y="5387747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5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866571" y="5050971"/>
            <a:ext cx="18673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ERF: </a:t>
            </a:r>
            <a:r>
              <a:rPr lang="en-US" altLang="zh-CN" sz="1200" dirty="0"/>
              <a:t>E</a:t>
            </a:r>
            <a:r>
              <a:rPr lang="en-US" altLang="zh-CN" sz="1200" dirty="0" smtClean="0"/>
              <a:t>ntity </a:t>
            </a:r>
            <a:r>
              <a:rPr lang="en-US" altLang="zh-CN" sz="1200" dirty="0"/>
              <a:t>R</a:t>
            </a:r>
            <a:r>
              <a:rPr lang="en-US" altLang="zh-CN" sz="1200" dirty="0" smtClean="0"/>
              <a:t>elation Finder</a:t>
            </a:r>
            <a:endParaRPr lang="zh-CN" altLang="en-US" sz="1200" dirty="0"/>
          </a:p>
        </p:txBody>
      </p:sp>
      <p:cxnSp>
        <p:nvCxnSpPr>
          <p:cNvPr id="55" name="直接箭头连接符 54"/>
          <p:cNvCxnSpPr>
            <a:endCxn id="38" idx="1"/>
          </p:cNvCxnSpPr>
          <p:nvPr/>
        </p:nvCxnSpPr>
        <p:spPr>
          <a:xfrm flipH="1">
            <a:off x="3449687" y="1997765"/>
            <a:ext cx="2173" cy="494484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1" name="文本框 70"/>
          <p:cNvSpPr txBox="1"/>
          <p:nvPr/>
        </p:nvSpPr>
        <p:spPr>
          <a:xfrm>
            <a:off x="3932977" y="2312637"/>
            <a:ext cx="193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3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6834141" y="2244113"/>
            <a:ext cx="193041" cy="3343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4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136" name="肘形连接符 135"/>
          <p:cNvCxnSpPr>
            <a:stCxn id="38" idx="2"/>
            <a:endCxn id="9" idx="0"/>
          </p:cNvCxnSpPr>
          <p:nvPr/>
        </p:nvCxnSpPr>
        <p:spPr>
          <a:xfrm>
            <a:off x="4070445" y="2725089"/>
            <a:ext cx="2093484" cy="148027"/>
          </a:xfrm>
          <a:prstGeom prst="bentConnector2">
            <a:avLst/>
          </a:prstGeom>
          <a:ln w="28575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8" name="肘形连接符 137"/>
          <p:cNvCxnSpPr>
            <a:stCxn id="128" idx="2"/>
            <a:endCxn id="9" idx="1"/>
          </p:cNvCxnSpPr>
          <p:nvPr/>
        </p:nvCxnSpPr>
        <p:spPr>
          <a:xfrm flipV="1">
            <a:off x="3991443" y="3114183"/>
            <a:ext cx="1452070" cy="284560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pSp>
        <p:nvGrpSpPr>
          <p:cNvPr id="153" name="组合 152"/>
          <p:cNvGrpSpPr/>
          <p:nvPr/>
        </p:nvGrpSpPr>
        <p:grpSpPr>
          <a:xfrm rot="707521">
            <a:off x="6871422" y="4423063"/>
            <a:ext cx="1155285" cy="347487"/>
            <a:chOff x="6598572" y="1168400"/>
            <a:chExt cx="1034128" cy="347487"/>
          </a:xfrm>
        </p:grpSpPr>
        <p:sp>
          <p:nvSpPr>
            <p:cNvPr id="154" name="右箭头 153"/>
            <p:cNvSpPr/>
            <p:nvPr/>
          </p:nvSpPr>
          <p:spPr>
            <a:xfrm>
              <a:off x="6605845" y="1168400"/>
              <a:ext cx="1026855" cy="1693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55" name="右箭头 154"/>
            <p:cNvSpPr/>
            <p:nvPr/>
          </p:nvSpPr>
          <p:spPr>
            <a:xfrm rot="10800000">
              <a:off x="6598572" y="1346587"/>
              <a:ext cx="1026855" cy="1693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 dirty="0" smtClean="0">
                <a:solidFill>
                  <a:schemeClr val="tx1"/>
                </a:solidFill>
              </a:endParaRPr>
            </a:p>
          </p:txBody>
        </p:sp>
      </p:grpSp>
      <p:cxnSp>
        <p:nvCxnSpPr>
          <p:cNvPr id="158" name="肘形连接符 157"/>
          <p:cNvCxnSpPr>
            <a:stCxn id="85" idx="2"/>
            <a:endCxn id="48" idx="0"/>
          </p:cNvCxnSpPr>
          <p:nvPr/>
        </p:nvCxnSpPr>
        <p:spPr>
          <a:xfrm rot="5400000">
            <a:off x="8093504" y="1668671"/>
            <a:ext cx="561799" cy="834535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60" name="肘形连接符 159"/>
          <p:cNvCxnSpPr>
            <a:endCxn id="108" idx="0"/>
          </p:cNvCxnSpPr>
          <p:nvPr/>
        </p:nvCxnSpPr>
        <p:spPr>
          <a:xfrm rot="16200000" flipH="1">
            <a:off x="7990164" y="2842710"/>
            <a:ext cx="753506" cy="817393"/>
          </a:xfrm>
          <a:prstGeom prst="bentConnector3">
            <a:avLst/>
          </a:prstGeom>
          <a:ln w="28575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67" name="圆角矩形 166"/>
          <p:cNvSpPr/>
          <p:nvPr/>
        </p:nvSpPr>
        <p:spPr>
          <a:xfrm>
            <a:off x="8676145" y="2333446"/>
            <a:ext cx="1035105" cy="541208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</a:rPr>
              <a:t>s(c</a:t>
            </a:r>
            <a:r>
              <a:rPr lang="en-US" altLang="zh-CN" sz="2000" baseline="-25000" dirty="0" smtClean="0">
                <a:solidFill>
                  <a:schemeClr val="tx1"/>
                </a:solidFill>
              </a:rPr>
              <a:t>1</a:t>
            </a:r>
            <a:r>
              <a:rPr lang="en-US" altLang="zh-CN" sz="2000" dirty="0" smtClean="0">
                <a:solidFill>
                  <a:schemeClr val="tx1"/>
                </a:solidFill>
              </a:rPr>
              <a:t>,c</a:t>
            </a:r>
            <a:r>
              <a:rPr lang="en-US" altLang="zh-CN" sz="2000" baseline="-25000" dirty="0" smtClean="0">
                <a:solidFill>
                  <a:schemeClr val="tx1"/>
                </a:solidFill>
              </a:rPr>
              <a:t>2</a:t>
            </a:r>
            <a:r>
              <a:rPr lang="en-US" altLang="zh-CN" sz="2000" dirty="0" smtClean="0">
                <a:solidFill>
                  <a:schemeClr val="tx1"/>
                </a:solidFill>
              </a:rPr>
              <a:t>)</a:t>
            </a:r>
            <a:endParaRPr lang="zh-CN" altLang="en-US" sz="2000" dirty="0" smtClean="0">
              <a:solidFill>
                <a:schemeClr val="tx1"/>
              </a:solidFill>
            </a:endParaRPr>
          </a:p>
        </p:txBody>
      </p:sp>
      <p:grpSp>
        <p:nvGrpSpPr>
          <p:cNvPr id="91" name="组合 90"/>
          <p:cNvGrpSpPr/>
          <p:nvPr/>
        </p:nvGrpSpPr>
        <p:grpSpPr>
          <a:xfrm rot="19953116">
            <a:off x="6775758" y="3233964"/>
            <a:ext cx="2048917" cy="304809"/>
            <a:chOff x="6598572" y="1168400"/>
            <a:chExt cx="1034128" cy="347487"/>
          </a:xfrm>
        </p:grpSpPr>
        <p:sp>
          <p:nvSpPr>
            <p:cNvPr id="92" name="右箭头 91"/>
            <p:cNvSpPr/>
            <p:nvPr/>
          </p:nvSpPr>
          <p:spPr>
            <a:xfrm>
              <a:off x="6605845" y="1168400"/>
              <a:ext cx="1026855" cy="1693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93" name="右箭头 92"/>
            <p:cNvSpPr/>
            <p:nvPr/>
          </p:nvSpPr>
          <p:spPr>
            <a:xfrm rot="10800000">
              <a:off x="6598572" y="1346587"/>
              <a:ext cx="1026855" cy="1693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 dirty="0" smtClean="0">
                <a:solidFill>
                  <a:schemeClr val="tx1"/>
                </a:solidFill>
              </a:endParaRPr>
            </a:p>
          </p:txBody>
        </p:sp>
      </p:grpSp>
      <p:cxnSp>
        <p:nvCxnSpPr>
          <p:cNvPr id="168" name="肘形连接符 167"/>
          <p:cNvCxnSpPr>
            <a:stCxn id="167" idx="2"/>
            <a:endCxn id="108" idx="0"/>
          </p:cNvCxnSpPr>
          <p:nvPr/>
        </p:nvCxnSpPr>
        <p:spPr>
          <a:xfrm rot="5400000">
            <a:off x="8607903" y="3042365"/>
            <a:ext cx="753506" cy="418084"/>
          </a:xfrm>
          <a:prstGeom prst="bentConnector3">
            <a:avLst/>
          </a:prstGeom>
          <a:ln w="28575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8874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2441565" y="2217102"/>
            <a:ext cx="7532915" cy="3037579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  <a:prstDash val="lgDash"/>
          </a:ln>
          <a:effec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0" dirty="0" smtClean="0">
              <a:solidFill>
                <a:schemeClr val="tx1"/>
              </a:solidFill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2790410" y="804159"/>
            <a:ext cx="4212551" cy="132013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0" dirty="0" smtClean="0">
              <a:solidFill>
                <a:schemeClr val="tx1"/>
              </a:solidFill>
            </a:endParaRPr>
          </a:p>
        </p:txBody>
      </p:sp>
      <p:grpSp>
        <p:nvGrpSpPr>
          <p:cNvPr id="90" name="组合 89"/>
          <p:cNvGrpSpPr/>
          <p:nvPr/>
        </p:nvGrpSpPr>
        <p:grpSpPr>
          <a:xfrm>
            <a:off x="6598572" y="1168400"/>
            <a:ext cx="1267940" cy="347487"/>
            <a:chOff x="6598572" y="1168400"/>
            <a:chExt cx="1034128" cy="347487"/>
          </a:xfrm>
        </p:grpSpPr>
        <p:sp>
          <p:nvSpPr>
            <p:cNvPr id="88" name="右箭头 87"/>
            <p:cNvSpPr/>
            <p:nvPr/>
          </p:nvSpPr>
          <p:spPr>
            <a:xfrm>
              <a:off x="6605845" y="1168400"/>
              <a:ext cx="1026855" cy="1693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89" name="右箭头 88"/>
            <p:cNvSpPr/>
            <p:nvPr/>
          </p:nvSpPr>
          <p:spPr>
            <a:xfrm rot="10800000">
              <a:off x="6598572" y="1346587"/>
              <a:ext cx="1026855" cy="1693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4" name="流程图: 磁盘 3"/>
          <p:cNvSpPr/>
          <p:nvPr/>
        </p:nvSpPr>
        <p:spPr>
          <a:xfrm>
            <a:off x="5262480" y="987094"/>
            <a:ext cx="1314161" cy="892779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DBpedia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流程图: 磁盘 4"/>
          <p:cNvSpPr/>
          <p:nvPr/>
        </p:nvSpPr>
        <p:spPr>
          <a:xfrm>
            <a:off x="3162042" y="943390"/>
            <a:ext cx="1317831" cy="936483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…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7" name="流程图: 磁盘 6"/>
          <p:cNvSpPr/>
          <p:nvPr/>
        </p:nvSpPr>
        <p:spPr>
          <a:xfrm>
            <a:off x="5465341" y="4073742"/>
            <a:ext cx="1400419" cy="1082034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</a:rPr>
              <a:t>Concept Relation DB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5441552" y="3182935"/>
            <a:ext cx="1440831" cy="482133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</a:rPr>
              <a:t>P(a,&lt;c</a:t>
            </a:r>
            <a:r>
              <a:rPr lang="en-US" altLang="zh-CN" sz="2000" baseline="-25000" dirty="0" smtClean="0">
                <a:solidFill>
                  <a:schemeClr val="tx1"/>
                </a:solidFill>
              </a:rPr>
              <a:t>1</a:t>
            </a:r>
            <a:r>
              <a:rPr lang="en-US" altLang="zh-CN" sz="2000" dirty="0" smtClean="0">
                <a:solidFill>
                  <a:schemeClr val="tx1"/>
                </a:solidFill>
              </a:rPr>
              <a:t>,c</a:t>
            </a:r>
            <a:r>
              <a:rPr lang="en-US" altLang="zh-CN" sz="2000" baseline="-25000" dirty="0" smtClean="0">
                <a:solidFill>
                  <a:schemeClr val="tx1"/>
                </a:solidFill>
              </a:rPr>
              <a:t>2</a:t>
            </a:r>
            <a:r>
              <a:rPr lang="en-US" altLang="zh-CN" sz="2000" dirty="0" smtClean="0">
                <a:solidFill>
                  <a:schemeClr val="tx1"/>
                </a:solidFill>
              </a:rPr>
              <a:t>&gt;)</a:t>
            </a:r>
            <a:endParaRPr lang="zh-CN" altLang="en-US" sz="2000" dirty="0" err="1" smtClean="0">
              <a:solidFill>
                <a:schemeClr val="tx1"/>
              </a:solidFill>
            </a:endParaRPr>
          </a:p>
        </p:txBody>
      </p:sp>
      <p:cxnSp>
        <p:nvCxnSpPr>
          <p:cNvPr id="14" name="直接箭头连接符 13"/>
          <p:cNvCxnSpPr>
            <a:stCxn id="95" idx="2"/>
            <a:endCxn id="9" idx="0"/>
          </p:cNvCxnSpPr>
          <p:nvPr/>
        </p:nvCxnSpPr>
        <p:spPr>
          <a:xfrm>
            <a:off x="6157879" y="2977499"/>
            <a:ext cx="4089" cy="205436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2" name="肘形连接符 31"/>
          <p:cNvCxnSpPr>
            <a:stCxn id="9" idx="2"/>
            <a:endCxn id="7" idx="1"/>
          </p:cNvCxnSpPr>
          <p:nvPr/>
        </p:nvCxnSpPr>
        <p:spPr>
          <a:xfrm rot="16200000" flipH="1">
            <a:off x="5959422" y="3867613"/>
            <a:ext cx="408674" cy="3583"/>
          </a:xfrm>
          <a:prstGeom prst="bentConnector3">
            <a:avLst/>
          </a:prstGeom>
          <a:ln w="28575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9" name="直接连接符 78"/>
          <p:cNvCxnSpPr/>
          <p:nvPr/>
        </p:nvCxnSpPr>
        <p:spPr>
          <a:xfrm flipH="1">
            <a:off x="7141749" y="708608"/>
            <a:ext cx="12700" cy="5912920"/>
          </a:xfrm>
          <a:prstGeom prst="line">
            <a:avLst/>
          </a:prstGeom>
          <a:ln w="28575">
            <a:prstDash val="dashDot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81" name="文本框 80"/>
          <p:cNvSpPr txBox="1"/>
          <p:nvPr/>
        </p:nvSpPr>
        <p:spPr>
          <a:xfrm>
            <a:off x="6118774" y="5357515"/>
            <a:ext cx="82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offline</a:t>
            </a:r>
            <a:endParaRPr lang="zh-CN" altLang="en-US" dirty="0"/>
          </a:p>
        </p:txBody>
      </p:sp>
      <p:sp>
        <p:nvSpPr>
          <p:cNvPr id="82" name="文本框 81"/>
          <p:cNvSpPr txBox="1"/>
          <p:nvPr/>
        </p:nvSpPr>
        <p:spPr>
          <a:xfrm>
            <a:off x="7247300" y="5357515"/>
            <a:ext cx="82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online</a:t>
            </a:r>
            <a:endParaRPr lang="zh-CN" altLang="en-US" dirty="0"/>
          </a:p>
        </p:txBody>
      </p:sp>
      <p:sp>
        <p:nvSpPr>
          <p:cNvPr id="85" name="圆角矩形 84"/>
          <p:cNvSpPr/>
          <p:nvPr/>
        </p:nvSpPr>
        <p:spPr>
          <a:xfrm>
            <a:off x="8027978" y="990600"/>
            <a:ext cx="1473200" cy="8001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</a:rPr>
              <a:t>&lt;e1</a:t>
            </a:r>
            <a:r>
              <a:rPr lang="en-US" altLang="zh-CN" sz="2000" dirty="0">
                <a:solidFill>
                  <a:schemeClr val="tx1"/>
                </a:solidFill>
              </a:rPr>
              <a:t>,</a:t>
            </a:r>
            <a:r>
              <a:rPr lang="en-US" altLang="zh-CN" sz="2000" dirty="0" smtClean="0">
                <a:solidFill>
                  <a:schemeClr val="tx1"/>
                </a:solidFill>
              </a:rPr>
              <a:t>e2&gt;</a:t>
            </a:r>
            <a:endParaRPr lang="zh-CN" altLang="en-US" sz="2000" dirty="0" smtClean="0">
              <a:solidFill>
                <a:schemeClr val="tx1"/>
              </a:solidFill>
            </a:endParaRPr>
          </a:p>
        </p:txBody>
      </p:sp>
      <p:grpSp>
        <p:nvGrpSpPr>
          <p:cNvPr id="91" name="组合 90"/>
          <p:cNvGrpSpPr/>
          <p:nvPr/>
        </p:nvGrpSpPr>
        <p:grpSpPr>
          <a:xfrm>
            <a:off x="6906442" y="4509408"/>
            <a:ext cx="1037914" cy="347487"/>
            <a:chOff x="6598572" y="1168400"/>
            <a:chExt cx="1034128" cy="347487"/>
          </a:xfrm>
        </p:grpSpPr>
        <p:sp>
          <p:nvSpPr>
            <p:cNvPr id="92" name="右箭头 91"/>
            <p:cNvSpPr/>
            <p:nvPr/>
          </p:nvSpPr>
          <p:spPr>
            <a:xfrm>
              <a:off x="6605845" y="1168400"/>
              <a:ext cx="1026855" cy="1693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93" name="右箭头 92"/>
            <p:cNvSpPr/>
            <p:nvPr/>
          </p:nvSpPr>
          <p:spPr>
            <a:xfrm rot="10800000">
              <a:off x="6598572" y="1346587"/>
              <a:ext cx="1026855" cy="1693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94" name="圆角矩形 93"/>
          <p:cNvSpPr/>
          <p:nvPr/>
        </p:nvSpPr>
        <p:spPr>
          <a:xfrm>
            <a:off x="8057727" y="4355676"/>
            <a:ext cx="1473200" cy="8001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P(a|&lt;c</a:t>
            </a:r>
            <a:r>
              <a:rPr lang="en-US" altLang="zh-CN" sz="2000" baseline="-25000" dirty="0">
                <a:solidFill>
                  <a:schemeClr val="tx1"/>
                </a:solidFill>
              </a:rPr>
              <a:t>1</a:t>
            </a:r>
            <a:r>
              <a:rPr lang="en-US" altLang="zh-CN" sz="2000" dirty="0">
                <a:solidFill>
                  <a:schemeClr val="tx1"/>
                </a:solidFill>
              </a:rPr>
              <a:t>,c</a:t>
            </a:r>
            <a:r>
              <a:rPr lang="en-US" altLang="zh-CN" sz="2000" baseline="-25000" dirty="0">
                <a:solidFill>
                  <a:schemeClr val="tx1"/>
                </a:solidFill>
              </a:rPr>
              <a:t>2</a:t>
            </a:r>
            <a:r>
              <a:rPr lang="en-US" altLang="zh-CN" sz="2000" dirty="0">
                <a:solidFill>
                  <a:schemeClr val="tx1"/>
                </a:solidFill>
              </a:rPr>
              <a:t>&gt;)</a:t>
            </a:r>
            <a:endParaRPr lang="zh-CN" altLang="en-US" sz="2000" dirty="0" err="1">
              <a:solidFill>
                <a:schemeClr val="tx1"/>
              </a:solidFill>
            </a:endParaRPr>
          </a:p>
        </p:txBody>
      </p:sp>
      <p:cxnSp>
        <p:nvCxnSpPr>
          <p:cNvPr id="96" name="直接箭头连接符 95"/>
          <p:cNvCxnSpPr>
            <a:stCxn id="85" idx="2"/>
          </p:cNvCxnSpPr>
          <p:nvPr/>
        </p:nvCxnSpPr>
        <p:spPr>
          <a:xfrm>
            <a:off x="8764578" y="1790700"/>
            <a:ext cx="0" cy="617046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08" name="圆角矩形 107"/>
          <p:cNvSpPr/>
          <p:nvPr/>
        </p:nvSpPr>
        <p:spPr>
          <a:xfrm>
            <a:off x="7704011" y="3488066"/>
            <a:ext cx="2188071" cy="541208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P(&lt;c</a:t>
            </a:r>
            <a:r>
              <a:rPr lang="en-US" altLang="zh-CN" baseline="-25000" dirty="0">
                <a:solidFill>
                  <a:schemeClr val="tx1"/>
                </a:solidFill>
              </a:rPr>
              <a:t>1</a:t>
            </a:r>
            <a:r>
              <a:rPr lang="en-US" altLang="zh-CN" dirty="0">
                <a:solidFill>
                  <a:schemeClr val="tx1"/>
                </a:solidFill>
              </a:rPr>
              <a:t>,c</a:t>
            </a:r>
            <a:r>
              <a:rPr lang="en-US" altLang="zh-CN" baseline="-25000" dirty="0">
                <a:solidFill>
                  <a:schemeClr val="tx1"/>
                </a:solidFill>
              </a:rPr>
              <a:t>2</a:t>
            </a:r>
            <a:r>
              <a:rPr lang="en-US" altLang="zh-CN" dirty="0">
                <a:solidFill>
                  <a:schemeClr val="tx1"/>
                </a:solidFill>
              </a:rPr>
              <a:t>&gt;|&lt;e</a:t>
            </a:r>
            <a:r>
              <a:rPr lang="en-US" altLang="zh-CN" baseline="-25000" dirty="0">
                <a:solidFill>
                  <a:schemeClr val="tx1"/>
                </a:solidFill>
              </a:rPr>
              <a:t>1</a:t>
            </a:r>
            <a:r>
              <a:rPr lang="en-US" altLang="zh-CN" dirty="0">
                <a:solidFill>
                  <a:schemeClr val="tx1"/>
                </a:solidFill>
              </a:rPr>
              <a:t>,e</a:t>
            </a:r>
            <a:r>
              <a:rPr lang="en-US" altLang="zh-CN" baseline="-25000" dirty="0">
                <a:solidFill>
                  <a:schemeClr val="tx1"/>
                </a:solidFill>
              </a:rPr>
              <a:t>2</a:t>
            </a:r>
            <a:r>
              <a:rPr lang="en-US" altLang="zh-CN" dirty="0">
                <a:solidFill>
                  <a:schemeClr val="tx1"/>
                </a:solidFill>
              </a:rPr>
              <a:t>&gt;)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16" name="直接箭头连接符 115"/>
          <p:cNvCxnSpPr>
            <a:stCxn id="108" idx="2"/>
            <a:endCxn id="94" idx="0"/>
          </p:cNvCxnSpPr>
          <p:nvPr/>
        </p:nvCxnSpPr>
        <p:spPr>
          <a:xfrm flipH="1">
            <a:off x="8794327" y="4029274"/>
            <a:ext cx="3720" cy="326402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7" name="肘形连接符 126"/>
          <p:cNvCxnSpPr>
            <a:stCxn id="97" idx="1"/>
            <a:endCxn id="128" idx="1"/>
          </p:cNvCxnSpPr>
          <p:nvPr/>
        </p:nvCxnSpPr>
        <p:spPr>
          <a:xfrm rot="16200000" flipV="1">
            <a:off x="2913729" y="3333887"/>
            <a:ext cx="519392" cy="548132"/>
          </a:xfrm>
          <a:prstGeom prst="bentConnector4">
            <a:avLst>
              <a:gd name="adj1" fmla="val 23950"/>
              <a:gd name="adj2" fmla="val 161582"/>
            </a:avLst>
          </a:prstGeom>
          <a:ln w="28575">
            <a:prstDash val="sys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28" name="圆角矩形 127"/>
          <p:cNvSpPr/>
          <p:nvPr/>
        </p:nvSpPr>
        <p:spPr>
          <a:xfrm>
            <a:off x="2899359" y="3077653"/>
            <a:ext cx="859411" cy="541208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</a:rPr>
              <a:t>P(c</a:t>
            </a:r>
            <a:r>
              <a:rPr lang="en-US" altLang="zh-CN" sz="2000" baseline="-25000" dirty="0" smtClean="0">
                <a:solidFill>
                  <a:schemeClr val="tx1"/>
                </a:solidFill>
              </a:rPr>
              <a:t>i</a:t>
            </a:r>
            <a:r>
              <a:rPr lang="en-US" altLang="zh-CN" sz="2000" dirty="0" smtClean="0">
                <a:solidFill>
                  <a:schemeClr val="tx1"/>
                </a:solidFill>
              </a:rPr>
              <a:t>,e</a:t>
            </a:r>
            <a:r>
              <a:rPr lang="en-US" altLang="zh-CN" sz="2000" baseline="-25000" dirty="0" smtClean="0">
                <a:solidFill>
                  <a:schemeClr val="tx1"/>
                </a:solidFill>
              </a:rPr>
              <a:t>i</a:t>
            </a:r>
            <a:r>
              <a:rPr lang="en-US" altLang="zh-CN" sz="2000" dirty="0" smtClean="0">
                <a:solidFill>
                  <a:schemeClr val="tx1"/>
                </a:solidFill>
              </a:rPr>
              <a:t>)</a:t>
            </a:r>
            <a:endParaRPr lang="zh-CN" altLang="en-US" sz="2000" dirty="0" smtClean="0">
              <a:solidFill>
                <a:schemeClr val="tx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202733" y="966333"/>
            <a:ext cx="193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3704517" y="3423287"/>
            <a:ext cx="193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2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9655531" y="3081785"/>
            <a:ext cx="255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2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97" name="流程图: 磁盘 96"/>
          <p:cNvSpPr/>
          <p:nvPr/>
        </p:nvSpPr>
        <p:spPr>
          <a:xfrm>
            <a:off x="2790410" y="3867649"/>
            <a:ext cx="1314161" cy="1084345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Probase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4705220" y="1226965"/>
            <a:ext cx="343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/>
              <a:t>…</a:t>
            </a:r>
            <a:endParaRPr lang="zh-CN" altLang="en-US" dirty="0"/>
          </a:p>
        </p:txBody>
      </p:sp>
      <p:cxnSp>
        <p:nvCxnSpPr>
          <p:cNvPr id="183" name="肘形连接符 182"/>
          <p:cNvCxnSpPr>
            <a:stCxn id="97" idx="4"/>
            <a:endCxn id="108" idx="1"/>
          </p:cNvCxnSpPr>
          <p:nvPr/>
        </p:nvCxnSpPr>
        <p:spPr>
          <a:xfrm flipV="1">
            <a:off x="4104571" y="3758670"/>
            <a:ext cx="3599440" cy="651152"/>
          </a:xfrm>
          <a:prstGeom prst="bentConnector3">
            <a:avLst>
              <a:gd name="adj1" fmla="val 26360"/>
            </a:avLst>
          </a:prstGeom>
          <a:ln w="28575">
            <a:prstDash val="sysDash"/>
            <a:headEnd type="none" w="med" len="med"/>
            <a:tailEnd type="triangl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99" name="圆角矩形 198"/>
          <p:cNvSpPr/>
          <p:nvPr/>
        </p:nvSpPr>
        <p:spPr>
          <a:xfrm>
            <a:off x="8057727" y="5502279"/>
            <a:ext cx="1473200" cy="8001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P(a</a:t>
            </a:r>
            <a:r>
              <a:rPr lang="en-US" altLang="zh-CN" sz="2000" dirty="0" smtClean="0">
                <a:solidFill>
                  <a:schemeClr val="tx1"/>
                </a:solidFill>
              </a:rPr>
              <a:t>|&lt;e</a:t>
            </a:r>
            <a:r>
              <a:rPr lang="en-US" altLang="zh-CN" sz="2000" baseline="-25000" dirty="0" smtClean="0">
                <a:solidFill>
                  <a:schemeClr val="tx1"/>
                </a:solidFill>
              </a:rPr>
              <a:t>1</a:t>
            </a:r>
            <a:r>
              <a:rPr lang="en-US" altLang="zh-CN" sz="2000" dirty="0" smtClean="0">
                <a:solidFill>
                  <a:schemeClr val="tx1"/>
                </a:solidFill>
              </a:rPr>
              <a:t>,e</a:t>
            </a:r>
            <a:r>
              <a:rPr lang="en-US" altLang="zh-CN" sz="2000" baseline="-25000" dirty="0" smtClean="0">
                <a:solidFill>
                  <a:schemeClr val="tx1"/>
                </a:solidFill>
              </a:rPr>
              <a:t>2</a:t>
            </a:r>
            <a:r>
              <a:rPr lang="en-US" altLang="zh-CN" sz="2000" dirty="0">
                <a:solidFill>
                  <a:schemeClr val="tx1"/>
                </a:solidFill>
              </a:rPr>
              <a:t>&gt;)</a:t>
            </a:r>
            <a:endParaRPr lang="zh-CN" altLang="en-US" sz="2000" dirty="0" err="1">
              <a:solidFill>
                <a:schemeClr val="tx1"/>
              </a:solidFill>
            </a:endParaRPr>
          </a:p>
        </p:txBody>
      </p:sp>
      <p:cxnSp>
        <p:nvCxnSpPr>
          <p:cNvPr id="201" name="直接箭头连接符 200"/>
          <p:cNvCxnSpPr>
            <a:stCxn id="94" idx="2"/>
            <a:endCxn id="199" idx="0"/>
          </p:cNvCxnSpPr>
          <p:nvPr/>
        </p:nvCxnSpPr>
        <p:spPr>
          <a:xfrm>
            <a:off x="8794327" y="5155776"/>
            <a:ext cx="0" cy="346503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7189415" y="4245864"/>
            <a:ext cx="193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4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9428319" y="5387747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5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612571" y="5050971"/>
            <a:ext cx="18673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ERF: </a:t>
            </a:r>
            <a:r>
              <a:rPr lang="en-US" altLang="zh-CN" sz="1200" dirty="0"/>
              <a:t>E</a:t>
            </a:r>
            <a:r>
              <a:rPr lang="en-US" altLang="zh-CN" sz="1200" dirty="0" smtClean="0"/>
              <a:t>ntity </a:t>
            </a:r>
            <a:r>
              <a:rPr lang="en-US" altLang="zh-CN" sz="1200" dirty="0"/>
              <a:t>R</a:t>
            </a:r>
            <a:r>
              <a:rPr lang="en-US" altLang="zh-CN" sz="1200" dirty="0" smtClean="0"/>
              <a:t>elation Finder</a:t>
            </a:r>
            <a:endParaRPr lang="zh-CN" altLang="en-US" sz="1200" dirty="0"/>
          </a:p>
        </p:txBody>
      </p:sp>
      <p:sp>
        <p:nvSpPr>
          <p:cNvPr id="48" name="圆角矩形 47"/>
          <p:cNvSpPr/>
          <p:nvPr/>
        </p:nvSpPr>
        <p:spPr>
          <a:xfrm>
            <a:off x="8276774" y="2407746"/>
            <a:ext cx="1035105" cy="541208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</a:rPr>
              <a:t>P(c</a:t>
            </a:r>
            <a:r>
              <a:rPr lang="en-US" altLang="zh-CN" sz="2000" baseline="-25000" dirty="0" smtClean="0">
                <a:solidFill>
                  <a:schemeClr val="tx1"/>
                </a:solidFill>
              </a:rPr>
              <a:t>i</a:t>
            </a:r>
            <a:r>
              <a:rPr lang="en-US" altLang="zh-CN" sz="2000" dirty="0" smtClean="0">
                <a:solidFill>
                  <a:schemeClr val="tx1"/>
                </a:solidFill>
              </a:rPr>
              <a:t>,e</a:t>
            </a:r>
            <a:r>
              <a:rPr lang="en-US" altLang="zh-CN" sz="2000" baseline="-25000" dirty="0" smtClean="0">
                <a:solidFill>
                  <a:schemeClr val="tx1"/>
                </a:solidFill>
              </a:rPr>
              <a:t>i</a:t>
            </a:r>
            <a:r>
              <a:rPr lang="en-US" altLang="zh-CN" sz="2000" dirty="0" smtClean="0">
                <a:solidFill>
                  <a:schemeClr val="tx1"/>
                </a:solidFill>
              </a:rPr>
              <a:t>)</a:t>
            </a:r>
            <a:endParaRPr lang="zh-CN" altLang="en-US" sz="2000" dirty="0" smtClean="0">
              <a:solidFill>
                <a:schemeClr val="tx1"/>
              </a:solidFill>
            </a:endParaRPr>
          </a:p>
        </p:txBody>
      </p:sp>
      <p:cxnSp>
        <p:nvCxnSpPr>
          <p:cNvPr id="49" name="直接箭头连接符 48"/>
          <p:cNvCxnSpPr>
            <a:stCxn id="48" idx="2"/>
            <a:endCxn id="108" idx="0"/>
          </p:cNvCxnSpPr>
          <p:nvPr/>
        </p:nvCxnSpPr>
        <p:spPr>
          <a:xfrm>
            <a:off x="8794327" y="2948954"/>
            <a:ext cx="3720" cy="539112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/>
          <p:nvPr/>
        </p:nvCxnSpPr>
        <p:spPr>
          <a:xfrm>
            <a:off x="3335295" y="2150476"/>
            <a:ext cx="1" cy="341773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8" name="圆角矩形 37"/>
          <p:cNvSpPr/>
          <p:nvPr/>
        </p:nvSpPr>
        <p:spPr>
          <a:xfrm>
            <a:off x="2899617" y="2492249"/>
            <a:ext cx="871357" cy="465679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</a:rPr>
              <a:t>s(c</a:t>
            </a:r>
            <a:r>
              <a:rPr lang="en-US" altLang="zh-CN" sz="2000" baseline="-25000" dirty="0" smtClean="0">
                <a:solidFill>
                  <a:schemeClr val="tx1"/>
                </a:solidFill>
              </a:rPr>
              <a:t>1</a:t>
            </a:r>
            <a:r>
              <a:rPr lang="en-US" altLang="zh-CN" sz="2000" dirty="0" smtClean="0">
                <a:solidFill>
                  <a:schemeClr val="tx1"/>
                </a:solidFill>
              </a:rPr>
              <a:t>,c</a:t>
            </a:r>
            <a:r>
              <a:rPr lang="en-US" altLang="zh-CN" sz="2000" baseline="-25000" dirty="0" smtClean="0">
                <a:solidFill>
                  <a:schemeClr val="tx1"/>
                </a:solidFill>
              </a:rPr>
              <a:t>2</a:t>
            </a:r>
            <a:r>
              <a:rPr lang="en-US" altLang="zh-CN" sz="2000" dirty="0" smtClean="0">
                <a:solidFill>
                  <a:schemeClr val="tx1"/>
                </a:solidFill>
              </a:rPr>
              <a:t>)</a:t>
            </a:r>
            <a:endParaRPr lang="zh-CN" altLang="en-US" sz="2000" dirty="0" smtClean="0">
              <a:solidFill>
                <a:schemeClr val="tx1"/>
              </a:solidFill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3678977" y="2312637"/>
            <a:ext cx="193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3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2" name="右大括号 71"/>
          <p:cNvSpPr/>
          <p:nvPr/>
        </p:nvSpPr>
        <p:spPr>
          <a:xfrm>
            <a:off x="3770530" y="2658140"/>
            <a:ext cx="377634" cy="829926"/>
          </a:xfrm>
          <a:prstGeom prst="rightBrace">
            <a:avLst/>
          </a:prstGeom>
          <a:ln w="28575">
            <a:headEnd type="none" w="med" len="med"/>
            <a:tailEnd type="non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9" name="组合 108"/>
          <p:cNvGrpSpPr/>
          <p:nvPr/>
        </p:nvGrpSpPr>
        <p:grpSpPr>
          <a:xfrm>
            <a:off x="5238480" y="2167437"/>
            <a:ext cx="1838797" cy="810062"/>
            <a:chOff x="5238480" y="2167437"/>
            <a:chExt cx="1838797" cy="810062"/>
          </a:xfrm>
        </p:grpSpPr>
        <p:sp>
          <p:nvSpPr>
            <p:cNvPr id="95" name="圆角矩形 94"/>
            <p:cNvSpPr/>
            <p:nvPr/>
          </p:nvSpPr>
          <p:spPr>
            <a:xfrm>
              <a:off x="5238480" y="2436291"/>
              <a:ext cx="1838797" cy="54120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P(&lt;c</a:t>
              </a:r>
              <a:r>
                <a:rPr lang="en-US" altLang="zh-CN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zh-CN" dirty="0">
                  <a:solidFill>
                    <a:schemeClr val="tx1"/>
                  </a:solidFill>
                </a:rPr>
                <a:t>,c</a:t>
              </a:r>
              <a:r>
                <a:rPr lang="en-US" altLang="zh-CN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zh-CN" dirty="0">
                  <a:solidFill>
                    <a:schemeClr val="tx1"/>
                  </a:solidFill>
                </a:rPr>
                <a:t>&gt;|&lt;e</a:t>
              </a:r>
              <a:r>
                <a:rPr lang="en-US" altLang="zh-CN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zh-CN" dirty="0">
                  <a:solidFill>
                    <a:schemeClr val="tx1"/>
                  </a:solidFill>
                </a:rPr>
                <a:t>,e</a:t>
              </a:r>
              <a:r>
                <a:rPr lang="en-US" altLang="zh-CN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zh-CN" dirty="0">
                  <a:solidFill>
                    <a:schemeClr val="tx1"/>
                  </a:solidFill>
                </a:rPr>
                <a:t>&gt;)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6834141" y="2167437"/>
              <a:ext cx="1930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4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111" name="肘形连接符 110"/>
          <p:cNvCxnSpPr>
            <a:stCxn id="72" idx="1"/>
            <a:endCxn id="95" idx="1"/>
          </p:cNvCxnSpPr>
          <p:nvPr/>
        </p:nvCxnSpPr>
        <p:spPr>
          <a:xfrm rot="10800000" flipH="1">
            <a:off x="4148164" y="2706895"/>
            <a:ext cx="1090316" cy="366208"/>
          </a:xfrm>
          <a:prstGeom prst="bentConnector5">
            <a:avLst>
              <a:gd name="adj1" fmla="val 12813"/>
              <a:gd name="adj2" fmla="val 99442"/>
              <a:gd name="adj3" fmla="val 84635"/>
            </a:avLst>
          </a:prstGeom>
          <a:ln w="28575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5291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2525485" y="2497329"/>
            <a:ext cx="7532915" cy="2823608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  <a:prstDash val="lgDash"/>
          </a:ln>
          <a:effec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0" dirty="0" smtClean="0">
              <a:solidFill>
                <a:schemeClr val="tx1"/>
              </a:solidFill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2790410" y="804159"/>
            <a:ext cx="4212551" cy="132013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0" dirty="0" smtClean="0">
              <a:solidFill>
                <a:schemeClr val="tx1"/>
              </a:solidFill>
            </a:endParaRPr>
          </a:p>
        </p:txBody>
      </p:sp>
      <p:grpSp>
        <p:nvGrpSpPr>
          <p:cNvPr id="90" name="组合 89"/>
          <p:cNvGrpSpPr/>
          <p:nvPr/>
        </p:nvGrpSpPr>
        <p:grpSpPr>
          <a:xfrm>
            <a:off x="6598572" y="1168400"/>
            <a:ext cx="1267940" cy="347487"/>
            <a:chOff x="6598572" y="1168400"/>
            <a:chExt cx="1034128" cy="347487"/>
          </a:xfrm>
        </p:grpSpPr>
        <p:sp>
          <p:nvSpPr>
            <p:cNvPr id="88" name="右箭头 87"/>
            <p:cNvSpPr/>
            <p:nvPr/>
          </p:nvSpPr>
          <p:spPr>
            <a:xfrm>
              <a:off x="6605845" y="1168400"/>
              <a:ext cx="1026855" cy="1693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89" name="右箭头 88"/>
            <p:cNvSpPr/>
            <p:nvPr/>
          </p:nvSpPr>
          <p:spPr>
            <a:xfrm rot="10800000">
              <a:off x="6598572" y="1346587"/>
              <a:ext cx="1026855" cy="1693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4" name="流程图: 磁盘 3"/>
          <p:cNvSpPr/>
          <p:nvPr/>
        </p:nvSpPr>
        <p:spPr>
          <a:xfrm>
            <a:off x="5262480" y="987094"/>
            <a:ext cx="1314161" cy="892779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DBpedia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流程图: 磁盘 4"/>
          <p:cNvSpPr/>
          <p:nvPr/>
        </p:nvSpPr>
        <p:spPr>
          <a:xfrm>
            <a:off x="3162042" y="943390"/>
            <a:ext cx="1317831" cy="936483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…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7" name="流程图: 磁盘 6"/>
          <p:cNvSpPr/>
          <p:nvPr/>
        </p:nvSpPr>
        <p:spPr>
          <a:xfrm>
            <a:off x="5465341" y="4073742"/>
            <a:ext cx="1400419" cy="1166912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</a:rPr>
              <a:t>Concept Relation DB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5471375" y="2622867"/>
            <a:ext cx="1440831" cy="80369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</a:rPr>
              <a:t>P(a|&lt;c</a:t>
            </a:r>
            <a:r>
              <a:rPr lang="en-US" altLang="zh-CN" sz="2000" baseline="-25000" dirty="0" smtClean="0">
                <a:solidFill>
                  <a:schemeClr val="tx1"/>
                </a:solidFill>
              </a:rPr>
              <a:t>1</a:t>
            </a:r>
            <a:r>
              <a:rPr lang="en-US" altLang="zh-CN" sz="2000" dirty="0" smtClean="0">
                <a:solidFill>
                  <a:schemeClr val="tx1"/>
                </a:solidFill>
              </a:rPr>
              <a:t>,c</a:t>
            </a:r>
            <a:r>
              <a:rPr lang="en-US" altLang="zh-CN" sz="2000" baseline="-25000" dirty="0" smtClean="0">
                <a:solidFill>
                  <a:schemeClr val="tx1"/>
                </a:solidFill>
              </a:rPr>
              <a:t>2</a:t>
            </a:r>
            <a:r>
              <a:rPr lang="en-US" altLang="zh-CN" sz="2000" dirty="0" smtClean="0">
                <a:solidFill>
                  <a:schemeClr val="tx1"/>
                </a:solidFill>
              </a:rPr>
              <a:t>&gt;)</a:t>
            </a:r>
            <a:endParaRPr lang="zh-CN" altLang="en-US" sz="2000" dirty="0" err="1" smtClean="0">
              <a:solidFill>
                <a:schemeClr val="tx1"/>
              </a:solidFill>
            </a:endParaRPr>
          </a:p>
        </p:txBody>
      </p:sp>
      <p:cxnSp>
        <p:nvCxnSpPr>
          <p:cNvPr id="14" name="直接箭头连接符 13"/>
          <p:cNvCxnSpPr/>
          <p:nvPr/>
        </p:nvCxnSpPr>
        <p:spPr>
          <a:xfrm>
            <a:off x="4981962" y="2995847"/>
            <a:ext cx="483379" cy="7238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2" name="肘形连接符 31"/>
          <p:cNvCxnSpPr>
            <a:stCxn id="9" idx="2"/>
            <a:endCxn id="7" idx="1"/>
          </p:cNvCxnSpPr>
          <p:nvPr/>
        </p:nvCxnSpPr>
        <p:spPr>
          <a:xfrm rot="5400000">
            <a:off x="5855079" y="3737030"/>
            <a:ext cx="647184" cy="26240"/>
          </a:xfrm>
          <a:prstGeom prst="bentConnector3">
            <a:avLst/>
          </a:prstGeom>
          <a:ln w="28575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9" name="直接连接符 78"/>
          <p:cNvCxnSpPr/>
          <p:nvPr/>
        </p:nvCxnSpPr>
        <p:spPr>
          <a:xfrm flipH="1">
            <a:off x="7141749" y="708608"/>
            <a:ext cx="12700" cy="5912920"/>
          </a:xfrm>
          <a:prstGeom prst="line">
            <a:avLst/>
          </a:prstGeom>
          <a:ln w="28575">
            <a:prstDash val="dashDot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81" name="文本框 80"/>
          <p:cNvSpPr txBox="1"/>
          <p:nvPr/>
        </p:nvSpPr>
        <p:spPr>
          <a:xfrm>
            <a:off x="6118774" y="5357515"/>
            <a:ext cx="82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offline</a:t>
            </a:r>
            <a:endParaRPr lang="zh-CN" altLang="en-US" dirty="0"/>
          </a:p>
        </p:txBody>
      </p:sp>
      <p:sp>
        <p:nvSpPr>
          <p:cNvPr id="82" name="文本框 81"/>
          <p:cNvSpPr txBox="1"/>
          <p:nvPr/>
        </p:nvSpPr>
        <p:spPr>
          <a:xfrm>
            <a:off x="7247300" y="5357515"/>
            <a:ext cx="82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online</a:t>
            </a:r>
            <a:endParaRPr lang="zh-CN" altLang="en-US" dirty="0"/>
          </a:p>
        </p:txBody>
      </p:sp>
      <p:sp>
        <p:nvSpPr>
          <p:cNvPr id="85" name="圆角矩形 84"/>
          <p:cNvSpPr/>
          <p:nvPr/>
        </p:nvSpPr>
        <p:spPr>
          <a:xfrm>
            <a:off x="8027978" y="990600"/>
            <a:ext cx="1473200" cy="8001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</a:rPr>
              <a:t>&lt;e1</a:t>
            </a:r>
            <a:r>
              <a:rPr lang="en-US" altLang="zh-CN" sz="2000" dirty="0">
                <a:solidFill>
                  <a:schemeClr val="tx1"/>
                </a:solidFill>
              </a:rPr>
              <a:t>,</a:t>
            </a:r>
            <a:r>
              <a:rPr lang="en-US" altLang="zh-CN" sz="2000" dirty="0" smtClean="0">
                <a:solidFill>
                  <a:schemeClr val="tx1"/>
                </a:solidFill>
              </a:rPr>
              <a:t>e2&gt;</a:t>
            </a:r>
            <a:endParaRPr lang="zh-CN" altLang="en-US" sz="2000" dirty="0" smtClean="0">
              <a:solidFill>
                <a:schemeClr val="tx1"/>
              </a:solidFill>
            </a:endParaRPr>
          </a:p>
        </p:txBody>
      </p:sp>
      <p:grpSp>
        <p:nvGrpSpPr>
          <p:cNvPr id="91" name="组合 90"/>
          <p:cNvGrpSpPr/>
          <p:nvPr/>
        </p:nvGrpSpPr>
        <p:grpSpPr>
          <a:xfrm>
            <a:off x="6906442" y="4509408"/>
            <a:ext cx="1037914" cy="347487"/>
            <a:chOff x="6598572" y="1168400"/>
            <a:chExt cx="1034128" cy="347487"/>
          </a:xfrm>
        </p:grpSpPr>
        <p:sp>
          <p:nvSpPr>
            <p:cNvPr id="92" name="右箭头 91"/>
            <p:cNvSpPr/>
            <p:nvPr/>
          </p:nvSpPr>
          <p:spPr>
            <a:xfrm>
              <a:off x="6605845" y="1168400"/>
              <a:ext cx="1026855" cy="1693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93" name="右箭头 92"/>
            <p:cNvSpPr/>
            <p:nvPr/>
          </p:nvSpPr>
          <p:spPr>
            <a:xfrm rot="10800000">
              <a:off x="6598572" y="1346587"/>
              <a:ext cx="1026855" cy="1693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94" name="圆角矩形 93"/>
          <p:cNvSpPr/>
          <p:nvPr/>
        </p:nvSpPr>
        <p:spPr>
          <a:xfrm>
            <a:off x="8057728" y="4341383"/>
            <a:ext cx="1473200" cy="8001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P(a|&lt;c</a:t>
            </a:r>
            <a:r>
              <a:rPr lang="en-US" altLang="zh-CN" sz="2000" baseline="-25000" dirty="0">
                <a:solidFill>
                  <a:schemeClr val="tx1"/>
                </a:solidFill>
              </a:rPr>
              <a:t>1</a:t>
            </a:r>
            <a:r>
              <a:rPr lang="en-US" altLang="zh-CN" sz="2000" dirty="0">
                <a:solidFill>
                  <a:schemeClr val="tx1"/>
                </a:solidFill>
              </a:rPr>
              <a:t>,c</a:t>
            </a:r>
            <a:r>
              <a:rPr lang="en-US" altLang="zh-CN" sz="2000" baseline="-25000" dirty="0">
                <a:solidFill>
                  <a:schemeClr val="tx1"/>
                </a:solidFill>
              </a:rPr>
              <a:t>2</a:t>
            </a:r>
            <a:r>
              <a:rPr lang="en-US" altLang="zh-CN" sz="2000" dirty="0">
                <a:solidFill>
                  <a:schemeClr val="tx1"/>
                </a:solidFill>
              </a:rPr>
              <a:t>&gt;)</a:t>
            </a:r>
            <a:endParaRPr lang="zh-CN" altLang="en-US" sz="2000" dirty="0" err="1">
              <a:solidFill>
                <a:schemeClr val="tx1"/>
              </a:solidFill>
            </a:endParaRPr>
          </a:p>
        </p:txBody>
      </p:sp>
      <p:cxnSp>
        <p:nvCxnSpPr>
          <p:cNvPr id="96" name="直接箭头连接符 95"/>
          <p:cNvCxnSpPr>
            <a:stCxn id="85" idx="2"/>
          </p:cNvCxnSpPr>
          <p:nvPr/>
        </p:nvCxnSpPr>
        <p:spPr>
          <a:xfrm>
            <a:off x="8764578" y="1790700"/>
            <a:ext cx="29750" cy="1568384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08" name="圆角矩形 107"/>
          <p:cNvSpPr/>
          <p:nvPr/>
        </p:nvSpPr>
        <p:spPr>
          <a:xfrm>
            <a:off x="7637101" y="3359084"/>
            <a:ext cx="2314453" cy="541208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P(&lt;c</a:t>
            </a:r>
            <a:r>
              <a:rPr lang="en-US" altLang="zh-CN" baseline="-25000" dirty="0">
                <a:solidFill>
                  <a:schemeClr val="tx1"/>
                </a:solidFill>
              </a:rPr>
              <a:t>1</a:t>
            </a:r>
            <a:r>
              <a:rPr lang="en-US" altLang="zh-CN" dirty="0">
                <a:solidFill>
                  <a:schemeClr val="tx1"/>
                </a:solidFill>
              </a:rPr>
              <a:t>,c</a:t>
            </a:r>
            <a:r>
              <a:rPr lang="en-US" altLang="zh-CN" baseline="-25000" dirty="0">
                <a:solidFill>
                  <a:schemeClr val="tx1"/>
                </a:solidFill>
              </a:rPr>
              <a:t>2</a:t>
            </a:r>
            <a:r>
              <a:rPr lang="en-US" altLang="zh-CN" dirty="0">
                <a:solidFill>
                  <a:schemeClr val="tx1"/>
                </a:solidFill>
              </a:rPr>
              <a:t>&gt;|&lt;e</a:t>
            </a:r>
            <a:r>
              <a:rPr lang="en-US" altLang="zh-CN" baseline="-25000" dirty="0">
                <a:solidFill>
                  <a:schemeClr val="tx1"/>
                </a:solidFill>
              </a:rPr>
              <a:t>1</a:t>
            </a:r>
            <a:r>
              <a:rPr lang="en-US" altLang="zh-CN" dirty="0">
                <a:solidFill>
                  <a:schemeClr val="tx1"/>
                </a:solidFill>
              </a:rPr>
              <a:t>,e</a:t>
            </a:r>
            <a:r>
              <a:rPr lang="en-US" altLang="zh-CN" baseline="-25000" dirty="0">
                <a:solidFill>
                  <a:schemeClr val="tx1"/>
                </a:solidFill>
              </a:rPr>
              <a:t>2</a:t>
            </a:r>
            <a:r>
              <a:rPr lang="en-US" altLang="zh-CN" dirty="0">
                <a:solidFill>
                  <a:schemeClr val="tx1"/>
                </a:solidFill>
              </a:rPr>
              <a:t>&gt;)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16" name="直接箭头连接符 115"/>
          <p:cNvCxnSpPr>
            <a:endCxn id="94" idx="0"/>
          </p:cNvCxnSpPr>
          <p:nvPr/>
        </p:nvCxnSpPr>
        <p:spPr>
          <a:xfrm>
            <a:off x="8794328" y="3900292"/>
            <a:ext cx="0" cy="441091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7" name="肘形连接符 126"/>
          <p:cNvCxnSpPr>
            <a:stCxn id="97" idx="1"/>
          </p:cNvCxnSpPr>
          <p:nvPr/>
        </p:nvCxnSpPr>
        <p:spPr>
          <a:xfrm rot="5400000" flipH="1" flipV="1">
            <a:off x="3505400" y="3206298"/>
            <a:ext cx="603442" cy="719261"/>
          </a:xfrm>
          <a:prstGeom prst="bentConnector3">
            <a:avLst>
              <a:gd name="adj1" fmla="val 50000"/>
            </a:avLst>
          </a:prstGeom>
          <a:ln w="28575">
            <a:prstDash val="sys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28" name="圆角矩形 127"/>
          <p:cNvSpPr/>
          <p:nvPr/>
        </p:nvSpPr>
        <p:spPr>
          <a:xfrm>
            <a:off x="2713240" y="2725243"/>
            <a:ext cx="2336373" cy="541208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P(&lt;c</a:t>
            </a:r>
            <a:r>
              <a:rPr lang="en-US" altLang="zh-CN" baseline="-25000" dirty="0" smtClean="0">
                <a:solidFill>
                  <a:schemeClr val="tx1"/>
                </a:solidFill>
              </a:rPr>
              <a:t>1</a:t>
            </a:r>
            <a:r>
              <a:rPr lang="en-US" altLang="zh-CN" dirty="0" smtClean="0">
                <a:solidFill>
                  <a:schemeClr val="tx1"/>
                </a:solidFill>
              </a:rPr>
              <a:t>,c</a:t>
            </a:r>
            <a:r>
              <a:rPr lang="en-US" altLang="zh-CN" baseline="-25000" dirty="0" smtClean="0">
                <a:solidFill>
                  <a:schemeClr val="tx1"/>
                </a:solidFill>
              </a:rPr>
              <a:t>2</a:t>
            </a:r>
            <a:r>
              <a:rPr lang="en-US" altLang="zh-CN" dirty="0" smtClean="0">
                <a:solidFill>
                  <a:schemeClr val="tx1"/>
                </a:solidFill>
              </a:rPr>
              <a:t>&gt;|&lt;e</a:t>
            </a:r>
            <a:r>
              <a:rPr lang="en-US" altLang="zh-CN" baseline="-25000" dirty="0" smtClean="0">
                <a:solidFill>
                  <a:schemeClr val="tx1"/>
                </a:solidFill>
              </a:rPr>
              <a:t>1</a:t>
            </a:r>
            <a:r>
              <a:rPr lang="en-US" altLang="zh-CN" dirty="0" smtClean="0">
                <a:solidFill>
                  <a:schemeClr val="tx1"/>
                </a:solidFill>
              </a:rPr>
              <a:t>,e</a:t>
            </a:r>
            <a:r>
              <a:rPr lang="en-US" altLang="zh-CN" baseline="-25000" dirty="0" smtClean="0">
                <a:solidFill>
                  <a:schemeClr val="tx1"/>
                </a:solidFill>
              </a:rPr>
              <a:t>2</a:t>
            </a:r>
            <a:r>
              <a:rPr lang="en-US" altLang="zh-CN" dirty="0" smtClean="0">
                <a:solidFill>
                  <a:schemeClr val="tx1"/>
                </a:solidFill>
              </a:rPr>
              <a:t>&gt;)</a:t>
            </a:r>
            <a:endParaRPr lang="zh-CN" altLang="en-US" dirty="0" smtClean="0">
              <a:solidFill>
                <a:schemeClr val="tx1"/>
              </a:solidFill>
            </a:endParaRPr>
          </a:p>
        </p:txBody>
      </p:sp>
      <p:cxnSp>
        <p:nvCxnSpPr>
          <p:cNvPr id="131" name="直接箭头连接符 130"/>
          <p:cNvCxnSpPr/>
          <p:nvPr/>
        </p:nvCxnSpPr>
        <p:spPr>
          <a:xfrm>
            <a:off x="3864555" y="2167732"/>
            <a:ext cx="11165" cy="589268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7202733" y="966333"/>
            <a:ext cx="193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4584947" y="2497330"/>
            <a:ext cx="193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2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9655531" y="3081785"/>
            <a:ext cx="255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2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97" name="流程图: 磁盘 96"/>
          <p:cNvSpPr/>
          <p:nvPr/>
        </p:nvSpPr>
        <p:spPr>
          <a:xfrm>
            <a:off x="2790410" y="3867649"/>
            <a:ext cx="1314161" cy="1084345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Probase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4705220" y="1226965"/>
            <a:ext cx="343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/>
              <a:t>…</a:t>
            </a:r>
            <a:endParaRPr lang="zh-CN" altLang="en-US" dirty="0"/>
          </a:p>
        </p:txBody>
      </p:sp>
      <p:cxnSp>
        <p:nvCxnSpPr>
          <p:cNvPr id="183" name="肘形连接符 182"/>
          <p:cNvCxnSpPr>
            <a:stCxn id="97" idx="4"/>
            <a:endCxn id="108" idx="1"/>
          </p:cNvCxnSpPr>
          <p:nvPr/>
        </p:nvCxnSpPr>
        <p:spPr>
          <a:xfrm flipV="1">
            <a:off x="4104571" y="3629688"/>
            <a:ext cx="3532530" cy="780134"/>
          </a:xfrm>
          <a:prstGeom prst="bentConnector3">
            <a:avLst>
              <a:gd name="adj1" fmla="val 33483"/>
            </a:avLst>
          </a:prstGeom>
          <a:ln w="28575">
            <a:prstDash val="sysDash"/>
            <a:headEnd type="none" w="med" len="med"/>
            <a:tailEnd type="triangl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99" name="圆角矩形 198"/>
          <p:cNvSpPr/>
          <p:nvPr/>
        </p:nvSpPr>
        <p:spPr>
          <a:xfrm>
            <a:off x="8057727" y="5502279"/>
            <a:ext cx="1473200" cy="8001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P(a</a:t>
            </a:r>
            <a:r>
              <a:rPr lang="en-US" altLang="zh-CN" sz="2000" dirty="0" smtClean="0">
                <a:solidFill>
                  <a:schemeClr val="tx1"/>
                </a:solidFill>
              </a:rPr>
              <a:t>|&lt;e</a:t>
            </a:r>
            <a:r>
              <a:rPr lang="en-US" altLang="zh-CN" sz="2000" baseline="-25000" dirty="0" smtClean="0">
                <a:solidFill>
                  <a:schemeClr val="tx1"/>
                </a:solidFill>
              </a:rPr>
              <a:t>1</a:t>
            </a:r>
            <a:r>
              <a:rPr lang="en-US" altLang="zh-CN" sz="2000" dirty="0" smtClean="0">
                <a:solidFill>
                  <a:schemeClr val="tx1"/>
                </a:solidFill>
              </a:rPr>
              <a:t>,e</a:t>
            </a:r>
            <a:r>
              <a:rPr lang="en-US" altLang="zh-CN" sz="2000" baseline="-25000" dirty="0" smtClean="0">
                <a:solidFill>
                  <a:schemeClr val="tx1"/>
                </a:solidFill>
              </a:rPr>
              <a:t>2</a:t>
            </a:r>
            <a:r>
              <a:rPr lang="en-US" altLang="zh-CN" sz="2000" dirty="0">
                <a:solidFill>
                  <a:schemeClr val="tx1"/>
                </a:solidFill>
              </a:rPr>
              <a:t>&gt;)</a:t>
            </a:r>
            <a:endParaRPr lang="zh-CN" altLang="en-US" sz="2000" dirty="0" err="1">
              <a:solidFill>
                <a:schemeClr val="tx1"/>
              </a:solidFill>
            </a:endParaRPr>
          </a:p>
        </p:txBody>
      </p:sp>
      <p:cxnSp>
        <p:nvCxnSpPr>
          <p:cNvPr id="201" name="直接箭头连接符 200"/>
          <p:cNvCxnSpPr>
            <a:stCxn id="94" idx="2"/>
            <a:endCxn id="199" idx="0"/>
          </p:cNvCxnSpPr>
          <p:nvPr/>
        </p:nvCxnSpPr>
        <p:spPr>
          <a:xfrm flipH="1">
            <a:off x="8794327" y="5141483"/>
            <a:ext cx="1" cy="360796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6809920" y="2407746"/>
            <a:ext cx="193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3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7189415" y="4245864"/>
            <a:ext cx="193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4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9428319" y="5387747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5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612571" y="5050971"/>
            <a:ext cx="18673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ERF: </a:t>
            </a:r>
            <a:r>
              <a:rPr lang="en-US" altLang="zh-CN" sz="1200" dirty="0"/>
              <a:t>E</a:t>
            </a:r>
            <a:r>
              <a:rPr lang="en-US" altLang="zh-CN" sz="1200" dirty="0" smtClean="0"/>
              <a:t>ntity </a:t>
            </a:r>
            <a:r>
              <a:rPr lang="en-US" altLang="zh-CN" sz="1200" dirty="0"/>
              <a:t>R</a:t>
            </a:r>
            <a:r>
              <a:rPr lang="en-US" altLang="zh-CN" sz="1200" dirty="0" smtClean="0"/>
              <a:t>elation Finder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658116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bg1">
              <a:lumMod val="50000"/>
            </a:schemeClr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000" dirty="0" smtClean="0">
            <a:solidFill>
              <a:schemeClr val="tx1"/>
            </a:solidFill>
          </a:defRPr>
        </a:defPPr>
      </a:lstStyle>
      <a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a:style>
    </a:spDef>
    <a:lnDef>
      <a:spPr>
        <a:ln w="28575">
          <a:tailEnd type="triangle"/>
        </a:ln>
      </a:spPr>
      <a:bodyPr/>
      <a:lstStyle/>
      <a:style>
        <a:lnRef idx="3">
          <a:schemeClr val="accent3"/>
        </a:lnRef>
        <a:fillRef idx="0">
          <a:schemeClr val="accent3"/>
        </a:fillRef>
        <a:effectRef idx="2">
          <a:schemeClr val="accent3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7784</TotalTime>
  <Words>407</Words>
  <Application>Microsoft Office PowerPoint</Application>
  <PresentationFormat>宽屏</PresentationFormat>
  <Paragraphs>209</Paragraphs>
  <Slides>13</Slides>
  <Notes>0</Notes>
  <HiddenSlides>1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9" baseType="lpstr">
      <vt:lpstr>宋体</vt:lpstr>
      <vt:lpstr>Arial</vt:lpstr>
      <vt:lpstr>Calibri</vt:lpstr>
      <vt:lpstr>Calibri Light</vt:lpstr>
      <vt:lpstr>Cambria Math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xie redreamality</dc:creator>
  <cp:lastModifiedBy>xie redreamality</cp:lastModifiedBy>
  <cp:revision>62</cp:revision>
  <dcterms:created xsi:type="dcterms:W3CDTF">2015-05-19T03:36:03Z</dcterms:created>
  <dcterms:modified xsi:type="dcterms:W3CDTF">2015-09-15T15:10:39Z</dcterms:modified>
</cp:coreProperties>
</file>