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F78-652B-421A-B286-CA53AC402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85680-0A10-4D43-B5CD-00B7C5680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A751-1698-452C-9332-DAF90850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F9AA-D536-4CF7-88AD-99C3786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8A99-7245-4BEF-AC9C-EDBFA81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1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1DFB-A5FA-4B28-A733-3FE49820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342C2-6358-4EA9-BA7A-18D122E2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09A1-75CB-47E1-A599-0BC0A32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258E-8087-46B9-A4FD-7C639153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61B4-B1CB-4C70-A480-8E772E82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5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BC01E-3B08-4012-8EB5-C4D64605A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FD141-1BA6-4D09-BAD9-4A057290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BC81-BBFD-4548-AEFE-91224193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569D-1D8D-4E40-BCDE-6741109B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C0D0-E670-4AA0-B61F-2496BA5B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4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259-E0EA-4329-B027-F991E9A1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D47A-2CF0-4DE7-89E1-BE379247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BE60-E9C7-4FD4-9D28-A7C00EB1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DEC-BB57-4DC8-B597-D660B3C8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D72A-8DC7-4013-9353-D7AA9FF7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8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7743-9874-43BC-B2BB-33CB76F8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625B-559D-42B7-974C-69FBCAC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60D1-0C87-4676-A8BD-75AB6304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27CB-7F44-4115-A5FC-07CEED7C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13B0-7164-4602-A5A8-534CCA95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1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FBF-0064-47AB-81DC-EBAEC888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5BFB-A76B-412C-9A9F-6D04B8F3B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5211-C925-41CF-A844-2AFF0B0B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E62F-92CC-4C71-8E02-BACF1E17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5562-EEC9-4DAD-952B-C1BF2598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2422-807A-42B1-9718-F28095D0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1CD4-3E93-4BC6-BB10-37688E7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3230-249D-413B-91FE-3A6226FC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8AC50-0250-4A8E-A01B-0DECF7B46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D3CE9-7FBE-4A37-B951-317418EB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7978C-C946-4B83-88C2-3E77136E1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7E9C9-9108-46D1-9C9E-5009E30F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79689-676A-4D4A-AE5C-9F942A72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4058E-F9ED-4D61-A46A-2745DCBC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42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760-C9EA-4EBC-A09C-12E1CCB3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CFC92-C89B-4573-ACC6-A01D68AE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76AF4-6B51-4F5E-9A9D-AE911A4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A6BAD-BD43-4B41-97DD-24C20FC2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4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344FB-B011-48C4-BAA8-33E27D4E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76B5C-275B-4722-9C84-4660F7C7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6109-1726-4D3E-AC35-29987937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77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2866-E536-4AEC-889C-DE660EE1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12A7-54C3-4E34-A628-E65ED2B7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DFD2-8C6F-47F7-8269-1553277A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80054-89D5-4247-A8D0-AB035D9E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CDE1-E31E-45E9-8988-1A1F238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93AF2-3BCD-4D57-BDEA-A3F7E730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5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BC90-67E4-47D7-8520-F6B1F649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F3AB6-A408-4E25-AFAD-EEC74D830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FAD9-8259-4FC2-A377-29C7DC12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A601-B515-4F4D-BF5A-82A8BBFA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2316-D615-44EF-AC50-D822E25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6E8E-12CF-467F-BCD1-09E22326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0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6020E-5788-486D-8BEB-4CE24ACA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47E7E-96DE-42E1-BE0D-FAA53F27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A147-3F99-403F-ADDC-F782697CC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126E-FAC3-4DE9-B9B4-85E68CC6AD8C}" type="datetimeFigureOut">
              <a:rPr lang="en-SG" smtClean="0"/>
              <a:t>10/6/2020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3E25-FA84-491B-B988-B5BAAFED4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8BFF-6434-4506-B2D4-E920E6025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101C-766C-4CDE-9C74-F8E4BB35D7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0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F5E1-A868-4D9E-AECC-71F3BEE57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Potential Retail Line Investment In Toronto and New York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4081-74F3-4E66-9B34-724C75593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10 Jun 2020</a:t>
            </a:r>
          </a:p>
        </p:txBody>
      </p:sp>
    </p:spTree>
    <p:extLst>
      <p:ext uri="{BB962C8B-B14F-4D97-AF65-F5344CB8AC3E}">
        <p14:creationId xmlns:p14="http://schemas.microsoft.com/office/powerpoint/2010/main" val="20891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7D4-B1F5-4155-B2F8-9956FD8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1FADF-634C-4C47-A8E2-4EF0E64B0132}"/>
              </a:ext>
            </a:extLst>
          </p:cNvPr>
          <p:cNvSpPr/>
          <p:nvPr/>
        </p:nvSpPr>
        <p:spPr>
          <a:xfrm>
            <a:off x="838200" y="1590020"/>
            <a:ext cx="10335936" cy="485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New York City &amp; City of Toronto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World busiest financial centres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Vast amount of opportunities for retail businesses</a:t>
            </a:r>
          </a:p>
          <a:p>
            <a:pPr algn="just">
              <a:spcAft>
                <a:spcPts val="0"/>
              </a:spcAft>
            </a:pPr>
            <a:endParaRPr lang="en-SG" dirty="0"/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Problems Statement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Vast investment opportunities in retail lines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Resources limited, needs for increased probability of business success</a:t>
            </a:r>
          </a:p>
          <a:p>
            <a:pPr algn="just">
              <a:spcAft>
                <a:spcPts val="0"/>
              </a:spcAft>
            </a:pPr>
            <a:r>
              <a:rPr lang="en-SG" dirty="0"/>
              <a:t> 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Primary questions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 What would be the top 5 retail shops in both Toronto and New York business districts?</a:t>
            </a:r>
          </a:p>
          <a:p>
            <a:pPr marL="7429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If someone wants to setup a retail line in Toronto or New York, which retail line would be a safe bet given the current cluster of shops in these cities?</a:t>
            </a:r>
          </a:p>
        </p:txBody>
      </p:sp>
    </p:spTree>
    <p:extLst>
      <p:ext uri="{BB962C8B-B14F-4D97-AF65-F5344CB8AC3E}">
        <p14:creationId xmlns:p14="http://schemas.microsoft.com/office/powerpoint/2010/main" val="29600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7D4-B1F5-4155-B2F8-9956FD8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1FADF-634C-4C47-A8E2-4EF0E64B0132}"/>
              </a:ext>
            </a:extLst>
          </p:cNvPr>
          <p:cNvSpPr/>
          <p:nvPr/>
        </p:nvSpPr>
        <p:spPr>
          <a:xfrm>
            <a:off x="838200" y="1581631"/>
            <a:ext cx="10335936" cy="4989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Data Requirements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List &amp; type of retail shops in Toronto &amp; New York business districts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Ratings &amp; reviews on type of popular retail lines in Toronto &amp; New York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Trending data will be an added advantage</a:t>
            </a:r>
          </a:p>
          <a:p>
            <a:pPr lvl="1"/>
            <a:endParaRPr lang="en-S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Data Preparation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Data Analysis Platform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Python Programming 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Data Sources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New York City (URL : </a:t>
            </a:r>
            <a:r>
              <a:rPr lang="en-SG" sz="1600" dirty="0">
                <a:hlinkClick r:id="rId2"/>
              </a:rPr>
              <a:t>https://cocl.us/new_york_dataset</a:t>
            </a:r>
            <a:r>
              <a:rPr lang="en-SG" sz="16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Toronto (URL: </a:t>
            </a:r>
            <a:r>
              <a:rPr lang="en-SG" sz="1600" dirty="0">
                <a:hlinkClick r:id="rId3"/>
              </a:rPr>
              <a:t>https://en.wikipedia.org/wiki/List_of_postal_codes_of_Canada:_M</a:t>
            </a:r>
            <a:r>
              <a:rPr lang="en-SG" sz="16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Foursquare information on venues (URL : </a:t>
            </a:r>
            <a:r>
              <a:rPr lang="en-SG" sz="1600" dirty="0">
                <a:hlinkClick r:id="rId4"/>
              </a:rPr>
              <a:t>https://foursquare.com</a:t>
            </a:r>
            <a:r>
              <a:rPr lang="en-SG" sz="1600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7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7D4-B1F5-4155-B2F8-9956FD8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 / Modelling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629B3-651E-4575-A155-FBA6305CEDAB}"/>
              </a:ext>
            </a:extLst>
          </p:cNvPr>
          <p:cNvSpPr/>
          <p:nvPr/>
        </p:nvSpPr>
        <p:spPr>
          <a:xfrm>
            <a:off x="838200" y="1581631"/>
            <a:ext cx="10335936" cy="383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Data Exploration &amp;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Foursquare API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1" i="1" dirty="0"/>
              <a:t>Explore</a:t>
            </a:r>
            <a:r>
              <a:rPr lang="en-SG" dirty="0"/>
              <a:t>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Python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 err="1"/>
              <a:t>Geopy</a:t>
            </a:r>
            <a:r>
              <a:rPr lang="en-SG" dirty="0"/>
              <a:t> 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Folium 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One-Hot Encoding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7D4-B1F5-4155-B2F8-9956FD8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-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5DEFC-88B9-4C7A-B66B-63890823A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341" y="2072081"/>
            <a:ext cx="5225377" cy="3285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F22FA-435E-4285-AA0E-40C7D5649E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4021" y="2072081"/>
            <a:ext cx="5225377" cy="32856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5F72B-78CD-46A4-B877-246D4CF012F7}"/>
              </a:ext>
            </a:extLst>
          </p:cNvPr>
          <p:cNvSpPr/>
          <p:nvPr/>
        </p:nvSpPr>
        <p:spPr>
          <a:xfrm>
            <a:off x="1303969" y="1761977"/>
            <a:ext cx="4101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Map For Manhattan Showing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3206A-9B95-4ECB-BF8B-B9C61A863363}"/>
              </a:ext>
            </a:extLst>
          </p:cNvPr>
          <p:cNvSpPr/>
          <p:nvPr/>
        </p:nvSpPr>
        <p:spPr>
          <a:xfrm>
            <a:off x="7120939" y="1761977"/>
            <a:ext cx="3751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Map For Toronto Showing Clusters</a:t>
            </a:r>
          </a:p>
        </p:txBody>
      </p:sp>
    </p:spTree>
    <p:extLst>
      <p:ext uri="{BB962C8B-B14F-4D97-AF65-F5344CB8AC3E}">
        <p14:creationId xmlns:p14="http://schemas.microsoft.com/office/powerpoint/2010/main" val="282464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7D4-B1F5-4155-B2F8-9956FD8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– One-Hot Encoding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5A8C4F-9C1D-429F-BCDB-F37DA87E8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52649"/>
              </p:ext>
            </p:extLst>
          </p:nvPr>
        </p:nvGraphicFramePr>
        <p:xfrm>
          <a:off x="1685489" y="1868146"/>
          <a:ext cx="8523353" cy="1665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959">
                  <a:extLst>
                    <a:ext uri="{9D8B030D-6E8A-4147-A177-3AD203B41FA5}">
                      <a16:colId xmlns:a16="http://schemas.microsoft.com/office/drawing/2014/main" val="3077049155"/>
                    </a:ext>
                  </a:extLst>
                </a:gridCol>
                <a:gridCol w="1322832">
                  <a:extLst>
                    <a:ext uri="{9D8B030D-6E8A-4147-A177-3AD203B41FA5}">
                      <a16:colId xmlns:a16="http://schemas.microsoft.com/office/drawing/2014/main" val="2711285265"/>
                    </a:ext>
                  </a:extLst>
                </a:gridCol>
                <a:gridCol w="1690053">
                  <a:extLst>
                    <a:ext uri="{9D8B030D-6E8A-4147-A177-3AD203B41FA5}">
                      <a16:colId xmlns:a16="http://schemas.microsoft.com/office/drawing/2014/main" val="2857047869"/>
                    </a:ext>
                  </a:extLst>
                </a:gridCol>
                <a:gridCol w="1490917">
                  <a:extLst>
                    <a:ext uri="{9D8B030D-6E8A-4147-A177-3AD203B41FA5}">
                      <a16:colId xmlns:a16="http://schemas.microsoft.com/office/drawing/2014/main" val="1891759340"/>
                    </a:ext>
                  </a:extLst>
                </a:gridCol>
                <a:gridCol w="1611186">
                  <a:extLst>
                    <a:ext uri="{9D8B030D-6E8A-4147-A177-3AD203B41FA5}">
                      <a16:colId xmlns:a16="http://schemas.microsoft.com/office/drawing/2014/main" val="225856778"/>
                    </a:ext>
                  </a:extLst>
                </a:gridCol>
                <a:gridCol w="1448406">
                  <a:extLst>
                    <a:ext uri="{9D8B030D-6E8A-4147-A177-3AD203B41FA5}">
                      <a16:colId xmlns:a16="http://schemas.microsoft.com/office/drawing/2014/main" val="25852532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S/N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Manhattan Cluster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644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Park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Coffee Shop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Italian Restaurant 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Mexican Restaurant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Sandwich Place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09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2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Playground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Hotel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Coffee Shop 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Café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Coffee Shop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81125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Coffee Shop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Café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Pizza Place 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Bakery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Gym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942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Farmers Market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Pizza Place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Café 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Deli / Bodega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Yoga Studio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48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Baseball Field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American Restaurant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Bar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Park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Supplement Shop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8500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4350FA-A6C9-40F1-8E5B-6C325788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08831"/>
              </p:ext>
            </p:extLst>
          </p:nvPr>
        </p:nvGraphicFramePr>
        <p:xfrm>
          <a:off x="1685489" y="4332572"/>
          <a:ext cx="8514265" cy="176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66">
                  <a:extLst>
                    <a:ext uri="{9D8B030D-6E8A-4147-A177-3AD203B41FA5}">
                      <a16:colId xmlns:a16="http://schemas.microsoft.com/office/drawing/2014/main" val="1595168257"/>
                    </a:ext>
                  </a:extLst>
                </a:gridCol>
                <a:gridCol w="1451229">
                  <a:extLst>
                    <a:ext uri="{9D8B030D-6E8A-4147-A177-3AD203B41FA5}">
                      <a16:colId xmlns:a16="http://schemas.microsoft.com/office/drawing/2014/main" val="14826419"/>
                    </a:ext>
                  </a:extLst>
                </a:gridCol>
                <a:gridCol w="1552030">
                  <a:extLst>
                    <a:ext uri="{9D8B030D-6E8A-4147-A177-3AD203B41FA5}">
                      <a16:colId xmlns:a16="http://schemas.microsoft.com/office/drawing/2014/main" val="2227927746"/>
                    </a:ext>
                  </a:extLst>
                </a:gridCol>
                <a:gridCol w="1484851">
                  <a:extLst>
                    <a:ext uri="{9D8B030D-6E8A-4147-A177-3AD203B41FA5}">
                      <a16:colId xmlns:a16="http://schemas.microsoft.com/office/drawing/2014/main" val="3672357472"/>
                    </a:ext>
                  </a:extLst>
                </a:gridCol>
                <a:gridCol w="1635853">
                  <a:extLst>
                    <a:ext uri="{9D8B030D-6E8A-4147-A177-3AD203B41FA5}">
                      <a16:colId xmlns:a16="http://schemas.microsoft.com/office/drawing/2014/main" val="1766355092"/>
                    </a:ext>
                  </a:extLst>
                </a:gridCol>
                <a:gridCol w="1475836">
                  <a:extLst>
                    <a:ext uri="{9D8B030D-6E8A-4147-A177-3AD203B41FA5}">
                      <a16:colId xmlns:a16="http://schemas.microsoft.com/office/drawing/2014/main" val="179805284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S/N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Toronto Cluster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SG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1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Coffee Shop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Park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Park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Mexican Restaurant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Music Venue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50613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2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Café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Playground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Swim School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Jewelry Store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Ice Cream Shop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08714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3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Park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Trail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Bus Line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Trail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Garden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38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Restaurant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Department Store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Yoga Studio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Sushi Restaurant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Dog Run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855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Italian Restaurant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Event Space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Diner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</a:rPr>
                        <a:t>Yoga Studio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</a:rPr>
                        <a:t>Dessert Shop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9144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1D2A49-1BD3-426D-B642-2784740B824B}"/>
              </a:ext>
            </a:extLst>
          </p:cNvPr>
          <p:cNvSpPr txBox="1"/>
          <p:nvPr/>
        </p:nvSpPr>
        <p:spPr>
          <a:xfrm>
            <a:off x="1584822" y="6048462"/>
            <a:ext cx="4131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*</a:t>
            </a:r>
            <a:r>
              <a:rPr lang="en-SG" sz="1200" dirty="0">
                <a:solidFill>
                  <a:srgbClr val="0070C0"/>
                </a:solidFill>
              </a:rPr>
              <a:t>Note : Top cluster with majority of neighbourhoods in the city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3EB68-8FC5-4C47-8A8B-E36562DBF1AD}"/>
              </a:ext>
            </a:extLst>
          </p:cNvPr>
          <p:cNvSpPr txBox="1"/>
          <p:nvPr/>
        </p:nvSpPr>
        <p:spPr>
          <a:xfrm>
            <a:off x="1584822" y="3459396"/>
            <a:ext cx="4131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*</a:t>
            </a:r>
            <a:r>
              <a:rPr lang="en-SG" sz="1200" dirty="0">
                <a:solidFill>
                  <a:srgbClr val="0070C0"/>
                </a:solidFill>
              </a:rPr>
              <a:t>Note : Top cluster with majority of neighbourhoods in the city</a:t>
            </a:r>
            <a:endParaRPr lang="en-SG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9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7D4-B1F5-4155-B2F8-9956FD8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629B3-651E-4575-A155-FBA6305CEDAB}"/>
              </a:ext>
            </a:extLst>
          </p:cNvPr>
          <p:cNvSpPr/>
          <p:nvPr/>
        </p:nvSpPr>
        <p:spPr>
          <a:xfrm>
            <a:off x="838200" y="1581631"/>
            <a:ext cx="10335936" cy="475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High Similarities between Manhattan &amp; Toronto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Majority of top categories in neighbourhoods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Eateries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Common top five categories in key clusters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Coffee Shop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Café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Italian Restaurant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Increased success probabilities with the identified categories</a:t>
            </a:r>
          </a:p>
        </p:txBody>
      </p:sp>
    </p:spTree>
    <p:extLst>
      <p:ext uri="{BB962C8B-B14F-4D97-AF65-F5344CB8AC3E}">
        <p14:creationId xmlns:p14="http://schemas.microsoft.com/office/powerpoint/2010/main" val="240028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418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Potential Retail Line Investment In Toronto and New York</vt:lpstr>
      <vt:lpstr>Background</vt:lpstr>
      <vt:lpstr>Data Requirements</vt:lpstr>
      <vt:lpstr>Exploratory Data Analysis / Modelling</vt:lpstr>
      <vt:lpstr>Results - Clustering</vt:lpstr>
      <vt:lpstr>Results – One-Hot Encoding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Retail Line Investment In Toronto and New York</dc:title>
  <dc:creator>Ocean Lim</dc:creator>
  <cp:lastModifiedBy>Ocean Lim</cp:lastModifiedBy>
  <cp:revision>14</cp:revision>
  <dcterms:created xsi:type="dcterms:W3CDTF">2020-06-10T14:26:18Z</dcterms:created>
  <dcterms:modified xsi:type="dcterms:W3CDTF">2020-06-10T15:22:44Z</dcterms:modified>
</cp:coreProperties>
</file>