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6" r:id="rId2"/>
    <p:sldId id="339" r:id="rId3"/>
    <p:sldId id="389" r:id="rId4"/>
    <p:sldId id="364" r:id="rId5"/>
    <p:sldId id="367" r:id="rId6"/>
    <p:sldId id="366" r:id="rId7"/>
    <p:sldId id="374" r:id="rId8"/>
    <p:sldId id="343" r:id="rId9"/>
    <p:sldId id="344" r:id="rId10"/>
    <p:sldId id="350" r:id="rId11"/>
    <p:sldId id="354" r:id="rId12"/>
    <p:sldId id="375" r:id="rId13"/>
    <p:sldId id="356" r:id="rId14"/>
    <p:sldId id="357" r:id="rId15"/>
    <p:sldId id="385" r:id="rId16"/>
    <p:sldId id="388" r:id="rId17"/>
    <p:sldId id="376" r:id="rId18"/>
    <p:sldId id="377" r:id="rId19"/>
    <p:sldId id="378" r:id="rId20"/>
    <p:sldId id="390" r:id="rId21"/>
    <p:sldId id="370" r:id="rId22"/>
    <p:sldId id="379" r:id="rId23"/>
    <p:sldId id="380" r:id="rId24"/>
    <p:sldId id="371" r:id="rId25"/>
    <p:sldId id="372" r:id="rId26"/>
    <p:sldId id="383" r:id="rId27"/>
    <p:sldId id="384" r:id="rId28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FF9900"/>
    <a:srgbClr val="3333FF"/>
    <a:srgbClr val="663300"/>
    <a:srgbClr val="008000"/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7" autoAdjust="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BEEC0F-A015-4ED1-8273-7AC1B24FC9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463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C5AD6A-0829-49F0-A66F-4F1C734CC27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9223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B7DAB2-4A31-4E4C-BC39-FC6AF9542D79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943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A9DE3BC-61C0-4954-9999-1B3792DC6329}" type="slidenum">
              <a:rPr lang="en-US" altLang="zh-TW"/>
              <a:pPr eaLnBrk="1" hangingPunct="1"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5540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71BED70-158F-4F88-82D2-5E02C5105AB0}" type="slidenum">
              <a:rPr lang="en-US" altLang="zh-TW"/>
              <a:pPr eaLnBrk="1" hangingPunct="1"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6026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546B0-8DD8-4222-A39F-C88F48BD7DD4}" type="slidenum">
              <a:rPr lang="en-US" altLang="zh-TW"/>
              <a:pPr eaLnBrk="1" hangingPunct="1"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5632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5F5EC5F-A163-4D9A-AEF9-DC4EF71DD4E9}" type="slidenum">
              <a:rPr lang="en-US" altLang="zh-TW"/>
              <a:pPr eaLnBrk="1" hangingPunct="1"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8587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AE98F73-5039-4AD5-A0A9-287EC6274B82}" type="slidenum">
              <a:rPr lang="en-US" altLang="zh-TW"/>
              <a:pPr eaLnBrk="1" hangingPunct="1"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34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EFD125C-9355-4C3A-B135-CC2EACE0D57E}" type="slidenum">
              <a:rPr lang="en-US" altLang="zh-TW"/>
              <a:pPr eaLnBrk="1" hangingPunct="1"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1647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C4D506-0319-4613-B5B9-06E3CEB8DEF6}" type="slidenum">
              <a:rPr lang="en-US" altLang="zh-TW"/>
              <a:pPr eaLnBrk="1" hangingPunct="1"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5872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C599A6-90D4-43E6-839F-17CFFBBE594B}" type="slidenum">
              <a:rPr lang="en-US" altLang="zh-TW"/>
              <a:pPr eaLnBrk="1" hangingPunct="1"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5157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B1F5D1-B09E-45E9-9373-A79DBCA97E37}" type="slidenum">
              <a:rPr lang="en-US" altLang="zh-TW"/>
              <a:pPr eaLnBrk="1" hangingPunct="1"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429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9A2DEF8-0927-4234-BEBE-FCE9EC390320}" type="slidenum">
              <a:rPr lang="en-US" altLang="zh-TW"/>
              <a:pPr eaLnBrk="1" hangingPunct="1"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14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B5AA0E-4AF9-4527-ADF2-B97D5FC2D1BD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271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06CF21-F850-4056-9877-F7E31C5E7E9F}" type="slidenum">
              <a:rPr lang="en-US" altLang="zh-TW"/>
              <a:pPr eaLnBrk="1" hangingPunct="1"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2309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DF0590-77B2-4C9C-9952-935790965C8E}" type="slidenum">
              <a:rPr lang="en-US" altLang="zh-TW"/>
              <a:pPr eaLnBrk="1" hangingPunct="1"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5459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69B6A53-C85F-4991-82B5-CD524170FD5E}" type="slidenum">
              <a:rPr lang="en-US" altLang="zh-TW"/>
              <a:pPr eaLnBrk="1" hangingPunct="1"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4457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532EC9-3FE0-4BDA-A197-9C3421502F45}" type="slidenum">
              <a:rPr lang="en-US" altLang="zh-TW"/>
              <a:pPr eaLnBrk="1" hangingPunct="1"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2329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713B8D7-3092-4BAA-9CDF-205BF42184DB}" type="slidenum">
              <a:rPr lang="en-US" altLang="zh-TW"/>
              <a:pPr eaLnBrk="1" hangingPunct="1"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1818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3094DA-149C-4237-BEB8-AAE2ECEBC65D}" type="slidenum">
              <a:rPr lang="en-US" altLang="zh-TW"/>
              <a:pPr eaLnBrk="1" hangingPunct="1"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4698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114E4A-AEA5-496E-8366-ACED47C9D574}" type="slidenum">
              <a:rPr lang="en-US" altLang="zh-TW"/>
              <a:pPr eaLnBrk="1" hangingPunct="1"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7822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EF842E-E129-4800-8079-3E42A206BB65}" type="slidenum">
              <a:rPr lang="en-US" altLang="zh-TW"/>
              <a:pPr eaLnBrk="1" hangingPunct="1"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463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001E6FC-8961-4C05-9551-7B05F0D24F62}" type="slidenum">
              <a:rPr lang="en-US" altLang="zh-TW"/>
              <a:pPr eaLnBrk="1" hangingPunct="1"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068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6F623E-573D-4A86-97C0-DFE3189CDE40}" type="slidenum">
              <a:rPr lang="en-US" altLang="zh-TW"/>
              <a:pPr eaLnBrk="1" hangingPunct="1"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014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7892618-5D2F-4EB5-B37C-1AEC17DCC73A}" type="slidenum">
              <a:rPr lang="en-US" altLang="zh-TW"/>
              <a:pPr eaLnBrk="1" hangingPunct="1"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2884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F417A5-8C56-4D4F-9BC7-AAEBFD187337}" type="slidenum">
              <a:rPr lang="en-US" altLang="zh-TW"/>
              <a:pPr eaLnBrk="1" hangingPunct="1"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700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8593F4E-A951-47AA-9E75-7FE9C31EE8A4}" type="slidenum">
              <a:rPr lang="en-US" altLang="zh-TW"/>
              <a:pPr eaLnBrk="1" hangingPunct="1"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5289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F270170-69B3-49A2-BBAD-1B238BF13561}" type="slidenum">
              <a:rPr lang="en-US" altLang="zh-TW"/>
              <a:pPr eaLnBrk="1" hangingPunct="1"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757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452A46C-B289-437F-A479-55428CE34E50}" type="slidenum">
              <a:rPr lang="en-US" altLang="zh-TW"/>
              <a:pPr eaLnBrk="1" hangingPunct="1"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104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AC508-3B67-4082-A56C-9E64982905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12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FF7F6-A2BF-4847-9CB0-CEE9B731D7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875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57D778-CD01-4AF2-B407-C935AF28391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608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A831D-5591-4479-9196-30D7E58D6E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962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標題，兩項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0F6BE-70CF-4133-B879-97EDA26459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2257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標題， 2 個小物件與1 個大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FFB91-79B3-4E9F-969C-B5CE040238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975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AF4A1-DE95-4FE8-BFD7-81A24C93B09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613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9E2F9-D870-4F31-8C9C-C15F20CACAC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06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94C5A-2C38-41EE-B7EA-99F2466024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36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368C0-1DDB-41C9-A21D-E98DBC1C7F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728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BA4BD-B5F6-459E-96C0-7618E6E664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71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ABEFA4-7F45-41D1-AC79-4E8015B5BC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017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B02CF-0C8E-4A02-B36D-EB9A086DA2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93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802BA-1514-4F35-A4EB-E1FDAA90AF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115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A86CF72-6D7B-4F42-AFB1-72F1F94EAC4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chen@cs.nth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3333FF"/>
                </a:solidFill>
              </a:rPr>
              <a:t>Data Visualization By PCA, LDA, and ICA</a:t>
            </a:r>
            <a:endParaRPr lang="zh-TW" altLang="en-US" smtClean="0">
              <a:solidFill>
                <a:srgbClr val="3333FF"/>
              </a:solidFill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en-US" altLang="zh-TW" sz="2800" dirty="0" smtClean="0">
              <a:solidFill>
                <a:srgbClr val="3333FF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2400" b="1" dirty="0" smtClean="0">
              <a:solidFill>
                <a:srgbClr val="006600"/>
              </a:solidFill>
              <a:latin typeface="+mn-ea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b="1" dirty="0" err="1" smtClean="0">
                <a:solidFill>
                  <a:srgbClr val="006600"/>
                </a:solidFill>
                <a:latin typeface="+mn-ea"/>
              </a:rPr>
              <a:t>Tsun</a:t>
            </a:r>
            <a:r>
              <a:rPr lang="en-US" altLang="zh-TW" sz="2400" b="1" dirty="0" smtClean="0">
                <a:solidFill>
                  <a:srgbClr val="006600"/>
                </a:solidFill>
                <a:latin typeface="+mn-ea"/>
              </a:rPr>
              <a:t>-Yu Yang  </a:t>
            </a:r>
            <a:r>
              <a:rPr lang="en-US" altLang="zh-TW" sz="2400" dirty="0" smtClean="0">
                <a:solidFill>
                  <a:srgbClr val="006600"/>
                </a:solidFill>
                <a:latin typeface="+mn-ea"/>
              </a:rPr>
              <a:t>and  </a:t>
            </a:r>
            <a:r>
              <a:rPr lang="en-US" altLang="zh-TW" sz="2400" b="1" dirty="0" err="1" smtClean="0">
                <a:solidFill>
                  <a:srgbClr val="0000CC"/>
                </a:solidFill>
                <a:latin typeface="+mn-ea"/>
              </a:rPr>
              <a:t>Chaur</a:t>
            </a:r>
            <a:r>
              <a:rPr lang="en-US" altLang="zh-TW" sz="2400" b="1" dirty="0" smtClean="0">
                <a:solidFill>
                  <a:srgbClr val="0000CC"/>
                </a:solidFill>
                <a:latin typeface="+mn-ea"/>
              </a:rPr>
              <a:t>-Chin Chen</a:t>
            </a:r>
            <a:r>
              <a:rPr lang="en-US" altLang="zh-TW" sz="2400" b="1" baseline="30000" dirty="0" smtClean="0">
                <a:solidFill>
                  <a:srgbClr val="0000CC"/>
                </a:solidFill>
                <a:latin typeface="+mn-ea"/>
              </a:rPr>
              <a:t>*</a:t>
            </a:r>
            <a:endParaRPr lang="en-US" altLang="zh-TW" sz="2400" b="1" dirty="0" smtClean="0">
              <a:solidFill>
                <a:srgbClr val="0000CC"/>
              </a:solidFill>
              <a:latin typeface="+mn-ea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>
                <a:solidFill>
                  <a:srgbClr val="006600"/>
                </a:solidFill>
              </a:rPr>
              <a:t>Institute of Information Systems &amp; Applications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(Department of Computer Science)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>
                <a:solidFill>
                  <a:srgbClr val="006600"/>
                </a:solidFill>
              </a:rPr>
              <a:t>National </a:t>
            </a:r>
            <a:r>
              <a:rPr lang="en-US" altLang="zh-TW" sz="2400" dirty="0" err="1" smtClean="0">
                <a:solidFill>
                  <a:srgbClr val="006600"/>
                </a:solidFill>
              </a:rPr>
              <a:t>Tsing</a:t>
            </a:r>
            <a:r>
              <a:rPr lang="en-US" altLang="zh-TW" sz="2400" dirty="0" smtClean="0">
                <a:solidFill>
                  <a:srgbClr val="0066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006600"/>
                </a:solidFill>
              </a:rPr>
              <a:t>Hua</a:t>
            </a:r>
            <a:r>
              <a:rPr lang="en-US" altLang="zh-TW" sz="2400" dirty="0" smtClean="0">
                <a:solidFill>
                  <a:srgbClr val="006600"/>
                </a:solidFill>
              </a:rPr>
              <a:t> University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err="1" smtClean="0">
                <a:solidFill>
                  <a:srgbClr val="006600"/>
                </a:solidFill>
              </a:rPr>
              <a:t>HsinChu</a:t>
            </a:r>
            <a:r>
              <a:rPr lang="en-US" altLang="zh-TW" sz="2400" dirty="0" smtClean="0">
                <a:solidFill>
                  <a:srgbClr val="006600"/>
                </a:solidFill>
              </a:rPr>
              <a:t> (</a:t>
            </a:r>
            <a:r>
              <a:rPr lang="zh-TW" altLang="en-US" sz="2400" dirty="0" smtClean="0">
                <a:solidFill>
                  <a:srgbClr val="006600"/>
                </a:solidFill>
              </a:rPr>
              <a:t>新竹</a:t>
            </a:r>
            <a:r>
              <a:rPr lang="en-US" altLang="zh-TW" sz="2400" dirty="0" smtClean="0">
                <a:solidFill>
                  <a:srgbClr val="006600"/>
                </a:solidFill>
              </a:rPr>
              <a:t>), Taiwan (</a:t>
            </a:r>
            <a:r>
              <a:rPr lang="zh-TW" altLang="en-US" sz="2400" dirty="0" smtClean="0">
                <a:solidFill>
                  <a:srgbClr val="006600"/>
                </a:solidFill>
              </a:rPr>
              <a:t>台灣</a:t>
            </a:r>
            <a:r>
              <a:rPr lang="en-US" altLang="zh-TW" sz="2400" dirty="0" smtClean="0">
                <a:solidFill>
                  <a:srgbClr val="006600"/>
                </a:solidFill>
              </a:rPr>
              <a:t>)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>
                <a:solidFill>
                  <a:srgbClr val="0000FF"/>
                </a:solidFill>
                <a:hlinkClick r:id="rId3"/>
              </a:rPr>
              <a:t>cchen@cs.nthu.edu.tw</a:t>
            </a:r>
            <a:r>
              <a:rPr lang="en-US" altLang="zh-TW" sz="2400" dirty="0" smtClean="0">
                <a:solidFill>
                  <a:srgbClr val="0000FF"/>
                </a:solidFill>
              </a:rPr>
              <a:t>,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>
                <a:solidFill>
                  <a:srgbClr val="C00000"/>
                </a:solidFill>
              </a:rPr>
              <a:t>November 6, 2015</a:t>
            </a:r>
          </a:p>
          <a:p>
            <a:pPr eaLnBrk="1" hangingPunct="1">
              <a:defRPr/>
            </a:pPr>
            <a:endParaRPr lang="en-US" altLang="zh-TW" dirty="0" smtClean="0">
              <a:solidFill>
                <a:srgbClr val="3333FF"/>
              </a:solidFill>
            </a:endParaRPr>
          </a:p>
          <a:p>
            <a:pPr eaLnBrk="1" hangingPunct="1">
              <a:defRPr/>
            </a:pP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dirty="0" smtClean="0">
                <a:solidFill>
                  <a:srgbClr val="0000CC"/>
                </a:solidFill>
              </a:rPr>
              <a:t>First and Second PCP for data8OX</a:t>
            </a:r>
            <a:endParaRPr lang="zh-TW" altLang="en-US" dirty="0">
              <a:solidFill>
                <a:srgbClr val="0000CC"/>
              </a:solidFill>
            </a:endParaRPr>
          </a:p>
        </p:txBody>
      </p:sp>
      <p:pic>
        <p:nvPicPr>
          <p:cNvPr id="11267" name="內容版面配置區 3" descr="fig8OX12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9050" y="1295400"/>
            <a:ext cx="9163050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First and Second PCP for datairis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pic>
        <p:nvPicPr>
          <p:cNvPr id="12291" name="內容版面配置區 3" descr="figiris12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143000"/>
            <a:ext cx="76200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First and Second PCP for Thyroid Data Set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pic>
        <p:nvPicPr>
          <p:cNvPr id="13315" name="內容版面配置區 3" descr="pcaThyroi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" y="1728788"/>
            <a:ext cx="9105900" cy="472281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Fundamentals of LDA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training patterns 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TW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x</a:t>
            </a:r>
            <a:r>
              <a:rPr lang="en-US" altLang="zh-TW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K categories, where n</a:t>
            </a:r>
            <a:r>
              <a:rPr lang="en-US" altLang="zh-TW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  <a:r>
              <a:rPr lang="en-US" altLang="zh-TW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… + n</a:t>
            </a:r>
            <a:r>
              <a:rPr lang="en-US" altLang="zh-TW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   of</a:t>
            </a: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m-dimensional</a:t>
            </a:r>
            <a:r>
              <a:rPr lang="en-US" altLang="zh-TW" sz="2400" i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vectors. Let the between-class scatter matrix B, the within-class scatter matrix W, and the total scatter matrix T be defined below.</a:t>
            </a:r>
          </a:p>
          <a:p>
            <a:pPr>
              <a:buFontTx/>
              <a:buNone/>
            </a:pP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The sample mean vector 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TW" sz="2400" b="1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 mean vector of category 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 </a:t>
            </a: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 denoted as 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between-class scatter matrix B= </a:t>
            </a:r>
            <a:r>
              <a:rPr lang="el-GR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TW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i=1</a:t>
            </a:r>
            <a:r>
              <a:rPr lang="en-US" altLang="zh-TW" sz="2400" i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altLang="zh-TW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l-PL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l-GR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altLang="zh-TW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l-PL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l-GR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400" i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l-PL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b="1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The</a:t>
            </a: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within-class </a:t>
            </a: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matrix </a:t>
            </a: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W= </a:t>
            </a:r>
            <a:r>
              <a:rPr lang="el-GR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TW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i=1</a:t>
            </a:r>
            <a:r>
              <a:rPr lang="en-US" altLang="zh-TW" sz="2400" i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TW" sz="2400" b="1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altLang="zh-TW" sz="2400" b="1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sz="2400" b="1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altLang="zh-TW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l-PL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altLang="zh-TW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l-PL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400" i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l-PL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b="1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The total scatter matrix T =</a:t>
            </a:r>
            <a:r>
              <a:rPr lang="el-GR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TW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i=1</a:t>
            </a:r>
            <a:r>
              <a:rPr lang="en-US" altLang="zh-TW" sz="2400" i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l-GR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u</a:t>
            </a:r>
            <a:r>
              <a:rPr lang="pl-PL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400" i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l-PL" altLang="zh-TW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altLang="zh-TW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TW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 </a:t>
            </a:r>
            <a:r>
              <a:rPr lang="en-US" altLang="zh-TW" sz="2400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 B+W</a:t>
            </a:r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Fisher’s Discriminant Ratio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analysis for a </a:t>
            </a:r>
            <a:r>
              <a:rPr lang="en-US" altLang="zh-TW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dichotomous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problem attempts to find an optimal direction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for projection which maximizes a Fisher’s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ratio</a:t>
            </a:r>
          </a:p>
          <a:p>
            <a:pPr>
              <a:buFontTx/>
              <a:buNone/>
              <a:defRPr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     J(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</a:p>
          <a:p>
            <a:pPr>
              <a:buFontTx/>
              <a:buNone/>
              <a:defRPr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The optimization problem is reduced to solving the generalized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/eigenvector problem  </a:t>
            </a:r>
            <a:r>
              <a:rPr lang="en-US" altLang="zh-TW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altLang="zh-TW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λ </a:t>
            </a:r>
            <a:r>
              <a:rPr lang="en-US" altLang="zh-TW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by letting (n=n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FontTx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Similarly, for multiclass (more than 2 classes) problems, the objective is to find the first few vectors for discriminating points in different categories which is also based on optimizing  J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 or solving</a:t>
            </a:r>
          </a:p>
          <a:p>
            <a:pPr>
              <a:buFontTx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altLang="zh-TW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λ </a:t>
            </a:r>
            <a:r>
              <a:rPr lang="en-US" altLang="zh-TW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for the eigenvectors associated with few 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largest </a:t>
            </a:r>
            <a:r>
              <a:rPr lang="en-US" altLang="zh-TW" sz="2400" i="1" dirty="0" err="1" smtClean="0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08288"/>
            <a:ext cx="510540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Independent Component Analysis (ICA) Algorithm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TW" dirty="0"/>
              <a:t>▪</a:t>
            </a:r>
            <a:r>
              <a:rPr lang="en-US" altLang="zh-TW" sz="2800" dirty="0" smtClean="0"/>
              <a:t>ICA is essentially a multivariate, parallel version   of projection pursuit method which is like PCA. </a:t>
            </a:r>
            <a:r>
              <a:rPr lang="en-US" altLang="zh-TW" sz="2800" dirty="0"/>
              <a:t>P</a:t>
            </a:r>
            <a:r>
              <a:rPr lang="en-US" altLang="zh-TW" sz="2800" dirty="0" smtClean="0"/>
              <a:t>rojection pursuit extracts a series of signals one at a time from a set of M signal mixtures but ICA extracts M signals in parallel.</a:t>
            </a:r>
          </a:p>
          <a:p>
            <a:pPr marL="0" indent="0">
              <a:buFontTx/>
              <a:buNone/>
              <a:defRPr/>
            </a:pPr>
            <a:r>
              <a:rPr lang="en-US" altLang="zh-TW" dirty="0" smtClean="0"/>
              <a:t>▪</a:t>
            </a:r>
            <a:r>
              <a:rPr lang="en-US" altLang="zh-TW" sz="2800" dirty="0" smtClean="0"/>
              <a:t>Consider an observation matrix X, where X contains </a:t>
            </a:r>
            <a:r>
              <a:rPr lang="en-US" altLang="zh-TW" sz="2800" i="1" dirty="0" smtClean="0"/>
              <a:t>n </a:t>
            </a:r>
            <a:r>
              <a:rPr lang="en-US" altLang="zh-TW" sz="2800" dirty="0" smtClean="0"/>
              <a:t>columns of </a:t>
            </a:r>
            <a:r>
              <a:rPr lang="en-US" altLang="zh-TW" sz="2800" i="1" dirty="0" smtClean="0"/>
              <a:t>m</a:t>
            </a:r>
            <a:r>
              <a:rPr lang="en-US" altLang="zh-TW" sz="2800" dirty="0" smtClean="0"/>
              <a:t>-dimensional observed vector {</a:t>
            </a:r>
            <a:r>
              <a:rPr lang="en-US" altLang="zh-TW" sz="2800" dirty="0" err="1" smtClean="0"/>
              <a:t>w</a:t>
            </a:r>
            <a:r>
              <a:rPr lang="en-US" altLang="zh-TW" sz="2800" i="1" baseline="-25000" dirty="0" err="1" smtClean="0"/>
              <a:t>i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i=1,2,…,n</a:t>
            </a:r>
            <a:r>
              <a:rPr lang="en-US" altLang="zh-TW" sz="2800" dirty="0" smtClean="0"/>
              <a:t>}. Given a number of desired components K</a:t>
            </a:r>
            <a:r>
              <a:rPr lang="en-US" altLang="zh-TW" sz="2800" i="1" dirty="0" smtClean="0"/>
              <a:t>&lt;m. </a:t>
            </a:r>
            <a:r>
              <a:rPr lang="en-US" altLang="zh-TW" sz="2800" dirty="0" smtClean="0"/>
              <a:t>An ICA algorithm can be stated as follows (where K=2, 3 is used for visualization).</a:t>
            </a:r>
            <a:endParaRPr lang="zh-TW" altLang="en-US" sz="2800" dirty="0" smtClean="0"/>
          </a:p>
          <a:p>
            <a:pPr marL="0" indent="0">
              <a:buFontTx/>
              <a:buNone/>
              <a:defRPr/>
            </a:pPr>
            <a:endParaRPr lang="en-US" altLang="zh-TW" dirty="0" smtClean="0"/>
          </a:p>
          <a:p>
            <a:pPr>
              <a:defRPr/>
            </a:pPr>
            <a:endParaRPr lang="zh-TW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ICA Algorithm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593" t="-674" r="-370" b="-2695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6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Dimensionality Reduction on 8OX Data Set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pic>
        <p:nvPicPr>
          <p:cNvPr id="18435" name="圖片 7" descr="pca_8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r="5107" b="4565"/>
          <a:stretch>
            <a:fillRect/>
          </a:stretch>
        </p:blipFill>
        <p:spPr bwMode="auto">
          <a:xfrm>
            <a:off x="4929188" y="1500188"/>
            <a:ext cx="3214687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圖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r="5721" b="4694"/>
          <a:stretch>
            <a:fillRect/>
          </a:stretch>
        </p:blipFill>
        <p:spPr bwMode="auto">
          <a:xfrm>
            <a:off x="1071563" y="3857625"/>
            <a:ext cx="3143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圖片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5232" b="5045"/>
          <a:stretch>
            <a:fillRect/>
          </a:stretch>
        </p:blipFill>
        <p:spPr bwMode="auto">
          <a:xfrm>
            <a:off x="4929188" y="3857625"/>
            <a:ext cx="32146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14438" y="2143125"/>
          <a:ext cx="2981324" cy="1003299"/>
        </p:xfrm>
        <a:graphic>
          <a:graphicData uri="http://schemas.openxmlformats.org/drawingml/2006/table">
            <a:tbl>
              <a:tblPr/>
              <a:tblGrid>
                <a:gridCol w="745331"/>
                <a:gridCol w="745331"/>
                <a:gridCol w="745331"/>
                <a:gridCol w="745331"/>
              </a:tblGrid>
              <a:tr h="253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8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O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X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8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13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O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15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X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5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新細明體"/>
                          <a:cs typeface="Times New Roman"/>
                        </a:rPr>
                        <a:t>10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9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Dimensionality Reduction on IRIS Data Set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pic>
        <p:nvPicPr>
          <p:cNvPr id="19459" name="圖片 8" descr="pca_Ir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r="5746" b="4967"/>
          <a:stretch>
            <a:fillRect/>
          </a:stretch>
        </p:blipFill>
        <p:spPr bwMode="auto">
          <a:xfrm>
            <a:off x="4786313" y="1571625"/>
            <a:ext cx="3214687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圖片 9" descr="lda_Ir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r="5612" b="3606"/>
          <a:stretch>
            <a:fillRect/>
          </a:stretch>
        </p:blipFill>
        <p:spPr bwMode="auto">
          <a:xfrm>
            <a:off x="1357313" y="4000500"/>
            <a:ext cx="3071812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圖片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r="4539" b="4933"/>
          <a:stretch>
            <a:fillRect/>
          </a:stretch>
        </p:blipFill>
        <p:spPr bwMode="auto">
          <a:xfrm>
            <a:off x="4786313" y="4000500"/>
            <a:ext cx="3286125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14438" y="2143125"/>
          <a:ext cx="2981325" cy="1266824"/>
        </p:xfrm>
        <a:graphic>
          <a:graphicData uri="http://schemas.openxmlformats.org/drawingml/2006/table">
            <a:tbl>
              <a:tblPr/>
              <a:tblGrid>
                <a:gridCol w="714228"/>
                <a:gridCol w="776435"/>
                <a:gridCol w="745331"/>
                <a:gridCol w="745331"/>
              </a:tblGrid>
              <a:tr h="3659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Setosa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Versicolor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Virginica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Setosa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50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Versicolor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48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Virginica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14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新細明體"/>
                          <a:cs typeface="Times New Roman"/>
                        </a:rPr>
                        <a:t>36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Dimensionality Reduction on Thyroid Data Set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pic>
        <p:nvPicPr>
          <p:cNvPr id="20483" name="圖片 6" descr="C:\Users\Aria\Desktop\thesisPic\pca_thyr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" r="4660" b="3880"/>
          <a:stretch>
            <a:fillRect/>
          </a:stretch>
        </p:blipFill>
        <p:spPr bwMode="auto">
          <a:xfrm>
            <a:off x="4572000" y="1571625"/>
            <a:ext cx="335756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圖片 7" descr="lda_thyro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" r="4483" b="4608"/>
          <a:stretch>
            <a:fillRect/>
          </a:stretch>
        </p:blipFill>
        <p:spPr bwMode="auto">
          <a:xfrm>
            <a:off x="857250" y="3929063"/>
            <a:ext cx="364331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圖片 8" descr="C:\Users\Aria\Desktop\thesisPic\ica_thyroi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r="5856" b="2892"/>
          <a:stretch>
            <a:fillRect/>
          </a:stretch>
        </p:blipFill>
        <p:spPr bwMode="auto">
          <a:xfrm>
            <a:off x="4572000" y="3929063"/>
            <a:ext cx="335756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75" y="1928813"/>
          <a:ext cx="3643314" cy="1643061"/>
        </p:xfrm>
        <a:graphic>
          <a:graphicData uri="http://schemas.openxmlformats.org/drawingml/2006/table">
            <a:tbl>
              <a:tblPr/>
              <a:tblGrid>
                <a:gridCol w="1201058"/>
                <a:gridCol w="620599"/>
                <a:gridCol w="620599"/>
                <a:gridCol w="1201058"/>
              </a:tblGrid>
              <a:tr h="483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Normal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Suffer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Calibri"/>
                          <a:ea typeface="新細明體"/>
                          <a:cs typeface="Times New Roman"/>
                        </a:rPr>
                        <a:t>Hyperthyroidism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Normal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新細明體"/>
                          <a:cs typeface="Times New Roman"/>
                        </a:rPr>
                        <a:t>136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5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9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Calibri"/>
                          <a:ea typeface="新細明體"/>
                          <a:cs typeface="Times New Roman"/>
                        </a:rPr>
                        <a:t>Suffer from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latin typeface="Calibri"/>
                          <a:ea typeface="新細明體"/>
                          <a:cs typeface="Times New Roman"/>
                        </a:rPr>
                        <a:t>Hypothyroidism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9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18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TW" sz="1000" kern="100" dirty="0" smtClean="0"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latin typeface="Calibri"/>
                          <a:ea typeface="新細明體"/>
                          <a:cs typeface="Times New Roman"/>
                        </a:rPr>
                        <a:t>Hypothyroidism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7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新細明體"/>
                          <a:cs typeface="Times New Roman"/>
                        </a:rPr>
                        <a:t>4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新細明體"/>
                          <a:cs typeface="Times New Roman"/>
                        </a:rPr>
                        <a:t>24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3333FF"/>
                </a:solidFill>
              </a:rPr>
              <a:t>Outline</a:t>
            </a:r>
            <a:endParaRPr lang="zh-TW" altLang="en-US" smtClean="0">
              <a:solidFill>
                <a:srgbClr val="3333FF"/>
              </a:solidFill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357188" y="1600200"/>
            <a:ext cx="8429625" cy="4614863"/>
          </a:xfrm>
        </p:spPr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Introduction</a:t>
            </a:r>
          </a:p>
          <a:p>
            <a:r>
              <a:rPr lang="en-US" altLang="zh-TW" smtClean="0">
                <a:solidFill>
                  <a:srgbClr val="0070C0"/>
                </a:solidFill>
              </a:rPr>
              <a:t>Data Description and Representation</a:t>
            </a:r>
          </a:p>
          <a:p>
            <a:r>
              <a:rPr lang="en-US" altLang="zh-TW" smtClean="0">
                <a:solidFill>
                  <a:srgbClr val="0070C0"/>
                </a:solidFill>
              </a:rPr>
              <a:t>8OX, IRIS, and Thyroid Data Sets</a:t>
            </a:r>
          </a:p>
          <a:p>
            <a:r>
              <a:rPr lang="en-US" altLang="zh-TW" smtClean="0">
                <a:solidFill>
                  <a:srgbClr val="006600"/>
                </a:solidFill>
              </a:rPr>
              <a:t>Three Projection Methods: </a:t>
            </a:r>
          </a:p>
          <a:p>
            <a:pPr>
              <a:buFontTx/>
              <a:buNone/>
            </a:pPr>
            <a:r>
              <a:rPr lang="en-US" altLang="zh-TW" smtClean="0">
                <a:solidFill>
                  <a:srgbClr val="006600"/>
                </a:solidFill>
              </a:rPr>
              <a:t>    (a) PCA   (b) LDA   (c) ICA</a:t>
            </a:r>
          </a:p>
          <a:p>
            <a:r>
              <a:rPr lang="en-US" altLang="zh-TW" smtClean="0">
                <a:solidFill>
                  <a:srgbClr val="0000CC"/>
                </a:solidFill>
              </a:rPr>
              <a:t>K-means Clustering Results</a:t>
            </a:r>
          </a:p>
          <a:p>
            <a:r>
              <a:rPr lang="en-US" altLang="zh-TW" smtClean="0">
                <a:solidFill>
                  <a:srgbClr val="006600"/>
                </a:solidFill>
              </a:rPr>
              <a:t>2D Projections on 8OX, IRIS, Thyroid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Conclusion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sp>
        <p:nvSpPr>
          <p:cNvPr id="21507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C00000"/>
                </a:solidFill>
              </a:rPr>
              <a:t>PCA, LDA, ICA provide good perspectives for dimensionality reduction which can preserve the clustering tendency of high-dimensional data.</a:t>
            </a:r>
          </a:p>
          <a:p>
            <a:r>
              <a:rPr lang="en-US" altLang="zh-TW" smtClean="0">
                <a:solidFill>
                  <a:srgbClr val="006600"/>
                </a:solidFill>
              </a:rPr>
              <a:t>PCA and ICA do not require the labels for patterns but LDA requires pattern labels.</a:t>
            </a:r>
          </a:p>
          <a:p>
            <a:r>
              <a:rPr lang="en-US" altLang="zh-TW" smtClean="0">
                <a:solidFill>
                  <a:srgbClr val="0000CC"/>
                </a:solidFill>
              </a:rPr>
              <a:t>ICA is a kind of </a:t>
            </a:r>
            <a:r>
              <a:rPr lang="en-US" altLang="zh-TW" i="1" smtClean="0">
                <a:solidFill>
                  <a:srgbClr val="0000CC"/>
                </a:solidFill>
              </a:rPr>
              <a:t>probabilistic</a:t>
            </a:r>
            <a:r>
              <a:rPr lang="en-US" altLang="zh-TW" smtClean="0">
                <a:solidFill>
                  <a:srgbClr val="0000CC"/>
                </a:solidFill>
              </a:rPr>
              <a:t> projection which may not provide exactly the same output.</a:t>
            </a:r>
            <a:endParaRPr lang="zh-TW" altLang="en-US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Projection of First 3 Principal Components for 8OX Data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pic>
        <p:nvPicPr>
          <p:cNvPr id="22531" name="內容版面配置區 8" descr="8OX3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188" y="1428750"/>
            <a:ext cx="7239000" cy="5429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Projection of First 3 Principal Components for IRIS Data</a:t>
            </a:r>
            <a:endParaRPr lang="zh-TW" altLang="en-US" smtClean="0"/>
          </a:p>
        </p:txBody>
      </p:sp>
      <p:pic>
        <p:nvPicPr>
          <p:cNvPr id="23555" name="內容版面配置區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763" y="1728788"/>
            <a:ext cx="9148763" cy="474503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Projection of First 3 Principal Components for Thyroid Data</a:t>
            </a:r>
            <a:endParaRPr lang="zh-TW" altLang="en-US" smtClean="0"/>
          </a:p>
        </p:txBody>
      </p:sp>
      <p:pic>
        <p:nvPicPr>
          <p:cNvPr id="24579" name="內容版面配置區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28788"/>
            <a:ext cx="9144000" cy="474345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6600"/>
                </a:solidFill>
              </a:rPr>
              <a:t>pca8OX3D.m</a:t>
            </a:r>
            <a:endParaRPr lang="zh-TW" altLang="en-US" smtClean="0">
              <a:solidFill>
                <a:srgbClr val="006600"/>
              </a:solidFill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smtClean="0"/>
              <a:t>fin=fopen('data8OX.txt','r');</a:t>
            </a:r>
          </a:p>
          <a:p>
            <a:r>
              <a:rPr lang="en-US" altLang="zh-TW" sz="2000" smtClean="0"/>
              <a:t>d=8+1; N=45;                          </a:t>
            </a:r>
            <a:r>
              <a:rPr lang="en-US" altLang="zh-TW" sz="2000" smtClean="0">
                <a:solidFill>
                  <a:srgbClr val="FF0000"/>
                </a:solidFill>
              </a:rPr>
              <a:t>% d features, N patterns</a:t>
            </a:r>
          </a:p>
          <a:p>
            <a:r>
              <a:rPr lang="en-US" altLang="zh-TW" sz="2000" smtClean="0"/>
              <a:t>fgetl(fin); fgetl(fin); fgetl(fin);   </a:t>
            </a:r>
            <a:r>
              <a:rPr lang="en-US" altLang="zh-TW" sz="2000" smtClean="0">
                <a:solidFill>
                  <a:srgbClr val="FF0000"/>
                </a:solidFill>
              </a:rPr>
              <a:t>% skip 3 lines</a:t>
            </a:r>
          </a:p>
          <a:p>
            <a:r>
              <a:rPr lang="en-US" altLang="zh-TW" sz="2000" smtClean="0"/>
              <a:t>A=fscanf(fin,'%f',[d N]); A=A'; </a:t>
            </a:r>
            <a:r>
              <a:rPr lang="en-US" altLang="zh-TW" sz="2000" smtClean="0">
                <a:solidFill>
                  <a:srgbClr val="FF0000"/>
                </a:solidFill>
              </a:rPr>
              <a:t>% read data </a:t>
            </a:r>
          </a:p>
          <a:p>
            <a:r>
              <a:rPr lang="en-US" altLang="zh-TW" sz="2000" smtClean="0"/>
              <a:t>X=A(:,1:d-1);                           </a:t>
            </a:r>
            <a:r>
              <a:rPr lang="en-US" altLang="zh-TW" sz="2000" smtClean="0">
                <a:solidFill>
                  <a:srgbClr val="FF0000"/>
                </a:solidFill>
              </a:rPr>
              <a:t>% remove the last columns</a:t>
            </a:r>
          </a:p>
          <a:p>
            <a:r>
              <a:rPr lang="en-US" altLang="zh-TW" sz="2000" smtClean="0"/>
              <a:t>k=3;  Y=PCA(X,k);                  </a:t>
            </a:r>
            <a:r>
              <a:rPr lang="en-US" altLang="zh-TW" sz="2000" smtClean="0">
                <a:solidFill>
                  <a:srgbClr val="FF0000"/>
                </a:solidFill>
              </a:rPr>
              <a:t>% better Matlab code</a:t>
            </a:r>
          </a:p>
          <a:p>
            <a:r>
              <a:rPr lang="en-US" altLang="zh-TW" sz="2000" smtClean="0"/>
              <a:t>X1=Y(1:15,1);  Y1=Y(1:15,2);    Z1=Y(1:15,1);</a:t>
            </a:r>
          </a:p>
          <a:p>
            <a:r>
              <a:rPr lang="en-US" altLang="zh-TW" sz="2000" smtClean="0"/>
              <a:t>X2=Y(16:30,1); Y2=Y(16:30,2); Z2=Y(16:30,2);</a:t>
            </a:r>
          </a:p>
          <a:p>
            <a:r>
              <a:rPr lang="en-US" altLang="zh-TW" sz="2000" smtClean="0"/>
              <a:t>X3=Y(31:45,1); Y3=Y(31:45,2); Z3=Y(31:45,3);</a:t>
            </a:r>
          </a:p>
          <a:p>
            <a:r>
              <a:rPr lang="en-US" altLang="zh-TW" sz="2000" smtClean="0"/>
              <a:t>plot3(X1,Y1,Z1,'d',X2,Y2,Z2,'O',X3,Y3,Z3,'X', 'markersize',12); grid </a:t>
            </a:r>
          </a:p>
          <a:p>
            <a:r>
              <a:rPr lang="pt-BR" altLang="zh-TW" sz="2000" smtClean="0"/>
              <a:t>axis([4 24, -2 18, -10,25]);</a:t>
            </a:r>
          </a:p>
          <a:p>
            <a:r>
              <a:rPr lang="en-US" altLang="zh-TW" sz="2000" smtClean="0"/>
              <a:t>legend('8','O','X')</a:t>
            </a:r>
          </a:p>
          <a:p>
            <a:r>
              <a:rPr lang="en-US" altLang="zh-TW" sz="2000" smtClean="0"/>
              <a:t>title('First Three  Principal Component Projection for 8OX Data‘)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2296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PCA.m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smtClean="0"/>
              <a:t>% Script file: PCA.m</a:t>
            </a:r>
          </a:p>
          <a:p>
            <a:r>
              <a:rPr lang="en-US" altLang="zh-TW" sz="2000" smtClean="0"/>
              <a:t>% Find the first K Principal Components of data X</a:t>
            </a:r>
          </a:p>
          <a:p>
            <a:r>
              <a:rPr lang="en-US" altLang="zh-TW" sz="2000" smtClean="0"/>
              <a:t>% X contains n pattern vectors with d features</a:t>
            </a:r>
          </a:p>
          <a:p>
            <a:r>
              <a:rPr lang="en-US" altLang="zh-TW" sz="2000" smtClean="0">
                <a:solidFill>
                  <a:srgbClr val="0000CC"/>
                </a:solidFill>
              </a:rPr>
              <a:t>function Y=PCA(X,K)</a:t>
            </a:r>
          </a:p>
          <a:p>
            <a:r>
              <a:rPr lang="en-US" altLang="zh-TW" sz="2000" smtClean="0"/>
              <a:t>[n,d]=size(X);</a:t>
            </a:r>
          </a:p>
          <a:p>
            <a:r>
              <a:rPr lang="en-US" altLang="zh-TW" sz="2000" smtClean="0"/>
              <a:t>C=cov(X);</a:t>
            </a:r>
          </a:p>
          <a:p>
            <a:r>
              <a:rPr lang="en-US" altLang="zh-TW" sz="2000" smtClean="0"/>
              <a:t>[U D]=eig(C);</a:t>
            </a:r>
          </a:p>
          <a:p>
            <a:r>
              <a:rPr lang="en-US" altLang="zh-TW" sz="2000" smtClean="0"/>
              <a:t>L=diag(D);</a:t>
            </a:r>
          </a:p>
          <a:p>
            <a:r>
              <a:rPr lang="en-US" altLang="zh-TW" sz="2000" smtClean="0"/>
              <a:t>[sorted index]=sort(L,'descend');</a:t>
            </a:r>
          </a:p>
          <a:p>
            <a:r>
              <a:rPr lang="en-US" altLang="zh-TW" sz="2000" smtClean="0"/>
              <a:t>Xproj=zeros(d,K); </a:t>
            </a:r>
            <a:r>
              <a:rPr lang="en-US" altLang="zh-TW" sz="2000" smtClean="0">
                <a:solidFill>
                  <a:srgbClr val="FF0000"/>
                </a:solidFill>
              </a:rPr>
              <a:t>       % initiate a projection matrix</a:t>
            </a:r>
          </a:p>
          <a:p>
            <a:r>
              <a:rPr lang="en-US" altLang="zh-TW" sz="2000" smtClean="0"/>
              <a:t>for j=1:K</a:t>
            </a:r>
          </a:p>
          <a:p>
            <a:r>
              <a:rPr lang="en-US" altLang="zh-TW" sz="2000" smtClean="0"/>
              <a:t>   Xproj(:,j)=U(:,index(j));</a:t>
            </a:r>
          </a:p>
          <a:p>
            <a:r>
              <a:rPr lang="en-US" altLang="zh-TW" sz="2000" smtClean="0"/>
              <a:t>end</a:t>
            </a:r>
          </a:p>
          <a:p>
            <a:r>
              <a:rPr lang="en-US" altLang="zh-TW" sz="2000" smtClean="0"/>
              <a:t>Y=X*Xproj;                  </a:t>
            </a:r>
            <a:r>
              <a:rPr lang="en-US" altLang="zh-TW" sz="2000" smtClean="0">
                <a:solidFill>
                  <a:srgbClr val="FF0000"/>
                </a:solidFill>
              </a:rPr>
              <a:t>% first K principal components</a:t>
            </a:r>
          </a:p>
          <a:p>
            <a:endParaRPr lang="zh-TW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LDA and PCA on data8OX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sp>
        <p:nvSpPr>
          <p:cNvPr id="27651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       LDA on data8OX</a:t>
            </a:r>
            <a:endParaRPr lang="zh-TW" altLang="en-US" smtClean="0"/>
          </a:p>
        </p:txBody>
      </p:sp>
      <p:pic>
        <p:nvPicPr>
          <p:cNvPr id="27652" name="內容版面配置區 8" descr="fig8OX-lda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288" y="2635250"/>
            <a:ext cx="4511676" cy="3384550"/>
          </a:xfrm>
        </p:spPr>
      </p:pic>
      <p:sp>
        <p:nvSpPr>
          <p:cNvPr id="27653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smtClean="0"/>
              <a:t>          PCA on data8OX</a:t>
            </a:r>
            <a:endParaRPr lang="zh-TW" altLang="en-US" smtClean="0"/>
          </a:p>
        </p:txBody>
      </p:sp>
      <p:pic>
        <p:nvPicPr>
          <p:cNvPr id="27654" name="內容版面配置區 9" descr="fig8OX-pca.jp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025" y="2635250"/>
            <a:ext cx="4513263" cy="3384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LDA and PCA on datairis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sp>
        <p:nvSpPr>
          <p:cNvPr id="28675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       LDA on datairis</a:t>
            </a:r>
            <a:endParaRPr lang="zh-TW" altLang="en-US" smtClean="0"/>
          </a:p>
        </p:txBody>
      </p:sp>
      <p:sp>
        <p:nvSpPr>
          <p:cNvPr id="28676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smtClean="0"/>
              <a:t>            PCA on datairis</a:t>
            </a:r>
            <a:endParaRPr lang="zh-TW" altLang="en-US" smtClean="0"/>
          </a:p>
        </p:txBody>
      </p:sp>
      <p:pic>
        <p:nvPicPr>
          <p:cNvPr id="28677" name="內容版面配置區 7" descr="figiris-pca.jp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025" y="2635250"/>
            <a:ext cx="4513263" cy="3384550"/>
          </a:xfrm>
        </p:spPr>
      </p:pic>
      <p:pic>
        <p:nvPicPr>
          <p:cNvPr id="28678" name="內容版面配置區 9" descr="figiris-lda.jp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288" y="2635250"/>
            <a:ext cx="4511676" cy="3384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Introduction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z="2800" smtClean="0"/>
              <a:t>This paper reports the results of three projection algorithms </a:t>
            </a:r>
            <a:r>
              <a:rPr lang="en-US" altLang="zh-TW" sz="2800" smtClean="0">
                <a:solidFill>
                  <a:srgbClr val="0000CC"/>
                </a:solidFill>
              </a:rPr>
              <a:t>PCA, LDA, and ICA </a:t>
            </a:r>
            <a:r>
              <a:rPr lang="en-US" altLang="zh-TW" sz="2800" smtClean="0"/>
              <a:t>on </a:t>
            </a:r>
          </a:p>
          <a:p>
            <a:pPr marL="0" indent="0">
              <a:buFontTx/>
              <a:buNone/>
            </a:pPr>
            <a:r>
              <a:rPr lang="en-US" altLang="zh-TW" sz="2800" smtClean="0"/>
              <a:t>three data sets: </a:t>
            </a:r>
            <a:r>
              <a:rPr lang="en-US" altLang="zh-TW" sz="2800" smtClean="0">
                <a:solidFill>
                  <a:srgbClr val="006600"/>
                </a:solidFill>
              </a:rPr>
              <a:t>8OX, IRIS, Thyroid.</a:t>
            </a:r>
          </a:p>
          <a:p>
            <a:pPr marL="0" indent="0">
              <a:buFontTx/>
              <a:buNone/>
            </a:pPr>
            <a:r>
              <a:rPr lang="en-US" altLang="zh-TW" sz="2800" smtClean="0">
                <a:solidFill>
                  <a:srgbClr val="C00000"/>
                </a:solidFill>
              </a:rPr>
              <a:t>PCA - Principal Component Analysis</a:t>
            </a:r>
          </a:p>
          <a:p>
            <a:pPr marL="0" indent="0">
              <a:buFontTx/>
              <a:buNone/>
            </a:pPr>
            <a:r>
              <a:rPr lang="en-US" altLang="zh-TW" sz="2800" smtClean="0">
                <a:solidFill>
                  <a:srgbClr val="006600"/>
                </a:solidFill>
              </a:rPr>
              <a:t>LDA -  Linear Discriminant Analysis</a:t>
            </a:r>
          </a:p>
          <a:p>
            <a:pPr marL="0" indent="0">
              <a:buFontTx/>
              <a:buNone/>
            </a:pPr>
            <a:r>
              <a:rPr lang="en-US" altLang="zh-TW" sz="2800" smtClean="0">
                <a:solidFill>
                  <a:srgbClr val="0000CC"/>
                </a:solidFill>
              </a:rPr>
              <a:t>ICA – Independent Component Analysis</a:t>
            </a:r>
          </a:p>
          <a:p>
            <a:pPr marL="0" indent="0">
              <a:buFontTx/>
              <a:buNone/>
            </a:pPr>
            <a:r>
              <a:rPr lang="en-US" altLang="zh-TW" sz="2800" smtClean="0">
                <a:solidFill>
                  <a:srgbClr val="006600"/>
                </a:solidFill>
              </a:rPr>
              <a:t>8OX</a:t>
            </a:r>
            <a:r>
              <a:rPr lang="en-US" altLang="zh-TW" sz="2800" smtClean="0">
                <a:solidFill>
                  <a:srgbClr val="0070C0"/>
                </a:solidFill>
              </a:rPr>
              <a:t>: 45 patterns, 8 features, 3 categories</a:t>
            </a:r>
          </a:p>
          <a:p>
            <a:pPr marL="0" indent="0">
              <a:buFontTx/>
              <a:buNone/>
            </a:pPr>
            <a:r>
              <a:rPr lang="en-US" altLang="zh-TW" sz="2800" smtClean="0">
                <a:solidFill>
                  <a:srgbClr val="006600"/>
                </a:solidFill>
              </a:rPr>
              <a:t>IRIS</a:t>
            </a:r>
            <a:r>
              <a:rPr lang="en-US" altLang="zh-TW" sz="2800" smtClean="0">
                <a:solidFill>
                  <a:srgbClr val="0070C0"/>
                </a:solidFill>
              </a:rPr>
              <a:t>: 150 patterns, 4 features, 3 categories</a:t>
            </a:r>
          </a:p>
          <a:p>
            <a:pPr marL="0" indent="0">
              <a:buFontTx/>
              <a:buNone/>
            </a:pPr>
            <a:r>
              <a:rPr lang="en-US" altLang="zh-TW" sz="2800" smtClean="0">
                <a:solidFill>
                  <a:srgbClr val="006600"/>
                </a:solidFill>
              </a:rPr>
              <a:t>Thyroid</a:t>
            </a:r>
            <a:r>
              <a:rPr lang="en-US" altLang="zh-TW" sz="2800" smtClean="0">
                <a:solidFill>
                  <a:srgbClr val="0070C0"/>
                </a:solidFill>
              </a:rPr>
              <a:t>: 215 patterns, 5 features, 3 categories</a:t>
            </a:r>
            <a:endParaRPr lang="zh-TW" altLang="en-US" sz="280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char8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0"/>
            <a:ext cx="6172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00FF"/>
                </a:solidFill>
              </a:rPr>
              <a:t>IRIS: </a:t>
            </a:r>
            <a:r>
              <a:rPr lang="en-US" altLang="zh-TW" sz="4000" smtClean="0">
                <a:solidFill>
                  <a:srgbClr val="C00000"/>
                </a:solidFill>
              </a:rPr>
              <a:t>Setosa</a:t>
            </a:r>
            <a:r>
              <a:rPr lang="en-US" altLang="zh-TW" sz="4000" smtClean="0">
                <a:solidFill>
                  <a:srgbClr val="006600"/>
                </a:solidFill>
              </a:rPr>
              <a:t>, Virginica</a:t>
            </a:r>
            <a:r>
              <a:rPr lang="en-US" altLang="zh-TW" sz="4000" smtClean="0">
                <a:solidFill>
                  <a:srgbClr val="0000FF"/>
                </a:solidFill>
              </a:rPr>
              <a:t>, </a:t>
            </a:r>
            <a:r>
              <a:rPr lang="en-US" altLang="zh-TW" sz="4000" smtClean="0">
                <a:solidFill>
                  <a:srgbClr val="00B0F0"/>
                </a:solidFill>
              </a:rPr>
              <a:t>Versicolor</a:t>
            </a:r>
          </a:p>
        </p:txBody>
      </p:sp>
      <p:pic>
        <p:nvPicPr>
          <p:cNvPr id="6147" name="Picture 3" descr="setos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9175" y="1600200"/>
            <a:ext cx="2914650" cy="2185988"/>
          </a:xfrm>
        </p:spPr>
      </p:pic>
      <p:pic>
        <p:nvPicPr>
          <p:cNvPr id="6148" name="Picture 4" descr="virginica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5600" y="1495425"/>
            <a:ext cx="2160588" cy="2100263"/>
          </a:xfrm>
        </p:spPr>
      </p:pic>
      <p:pic>
        <p:nvPicPr>
          <p:cNvPr id="6149" name="Picture 5" descr="versicolo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9863" y="3938588"/>
            <a:ext cx="2049462" cy="2730500"/>
          </a:xfrm>
        </p:spPr>
      </p:pic>
      <p:pic>
        <p:nvPicPr>
          <p:cNvPr id="6150" name="Picture 6" descr="iris0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8263" y="3887788"/>
            <a:ext cx="2879725" cy="2879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Data Description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sp>
        <p:nvSpPr>
          <p:cNvPr id="7171" name="文字版面配置區 16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3857625" cy="639762"/>
          </a:xfrm>
        </p:spPr>
        <p:txBody>
          <a:bodyPr/>
          <a:lstStyle/>
          <a:p>
            <a:r>
              <a:rPr lang="en-US" altLang="zh-TW" smtClean="0">
                <a:solidFill>
                  <a:srgbClr val="FF6600"/>
                </a:solidFill>
              </a:rPr>
              <a:t>1.    8OX data set</a:t>
            </a:r>
            <a:endParaRPr lang="zh-TW" altLang="en-US" smtClean="0">
              <a:solidFill>
                <a:srgbClr val="FF6600"/>
              </a:solidFill>
            </a:endParaRPr>
          </a:p>
        </p:txBody>
      </p:sp>
      <p:sp>
        <p:nvSpPr>
          <p:cNvPr id="7172" name="內容版面配置區 17"/>
          <p:cNvSpPr>
            <a:spLocks noGrp="1"/>
          </p:cNvSpPr>
          <p:nvPr>
            <p:ph sz="half" idx="2"/>
          </p:nvPr>
        </p:nvSpPr>
        <p:spPr>
          <a:xfrm>
            <a:off x="0" y="2174875"/>
            <a:ext cx="4497388" cy="42545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mtClean="0">
                <a:solidFill>
                  <a:srgbClr val="C00000"/>
                </a:solidFill>
              </a:rPr>
              <a:t>8: [11, 3, 2, 3, 10, 3, 2, 4]</a:t>
            </a:r>
          </a:p>
          <a:p>
            <a:pPr>
              <a:buFontTx/>
              <a:buNone/>
            </a:pPr>
            <a:r>
              <a:rPr lang="en-US" altLang="zh-TW" smtClean="0">
                <a:solidFill>
                  <a:srgbClr val="006600"/>
                </a:solidFill>
              </a:rPr>
              <a:t>O:[  4, 5, 2, 3,   4, 6, 3, 6]</a:t>
            </a:r>
          </a:p>
          <a:p>
            <a:pPr>
              <a:buFontTx/>
              <a:buNone/>
            </a:pPr>
            <a:r>
              <a:rPr lang="en-US" altLang="zh-TW" smtClean="0">
                <a:solidFill>
                  <a:srgbClr val="3333FF"/>
                </a:solidFill>
              </a:rPr>
              <a:t>X: [11, 2,10, 3,11,4,11,3]</a:t>
            </a:r>
          </a:p>
          <a:p>
            <a:pPr>
              <a:buFontTx/>
              <a:buNone/>
            </a:pPr>
            <a:r>
              <a:rPr lang="en-US" altLang="zh-TW" smtClean="0"/>
              <a:t>The 8OX data set is derived</a:t>
            </a:r>
          </a:p>
          <a:p>
            <a:pPr>
              <a:buFontTx/>
              <a:buNone/>
            </a:pPr>
            <a:r>
              <a:rPr lang="en-US" altLang="zh-TW" smtClean="0"/>
              <a:t> from Munson’s handprinted </a:t>
            </a:r>
          </a:p>
          <a:p>
            <a:pPr>
              <a:buFontTx/>
              <a:buNone/>
            </a:pPr>
            <a:r>
              <a:rPr lang="en-US" altLang="zh-TW" smtClean="0"/>
              <a:t>character set. Included are</a:t>
            </a:r>
          </a:p>
          <a:p>
            <a:pPr>
              <a:buFontTx/>
              <a:buNone/>
            </a:pPr>
            <a:r>
              <a:rPr lang="en-US" altLang="zh-TW" smtClean="0"/>
              <a:t>15 patterns from each of the </a:t>
            </a:r>
          </a:p>
          <a:p>
            <a:pPr>
              <a:buFontTx/>
              <a:buNone/>
            </a:pPr>
            <a:r>
              <a:rPr lang="en-US" altLang="zh-TW" smtClean="0"/>
              <a:t>characters ‘8’, ‘O’, ‘X’. Each </a:t>
            </a:r>
          </a:p>
          <a:p>
            <a:pPr>
              <a:buFontTx/>
              <a:buNone/>
            </a:pPr>
            <a:r>
              <a:rPr lang="en-US" altLang="zh-TW" smtClean="0"/>
              <a:t>pattern consists of 8 feature measurements.</a:t>
            </a:r>
            <a:endParaRPr lang="zh-TW" altLang="en-US" smtClean="0"/>
          </a:p>
        </p:txBody>
      </p:sp>
      <p:sp>
        <p:nvSpPr>
          <p:cNvPr id="7173" name="文字版面配置區 18"/>
          <p:cNvSpPr>
            <a:spLocks noGrp="1"/>
          </p:cNvSpPr>
          <p:nvPr>
            <p:ph type="body" sz="quarter" idx="3"/>
          </p:nvPr>
        </p:nvSpPr>
        <p:spPr>
          <a:xfrm>
            <a:off x="4429125" y="1535113"/>
            <a:ext cx="4143375" cy="639762"/>
          </a:xfrm>
        </p:spPr>
        <p:txBody>
          <a:bodyPr/>
          <a:lstStyle/>
          <a:p>
            <a:r>
              <a:rPr lang="en-US" altLang="zh-TW" smtClean="0">
                <a:solidFill>
                  <a:srgbClr val="FF6600"/>
                </a:solidFill>
              </a:rPr>
              <a:t>  2.   IRIS data set</a:t>
            </a:r>
            <a:endParaRPr lang="zh-TW" altLang="en-US" smtClean="0">
              <a:solidFill>
                <a:srgbClr val="FF6600"/>
              </a:solidFill>
            </a:endParaRPr>
          </a:p>
        </p:txBody>
      </p:sp>
      <p:sp>
        <p:nvSpPr>
          <p:cNvPr id="7174" name="內容版面配置區 19"/>
          <p:cNvSpPr>
            <a:spLocks noGrp="1"/>
          </p:cNvSpPr>
          <p:nvPr>
            <p:ph sz="quarter" idx="4"/>
          </p:nvPr>
        </p:nvSpPr>
        <p:spPr>
          <a:xfrm>
            <a:off x="4572000" y="2214563"/>
            <a:ext cx="4572000" cy="43576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mtClean="0">
                <a:solidFill>
                  <a:srgbClr val="C00000"/>
                </a:solidFill>
              </a:rPr>
              <a:t>Setosa:     [5.1, 3.5, 1.4, 0.2]</a:t>
            </a:r>
          </a:p>
          <a:p>
            <a:pPr>
              <a:buFontTx/>
              <a:buNone/>
            </a:pPr>
            <a:r>
              <a:rPr lang="en-US" altLang="zh-TW" smtClean="0">
                <a:solidFill>
                  <a:srgbClr val="006600"/>
                </a:solidFill>
              </a:rPr>
              <a:t>Virginica:   [7.0, 3.2, 4.7,1.4]</a:t>
            </a:r>
          </a:p>
          <a:p>
            <a:pPr>
              <a:buFontTx/>
              <a:buNone/>
            </a:pPr>
            <a:r>
              <a:rPr lang="en-US" altLang="zh-TW" smtClean="0">
                <a:solidFill>
                  <a:srgbClr val="3333FF"/>
                </a:solidFill>
              </a:rPr>
              <a:t>Versicolor:[6.3, 3.3, 6.0, 2.5]</a:t>
            </a:r>
          </a:p>
          <a:p>
            <a:pPr>
              <a:buFontTx/>
              <a:buNone/>
            </a:pPr>
            <a:r>
              <a:rPr lang="en-US" altLang="zh-TW" smtClean="0"/>
              <a:t>The IRIS data set contains </a:t>
            </a:r>
          </a:p>
          <a:p>
            <a:pPr>
              <a:buFontTx/>
              <a:buNone/>
            </a:pPr>
            <a:r>
              <a:rPr lang="en-US" altLang="zh-TW" smtClean="0"/>
              <a:t>the measurements of three </a:t>
            </a:r>
          </a:p>
          <a:p>
            <a:pPr>
              <a:buFontTx/>
              <a:buNone/>
            </a:pPr>
            <a:r>
              <a:rPr lang="en-US" altLang="zh-TW" smtClean="0"/>
              <a:t>species of iris flowers, it</a:t>
            </a:r>
          </a:p>
          <a:p>
            <a:pPr>
              <a:buFontTx/>
              <a:buNone/>
            </a:pPr>
            <a:r>
              <a:rPr lang="en-US" altLang="zh-TW" smtClean="0"/>
              <a:t>consists of 50 patterns from </a:t>
            </a:r>
          </a:p>
          <a:p>
            <a:pPr>
              <a:buFontTx/>
              <a:buNone/>
            </a:pPr>
            <a:r>
              <a:rPr lang="en-US" altLang="zh-TW" smtClean="0"/>
              <a:t>each species on 4 features </a:t>
            </a:r>
          </a:p>
          <a:p>
            <a:pPr>
              <a:buFontTx/>
              <a:buNone/>
            </a:pPr>
            <a:r>
              <a:rPr lang="en-US" altLang="zh-TW" smtClean="0"/>
              <a:t>(sepal length, sepal width, </a:t>
            </a:r>
          </a:p>
          <a:p>
            <a:pPr>
              <a:buFontTx/>
              <a:buNone/>
            </a:pPr>
            <a:r>
              <a:rPr lang="en-US" altLang="zh-TW" smtClean="0"/>
              <a:t>petal length, petal width).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Thyroid Data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sp>
        <p:nvSpPr>
          <p:cNvPr id="8195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Thyroid data set is one of several datasets about thyroid available at UCI repository recording 215 patients of 3 categories </a:t>
            </a:r>
          </a:p>
          <a:p>
            <a:r>
              <a:rPr lang="en-US" altLang="zh-TW" smtClean="0">
                <a:solidFill>
                  <a:srgbClr val="C00000"/>
                </a:solidFill>
              </a:rPr>
              <a:t>(1) normal  (150/215),</a:t>
            </a:r>
            <a:r>
              <a:rPr lang="en-US" altLang="zh-TW" smtClean="0"/>
              <a:t> </a:t>
            </a:r>
          </a:p>
          <a:p>
            <a:r>
              <a:rPr lang="en-US" altLang="zh-TW" smtClean="0">
                <a:solidFill>
                  <a:srgbClr val="006600"/>
                </a:solidFill>
              </a:rPr>
              <a:t>(2)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006600"/>
                </a:solidFill>
              </a:rPr>
              <a:t>suffers from hypothyroidism (35/215),</a:t>
            </a:r>
          </a:p>
          <a:p>
            <a:r>
              <a:rPr lang="en-US" altLang="zh-TW" smtClean="0">
                <a:solidFill>
                  <a:srgbClr val="0000CC"/>
                </a:solidFill>
              </a:rPr>
              <a:t>(3) hypothyroidism (30/215).</a:t>
            </a:r>
          </a:p>
          <a:p>
            <a:r>
              <a:rPr lang="en-US" altLang="zh-TW" smtClean="0"/>
              <a:t>Each sample contains five features: </a:t>
            </a:r>
          </a:p>
          <a:p>
            <a:pPr>
              <a:buFontTx/>
              <a:buNone/>
            </a:pPr>
            <a:r>
              <a:rPr lang="en-US" altLang="zh-TW" smtClean="0"/>
              <a:t>   </a:t>
            </a:r>
            <a:r>
              <a:rPr lang="en-US" altLang="zh-TW" i="1" smtClean="0"/>
              <a:t>T3-resin, Thyroxin, Triiodothyroidnine, Thyroidstimulating, and THS.</a:t>
            </a:r>
            <a:endParaRPr lang="zh-TW" altLang="en-US" i="1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Problem Statement  for  PCA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  <a:defRPr/>
            </a:pPr>
            <a:r>
              <a:rPr lang="en-US" altLang="zh-TW" i="1" dirty="0" smtClean="0"/>
              <a:t>• </a:t>
            </a:r>
            <a:r>
              <a:rPr lang="en-US" altLang="zh-TW" dirty="0" smtClean="0"/>
              <a:t>Let X be an</a:t>
            </a:r>
            <a:r>
              <a:rPr lang="en-US" altLang="zh-TW" dirty="0" smtClean="0">
                <a:solidFill>
                  <a:srgbClr val="FF6600"/>
                </a:solidFill>
              </a:rPr>
              <a:t> </a:t>
            </a:r>
            <a:r>
              <a:rPr lang="en-US" altLang="zh-TW" i="1" dirty="0" smtClean="0">
                <a:solidFill>
                  <a:srgbClr val="006600"/>
                </a:solidFill>
              </a:rPr>
              <a:t>m-dimensional</a:t>
            </a:r>
            <a:r>
              <a:rPr lang="en-US" altLang="zh-TW" i="1" dirty="0" smtClean="0">
                <a:solidFill>
                  <a:srgbClr val="FF6600"/>
                </a:solidFill>
              </a:rPr>
              <a:t> </a:t>
            </a:r>
            <a:r>
              <a:rPr lang="en-US" altLang="zh-TW" i="1" dirty="0" smtClean="0"/>
              <a:t>random vector with the </a:t>
            </a:r>
            <a:r>
              <a:rPr lang="en-US" altLang="zh-TW" i="1" dirty="0" smtClean="0">
                <a:solidFill>
                  <a:srgbClr val="C00000"/>
                </a:solidFill>
              </a:rPr>
              <a:t>covariance matrix C</a:t>
            </a:r>
            <a:r>
              <a:rPr lang="en-US" altLang="zh-TW" i="1" dirty="0" smtClean="0"/>
              <a:t>. The problem is to consecutively find the unit vectors a</a:t>
            </a:r>
            <a:r>
              <a:rPr lang="en-US" altLang="zh-TW" i="1" baseline="-25000" dirty="0" smtClean="0"/>
              <a:t>1</a:t>
            </a:r>
            <a:r>
              <a:rPr lang="en-US" altLang="zh-TW" i="1" dirty="0" smtClean="0"/>
              <a:t>, a</a:t>
            </a:r>
            <a:r>
              <a:rPr lang="en-US" altLang="zh-TW" i="1" baseline="-25000" dirty="0" smtClean="0"/>
              <a:t>2</a:t>
            </a:r>
            <a:r>
              <a:rPr lang="en-US" altLang="zh-TW" i="1" dirty="0" smtClean="0"/>
              <a:t>, . . . , a</a:t>
            </a:r>
            <a:r>
              <a:rPr lang="en-US" altLang="zh-TW" i="1" baseline="-25000" dirty="0" smtClean="0"/>
              <a:t>m</a:t>
            </a:r>
            <a:r>
              <a:rPr lang="en-US" altLang="zh-TW" i="1" dirty="0" smtClean="0"/>
              <a:t> such that </a:t>
            </a:r>
            <a:r>
              <a:rPr lang="en-US" altLang="zh-TW" i="1" dirty="0" err="1" smtClean="0"/>
              <a:t>y</a:t>
            </a:r>
            <a:r>
              <a:rPr lang="en-US" altLang="zh-TW" i="1" baseline="-25000" dirty="0" err="1" smtClean="0"/>
              <a:t>i</a:t>
            </a:r>
            <a:r>
              <a:rPr lang="en-US" altLang="zh-TW" i="1" dirty="0" smtClean="0"/>
              <a:t>= </a:t>
            </a:r>
            <a:r>
              <a:rPr lang="en-US" altLang="zh-TW" i="1" dirty="0" err="1" smtClean="0"/>
              <a:t>x</a:t>
            </a:r>
            <a:r>
              <a:rPr lang="en-US" altLang="zh-TW" i="1" baseline="30000" dirty="0" err="1" smtClean="0"/>
              <a:t>t</a:t>
            </a:r>
            <a:r>
              <a:rPr lang="en-US" altLang="zh-TW" i="1" dirty="0" smtClean="0"/>
              <a:t> </a:t>
            </a:r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i</a:t>
            </a:r>
            <a:r>
              <a:rPr lang="en-US" altLang="zh-TW" i="1" dirty="0" smtClean="0"/>
              <a:t> with Y</a:t>
            </a:r>
            <a:r>
              <a:rPr lang="en-US" altLang="zh-TW" i="1" baseline="-25000" dirty="0" smtClean="0"/>
              <a:t>i</a:t>
            </a:r>
            <a:r>
              <a:rPr lang="en-US" altLang="zh-TW" i="1" dirty="0" smtClean="0"/>
              <a:t> = </a:t>
            </a:r>
            <a:r>
              <a:rPr lang="en-US" altLang="zh-TW" i="1" dirty="0" err="1" smtClean="0"/>
              <a:t>X</a:t>
            </a:r>
            <a:r>
              <a:rPr lang="en-US" altLang="zh-TW" i="1" baseline="30000" dirty="0" err="1" smtClean="0"/>
              <a:t>t</a:t>
            </a:r>
            <a:r>
              <a:rPr lang="en-US" altLang="zh-TW" i="1" baseline="30000" dirty="0" smtClean="0"/>
              <a:t> </a:t>
            </a:r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i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satisfies</a:t>
            </a:r>
          </a:p>
          <a:p>
            <a:pPr>
              <a:buFontTx/>
              <a:buNone/>
              <a:defRPr/>
            </a:pPr>
            <a:r>
              <a:rPr lang="en-US" altLang="zh-TW" dirty="0" smtClean="0"/>
              <a:t>    1.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Y</a:t>
            </a:r>
            <a:r>
              <a:rPr lang="en-US" altLang="zh-TW" i="1" baseline="-25000" dirty="0" smtClean="0"/>
              <a:t>1</a:t>
            </a:r>
            <a:r>
              <a:rPr lang="en-US" altLang="zh-TW" i="1" dirty="0" smtClean="0"/>
              <a:t>) is the maximum.</a:t>
            </a:r>
          </a:p>
          <a:p>
            <a:pPr>
              <a:buFontTx/>
              <a:buNone/>
              <a:defRPr/>
            </a:pPr>
            <a:r>
              <a:rPr lang="en-US" altLang="zh-TW" dirty="0" smtClean="0"/>
              <a:t>    2.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Y</a:t>
            </a:r>
            <a:r>
              <a:rPr lang="en-US" altLang="zh-TW" i="1" baseline="-25000" dirty="0" smtClean="0"/>
              <a:t>2</a:t>
            </a:r>
            <a:r>
              <a:rPr lang="en-US" altLang="zh-TW" i="1" dirty="0" smtClean="0"/>
              <a:t>) is the maximum subject to </a:t>
            </a:r>
            <a:r>
              <a:rPr lang="en-US" altLang="zh-TW" i="1" dirty="0" err="1" smtClean="0"/>
              <a:t>cov</a:t>
            </a:r>
            <a:r>
              <a:rPr lang="en-US" altLang="zh-TW" i="1" dirty="0" smtClean="0"/>
              <a:t>(Y</a:t>
            </a:r>
            <a:r>
              <a:rPr lang="en-US" altLang="zh-TW" i="1" baseline="-25000" dirty="0" smtClean="0"/>
              <a:t>2</a:t>
            </a:r>
            <a:r>
              <a:rPr lang="en-US" altLang="zh-TW" i="1" dirty="0" smtClean="0"/>
              <a:t>, Y</a:t>
            </a:r>
            <a:r>
              <a:rPr lang="en-US" altLang="zh-TW" i="1" baseline="-25000" dirty="0" smtClean="0"/>
              <a:t>1</a:t>
            </a:r>
            <a:r>
              <a:rPr lang="en-US" altLang="zh-TW" i="1" dirty="0" smtClean="0"/>
              <a:t>)=0.</a:t>
            </a:r>
          </a:p>
          <a:p>
            <a:pPr>
              <a:buFontTx/>
              <a:buNone/>
              <a:defRPr/>
            </a:pPr>
            <a:r>
              <a:rPr lang="en-US" altLang="zh-TW" dirty="0" smtClean="0"/>
              <a:t>    3.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Y</a:t>
            </a:r>
            <a:r>
              <a:rPr lang="en-US" altLang="zh-TW" i="1" baseline="-25000" dirty="0" err="1" smtClean="0"/>
              <a:t>k</a:t>
            </a:r>
            <a:r>
              <a:rPr lang="en-US" altLang="zh-TW" i="1" dirty="0" smtClean="0"/>
              <a:t>) is the maximum subject to </a:t>
            </a:r>
            <a:r>
              <a:rPr lang="en-US" altLang="zh-TW" i="1" dirty="0" err="1" smtClean="0"/>
              <a:t>cov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Y</a:t>
            </a:r>
            <a:r>
              <a:rPr lang="en-US" altLang="zh-TW" i="1" baseline="-25000" dirty="0" err="1" smtClean="0"/>
              <a:t>k</a:t>
            </a:r>
            <a:r>
              <a:rPr lang="en-US" altLang="zh-TW" i="1" dirty="0" smtClean="0"/>
              <a:t>, Y</a:t>
            </a:r>
            <a:r>
              <a:rPr lang="en-US" altLang="zh-TW" i="1" baseline="-25000" dirty="0" smtClean="0"/>
              <a:t>i</a:t>
            </a:r>
            <a:r>
              <a:rPr lang="en-US" altLang="zh-TW" i="1" dirty="0" smtClean="0"/>
              <a:t>)=0,   </a:t>
            </a:r>
          </a:p>
          <a:p>
            <a:pPr>
              <a:buFontTx/>
              <a:buNone/>
              <a:defRPr/>
            </a:pPr>
            <a:r>
              <a:rPr lang="en-US" altLang="zh-TW" i="1" dirty="0" smtClean="0"/>
              <a:t>        where k = 3, 4, · · ·,m and k &gt; 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.</a:t>
            </a:r>
          </a:p>
          <a:p>
            <a:pPr>
              <a:buFontTx/>
              <a:buNone/>
              <a:defRPr/>
            </a:pPr>
            <a:r>
              <a:rPr lang="en-US" altLang="zh-TW" i="1" dirty="0" smtClean="0"/>
              <a:t>• </a:t>
            </a:r>
            <a:r>
              <a:rPr lang="en-US" altLang="zh-TW" i="1" dirty="0" smtClean="0">
                <a:solidFill>
                  <a:srgbClr val="FF6600"/>
                </a:solidFill>
              </a:rPr>
              <a:t>Y</a:t>
            </a:r>
            <a:r>
              <a:rPr lang="en-US" altLang="zh-TW" i="1" baseline="-25000" dirty="0" smtClean="0">
                <a:solidFill>
                  <a:srgbClr val="FF6600"/>
                </a:solidFill>
              </a:rPr>
              <a:t>i</a:t>
            </a:r>
            <a:r>
              <a:rPr lang="en-US" altLang="zh-TW" i="1" dirty="0" smtClean="0">
                <a:solidFill>
                  <a:srgbClr val="FF6600"/>
                </a:solidFill>
              </a:rPr>
              <a:t> is called the </a:t>
            </a:r>
            <a:r>
              <a:rPr lang="en-US" altLang="zh-TW" i="1" dirty="0" err="1" smtClean="0">
                <a:solidFill>
                  <a:srgbClr val="FF6600"/>
                </a:solidFill>
              </a:rPr>
              <a:t>i-th</a:t>
            </a:r>
            <a:r>
              <a:rPr lang="en-US" altLang="zh-TW" i="1" dirty="0" smtClean="0">
                <a:solidFill>
                  <a:srgbClr val="FF6600"/>
                </a:solidFill>
              </a:rPr>
              <a:t> principal component</a:t>
            </a:r>
          </a:p>
          <a:p>
            <a:pPr>
              <a:buFontTx/>
              <a:buNone/>
              <a:defRPr/>
            </a:pPr>
            <a:r>
              <a:rPr lang="en-US" altLang="zh-TW" i="1" dirty="0" smtClean="0"/>
              <a:t>• </a:t>
            </a:r>
            <a:r>
              <a:rPr lang="en-US" altLang="zh-TW" i="1" dirty="0" smtClean="0">
                <a:solidFill>
                  <a:srgbClr val="FF6600"/>
                </a:solidFill>
              </a:rPr>
              <a:t>Feature extraction by PCA is called PCP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CC"/>
                </a:solidFill>
              </a:rPr>
              <a:t>The Solutions</a:t>
            </a:r>
            <a:endParaRPr lang="zh-TW" altLang="en-US" smtClean="0">
              <a:solidFill>
                <a:srgbClr val="0000CC"/>
              </a:solidFill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Let (</a:t>
            </a:r>
            <a:r>
              <a:rPr lang="en-US" altLang="zh-TW" i="1" smtClean="0"/>
              <a:t>λ</a:t>
            </a:r>
            <a:r>
              <a:rPr lang="en-US" altLang="zh-TW" i="1" baseline="-25000" smtClean="0"/>
              <a:t>i</a:t>
            </a:r>
            <a:r>
              <a:rPr lang="en-US" altLang="zh-TW" i="1" smtClean="0"/>
              <a:t>, </a:t>
            </a:r>
            <a:r>
              <a:rPr lang="en-US" altLang="zh-TW" b="1" i="1" smtClean="0"/>
              <a:t>u</a:t>
            </a:r>
            <a:r>
              <a:rPr lang="en-US" altLang="zh-TW" i="1" baseline="-25000" smtClean="0"/>
              <a:t>i</a:t>
            </a:r>
            <a:r>
              <a:rPr lang="en-US" altLang="zh-TW" i="1" smtClean="0"/>
              <a:t>) be the pairs of eigenvalues and eigenvectors of the covariance matrix  C such that </a:t>
            </a:r>
          </a:p>
          <a:p>
            <a:r>
              <a:rPr lang="en-US" altLang="zh-TW" i="1" smtClean="0"/>
              <a:t> λ</a:t>
            </a:r>
            <a:r>
              <a:rPr lang="en-US" altLang="zh-TW" i="1" baseline="-25000" smtClean="0"/>
              <a:t>1</a:t>
            </a:r>
            <a:r>
              <a:rPr lang="en-US" altLang="zh-TW" i="1" smtClean="0"/>
              <a:t> ≥ λ</a:t>
            </a:r>
            <a:r>
              <a:rPr lang="en-US" altLang="zh-TW" i="1" baseline="-25000" smtClean="0"/>
              <a:t>2</a:t>
            </a:r>
            <a:r>
              <a:rPr lang="en-US" altLang="zh-TW" i="1" smtClean="0"/>
              <a:t> ≥ . . . ≥ λ</a:t>
            </a:r>
            <a:r>
              <a:rPr lang="en-US" altLang="zh-TW" i="1" baseline="-25000" smtClean="0"/>
              <a:t>m  </a:t>
            </a:r>
            <a:r>
              <a:rPr lang="en-US" altLang="zh-TW" i="1" smtClean="0"/>
              <a:t> ( ≥0 ),  </a:t>
            </a:r>
            <a:r>
              <a:rPr lang="en-US" altLang="zh-TW" smtClean="0"/>
              <a:t>and</a:t>
            </a:r>
            <a:endParaRPr lang="en-US" altLang="zh-TW" i="1" smtClean="0"/>
          </a:p>
          <a:p>
            <a:r>
              <a:rPr lang="en-US" altLang="zh-TW" b="1" smtClean="0"/>
              <a:t>∥u</a:t>
            </a:r>
            <a:r>
              <a:rPr lang="en-US" altLang="zh-TW" b="1" baseline="-25000" smtClean="0"/>
              <a:t>i </a:t>
            </a:r>
            <a:r>
              <a:rPr lang="en-US" altLang="zh-TW" b="1" smtClean="0"/>
              <a:t>∥</a:t>
            </a:r>
            <a:r>
              <a:rPr lang="en-US" altLang="zh-TW" b="1" baseline="-25000" smtClean="0"/>
              <a:t>2 </a:t>
            </a:r>
            <a:r>
              <a:rPr lang="en-US" altLang="zh-TW" b="1" i="1" smtClean="0"/>
              <a:t>= </a:t>
            </a:r>
            <a:r>
              <a:rPr lang="en-US" altLang="zh-TW" smtClean="0"/>
              <a:t>1</a:t>
            </a:r>
            <a:r>
              <a:rPr lang="en-US" altLang="zh-TW" b="1" i="1" smtClean="0"/>
              <a:t>, </a:t>
            </a:r>
            <a:r>
              <a:rPr lang="en-US" altLang="zh-TW" i="1" smtClean="0"/>
              <a:t>∀ 1 ≤ i ≤ m</a:t>
            </a:r>
            <a:r>
              <a:rPr lang="en-US" altLang="zh-TW" b="1" i="1" smtClean="0"/>
              <a:t>. </a:t>
            </a:r>
          </a:p>
          <a:p>
            <a:pPr>
              <a:buFontTx/>
              <a:buNone/>
            </a:pPr>
            <a:r>
              <a:rPr lang="en-US" altLang="zh-TW" b="1" i="1" smtClean="0"/>
              <a:t>    </a:t>
            </a:r>
            <a:r>
              <a:rPr lang="en-US" altLang="zh-TW" smtClean="0"/>
              <a:t>Then </a:t>
            </a:r>
          </a:p>
          <a:p>
            <a:pPr>
              <a:buFontTx/>
              <a:buNone/>
            </a:pPr>
            <a:r>
              <a:rPr lang="en-US" altLang="zh-TW" b="1" smtClean="0"/>
              <a:t>    a</a:t>
            </a:r>
            <a:r>
              <a:rPr lang="en-US" altLang="zh-TW" baseline="-25000" smtClean="0"/>
              <a:t>i</a:t>
            </a:r>
            <a:r>
              <a:rPr lang="en-US" altLang="zh-TW" smtClean="0"/>
              <a:t> = </a:t>
            </a:r>
            <a:r>
              <a:rPr lang="en-US" altLang="zh-TW" b="1" smtClean="0"/>
              <a:t>u</a:t>
            </a:r>
            <a:r>
              <a:rPr lang="en-US" altLang="zh-TW" baseline="-25000" smtClean="0"/>
              <a:t>i</a:t>
            </a:r>
            <a:r>
              <a:rPr lang="en-US" altLang="zh-TW" smtClean="0"/>
              <a:t> and var(Y</a:t>
            </a:r>
            <a:r>
              <a:rPr lang="en-US" altLang="zh-TW" baseline="-25000" smtClean="0"/>
              <a:t>i</a:t>
            </a:r>
            <a:r>
              <a:rPr lang="en-US" altLang="zh-TW" smtClean="0"/>
              <a:t>)=</a:t>
            </a:r>
            <a:r>
              <a:rPr lang="el-GR" altLang="zh-TW" smtClean="0"/>
              <a:t>λ</a:t>
            </a:r>
            <a:r>
              <a:rPr lang="en-US" altLang="zh-TW" baseline="-25000" smtClean="0"/>
              <a:t>i</a:t>
            </a:r>
            <a:r>
              <a:rPr lang="en-US" altLang="zh-TW" smtClean="0"/>
              <a:t>  for 1 ≤ i ≤ 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1364</Words>
  <Application>Microsoft Office PowerPoint</Application>
  <PresentationFormat>如螢幕大小 (4:3)</PresentationFormat>
  <Paragraphs>214</Paragraphs>
  <Slides>27</Slides>
  <Notes>27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Arial</vt:lpstr>
      <vt:lpstr>新細明體</vt:lpstr>
      <vt:lpstr>Times New Roman</vt:lpstr>
      <vt:lpstr>Calibri</vt:lpstr>
      <vt:lpstr>預設簡報設計</vt:lpstr>
      <vt:lpstr>Equation</vt:lpstr>
      <vt:lpstr>Data Visualization By PCA, LDA, and ICA</vt:lpstr>
      <vt:lpstr>Outline</vt:lpstr>
      <vt:lpstr>Introduction</vt:lpstr>
      <vt:lpstr>PowerPoint 簡報</vt:lpstr>
      <vt:lpstr>IRIS: Setosa, Virginica, Versicolor</vt:lpstr>
      <vt:lpstr>Data Description</vt:lpstr>
      <vt:lpstr>Thyroid Data</vt:lpstr>
      <vt:lpstr>Problem Statement  for  PCA</vt:lpstr>
      <vt:lpstr>The Solutions</vt:lpstr>
      <vt:lpstr>First and Second PCP for data8OX</vt:lpstr>
      <vt:lpstr>First and Second PCP for datairis</vt:lpstr>
      <vt:lpstr>First and Second PCP for Thyroid Data Set</vt:lpstr>
      <vt:lpstr>Fundamentals of LDA</vt:lpstr>
      <vt:lpstr>Fisher’s Discriminant Ratio</vt:lpstr>
      <vt:lpstr>Independent Component Analysis (ICA) Algorithm</vt:lpstr>
      <vt:lpstr>ICA Algorithm</vt:lpstr>
      <vt:lpstr>Dimensionality Reduction on 8OX Data Set</vt:lpstr>
      <vt:lpstr>Dimensionality Reduction on IRIS Data Set</vt:lpstr>
      <vt:lpstr>Dimensionality Reduction on Thyroid Data Set</vt:lpstr>
      <vt:lpstr>Conclusion</vt:lpstr>
      <vt:lpstr>Projection of First 3 Principal Components for 8OX Data</vt:lpstr>
      <vt:lpstr>Projection of First 3 Principal Components for IRIS Data</vt:lpstr>
      <vt:lpstr>Projection of First 3 Principal Components for Thyroid Data</vt:lpstr>
      <vt:lpstr>pca8OX3D.m</vt:lpstr>
      <vt:lpstr>PCA.m</vt:lpstr>
      <vt:lpstr>LDA and PCA on data8OX</vt:lpstr>
      <vt:lpstr>LDA and PCA on datairis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Characters 8, O, X</dc:title>
  <dc:creator>CChen</dc:creator>
  <cp:lastModifiedBy>Daniel</cp:lastModifiedBy>
  <cp:revision>77</cp:revision>
  <dcterms:created xsi:type="dcterms:W3CDTF">2009-01-23T06:32:07Z</dcterms:created>
  <dcterms:modified xsi:type="dcterms:W3CDTF">2019-12-12T02:24:11Z</dcterms:modified>
</cp:coreProperties>
</file>