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9" r:id="rId4"/>
    <p:sldId id="270" r:id="rId5"/>
    <p:sldId id="265" r:id="rId6"/>
    <p:sldId id="266" r:id="rId7"/>
    <p:sldId id="268" r:id="rId8"/>
    <p:sldId id="27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99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DCE3-8599-41D6-9C9F-93D352F21B54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F5AAD-AED5-49B8-864B-021B38A12C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44CA-1335-4969-8882-7F45186E5665}" type="datetimeFigureOut">
              <a:rPr lang="zh-TW" altLang="en-US" smtClean="0"/>
              <a:pPr/>
              <a:t>2012/6/6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49D-1AA8-4660-907C-56BF64C893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6600"/>
                </a:solidFill>
              </a:rPr>
              <a:t>Fundamentals of Probability and Statistics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Basic Concepts</a:t>
            </a:r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CC"/>
                </a:solidFill>
              </a:rPr>
              <a:t>The </a:t>
            </a:r>
            <a:r>
              <a:rPr lang="en-US" altLang="zh-TW" dirty="0">
                <a:solidFill>
                  <a:srgbClr val="0000CC"/>
                </a:solidFill>
              </a:rPr>
              <a:t>discipline of statistics deals with the collection </a:t>
            </a:r>
            <a:r>
              <a:rPr lang="en-US" altLang="zh-TW" dirty="0" smtClean="0">
                <a:solidFill>
                  <a:srgbClr val="0000CC"/>
                </a:solidFill>
              </a:rPr>
              <a:t>and analysis </a:t>
            </a:r>
            <a:r>
              <a:rPr lang="en-US" altLang="zh-TW" dirty="0">
                <a:solidFill>
                  <a:srgbClr val="0000CC"/>
                </a:solidFill>
              </a:rPr>
              <a:t>of data which is based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CC"/>
                </a:solidFill>
              </a:rPr>
              <a:t>    on </a:t>
            </a:r>
            <a:r>
              <a:rPr lang="en-US" altLang="zh-TW" dirty="0">
                <a:solidFill>
                  <a:srgbClr val="0000CC"/>
                </a:solidFill>
              </a:rPr>
              <a:t>the probability theory</a:t>
            </a:r>
            <a:r>
              <a:rPr lang="en-US" altLang="zh-TW" dirty="0" smtClean="0">
                <a:solidFill>
                  <a:srgbClr val="0000CC"/>
                </a:solidFill>
              </a:rPr>
              <a:t>.</a:t>
            </a:r>
          </a:p>
          <a:p>
            <a:r>
              <a:rPr lang="en-US" altLang="zh-TW" dirty="0"/>
              <a:t>Consider </a:t>
            </a:r>
            <a:r>
              <a:rPr lang="en-US" altLang="zh-TW" i="1" dirty="0"/>
              <a:t>Experiments for which the outcome cannot be predicted with </a:t>
            </a:r>
            <a:r>
              <a:rPr lang="en-US" altLang="zh-TW" i="1" dirty="0" smtClean="0"/>
              <a:t>certainty, two definitions are given</a:t>
            </a:r>
            <a:endParaRPr lang="en-US" altLang="zh-TW" i="1" dirty="0"/>
          </a:p>
          <a:p>
            <a:r>
              <a:rPr lang="en-US" altLang="zh-TW" i="1" dirty="0" smtClean="0"/>
              <a:t>S:  Sample </a:t>
            </a:r>
            <a:r>
              <a:rPr lang="en-US" altLang="zh-TW" i="1" dirty="0"/>
              <a:t>space (Outcome space</a:t>
            </a:r>
            <a:r>
              <a:rPr lang="en-US" altLang="zh-TW" i="1" dirty="0" smtClean="0"/>
              <a:t>) </a:t>
            </a:r>
            <a:endParaRPr lang="en-US" altLang="zh-TW" i="1" dirty="0"/>
          </a:p>
          <a:p>
            <a:r>
              <a:rPr lang="en-US" altLang="zh-TW" i="1" dirty="0" smtClean="0"/>
              <a:t>E:  An </a:t>
            </a:r>
            <a:r>
              <a:rPr lang="en-US" altLang="zh-TW" i="1" dirty="0"/>
              <a:t>Event (a subset of outcome space</a:t>
            </a:r>
            <a:r>
              <a:rPr lang="en-US" altLang="zh-TW" i="1" dirty="0" smtClean="0"/>
              <a:t>)</a:t>
            </a:r>
          </a:p>
          <a:p>
            <a:endParaRPr lang="en-US" altLang="zh-TW" i="1" dirty="0"/>
          </a:p>
          <a:p>
            <a:r>
              <a:rPr lang="en-US" altLang="zh-TW" dirty="0"/>
              <a:t>Example 1: Flipping a fair </a:t>
            </a:r>
            <a:r>
              <a:rPr lang="en-US" altLang="zh-TW" dirty="0" smtClean="0"/>
              <a:t>coin S={h, t}, E={h}</a:t>
            </a:r>
            <a:endParaRPr lang="en-US" altLang="zh-TW" dirty="0"/>
          </a:p>
          <a:p>
            <a:r>
              <a:rPr lang="en-US" altLang="zh-TW" dirty="0"/>
              <a:t>Example 2: Sum of two numbers observed from rolling a pair of two </a:t>
            </a:r>
            <a:r>
              <a:rPr lang="en-US" altLang="zh-TW" dirty="0" smtClean="0"/>
              <a:t>dice S={2, 3, 4, 5, 6, 7, 8, 9, 10, 11, 12}, E={2,3,4}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6600"/>
                </a:solidFill>
              </a:rPr>
              <a:t>Some Terminologies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frequency</a:t>
            </a:r>
            <a:r>
              <a:rPr lang="en-US" altLang="zh-TW" dirty="0">
                <a:solidFill>
                  <a:srgbClr val="0000CC"/>
                </a:solidFill>
              </a:rPr>
              <a:t>, relative frequency, histogram, and mode</a:t>
            </a:r>
          </a:p>
          <a:p>
            <a:r>
              <a:rPr lang="en-US" altLang="zh-TW" i="1" dirty="0" smtClean="0">
                <a:solidFill>
                  <a:srgbClr val="0000CC"/>
                </a:solidFill>
              </a:rPr>
              <a:t>probability </a:t>
            </a:r>
            <a:r>
              <a:rPr lang="en-US" altLang="zh-TW" i="1" dirty="0">
                <a:solidFill>
                  <a:srgbClr val="0000CC"/>
                </a:solidFill>
              </a:rPr>
              <a:t>mass function, </a:t>
            </a:r>
            <a:r>
              <a:rPr lang="en-US" altLang="zh-TW" i="1" dirty="0" smtClean="0">
                <a:solidFill>
                  <a:srgbClr val="0000CC"/>
                </a:solidFill>
              </a:rPr>
              <a:t>histogram</a:t>
            </a:r>
          </a:p>
          <a:p>
            <a:r>
              <a:rPr lang="en-US" altLang="zh-TW" dirty="0" smtClean="0"/>
              <a:t>Example: The </a:t>
            </a:r>
            <a:r>
              <a:rPr lang="en-US" altLang="zh-TW" dirty="0"/>
              <a:t>number of children in each family of 100 students is recorded as follows.</a:t>
            </a:r>
          </a:p>
          <a:p>
            <a:pPr>
              <a:buNone/>
            </a:pPr>
            <a:r>
              <a:rPr lang="en-US" altLang="zh-TW" dirty="0" smtClean="0"/>
              <a:t>     2 </a:t>
            </a:r>
            <a:r>
              <a:rPr lang="en-US" altLang="zh-TW" dirty="0"/>
              <a:t>2 5 3 </a:t>
            </a:r>
            <a:r>
              <a:rPr lang="en-US" altLang="zh-TW" dirty="0" smtClean="0"/>
              <a:t>4    </a:t>
            </a:r>
            <a:r>
              <a:rPr lang="en-US" altLang="zh-TW" dirty="0"/>
              <a:t>4 3 3 6 </a:t>
            </a:r>
            <a:r>
              <a:rPr lang="en-US" altLang="zh-TW" dirty="0" smtClean="0"/>
              <a:t>4    3 </a:t>
            </a:r>
            <a:r>
              <a:rPr lang="en-US" altLang="zh-TW" dirty="0"/>
              <a:t>4 4 4 4 </a:t>
            </a:r>
            <a:r>
              <a:rPr lang="en-US" altLang="zh-TW" dirty="0" smtClean="0"/>
              <a:t>   2 </a:t>
            </a:r>
            <a:r>
              <a:rPr lang="en-US" altLang="zh-TW" dirty="0"/>
              <a:t>5 9 2 3</a:t>
            </a:r>
          </a:p>
          <a:p>
            <a:pPr>
              <a:buNone/>
            </a:pPr>
            <a:r>
              <a:rPr lang="en-US" altLang="zh-TW" dirty="0" smtClean="0"/>
              <a:t>     1 </a:t>
            </a:r>
            <a:r>
              <a:rPr lang="en-US" altLang="zh-TW" dirty="0"/>
              <a:t>3 5 2 4 </a:t>
            </a:r>
            <a:r>
              <a:rPr lang="en-US" altLang="zh-TW" dirty="0" smtClean="0"/>
              <a:t>   4 </a:t>
            </a:r>
            <a:r>
              <a:rPr lang="en-US" altLang="zh-TW" dirty="0"/>
              <a:t>4 3 3 2 </a:t>
            </a:r>
            <a:r>
              <a:rPr lang="en-US" altLang="zh-TW" dirty="0" smtClean="0"/>
              <a:t>   2 </a:t>
            </a:r>
            <a:r>
              <a:rPr lang="en-US" altLang="zh-TW" dirty="0"/>
              <a:t>4 2 2 6 </a:t>
            </a:r>
            <a:r>
              <a:rPr lang="en-US" altLang="zh-TW" dirty="0" smtClean="0"/>
              <a:t>   6 </a:t>
            </a:r>
            <a:r>
              <a:rPr lang="en-US" altLang="zh-TW" dirty="0"/>
              <a:t>1 3 3 3</a:t>
            </a:r>
          </a:p>
          <a:p>
            <a:pPr>
              <a:buNone/>
            </a:pPr>
            <a:r>
              <a:rPr lang="en-US" altLang="zh-TW" dirty="0" smtClean="0"/>
              <a:t>     3 </a:t>
            </a:r>
            <a:r>
              <a:rPr lang="en-US" altLang="zh-TW" dirty="0"/>
              <a:t>2 3 4 7 </a:t>
            </a:r>
            <a:r>
              <a:rPr lang="en-US" altLang="zh-TW" dirty="0" smtClean="0"/>
              <a:t>   3 </a:t>
            </a:r>
            <a:r>
              <a:rPr lang="en-US" altLang="zh-TW" dirty="0"/>
              <a:t>3 3 2 2 </a:t>
            </a:r>
            <a:r>
              <a:rPr lang="en-US" altLang="zh-TW" dirty="0" smtClean="0"/>
              <a:t>   2 </a:t>
            </a:r>
            <a:r>
              <a:rPr lang="en-US" altLang="zh-TW" dirty="0"/>
              <a:t>2 3 2 3 </a:t>
            </a:r>
            <a:r>
              <a:rPr lang="en-US" altLang="zh-TW" dirty="0" smtClean="0"/>
              <a:t>   2 </a:t>
            </a:r>
            <a:r>
              <a:rPr lang="en-US" altLang="zh-TW" dirty="0"/>
              <a:t>3 2 5 2</a:t>
            </a:r>
          </a:p>
          <a:p>
            <a:pPr>
              <a:buNone/>
            </a:pPr>
            <a:r>
              <a:rPr lang="en-US" altLang="zh-TW" dirty="0" smtClean="0"/>
              <a:t>     3 </a:t>
            </a:r>
            <a:r>
              <a:rPr lang="en-US" altLang="zh-TW" dirty="0"/>
              <a:t>2 2 2 4 </a:t>
            </a:r>
            <a:r>
              <a:rPr lang="en-US" altLang="zh-TW" dirty="0" smtClean="0"/>
              <a:t>   3 </a:t>
            </a:r>
            <a:r>
              <a:rPr lang="en-US" altLang="zh-TW" dirty="0"/>
              <a:t>3 2 3 2 </a:t>
            </a:r>
            <a:r>
              <a:rPr lang="en-US" altLang="zh-TW" dirty="0" smtClean="0"/>
              <a:t>   4 </a:t>
            </a:r>
            <a:r>
              <a:rPr lang="en-US" altLang="zh-TW" dirty="0"/>
              <a:t>3 3 3 4 </a:t>
            </a:r>
            <a:r>
              <a:rPr lang="en-US" altLang="zh-TW" dirty="0" smtClean="0"/>
              <a:t>   2 </a:t>
            </a:r>
            <a:r>
              <a:rPr lang="en-US" altLang="zh-TW" dirty="0"/>
              <a:t>4 1 2 2</a:t>
            </a:r>
          </a:p>
          <a:p>
            <a:pPr>
              <a:buNone/>
            </a:pPr>
            <a:r>
              <a:rPr lang="en-US" altLang="zh-TW" dirty="0" smtClean="0"/>
              <a:t>     2 </a:t>
            </a:r>
            <a:r>
              <a:rPr lang="en-US" altLang="zh-TW" dirty="0"/>
              <a:t>4 3 3 3 </a:t>
            </a:r>
            <a:r>
              <a:rPr lang="en-US" altLang="zh-TW" dirty="0" smtClean="0"/>
              <a:t>   5 </a:t>
            </a:r>
            <a:r>
              <a:rPr lang="en-US" altLang="zh-TW" dirty="0"/>
              <a:t>2 3 3 2 </a:t>
            </a:r>
            <a:r>
              <a:rPr lang="en-US" altLang="zh-TW" dirty="0" smtClean="0"/>
              <a:t>   2 </a:t>
            </a:r>
            <a:r>
              <a:rPr lang="en-US" altLang="zh-TW" dirty="0"/>
              <a:t>3 3 4 2 </a:t>
            </a:r>
            <a:r>
              <a:rPr lang="en-US" altLang="zh-TW" dirty="0" smtClean="0"/>
              <a:t>   2 </a:t>
            </a:r>
            <a:r>
              <a:rPr lang="en-US" altLang="zh-TW" dirty="0"/>
              <a:t>2 7 </a:t>
            </a:r>
            <a:r>
              <a:rPr lang="en-US" altLang="zh-TW"/>
              <a:t>2 </a:t>
            </a:r>
            <a:r>
              <a:rPr lang="en-US" altLang="zh-TW" smtClean="0"/>
              <a:t>3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 smtClean="0"/>
              <a:t>     (</a:t>
            </a:r>
            <a:r>
              <a:rPr lang="en-US" altLang="zh-TW" dirty="0"/>
              <a:t>a) Find the tabulation, frequency, and relative frequency.</a:t>
            </a:r>
          </a:p>
          <a:p>
            <a:pPr>
              <a:buNone/>
            </a:pPr>
            <a:r>
              <a:rPr lang="en-US" altLang="zh-TW" dirty="0" smtClean="0"/>
              <a:t>     (</a:t>
            </a:r>
            <a:r>
              <a:rPr lang="en-US" altLang="zh-TW" dirty="0"/>
              <a:t>b) Construct the </a:t>
            </a:r>
            <a:r>
              <a:rPr lang="en-US" altLang="zh-TW" i="1" dirty="0"/>
              <a:t>histogram of (relative) frequency.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Frequency and Relative Frequency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Number</a:t>
                      </a:r>
                      <a:r>
                        <a:rPr lang="en-US" altLang="zh-TW" baseline="0" dirty="0" smtClean="0"/>
                        <a:t> of Kids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 </a:t>
                      </a:r>
                      <a:r>
                        <a:rPr lang="en-US" altLang="zh-TW" baseline="0" dirty="0" smtClean="0"/>
                        <a:t>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Histogram</a:t>
            </a:r>
            <a:endParaRPr lang="zh-TW" altLang="en-US" dirty="0"/>
          </a:p>
        </p:txBody>
      </p:sp>
      <p:pic>
        <p:nvPicPr>
          <p:cNvPr id="2050" name="Picture 2" descr="H:\freq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5308" y="1119980"/>
            <a:ext cx="7244292" cy="5433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6600"/>
                </a:solidFill>
              </a:rPr>
              <a:t>Exploratory Data Analysis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zh-TW" b="1" dirty="0"/>
          </a:p>
          <a:p>
            <a:r>
              <a:rPr lang="en-US" altLang="zh-TW" i="1" dirty="0" smtClean="0"/>
              <a:t>stem-and-leaf </a:t>
            </a:r>
            <a:r>
              <a:rPr lang="en-US" altLang="zh-TW" i="1" dirty="0"/>
              <a:t>display</a:t>
            </a:r>
          </a:p>
          <a:p>
            <a:r>
              <a:rPr lang="en-US" altLang="zh-TW" i="1" dirty="0" smtClean="0"/>
              <a:t>order </a:t>
            </a:r>
            <a:r>
              <a:rPr lang="en-US" altLang="zh-TW" i="1" dirty="0"/>
              <a:t>statistics (of the sample)</a:t>
            </a:r>
          </a:p>
          <a:p>
            <a:r>
              <a:rPr lang="en-US" altLang="zh-TW" i="1" dirty="0" smtClean="0"/>
              <a:t>25th </a:t>
            </a:r>
            <a:r>
              <a:rPr lang="en-US" altLang="zh-TW" i="1" dirty="0"/>
              <a:t>percentile, 0.25 </a:t>
            </a:r>
            <a:r>
              <a:rPr lang="en-US" altLang="zh-TW" i="1" dirty="0" err="1"/>
              <a:t>quantile</a:t>
            </a:r>
            <a:r>
              <a:rPr lang="en-US" altLang="zh-TW" i="1" dirty="0"/>
              <a:t>, 1st quartile</a:t>
            </a:r>
          </a:p>
          <a:p>
            <a:r>
              <a:rPr lang="en-US" altLang="zh-TW" i="1" dirty="0" smtClean="0"/>
              <a:t>minimum </a:t>
            </a:r>
            <a:r>
              <a:rPr lang="en-US" altLang="zh-TW" i="1" dirty="0"/>
              <a:t>(Min), mean, median, maximum (Max), range</a:t>
            </a:r>
          </a:p>
          <a:p>
            <a:r>
              <a:rPr lang="en-US" altLang="zh-TW" i="1" smtClean="0"/>
              <a:t>1st quartile (q1), </a:t>
            </a:r>
            <a:r>
              <a:rPr lang="en-US" altLang="zh-TW" i="1" dirty="0"/>
              <a:t>2nd quartile (median), 3rd quartile (q3)</a:t>
            </a:r>
          </a:p>
          <a:p>
            <a:r>
              <a:rPr lang="en-US" altLang="zh-TW" i="1" dirty="0" smtClean="0"/>
              <a:t>five-number </a:t>
            </a:r>
            <a:r>
              <a:rPr lang="en-US" altLang="zh-TW" i="1" dirty="0"/>
              <a:t>summary (Min, q1, q2, q3, Max)</a:t>
            </a:r>
          </a:p>
          <a:p>
            <a:r>
              <a:rPr lang="en-US" altLang="zh-TW" i="1" dirty="0" smtClean="0"/>
              <a:t>box-and-whisker </a:t>
            </a:r>
            <a:r>
              <a:rPr lang="en-US" altLang="zh-TW" i="1" dirty="0"/>
              <a:t>diagram, outliers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Scores of </a:t>
            </a:r>
            <a:r>
              <a:rPr lang="en-US" i="1" dirty="0" smtClean="0">
                <a:solidFill>
                  <a:srgbClr val="006600"/>
                </a:solidFill>
              </a:rPr>
              <a:t>CS3332 S</a:t>
            </a:r>
            <a:r>
              <a:rPr lang="en-US" dirty="0" smtClean="0">
                <a:solidFill>
                  <a:srgbClr val="006600"/>
                </a:solidFill>
              </a:rPr>
              <a:t>tudents in Fall/1999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lain" startAt="61"/>
            </a:pPr>
            <a:r>
              <a:rPr lang="en-US" dirty="0" smtClean="0">
                <a:solidFill>
                  <a:srgbClr val="0000CC"/>
                </a:solidFill>
              </a:rPr>
              <a:t>72  77  58  67  70  76  70</a:t>
            </a:r>
          </a:p>
          <a:p>
            <a:pPr marL="514350" indent="-514350">
              <a:buAutoNum type="arabicPlain" startAt="76"/>
            </a:pPr>
            <a:r>
              <a:rPr lang="en-US" dirty="0" smtClean="0">
                <a:solidFill>
                  <a:srgbClr val="0000CC"/>
                </a:solidFill>
              </a:rPr>
              <a:t>83 </a:t>
            </a:r>
            <a:r>
              <a:rPr lang="zh-TW" alt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42  58  49  74  65  55</a:t>
            </a:r>
          </a:p>
          <a:p>
            <a:pPr marL="514350" indent="-514350">
              <a:buAutoNum type="arabicPlain" startAt="90"/>
            </a:pPr>
            <a:r>
              <a:rPr lang="en-US" dirty="0" smtClean="0">
                <a:solidFill>
                  <a:srgbClr val="0000CC"/>
                </a:solidFill>
              </a:rPr>
              <a:t>80  31  61</a:t>
            </a:r>
            <a:r>
              <a:rPr lang="zh-TW" altLang="en-US" dirty="0" smtClean="0">
                <a:solidFill>
                  <a:srgbClr val="0000CC"/>
                </a:solidFill>
              </a:rPr>
              <a:t>  </a:t>
            </a:r>
            <a:r>
              <a:rPr lang="en-US" dirty="0" smtClean="0">
                <a:solidFill>
                  <a:srgbClr val="0000CC"/>
                </a:solidFill>
              </a:rPr>
              <a:t>53  82  90  51</a:t>
            </a:r>
          </a:p>
          <a:p>
            <a:pPr marL="514350" indent="-514350">
              <a:buAutoNum type="arabicPlain" startAt="48"/>
            </a:pPr>
            <a:r>
              <a:rPr lang="en-US" dirty="0" smtClean="0">
                <a:solidFill>
                  <a:srgbClr val="0000CC"/>
                </a:solidFill>
              </a:rPr>
              <a:t>55  84  70  48  76  61  76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00CC"/>
                </a:solidFill>
              </a:rPr>
              <a:t>70   70  66  50  80  73  77  43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00CC"/>
                </a:solidFill>
              </a:rPr>
              <a:t>71  99  66  63  63  52  54  80</a:t>
            </a:r>
          </a:p>
          <a:p>
            <a:pPr marL="514350" indent="-514350">
              <a:buAutoNum type="arabicPlain" startAt="67"/>
            </a:pPr>
            <a:r>
              <a:rPr lang="en-US" dirty="0" smtClean="0">
                <a:solidFill>
                  <a:srgbClr val="0000CC"/>
                </a:solidFill>
              </a:rPr>
              <a:t>29  52  83  62  60  61  86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00CC"/>
                </a:solidFill>
              </a:rPr>
              <a:t>61  70  73 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267200" cy="4572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(a) List the order statistics of the 59 scores.</a:t>
            </a:r>
            <a:endParaRPr lang="zh-TW" altLang="en-US" dirty="0" smtClean="0"/>
          </a:p>
          <a:p>
            <a:pPr>
              <a:buNone/>
            </a:pPr>
            <a:r>
              <a:rPr lang="en-US" dirty="0" smtClean="0"/>
              <a:t>(b) Find sample mean and variance for these scores.</a:t>
            </a:r>
            <a:endParaRPr lang="zh-TW" altLang="en-US" dirty="0" smtClean="0"/>
          </a:p>
          <a:p>
            <a:pPr>
              <a:buNone/>
            </a:pPr>
            <a:r>
              <a:rPr lang="en-US" dirty="0" smtClean="0"/>
              <a:t>(c) Find the 25th, 75th percentiles, and the median.</a:t>
            </a:r>
            <a:endParaRPr lang="zh-TW" altLang="en-US" dirty="0" smtClean="0"/>
          </a:p>
          <a:p>
            <a:pPr>
              <a:buNone/>
            </a:pPr>
            <a:r>
              <a:rPr lang="en-US" dirty="0" smtClean="0"/>
              <a:t>(d) Draw a box-and-whisker diagram.</a:t>
            </a:r>
            <a:endParaRPr lang="zh-TW" altLang="en-US" dirty="0" smtClean="0"/>
          </a:p>
          <a:p>
            <a:pPr>
              <a:buNone/>
            </a:pPr>
            <a:r>
              <a:rPr lang="en-US" dirty="0" smtClean="0"/>
              <a:t>(e) Give the five-number summary of data.</a:t>
            </a:r>
            <a:endParaRPr lang="zh-TW" altLang="en-US" dirty="0" smtClean="0"/>
          </a:p>
          <a:p>
            <a:pPr>
              <a:buNone/>
            </a:pPr>
            <a:r>
              <a:rPr lang="en-US" dirty="0" smtClean="0"/>
              <a:t>(f) Are there outliers? Explain it.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6600"/>
                </a:solidFill>
              </a:rPr>
              <a:t>Scores of </a:t>
            </a:r>
            <a:r>
              <a:rPr lang="en-US" i="1" dirty="0" smtClean="0">
                <a:solidFill>
                  <a:srgbClr val="006600"/>
                </a:solidFill>
              </a:rPr>
              <a:t>CS3332 S</a:t>
            </a:r>
            <a:r>
              <a:rPr lang="en-US" dirty="0" smtClean="0">
                <a:solidFill>
                  <a:srgbClr val="006600"/>
                </a:solidFill>
              </a:rPr>
              <a:t>tudents in Fall/1999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lain" startAt="61"/>
            </a:pPr>
            <a:r>
              <a:rPr lang="en-US" dirty="0" smtClean="0">
                <a:solidFill>
                  <a:srgbClr val="0000CC"/>
                </a:solidFill>
              </a:rPr>
              <a:t>72  77  58  67  70  76  70</a:t>
            </a:r>
          </a:p>
          <a:p>
            <a:pPr marL="514350" indent="-514350">
              <a:buAutoNum type="arabicPlain" startAt="76"/>
            </a:pPr>
            <a:r>
              <a:rPr lang="en-US" dirty="0" smtClean="0">
                <a:solidFill>
                  <a:srgbClr val="0000CC"/>
                </a:solidFill>
              </a:rPr>
              <a:t>83 </a:t>
            </a:r>
            <a:r>
              <a:rPr lang="zh-TW" alt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42  58  49  74  65  55</a:t>
            </a:r>
          </a:p>
          <a:p>
            <a:pPr marL="514350" indent="-514350">
              <a:buAutoNum type="arabicPlain" startAt="90"/>
            </a:pPr>
            <a:r>
              <a:rPr lang="en-US" dirty="0" smtClean="0">
                <a:solidFill>
                  <a:srgbClr val="0000CC"/>
                </a:solidFill>
              </a:rPr>
              <a:t>80  31  61</a:t>
            </a:r>
            <a:r>
              <a:rPr lang="zh-TW" altLang="en-US" dirty="0" smtClean="0">
                <a:solidFill>
                  <a:srgbClr val="0000CC"/>
                </a:solidFill>
              </a:rPr>
              <a:t>  </a:t>
            </a:r>
            <a:r>
              <a:rPr lang="en-US" dirty="0" smtClean="0">
                <a:solidFill>
                  <a:srgbClr val="0000CC"/>
                </a:solidFill>
              </a:rPr>
              <a:t>53  82  90  51</a:t>
            </a:r>
          </a:p>
          <a:p>
            <a:pPr marL="514350" indent="-514350">
              <a:buAutoNum type="arabicPlain" startAt="48"/>
            </a:pPr>
            <a:r>
              <a:rPr lang="en-US" dirty="0" smtClean="0">
                <a:solidFill>
                  <a:srgbClr val="0000CC"/>
                </a:solidFill>
              </a:rPr>
              <a:t>55  84  70  48  76  61  76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00CC"/>
                </a:solidFill>
              </a:rPr>
              <a:t>70   70  66  50  80  73  77  43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00CC"/>
                </a:solidFill>
              </a:rPr>
              <a:t>71  99  66  63  63  52  54  80</a:t>
            </a:r>
          </a:p>
          <a:p>
            <a:pPr marL="514350" indent="-514350">
              <a:buAutoNum type="arabicPlain" startAt="67"/>
            </a:pPr>
            <a:r>
              <a:rPr lang="en-US" dirty="0" smtClean="0">
                <a:solidFill>
                  <a:srgbClr val="0000CC"/>
                </a:solidFill>
              </a:rPr>
              <a:t>29  52  83  62  60  61  86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00CC"/>
                </a:solidFill>
              </a:rPr>
              <a:t>61  70  73 </a:t>
            </a:r>
          </a:p>
          <a:p>
            <a:pPr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lain" startAt="29"/>
            </a:pPr>
            <a:r>
              <a:rPr lang="en-US" dirty="0" smtClean="0">
                <a:solidFill>
                  <a:srgbClr val="C00000"/>
                </a:solidFill>
              </a:rPr>
              <a:t>31  42  43  48  48  49  50 </a:t>
            </a:r>
          </a:p>
          <a:p>
            <a:pPr marL="514350" indent="-514350">
              <a:buAutoNum type="arabicPlain" startAt="51"/>
            </a:pPr>
            <a:r>
              <a:rPr lang="en-US" dirty="0" smtClean="0">
                <a:solidFill>
                  <a:srgbClr val="C00000"/>
                </a:solidFill>
              </a:rPr>
              <a:t>52</a:t>
            </a:r>
            <a:r>
              <a:rPr lang="zh-TW" altLang="en-US" dirty="0" smtClean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52  53  54  55  </a:t>
            </a:r>
            <a:r>
              <a:rPr lang="en-US" b="1" dirty="0" smtClean="0">
                <a:solidFill>
                  <a:srgbClr val="006600"/>
                </a:solidFill>
              </a:rPr>
              <a:t>55</a:t>
            </a:r>
            <a:r>
              <a:rPr lang="en-US" dirty="0" smtClean="0">
                <a:solidFill>
                  <a:srgbClr val="C00000"/>
                </a:solidFill>
              </a:rPr>
              <a:t>  58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58  60  61  61</a:t>
            </a:r>
            <a:r>
              <a:rPr lang="zh-TW" altLang="en-US" dirty="0" smtClean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61  61  61  62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63  63  65  66  66  </a:t>
            </a:r>
            <a:r>
              <a:rPr lang="en-US" b="1" dirty="0" smtClean="0">
                <a:solidFill>
                  <a:srgbClr val="006600"/>
                </a:solidFill>
              </a:rPr>
              <a:t>67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67  70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70  70  70  70  70  71  72  73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73  74  76  76  </a:t>
            </a:r>
            <a:r>
              <a:rPr lang="en-US" b="1" dirty="0" smtClean="0">
                <a:solidFill>
                  <a:srgbClr val="006600"/>
                </a:solidFill>
              </a:rPr>
              <a:t>76</a:t>
            </a:r>
            <a:r>
              <a:rPr lang="en-US" dirty="0" smtClean="0">
                <a:solidFill>
                  <a:srgbClr val="C00000"/>
                </a:solidFill>
              </a:rPr>
              <a:t>  76  77  77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80  80</a:t>
            </a:r>
            <a:r>
              <a:rPr lang="zh-TW" altLang="en-US" dirty="0" smtClean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80  82  83  83  84  86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90  90  </a:t>
            </a:r>
            <a:r>
              <a:rPr lang="en-US" b="1" dirty="0" smtClean="0">
                <a:solidFill>
                  <a:srgbClr val="9933FF"/>
                </a:solidFill>
              </a:rPr>
              <a:t>99</a:t>
            </a:r>
            <a:endParaRPr lang="zh-TW" altLang="en-US" b="1" dirty="0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6600"/>
                </a:solidFill>
              </a:rPr>
              <a:t>Summary of Statistics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6719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[Min, q1, med, q3, Max]</a:t>
            </a:r>
          </a:p>
          <a:p>
            <a:r>
              <a:rPr lang="en-US" altLang="zh-TW" dirty="0" smtClean="0"/>
              <a:t> [</a:t>
            </a:r>
            <a:r>
              <a:rPr lang="en-US" altLang="zh-TW" dirty="0" smtClean="0">
                <a:solidFill>
                  <a:srgbClr val="0000CC"/>
                </a:solidFill>
              </a:rPr>
              <a:t>29,   55,   </a:t>
            </a:r>
            <a:r>
              <a:rPr lang="en-US" altLang="zh-TW" dirty="0" smtClean="0">
                <a:solidFill>
                  <a:srgbClr val="C00000"/>
                </a:solidFill>
              </a:rPr>
              <a:t>67</a:t>
            </a:r>
            <a:r>
              <a:rPr lang="en-US" altLang="zh-TW" dirty="0" smtClean="0">
                <a:solidFill>
                  <a:srgbClr val="0000CC"/>
                </a:solidFill>
              </a:rPr>
              <a:t>,   76,  99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pic>
        <p:nvPicPr>
          <p:cNvPr id="9" name="Picture 2" descr="H:\boxplo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057400"/>
            <a:ext cx="4579408" cy="34345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673</Words>
  <Application>Microsoft Office PowerPoint</Application>
  <PresentationFormat>如螢幕大小 (4:3)</PresentationFormat>
  <Paragraphs>100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Fundamentals of Probability and Statistics</vt:lpstr>
      <vt:lpstr>Some Terminologies</vt:lpstr>
      <vt:lpstr>Frequency and Relative Frequency</vt:lpstr>
      <vt:lpstr>Histogram</vt:lpstr>
      <vt:lpstr>Exploratory Data Analysis</vt:lpstr>
      <vt:lpstr>Scores of CS3332 Students in Fall/1999</vt:lpstr>
      <vt:lpstr>Scores of CS3332 Students in Fall/1999</vt:lpstr>
      <vt:lpstr>Summary of Statistics</vt:lpstr>
    </vt:vector>
  </TitlesOfParts>
  <Company>NTHU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Probability and Statistics</dc:title>
  <dc:creator>CChen</dc:creator>
  <cp:lastModifiedBy>CChen</cp:lastModifiedBy>
  <cp:revision>12</cp:revision>
  <dcterms:created xsi:type="dcterms:W3CDTF">2011-11-11T05:06:11Z</dcterms:created>
  <dcterms:modified xsi:type="dcterms:W3CDTF">2012-06-06T12:05:26Z</dcterms:modified>
</cp:coreProperties>
</file>