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76" r:id="rId6"/>
    <p:sldId id="266" r:id="rId7"/>
    <p:sldId id="262" r:id="rId8"/>
    <p:sldId id="281" r:id="rId9"/>
    <p:sldId id="282" r:id="rId10"/>
    <p:sldId id="278" r:id="rId11"/>
    <p:sldId id="279" r:id="rId12"/>
    <p:sldId id="280" r:id="rId13"/>
    <p:sldId id="268" r:id="rId14"/>
    <p:sldId id="265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24575,'6'-4'0,"1"1"0,-1 1 0,0-1 0,1 1 0,0 0 0,-1 0 0,1 1 0,0 0 0,0 0 0,0 0 0,0 1 0,9 1 0,2-2 0,565-4 0,-317 8 0,3773-3-1365,-4008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56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24575,'1'0'0,"-1"-1"0,0 0 0,1 0 0,-1 0 0,1 1 0,-1-1 0,1 0 0,-1 1 0,1-1 0,0 0 0,-1 1 0,1-1 0,0 1 0,-1-1 0,1 1 0,0-1 0,0 1 0,0-1 0,-1 1 0,1 0 0,0-1 0,0 1 0,0 0 0,0 0 0,0 0 0,-1 0 0,1 0 0,0 0 0,1 0 0,6-2 0,65-13 0,130-9 0,81 14 0,-202 8 0,2025 10-660,-1200 4 478,139-11-341,-1018-1-6303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56:27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24575,'193'0'0,"1227"-18"0,-288-14 0,-758 11 0,-74 2 0,66 0-1365,-283 15-5461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56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24575,'0'-1'0,"0"-1"0,0 1 0,0-1 0,1 1 0,-1-1 0,0 1 0,1 0 0,0-1 0,-1 1 0,1-1 0,0 1 0,-1 0 0,1 0 0,0 0 0,0-1 0,0 1 0,0 0 0,0 0 0,0 0 0,0 0 0,0 0 0,3-1 0,33-12 0,-27 11 0,72-20 0,0 4 0,101-10 0,176-2 0,-239 23 0,74-7 0,598-23 0,625 39-1365,-1390-1-5461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56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24575,'58'-11'0,"-7"1"0,3 5 0,59-12 0,45-11 0,225-10 0,509 27 0,-532 14 0,-280-3 0,380 14 0,330 19 0,-751-31 0,1 1 0,62 15 0,-57-9 0,72 5 0,81-4-2,182 5-1361,-336-15-5463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1:09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24575,'0'0'0,"1"0"0,0 0 0,0-1 0,-1 1 0,1 0 0,0 0 0,0 0 0,-1 0 0,1 0 0,0 0 0,0 0 0,0 0 0,-1 1 0,1-1 0,0 0 0,0 0 0,-1 1 0,1-1 0,0 0 0,-1 1 0,1-1 0,0 1 0,-1-1 0,1 1 0,0 0 0,28 15 0,40 36 0,77 76 0,-72-61 0,622 588 0,-135-121 0,-501-479 0,337 302 0,-382-343 0,-4-4 0,0-1 0,0 0 0,24 14 0,-33-22 0,1 1 0,-1-1 0,0 0 0,1 0 0,-1 0 0,1 0 0,0-1 0,-1 1 0,1-1 0,-1 1 0,1-1 0,0 0 0,0 0 0,-1 0 0,1-1 0,0 1 0,-1-1 0,1 1 0,-1-1 0,1 0 0,-1 0 0,1 0 0,-1 0 0,1 0 0,-1-1 0,3-2 0,18-18 0,-1-2 0,-1-1 0,-1 0 0,30-53 0,-1 5 0,48-65 0,659-872 0,-707 951 0,3 3 0,3 2 0,1 2 0,3 3 0,2 3 0,2 2 0,75-39 0,-44 41 0,144-43 0,-198 72 0,217-65-1365,-145 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1:09:4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1 711 24575,'6'1'0,"-1"0"0,1 0 0,0 0 0,-1 1 0,1 0 0,-1 0 0,1 1 0,-1-1 0,8 6 0,4 2 0,63 35 0,106 78 0,66 74 0,-20-15 0,-175-138 0,-26-18 0,1-2 0,2-1 0,0-2 0,1-1 0,49 20 0,-73-37 0,0 0 0,1-1 0,-1 0 0,1-1 0,-1-1 0,1 1 0,-1-2 0,1 0 0,-1 0 0,1-1 0,15-5 0,14-6 0,70-32 0,-91 36 0,716-383-8,-514 265-80,-118 68 39,495-288-239,-29-38 142,-492 322-1123,-22 15-5074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1:10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24575,'14'-6'0,"0"1"0,0 0 0,1 1 0,0 1 0,0 0 0,17-1 0,-17 2 0,346-23 0,-24 18-506,135 2-1521,142 3 951,141 1-1201,123 1 994,96 1-1571,5485 168-846,-6003-146 9232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1:10:0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24575,'108'0'0,"581"13"0,121-1 0,-496-15 0,-298 5 0,0 0 0,0 0 0,0 2 0,0 0 0,18 7 0,28 7 0,160 48 0,-159-46 0,72 31 0,-75-26 0,79 20 0,-68-23 0,-47-14 0,0-1 0,0-1 0,1-2 0,45 5 0,515-10 0,-244-1 0,-314 2 0,0-2 0,0 0 0,0-2 0,-1-1 0,1-2 0,-1 0 0,-1-2 0,34-15 0,-47 16 0,-1 0 0,0-1 0,0-1 0,0 1 0,-1-2 0,10-13 0,12-11 0,33-26 57,-34 33-768,30-33 0,-46 42-6115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1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3100 307 24575,'-23'-19'0,"10"6"0,-11-1 0,-1 1 0,0 1 0,-42-14 0,-21-9 0,32 10 0,-2 3 0,0 2 0,-121-23 0,59 25 0,-126-4 0,120 15 0,-272-7 0,324 13 0,37-1 0,0 2 0,0 1 0,0 2 0,-61 14 0,-499 179 0,505-161 0,-147 80 0,212-99 0,1 2 0,0 0 0,1 2 0,1 0 0,1 2 0,1 1 0,1 0 0,1 2 0,-20 32 0,27-33 0,2 0 0,0 1 0,2 0 0,1 1 0,1 0 0,-5 33 0,2 15 0,0 74 0,10-131 0,1 82 0,0-90 0,0 0 0,1 0 0,0 0 0,1 0 0,0 0 0,0-1 0,1 1 0,8 13 0,5 3 0,1 0 0,1-1 0,1-2 0,2 1 0,0-2 0,1-1 0,1-1 0,0-1 0,31 17 0,-24-17 0,-11-4 0,2-1 0,-1-1 0,2-1 0,0-1 0,0-1 0,0-1 0,33 6 0,126 29 0,-76-30 0,164-1 0,-179-10 0,-47 0 0,1-1 0,48-7 0,-71 1 0,0 0 0,38-16 0,-36 12 0,46-12 0,-40 15 0,1-1 0,-2-2 0,36-15 0,-38 14 0,-1 2 0,1 1 0,36-5 0,-35 7 0,0-1 0,54-19 0,-39 10 0,1 2 0,66-12 0,-14 5 0,-5-11 0,-67 22 0,0 1 0,0 0 0,39-5 0,-36 8 0,50-14 0,-53 11 0,0 2 0,41-5 0,176-15 0,-220 24 0,1-2 0,-1 0 0,0-2 0,-1 0 0,0-1 0,0-1 0,0-1 0,-1-1 0,33-22 0,-25 12 0,-1-1 0,-1 0 0,-1-2 0,0-2 0,32-43 0,-42 43 0,0-1 0,-2 0 0,-1-1 0,-1 0 0,12-56 0,-18 69 0,-1-1 0,0 1 0,0-1 0,-2 0 0,0 0 0,-1 0 0,0 0 0,-1 0 0,-1 0 0,0 0 0,-1 0 0,-1 0 0,0 1 0,-1 0 0,-1 0 0,0 0 0,-1 0 0,0 1 0,-1 0 0,-17-21 0,17 27 0,-1 0 0,0 0 0,0 1 0,-1 0 0,1 1 0,-1 0 0,-21-7 0,-25-14 0,-48-25 0,-9-4 0,86 34-1365,5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24575,'1000'23'0,"-146"23"0,20-42 0,-458-7 0,1289-15 0,-1505 13 0,296-18 0,303-26 0,-758 47 0,-1-1 0,60-14 0,22-1 0,-74 14-1365,-8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0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10 575 24575,'0'0'0,"0"0"0,-1 0 0,1 0 0,-1 0 0,1 0 0,0 0 0,-1 1 0,1-1 0,-1 0 0,1 0 0,0 0 0,-1 0 0,1 1 0,-1-1 0,1 0 0,0 0 0,-1 1 0,1-1 0,0 0 0,0 0 0,-1 1 0,1-1 0,0 0 0,0 1 0,-1-1 0,1 1 0,0-1 0,0 0 0,0 1 0,0-1 0,-1 1 0,1-1 0,0 0 0,0 1 0,0-1 0,0 1 0,0-1 0,0 0 0,0 1 0,0-1 0,0 1 0,0-1 0,1 1 0,-1-1 0,0 0 0,0 1 0,0-1 0,1 1 0,9 22 0,4-3 0,2 0 0,-1-1 0,2-1 0,21 18 0,87 65 0,-70-58 0,-21-15 0,699 516 0,-673-508 0,1-2 0,3-3 0,0-2 0,1-4 0,2-2 0,1-3 0,0-4 0,1-2 0,115 8 0,621-18 0,-733-10 0,140-30 0,69-39 0,-41 9 0,224-19 0,7 31 0,-353 42 0,639-64 0,-691 66 0,-1-3 0,65-21 0,-17 3 0,936-183 0,-1032 213 0,1-2 0,0 0 0,-1-1 0,0-1 0,0-1 0,0 0 0,23-13 0,31-15 0,1 3 0,2 4 0,123-31 0,-193 57 0,226-52 0,97-29 0,-115 10 0,494-146 0,-635 201 0,-1-3 0,116-49 0,-141 50 0,0 2 0,75-16 0,-74 22 0,1-2 0,74-33 0,57-50-1365,-149 77-5461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0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24575,'0'-1'0,"0"0"0,0 0 0,1 0 0,-1 0 0,0 1 0,1-1 0,-1 0 0,1 0 0,-1 1 0,1-1 0,0 0 0,-1 1 0,1-1 0,0 0 0,-1 1 0,1-1 0,0 1 0,-1-1 0,1 1 0,0-1 0,0 1 0,0 0 0,0 0 0,-1-1 0,1 1 0,0 0 0,2 0 0,28-5 0,-26 5 0,378-3 0,-358 4 0,319 22 0,-341-23 0,8 0 0,0 1 0,1 0 0,16 4 0,-26-5 0,-1 0 0,0 0 0,0 0 0,1 0 0,-1 1 0,0-1 0,0 0 0,0 1 0,1-1 0,-1 1 0,0 0 0,0-1 0,0 1 0,0 0 0,0-1 0,0 1 0,0 0 0,0 0 0,0 0 0,-1 0 0,1 0 0,0 0 0,-1 0 0,1 0 0,0 0 0,-1 0 0,1 0 0,-1 1 0,0-1 0,1 0 0,-1 0 0,0 0 0,0 1 0,0-1 0,0 0 0,0 0 0,0 1 0,0-1 0,0 0 0,0 0 0,0 1 0,-1-1 0,1 0 0,-1 2 0,-11 14 0,1 0 0,-2-1 0,0 0 0,-1-1 0,-1 0 0,-30 23 0,3-1 0,-125 115-1365,139-127-5461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2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24575,'25'2'0,"1"2"0,-1 0 0,0 2 0,0 1 0,-1 1 0,1 1 0,42 23 0,36 12 0,254 102 0,-232-93 0,200 98 0,-200-94 0,49 18 0,-155-67 0,0 1 0,29 19 0,-32-18 0,0-1 0,1 0 0,33 11 0,204 74 0,-237-87 0,0 0 0,-1 1 0,0 1 0,0 0 0,24 20 0,11 7 0,3-10 0,-48-24 0,0 0 0,0 0 0,0 1 0,0-1 0,0 2 0,0-1 0,-1 0 0,0 1 0,0 0 0,0 1 0,0-1 0,0 1 0,-1 0 0,0 0 0,0 0 0,0 0 0,3 7 0,4 12-227,1-1-1,1 0 1,1-1-1,0-1 1,30 33-1,-32-41-6598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3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5043 1052 24575,'2'0'0,"0"0"0,0-1 0,0 0 0,0 1 0,-1-1 0,1 0 0,0 0 0,-1 0 0,1 0 0,0 0 0,-1 0 0,1-1 0,-1 1 0,0-1 0,1 1 0,-1-1 0,0 1 0,0-1 0,0 1 0,0-1 0,0 0 0,0 0 0,0 0 0,-1 1 0,1-3 0,16-58 0,-13 44 0,26-88 0,-16 67 0,-3-1 0,-1 0 0,-2 0 0,-2-1 0,1-53 0,-7 91 0,0-37 0,-10-72 0,8 98 0,-1 1 0,-1-1 0,-1 0 0,0 1 0,0 0 0,-1 0 0,-1 1 0,-14-21 0,1 6 0,-1 1 0,-1 1 0,-1 1 0,-43-34 0,53 47 0,-1 2 0,-1 0 0,1 1 0,-2 0 0,1 1 0,-1 1 0,0 0 0,0 2 0,-1-1 0,1 2 0,-19-2 0,-262 3 0,147 5 0,43-3 0,-172 23 0,139-2 0,-255 5 0,324-27 0,28-1 0,0 1 0,0 3 0,0 1 0,1 2 0,-46 12 0,55-9 0,1-1 0,-1-2 0,-54 2 0,-103-8 0,73-2 0,-1236 3 0,1192-12 0,0 0 0,15 11 0,-156 3 0,283 1 0,0 0 0,0 1 0,0 0 0,0 2 0,1 0 0,0 1 0,0 1 0,1 1 0,-24 15 0,21-11 0,0 1 0,1 1 0,1 1 0,0 1 0,1 0 0,1 2 0,-16 22 0,26-32 0,1 1 0,1-1 0,-1 1 0,1 1 0,1-1 0,0 0 0,0 1 0,1-1 0,-1 22 0,2 7 0,5 56 0,1-16 0,-7-22 0,1-31 0,1 0 0,3 35 0,-2-53 0,1-1 0,-1 0 0,1 0 0,0 0 0,1-1 0,-1 1 0,2 0 0,-1-1 0,1 0 0,-1 1 0,2-2 0,-1 1 0,6 5 0,33 28-1365,-22-21-5461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49:37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1876 24575,'1'5'0,"1"0"0,-1 0 0,1 0 0,0-1 0,1 1 0,-1-1 0,1 1 0,0-1 0,0 0 0,7 7 0,1 3 0,20 28 0,2-1 0,1-1 0,3-2 0,80 66 0,-110-100 0,-1 1 0,1-1 0,-1 0 0,1 0 0,0-1 0,1 0 0,-1 0 0,0 0 0,1-1 0,0 0 0,-1-1 0,1 0 0,0 0 0,0-1 0,0 0 0,0 0 0,0 0 0,-1-1 0,1-1 0,0 1 0,-1-1 0,1-1 0,-1 1 0,1-1 0,-1 0 0,0-1 0,0 0 0,7-5 0,81-60 0,150-141 0,-133 108 0,951-761-1049,51 62 1111,-910 663-1263,-150 104-4802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56:1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1656 24575,'12'1'0,"1"1"0,0 0 0,-1 1 0,0 0 0,1 1 0,-1 0 0,-1 1 0,1 0 0,-1 1 0,0 1 0,0-1 0,13 12 0,13 11 0,63 67 0,-37-30 0,26 30 0,4-5 0,111 84 0,-198-170 0,1 0 0,-1 0 0,1-1 0,0 0 0,0-1 0,0 1 0,1-1 0,-1-1 0,1 1 0,0-1 0,12 1 0,-13-3 0,0-1 0,0 0 0,0 0 0,-1-1 0,1 1 0,0-1 0,-1-1 0,1 0 0,-1 0 0,0 0 0,0 0 0,0-1 0,0 0 0,5-5 0,137-115 0,-78 61 0,935-741-846,51 62-1,-979 690 861,500-347-1536,-452 306-3468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937F-2973-4A6D-A4B6-D1A3D1CB4D71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070D-6355-433C-AB2F-F1D6AF84DA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9.png"/><Relationship Id="rId4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44DE17-1702-473A-BE9B-AC3CDB1E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576" y="2662517"/>
            <a:ext cx="6858000" cy="13411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eorgia" pitchFamily="18" charset="0"/>
                <a:cs typeface="Adobe Devanagari" pitchFamily="18" charset="0"/>
              </a:rPr>
              <a:t>Process Creation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Georgia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1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DFF6717B-7C04-4611-8773-19B0DD4CA42C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Example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51331-EEA0-4EFA-8E02-505174B030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001" y="1066805"/>
            <a:ext cx="7361997" cy="57414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792EA-0009-4B9F-9187-3D73448544C3}"/>
              </a:ext>
            </a:extLst>
          </p:cNvPr>
          <p:cNvSpPr/>
          <p:nvPr/>
        </p:nvSpPr>
        <p:spPr>
          <a:xfrm>
            <a:off x="5963478" y="1177164"/>
            <a:ext cx="2054087" cy="466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prog8.c</a:t>
            </a:r>
          </a:p>
        </p:txBody>
      </p:sp>
    </p:spTree>
    <p:extLst>
      <p:ext uri="{BB962C8B-B14F-4D97-AF65-F5344CB8AC3E}">
        <p14:creationId xmlns:p14="http://schemas.microsoft.com/office/powerpoint/2010/main" val="409837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F10B0A-FA85-4B5E-AB4E-1F9FEC33D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664"/>
            <a:ext cx="9144000" cy="3604671"/>
          </a:xfrm>
          <a:prstGeom prst="rect">
            <a:avLst/>
          </a:prstGeom>
        </p:spPr>
      </p:pic>
      <p:sp>
        <p:nvSpPr>
          <p:cNvPr id="7" name="Snip Diagonal Corner Rectangle 38">
            <a:extLst>
              <a:ext uri="{FF2B5EF4-FFF2-40B4-BE49-F238E27FC236}">
                <a16:creationId xmlns:a16="http://schemas.microsoft.com/office/drawing/2014/main" id="{5F720853-AD81-4EAC-A29E-0D5ED4662938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Output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5A0086DB-BF73-44D7-83BA-3BE50B7457DF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Output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52C2A-C5D9-4813-8B22-CC167BA12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704975"/>
            <a:ext cx="7277100" cy="3448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839BC0-A832-43FD-86FA-D478BC295627}"/>
              </a:ext>
            </a:extLst>
          </p:cNvPr>
          <p:cNvSpPr/>
          <p:nvPr/>
        </p:nvSpPr>
        <p:spPr>
          <a:xfrm>
            <a:off x="530087" y="5589104"/>
            <a:ext cx="8083826" cy="556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Same output as previous run, in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361019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61212-040A-472C-B06D-CE85A8D48740}"/>
              </a:ext>
            </a:extLst>
          </p:cNvPr>
          <p:cNvSpPr/>
          <p:nvPr/>
        </p:nvSpPr>
        <p:spPr>
          <a:xfrm>
            <a:off x="361121" y="1967061"/>
            <a:ext cx="842175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exec()</a:t>
            </a:r>
            <a:r>
              <a:rPr lang="en-US" sz="2800" dirty="0">
                <a:latin typeface="Georgia" panose="02040502050405020303" pitchFamily="18" charset="0"/>
              </a:rPr>
              <a:t> can be used after a fork()</a:t>
            </a:r>
            <a:r>
              <a:rPr lang="en-US" sz="2800" b="1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to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replace</a:t>
            </a:r>
            <a:r>
              <a:rPr lang="en-US" sz="2800" dirty="0">
                <a:latin typeface="Georgia" panose="02040502050405020303" pitchFamily="18" charset="0"/>
              </a:rPr>
              <a:t> the child process’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address space with a new program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No new process is not created, the process identifier (PID) does not change, but the machine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code, data, heap, and stack of the process are replaced by those of the new program.</a:t>
            </a:r>
          </a:p>
        </p:txBody>
      </p:sp>
      <p:sp>
        <p:nvSpPr>
          <p:cNvPr id="5" name="Snip Diagonal Corner Rectangle 38">
            <a:extLst>
              <a:ext uri="{FF2B5EF4-FFF2-40B4-BE49-F238E27FC236}">
                <a16:creationId xmlns:a16="http://schemas.microsoft.com/office/drawing/2014/main" id="{F96C37FD-87C4-4635-B65D-300ABA8554D8}"/>
              </a:ext>
            </a:extLst>
          </p:cNvPr>
          <p:cNvSpPr/>
          <p:nvPr/>
        </p:nvSpPr>
        <p:spPr>
          <a:xfrm>
            <a:off x="76200" y="76200"/>
            <a:ext cx="6569299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Address Space of Child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6DFCA2-CCF2-4E23-8699-747A57A89BF9}"/>
              </a:ext>
            </a:extLst>
          </p:cNvPr>
          <p:cNvGrpSpPr/>
          <p:nvPr/>
        </p:nvGrpSpPr>
        <p:grpSpPr>
          <a:xfrm>
            <a:off x="107984" y="1606412"/>
            <a:ext cx="8928031" cy="4357066"/>
            <a:chOff x="3309937" y="2295525"/>
            <a:chExt cx="5048250" cy="2266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129F2A-17C5-4AE3-BC48-A25DC25D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937" y="2295525"/>
              <a:ext cx="2524125" cy="22669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A69F8-2E42-4FAD-8EE1-AF9E4A725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062" y="2295525"/>
              <a:ext cx="2524125" cy="184785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480462-D5D9-4B90-8D71-451761772857}"/>
              </a:ext>
            </a:extLst>
          </p:cNvPr>
          <p:cNvCxnSpPr/>
          <p:nvPr/>
        </p:nvCxnSpPr>
        <p:spPr>
          <a:xfrm>
            <a:off x="4572000" y="1338470"/>
            <a:ext cx="0" cy="4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nip Diagonal Corner Rectangle 38">
            <a:extLst>
              <a:ext uri="{FF2B5EF4-FFF2-40B4-BE49-F238E27FC236}">
                <a16:creationId xmlns:a16="http://schemas.microsoft.com/office/drawing/2014/main" id="{074F7948-C2B4-425E-955B-9D07EBFD62AD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Example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9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4AE9D6-C081-41EC-9FA3-3E74626027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500" y="1525035"/>
            <a:ext cx="8348999" cy="3497539"/>
          </a:xfrm>
          <a:prstGeom prst="rect">
            <a:avLst/>
          </a:prstGeom>
        </p:spPr>
      </p:pic>
      <p:sp>
        <p:nvSpPr>
          <p:cNvPr id="5" name="Snip Diagonal Corner Rectangle 38">
            <a:extLst>
              <a:ext uri="{FF2B5EF4-FFF2-40B4-BE49-F238E27FC236}">
                <a16:creationId xmlns:a16="http://schemas.microsoft.com/office/drawing/2014/main" id="{C744B724-A0DA-4355-9D97-071B323E44A7}"/>
              </a:ext>
            </a:extLst>
          </p:cNvPr>
          <p:cNvSpPr/>
          <p:nvPr/>
        </p:nvSpPr>
        <p:spPr>
          <a:xfrm>
            <a:off x="76200" y="76200"/>
            <a:ext cx="7769087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Graphical Representation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1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7DC993E2-04DA-45BE-8BDC-47D51D5980D5}"/>
              </a:ext>
            </a:extLst>
          </p:cNvPr>
          <p:cNvSpPr/>
          <p:nvPr/>
        </p:nvSpPr>
        <p:spPr>
          <a:xfrm>
            <a:off x="76200" y="76200"/>
            <a:ext cx="5796566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Some System Calls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396" y="1278276"/>
            <a:ext cx="7557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Georgia" panose="02040502050405020303" pitchFamily="18" charset="0"/>
              </a:rPr>
              <a:t>getpid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() </a:t>
            </a:r>
            <a:r>
              <a:rPr lang="en-US" sz="2800" dirty="0">
                <a:latin typeface="Georgia" panose="02040502050405020303" pitchFamily="18" charset="0"/>
              </a:rPr>
              <a:t>– returns process id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err="1">
                <a:solidFill>
                  <a:srgbClr val="C00000"/>
                </a:solidFill>
                <a:latin typeface="Georgia" panose="02040502050405020303" pitchFamily="18" charset="0"/>
              </a:rPr>
              <a:t>getppid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() </a:t>
            </a:r>
            <a:r>
              <a:rPr lang="en-US" sz="2800" dirty="0">
                <a:latin typeface="Georgia" panose="02040502050405020303" pitchFamily="18" charset="0"/>
              </a:rPr>
              <a:t>– returns parent process id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wait() </a:t>
            </a:r>
            <a:r>
              <a:rPr lang="en-US" sz="2800" dirty="0">
                <a:latin typeface="Georgia" panose="02040502050405020303" pitchFamily="18" charset="0"/>
              </a:rPr>
              <a:t>– suspends execution of calling process until any one of it’s children has terminated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err="1">
                <a:solidFill>
                  <a:srgbClr val="C00000"/>
                </a:solidFill>
                <a:latin typeface="Georgia" panose="02040502050405020303" pitchFamily="18" charset="0"/>
              </a:rPr>
              <a:t>waitpid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(#</a:t>
            </a:r>
            <a:r>
              <a:rPr lang="en-US" sz="2800" dirty="0" err="1">
                <a:solidFill>
                  <a:srgbClr val="C00000"/>
                </a:solidFill>
                <a:latin typeface="Georgia" panose="02040502050405020303" pitchFamily="18" charset="0"/>
              </a:rPr>
              <a:t>pid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) </a:t>
            </a:r>
            <a:r>
              <a:rPr lang="en-US" sz="2800" dirty="0">
                <a:latin typeface="Georgia" panose="02040502050405020303" pitchFamily="18" charset="0"/>
              </a:rPr>
              <a:t>– suspends execution of calling process until a particular child (the one with process id </a:t>
            </a:r>
            <a:r>
              <a:rPr lang="en-US" sz="2800" i="1" dirty="0">
                <a:latin typeface="Georgia" panose="02040502050405020303" pitchFamily="18" charset="0"/>
              </a:rPr>
              <a:t>#</a:t>
            </a:r>
            <a:r>
              <a:rPr lang="en-US" sz="2800" i="1" dirty="0" err="1">
                <a:latin typeface="Georgia" panose="02040502050405020303" pitchFamily="18" charset="0"/>
              </a:rPr>
              <a:t>pid</a:t>
            </a:r>
            <a:r>
              <a:rPr lang="en-US" sz="2800" dirty="0">
                <a:latin typeface="Georgia" panose="02040502050405020303" pitchFamily="18" charset="0"/>
              </a:rPr>
              <a:t>) has terminated</a:t>
            </a:r>
          </a:p>
        </p:txBody>
      </p:sp>
    </p:spTree>
    <p:extLst>
      <p:ext uri="{BB962C8B-B14F-4D97-AF65-F5344CB8AC3E}">
        <p14:creationId xmlns:p14="http://schemas.microsoft.com/office/powerpoint/2010/main" val="111465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7DC993E2-04DA-45BE-8BDC-47D51D5980D5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fork()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67" y="1506828"/>
            <a:ext cx="8371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 LINUX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Enables a running process to create new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Newly created process is called </a:t>
            </a:r>
            <a:r>
              <a:rPr lang="en-US" sz="2800" i="1" dirty="0">
                <a:solidFill>
                  <a:srgbClr val="C00000"/>
                </a:solidFill>
                <a:latin typeface="Georgia" panose="02040502050405020303" pitchFamily="18" charset="0"/>
              </a:rPr>
              <a:t>child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Caller process is called </a:t>
            </a:r>
            <a:r>
              <a:rPr lang="en-US" sz="2800" i="1" dirty="0">
                <a:solidFill>
                  <a:srgbClr val="C00000"/>
                </a:solidFill>
                <a:latin typeface="Georgia" panose="02040502050405020303" pitchFamily="18" charset="0"/>
              </a:rPr>
              <a:t>parent process</a:t>
            </a:r>
          </a:p>
        </p:txBody>
      </p:sp>
    </p:spTree>
    <p:extLst>
      <p:ext uri="{BB962C8B-B14F-4D97-AF65-F5344CB8AC3E}">
        <p14:creationId xmlns:p14="http://schemas.microsoft.com/office/powerpoint/2010/main" val="36929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38">
            <a:extLst>
              <a:ext uri="{FF2B5EF4-FFF2-40B4-BE49-F238E27FC236}">
                <a16:creationId xmlns:a16="http://schemas.microsoft.com/office/drawing/2014/main" id="{BC64A7C1-73E4-49B0-8AE6-D31DF3884821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fork()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B1FF8-9388-4B97-B7F0-D59CAFC74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" y="2346655"/>
            <a:ext cx="2449272" cy="3402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46FC7-9B77-4CE0-8322-A9CE9BD3F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88" y="2346655"/>
            <a:ext cx="5731099" cy="3402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0">
            <a:extLst>
              <a:ext uri="{FF2B5EF4-FFF2-40B4-BE49-F238E27FC236}">
                <a16:creationId xmlns:a16="http://schemas.microsoft.com/office/drawing/2014/main" id="{EA7B6CC2-93E9-4908-BE14-1BA49A8AA362}"/>
              </a:ext>
            </a:extLst>
          </p:cNvPr>
          <p:cNvSpPr/>
          <p:nvPr/>
        </p:nvSpPr>
        <p:spPr>
          <a:xfrm>
            <a:off x="2532985" y="3829078"/>
            <a:ext cx="796203" cy="437882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FB4D-3BED-45D6-BAFD-8E1C31A2C027}"/>
              </a:ext>
            </a:extLst>
          </p:cNvPr>
          <p:cNvSpPr txBox="1"/>
          <p:nvPr/>
        </p:nvSpPr>
        <p:spPr>
          <a:xfrm>
            <a:off x="91441" y="1096502"/>
            <a:ext cx="8961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After a new child process is created, both processes will execute the next instruction after the fork() system call.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6E27D-7F2A-4D1F-B1EB-29A3D2A60C26}"/>
              </a:ext>
            </a:extLst>
          </p:cNvPr>
          <p:cNvSpPr txBox="1"/>
          <p:nvPr/>
        </p:nvSpPr>
        <p:spPr>
          <a:xfrm>
            <a:off x="218114" y="6065132"/>
            <a:ext cx="349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Parent will wait,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until the child terminate</a:t>
            </a:r>
          </a:p>
        </p:txBody>
      </p:sp>
    </p:spTree>
    <p:extLst>
      <p:ext uri="{BB962C8B-B14F-4D97-AF65-F5344CB8AC3E}">
        <p14:creationId xmlns:p14="http://schemas.microsoft.com/office/powerpoint/2010/main" val="12532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7DC993E2-04DA-45BE-8BDC-47D51D5980D5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fork()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761" y="1102578"/>
            <a:ext cx="837126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Takes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no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Child creation unsuccessful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-1 to parent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Child creation successful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Zero to child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 positive number (child’s process id) to parent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Therefore, testing the return value of fork() can distinguish parent from the child.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C26AD9-E51C-4117-9507-7FD988544377}"/>
                  </a:ext>
                </a:extLst>
              </p14:cNvPr>
              <p14:cNvContentPartPr/>
              <p14:nvPr/>
            </p14:nvContentPartPr>
            <p14:xfrm>
              <a:off x="1727742" y="4428089"/>
              <a:ext cx="1812240" cy="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C26AD9-E51C-4117-9507-7FD9885443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8742" y="4419089"/>
                <a:ext cx="18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D7233C-514F-4B54-8779-BCBA52C61313}"/>
                  </a:ext>
                </a:extLst>
              </p14:cNvPr>
              <p14:cNvContentPartPr/>
              <p14:nvPr/>
            </p14:nvContentPartPr>
            <p14:xfrm>
              <a:off x="1895502" y="4377329"/>
              <a:ext cx="1252080" cy="59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D7233C-514F-4B54-8779-BCBA52C613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862" y="4368689"/>
                <a:ext cx="1269720" cy="61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C551909-E828-432F-9DC7-BC805F8F9560}"/>
              </a:ext>
            </a:extLst>
          </p:cNvPr>
          <p:cNvGrpSpPr/>
          <p:nvPr/>
        </p:nvGrpSpPr>
        <p:grpSpPr>
          <a:xfrm>
            <a:off x="1719462" y="4764689"/>
            <a:ext cx="5710680" cy="705600"/>
            <a:chOff x="1719462" y="4764689"/>
            <a:chExt cx="571068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F4B86B-C44D-4A2B-8E90-8A861FABA847}"/>
                    </a:ext>
                  </a:extLst>
                </p14:cNvPr>
                <p14:cNvContentPartPr/>
                <p14:nvPr/>
              </p14:nvContentPartPr>
              <p14:xfrm>
                <a:off x="1719462" y="4915169"/>
                <a:ext cx="2424960" cy="5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F4B86B-C44D-4A2B-8E90-8A861FABA8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0462" y="4906529"/>
                  <a:ext cx="2442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3C0598-1E12-4638-AE04-7739C98A756D}"/>
                    </a:ext>
                  </a:extLst>
                </p14:cNvPr>
                <p14:cNvContentPartPr/>
                <p14:nvPr/>
              </p14:nvContentPartPr>
              <p14:xfrm>
                <a:off x="3813222" y="4859729"/>
                <a:ext cx="3486600" cy="610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3C0598-1E12-4638-AE04-7739C98A75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4222" y="4851089"/>
                  <a:ext cx="35042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F8A511-4044-482B-BE21-8679DC3657D3}"/>
                    </a:ext>
                  </a:extLst>
                </p14:cNvPr>
                <p14:cNvContentPartPr/>
                <p14:nvPr/>
              </p14:nvContentPartPr>
              <p14:xfrm>
                <a:off x="7105062" y="4823369"/>
                <a:ext cx="325080" cy="15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F8A511-4044-482B-BE21-8679DC3657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6422" y="4814369"/>
                  <a:ext cx="34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EA472D-FF79-4C16-9289-F9AC169C66BD}"/>
                    </a:ext>
                  </a:extLst>
                </p14:cNvPr>
                <p14:cNvContentPartPr/>
                <p14:nvPr/>
              </p14:nvContentPartPr>
              <p14:xfrm>
                <a:off x="3111942" y="4764689"/>
                <a:ext cx="840240" cy="42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EA472D-FF79-4C16-9289-F9AC169C66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3302" y="4756049"/>
                  <a:ext cx="857880" cy="43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C22960-B966-4668-BEA2-3B006C576770}"/>
                  </a:ext>
                </a:extLst>
              </p14:cNvPr>
              <p14:cNvContentPartPr/>
              <p14:nvPr/>
            </p14:nvContentPartPr>
            <p14:xfrm>
              <a:off x="1699302" y="4025249"/>
              <a:ext cx="1866960" cy="37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C22960-B966-4668-BEA2-3B006C5767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0662" y="4016609"/>
                <a:ext cx="1884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4FEC68-9F1F-437E-A614-04A7F0FE58E0}"/>
                  </a:ext>
                </a:extLst>
              </p14:cNvPr>
              <p14:cNvContentPartPr/>
              <p14:nvPr/>
            </p14:nvContentPartPr>
            <p14:xfrm>
              <a:off x="569982" y="-180631"/>
              <a:ext cx="1225800" cy="81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4FEC68-9F1F-437E-A614-04A7F0FE58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342" y="-189271"/>
                <a:ext cx="124344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2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7DC993E2-04DA-45BE-8BDC-47D51D5980D5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Execution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9628" y="1325175"/>
            <a:ext cx="73602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231F20"/>
                </a:solidFill>
                <a:latin typeface="Georgia" panose="02040502050405020303" pitchFamily="18" charset="0"/>
              </a:rPr>
              <a:t>2 possibilities</a:t>
            </a:r>
          </a:p>
          <a:p>
            <a:endParaRPr lang="en-US" sz="2800" b="0" i="0" u="none" strike="noStrike" baseline="0" dirty="0">
              <a:solidFill>
                <a:srgbClr val="231F20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Georgia" panose="02040502050405020303" pitchFamily="18" charset="0"/>
              </a:rPr>
              <a:t>The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parent continues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Georgia" panose="02040502050405020303" pitchFamily="18" charset="0"/>
              </a:rPr>
              <a:t> to execute concurrently with its children.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0" i="0" u="none" strike="noStrike" baseline="0" dirty="0">
              <a:solidFill>
                <a:srgbClr val="231F20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Georgia" panose="02040502050405020303" pitchFamily="18" charset="0"/>
              </a:rPr>
              <a:t>The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parent waits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Georgia" panose="02040502050405020303" pitchFamily="18" charset="0"/>
              </a:rPr>
              <a:t> until some or all of its children have terminated.</a:t>
            </a:r>
            <a:endParaRPr lang="en-US" sz="28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03F48-E34E-4768-8FE5-CBAE71F321C8}"/>
                  </a:ext>
                </a:extLst>
              </p14:cNvPr>
              <p14:cNvContentPartPr/>
              <p14:nvPr/>
            </p14:nvContentPartPr>
            <p14:xfrm>
              <a:off x="192702" y="99809"/>
              <a:ext cx="1444320" cy="83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03F48-E34E-4768-8FE5-CBAE71F32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62" y="91169"/>
                <a:ext cx="146196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89FAAF-FF3B-479B-90B5-BEABD24FDFAB}"/>
                  </a:ext>
                </a:extLst>
              </p14:cNvPr>
              <p14:cNvContentPartPr/>
              <p14:nvPr/>
            </p14:nvContentPartPr>
            <p14:xfrm>
              <a:off x="1769862" y="3146849"/>
              <a:ext cx="1713600" cy="2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89FAAF-FF3B-479B-90B5-BEABD24FD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0862" y="3137849"/>
                <a:ext cx="1731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121E0C-D533-4FEB-B5B1-6F68A8D221BD}"/>
                  </a:ext>
                </a:extLst>
              </p14:cNvPr>
              <p14:cNvContentPartPr/>
              <p14:nvPr/>
            </p14:nvContentPartPr>
            <p14:xfrm>
              <a:off x="6459222" y="3893129"/>
              <a:ext cx="1392840" cy="4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121E0C-D533-4FEB-B5B1-6F68A8D221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0582" y="3884489"/>
                <a:ext cx="1410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82BC2C-BF8B-4DD8-B7DA-FB7C4528AF6E}"/>
                  </a:ext>
                </a:extLst>
              </p14:cNvPr>
              <p14:cNvContentPartPr/>
              <p14:nvPr/>
            </p14:nvContentPartPr>
            <p14:xfrm>
              <a:off x="1585182" y="4344929"/>
              <a:ext cx="1195920" cy="7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82BC2C-BF8B-4DD8-B7DA-FB7C4528A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6542" y="4336289"/>
                <a:ext cx="1213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C3F1C-66C3-438C-86FC-A85AE92EC706}"/>
                  </a:ext>
                </a:extLst>
              </p14:cNvPr>
              <p14:cNvContentPartPr/>
              <p14:nvPr/>
            </p14:nvContentPartPr>
            <p14:xfrm>
              <a:off x="5125422" y="3899249"/>
              <a:ext cx="1571400" cy="4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C3F1C-66C3-438C-86FC-A85AE92EC7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422" y="3890609"/>
                <a:ext cx="158904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912C4-4479-457D-A275-BB0F05C13E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957" y="1238042"/>
            <a:ext cx="5694087" cy="4582443"/>
          </a:xfrm>
          <a:prstGeom prst="rect">
            <a:avLst/>
          </a:prstGeom>
        </p:spPr>
      </p:pic>
      <p:sp>
        <p:nvSpPr>
          <p:cNvPr id="3" name="Snip Diagonal Corner Rectangle 38">
            <a:extLst>
              <a:ext uri="{FF2B5EF4-FFF2-40B4-BE49-F238E27FC236}">
                <a16:creationId xmlns:a16="http://schemas.microsoft.com/office/drawing/2014/main" id="{CED840B3-1658-4C2B-8A70-D5C585625CD8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Example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40AD97-4530-43BD-815B-97A49913BFEC}"/>
                  </a:ext>
                </a:extLst>
              </p14:cNvPr>
              <p14:cNvContentPartPr/>
              <p14:nvPr/>
            </p14:nvContentPartPr>
            <p14:xfrm>
              <a:off x="419142" y="421649"/>
              <a:ext cx="1626480" cy="75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40AD97-4530-43BD-815B-97A49913B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502" y="412649"/>
                <a:ext cx="1644120" cy="7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63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8869" y="1558599"/>
            <a:ext cx="79462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Unix will make an 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exact copy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of the parent's address space and give it to the child.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Therefore, the parent and child processes have 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separate address spaces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6" name="Snip Diagonal Corner Rectangle 38">
            <a:extLst>
              <a:ext uri="{FF2B5EF4-FFF2-40B4-BE49-F238E27FC236}">
                <a16:creationId xmlns:a16="http://schemas.microsoft.com/office/drawing/2014/main" id="{7DC993E2-04DA-45BE-8BDC-47D51D5980D5}"/>
              </a:ext>
            </a:extLst>
          </p:cNvPr>
          <p:cNvSpPr/>
          <p:nvPr/>
        </p:nvSpPr>
        <p:spPr>
          <a:xfrm>
            <a:off x="76200" y="76200"/>
            <a:ext cx="6569299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Address Space of Child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D5E5C-BFA2-4B98-BD2F-6AA901B71A28}"/>
                  </a:ext>
                </a:extLst>
              </p14:cNvPr>
              <p14:cNvContentPartPr/>
              <p14:nvPr/>
            </p14:nvContentPartPr>
            <p14:xfrm>
              <a:off x="351822" y="230489"/>
              <a:ext cx="1378080" cy="54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D5E5C-BFA2-4B98-BD2F-6AA901B71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82" y="221849"/>
                <a:ext cx="13957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0FEFF0-97C7-49A8-9DA5-BEA07DFC1E28}"/>
                  </a:ext>
                </a:extLst>
              </p14:cNvPr>
              <p14:cNvContentPartPr/>
              <p14:nvPr/>
            </p14:nvContentPartPr>
            <p14:xfrm>
              <a:off x="687702" y="3907889"/>
              <a:ext cx="4118760" cy="6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0FEFF0-97C7-49A8-9DA5-BEA07DFC1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062" y="3899249"/>
                <a:ext cx="4136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A57AC8-007A-4BAB-AE2A-C3DF76613707}"/>
                  </a:ext>
                </a:extLst>
              </p14:cNvPr>
              <p14:cNvContentPartPr/>
              <p14:nvPr/>
            </p14:nvContentPartPr>
            <p14:xfrm>
              <a:off x="3724302" y="2015009"/>
              <a:ext cx="1599120" cy="12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A57AC8-007A-4BAB-AE2A-C3DF76613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5302" y="2006369"/>
                <a:ext cx="161676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D103-6189-4BC5-BACB-72AD177484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3" y="1031392"/>
            <a:ext cx="6624733" cy="5369409"/>
          </a:xfrm>
          <a:prstGeom prst="rect">
            <a:avLst/>
          </a:prstGeom>
        </p:spPr>
      </p:pic>
      <p:sp>
        <p:nvSpPr>
          <p:cNvPr id="5" name="Snip Diagonal Corner Rectangle 38">
            <a:extLst>
              <a:ext uri="{FF2B5EF4-FFF2-40B4-BE49-F238E27FC236}">
                <a16:creationId xmlns:a16="http://schemas.microsoft.com/office/drawing/2014/main" id="{2B12F22A-02A6-4968-B209-F988AAEBC959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Example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BB38B-19FA-412E-8527-20B550CCB413}"/>
              </a:ext>
            </a:extLst>
          </p:cNvPr>
          <p:cNvSpPr/>
          <p:nvPr/>
        </p:nvSpPr>
        <p:spPr>
          <a:xfrm>
            <a:off x="5963478" y="1177164"/>
            <a:ext cx="2054087" cy="466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prog7.c</a:t>
            </a:r>
          </a:p>
        </p:txBody>
      </p:sp>
    </p:spTree>
    <p:extLst>
      <p:ext uri="{BB962C8B-B14F-4D97-AF65-F5344CB8AC3E}">
        <p14:creationId xmlns:p14="http://schemas.microsoft.com/office/powerpoint/2010/main" val="390978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8">
            <a:extLst>
              <a:ext uri="{FF2B5EF4-FFF2-40B4-BE49-F238E27FC236}">
                <a16:creationId xmlns:a16="http://schemas.microsoft.com/office/drawing/2014/main" id="{E0D03745-6020-4273-B5F3-1B9D31F45DA5}"/>
              </a:ext>
            </a:extLst>
          </p:cNvPr>
          <p:cNvSpPr/>
          <p:nvPr/>
        </p:nvSpPr>
        <p:spPr>
          <a:xfrm>
            <a:off x="76200" y="76200"/>
            <a:ext cx="3336701" cy="914400"/>
          </a:xfrm>
          <a:prstGeom prst="snip2DiagRect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eorgia" pitchFamily="18" charset="0"/>
              </a:rPr>
              <a:t>Output</a:t>
            </a:r>
            <a:endParaRPr lang="en-US" sz="4000" baseline="-250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291FE-3B10-4420-A24E-9F1FFDFCC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930"/>
            <a:ext cx="9144000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316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Process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fork() &amp; exec()</dc:title>
  <dc:creator>User</dc:creator>
  <cp:lastModifiedBy>Redwan Ahmed</cp:lastModifiedBy>
  <cp:revision>59</cp:revision>
  <dcterms:created xsi:type="dcterms:W3CDTF">2019-05-19T06:54:42Z</dcterms:created>
  <dcterms:modified xsi:type="dcterms:W3CDTF">2022-04-10T21:57:43Z</dcterms:modified>
</cp:coreProperties>
</file>