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7" r:id="rId6"/>
    <p:sldId id="268" r:id="rId7"/>
    <p:sldId id="259" r:id="rId8"/>
    <p:sldId id="270" r:id="rId9"/>
    <p:sldId id="260" r:id="rId10"/>
    <p:sldId id="261" r:id="rId11"/>
    <p:sldId id="271" r:id="rId12"/>
    <p:sldId id="262" r:id="rId13"/>
    <p:sldId id="269" r:id="rId14"/>
    <p:sldId id="263" r:id="rId15"/>
    <p:sldId id="264" r:id="rId16"/>
    <p:sldId id="272" r:id="rId17"/>
    <p:sldId id="265" r:id="rId18"/>
    <p:sldId id="273" r:id="rId19"/>
    <p:sldId id="276" r:id="rId20"/>
    <p:sldId id="277"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43" d="100"/>
          <a:sy n="43" d="100"/>
        </p:scale>
        <p:origin x="-87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10-May-18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10-May-18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10-May-18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10-May-18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10-May-18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10-May-18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10-May-18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10-May-18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10-May-18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Hospital Management System</a:t>
            </a:r>
            <a:endParaRPr lang="en-US" dirty="0"/>
          </a:p>
        </p:txBody>
      </p:sp>
      <p:sp>
        <p:nvSpPr>
          <p:cNvPr id="3" name="Subtitle 2"/>
          <p:cNvSpPr>
            <a:spLocks noGrp="1"/>
          </p:cNvSpPr>
          <p:nvPr>
            <p:ph type="subTitle" idx="1"/>
          </p:nvPr>
        </p:nvSpPr>
        <p:spPr/>
        <p:txBody>
          <a:bodyPr/>
          <a:lstStyle/>
          <a:p>
            <a:r>
              <a:rPr lang="en-US" dirty="0" smtClean="0"/>
              <a:t>Project by: </a:t>
            </a:r>
            <a:r>
              <a:rPr lang="en-US" dirty="0" err="1" smtClean="0"/>
              <a:t>Yameen</a:t>
            </a:r>
            <a:r>
              <a:rPr lang="en-US" dirty="0" smtClean="0"/>
              <a:t> &amp; Salman</a:t>
            </a:r>
            <a:endParaRPr lang="en-US" dirty="0"/>
          </a:p>
        </p:txBody>
      </p:sp>
    </p:spTree>
    <p:extLst>
      <p:ext uri="{BB962C8B-B14F-4D97-AF65-F5344CB8AC3E}">
        <p14:creationId xmlns:p14="http://schemas.microsoft.com/office/powerpoint/2010/main" xmlns="" val="1796573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Booking an Appointment: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95402" y="2557463"/>
            <a:ext cx="9601195" cy="3317875"/>
          </a:xfrm>
        </p:spPr>
      </p:pic>
    </p:spTree>
    <p:extLst>
      <p:ext uri="{BB962C8B-B14F-4D97-AF65-F5344CB8AC3E}">
        <p14:creationId xmlns:p14="http://schemas.microsoft.com/office/powerpoint/2010/main" xmlns="" val="4258571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Appointment page:</a:t>
            </a:r>
            <a:endParaRPr lang="en-US" dirty="0"/>
          </a:p>
        </p:txBody>
      </p:sp>
      <p:sp>
        <p:nvSpPr>
          <p:cNvPr id="3" name="Content Placeholder 2"/>
          <p:cNvSpPr>
            <a:spLocks noGrp="1"/>
          </p:cNvSpPr>
          <p:nvPr>
            <p:ph idx="1"/>
          </p:nvPr>
        </p:nvSpPr>
        <p:spPr/>
        <p:txBody>
          <a:bodyPr/>
          <a:lstStyle/>
          <a:p>
            <a:r>
              <a:rPr lang="en-US" dirty="0" smtClean="0"/>
              <a:t>This page include the form in which the details of the patient are to written it include the name, address, phone number , preferred doctor.</a:t>
            </a:r>
          </a:p>
          <a:p>
            <a:r>
              <a:rPr lang="en-US" dirty="0" smtClean="0"/>
              <a:t>This page is linked to the database it sends the data to the database and saves it.</a:t>
            </a:r>
            <a:endParaRPr lang="en-US" dirty="0"/>
          </a:p>
        </p:txBody>
      </p:sp>
    </p:spTree>
    <p:extLst>
      <p:ext uri="{BB962C8B-B14F-4D97-AF65-F5344CB8AC3E}">
        <p14:creationId xmlns:p14="http://schemas.microsoft.com/office/powerpoint/2010/main" xmlns="" val="270833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of doctor’s section: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95402" y="2557463"/>
            <a:ext cx="9601196" cy="3317875"/>
          </a:xfrm>
        </p:spPr>
      </p:pic>
    </p:spTree>
    <p:extLst>
      <p:ext uri="{BB962C8B-B14F-4D97-AF65-F5344CB8AC3E}">
        <p14:creationId xmlns:p14="http://schemas.microsoft.com/office/powerpoint/2010/main" xmlns="" val="3437038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Doctors Section:</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This </a:t>
            </a:r>
            <a:r>
              <a:rPr lang="en-US" dirty="0"/>
              <a:t>section includes the list of the doctors and their schedules</a:t>
            </a:r>
            <a:r>
              <a:rPr lang="en-US" baseline="30000" dirty="0"/>
              <a:t>3</a:t>
            </a:r>
            <a:r>
              <a:rPr lang="en-US" dirty="0"/>
              <a:t>. It also includes doctors’ emergency numbers. The doctor can check his schedule and that of other doctors too. This helps a doctor to edit his schedule accordingly. It includes list of the available medicines for specific diseases so that the doctor can easily look for an alternative when in need. The patient can be given an appointment referring to the doctors’ schedule. The use of HMS makes the co-ordination between a doctor and patient easy and hassle free.</a:t>
            </a:r>
          </a:p>
          <a:p>
            <a:endParaRPr lang="en-US" dirty="0"/>
          </a:p>
        </p:txBody>
      </p:sp>
    </p:spTree>
    <p:extLst>
      <p:ext uri="{BB962C8B-B14F-4D97-AF65-F5344CB8AC3E}">
        <p14:creationId xmlns:p14="http://schemas.microsoft.com/office/powerpoint/2010/main" xmlns="" val="1936364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of Payment Status: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95402" y="2285999"/>
            <a:ext cx="9601196" cy="3589339"/>
          </a:xfrm>
        </p:spPr>
      </p:pic>
    </p:spTree>
    <p:extLst>
      <p:ext uri="{BB962C8B-B14F-4D97-AF65-F5344CB8AC3E}">
        <p14:creationId xmlns:p14="http://schemas.microsoft.com/office/powerpoint/2010/main" xmlns="" val="2444427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of search Appointment: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95402" y="2557463"/>
            <a:ext cx="9601196" cy="3317875"/>
          </a:xfrm>
        </p:spPr>
      </p:pic>
    </p:spTree>
    <p:extLst>
      <p:ext uri="{BB962C8B-B14F-4D97-AF65-F5344CB8AC3E}">
        <p14:creationId xmlns:p14="http://schemas.microsoft.com/office/powerpoint/2010/main" xmlns="" val="3966786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Payment Update section:</a:t>
            </a:r>
            <a:endParaRPr lang="en-US" dirty="0"/>
          </a:p>
        </p:txBody>
      </p:sp>
      <p:sp>
        <p:nvSpPr>
          <p:cNvPr id="3" name="Content Placeholder 2"/>
          <p:cNvSpPr>
            <a:spLocks noGrp="1"/>
          </p:cNvSpPr>
          <p:nvPr>
            <p:ph idx="1"/>
          </p:nvPr>
        </p:nvSpPr>
        <p:spPr/>
        <p:txBody>
          <a:bodyPr/>
          <a:lstStyle/>
          <a:p>
            <a:r>
              <a:rPr lang="en-US" dirty="0" smtClean="0"/>
              <a:t>In this section the payment of the patient can be updated by changing it.</a:t>
            </a:r>
          </a:p>
          <a:p>
            <a:r>
              <a:rPr lang="en-US" dirty="0" smtClean="0"/>
              <a:t>It includes two options </a:t>
            </a:r>
          </a:p>
          <a:p>
            <a:r>
              <a:rPr lang="en-US" dirty="0"/>
              <a:t> </a:t>
            </a:r>
            <a:r>
              <a:rPr lang="en-US" dirty="0" smtClean="0"/>
              <a:t>     1. Paid          2. </a:t>
            </a:r>
            <a:r>
              <a:rPr lang="en-US" dirty="0" err="1" smtClean="0"/>
              <a:t>Paylater</a:t>
            </a:r>
            <a:endParaRPr lang="en-US" dirty="0"/>
          </a:p>
        </p:txBody>
      </p:sp>
    </p:spTree>
    <p:extLst>
      <p:ext uri="{BB962C8B-B14F-4D97-AF65-F5344CB8AC3E}">
        <p14:creationId xmlns:p14="http://schemas.microsoft.com/office/powerpoint/2010/main" xmlns="" val="4153154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of database: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95402" y="2557463"/>
            <a:ext cx="9601196" cy="3630857"/>
          </a:xfrm>
        </p:spPr>
      </p:pic>
    </p:spTree>
    <p:extLst>
      <p:ext uri="{BB962C8B-B14F-4D97-AF65-F5344CB8AC3E}">
        <p14:creationId xmlns:p14="http://schemas.microsoft.com/office/powerpoint/2010/main" xmlns="" val="1902256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sp>
        <p:nvSpPr>
          <p:cNvPr id="3" name="Content Placeholder 2"/>
          <p:cNvSpPr>
            <a:spLocks noGrp="1"/>
          </p:cNvSpPr>
          <p:nvPr>
            <p:ph idx="1"/>
          </p:nvPr>
        </p:nvSpPr>
        <p:spPr/>
        <p:txBody>
          <a:bodyPr/>
          <a:lstStyle/>
          <a:p>
            <a:r>
              <a:rPr lang="en-US" dirty="0" err="1"/>
              <a:t>phpMyAdmin</a:t>
            </a:r>
            <a:r>
              <a:rPr lang="en-US" dirty="0"/>
              <a:t> is one of the most popular applications for MySQL database management. It is a free tool written in PHP. Through this software you can create, alter, drop, delete, import and export MySQL database tables. You can run MySQL queries, optimize, repair and check tables, change collation and execute other database management commands</a:t>
            </a:r>
            <a:r>
              <a:rPr lang="en-US" dirty="0" smtClean="0"/>
              <a:t>.</a:t>
            </a:r>
          </a:p>
          <a:p>
            <a:r>
              <a:rPr lang="en-US" dirty="0" smtClean="0"/>
              <a:t>All the Front-hand information is saved in the database.</a:t>
            </a:r>
          </a:p>
          <a:p>
            <a:endParaRPr lang="en-US" dirty="0"/>
          </a:p>
        </p:txBody>
      </p:sp>
    </p:spTree>
    <p:extLst>
      <p:ext uri="{BB962C8B-B14F-4D97-AF65-F5344CB8AC3E}">
        <p14:creationId xmlns:p14="http://schemas.microsoft.com/office/powerpoint/2010/main" xmlns="" val="2922152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554" y="653722"/>
            <a:ext cx="9601196" cy="1303867"/>
          </a:xfrm>
        </p:spPr>
        <p:txBody>
          <a:bodyPr/>
          <a:lstStyle/>
          <a:p>
            <a:r>
              <a:rPr lang="en-US" dirty="0" smtClean="0"/>
              <a:t>GIT-HUB</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95402" y="1957589"/>
            <a:ext cx="9601196" cy="3917749"/>
          </a:xfrm>
        </p:spPr>
      </p:pic>
    </p:spTree>
    <p:extLst>
      <p:ext uri="{BB962C8B-B14F-4D97-AF65-F5344CB8AC3E}">
        <p14:creationId xmlns:p14="http://schemas.microsoft.com/office/powerpoint/2010/main" xmlns="" val="425114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a:t>
            </a:r>
            <a:endParaRPr lang="en-US" dirty="0"/>
          </a:p>
        </p:txBody>
      </p:sp>
      <p:sp>
        <p:nvSpPr>
          <p:cNvPr id="3" name="Content Placeholder 2"/>
          <p:cNvSpPr>
            <a:spLocks noGrp="1"/>
          </p:cNvSpPr>
          <p:nvPr>
            <p:ph idx="1"/>
          </p:nvPr>
        </p:nvSpPr>
        <p:spPr/>
        <p:txBody>
          <a:bodyPr/>
          <a:lstStyle/>
          <a:p>
            <a:r>
              <a:rPr lang="en-US" dirty="0" smtClean="0"/>
              <a:t>Hospital </a:t>
            </a:r>
            <a:r>
              <a:rPr lang="en-US" dirty="0"/>
              <a:t>management system is an online patient management and Appointment, Scheduler application software for getting an appointment very easily over the internet. This Hospital management system application software is built upon PHP </a:t>
            </a:r>
            <a:r>
              <a:rPr lang="en-US" dirty="0" smtClean="0"/>
              <a:t>Hospital </a:t>
            </a:r>
            <a:r>
              <a:rPr lang="en-US" dirty="0"/>
              <a:t>can take online patient appointment and patient can take doctor schedule from anywhere in the world.</a:t>
            </a:r>
          </a:p>
        </p:txBody>
      </p:sp>
    </p:spTree>
    <p:extLst>
      <p:ext uri="{BB962C8B-B14F-4D97-AF65-F5344CB8AC3E}">
        <p14:creationId xmlns:p14="http://schemas.microsoft.com/office/powerpoint/2010/main" xmlns="" val="622710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DOWNLOAD SECTION: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95402" y="2285999"/>
            <a:ext cx="9601196" cy="3589339"/>
          </a:xfrm>
        </p:spPr>
      </p:pic>
    </p:spTree>
    <p:extLst>
      <p:ext uri="{BB962C8B-B14F-4D97-AF65-F5344CB8AC3E}">
        <p14:creationId xmlns:p14="http://schemas.microsoft.com/office/powerpoint/2010/main" xmlns="" val="2605296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dirty="0"/>
              <a:t>The whole systems activities are divided into three major parts like patients, doctors, and admin. Each one has their own role to perform and system respond accordingly. Several agents have been created using web services and inter agent communication is </a:t>
            </a:r>
            <a:r>
              <a:rPr lang="en-US" dirty="0" smtClean="0"/>
              <a:t>done. </a:t>
            </a:r>
            <a:r>
              <a:rPr lang="en-US" dirty="0"/>
              <a:t>For implementing the system </a:t>
            </a:r>
            <a:r>
              <a:rPr lang="en-US" dirty="0" smtClean="0"/>
              <a:t>technologies </a:t>
            </a:r>
            <a:r>
              <a:rPr lang="en-US" dirty="0"/>
              <a:t>like </a:t>
            </a:r>
            <a:r>
              <a:rPr lang="en-US" dirty="0" smtClean="0"/>
              <a:t>PHP , HTML , SQL, </a:t>
            </a:r>
            <a:r>
              <a:rPr lang="en-US" dirty="0"/>
              <a:t>CSS are used. </a:t>
            </a:r>
            <a:r>
              <a:rPr lang="en-US" dirty="0" smtClean="0"/>
              <a:t>Some </a:t>
            </a:r>
            <a:r>
              <a:rPr lang="en-US" dirty="0"/>
              <a:t>parts used </a:t>
            </a:r>
            <a:r>
              <a:rPr lang="en-US" dirty="0" smtClean="0"/>
              <a:t>HMS </a:t>
            </a:r>
            <a:r>
              <a:rPr lang="en-US" dirty="0"/>
              <a:t>concept and works exactly like them. In </a:t>
            </a:r>
            <a:r>
              <a:rPr lang="en-US" dirty="0" smtClean="0"/>
              <a:t>HMS </a:t>
            </a:r>
            <a:r>
              <a:rPr lang="en-US" dirty="0"/>
              <a:t>also xml files are used for managing the states and information. </a:t>
            </a:r>
          </a:p>
        </p:txBody>
      </p:sp>
    </p:spTree>
    <p:extLst>
      <p:ext uri="{BB962C8B-B14F-4D97-AF65-F5344CB8AC3E}">
        <p14:creationId xmlns:p14="http://schemas.microsoft.com/office/powerpoint/2010/main" xmlns="" val="2092574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551" y="570008"/>
            <a:ext cx="9601195" cy="4893736"/>
          </a:xfrm>
        </p:spPr>
        <p:txBody>
          <a:bodyPr>
            <a:noAutofit/>
          </a:bodyPr>
          <a:lstStyle/>
          <a:p>
            <a:r>
              <a:rPr lang="en-US" sz="11500" dirty="0" smtClean="0">
                <a:solidFill>
                  <a:srgbClr val="FF0000"/>
                </a:solidFill>
              </a:rPr>
              <a:t>THANKYOU!</a:t>
            </a:r>
            <a:endParaRPr lang="en-US" sz="11500" dirty="0">
              <a:solidFill>
                <a:srgbClr val="FF0000"/>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xmlns="" val="504696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21524"/>
            <a:ext cx="9601196" cy="1303867"/>
          </a:xfrm>
        </p:spPr>
        <p:txBody>
          <a:bodyPr>
            <a:normAutofit fontScale="90000"/>
          </a:bodyPr>
          <a:lstStyle/>
          <a:p>
            <a:r>
              <a:rPr lang="en-US" b="1" dirty="0"/>
              <a:t>Hospital Main Features :</a:t>
            </a:r>
            <a:br>
              <a:rPr lang="en-US" b="1" dirty="0"/>
            </a:br>
            <a:endParaRPr lang="en-US" dirty="0"/>
          </a:p>
        </p:txBody>
      </p:sp>
      <p:sp>
        <p:nvSpPr>
          <p:cNvPr id="3" name="Content Placeholder 2"/>
          <p:cNvSpPr>
            <a:spLocks noGrp="1"/>
          </p:cNvSpPr>
          <p:nvPr>
            <p:ph idx="1"/>
          </p:nvPr>
        </p:nvSpPr>
        <p:spPr>
          <a:xfrm>
            <a:off x="1128512" y="1634065"/>
            <a:ext cx="3482125" cy="4024172"/>
          </a:xfrm>
        </p:spPr>
        <p:txBody>
          <a:bodyPr>
            <a:noAutofit/>
          </a:bodyPr>
          <a:lstStyle/>
          <a:p>
            <a:endParaRPr lang="en-US" sz="1800" dirty="0" smtClean="0"/>
          </a:p>
          <a:p>
            <a:pPr marL="0" indent="0">
              <a:buNone/>
            </a:pPr>
            <a:endParaRPr lang="en-US" sz="1800" dirty="0" smtClean="0"/>
          </a:p>
          <a:p>
            <a:r>
              <a:rPr lang="en-US" sz="1800" dirty="0" smtClean="0"/>
              <a:t>Online Appointment System                                                                     </a:t>
            </a:r>
          </a:p>
          <a:p>
            <a:r>
              <a:rPr lang="en-US" sz="1800" dirty="0" smtClean="0"/>
              <a:t>User </a:t>
            </a:r>
            <a:r>
              <a:rPr lang="en-US" sz="1800" dirty="0"/>
              <a:t>Level-wise Report</a:t>
            </a:r>
          </a:p>
          <a:p>
            <a:r>
              <a:rPr lang="en-US" sz="1800" dirty="0" smtClean="0"/>
              <a:t>Easy </a:t>
            </a:r>
            <a:r>
              <a:rPr lang="en-US" sz="1800" dirty="0"/>
              <a:t>to customize</a:t>
            </a:r>
          </a:p>
          <a:p>
            <a:r>
              <a:rPr lang="en-US" sz="1800" dirty="0" smtClean="0"/>
              <a:t>Doctors </a:t>
            </a:r>
            <a:r>
              <a:rPr lang="en-US" sz="1800" dirty="0"/>
              <a:t>Scheduling Management</a:t>
            </a:r>
          </a:p>
          <a:p>
            <a:r>
              <a:rPr lang="en-US" sz="1800" dirty="0"/>
              <a:t>Patients Management</a:t>
            </a:r>
          </a:p>
          <a:p>
            <a:pPr marL="0" indent="0">
              <a:buNone/>
            </a:pPr>
            <a:r>
              <a:rPr lang="en-US" sz="1800" dirty="0"/>
              <a:t/>
            </a:r>
            <a:br>
              <a:rPr lang="en-US" sz="1800" dirty="0"/>
            </a:br>
            <a:endParaRPr lang="en-US" sz="1800" dirty="0"/>
          </a:p>
        </p:txBody>
      </p:sp>
      <p:sp>
        <p:nvSpPr>
          <p:cNvPr id="5" name="TextBox 4"/>
          <p:cNvSpPr txBox="1"/>
          <p:nvPr/>
        </p:nvSpPr>
        <p:spPr>
          <a:xfrm>
            <a:off x="3631842" y="2459865"/>
            <a:ext cx="6825803" cy="2031325"/>
          </a:xfrm>
          <a:prstGeom prst="rect">
            <a:avLst/>
          </a:prstGeom>
          <a:noFill/>
        </p:spPr>
        <p:txBody>
          <a:bodyPr wrap="square" rtlCol="0">
            <a:spAutoFit/>
          </a:bodyPr>
          <a:lstStyle/>
          <a:p>
            <a:pPr marL="3943350" lvl="8" indent="-285750">
              <a:buFont typeface="Arial" panose="020B0604020202020204" pitchFamily="34" charset="0"/>
              <a:buChar char="•"/>
            </a:pPr>
            <a:r>
              <a:rPr lang="en-US" dirty="0"/>
              <a:t>Bootstrap Based Design</a:t>
            </a:r>
          </a:p>
          <a:p>
            <a:pPr marL="3943350" lvl="8" indent="-285750">
              <a:buFont typeface="Arial" panose="020B0604020202020204" pitchFamily="34" charset="0"/>
              <a:buChar char="•"/>
            </a:pPr>
            <a:r>
              <a:rPr lang="en-US" dirty="0"/>
              <a:t>Fresh and Clean Code</a:t>
            </a:r>
          </a:p>
          <a:p>
            <a:pPr marL="3943350" lvl="8" indent="-285750">
              <a:buFont typeface="Arial" panose="020B0604020202020204" pitchFamily="34" charset="0"/>
              <a:buChar char="•"/>
            </a:pPr>
            <a:r>
              <a:rPr lang="en-US" dirty="0"/>
              <a:t>Modern Website integration</a:t>
            </a:r>
          </a:p>
          <a:p>
            <a:pPr marL="3943350" lvl="8" indent="-285750">
              <a:buFont typeface="Arial" panose="020B0604020202020204" pitchFamily="34" charset="0"/>
              <a:buChar char="•"/>
            </a:pPr>
            <a:r>
              <a:rPr lang="en-US" dirty="0"/>
              <a:t>All Browser Support</a:t>
            </a:r>
          </a:p>
          <a:p>
            <a:pPr marL="3943350" lvl="8" indent="-285750">
              <a:buFont typeface="Arial" panose="020B0604020202020204" pitchFamily="34" charset="0"/>
              <a:buChar char="•"/>
            </a:pPr>
            <a:r>
              <a:rPr lang="en-US" dirty="0"/>
              <a:t>Fully Responsive</a:t>
            </a:r>
          </a:p>
          <a:p>
            <a:pPr marL="3943350" lvl="8" indent="-285750">
              <a:buFont typeface="Arial" panose="020B0604020202020204" pitchFamily="34" charset="0"/>
              <a:buChar char="•"/>
            </a:pPr>
            <a:r>
              <a:rPr lang="en-US" dirty="0"/>
              <a:t>Billing System is integrated</a:t>
            </a:r>
          </a:p>
          <a:p>
            <a:endParaRPr lang="en-US" dirty="0"/>
          </a:p>
        </p:txBody>
      </p:sp>
    </p:spTree>
    <p:extLst>
      <p:ext uri="{BB962C8B-B14F-4D97-AF65-F5344CB8AC3E}">
        <p14:creationId xmlns:p14="http://schemas.microsoft.com/office/powerpoint/2010/main" xmlns="" val="1756888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&amp; HARDWARE: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642020171"/>
              </p:ext>
            </p:extLst>
          </p:nvPr>
        </p:nvGraphicFramePr>
        <p:xfrm>
          <a:off x="6177666" y="2446139"/>
          <a:ext cx="4718932" cy="3411736"/>
        </p:xfrm>
        <a:graphic>
          <a:graphicData uri="http://schemas.openxmlformats.org/drawingml/2006/table">
            <a:tbl>
              <a:tblPr/>
              <a:tblGrid>
                <a:gridCol w="2359466"/>
                <a:gridCol w="2359466"/>
              </a:tblGrid>
              <a:tr h="350929">
                <a:tc>
                  <a:txBody>
                    <a:bodyPr/>
                    <a:lstStyle/>
                    <a:p>
                      <a:pPr algn="l" fontAlgn="b"/>
                      <a:r>
                        <a:rPr lang="en-US" sz="1300" b="1">
                          <a:effectLst/>
                          <a:latin typeface="segoe-ui_bold"/>
                        </a:rPr>
                        <a:t>Component</a:t>
                      </a:r>
                      <a:endParaRPr lang="en-US" sz="1300" b="0">
                        <a:effectLst/>
                        <a:latin typeface="segoe-ui_semibold"/>
                      </a:endParaRPr>
                    </a:p>
                  </a:txBody>
                  <a:tcPr marL="106342" marR="106342" marT="79757" marB="79757"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b"/>
                      <a:r>
                        <a:rPr lang="en-US" sz="1300" b="1">
                          <a:effectLst/>
                          <a:latin typeface="segoe-ui_bold"/>
                        </a:rPr>
                        <a:t>Minimum requirement</a:t>
                      </a:r>
                      <a:endParaRPr lang="en-US" sz="1300" b="0">
                        <a:effectLst/>
                        <a:latin typeface="segoe-ui_semibold"/>
                      </a:endParaRPr>
                    </a:p>
                  </a:txBody>
                  <a:tcPr marL="106342" marR="106342" marT="79757" marB="79757" anchor="b">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r>
              <a:tr h="733761">
                <a:tc>
                  <a:txBody>
                    <a:bodyPr/>
                    <a:lstStyle/>
                    <a:p>
                      <a:pPr algn="l" fontAlgn="t"/>
                      <a:r>
                        <a:rPr lang="en-US" sz="1300">
                          <a:effectLst/>
                        </a:rPr>
                        <a:t>Processor </a:t>
                      </a:r>
                      <a:br>
                        <a:rPr lang="en-US" sz="1300">
                          <a:effectLst/>
                        </a:rPr>
                      </a:br>
                      <a:endParaRPr lang="en-US" sz="1300">
                        <a:effectLst/>
                      </a:endParaRPr>
                    </a:p>
                  </a:txBody>
                  <a:tcPr marL="106342" marR="106342" marT="79757" marB="7975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t"/>
                      <a:r>
                        <a:rPr lang="en-US" sz="1300">
                          <a:effectLst/>
                        </a:rPr>
                        <a:t>64-bit, four-core, 2.5 GHz minimum per core </a:t>
                      </a:r>
                      <a:br>
                        <a:rPr lang="en-US" sz="1300">
                          <a:effectLst/>
                        </a:rPr>
                      </a:br>
                      <a:endParaRPr lang="en-US" sz="1300">
                        <a:effectLst/>
                      </a:endParaRPr>
                    </a:p>
                  </a:txBody>
                  <a:tcPr marL="106342" marR="106342" marT="79757" marB="7975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r>
              <a:tr h="733761">
                <a:tc>
                  <a:txBody>
                    <a:bodyPr/>
                    <a:lstStyle/>
                    <a:p>
                      <a:pPr algn="l" fontAlgn="t"/>
                      <a:r>
                        <a:rPr lang="en-US" sz="1300">
                          <a:effectLst/>
                        </a:rPr>
                        <a:t>RAM </a:t>
                      </a:r>
                      <a:br>
                        <a:rPr lang="en-US" sz="1300">
                          <a:effectLst/>
                        </a:rPr>
                      </a:br>
                      <a:endParaRPr lang="en-US" sz="1300">
                        <a:effectLst/>
                      </a:endParaRPr>
                    </a:p>
                  </a:txBody>
                  <a:tcPr marL="106342" marR="106342" marT="79757" marB="7975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algn="l" fontAlgn="t"/>
                      <a:r>
                        <a:rPr lang="en-US" sz="1300">
                          <a:effectLst/>
                        </a:rPr>
                        <a:t>24 GB for developer and evaluation use </a:t>
                      </a:r>
                      <a:br>
                        <a:rPr lang="en-US" sz="1300">
                          <a:effectLst/>
                        </a:rPr>
                      </a:br>
                      <a:endParaRPr lang="en-US" sz="1300">
                        <a:effectLst/>
                      </a:endParaRPr>
                    </a:p>
                  </a:txBody>
                  <a:tcPr marL="106342" marR="106342" marT="79757" marB="7975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r>
              <a:tr h="1499424">
                <a:tc>
                  <a:txBody>
                    <a:bodyPr/>
                    <a:lstStyle/>
                    <a:p>
                      <a:pPr algn="l" fontAlgn="t"/>
                      <a:r>
                        <a:rPr lang="en-US" sz="1300">
                          <a:effectLst/>
                        </a:rPr>
                        <a:t>Hard disk </a:t>
                      </a:r>
                      <a:br>
                        <a:rPr lang="en-US" sz="1300">
                          <a:effectLst/>
                        </a:rPr>
                      </a:br>
                      <a:endParaRPr lang="en-US" sz="1300">
                        <a:effectLst/>
                      </a:endParaRPr>
                    </a:p>
                  </a:txBody>
                  <a:tcPr marL="106342" marR="106342" marT="79757" marB="7975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algn="l" fontAlgn="t"/>
                      <a:r>
                        <a:rPr lang="en-US" sz="1300" dirty="0">
                          <a:effectLst/>
                        </a:rPr>
                        <a:t>80 GB for installation </a:t>
                      </a:r>
                      <a:br>
                        <a:rPr lang="en-US" sz="1300" dirty="0">
                          <a:effectLst/>
                        </a:rPr>
                      </a:br>
                      <a:r>
                        <a:rPr lang="en-US" sz="1300" dirty="0">
                          <a:effectLst/>
                        </a:rPr>
                        <a:t>For production use, you need additional free disk space for day-to-day operations. Add two times as much free space as you have RAM for production environments. </a:t>
                      </a:r>
                    </a:p>
                  </a:txBody>
                  <a:tcPr marL="106342" marR="106342" marT="79757" marB="79757">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r>
            </a:tbl>
          </a:graphicData>
        </a:graphic>
      </p:graphicFrame>
      <p:sp>
        <p:nvSpPr>
          <p:cNvPr id="5" name="TextBox 4"/>
          <p:cNvSpPr txBox="1"/>
          <p:nvPr/>
        </p:nvSpPr>
        <p:spPr>
          <a:xfrm>
            <a:off x="1295402" y="2459865"/>
            <a:ext cx="4082603" cy="2400657"/>
          </a:xfrm>
          <a:prstGeom prst="rect">
            <a:avLst/>
          </a:prstGeom>
          <a:noFill/>
        </p:spPr>
        <p:txBody>
          <a:bodyPr wrap="square" rtlCol="0">
            <a:spAutoFit/>
          </a:bodyPr>
          <a:lstStyle/>
          <a:p>
            <a:r>
              <a:rPr lang="en-US" sz="2400" dirty="0" smtClean="0"/>
              <a:t>Software Used:</a:t>
            </a:r>
          </a:p>
          <a:p>
            <a:endParaRPr lang="en-US" dirty="0"/>
          </a:p>
          <a:p>
            <a:endParaRPr lang="en-US" dirty="0" smtClean="0"/>
          </a:p>
          <a:p>
            <a:endParaRPr lang="en-US" dirty="0"/>
          </a:p>
          <a:p>
            <a:r>
              <a:rPr lang="en-US" dirty="0" smtClean="0"/>
              <a:t> </a:t>
            </a:r>
            <a:r>
              <a:rPr lang="en-US" dirty="0"/>
              <a:t>Front-end web </a:t>
            </a:r>
            <a:r>
              <a:rPr lang="en-US" dirty="0" smtClean="0"/>
              <a:t>: PHP,HTML</a:t>
            </a:r>
          </a:p>
          <a:p>
            <a:r>
              <a:rPr lang="en-US" dirty="0" smtClean="0"/>
              <a:t> Back-end :PHPMYADMIN DATABASE</a:t>
            </a:r>
          </a:p>
          <a:p>
            <a:r>
              <a:rPr lang="en-US" dirty="0"/>
              <a:t> </a:t>
            </a:r>
            <a:r>
              <a:rPr lang="en-US" dirty="0" smtClean="0"/>
              <a:t>Server: </a:t>
            </a:r>
            <a:r>
              <a:rPr lang="en-US" dirty="0" err="1" smtClean="0"/>
              <a:t>Xampp</a:t>
            </a:r>
            <a:r>
              <a:rPr lang="en-US" dirty="0" smtClean="0"/>
              <a:t> Server</a:t>
            </a:r>
            <a:endParaRPr lang="en-US" dirty="0"/>
          </a:p>
          <a:p>
            <a:endParaRPr lang="en-US" dirty="0"/>
          </a:p>
        </p:txBody>
      </p:sp>
    </p:spTree>
    <p:extLst>
      <p:ext uri="{BB962C8B-B14F-4D97-AF65-F5344CB8AC3E}">
        <p14:creationId xmlns:p14="http://schemas.microsoft.com/office/powerpoint/2010/main" xmlns="" val="1935624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HMS:</a:t>
            </a:r>
            <a:endParaRPr lang="en-US" dirty="0"/>
          </a:p>
        </p:txBody>
      </p:sp>
      <p:sp>
        <p:nvSpPr>
          <p:cNvPr id="3" name="Content Placeholder 2"/>
          <p:cNvSpPr>
            <a:spLocks noGrp="1"/>
          </p:cNvSpPr>
          <p:nvPr>
            <p:ph idx="1"/>
          </p:nvPr>
        </p:nvSpPr>
        <p:spPr/>
        <p:txBody>
          <a:bodyPr>
            <a:normAutofit fontScale="92500"/>
          </a:bodyPr>
          <a:lstStyle/>
          <a:p>
            <a:r>
              <a:rPr lang="en-US" dirty="0" smtClean="0"/>
              <a:t>Hospital Management System used index form for the booking of appointment where a patient can enter the details and also can select his own preferred doctor. The form include the all the details also the patient have the option of paying bill later. As the appointment gets booked the data is sent to the database and at the date of appointment the patient is called.</a:t>
            </a:r>
          </a:p>
          <a:p>
            <a:r>
              <a:rPr lang="en-US" dirty="0" smtClean="0"/>
              <a:t>This saves time and paper work for the hospital and keeps an easy record of the patient.</a:t>
            </a:r>
          </a:p>
          <a:p>
            <a:r>
              <a:rPr lang="en-US" dirty="0" smtClean="0"/>
              <a:t>We can add or remove the doctors and we can re schedule the appointments also. </a:t>
            </a:r>
            <a:endParaRPr lang="en-US" dirty="0"/>
          </a:p>
        </p:txBody>
      </p:sp>
    </p:spTree>
    <p:extLst>
      <p:ext uri="{BB962C8B-B14F-4D97-AF65-F5344CB8AC3E}">
        <p14:creationId xmlns:p14="http://schemas.microsoft.com/office/powerpoint/2010/main" xmlns="" val="3101808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pic>
        <p:nvPicPr>
          <p:cNvPr id="2050" name="Picture 2" descr="Image result for er diagram of appointment booking system"/>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295403" y="2557463"/>
            <a:ext cx="9601196" cy="353424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19496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Screenshot of </a:t>
            </a:r>
            <a:r>
              <a:rPr lang="en-US" dirty="0" err="1" smtClean="0"/>
              <a:t>loginpage</a:t>
            </a:r>
            <a:r>
              <a:rPr lang="en-US" dirty="0" smtClean="0"/>
              <a:t>:</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25132" y="1733215"/>
            <a:ext cx="10341735" cy="4422886"/>
          </a:xfrm>
        </p:spPr>
      </p:pic>
    </p:spTree>
    <p:extLst>
      <p:ext uri="{BB962C8B-B14F-4D97-AF65-F5344CB8AC3E}">
        <p14:creationId xmlns:p14="http://schemas.microsoft.com/office/powerpoint/2010/main" xmlns="" val="37857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Page:</a:t>
            </a:r>
            <a:endParaRPr lang="en-US" dirty="0"/>
          </a:p>
        </p:txBody>
      </p:sp>
      <p:sp>
        <p:nvSpPr>
          <p:cNvPr id="3" name="Content Placeholder 2"/>
          <p:cNvSpPr>
            <a:spLocks noGrp="1"/>
          </p:cNvSpPr>
          <p:nvPr>
            <p:ph idx="1"/>
          </p:nvPr>
        </p:nvSpPr>
        <p:spPr/>
        <p:txBody>
          <a:bodyPr/>
          <a:lstStyle/>
          <a:p>
            <a:r>
              <a:rPr lang="en-US" dirty="0" smtClean="0"/>
              <a:t>logging </a:t>
            </a:r>
            <a:r>
              <a:rPr lang="en-US" dirty="0"/>
              <a:t>in (or logging on or signing in or signing on) is the process by which an individual gains access to a computer system by identifying and authenticating </a:t>
            </a:r>
            <a:r>
              <a:rPr lang="en-US" dirty="0" smtClean="0"/>
              <a:t>themselves</a:t>
            </a:r>
          </a:p>
          <a:p>
            <a:r>
              <a:rPr lang="en-US" b="1" dirty="0" smtClean="0"/>
              <a:t>logon</a:t>
            </a:r>
            <a:r>
              <a:rPr lang="en-US" dirty="0"/>
              <a:t> is the procedure used to get access to an operating system or application, usually in a remote computer. Almost always </a:t>
            </a:r>
            <a:r>
              <a:rPr lang="en-US" dirty="0" err="1"/>
              <a:t>a</a:t>
            </a:r>
            <a:r>
              <a:rPr lang="en-US" b="1" dirty="0" err="1"/>
              <a:t>logon</a:t>
            </a:r>
            <a:r>
              <a:rPr lang="en-US" dirty="0"/>
              <a:t> requires that the user have (1) a user </a:t>
            </a:r>
            <a:r>
              <a:rPr lang="en-US" b="1" dirty="0"/>
              <a:t>ID</a:t>
            </a:r>
            <a:r>
              <a:rPr lang="en-US" dirty="0"/>
              <a:t> and (2) a </a:t>
            </a:r>
            <a:r>
              <a:rPr lang="en-US" b="1" dirty="0"/>
              <a:t>password</a:t>
            </a:r>
            <a:r>
              <a:rPr lang="en-US" dirty="0"/>
              <a:t>.</a:t>
            </a:r>
          </a:p>
        </p:txBody>
      </p:sp>
    </p:spTree>
    <p:extLst>
      <p:ext uri="{BB962C8B-B14F-4D97-AF65-F5344CB8AC3E}">
        <p14:creationId xmlns:p14="http://schemas.microsoft.com/office/powerpoint/2010/main" xmlns="" val="312580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 of homepage: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95403" y="2285999"/>
            <a:ext cx="9831944" cy="3715556"/>
          </a:xfrm>
        </p:spPr>
      </p:pic>
    </p:spTree>
    <p:extLst>
      <p:ext uri="{BB962C8B-B14F-4D97-AF65-F5344CB8AC3E}">
        <p14:creationId xmlns:p14="http://schemas.microsoft.com/office/powerpoint/2010/main" xmlns="" val="11713466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42</TotalTime>
  <Words>588</Words>
  <Application>Microsoft Office PowerPoint</Application>
  <PresentationFormat>Custom</PresentationFormat>
  <Paragraphs>67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Organic</vt:lpstr>
      <vt:lpstr>Hospital Management System</vt:lpstr>
      <vt:lpstr>Description:</vt:lpstr>
      <vt:lpstr>Hospital Main Features : </vt:lpstr>
      <vt:lpstr>SOFTWARE &amp; HARDWARE:</vt:lpstr>
      <vt:lpstr>Working Of HMS:</vt:lpstr>
      <vt:lpstr>E-R Diagram:</vt:lpstr>
      <vt:lpstr>Screenshot of loginpage: </vt:lpstr>
      <vt:lpstr>Login Page:</vt:lpstr>
      <vt:lpstr>Screenshot of homepage:</vt:lpstr>
      <vt:lpstr>Booking an Appointment:</vt:lpstr>
      <vt:lpstr>Appointment page:</vt:lpstr>
      <vt:lpstr>Screenshot of doctor’s section:</vt:lpstr>
      <vt:lpstr>Doctors Section: </vt:lpstr>
      <vt:lpstr>Screenshot of Payment Status:</vt:lpstr>
      <vt:lpstr>Screenshot of search Appointment:</vt:lpstr>
      <vt:lpstr>Payment Update section:</vt:lpstr>
      <vt:lpstr>Screenshot of database:</vt:lpstr>
      <vt:lpstr>Database:</vt:lpstr>
      <vt:lpstr>GIT-HUB</vt:lpstr>
      <vt:lpstr>GITHUB DOWNLOAD SECTION:</vt:lpstr>
      <vt:lpstr>Conclusion:</vt:lpstr>
      <vt:lpstr>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dc:title>
  <dc:creator>redrivals</dc:creator>
  <cp:lastModifiedBy>Microsoft</cp:lastModifiedBy>
  <cp:revision>6</cp:revision>
  <dcterms:created xsi:type="dcterms:W3CDTF">2018-05-02T03:59:02Z</dcterms:created>
  <dcterms:modified xsi:type="dcterms:W3CDTF">2018-05-10T05:49:05Z</dcterms:modified>
</cp:coreProperties>
</file>