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9" r:id="rId1"/>
  </p:sldMasterIdLst>
  <p:notesMasterIdLst>
    <p:notesMasterId r:id="rId9"/>
  </p:notesMasterIdLst>
  <p:sldIdLst>
    <p:sldId id="256" r:id="rId2"/>
    <p:sldId id="264" r:id="rId3"/>
    <p:sldId id="259" r:id="rId4"/>
    <p:sldId id="260" r:id="rId5"/>
    <p:sldId id="261" r:id="rId6"/>
    <p:sldId id="262" r:id="rId7"/>
    <p:sldId id="263"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251F0C-71FD-4E2D-91E8-84E33E41698E}" v="345" dt="2022-04-11T13:41:53.974"/>
    <p1510:client id="{BB199EEE-A631-4159-9CCD-11C8E83E0EA7}" v="3" dt="2022-04-11T11:33:02.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6b27ee4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6b27ee4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6b27ee49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6b27ee49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731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6b27ee49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6b27ee4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6b27ee49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6b27ee49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6b27ee49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6b27ee49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6b27ee49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6b27ee49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6b27ee49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6b27ee49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14222" spc="-89"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4267" cap="all" spc="356" baseline="0">
                <a:solidFill>
                  <a:schemeClr val="tx2"/>
                </a:solidFill>
                <a:latin typeface="+mj-lt"/>
              </a:defRPr>
            </a:lvl1pPr>
            <a:lvl2pPr marL="812810" indent="0" algn="ctr">
              <a:buNone/>
              <a:defRPr sz="4267"/>
            </a:lvl2pPr>
            <a:lvl3pPr marL="1625620" indent="0" algn="ctr">
              <a:buNone/>
              <a:defRPr sz="4267"/>
            </a:lvl3pPr>
            <a:lvl4pPr marL="2438430" indent="0" algn="ctr">
              <a:buNone/>
              <a:defRPr sz="3556"/>
            </a:lvl4pPr>
            <a:lvl5pPr marL="3251241" indent="0" algn="ctr">
              <a:buNone/>
              <a:defRPr sz="3556"/>
            </a:lvl5pPr>
            <a:lvl6pPr marL="4064051" indent="0" algn="ctr">
              <a:buNone/>
              <a:defRPr sz="3556"/>
            </a:lvl6pPr>
            <a:lvl7pPr marL="4876861" indent="0" algn="ctr">
              <a:buNone/>
              <a:defRPr sz="3556"/>
            </a:lvl7pPr>
            <a:lvl8pPr marL="5689671" indent="0" algn="ctr">
              <a:buNone/>
              <a:defRPr sz="3556"/>
            </a:lvl8pPr>
            <a:lvl9pPr marL="6502481" indent="0" algn="ctr">
              <a:buNone/>
              <a:defRPr sz="3556"/>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3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1364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76893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5859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CEF3B-A037-46D0-B02C-1428F07E9383}"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extLst>
      <p:ext uri="{BB962C8B-B14F-4D97-AF65-F5344CB8AC3E}">
        <p14:creationId xmlns:p14="http://schemas.microsoft.com/office/powerpoint/2010/main" val="352411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14222"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4267" cap="all" spc="356" baseline="0">
                <a:solidFill>
                  <a:schemeClr val="tx2"/>
                </a:solidFill>
                <a:latin typeface="+mj-lt"/>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8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dirty="0"/>
              <a:t>Click to edit Master title style</a:t>
            </a:r>
          </a:p>
        </p:txBody>
      </p:sp>
      <p:sp>
        <p:nvSpPr>
          <p:cNvPr id="3" name="Content Placeholder 2"/>
          <p:cNvSpPr>
            <a:spLocks noGrp="1"/>
          </p:cNvSpPr>
          <p:nvPr>
            <p:ph sz="half" idx="1"/>
          </p:nvPr>
        </p:nvSpPr>
        <p:spPr>
          <a:xfrm>
            <a:off x="822960" y="1384301"/>
            <a:ext cx="3703320" cy="301751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384301"/>
            <a:ext cx="3703320" cy="3017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1726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dirty="0"/>
              <a:t>Click to edit Master title style</a:t>
            </a:r>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3556" b="0" cap="all" baseline="0">
                <a:solidFill>
                  <a:schemeClr val="tx2"/>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3556" b="0" cap="all" baseline="0">
                <a:solidFill>
                  <a:schemeClr val="tx2"/>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4102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411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5/4/2022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4376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64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600450" y="548640"/>
            <a:ext cx="4869180" cy="39433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2667">
                <a:solidFill>
                  <a:srgbClr val="FFFFFF"/>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96DFF08F-DC6B-4601-B491-B0F83F6DD2DA}" type="datetimeFigureOut">
              <a:rPr lang="en-US" dirty="0"/>
              <a:pPr/>
              <a:t>5/4/2022</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75276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64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1067"/>
              </a:spcAft>
              <a:buNone/>
              <a:defRPr sz="2667">
                <a:solidFill>
                  <a:srgbClr val="FFFFFF"/>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5589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1600">
                <a:solidFill>
                  <a:srgbClr val="FFFFFF"/>
                </a:solidFill>
              </a:defRPr>
            </a:lvl1pPr>
          </a:lstStyle>
          <a:p>
            <a:fld id="{96DFF08F-DC6B-4601-B491-B0F83F6DD2DA}" type="datetimeFigureOut">
              <a:rPr lang="en-US" dirty="0"/>
              <a:pPr/>
              <a:t>5/4/2022</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16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1867">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6908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2" name="TextBox 11">
            <a:extLst>
              <a:ext uri="{FF2B5EF4-FFF2-40B4-BE49-F238E27FC236}">
                <a16:creationId xmlns:a16="http://schemas.microsoft.com/office/drawing/2014/main" id="{801D4923-BE2C-49B3-6879-402AB27E22BA}"/>
              </a:ext>
            </a:extLst>
          </p:cNvPr>
          <p:cNvSpPr txBox="1"/>
          <p:nvPr/>
        </p:nvSpPr>
        <p:spPr>
          <a:xfrm>
            <a:off x="-100830" y="109362"/>
            <a:ext cx="362269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dirty="0">
                <a:latin typeface="Bradley Hand ITC" panose="03070402050302030203" pitchFamily="66" charset="0"/>
              </a:rPr>
              <a:t>Data Bootcamp Final Project Presentation </a:t>
            </a:r>
            <a:endParaRPr lang="en-US" b="1" dirty="0">
              <a:latin typeface="Bradley Hand ITC" panose="03070402050302030203" pitchFamily="66" charset="0"/>
            </a:endParaRPr>
          </a:p>
          <a:p>
            <a:pPr algn="ctr"/>
            <a:r>
              <a:rPr lang="en-GB" b="1" dirty="0">
                <a:latin typeface="Bradley Hand ITC" panose="03070402050302030203" pitchFamily="66" charset="0"/>
              </a:rPr>
              <a:t>Template</a:t>
            </a:r>
            <a:endParaRPr lang="en-US" b="1" dirty="0">
              <a:latin typeface="Bradley Hand ITC" panose="03070402050302030203" pitchFamily="66" charset="0"/>
            </a:endParaRPr>
          </a:p>
        </p:txBody>
      </p:sp>
      <p:pic>
        <p:nvPicPr>
          <p:cNvPr id="16" name="Picture 2" descr="A picture containing text&#10;&#10;Description automatically generated">
            <a:extLst>
              <a:ext uri="{FF2B5EF4-FFF2-40B4-BE49-F238E27FC236}">
                <a16:creationId xmlns:a16="http://schemas.microsoft.com/office/drawing/2014/main" id="{88EC1400-8C4E-0673-E2F7-B0AF1A8DFA3A}"/>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17" name="Picture 4">
            <a:extLst>
              <a:ext uri="{FF2B5EF4-FFF2-40B4-BE49-F238E27FC236}">
                <a16:creationId xmlns:a16="http://schemas.microsoft.com/office/drawing/2014/main" id="{BE8AC729-5E13-5A81-BB59-84F15D3688E5}"/>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8" name="Picture 3">
            <a:extLst>
              <a:ext uri="{FF2B5EF4-FFF2-40B4-BE49-F238E27FC236}">
                <a16:creationId xmlns:a16="http://schemas.microsoft.com/office/drawing/2014/main" id="{5DBE9AF7-32E1-8282-D029-9C3F61B2A113}"/>
              </a:ext>
            </a:extLst>
          </p:cNvPr>
          <p:cNvPicPr>
            <a:picLocks noChangeAspect="1"/>
          </p:cNvPicPr>
          <p:nvPr/>
        </p:nvPicPr>
        <p:blipFill>
          <a:blip r:embed="rId5"/>
          <a:stretch>
            <a:fillRect/>
          </a:stretch>
        </p:blipFill>
        <p:spPr>
          <a:xfrm>
            <a:off x="8466278" y="4688681"/>
            <a:ext cx="641292" cy="458281"/>
          </a:xfrm>
          <a:prstGeom prst="rect">
            <a:avLst/>
          </a:prstGeom>
        </p:spPr>
      </p:pic>
      <p:sp>
        <p:nvSpPr>
          <p:cNvPr id="10" name="TextBox 9">
            <a:extLst>
              <a:ext uri="{FF2B5EF4-FFF2-40B4-BE49-F238E27FC236}">
                <a16:creationId xmlns:a16="http://schemas.microsoft.com/office/drawing/2014/main" id="{8FD0EC1F-0C92-EFC0-F94D-775E301D962B}"/>
              </a:ext>
            </a:extLst>
          </p:cNvPr>
          <p:cNvSpPr txBox="1"/>
          <p:nvPr/>
        </p:nvSpPr>
        <p:spPr>
          <a:xfrm>
            <a:off x="3764756" y="3657599"/>
            <a:ext cx="3557588" cy="307777"/>
          </a:xfrm>
          <a:prstGeom prst="rect">
            <a:avLst/>
          </a:prstGeom>
          <a:noFill/>
        </p:spPr>
        <p:txBody>
          <a:bodyPr wrap="square" rtlCol="0">
            <a:spAutoFit/>
          </a:bodyPr>
          <a:lstStyle/>
          <a:p>
            <a:r>
              <a:rPr lang="en-GB" i="1" dirty="0">
                <a:latin typeface="Abadi" panose="020B0604020202020204" pitchFamily="34" charset="0"/>
              </a:rPr>
              <a:t>By Sophia Brotherson</a:t>
            </a:r>
          </a:p>
        </p:txBody>
      </p:sp>
      <p:sp>
        <p:nvSpPr>
          <p:cNvPr id="11" name="Rectangle 10">
            <a:extLst>
              <a:ext uri="{FF2B5EF4-FFF2-40B4-BE49-F238E27FC236}">
                <a16:creationId xmlns:a16="http://schemas.microsoft.com/office/drawing/2014/main" id="{99B4FDD1-69AB-F041-A2AC-C4712EDAC8E3}"/>
              </a:ext>
            </a:extLst>
          </p:cNvPr>
          <p:cNvSpPr/>
          <p:nvPr/>
        </p:nvSpPr>
        <p:spPr>
          <a:xfrm>
            <a:off x="2060972" y="1221196"/>
            <a:ext cx="5022056" cy="1384995"/>
          </a:xfrm>
          <a:prstGeom prst="rect">
            <a:avLst/>
          </a:prstGeom>
          <a:noFill/>
        </p:spPr>
        <p:txBody>
          <a:bodyPr wrap="square" lIns="91440" tIns="45720" rIns="91440" bIns="45720">
            <a:spAutoFit/>
          </a:bodyPr>
          <a:lstStyle/>
          <a:p>
            <a:pPr algn="ctr"/>
            <a:r>
              <a:rPr lang="en-GB" sz="2800" b="1" cap="none" spc="0" dirty="0">
                <a:ln w="0"/>
                <a:solidFill>
                  <a:schemeClr val="accent2"/>
                </a:solidFill>
                <a:effectLst>
                  <a:reflection blurRad="6350" stA="53000" endA="300" endPos="35500" dir="5400000" sy="-90000" algn="bl" rotWithShape="0"/>
                </a:effectLst>
              </a:rPr>
              <a:t>Factors that impact life expectancy and mortality rate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body" idx="1"/>
          </p:nvPr>
        </p:nvSpPr>
        <p:spPr>
          <a:xfrm>
            <a:off x="266324" y="1131097"/>
            <a:ext cx="8520600" cy="3416400"/>
          </a:xfrm>
          <a:prstGeom prst="rect">
            <a:avLst/>
          </a:prstGeom>
        </p:spPr>
        <p:txBody>
          <a:bodyPr spcFirstLastPara="1" wrap="square" lIns="91425" tIns="91425" rIns="91425" bIns="91425" anchor="t" anchorCtr="0">
            <a:normAutofit/>
          </a:bodyPr>
          <a:lstStyle/>
          <a:p>
            <a:pPr marL="342900">
              <a:buFont typeface="Wingdings" panose="05000000000000000000" pitchFamily="2" charset="2"/>
              <a:buChar char="v"/>
            </a:pPr>
            <a:endParaRPr lang="en-GB" dirty="0"/>
          </a:p>
          <a:p>
            <a:pPr marL="285750" lvl="0" indent="-285750" algn="l">
              <a:spcBef>
                <a:spcPts val="0"/>
              </a:spcBef>
              <a:spcAft>
                <a:spcPts val="0"/>
              </a:spcAft>
              <a:buFont typeface="Wingdings" panose="05000000000000000000" pitchFamily="2" charset="2"/>
              <a:buChar char="v"/>
            </a:pPr>
            <a:endParaRPr lang="en-GB" sz="18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GB" sz="1800" dirty="0">
                <a:latin typeface="Arial" panose="020B0604020202020204" pitchFamily="34" charset="0"/>
                <a:cs typeface="Arial" panose="020B0604020202020204" pitchFamily="34" charset="0"/>
              </a:rPr>
              <a:t>I am a creative individual who has a degree in Hair and Theatrical Makeup. I have previously completed the XR Bootcamp with Niyo Enterprise to further investigate my creative side with in  technology department. </a:t>
            </a:r>
          </a:p>
          <a:p>
            <a:pPr marL="285750" lvl="0" indent="-285750" algn="l">
              <a:spcBef>
                <a:spcPts val="0"/>
              </a:spcBef>
              <a:spcAft>
                <a:spcPts val="0"/>
              </a:spcAft>
              <a:buFont typeface="Wingdings" panose="05000000000000000000" pitchFamily="2" charset="2"/>
              <a:buChar char="v"/>
            </a:pPr>
            <a:endParaRPr lang="en-GB" sz="1800" dirty="0">
              <a:latin typeface="Arial" panose="020B0604020202020204" pitchFamily="34" charset="0"/>
              <a:cs typeface="Arial" panose="020B0604020202020204" pitchFamily="34" charset="0"/>
            </a:endParaRPr>
          </a:p>
          <a:p>
            <a:pPr marL="285750" lvl="0" indent="-285750" algn="l">
              <a:spcBef>
                <a:spcPts val="0"/>
              </a:spcBef>
              <a:spcAft>
                <a:spcPts val="0"/>
              </a:spcAft>
              <a:buFont typeface="Wingdings" panose="05000000000000000000" pitchFamily="2" charset="2"/>
              <a:buChar char="v"/>
            </a:pPr>
            <a:r>
              <a:rPr lang="en-GB" sz="1800" dirty="0">
                <a:latin typeface="Arial" panose="020B0604020202020204" pitchFamily="34" charset="0"/>
                <a:cs typeface="Arial" panose="020B0604020202020204" pitchFamily="34" charset="0"/>
              </a:rPr>
              <a:t>College : Fine Art  </a:t>
            </a:r>
          </a:p>
          <a:p>
            <a:pPr marL="285750" lvl="0" indent="-285750" algn="l">
              <a:spcBef>
                <a:spcPts val="0"/>
              </a:spcBef>
              <a:spcAft>
                <a:spcPts val="0"/>
              </a:spcAft>
              <a:buFont typeface="Wingdings" panose="05000000000000000000" pitchFamily="2" charset="2"/>
              <a:buChar char="v"/>
            </a:pPr>
            <a:endParaRPr lang="en-GB" sz="1800" dirty="0">
              <a:latin typeface="Arial" panose="020B0604020202020204" pitchFamily="34" charset="0"/>
              <a:cs typeface="Arial" panose="020B0604020202020204" pitchFamily="34" charset="0"/>
            </a:endParaRPr>
          </a:p>
          <a:p>
            <a:pPr marL="285750" lvl="0" indent="-285750" algn="l">
              <a:spcBef>
                <a:spcPts val="0"/>
              </a:spcBef>
              <a:spcAft>
                <a:spcPts val="0"/>
              </a:spcAft>
              <a:buFont typeface="Wingdings" panose="05000000000000000000" pitchFamily="2" charset="2"/>
              <a:buChar char="v"/>
            </a:pPr>
            <a:r>
              <a:rPr lang="en-GB" sz="1800" dirty="0">
                <a:latin typeface="Arial" panose="020B0604020202020204" pitchFamily="34" charset="0"/>
                <a:cs typeface="Arial" panose="020B0604020202020204" pitchFamily="34" charset="0"/>
              </a:rPr>
              <a:t>University: Hair and Theatrical Makeup</a:t>
            </a:r>
            <a:endParaRPr sz="1800" dirty="0">
              <a:latin typeface="Arial" panose="020B0604020202020204" pitchFamily="34" charset="0"/>
              <a:cs typeface="Arial" panose="020B0604020202020204" pitchFamily="34" charset="0"/>
            </a:endParaRPr>
          </a:p>
          <a:p>
            <a:pPr marL="285750" lvl="0" indent="-285750" algn="l" rtl="0">
              <a:spcBef>
                <a:spcPts val="1200"/>
              </a:spcBef>
              <a:spcAft>
                <a:spcPts val="1200"/>
              </a:spcAft>
              <a:buFont typeface="Wingdings" panose="05000000000000000000" pitchFamily="2" charset="2"/>
              <a:buChar char="v"/>
            </a:pPr>
            <a:r>
              <a:rPr lang="en-GB" sz="1800" dirty="0">
                <a:latin typeface="Arial" panose="020B0604020202020204" pitchFamily="34" charset="0"/>
                <a:cs typeface="Arial" panose="020B0604020202020204" pitchFamily="34" charset="0"/>
              </a:rPr>
              <a:t>Experience: Customer service/ Administration/ Beauty Ambassador</a:t>
            </a:r>
          </a:p>
        </p:txBody>
      </p:sp>
      <p:pic>
        <p:nvPicPr>
          <p:cNvPr id="5" name="Picture 2" descr="A picture containing text&#10;&#10;Description automatically generated">
            <a:extLst>
              <a:ext uri="{FF2B5EF4-FFF2-40B4-BE49-F238E27FC236}">
                <a16:creationId xmlns:a16="http://schemas.microsoft.com/office/drawing/2014/main" id="{0EECBFC2-97C6-2718-74DD-79B4E53A6800}"/>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7" name="Picture 4">
            <a:extLst>
              <a:ext uri="{FF2B5EF4-FFF2-40B4-BE49-F238E27FC236}">
                <a16:creationId xmlns:a16="http://schemas.microsoft.com/office/drawing/2014/main" id="{DFFB9CB0-4BC1-574B-98AA-AAA617CE8CD2}"/>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9" name="Picture 3">
            <a:extLst>
              <a:ext uri="{FF2B5EF4-FFF2-40B4-BE49-F238E27FC236}">
                <a16:creationId xmlns:a16="http://schemas.microsoft.com/office/drawing/2014/main" id="{B16EDEF4-EAF2-7196-5869-C64DA082DEE4}"/>
              </a:ext>
            </a:extLst>
          </p:cNvPr>
          <p:cNvPicPr>
            <a:picLocks noChangeAspect="1"/>
          </p:cNvPicPr>
          <p:nvPr/>
        </p:nvPicPr>
        <p:blipFill>
          <a:blip r:embed="rId5"/>
          <a:stretch>
            <a:fillRect/>
          </a:stretch>
        </p:blipFill>
        <p:spPr>
          <a:xfrm>
            <a:off x="8466278" y="4688681"/>
            <a:ext cx="641292" cy="458281"/>
          </a:xfrm>
          <a:prstGeom prst="rect">
            <a:avLst/>
          </a:prstGeom>
        </p:spPr>
      </p:pic>
      <p:sp>
        <p:nvSpPr>
          <p:cNvPr id="3" name="Title 2">
            <a:extLst>
              <a:ext uri="{FF2B5EF4-FFF2-40B4-BE49-F238E27FC236}">
                <a16:creationId xmlns:a16="http://schemas.microsoft.com/office/drawing/2014/main" id="{7CE72529-397C-F777-CC23-D0134644D6A1}"/>
              </a:ext>
            </a:extLst>
          </p:cNvPr>
          <p:cNvSpPr>
            <a:spLocks noGrp="1"/>
          </p:cNvSpPr>
          <p:nvPr>
            <p:ph type="title"/>
          </p:nvPr>
        </p:nvSpPr>
        <p:spPr>
          <a:xfrm>
            <a:off x="74266" y="431119"/>
            <a:ext cx="8520600" cy="572700"/>
          </a:xfrm>
        </p:spPr>
        <p:txBody>
          <a:bodyPr>
            <a:normAutofit fontScale="90000"/>
          </a:bodyPr>
          <a:lstStyle/>
          <a:p>
            <a:pPr algn="ctr"/>
            <a:r>
              <a:rPr lang="en-GB" b="1" dirty="0">
                <a:solidFill>
                  <a:srgbClr val="0070C0"/>
                </a:solidFill>
              </a:rPr>
              <a:t>About me</a:t>
            </a:r>
          </a:p>
        </p:txBody>
      </p:sp>
    </p:spTree>
    <p:extLst>
      <p:ext uri="{BB962C8B-B14F-4D97-AF65-F5344CB8AC3E}">
        <p14:creationId xmlns:p14="http://schemas.microsoft.com/office/powerpoint/2010/main" val="107516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500062" y="29623"/>
            <a:ext cx="8332237" cy="1003046"/>
          </a:xfrm>
          <a:prstGeom prst="rect">
            <a:avLst/>
          </a:prstGeom>
        </p:spPr>
        <p:txBody>
          <a:bodyPr spcFirstLastPara="1" vert="horz" wrap="square" lIns="91425" tIns="91425" rIns="91425" bIns="91425" rtlCol="0" anchor="t" anchorCtr="0">
            <a:noAutofit/>
          </a:bodyPr>
          <a:lstStyle/>
          <a:p>
            <a:r>
              <a:rPr lang="en-GB" sz="2400" dirty="0">
                <a:latin typeface="Amasis MT Pro Black" panose="020B0604020202020204" pitchFamily="18" charset="0"/>
                <a:ea typeface="+mj-lt"/>
                <a:cs typeface="+mj-lt"/>
              </a:rPr>
              <a:t>Why did you choose to learn Data Analytics, and what role would you like to work in following what you've learned? </a:t>
            </a:r>
            <a:endParaRPr lang="en-US" sz="2400" dirty="0">
              <a:latin typeface="Amasis MT Pro Black" panose="020B0604020202020204" pitchFamily="18" charset="0"/>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a:bodyPr>
          <a:lstStyle/>
          <a:p>
            <a:pPr marL="342900" lvl="0" algn="l" rtl="0">
              <a:spcBef>
                <a:spcPts val="0"/>
              </a:spcBef>
              <a:spcAft>
                <a:spcPts val="1200"/>
              </a:spcAft>
              <a:buFont typeface="Courier New" panose="02070309020205020404" pitchFamily="49" charset="0"/>
              <a:buChar char="o"/>
            </a:pPr>
            <a:r>
              <a:rPr lang="en-GB" dirty="0"/>
              <a:t>I am fascinated with the idea of using data manipulation to discover current issues but also the cause, which can have a huge impact on the growth of a business or even an individuals life style.</a:t>
            </a:r>
          </a:p>
          <a:p>
            <a:pPr marL="342900" lvl="0" algn="l" rtl="0">
              <a:spcBef>
                <a:spcPts val="0"/>
              </a:spcBef>
              <a:spcAft>
                <a:spcPts val="1200"/>
              </a:spcAft>
              <a:buFont typeface="Courier New" panose="02070309020205020404" pitchFamily="49" charset="0"/>
              <a:buChar char="o"/>
            </a:pPr>
            <a:r>
              <a:rPr lang="en-GB" dirty="0"/>
              <a:t>Being able to help resolve issues promptly is a valuable skill that will save a lot of time and money overall.</a:t>
            </a:r>
          </a:p>
          <a:p>
            <a:pPr marL="342900" lvl="0" algn="l" rtl="0">
              <a:spcBef>
                <a:spcPts val="0"/>
              </a:spcBef>
              <a:spcAft>
                <a:spcPts val="1200"/>
              </a:spcAft>
              <a:buFont typeface="Courier New" panose="02070309020205020404" pitchFamily="49" charset="0"/>
              <a:buChar char="o"/>
            </a:pPr>
            <a:r>
              <a:rPr lang="en-GB" dirty="0"/>
              <a:t>This also has broadened my knowledge further as I am learning about different industries and how they work to navigate current issues.</a:t>
            </a:r>
          </a:p>
          <a:p>
            <a:pPr marL="342900" lvl="0" algn="l" rtl="0">
              <a:spcBef>
                <a:spcPts val="0"/>
              </a:spcBef>
              <a:spcAft>
                <a:spcPts val="1200"/>
              </a:spcAft>
              <a:buFont typeface="Courier New" panose="02070309020205020404" pitchFamily="49" charset="0"/>
              <a:buChar char="o"/>
            </a:pPr>
            <a:r>
              <a:rPr lang="en-GB" dirty="0"/>
              <a:t>As I am currently working for a healthcare company I would ideally like to work as a data analyst in health care.</a:t>
            </a:r>
          </a:p>
          <a:p>
            <a:pPr marL="0" lvl="0" indent="0" algn="l" rtl="0">
              <a:spcBef>
                <a:spcPts val="0"/>
              </a:spcBef>
              <a:spcAft>
                <a:spcPts val="1200"/>
              </a:spcAft>
              <a:buNone/>
            </a:pPr>
            <a:endParaRPr lang="en-GB" dirty="0"/>
          </a:p>
        </p:txBody>
      </p:sp>
      <p:pic>
        <p:nvPicPr>
          <p:cNvPr id="7" name="Picture 2" descr="A picture containing text&#10;&#10;Description automatically generated">
            <a:extLst>
              <a:ext uri="{FF2B5EF4-FFF2-40B4-BE49-F238E27FC236}">
                <a16:creationId xmlns:a16="http://schemas.microsoft.com/office/drawing/2014/main" id="{7DAC6FBE-34A0-EF87-91E8-D7DC9439F7E9}"/>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A2F4AE11-A0CF-8B91-A6C7-4DC69C09276A}"/>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6DFFB4AD-F567-E39F-490C-1B37421A1118}"/>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dirty="0"/>
              <a:t>About your project </a:t>
            </a:r>
            <a:endParaRPr sz="3600" b="1" dirty="0"/>
          </a:p>
        </p:txBody>
      </p:sp>
      <p:sp>
        <p:nvSpPr>
          <p:cNvPr id="79" name="Google Shape;79;p17"/>
          <p:cNvSpPr txBox="1">
            <a:spLocks noGrp="1"/>
          </p:cNvSpPr>
          <p:nvPr>
            <p:ph type="body" idx="1"/>
          </p:nvPr>
        </p:nvSpPr>
        <p:spPr>
          <a:xfrm>
            <a:off x="311700" y="1169120"/>
            <a:ext cx="8520600" cy="3416400"/>
          </a:xfrm>
          <a:prstGeom prst="rect">
            <a:avLst/>
          </a:prstGeom>
        </p:spPr>
        <p:txBody>
          <a:bodyPr spcFirstLastPara="1" wrap="square" lIns="91425" tIns="91425" rIns="91425" bIns="91425" anchor="t" anchorCtr="0">
            <a:normAutofit lnSpcReduction="10000"/>
          </a:bodyPr>
          <a:lstStyle/>
          <a:p>
            <a:pPr marL="0" indent="0">
              <a:buNone/>
            </a:pPr>
            <a:endParaRPr lang="en-GB" dirty="0"/>
          </a:p>
          <a:p>
            <a:pPr marL="0" indent="0">
              <a:buNone/>
            </a:pPr>
            <a:r>
              <a:rPr lang="en-GB" dirty="0"/>
              <a:t>The objective of my project is to discover main factors and causes that has led to a decline in life expectancy and the cause of high mortality rates: (Deaths).</a:t>
            </a:r>
          </a:p>
          <a:p>
            <a:pPr marL="0" indent="0">
              <a:buNone/>
            </a:pPr>
            <a:endParaRPr lang="en-GB" dirty="0"/>
          </a:p>
          <a:p>
            <a:pPr marL="0" indent="0">
              <a:buNone/>
            </a:pPr>
            <a:r>
              <a:rPr lang="en-GB" dirty="0"/>
              <a:t>The main focus was to determine which country had the highest amount of deaths specifically adult mortality, as the highest percentage of deaths where adults.</a:t>
            </a:r>
          </a:p>
          <a:p>
            <a:pPr marL="0" indent="0">
              <a:buNone/>
            </a:pPr>
            <a:endParaRPr lang="en-GB" dirty="0"/>
          </a:p>
          <a:p>
            <a:pPr marL="0" indent="0">
              <a:buNone/>
            </a:pPr>
            <a:r>
              <a:rPr lang="en-GB" dirty="0">
                <a:cs typeface="Calibri"/>
              </a:rPr>
              <a:t>To determine the main cause of this, I compared the country with the least amount of deaths against the country with the most amount of deaths, which clarified how life expectancy and mortality rate can continue to improve in the future.</a:t>
            </a:r>
          </a:p>
          <a:p>
            <a:pPr marL="0" indent="0">
              <a:buNone/>
            </a:pPr>
            <a:endParaRPr dirty="0">
              <a:cs typeface="Calibri"/>
            </a:endParaRPr>
          </a:p>
          <a:p>
            <a:pPr marL="0" lvl="0" indent="0" algn="l" rtl="0">
              <a:spcBef>
                <a:spcPts val="1200"/>
              </a:spcBef>
              <a:spcAft>
                <a:spcPts val="1200"/>
              </a:spcAft>
              <a:buNone/>
            </a:pPr>
            <a:endParaRPr dirty="0"/>
          </a:p>
        </p:txBody>
      </p:sp>
      <p:pic>
        <p:nvPicPr>
          <p:cNvPr id="7" name="Picture 2" descr="A picture containing text&#10;&#10;Description automatically generated">
            <a:extLst>
              <a:ext uri="{FF2B5EF4-FFF2-40B4-BE49-F238E27FC236}">
                <a16:creationId xmlns:a16="http://schemas.microsoft.com/office/drawing/2014/main" id="{B18EDFB4-BD3B-2B4E-CE10-C409124C639E}"/>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745F6FF0-7C03-C9EC-B88C-38507C8B4C4E}"/>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E680EF12-A01B-5AF2-D01D-E5326E5A9F22}"/>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Autofit/>
          </a:bodyPr>
          <a:lstStyle/>
          <a:p>
            <a:r>
              <a:rPr lang="en-GB" sz="2400" b="1" dirty="0">
                <a:ea typeface="+mj-lt"/>
                <a:cs typeface="+mj-lt"/>
              </a:rPr>
              <a:t>       How did you apply what you have learnt in the Bootcamp? </a:t>
            </a:r>
            <a:endParaRPr lang="en-US" sz="2400" b="1" dirty="0"/>
          </a:p>
        </p:txBody>
      </p:sp>
      <p:sp>
        <p:nvSpPr>
          <p:cNvPr id="85" name="Google Shape;85;p18"/>
          <p:cNvSpPr txBox="1">
            <a:spLocks noGrp="1"/>
          </p:cNvSpPr>
          <p:nvPr>
            <p:ph type="body" idx="1"/>
          </p:nvPr>
        </p:nvSpPr>
        <p:spPr>
          <a:xfrm>
            <a:off x="311700" y="1048795"/>
            <a:ext cx="8520600" cy="3416400"/>
          </a:xfrm>
          <a:prstGeom prst="rect">
            <a:avLst/>
          </a:prstGeom>
        </p:spPr>
        <p:txBody>
          <a:bodyPr spcFirstLastPara="1" wrap="square" lIns="91425" tIns="91425" rIns="91425" bIns="91425" anchor="t" anchorCtr="0">
            <a:normAutofit/>
          </a:bodyPr>
          <a:lstStyle/>
          <a:p>
            <a:pPr marL="0" indent="0">
              <a:spcAft>
                <a:spcPts val="1200"/>
              </a:spcAft>
              <a:buNone/>
            </a:pPr>
            <a:endParaRPr lang="en-GB" dirty="0"/>
          </a:p>
          <a:p>
            <a:pPr marL="0" indent="0">
              <a:spcAft>
                <a:spcPts val="1200"/>
              </a:spcAft>
              <a:buNone/>
            </a:pPr>
            <a:r>
              <a:rPr lang="en-GB" dirty="0"/>
              <a:t>I used SQL to draw out main factors about the Life expectancy WHO data, which has brought to light </a:t>
            </a:r>
            <a:r>
              <a:rPr lang="en-GB" dirty="0" err="1"/>
              <a:t>Lestho</a:t>
            </a:r>
            <a:r>
              <a:rPr lang="en-GB" dirty="0"/>
              <a:t> as the country with the highest mortality rate. From this stage further questions formed from this data to find the route of the cause.</a:t>
            </a:r>
          </a:p>
          <a:p>
            <a:pPr marL="0" indent="0">
              <a:spcAft>
                <a:spcPts val="1200"/>
              </a:spcAft>
              <a:buNone/>
            </a:pPr>
            <a:endParaRPr lang="en-GB" dirty="0"/>
          </a:p>
          <a:p>
            <a:pPr marL="0" indent="0">
              <a:spcAft>
                <a:spcPts val="1200"/>
              </a:spcAft>
              <a:buNone/>
            </a:pPr>
            <a:r>
              <a:rPr lang="en-GB" dirty="0"/>
              <a:t>This was also combined with excel formula and presented on power bi using various visualisations, such as bar charts pie charts and line graphs, to clearly display the relationships between multiple factors.</a:t>
            </a:r>
          </a:p>
        </p:txBody>
      </p:sp>
      <p:pic>
        <p:nvPicPr>
          <p:cNvPr id="7" name="Picture 2" descr="A picture containing text&#10;&#10;Description automatically generated">
            <a:extLst>
              <a:ext uri="{FF2B5EF4-FFF2-40B4-BE49-F238E27FC236}">
                <a16:creationId xmlns:a16="http://schemas.microsoft.com/office/drawing/2014/main" id="{97C158F0-556A-F9A5-BAAD-D1210098D694}"/>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E720999F-4B5C-2F63-5863-80D1D834DAEF}"/>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B16CC9CA-8D0F-57C0-77AC-9D4E2351A5F1}"/>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b="1" dirty="0">
                <a:latin typeface="Amasis MT Pro Black" panose="02040A04050005020304" pitchFamily="18" charset="0"/>
              </a:rPr>
              <a:t>Show us your findings</a:t>
            </a:r>
            <a:endParaRPr sz="3600" b="1" dirty="0">
              <a:latin typeface="Amasis MT Pro Black" panose="02040A04050005020304" pitchFamily="18" charset="0"/>
            </a:endParaRPr>
          </a:p>
        </p:txBody>
      </p:sp>
      <p:sp>
        <p:nvSpPr>
          <p:cNvPr id="91" name="Google Shape;91;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Aft>
                <a:spcPts val="1200"/>
              </a:spcAft>
              <a:buNone/>
            </a:pPr>
            <a:endParaRPr lang="en-GB" dirty="0"/>
          </a:p>
        </p:txBody>
      </p:sp>
      <p:pic>
        <p:nvPicPr>
          <p:cNvPr id="7" name="Picture 2" descr="A picture containing text&#10;&#10;Description automatically generated">
            <a:extLst>
              <a:ext uri="{FF2B5EF4-FFF2-40B4-BE49-F238E27FC236}">
                <a16:creationId xmlns:a16="http://schemas.microsoft.com/office/drawing/2014/main" id="{83FEB9F3-45D0-5A87-396C-5B21527F5B20}"/>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86FCFD1B-BE66-FD74-1DAA-A2113E56DD00}"/>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ADA805DE-F47F-273F-BC23-0C25CB36A36F}"/>
              </a:ext>
            </a:extLst>
          </p:cNvPr>
          <p:cNvPicPr>
            <a:picLocks noChangeAspect="1"/>
          </p:cNvPicPr>
          <p:nvPr/>
        </p:nvPicPr>
        <p:blipFill>
          <a:blip r:embed="rId5"/>
          <a:stretch>
            <a:fillRect/>
          </a:stretch>
        </p:blipFill>
        <p:spPr>
          <a:xfrm>
            <a:off x="8466278" y="4688681"/>
            <a:ext cx="641292" cy="458281"/>
          </a:xfrm>
          <a:prstGeom prst="rect">
            <a:avLst/>
          </a:prstGeom>
        </p:spPr>
      </p:pic>
      <p:pic>
        <p:nvPicPr>
          <p:cNvPr id="5" name="Picture 4">
            <a:extLst>
              <a:ext uri="{FF2B5EF4-FFF2-40B4-BE49-F238E27FC236}">
                <a16:creationId xmlns:a16="http://schemas.microsoft.com/office/drawing/2014/main" id="{D4B384F3-3B93-DF49-24E7-1E719D101FEE}"/>
              </a:ext>
            </a:extLst>
          </p:cNvPr>
          <p:cNvPicPr>
            <a:picLocks noChangeAspect="1"/>
          </p:cNvPicPr>
          <p:nvPr/>
        </p:nvPicPr>
        <p:blipFill rotWithShape="1">
          <a:blip r:embed="rId6"/>
          <a:srcRect l="2656" t="13611" r="36249" b="25694"/>
          <a:stretch/>
        </p:blipFill>
        <p:spPr>
          <a:xfrm>
            <a:off x="100012" y="1152475"/>
            <a:ext cx="4414496" cy="2466924"/>
          </a:xfrm>
          <a:prstGeom prst="rect">
            <a:avLst/>
          </a:prstGeom>
        </p:spPr>
      </p:pic>
      <p:pic>
        <p:nvPicPr>
          <p:cNvPr id="8" name="Picture 7">
            <a:extLst>
              <a:ext uri="{FF2B5EF4-FFF2-40B4-BE49-F238E27FC236}">
                <a16:creationId xmlns:a16="http://schemas.microsoft.com/office/drawing/2014/main" id="{52362511-CAE5-B337-CF3E-57BA3AB3A268}"/>
              </a:ext>
            </a:extLst>
          </p:cNvPr>
          <p:cNvPicPr>
            <a:picLocks noChangeAspect="1"/>
          </p:cNvPicPr>
          <p:nvPr/>
        </p:nvPicPr>
        <p:blipFill rotWithShape="1">
          <a:blip r:embed="rId7"/>
          <a:srcRect l="3408" t="13056" r="36486" b="25694"/>
          <a:stretch/>
        </p:blipFill>
        <p:spPr>
          <a:xfrm>
            <a:off x="4629492" y="1120746"/>
            <a:ext cx="4414496" cy="25303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t>Top 3 Things you have learnt on the bootcamp</a:t>
            </a:r>
            <a:endParaRPr lang="en-US" sz="3600">
              <a:cs typeface="Calibri Light"/>
            </a:endParaRPr>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buNone/>
            </a:pPr>
            <a:endParaRPr lang="en-GB" dirty="0"/>
          </a:p>
          <a:p>
            <a:pPr marL="0" lvl="0" indent="0" algn="l">
              <a:spcBef>
                <a:spcPts val="0"/>
              </a:spcBef>
              <a:spcAft>
                <a:spcPts val="0"/>
              </a:spcAft>
              <a:buNone/>
            </a:pPr>
            <a:r>
              <a:rPr lang="en-GB" dirty="0"/>
              <a:t>Educationally: How to code in Python and SQL as well as using excel to draw out main factors about data. Also the skills of understanding and analysis data and how to draw out important data based of the problem that is required to be solved.</a:t>
            </a:r>
            <a:endParaRPr dirty="0">
              <a:cs typeface="Calibri"/>
            </a:endParaRPr>
          </a:p>
          <a:p>
            <a:pPr marL="0" indent="0">
              <a:spcBef>
                <a:spcPts val="1200"/>
              </a:spcBef>
              <a:buNone/>
            </a:pPr>
            <a:r>
              <a:rPr lang="en-GB" dirty="0"/>
              <a:t>Personally: I have learnt to be more of a critical thinker and pay attention to detail, as this will help overall with performing my best.</a:t>
            </a:r>
            <a:endParaRPr dirty="0"/>
          </a:p>
          <a:p>
            <a:pPr marL="0" lvl="0" indent="0" algn="l" rtl="0">
              <a:spcBef>
                <a:spcPts val="1200"/>
              </a:spcBef>
              <a:spcAft>
                <a:spcPts val="1200"/>
              </a:spcAft>
              <a:buNone/>
            </a:pPr>
            <a:r>
              <a:rPr lang="en-GB" dirty="0"/>
              <a:t>Career Wise: I have found a keen interest in becoming a data analysis as </a:t>
            </a:r>
            <a:r>
              <a:rPr lang="en-GB"/>
              <a:t>I love </a:t>
            </a:r>
            <a:r>
              <a:rPr lang="en-GB" dirty="0"/>
              <a:t>discovering the reasoning behind situations or the cause of an issue.</a:t>
            </a:r>
            <a:endParaRPr dirty="0"/>
          </a:p>
        </p:txBody>
      </p:sp>
      <p:pic>
        <p:nvPicPr>
          <p:cNvPr id="2" name="Picture 2" descr="A picture containing text&#10;&#10;Description automatically generated">
            <a:extLst>
              <a:ext uri="{FF2B5EF4-FFF2-40B4-BE49-F238E27FC236}">
                <a16:creationId xmlns:a16="http://schemas.microsoft.com/office/drawing/2014/main" id="{30C11DF3-6596-4C1A-131B-26F5A9D751AD}"/>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3" name="Picture 4">
            <a:extLst>
              <a:ext uri="{FF2B5EF4-FFF2-40B4-BE49-F238E27FC236}">
                <a16:creationId xmlns:a16="http://schemas.microsoft.com/office/drawing/2014/main" id="{48ED86C5-5C1B-6126-7CC2-D213E9C12C8D}"/>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5" name="Picture 3">
            <a:extLst>
              <a:ext uri="{FF2B5EF4-FFF2-40B4-BE49-F238E27FC236}">
                <a16:creationId xmlns:a16="http://schemas.microsoft.com/office/drawing/2014/main" id="{940B5BCA-5446-843E-9983-B66FC74FEDC4}"/>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522</Words>
  <Application>Microsoft Office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Abadi</vt:lpstr>
      <vt:lpstr>Amasis MT Pro Black</vt:lpstr>
      <vt:lpstr>Arial</vt:lpstr>
      <vt:lpstr>Bradley Hand ITC</vt:lpstr>
      <vt:lpstr>Calibri</vt:lpstr>
      <vt:lpstr>Calibri Light</vt:lpstr>
      <vt:lpstr>Courier New</vt:lpstr>
      <vt:lpstr>Wingdings</vt:lpstr>
      <vt:lpstr>Retrospect</vt:lpstr>
      <vt:lpstr>PowerPoint Presentation</vt:lpstr>
      <vt:lpstr>About me</vt:lpstr>
      <vt:lpstr>Why did you choose to learn Data Analytics, and what role would you like to work in following what you've learned? </vt:lpstr>
      <vt:lpstr>About your project </vt:lpstr>
      <vt:lpstr>       How did you apply what you have learnt in the Bootcamp? </vt:lpstr>
      <vt:lpstr>Show us your findings</vt:lpstr>
      <vt:lpstr>Top 3 Things you have learnt on the bootcamp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Bootcamp Final Project Presentation  Template</dc:title>
  <dc:creator>john</dc:creator>
  <cp:lastModifiedBy>sophia brotherson</cp:lastModifiedBy>
  <cp:revision>8</cp:revision>
  <dcterms:modified xsi:type="dcterms:W3CDTF">2022-05-05T00:24:43Z</dcterms:modified>
</cp:coreProperties>
</file>