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10"/>
  </p:notesMasterIdLst>
  <p:sldIdLst>
    <p:sldId id="256" r:id="rId2"/>
    <p:sldId id="264" r:id="rId3"/>
    <p:sldId id="259" r:id="rId4"/>
    <p:sldId id="260" r:id="rId5"/>
    <p:sldId id="261" r:id="rId6"/>
    <p:sldId id="262" r:id="rId7"/>
    <p:sldId id="265"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49F36-1D38-411C-A2DA-D83C06C02205}" v="1" dt="2022-05-06T14:53:42.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a Brotherson" userId="fe4a92cf-9059-457a-94f1-d6e6723da6c9" providerId="ADAL" clId="{8F949F36-1D38-411C-A2DA-D83C06C02205}"/>
    <pc:docChg chg="undo custSel addSld modSld">
      <pc:chgData name="Sophia Brotherson" userId="fe4a92cf-9059-457a-94f1-d6e6723da6c9" providerId="ADAL" clId="{8F949F36-1D38-411C-A2DA-D83C06C02205}" dt="2022-05-06T14:56:26.719" v="347" actId="2711"/>
      <pc:docMkLst>
        <pc:docMk/>
      </pc:docMkLst>
      <pc:sldChg chg="modSp mod">
        <pc:chgData name="Sophia Brotherson" userId="fe4a92cf-9059-457a-94f1-d6e6723da6c9" providerId="ADAL" clId="{8F949F36-1D38-411C-A2DA-D83C06C02205}" dt="2022-05-06T14:51:46.565" v="302" actId="2711"/>
        <pc:sldMkLst>
          <pc:docMk/>
          <pc:sldMk cId="0" sldId="259"/>
        </pc:sldMkLst>
        <pc:spChg chg="mod">
          <ac:chgData name="Sophia Brotherson" userId="fe4a92cf-9059-457a-94f1-d6e6723da6c9" providerId="ADAL" clId="{8F949F36-1D38-411C-A2DA-D83C06C02205}" dt="2022-05-06T14:51:46.565" v="302" actId="2711"/>
          <ac:spMkLst>
            <pc:docMk/>
            <pc:sldMk cId="0" sldId="259"/>
            <ac:spMk id="72" creationId="{00000000-0000-0000-0000-000000000000}"/>
          </ac:spMkLst>
        </pc:spChg>
      </pc:sldChg>
      <pc:sldChg chg="modSp mod">
        <pc:chgData name="Sophia Brotherson" userId="fe4a92cf-9059-457a-94f1-d6e6723da6c9" providerId="ADAL" clId="{8F949F36-1D38-411C-A2DA-D83C06C02205}" dt="2022-05-06T14:52:19.568" v="309" actId="207"/>
        <pc:sldMkLst>
          <pc:docMk/>
          <pc:sldMk cId="0" sldId="260"/>
        </pc:sldMkLst>
        <pc:spChg chg="mod">
          <ac:chgData name="Sophia Brotherson" userId="fe4a92cf-9059-457a-94f1-d6e6723da6c9" providerId="ADAL" clId="{8F949F36-1D38-411C-A2DA-D83C06C02205}" dt="2022-05-06T14:52:19.568" v="309" actId="207"/>
          <ac:spMkLst>
            <pc:docMk/>
            <pc:sldMk cId="0" sldId="260"/>
            <ac:spMk id="78" creationId="{00000000-0000-0000-0000-000000000000}"/>
          </ac:spMkLst>
        </pc:spChg>
      </pc:sldChg>
      <pc:sldChg chg="modSp mod">
        <pc:chgData name="Sophia Brotherson" userId="fe4a92cf-9059-457a-94f1-d6e6723da6c9" providerId="ADAL" clId="{8F949F36-1D38-411C-A2DA-D83C06C02205}" dt="2022-05-06T14:52:39.946" v="311" actId="207"/>
        <pc:sldMkLst>
          <pc:docMk/>
          <pc:sldMk cId="0" sldId="261"/>
        </pc:sldMkLst>
        <pc:spChg chg="mod">
          <ac:chgData name="Sophia Brotherson" userId="fe4a92cf-9059-457a-94f1-d6e6723da6c9" providerId="ADAL" clId="{8F949F36-1D38-411C-A2DA-D83C06C02205}" dt="2022-05-06T14:52:39.946" v="311" actId="207"/>
          <ac:spMkLst>
            <pc:docMk/>
            <pc:sldMk cId="0" sldId="261"/>
            <ac:spMk id="84" creationId="{00000000-0000-0000-0000-000000000000}"/>
          </ac:spMkLst>
        </pc:spChg>
        <pc:spChg chg="mod">
          <ac:chgData name="Sophia Brotherson" userId="fe4a92cf-9059-457a-94f1-d6e6723da6c9" providerId="ADAL" clId="{8F949F36-1D38-411C-A2DA-D83C06C02205}" dt="2022-05-06T14:50:09.574" v="293" actId="20577"/>
          <ac:spMkLst>
            <pc:docMk/>
            <pc:sldMk cId="0" sldId="261"/>
            <ac:spMk id="85" creationId="{00000000-0000-0000-0000-000000000000}"/>
          </ac:spMkLst>
        </pc:spChg>
      </pc:sldChg>
      <pc:sldChg chg="delSp modSp mod">
        <pc:chgData name="Sophia Brotherson" userId="fe4a92cf-9059-457a-94f1-d6e6723da6c9" providerId="ADAL" clId="{8F949F36-1D38-411C-A2DA-D83C06C02205}" dt="2022-05-06T14:56:26.719" v="347" actId="2711"/>
        <pc:sldMkLst>
          <pc:docMk/>
          <pc:sldMk cId="0" sldId="262"/>
        </pc:sldMkLst>
        <pc:spChg chg="mod">
          <ac:chgData name="Sophia Brotherson" userId="fe4a92cf-9059-457a-94f1-d6e6723da6c9" providerId="ADAL" clId="{8F949F36-1D38-411C-A2DA-D83C06C02205}" dt="2022-05-06T14:56:26.719" v="347" actId="2711"/>
          <ac:spMkLst>
            <pc:docMk/>
            <pc:sldMk cId="0" sldId="262"/>
            <ac:spMk id="90" creationId="{00000000-0000-0000-0000-000000000000}"/>
          </ac:spMkLst>
        </pc:spChg>
        <pc:spChg chg="del">
          <ac:chgData name="Sophia Brotherson" userId="fe4a92cf-9059-457a-94f1-d6e6723da6c9" providerId="ADAL" clId="{8F949F36-1D38-411C-A2DA-D83C06C02205}" dt="2022-05-06T14:54:08.698" v="331" actId="21"/>
          <ac:spMkLst>
            <pc:docMk/>
            <pc:sldMk cId="0" sldId="262"/>
            <ac:spMk id="91" creationId="{00000000-0000-0000-0000-000000000000}"/>
          </ac:spMkLst>
        </pc:spChg>
        <pc:picChg chg="mod">
          <ac:chgData name="Sophia Brotherson" userId="fe4a92cf-9059-457a-94f1-d6e6723da6c9" providerId="ADAL" clId="{8F949F36-1D38-411C-A2DA-D83C06C02205}" dt="2022-05-06T14:56:16.078" v="344" actId="1076"/>
          <ac:picMkLst>
            <pc:docMk/>
            <pc:sldMk cId="0" sldId="262"/>
            <ac:picMk id="5" creationId="{D4B384F3-3B93-DF49-24E7-1E719D101FEE}"/>
          </ac:picMkLst>
        </pc:picChg>
        <pc:picChg chg="del mod">
          <ac:chgData name="Sophia Brotherson" userId="fe4a92cf-9059-457a-94f1-d6e6723da6c9" providerId="ADAL" clId="{8F949F36-1D38-411C-A2DA-D83C06C02205}" dt="2022-05-06T14:53:50.492" v="325" actId="21"/>
          <ac:picMkLst>
            <pc:docMk/>
            <pc:sldMk cId="0" sldId="262"/>
            <ac:picMk id="8" creationId="{52362511-CAE5-B337-CF3E-57BA3AB3A268}"/>
          </ac:picMkLst>
        </pc:picChg>
      </pc:sldChg>
      <pc:sldChg chg="modSp mod">
        <pc:chgData name="Sophia Brotherson" userId="fe4a92cf-9059-457a-94f1-d6e6723da6c9" providerId="ADAL" clId="{8F949F36-1D38-411C-A2DA-D83C06C02205}" dt="2022-05-06T14:56:12.354" v="343" actId="122"/>
        <pc:sldMkLst>
          <pc:docMk/>
          <pc:sldMk cId="0" sldId="263"/>
        </pc:sldMkLst>
        <pc:spChg chg="mod">
          <ac:chgData name="Sophia Brotherson" userId="fe4a92cf-9059-457a-94f1-d6e6723da6c9" providerId="ADAL" clId="{8F949F36-1D38-411C-A2DA-D83C06C02205}" dt="2022-05-06T14:56:12.354" v="343" actId="122"/>
          <ac:spMkLst>
            <pc:docMk/>
            <pc:sldMk cId="0" sldId="263"/>
            <ac:spMk id="96" creationId="{00000000-0000-0000-0000-000000000000}"/>
          </ac:spMkLst>
        </pc:spChg>
        <pc:spChg chg="mod">
          <ac:chgData name="Sophia Brotherson" userId="fe4a92cf-9059-457a-94f1-d6e6723da6c9" providerId="ADAL" clId="{8F949F36-1D38-411C-A2DA-D83C06C02205}" dt="2022-05-06T14:55:56.653" v="337" actId="20577"/>
          <ac:spMkLst>
            <pc:docMk/>
            <pc:sldMk cId="0" sldId="263"/>
            <ac:spMk id="97" creationId="{00000000-0000-0000-0000-000000000000}"/>
          </ac:spMkLst>
        </pc:spChg>
      </pc:sldChg>
      <pc:sldChg chg="modSp mod">
        <pc:chgData name="Sophia Brotherson" userId="fe4a92cf-9059-457a-94f1-d6e6723da6c9" providerId="ADAL" clId="{8F949F36-1D38-411C-A2DA-D83C06C02205}" dt="2022-05-06T14:51:53.129" v="304" actId="1076"/>
        <pc:sldMkLst>
          <pc:docMk/>
          <pc:sldMk cId="1075164797" sldId="264"/>
        </pc:sldMkLst>
        <pc:spChg chg="mod">
          <ac:chgData name="Sophia Brotherson" userId="fe4a92cf-9059-457a-94f1-d6e6723da6c9" providerId="ADAL" clId="{8F949F36-1D38-411C-A2DA-D83C06C02205}" dt="2022-05-06T14:51:53.129" v="304" actId="1076"/>
          <ac:spMkLst>
            <pc:docMk/>
            <pc:sldMk cId="1075164797" sldId="264"/>
            <ac:spMk id="3" creationId="{7CE72529-397C-F777-CC23-D0134644D6A1}"/>
          </ac:spMkLst>
        </pc:spChg>
      </pc:sldChg>
      <pc:sldChg chg="addSp modSp new mod">
        <pc:chgData name="Sophia Brotherson" userId="fe4a92cf-9059-457a-94f1-d6e6723da6c9" providerId="ADAL" clId="{8F949F36-1D38-411C-A2DA-D83C06C02205}" dt="2022-05-06T14:53:46.631" v="323" actId="1076"/>
        <pc:sldMkLst>
          <pc:docMk/>
          <pc:sldMk cId="2333946340" sldId="265"/>
        </pc:sldMkLst>
        <pc:picChg chg="add mod">
          <ac:chgData name="Sophia Brotherson" userId="fe4a92cf-9059-457a-94f1-d6e6723da6c9" providerId="ADAL" clId="{8F949F36-1D38-411C-A2DA-D83C06C02205}" dt="2022-05-06T14:53:46.631" v="323" actId="1076"/>
          <ac:picMkLst>
            <pc:docMk/>
            <pc:sldMk cId="2333946340" sldId="265"/>
            <ac:picMk id="2" creationId="{B96E433F-4C6D-E781-DED2-3F46B4E1C4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b27ee4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b27ee4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b27ee4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b27ee4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73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b27ee4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b27ee4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b27ee4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b27ee4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b27ee49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b27ee4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b27ee49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b27ee4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b27ee49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b27ee4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14222" spc="-89"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4267" cap="all" spc="356" baseline="0">
                <a:solidFill>
                  <a:schemeClr val="tx2"/>
                </a:solidFill>
                <a:latin typeface="+mj-lt"/>
              </a:defRPr>
            </a:lvl1pPr>
            <a:lvl2pPr marL="812810" indent="0" algn="ctr">
              <a:buNone/>
              <a:defRPr sz="4267"/>
            </a:lvl2pPr>
            <a:lvl3pPr marL="1625620" indent="0" algn="ctr">
              <a:buNone/>
              <a:defRPr sz="4267"/>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364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89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5859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352411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14222"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4267" cap="all" spc="356" baseline="0">
                <a:solidFill>
                  <a:schemeClr val="tx2"/>
                </a:solidFill>
                <a:latin typeface="+mj-lt"/>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dirty="0"/>
              <a:t>Click to edit Master title style</a:t>
            </a:r>
          </a:p>
        </p:txBody>
      </p:sp>
      <p:sp>
        <p:nvSpPr>
          <p:cNvPr id="3" name="Content Placeholder 2"/>
          <p:cNvSpPr>
            <a:spLocks noGrp="1"/>
          </p:cNvSpPr>
          <p:nvPr>
            <p:ph sz="half" idx="1"/>
          </p:nvPr>
        </p:nvSpPr>
        <p:spPr>
          <a:xfrm>
            <a:off x="822960" y="1384301"/>
            <a:ext cx="3703320" cy="30175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1726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dirty="0"/>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102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411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376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64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6DFF08F-DC6B-4601-B491-B0F83F6DD2DA}" type="datetimeFigureOut">
              <a:rPr lang="en-US" dirty="0"/>
              <a:pPr/>
              <a:t>5/6/2022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5276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64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1067"/>
              </a:spcAft>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5589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600">
                <a:solidFill>
                  <a:srgbClr val="FFFFFF"/>
                </a:solidFill>
              </a:defRPr>
            </a:lvl1pPr>
          </a:lstStyle>
          <a:p>
            <a:fld id="{96DFF08F-DC6B-4601-B491-B0F83F6DD2DA}" type="datetimeFigureOut">
              <a:rPr lang="en-US" dirty="0"/>
              <a:pPr/>
              <a:t>5/6/2022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867">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90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TextBox 11">
            <a:extLst>
              <a:ext uri="{FF2B5EF4-FFF2-40B4-BE49-F238E27FC236}">
                <a16:creationId xmlns:a16="http://schemas.microsoft.com/office/drawing/2014/main" id="{801D4923-BE2C-49B3-6879-402AB27E22BA}"/>
              </a:ext>
            </a:extLst>
          </p:cNvPr>
          <p:cNvSpPr txBox="1"/>
          <p:nvPr/>
        </p:nvSpPr>
        <p:spPr>
          <a:xfrm>
            <a:off x="-100830" y="109362"/>
            <a:ext cx="36226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latin typeface="Bradley Hand ITC" panose="03070402050302030203" pitchFamily="66" charset="0"/>
              </a:rPr>
              <a:t>Data Bootcamp Final Project Presentation </a:t>
            </a:r>
            <a:endParaRPr lang="en-US" b="1" dirty="0">
              <a:latin typeface="Bradley Hand ITC" panose="03070402050302030203" pitchFamily="66" charset="0"/>
            </a:endParaRPr>
          </a:p>
          <a:p>
            <a:pPr algn="ctr"/>
            <a:r>
              <a:rPr lang="en-GB" b="1" dirty="0">
                <a:latin typeface="Bradley Hand ITC" panose="03070402050302030203" pitchFamily="66" charset="0"/>
              </a:rPr>
              <a:t>Template</a:t>
            </a:r>
            <a:endParaRPr lang="en-US" b="1" dirty="0">
              <a:latin typeface="Bradley Hand ITC" panose="03070402050302030203" pitchFamily="66" charset="0"/>
            </a:endParaRPr>
          </a:p>
        </p:txBody>
      </p:sp>
      <p:pic>
        <p:nvPicPr>
          <p:cNvPr id="16" name="Picture 2" descr="A picture containing text&#10;&#10;Description automatically generated">
            <a:extLst>
              <a:ext uri="{FF2B5EF4-FFF2-40B4-BE49-F238E27FC236}">
                <a16:creationId xmlns:a16="http://schemas.microsoft.com/office/drawing/2014/main" id="{88EC1400-8C4E-0673-E2F7-B0AF1A8DFA3A}"/>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17" name="Picture 4">
            <a:extLst>
              <a:ext uri="{FF2B5EF4-FFF2-40B4-BE49-F238E27FC236}">
                <a16:creationId xmlns:a16="http://schemas.microsoft.com/office/drawing/2014/main" id="{BE8AC729-5E13-5A81-BB59-84F15D3688E5}"/>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8" name="Picture 3">
            <a:extLst>
              <a:ext uri="{FF2B5EF4-FFF2-40B4-BE49-F238E27FC236}">
                <a16:creationId xmlns:a16="http://schemas.microsoft.com/office/drawing/2014/main" id="{5DBE9AF7-32E1-8282-D029-9C3F61B2A113}"/>
              </a:ext>
            </a:extLst>
          </p:cNvPr>
          <p:cNvPicPr>
            <a:picLocks noChangeAspect="1"/>
          </p:cNvPicPr>
          <p:nvPr/>
        </p:nvPicPr>
        <p:blipFill>
          <a:blip r:embed="rId5"/>
          <a:stretch>
            <a:fillRect/>
          </a:stretch>
        </p:blipFill>
        <p:spPr>
          <a:xfrm>
            <a:off x="8466278" y="4688681"/>
            <a:ext cx="641292" cy="458281"/>
          </a:xfrm>
          <a:prstGeom prst="rect">
            <a:avLst/>
          </a:prstGeom>
        </p:spPr>
      </p:pic>
      <p:sp>
        <p:nvSpPr>
          <p:cNvPr id="10" name="TextBox 9">
            <a:extLst>
              <a:ext uri="{FF2B5EF4-FFF2-40B4-BE49-F238E27FC236}">
                <a16:creationId xmlns:a16="http://schemas.microsoft.com/office/drawing/2014/main" id="{8FD0EC1F-0C92-EFC0-F94D-775E301D962B}"/>
              </a:ext>
            </a:extLst>
          </p:cNvPr>
          <p:cNvSpPr txBox="1"/>
          <p:nvPr/>
        </p:nvSpPr>
        <p:spPr>
          <a:xfrm>
            <a:off x="3764756" y="3657599"/>
            <a:ext cx="3557588" cy="307777"/>
          </a:xfrm>
          <a:prstGeom prst="rect">
            <a:avLst/>
          </a:prstGeom>
          <a:noFill/>
        </p:spPr>
        <p:txBody>
          <a:bodyPr wrap="square" rtlCol="0">
            <a:spAutoFit/>
          </a:bodyPr>
          <a:lstStyle/>
          <a:p>
            <a:r>
              <a:rPr lang="en-GB" i="1" dirty="0">
                <a:latin typeface="Abadi" panose="020B0604020202020204" pitchFamily="34" charset="0"/>
              </a:rPr>
              <a:t>By Sophia Brotherson</a:t>
            </a:r>
          </a:p>
        </p:txBody>
      </p:sp>
      <p:sp>
        <p:nvSpPr>
          <p:cNvPr id="11" name="Rectangle 10">
            <a:extLst>
              <a:ext uri="{FF2B5EF4-FFF2-40B4-BE49-F238E27FC236}">
                <a16:creationId xmlns:a16="http://schemas.microsoft.com/office/drawing/2014/main" id="{99B4FDD1-69AB-F041-A2AC-C4712EDAC8E3}"/>
              </a:ext>
            </a:extLst>
          </p:cNvPr>
          <p:cNvSpPr/>
          <p:nvPr/>
        </p:nvSpPr>
        <p:spPr>
          <a:xfrm>
            <a:off x="2060972" y="1221196"/>
            <a:ext cx="5022056" cy="1384995"/>
          </a:xfrm>
          <a:prstGeom prst="rect">
            <a:avLst/>
          </a:prstGeom>
          <a:noFill/>
        </p:spPr>
        <p:txBody>
          <a:bodyPr wrap="square" lIns="91440" tIns="45720" rIns="91440" bIns="45720">
            <a:spAutoFit/>
          </a:bodyPr>
          <a:lstStyle/>
          <a:p>
            <a:pPr algn="ctr"/>
            <a:r>
              <a:rPr lang="en-GB" sz="2800" b="1" cap="none" spc="0" dirty="0">
                <a:ln w="0"/>
                <a:solidFill>
                  <a:schemeClr val="accent2"/>
                </a:solidFill>
                <a:effectLst>
                  <a:reflection blurRad="6350" stA="53000" endA="300" endPos="35500" dir="5400000" sy="-90000" algn="bl" rotWithShape="0"/>
                </a:effectLst>
              </a:rPr>
              <a:t>Factors that impact life expectancy and mortality rate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266324" y="1131097"/>
            <a:ext cx="8520600" cy="3416400"/>
          </a:xfrm>
          <a:prstGeom prst="rect">
            <a:avLst/>
          </a:prstGeom>
        </p:spPr>
        <p:txBody>
          <a:bodyPr spcFirstLastPara="1" wrap="square" lIns="91425" tIns="91425" rIns="91425" bIns="91425" anchor="t" anchorCtr="0">
            <a:normAutofit/>
          </a:bodyPr>
          <a:lstStyle/>
          <a:p>
            <a:pPr marL="342900">
              <a:buFont typeface="Wingdings" panose="05000000000000000000" pitchFamily="2" charset="2"/>
              <a:buChar char="v"/>
            </a:pPr>
            <a:endParaRPr lang="en-GB" dirty="0"/>
          </a:p>
          <a:p>
            <a:pPr marL="285750" lvl="0" indent="-285750" algn="l">
              <a:spcBef>
                <a:spcPts val="0"/>
              </a:spcBef>
              <a:spcAft>
                <a:spcPts val="0"/>
              </a:spcAft>
              <a:buFont typeface="Wingdings" panose="05000000000000000000" pitchFamily="2" charset="2"/>
              <a:buChar char="v"/>
            </a:pPr>
            <a:endParaRPr lang="en-GB" sz="1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800" dirty="0">
                <a:latin typeface="Arial" panose="020B0604020202020204" pitchFamily="34" charset="0"/>
                <a:cs typeface="Arial" panose="020B0604020202020204" pitchFamily="34" charset="0"/>
              </a:rPr>
              <a:t>I am a creative individual who has a degree in Hair and Theatrical Makeup. I have previously completed the XR Bootcamp with Niyo Enterprise to further investigate my creative side with in  technology department. </a:t>
            </a:r>
          </a:p>
          <a:p>
            <a:pPr marL="285750" lvl="0" indent="-285750" algn="l">
              <a:spcBef>
                <a:spcPts val="0"/>
              </a:spcBef>
              <a:spcAft>
                <a:spcPts val="0"/>
              </a:spcAft>
              <a:buFont typeface="Wingdings" panose="05000000000000000000" pitchFamily="2" charset="2"/>
              <a:buChar char="v"/>
            </a:pPr>
            <a:endParaRPr lang="en-GB" sz="1800" dirty="0">
              <a:latin typeface="Arial" panose="020B0604020202020204" pitchFamily="34" charset="0"/>
              <a:cs typeface="Arial" panose="020B0604020202020204" pitchFamily="34" charset="0"/>
            </a:endParaRPr>
          </a:p>
          <a:p>
            <a:pPr marL="285750" lvl="0" indent="-285750" algn="l">
              <a:spcBef>
                <a:spcPts val="0"/>
              </a:spcBef>
              <a:spcAft>
                <a:spcPts val="0"/>
              </a:spcAft>
              <a:buFont typeface="Wingdings" panose="05000000000000000000" pitchFamily="2" charset="2"/>
              <a:buChar char="v"/>
            </a:pPr>
            <a:r>
              <a:rPr lang="en-GB" sz="1800" dirty="0">
                <a:latin typeface="Arial" panose="020B0604020202020204" pitchFamily="34" charset="0"/>
                <a:cs typeface="Arial" panose="020B0604020202020204" pitchFamily="34" charset="0"/>
              </a:rPr>
              <a:t>College : Fine Art  </a:t>
            </a:r>
          </a:p>
          <a:p>
            <a:pPr marL="285750" lvl="0" indent="-285750" algn="l">
              <a:spcBef>
                <a:spcPts val="0"/>
              </a:spcBef>
              <a:spcAft>
                <a:spcPts val="0"/>
              </a:spcAft>
              <a:buFont typeface="Wingdings" panose="05000000000000000000" pitchFamily="2" charset="2"/>
              <a:buChar char="v"/>
            </a:pPr>
            <a:endParaRPr lang="en-GB" sz="1800" dirty="0">
              <a:latin typeface="Arial" panose="020B0604020202020204" pitchFamily="34" charset="0"/>
              <a:cs typeface="Arial" panose="020B0604020202020204" pitchFamily="34" charset="0"/>
            </a:endParaRPr>
          </a:p>
          <a:p>
            <a:pPr marL="285750" lvl="0" indent="-285750" algn="l">
              <a:spcBef>
                <a:spcPts val="0"/>
              </a:spcBef>
              <a:spcAft>
                <a:spcPts val="0"/>
              </a:spcAft>
              <a:buFont typeface="Wingdings" panose="05000000000000000000" pitchFamily="2" charset="2"/>
              <a:buChar char="v"/>
            </a:pPr>
            <a:r>
              <a:rPr lang="en-GB" sz="1800" dirty="0">
                <a:latin typeface="Arial" panose="020B0604020202020204" pitchFamily="34" charset="0"/>
                <a:cs typeface="Arial" panose="020B0604020202020204" pitchFamily="34" charset="0"/>
              </a:rPr>
              <a:t>University: Hair and Theatrical Makeup</a:t>
            </a:r>
            <a:endParaRPr sz="1800" dirty="0">
              <a:latin typeface="Arial" panose="020B0604020202020204" pitchFamily="34" charset="0"/>
              <a:cs typeface="Arial" panose="020B0604020202020204" pitchFamily="34" charset="0"/>
            </a:endParaRPr>
          </a:p>
          <a:p>
            <a:pPr marL="285750" lvl="0" indent="-285750" algn="l" rtl="0">
              <a:spcBef>
                <a:spcPts val="1200"/>
              </a:spcBef>
              <a:spcAft>
                <a:spcPts val="1200"/>
              </a:spcAft>
              <a:buFont typeface="Wingdings" panose="05000000000000000000" pitchFamily="2" charset="2"/>
              <a:buChar char="v"/>
            </a:pPr>
            <a:r>
              <a:rPr lang="en-GB" sz="1800" dirty="0">
                <a:latin typeface="Arial" panose="020B0604020202020204" pitchFamily="34" charset="0"/>
                <a:cs typeface="Arial" panose="020B0604020202020204" pitchFamily="34" charset="0"/>
              </a:rPr>
              <a:t>Experience: Customer service/ Administration/ Beauty Ambassador</a:t>
            </a:r>
          </a:p>
        </p:txBody>
      </p:sp>
      <p:pic>
        <p:nvPicPr>
          <p:cNvPr id="5" name="Picture 2" descr="A picture containing text&#10;&#10;Description automatically generated">
            <a:extLst>
              <a:ext uri="{FF2B5EF4-FFF2-40B4-BE49-F238E27FC236}">
                <a16:creationId xmlns:a16="http://schemas.microsoft.com/office/drawing/2014/main" id="{0EECBFC2-97C6-2718-74DD-79B4E53A680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7" name="Picture 4">
            <a:extLst>
              <a:ext uri="{FF2B5EF4-FFF2-40B4-BE49-F238E27FC236}">
                <a16:creationId xmlns:a16="http://schemas.microsoft.com/office/drawing/2014/main" id="{DFFB9CB0-4BC1-574B-98AA-AAA617CE8CD2}"/>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9" name="Picture 3">
            <a:extLst>
              <a:ext uri="{FF2B5EF4-FFF2-40B4-BE49-F238E27FC236}">
                <a16:creationId xmlns:a16="http://schemas.microsoft.com/office/drawing/2014/main" id="{B16EDEF4-EAF2-7196-5869-C64DA082DEE4}"/>
              </a:ext>
            </a:extLst>
          </p:cNvPr>
          <p:cNvPicPr>
            <a:picLocks noChangeAspect="1"/>
          </p:cNvPicPr>
          <p:nvPr/>
        </p:nvPicPr>
        <p:blipFill>
          <a:blip r:embed="rId5"/>
          <a:stretch>
            <a:fillRect/>
          </a:stretch>
        </p:blipFill>
        <p:spPr>
          <a:xfrm>
            <a:off x="8466278" y="4688681"/>
            <a:ext cx="641292" cy="458281"/>
          </a:xfrm>
          <a:prstGeom prst="rect">
            <a:avLst/>
          </a:prstGeom>
        </p:spPr>
      </p:pic>
      <p:sp>
        <p:nvSpPr>
          <p:cNvPr id="3" name="Title 2">
            <a:extLst>
              <a:ext uri="{FF2B5EF4-FFF2-40B4-BE49-F238E27FC236}">
                <a16:creationId xmlns:a16="http://schemas.microsoft.com/office/drawing/2014/main" id="{7CE72529-397C-F777-CC23-D0134644D6A1}"/>
              </a:ext>
            </a:extLst>
          </p:cNvPr>
          <p:cNvSpPr>
            <a:spLocks noGrp="1"/>
          </p:cNvSpPr>
          <p:nvPr>
            <p:ph type="title"/>
          </p:nvPr>
        </p:nvSpPr>
        <p:spPr>
          <a:xfrm>
            <a:off x="146782" y="309653"/>
            <a:ext cx="8520600" cy="572700"/>
          </a:xfrm>
        </p:spPr>
        <p:txBody>
          <a:bodyPr>
            <a:normAutofit/>
          </a:bodyPr>
          <a:lstStyle/>
          <a:p>
            <a:pPr algn="ctr"/>
            <a:r>
              <a:rPr lang="en-GB" sz="2400" b="1" dirty="0">
                <a:solidFill>
                  <a:srgbClr val="0070C0"/>
                </a:solidFill>
              </a:rPr>
              <a:t>About me </a:t>
            </a:r>
          </a:p>
        </p:txBody>
      </p:sp>
    </p:spTree>
    <p:extLst>
      <p:ext uri="{BB962C8B-B14F-4D97-AF65-F5344CB8AC3E}">
        <p14:creationId xmlns:p14="http://schemas.microsoft.com/office/powerpoint/2010/main" val="10751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00062" y="29623"/>
            <a:ext cx="8332237" cy="1003046"/>
          </a:xfrm>
          <a:prstGeom prst="rect">
            <a:avLst/>
          </a:prstGeom>
        </p:spPr>
        <p:txBody>
          <a:bodyPr spcFirstLastPara="1" vert="horz" wrap="square" lIns="91425" tIns="91425" rIns="91425" bIns="91425" rtlCol="0" anchor="t" anchorCtr="0">
            <a:noAutofit/>
          </a:bodyPr>
          <a:lstStyle/>
          <a:p>
            <a:r>
              <a:rPr lang="en-GB" sz="2400" dirty="0">
                <a:solidFill>
                  <a:srgbClr val="0070C0"/>
                </a:solidFill>
                <a:ea typeface="+mj-lt"/>
                <a:cs typeface="+mj-lt"/>
              </a:rPr>
              <a:t>Why did you choose to learn Data Analytics, and what role would you like to work in following what you've learned? </a:t>
            </a:r>
            <a:endParaRPr lang="en-US" sz="2400" dirty="0">
              <a:solidFill>
                <a:srgbClr val="0070C0"/>
              </a:solidFill>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Courier New" panose="02070309020205020404" pitchFamily="49" charset="0"/>
              <a:buChar char="o"/>
            </a:pPr>
            <a:r>
              <a:rPr lang="en-GB" dirty="0"/>
              <a:t>I am fascinated with the idea of using data manipulation to discover current issues but also the cause, which can have a huge impact on the growth of a business or even an individuals life style.</a:t>
            </a:r>
          </a:p>
          <a:p>
            <a:pPr marL="342900" lvl="0" algn="l" rtl="0">
              <a:spcBef>
                <a:spcPts val="0"/>
              </a:spcBef>
              <a:spcAft>
                <a:spcPts val="1200"/>
              </a:spcAft>
              <a:buFont typeface="Courier New" panose="02070309020205020404" pitchFamily="49" charset="0"/>
              <a:buChar char="o"/>
            </a:pPr>
            <a:r>
              <a:rPr lang="en-GB" dirty="0"/>
              <a:t>Being able to help resolve issues promptly is a valuable skill that will save a lot of time and money overall.</a:t>
            </a:r>
          </a:p>
          <a:p>
            <a:pPr marL="342900" lvl="0" algn="l" rtl="0">
              <a:spcBef>
                <a:spcPts val="0"/>
              </a:spcBef>
              <a:spcAft>
                <a:spcPts val="1200"/>
              </a:spcAft>
              <a:buFont typeface="Courier New" panose="02070309020205020404" pitchFamily="49" charset="0"/>
              <a:buChar char="o"/>
            </a:pPr>
            <a:r>
              <a:rPr lang="en-GB" dirty="0"/>
              <a:t>This also has broadened my knowledge further as I am learning about different industries and how they work to navigate current issues.</a:t>
            </a:r>
          </a:p>
          <a:p>
            <a:pPr marL="342900" lvl="0" algn="l" rtl="0">
              <a:spcBef>
                <a:spcPts val="0"/>
              </a:spcBef>
              <a:spcAft>
                <a:spcPts val="1200"/>
              </a:spcAft>
              <a:buFont typeface="Courier New" panose="02070309020205020404" pitchFamily="49" charset="0"/>
              <a:buChar char="o"/>
            </a:pPr>
            <a:r>
              <a:rPr lang="en-GB" dirty="0"/>
              <a:t>As I am currently working for a healthcare company I would ideally like to work as a data analyst in health care.</a:t>
            </a:r>
          </a:p>
          <a:p>
            <a:pPr marL="0" lvl="0" indent="0" algn="l" rtl="0">
              <a:spcBef>
                <a:spcPts val="0"/>
              </a:spcBef>
              <a:spcAft>
                <a:spcPts val="1200"/>
              </a:spcAft>
              <a:buNone/>
            </a:pPr>
            <a:endParaRPr lang="en-GB" dirty="0"/>
          </a:p>
        </p:txBody>
      </p:sp>
      <p:pic>
        <p:nvPicPr>
          <p:cNvPr id="7" name="Picture 2" descr="A picture containing text&#10;&#10;Description automatically generated">
            <a:extLst>
              <a:ext uri="{FF2B5EF4-FFF2-40B4-BE49-F238E27FC236}">
                <a16:creationId xmlns:a16="http://schemas.microsoft.com/office/drawing/2014/main" id="{7DAC6FBE-34A0-EF87-91E8-D7DC9439F7E9}"/>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A2F4AE11-A0CF-8B91-A6C7-4DC69C09276A}"/>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6DFFB4AD-F567-E39F-490C-1B37421A1118}"/>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rgbClr val="0070C0"/>
                </a:solidFill>
              </a:rPr>
              <a:t>About your project </a:t>
            </a:r>
            <a:endParaRPr sz="2400" b="1" dirty="0">
              <a:solidFill>
                <a:srgbClr val="0070C0"/>
              </a:solidFill>
            </a:endParaRPr>
          </a:p>
        </p:txBody>
      </p:sp>
      <p:sp>
        <p:nvSpPr>
          <p:cNvPr id="79" name="Google Shape;79;p17"/>
          <p:cNvSpPr txBox="1">
            <a:spLocks noGrp="1"/>
          </p:cNvSpPr>
          <p:nvPr>
            <p:ph type="body" idx="1"/>
          </p:nvPr>
        </p:nvSpPr>
        <p:spPr>
          <a:xfrm>
            <a:off x="311700" y="1169120"/>
            <a:ext cx="8520600" cy="3416400"/>
          </a:xfrm>
          <a:prstGeom prst="rect">
            <a:avLst/>
          </a:prstGeom>
        </p:spPr>
        <p:txBody>
          <a:bodyPr spcFirstLastPara="1" wrap="square" lIns="91425" tIns="91425" rIns="91425" bIns="91425" anchor="t" anchorCtr="0">
            <a:normAutofit lnSpcReduction="10000"/>
          </a:bodyPr>
          <a:lstStyle/>
          <a:p>
            <a:pPr marL="0" indent="0">
              <a:buNone/>
            </a:pPr>
            <a:endParaRPr lang="en-GB" dirty="0"/>
          </a:p>
          <a:p>
            <a:pPr marL="0" indent="0">
              <a:buNone/>
            </a:pPr>
            <a:r>
              <a:rPr lang="en-GB" dirty="0"/>
              <a:t>The objective of my project is to discover main factors and causes that has led to a decline in life expectancy and the cause of high mortality rates: (Deaths).</a:t>
            </a:r>
          </a:p>
          <a:p>
            <a:pPr marL="0" indent="0">
              <a:buNone/>
            </a:pPr>
            <a:endParaRPr lang="en-GB" dirty="0"/>
          </a:p>
          <a:p>
            <a:pPr marL="0" indent="0">
              <a:buNone/>
            </a:pPr>
            <a:r>
              <a:rPr lang="en-GB" dirty="0"/>
              <a:t>The main focus was to determine which country had the highest amount of deaths specifically adult mortality, as the highest percentage of deaths where adults.</a:t>
            </a:r>
          </a:p>
          <a:p>
            <a:pPr marL="0" indent="0">
              <a:buNone/>
            </a:pPr>
            <a:endParaRPr lang="en-GB" dirty="0"/>
          </a:p>
          <a:p>
            <a:pPr marL="0" indent="0">
              <a:buNone/>
            </a:pPr>
            <a:r>
              <a:rPr lang="en-GB" dirty="0">
                <a:cs typeface="Calibri"/>
              </a:rPr>
              <a:t>To determine the main cause of this, I compared the country with the least amount of deaths against the country with the most amount of deaths, which clarified how life expectancy and mortality rate can continue to improve in the future.</a:t>
            </a:r>
          </a:p>
          <a:p>
            <a:pPr marL="0" indent="0">
              <a:buNone/>
            </a:pPr>
            <a:endParaRPr dirty="0">
              <a:cs typeface="Calibri"/>
            </a:endParaRPr>
          </a:p>
          <a:p>
            <a:pPr marL="0" lvl="0" indent="0" algn="l" rtl="0">
              <a:spcBef>
                <a:spcPts val="1200"/>
              </a:spcBef>
              <a:spcAft>
                <a:spcPts val="1200"/>
              </a:spcAft>
              <a:buNone/>
            </a:pPr>
            <a:endParaRPr dirty="0"/>
          </a:p>
        </p:txBody>
      </p:sp>
      <p:pic>
        <p:nvPicPr>
          <p:cNvPr id="7" name="Picture 2" descr="A picture containing text&#10;&#10;Description automatically generated">
            <a:extLst>
              <a:ext uri="{FF2B5EF4-FFF2-40B4-BE49-F238E27FC236}">
                <a16:creationId xmlns:a16="http://schemas.microsoft.com/office/drawing/2014/main" id="{B18EDFB4-BD3B-2B4E-CE10-C409124C639E}"/>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745F6FF0-7C03-C9EC-B88C-38507C8B4C4E}"/>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E680EF12-A01B-5AF2-D01D-E5326E5A9F22}"/>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r>
              <a:rPr lang="en-GB" sz="2400" b="1" dirty="0">
                <a:solidFill>
                  <a:srgbClr val="0070C0"/>
                </a:solidFill>
                <a:ea typeface="+mj-lt"/>
                <a:cs typeface="+mj-lt"/>
              </a:rPr>
              <a:t>       How did you apply what you have learnt in the Bootcamp? </a:t>
            </a:r>
            <a:endParaRPr lang="en-US" sz="2400" b="1" dirty="0">
              <a:solidFill>
                <a:srgbClr val="0070C0"/>
              </a:solidFill>
            </a:endParaRPr>
          </a:p>
        </p:txBody>
      </p:sp>
      <p:sp>
        <p:nvSpPr>
          <p:cNvPr id="85" name="Google Shape;85;p18"/>
          <p:cNvSpPr txBox="1">
            <a:spLocks noGrp="1"/>
          </p:cNvSpPr>
          <p:nvPr>
            <p:ph type="body" idx="1"/>
          </p:nvPr>
        </p:nvSpPr>
        <p:spPr>
          <a:xfrm>
            <a:off x="311700" y="104879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lang="en-GB" b="1" dirty="0"/>
          </a:p>
          <a:p>
            <a:pPr marL="0" indent="0">
              <a:spcAft>
                <a:spcPts val="1200"/>
              </a:spcAft>
              <a:buNone/>
            </a:pPr>
            <a:r>
              <a:rPr lang="en-GB" b="1" dirty="0"/>
              <a:t>Excel: </a:t>
            </a:r>
            <a:r>
              <a:rPr lang="en-GB" dirty="0"/>
              <a:t>For data cleansing, via removing duplicates, filling in blanks and  formatting text correctly.</a:t>
            </a:r>
            <a:endParaRPr lang="en-GB" b="1" dirty="0"/>
          </a:p>
          <a:p>
            <a:pPr marL="0" indent="0">
              <a:spcAft>
                <a:spcPts val="1200"/>
              </a:spcAft>
              <a:buNone/>
            </a:pPr>
            <a:r>
              <a:rPr lang="en-GB" b="1" dirty="0"/>
              <a:t>SQL : </a:t>
            </a:r>
            <a:r>
              <a:rPr lang="en-GB" dirty="0"/>
              <a:t>To draw out main factors about the Life expectancy WHO data, which has brought to light </a:t>
            </a:r>
            <a:r>
              <a:rPr lang="en-GB" dirty="0" err="1"/>
              <a:t>Lestho</a:t>
            </a:r>
            <a:r>
              <a:rPr lang="en-GB" dirty="0"/>
              <a:t> as the country with the highest mortality rate. From this stage further questions formed from this data to find the route of the cause.</a:t>
            </a:r>
          </a:p>
          <a:p>
            <a:pPr marL="0" indent="0">
              <a:spcAft>
                <a:spcPts val="1200"/>
              </a:spcAft>
              <a:buNone/>
            </a:pPr>
            <a:r>
              <a:rPr lang="en-GB" b="1" dirty="0"/>
              <a:t>Power BI</a:t>
            </a:r>
            <a:r>
              <a:rPr lang="en-GB" dirty="0"/>
              <a:t>: Combining data extracted from excel and SQL I used various visualisations, such as bar charts pie charts and line graphs, to clearly display the relationships between multiple factors.</a:t>
            </a:r>
          </a:p>
        </p:txBody>
      </p:sp>
      <p:pic>
        <p:nvPicPr>
          <p:cNvPr id="7" name="Picture 2" descr="A picture containing text&#10;&#10;Description automatically generated">
            <a:extLst>
              <a:ext uri="{FF2B5EF4-FFF2-40B4-BE49-F238E27FC236}">
                <a16:creationId xmlns:a16="http://schemas.microsoft.com/office/drawing/2014/main" id="{97C158F0-556A-F9A5-BAAD-D1210098D694}"/>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E720999F-4B5C-2F63-5863-80D1D834DAEF}"/>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B16CC9CA-8D0F-57C0-77AC-9D4E2351A5F1}"/>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66324" y="4005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rgbClr val="0070C0"/>
                </a:solidFill>
              </a:rPr>
              <a:t>Show us your findings</a:t>
            </a:r>
            <a:endParaRPr sz="2400" b="1" dirty="0">
              <a:solidFill>
                <a:srgbClr val="0070C0"/>
              </a:solidFill>
            </a:endParaRPr>
          </a:p>
        </p:txBody>
      </p:sp>
      <p:pic>
        <p:nvPicPr>
          <p:cNvPr id="7" name="Picture 2" descr="A picture containing text&#10;&#10;Description automatically generated">
            <a:extLst>
              <a:ext uri="{FF2B5EF4-FFF2-40B4-BE49-F238E27FC236}">
                <a16:creationId xmlns:a16="http://schemas.microsoft.com/office/drawing/2014/main" id="{83FEB9F3-45D0-5A87-396C-5B21527F5B2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86FCFD1B-BE66-FD74-1DAA-A2113E56DD00}"/>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ADA805DE-F47F-273F-BC23-0C25CB36A36F}"/>
              </a:ext>
            </a:extLst>
          </p:cNvPr>
          <p:cNvPicPr>
            <a:picLocks noChangeAspect="1"/>
          </p:cNvPicPr>
          <p:nvPr/>
        </p:nvPicPr>
        <p:blipFill>
          <a:blip r:embed="rId5"/>
          <a:stretch>
            <a:fillRect/>
          </a:stretch>
        </p:blipFill>
        <p:spPr>
          <a:xfrm>
            <a:off x="8466278" y="4688681"/>
            <a:ext cx="641292" cy="458281"/>
          </a:xfrm>
          <a:prstGeom prst="rect">
            <a:avLst/>
          </a:prstGeom>
        </p:spPr>
      </p:pic>
      <p:pic>
        <p:nvPicPr>
          <p:cNvPr id="5" name="Picture 4">
            <a:extLst>
              <a:ext uri="{FF2B5EF4-FFF2-40B4-BE49-F238E27FC236}">
                <a16:creationId xmlns:a16="http://schemas.microsoft.com/office/drawing/2014/main" id="{D4B384F3-3B93-DF49-24E7-1E719D101FEE}"/>
              </a:ext>
            </a:extLst>
          </p:cNvPr>
          <p:cNvPicPr>
            <a:picLocks noChangeAspect="1"/>
          </p:cNvPicPr>
          <p:nvPr/>
        </p:nvPicPr>
        <p:blipFill rotWithShape="1">
          <a:blip r:embed="rId6"/>
          <a:srcRect l="2656" t="13611" r="36249" b="25694"/>
          <a:stretch/>
        </p:blipFill>
        <p:spPr>
          <a:xfrm>
            <a:off x="1028924" y="591796"/>
            <a:ext cx="7086151" cy="39599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6E433F-4C6D-E781-DED2-3F46B4E1C4D6}"/>
              </a:ext>
            </a:extLst>
          </p:cNvPr>
          <p:cNvPicPr>
            <a:picLocks noChangeAspect="1"/>
          </p:cNvPicPr>
          <p:nvPr/>
        </p:nvPicPr>
        <p:blipFill rotWithShape="1">
          <a:blip r:embed="rId2"/>
          <a:srcRect l="3408" t="13056" r="36486" b="25694"/>
          <a:stretch/>
        </p:blipFill>
        <p:spPr>
          <a:xfrm>
            <a:off x="648768" y="73654"/>
            <a:ext cx="7846463" cy="4497578"/>
          </a:xfrm>
          <a:prstGeom prst="rect">
            <a:avLst/>
          </a:prstGeom>
        </p:spPr>
      </p:pic>
    </p:spTree>
    <p:extLst>
      <p:ext uri="{BB962C8B-B14F-4D97-AF65-F5344CB8AC3E}">
        <p14:creationId xmlns:p14="http://schemas.microsoft.com/office/powerpoint/2010/main" val="233394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rgbClr val="0070C0"/>
                </a:solidFill>
              </a:rPr>
              <a:t>Top 3 Things you have learnt on the bootcamp</a:t>
            </a:r>
            <a:endParaRPr lang="en-US" sz="2400" b="1" dirty="0">
              <a:solidFill>
                <a:srgbClr val="0070C0"/>
              </a:solidFill>
              <a:cs typeface="Calibri Light"/>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endParaRPr lang="en-GB" dirty="0"/>
          </a:p>
          <a:p>
            <a:pPr marL="0" lvl="0" indent="0" algn="l">
              <a:spcBef>
                <a:spcPts val="0"/>
              </a:spcBef>
              <a:spcAft>
                <a:spcPts val="0"/>
              </a:spcAft>
              <a:buNone/>
            </a:pPr>
            <a:r>
              <a:rPr lang="en-GB" b="1" dirty="0"/>
              <a:t>Educationally: </a:t>
            </a:r>
            <a:r>
              <a:rPr lang="en-GB" dirty="0"/>
              <a:t>How to code in Python and SQL as well as using excel to draw out main factors about data. Also the skills of understanding and analysis data and how to draw out important data based of the problem that is required to be solved.</a:t>
            </a:r>
            <a:endParaRPr dirty="0">
              <a:cs typeface="Calibri"/>
            </a:endParaRPr>
          </a:p>
          <a:p>
            <a:pPr marL="0" indent="0">
              <a:spcBef>
                <a:spcPts val="1200"/>
              </a:spcBef>
              <a:buNone/>
            </a:pPr>
            <a:r>
              <a:rPr lang="en-GB" b="1" dirty="0"/>
              <a:t>Personally: </a:t>
            </a:r>
            <a:r>
              <a:rPr lang="en-GB" dirty="0"/>
              <a:t>I have learnt to be more of a critical thinker and pay attention to detail, as this will help overall with performing my best.</a:t>
            </a:r>
            <a:endParaRPr dirty="0"/>
          </a:p>
          <a:p>
            <a:pPr marL="0" lvl="0" indent="0" algn="l" rtl="0">
              <a:spcBef>
                <a:spcPts val="1200"/>
              </a:spcBef>
              <a:spcAft>
                <a:spcPts val="1200"/>
              </a:spcAft>
              <a:buNone/>
            </a:pPr>
            <a:r>
              <a:rPr lang="en-GB" b="1" dirty="0"/>
              <a:t>Career Wise: </a:t>
            </a:r>
            <a:r>
              <a:rPr lang="en-GB" dirty="0"/>
              <a:t>I have found a keen interest in becoming a data analysis as I love discovering the reasoning behind situations, or the cause of an issue.</a:t>
            </a:r>
            <a:endParaRPr dirty="0"/>
          </a:p>
        </p:txBody>
      </p:sp>
      <p:pic>
        <p:nvPicPr>
          <p:cNvPr id="2" name="Picture 2" descr="A picture containing text&#10;&#10;Description automatically generated">
            <a:extLst>
              <a:ext uri="{FF2B5EF4-FFF2-40B4-BE49-F238E27FC236}">
                <a16:creationId xmlns:a16="http://schemas.microsoft.com/office/drawing/2014/main" id="{30C11DF3-6596-4C1A-131B-26F5A9D751AD}"/>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3" name="Picture 4">
            <a:extLst>
              <a:ext uri="{FF2B5EF4-FFF2-40B4-BE49-F238E27FC236}">
                <a16:creationId xmlns:a16="http://schemas.microsoft.com/office/drawing/2014/main" id="{48ED86C5-5C1B-6126-7CC2-D213E9C12C8D}"/>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5" name="Picture 3">
            <a:extLst>
              <a:ext uri="{FF2B5EF4-FFF2-40B4-BE49-F238E27FC236}">
                <a16:creationId xmlns:a16="http://schemas.microsoft.com/office/drawing/2014/main" id="{940B5BCA-5446-843E-9983-B66FC74FEDC4}"/>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539</Words>
  <Application>Microsoft Office PowerPoint</Application>
  <PresentationFormat>On-screen Show (16:9)</PresentationFormat>
  <Paragraphs>36</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Abadi</vt:lpstr>
      <vt:lpstr>Arial</vt:lpstr>
      <vt:lpstr>Bradley Hand ITC</vt:lpstr>
      <vt:lpstr>Calibri</vt:lpstr>
      <vt:lpstr>Calibri Light</vt:lpstr>
      <vt:lpstr>Courier New</vt:lpstr>
      <vt:lpstr>Wingdings</vt:lpstr>
      <vt:lpstr>Retrospect</vt:lpstr>
      <vt:lpstr>PowerPoint Presentation</vt:lpstr>
      <vt:lpstr>About me </vt:lpstr>
      <vt:lpstr>Why did you choose to learn Data Analytics, and what role would you like to work in following what you've learned? </vt:lpstr>
      <vt:lpstr>About your project </vt:lpstr>
      <vt:lpstr>       How did you apply what you have learnt in the Bootcamp? </vt:lpstr>
      <vt:lpstr>Show us your findings</vt:lpstr>
      <vt:lpstr>PowerPoint Presentation</vt:lpstr>
      <vt:lpstr>Top 3 Things you have learnt on the bootcamp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Final Project Presentation  Template</dc:title>
  <dc:creator>john</dc:creator>
  <cp:lastModifiedBy>sophia brotherson</cp:lastModifiedBy>
  <cp:revision>8</cp:revision>
  <dcterms:modified xsi:type="dcterms:W3CDTF">2022-05-06T14:56:27Z</dcterms:modified>
</cp:coreProperties>
</file>