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258" r:id="rId3"/>
    <p:sldId id="259" r:id="rId4"/>
    <p:sldId id="260"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22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852F5-9B76-461D-9365-DEDD734F794B}" type="datetimeFigureOut">
              <a:rPr lang="it-IT" smtClean="0"/>
              <a:t>28/01/2020</a:t>
            </a:fld>
            <a:endParaRPr lang="it-IT"/>
          </a:p>
        </p:txBody>
      </p:sp>
      <p:sp>
        <p:nvSpPr>
          <p:cNvPr id="4" name="Segnaposto immagine diapositiva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DB6F8-C954-443C-B9C2-F2C444C3D67B}" type="slidenum">
              <a:rPr lang="it-IT" smtClean="0"/>
              <a:t>‹#›</a:t>
            </a:fld>
            <a:endParaRPr lang="it-IT"/>
          </a:p>
        </p:txBody>
      </p:sp>
    </p:spTree>
    <p:extLst>
      <p:ext uri="{BB962C8B-B14F-4D97-AF65-F5344CB8AC3E}">
        <p14:creationId xmlns:p14="http://schemas.microsoft.com/office/powerpoint/2010/main" val="12793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30/01/2020</a:t>
            </a:r>
            <a:endParaRPr lang="it-IT"/>
          </a:p>
        </p:txBody>
      </p:sp>
      <p:sp>
        <p:nvSpPr>
          <p:cNvPr id="5" name="Footer Placeholder 4"/>
          <p:cNvSpPr>
            <a:spLocks noGrp="1"/>
          </p:cNvSpPr>
          <p:nvPr>
            <p:ph type="ftr" sz="quarter" idx="11"/>
          </p:nvPr>
        </p:nvSpPr>
        <p:spPr/>
        <p:txBody>
          <a:bodyPr/>
          <a:lstStyle/>
          <a:p>
            <a:r>
              <a:rPr lang="it-IT"/>
              <a:t>Roberto Masocco - Ing. dell'Automazione</a:t>
            </a:r>
          </a:p>
        </p:txBody>
      </p:sp>
      <p:sp>
        <p:nvSpPr>
          <p:cNvPr id="6" name="Slide Number Placeholder 5"/>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368084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30/01/2020</a:t>
            </a:r>
            <a:endParaRPr lang="it-IT"/>
          </a:p>
        </p:txBody>
      </p:sp>
      <p:sp>
        <p:nvSpPr>
          <p:cNvPr id="5" name="Footer Placeholder 4"/>
          <p:cNvSpPr>
            <a:spLocks noGrp="1"/>
          </p:cNvSpPr>
          <p:nvPr>
            <p:ph type="ftr" sz="quarter" idx="11"/>
          </p:nvPr>
        </p:nvSpPr>
        <p:spPr/>
        <p:txBody>
          <a:bodyPr/>
          <a:lstStyle/>
          <a:p>
            <a:r>
              <a:rPr lang="it-IT"/>
              <a:t>Roberto Masocco - Ing. dell'Automazione</a:t>
            </a:r>
          </a:p>
        </p:txBody>
      </p:sp>
      <p:sp>
        <p:nvSpPr>
          <p:cNvPr id="6" name="Slide Number Placeholder 5"/>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180536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30/01/2020</a:t>
            </a:r>
            <a:endParaRPr lang="it-IT"/>
          </a:p>
        </p:txBody>
      </p:sp>
      <p:sp>
        <p:nvSpPr>
          <p:cNvPr id="5" name="Footer Placeholder 4"/>
          <p:cNvSpPr>
            <a:spLocks noGrp="1"/>
          </p:cNvSpPr>
          <p:nvPr>
            <p:ph type="ftr" sz="quarter" idx="11"/>
          </p:nvPr>
        </p:nvSpPr>
        <p:spPr/>
        <p:txBody>
          <a:bodyPr/>
          <a:lstStyle/>
          <a:p>
            <a:r>
              <a:rPr lang="it-IT"/>
              <a:t>Roberto Masocco - Ing. dell'Automazione</a:t>
            </a:r>
          </a:p>
        </p:txBody>
      </p:sp>
      <p:sp>
        <p:nvSpPr>
          <p:cNvPr id="6" name="Slide Number Placeholder 5"/>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364345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30/01/2020</a:t>
            </a:r>
            <a:endParaRPr lang="it-IT"/>
          </a:p>
        </p:txBody>
      </p:sp>
      <p:sp>
        <p:nvSpPr>
          <p:cNvPr id="5" name="Footer Placeholder 4"/>
          <p:cNvSpPr>
            <a:spLocks noGrp="1"/>
          </p:cNvSpPr>
          <p:nvPr>
            <p:ph type="ftr" sz="quarter" idx="11"/>
          </p:nvPr>
        </p:nvSpPr>
        <p:spPr/>
        <p:txBody>
          <a:bodyPr/>
          <a:lstStyle/>
          <a:p>
            <a:r>
              <a:rPr lang="it-IT"/>
              <a:t>Roberto Masocco - Ing. dell'Automazione</a:t>
            </a:r>
          </a:p>
        </p:txBody>
      </p:sp>
      <p:sp>
        <p:nvSpPr>
          <p:cNvPr id="6" name="Slide Number Placeholder 5"/>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67563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r>
              <a:rPr lang="en-US"/>
              <a:t>30/01/2020</a:t>
            </a:r>
            <a:endParaRPr lang="it-IT"/>
          </a:p>
        </p:txBody>
      </p:sp>
      <p:sp>
        <p:nvSpPr>
          <p:cNvPr id="5" name="Footer Placeholder 4"/>
          <p:cNvSpPr>
            <a:spLocks noGrp="1"/>
          </p:cNvSpPr>
          <p:nvPr>
            <p:ph type="ftr" sz="quarter" idx="11"/>
          </p:nvPr>
        </p:nvSpPr>
        <p:spPr/>
        <p:txBody>
          <a:bodyPr/>
          <a:lstStyle/>
          <a:p>
            <a:r>
              <a:rPr lang="it-IT"/>
              <a:t>Roberto Masocco - Ing. dell'Automazione</a:t>
            </a:r>
          </a:p>
        </p:txBody>
      </p:sp>
      <p:sp>
        <p:nvSpPr>
          <p:cNvPr id="6" name="Slide Number Placeholder 5"/>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69851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r>
              <a:rPr lang="en-US"/>
              <a:t>30/01/2020</a:t>
            </a:r>
            <a:endParaRPr lang="it-IT"/>
          </a:p>
        </p:txBody>
      </p:sp>
      <p:sp>
        <p:nvSpPr>
          <p:cNvPr id="6" name="Footer Placeholder 5"/>
          <p:cNvSpPr>
            <a:spLocks noGrp="1"/>
          </p:cNvSpPr>
          <p:nvPr>
            <p:ph type="ftr" sz="quarter" idx="11"/>
          </p:nvPr>
        </p:nvSpPr>
        <p:spPr/>
        <p:txBody>
          <a:bodyPr/>
          <a:lstStyle/>
          <a:p>
            <a:r>
              <a:rPr lang="it-IT"/>
              <a:t>Roberto Masocco - Ing. dell'Automazione</a:t>
            </a:r>
          </a:p>
        </p:txBody>
      </p:sp>
      <p:sp>
        <p:nvSpPr>
          <p:cNvPr id="7" name="Slide Number Placeholder 6"/>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386669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472381" y="3618442"/>
            <a:ext cx="2901255" cy="532218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3471863" y="3618442"/>
            <a:ext cx="2915543" cy="532218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30/01/2020</a:t>
            </a:r>
            <a:endParaRPr lang="it-IT"/>
          </a:p>
        </p:txBody>
      </p:sp>
      <p:sp>
        <p:nvSpPr>
          <p:cNvPr id="8" name="Footer Placeholder 7"/>
          <p:cNvSpPr>
            <a:spLocks noGrp="1"/>
          </p:cNvSpPr>
          <p:nvPr>
            <p:ph type="ftr" sz="quarter" idx="11"/>
          </p:nvPr>
        </p:nvSpPr>
        <p:spPr/>
        <p:txBody>
          <a:bodyPr/>
          <a:lstStyle/>
          <a:p>
            <a:r>
              <a:rPr lang="it-IT"/>
              <a:t>Roberto Masocco - Ing. dell'Automazione</a:t>
            </a:r>
          </a:p>
        </p:txBody>
      </p:sp>
      <p:sp>
        <p:nvSpPr>
          <p:cNvPr id="9" name="Slide Number Placeholder 8"/>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1336456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r>
              <a:rPr lang="en-US"/>
              <a:t>30/01/2020</a:t>
            </a:r>
            <a:endParaRPr lang="it-IT"/>
          </a:p>
        </p:txBody>
      </p:sp>
      <p:sp>
        <p:nvSpPr>
          <p:cNvPr id="4" name="Footer Placeholder 3"/>
          <p:cNvSpPr>
            <a:spLocks noGrp="1"/>
          </p:cNvSpPr>
          <p:nvPr>
            <p:ph type="ftr" sz="quarter" idx="11"/>
          </p:nvPr>
        </p:nvSpPr>
        <p:spPr/>
        <p:txBody>
          <a:bodyPr/>
          <a:lstStyle/>
          <a:p>
            <a:r>
              <a:rPr lang="it-IT"/>
              <a:t>Roberto Masocco - Ing. dell'Automazione</a:t>
            </a:r>
          </a:p>
        </p:txBody>
      </p:sp>
      <p:sp>
        <p:nvSpPr>
          <p:cNvPr id="5" name="Slide Number Placeholder 4"/>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106707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30/01/2020</a:t>
            </a:r>
            <a:endParaRPr lang="it-IT"/>
          </a:p>
        </p:txBody>
      </p:sp>
      <p:sp>
        <p:nvSpPr>
          <p:cNvPr id="3" name="Footer Placeholder 2"/>
          <p:cNvSpPr>
            <a:spLocks noGrp="1"/>
          </p:cNvSpPr>
          <p:nvPr>
            <p:ph type="ftr" sz="quarter" idx="11"/>
          </p:nvPr>
        </p:nvSpPr>
        <p:spPr/>
        <p:txBody>
          <a:bodyPr/>
          <a:lstStyle/>
          <a:p>
            <a:r>
              <a:rPr lang="it-IT"/>
              <a:t>Roberto Masocco - Ing. dell'Automazione</a:t>
            </a:r>
          </a:p>
        </p:txBody>
      </p:sp>
      <p:sp>
        <p:nvSpPr>
          <p:cNvPr id="4" name="Slide Number Placeholder 3"/>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4024821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r>
              <a:rPr lang="en-US"/>
              <a:t>30/01/2020</a:t>
            </a:r>
            <a:endParaRPr lang="it-IT"/>
          </a:p>
        </p:txBody>
      </p:sp>
      <p:sp>
        <p:nvSpPr>
          <p:cNvPr id="6" name="Footer Placeholder 5"/>
          <p:cNvSpPr>
            <a:spLocks noGrp="1"/>
          </p:cNvSpPr>
          <p:nvPr>
            <p:ph type="ftr" sz="quarter" idx="11"/>
          </p:nvPr>
        </p:nvSpPr>
        <p:spPr/>
        <p:txBody>
          <a:bodyPr/>
          <a:lstStyle/>
          <a:p>
            <a:r>
              <a:rPr lang="it-IT"/>
              <a:t>Roberto Masocco - Ing. dell'Automazione</a:t>
            </a:r>
          </a:p>
        </p:txBody>
      </p:sp>
      <p:sp>
        <p:nvSpPr>
          <p:cNvPr id="7" name="Slide Number Placeholder 6"/>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2052157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r>
              <a:rPr lang="en-US"/>
              <a:t>30/01/2020</a:t>
            </a:r>
            <a:endParaRPr lang="it-IT"/>
          </a:p>
        </p:txBody>
      </p:sp>
      <p:sp>
        <p:nvSpPr>
          <p:cNvPr id="6" name="Footer Placeholder 5"/>
          <p:cNvSpPr>
            <a:spLocks noGrp="1"/>
          </p:cNvSpPr>
          <p:nvPr>
            <p:ph type="ftr" sz="quarter" idx="11"/>
          </p:nvPr>
        </p:nvSpPr>
        <p:spPr/>
        <p:txBody>
          <a:bodyPr/>
          <a:lstStyle/>
          <a:p>
            <a:r>
              <a:rPr lang="it-IT"/>
              <a:t>Roberto Masocco - Ing. dell'Automazione</a:t>
            </a:r>
          </a:p>
        </p:txBody>
      </p:sp>
      <p:sp>
        <p:nvSpPr>
          <p:cNvPr id="7" name="Slide Number Placeholder 6"/>
          <p:cNvSpPr>
            <a:spLocks noGrp="1"/>
          </p:cNvSpPr>
          <p:nvPr>
            <p:ph type="sldNum" sz="quarter" idx="12"/>
          </p:nvPr>
        </p:nvSpPr>
        <p:spPr/>
        <p:txBody>
          <a:bodyPr/>
          <a:lstStyle/>
          <a:p>
            <a:fld id="{D4637413-6451-48A6-B53C-99C825ACE8FB}" type="slidenum">
              <a:rPr lang="it-IT" smtClean="0"/>
              <a:t>‹#›</a:t>
            </a:fld>
            <a:endParaRPr lang="it-IT"/>
          </a:p>
        </p:txBody>
      </p:sp>
    </p:spTree>
    <p:extLst>
      <p:ext uri="{BB962C8B-B14F-4D97-AF65-F5344CB8AC3E}">
        <p14:creationId xmlns:p14="http://schemas.microsoft.com/office/powerpoint/2010/main" val="267418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30/01/2020</a:t>
            </a:r>
            <a:endParaRPr lang="it-IT"/>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it-IT"/>
              <a:t>Roberto Masocco - Ing. dell'Automazione</a:t>
            </a: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4637413-6451-48A6-B53C-99C825ACE8FB}" type="slidenum">
              <a:rPr lang="it-IT" smtClean="0"/>
              <a:t>‹#›</a:t>
            </a:fld>
            <a:endParaRPr lang="it-IT"/>
          </a:p>
        </p:txBody>
      </p:sp>
    </p:spTree>
    <p:extLst>
      <p:ext uri="{BB962C8B-B14F-4D97-AF65-F5344CB8AC3E}">
        <p14:creationId xmlns:p14="http://schemas.microsoft.com/office/powerpoint/2010/main" val="1871158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56651417-F1B1-4AA5-BD3F-5373379BA59F}"/>
              </a:ext>
            </a:extLst>
          </p:cNvPr>
          <p:cNvPicPr>
            <a:picLocks noGrp="1" noChangeAspect="1"/>
          </p:cNvPicPr>
          <p:nvPr>
            <p:ph sz="half" idx="1"/>
          </p:nvPr>
        </p:nvPicPr>
        <p:blipFill>
          <a:blip r:embed="rId2"/>
          <a:stretch>
            <a:fillRect/>
          </a:stretch>
        </p:blipFill>
        <p:spPr>
          <a:xfrm>
            <a:off x="752356" y="938980"/>
            <a:ext cx="2274982" cy="5526082"/>
          </a:xfrm>
          <a:prstGeom prst="rect">
            <a:avLst/>
          </a:prstGeom>
        </p:spPr>
      </p:pic>
      <p:sp>
        <p:nvSpPr>
          <p:cNvPr id="4" name="Segnaposto contenuto 3">
            <a:extLst>
              <a:ext uri="{FF2B5EF4-FFF2-40B4-BE49-F238E27FC236}">
                <a16:creationId xmlns:a16="http://schemas.microsoft.com/office/drawing/2014/main" id="{A382483E-BE2B-44FA-AD65-0953F1976A39}"/>
              </a:ext>
            </a:extLst>
          </p:cNvPr>
          <p:cNvSpPr>
            <a:spLocks noGrp="1"/>
          </p:cNvSpPr>
          <p:nvPr>
            <p:ph sz="half" idx="2"/>
          </p:nvPr>
        </p:nvSpPr>
        <p:spPr>
          <a:xfrm>
            <a:off x="3471863" y="938980"/>
            <a:ext cx="2914650" cy="7983300"/>
          </a:xfrm>
        </p:spPr>
        <p:txBody>
          <a:bodyPr/>
          <a:lstStyle/>
          <a:p>
            <a:pPr marL="0" indent="0" algn="just">
              <a:buNone/>
            </a:pPr>
            <a:r>
              <a:rPr lang="it-IT" dirty="0"/>
              <a:t>Si parte dalla situazione mostrata: 10 lotti da 100 parti ciascuno, quindi 1000 parti prodotte in totale. Questa sarà la quantità di parti prodotte desiderata anche dopo. Le dimensioni minime del semilavorato prismatico sono state tarate automaticamente da SolidWorks, e «aderiscono» perfettamente al componente.</a:t>
            </a:r>
          </a:p>
        </p:txBody>
      </p:sp>
      <p:sp>
        <p:nvSpPr>
          <p:cNvPr id="5" name="Segnaposto data 4">
            <a:extLst>
              <a:ext uri="{FF2B5EF4-FFF2-40B4-BE49-F238E27FC236}">
                <a16:creationId xmlns:a16="http://schemas.microsoft.com/office/drawing/2014/main" id="{43F532D5-BE4A-4CE0-AD5D-DE40B567FC04}"/>
              </a:ext>
            </a:extLst>
          </p:cNvPr>
          <p:cNvSpPr>
            <a:spLocks noGrp="1"/>
          </p:cNvSpPr>
          <p:nvPr>
            <p:ph type="dt" sz="half" idx="10"/>
          </p:nvPr>
        </p:nvSpPr>
        <p:spPr/>
        <p:txBody>
          <a:bodyPr/>
          <a:lstStyle/>
          <a:p>
            <a:r>
              <a:rPr lang="en-US" sz="1000">
                <a:solidFill>
                  <a:schemeClr val="tx1"/>
                </a:solidFill>
                <a:latin typeface="Times New Roman" panose="02020603050405020304" pitchFamily="18" charset="0"/>
                <a:cs typeface="Times New Roman" panose="02020603050405020304" pitchFamily="18" charset="0"/>
              </a:rPr>
              <a:t>30/01/2020</a:t>
            </a:r>
            <a:endParaRPr lang="it-IT" sz="1000" dirty="0">
              <a:solidFill>
                <a:schemeClr val="tx1"/>
              </a:solidFill>
              <a:latin typeface="Times New Roman" panose="02020603050405020304" pitchFamily="18" charset="0"/>
              <a:cs typeface="Times New Roman" panose="02020603050405020304" pitchFamily="18" charset="0"/>
            </a:endParaRPr>
          </a:p>
        </p:txBody>
      </p:sp>
      <p:sp>
        <p:nvSpPr>
          <p:cNvPr id="7" name="CasellaDiTesto 6">
            <a:extLst>
              <a:ext uri="{FF2B5EF4-FFF2-40B4-BE49-F238E27FC236}">
                <a16:creationId xmlns:a16="http://schemas.microsoft.com/office/drawing/2014/main" id="{AD5429B7-74C1-4574-998C-BBE228E2BE42}"/>
              </a:ext>
            </a:extLst>
          </p:cNvPr>
          <p:cNvSpPr txBox="1"/>
          <p:nvPr/>
        </p:nvSpPr>
        <p:spPr>
          <a:xfrm>
            <a:off x="2525548" y="351088"/>
            <a:ext cx="2274982" cy="369332"/>
          </a:xfrm>
          <a:prstGeom prst="rect">
            <a:avLst/>
          </a:prstGeom>
          <a:noFill/>
        </p:spPr>
        <p:txBody>
          <a:bodyPr wrap="none" rtlCol="0">
            <a:spAutoFit/>
          </a:bodyPr>
          <a:lstStyle/>
          <a:p>
            <a:r>
              <a:rPr lang="it-IT" dirty="0">
                <a:latin typeface="Times New Roman" panose="02020603050405020304" pitchFamily="18" charset="0"/>
                <a:cs typeface="Times New Roman" panose="02020603050405020304" pitchFamily="18" charset="0"/>
              </a:rPr>
              <a:t>ANALISI DEI COSTI</a:t>
            </a:r>
          </a:p>
        </p:txBody>
      </p:sp>
      <p:sp>
        <p:nvSpPr>
          <p:cNvPr id="8" name="Segnaposto piè di pagina 4">
            <a:extLst>
              <a:ext uri="{FF2B5EF4-FFF2-40B4-BE49-F238E27FC236}">
                <a16:creationId xmlns:a16="http://schemas.microsoft.com/office/drawing/2014/main" id="{D7004802-4B59-435B-BD60-CDB9923B5F3A}"/>
              </a:ext>
            </a:extLst>
          </p:cNvPr>
          <p:cNvSpPr>
            <a:spLocks noGrp="1"/>
          </p:cNvSpPr>
          <p:nvPr>
            <p:ph type="ftr" sz="quarter" idx="11"/>
          </p:nvPr>
        </p:nvSpPr>
        <p:spPr>
          <a:xfrm>
            <a:off x="2014539" y="9181397"/>
            <a:ext cx="2951744" cy="527403"/>
          </a:xfrm>
        </p:spPr>
        <p:txBody>
          <a:bodyPr/>
          <a:lstStyle/>
          <a:p>
            <a:r>
              <a:rPr lang="it-IT" sz="1000">
                <a:solidFill>
                  <a:schemeClr val="tx1"/>
                </a:solidFill>
                <a:latin typeface="Times New Roman" panose="02020603050405020304" pitchFamily="18" charset="0"/>
                <a:cs typeface="Times New Roman" panose="02020603050405020304" pitchFamily="18" charset="0"/>
              </a:rPr>
              <a:t>Roberto Masocco - Ing. dell'Automazione</a:t>
            </a:r>
            <a:endParaRPr lang="it-IT" sz="1000" dirty="0">
              <a:solidFill>
                <a:schemeClr val="tx1"/>
              </a:solidFill>
              <a:latin typeface="Times New Roman" panose="02020603050405020304" pitchFamily="18" charset="0"/>
              <a:cs typeface="Times New Roman" panose="02020603050405020304" pitchFamily="18" charset="0"/>
            </a:endParaRPr>
          </a:p>
        </p:txBody>
      </p:sp>
      <p:sp>
        <p:nvSpPr>
          <p:cNvPr id="9" name="Segnaposto numero diapositiva 8">
            <a:extLst>
              <a:ext uri="{FF2B5EF4-FFF2-40B4-BE49-F238E27FC236}">
                <a16:creationId xmlns:a16="http://schemas.microsoft.com/office/drawing/2014/main" id="{A6DE2AA3-F707-4642-80A1-D107623F0A7D}"/>
              </a:ext>
            </a:extLst>
          </p:cNvPr>
          <p:cNvSpPr>
            <a:spLocks noGrp="1"/>
          </p:cNvSpPr>
          <p:nvPr>
            <p:ph type="sldNum" sz="quarter" idx="12"/>
          </p:nvPr>
        </p:nvSpPr>
        <p:spPr/>
        <p:txBody>
          <a:bodyPr/>
          <a:lstStyle/>
          <a:p>
            <a:r>
              <a:rPr lang="it-IT" sz="1000" dirty="0">
                <a:solidFill>
                  <a:schemeClr val="tx1"/>
                </a:solidFill>
                <a:latin typeface="Times New Roman" panose="02020603050405020304" pitchFamily="18" charset="0"/>
                <a:cs typeface="Times New Roman" panose="02020603050405020304" pitchFamily="18" charset="0"/>
              </a:rPr>
              <a:t>Pag. </a:t>
            </a:r>
            <a:fld id="{D4637413-6451-48A6-B53C-99C825ACE8FB}" type="slidenum">
              <a:rPr lang="it-IT" sz="1000" smtClean="0">
                <a:solidFill>
                  <a:schemeClr val="tx1"/>
                </a:solidFill>
                <a:latin typeface="Times New Roman" panose="02020603050405020304" pitchFamily="18" charset="0"/>
                <a:cs typeface="Times New Roman" panose="02020603050405020304" pitchFamily="18" charset="0"/>
              </a:rPr>
              <a:t>1</a:t>
            </a:fld>
            <a:endParaRPr lang="it-IT"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34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8D20874-1B61-400F-86A8-DDAE77557357}"/>
              </a:ext>
            </a:extLst>
          </p:cNvPr>
          <p:cNvPicPr>
            <a:picLocks noGrp="1" noChangeAspect="1"/>
          </p:cNvPicPr>
          <p:nvPr>
            <p:ph sz="half" idx="1"/>
          </p:nvPr>
        </p:nvPicPr>
        <p:blipFill>
          <a:blip r:embed="rId2"/>
          <a:stretch>
            <a:fillRect/>
          </a:stretch>
        </p:blipFill>
        <p:spPr>
          <a:xfrm>
            <a:off x="786872" y="1213160"/>
            <a:ext cx="2163521" cy="2288622"/>
          </a:xfrm>
          <a:prstGeom prst="rect">
            <a:avLst/>
          </a:prstGeom>
        </p:spPr>
      </p:pic>
      <p:sp>
        <p:nvSpPr>
          <p:cNvPr id="4" name="Segnaposto contenuto 3">
            <a:extLst>
              <a:ext uri="{FF2B5EF4-FFF2-40B4-BE49-F238E27FC236}">
                <a16:creationId xmlns:a16="http://schemas.microsoft.com/office/drawing/2014/main" id="{A382483E-BE2B-44FA-AD65-0953F1976A39}"/>
              </a:ext>
            </a:extLst>
          </p:cNvPr>
          <p:cNvSpPr>
            <a:spLocks noGrp="1"/>
          </p:cNvSpPr>
          <p:nvPr>
            <p:ph sz="half" idx="2"/>
          </p:nvPr>
        </p:nvSpPr>
        <p:spPr>
          <a:xfrm>
            <a:off x="3471863" y="938980"/>
            <a:ext cx="2914650" cy="7983300"/>
          </a:xfrm>
        </p:spPr>
        <p:txBody>
          <a:bodyPr/>
          <a:lstStyle/>
          <a:p>
            <a:pPr marL="0" indent="0" algn="just">
              <a:buNone/>
            </a:pPr>
            <a:r>
              <a:rPr lang="it-IT" dirty="0"/>
              <a:t>Il costo del componente risulta di circa 12$,  con il processo produttivo dominato sostanzialmente dalle operazioni di setup.</a:t>
            </a:r>
          </a:p>
        </p:txBody>
      </p:sp>
      <p:sp>
        <p:nvSpPr>
          <p:cNvPr id="5" name="Segnaposto data 4">
            <a:extLst>
              <a:ext uri="{FF2B5EF4-FFF2-40B4-BE49-F238E27FC236}">
                <a16:creationId xmlns:a16="http://schemas.microsoft.com/office/drawing/2014/main" id="{43F532D5-BE4A-4CE0-AD5D-DE40B567FC04}"/>
              </a:ext>
            </a:extLst>
          </p:cNvPr>
          <p:cNvSpPr>
            <a:spLocks noGrp="1"/>
          </p:cNvSpPr>
          <p:nvPr>
            <p:ph type="dt" sz="half" idx="10"/>
          </p:nvPr>
        </p:nvSpPr>
        <p:spPr/>
        <p:txBody>
          <a:bodyPr/>
          <a:lstStyle/>
          <a:p>
            <a:r>
              <a:rPr lang="en-US" sz="1000">
                <a:solidFill>
                  <a:schemeClr val="tx1"/>
                </a:solidFill>
                <a:latin typeface="Times New Roman" panose="02020603050405020304" pitchFamily="18" charset="0"/>
                <a:cs typeface="Times New Roman" panose="02020603050405020304" pitchFamily="18" charset="0"/>
              </a:rPr>
              <a:t>30/01/2020</a:t>
            </a:r>
            <a:endParaRPr lang="it-IT" sz="1000" dirty="0">
              <a:solidFill>
                <a:schemeClr val="tx1"/>
              </a:solidFill>
              <a:latin typeface="Times New Roman" panose="02020603050405020304" pitchFamily="18" charset="0"/>
              <a:cs typeface="Times New Roman" panose="02020603050405020304" pitchFamily="18" charset="0"/>
            </a:endParaRPr>
          </a:p>
        </p:txBody>
      </p:sp>
      <p:sp>
        <p:nvSpPr>
          <p:cNvPr id="7" name="CasellaDiTesto 6">
            <a:extLst>
              <a:ext uri="{FF2B5EF4-FFF2-40B4-BE49-F238E27FC236}">
                <a16:creationId xmlns:a16="http://schemas.microsoft.com/office/drawing/2014/main" id="{AD5429B7-74C1-4574-998C-BBE228E2BE42}"/>
              </a:ext>
            </a:extLst>
          </p:cNvPr>
          <p:cNvSpPr txBox="1"/>
          <p:nvPr/>
        </p:nvSpPr>
        <p:spPr>
          <a:xfrm>
            <a:off x="2525548" y="351088"/>
            <a:ext cx="2274982" cy="369332"/>
          </a:xfrm>
          <a:prstGeom prst="rect">
            <a:avLst/>
          </a:prstGeom>
          <a:noFill/>
        </p:spPr>
        <p:txBody>
          <a:bodyPr wrap="none" rtlCol="0">
            <a:spAutoFit/>
          </a:bodyPr>
          <a:lstStyle/>
          <a:p>
            <a:r>
              <a:rPr lang="it-IT" dirty="0">
                <a:latin typeface="Times New Roman" panose="02020603050405020304" pitchFamily="18" charset="0"/>
                <a:cs typeface="Times New Roman" panose="02020603050405020304" pitchFamily="18" charset="0"/>
              </a:rPr>
              <a:t>ANALISI DEI COSTI</a:t>
            </a:r>
          </a:p>
        </p:txBody>
      </p:sp>
      <p:sp>
        <p:nvSpPr>
          <p:cNvPr id="8" name="Segnaposto piè di pagina 4">
            <a:extLst>
              <a:ext uri="{FF2B5EF4-FFF2-40B4-BE49-F238E27FC236}">
                <a16:creationId xmlns:a16="http://schemas.microsoft.com/office/drawing/2014/main" id="{D7004802-4B59-435B-BD60-CDB9923B5F3A}"/>
              </a:ext>
            </a:extLst>
          </p:cNvPr>
          <p:cNvSpPr>
            <a:spLocks noGrp="1"/>
          </p:cNvSpPr>
          <p:nvPr>
            <p:ph type="ftr" sz="quarter" idx="11"/>
          </p:nvPr>
        </p:nvSpPr>
        <p:spPr>
          <a:xfrm>
            <a:off x="2014539" y="9181397"/>
            <a:ext cx="2951744" cy="527403"/>
          </a:xfrm>
        </p:spPr>
        <p:txBody>
          <a:bodyPr/>
          <a:lstStyle/>
          <a:p>
            <a:r>
              <a:rPr lang="it-IT" sz="1000">
                <a:solidFill>
                  <a:schemeClr val="tx1"/>
                </a:solidFill>
                <a:latin typeface="Times New Roman" panose="02020603050405020304" pitchFamily="18" charset="0"/>
                <a:cs typeface="Times New Roman" panose="02020603050405020304" pitchFamily="18" charset="0"/>
              </a:rPr>
              <a:t>Roberto Masocco - Ing. dell'Automazione</a:t>
            </a:r>
            <a:endParaRPr lang="it-IT" sz="1000" dirty="0">
              <a:solidFill>
                <a:schemeClr val="tx1"/>
              </a:solidFill>
              <a:latin typeface="Times New Roman" panose="02020603050405020304" pitchFamily="18" charset="0"/>
              <a:cs typeface="Times New Roman" panose="02020603050405020304" pitchFamily="18" charset="0"/>
            </a:endParaRPr>
          </a:p>
        </p:txBody>
      </p:sp>
      <p:sp>
        <p:nvSpPr>
          <p:cNvPr id="9" name="Segnaposto numero diapositiva 8">
            <a:extLst>
              <a:ext uri="{FF2B5EF4-FFF2-40B4-BE49-F238E27FC236}">
                <a16:creationId xmlns:a16="http://schemas.microsoft.com/office/drawing/2014/main" id="{A6DE2AA3-F707-4642-80A1-D107623F0A7D}"/>
              </a:ext>
            </a:extLst>
          </p:cNvPr>
          <p:cNvSpPr>
            <a:spLocks noGrp="1"/>
          </p:cNvSpPr>
          <p:nvPr>
            <p:ph type="sldNum" sz="quarter" idx="12"/>
          </p:nvPr>
        </p:nvSpPr>
        <p:spPr/>
        <p:txBody>
          <a:bodyPr/>
          <a:lstStyle/>
          <a:p>
            <a:r>
              <a:rPr lang="it-IT" sz="1000" dirty="0">
                <a:solidFill>
                  <a:schemeClr val="tx1"/>
                </a:solidFill>
                <a:latin typeface="Times New Roman" panose="02020603050405020304" pitchFamily="18" charset="0"/>
                <a:cs typeface="Times New Roman" panose="02020603050405020304" pitchFamily="18" charset="0"/>
              </a:rPr>
              <a:t>Pag. </a:t>
            </a:r>
            <a:fld id="{D4637413-6451-48A6-B53C-99C825ACE8FB}" type="slidenum">
              <a:rPr lang="it-IT" sz="1000" smtClean="0">
                <a:solidFill>
                  <a:schemeClr val="tx1"/>
                </a:solidFill>
                <a:latin typeface="Times New Roman" panose="02020603050405020304" pitchFamily="18" charset="0"/>
                <a:cs typeface="Times New Roman" panose="02020603050405020304" pitchFamily="18" charset="0"/>
              </a:rPr>
              <a:t>2</a:t>
            </a:fld>
            <a:endParaRPr lang="it-IT" sz="10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20A4707-22E3-4A09-9CC5-D2C2F4DEC086}"/>
              </a:ext>
            </a:extLst>
          </p:cNvPr>
          <p:cNvPicPr>
            <a:picLocks noChangeAspect="1"/>
          </p:cNvPicPr>
          <p:nvPr/>
        </p:nvPicPr>
        <p:blipFill>
          <a:blip r:embed="rId3"/>
          <a:stretch>
            <a:fillRect/>
          </a:stretch>
        </p:blipFill>
        <p:spPr>
          <a:xfrm>
            <a:off x="973236" y="4143270"/>
            <a:ext cx="1790792" cy="4057859"/>
          </a:xfrm>
          <a:prstGeom prst="rect">
            <a:avLst/>
          </a:prstGeom>
        </p:spPr>
      </p:pic>
    </p:spTree>
    <p:extLst>
      <p:ext uri="{BB962C8B-B14F-4D97-AF65-F5344CB8AC3E}">
        <p14:creationId xmlns:p14="http://schemas.microsoft.com/office/powerpoint/2010/main" val="39232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0173E72C-D3E5-422B-A369-ACA2E8BAAC1E}"/>
              </a:ext>
            </a:extLst>
          </p:cNvPr>
          <p:cNvPicPr>
            <a:picLocks noGrp="1" noChangeAspect="1"/>
          </p:cNvPicPr>
          <p:nvPr>
            <p:ph sz="half" idx="1"/>
          </p:nvPr>
        </p:nvPicPr>
        <p:blipFill>
          <a:blip r:embed="rId2"/>
          <a:stretch>
            <a:fillRect/>
          </a:stretch>
        </p:blipFill>
        <p:spPr>
          <a:xfrm>
            <a:off x="880813" y="1378850"/>
            <a:ext cx="1644735" cy="2381372"/>
          </a:xfrm>
          <a:prstGeom prst="rect">
            <a:avLst/>
          </a:prstGeom>
        </p:spPr>
      </p:pic>
      <p:sp>
        <p:nvSpPr>
          <p:cNvPr id="4" name="Segnaposto contenuto 3">
            <a:extLst>
              <a:ext uri="{FF2B5EF4-FFF2-40B4-BE49-F238E27FC236}">
                <a16:creationId xmlns:a16="http://schemas.microsoft.com/office/drawing/2014/main" id="{A382483E-BE2B-44FA-AD65-0953F1976A39}"/>
              </a:ext>
            </a:extLst>
          </p:cNvPr>
          <p:cNvSpPr>
            <a:spLocks noGrp="1"/>
          </p:cNvSpPr>
          <p:nvPr>
            <p:ph sz="half" idx="2"/>
          </p:nvPr>
        </p:nvSpPr>
        <p:spPr>
          <a:xfrm>
            <a:off x="3471863" y="938980"/>
            <a:ext cx="2914650" cy="7983300"/>
          </a:xfrm>
        </p:spPr>
        <p:txBody>
          <a:bodyPr/>
          <a:lstStyle/>
          <a:p>
            <a:pPr marL="0" indent="0" algn="just">
              <a:buNone/>
            </a:pPr>
            <a:r>
              <a:rPr lang="it-IT" dirty="0"/>
              <a:t>Queste sono invece le impostazioni riguardanti un semilavorato cilindrico. Anche qui le dimensioni sono tarate perfettamente per il componente.</a:t>
            </a:r>
          </a:p>
        </p:txBody>
      </p:sp>
      <p:sp>
        <p:nvSpPr>
          <p:cNvPr id="5" name="Segnaposto data 4">
            <a:extLst>
              <a:ext uri="{FF2B5EF4-FFF2-40B4-BE49-F238E27FC236}">
                <a16:creationId xmlns:a16="http://schemas.microsoft.com/office/drawing/2014/main" id="{43F532D5-BE4A-4CE0-AD5D-DE40B567FC04}"/>
              </a:ext>
            </a:extLst>
          </p:cNvPr>
          <p:cNvSpPr>
            <a:spLocks noGrp="1"/>
          </p:cNvSpPr>
          <p:nvPr>
            <p:ph type="dt" sz="half" idx="10"/>
          </p:nvPr>
        </p:nvSpPr>
        <p:spPr/>
        <p:txBody>
          <a:bodyPr/>
          <a:lstStyle/>
          <a:p>
            <a:r>
              <a:rPr lang="en-US" sz="1000">
                <a:solidFill>
                  <a:schemeClr val="tx1"/>
                </a:solidFill>
                <a:latin typeface="Times New Roman" panose="02020603050405020304" pitchFamily="18" charset="0"/>
                <a:cs typeface="Times New Roman" panose="02020603050405020304" pitchFamily="18" charset="0"/>
              </a:rPr>
              <a:t>30/01/2020</a:t>
            </a:r>
            <a:endParaRPr lang="it-IT" sz="1000" dirty="0">
              <a:solidFill>
                <a:schemeClr val="tx1"/>
              </a:solidFill>
              <a:latin typeface="Times New Roman" panose="02020603050405020304" pitchFamily="18" charset="0"/>
              <a:cs typeface="Times New Roman" panose="02020603050405020304" pitchFamily="18" charset="0"/>
            </a:endParaRPr>
          </a:p>
        </p:txBody>
      </p:sp>
      <p:sp>
        <p:nvSpPr>
          <p:cNvPr id="7" name="CasellaDiTesto 6">
            <a:extLst>
              <a:ext uri="{FF2B5EF4-FFF2-40B4-BE49-F238E27FC236}">
                <a16:creationId xmlns:a16="http://schemas.microsoft.com/office/drawing/2014/main" id="{AD5429B7-74C1-4574-998C-BBE228E2BE42}"/>
              </a:ext>
            </a:extLst>
          </p:cNvPr>
          <p:cNvSpPr txBox="1"/>
          <p:nvPr/>
        </p:nvSpPr>
        <p:spPr>
          <a:xfrm>
            <a:off x="2525548" y="351088"/>
            <a:ext cx="2274982" cy="369332"/>
          </a:xfrm>
          <a:prstGeom prst="rect">
            <a:avLst/>
          </a:prstGeom>
          <a:noFill/>
        </p:spPr>
        <p:txBody>
          <a:bodyPr wrap="none" rtlCol="0">
            <a:spAutoFit/>
          </a:bodyPr>
          <a:lstStyle/>
          <a:p>
            <a:r>
              <a:rPr lang="it-IT" dirty="0">
                <a:latin typeface="Times New Roman" panose="02020603050405020304" pitchFamily="18" charset="0"/>
                <a:cs typeface="Times New Roman" panose="02020603050405020304" pitchFamily="18" charset="0"/>
              </a:rPr>
              <a:t>ANALISI DEI COSTI</a:t>
            </a:r>
          </a:p>
        </p:txBody>
      </p:sp>
      <p:sp>
        <p:nvSpPr>
          <p:cNvPr id="8" name="Segnaposto piè di pagina 4">
            <a:extLst>
              <a:ext uri="{FF2B5EF4-FFF2-40B4-BE49-F238E27FC236}">
                <a16:creationId xmlns:a16="http://schemas.microsoft.com/office/drawing/2014/main" id="{D7004802-4B59-435B-BD60-CDB9923B5F3A}"/>
              </a:ext>
            </a:extLst>
          </p:cNvPr>
          <p:cNvSpPr>
            <a:spLocks noGrp="1"/>
          </p:cNvSpPr>
          <p:nvPr>
            <p:ph type="ftr" sz="quarter" idx="11"/>
          </p:nvPr>
        </p:nvSpPr>
        <p:spPr>
          <a:xfrm>
            <a:off x="2014539" y="9181397"/>
            <a:ext cx="2951744" cy="527403"/>
          </a:xfrm>
        </p:spPr>
        <p:txBody>
          <a:bodyPr/>
          <a:lstStyle/>
          <a:p>
            <a:r>
              <a:rPr lang="it-IT" sz="1000">
                <a:solidFill>
                  <a:schemeClr val="tx1"/>
                </a:solidFill>
                <a:latin typeface="Times New Roman" panose="02020603050405020304" pitchFamily="18" charset="0"/>
                <a:cs typeface="Times New Roman" panose="02020603050405020304" pitchFamily="18" charset="0"/>
              </a:rPr>
              <a:t>Roberto Masocco - Ing. dell'Automazione</a:t>
            </a:r>
            <a:endParaRPr lang="it-IT" sz="1000" dirty="0">
              <a:solidFill>
                <a:schemeClr val="tx1"/>
              </a:solidFill>
              <a:latin typeface="Times New Roman" panose="02020603050405020304" pitchFamily="18" charset="0"/>
              <a:cs typeface="Times New Roman" panose="02020603050405020304" pitchFamily="18" charset="0"/>
            </a:endParaRPr>
          </a:p>
        </p:txBody>
      </p:sp>
      <p:sp>
        <p:nvSpPr>
          <p:cNvPr id="9" name="Segnaposto numero diapositiva 8">
            <a:extLst>
              <a:ext uri="{FF2B5EF4-FFF2-40B4-BE49-F238E27FC236}">
                <a16:creationId xmlns:a16="http://schemas.microsoft.com/office/drawing/2014/main" id="{A6DE2AA3-F707-4642-80A1-D107623F0A7D}"/>
              </a:ext>
            </a:extLst>
          </p:cNvPr>
          <p:cNvSpPr>
            <a:spLocks noGrp="1"/>
          </p:cNvSpPr>
          <p:nvPr>
            <p:ph type="sldNum" sz="quarter" idx="12"/>
          </p:nvPr>
        </p:nvSpPr>
        <p:spPr/>
        <p:txBody>
          <a:bodyPr/>
          <a:lstStyle/>
          <a:p>
            <a:r>
              <a:rPr lang="it-IT" sz="1000" dirty="0">
                <a:solidFill>
                  <a:schemeClr val="tx1"/>
                </a:solidFill>
                <a:latin typeface="Times New Roman" panose="02020603050405020304" pitchFamily="18" charset="0"/>
                <a:cs typeface="Times New Roman" panose="02020603050405020304" pitchFamily="18" charset="0"/>
              </a:rPr>
              <a:t>Pag. </a:t>
            </a:r>
            <a:fld id="{D4637413-6451-48A6-B53C-99C825ACE8FB}" type="slidenum">
              <a:rPr lang="it-IT" sz="1000" smtClean="0">
                <a:solidFill>
                  <a:schemeClr val="tx1"/>
                </a:solidFill>
                <a:latin typeface="Times New Roman" panose="02020603050405020304" pitchFamily="18" charset="0"/>
                <a:cs typeface="Times New Roman" panose="02020603050405020304" pitchFamily="18" charset="0"/>
              </a:rPr>
              <a:t>3</a:t>
            </a:fld>
            <a:endParaRPr lang="it-IT"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31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FECED5F-986F-488B-97A9-5F7122A9CFF1}"/>
              </a:ext>
            </a:extLst>
          </p:cNvPr>
          <p:cNvPicPr>
            <a:picLocks noGrp="1" noChangeAspect="1"/>
          </p:cNvPicPr>
          <p:nvPr>
            <p:ph sz="half" idx="1"/>
          </p:nvPr>
        </p:nvPicPr>
        <p:blipFill>
          <a:blip r:embed="rId2"/>
          <a:stretch>
            <a:fillRect/>
          </a:stretch>
        </p:blipFill>
        <p:spPr>
          <a:xfrm>
            <a:off x="585162" y="1565239"/>
            <a:ext cx="2264636" cy="2257113"/>
          </a:xfrm>
          <a:prstGeom prst="rect">
            <a:avLst/>
          </a:prstGeom>
        </p:spPr>
      </p:pic>
      <p:sp>
        <p:nvSpPr>
          <p:cNvPr id="4" name="Segnaposto contenuto 3">
            <a:extLst>
              <a:ext uri="{FF2B5EF4-FFF2-40B4-BE49-F238E27FC236}">
                <a16:creationId xmlns:a16="http://schemas.microsoft.com/office/drawing/2014/main" id="{A382483E-BE2B-44FA-AD65-0953F1976A39}"/>
              </a:ext>
            </a:extLst>
          </p:cNvPr>
          <p:cNvSpPr>
            <a:spLocks noGrp="1"/>
          </p:cNvSpPr>
          <p:nvPr>
            <p:ph sz="half" idx="2"/>
          </p:nvPr>
        </p:nvSpPr>
        <p:spPr>
          <a:xfrm>
            <a:off x="3429000" y="948698"/>
            <a:ext cx="2914650" cy="7983300"/>
          </a:xfrm>
        </p:spPr>
        <p:txBody>
          <a:bodyPr/>
          <a:lstStyle/>
          <a:p>
            <a:pPr marL="0" indent="0" algn="just">
              <a:buNone/>
            </a:pPr>
            <a:r>
              <a:rPr lang="it-IT" dirty="0"/>
              <a:t>A parità di pezzi e lotti il costo per parte sale del 15%, raggiungendo quasi i 14$.</a:t>
            </a:r>
          </a:p>
          <a:p>
            <a:pPr marL="0" indent="0" algn="just">
              <a:buNone/>
            </a:pPr>
            <a:r>
              <a:rPr lang="it-IT" dirty="0"/>
              <a:t>Al di là delle operazioni di setup, è comparsa una nuova operazione del costo di quasi 60 cents relativa all’asportazione di truciolo dal semilavorato.</a:t>
            </a:r>
          </a:p>
          <a:p>
            <a:pPr marL="0" indent="0" algn="just">
              <a:buNone/>
            </a:pPr>
            <a:r>
              <a:rPr lang="it-IT" dirty="0"/>
              <a:t>Nonostante le forme «alternate» di questo componente, tra prismatico e cilindrico, il semilavorato prismatico consente di asportare meno truciolo e dunque risparmiare di più sulle singole parti.</a:t>
            </a:r>
          </a:p>
        </p:txBody>
      </p:sp>
      <p:sp>
        <p:nvSpPr>
          <p:cNvPr id="5" name="Segnaposto data 4">
            <a:extLst>
              <a:ext uri="{FF2B5EF4-FFF2-40B4-BE49-F238E27FC236}">
                <a16:creationId xmlns:a16="http://schemas.microsoft.com/office/drawing/2014/main" id="{43F532D5-BE4A-4CE0-AD5D-DE40B567FC04}"/>
              </a:ext>
            </a:extLst>
          </p:cNvPr>
          <p:cNvSpPr>
            <a:spLocks noGrp="1"/>
          </p:cNvSpPr>
          <p:nvPr>
            <p:ph type="dt" sz="half" idx="10"/>
          </p:nvPr>
        </p:nvSpPr>
        <p:spPr/>
        <p:txBody>
          <a:bodyPr/>
          <a:lstStyle/>
          <a:p>
            <a:r>
              <a:rPr lang="en-US" sz="1000">
                <a:solidFill>
                  <a:schemeClr val="tx1"/>
                </a:solidFill>
                <a:latin typeface="Times New Roman" panose="02020603050405020304" pitchFamily="18" charset="0"/>
                <a:cs typeface="Times New Roman" panose="02020603050405020304" pitchFamily="18" charset="0"/>
              </a:rPr>
              <a:t>30/01/2020</a:t>
            </a:r>
            <a:endParaRPr lang="it-IT" sz="1000" dirty="0">
              <a:solidFill>
                <a:schemeClr val="tx1"/>
              </a:solidFill>
              <a:latin typeface="Times New Roman" panose="02020603050405020304" pitchFamily="18" charset="0"/>
              <a:cs typeface="Times New Roman" panose="02020603050405020304" pitchFamily="18" charset="0"/>
            </a:endParaRPr>
          </a:p>
        </p:txBody>
      </p:sp>
      <p:sp>
        <p:nvSpPr>
          <p:cNvPr id="7" name="CasellaDiTesto 6">
            <a:extLst>
              <a:ext uri="{FF2B5EF4-FFF2-40B4-BE49-F238E27FC236}">
                <a16:creationId xmlns:a16="http://schemas.microsoft.com/office/drawing/2014/main" id="{AD5429B7-74C1-4574-998C-BBE228E2BE42}"/>
              </a:ext>
            </a:extLst>
          </p:cNvPr>
          <p:cNvSpPr txBox="1"/>
          <p:nvPr/>
        </p:nvSpPr>
        <p:spPr>
          <a:xfrm>
            <a:off x="2525548" y="351088"/>
            <a:ext cx="2274982" cy="369332"/>
          </a:xfrm>
          <a:prstGeom prst="rect">
            <a:avLst/>
          </a:prstGeom>
          <a:noFill/>
        </p:spPr>
        <p:txBody>
          <a:bodyPr wrap="none" rtlCol="0">
            <a:spAutoFit/>
          </a:bodyPr>
          <a:lstStyle/>
          <a:p>
            <a:r>
              <a:rPr lang="it-IT" dirty="0">
                <a:latin typeface="Times New Roman" panose="02020603050405020304" pitchFamily="18" charset="0"/>
                <a:cs typeface="Times New Roman" panose="02020603050405020304" pitchFamily="18" charset="0"/>
              </a:rPr>
              <a:t>ANALISI DEI COSTI</a:t>
            </a:r>
          </a:p>
        </p:txBody>
      </p:sp>
      <p:sp>
        <p:nvSpPr>
          <p:cNvPr id="8" name="Segnaposto piè di pagina 4">
            <a:extLst>
              <a:ext uri="{FF2B5EF4-FFF2-40B4-BE49-F238E27FC236}">
                <a16:creationId xmlns:a16="http://schemas.microsoft.com/office/drawing/2014/main" id="{D7004802-4B59-435B-BD60-CDB9923B5F3A}"/>
              </a:ext>
            </a:extLst>
          </p:cNvPr>
          <p:cNvSpPr>
            <a:spLocks noGrp="1"/>
          </p:cNvSpPr>
          <p:nvPr>
            <p:ph type="ftr" sz="quarter" idx="11"/>
          </p:nvPr>
        </p:nvSpPr>
        <p:spPr>
          <a:xfrm>
            <a:off x="2014539" y="9181397"/>
            <a:ext cx="2951744" cy="527403"/>
          </a:xfrm>
        </p:spPr>
        <p:txBody>
          <a:bodyPr/>
          <a:lstStyle/>
          <a:p>
            <a:r>
              <a:rPr lang="it-IT" sz="1000">
                <a:solidFill>
                  <a:schemeClr val="tx1"/>
                </a:solidFill>
                <a:latin typeface="Times New Roman" panose="02020603050405020304" pitchFamily="18" charset="0"/>
                <a:cs typeface="Times New Roman" panose="02020603050405020304" pitchFamily="18" charset="0"/>
              </a:rPr>
              <a:t>Roberto Masocco - Ing. dell'Automazione</a:t>
            </a:r>
            <a:endParaRPr lang="it-IT" sz="1000" dirty="0">
              <a:solidFill>
                <a:schemeClr val="tx1"/>
              </a:solidFill>
              <a:latin typeface="Times New Roman" panose="02020603050405020304" pitchFamily="18" charset="0"/>
              <a:cs typeface="Times New Roman" panose="02020603050405020304" pitchFamily="18" charset="0"/>
            </a:endParaRPr>
          </a:p>
        </p:txBody>
      </p:sp>
      <p:sp>
        <p:nvSpPr>
          <p:cNvPr id="9" name="Segnaposto numero diapositiva 8">
            <a:extLst>
              <a:ext uri="{FF2B5EF4-FFF2-40B4-BE49-F238E27FC236}">
                <a16:creationId xmlns:a16="http://schemas.microsoft.com/office/drawing/2014/main" id="{A6DE2AA3-F707-4642-80A1-D107623F0A7D}"/>
              </a:ext>
            </a:extLst>
          </p:cNvPr>
          <p:cNvSpPr>
            <a:spLocks noGrp="1"/>
          </p:cNvSpPr>
          <p:nvPr>
            <p:ph type="sldNum" sz="quarter" idx="12"/>
          </p:nvPr>
        </p:nvSpPr>
        <p:spPr/>
        <p:txBody>
          <a:bodyPr/>
          <a:lstStyle/>
          <a:p>
            <a:r>
              <a:rPr lang="it-IT" sz="1000" dirty="0">
                <a:solidFill>
                  <a:schemeClr val="tx1"/>
                </a:solidFill>
                <a:latin typeface="Times New Roman" panose="02020603050405020304" pitchFamily="18" charset="0"/>
                <a:cs typeface="Times New Roman" panose="02020603050405020304" pitchFamily="18" charset="0"/>
              </a:rPr>
              <a:t>Pag. </a:t>
            </a:r>
            <a:fld id="{D4637413-6451-48A6-B53C-99C825ACE8FB}" type="slidenum">
              <a:rPr lang="it-IT" sz="1000" smtClean="0">
                <a:solidFill>
                  <a:schemeClr val="tx1"/>
                </a:solidFill>
                <a:latin typeface="Times New Roman" panose="02020603050405020304" pitchFamily="18" charset="0"/>
                <a:cs typeface="Times New Roman" panose="02020603050405020304" pitchFamily="18" charset="0"/>
              </a:rPr>
              <a:t>4</a:t>
            </a:fld>
            <a:endParaRPr lang="it-IT" sz="10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795F48E-1CE0-48C3-9E3E-AEB33085B07E}"/>
              </a:ext>
            </a:extLst>
          </p:cNvPr>
          <p:cNvPicPr>
            <a:picLocks noChangeAspect="1"/>
          </p:cNvPicPr>
          <p:nvPr/>
        </p:nvPicPr>
        <p:blipFill>
          <a:blip r:embed="rId3"/>
          <a:stretch>
            <a:fillRect/>
          </a:stretch>
        </p:blipFill>
        <p:spPr>
          <a:xfrm>
            <a:off x="818909" y="4327355"/>
            <a:ext cx="1797142" cy="4013406"/>
          </a:xfrm>
          <a:prstGeom prst="rect">
            <a:avLst/>
          </a:prstGeom>
        </p:spPr>
      </p:pic>
    </p:spTree>
    <p:extLst>
      <p:ext uri="{BB962C8B-B14F-4D97-AF65-F5344CB8AC3E}">
        <p14:creationId xmlns:p14="http://schemas.microsoft.com/office/powerpoint/2010/main" val="827715753"/>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222</Words>
  <Application>Microsoft Office PowerPoint</Application>
  <PresentationFormat>A4 Paper (210x297 mm)</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Tema di Office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tenaglia</dc:creator>
  <cp:lastModifiedBy>roberto masocco</cp:lastModifiedBy>
  <cp:revision>9</cp:revision>
  <dcterms:created xsi:type="dcterms:W3CDTF">2020-01-27T17:53:57Z</dcterms:created>
  <dcterms:modified xsi:type="dcterms:W3CDTF">2020-01-28T15:46:43Z</dcterms:modified>
</cp:coreProperties>
</file>