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807E1-DC33-4B50-8EF5-C2879849E804}" type="datetimeFigureOut">
              <a:rPr lang="it-IT" smtClean="0"/>
              <a:t>31/01/2021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A2F1-5780-4BA2-9F1D-540A4CE84B35}" type="slidenum">
              <a:rPr lang="it-IT" smtClean="0"/>
              <a:t>‹N›</a:t>
            </a:fld>
            <a:endParaRPr lang="it-IT"/>
          </a:p>
        </p:txBody>
      </p:sp>
    </p:spTree>
    <p:extLst>
      <p:ext uri="{BB962C8B-B14F-4D97-AF65-F5344CB8AC3E}">
        <p14:creationId xmlns:p14="http://schemas.microsoft.com/office/powerpoint/2010/main" val="1714574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74C74-139E-4DBF-B599-C817EDA8C14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0779044-A4F4-4D0E-8579-E0B203732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40B755D-BD94-4F83-B804-8AAB6DD185DD}"/>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5" name="Segnaposto piè di pagina 4">
            <a:extLst>
              <a:ext uri="{FF2B5EF4-FFF2-40B4-BE49-F238E27FC236}">
                <a16:creationId xmlns:a16="http://schemas.microsoft.com/office/drawing/2014/main" id="{F4130E32-8069-4E26-88D6-314D8451A8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E28531C-31C9-46B7-98B8-FE739D5482E6}"/>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291825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C10D1-1399-44F4-BFAD-0662F754DD7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82A6C0A-38EF-4441-9F5A-BEC747FE7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21A519-17EF-411B-A9BE-2DC47627D592}"/>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5" name="Segnaposto piè di pagina 4">
            <a:extLst>
              <a:ext uri="{FF2B5EF4-FFF2-40B4-BE49-F238E27FC236}">
                <a16:creationId xmlns:a16="http://schemas.microsoft.com/office/drawing/2014/main" id="{151B757C-5B48-4694-B539-170E33ECE3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D9F42A-21D1-4FAD-9B4B-8A37A5B6C8EA}"/>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290201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31D2E7-2793-4D2A-BC57-E90C368ED8A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B192276-25CE-43D8-9AB6-65D4F8477CE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0408927-2C33-4935-8F7C-6C1D9001745E}"/>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5" name="Segnaposto piè di pagina 4">
            <a:extLst>
              <a:ext uri="{FF2B5EF4-FFF2-40B4-BE49-F238E27FC236}">
                <a16:creationId xmlns:a16="http://schemas.microsoft.com/office/drawing/2014/main" id="{4F400727-9027-4D46-9AAD-B1C8265B6B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D325D-C73B-4A54-8444-6DFDA2AA9216}"/>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78465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B3B29-7CDE-4D7C-8431-3311A97FD8D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F5FCE6-84CA-49FE-8BD4-488B4764180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DFD355-D763-4F83-8E12-E9754BAB6E74}"/>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5" name="Segnaposto piè di pagina 4">
            <a:extLst>
              <a:ext uri="{FF2B5EF4-FFF2-40B4-BE49-F238E27FC236}">
                <a16:creationId xmlns:a16="http://schemas.microsoft.com/office/drawing/2014/main" id="{9E372A61-04AD-4993-AA55-7A1E246E9E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D8D5499-B901-441D-BD65-60ADC44C5757}"/>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109449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479FE-62B5-48B2-8F68-5C52DD076C1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0A670C1-9269-46C9-BF09-03E8D34D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C43624-273C-4639-94E1-E46056BE75B3}"/>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5" name="Segnaposto piè di pagina 4">
            <a:extLst>
              <a:ext uri="{FF2B5EF4-FFF2-40B4-BE49-F238E27FC236}">
                <a16:creationId xmlns:a16="http://schemas.microsoft.com/office/drawing/2014/main" id="{0A7B7463-C58D-4B09-9098-30E363E3A9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EFDAA0D-8B1D-4064-92C9-08717023ACE0}"/>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288190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305E2-4E5C-411B-B5B4-9F158774C18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98D898E-98D6-4DA2-AFA8-30455DB97E2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BFC7257-A327-46A5-8161-24D4C3F745A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3456CE4-1F58-43E1-96B0-E44365D5507A}"/>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6" name="Segnaposto piè di pagina 5">
            <a:extLst>
              <a:ext uri="{FF2B5EF4-FFF2-40B4-BE49-F238E27FC236}">
                <a16:creationId xmlns:a16="http://schemas.microsoft.com/office/drawing/2014/main" id="{6E2F2041-D678-46AA-9E56-12F3AC8EC3E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04EA2A-9404-4093-83C0-39813FC471AF}"/>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224483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5C9EBA-D6B3-46A2-94FB-4AFB3A2EAFF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F4E1CE0-B775-4A46-BCFE-2C4AF35BE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4C52687-95E0-4209-9696-438279CCB0B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7335710-C2D5-4367-9DC2-39E9908DE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B850F1C-9E8B-4623-9339-C29ECBDF08D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8816DF-669D-4F71-A98C-100E55FCB7CF}"/>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8" name="Segnaposto piè di pagina 7">
            <a:extLst>
              <a:ext uri="{FF2B5EF4-FFF2-40B4-BE49-F238E27FC236}">
                <a16:creationId xmlns:a16="http://schemas.microsoft.com/office/drawing/2014/main" id="{A0A3A328-E5A8-484D-8A18-452D8936C43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DF7302E-9281-4682-97D1-32782EE42902}"/>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62003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69468-AED5-4895-B29B-A148DE07230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B0CAE6F-3FAA-4E6A-AC8C-5958877FE68F}"/>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4" name="Segnaposto piè di pagina 3">
            <a:extLst>
              <a:ext uri="{FF2B5EF4-FFF2-40B4-BE49-F238E27FC236}">
                <a16:creationId xmlns:a16="http://schemas.microsoft.com/office/drawing/2014/main" id="{EB578013-C390-4D52-B741-A7CD7225ECE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1D1246B-D97D-4D0A-8967-A0D61A735F66}"/>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75375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0369E0A-A8D0-4E75-AB0A-2F25AA8025CA}"/>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3" name="Segnaposto piè di pagina 2">
            <a:extLst>
              <a:ext uri="{FF2B5EF4-FFF2-40B4-BE49-F238E27FC236}">
                <a16:creationId xmlns:a16="http://schemas.microsoft.com/office/drawing/2014/main" id="{CFC5605D-BE8A-4D79-A5B2-E5484698C91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77FE182-925B-4D6F-BD05-0069742B5AB9}"/>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267164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072945-CA03-4FE2-98AA-A32BA678934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199327-E18E-4B9D-884B-A6CDB39EB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BB88E14-AF9B-484C-B20C-C81136ECC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9A8E598-18E4-4E83-A8BD-E36AC5D5602B}"/>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6" name="Segnaposto piè di pagina 5">
            <a:extLst>
              <a:ext uri="{FF2B5EF4-FFF2-40B4-BE49-F238E27FC236}">
                <a16:creationId xmlns:a16="http://schemas.microsoft.com/office/drawing/2014/main" id="{41D26D11-C569-4738-B115-47826EEEE44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848860-B0E6-4E52-B54F-B1A8F06832B3}"/>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302537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49B9F-CD00-4894-A094-CFAD5783283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DC7B02A-14C3-4973-8B33-5A81DD579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CD47A41-BF66-4860-91F2-AAB1A0C03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9508468-2CDF-4677-B70E-7F1F282101B0}"/>
              </a:ext>
            </a:extLst>
          </p:cNvPr>
          <p:cNvSpPr>
            <a:spLocks noGrp="1"/>
          </p:cNvSpPr>
          <p:nvPr>
            <p:ph type="dt" sz="half" idx="10"/>
          </p:nvPr>
        </p:nvSpPr>
        <p:spPr/>
        <p:txBody>
          <a:bodyPr/>
          <a:lstStyle/>
          <a:p>
            <a:fld id="{64E827F7-F975-493A-9116-8EF4CE9B3674}" type="datetimeFigureOut">
              <a:rPr lang="it-IT" smtClean="0"/>
              <a:t>31/01/2021</a:t>
            </a:fld>
            <a:endParaRPr lang="it-IT"/>
          </a:p>
        </p:txBody>
      </p:sp>
      <p:sp>
        <p:nvSpPr>
          <p:cNvPr id="6" name="Segnaposto piè di pagina 5">
            <a:extLst>
              <a:ext uri="{FF2B5EF4-FFF2-40B4-BE49-F238E27FC236}">
                <a16:creationId xmlns:a16="http://schemas.microsoft.com/office/drawing/2014/main" id="{FD5A5FCC-2B9D-4EB4-9C35-ECF8BBC97C6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97591FC-D095-4230-BA17-5616EC8AE2FE}"/>
              </a:ext>
            </a:extLst>
          </p:cNvPr>
          <p:cNvSpPr>
            <a:spLocks noGrp="1"/>
          </p:cNvSpPr>
          <p:nvPr>
            <p:ph type="sldNum" sz="quarter" idx="12"/>
          </p:nvPr>
        </p:nvSpPr>
        <p:spPr/>
        <p:txBody>
          <a:bodyPr/>
          <a:lstStyle/>
          <a:p>
            <a:fld id="{30BF4008-07BC-4177-9DA8-175CCC365959}" type="slidenum">
              <a:rPr lang="it-IT" smtClean="0"/>
              <a:t>‹N›</a:t>
            </a:fld>
            <a:endParaRPr lang="it-IT"/>
          </a:p>
        </p:txBody>
      </p:sp>
    </p:spTree>
    <p:extLst>
      <p:ext uri="{BB962C8B-B14F-4D97-AF65-F5344CB8AC3E}">
        <p14:creationId xmlns:p14="http://schemas.microsoft.com/office/powerpoint/2010/main" val="139520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5E54727-3D7A-4469-BEAF-95B48717E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32532DF-D7B3-4F23-B2CD-D7F5C7192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9675BF5-DAF5-40C6-BA18-79B4C0F54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827F7-F975-493A-9116-8EF4CE9B3674}" type="datetimeFigureOut">
              <a:rPr lang="it-IT" smtClean="0"/>
              <a:t>31/01/2021</a:t>
            </a:fld>
            <a:endParaRPr lang="it-IT"/>
          </a:p>
        </p:txBody>
      </p:sp>
      <p:sp>
        <p:nvSpPr>
          <p:cNvPr id="5" name="Segnaposto piè di pagina 4">
            <a:extLst>
              <a:ext uri="{FF2B5EF4-FFF2-40B4-BE49-F238E27FC236}">
                <a16:creationId xmlns:a16="http://schemas.microsoft.com/office/drawing/2014/main" id="{2BDB7BD7-2517-4D5E-956E-1AF30AAF7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F78C671-9B7A-46E1-A360-BB1CE139C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F4008-07BC-4177-9DA8-175CCC365959}" type="slidenum">
              <a:rPr lang="it-IT" smtClean="0"/>
              <a:t>‹N›</a:t>
            </a:fld>
            <a:endParaRPr lang="it-IT"/>
          </a:p>
        </p:txBody>
      </p:sp>
    </p:spTree>
    <p:extLst>
      <p:ext uri="{BB962C8B-B14F-4D97-AF65-F5344CB8AC3E}">
        <p14:creationId xmlns:p14="http://schemas.microsoft.com/office/powerpoint/2010/main" val="3074809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E5A459F-DF16-4126-B2C3-09A62C54A117}"/>
              </a:ext>
            </a:extLst>
          </p:cNvPr>
          <p:cNvPicPr>
            <a:picLocks noChangeAspect="1"/>
          </p:cNvPicPr>
          <p:nvPr/>
        </p:nvPicPr>
        <p:blipFill>
          <a:blip r:embed="rId2"/>
          <a:stretch>
            <a:fillRect/>
          </a:stretch>
        </p:blipFill>
        <p:spPr>
          <a:xfrm>
            <a:off x="310220" y="890057"/>
            <a:ext cx="3081050" cy="5647491"/>
          </a:xfrm>
          <a:prstGeom prst="rect">
            <a:avLst/>
          </a:prstGeom>
        </p:spPr>
      </p:pic>
      <p:pic>
        <p:nvPicPr>
          <p:cNvPr id="7" name="Immagine 6">
            <a:extLst>
              <a:ext uri="{FF2B5EF4-FFF2-40B4-BE49-F238E27FC236}">
                <a16:creationId xmlns:a16="http://schemas.microsoft.com/office/drawing/2014/main" id="{410D3B27-FA48-45FE-AE7F-7A305826F067}"/>
              </a:ext>
            </a:extLst>
          </p:cNvPr>
          <p:cNvPicPr>
            <a:picLocks noChangeAspect="1"/>
          </p:cNvPicPr>
          <p:nvPr/>
        </p:nvPicPr>
        <p:blipFill>
          <a:blip r:embed="rId3"/>
          <a:stretch>
            <a:fillRect/>
          </a:stretch>
        </p:blipFill>
        <p:spPr>
          <a:xfrm>
            <a:off x="3801581" y="4033767"/>
            <a:ext cx="3000375" cy="2647950"/>
          </a:xfrm>
          <a:prstGeom prst="rect">
            <a:avLst/>
          </a:prstGeom>
        </p:spPr>
      </p:pic>
      <p:pic>
        <p:nvPicPr>
          <p:cNvPr id="9" name="Immagine 8">
            <a:extLst>
              <a:ext uri="{FF2B5EF4-FFF2-40B4-BE49-F238E27FC236}">
                <a16:creationId xmlns:a16="http://schemas.microsoft.com/office/drawing/2014/main" id="{3868100D-FCA0-4161-823A-4FB7155A365A}"/>
              </a:ext>
            </a:extLst>
          </p:cNvPr>
          <p:cNvPicPr>
            <a:picLocks noChangeAspect="1"/>
          </p:cNvPicPr>
          <p:nvPr/>
        </p:nvPicPr>
        <p:blipFill>
          <a:blip r:embed="rId4"/>
          <a:stretch>
            <a:fillRect/>
          </a:stretch>
        </p:blipFill>
        <p:spPr>
          <a:xfrm>
            <a:off x="3801583" y="1113478"/>
            <a:ext cx="3009900" cy="2600325"/>
          </a:xfrm>
          <a:prstGeom prst="rect">
            <a:avLst/>
          </a:prstGeom>
        </p:spPr>
      </p:pic>
      <p:sp>
        <p:nvSpPr>
          <p:cNvPr id="10" name="CasellaDiTesto 9">
            <a:extLst>
              <a:ext uri="{FF2B5EF4-FFF2-40B4-BE49-F238E27FC236}">
                <a16:creationId xmlns:a16="http://schemas.microsoft.com/office/drawing/2014/main" id="{6A549F43-795D-4A32-AF24-329412F58D83}"/>
              </a:ext>
            </a:extLst>
          </p:cNvPr>
          <p:cNvSpPr txBox="1"/>
          <p:nvPr/>
        </p:nvSpPr>
        <p:spPr>
          <a:xfrm>
            <a:off x="7307225" y="1386281"/>
            <a:ext cx="4300105" cy="5016758"/>
          </a:xfrm>
          <a:prstGeom prst="rect">
            <a:avLst/>
          </a:prstGeom>
          <a:noFill/>
        </p:spPr>
        <p:txBody>
          <a:bodyPr wrap="square" rtlCol="0">
            <a:spAutoFit/>
          </a:bodyPr>
          <a:lstStyle/>
          <a:p>
            <a:pPr algn="just"/>
            <a:r>
              <a:rPr lang="it-IT" sz="2000" dirty="0"/>
              <a:t>Le impostazioni inserite sono quelle della stampa in plastica ad iniezione con materiale ABS generico. Una volta inserite le impostazioni richieste, si calcola lo spessore di parete massima, tramite l’ausilio della funzione «analisi spessore» e  a quel punto si procede con il calcolo dello stampo tramite le formule empiriche. Si può notare che con uno spessore di parete max di 1.95 e un costo di stampo pari a 4150 il costo per singola parte è circa 45$. Come si evince dalla foto, il costo elevato è dovuto principalmente dallo stampo e la stessa cosa vale per il tempo.</a:t>
            </a:r>
          </a:p>
        </p:txBody>
      </p:sp>
      <p:sp>
        <p:nvSpPr>
          <p:cNvPr id="12" name="CasellaDiTesto 11">
            <a:extLst>
              <a:ext uri="{FF2B5EF4-FFF2-40B4-BE49-F238E27FC236}">
                <a16:creationId xmlns:a16="http://schemas.microsoft.com/office/drawing/2014/main" id="{61737338-8A3E-4A45-8F8A-FA843326FFAA}"/>
              </a:ext>
            </a:extLst>
          </p:cNvPr>
          <p:cNvSpPr txBox="1"/>
          <p:nvPr/>
        </p:nvSpPr>
        <p:spPr>
          <a:xfrm>
            <a:off x="3296314" y="85628"/>
            <a:ext cx="4010911" cy="707886"/>
          </a:xfrm>
          <a:prstGeom prst="rect">
            <a:avLst/>
          </a:prstGeom>
          <a:noFill/>
        </p:spPr>
        <p:txBody>
          <a:bodyPr wrap="square">
            <a:spAutoFit/>
          </a:bodyPr>
          <a:lstStyle/>
          <a:p>
            <a:r>
              <a:rPr lang="it-IT" sz="4000" dirty="0"/>
              <a:t>ANALISI DEI COSTI</a:t>
            </a:r>
          </a:p>
        </p:txBody>
      </p:sp>
    </p:spTree>
    <p:extLst>
      <p:ext uri="{BB962C8B-B14F-4D97-AF65-F5344CB8AC3E}">
        <p14:creationId xmlns:p14="http://schemas.microsoft.com/office/powerpoint/2010/main" val="313821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915B59C-537C-4A03-B99A-06260E1DFE18}"/>
              </a:ext>
            </a:extLst>
          </p:cNvPr>
          <p:cNvPicPr>
            <a:picLocks noChangeAspect="1"/>
          </p:cNvPicPr>
          <p:nvPr/>
        </p:nvPicPr>
        <p:blipFill>
          <a:blip r:embed="rId2"/>
          <a:stretch>
            <a:fillRect/>
          </a:stretch>
        </p:blipFill>
        <p:spPr>
          <a:xfrm>
            <a:off x="401538" y="0"/>
            <a:ext cx="3736373" cy="6858000"/>
          </a:xfrm>
          <a:prstGeom prst="rect">
            <a:avLst/>
          </a:prstGeom>
        </p:spPr>
      </p:pic>
      <p:pic>
        <p:nvPicPr>
          <p:cNvPr id="7" name="Immagine 6">
            <a:extLst>
              <a:ext uri="{FF2B5EF4-FFF2-40B4-BE49-F238E27FC236}">
                <a16:creationId xmlns:a16="http://schemas.microsoft.com/office/drawing/2014/main" id="{CEF4684F-0ACB-4744-ACD7-9B840A95BB27}"/>
              </a:ext>
            </a:extLst>
          </p:cNvPr>
          <p:cNvPicPr>
            <a:picLocks noChangeAspect="1"/>
          </p:cNvPicPr>
          <p:nvPr/>
        </p:nvPicPr>
        <p:blipFill>
          <a:blip r:embed="rId3"/>
          <a:stretch>
            <a:fillRect/>
          </a:stretch>
        </p:blipFill>
        <p:spPr>
          <a:xfrm>
            <a:off x="4576762" y="326995"/>
            <a:ext cx="3038475" cy="2667000"/>
          </a:xfrm>
          <a:prstGeom prst="rect">
            <a:avLst/>
          </a:prstGeom>
        </p:spPr>
      </p:pic>
      <p:pic>
        <p:nvPicPr>
          <p:cNvPr id="9" name="Immagine 8">
            <a:extLst>
              <a:ext uri="{FF2B5EF4-FFF2-40B4-BE49-F238E27FC236}">
                <a16:creationId xmlns:a16="http://schemas.microsoft.com/office/drawing/2014/main" id="{A5020CFB-B0D1-4EF4-B7F4-2F223F503F13}"/>
              </a:ext>
            </a:extLst>
          </p:cNvPr>
          <p:cNvPicPr>
            <a:picLocks noChangeAspect="1"/>
          </p:cNvPicPr>
          <p:nvPr/>
        </p:nvPicPr>
        <p:blipFill>
          <a:blip r:embed="rId4"/>
          <a:stretch>
            <a:fillRect/>
          </a:stretch>
        </p:blipFill>
        <p:spPr>
          <a:xfrm>
            <a:off x="4576762" y="3429000"/>
            <a:ext cx="2981325" cy="2667000"/>
          </a:xfrm>
          <a:prstGeom prst="rect">
            <a:avLst/>
          </a:prstGeom>
        </p:spPr>
      </p:pic>
      <p:sp>
        <p:nvSpPr>
          <p:cNvPr id="10" name="CasellaDiTesto 9">
            <a:extLst>
              <a:ext uri="{FF2B5EF4-FFF2-40B4-BE49-F238E27FC236}">
                <a16:creationId xmlns:a16="http://schemas.microsoft.com/office/drawing/2014/main" id="{9A7D2460-1C7F-4F64-8C99-57854C2D2908}"/>
              </a:ext>
            </a:extLst>
          </p:cNvPr>
          <p:cNvSpPr txBox="1"/>
          <p:nvPr/>
        </p:nvSpPr>
        <p:spPr>
          <a:xfrm>
            <a:off x="7901126" y="1979721"/>
            <a:ext cx="3736372" cy="2308324"/>
          </a:xfrm>
          <a:prstGeom prst="rect">
            <a:avLst/>
          </a:prstGeom>
          <a:noFill/>
        </p:spPr>
        <p:txBody>
          <a:bodyPr wrap="square" rtlCol="0">
            <a:spAutoFit/>
          </a:bodyPr>
          <a:lstStyle/>
          <a:p>
            <a:pPr algn="just"/>
            <a:r>
              <a:rPr lang="it-IT" dirty="0"/>
              <a:t>Per diminuire vistosamente il costo per singola parte si è deciso di aumentare il numero totale di parti. Infatti, aumentando a 1000 si nota una notevole diminuzione del costo. In particolare il costo è dovuto </a:t>
            </a:r>
            <a:r>
              <a:rPr lang="it-IT" dirty="0" err="1"/>
              <a:t>principlamente</a:t>
            </a:r>
            <a:r>
              <a:rPr lang="it-IT" dirty="0"/>
              <a:t> alla fabbricazione (73%).</a:t>
            </a:r>
          </a:p>
        </p:txBody>
      </p:sp>
    </p:spTree>
    <p:extLst>
      <p:ext uri="{BB962C8B-B14F-4D97-AF65-F5344CB8AC3E}">
        <p14:creationId xmlns:p14="http://schemas.microsoft.com/office/powerpoint/2010/main" val="307410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9081D806-595E-434D-82CA-70C8A35C3D81}"/>
              </a:ext>
            </a:extLst>
          </p:cNvPr>
          <p:cNvPicPr>
            <a:picLocks noChangeAspect="1"/>
          </p:cNvPicPr>
          <p:nvPr/>
        </p:nvPicPr>
        <p:blipFill>
          <a:blip r:embed="rId2"/>
          <a:stretch>
            <a:fillRect/>
          </a:stretch>
        </p:blipFill>
        <p:spPr>
          <a:xfrm>
            <a:off x="269255" y="0"/>
            <a:ext cx="3841139" cy="6858000"/>
          </a:xfrm>
          <a:prstGeom prst="rect">
            <a:avLst/>
          </a:prstGeom>
        </p:spPr>
      </p:pic>
      <p:pic>
        <p:nvPicPr>
          <p:cNvPr id="9" name="Immagine 8">
            <a:extLst>
              <a:ext uri="{FF2B5EF4-FFF2-40B4-BE49-F238E27FC236}">
                <a16:creationId xmlns:a16="http://schemas.microsoft.com/office/drawing/2014/main" id="{255E7A33-8B6E-490F-84C5-47485CB357B7}"/>
              </a:ext>
            </a:extLst>
          </p:cNvPr>
          <p:cNvPicPr>
            <a:picLocks noChangeAspect="1"/>
          </p:cNvPicPr>
          <p:nvPr/>
        </p:nvPicPr>
        <p:blipFill>
          <a:blip r:embed="rId3"/>
          <a:stretch>
            <a:fillRect/>
          </a:stretch>
        </p:blipFill>
        <p:spPr>
          <a:xfrm>
            <a:off x="4597060" y="287276"/>
            <a:ext cx="2571750" cy="2714625"/>
          </a:xfrm>
          <a:prstGeom prst="rect">
            <a:avLst/>
          </a:prstGeom>
        </p:spPr>
      </p:pic>
      <p:pic>
        <p:nvPicPr>
          <p:cNvPr id="11" name="Immagine 10">
            <a:extLst>
              <a:ext uri="{FF2B5EF4-FFF2-40B4-BE49-F238E27FC236}">
                <a16:creationId xmlns:a16="http://schemas.microsoft.com/office/drawing/2014/main" id="{30BF4A96-7508-4D67-A5D4-DF8243469EB8}"/>
              </a:ext>
            </a:extLst>
          </p:cNvPr>
          <p:cNvPicPr>
            <a:picLocks noChangeAspect="1"/>
          </p:cNvPicPr>
          <p:nvPr/>
        </p:nvPicPr>
        <p:blipFill>
          <a:blip r:embed="rId4"/>
          <a:stretch>
            <a:fillRect/>
          </a:stretch>
        </p:blipFill>
        <p:spPr>
          <a:xfrm>
            <a:off x="4606585" y="3429000"/>
            <a:ext cx="2562225" cy="2743200"/>
          </a:xfrm>
          <a:prstGeom prst="rect">
            <a:avLst/>
          </a:prstGeom>
        </p:spPr>
      </p:pic>
      <p:sp>
        <p:nvSpPr>
          <p:cNvPr id="12" name="CasellaDiTesto 11">
            <a:extLst>
              <a:ext uri="{FF2B5EF4-FFF2-40B4-BE49-F238E27FC236}">
                <a16:creationId xmlns:a16="http://schemas.microsoft.com/office/drawing/2014/main" id="{75EFB407-3C5E-45B8-8BE3-4844D0DCB900}"/>
              </a:ext>
            </a:extLst>
          </p:cNvPr>
          <p:cNvSpPr txBox="1"/>
          <p:nvPr/>
        </p:nvSpPr>
        <p:spPr>
          <a:xfrm>
            <a:off x="7486799" y="1938278"/>
            <a:ext cx="4151825" cy="2862322"/>
          </a:xfrm>
          <a:prstGeom prst="rect">
            <a:avLst/>
          </a:prstGeom>
          <a:noFill/>
        </p:spPr>
        <p:txBody>
          <a:bodyPr wrap="square" rtlCol="0">
            <a:spAutoFit/>
          </a:bodyPr>
          <a:lstStyle/>
          <a:p>
            <a:pPr algn="just"/>
            <a:r>
              <a:rPr lang="it-IT" dirty="0"/>
              <a:t>Per quanto riguarda la stampa in 3D, una </a:t>
            </a:r>
            <a:r>
              <a:rPr lang="it-IT"/>
              <a:t>volta scelto il </a:t>
            </a:r>
            <a:r>
              <a:rPr lang="it-IT" dirty="0"/>
              <a:t>lato XY e reinserito lo spessore di parete max precedente, si è scelto di realizzare una parte con dimensione lotto pari a 1 ed il costo è circa 14$, il cui peso è dovuto principalmente dal costo del materiale. I tempi di realizzazione sono ovviamente più elevati rispetto alla stampaggio ad iniezione ma il prezzo è all’incirca uguale.</a:t>
            </a:r>
          </a:p>
        </p:txBody>
      </p:sp>
    </p:spTree>
    <p:extLst>
      <p:ext uri="{BB962C8B-B14F-4D97-AF65-F5344CB8AC3E}">
        <p14:creationId xmlns:p14="http://schemas.microsoft.com/office/powerpoint/2010/main" val="125904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6159B7B-7EBE-41A9-87A6-E0112FB9BF4C}"/>
              </a:ext>
            </a:extLst>
          </p:cNvPr>
          <p:cNvPicPr>
            <a:picLocks noChangeAspect="1"/>
          </p:cNvPicPr>
          <p:nvPr/>
        </p:nvPicPr>
        <p:blipFill>
          <a:blip r:embed="rId2"/>
          <a:stretch>
            <a:fillRect/>
          </a:stretch>
        </p:blipFill>
        <p:spPr>
          <a:xfrm>
            <a:off x="359047" y="-15536"/>
            <a:ext cx="3803597" cy="6858000"/>
          </a:xfrm>
          <a:prstGeom prst="rect">
            <a:avLst/>
          </a:prstGeom>
        </p:spPr>
      </p:pic>
      <p:pic>
        <p:nvPicPr>
          <p:cNvPr id="5" name="Immagine 4">
            <a:extLst>
              <a:ext uri="{FF2B5EF4-FFF2-40B4-BE49-F238E27FC236}">
                <a16:creationId xmlns:a16="http://schemas.microsoft.com/office/drawing/2014/main" id="{E8506A5B-FD88-4834-A269-EC4D93493821}"/>
              </a:ext>
            </a:extLst>
          </p:cNvPr>
          <p:cNvPicPr>
            <a:picLocks noChangeAspect="1"/>
          </p:cNvPicPr>
          <p:nvPr/>
        </p:nvPicPr>
        <p:blipFill>
          <a:blip r:embed="rId3"/>
          <a:stretch>
            <a:fillRect/>
          </a:stretch>
        </p:blipFill>
        <p:spPr>
          <a:xfrm>
            <a:off x="4359583" y="427978"/>
            <a:ext cx="3028950" cy="2362200"/>
          </a:xfrm>
          <a:prstGeom prst="rect">
            <a:avLst/>
          </a:prstGeom>
        </p:spPr>
      </p:pic>
      <p:pic>
        <p:nvPicPr>
          <p:cNvPr id="7" name="Immagine 6">
            <a:extLst>
              <a:ext uri="{FF2B5EF4-FFF2-40B4-BE49-F238E27FC236}">
                <a16:creationId xmlns:a16="http://schemas.microsoft.com/office/drawing/2014/main" id="{2945C493-C40F-494B-919A-EAC58DE37DB8}"/>
              </a:ext>
            </a:extLst>
          </p:cNvPr>
          <p:cNvPicPr>
            <a:picLocks noChangeAspect="1"/>
          </p:cNvPicPr>
          <p:nvPr/>
        </p:nvPicPr>
        <p:blipFill>
          <a:blip r:embed="rId4"/>
          <a:stretch>
            <a:fillRect/>
          </a:stretch>
        </p:blipFill>
        <p:spPr>
          <a:xfrm>
            <a:off x="4359583" y="3156011"/>
            <a:ext cx="2981325" cy="2428875"/>
          </a:xfrm>
          <a:prstGeom prst="rect">
            <a:avLst/>
          </a:prstGeom>
        </p:spPr>
      </p:pic>
      <p:sp>
        <p:nvSpPr>
          <p:cNvPr id="8" name="CasellaDiTesto 7">
            <a:extLst>
              <a:ext uri="{FF2B5EF4-FFF2-40B4-BE49-F238E27FC236}">
                <a16:creationId xmlns:a16="http://schemas.microsoft.com/office/drawing/2014/main" id="{B0E813C2-5DDC-4385-AF12-630A6714E39A}"/>
              </a:ext>
            </a:extLst>
          </p:cNvPr>
          <p:cNvSpPr txBox="1"/>
          <p:nvPr/>
        </p:nvSpPr>
        <p:spPr>
          <a:xfrm>
            <a:off x="8300621" y="1624613"/>
            <a:ext cx="3207888" cy="2585323"/>
          </a:xfrm>
          <a:prstGeom prst="rect">
            <a:avLst/>
          </a:prstGeom>
          <a:noFill/>
        </p:spPr>
        <p:txBody>
          <a:bodyPr wrap="square" rtlCol="0">
            <a:spAutoFit/>
          </a:bodyPr>
          <a:lstStyle/>
          <a:p>
            <a:pPr algn="just"/>
            <a:r>
              <a:rPr lang="it-IT" dirty="0"/>
              <a:t>Infine, si è provato ad aumentare il numero di parti totali realizzate con la stampa 3D ma come ci si poteva aspettare non vi è stato un grande risparmio (1$) poiché la stampa 3D è utilizzata principalmente per produzioni piccole.</a:t>
            </a:r>
          </a:p>
        </p:txBody>
      </p:sp>
    </p:spTree>
    <p:extLst>
      <p:ext uri="{BB962C8B-B14F-4D97-AF65-F5344CB8AC3E}">
        <p14:creationId xmlns:p14="http://schemas.microsoft.com/office/powerpoint/2010/main" val="14327037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272</Words>
  <Application>Microsoft Office PowerPoint</Application>
  <PresentationFormat>Widescreen</PresentationFormat>
  <Paragraphs>5</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DEI COSTI</dc:title>
  <dc:creator>Edoardo Tagliacozzi</dc:creator>
  <cp:lastModifiedBy>Edoardo Tagliacozzi</cp:lastModifiedBy>
  <cp:revision>12</cp:revision>
  <dcterms:created xsi:type="dcterms:W3CDTF">2021-01-28T12:28:05Z</dcterms:created>
  <dcterms:modified xsi:type="dcterms:W3CDTF">2021-01-31T13:12:32Z</dcterms:modified>
</cp:coreProperties>
</file>