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7A8B17-29B5-4BFA-B465-51AD352A6CD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6A31CCA-E795-4356-A632-E6130E0FA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204D502-3D06-4B6F-B3A7-DB2A9E6F93F0}"/>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5" name="Segnaposto piè di pagina 4">
            <a:extLst>
              <a:ext uri="{FF2B5EF4-FFF2-40B4-BE49-F238E27FC236}">
                <a16:creationId xmlns:a16="http://schemas.microsoft.com/office/drawing/2014/main" id="{CC75B796-D22F-4FA9-89B7-B61E006A00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35B4F2-BEFE-4938-B800-487B3BB13AF9}"/>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422968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57038-EEC7-40EC-9C25-24FF886079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FF42812-333E-4750-A5B1-7A7F95CB44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B626B7-7C65-491F-B80C-A30E5972F413}"/>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5" name="Segnaposto piè di pagina 4">
            <a:extLst>
              <a:ext uri="{FF2B5EF4-FFF2-40B4-BE49-F238E27FC236}">
                <a16:creationId xmlns:a16="http://schemas.microsoft.com/office/drawing/2014/main" id="{EE2B21C4-7BAF-4F8D-8DE8-25F110F8DBD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70E599-8F8F-4B08-B4E2-C65D943146A1}"/>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22831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A623A4B-54B1-4484-9911-B2C9C653A41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AFFCE76-8962-4C38-9C9F-D022994962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544587-5180-41F9-88D9-3AAF89514C29}"/>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5" name="Segnaposto piè di pagina 4">
            <a:extLst>
              <a:ext uri="{FF2B5EF4-FFF2-40B4-BE49-F238E27FC236}">
                <a16:creationId xmlns:a16="http://schemas.microsoft.com/office/drawing/2014/main" id="{1AFC367F-11BD-45D1-BA75-BF7B255A13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614FC8-082C-44B5-A5FB-6692416ED0C9}"/>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423556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209C1F-7947-41A0-B08B-62B7484FC29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10A455-7899-46AA-9361-B5E821FB511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A479F5-C0E7-4B5D-9395-62E4ED825230}"/>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5" name="Segnaposto piè di pagina 4">
            <a:extLst>
              <a:ext uri="{FF2B5EF4-FFF2-40B4-BE49-F238E27FC236}">
                <a16:creationId xmlns:a16="http://schemas.microsoft.com/office/drawing/2014/main" id="{C42F2231-E2B5-4DD8-8B07-BB10AE2EB3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F4C3348-F5D3-4162-B670-23B7FF20E38C}"/>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423347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D4898-97A6-45B1-8353-F4977B6D328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D018A5E-5DD3-46F3-AE05-7E8EBB956F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A2D7D5E-6F91-4313-A201-E05F19C5A630}"/>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5" name="Segnaposto piè di pagina 4">
            <a:extLst>
              <a:ext uri="{FF2B5EF4-FFF2-40B4-BE49-F238E27FC236}">
                <a16:creationId xmlns:a16="http://schemas.microsoft.com/office/drawing/2014/main" id="{C44ED41C-24BC-419F-AC3B-51B30277BC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8BF688F-777C-419D-ABDC-9AFE6B90F216}"/>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399667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7CF76-3B36-4541-8041-85FF69BF47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A4A1933-0F0B-46F9-9B09-FCF08BFD6BD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97AFE2A-02E2-4416-B6B3-4D1F0C33528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B5A6361-29D9-4515-BFED-99D4E4775FD1}"/>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6" name="Segnaposto piè di pagina 5">
            <a:extLst>
              <a:ext uri="{FF2B5EF4-FFF2-40B4-BE49-F238E27FC236}">
                <a16:creationId xmlns:a16="http://schemas.microsoft.com/office/drawing/2014/main" id="{AF7CEC5E-B86E-47D8-B5E3-48A2E5BD72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F7414C3-33F8-4ABA-92A1-DAD37818E555}"/>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402676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1D4CE-BA5C-4CFA-9C83-1338807D838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E35CC66-466C-41C0-8A81-BD2C312E9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55F61F-179E-4964-9302-33DCD5A909E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D386D84-77B6-493F-9955-D86BC4E0B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1F2FB02-24EE-4738-91A0-B4524C87222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9BFD17C-D863-4141-90DD-B2DF07ED92BD}"/>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8" name="Segnaposto piè di pagina 7">
            <a:extLst>
              <a:ext uri="{FF2B5EF4-FFF2-40B4-BE49-F238E27FC236}">
                <a16:creationId xmlns:a16="http://schemas.microsoft.com/office/drawing/2014/main" id="{47D15A08-99D6-4785-A2B1-A9F7B279184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C0BCFD-3D6E-4573-88DE-A4A2EE2D38FB}"/>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124386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65FBCB-7DB7-4727-BAE0-C887E39BF3F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E3AC1EE-CC76-4994-88A7-4424D743C055}"/>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4" name="Segnaposto piè di pagina 3">
            <a:extLst>
              <a:ext uri="{FF2B5EF4-FFF2-40B4-BE49-F238E27FC236}">
                <a16:creationId xmlns:a16="http://schemas.microsoft.com/office/drawing/2014/main" id="{5F791528-41FD-4FD2-8E48-AB35F4491AA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065AD8B-1CD2-4896-BBB3-2710F8FADC68}"/>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293388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24162C8-425B-4DC8-87EE-11018C0CC3DD}"/>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3" name="Segnaposto piè di pagina 2">
            <a:extLst>
              <a:ext uri="{FF2B5EF4-FFF2-40B4-BE49-F238E27FC236}">
                <a16:creationId xmlns:a16="http://schemas.microsoft.com/office/drawing/2014/main" id="{9D8AB1C7-7DD2-47AF-8699-3DBDF65E0DF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82DA5A8-6A4E-4F89-9703-6CE375E3C5D7}"/>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3103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7D9F7-FF7A-4F76-ABF4-1E29FEE1612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F977294-349C-4E62-AF73-36C6427FA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CB30DA1-CE11-4C9B-8166-43F59B7B5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E69F9E4-F122-4CAC-9613-F217CC32F22C}"/>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6" name="Segnaposto piè di pagina 5">
            <a:extLst>
              <a:ext uri="{FF2B5EF4-FFF2-40B4-BE49-F238E27FC236}">
                <a16:creationId xmlns:a16="http://schemas.microsoft.com/office/drawing/2014/main" id="{0AB8F6D2-80B5-473D-AF55-1ED2B0A400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4EBC64B-CE9B-4E57-917B-1D9E361D63BE}"/>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182618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BBF818-DC00-49E1-AE39-82196D5DE49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4BB0565-A766-47CC-A60E-7957AC7AB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634E854-B56E-4CCE-AB2B-E62F225CA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10BE2FC-5281-42D9-9093-DC7AAA72AFA7}"/>
              </a:ext>
            </a:extLst>
          </p:cNvPr>
          <p:cNvSpPr>
            <a:spLocks noGrp="1"/>
          </p:cNvSpPr>
          <p:nvPr>
            <p:ph type="dt" sz="half" idx="10"/>
          </p:nvPr>
        </p:nvSpPr>
        <p:spPr/>
        <p:txBody>
          <a:bodyPr/>
          <a:lstStyle/>
          <a:p>
            <a:fld id="{0422DC87-CC11-4F67-ABC6-1CB59876F4FD}" type="datetimeFigureOut">
              <a:rPr lang="it-IT" smtClean="0"/>
              <a:t>28/01/2021</a:t>
            </a:fld>
            <a:endParaRPr lang="it-IT"/>
          </a:p>
        </p:txBody>
      </p:sp>
      <p:sp>
        <p:nvSpPr>
          <p:cNvPr id="6" name="Segnaposto piè di pagina 5">
            <a:extLst>
              <a:ext uri="{FF2B5EF4-FFF2-40B4-BE49-F238E27FC236}">
                <a16:creationId xmlns:a16="http://schemas.microsoft.com/office/drawing/2014/main" id="{E378C0F5-2A8F-4C16-9737-D7CBC763442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28E49FC-D96F-4D18-9B1A-3CF27090E175}"/>
              </a:ext>
            </a:extLst>
          </p:cNvPr>
          <p:cNvSpPr>
            <a:spLocks noGrp="1"/>
          </p:cNvSpPr>
          <p:nvPr>
            <p:ph type="sldNum" sz="quarter" idx="12"/>
          </p:nvPr>
        </p:nvSpPr>
        <p:spPr/>
        <p:txBody>
          <a:bodyPr/>
          <a:lstStyle/>
          <a:p>
            <a:fld id="{89164F7D-9EAB-4F79-9200-CBC8AA472160}" type="slidenum">
              <a:rPr lang="it-IT" smtClean="0"/>
              <a:t>‹N›</a:t>
            </a:fld>
            <a:endParaRPr lang="it-IT"/>
          </a:p>
        </p:txBody>
      </p:sp>
    </p:spTree>
    <p:extLst>
      <p:ext uri="{BB962C8B-B14F-4D97-AF65-F5344CB8AC3E}">
        <p14:creationId xmlns:p14="http://schemas.microsoft.com/office/powerpoint/2010/main" val="48949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2B5D339-21AB-4A61-98BA-565CA702D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C2F91-E512-449C-BC2B-275E2DD18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822349-9E6C-464E-AC47-094C41E3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2DC87-CC11-4F67-ABC6-1CB59876F4FD}" type="datetimeFigureOut">
              <a:rPr lang="it-IT" smtClean="0"/>
              <a:t>28/01/2021</a:t>
            </a:fld>
            <a:endParaRPr lang="it-IT"/>
          </a:p>
        </p:txBody>
      </p:sp>
      <p:sp>
        <p:nvSpPr>
          <p:cNvPr id="5" name="Segnaposto piè di pagina 4">
            <a:extLst>
              <a:ext uri="{FF2B5EF4-FFF2-40B4-BE49-F238E27FC236}">
                <a16:creationId xmlns:a16="http://schemas.microsoft.com/office/drawing/2014/main" id="{07CE04A7-4974-4697-B4E6-9F15D4BAC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EB2F614-E147-4DF7-A731-4335643BE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64F7D-9EAB-4F79-9200-CBC8AA472160}" type="slidenum">
              <a:rPr lang="it-IT" smtClean="0"/>
              <a:t>‹N›</a:t>
            </a:fld>
            <a:endParaRPr lang="it-IT"/>
          </a:p>
        </p:txBody>
      </p:sp>
    </p:spTree>
    <p:extLst>
      <p:ext uri="{BB962C8B-B14F-4D97-AF65-F5344CB8AC3E}">
        <p14:creationId xmlns:p14="http://schemas.microsoft.com/office/powerpoint/2010/main" val="101702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21F3C-7EBE-44E0-B470-B4ED8C42DD0A}"/>
              </a:ext>
            </a:extLst>
          </p:cNvPr>
          <p:cNvSpPr>
            <a:spLocks noGrp="1"/>
          </p:cNvSpPr>
          <p:nvPr>
            <p:ph type="ctrTitle"/>
          </p:nvPr>
        </p:nvSpPr>
        <p:spPr>
          <a:xfrm>
            <a:off x="3506679" y="172453"/>
            <a:ext cx="5178641" cy="688681"/>
          </a:xfrm>
        </p:spPr>
        <p:txBody>
          <a:bodyPr>
            <a:normAutofit fontScale="90000"/>
          </a:bodyPr>
          <a:lstStyle/>
          <a:p>
            <a:r>
              <a:rPr lang="it-IT" dirty="0"/>
              <a:t>Analisi dei Costi</a:t>
            </a:r>
          </a:p>
        </p:txBody>
      </p:sp>
      <p:pic>
        <p:nvPicPr>
          <p:cNvPr id="5" name="Immagine 4">
            <a:extLst>
              <a:ext uri="{FF2B5EF4-FFF2-40B4-BE49-F238E27FC236}">
                <a16:creationId xmlns:a16="http://schemas.microsoft.com/office/drawing/2014/main" id="{99673365-A49F-4037-B0AD-94D245BDBFF4}"/>
              </a:ext>
            </a:extLst>
          </p:cNvPr>
          <p:cNvPicPr>
            <a:picLocks noChangeAspect="1"/>
          </p:cNvPicPr>
          <p:nvPr/>
        </p:nvPicPr>
        <p:blipFill>
          <a:blip r:embed="rId2"/>
          <a:stretch>
            <a:fillRect/>
          </a:stretch>
        </p:blipFill>
        <p:spPr>
          <a:xfrm>
            <a:off x="1268043" y="858483"/>
            <a:ext cx="2451592" cy="2804181"/>
          </a:xfrm>
          <a:prstGeom prst="rect">
            <a:avLst/>
          </a:prstGeom>
        </p:spPr>
      </p:pic>
      <p:pic>
        <p:nvPicPr>
          <p:cNvPr id="7" name="Immagine 6">
            <a:extLst>
              <a:ext uri="{FF2B5EF4-FFF2-40B4-BE49-F238E27FC236}">
                <a16:creationId xmlns:a16="http://schemas.microsoft.com/office/drawing/2014/main" id="{23E33500-3374-47D3-A5EA-EF3E83748920}"/>
              </a:ext>
            </a:extLst>
          </p:cNvPr>
          <p:cNvPicPr>
            <a:picLocks noChangeAspect="1"/>
          </p:cNvPicPr>
          <p:nvPr/>
        </p:nvPicPr>
        <p:blipFill>
          <a:blip r:embed="rId3"/>
          <a:stretch>
            <a:fillRect/>
          </a:stretch>
        </p:blipFill>
        <p:spPr>
          <a:xfrm>
            <a:off x="4953244" y="779257"/>
            <a:ext cx="3260328" cy="5906290"/>
          </a:xfrm>
          <a:prstGeom prst="rect">
            <a:avLst/>
          </a:prstGeom>
        </p:spPr>
      </p:pic>
      <p:pic>
        <p:nvPicPr>
          <p:cNvPr id="9" name="Immagine 8">
            <a:extLst>
              <a:ext uri="{FF2B5EF4-FFF2-40B4-BE49-F238E27FC236}">
                <a16:creationId xmlns:a16="http://schemas.microsoft.com/office/drawing/2014/main" id="{D1C0DBD2-0E7B-4747-AF79-3BB74A7414E4}"/>
              </a:ext>
            </a:extLst>
          </p:cNvPr>
          <p:cNvPicPr>
            <a:picLocks noChangeAspect="1"/>
          </p:cNvPicPr>
          <p:nvPr/>
        </p:nvPicPr>
        <p:blipFill>
          <a:blip r:embed="rId4"/>
          <a:stretch>
            <a:fillRect/>
          </a:stretch>
        </p:blipFill>
        <p:spPr>
          <a:xfrm>
            <a:off x="405908" y="3697133"/>
            <a:ext cx="2042017" cy="3134085"/>
          </a:xfrm>
          <a:prstGeom prst="rect">
            <a:avLst/>
          </a:prstGeom>
        </p:spPr>
      </p:pic>
      <p:pic>
        <p:nvPicPr>
          <p:cNvPr id="11" name="Immagine 10">
            <a:extLst>
              <a:ext uri="{FF2B5EF4-FFF2-40B4-BE49-F238E27FC236}">
                <a16:creationId xmlns:a16="http://schemas.microsoft.com/office/drawing/2014/main" id="{44D368DD-7040-4CC1-9074-87CA4A33D5C8}"/>
              </a:ext>
            </a:extLst>
          </p:cNvPr>
          <p:cNvPicPr>
            <a:picLocks noChangeAspect="1"/>
          </p:cNvPicPr>
          <p:nvPr/>
        </p:nvPicPr>
        <p:blipFill>
          <a:blip r:embed="rId5"/>
          <a:stretch>
            <a:fillRect/>
          </a:stretch>
        </p:blipFill>
        <p:spPr>
          <a:xfrm>
            <a:off x="2679576" y="3671706"/>
            <a:ext cx="2042017" cy="3184937"/>
          </a:xfrm>
          <a:prstGeom prst="rect">
            <a:avLst/>
          </a:prstGeom>
        </p:spPr>
      </p:pic>
      <p:sp>
        <p:nvSpPr>
          <p:cNvPr id="12" name="CasellaDiTesto 11">
            <a:extLst>
              <a:ext uri="{FF2B5EF4-FFF2-40B4-BE49-F238E27FC236}">
                <a16:creationId xmlns:a16="http://schemas.microsoft.com/office/drawing/2014/main" id="{9A8E8DED-3E71-4539-96F4-4027D2EF0A1E}"/>
              </a:ext>
            </a:extLst>
          </p:cNvPr>
          <p:cNvSpPr txBox="1"/>
          <p:nvPr/>
        </p:nvSpPr>
        <p:spPr>
          <a:xfrm>
            <a:off x="8445223" y="1677505"/>
            <a:ext cx="3448050" cy="3970318"/>
          </a:xfrm>
          <a:prstGeom prst="rect">
            <a:avLst/>
          </a:prstGeom>
          <a:noFill/>
        </p:spPr>
        <p:txBody>
          <a:bodyPr wrap="square" rtlCol="0">
            <a:spAutoFit/>
          </a:bodyPr>
          <a:lstStyle/>
          <a:p>
            <a:pPr algn="just"/>
            <a:r>
              <a:rPr lang="it-IT" dirty="0"/>
              <a:t>Una volta inserite le impostazioni di lavorazione a macchina con materiale «acciaio AISI 304», possiamo notare che una lavorazione con forma cilindrica di diametro 2 pollici ci permette di arrivare ad un costo di 76$ circa, realizzando 100 parti in un lotto di dimensione 100. Il costo complessivo non sembra essere ottimizzato in quanto abbiamo due operazioni di tornitura che mi incrementano notevolmente il costo totale (16$ e 5$).</a:t>
            </a:r>
          </a:p>
        </p:txBody>
      </p:sp>
    </p:spTree>
    <p:extLst>
      <p:ext uri="{BB962C8B-B14F-4D97-AF65-F5344CB8AC3E}">
        <p14:creationId xmlns:p14="http://schemas.microsoft.com/office/powerpoint/2010/main" val="335692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2CCAD35-3276-4115-9B97-ED2F524E98C5}"/>
              </a:ext>
            </a:extLst>
          </p:cNvPr>
          <p:cNvPicPr>
            <a:picLocks noChangeAspect="1"/>
          </p:cNvPicPr>
          <p:nvPr/>
        </p:nvPicPr>
        <p:blipFill>
          <a:blip r:embed="rId2"/>
          <a:stretch>
            <a:fillRect/>
          </a:stretch>
        </p:blipFill>
        <p:spPr>
          <a:xfrm>
            <a:off x="1233679" y="248507"/>
            <a:ext cx="2786062" cy="3180493"/>
          </a:xfrm>
          <a:prstGeom prst="rect">
            <a:avLst/>
          </a:prstGeom>
        </p:spPr>
      </p:pic>
      <p:pic>
        <p:nvPicPr>
          <p:cNvPr id="5" name="Immagine 4">
            <a:extLst>
              <a:ext uri="{FF2B5EF4-FFF2-40B4-BE49-F238E27FC236}">
                <a16:creationId xmlns:a16="http://schemas.microsoft.com/office/drawing/2014/main" id="{8817CF95-F542-4E58-9104-814CA6C42E43}"/>
              </a:ext>
            </a:extLst>
          </p:cNvPr>
          <p:cNvPicPr>
            <a:picLocks noChangeAspect="1"/>
          </p:cNvPicPr>
          <p:nvPr/>
        </p:nvPicPr>
        <p:blipFill>
          <a:blip r:embed="rId3"/>
          <a:stretch>
            <a:fillRect/>
          </a:stretch>
        </p:blipFill>
        <p:spPr>
          <a:xfrm>
            <a:off x="4750401" y="0"/>
            <a:ext cx="3262697" cy="6858000"/>
          </a:xfrm>
          <a:prstGeom prst="rect">
            <a:avLst/>
          </a:prstGeom>
        </p:spPr>
      </p:pic>
      <p:pic>
        <p:nvPicPr>
          <p:cNvPr id="7" name="Immagine 6">
            <a:extLst>
              <a:ext uri="{FF2B5EF4-FFF2-40B4-BE49-F238E27FC236}">
                <a16:creationId xmlns:a16="http://schemas.microsoft.com/office/drawing/2014/main" id="{1688F7FA-C98C-49FC-8E21-F7AD8958D726}"/>
              </a:ext>
            </a:extLst>
          </p:cNvPr>
          <p:cNvPicPr>
            <a:picLocks noChangeAspect="1"/>
          </p:cNvPicPr>
          <p:nvPr/>
        </p:nvPicPr>
        <p:blipFill>
          <a:blip r:embed="rId4"/>
          <a:stretch>
            <a:fillRect/>
          </a:stretch>
        </p:blipFill>
        <p:spPr>
          <a:xfrm>
            <a:off x="242938" y="3428999"/>
            <a:ext cx="1981482" cy="3332493"/>
          </a:xfrm>
          <a:prstGeom prst="rect">
            <a:avLst/>
          </a:prstGeom>
        </p:spPr>
      </p:pic>
      <p:pic>
        <p:nvPicPr>
          <p:cNvPr id="9" name="Immagine 8">
            <a:extLst>
              <a:ext uri="{FF2B5EF4-FFF2-40B4-BE49-F238E27FC236}">
                <a16:creationId xmlns:a16="http://schemas.microsoft.com/office/drawing/2014/main" id="{73B799A2-15F3-4C43-B194-A0E65A5EF15F}"/>
              </a:ext>
            </a:extLst>
          </p:cNvPr>
          <p:cNvPicPr>
            <a:picLocks noChangeAspect="1"/>
          </p:cNvPicPr>
          <p:nvPr/>
        </p:nvPicPr>
        <p:blipFill>
          <a:blip r:embed="rId5"/>
          <a:stretch>
            <a:fillRect/>
          </a:stretch>
        </p:blipFill>
        <p:spPr>
          <a:xfrm>
            <a:off x="2410823" y="3428999"/>
            <a:ext cx="1974248" cy="3235985"/>
          </a:xfrm>
          <a:prstGeom prst="rect">
            <a:avLst/>
          </a:prstGeom>
        </p:spPr>
      </p:pic>
      <p:sp>
        <p:nvSpPr>
          <p:cNvPr id="10" name="CasellaDiTesto 9">
            <a:extLst>
              <a:ext uri="{FF2B5EF4-FFF2-40B4-BE49-F238E27FC236}">
                <a16:creationId xmlns:a16="http://schemas.microsoft.com/office/drawing/2014/main" id="{DE23B383-B09A-405C-99C0-E3B5BCB5E3D3}"/>
              </a:ext>
            </a:extLst>
          </p:cNvPr>
          <p:cNvSpPr txBox="1"/>
          <p:nvPr/>
        </p:nvSpPr>
        <p:spPr>
          <a:xfrm>
            <a:off x="8247355" y="1162974"/>
            <a:ext cx="3604052" cy="4801314"/>
          </a:xfrm>
          <a:prstGeom prst="rect">
            <a:avLst/>
          </a:prstGeom>
          <a:noFill/>
        </p:spPr>
        <p:txBody>
          <a:bodyPr wrap="square" rtlCol="0">
            <a:spAutoFit/>
          </a:bodyPr>
          <a:lstStyle/>
          <a:p>
            <a:pPr algn="just"/>
            <a:r>
              <a:rPr lang="it-IT" dirty="0"/>
              <a:t>Per quanto riguarda la stessa lavorazione cambiando solo il tipo di corpo usando un blocco quadrato di 2 pollici invece che un corpo cilindrico, notiamo che vi è un leggero decremento del costo totale per parte, passando da 76$ a 65$. Infatti, in questo caso, non è presente l’operazione di tornitura che precedentemente incrementava il costo finale. Inoltre, la distribuzione del costo in questo caso incide principalmente sul materiale (69%), poiché a differenza di prima dove erano più equilibrate (46% e 54%) non ho più l’operazione di tornitura. </a:t>
            </a:r>
          </a:p>
        </p:txBody>
      </p:sp>
    </p:spTree>
    <p:extLst>
      <p:ext uri="{BB962C8B-B14F-4D97-AF65-F5344CB8AC3E}">
        <p14:creationId xmlns:p14="http://schemas.microsoft.com/office/powerpoint/2010/main" val="298226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A1C3AD4-FB12-4B16-9611-7B09B31E101B}"/>
              </a:ext>
            </a:extLst>
          </p:cNvPr>
          <p:cNvPicPr>
            <a:picLocks noChangeAspect="1"/>
          </p:cNvPicPr>
          <p:nvPr/>
        </p:nvPicPr>
        <p:blipFill>
          <a:blip r:embed="rId2"/>
          <a:stretch>
            <a:fillRect/>
          </a:stretch>
        </p:blipFill>
        <p:spPr>
          <a:xfrm>
            <a:off x="1161325" y="147639"/>
            <a:ext cx="2712928" cy="3071813"/>
          </a:xfrm>
          <a:prstGeom prst="rect">
            <a:avLst/>
          </a:prstGeom>
        </p:spPr>
      </p:pic>
      <p:pic>
        <p:nvPicPr>
          <p:cNvPr id="7" name="Immagine 6">
            <a:extLst>
              <a:ext uri="{FF2B5EF4-FFF2-40B4-BE49-F238E27FC236}">
                <a16:creationId xmlns:a16="http://schemas.microsoft.com/office/drawing/2014/main" id="{2934E696-3C0A-4692-B9DB-2F096E00D9D6}"/>
              </a:ext>
            </a:extLst>
          </p:cNvPr>
          <p:cNvPicPr>
            <a:picLocks noChangeAspect="1"/>
          </p:cNvPicPr>
          <p:nvPr/>
        </p:nvPicPr>
        <p:blipFill>
          <a:blip r:embed="rId3"/>
          <a:stretch>
            <a:fillRect/>
          </a:stretch>
        </p:blipFill>
        <p:spPr>
          <a:xfrm>
            <a:off x="4767385" y="290510"/>
            <a:ext cx="3450981" cy="6096001"/>
          </a:xfrm>
          <a:prstGeom prst="rect">
            <a:avLst/>
          </a:prstGeom>
        </p:spPr>
      </p:pic>
      <p:pic>
        <p:nvPicPr>
          <p:cNvPr id="9" name="Immagine 8">
            <a:extLst>
              <a:ext uri="{FF2B5EF4-FFF2-40B4-BE49-F238E27FC236}">
                <a16:creationId xmlns:a16="http://schemas.microsoft.com/office/drawing/2014/main" id="{CEA2550B-5E0E-447C-893E-BD0A84F71639}"/>
              </a:ext>
            </a:extLst>
          </p:cNvPr>
          <p:cNvPicPr>
            <a:picLocks noChangeAspect="1"/>
          </p:cNvPicPr>
          <p:nvPr/>
        </p:nvPicPr>
        <p:blipFill>
          <a:blip r:embed="rId4"/>
          <a:stretch>
            <a:fillRect/>
          </a:stretch>
        </p:blipFill>
        <p:spPr>
          <a:xfrm>
            <a:off x="190500" y="3390899"/>
            <a:ext cx="2143652" cy="3319462"/>
          </a:xfrm>
          <a:prstGeom prst="rect">
            <a:avLst/>
          </a:prstGeom>
        </p:spPr>
      </p:pic>
      <p:pic>
        <p:nvPicPr>
          <p:cNvPr id="11" name="Immagine 10">
            <a:extLst>
              <a:ext uri="{FF2B5EF4-FFF2-40B4-BE49-F238E27FC236}">
                <a16:creationId xmlns:a16="http://schemas.microsoft.com/office/drawing/2014/main" id="{591B4CC7-10C5-4692-AD23-9F3D940DA789}"/>
              </a:ext>
            </a:extLst>
          </p:cNvPr>
          <p:cNvPicPr>
            <a:picLocks noChangeAspect="1"/>
          </p:cNvPicPr>
          <p:nvPr/>
        </p:nvPicPr>
        <p:blipFill>
          <a:blip r:embed="rId5"/>
          <a:stretch>
            <a:fillRect/>
          </a:stretch>
        </p:blipFill>
        <p:spPr>
          <a:xfrm>
            <a:off x="2517789" y="3390899"/>
            <a:ext cx="2065959" cy="3319462"/>
          </a:xfrm>
          <a:prstGeom prst="rect">
            <a:avLst/>
          </a:prstGeom>
        </p:spPr>
      </p:pic>
      <p:sp>
        <p:nvSpPr>
          <p:cNvPr id="12" name="CasellaDiTesto 11">
            <a:extLst>
              <a:ext uri="{FF2B5EF4-FFF2-40B4-BE49-F238E27FC236}">
                <a16:creationId xmlns:a16="http://schemas.microsoft.com/office/drawing/2014/main" id="{6FB7870B-9F79-4308-B56B-58CF1953FA4B}"/>
              </a:ext>
            </a:extLst>
          </p:cNvPr>
          <p:cNvSpPr txBox="1"/>
          <p:nvPr/>
        </p:nvSpPr>
        <p:spPr>
          <a:xfrm>
            <a:off x="8611341" y="355107"/>
            <a:ext cx="3231472" cy="5632311"/>
          </a:xfrm>
          <a:prstGeom prst="rect">
            <a:avLst/>
          </a:prstGeom>
          <a:noFill/>
        </p:spPr>
        <p:txBody>
          <a:bodyPr wrap="square" rtlCol="0">
            <a:spAutoFit/>
          </a:bodyPr>
          <a:lstStyle/>
          <a:p>
            <a:pPr algn="just"/>
            <a:r>
              <a:rPr lang="it-IT" dirty="0"/>
              <a:t>Infine è qui riportato un confronto con il prezzo di una lavorazione effettuata con un materiale meno costoso ossia l’acciaio al carbonio semplice. Diminuendo, infatti, il costo del materiale il costo finale per parte diminuisce vistosamente ed è dovuto quasi del tutto alla fabbricazione. Sono state riportate sia le schermate con una lavorazione cilindrica(in questa slide), sia una lavorazione a blocco con base quadrata (slide successiva). Si può notare come alla fine cambiando il tipo di materiale e il tipo di corpo si riesce a raggiungere un prezzo finale per parte di 28$. </a:t>
            </a:r>
          </a:p>
        </p:txBody>
      </p:sp>
    </p:spTree>
    <p:extLst>
      <p:ext uri="{BB962C8B-B14F-4D97-AF65-F5344CB8AC3E}">
        <p14:creationId xmlns:p14="http://schemas.microsoft.com/office/powerpoint/2010/main" val="272800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EA24915F-0D23-4FAA-BB7B-FC9CDC56EE69}"/>
              </a:ext>
            </a:extLst>
          </p:cNvPr>
          <p:cNvPicPr>
            <a:picLocks noChangeAspect="1"/>
          </p:cNvPicPr>
          <p:nvPr/>
        </p:nvPicPr>
        <p:blipFill>
          <a:blip r:embed="rId2"/>
          <a:stretch>
            <a:fillRect/>
          </a:stretch>
        </p:blipFill>
        <p:spPr>
          <a:xfrm>
            <a:off x="2293212" y="95247"/>
            <a:ext cx="2605313" cy="3333750"/>
          </a:xfrm>
          <a:prstGeom prst="rect">
            <a:avLst/>
          </a:prstGeom>
        </p:spPr>
      </p:pic>
      <p:pic>
        <p:nvPicPr>
          <p:cNvPr id="5" name="Immagine 4">
            <a:extLst>
              <a:ext uri="{FF2B5EF4-FFF2-40B4-BE49-F238E27FC236}">
                <a16:creationId xmlns:a16="http://schemas.microsoft.com/office/drawing/2014/main" id="{76EB579E-E80E-4E07-B27B-75C9AE829AE9}"/>
              </a:ext>
            </a:extLst>
          </p:cNvPr>
          <p:cNvPicPr>
            <a:picLocks noChangeAspect="1"/>
          </p:cNvPicPr>
          <p:nvPr/>
        </p:nvPicPr>
        <p:blipFill>
          <a:blip r:embed="rId3"/>
          <a:stretch>
            <a:fillRect/>
          </a:stretch>
        </p:blipFill>
        <p:spPr>
          <a:xfrm>
            <a:off x="6922902" y="14072"/>
            <a:ext cx="3293119" cy="6858000"/>
          </a:xfrm>
          <a:prstGeom prst="rect">
            <a:avLst/>
          </a:prstGeom>
        </p:spPr>
      </p:pic>
      <p:pic>
        <p:nvPicPr>
          <p:cNvPr id="7" name="Immagine 6">
            <a:extLst>
              <a:ext uri="{FF2B5EF4-FFF2-40B4-BE49-F238E27FC236}">
                <a16:creationId xmlns:a16="http://schemas.microsoft.com/office/drawing/2014/main" id="{E9F4C425-4BFF-4349-9431-0DAD2715B5D0}"/>
              </a:ext>
            </a:extLst>
          </p:cNvPr>
          <p:cNvPicPr>
            <a:picLocks noChangeAspect="1"/>
          </p:cNvPicPr>
          <p:nvPr/>
        </p:nvPicPr>
        <p:blipFill>
          <a:blip r:embed="rId4"/>
          <a:stretch>
            <a:fillRect/>
          </a:stretch>
        </p:blipFill>
        <p:spPr>
          <a:xfrm>
            <a:off x="3797918" y="3443072"/>
            <a:ext cx="2112796" cy="3443075"/>
          </a:xfrm>
          <a:prstGeom prst="rect">
            <a:avLst/>
          </a:prstGeom>
        </p:spPr>
      </p:pic>
      <p:pic>
        <p:nvPicPr>
          <p:cNvPr id="9" name="Immagine 8">
            <a:extLst>
              <a:ext uri="{FF2B5EF4-FFF2-40B4-BE49-F238E27FC236}">
                <a16:creationId xmlns:a16="http://schemas.microsoft.com/office/drawing/2014/main" id="{61E9B839-A646-4BEB-AB90-CD5CDB1570E6}"/>
              </a:ext>
            </a:extLst>
          </p:cNvPr>
          <p:cNvPicPr>
            <a:picLocks noChangeAspect="1"/>
          </p:cNvPicPr>
          <p:nvPr/>
        </p:nvPicPr>
        <p:blipFill>
          <a:blip r:embed="rId5"/>
          <a:stretch>
            <a:fillRect/>
          </a:stretch>
        </p:blipFill>
        <p:spPr>
          <a:xfrm>
            <a:off x="1464374" y="3443073"/>
            <a:ext cx="2062742" cy="3443074"/>
          </a:xfrm>
          <a:prstGeom prst="rect">
            <a:avLst/>
          </a:prstGeom>
        </p:spPr>
      </p:pic>
    </p:spTree>
    <p:extLst>
      <p:ext uri="{BB962C8B-B14F-4D97-AF65-F5344CB8AC3E}">
        <p14:creationId xmlns:p14="http://schemas.microsoft.com/office/powerpoint/2010/main" val="8138643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285</Words>
  <Application>Microsoft Office PowerPoint</Application>
  <PresentationFormat>Widescreen</PresentationFormat>
  <Paragraphs>4</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Analisi dei Costi</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dei Costi</dc:title>
  <dc:creator>Edoardo Tagliacozzi</dc:creator>
  <cp:lastModifiedBy>Edoardo Tagliacozzi</cp:lastModifiedBy>
  <cp:revision>9</cp:revision>
  <dcterms:created xsi:type="dcterms:W3CDTF">2021-01-28T15:09:18Z</dcterms:created>
  <dcterms:modified xsi:type="dcterms:W3CDTF">2021-01-28T15:50:00Z</dcterms:modified>
</cp:coreProperties>
</file>