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152D31-C114-43B7-B9D7-EBF448566A6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D08AA94-51F6-438A-A39E-D8137E919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4D17C4C-C747-4E73-8B84-C40992B8CEEE}"/>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5" name="Segnaposto piè di pagina 4">
            <a:extLst>
              <a:ext uri="{FF2B5EF4-FFF2-40B4-BE49-F238E27FC236}">
                <a16:creationId xmlns:a16="http://schemas.microsoft.com/office/drawing/2014/main" id="{77C547FF-E175-481C-8B45-8D62F59ADB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0161CA-3932-485F-901A-0D2B2C988440}"/>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78529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3079AE-B370-4837-9F7E-EAEB0F9D35F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42D9E31-F5BE-4E7C-AA99-6E4E393D35A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D6B9DA-EF86-46DA-8882-527EE7DDD388}"/>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5" name="Segnaposto piè di pagina 4">
            <a:extLst>
              <a:ext uri="{FF2B5EF4-FFF2-40B4-BE49-F238E27FC236}">
                <a16:creationId xmlns:a16="http://schemas.microsoft.com/office/drawing/2014/main" id="{C927052F-F854-493A-89B1-A97D60E0CAE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4A25C7D-1C68-42B7-8D92-AAC473610B0E}"/>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12432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0C179F4-2026-4AA5-A111-9A317359FF8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2C8664-C195-4D3B-957F-5563C140B7A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881E2B-A5A1-4BC7-88B8-A540F395D70E}"/>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5" name="Segnaposto piè di pagina 4">
            <a:extLst>
              <a:ext uri="{FF2B5EF4-FFF2-40B4-BE49-F238E27FC236}">
                <a16:creationId xmlns:a16="http://schemas.microsoft.com/office/drawing/2014/main" id="{C427733D-2536-4EBA-847C-85D8739C6E7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768B4C-C85E-4579-AEFE-022FBC488676}"/>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60038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E57B94-B811-46D4-90FF-30B2CBCDD2A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17761A6-C31D-4687-9E48-E27C836E2ED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41B4803-9BFC-400C-87D1-24450172B951}"/>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5" name="Segnaposto piè di pagina 4">
            <a:extLst>
              <a:ext uri="{FF2B5EF4-FFF2-40B4-BE49-F238E27FC236}">
                <a16:creationId xmlns:a16="http://schemas.microsoft.com/office/drawing/2014/main" id="{5385378D-82B3-404C-B2E6-D74D79ADBA7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C7D048D-01B8-45A8-AAB1-81FC694426D4}"/>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4581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8D86F8-6DAC-4C74-9CE6-6E788FFC1E3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7D295C7-66C6-4BDA-BE51-BE265F5FC3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B0E9CFE-D8B0-4055-9687-E5570424E792}"/>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5" name="Segnaposto piè di pagina 4">
            <a:extLst>
              <a:ext uri="{FF2B5EF4-FFF2-40B4-BE49-F238E27FC236}">
                <a16:creationId xmlns:a16="http://schemas.microsoft.com/office/drawing/2014/main" id="{9395BA01-C656-4BC9-9714-0487867180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B180CD4-BF1D-4F6D-B7D8-4A507A0D9950}"/>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66992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AE0385-1B12-4B06-BD62-5F357C656ED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DD61237-9DCF-4C0D-943B-24954DF07A3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8A09514-E350-43BC-8E40-36B086BC11A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96397EF-6CB8-4898-AA1A-89CCC4503A47}"/>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6" name="Segnaposto piè di pagina 5">
            <a:extLst>
              <a:ext uri="{FF2B5EF4-FFF2-40B4-BE49-F238E27FC236}">
                <a16:creationId xmlns:a16="http://schemas.microsoft.com/office/drawing/2014/main" id="{78CADE83-7AA0-4149-9D79-2D3A43C3D4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CA3A03B-5174-4AC6-8C2C-25545851FADD}"/>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323678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DBBB90-12CE-4BD6-B5BA-5194B665185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874C60D-8591-44E9-A82F-C7D9E5965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628F7D0-98B4-4CAD-83FC-A55FA9E178B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7DB9EA1-52EB-4D69-9C0B-A9D3B50C9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719B015-C560-4A91-95A9-455FD1A02DE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2927232-A2B6-4E5B-8CA2-A1E706E6091C}"/>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8" name="Segnaposto piè di pagina 7">
            <a:extLst>
              <a:ext uri="{FF2B5EF4-FFF2-40B4-BE49-F238E27FC236}">
                <a16:creationId xmlns:a16="http://schemas.microsoft.com/office/drawing/2014/main" id="{14264758-36AD-4B14-85A4-CC169713645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4584E79-D7A6-4EA1-BFE4-99F691FCD3DF}"/>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147721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911A2A-4F51-4BB3-8A21-5100EEBD82B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77EBD13-F64D-4694-8459-1D4F4BBBC317}"/>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4" name="Segnaposto piè di pagina 3">
            <a:extLst>
              <a:ext uri="{FF2B5EF4-FFF2-40B4-BE49-F238E27FC236}">
                <a16:creationId xmlns:a16="http://schemas.microsoft.com/office/drawing/2014/main" id="{2650A676-5800-4F16-BC34-226E624F8F0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097BD3-6BDA-410B-A963-C506844237A3}"/>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277974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1C606CD-C76B-4BD4-ADF1-1C1C1B061E09}"/>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3" name="Segnaposto piè di pagina 2">
            <a:extLst>
              <a:ext uri="{FF2B5EF4-FFF2-40B4-BE49-F238E27FC236}">
                <a16:creationId xmlns:a16="http://schemas.microsoft.com/office/drawing/2014/main" id="{47F7DE55-CC30-4531-A3AA-1E3ECA45495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518C306-42CC-485A-BF42-AAC548AA0F39}"/>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246723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3B0D31-A382-4E6C-AF19-FCAB14F8BDA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16B013E-D0F2-4281-B197-12B10A4E1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73BB6CF-8804-4132-BD80-50C702F01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A2C4CC1-BA00-42FD-AAF0-6100F0008AEB}"/>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6" name="Segnaposto piè di pagina 5">
            <a:extLst>
              <a:ext uri="{FF2B5EF4-FFF2-40B4-BE49-F238E27FC236}">
                <a16:creationId xmlns:a16="http://schemas.microsoft.com/office/drawing/2014/main" id="{F8E207C9-85B1-453E-8FC6-79315CBADF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6460B5-A312-486E-9E44-AD66B1EFBF00}"/>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156410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59CEF-DE75-4BE3-80C0-5F8F4142D7B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7131343-51DC-4258-AF74-572756C7B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A8CD1A0-3FFC-43BA-9D51-FC9334A34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70020BF-FEB5-4A8A-BF07-BC8073B55590}"/>
              </a:ext>
            </a:extLst>
          </p:cNvPr>
          <p:cNvSpPr>
            <a:spLocks noGrp="1"/>
          </p:cNvSpPr>
          <p:nvPr>
            <p:ph type="dt" sz="half" idx="10"/>
          </p:nvPr>
        </p:nvSpPr>
        <p:spPr/>
        <p:txBody>
          <a:bodyPr/>
          <a:lstStyle/>
          <a:p>
            <a:fld id="{E720E194-08EF-47B2-857E-A0C251221601}" type="datetimeFigureOut">
              <a:rPr lang="it-IT" smtClean="0"/>
              <a:t>28/01/2021</a:t>
            </a:fld>
            <a:endParaRPr lang="it-IT"/>
          </a:p>
        </p:txBody>
      </p:sp>
      <p:sp>
        <p:nvSpPr>
          <p:cNvPr id="6" name="Segnaposto piè di pagina 5">
            <a:extLst>
              <a:ext uri="{FF2B5EF4-FFF2-40B4-BE49-F238E27FC236}">
                <a16:creationId xmlns:a16="http://schemas.microsoft.com/office/drawing/2014/main" id="{8A55BA07-C232-43B8-9EA6-AE5894131E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C2327CE-0081-45AF-ABB5-C1D2A4E8DA2F}"/>
              </a:ext>
            </a:extLst>
          </p:cNvPr>
          <p:cNvSpPr>
            <a:spLocks noGrp="1"/>
          </p:cNvSpPr>
          <p:nvPr>
            <p:ph type="sldNum" sz="quarter" idx="12"/>
          </p:nvPr>
        </p:nvSpPr>
        <p:spPr/>
        <p:txBody>
          <a:bodyPr/>
          <a:lstStyle/>
          <a:p>
            <a:fld id="{53B94EED-5400-47A3-AC8E-E96CDE24CB9E}" type="slidenum">
              <a:rPr lang="it-IT" smtClean="0"/>
              <a:t>‹N›</a:t>
            </a:fld>
            <a:endParaRPr lang="it-IT"/>
          </a:p>
        </p:txBody>
      </p:sp>
    </p:spTree>
    <p:extLst>
      <p:ext uri="{BB962C8B-B14F-4D97-AF65-F5344CB8AC3E}">
        <p14:creationId xmlns:p14="http://schemas.microsoft.com/office/powerpoint/2010/main" val="96125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07D99EA-CAEA-4F24-8646-041B6389F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38AB895-3601-4CB4-9F13-FDC19271E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FFA43A4-D204-4501-8FEC-E6BF137D5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0E194-08EF-47B2-857E-A0C251221601}" type="datetimeFigureOut">
              <a:rPr lang="it-IT" smtClean="0"/>
              <a:t>28/01/2021</a:t>
            </a:fld>
            <a:endParaRPr lang="it-IT"/>
          </a:p>
        </p:txBody>
      </p:sp>
      <p:sp>
        <p:nvSpPr>
          <p:cNvPr id="5" name="Segnaposto piè di pagina 4">
            <a:extLst>
              <a:ext uri="{FF2B5EF4-FFF2-40B4-BE49-F238E27FC236}">
                <a16:creationId xmlns:a16="http://schemas.microsoft.com/office/drawing/2014/main" id="{AE3B4A7B-4FEF-4371-B9E3-C7DD8FAF8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089CEA4-2E0E-4E04-969E-D527544A8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94EED-5400-47A3-AC8E-E96CDE24CB9E}" type="slidenum">
              <a:rPr lang="it-IT" smtClean="0"/>
              <a:t>‹N›</a:t>
            </a:fld>
            <a:endParaRPr lang="it-IT"/>
          </a:p>
        </p:txBody>
      </p:sp>
    </p:spTree>
    <p:extLst>
      <p:ext uri="{BB962C8B-B14F-4D97-AF65-F5344CB8AC3E}">
        <p14:creationId xmlns:p14="http://schemas.microsoft.com/office/powerpoint/2010/main" val="76573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F12FD-EDAF-49D7-9802-1CA68503C592}"/>
              </a:ext>
            </a:extLst>
          </p:cNvPr>
          <p:cNvSpPr>
            <a:spLocks noGrp="1"/>
          </p:cNvSpPr>
          <p:nvPr>
            <p:ph type="ctrTitle"/>
          </p:nvPr>
        </p:nvSpPr>
        <p:spPr>
          <a:xfrm>
            <a:off x="4290134" y="-6659"/>
            <a:ext cx="3611731" cy="668044"/>
          </a:xfrm>
        </p:spPr>
        <p:txBody>
          <a:bodyPr>
            <a:normAutofit/>
          </a:bodyPr>
          <a:lstStyle/>
          <a:p>
            <a:r>
              <a:rPr lang="it-IT" sz="4000" dirty="0"/>
              <a:t>Analisi dei Costi</a:t>
            </a:r>
          </a:p>
        </p:txBody>
      </p:sp>
      <p:pic>
        <p:nvPicPr>
          <p:cNvPr id="5" name="Immagine 4">
            <a:extLst>
              <a:ext uri="{FF2B5EF4-FFF2-40B4-BE49-F238E27FC236}">
                <a16:creationId xmlns:a16="http://schemas.microsoft.com/office/drawing/2014/main" id="{5360A140-1C2D-48C7-813F-3A6CB3F8DB0C}"/>
              </a:ext>
            </a:extLst>
          </p:cNvPr>
          <p:cNvPicPr>
            <a:picLocks noChangeAspect="1"/>
          </p:cNvPicPr>
          <p:nvPr/>
        </p:nvPicPr>
        <p:blipFill>
          <a:blip r:embed="rId2"/>
          <a:stretch>
            <a:fillRect/>
          </a:stretch>
        </p:blipFill>
        <p:spPr>
          <a:xfrm>
            <a:off x="1859456" y="427494"/>
            <a:ext cx="2319013" cy="3599450"/>
          </a:xfrm>
          <a:prstGeom prst="rect">
            <a:avLst/>
          </a:prstGeom>
        </p:spPr>
      </p:pic>
      <p:pic>
        <p:nvPicPr>
          <p:cNvPr id="7" name="Immagine 6">
            <a:extLst>
              <a:ext uri="{FF2B5EF4-FFF2-40B4-BE49-F238E27FC236}">
                <a16:creationId xmlns:a16="http://schemas.microsoft.com/office/drawing/2014/main" id="{A2FE9D28-7907-4F94-81CA-E14D024BB166}"/>
              </a:ext>
            </a:extLst>
          </p:cNvPr>
          <p:cNvPicPr>
            <a:picLocks noChangeAspect="1"/>
          </p:cNvPicPr>
          <p:nvPr/>
        </p:nvPicPr>
        <p:blipFill>
          <a:blip r:embed="rId3"/>
          <a:stretch>
            <a:fillRect/>
          </a:stretch>
        </p:blipFill>
        <p:spPr>
          <a:xfrm>
            <a:off x="5590549" y="661385"/>
            <a:ext cx="2422981" cy="6093084"/>
          </a:xfrm>
          <a:prstGeom prst="rect">
            <a:avLst/>
          </a:prstGeom>
        </p:spPr>
      </p:pic>
      <p:pic>
        <p:nvPicPr>
          <p:cNvPr id="9" name="Immagine 8">
            <a:extLst>
              <a:ext uri="{FF2B5EF4-FFF2-40B4-BE49-F238E27FC236}">
                <a16:creationId xmlns:a16="http://schemas.microsoft.com/office/drawing/2014/main" id="{62E26530-78EC-41AD-A58C-10B42648F1D3}"/>
              </a:ext>
            </a:extLst>
          </p:cNvPr>
          <p:cNvPicPr>
            <a:picLocks noChangeAspect="1"/>
          </p:cNvPicPr>
          <p:nvPr/>
        </p:nvPicPr>
        <p:blipFill>
          <a:blip r:embed="rId4"/>
          <a:stretch>
            <a:fillRect/>
          </a:stretch>
        </p:blipFill>
        <p:spPr>
          <a:xfrm>
            <a:off x="582112" y="4197772"/>
            <a:ext cx="2257341" cy="2332865"/>
          </a:xfrm>
          <a:prstGeom prst="rect">
            <a:avLst/>
          </a:prstGeom>
        </p:spPr>
      </p:pic>
      <p:pic>
        <p:nvPicPr>
          <p:cNvPr id="11" name="Immagine 10">
            <a:extLst>
              <a:ext uri="{FF2B5EF4-FFF2-40B4-BE49-F238E27FC236}">
                <a16:creationId xmlns:a16="http://schemas.microsoft.com/office/drawing/2014/main" id="{12D24280-02DE-44AA-B90A-F5DD962D95AD}"/>
              </a:ext>
            </a:extLst>
          </p:cNvPr>
          <p:cNvPicPr>
            <a:picLocks noChangeAspect="1"/>
          </p:cNvPicPr>
          <p:nvPr/>
        </p:nvPicPr>
        <p:blipFill>
          <a:blip r:embed="rId5"/>
          <a:stretch>
            <a:fillRect/>
          </a:stretch>
        </p:blipFill>
        <p:spPr>
          <a:xfrm>
            <a:off x="3190306" y="4197772"/>
            <a:ext cx="2199656" cy="2232734"/>
          </a:xfrm>
          <a:prstGeom prst="rect">
            <a:avLst/>
          </a:prstGeom>
        </p:spPr>
      </p:pic>
      <p:sp>
        <p:nvSpPr>
          <p:cNvPr id="12" name="CasellaDiTesto 11">
            <a:extLst>
              <a:ext uri="{FF2B5EF4-FFF2-40B4-BE49-F238E27FC236}">
                <a16:creationId xmlns:a16="http://schemas.microsoft.com/office/drawing/2014/main" id="{CBC745D0-C39E-4AB7-9BEC-4B7981D90CAB}"/>
              </a:ext>
            </a:extLst>
          </p:cNvPr>
          <p:cNvSpPr txBox="1"/>
          <p:nvPr/>
        </p:nvSpPr>
        <p:spPr>
          <a:xfrm>
            <a:off x="8440559" y="1722768"/>
            <a:ext cx="3428885" cy="3693319"/>
          </a:xfrm>
          <a:prstGeom prst="rect">
            <a:avLst/>
          </a:prstGeom>
          <a:noFill/>
        </p:spPr>
        <p:txBody>
          <a:bodyPr wrap="square" rtlCol="0">
            <a:spAutoFit/>
          </a:bodyPr>
          <a:lstStyle/>
          <a:p>
            <a:pPr algn="just"/>
            <a:r>
              <a:rPr lang="it-IT" dirty="0"/>
              <a:t>Per prima cosa vengono inserite le impostazioni di lavorazione a macchina, con materiale acciaio (AISI 304). In questo caso è stato scelto un corpo stock di diametro 0.8 pollici e lunghezza 1.5 e realizzando 200 parti in un unico lotto notiamo che il prezzo per singola parte è di 10,6$. In particolare la maggior parte del costo per parte è dovuto alla fabbricazione (80%) rispetto al costo del materiale (20%). </a:t>
            </a:r>
          </a:p>
        </p:txBody>
      </p:sp>
    </p:spTree>
    <p:extLst>
      <p:ext uri="{BB962C8B-B14F-4D97-AF65-F5344CB8AC3E}">
        <p14:creationId xmlns:p14="http://schemas.microsoft.com/office/powerpoint/2010/main" val="105164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5F7AAEC-9619-477B-AD85-7E26B5FFC449}"/>
              </a:ext>
            </a:extLst>
          </p:cNvPr>
          <p:cNvPicPr>
            <a:picLocks noChangeAspect="1"/>
          </p:cNvPicPr>
          <p:nvPr/>
        </p:nvPicPr>
        <p:blipFill>
          <a:blip r:embed="rId2"/>
          <a:stretch>
            <a:fillRect/>
          </a:stretch>
        </p:blipFill>
        <p:spPr>
          <a:xfrm>
            <a:off x="702206" y="0"/>
            <a:ext cx="3061927" cy="6858000"/>
          </a:xfrm>
          <a:prstGeom prst="rect">
            <a:avLst/>
          </a:prstGeom>
        </p:spPr>
      </p:pic>
      <p:pic>
        <p:nvPicPr>
          <p:cNvPr id="5" name="Immagine 4">
            <a:extLst>
              <a:ext uri="{FF2B5EF4-FFF2-40B4-BE49-F238E27FC236}">
                <a16:creationId xmlns:a16="http://schemas.microsoft.com/office/drawing/2014/main" id="{2FB8A69E-16B9-4312-947E-D64A415DB641}"/>
              </a:ext>
            </a:extLst>
          </p:cNvPr>
          <p:cNvPicPr>
            <a:picLocks noChangeAspect="1"/>
          </p:cNvPicPr>
          <p:nvPr/>
        </p:nvPicPr>
        <p:blipFill>
          <a:blip r:embed="rId3"/>
          <a:stretch>
            <a:fillRect/>
          </a:stretch>
        </p:blipFill>
        <p:spPr>
          <a:xfrm>
            <a:off x="4408637" y="3593114"/>
            <a:ext cx="2768950" cy="2976362"/>
          </a:xfrm>
          <a:prstGeom prst="rect">
            <a:avLst/>
          </a:prstGeom>
        </p:spPr>
      </p:pic>
      <p:pic>
        <p:nvPicPr>
          <p:cNvPr id="7" name="Immagine 6">
            <a:extLst>
              <a:ext uri="{FF2B5EF4-FFF2-40B4-BE49-F238E27FC236}">
                <a16:creationId xmlns:a16="http://schemas.microsoft.com/office/drawing/2014/main" id="{6124C7BB-7D8A-49E4-A8E3-77D15D6994AB}"/>
              </a:ext>
            </a:extLst>
          </p:cNvPr>
          <p:cNvPicPr>
            <a:picLocks noChangeAspect="1"/>
          </p:cNvPicPr>
          <p:nvPr/>
        </p:nvPicPr>
        <p:blipFill>
          <a:blip r:embed="rId4"/>
          <a:stretch>
            <a:fillRect/>
          </a:stretch>
        </p:blipFill>
        <p:spPr>
          <a:xfrm>
            <a:off x="4408637" y="412812"/>
            <a:ext cx="2748241" cy="2779120"/>
          </a:xfrm>
          <a:prstGeom prst="rect">
            <a:avLst/>
          </a:prstGeom>
        </p:spPr>
      </p:pic>
      <p:sp>
        <p:nvSpPr>
          <p:cNvPr id="8" name="CasellaDiTesto 7">
            <a:extLst>
              <a:ext uri="{FF2B5EF4-FFF2-40B4-BE49-F238E27FC236}">
                <a16:creationId xmlns:a16="http://schemas.microsoft.com/office/drawing/2014/main" id="{A2508D89-368B-4DA4-847A-8EAD7D8F1D49}"/>
              </a:ext>
            </a:extLst>
          </p:cNvPr>
          <p:cNvSpPr txBox="1"/>
          <p:nvPr/>
        </p:nvSpPr>
        <p:spPr>
          <a:xfrm>
            <a:off x="7554897" y="923278"/>
            <a:ext cx="4083728" cy="5632311"/>
          </a:xfrm>
          <a:prstGeom prst="rect">
            <a:avLst/>
          </a:prstGeom>
          <a:noFill/>
        </p:spPr>
        <p:txBody>
          <a:bodyPr wrap="square" rtlCol="0">
            <a:spAutoFit/>
          </a:bodyPr>
          <a:lstStyle/>
          <a:p>
            <a:pPr algn="just"/>
            <a:r>
              <a:rPr lang="it-IT" dirty="0"/>
              <a:t>È importante notare come varia il prezzo nel caso in cui venga aumentato il numero di lotti con cui realizzare le 200 parti. In particolare si può notare come il prezzo aumenti leggermente (11$ circa). Questo è dovuto dal fatto che, ovviamente, è necessario impostare due volte il macchinario per la lavorazione della macchina mentre rimane invariato il prezzo del materiale (2.14$). Infine, si può notare che anche per quanto riguarda le tempistiche il valore è leggermente aumentato in quanto, come detto precedentemente, bisogna configurare due volte il macchinario, andando così a sottolineare quanto sia sconveniente, anche se di poco, la realizzazione di 200 parti in due lotti, sia per quanto riguarda il prezzo che il tempo di creazione.</a:t>
            </a:r>
          </a:p>
        </p:txBody>
      </p:sp>
    </p:spTree>
    <p:extLst>
      <p:ext uri="{BB962C8B-B14F-4D97-AF65-F5344CB8AC3E}">
        <p14:creationId xmlns:p14="http://schemas.microsoft.com/office/powerpoint/2010/main" val="91234508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216</Words>
  <Application>Microsoft Office PowerPoint</Application>
  <PresentationFormat>Widescreen</PresentationFormat>
  <Paragraphs>3</Paragraphs>
  <Slides>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vt:i4>
      </vt:variant>
    </vt:vector>
  </HeadingPairs>
  <TitlesOfParts>
    <vt:vector size="6" baseType="lpstr">
      <vt:lpstr>Arial</vt:lpstr>
      <vt:lpstr>Calibri</vt:lpstr>
      <vt:lpstr>Calibri Light</vt:lpstr>
      <vt:lpstr>Tema di Office</vt:lpstr>
      <vt:lpstr>Analisi dei Costi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Edoardo Tagliacozzi</dc:creator>
  <cp:lastModifiedBy>Edoardo Tagliacozzi</cp:lastModifiedBy>
  <cp:revision>8</cp:revision>
  <dcterms:created xsi:type="dcterms:W3CDTF">2021-01-28T16:36:54Z</dcterms:created>
  <dcterms:modified xsi:type="dcterms:W3CDTF">2021-01-28T16:59:00Z</dcterms:modified>
</cp:coreProperties>
</file>