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4.jpg" ContentType="image/jpeg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795" r:id="rId2"/>
    <p:sldId id="732" r:id="rId3"/>
    <p:sldId id="733" r:id="rId4"/>
    <p:sldId id="736" r:id="rId5"/>
    <p:sldId id="737" r:id="rId6"/>
    <p:sldId id="749" r:id="rId7"/>
    <p:sldId id="769" r:id="rId8"/>
    <p:sldId id="793" r:id="rId9"/>
    <p:sldId id="770" r:id="rId10"/>
    <p:sldId id="771" r:id="rId11"/>
    <p:sldId id="796" r:id="rId12"/>
    <p:sldId id="772" r:id="rId13"/>
    <p:sldId id="774" r:id="rId14"/>
    <p:sldId id="775" r:id="rId15"/>
    <p:sldId id="779" r:id="rId16"/>
    <p:sldId id="785" r:id="rId17"/>
    <p:sldId id="808" r:id="rId18"/>
    <p:sldId id="809" r:id="rId19"/>
    <p:sldId id="794" r:id="rId20"/>
    <p:sldId id="780" r:id="rId21"/>
    <p:sldId id="810" r:id="rId22"/>
    <p:sldId id="781" r:id="rId23"/>
    <p:sldId id="782" r:id="rId24"/>
    <p:sldId id="783" r:id="rId25"/>
    <p:sldId id="784" r:id="rId26"/>
    <p:sldId id="773" r:id="rId27"/>
    <p:sldId id="786" r:id="rId28"/>
    <p:sldId id="787" r:id="rId29"/>
    <p:sldId id="788" r:id="rId30"/>
    <p:sldId id="789" r:id="rId31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>
          <p15:clr>
            <a:srgbClr val="A4A3A4"/>
          </p15:clr>
        </p15:guide>
        <p15:guide id="2" pos="15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2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94602" autoAdjust="0"/>
  </p:normalViewPr>
  <p:slideViewPr>
    <p:cSldViewPr showGuides="1">
      <p:cViewPr varScale="1">
        <p:scale>
          <a:sx n="63" d="100"/>
          <a:sy n="63" d="100"/>
        </p:scale>
        <p:origin x="1374" y="34"/>
      </p:cViewPr>
      <p:guideLst>
        <p:guide orient="horz" pos="3888"/>
        <p:guide pos="1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2" d="100"/>
          <a:sy n="52" d="100"/>
        </p:scale>
        <p:origin x="-2676" y="-108"/>
      </p:cViewPr>
      <p:guideLst>
        <p:guide orient="horz" pos="3222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0D01ED22-0B53-4652-8FB8-587E00A19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9380538"/>
            <a:ext cx="5810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227" tIns="46777" rIns="95227" bIns="46777">
            <a:spAutoFit/>
          </a:bodyPr>
          <a:lstStyle>
            <a:lvl1pPr defTabSz="963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3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3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3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3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7079F259-6433-42F2-8D00-5C47BF61FDE8}" type="slidenum">
              <a:rPr lang="en-US" altLang="it-IT" sz="2500">
                <a:latin typeface="Book Antiqua" panose="02040602050305030304" pitchFamily="18" charset="0"/>
              </a:rPr>
              <a:pPr/>
              <a:t>‹N›</a:t>
            </a:fld>
            <a:endParaRPr lang="en-US" altLang="it-IT" sz="250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456625AF-ED2A-4BCF-8A2F-5329D321354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0125" y="774700"/>
            <a:ext cx="5099050" cy="3824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77C4DC24-0EFF-4343-9DB0-E94612F7EDE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27" tIns="46777" rIns="95227" bIns="467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egnaposto immagine diapositiva 1">
            <a:extLst>
              <a:ext uri="{FF2B5EF4-FFF2-40B4-BE49-F238E27FC236}">
                <a16:creationId xmlns:a16="http://schemas.microsoft.com/office/drawing/2014/main" id="{84405889-A17D-4F69-845F-3A282FB06C0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Segnaposto note 2">
            <a:extLst>
              <a:ext uri="{FF2B5EF4-FFF2-40B4-BE49-F238E27FC236}">
                <a16:creationId xmlns:a16="http://schemas.microsoft.com/office/drawing/2014/main" id="{88793A2D-E2CD-4BA1-8D03-A35806AF5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7807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01598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egnaposto immagine diapositiva 1">
            <a:extLst>
              <a:ext uri="{FF2B5EF4-FFF2-40B4-BE49-F238E27FC236}">
                <a16:creationId xmlns:a16="http://schemas.microsoft.com/office/drawing/2014/main" id="{84405889-A17D-4F69-845F-3A282FB06C0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Segnaposto note 2">
            <a:extLst>
              <a:ext uri="{FF2B5EF4-FFF2-40B4-BE49-F238E27FC236}">
                <a16:creationId xmlns:a16="http://schemas.microsoft.com/office/drawing/2014/main" id="{88793A2D-E2CD-4BA1-8D03-A35806AF5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egnaposto immagine diapositiva 1">
            <a:extLst>
              <a:ext uri="{FF2B5EF4-FFF2-40B4-BE49-F238E27FC236}">
                <a16:creationId xmlns:a16="http://schemas.microsoft.com/office/drawing/2014/main" id="{7E136E9C-C8DB-4A5C-92BB-DE8DDD32063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Segnaposto note 2">
            <a:extLst>
              <a:ext uri="{FF2B5EF4-FFF2-40B4-BE49-F238E27FC236}">
                <a16:creationId xmlns:a16="http://schemas.microsoft.com/office/drawing/2014/main" id="{066984C1-4141-44DB-8EC3-3906E3CF0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87064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398969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457950" y="476250"/>
            <a:ext cx="1924050" cy="561975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85800" y="476250"/>
            <a:ext cx="5619750" cy="5619750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8148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54699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76912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7719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7719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365824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491460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4196086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78497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1407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D13DB31F-D791-473F-9159-B7CE0130E2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696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/>
              <a:t>Click to edit Master text styles</a:t>
            </a:r>
          </a:p>
          <a:p>
            <a:pPr lvl="1"/>
            <a:r>
              <a:rPr lang="en-US" altLang="it-IT"/>
              <a:t>Second Level</a:t>
            </a:r>
          </a:p>
          <a:p>
            <a:pPr lvl="2"/>
            <a:r>
              <a:rPr lang="en-US" altLang="it-IT"/>
              <a:t>Third Level</a:t>
            </a:r>
          </a:p>
          <a:p>
            <a:pPr lvl="3"/>
            <a:r>
              <a:rPr lang="en-US" altLang="it-IT"/>
              <a:t>Fourth Level</a:t>
            </a:r>
          </a:p>
          <a:p>
            <a:pPr lvl="4"/>
            <a:r>
              <a:rPr lang="en-US" altLang="it-IT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142C89F-7007-444B-9854-266FF2D3B6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76250"/>
            <a:ext cx="76962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FF48A0ED-923B-4DFB-94DB-C2D5FFDB6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6324600"/>
            <a:ext cx="1981200" cy="3635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it-IT" sz="1800">
                <a:latin typeface="Arial" charset="0"/>
              </a:rPr>
              <a:t>Giuseppe Bianchi </a:t>
            </a:r>
          </a:p>
        </p:txBody>
      </p:sp>
      <p:sp>
        <p:nvSpPr>
          <p:cNvPr id="1029" name="Line 6">
            <a:extLst>
              <a:ext uri="{FF2B5EF4-FFF2-40B4-BE49-F238E27FC236}">
                <a16:creationId xmlns:a16="http://schemas.microsoft.com/office/drawing/2014/main" id="{793309F0-02E1-4F89-B8F1-E612D0A45C2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64770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0" name="Line 7">
            <a:extLst>
              <a:ext uri="{FF2B5EF4-FFF2-40B4-BE49-F238E27FC236}">
                <a16:creationId xmlns:a16="http://schemas.microsoft.com/office/drawing/2014/main" id="{919C69CD-A33F-45FD-9DF6-EAAD2E9FE8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47700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1" name="Line 8">
            <a:extLst>
              <a:ext uri="{FF2B5EF4-FFF2-40B4-BE49-F238E27FC236}">
                <a16:creationId xmlns:a16="http://schemas.microsoft.com/office/drawing/2014/main" id="{B72C44BB-3A29-4423-8FDB-7645A527B32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65532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2" name="Line 9">
            <a:extLst>
              <a:ext uri="{FF2B5EF4-FFF2-40B4-BE49-F238E27FC236}">
                <a16:creationId xmlns:a16="http://schemas.microsoft.com/office/drawing/2014/main" id="{E9C8CB73-107A-45C4-9A80-2A07DA69040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55320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è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ð"/>
        <a:defRPr sz="3200">
          <a:solidFill>
            <a:schemeClr val="tx1"/>
          </a:solidFill>
          <a:latin typeface="Arial Narrow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à"/>
        <a:defRPr sz="28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5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6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18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146" name="Rectangle 2">
            <a:extLst>
              <a:ext uri="{FF2B5EF4-FFF2-40B4-BE49-F238E27FC236}">
                <a16:creationId xmlns:a16="http://schemas.microsoft.com/office/drawing/2014/main" id="{636865DC-6364-41A6-A93A-92BE2AFAB0B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z="3200" dirty="0"/>
              <a:t>Background: stream </a:t>
            </a:r>
            <a:r>
              <a:rPr lang="it-IT" sz="3200" dirty="0" err="1"/>
              <a:t>ciphers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2601348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419AF2-D62E-42D5-8DB4-403B4651D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-26988"/>
            <a:ext cx="7696200" cy="1123951"/>
          </a:xfrm>
        </p:spPr>
        <p:txBody>
          <a:bodyPr/>
          <a:lstStyle/>
          <a:p>
            <a:pPr>
              <a:defRPr/>
            </a:pPr>
            <a:r>
              <a:rPr lang="it-IT" dirty="0"/>
              <a:t>WEP </a:t>
            </a:r>
            <a:r>
              <a:rPr lang="it-IT" dirty="0" err="1"/>
              <a:t>cipher</a:t>
            </a:r>
            <a:r>
              <a:rPr lang="it-IT" dirty="0"/>
              <a:t>: RC4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45C178-5610-46EB-8FFE-B9863812D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25538"/>
            <a:ext cx="7990656" cy="5256212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/>
              <a:t>RC4: a specific PRNG algorithm </a:t>
            </a:r>
          </a:p>
          <a:p>
            <a:pPr lvl="1">
              <a:defRPr/>
            </a:pPr>
            <a:r>
              <a:rPr lang="en-US" dirty="0"/>
              <a:t>used to generate the keystream</a:t>
            </a:r>
          </a:p>
          <a:p>
            <a:pPr lvl="1">
              <a:defRPr/>
            </a:pPr>
            <a:r>
              <a:rPr lang="en-US" dirty="0"/>
              <a:t>Today weak, but still considered to be strong at that time</a:t>
            </a:r>
          </a:p>
          <a:p>
            <a:pPr lvl="4">
              <a:defRPr/>
            </a:pPr>
            <a:endParaRPr lang="en-US" dirty="0"/>
          </a:p>
          <a:p>
            <a:pPr lvl="1">
              <a:defRPr/>
            </a:pPr>
            <a:r>
              <a:rPr lang="en-US" b="1" dirty="0">
                <a:solidFill>
                  <a:srgbClr val="FF0000"/>
                </a:solidFill>
              </a:rPr>
              <a:t>Important WEP lesson: </a:t>
            </a:r>
            <a:br>
              <a:rPr lang="en-US" dirty="0"/>
            </a:br>
            <a:r>
              <a:rPr lang="en-US" dirty="0"/>
              <a:t>WEP confidentiality broken even if RC4 were perfect!</a:t>
            </a:r>
          </a:p>
          <a:p>
            <a:pPr lvl="2">
              <a:defRPr/>
            </a:pPr>
            <a:r>
              <a:rPr lang="en-US" dirty="0">
                <a:sym typeface="Symbol" pitchFamily="18" charset="2"/>
              </a:rPr>
              <a:t>RC4 weaknesses “just” make the situation worse…</a:t>
            </a:r>
          </a:p>
          <a:p>
            <a:pPr lvl="2">
              <a:defRPr/>
            </a:pPr>
            <a:endParaRPr lang="en-US" dirty="0">
              <a:sym typeface="Symbol" pitchFamily="18" charset="2"/>
            </a:endParaRPr>
          </a:p>
          <a:p>
            <a:pPr>
              <a:defRPr/>
            </a:pPr>
            <a:r>
              <a:rPr lang="en-US" dirty="0">
                <a:sym typeface="Symbol" pitchFamily="18" charset="2"/>
              </a:rPr>
              <a:t>RC4 encryption: </a:t>
            </a:r>
          </a:p>
          <a:p>
            <a:pPr lvl="1">
              <a:defRPr/>
            </a:pPr>
            <a:r>
              <a:rPr lang="en-US" dirty="0">
                <a:sym typeface="Symbol" pitchFamily="18" charset="2"/>
              </a:rPr>
              <a:t>ENC(KEY,MSG) = MSG  RC4(IV, KEY)</a:t>
            </a:r>
          </a:p>
          <a:p>
            <a:pPr lvl="1">
              <a:defRPr/>
            </a:pPr>
            <a:r>
              <a:rPr lang="it-IT" dirty="0" err="1"/>
              <a:t>Keystream</a:t>
            </a:r>
            <a:r>
              <a:rPr lang="it-IT" dirty="0"/>
              <a:t>  = RC4(IV, KEY) </a:t>
            </a:r>
            <a:br>
              <a:rPr lang="it-IT" b="1" dirty="0">
                <a:solidFill>
                  <a:srgbClr val="FF0000"/>
                </a:solidFill>
              </a:rPr>
            </a:br>
            <a:r>
              <a:rPr lang="it-IT" b="1" dirty="0" err="1">
                <a:solidFill>
                  <a:srgbClr val="FF0000"/>
                </a:solidFill>
              </a:rPr>
              <a:t>intuitively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consider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this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as</a:t>
            </a:r>
            <a:r>
              <a:rPr lang="it-IT" b="1" dirty="0">
                <a:solidFill>
                  <a:srgbClr val="FF0000"/>
                </a:solidFill>
              </a:rPr>
              <a:t> PRNG(IV, Key)</a:t>
            </a:r>
          </a:p>
          <a:p>
            <a:pPr lvl="1">
              <a:defRPr/>
            </a:pPr>
            <a:endParaRPr lang="en-US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419AF2-D62E-42D5-8DB4-403B4651D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-26988"/>
            <a:ext cx="7696200" cy="1123951"/>
          </a:xfrm>
        </p:spPr>
        <p:txBody>
          <a:bodyPr/>
          <a:lstStyle/>
          <a:p>
            <a:pPr>
              <a:defRPr/>
            </a:pPr>
            <a:r>
              <a:rPr lang="it-IT" dirty="0" err="1"/>
              <a:t>Wep</a:t>
            </a:r>
            <a:r>
              <a:rPr lang="it-IT" dirty="0"/>
              <a:t> and IV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45C178-5610-46EB-8FFE-B9863812D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25538"/>
            <a:ext cx="7990656" cy="5256212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it-IT" dirty="0"/>
              <a:t>WEP: </a:t>
            </a:r>
            <a:r>
              <a:rPr lang="en-US" dirty="0"/>
              <a:t>Per-frame IV (a must in WLAN)</a:t>
            </a:r>
            <a:endParaRPr lang="it-IT" dirty="0"/>
          </a:p>
          <a:p>
            <a:pPr lvl="1">
              <a:defRPr/>
            </a:pPr>
            <a:r>
              <a:rPr lang="en-US" dirty="0"/>
              <a:t>Stream cipher must be synchronized</a:t>
            </a:r>
          </a:p>
          <a:p>
            <a:pPr lvl="2">
              <a:defRPr/>
            </a:pPr>
            <a:r>
              <a:rPr lang="en-US" dirty="0"/>
              <a:t>BIG problem in lossy channels</a:t>
            </a:r>
          </a:p>
          <a:p>
            <a:pPr lvl="1">
              <a:defRPr/>
            </a:pPr>
            <a:r>
              <a:rPr lang="en-US" dirty="0"/>
              <a:t>WEP solution: send IV per each frame</a:t>
            </a:r>
          </a:p>
          <a:p>
            <a:pPr lvl="2">
              <a:defRPr/>
            </a:pPr>
            <a:r>
              <a:rPr lang="en-US" dirty="0"/>
              <a:t>Can independently decrypt each frame </a:t>
            </a:r>
            <a:br>
              <a:rPr lang="en-US" dirty="0"/>
            </a:br>
            <a:r>
              <a:rPr lang="en-US" dirty="0"/>
              <a:t>irrespective of previously received/missed ones</a:t>
            </a:r>
          </a:p>
          <a:p>
            <a:pPr lvl="2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WEP IV: transmitted in clear</a:t>
            </a:r>
          </a:p>
          <a:p>
            <a:pPr lvl="1">
              <a:defRPr/>
            </a:pPr>
            <a:r>
              <a:rPr lang="en-US" dirty="0"/>
              <a:t>Not a problem</a:t>
            </a:r>
            <a:r>
              <a:rPr lang="it-IT" dirty="0"/>
              <a:t> in </a:t>
            </a:r>
            <a:r>
              <a:rPr lang="it-IT" dirty="0" err="1"/>
              <a:t>any</a:t>
            </a:r>
            <a:r>
              <a:rPr lang="it-IT" dirty="0"/>
              <a:t> good stream </a:t>
            </a:r>
            <a:r>
              <a:rPr lang="it-IT" dirty="0" err="1"/>
              <a:t>cipher</a:t>
            </a:r>
            <a:r>
              <a:rPr lang="it-IT" dirty="0"/>
              <a:t>: </a:t>
            </a:r>
            <a:br>
              <a:rPr lang="it-IT" dirty="0"/>
            </a:br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IV </a:t>
            </a:r>
            <a:r>
              <a:rPr lang="it-IT" dirty="0" err="1"/>
              <a:t>known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b="1" dirty="0" err="1"/>
              <a:t>not</a:t>
            </a:r>
            <a:r>
              <a:rPr lang="it-IT" dirty="0"/>
              <a:t> break security</a:t>
            </a:r>
          </a:p>
          <a:p>
            <a:pPr lvl="2">
              <a:defRPr/>
            </a:pPr>
            <a:r>
              <a:rPr lang="it-IT" dirty="0"/>
              <a:t>Security </a:t>
            </a:r>
            <a:r>
              <a:rPr lang="it-IT" dirty="0" err="1"/>
              <a:t>should</a:t>
            </a:r>
            <a:r>
              <a:rPr lang="it-IT" dirty="0"/>
              <a:t> ONLY </a:t>
            </a:r>
            <a:r>
              <a:rPr lang="it-IT" dirty="0" err="1"/>
              <a:t>require</a:t>
            </a:r>
            <a:r>
              <a:rPr lang="it-IT" dirty="0"/>
              <a:t> </a:t>
            </a:r>
            <a:r>
              <a:rPr lang="it-IT" dirty="0" err="1"/>
              <a:t>secrecy</a:t>
            </a:r>
            <a:r>
              <a:rPr lang="it-IT" dirty="0"/>
              <a:t> of the key</a:t>
            </a:r>
            <a:endParaRPr lang="en-US" dirty="0"/>
          </a:p>
          <a:p>
            <a:pPr lvl="2">
              <a:defRPr/>
            </a:pPr>
            <a:r>
              <a:rPr lang="en-US" dirty="0"/>
              <a:t>Keystream = PRNG(</a:t>
            </a:r>
            <a:r>
              <a:rPr lang="en-US" dirty="0" err="1"/>
              <a:t>IV,Key</a:t>
            </a:r>
            <a:r>
              <a:rPr lang="en-US" dirty="0"/>
              <a:t>); </a:t>
            </a:r>
            <a:br>
              <a:rPr lang="en-US" dirty="0"/>
            </a:br>
            <a:r>
              <a:rPr lang="en-US" dirty="0"/>
              <a:t>if IV known key remains unknown</a:t>
            </a:r>
            <a:endParaRPr lang="it-IT" dirty="0">
              <a:sym typeface="Wingdings" pitchFamily="2" charset="2"/>
            </a:endParaRPr>
          </a:p>
          <a:p>
            <a:pPr lvl="1">
              <a:defRPr/>
            </a:pPr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8526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B87356-EF0D-4777-B8DC-275D1619C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4450"/>
            <a:ext cx="7696200" cy="1123950"/>
          </a:xfrm>
        </p:spPr>
        <p:txBody>
          <a:bodyPr/>
          <a:lstStyle/>
          <a:p>
            <a:pPr>
              <a:defRPr/>
            </a:pPr>
            <a:r>
              <a:rPr lang="it-IT" dirty="0"/>
              <a:t>WEP and IV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812B0E-2526-4CF2-B075-FFD690269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80728"/>
            <a:ext cx="8062664" cy="5400599"/>
          </a:xfrm>
        </p:spPr>
        <p:txBody>
          <a:bodyPr>
            <a:normAutofit fontScale="70000" lnSpcReduction="20000"/>
          </a:bodyPr>
          <a:lstStyle/>
          <a:p>
            <a:pPr lvl="1">
              <a:defRPr/>
            </a:pPr>
            <a:endParaRPr lang="en-US" dirty="0">
              <a:sym typeface="Symbol" pitchFamily="18" charset="2"/>
            </a:endParaRPr>
          </a:p>
          <a:p>
            <a:pPr>
              <a:defRPr/>
            </a:pPr>
            <a:r>
              <a:rPr lang="en-US" dirty="0"/>
              <a:t>If we assume RC4 strong, </a:t>
            </a:r>
            <a:br>
              <a:rPr lang="en-US" dirty="0"/>
            </a:br>
            <a:r>
              <a:rPr lang="en-US" dirty="0"/>
              <a:t>then WEP secure as long as IV never repeats</a:t>
            </a:r>
          </a:p>
          <a:p>
            <a:pPr lvl="4">
              <a:defRPr/>
            </a:pPr>
            <a:endParaRPr lang="it-IT" dirty="0">
              <a:sym typeface="Wingdings" pitchFamily="2" charset="2"/>
            </a:endParaRPr>
          </a:p>
          <a:p>
            <a:pPr>
              <a:defRPr/>
            </a:pPr>
            <a:r>
              <a:rPr lang="it-IT" dirty="0" err="1">
                <a:sym typeface="Wingdings" pitchFamily="2" charset="2"/>
              </a:rPr>
              <a:t>Indeed</a:t>
            </a:r>
            <a:r>
              <a:rPr lang="it-IT" dirty="0">
                <a:sym typeface="Wingdings" pitchFamily="2" charset="2"/>
              </a:rPr>
              <a:t>, </a:t>
            </a:r>
            <a:r>
              <a:rPr lang="it-IT" dirty="0" err="1">
                <a:sym typeface="Wingdings" pitchFamily="2" charset="2"/>
              </a:rPr>
              <a:t>same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keystream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iff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same</a:t>
            </a:r>
            <a:r>
              <a:rPr lang="it-IT" dirty="0">
                <a:sym typeface="Wingdings" pitchFamily="2" charset="2"/>
              </a:rPr>
              <a:t> (Key, IV)</a:t>
            </a:r>
          </a:p>
          <a:p>
            <a:pPr lvl="1">
              <a:defRPr/>
            </a:pPr>
            <a:r>
              <a:rPr lang="it-IT" dirty="0">
                <a:sym typeface="Wingdings" pitchFamily="2" charset="2"/>
              </a:rPr>
              <a:t>{</a:t>
            </a:r>
            <a:r>
              <a:rPr lang="it-IT" dirty="0" err="1">
                <a:sym typeface="Wingdings" pitchFamily="2" charset="2"/>
              </a:rPr>
              <a:t>ks</a:t>
            </a:r>
            <a:r>
              <a:rPr lang="it-IT" baseline="-25000" dirty="0" err="1">
                <a:sym typeface="Wingdings" pitchFamily="2" charset="2"/>
              </a:rPr>
              <a:t>i</a:t>
            </a:r>
            <a:r>
              <a:rPr lang="it-IT" dirty="0">
                <a:sym typeface="Wingdings" pitchFamily="2" charset="2"/>
              </a:rPr>
              <a:t>} = PRNG(</a:t>
            </a:r>
            <a:r>
              <a:rPr lang="it-IT" dirty="0" err="1">
                <a:sym typeface="Wingdings" pitchFamily="2" charset="2"/>
              </a:rPr>
              <a:t>IV,Key</a:t>
            </a:r>
            <a:r>
              <a:rPr lang="it-IT" dirty="0">
                <a:sym typeface="Wingdings" pitchFamily="2" charset="2"/>
              </a:rPr>
              <a:t>)</a:t>
            </a:r>
          </a:p>
          <a:p>
            <a:pPr lvl="1">
              <a:defRPr/>
            </a:pPr>
            <a:r>
              <a:rPr lang="it-IT" dirty="0" err="1">
                <a:sym typeface="Wingdings" pitchFamily="2" charset="2"/>
              </a:rPr>
              <a:t>If</a:t>
            </a:r>
            <a:r>
              <a:rPr lang="it-IT" dirty="0">
                <a:sym typeface="Wingdings" pitchFamily="2" charset="2"/>
              </a:rPr>
              <a:t> IV </a:t>
            </a:r>
            <a:r>
              <a:rPr lang="it-IT" dirty="0" err="1">
                <a:sym typeface="Wingdings" pitchFamily="2" charset="2"/>
              </a:rPr>
              <a:t>repeats</a:t>
            </a:r>
            <a:r>
              <a:rPr lang="it-IT" dirty="0">
                <a:sym typeface="Wingdings" pitchFamily="2" charset="2"/>
              </a:rPr>
              <a:t>, no more semantic security</a:t>
            </a:r>
          </a:p>
          <a:p>
            <a:pPr lvl="2">
              <a:defRPr/>
            </a:pPr>
            <a:r>
              <a:rPr lang="it-IT" dirty="0">
                <a:solidFill>
                  <a:srgbClr val="FF0000"/>
                </a:solidFill>
              </a:rPr>
              <a:t>(M1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  </a:t>
            </a:r>
            <a:r>
              <a:rPr lang="en-US" dirty="0" err="1">
                <a:solidFill>
                  <a:srgbClr val="FF0000"/>
                </a:solidFill>
                <a:sym typeface="Symbol" pitchFamily="18" charset="2"/>
              </a:rPr>
              <a:t>ks</a:t>
            </a:r>
            <a:r>
              <a:rPr lang="en-US" baseline="-25000" dirty="0" err="1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)  (M2  </a:t>
            </a:r>
            <a:r>
              <a:rPr lang="en-US" dirty="0" err="1">
                <a:solidFill>
                  <a:srgbClr val="FF0000"/>
                </a:solidFill>
                <a:sym typeface="Symbol" pitchFamily="18" charset="2"/>
              </a:rPr>
              <a:t>ks</a:t>
            </a:r>
            <a:r>
              <a:rPr lang="en-US" baseline="-25000" dirty="0" err="1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) = M1  M2</a:t>
            </a:r>
          </a:p>
          <a:p>
            <a:pPr lvl="2">
              <a:defRPr/>
            </a:pPr>
            <a:r>
              <a:rPr lang="en-US" dirty="0">
                <a:sym typeface="Symbol" pitchFamily="18" charset="2"/>
              </a:rPr>
              <a:t>If one message known, other known</a:t>
            </a:r>
          </a:p>
          <a:p>
            <a:pPr>
              <a:defRPr/>
            </a:pPr>
            <a:endParaRPr lang="en-US" dirty="0">
              <a:sym typeface="Symbol" pitchFamily="18" charset="2"/>
            </a:endParaRPr>
          </a:p>
          <a:p>
            <a:pPr>
              <a:defRPr/>
            </a:pPr>
            <a:r>
              <a:rPr lang="en-US" dirty="0">
                <a:sym typeface="Symbol" pitchFamily="18" charset="2"/>
              </a:rPr>
              <a:t>If IV repeats, the weakness is PRACTICAL!!</a:t>
            </a:r>
          </a:p>
          <a:p>
            <a:pPr lvl="1">
              <a:defRPr/>
            </a:pPr>
            <a:r>
              <a:rPr lang="en-US" dirty="0">
                <a:sym typeface="Symbol" pitchFamily="18" charset="2"/>
              </a:rPr>
              <a:t>Easy to create a KPA or CPA condition in </a:t>
            </a:r>
            <a:r>
              <a:rPr lang="en-US" dirty="0" err="1">
                <a:sym typeface="Symbol" pitchFamily="18" charset="2"/>
              </a:rPr>
              <a:t>wifi</a:t>
            </a:r>
            <a:endParaRPr lang="en-US" dirty="0">
              <a:sym typeface="Symbol" pitchFamily="18" charset="2"/>
            </a:endParaRPr>
          </a:p>
          <a:p>
            <a:pPr lvl="4">
              <a:defRPr/>
            </a:pPr>
            <a:endParaRPr lang="it-IT" dirty="0"/>
          </a:p>
          <a:p>
            <a:pPr lvl="1">
              <a:defRPr/>
            </a:pPr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without</a:t>
            </a:r>
            <a:r>
              <a:rPr lang="it-IT" dirty="0"/>
              <a:t> KPA, Limited </a:t>
            </a: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entropy</a:t>
            </a:r>
            <a:r>
              <a:rPr lang="it-IT" dirty="0"/>
              <a:t> </a:t>
            </a:r>
            <a:r>
              <a:rPr lang="it-IT" dirty="0">
                <a:sym typeface="Wingdings" pitchFamily="2" charset="2"/>
              </a:rPr>
              <a:t> helps to </a:t>
            </a:r>
            <a:r>
              <a:rPr lang="it-IT" dirty="0" err="1">
                <a:sym typeface="Wingdings" pitchFamily="2" charset="2"/>
              </a:rPr>
              <a:t>infer</a:t>
            </a:r>
            <a:endParaRPr lang="it-IT" dirty="0">
              <a:sym typeface="Wingdings" pitchFamily="2" charset="2"/>
            </a:endParaRPr>
          </a:p>
          <a:p>
            <a:pPr lvl="4">
              <a:defRPr/>
            </a:pPr>
            <a:endParaRPr lang="it-IT" dirty="0"/>
          </a:p>
          <a:p>
            <a:pPr lvl="1">
              <a:defRPr/>
            </a:pPr>
            <a:r>
              <a:rPr lang="it-IT" dirty="0"/>
              <a:t>“</a:t>
            </a:r>
            <a:r>
              <a:rPr lang="it-IT" dirty="0" err="1"/>
              <a:t>context</a:t>
            </a:r>
            <a:r>
              <a:rPr lang="it-IT" dirty="0"/>
              <a:t>” information </a:t>
            </a:r>
            <a:r>
              <a:rPr lang="it-IT" dirty="0">
                <a:sym typeface="Wingdings" pitchFamily="2" charset="2"/>
              </a:rPr>
              <a:t> </a:t>
            </a:r>
            <a:r>
              <a:rPr lang="it-IT" dirty="0" err="1">
                <a:sym typeface="Wingdings" pitchFamily="2" charset="2"/>
              </a:rPr>
              <a:t>helps</a:t>
            </a:r>
            <a:r>
              <a:rPr lang="it-IT" dirty="0">
                <a:sym typeface="Wingdings" pitchFamily="2" charset="2"/>
              </a:rPr>
              <a:t> to </a:t>
            </a:r>
            <a:r>
              <a:rPr lang="it-IT" dirty="0" err="1">
                <a:sym typeface="Wingdings" pitchFamily="2" charset="2"/>
              </a:rPr>
              <a:t>infer</a:t>
            </a:r>
            <a:endParaRPr lang="it-IT" dirty="0">
              <a:sym typeface="Wingdings" pitchFamily="2" charset="2"/>
            </a:endParaRPr>
          </a:p>
          <a:p>
            <a:pPr lvl="3">
              <a:buFontTx/>
              <a:buNone/>
              <a:defRPr/>
            </a:pPr>
            <a:r>
              <a:rPr lang="it-IT" dirty="0">
                <a:sym typeface="Wingdings" pitchFamily="2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Premium Vector | Sticker of a cartoon ouch explosion">
            <a:extLst>
              <a:ext uri="{FF2B5EF4-FFF2-40B4-BE49-F238E27FC236}">
                <a16:creationId xmlns:a16="http://schemas.microsoft.com/office/drawing/2014/main" id="{6C9BBF2C-EBCE-4AC4-9B0C-3ABD17A1C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863" y="1971360"/>
            <a:ext cx="2938314" cy="293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isultati immagini per terrified  smiley face">
            <a:extLst>
              <a:ext uri="{FF2B5EF4-FFF2-40B4-BE49-F238E27FC236}">
                <a16:creationId xmlns:a16="http://schemas.microsoft.com/office/drawing/2014/main" id="{0D75228B-1591-4923-B308-C679321F2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437112"/>
            <a:ext cx="1903613" cy="135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96CD6F8-9195-442D-98EF-F7F87B56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And </a:t>
            </a:r>
            <a:r>
              <a:rPr lang="it-IT" dirty="0" err="1"/>
              <a:t>since</a:t>
            </a:r>
            <a:r>
              <a:rPr lang="it-IT" dirty="0"/>
              <a:t> IV </a:t>
            </a:r>
            <a:r>
              <a:rPr lang="it-IT" dirty="0" err="1"/>
              <a:t>is</a:t>
            </a:r>
            <a:r>
              <a:rPr lang="it-IT" dirty="0"/>
              <a:t> </a:t>
            </a:r>
            <a:br>
              <a:rPr lang="it-IT" dirty="0"/>
            </a:br>
            <a:r>
              <a:rPr lang="it-IT" u="sng" dirty="0" err="1"/>
              <a:t>sooooooo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….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8C73E2-32E2-4144-847D-85D5CB069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6694512" cy="4114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t-IT" dirty="0"/>
              <a:t>WEP </a:t>
            </a:r>
            <a:r>
              <a:rPr lang="it-IT" dirty="0" err="1"/>
              <a:t>incredible</a:t>
            </a:r>
            <a:r>
              <a:rPr lang="it-IT" dirty="0"/>
              <a:t> </a:t>
            </a:r>
            <a:r>
              <a:rPr lang="it-IT" dirty="0" err="1"/>
              <a:t>blunders</a:t>
            </a:r>
            <a:r>
              <a:rPr lang="it-IT" dirty="0"/>
              <a:t>:</a:t>
            </a:r>
          </a:p>
          <a:p>
            <a:pPr>
              <a:defRPr/>
            </a:pPr>
            <a:endParaRPr lang="it-IT" dirty="0"/>
          </a:p>
          <a:p>
            <a:pPr marL="971550" lvl="1" indent="-514350">
              <a:buAutoNum type="arabicPeriod"/>
              <a:defRPr/>
            </a:pPr>
            <a:r>
              <a:rPr lang="it-IT" dirty="0"/>
              <a:t>IV size = 24 bits </a:t>
            </a:r>
          </a:p>
          <a:p>
            <a:pPr marL="971550" lvl="1" indent="-514350">
              <a:buAutoNum type="arabicPeriod"/>
              <a:defRPr/>
            </a:pPr>
            <a:endParaRPr lang="it-IT" dirty="0"/>
          </a:p>
          <a:p>
            <a:pPr marL="971550" lvl="1" indent="-514350">
              <a:buFont typeface="Wingdings" panose="05000000000000000000" pitchFamily="2" charset="2"/>
              <a:buAutoNum type="arabicPeriod"/>
              <a:defRPr/>
            </a:pPr>
            <a:r>
              <a:rPr lang="it-IT" dirty="0"/>
              <a:t>IV generation: </a:t>
            </a:r>
            <a:br>
              <a:rPr lang="it-IT" dirty="0"/>
            </a:br>
            <a:r>
              <a:rPr lang="it-IT" dirty="0" err="1"/>
              <a:t>left</a:t>
            </a:r>
            <a:r>
              <a:rPr lang="it-IT" dirty="0"/>
              <a:t> to the </a:t>
            </a:r>
            <a:r>
              <a:rPr lang="it-IT" dirty="0" err="1"/>
              <a:t>implementation</a:t>
            </a:r>
            <a:br>
              <a:rPr lang="it-IT" dirty="0"/>
            </a:br>
            <a:r>
              <a:rPr lang="en-US" sz="2400" b="1" dirty="0">
                <a:solidFill>
                  <a:srgbClr val="FF0000"/>
                </a:solidFill>
                <a:sym typeface="Symbol" pitchFamily="18" charset="2"/>
              </a:rPr>
              <a:t>[never, NEVER, do this in security protocols!!]</a:t>
            </a:r>
          </a:p>
          <a:p>
            <a:pPr marL="971550" lvl="1" indent="-514350">
              <a:buAutoNum type="arabicPeriod"/>
              <a:defRPr/>
            </a:pP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BA45F7-7ECF-4513-AFA0-4C91E14AA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Repeating</a:t>
            </a:r>
            <a:r>
              <a:rPr lang="it-IT" dirty="0"/>
              <a:t> IV in WEP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AFB9F7-5F42-4390-AE2B-EE7C2124C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>
                <a:sym typeface="Symbol" pitchFamily="18" charset="2"/>
              </a:rPr>
              <a:t>Cyclic generation {1,2,3,…}?</a:t>
            </a:r>
          </a:p>
          <a:p>
            <a:pPr lvl="1">
              <a:defRPr/>
            </a:pPr>
            <a:r>
              <a:rPr lang="en-US" dirty="0">
                <a:sym typeface="Symbol" pitchFamily="18" charset="2"/>
              </a:rPr>
              <a:t>24 bit </a:t>
            </a:r>
            <a:r>
              <a:rPr lang="en-US" dirty="0">
                <a:sym typeface="Wingdings" pitchFamily="2" charset="2"/>
              </a:rPr>
              <a:t> 2</a:t>
            </a:r>
            <a:r>
              <a:rPr lang="en-US" baseline="30000" dirty="0">
                <a:sym typeface="Wingdings" pitchFamily="2" charset="2"/>
              </a:rPr>
              <a:t>24 </a:t>
            </a:r>
            <a:r>
              <a:rPr lang="en-US" dirty="0">
                <a:sym typeface="Symbol" pitchFamily="18" charset="2"/>
              </a:rPr>
              <a:t>cycle = 16.777.216 frames</a:t>
            </a:r>
          </a:p>
          <a:p>
            <a:pPr lvl="1">
              <a:defRPr/>
            </a:pPr>
            <a:r>
              <a:rPr lang="en-US" dirty="0">
                <a:sym typeface="Symbol" pitchFamily="18" charset="2"/>
              </a:rPr>
              <a:t>Assume:1500 bytes frames, </a:t>
            </a:r>
            <a:r>
              <a:rPr lang="en-US" dirty="0">
                <a:sym typeface="Symbol"/>
              </a:rPr>
              <a:t></a:t>
            </a:r>
            <a:r>
              <a:rPr lang="en-US" dirty="0">
                <a:sym typeface="Symbol" pitchFamily="18" charset="2"/>
              </a:rPr>
              <a:t>7 mbps (net) </a:t>
            </a:r>
            <a:r>
              <a:rPr lang="en-US" dirty="0" err="1">
                <a:sym typeface="Symbol" pitchFamily="18" charset="2"/>
              </a:rPr>
              <a:t>wifi</a:t>
            </a:r>
            <a:r>
              <a:rPr lang="en-US" dirty="0">
                <a:sym typeface="Symbol" pitchFamily="18" charset="2"/>
              </a:rPr>
              <a:t> throughput</a:t>
            </a:r>
          </a:p>
          <a:p>
            <a:pPr lvl="1">
              <a:defRPr/>
            </a:pPr>
            <a:r>
              <a:rPr lang="en-US" dirty="0">
                <a:sym typeface="Symbol" pitchFamily="18" charset="2"/>
              </a:rPr>
              <a:t>IVs re-cycle after </a:t>
            </a:r>
            <a:r>
              <a:rPr lang="en-US" dirty="0">
                <a:sym typeface="Wingdings" pitchFamily="2" charset="2"/>
              </a:rPr>
              <a:t>less than 8h! </a:t>
            </a:r>
          </a:p>
          <a:p>
            <a:pPr lvl="1">
              <a:defRPr/>
            </a:pPr>
            <a:endParaRPr lang="en-US" dirty="0">
              <a:sym typeface="Symbol" pitchFamily="18" charset="2"/>
            </a:endParaRPr>
          </a:p>
          <a:p>
            <a:pPr>
              <a:defRPr/>
            </a:pPr>
            <a:r>
              <a:rPr lang="en-US" dirty="0">
                <a:sym typeface="Symbol" pitchFamily="18" charset="2"/>
              </a:rPr>
              <a:t>Random IV generation?</a:t>
            </a:r>
          </a:p>
          <a:p>
            <a:pPr lvl="1">
              <a:defRPr/>
            </a:pPr>
            <a:r>
              <a:rPr lang="en-US" dirty="0">
                <a:sym typeface="Symbol" pitchFamily="18" charset="2"/>
              </a:rPr>
              <a:t>Birthday paradox!</a:t>
            </a:r>
          </a:p>
          <a:p>
            <a:pPr lvl="1">
              <a:defRPr/>
            </a:pPr>
            <a:r>
              <a:rPr lang="en-US" dirty="0">
                <a:sym typeface="Wingdings" pitchFamily="2" charset="2"/>
              </a:rPr>
              <a:t>50% collision probability after approx 2</a:t>
            </a:r>
            <a:r>
              <a:rPr lang="en-US" baseline="30000" dirty="0">
                <a:sym typeface="Wingdings" pitchFamily="2" charset="2"/>
              </a:rPr>
              <a:t>12</a:t>
            </a:r>
            <a:r>
              <a:rPr lang="en-US" dirty="0"/>
              <a:t> = 4000 frames!</a:t>
            </a:r>
          </a:p>
          <a:p>
            <a:pPr lvl="1">
              <a:defRPr/>
            </a:pPr>
            <a:endParaRPr lang="en-US" dirty="0">
              <a:solidFill>
                <a:schemeClr val="hlink"/>
              </a:solidFill>
            </a:endParaRPr>
          </a:p>
          <a:p>
            <a:pPr>
              <a:defRPr/>
            </a:pPr>
            <a:r>
              <a:rPr lang="it-IT" dirty="0" err="1"/>
              <a:t>Restart</a:t>
            </a:r>
            <a:r>
              <a:rPr lang="it-IT" dirty="0"/>
              <a:t> </a:t>
            </a:r>
            <a:r>
              <a:rPr lang="it-IT" dirty="0" err="1"/>
              <a:t>after</a:t>
            </a:r>
            <a:r>
              <a:rPr lang="it-IT" dirty="0"/>
              <a:t> </a:t>
            </a:r>
            <a:r>
              <a:rPr lang="it-IT" dirty="0" err="1"/>
              <a:t>reboot</a:t>
            </a:r>
            <a:r>
              <a:rPr lang="it-IT" dirty="0"/>
              <a:t>?</a:t>
            </a:r>
          </a:p>
          <a:p>
            <a:pPr lvl="1">
              <a:defRPr/>
            </a:pPr>
            <a:r>
              <a:rPr lang="it-IT" dirty="0"/>
              <a:t>In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cases</a:t>
            </a:r>
            <a:r>
              <a:rPr lang="it-IT" dirty="0"/>
              <a:t>, IV re-start </a:t>
            </a:r>
            <a:r>
              <a:rPr lang="it-IT" dirty="0" err="1"/>
              <a:t>from</a:t>
            </a:r>
            <a:r>
              <a:rPr lang="it-IT" dirty="0"/>
              <a:t> 0! </a:t>
            </a:r>
            <a:r>
              <a:rPr lang="it-IT" dirty="0" err="1"/>
              <a:t>Same</a:t>
            </a:r>
            <a:r>
              <a:rPr lang="it-IT" dirty="0"/>
              <a:t> IV </a:t>
            </a:r>
            <a:r>
              <a:rPr lang="it-IT" dirty="0" err="1"/>
              <a:t>sequence</a:t>
            </a:r>
            <a:r>
              <a:rPr lang="it-IT" dirty="0"/>
              <a:t>!!</a:t>
            </a:r>
          </a:p>
          <a:p>
            <a:pPr>
              <a:defRPr/>
            </a:pP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710EB5-41FB-4F8D-BAF7-9261101D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225425"/>
            <a:ext cx="8280598" cy="649288"/>
          </a:xfrm>
        </p:spPr>
        <p:txBody>
          <a:bodyPr/>
          <a:lstStyle/>
          <a:p>
            <a:pPr>
              <a:defRPr/>
            </a:pPr>
            <a:r>
              <a:rPr lang="it-IT" dirty="0" err="1"/>
              <a:t>Practical</a:t>
            </a:r>
            <a:r>
              <a:rPr lang="it-IT" dirty="0"/>
              <a:t> </a:t>
            </a:r>
            <a:r>
              <a:rPr lang="it-IT" dirty="0" err="1"/>
              <a:t>attacks</a:t>
            </a:r>
            <a:r>
              <a:rPr lang="it-IT" dirty="0"/>
              <a:t> to small IV </a:t>
            </a:r>
            <a:r>
              <a:rPr lang="it-IT" dirty="0" err="1"/>
              <a:t>space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CDDF85-929A-41D0-B352-F05786BD2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84784"/>
            <a:ext cx="7990656" cy="4687416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Passive attack: create dictionary</a:t>
            </a:r>
          </a:p>
          <a:p>
            <a:pPr lvl="3">
              <a:buFontTx/>
              <a:buNone/>
              <a:defRPr/>
            </a:pPr>
            <a:r>
              <a:rPr lang="en-US" dirty="0"/>
              <a:t>IV </a:t>
            </a:r>
            <a:r>
              <a:rPr lang="en-US" dirty="0">
                <a:sym typeface="Wingdings" pitchFamily="2" charset="2"/>
              </a:rPr>
              <a:t> RC4(</a:t>
            </a:r>
            <a:r>
              <a:rPr lang="en-US" dirty="0" err="1">
                <a:sym typeface="Wingdings" pitchFamily="2" charset="2"/>
              </a:rPr>
              <a:t>IV,Key</a:t>
            </a:r>
            <a:r>
              <a:rPr lang="en-US" dirty="0">
                <a:sym typeface="Wingdings" pitchFamily="2" charset="2"/>
              </a:rPr>
              <a:t>)</a:t>
            </a:r>
          </a:p>
          <a:p>
            <a:pPr lvl="1">
              <a:defRPr/>
            </a:pPr>
            <a:r>
              <a:rPr lang="en-US" dirty="0"/>
              <a:t>How to? Use known messages to recovery keystream</a:t>
            </a:r>
          </a:p>
          <a:p>
            <a:pPr lvl="3">
              <a:buFontTx/>
              <a:buNone/>
              <a:defRPr/>
            </a:pPr>
            <a:r>
              <a:rPr lang="en-US" dirty="0"/>
              <a:t>(MSG</a:t>
            </a:r>
            <a:r>
              <a:rPr lang="en-US" baseline="-25000" dirty="0"/>
              <a:t> </a:t>
            </a:r>
            <a:r>
              <a:rPr lang="en-US" dirty="0">
                <a:sym typeface="Symbol" pitchFamily="18" charset="2"/>
              </a:rPr>
              <a:t> </a:t>
            </a:r>
            <a:r>
              <a:rPr lang="en-US" dirty="0"/>
              <a:t>RC4(</a:t>
            </a:r>
            <a:r>
              <a:rPr lang="en-US" dirty="0" err="1"/>
              <a:t>IV,key</a:t>
            </a:r>
            <a:r>
              <a:rPr lang="en-US" dirty="0"/>
              <a:t>)) </a:t>
            </a:r>
            <a:r>
              <a:rPr lang="en-US" dirty="0">
                <a:sym typeface="Symbol" pitchFamily="18" charset="2"/>
              </a:rPr>
              <a:t> MSG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/>
              <a:t>RC4(</a:t>
            </a:r>
            <a:r>
              <a:rPr lang="en-US" dirty="0" err="1"/>
              <a:t>IV,key</a:t>
            </a:r>
            <a:r>
              <a:rPr lang="en-US" dirty="0"/>
              <a:t>)</a:t>
            </a:r>
          </a:p>
          <a:p>
            <a:pPr lvl="1">
              <a:defRPr/>
            </a:pPr>
            <a:r>
              <a:rPr lang="en-US" dirty="0">
                <a:sym typeface="Symbol" pitchFamily="18" charset="2"/>
              </a:rPr>
              <a:t>Known messages? </a:t>
            </a:r>
          </a:p>
          <a:p>
            <a:pPr lvl="2">
              <a:defRPr/>
            </a:pPr>
            <a:r>
              <a:rPr lang="en-US" dirty="0">
                <a:sym typeface="Symbol" pitchFamily="18" charset="2"/>
              </a:rPr>
              <a:t>Send an email with large known attachment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pPr lvl="2">
              <a:defRPr/>
            </a:pPr>
            <a:r>
              <a:rPr lang="en-US" dirty="0">
                <a:sym typeface="Wingdings" pitchFamily="2" charset="2"/>
              </a:rPr>
              <a:t>Use…. AUTHENTICATION PROCEDURE!!</a:t>
            </a:r>
          </a:p>
          <a:p>
            <a:pPr lvl="3">
              <a:defRPr/>
            </a:pP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See next 4-5 slides!!</a:t>
            </a:r>
            <a:endParaRPr lang="en-US" b="1" dirty="0">
              <a:solidFill>
                <a:srgbClr val="FF0000"/>
              </a:solidFill>
              <a:sym typeface="Symbol" pitchFamily="18" charset="2"/>
            </a:endParaRPr>
          </a:p>
          <a:p>
            <a:pPr>
              <a:defRPr/>
            </a:pPr>
            <a:r>
              <a:rPr lang="en-US" dirty="0"/>
              <a:t>Wait for IV to repeat: game over</a:t>
            </a:r>
          </a:p>
          <a:p>
            <a:pPr lvl="3">
              <a:buFontTx/>
              <a:buNone/>
              <a:defRPr/>
            </a:pPr>
            <a:r>
              <a:rPr lang="en-US" dirty="0"/>
              <a:t> (M’</a:t>
            </a:r>
            <a:r>
              <a:rPr lang="en-US" baseline="-25000" dirty="0"/>
              <a:t> </a:t>
            </a:r>
            <a:r>
              <a:rPr lang="en-US" dirty="0">
                <a:sym typeface="Symbol" pitchFamily="18" charset="2"/>
              </a:rPr>
              <a:t> </a:t>
            </a:r>
            <a:r>
              <a:rPr lang="en-US" dirty="0"/>
              <a:t>RC4(</a:t>
            </a:r>
            <a:r>
              <a:rPr lang="en-US" dirty="0" err="1">
                <a:solidFill>
                  <a:srgbClr val="FF0000"/>
                </a:solidFill>
              </a:rPr>
              <a:t>IV</a:t>
            </a:r>
            <a:r>
              <a:rPr lang="en-US" dirty="0" err="1"/>
              <a:t>,key</a:t>
            </a:r>
            <a:r>
              <a:rPr lang="en-US" dirty="0"/>
              <a:t>)) </a:t>
            </a:r>
            <a:r>
              <a:rPr lang="en-US" dirty="0">
                <a:sym typeface="Symbol" pitchFamily="18" charset="2"/>
              </a:rPr>
              <a:t> </a:t>
            </a:r>
            <a:r>
              <a:rPr lang="en-US" dirty="0"/>
              <a:t>RC4(</a:t>
            </a:r>
            <a:r>
              <a:rPr lang="en-US" dirty="0" err="1">
                <a:solidFill>
                  <a:srgbClr val="FF0000"/>
                </a:solidFill>
              </a:rPr>
              <a:t>IV</a:t>
            </a:r>
            <a:r>
              <a:rPr lang="en-US" dirty="0" err="1"/>
              <a:t>,key</a:t>
            </a:r>
            <a:r>
              <a:rPr lang="en-US" dirty="0"/>
              <a:t>) = 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M’</a:t>
            </a:r>
            <a:endParaRPr lang="en-US" dirty="0">
              <a:sym typeface="Symbol" pitchFamily="18" charset="2"/>
            </a:endParaRPr>
          </a:p>
          <a:p>
            <a:pPr>
              <a:defRPr/>
            </a:pPr>
            <a:r>
              <a:rPr lang="en-US" dirty="0"/>
              <a:t>Larger WEP key size (e.g. 128)?</a:t>
            </a:r>
          </a:p>
          <a:p>
            <a:pPr lvl="1">
              <a:defRPr/>
            </a:pPr>
            <a:r>
              <a:rPr lang="en-US" dirty="0"/>
              <a:t>Irrelevant: IV still 24 bits!! Same attack time!!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B784BC-AAF6-408D-8428-354A981DF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Well</a:t>
            </a:r>
            <a:r>
              <a:rPr lang="it-IT" dirty="0"/>
              <a:t>, </a:t>
            </a:r>
            <a:r>
              <a:rPr lang="it-IT" dirty="0" err="1"/>
              <a:t>things</a:t>
            </a:r>
            <a:r>
              <a:rPr lang="it-IT" dirty="0"/>
              <a:t> </a:t>
            </a:r>
            <a:r>
              <a:rPr lang="it-IT" dirty="0" err="1"/>
              <a:t>get</a:t>
            </a:r>
            <a:r>
              <a:rPr lang="it-IT" dirty="0"/>
              <a:t> </a:t>
            </a:r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worse</a:t>
            </a:r>
            <a:br>
              <a:rPr lang="it-IT" dirty="0"/>
            </a:br>
            <a:r>
              <a:rPr lang="it-IT" sz="2800" dirty="0" err="1"/>
              <a:t>weak</a:t>
            </a:r>
            <a:r>
              <a:rPr lang="it-IT" sz="2800" dirty="0"/>
              <a:t> </a:t>
            </a:r>
            <a:r>
              <a:rPr lang="it-IT" sz="2800" dirty="0" err="1"/>
              <a:t>chosen</a:t>
            </a:r>
            <a:r>
              <a:rPr lang="it-IT" sz="2800" dirty="0"/>
              <a:t> </a:t>
            </a:r>
            <a:r>
              <a:rPr lang="it-IT" sz="2800" dirty="0" err="1"/>
              <a:t>cipher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6AB5DA-87DA-4CC3-9716-1413B7AE0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it-IT" dirty="0" err="1"/>
              <a:t>Cryptoanalytic</a:t>
            </a:r>
            <a:r>
              <a:rPr lang="it-IT" dirty="0"/>
              <a:t> </a:t>
            </a:r>
            <a:r>
              <a:rPr lang="it-IT" dirty="0" err="1"/>
              <a:t>attack</a:t>
            </a:r>
            <a:r>
              <a:rPr lang="it-IT" dirty="0"/>
              <a:t> </a:t>
            </a:r>
            <a:r>
              <a:rPr lang="it-IT" dirty="0" err="1"/>
              <a:t>to</a:t>
            </a:r>
            <a:r>
              <a:rPr lang="it-IT" dirty="0"/>
              <a:t> RC4</a:t>
            </a:r>
          </a:p>
          <a:p>
            <a:pPr>
              <a:defRPr/>
            </a:pPr>
            <a:r>
              <a:rPr lang="en-US" dirty="0" err="1"/>
              <a:t>Fluhrer</a:t>
            </a:r>
            <a:r>
              <a:rPr lang="en-US" dirty="0"/>
              <a:t>, </a:t>
            </a:r>
            <a:r>
              <a:rPr lang="en-US" dirty="0" err="1"/>
              <a:t>Mantin</a:t>
            </a:r>
            <a:r>
              <a:rPr lang="en-US" dirty="0"/>
              <a:t>, Shamir: show weakness</a:t>
            </a:r>
          </a:p>
          <a:p>
            <a:pPr lvl="2">
              <a:defRPr/>
            </a:pPr>
            <a:r>
              <a:rPr lang="en-US" dirty="0"/>
              <a:t>Some “weak” IVs leak key information into </a:t>
            </a:r>
            <a:r>
              <a:rPr lang="en-US" dirty="0" err="1"/>
              <a:t>keystream</a:t>
            </a:r>
            <a:endParaRPr lang="en-US" dirty="0"/>
          </a:p>
          <a:p>
            <a:pPr lvl="3">
              <a:defRPr/>
            </a:pPr>
            <a:r>
              <a:rPr lang="en-US" dirty="0"/>
              <a:t>With 5% probability, a byte in the </a:t>
            </a:r>
            <a:r>
              <a:rPr lang="en-US" dirty="0" err="1"/>
              <a:t>keystream</a:t>
            </a:r>
            <a:r>
              <a:rPr lang="en-US" dirty="0"/>
              <a:t> is equal to a byte in the key</a:t>
            </a:r>
          </a:p>
          <a:p>
            <a:pPr lvl="3">
              <a:defRPr/>
            </a:pPr>
            <a:r>
              <a:rPr lang="en-US" dirty="0"/>
              <a:t>Look at many packets and see where bias is</a:t>
            </a:r>
          </a:p>
          <a:p>
            <a:pPr>
              <a:defRPr/>
            </a:pPr>
            <a:r>
              <a:rPr lang="en-US" dirty="0"/>
              <a:t>Stubblefield, Ioannidis, Rubin use weakness</a:t>
            </a:r>
          </a:p>
          <a:p>
            <a:pPr lvl="2">
              <a:defRPr/>
            </a:pPr>
            <a:r>
              <a:rPr lang="en-US" dirty="0"/>
              <a:t>Focus on first </a:t>
            </a:r>
            <a:r>
              <a:rPr lang="en-US" dirty="0" err="1"/>
              <a:t>keystream</a:t>
            </a:r>
            <a:r>
              <a:rPr lang="en-US" dirty="0"/>
              <a:t> byte</a:t>
            </a:r>
          </a:p>
          <a:p>
            <a:pPr lvl="2">
              <a:defRPr/>
            </a:pPr>
            <a:r>
              <a:rPr lang="en-US" dirty="0"/>
              <a:t>BUT this is even known for ALL packets</a:t>
            </a:r>
          </a:p>
          <a:p>
            <a:pPr lvl="3">
              <a:defRPr/>
            </a:pPr>
            <a:r>
              <a:rPr lang="en-US" b="1" dirty="0">
                <a:solidFill>
                  <a:srgbClr val="FF0000"/>
                </a:solidFill>
              </a:rPr>
              <a:t>Remember: 802.11 uses SNAP LLC encapsulation: 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first byte = 0xAA</a:t>
            </a:r>
          </a:p>
          <a:p>
            <a:pPr lvl="3">
              <a:defRPr/>
            </a:pP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Known plaintext!</a:t>
            </a:r>
          </a:p>
          <a:p>
            <a:pPr lvl="2">
              <a:defRPr/>
            </a:pPr>
            <a:r>
              <a:rPr lang="en-US" dirty="0">
                <a:sym typeface="Wingdings" pitchFamily="2" charset="2"/>
              </a:rPr>
              <a:t>Attack linear (!) with key size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BB7E1979-DB3D-445B-A999-CC84F3DBFEEA}"/>
              </a:ext>
            </a:extLst>
          </p:cNvPr>
          <p:cNvSpPr txBox="1">
            <a:spLocks/>
          </p:cNvSpPr>
          <p:nvPr/>
        </p:nvSpPr>
        <p:spPr bwMode="auto">
          <a:xfrm>
            <a:off x="685800" y="79412"/>
            <a:ext cx="76962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defRPr>
            </a:lvl9pPr>
          </a:lstStyle>
          <a:p>
            <a:r>
              <a:rPr lang="it-IT" kern="0"/>
              <a:t>User authentication</a:t>
            </a:r>
            <a:endParaRPr lang="it-IT" kern="0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743EF800-E560-4116-8D61-5174A6B9AFDF}"/>
              </a:ext>
            </a:extLst>
          </p:cNvPr>
          <p:cNvSpPr txBox="1">
            <a:spLocks/>
          </p:cNvSpPr>
          <p:nvPr/>
        </p:nvSpPr>
        <p:spPr bwMode="auto">
          <a:xfrm>
            <a:off x="-72008" y="728700"/>
            <a:ext cx="9324528" cy="5580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it-IT" kern="0" dirty="0"/>
              <a:t>Prove </a:t>
            </a:r>
            <a:r>
              <a:rPr lang="it-IT" kern="0" dirty="0" err="1"/>
              <a:t>that</a:t>
            </a:r>
            <a:r>
              <a:rPr lang="it-IT" kern="0" dirty="0"/>
              <a:t> </a:t>
            </a:r>
            <a:r>
              <a:rPr lang="it-IT" kern="0" dirty="0" err="1"/>
              <a:t>you</a:t>
            </a:r>
            <a:r>
              <a:rPr lang="it-IT" kern="0" dirty="0"/>
              <a:t> are </a:t>
            </a:r>
            <a:r>
              <a:rPr lang="it-IT" kern="0" dirty="0" err="1"/>
              <a:t>really</a:t>
            </a:r>
            <a:r>
              <a:rPr lang="it-IT" kern="0" dirty="0"/>
              <a:t> the one </a:t>
            </a:r>
            <a:r>
              <a:rPr lang="it-IT" kern="0" dirty="0" err="1"/>
              <a:t>you</a:t>
            </a:r>
            <a:r>
              <a:rPr lang="it-IT" kern="0" dirty="0"/>
              <a:t> </a:t>
            </a:r>
            <a:r>
              <a:rPr lang="it-IT" kern="0" dirty="0" err="1"/>
              <a:t>claim</a:t>
            </a:r>
            <a:r>
              <a:rPr lang="it-IT" kern="0" dirty="0"/>
              <a:t> to be</a:t>
            </a:r>
          </a:p>
          <a:p>
            <a:pPr lvl="1"/>
            <a:r>
              <a:rPr lang="it-IT" kern="0" dirty="0"/>
              <a:t>Do </a:t>
            </a:r>
            <a:r>
              <a:rPr lang="it-IT" kern="0" dirty="0" err="1"/>
              <a:t>not</a:t>
            </a:r>
            <a:r>
              <a:rPr lang="it-IT" kern="0" dirty="0"/>
              <a:t> confuse:</a:t>
            </a:r>
          </a:p>
          <a:p>
            <a:pPr lvl="2"/>
            <a:r>
              <a:rPr lang="it-IT" b="1" kern="0" dirty="0" err="1">
                <a:solidFill>
                  <a:srgbClr val="FF0000"/>
                </a:solidFill>
              </a:rPr>
              <a:t>Identification</a:t>
            </a:r>
            <a:r>
              <a:rPr lang="it-IT" b="1" kern="0" dirty="0">
                <a:solidFill>
                  <a:srgbClr val="FF0000"/>
                </a:solidFill>
              </a:rPr>
              <a:t> </a:t>
            </a:r>
            <a:r>
              <a:rPr lang="it-IT" b="1" kern="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it-IT" b="1" kern="0" dirty="0">
                <a:solidFill>
                  <a:srgbClr val="FF0000"/>
                </a:solidFill>
              </a:rPr>
              <a:t>show</a:t>
            </a:r>
            <a:r>
              <a:rPr lang="it-IT" kern="0" dirty="0"/>
              <a:t> </a:t>
            </a:r>
            <a:r>
              <a:rPr lang="it-IT" kern="0" dirty="0" err="1"/>
              <a:t>your</a:t>
            </a:r>
            <a:r>
              <a:rPr lang="it-IT" kern="0" dirty="0"/>
              <a:t> «</a:t>
            </a:r>
            <a:r>
              <a:rPr lang="it-IT" kern="0" dirty="0" err="1"/>
              <a:t>digital</a:t>
            </a:r>
            <a:r>
              <a:rPr lang="it-IT" kern="0" dirty="0"/>
              <a:t> </a:t>
            </a:r>
            <a:r>
              <a:rPr lang="it-IT" kern="0" dirty="0" err="1"/>
              <a:t>identity</a:t>
            </a:r>
            <a:r>
              <a:rPr lang="it-IT" kern="0" dirty="0"/>
              <a:t>» (email, ID)</a:t>
            </a:r>
          </a:p>
          <a:p>
            <a:pPr lvl="2"/>
            <a:r>
              <a:rPr lang="it-IT" b="1" kern="0" dirty="0">
                <a:solidFill>
                  <a:srgbClr val="FF0000"/>
                </a:solidFill>
              </a:rPr>
              <a:t>Authentication </a:t>
            </a:r>
            <a:r>
              <a:rPr lang="it-IT" b="1" kern="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it-IT" kern="0" dirty="0"/>
              <a:t> </a:t>
            </a:r>
            <a:r>
              <a:rPr lang="it-IT" b="1" kern="0" dirty="0">
                <a:solidFill>
                  <a:srgbClr val="FF0000"/>
                </a:solidFill>
              </a:rPr>
              <a:t>prove</a:t>
            </a:r>
            <a:r>
              <a:rPr lang="it-IT" kern="0" dirty="0"/>
              <a:t> </a:t>
            </a:r>
            <a:r>
              <a:rPr lang="it-IT" kern="0" dirty="0" err="1"/>
              <a:t>your</a:t>
            </a:r>
            <a:r>
              <a:rPr lang="it-IT" kern="0" dirty="0"/>
              <a:t> </a:t>
            </a:r>
            <a:r>
              <a:rPr lang="it-IT" kern="0" dirty="0" err="1"/>
              <a:t>digital</a:t>
            </a:r>
            <a:r>
              <a:rPr lang="it-IT" kern="0" dirty="0"/>
              <a:t> </a:t>
            </a:r>
            <a:r>
              <a:rPr lang="it-IT" kern="0" dirty="0" err="1"/>
              <a:t>identity</a:t>
            </a:r>
            <a:r>
              <a:rPr lang="it-IT" kern="0" dirty="0"/>
              <a:t> </a:t>
            </a:r>
            <a:r>
              <a:rPr lang="it-IT" kern="0" dirty="0" err="1"/>
              <a:t>is</a:t>
            </a:r>
            <a:r>
              <a:rPr lang="it-IT" kern="0" dirty="0"/>
              <a:t> </a:t>
            </a:r>
            <a:r>
              <a:rPr lang="it-IT" kern="0" dirty="0" err="1"/>
              <a:t>controlled</a:t>
            </a:r>
            <a:r>
              <a:rPr lang="it-IT" kern="0" dirty="0"/>
              <a:t> by </a:t>
            </a:r>
            <a:r>
              <a:rPr lang="it-IT" kern="0" dirty="0" err="1"/>
              <a:t>you</a:t>
            </a:r>
            <a:r>
              <a:rPr lang="it-IT" kern="0" dirty="0"/>
              <a:t> (e.g. </a:t>
            </a:r>
            <a:r>
              <a:rPr lang="it-IT" kern="0" dirty="0" err="1"/>
              <a:t>you</a:t>
            </a:r>
            <a:r>
              <a:rPr lang="it-IT" kern="0" dirty="0"/>
              <a:t> know a secret password)</a:t>
            </a:r>
          </a:p>
          <a:p>
            <a:pPr lvl="7"/>
            <a:endParaRPr lang="it-IT" kern="0" dirty="0"/>
          </a:p>
          <a:p>
            <a:r>
              <a:rPr lang="it-IT" kern="0" dirty="0" err="1"/>
              <a:t>Actually</a:t>
            </a:r>
            <a:r>
              <a:rPr lang="it-IT" kern="0" dirty="0"/>
              <a:t>, </a:t>
            </a:r>
            <a:r>
              <a:rPr lang="it-IT" kern="0" dirty="0" err="1"/>
              <a:t>not</a:t>
            </a:r>
            <a:r>
              <a:rPr lang="it-IT" kern="0" dirty="0"/>
              <a:t> so </a:t>
            </a:r>
            <a:r>
              <a:rPr lang="it-IT" kern="0" dirty="0" err="1"/>
              <a:t>simple</a:t>
            </a:r>
            <a:r>
              <a:rPr lang="it-IT" kern="0" dirty="0"/>
              <a:t>… </a:t>
            </a:r>
          </a:p>
          <a:p>
            <a:pPr lvl="1"/>
            <a:r>
              <a:rPr lang="en-US" kern="0" dirty="0"/>
              <a:t>There might be no requirement to link identifier to a real-life identity</a:t>
            </a:r>
          </a:p>
          <a:p>
            <a:pPr lvl="2"/>
            <a:r>
              <a:rPr lang="en-US" kern="0" dirty="0"/>
              <a:t>Successful authentication = I’m reasonably assured that </a:t>
            </a:r>
            <a:r>
              <a:rPr lang="en-US" b="1" kern="0" dirty="0"/>
              <a:t>the subject accessing the service today is the same as the one which accessed the service in the past</a:t>
            </a:r>
            <a:r>
              <a:rPr lang="en-US" kern="0" dirty="0"/>
              <a:t>. </a:t>
            </a:r>
            <a:endParaRPr lang="it-IT" kern="0" dirty="0"/>
          </a:p>
          <a:p>
            <a:pPr lvl="1"/>
            <a:r>
              <a:rPr lang="it-IT" kern="0" dirty="0"/>
              <a:t>NIST SP 800-63-3 </a:t>
            </a:r>
            <a:r>
              <a:rPr lang="it-IT" kern="0" dirty="0" err="1"/>
              <a:t>definition</a:t>
            </a:r>
            <a:r>
              <a:rPr lang="it-IT" kern="0" dirty="0"/>
              <a:t> for </a:t>
            </a:r>
            <a:r>
              <a:rPr lang="it-IT" kern="0" dirty="0" err="1"/>
              <a:t>digital</a:t>
            </a:r>
            <a:r>
              <a:rPr lang="it-IT" kern="0" dirty="0"/>
              <a:t> user authentication: </a:t>
            </a:r>
            <a:r>
              <a:rPr lang="en-US" kern="0" dirty="0">
                <a:solidFill>
                  <a:srgbClr val="FF0000"/>
                </a:solidFill>
              </a:rPr>
              <a:t>the process of </a:t>
            </a:r>
            <a:r>
              <a:rPr lang="en-US" u="sng" kern="0" dirty="0">
                <a:solidFill>
                  <a:srgbClr val="FF0000"/>
                </a:solidFill>
              </a:rPr>
              <a:t>establishing confidence</a:t>
            </a:r>
            <a:r>
              <a:rPr lang="en-US" kern="0" dirty="0">
                <a:solidFill>
                  <a:srgbClr val="FF0000"/>
                </a:solidFill>
              </a:rPr>
              <a:t> in user identities that are presented electronically to an information system</a:t>
            </a:r>
            <a:endParaRPr lang="it-IT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32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F34ACA59-F733-4167-BA2B-1E4B38339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5425"/>
            <a:ext cx="7696200" cy="649288"/>
          </a:xfrm>
        </p:spPr>
        <p:txBody>
          <a:bodyPr/>
          <a:lstStyle/>
          <a:p>
            <a:r>
              <a:rPr lang="en-US" dirty="0"/>
              <a:t>Authentication Means</a:t>
            </a:r>
            <a:endParaRPr lang="it-IT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54ECD3C5-810D-42FB-9309-53E560A79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08720"/>
            <a:ext cx="7696200" cy="49704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Something you (and only you) know</a:t>
            </a:r>
          </a:p>
          <a:p>
            <a:pPr lvl="1"/>
            <a:r>
              <a:rPr lang="en-US" dirty="0"/>
              <a:t>Password, PIN, secret key, answer to a pre-arranged question, …</a:t>
            </a:r>
          </a:p>
          <a:p>
            <a:r>
              <a:rPr lang="en-US" dirty="0"/>
              <a:t>Something you (and only you) have</a:t>
            </a:r>
          </a:p>
          <a:p>
            <a:pPr lvl="1"/>
            <a:r>
              <a:rPr lang="en-US" dirty="0"/>
              <a:t>Smart card, Physical devices (tokens)</a:t>
            </a:r>
          </a:p>
          <a:p>
            <a:pPr lvl="2"/>
            <a:r>
              <a:rPr lang="en-US" dirty="0"/>
              <a:t>Very interesting area: “authentication” based on HW uniqueness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FF0000"/>
                </a:solidFill>
              </a:rPr>
              <a:t>PUF (Physically </a:t>
            </a:r>
            <a:r>
              <a:rPr lang="en-US" dirty="0" err="1">
                <a:solidFill>
                  <a:srgbClr val="FF0000"/>
                </a:solidFill>
              </a:rPr>
              <a:t>Unclonable</a:t>
            </a:r>
            <a:r>
              <a:rPr lang="en-US" dirty="0">
                <a:solidFill>
                  <a:srgbClr val="FF0000"/>
                </a:solidFill>
              </a:rPr>
              <a:t> Function)</a:t>
            </a:r>
          </a:p>
          <a:p>
            <a:r>
              <a:rPr lang="en-US" dirty="0"/>
              <a:t>Something you are (static biometrics)</a:t>
            </a:r>
          </a:p>
          <a:p>
            <a:pPr lvl="1"/>
            <a:r>
              <a:rPr lang="en-US" dirty="0"/>
              <a:t>retina, fingerprint, face, … </a:t>
            </a:r>
          </a:p>
          <a:p>
            <a:pPr lvl="2"/>
            <a:r>
              <a:rPr lang="en-US" dirty="0"/>
              <a:t>Privacy? And what about DNA (Remember </a:t>
            </a:r>
            <a:r>
              <a:rPr lang="en-US" dirty="0" err="1"/>
              <a:t>Gattaca</a:t>
            </a:r>
            <a:r>
              <a:rPr lang="en-US" dirty="0"/>
              <a:t>?)?</a:t>
            </a:r>
          </a:p>
          <a:p>
            <a:r>
              <a:rPr lang="en-US" dirty="0"/>
              <a:t>Something you do (dynamic biometrics a.k.a. behavioral authentication)</a:t>
            </a:r>
          </a:p>
          <a:p>
            <a:pPr lvl="1"/>
            <a:r>
              <a:rPr lang="en-US" dirty="0"/>
              <a:t>Voice recognition, hand writing, typing characteristics</a:t>
            </a:r>
          </a:p>
          <a:p>
            <a:pPr lvl="2"/>
            <a:r>
              <a:rPr lang="en-US" dirty="0"/>
              <a:t>… even Mouse Movements!! </a:t>
            </a:r>
          </a:p>
          <a:p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0E508C4-12FB-44A9-9EE1-D70110AEE9F6}"/>
              </a:ext>
            </a:extLst>
          </p:cNvPr>
          <p:cNvSpPr txBox="1"/>
          <p:nvPr/>
        </p:nvSpPr>
        <p:spPr>
          <a:xfrm>
            <a:off x="-6135" y="5914437"/>
            <a:ext cx="93666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But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there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are </a:t>
            </a:r>
            <a:r>
              <a:rPr kumimoji="0" lang="it-IT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also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other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specific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means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harder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to </a:t>
            </a:r>
            <a:r>
              <a:rPr kumimoji="0" lang="it-IT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classify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 e.g. location-</a:t>
            </a:r>
            <a:r>
              <a:rPr kumimoji="0" lang="it-IT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based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auth</a:t>
            </a:r>
            <a:endParaRPr kumimoji="0" lang="it-IT" sz="2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766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0439A9-95B5-41FB-9AA3-A4E29C869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33375"/>
            <a:ext cx="7696200" cy="576263"/>
          </a:xfrm>
        </p:spPr>
        <p:txBody>
          <a:bodyPr/>
          <a:lstStyle/>
          <a:p>
            <a:pPr>
              <a:defRPr/>
            </a:pPr>
            <a:r>
              <a:rPr lang="it-IT" dirty="0"/>
              <a:t>WEP </a:t>
            </a:r>
            <a:r>
              <a:rPr lang="it-IT" dirty="0" err="1"/>
              <a:t>authentication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4AE9F82-B65C-4B2E-8DC0-B3AC1FD66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68413"/>
            <a:ext cx="7989888" cy="4827587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it-IT" dirty="0"/>
              <a:t>Grant network </a:t>
            </a:r>
            <a:r>
              <a:rPr lang="it-IT" dirty="0" err="1"/>
              <a:t>access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to </a:t>
            </a:r>
            <a:r>
              <a:rPr lang="it-IT" dirty="0" err="1"/>
              <a:t>users</a:t>
            </a:r>
            <a:r>
              <a:rPr lang="it-IT" dirty="0"/>
              <a:t> </a:t>
            </a:r>
            <a:r>
              <a:rPr lang="it-IT" dirty="0" err="1"/>
              <a:t>who</a:t>
            </a:r>
            <a:r>
              <a:rPr lang="it-IT" dirty="0"/>
              <a:t> KNOW a </a:t>
            </a:r>
            <a:r>
              <a:rPr lang="it-IT" dirty="0" err="1"/>
              <a:t>pre-shared</a:t>
            </a:r>
            <a:r>
              <a:rPr lang="it-IT" dirty="0"/>
              <a:t> secret</a:t>
            </a:r>
          </a:p>
          <a:p>
            <a:pPr lvl="1">
              <a:defRPr/>
            </a:pPr>
            <a:r>
              <a:rPr lang="it-IT" dirty="0"/>
              <a:t>A DIFFERENT security goal (service)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confidentiality</a:t>
            </a:r>
            <a:r>
              <a:rPr lang="it-IT" dirty="0"/>
              <a:t>!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How to “prove” I know a secret?</a:t>
            </a:r>
          </a:p>
          <a:p>
            <a:pPr lvl="1">
              <a:defRPr/>
            </a:pPr>
            <a:r>
              <a:rPr lang="en-US" dirty="0"/>
              <a:t>By revealing it while accessing the network?</a:t>
            </a:r>
          </a:p>
          <a:p>
            <a:pPr lvl="2">
              <a:defRPr/>
            </a:pPr>
            <a:r>
              <a:rPr lang="en-US" dirty="0"/>
              <a:t>Nah… </a:t>
            </a:r>
          </a:p>
          <a:p>
            <a:pPr lvl="3">
              <a:defRPr/>
            </a:pPr>
            <a:r>
              <a:rPr lang="en-US" dirty="0"/>
              <a:t>anyone else would overhear it</a:t>
            </a:r>
          </a:p>
          <a:p>
            <a:pPr lvl="3">
              <a:defRPr/>
            </a:pPr>
            <a:r>
              <a:rPr lang="en-US" dirty="0"/>
              <a:t>And would use it later on (replay attack)</a:t>
            </a:r>
          </a:p>
          <a:p>
            <a:pPr lvl="1">
              <a:defRPr/>
            </a:pPr>
            <a:r>
              <a:rPr lang="en-US" dirty="0"/>
              <a:t>Perform some operation which REQUIRES knowledge of the </a:t>
            </a:r>
            <a:r>
              <a:rPr lang="en-US" dirty="0" err="1"/>
              <a:t>secred</a:t>
            </a:r>
            <a:endParaRPr lang="en-US" dirty="0"/>
          </a:p>
          <a:p>
            <a:pPr lvl="2">
              <a:defRPr/>
            </a:pPr>
            <a:r>
              <a:rPr lang="en-US" b="1" dirty="0">
                <a:solidFill>
                  <a:srgbClr val="FF0000"/>
                </a:solidFill>
              </a:rPr>
              <a:t>But whose result does NOT reveal it!</a:t>
            </a:r>
            <a:endParaRPr lang="it-IT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Practical</a:t>
            </a:r>
            <a:r>
              <a:rPr lang="it-IT" dirty="0"/>
              <a:t> </a:t>
            </a:r>
            <a:r>
              <a:rPr lang="it-IT" dirty="0" err="1"/>
              <a:t>ciphers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 err="1"/>
              <a:t>Two</a:t>
            </a:r>
            <a:r>
              <a:rPr lang="it-IT" dirty="0"/>
              <a:t> major </a:t>
            </a:r>
            <a:r>
              <a:rPr lang="it-IT" dirty="0" err="1"/>
              <a:t>categories</a:t>
            </a:r>
            <a:endParaRPr lang="it-IT" dirty="0"/>
          </a:p>
          <a:p>
            <a:pPr lvl="5"/>
            <a:endParaRPr lang="it-IT" dirty="0"/>
          </a:p>
          <a:p>
            <a:pPr lvl="1"/>
            <a:r>
              <a:rPr lang="it-IT" dirty="0"/>
              <a:t>STREAM </a:t>
            </a:r>
            <a:r>
              <a:rPr lang="it-IT" dirty="0" err="1"/>
              <a:t>ciphers</a:t>
            </a:r>
            <a:endParaRPr lang="it-IT" dirty="0"/>
          </a:p>
          <a:p>
            <a:pPr lvl="2"/>
            <a:r>
              <a:rPr lang="it-IT" dirty="0" err="1"/>
              <a:t>Traditional</a:t>
            </a:r>
            <a:r>
              <a:rPr lang="it-IT" dirty="0"/>
              <a:t> (</a:t>
            </a:r>
            <a:r>
              <a:rPr lang="it-IT" dirty="0" err="1"/>
              <a:t>weak</a:t>
            </a:r>
            <a:r>
              <a:rPr lang="it-IT" dirty="0"/>
              <a:t>): RC4</a:t>
            </a:r>
          </a:p>
          <a:p>
            <a:pPr lvl="2"/>
            <a:r>
              <a:rPr lang="it-IT" dirty="0" err="1"/>
              <a:t>Modern</a:t>
            </a:r>
            <a:r>
              <a:rPr lang="it-IT" dirty="0"/>
              <a:t> (strong): Salsa20, ChaCha20</a:t>
            </a:r>
          </a:p>
          <a:p>
            <a:pPr lvl="5"/>
            <a:endParaRPr lang="it-IT" dirty="0"/>
          </a:p>
          <a:p>
            <a:pPr lvl="1"/>
            <a:r>
              <a:rPr lang="it-IT" dirty="0"/>
              <a:t>BLOCK </a:t>
            </a:r>
            <a:r>
              <a:rPr lang="it-IT" dirty="0" err="1"/>
              <a:t>ciphers</a:t>
            </a:r>
            <a:endParaRPr lang="it-IT" dirty="0"/>
          </a:p>
          <a:p>
            <a:pPr lvl="2"/>
            <a:r>
              <a:rPr lang="it-IT" dirty="0" err="1"/>
              <a:t>Traditional</a:t>
            </a:r>
            <a:r>
              <a:rPr lang="it-IT" dirty="0"/>
              <a:t> (</a:t>
            </a:r>
            <a:r>
              <a:rPr lang="it-IT" dirty="0" err="1"/>
              <a:t>weak</a:t>
            </a:r>
            <a:r>
              <a:rPr lang="it-IT" dirty="0"/>
              <a:t>): DES, 3DES</a:t>
            </a:r>
          </a:p>
          <a:p>
            <a:pPr lvl="2"/>
            <a:r>
              <a:rPr lang="it-IT" dirty="0" err="1"/>
              <a:t>Modern</a:t>
            </a:r>
            <a:r>
              <a:rPr lang="it-IT" dirty="0"/>
              <a:t> (strong): AES</a:t>
            </a:r>
          </a:p>
          <a:p>
            <a:pPr lvl="5"/>
            <a:endParaRPr lang="it-IT" dirty="0"/>
          </a:p>
          <a:p>
            <a:pPr lvl="1"/>
            <a:r>
              <a:rPr lang="it-IT" dirty="0">
                <a:solidFill>
                  <a:srgbClr val="FF0000"/>
                </a:solidFill>
              </a:rPr>
              <a:t>Plus BLOCK </a:t>
            </a:r>
            <a:r>
              <a:rPr lang="it-IT" dirty="0" err="1">
                <a:solidFill>
                  <a:srgbClr val="FF0000"/>
                </a:solidFill>
              </a:rPr>
              <a:t>ciphers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used</a:t>
            </a:r>
            <a:r>
              <a:rPr lang="it-IT" dirty="0">
                <a:solidFill>
                  <a:srgbClr val="FF0000"/>
                </a:solidFill>
              </a:rPr>
              <a:t> in STREAM mode</a:t>
            </a:r>
          </a:p>
          <a:p>
            <a:pPr lvl="2"/>
            <a:r>
              <a:rPr lang="it-IT" dirty="0">
                <a:solidFill>
                  <a:srgbClr val="FF0000"/>
                </a:solidFill>
              </a:rPr>
              <a:t>AES-CTR</a:t>
            </a:r>
          </a:p>
        </p:txBody>
      </p:sp>
    </p:spTree>
    <p:extLst>
      <p:ext uri="{BB962C8B-B14F-4D97-AF65-F5344CB8AC3E}">
        <p14:creationId xmlns:p14="http://schemas.microsoft.com/office/powerpoint/2010/main" val="36246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D36589-D31D-478E-8194-80309DECF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450" y="44450"/>
            <a:ext cx="7381875" cy="649288"/>
          </a:xfrm>
        </p:spPr>
        <p:txBody>
          <a:bodyPr/>
          <a:lstStyle/>
          <a:p>
            <a:pPr>
              <a:defRPr/>
            </a:pPr>
            <a:r>
              <a:rPr lang="it-IT" dirty="0"/>
              <a:t>WEP idea: </a:t>
            </a:r>
          </a:p>
        </p:txBody>
      </p:sp>
      <p:sp>
        <p:nvSpPr>
          <p:cNvPr id="35843" name="Segnaposto contenuto 2">
            <a:extLst>
              <a:ext uri="{FF2B5EF4-FFF2-40B4-BE49-F238E27FC236}">
                <a16:creationId xmlns:a16="http://schemas.microsoft.com/office/drawing/2014/main" id="{62DE59BC-D388-46F6-9A85-6B8915D05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836613"/>
            <a:ext cx="8497887" cy="5329237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it-IT" altLang="it-IT" dirty="0"/>
              <a:t>Secret: use the SAME of </a:t>
            </a:r>
            <a:r>
              <a:rPr lang="it-IT" altLang="it-IT" dirty="0" err="1"/>
              <a:t>encryption</a:t>
            </a:r>
            <a:endParaRPr lang="it-IT" altLang="it-IT" dirty="0"/>
          </a:p>
          <a:p>
            <a:pPr lvl="1">
              <a:defRPr/>
            </a:pPr>
            <a:r>
              <a:rPr lang="it-IT" altLang="it-IT" dirty="0" err="1"/>
              <a:t>Minimize</a:t>
            </a:r>
            <a:r>
              <a:rPr lang="it-IT" altLang="it-IT" dirty="0"/>
              <a:t> «</a:t>
            </a:r>
            <a:r>
              <a:rPr lang="it-IT" altLang="it-IT" dirty="0" err="1"/>
              <a:t>secrets</a:t>
            </a:r>
            <a:r>
              <a:rPr lang="it-IT" altLang="it-IT" dirty="0"/>
              <a:t>» to </a:t>
            </a:r>
            <a:r>
              <a:rPr lang="it-IT" altLang="it-IT" dirty="0" err="1"/>
              <a:t>handle</a:t>
            </a:r>
            <a:endParaRPr lang="it-IT" altLang="it-IT" dirty="0"/>
          </a:p>
          <a:p>
            <a:pPr lvl="2">
              <a:defRPr/>
            </a:pPr>
            <a:r>
              <a:rPr lang="it-IT" altLang="it-IT" dirty="0"/>
              <a:t>In </a:t>
            </a:r>
            <a:r>
              <a:rPr lang="it-IT" altLang="it-IT" dirty="0" err="1"/>
              <a:t>principle</a:t>
            </a:r>
            <a:r>
              <a:rPr lang="it-IT" altLang="it-IT" dirty="0"/>
              <a:t> </a:t>
            </a:r>
            <a:r>
              <a:rPr lang="it-IT" altLang="it-IT" dirty="0" err="1"/>
              <a:t>might</a:t>
            </a:r>
            <a:r>
              <a:rPr lang="it-IT" altLang="it-IT" dirty="0"/>
              <a:t> </a:t>
            </a:r>
            <a:r>
              <a:rPr lang="it-IT" altLang="it-IT" dirty="0" err="1"/>
              <a:t>even</a:t>
            </a:r>
            <a:r>
              <a:rPr lang="it-IT" altLang="it-IT" dirty="0"/>
              <a:t> </a:t>
            </a:r>
            <a:r>
              <a:rPr lang="it-IT" altLang="it-IT" dirty="0" err="1"/>
              <a:t>make</a:t>
            </a:r>
            <a:r>
              <a:rPr lang="it-IT" altLang="it-IT" dirty="0"/>
              <a:t> </a:t>
            </a:r>
            <a:r>
              <a:rPr lang="it-IT" altLang="it-IT" dirty="0" err="1"/>
              <a:t>sense</a:t>
            </a:r>
            <a:r>
              <a:rPr lang="it-IT" altLang="it-IT" dirty="0"/>
              <a:t>… </a:t>
            </a:r>
          </a:p>
          <a:p>
            <a:pPr lvl="3">
              <a:defRPr/>
            </a:pPr>
            <a:r>
              <a:rPr lang="it-IT" altLang="it-IT" dirty="0" err="1">
                <a:solidFill>
                  <a:srgbClr val="FF0000"/>
                </a:solidFill>
              </a:rPr>
              <a:t>But</a:t>
            </a:r>
            <a:r>
              <a:rPr lang="it-IT" altLang="it-IT" dirty="0">
                <a:solidFill>
                  <a:srgbClr val="FF0000"/>
                </a:solidFill>
              </a:rPr>
              <a:t> </a:t>
            </a:r>
            <a:r>
              <a:rPr lang="it-IT" altLang="it-IT" dirty="0" err="1">
                <a:solidFill>
                  <a:srgbClr val="FF0000"/>
                </a:solidFill>
              </a:rPr>
              <a:t>you</a:t>
            </a:r>
            <a:r>
              <a:rPr lang="it-IT" altLang="it-IT" dirty="0">
                <a:solidFill>
                  <a:srgbClr val="FF0000"/>
                </a:solidFill>
              </a:rPr>
              <a:t> MUST </a:t>
            </a:r>
            <a:r>
              <a:rPr lang="it-IT" altLang="it-IT" dirty="0" err="1">
                <a:solidFill>
                  <a:srgbClr val="FF0000"/>
                </a:solidFill>
              </a:rPr>
              <a:t>know</a:t>
            </a:r>
            <a:r>
              <a:rPr lang="it-IT" altLang="it-IT" dirty="0">
                <a:solidFill>
                  <a:srgbClr val="FF0000"/>
                </a:solidFill>
              </a:rPr>
              <a:t> </a:t>
            </a:r>
            <a:r>
              <a:rPr lang="it-IT" altLang="it-IT" dirty="0" err="1">
                <a:solidFill>
                  <a:srgbClr val="FF0000"/>
                </a:solidFill>
              </a:rPr>
              <a:t>how</a:t>
            </a:r>
            <a:r>
              <a:rPr lang="it-IT" altLang="it-IT" dirty="0">
                <a:solidFill>
                  <a:srgbClr val="FF0000"/>
                </a:solidFill>
              </a:rPr>
              <a:t> to </a:t>
            </a:r>
            <a:r>
              <a:rPr lang="it-IT" altLang="it-IT" dirty="0" err="1">
                <a:solidFill>
                  <a:srgbClr val="FF0000"/>
                </a:solidFill>
              </a:rPr>
              <a:t>properly</a:t>
            </a:r>
            <a:r>
              <a:rPr lang="it-IT" altLang="it-IT" dirty="0">
                <a:solidFill>
                  <a:srgbClr val="FF0000"/>
                </a:solidFill>
              </a:rPr>
              <a:t> </a:t>
            </a:r>
            <a:r>
              <a:rPr lang="it-IT" altLang="it-IT" dirty="0" err="1">
                <a:solidFill>
                  <a:srgbClr val="FF0000"/>
                </a:solidFill>
              </a:rPr>
              <a:t>handle</a:t>
            </a:r>
            <a:r>
              <a:rPr lang="it-IT" altLang="it-IT" dirty="0">
                <a:solidFill>
                  <a:srgbClr val="FF0000"/>
                </a:solidFill>
              </a:rPr>
              <a:t> </a:t>
            </a:r>
            <a:r>
              <a:rPr lang="it-IT" altLang="it-IT" dirty="0" err="1">
                <a:solidFill>
                  <a:srgbClr val="FF0000"/>
                </a:solidFill>
              </a:rPr>
              <a:t>this</a:t>
            </a:r>
            <a:br>
              <a:rPr lang="it-IT" altLang="it-IT" dirty="0">
                <a:solidFill>
                  <a:srgbClr val="FF0000"/>
                </a:solidFill>
              </a:rPr>
            </a:br>
            <a:r>
              <a:rPr lang="it-IT" altLang="it-IT" dirty="0">
                <a:solidFill>
                  <a:srgbClr val="FF0000"/>
                </a:solidFill>
              </a:rPr>
              <a:t>more in a </a:t>
            </a:r>
            <a:r>
              <a:rPr lang="it-IT" altLang="it-IT" dirty="0" err="1">
                <a:solidFill>
                  <a:srgbClr val="FF0000"/>
                </a:solidFill>
              </a:rPr>
              <a:t>month</a:t>
            </a:r>
            <a:r>
              <a:rPr lang="it-IT" altLang="it-IT" dirty="0">
                <a:solidFill>
                  <a:srgbClr val="FF0000"/>
                </a:solidFill>
              </a:rPr>
              <a:t> from </a:t>
            </a:r>
            <a:r>
              <a:rPr lang="it-IT" altLang="it-IT" dirty="0" err="1">
                <a:solidFill>
                  <a:srgbClr val="FF0000"/>
                </a:solidFill>
              </a:rPr>
              <a:t>now</a:t>
            </a:r>
            <a:r>
              <a:rPr lang="it-IT" altLang="it-IT" dirty="0">
                <a:solidFill>
                  <a:srgbClr val="FF0000"/>
                </a:solidFill>
              </a:rPr>
              <a:t>!</a:t>
            </a:r>
          </a:p>
          <a:p>
            <a:pPr>
              <a:defRPr/>
            </a:pPr>
            <a:r>
              <a:rPr lang="it-IT" altLang="it-IT" dirty="0" err="1"/>
              <a:t>Operation</a:t>
            </a:r>
            <a:r>
              <a:rPr lang="it-IT" altLang="it-IT" dirty="0"/>
              <a:t>: Challenge-</a:t>
            </a:r>
            <a:r>
              <a:rPr lang="it-IT" altLang="it-IT" dirty="0" err="1"/>
              <a:t>Handshake</a:t>
            </a:r>
            <a:r>
              <a:rPr lang="it-IT" altLang="it-IT" dirty="0"/>
              <a:t> with </a:t>
            </a:r>
            <a:r>
              <a:rPr lang="it-IT" altLang="it-IT" dirty="0" err="1"/>
              <a:t>symmetric</a:t>
            </a:r>
            <a:r>
              <a:rPr lang="it-IT" altLang="it-IT" dirty="0"/>
              <a:t> </a:t>
            </a:r>
            <a:r>
              <a:rPr lang="it-IT" altLang="it-IT" dirty="0" err="1"/>
              <a:t>cipher</a:t>
            </a:r>
            <a:endParaRPr lang="it-IT" altLang="it-IT" dirty="0"/>
          </a:p>
          <a:p>
            <a:pPr>
              <a:defRPr/>
            </a:pPr>
            <a:endParaRPr lang="it-IT" altLang="it-IT" dirty="0"/>
          </a:p>
          <a:p>
            <a:pPr>
              <a:defRPr/>
            </a:pPr>
            <a:endParaRPr lang="it-IT" altLang="it-IT" dirty="0"/>
          </a:p>
          <a:p>
            <a:pPr>
              <a:defRPr/>
            </a:pPr>
            <a:endParaRPr lang="it-IT" altLang="it-IT" dirty="0"/>
          </a:p>
          <a:p>
            <a:pPr>
              <a:defRPr/>
            </a:pPr>
            <a:endParaRPr lang="it-IT" altLang="it-IT" dirty="0"/>
          </a:p>
          <a:p>
            <a:pPr>
              <a:defRPr/>
            </a:pPr>
            <a:endParaRPr lang="it-IT" altLang="it-IT" dirty="0"/>
          </a:p>
          <a:p>
            <a:pPr>
              <a:defRPr/>
            </a:pPr>
            <a:endParaRPr lang="it-IT" altLang="it-IT" dirty="0"/>
          </a:p>
          <a:p>
            <a:pPr>
              <a:defRPr/>
            </a:pPr>
            <a:r>
              <a:rPr lang="it-IT" altLang="it-IT" dirty="0"/>
              <a:t>Prove </a:t>
            </a:r>
            <a:r>
              <a:rPr lang="it-IT" altLang="it-IT" dirty="0" err="1"/>
              <a:t>knowledge</a:t>
            </a:r>
            <a:r>
              <a:rPr lang="it-IT" altLang="it-IT" dirty="0"/>
              <a:t> of K by </a:t>
            </a:r>
            <a:r>
              <a:rPr lang="it-IT" altLang="it-IT" dirty="0" err="1"/>
              <a:t>showing</a:t>
            </a:r>
            <a:r>
              <a:rPr lang="it-IT" altLang="it-IT" dirty="0"/>
              <a:t> </a:t>
            </a:r>
            <a:r>
              <a:rPr lang="it-IT" altLang="it-IT" dirty="0" err="1"/>
              <a:t>ability</a:t>
            </a:r>
            <a:r>
              <a:rPr lang="it-IT" altLang="it-IT" dirty="0"/>
              <a:t> to </a:t>
            </a:r>
            <a:r>
              <a:rPr lang="it-IT" altLang="it-IT" dirty="0" err="1"/>
              <a:t>encrypt</a:t>
            </a:r>
            <a:r>
              <a:rPr lang="it-IT" altLang="it-IT" dirty="0"/>
              <a:t> the </a:t>
            </a:r>
            <a:r>
              <a:rPr lang="it-IT" altLang="it-IT" dirty="0" err="1"/>
              <a:t>challenge</a:t>
            </a:r>
            <a:endParaRPr lang="it-IT" altLang="it-IT" dirty="0"/>
          </a:p>
        </p:txBody>
      </p:sp>
      <p:graphicFrame>
        <p:nvGraphicFramePr>
          <p:cNvPr id="13316" name="Object 8">
            <a:extLst>
              <a:ext uri="{FF2B5EF4-FFF2-40B4-BE49-F238E27FC236}">
                <a16:creationId xmlns:a16="http://schemas.microsoft.com/office/drawing/2014/main" id="{9B4B8210-9DFE-4A8F-8BA0-214F6242B4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72338" y="2673350"/>
          <a:ext cx="1252537" cy="277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Art" r:id="rId2" imgW="1562100" imgH="5059363" progId="MS_ClipArt_Gallery.2">
                  <p:embed/>
                </p:oleObj>
              </mc:Choice>
              <mc:Fallback>
                <p:oleObj name="ClipArt" r:id="rId2" imgW="1562100" imgH="5059363" progId="MS_ClipArt_Gallery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2338" y="2673350"/>
                        <a:ext cx="1252537" cy="277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69" name="Picture 7">
            <a:extLst>
              <a:ext uri="{FF2B5EF4-FFF2-40B4-BE49-F238E27FC236}">
                <a16:creationId xmlns:a16="http://schemas.microsoft.com/office/drawing/2014/main" id="{8466DAA9-6A7E-4E7C-A84F-A27A69FB2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3070225"/>
            <a:ext cx="1490662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AutoShape 4">
            <a:extLst>
              <a:ext uri="{FF2B5EF4-FFF2-40B4-BE49-F238E27FC236}">
                <a16:creationId xmlns:a16="http://schemas.microsoft.com/office/drawing/2014/main" id="{ADB13356-3FD4-4175-9F30-F5DFE0E3ACD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122488" y="3176588"/>
            <a:ext cx="4968875" cy="720725"/>
          </a:xfrm>
          <a:prstGeom prst="rightArrow">
            <a:avLst>
              <a:gd name="adj1" fmla="val 68463"/>
              <a:gd name="adj2" fmla="val 53750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Challenge</a:t>
            </a:r>
          </a:p>
        </p:txBody>
      </p:sp>
      <p:sp>
        <p:nvSpPr>
          <p:cNvPr id="11271" name="AutoShape 5">
            <a:extLst>
              <a:ext uri="{FF2B5EF4-FFF2-40B4-BE49-F238E27FC236}">
                <a16:creationId xmlns:a16="http://schemas.microsoft.com/office/drawing/2014/main" id="{B3D1835D-2EF1-419E-AA5B-FEB8E9404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0" y="3968750"/>
            <a:ext cx="4968875" cy="720725"/>
          </a:xfrm>
          <a:prstGeom prst="rightArrow">
            <a:avLst>
              <a:gd name="adj1" fmla="val 68463"/>
              <a:gd name="adj2" fmla="val 53750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dirty="0">
                <a:latin typeface="Arial Narrow" panose="020B0606020202030204" pitchFamily="34" charset="0"/>
              </a:rPr>
              <a:t>ENC</a:t>
            </a:r>
            <a:r>
              <a:rPr lang="it-IT" altLang="it-IT" sz="1800" baseline="-25000" dirty="0">
                <a:latin typeface="Arial Narrow" panose="020B0606020202030204" pitchFamily="34" charset="0"/>
              </a:rPr>
              <a:t>K</a:t>
            </a:r>
            <a:r>
              <a:rPr lang="it-IT" altLang="it-IT" sz="1800" dirty="0">
                <a:latin typeface="Arial Narrow" panose="020B0606020202030204" pitchFamily="34" charset="0"/>
              </a:rPr>
              <a:t>(Challenge)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  <p:bldP spid="11270" grpId="0" animBg="1"/>
      <p:bldP spid="1127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F27E7D-917B-4D29-8EE1-6AFEEF3C5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good </a:t>
            </a:r>
            <a:r>
              <a:rPr lang="it-IT" dirty="0" err="1"/>
              <a:t>approach</a:t>
            </a:r>
            <a:r>
              <a:rPr lang="it-IT" dirty="0"/>
              <a:t>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8F2B25-A12A-4ECD-861D-2C6519829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0882" y="4365104"/>
            <a:ext cx="6717582" cy="1730896"/>
          </a:xfrm>
        </p:spPr>
        <p:txBody>
          <a:bodyPr>
            <a:normAutofit fontScale="70000" lnSpcReduction="20000"/>
          </a:bodyPr>
          <a:lstStyle/>
          <a:p>
            <a:r>
              <a:rPr lang="it-IT" dirty="0" err="1"/>
              <a:t>Let’s</a:t>
            </a:r>
            <a:r>
              <a:rPr lang="it-IT" dirty="0"/>
              <a:t> check the Menezes book: </a:t>
            </a:r>
          </a:p>
          <a:p>
            <a:pPr lvl="1"/>
            <a:r>
              <a:rPr lang="it-IT" dirty="0"/>
              <a:t>Yes, </a:t>
            </a:r>
            <a:r>
              <a:rPr lang="it-IT" dirty="0" err="1"/>
              <a:t>chapter</a:t>
            </a:r>
            <a:r>
              <a:rPr lang="it-IT" dirty="0"/>
              <a:t> 10.3.2 </a:t>
            </a:r>
            <a:r>
              <a:rPr lang="it-IT" dirty="0" err="1"/>
              <a:t>mentions</a:t>
            </a:r>
            <a:r>
              <a:rPr lang="it-IT" dirty="0"/>
              <a:t> </a:t>
            </a:r>
            <a:r>
              <a:rPr lang="it-IT" dirty="0" err="1"/>
              <a:t>this</a:t>
            </a:r>
            <a:endParaRPr lang="it-IT" dirty="0"/>
          </a:p>
          <a:p>
            <a:pPr lvl="1"/>
            <a:r>
              <a:rPr lang="it-IT" dirty="0" err="1"/>
              <a:t>As</a:t>
            </a:r>
            <a:r>
              <a:rPr lang="it-IT" dirty="0"/>
              <a:t> long </a:t>
            </a:r>
            <a:r>
              <a:rPr lang="it-IT" dirty="0" err="1"/>
              <a:t>as</a:t>
            </a:r>
            <a:r>
              <a:rPr lang="it-IT" dirty="0"/>
              <a:t> challenge random and </a:t>
            </a:r>
            <a:r>
              <a:rPr lang="it-IT" dirty="0" err="1"/>
              <a:t>never</a:t>
            </a:r>
            <a:r>
              <a:rPr lang="it-IT" dirty="0"/>
              <a:t> </a:t>
            </a:r>
            <a:r>
              <a:rPr lang="it-IT" dirty="0" err="1"/>
              <a:t>repeats</a:t>
            </a:r>
            <a:r>
              <a:rPr lang="it-IT" dirty="0"/>
              <a:t>, </a:t>
            </a:r>
            <a:br>
              <a:rPr lang="it-IT" dirty="0"/>
            </a:br>
            <a:r>
              <a:rPr lang="it-IT" dirty="0" err="1"/>
              <a:t>I’m</a:t>
            </a:r>
            <a:r>
              <a:rPr lang="it-IT" dirty="0"/>
              <a:t> OK </a:t>
            </a:r>
            <a:r>
              <a:rPr lang="it-IT" dirty="0" err="1"/>
              <a:t>then</a:t>
            </a:r>
            <a:endParaRPr lang="it-IT" dirty="0"/>
          </a:p>
          <a:p>
            <a:r>
              <a:rPr lang="it-IT" dirty="0"/>
              <a:t>SURE???</a:t>
            </a:r>
          </a:p>
        </p:txBody>
      </p:sp>
      <p:graphicFrame>
        <p:nvGraphicFramePr>
          <p:cNvPr id="5" name="Object 8">
            <a:extLst>
              <a:ext uri="{FF2B5EF4-FFF2-40B4-BE49-F238E27FC236}">
                <a16:creationId xmlns:a16="http://schemas.microsoft.com/office/drawing/2014/main" id="{353BDDF7-986A-425C-B697-942CF7CF53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951302"/>
              </p:ext>
            </p:extLst>
          </p:nvPr>
        </p:nvGraphicFramePr>
        <p:xfrm>
          <a:off x="7236296" y="1377305"/>
          <a:ext cx="1252537" cy="277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Art" r:id="rId2" imgW="1562100" imgH="5059363" progId="MS_ClipArt_Gallery.2">
                  <p:embed/>
                </p:oleObj>
              </mc:Choice>
              <mc:Fallback>
                <p:oleObj name="ClipArt" r:id="rId2" imgW="1562100" imgH="5059363" progId="MS_ClipArt_Gallery.2">
                  <p:embed/>
                  <p:pic>
                    <p:nvPicPr>
                      <p:cNvPr id="14340" name="Object 8">
                        <a:extLst>
                          <a:ext uri="{FF2B5EF4-FFF2-40B4-BE49-F238E27FC236}">
                            <a16:creationId xmlns:a16="http://schemas.microsoft.com/office/drawing/2014/main" id="{660F0289-5D32-478C-9F32-F1A7558940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6296" y="1377305"/>
                        <a:ext cx="1252537" cy="277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7">
            <a:extLst>
              <a:ext uri="{FF2B5EF4-FFF2-40B4-BE49-F238E27FC236}">
                <a16:creationId xmlns:a16="http://schemas.microsoft.com/office/drawing/2014/main" id="{C4418393-2C45-4B1D-9AFD-1EC19A6C3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21" y="1772592"/>
            <a:ext cx="1490662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4">
            <a:extLst>
              <a:ext uri="{FF2B5EF4-FFF2-40B4-BE49-F238E27FC236}">
                <a16:creationId xmlns:a16="http://schemas.microsoft.com/office/drawing/2014/main" id="{CCDC7BFC-36E1-4C11-912C-EB411DB5F0B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086446" y="1880542"/>
            <a:ext cx="4968875" cy="720725"/>
          </a:xfrm>
          <a:prstGeom prst="rightArrow">
            <a:avLst>
              <a:gd name="adj1" fmla="val 68463"/>
              <a:gd name="adj2" fmla="val 53750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Challenge</a:t>
            </a: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B374D0B4-6AD2-4FA3-A41E-47B558563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2958" y="2672705"/>
            <a:ext cx="4968875" cy="720725"/>
          </a:xfrm>
          <a:prstGeom prst="rightArrow">
            <a:avLst>
              <a:gd name="adj1" fmla="val 68463"/>
              <a:gd name="adj2" fmla="val 53750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dirty="0">
                <a:latin typeface="Arial Narrow" panose="020B0606020202030204" pitchFamily="34" charset="0"/>
              </a:rPr>
              <a:t>ENC</a:t>
            </a:r>
            <a:r>
              <a:rPr lang="it-IT" altLang="it-IT" sz="1800" baseline="-25000" dirty="0">
                <a:latin typeface="Arial Narrow" panose="020B0606020202030204" pitchFamily="34" charset="0"/>
              </a:rPr>
              <a:t>K</a:t>
            </a:r>
            <a:r>
              <a:rPr lang="it-IT" altLang="it-IT" sz="1800" dirty="0">
                <a:latin typeface="Arial Narrow" panose="020B0606020202030204" pitchFamily="34" charset="0"/>
              </a:rPr>
              <a:t>(Challenge)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0E5F202B-5DA4-48CF-A1ED-97E069B0968A}"/>
              </a:ext>
            </a:extLst>
          </p:cNvPr>
          <p:cNvSpPr>
            <a:spLocks noChangeAspect="1"/>
          </p:cNvSpPr>
          <p:nvPr/>
        </p:nvSpPr>
        <p:spPr>
          <a:xfrm>
            <a:off x="304355" y="4293096"/>
            <a:ext cx="1730789" cy="1730896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230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2F66CA-5D20-4095-9899-EB8E9C9BE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25425"/>
            <a:ext cx="8389689" cy="649288"/>
          </a:xfrm>
        </p:spPr>
        <p:txBody>
          <a:bodyPr/>
          <a:lstStyle/>
          <a:p>
            <a:pPr>
              <a:defRPr/>
            </a:pPr>
            <a:r>
              <a:rPr lang="it-IT" dirty="0" err="1"/>
              <a:t>Why</a:t>
            </a:r>
            <a:r>
              <a:rPr lang="it-IT" dirty="0"/>
              <a:t> WEP “</a:t>
            </a:r>
            <a:r>
              <a:rPr lang="it-IT" dirty="0" err="1"/>
              <a:t>authentication</a:t>
            </a:r>
            <a:r>
              <a:rPr lang="it-IT" dirty="0"/>
              <a:t>” </a:t>
            </a:r>
            <a:r>
              <a:rPr lang="it-IT" dirty="0" err="1"/>
              <a:t>helps</a:t>
            </a:r>
            <a:r>
              <a:rPr lang="it-IT" dirty="0"/>
              <a:t>?</a:t>
            </a:r>
          </a:p>
        </p:txBody>
      </p:sp>
      <p:sp>
        <p:nvSpPr>
          <p:cNvPr id="36867" name="Segnaposto contenuto 2">
            <a:extLst>
              <a:ext uri="{FF2B5EF4-FFF2-40B4-BE49-F238E27FC236}">
                <a16:creationId xmlns:a16="http://schemas.microsoft.com/office/drawing/2014/main" id="{3A80421C-C5DB-476E-8D6A-48574DBDF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24744"/>
            <a:ext cx="8206680" cy="4971256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it-IT" altLang="it-IT" dirty="0"/>
              <a:t>WEP </a:t>
            </a:r>
            <a:r>
              <a:rPr lang="it-IT" altLang="it-IT" dirty="0" err="1"/>
              <a:t>details</a:t>
            </a:r>
            <a:endParaRPr lang="it-IT" altLang="it-IT" dirty="0"/>
          </a:p>
          <a:p>
            <a:pPr>
              <a:defRPr/>
            </a:pPr>
            <a:endParaRPr lang="it-IT" altLang="it-IT" dirty="0"/>
          </a:p>
          <a:p>
            <a:pPr>
              <a:defRPr/>
            </a:pPr>
            <a:endParaRPr lang="it-IT" altLang="it-IT" dirty="0"/>
          </a:p>
          <a:p>
            <a:pPr>
              <a:defRPr/>
            </a:pPr>
            <a:endParaRPr lang="it-IT" altLang="it-IT" dirty="0"/>
          </a:p>
          <a:p>
            <a:pPr>
              <a:defRPr/>
            </a:pPr>
            <a:endParaRPr lang="it-IT" altLang="it-IT" dirty="0"/>
          </a:p>
          <a:p>
            <a:pPr>
              <a:defRPr/>
            </a:pPr>
            <a:endParaRPr lang="it-IT" altLang="it-IT" dirty="0"/>
          </a:p>
          <a:p>
            <a:pPr>
              <a:defRPr/>
            </a:pPr>
            <a:r>
              <a:rPr lang="it-IT" altLang="it-IT" dirty="0" err="1"/>
              <a:t>Same</a:t>
            </a:r>
            <a:r>
              <a:rPr lang="it-IT" altLang="it-IT" dirty="0"/>
              <a:t> key </a:t>
            </a:r>
            <a:r>
              <a:rPr lang="it-IT" altLang="it-IT" dirty="0" err="1"/>
              <a:t>as</a:t>
            </a:r>
            <a:r>
              <a:rPr lang="it-IT" altLang="it-IT" dirty="0"/>
              <a:t> frame </a:t>
            </a:r>
            <a:r>
              <a:rPr lang="it-IT" altLang="it-IT" dirty="0" err="1"/>
              <a:t>encryption</a:t>
            </a:r>
            <a:r>
              <a:rPr lang="it-IT" altLang="it-IT" dirty="0"/>
              <a:t> (!)</a:t>
            </a:r>
          </a:p>
          <a:p>
            <a:pPr>
              <a:defRPr/>
            </a:pPr>
            <a:r>
              <a:rPr lang="it-IT" altLang="it-IT" dirty="0"/>
              <a:t>Challenge = </a:t>
            </a:r>
            <a:r>
              <a:rPr lang="it-IT" altLang="it-IT" dirty="0" err="1"/>
              <a:t>plaintext</a:t>
            </a:r>
            <a:r>
              <a:rPr lang="it-IT" altLang="it-IT" dirty="0"/>
              <a:t> = </a:t>
            </a:r>
            <a:r>
              <a:rPr lang="it-IT" altLang="it-IT" dirty="0" err="1"/>
              <a:t>known</a:t>
            </a:r>
            <a:endParaRPr lang="it-IT" altLang="it-IT" dirty="0"/>
          </a:p>
          <a:p>
            <a:pPr>
              <a:defRPr/>
            </a:pPr>
            <a:r>
              <a:rPr lang="it-IT" altLang="it-IT" dirty="0" err="1"/>
              <a:t>Isn’t</a:t>
            </a:r>
            <a:r>
              <a:rPr lang="it-IT" altLang="it-IT" dirty="0"/>
              <a:t> </a:t>
            </a:r>
            <a:r>
              <a:rPr lang="it-IT" altLang="it-IT" dirty="0" err="1"/>
              <a:t>this</a:t>
            </a:r>
            <a:r>
              <a:rPr lang="it-IT" altLang="it-IT" dirty="0"/>
              <a:t> a </a:t>
            </a:r>
            <a:r>
              <a:rPr lang="it-IT" altLang="it-IT" dirty="0" err="1"/>
              <a:t>Known</a:t>
            </a:r>
            <a:r>
              <a:rPr lang="it-IT" altLang="it-IT" dirty="0"/>
              <a:t> </a:t>
            </a:r>
            <a:r>
              <a:rPr lang="it-IT" altLang="it-IT" dirty="0" err="1"/>
              <a:t>Plaintext</a:t>
            </a:r>
            <a:r>
              <a:rPr lang="it-IT" altLang="it-IT" dirty="0"/>
              <a:t> Attack??!!!!!</a:t>
            </a:r>
          </a:p>
          <a:p>
            <a:pPr>
              <a:defRPr/>
            </a:pPr>
            <a:endParaRPr lang="it-IT" altLang="it-IT" dirty="0"/>
          </a:p>
          <a:p>
            <a:pPr>
              <a:defRPr/>
            </a:pPr>
            <a:endParaRPr lang="it-IT" altLang="it-IT" dirty="0"/>
          </a:p>
          <a:p>
            <a:pPr>
              <a:defRPr/>
            </a:pPr>
            <a:endParaRPr lang="it-IT" altLang="it-IT" dirty="0"/>
          </a:p>
          <a:p>
            <a:pPr>
              <a:defRPr/>
            </a:pPr>
            <a:endParaRPr lang="it-IT" altLang="it-IT" dirty="0"/>
          </a:p>
        </p:txBody>
      </p:sp>
      <p:graphicFrame>
        <p:nvGraphicFramePr>
          <p:cNvPr id="14340" name="Object 8">
            <a:extLst>
              <a:ext uri="{FF2B5EF4-FFF2-40B4-BE49-F238E27FC236}">
                <a16:creationId xmlns:a16="http://schemas.microsoft.com/office/drawing/2014/main" id="{660F0289-5D32-478C-9F32-F1A7558940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165071"/>
              </p:ext>
            </p:extLst>
          </p:nvPr>
        </p:nvGraphicFramePr>
        <p:xfrm>
          <a:off x="7351911" y="1377305"/>
          <a:ext cx="1252537" cy="277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Art" r:id="rId2" imgW="1562100" imgH="5059363" progId="MS_ClipArt_Gallery.2">
                  <p:embed/>
                </p:oleObj>
              </mc:Choice>
              <mc:Fallback>
                <p:oleObj name="ClipArt" r:id="rId2" imgW="1562100" imgH="5059363" progId="MS_ClipArt_Gallery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1911" y="1377305"/>
                        <a:ext cx="1252537" cy="277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41" name="Picture 7">
            <a:extLst>
              <a:ext uri="{FF2B5EF4-FFF2-40B4-BE49-F238E27FC236}">
                <a16:creationId xmlns:a16="http://schemas.microsoft.com/office/drawing/2014/main" id="{3EA19CE1-2402-464D-9358-56FFA83AE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36" y="1772592"/>
            <a:ext cx="1490662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AutoShape 4">
            <a:extLst>
              <a:ext uri="{FF2B5EF4-FFF2-40B4-BE49-F238E27FC236}">
                <a16:creationId xmlns:a16="http://schemas.microsoft.com/office/drawing/2014/main" id="{83666858-9165-41F9-B33C-C0C52BACB72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202061" y="1880542"/>
            <a:ext cx="4968875" cy="720725"/>
          </a:xfrm>
          <a:prstGeom prst="rightArrow">
            <a:avLst>
              <a:gd name="adj1" fmla="val 68463"/>
              <a:gd name="adj2" fmla="val 53750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Challenge</a:t>
            </a:r>
          </a:p>
        </p:txBody>
      </p:sp>
      <p:sp>
        <p:nvSpPr>
          <p:cNvPr id="14343" name="AutoShape 5">
            <a:extLst>
              <a:ext uri="{FF2B5EF4-FFF2-40B4-BE49-F238E27FC236}">
                <a16:creationId xmlns:a16="http://schemas.microsoft.com/office/drawing/2014/main" id="{2E2B328B-59F6-4100-928D-37E39BA94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8573" y="2672705"/>
            <a:ext cx="4968875" cy="720725"/>
          </a:xfrm>
          <a:prstGeom prst="rightArrow">
            <a:avLst>
              <a:gd name="adj1" fmla="val 68463"/>
              <a:gd name="adj2" fmla="val 53750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IV, Challenge</a:t>
            </a:r>
            <a:r>
              <a:rPr lang="it-IT" altLang="it-IT" sz="1800">
                <a:latin typeface="Arial Narrow" panose="020B0606020202030204" pitchFamily="34" charset="0"/>
                <a:sym typeface="Symbol" panose="05050102010706020507" pitchFamily="18" charset="2"/>
              </a:rPr>
              <a:t>RC4(IV,K)</a:t>
            </a:r>
            <a:endParaRPr lang="it-IT" altLang="it-IT" sz="1800">
              <a:latin typeface="Arial Narrow" panose="020B0606020202030204" pitchFamily="34" charset="0"/>
            </a:endParaRPr>
          </a:p>
        </p:txBody>
      </p:sp>
      <p:pic>
        <p:nvPicPr>
          <p:cNvPr id="8" name="Picture 4" descr="Risultati immagini per terrified  smiley face">
            <a:extLst>
              <a:ext uri="{FF2B5EF4-FFF2-40B4-BE49-F238E27FC236}">
                <a16:creationId xmlns:a16="http://schemas.microsoft.com/office/drawing/2014/main" id="{8D7EC2A6-C0CF-461D-9EE4-53520AA01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685" y="5053394"/>
            <a:ext cx="1903613" cy="135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/>
      <p:bldP spid="1434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3CF294-6A15-4B97-911B-8BD59C822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25425"/>
            <a:ext cx="8389689" cy="649288"/>
          </a:xfrm>
        </p:spPr>
        <p:txBody>
          <a:bodyPr/>
          <a:lstStyle/>
          <a:p>
            <a:pPr>
              <a:defRPr/>
            </a:pPr>
            <a:r>
              <a:rPr lang="it-IT" dirty="0" err="1"/>
              <a:t>Why</a:t>
            </a:r>
            <a:r>
              <a:rPr lang="it-IT" dirty="0"/>
              <a:t> WEP “</a:t>
            </a:r>
            <a:r>
              <a:rPr lang="it-IT" dirty="0" err="1"/>
              <a:t>authentication</a:t>
            </a:r>
            <a:r>
              <a:rPr lang="it-IT" dirty="0"/>
              <a:t>” </a:t>
            </a:r>
            <a:r>
              <a:rPr lang="it-IT" dirty="0" err="1"/>
              <a:t>helps</a:t>
            </a:r>
            <a:r>
              <a:rPr lang="it-IT" dirty="0"/>
              <a:t>?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8484F7D9-7DD3-4ADC-9855-EF4DFFFB2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73238"/>
            <a:ext cx="7696200" cy="41148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it-IT" dirty="0" err="1"/>
              <a:t>Rogue</a:t>
            </a:r>
            <a:r>
              <a:rPr lang="it-IT" dirty="0"/>
              <a:t> AP: </a:t>
            </a:r>
            <a:r>
              <a:rPr lang="it-IT" dirty="0" err="1"/>
              <a:t>send</a:t>
            </a:r>
            <a:r>
              <a:rPr lang="it-IT" dirty="0"/>
              <a:t> multiple </a:t>
            </a:r>
            <a:r>
              <a:rPr lang="it-IT" dirty="0" err="1"/>
              <a:t>challenges</a:t>
            </a:r>
            <a:endParaRPr lang="it-IT" dirty="0"/>
          </a:p>
          <a:p>
            <a:pPr lvl="1">
              <a:defRPr/>
            </a:pPr>
            <a:r>
              <a:rPr lang="it-IT" dirty="0" err="1"/>
              <a:t>Gather</a:t>
            </a:r>
            <a:r>
              <a:rPr lang="it-IT" dirty="0"/>
              <a:t> multiple [IV, RC4(</a:t>
            </a:r>
            <a:r>
              <a:rPr lang="it-IT" dirty="0" err="1"/>
              <a:t>IV</a:t>
            </a:r>
            <a:r>
              <a:rPr lang="it-IT" dirty="0"/>
              <a:t>,K)] </a:t>
            </a:r>
            <a:r>
              <a:rPr lang="it-IT" dirty="0" err="1"/>
              <a:t>pairs</a:t>
            </a:r>
            <a:r>
              <a:rPr lang="it-IT" dirty="0"/>
              <a:t>!!</a:t>
            </a:r>
          </a:p>
          <a:p>
            <a:pPr lvl="1">
              <a:defRPr/>
            </a:pPr>
            <a:endParaRPr lang="it-IT" dirty="0"/>
          </a:p>
          <a:p>
            <a:pPr lvl="1">
              <a:defRPr/>
            </a:pPr>
            <a:endParaRPr lang="it-IT" dirty="0"/>
          </a:p>
          <a:p>
            <a:pPr lvl="1">
              <a:defRPr/>
            </a:pPr>
            <a:endParaRPr lang="it-IT" dirty="0"/>
          </a:p>
          <a:p>
            <a:pPr lvl="1">
              <a:defRPr/>
            </a:pPr>
            <a:endParaRPr lang="it-IT" dirty="0"/>
          </a:p>
          <a:p>
            <a:pPr lvl="1">
              <a:defRPr/>
            </a:pP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enough</a:t>
            </a:r>
            <a:r>
              <a:rPr lang="it-IT" dirty="0"/>
              <a:t>, go and </a:t>
            </a:r>
            <a:r>
              <a:rPr lang="it-IT" dirty="0" err="1"/>
              <a:t>enjoy</a:t>
            </a:r>
            <a:r>
              <a:rPr lang="it-IT" dirty="0"/>
              <a:t> </a:t>
            </a:r>
            <a:r>
              <a:rPr lang="it-IT" dirty="0" err="1"/>
              <a:t>decrypting</a:t>
            </a:r>
            <a:r>
              <a:rPr lang="it-IT" dirty="0"/>
              <a:t> </a:t>
            </a:r>
            <a:r>
              <a:rPr lang="it-IT" dirty="0" err="1"/>
              <a:t>anyone</a:t>
            </a:r>
            <a:r>
              <a:rPr lang="it-IT" dirty="0"/>
              <a:t> else in the BSS!  </a:t>
            </a:r>
          </a:p>
          <a:p>
            <a:pPr>
              <a:defRPr/>
            </a:pPr>
            <a:endParaRPr lang="it-IT" dirty="0"/>
          </a:p>
          <a:p>
            <a:pPr>
              <a:defRPr/>
            </a:pPr>
            <a:endParaRPr lang="it-IT" dirty="0"/>
          </a:p>
          <a:p>
            <a:pPr>
              <a:defRPr/>
            </a:pPr>
            <a:endParaRPr lang="it-IT" dirty="0"/>
          </a:p>
          <a:p>
            <a:pPr>
              <a:defRPr/>
            </a:pPr>
            <a:endParaRPr lang="it-IT" dirty="0"/>
          </a:p>
        </p:txBody>
      </p:sp>
      <p:pic>
        <p:nvPicPr>
          <p:cNvPr id="15364" name="Picture 7">
            <a:extLst>
              <a:ext uri="{FF2B5EF4-FFF2-40B4-BE49-F238E27FC236}">
                <a16:creationId xmlns:a16="http://schemas.microsoft.com/office/drawing/2014/main" id="{1FD2BCD0-71E1-49BD-B262-70712680E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2781300"/>
            <a:ext cx="1490662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AutoShape 4">
            <a:extLst>
              <a:ext uri="{FF2B5EF4-FFF2-40B4-BE49-F238E27FC236}">
                <a16:creationId xmlns:a16="http://schemas.microsoft.com/office/drawing/2014/main" id="{70C09DDB-E4DF-4644-8034-FBF737CD1C9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122488" y="2889250"/>
            <a:ext cx="4968875" cy="720725"/>
          </a:xfrm>
          <a:prstGeom prst="rightArrow">
            <a:avLst>
              <a:gd name="adj1" fmla="val 68463"/>
              <a:gd name="adj2" fmla="val 53750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Challenge</a:t>
            </a:r>
          </a:p>
        </p:txBody>
      </p:sp>
      <p:sp>
        <p:nvSpPr>
          <p:cNvPr id="15366" name="AutoShape 5">
            <a:extLst>
              <a:ext uri="{FF2B5EF4-FFF2-40B4-BE49-F238E27FC236}">
                <a16:creationId xmlns:a16="http://schemas.microsoft.com/office/drawing/2014/main" id="{3CAB9EA7-AC69-4F94-95D4-4712F2325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0" y="3681413"/>
            <a:ext cx="4968875" cy="720725"/>
          </a:xfrm>
          <a:prstGeom prst="rightArrow">
            <a:avLst>
              <a:gd name="adj1" fmla="val 68463"/>
              <a:gd name="adj2" fmla="val 53750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IV, Challenge</a:t>
            </a:r>
            <a:r>
              <a:rPr lang="it-IT" altLang="it-IT" sz="1800">
                <a:latin typeface="Arial Narrow" panose="020B0606020202030204" pitchFamily="34" charset="0"/>
                <a:sym typeface="Symbol" panose="05050102010706020507" pitchFamily="18" charset="2"/>
              </a:rPr>
              <a:t>RC4(IV,K)</a:t>
            </a:r>
            <a:endParaRPr lang="it-IT" altLang="it-IT" sz="1800">
              <a:latin typeface="Arial Narrow" panose="020B0606020202030204" pitchFamily="34" charset="0"/>
            </a:endParaRPr>
          </a:p>
        </p:txBody>
      </p:sp>
      <p:pic>
        <p:nvPicPr>
          <p:cNvPr id="15367" name="Picture 12">
            <a:extLst>
              <a:ext uri="{FF2B5EF4-FFF2-40B4-BE49-F238E27FC236}">
                <a16:creationId xmlns:a16="http://schemas.microsoft.com/office/drawing/2014/main" id="{4AB5B9EC-0F6C-437C-9EB5-C036A7B32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338" y="2636838"/>
            <a:ext cx="1731962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299843-4737-4A3B-921C-BAE162CCF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350" y="225425"/>
            <a:ext cx="7381875" cy="649288"/>
          </a:xfrm>
        </p:spPr>
        <p:txBody>
          <a:bodyPr/>
          <a:lstStyle/>
          <a:p>
            <a:pPr>
              <a:defRPr/>
            </a:pP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least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WEP “</a:t>
            </a:r>
            <a:r>
              <a:rPr lang="it-IT" dirty="0" err="1"/>
              <a:t>authentication</a:t>
            </a:r>
            <a:r>
              <a:rPr lang="it-IT" dirty="0"/>
              <a:t>” </a:t>
            </a:r>
            <a:r>
              <a:rPr lang="it-IT" dirty="0" err="1"/>
              <a:t>robust</a:t>
            </a:r>
            <a:r>
              <a:rPr lang="it-IT" dirty="0"/>
              <a:t>??</a:t>
            </a:r>
          </a:p>
        </p:txBody>
      </p:sp>
      <p:sp>
        <p:nvSpPr>
          <p:cNvPr id="14339" name="Segnaposto contenuto 2">
            <a:extLst>
              <a:ext uri="{FF2B5EF4-FFF2-40B4-BE49-F238E27FC236}">
                <a16:creationId xmlns:a16="http://schemas.microsoft.com/office/drawing/2014/main" id="{D545A2C5-4F63-4024-8A08-88EFA591D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25538"/>
            <a:ext cx="8206680" cy="4970462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it-IT" altLang="it-IT" dirty="0"/>
              <a:t>No, </a:t>
            </a:r>
            <a:r>
              <a:rPr lang="it-IT" altLang="it-IT" dirty="0" err="1"/>
              <a:t>its</a:t>
            </a:r>
            <a:r>
              <a:rPr lang="it-IT" altLang="it-IT" dirty="0"/>
              <a:t> </a:t>
            </a:r>
            <a:r>
              <a:rPr lang="it-IT" altLang="it-IT" dirty="0" err="1"/>
              <a:t>broken</a:t>
            </a:r>
            <a:r>
              <a:rPr lang="it-IT" altLang="it-IT" dirty="0"/>
              <a:t> </a:t>
            </a:r>
            <a:r>
              <a:rPr lang="it-IT" altLang="it-IT" dirty="0" err="1"/>
              <a:t>as</a:t>
            </a:r>
            <a:r>
              <a:rPr lang="it-IT" altLang="it-IT" dirty="0"/>
              <a:t> </a:t>
            </a:r>
            <a:r>
              <a:rPr lang="it-IT" altLang="it-IT" dirty="0" err="1"/>
              <a:t>well</a:t>
            </a:r>
            <a:r>
              <a:rPr lang="it-IT" altLang="it-IT" dirty="0"/>
              <a:t>!! </a:t>
            </a:r>
            <a:br>
              <a:rPr lang="it-IT" altLang="it-IT" dirty="0"/>
            </a:br>
            <a:r>
              <a:rPr lang="it-IT" altLang="it-IT" dirty="0"/>
              <a:t>No </a:t>
            </a:r>
            <a:r>
              <a:rPr lang="it-IT" altLang="it-IT" dirty="0" err="1"/>
              <a:t>need</a:t>
            </a:r>
            <a:r>
              <a:rPr lang="it-IT" altLang="it-IT" dirty="0"/>
              <a:t> to </a:t>
            </a:r>
            <a:r>
              <a:rPr lang="it-IT" altLang="it-IT" dirty="0" err="1"/>
              <a:t>know</a:t>
            </a:r>
            <a:r>
              <a:rPr lang="it-IT" altLang="it-IT" dirty="0"/>
              <a:t> </a:t>
            </a:r>
            <a:r>
              <a:rPr lang="it-IT" altLang="it-IT" dirty="0" err="1"/>
              <a:t>key</a:t>
            </a:r>
            <a:r>
              <a:rPr lang="it-IT" altLang="it-IT" dirty="0"/>
              <a:t> to </a:t>
            </a:r>
            <a:r>
              <a:rPr lang="it-IT" altLang="it-IT" dirty="0" err="1"/>
              <a:t>enter</a:t>
            </a:r>
            <a:r>
              <a:rPr lang="it-IT" altLang="it-IT" dirty="0"/>
              <a:t> network!</a:t>
            </a:r>
          </a:p>
          <a:p>
            <a:pPr lvl="1">
              <a:defRPr/>
            </a:pPr>
            <a:r>
              <a:rPr lang="it-IT" altLang="it-IT" dirty="0"/>
              <a:t>JUST </a:t>
            </a:r>
            <a:r>
              <a:rPr lang="it-IT" altLang="it-IT" dirty="0" err="1"/>
              <a:t>one</a:t>
            </a:r>
            <a:r>
              <a:rPr lang="it-IT" altLang="it-IT" dirty="0"/>
              <a:t> </a:t>
            </a:r>
            <a:r>
              <a:rPr lang="it-IT" altLang="it-IT"/>
              <a:t>[IV, </a:t>
            </a:r>
            <a:r>
              <a:rPr lang="it-IT" altLang="it-IT" dirty="0"/>
              <a:t>RC4(IV,K)] </a:t>
            </a:r>
            <a:r>
              <a:rPr lang="it-IT" altLang="it-IT" dirty="0" err="1"/>
              <a:t>pair</a:t>
            </a:r>
            <a:r>
              <a:rPr lang="it-IT" altLang="it-IT" dirty="0"/>
              <a:t> </a:t>
            </a:r>
            <a:r>
              <a:rPr lang="it-IT" altLang="it-IT" dirty="0">
                <a:sym typeface="Wingdings" pitchFamily="2" charset="2"/>
              </a:rPr>
              <a:t> game over!</a:t>
            </a:r>
            <a:endParaRPr lang="it-IT" altLang="it-IT" dirty="0"/>
          </a:p>
          <a:p>
            <a:pPr lvl="1">
              <a:defRPr/>
            </a:pPr>
            <a:endParaRPr lang="it-IT" altLang="it-IT" dirty="0"/>
          </a:p>
          <a:p>
            <a:pPr lvl="1">
              <a:defRPr/>
            </a:pPr>
            <a:endParaRPr lang="it-IT" altLang="it-IT" dirty="0"/>
          </a:p>
          <a:p>
            <a:pPr lvl="1">
              <a:defRPr/>
            </a:pPr>
            <a:endParaRPr lang="it-IT" altLang="it-IT" dirty="0"/>
          </a:p>
          <a:p>
            <a:pPr lvl="1">
              <a:defRPr/>
            </a:pPr>
            <a:endParaRPr lang="it-IT" altLang="it-IT" dirty="0"/>
          </a:p>
          <a:p>
            <a:pPr lvl="1">
              <a:defRPr/>
            </a:pPr>
            <a:endParaRPr lang="it-IT" altLang="it-IT" dirty="0"/>
          </a:p>
          <a:p>
            <a:pPr lvl="1">
              <a:defRPr/>
            </a:pPr>
            <a:r>
              <a:rPr lang="it-IT" altLang="it-IT" dirty="0" err="1"/>
              <a:t>Why</a:t>
            </a:r>
            <a:r>
              <a:rPr lang="it-IT" altLang="it-IT" dirty="0"/>
              <a:t>?</a:t>
            </a:r>
          </a:p>
          <a:p>
            <a:pPr lvl="1">
              <a:defRPr/>
            </a:pPr>
            <a:r>
              <a:rPr lang="it-IT" altLang="it-IT" dirty="0" err="1"/>
              <a:t>Because</a:t>
            </a:r>
            <a:r>
              <a:rPr lang="it-IT" altLang="it-IT" dirty="0"/>
              <a:t>… IV </a:t>
            </a:r>
            <a:r>
              <a:rPr lang="it-IT" altLang="it-IT" dirty="0" err="1"/>
              <a:t>chosen</a:t>
            </a:r>
            <a:r>
              <a:rPr lang="it-IT" altLang="it-IT" dirty="0"/>
              <a:t> by… </a:t>
            </a:r>
            <a:r>
              <a:rPr lang="it-IT" altLang="it-IT" dirty="0" err="1"/>
              <a:t>responder</a:t>
            </a:r>
            <a:r>
              <a:rPr lang="it-IT" altLang="it-IT" dirty="0"/>
              <a:t>!!! </a:t>
            </a:r>
          </a:p>
          <a:p>
            <a:pPr>
              <a:defRPr/>
            </a:pPr>
            <a:endParaRPr lang="it-IT" altLang="it-IT" dirty="0"/>
          </a:p>
          <a:p>
            <a:pPr>
              <a:defRPr/>
            </a:pPr>
            <a:endParaRPr lang="it-IT" altLang="it-IT" dirty="0"/>
          </a:p>
          <a:p>
            <a:pPr>
              <a:defRPr/>
            </a:pPr>
            <a:endParaRPr lang="it-IT" altLang="it-IT" dirty="0"/>
          </a:p>
          <a:p>
            <a:pPr>
              <a:defRPr/>
            </a:pPr>
            <a:endParaRPr lang="it-IT" altLang="it-IT" dirty="0"/>
          </a:p>
        </p:txBody>
      </p:sp>
      <p:sp>
        <p:nvSpPr>
          <p:cNvPr id="16388" name="AutoShape 4">
            <a:extLst>
              <a:ext uri="{FF2B5EF4-FFF2-40B4-BE49-F238E27FC236}">
                <a16:creationId xmlns:a16="http://schemas.microsoft.com/office/drawing/2014/main" id="{1D144FCC-A18E-4D18-AAE8-D7AF3668C89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122488" y="3176686"/>
            <a:ext cx="4968875" cy="720725"/>
          </a:xfrm>
          <a:prstGeom prst="rightArrow">
            <a:avLst>
              <a:gd name="adj1" fmla="val 68463"/>
              <a:gd name="adj2" fmla="val 53750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Challenge</a:t>
            </a:r>
          </a:p>
        </p:txBody>
      </p:sp>
      <p:sp>
        <p:nvSpPr>
          <p:cNvPr id="16389" name="AutoShape 5">
            <a:extLst>
              <a:ext uri="{FF2B5EF4-FFF2-40B4-BE49-F238E27FC236}">
                <a16:creationId xmlns:a16="http://schemas.microsoft.com/office/drawing/2014/main" id="{2B80F0E2-CE32-4F89-965B-E97AC2452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0" y="3968849"/>
            <a:ext cx="4968875" cy="720725"/>
          </a:xfrm>
          <a:prstGeom prst="rightArrow">
            <a:avLst>
              <a:gd name="adj1" fmla="val 68463"/>
              <a:gd name="adj2" fmla="val 53750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IV, Challenge</a:t>
            </a:r>
            <a:r>
              <a:rPr lang="it-IT" altLang="it-IT" sz="1800">
                <a:latin typeface="Arial Narrow" panose="020B0606020202030204" pitchFamily="34" charset="0"/>
                <a:sym typeface="Symbol" panose="05050102010706020507" pitchFamily="18" charset="2"/>
              </a:rPr>
              <a:t>RC4(IV,K)</a:t>
            </a:r>
            <a:endParaRPr lang="it-IT" altLang="it-IT" sz="1800">
              <a:latin typeface="Arial Narrow" panose="020B0606020202030204" pitchFamily="34" charset="0"/>
            </a:endParaRPr>
          </a:p>
        </p:txBody>
      </p:sp>
      <p:graphicFrame>
        <p:nvGraphicFramePr>
          <p:cNvPr id="16390" name="Object 8">
            <a:extLst>
              <a:ext uri="{FF2B5EF4-FFF2-40B4-BE49-F238E27FC236}">
                <a16:creationId xmlns:a16="http://schemas.microsoft.com/office/drawing/2014/main" id="{48165F6E-4535-4BD9-BAFA-BBA2EE04D0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890686"/>
              </p:ext>
            </p:extLst>
          </p:nvPr>
        </p:nvGraphicFramePr>
        <p:xfrm>
          <a:off x="7272338" y="2673449"/>
          <a:ext cx="1252537" cy="277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Art" r:id="rId2" imgW="1562100" imgH="5059363" progId="MS_ClipArt_Gallery.2">
                  <p:embed/>
                </p:oleObj>
              </mc:Choice>
              <mc:Fallback>
                <p:oleObj name="ClipArt" r:id="rId2" imgW="1562100" imgH="5059363" progId="MS_ClipArt_Gallery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2338" y="2673449"/>
                        <a:ext cx="1252537" cy="277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91" name="Picture 12">
            <a:extLst>
              <a:ext uri="{FF2B5EF4-FFF2-40B4-BE49-F238E27FC236}">
                <a16:creationId xmlns:a16="http://schemas.microsoft.com/office/drawing/2014/main" id="{0D0DDDF9-1201-4FC9-AC3C-01A3E14CD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887761"/>
            <a:ext cx="1731962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Risultati immagini per terrified  smiley face">
            <a:extLst>
              <a:ext uri="{FF2B5EF4-FFF2-40B4-BE49-F238E27FC236}">
                <a16:creationId xmlns:a16="http://schemas.microsoft.com/office/drawing/2014/main" id="{7D2BFA89-064A-4826-A043-2DFA38861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686" y="5322018"/>
            <a:ext cx="1527540" cy="109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  <p:bldP spid="1638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06A002-E30A-4FA9-9DC2-BF9052C1F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25425"/>
            <a:ext cx="8533705" cy="649288"/>
          </a:xfrm>
        </p:spPr>
        <p:txBody>
          <a:bodyPr/>
          <a:lstStyle/>
          <a:p>
            <a:pPr>
              <a:defRPr/>
            </a:pPr>
            <a:r>
              <a:rPr lang="it-IT" dirty="0" err="1"/>
              <a:t>Why</a:t>
            </a:r>
            <a:r>
              <a:rPr lang="it-IT" dirty="0"/>
              <a:t> WEP “</a:t>
            </a:r>
            <a:r>
              <a:rPr lang="it-IT" dirty="0" err="1"/>
              <a:t>authentication</a:t>
            </a:r>
            <a:r>
              <a:rPr lang="it-IT" dirty="0"/>
              <a:t>” </a:t>
            </a:r>
            <a:r>
              <a:rPr lang="it-IT" dirty="0" err="1"/>
              <a:t>helps</a:t>
            </a:r>
            <a:r>
              <a:rPr lang="it-IT" dirty="0"/>
              <a:t>?</a:t>
            </a:r>
          </a:p>
        </p:txBody>
      </p:sp>
      <p:sp>
        <p:nvSpPr>
          <p:cNvPr id="39939" name="Segnaposto contenuto 2">
            <a:extLst>
              <a:ext uri="{FF2B5EF4-FFF2-40B4-BE49-F238E27FC236}">
                <a16:creationId xmlns:a16="http://schemas.microsoft.com/office/drawing/2014/main" id="{4211205A-D903-4624-B583-FC19B22CC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28775"/>
            <a:ext cx="7696200" cy="1260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it-IT" altLang="it-IT" dirty="0"/>
              <a:t>And </a:t>
            </a:r>
            <a:r>
              <a:rPr lang="it-IT" altLang="it-IT" dirty="0" err="1"/>
              <a:t>if</a:t>
            </a:r>
            <a:r>
              <a:rPr lang="it-IT" altLang="it-IT" dirty="0"/>
              <a:t> no IV </a:t>
            </a:r>
            <a:r>
              <a:rPr lang="it-IT" altLang="it-IT" dirty="0" err="1"/>
              <a:t>available</a:t>
            </a:r>
            <a:r>
              <a:rPr lang="it-IT" altLang="it-IT" dirty="0"/>
              <a:t> and no </a:t>
            </a:r>
            <a:r>
              <a:rPr lang="it-IT" altLang="it-IT" dirty="0" err="1"/>
              <a:t>active</a:t>
            </a:r>
            <a:r>
              <a:rPr lang="it-IT" altLang="it-IT" dirty="0"/>
              <a:t> </a:t>
            </a:r>
            <a:r>
              <a:rPr lang="it-IT" altLang="it-IT" dirty="0" err="1"/>
              <a:t>attack</a:t>
            </a:r>
            <a:r>
              <a:rPr lang="it-IT" altLang="it-IT" dirty="0"/>
              <a:t> </a:t>
            </a:r>
            <a:r>
              <a:rPr lang="it-IT" altLang="it-IT" dirty="0" err="1"/>
              <a:t>possible</a:t>
            </a:r>
            <a:r>
              <a:rPr lang="it-IT" altLang="it-IT" dirty="0"/>
              <a:t>?</a:t>
            </a:r>
          </a:p>
          <a:p>
            <a:pPr lvl="1">
              <a:defRPr/>
            </a:pPr>
            <a:r>
              <a:rPr lang="it-IT" altLang="it-IT" dirty="0"/>
              <a:t>Just </a:t>
            </a:r>
            <a:r>
              <a:rPr lang="it-IT" altLang="it-IT" dirty="0" err="1"/>
              <a:t>eavesdrop</a:t>
            </a:r>
            <a:r>
              <a:rPr lang="it-IT" altLang="it-IT" dirty="0"/>
              <a:t> ONE </a:t>
            </a:r>
            <a:r>
              <a:rPr lang="it-IT" altLang="it-IT" dirty="0" err="1"/>
              <a:t>authentication</a:t>
            </a:r>
            <a:r>
              <a:rPr lang="it-IT" altLang="it-IT" dirty="0"/>
              <a:t>!!</a:t>
            </a:r>
          </a:p>
          <a:p>
            <a:pPr lvl="1">
              <a:defRPr/>
            </a:pPr>
            <a:endParaRPr lang="it-IT" altLang="it-IT" dirty="0"/>
          </a:p>
          <a:p>
            <a:pPr lvl="1">
              <a:defRPr/>
            </a:pPr>
            <a:endParaRPr lang="it-IT" altLang="it-IT" dirty="0"/>
          </a:p>
          <a:p>
            <a:pPr lvl="1">
              <a:defRPr/>
            </a:pPr>
            <a:endParaRPr lang="it-IT" altLang="it-IT" dirty="0"/>
          </a:p>
          <a:p>
            <a:pPr lvl="1">
              <a:defRPr/>
            </a:pPr>
            <a:endParaRPr lang="it-IT" altLang="it-IT" dirty="0"/>
          </a:p>
          <a:p>
            <a:pPr>
              <a:defRPr/>
            </a:pPr>
            <a:endParaRPr lang="it-IT" altLang="it-IT" dirty="0"/>
          </a:p>
          <a:p>
            <a:pPr>
              <a:defRPr/>
            </a:pPr>
            <a:endParaRPr lang="it-IT" altLang="it-IT" dirty="0"/>
          </a:p>
          <a:p>
            <a:pPr>
              <a:defRPr/>
            </a:pPr>
            <a:endParaRPr lang="it-IT" altLang="it-IT" dirty="0"/>
          </a:p>
          <a:p>
            <a:pPr>
              <a:defRPr/>
            </a:pPr>
            <a:endParaRPr lang="it-IT" altLang="it-IT" dirty="0"/>
          </a:p>
        </p:txBody>
      </p:sp>
      <p:pic>
        <p:nvPicPr>
          <p:cNvPr id="17412" name="Picture 7">
            <a:extLst>
              <a:ext uri="{FF2B5EF4-FFF2-40B4-BE49-F238E27FC236}">
                <a16:creationId xmlns:a16="http://schemas.microsoft.com/office/drawing/2014/main" id="{FC353BE8-425A-4EA2-82B4-0BECA3538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2781300"/>
            <a:ext cx="1490662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AutoShape 4">
            <a:extLst>
              <a:ext uri="{FF2B5EF4-FFF2-40B4-BE49-F238E27FC236}">
                <a16:creationId xmlns:a16="http://schemas.microsoft.com/office/drawing/2014/main" id="{217C37EA-D149-4B61-A949-40BF184BA13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122488" y="2889250"/>
            <a:ext cx="4968875" cy="720725"/>
          </a:xfrm>
          <a:prstGeom prst="rightArrow">
            <a:avLst>
              <a:gd name="adj1" fmla="val 68463"/>
              <a:gd name="adj2" fmla="val 53750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Challenge</a:t>
            </a:r>
          </a:p>
        </p:txBody>
      </p:sp>
      <p:sp>
        <p:nvSpPr>
          <p:cNvPr id="17414" name="AutoShape 5">
            <a:extLst>
              <a:ext uri="{FF2B5EF4-FFF2-40B4-BE49-F238E27FC236}">
                <a16:creationId xmlns:a16="http://schemas.microsoft.com/office/drawing/2014/main" id="{6A407FEB-1EFA-480C-BEAA-AB2B10796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0" y="3681413"/>
            <a:ext cx="4968875" cy="720725"/>
          </a:xfrm>
          <a:prstGeom prst="rightArrow">
            <a:avLst>
              <a:gd name="adj1" fmla="val 68463"/>
              <a:gd name="adj2" fmla="val 53750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IV, Challenge</a:t>
            </a:r>
            <a:r>
              <a:rPr lang="it-IT" altLang="it-IT" sz="1800">
                <a:latin typeface="Arial Narrow" panose="020B0606020202030204" pitchFamily="34" charset="0"/>
                <a:sym typeface="Symbol" panose="05050102010706020507" pitchFamily="18" charset="2"/>
              </a:rPr>
              <a:t>RC4(IV,K)</a:t>
            </a:r>
            <a:endParaRPr lang="it-IT" altLang="it-IT" sz="1800">
              <a:latin typeface="Arial Narrow" panose="020B0606020202030204" pitchFamily="34" charset="0"/>
            </a:endParaRPr>
          </a:p>
        </p:txBody>
      </p:sp>
      <p:pic>
        <p:nvPicPr>
          <p:cNvPr id="17415" name="Picture 12">
            <a:extLst>
              <a:ext uri="{FF2B5EF4-FFF2-40B4-BE49-F238E27FC236}">
                <a16:creationId xmlns:a16="http://schemas.microsoft.com/office/drawing/2014/main" id="{B6783D2D-D9E3-4646-8D6D-A6A46A0EF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163" y="4329113"/>
            <a:ext cx="11842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416" name="Object 8">
            <a:extLst>
              <a:ext uri="{FF2B5EF4-FFF2-40B4-BE49-F238E27FC236}">
                <a16:creationId xmlns:a16="http://schemas.microsoft.com/office/drawing/2014/main" id="{81029D84-D10C-4303-A3EF-3AFCA7C403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72338" y="2386013"/>
          <a:ext cx="1252537" cy="277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Art" r:id="rId4" imgW="1562100" imgH="5059363" progId="MS_ClipArt_Gallery.2">
                  <p:embed/>
                </p:oleObj>
              </mc:Choice>
              <mc:Fallback>
                <p:oleObj name="ClipArt" r:id="rId4" imgW="1562100" imgH="5059363" progId="MS_ClipArt_Gallery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2338" y="2386013"/>
                        <a:ext cx="1252537" cy="277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CasellaDiTesto 9">
            <a:extLst>
              <a:ext uri="{FF2B5EF4-FFF2-40B4-BE49-F238E27FC236}">
                <a16:creationId xmlns:a16="http://schemas.microsoft.com/office/drawing/2014/main" id="{371F4157-A5E2-4675-8432-43D8E787C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5121275"/>
            <a:ext cx="4540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Challenge known </a:t>
            </a:r>
            <a:r>
              <a:rPr lang="it-IT" altLang="it-IT" sz="1800" b="0">
                <a:latin typeface="Arial Narrow" panose="020B0606020202030204" pitchFamily="34" charset="0"/>
                <a:sym typeface="Wingdings" panose="05000000000000000000" pitchFamily="2" charset="2"/>
              </a:rPr>
              <a:t> derive RC4(IV,K)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  <a:sym typeface="Wingdings" panose="05000000000000000000" pitchFamily="2" charset="2"/>
              </a:rPr>
              <a:t>IV in plaintext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  <a:sym typeface="Wingdings" panose="05000000000000000000" pitchFamily="2" charset="2"/>
              </a:rPr>
              <a:t>One pair ready to be used for YOUR authentication!</a:t>
            </a:r>
            <a:endParaRPr lang="it-IT" altLang="it-IT" sz="1800" b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B66F3B-275A-48B9-8F29-AF017833C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3025"/>
            <a:ext cx="7696200" cy="1123950"/>
          </a:xfrm>
        </p:spPr>
        <p:txBody>
          <a:bodyPr/>
          <a:lstStyle/>
          <a:p>
            <a:pPr>
              <a:defRPr/>
            </a:pPr>
            <a:r>
              <a:rPr lang="it-IT" dirty="0"/>
              <a:t>WEP – </a:t>
            </a:r>
            <a:r>
              <a:rPr lang="it-IT" dirty="0" err="1"/>
              <a:t>summary</a:t>
            </a:r>
            <a:r>
              <a:rPr lang="it-IT" dirty="0"/>
              <a:t> (so far)</a:t>
            </a:r>
          </a:p>
        </p:txBody>
      </p:sp>
      <p:pic>
        <p:nvPicPr>
          <p:cNvPr id="19459" name="Picture 3" descr="img2">
            <a:extLst>
              <a:ext uri="{FF2B5EF4-FFF2-40B4-BE49-F238E27FC236}">
                <a16:creationId xmlns:a16="http://schemas.microsoft.com/office/drawing/2014/main" id="{6D85C3EA-B82E-4DB5-8B8C-C9418232C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50" y="1222375"/>
            <a:ext cx="6883400" cy="380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AutoShape 4">
            <a:extLst>
              <a:ext uri="{FF2B5EF4-FFF2-40B4-BE49-F238E27FC236}">
                <a16:creationId xmlns:a16="http://schemas.microsoft.com/office/drawing/2014/main" id="{76BCF968-55C9-4B66-840C-0658A06A3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0150" y="2613025"/>
            <a:ext cx="838200" cy="304800"/>
          </a:xfrm>
          <a:prstGeom prst="wedgeRectCallout">
            <a:avLst>
              <a:gd name="adj1" fmla="val -569"/>
              <a:gd name="adj2" fmla="val -130208"/>
            </a:avLst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it-IT" sz="1400" b="0">
                <a:latin typeface="Arial Narrow" panose="020B0606020202030204" pitchFamily="34" charset="0"/>
              </a:rPr>
              <a:t>24 bits</a:t>
            </a:r>
          </a:p>
        </p:txBody>
      </p:sp>
      <p:sp>
        <p:nvSpPr>
          <p:cNvPr id="19461" name="AutoShape 5">
            <a:extLst>
              <a:ext uri="{FF2B5EF4-FFF2-40B4-BE49-F238E27FC236}">
                <a16:creationId xmlns:a16="http://schemas.microsoft.com/office/drawing/2014/main" id="{93F9F51F-746F-41F1-B49C-5E39A6898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750" y="2613025"/>
            <a:ext cx="762000" cy="304800"/>
          </a:xfrm>
          <a:prstGeom prst="wedgeRectCallout">
            <a:avLst>
              <a:gd name="adj1" fmla="val 4375"/>
              <a:gd name="adj2" fmla="val -130208"/>
            </a:avLst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it-IT" sz="1400" b="0">
                <a:latin typeface="Arial Narrow" panose="020B0606020202030204" pitchFamily="34" charset="0"/>
              </a:rPr>
              <a:t>40 bits</a:t>
            </a:r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61853A2F-0DA5-4BFC-8F8F-FA439A427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0" y="1089025"/>
            <a:ext cx="2057400" cy="914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FDBA7CDC-4206-495D-BD6E-9B5735BBC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525" y="1165225"/>
            <a:ext cx="3756025" cy="1150938"/>
          </a:xfrm>
          <a:prstGeom prst="wedgeRectCallout">
            <a:avLst>
              <a:gd name="adj1" fmla="val -71005"/>
              <a:gd name="adj2" fmla="val 24898"/>
            </a:avLst>
          </a:prstGeom>
          <a:solidFill>
            <a:srgbClr val="FFCC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it-IT" sz="1600">
                <a:latin typeface="Arial Narrow" panose="020B0606020202030204" pitchFamily="34" charset="0"/>
              </a:rPr>
              <a:t>(IV, shared key)</a:t>
            </a:r>
            <a:r>
              <a:rPr lang="en-US" altLang="it-IT" sz="1600" b="0">
                <a:latin typeface="Arial Narrow" panose="020B0606020202030204" pitchFamily="34" charset="0"/>
              </a:rPr>
              <a:t> used as RC4 seed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it-IT" sz="1600" b="0">
                <a:latin typeface="Arial Narrow" panose="020B0606020202030204" pitchFamily="34" charset="0"/>
              </a:rPr>
              <a:t> Must never be repeated (why?)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it-IT" sz="1600" b="0">
                <a:latin typeface="Arial Narrow" panose="020B0606020202030204" pitchFamily="34" charset="0"/>
              </a:rPr>
              <a:t> There is no key update protocol, so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it-IT" sz="1600" b="0">
                <a:latin typeface="Arial Narrow" panose="020B0606020202030204" pitchFamily="34" charset="0"/>
              </a:rPr>
              <a:t>   security relies on never repeating IV</a:t>
            </a: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BDC436B5-2B71-47E9-8693-9DBE3DB37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9150" y="4822825"/>
            <a:ext cx="2905125" cy="990600"/>
          </a:xfrm>
          <a:prstGeom prst="wedgeRectCallout">
            <a:avLst>
              <a:gd name="adj1" fmla="val -39963"/>
              <a:gd name="adj2" fmla="val -121796"/>
            </a:avLst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it-IT" sz="1600" b="0">
                <a:latin typeface="Arial Narrow" panose="020B0606020202030204" pitchFamily="34" charset="0"/>
              </a:rPr>
              <a:t>IV sent in the clear: not a big issue.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it-IT" sz="1600" b="0">
                <a:latin typeface="Arial Narrow" panose="020B0606020202030204" pitchFamily="34" charset="0"/>
              </a:rPr>
              <a:t>Rather: </a:t>
            </a:r>
            <a:r>
              <a:rPr lang="en-US" altLang="it-IT" sz="1600" b="0" u="sng">
                <a:latin typeface="Arial Narrow" panose="020B0606020202030204" pitchFamily="34" charset="0"/>
              </a:rPr>
              <a:t>changing IV with each packet is… optional!</a:t>
            </a:r>
          </a:p>
        </p:txBody>
      </p:sp>
      <p:sp>
        <p:nvSpPr>
          <p:cNvPr id="11" name="AutoShape 9">
            <a:extLst>
              <a:ext uri="{FF2B5EF4-FFF2-40B4-BE49-F238E27FC236}">
                <a16:creationId xmlns:a16="http://schemas.microsoft.com/office/drawing/2014/main" id="{F258A844-BC5A-4B5C-8C69-DEB001F57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5051425"/>
            <a:ext cx="4854575" cy="914400"/>
          </a:xfrm>
          <a:prstGeom prst="wedgeRectCallout">
            <a:avLst>
              <a:gd name="adj1" fmla="val 20537"/>
              <a:gd name="adj2" fmla="val -72569"/>
            </a:avLst>
          </a:prstGeom>
          <a:solidFill>
            <a:srgbClr val="53D81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it-IT" sz="1600" b="0">
                <a:latin typeface="Arial Narrow" panose="020B0606020202030204" pitchFamily="34" charset="0"/>
              </a:rPr>
              <a:t>CRC-32 checksum is linear in </a:t>
            </a:r>
            <a:r>
              <a:rPr lang="en-US" altLang="it-IT" sz="1600" b="0">
                <a:latin typeface="Arial Narrow" panose="020B0606020202030204" pitchFamily="34" charset="0"/>
                <a:sym typeface="Symbol" panose="05050102010706020507" pitchFamily="18" charset="2"/>
              </a:rPr>
              <a:t>: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it-IT" sz="1600" b="0">
                <a:latin typeface="Arial Narrow" panose="020B0606020202030204" pitchFamily="34" charset="0"/>
                <a:sym typeface="Symbol" panose="05050102010706020507" pitchFamily="18" charset="2"/>
              </a:rPr>
              <a:t>if attacker flips some plaintext bits, he knows which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it-IT" sz="1600" b="0">
                <a:latin typeface="Arial Narrow" panose="020B0606020202030204" pitchFamily="34" charset="0"/>
                <a:sym typeface="Symbol" panose="05050102010706020507" pitchFamily="18" charset="2"/>
              </a:rPr>
              <a:t>bits of CRC to flip to produce the </a:t>
            </a:r>
            <a:r>
              <a:rPr lang="en-US" altLang="it-IT" sz="1600" b="0" u="sng">
                <a:latin typeface="Arial Narrow" panose="020B0606020202030204" pitchFamily="34" charset="0"/>
                <a:sym typeface="Symbol" panose="05050102010706020507" pitchFamily="18" charset="2"/>
              </a:rPr>
              <a:t>same checksum</a:t>
            </a: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4ECD7FF2-425A-4282-8547-42DA5BD31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2950" y="5949950"/>
            <a:ext cx="154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it-IT" sz="2000" b="0">
                <a:solidFill>
                  <a:srgbClr val="FF0000"/>
                </a:solidFill>
                <a:latin typeface="Arial Narrow" panose="020B0606020202030204" pitchFamily="34" charset="0"/>
              </a:rPr>
              <a:t>no</a:t>
            </a:r>
            <a:r>
              <a:rPr lang="en-US" altLang="it-IT" sz="2000" b="0">
                <a:latin typeface="Arial Narrow" panose="020B0606020202030204" pitchFamily="34" charset="0"/>
              </a:rPr>
              <a:t> </a:t>
            </a:r>
            <a:r>
              <a:rPr lang="en-US" altLang="it-IT" sz="2000" b="0">
                <a:solidFill>
                  <a:srgbClr val="FF0000"/>
                </a:solidFill>
                <a:latin typeface="Arial Narrow" panose="020B0606020202030204" pitchFamily="34" charset="0"/>
              </a:rPr>
              <a:t>integrity!</a:t>
            </a:r>
          </a:p>
        </p:txBody>
      </p:sp>
      <p:sp>
        <p:nvSpPr>
          <p:cNvPr id="19467" name="CasellaDiTesto 56">
            <a:extLst>
              <a:ext uri="{FF2B5EF4-FFF2-40B4-BE49-F238E27FC236}">
                <a16:creationId xmlns:a16="http://schemas.microsoft.com/office/drawing/2014/main" id="{B1D695C2-DBE3-4078-A6FC-53A95BCF8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6043613"/>
            <a:ext cx="17843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 b="0">
                <a:latin typeface="Arial Narrow" panose="020B0606020202030204" pitchFamily="34" charset="0"/>
              </a:rPr>
              <a:t>Source: V. </a:t>
            </a:r>
            <a:r>
              <a:rPr lang="en-US" altLang="it-IT" sz="1600" b="0">
                <a:latin typeface="Arial Narrow" panose="020B0606020202030204" pitchFamily="34" charset="0"/>
              </a:rPr>
              <a:t>Shmatikov</a:t>
            </a:r>
            <a:endParaRPr lang="en-US" altLang="it-IT" sz="1800" b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4268B1-3546-43DE-9F85-5F579CAC2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it-IT" dirty="0" err="1"/>
              <a:t>integrity</a:t>
            </a:r>
            <a:r>
              <a:rPr lang="it-IT" dirty="0"/>
              <a:t>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274F90-C8B0-4DD6-ABF1-80F4E0800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it-IT" dirty="0"/>
              <a:t>“</a:t>
            </a:r>
            <a:r>
              <a:rPr lang="it-IT" dirty="0" err="1"/>
              <a:t>Terrific</a:t>
            </a:r>
            <a:r>
              <a:rPr lang="it-IT" dirty="0"/>
              <a:t>” idea: </a:t>
            </a:r>
            <a:r>
              <a:rPr lang="it-IT" dirty="0" err="1"/>
              <a:t>use</a:t>
            </a:r>
            <a:r>
              <a:rPr lang="it-IT" dirty="0"/>
              <a:t> native CRC-32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integrity</a:t>
            </a:r>
            <a:r>
              <a:rPr lang="it-IT" dirty="0"/>
              <a:t> </a:t>
            </a:r>
            <a:r>
              <a:rPr lang="it-IT" dirty="0" err="1"/>
              <a:t>check</a:t>
            </a:r>
            <a:r>
              <a:rPr lang="it-IT" dirty="0"/>
              <a:t> </a:t>
            </a:r>
            <a:r>
              <a:rPr lang="it-IT" dirty="0" err="1"/>
              <a:t>value</a:t>
            </a:r>
            <a:endParaRPr lang="it-IT" dirty="0"/>
          </a:p>
          <a:p>
            <a:pPr lvl="1">
              <a:defRPr/>
            </a:pPr>
            <a:r>
              <a:rPr lang="it-IT" dirty="0" err="1"/>
              <a:t>External</a:t>
            </a:r>
            <a:r>
              <a:rPr lang="it-IT" dirty="0"/>
              <a:t> </a:t>
            </a:r>
            <a:r>
              <a:rPr lang="it-IT" dirty="0" err="1"/>
              <a:t>encryption</a:t>
            </a:r>
            <a:r>
              <a:rPr lang="it-IT" dirty="0"/>
              <a:t> </a:t>
            </a:r>
            <a:r>
              <a:rPr lang="it-IT" dirty="0" err="1"/>
              <a:t>wrapping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prevent</a:t>
            </a:r>
            <a:r>
              <a:rPr lang="it-IT" dirty="0"/>
              <a:t> (!) </a:t>
            </a: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to</a:t>
            </a:r>
            <a:r>
              <a:rPr lang="it-IT" dirty="0"/>
              <a:t> </a:t>
            </a:r>
            <a:r>
              <a:rPr lang="it-IT" dirty="0" err="1"/>
              <a:t>perform</a:t>
            </a:r>
            <a:r>
              <a:rPr lang="it-IT" dirty="0"/>
              <a:t> </a:t>
            </a:r>
            <a:r>
              <a:rPr lang="it-IT" dirty="0" err="1"/>
              <a:t>valid</a:t>
            </a:r>
            <a:r>
              <a:rPr lang="it-IT" dirty="0"/>
              <a:t> </a:t>
            </a:r>
            <a:r>
              <a:rPr lang="it-IT" dirty="0" err="1"/>
              <a:t>alterations</a:t>
            </a:r>
            <a:endParaRPr lang="it-IT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it-IT" dirty="0" err="1"/>
              <a:t>Problem</a:t>
            </a:r>
            <a:r>
              <a:rPr lang="it-IT" dirty="0"/>
              <a:t>: CRC-32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linear</a:t>
            </a:r>
            <a:r>
              <a:rPr lang="it-IT" dirty="0"/>
              <a:t>!</a:t>
            </a:r>
          </a:p>
          <a:p>
            <a:pPr lvl="1">
              <a:defRPr/>
            </a:pPr>
            <a:r>
              <a:rPr lang="it-IT" dirty="0"/>
              <a:t>c(A)</a:t>
            </a:r>
            <a:r>
              <a:rPr lang="it-IT" dirty="0">
                <a:sym typeface="Symbol"/>
              </a:rPr>
              <a:t></a:t>
            </a:r>
            <a:r>
              <a:rPr lang="it-IT" dirty="0"/>
              <a:t> c(B)</a:t>
            </a:r>
            <a:r>
              <a:rPr lang="it-IT" dirty="0" err="1"/>
              <a:t>=c</a:t>
            </a:r>
            <a:r>
              <a:rPr lang="it-IT" dirty="0"/>
              <a:t>(A</a:t>
            </a:r>
            <a:r>
              <a:rPr lang="it-IT" dirty="0">
                <a:sym typeface="Symbol"/>
              </a:rPr>
              <a:t></a:t>
            </a:r>
            <a:r>
              <a:rPr lang="it-IT" dirty="0"/>
              <a:t>B)</a:t>
            </a:r>
          </a:p>
          <a:p>
            <a:pPr lvl="1">
              <a:defRPr/>
            </a:pPr>
            <a:r>
              <a:rPr lang="it-IT" b="1" dirty="0" err="1">
                <a:solidFill>
                  <a:srgbClr val="FF0000"/>
                </a:solidFill>
              </a:rPr>
              <a:t>Deadly</a:t>
            </a:r>
            <a:r>
              <a:rPr lang="it-IT" dirty="0">
                <a:solidFill>
                  <a:srgbClr val="FF0000"/>
                </a:solidFill>
              </a:rPr>
              <a:t>: </a:t>
            </a:r>
            <a:r>
              <a:rPr lang="it-IT" dirty="0" err="1">
                <a:solidFill>
                  <a:srgbClr val="FF0000"/>
                </a:solidFill>
              </a:rPr>
              <a:t>use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only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cryptographically</a:t>
            </a:r>
            <a:r>
              <a:rPr lang="it-IT" dirty="0">
                <a:solidFill>
                  <a:srgbClr val="FF0000"/>
                </a:solidFill>
              </a:rPr>
              <a:t> strong </a:t>
            </a:r>
            <a:r>
              <a:rPr lang="it-IT" dirty="0" err="1">
                <a:solidFill>
                  <a:srgbClr val="FF0000"/>
                </a:solidFill>
              </a:rPr>
              <a:t>algorithms</a:t>
            </a:r>
            <a:endParaRPr lang="it-IT" dirty="0"/>
          </a:p>
          <a:p>
            <a:pPr>
              <a:defRPr/>
            </a:pPr>
            <a:r>
              <a:rPr lang="it-IT" dirty="0" err="1"/>
              <a:t>Consequences</a:t>
            </a:r>
            <a:r>
              <a:rPr lang="it-IT" dirty="0"/>
              <a:t>:</a:t>
            </a:r>
          </a:p>
          <a:p>
            <a:pPr lvl="1">
              <a:defRPr/>
            </a:pPr>
            <a:r>
              <a:rPr lang="it-IT" dirty="0"/>
              <a:t>(</a:t>
            </a:r>
            <a:r>
              <a:rPr lang="it-IT" dirty="0" err="1"/>
              <a:t>Meaningful</a:t>
            </a:r>
            <a:r>
              <a:rPr lang="it-IT" dirty="0"/>
              <a:t>!) </a:t>
            </a: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modification</a:t>
            </a:r>
            <a:endParaRPr lang="it-IT" dirty="0"/>
          </a:p>
          <a:p>
            <a:pPr lvl="1">
              <a:defRPr/>
            </a:pP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injection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BB1B77-0791-430C-827C-A48BBDEB8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modification</a:t>
            </a:r>
            <a:endParaRPr lang="it-IT" dirty="0"/>
          </a:p>
        </p:txBody>
      </p:sp>
      <p:pic>
        <p:nvPicPr>
          <p:cNvPr id="21507" name="Picture 7">
            <a:extLst>
              <a:ext uri="{FF2B5EF4-FFF2-40B4-BE49-F238E27FC236}">
                <a16:creationId xmlns:a16="http://schemas.microsoft.com/office/drawing/2014/main" id="{1CCF5A84-C1E9-4543-9A39-14ACD8350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981075"/>
            <a:ext cx="1022350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AutoShape 5">
            <a:extLst>
              <a:ext uri="{FF2B5EF4-FFF2-40B4-BE49-F238E27FC236}">
                <a16:creationId xmlns:a16="http://schemas.microsoft.com/office/drawing/2014/main" id="{2AFC69CD-607E-4D53-8DA4-C4664AB45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1268413"/>
            <a:ext cx="4968875" cy="720725"/>
          </a:xfrm>
          <a:prstGeom prst="rightArrow">
            <a:avLst>
              <a:gd name="adj1" fmla="val 68463"/>
              <a:gd name="adj2" fmla="val 53750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IV;     C = [M|C(M)] </a:t>
            </a:r>
            <a:r>
              <a:rPr lang="it-IT" altLang="it-IT" sz="1800">
                <a:latin typeface="Arial Narrow" panose="020B0606020202030204" pitchFamily="34" charset="0"/>
                <a:sym typeface="Symbol" panose="05050102010706020507" pitchFamily="18" charset="2"/>
              </a:rPr>
              <a:t> RC4(IV,K)</a:t>
            </a:r>
            <a:endParaRPr lang="it-IT" altLang="it-IT" sz="1800">
              <a:latin typeface="Arial Narrow" panose="020B0606020202030204" pitchFamily="34" charset="0"/>
            </a:endParaRPr>
          </a:p>
        </p:txBody>
      </p:sp>
      <p:pic>
        <p:nvPicPr>
          <p:cNvPr id="21509" name="Picture 12">
            <a:extLst>
              <a:ext uri="{FF2B5EF4-FFF2-40B4-BE49-F238E27FC236}">
                <a16:creationId xmlns:a16="http://schemas.microsoft.com/office/drawing/2014/main" id="{C1BACFCC-7F95-4EC3-8F7A-03F56A1CB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457450"/>
            <a:ext cx="1182688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CasellaDiTesto 6">
            <a:extLst>
              <a:ext uri="{FF2B5EF4-FFF2-40B4-BE49-F238E27FC236}">
                <a16:creationId xmlns:a16="http://schemas.microsoft.com/office/drawing/2014/main" id="{5638C064-CDA9-41AF-B280-6CCE7B7CA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5" y="2492375"/>
            <a:ext cx="257333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latin typeface="Arial Narrow" panose="020B0606020202030204" pitchFamily="34" charset="0"/>
              </a:rPr>
              <a:t>Chooses </a:t>
            </a:r>
            <a:r>
              <a:rPr lang="it-IT" altLang="it-IT" sz="2000">
                <a:latin typeface="Arial Narrow" panose="020B0606020202030204" pitchFamily="34" charset="0"/>
                <a:sym typeface="Symbol" panose="05050102010706020507" pitchFamily="18" charset="2"/>
              </a:rPr>
              <a:t></a:t>
            </a:r>
            <a:r>
              <a:rPr lang="it-IT" altLang="it-IT" sz="2000">
                <a:latin typeface="Arial Narrow" panose="020B0606020202030204" pitchFamily="34" charset="0"/>
              </a:rPr>
              <a:t> as long as M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latin typeface="Arial Narrow" panose="020B0606020202030204" pitchFamily="34" charset="0"/>
              </a:rPr>
              <a:t>Computes c(</a:t>
            </a:r>
            <a:r>
              <a:rPr lang="it-IT" altLang="it-IT" sz="2000">
                <a:latin typeface="Arial Narrow" panose="020B0606020202030204" pitchFamily="34" charset="0"/>
                <a:sym typeface="Symbol" panose="05050102010706020507" pitchFamily="18" charset="2"/>
              </a:rPr>
              <a:t></a:t>
            </a:r>
            <a:r>
              <a:rPr lang="it-IT" altLang="it-IT" sz="2000">
                <a:latin typeface="Arial Narrow" panose="020B0606020202030204" pitchFamily="34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latin typeface="Arial Narrow" panose="020B0606020202030204" pitchFamily="34" charset="0"/>
              </a:rPr>
              <a:t>Computes:</a:t>
            </a:r>
          </a:p>
        </p:txBody>
      </p:sp>
      <p:graphicFrame>
        <p:nvGraphicFramePr>
          <p:cNvPr id="21511" name="Object 2">
            <a:extLst>
              <a:ext uri="{FF2B5EF4-FFF2-40B4-BE49-F238E27FC236}">
                <a16:creationId xmlns:a16="http://schemas.microsoft.com/office/drawing/2014/main" id="{371688D9-03A2-4C38-B5E2-A7884D923F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1838" y="3141663"/>
          <a:ext cx="5368925" cy="218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4" imgW="2743200" imgH="1117600" progId="Equation.3">
                  <p:embed/>
                </p:oleObj>
              </mc:Choice>
              <mc:Fallback>
                <p:oleObj name="Equazione" r:id="rId4" imgW="2743200" imgH="1117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1838" y="3141663"/>
                        <a:ext cx="5368925" cy="218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CasellaDiTesto 10">
            <a:extLst>
              <a:ext uri="{FF2B5EF4-FFF2-40B4-BE49-F238E27FC236}">
                <a16:creationId xmlns:a16="http://schemas.microsoft.com/office/drawing/2014/main" id="{CCAB0C1D-A988-4401-B073-BDE4920C8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5337175"/>
            <a:ext cx="565943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latin typeface="Arial Narrow" panose="020B0606020202030204" pitchFamily="34" charset="0"/>
              </a:rPr>
              <a:t>C’ is an encrypted message with valid CRC32!! Fooled!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latin typeface="Arial Narrow" panose="020B0606020202030204" pitchFamily="34" charset="0"/>
              </a:rPr>
              <a:t>NO NEED to know M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latin typeface="Arial Narrow" panose="020B0606020202030204" pitchFamily="34" charset="0"/>
                <a:sym typeface="Symbol" panose="05050102010706020507" pitchFamily="18" charset="2"/>
              </a:rPr>
              <a:t> can be chosen so as to flip specific bits</a:t>
            </a:r>
            <a:endParaRPr lang="it-IT" altLang="it-IT" sz="200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682208-AD57-484D-9875-85FBC1BCF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injection</a:t>
            </a:r>
            <a:endParaRPr lang="it-IT" dirty="0"/>
          </a:p>
        </p:txBody>
      </p:sp>
      <p:pic>
        <p:nvPicPr>
          <p:cNvPr id="22531" name="Picture 12">
            <a:extLst>
              <a:ext uri="{FF2B5EF4-FFF2-40B4-BE49-F238E27FC236}">
                <a16:creationId xmlns:a16="http://schemas.microsoft.com/office/drawing/2014/main" id="{9AB644A8-793B-47FD-8A7F-9CB78DE58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1160463"/>
            <a:ext cx="1182687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CasellaDiTesto 6">
            <a:extLst>
              <a:ext uri="{FF2B5EF4-FFF2-40B4-BE49-F238E27FC236}">
                <a16:creationId xmlns:a16="http://schemas.microsoft.com/office/drawing/2014/main" id="{3D913C56-E035-465D-AC2D-635254445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1449388"/>
            <a:ext cx="6602413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latin typeface="Arial Narrow" panose="020B0606020202030204" pitchFamily="34" charset="0"/>
              </a:rPr>
              <a:t>Obtain one pair IV, RC4(IV,K)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2000"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latin typeface="Arial Narrow" panose="020B0606020202030204" pitchFamily="34" charset="0"/>
              </a:rPr>
              <a:t>Goal: inject message M so that it is authenticated and encrypted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2000"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latin typeface="Arial Narrow" panose="020B0606020202030204" pitchFamily="34" charset="0"/>
              </a:rPr>
              <a:t>Steps:</a:t>
            </a:r>
          </a:p>
          <a:p>
            <a:pPr eaLnBrk="1" hangingPunct="1">
              <a:spcBef>
                <a:spcPct val="0"/>
              </a:spcBef>
              <a:buClrTx/>
              <a:buFontTx/>
              <a:buChar char="-"/>
            </a:pPr>
            <a:r>
              <a:rPr lang="it-IT" altLang="it-IT" sz="2000">
                <a:latin typeface="Arial Narrow" panose="020B0606020202030204" pitchFamily="34" charset="0"/>
              </a:rPr>
              <a:t> Compute c(M)</a:t>
            </a:r>
          </a:p>
          <a:p>
            <a:pPr eaLnBrk="1" hangingPunct="1">
              <a:spcBef>
                <a:spcPct val="0"/>
              </a:spcBef>
              <a:buClrTx/>
              <a:buFontTx/>
              <a:buChar char="-"/>
            </a:pPr>
            <a:r>
              <a:rPr lang="it-IT" altLang="it-IT" sz="2000">
                <a:latin typeface="Arial Narrow" panose="020B0606020202030204" pitchFamily="34" charset="0"/>
              </a:rPr>
              <a:t> inject IV, RC4(IV,K)</a:t>
            </a:r>
            <a:r>
              <a:rPr lang="en-US" altLang="it-IT" sz="2000" b="0">
                <a:latin typeface="Arial Narrow" panose="020B0606020202030204" pitchFamily="34" charset="0"/>
                <a:sym typeface="Symbol" panose="05050102010706020507" pitchFamily="18" charset="2"/>
              </a:rPr>
              <a:t> </a:t>
            </a:r>
            <a:r>
              <a:rPr lang="it-IT" altLang="it-IT" sz="2000">
                <a:latin typeface="Arial Narrow" panose="020B0606020202030204" pitchFamily="34" charset="0"/>
              </a:rPr>
              <a:t>[M|c(M))</a:t>
            </a:r>
          </a:p>
        </p:txBody>
      </p:sp>
      <p:sp>
        <p:nvSpPr>
          <p:cNvPr id="44037" name="CasellaDiTesto 8">
            <a:extLst>
              <a:ext uri="{FF2B5EF4-FFF2-40B4-BE49-F238E27FC236}">
                <a16:creationId xmlns:a16="http://schemas.microsoft.com/office/drawing/2014/main" id="{5479A88A-9C36-40FB-BA04-DF4E5945C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963" y="4292600"/>
            <a:ext cx="739457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 b="0">
                <a:latin typeface="Arial Narrow" panose="020B0606020202030204" pitchFamily="34" charset="0"/>
              </a:rPr>
              <a:t>Take-home messages: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 b="0">
                <a:latin typeface="Arial Narrow" panose="020B0606020202030204" pitchFamily="34" charset="0"/>
              </a:rPr>
              <a:t>1) integrity check must be NON LINEAR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 b="0">
                <a:latin typeface="Arial Narrow" panose="020B0606020202030204" pitchFamily="34" charset="0"/>
              </a:rPr>
              <a:t>2) Integrity check must explicitly include a key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 b="0">
                <a:solidFill>
                  <a:srgbClr val="FF0000"/>
                </a:solidFill>
                <a:latin typeface="Arial Narrow" panose="020B0606020202030204" pitchFamily="34" charset="0"/>
              </a:rPr>
              <a:t>    external encryption may not provide ANY guarantee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Stream</a:t>
            </a:r>
            <a:r>
              <a:rPr lang="it-IT" dirty="0"/>
              <a:t> </a:t>
            </a:r>
            <a:r>
              <a:rPr lang="it-IT" dirty="0" err="1"/>
              <a:t>ciphers</a:t>
            </a:r>
            <a:endParaRPr lang="it-IT" dirty="0"/>
          </a:p>
        </p:txBody>
      </p:sp>
      <p:sp>
        <p:nvSpPr>
          <p:cNvPr id="4" name="object 5"/>
          <p:cNvSpPr/>
          <p:nvPr/>
        </p:nvSpPr>
        <p:spPr>
          <a:xfrm>
            <a:off x="1813283" y="1453534"/>
            <a:ext cx="1584070" cy="732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6"/>
          <p:cNvSpPr/>
          <p:nvPr/>
        </p:nvSpPr>
        <p:spPr>
          <a:xfrm>
            <a:off x="1813283" y="1570159"/>
            <a:ext cx="310" cy="5237"/>
          </a:xfrm>
          <a:custGeom>
            <a:avLst/>
            <a:gdLst/>
            <a:ahLst/>
            <a:cxnLst/>
            <a:rect l="l" t="t" r="r" b="b"/>
            <a:pathLst>
              <a:path w="310" h="5237">
                <a:moveTo>
                  <a:pt x="0" y="5237"/>
                </a:moveTo>
                <a:lnTo>
                  <a:pt x="310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7"/>
          <p:cNvSpPr/>
          <p:nvPr/>
        </p:nvSpPr>
        <p:spPr>
          <a:xfrm>
            <a:off x="1813980" y="1556464"/>
            <a:ext cx="941" cy="7185"/>
          </a:xfrm>
          <a:custGeom>
            <a:avLst/>
            <a:gdLst/>
            <a:ahLst/>
            <a:cxnLst/>
            <a:rect l="l" t="t" r="r" b="b"/>
            <a:pathLst>
              <a:path w="941" h="7185">
                <a:moveTo>
                  <a:pt x="0" y="7185"/>
                </a:moveTo>
                <a:lnTo>
                  <a:pt x="172" y="4276"/>
                </a:lnTo>
                <a:lnTo>
                  <a:pt x="941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8"/>
          <p:cNvSpPr/>
          <p:nvPr/>
        </p:nvSpPr>
        <p:spPr>
          <a:xfrm>
            <a:off x="1816189" y="1542513"/>
            <a:ext cx="1747" cy="6897"/>
          </a:xfrm>
          <a:custGeom>
            <a:avLst/>
            <a:gdLst/>
            <a:ahLst/>
            <a:cxnLst/>
            <a:rect l="l" t="t" r="r" b="b"/>
            <a:pathLst>
              <a:path w="1747" h="6897">
                <a:moveTo>
                  <a:pt x="0" y="6897"/>
                </a:moveTo>
                <a:lnTo>
                  <a:pt x="505" y="4084"/>
                </a:lnTo>
                <a:lnTo>
                  <a:pt x="1747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9"/>
          <p:cNvSpPr/>
          <p:nvPr/>
        </p:nvSpPr>
        <p:spPr>
          <a:xfrm>
            <a:off x="1819989" y="1529204"/>
            <a:ext cx="2503" cy="6558"/>
          </a:xfrm>
          <a:custGeom>
            <a:avLst/>
            <a:gdLst/>
            <a:ahLst/>
            <a:cxnLst/>
            <a:rect l="l" t="t" r="r" b="b"/>
            <a:pathLst>
              <a:path w="2503" h="6558">
                <a:moveTo>
                  <a:pt x="0" y="6558"/>
                </a:moveTo>
                <a:lnTo>
                  <a:pt x="820" y="3862"/>
                </a:lnTo>
                <a:lnTo>
                  <a:pt x="2503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10"/>
          <p:cNvSpPr/>
          <p:nvPr/>
        </p:nvSpPr>
        <p:spPr>
          <a:xfrm>
            <a:off x="1825281" y="1516641"/>
            <a:ext cx="3209" cy="6169"/>
          </a:xfrm>
          <a:custGeom>
            <a:avLst/>
            <a:gdLst/>
            <a:ahLst/>
            <a:cxnLst/>
            <a:rect l="l" t="t" r="r" b="b"/>
            <a:pathLst>
              <a:path w="3209" h="6169">
                <a:moveTo>
                  <a:pt x="0" y="6169"/>
                </a:moveTo>
                <a:lnTo>
                  <a:pt x="1116" y="3609"/>
                </a:lnTo>
                <a:lnTo>
                  <a:pt x="3209" y="0"/>
                </a:lnTo>
              </a:path>
            </a:pathLst>
          </a:custGeom>
          <a:ln w="9524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1"/>
          <p:cNvSpPr/>
          <p:nvPr/>
        </p:nvSpPr>
        <p:spPr>
          <a:xfrm>
            <a:off x="1831963" y="1504919"/>
            <a:ext cx="3864" cy="5731"/>
          </a:xfrm>
          <a:custGeom>
            <a:avLst/>
            <a:gdLst/>
            <a:ahLst/>
            <a:cxnLst/>
            <a:rect l="l" t="t" r="r" b="b"/>
            <a:pathLst>
              <a:path w="3864" h="5731">
                <a:moveTo>
                  <a:pt x="0" y="5731"/>
                </a:moveTo>
                <a:lnTo>
                  <a:pt x="1393" y="3327"/>
                </a:lnTo>
                <a:lnTo>
                  <a:pt x="3864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" name="object 12"/>
          <p:cNvSpPr/>
          <p:nvPr/>
        </p:nvSpPr>
        <p:spPr>
          <a:xfrm>
            <a:off x="1839939" y="1494139"/>
            <a:ext cx="4469" cy="5242"/>
          </a:xfrm>
          <a:custGeom>
            <a:avLst/>
            <a:gdLst/>
            <a:ahLst/>
            <a:cxnLst/>
            <a:rect l="l" t="t" r="r" b="b"/>
            <a:pathLst>
              <a:path w="4469" h="5242">
                <a:moveTo>
                  <a:pt x="0" y="5242"/>
                </a:moveTo>
                <a:lnTo>
                  <a:pt x="1653" y="3015"/>
                </a:lnTo>
                <a:lnTo>
                  <a:pt x="4469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13"/>
          <p:cNvSpPr/>
          <p:nvPr/>
        </p:nvSpPr>
        <p:spPr>
          <a:xfrm>
            <a:off x="1849105" y="1484403"/>
            <a:ext cx="5024" cy="4704"/>
          </a:xfrm>
          <a:custGeom>
            <a:avLst/>
            <a:gdLst/>
            <a:ahLst/>
            <a:cxnLst/>
            <a:rect l="l" t="t" r="r" b="b"/>
            <a:pathLst>
              <a:path w="5024" h="4704">
                <a:moveTo>
                  <a:pt x="0" y="4704"/>
                </a:moveTo>
                <a:lnTo>
                  <a:pt x="1894" y="2676"/>
                </a:lnTo>
                <a:lnTo>
                  <a:pt x="5024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14"/>
          <p:cNvSpPr/>
          <p:nvPr/>
        </p:nvSpPr>
        <p:spPr>
          <a:xfrm>
            <a:off x="1859366" y="1475810"/>
            <a:ext cx="5529" cy="4117"/>
          </a:xfrm>
          <a:custGeom>
            <a:avLst/>
            <a:gdLst/>
            <a:ahLst/>
            <a:cxnLst/>
            <a:rect l="l" t="t" r="r" b="b"/>
            <a:pathLst>
              <a:path w="5529" h="4117">
                <a:moveTo>
                  <a:pt x="0" y="4117"/>
                </a:moveTo>
                <a:lnTo>
                  <a:pt x="2116" y="2307"/>
                </a:lnTo>
                <a:lnTo>
                  <a:pt x="5529" y="0"/>
                </a:lnTo>
              </a:path>
            </a:pathLst>
          </a:custGeom>
          <a:ln w="9524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15"/>
          <p:cNvSpPr/>
          <p:nvPr/>
        </p:nvSpPr>
        <p:spPr>
          <a:xfrm>
            <a:off x="1870619" y="1468459"/>
            <a:ext cx="5984" cy="3479"/>
          </a:xfrm>
          <a:custGeom>
            <a:avLst/>
            <a:gdLst/>
            <a:ahLst/>
            <a:cxnLst/>
            <a:rect l="l" t="t" r="r" b="b"/>
            <a:pathLst>
              <a:path w="5984" h="3479">
                <a:moveTo>
                  <a:pt x="0" y="3479"/>
                </a:moveTo>
                <a:lnTo>
                  <a:pt x="2319" y="1911"/>
                </a:lnTo>
                <a:lnTo>
                  <a:pt x="5984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" name="object 16"/>
          <p:cNvSpPr/>
          <p:nvPr/>
        </p:nvSpPr>
        <p:spPr>
          <a:xfrm>
            <a:off x="1882769" y="1462451"/>
            <a:ext cx="6389" cy="2793"/>
          </a:xfrm>
          <a:custGeom>
            <a:avLst/>
            <a:gdLst/>
            <a:ahLst/>
            <a:cxnLst/>
            <a:rect l="l" t="t" r="r" b="b"/>
            <a:pathLst>
              <a:path w="6389" h="2793">
                <a:moveTo>
                  <a:pt x="0" y="2793"/>
                </a:moveTo>
                <a:lnTo>
                  <a:pt x="2502" y="1487"/>
                </a:lnTo>
                <a:lnTo>
                  <a:pt x="6389" y="0"/>
                </a:lnTo>
              </a:path>
            </a:pathLst>
          </a:custGeom>
          <a:ln w="9524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" name="object 17"/>
          <p:cNvSpPr/>
          <p:nvPr/>
        </p:nvSpPr>
        <p:spPr>
          <a:xfrm>
            <a:off x="1895712" y="1457885"/>
            <a:ext cx="6745" cy="2056"/>
          </a:xfrm>
          <a:custGeom>
            <a:avLst/>
            <a:gdLst/>
            <a:ahLst/>
            <a:cxnLst/>
            <a:rect l="l" t="t" r="r" b="b"/>
            <a:pathLst>
              <a:path w="6745" h="2056">
                <a:moveTo>
                  <a:pt x="0" y="2056"/>
                </a:moveTo>
                <a:lnTo>
                  <a:pt x="2665" y="1036"/>
                </a:lnTo>
                <a:lnTo>
                  <a:pt x="6745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object 18"/>
          <p:cNvSpPr/>
          <p:nvPr/>
        </p:nvSpPr>
        <p:spPr>
          <a:xfrm>
            <a:off x="1909351" y="1454863"/>
            <a:ext cx="7051" cy="1270"/>
          </a:xfrm>
          <a:custGeom>
            <a:avLst/>
            <a:gdLst/>
            <a:ahLst/>
            <a:cxnLst/>
            <a:rect l="l" t="t" r="r" b="b"/>
            <a:pathLst>
              <a:path w="7051" h="1270">
                <a:moveTo>
                  <a:pt x="0" y="1270"/>
                </a:moveTo>
                <a:lnTo>
                  <a:pt x="2808" y="557"/>
                </a:lnTo>
                <a:lnTo>
                  <a:pt x="7051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object 19"/>
          <p:cNvSpPr/>
          <p:nvPr/>
        </p:nvSpPr>
        <p:spPr>
          <a:xfrm>
            <a:off x="1923586" y="1453535"/>
            <a:ext cx="6483" cy="385"/>
          </a:xfrm>
          <a:custGeom>
            <a:avLst/>
            <a:gdLst/>
            <a:ahLst/>
            <a:cxnLst/>
            <a:rect l="l" t="t" r="r" b="b"/>
            <a:pathLst>
              <a:path w="6483" h="385">
                <a:moveTo>
                  <a:pt x="0" y="385"/>
                </a:moveTo>
                <a:lnTo>
                  <a:pt x="2930" y="0"/>
                </a:lnTo>
                <a:lnTo>
                  <a:pt x="6483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" name="object 20"/>
          <p:cNvSpPr/>
          <p:nvPr/>
        </p:nvSpPr>
        <p:spPr>
          <a:xfrm>
            <a:off x="1930189" y="2185859"/>
            <a:ext cx="672558" cy="0"/>
          </a:xfrm>
          <a:custGeom>
            <a:avLst/>
            <a:gdLst/>
            <a:ahLst/>
            <a:cxnLst/>
            <a:rect l="l" t="t" r="r" b="b"/>
            <a:pathLst>
              <a:path w="672558">
                <a:moveTo>
                  <a:pt x="0" y="0"/>
                </a:moveTo>
                <a:lnTo>
                  <a:pt x="672558" y="0"/>
                </a:lnTo>
              </a:path>
            </a:pathLst>
          </a:custGeom>
          <a:ln w="317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" name="object 21"/>
          <p:cNvSpPr/>
          <p:nvPr/>
        </p:nvSpPr>
        <p:spPr>
          <a:xfrm>
            <a:off x="1916442" y="2184381"/>
            <a:ext cx="7188" cy="936"/>
          </a:xfrm>
          <a:custGeom>
            <a:avLst/>
            <a:gdLst/>
            <a:ahLst/>
            <a:cxnLst/>
            <a:rect l="l" t="t" r="r" b="b"/>
            <a:pathLst>
              <a:path w="7188" h="936">
                <a:moveTo>
                  <a:pt x="7188" y="936"/>
                </a:moveTo>
                <a:lnTo>
                  <a:pt x="4226" y="760"/>
                </a:lnTo>
                <a:lnTo>
                  <a:pt x="0" y="0"/>
                </a:lnTo>
              </a:path>
            </a:pathLst>
          </a:custGeom>
          <a:ln w="9524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" name="object 22"/>
          <p:cNvSpPr/>
          <p:nvPr/>
        </p:nvSpPr>
        <p:spPr>
          <a:xfrm>
            <a:off x="1902488" y="2181369"/>
            <a:ext cx="6898" cy="1743"/>
          </a:xfrm>
          <a:custGeom>
            <a:avLst/>
            <a:gdLst/>
            <a:ahLst/>
            <a:cxnLst/>
            <a:rect l="l" t="t" r="r" b="b"/>
            <a:pathLst>
              <a:path w="6898" h="1743">
                <a:moveTo>
                  <a:pt x="6898" y="1743"/>
                </a:moveTo>
                <a:lnTo>
                  <a:pt x="4035" y="1228"/>
                </a:lnTo>
                <a:lnTo>
                  <a:pt x="0" y="0"/>
                </a:lnTo>
              </a:path>
            </a:pathLst>
          </a:custGeom>
          <a:ln w="9524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object 23"/>
          <p:cNvSpPr/>
          <p:nvPr/>
        </p:nvSpPr>
        <p:spPr>
          <a:xfrm>
            <a:off x="1889181" y="2176812"/>
            <a:ext cx="6558" cy="2500"/>
          </a:xfrm>
          <a:custGeom>
            <a:avLst/>
            <a:gdLst/>
            <a:ahLst/>
            <a:cxnLst/>
            <a:rect l="l" t="t" r="r" b="b"/>
            <a:pathLst>
              <a:path w="6558" h="2500">
                <a:moveTo>
                  <a:pt x="6558" y="2500"/>
                </a:moveTo>
                <a:lnTo>
                  <a:pt x="3815" y="1665"/>
                </a:lnTo>
                <a:lnTo>
                  <a:pt x="0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" name="object 24"/>
          <p:cNvSpPr/>
          <p:nvPr/>
        </p:nvSpPr>
        <p:spPr>
          <a:xfrm>
            <a:off x="1876619" y="2170815"/>
            <a:ext cx="6168" cy="3207"/>
          </a:xfrm>
          <a:custGeom>
            <a:avLst/>
            <a:gdLst/>
            <a:ahLst/>
            <a:cxnLst/>
            <a:rect l="l" t="t" r="r" b="b"/>
            <a:pathLst>
              <a:path w="6168" h="3207">
                <a:moveTo>
                  <a:pt x="6168" y="3207"/>
                </a:moveTo>
                <a:lnTo>
                  <a:pt x="3564" y="2070"/>
                </a:lnTo>
                <a:lnTo>
                  <a:pt x="0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4" name="object 25"/>
          <p:cNvSpPr/>
          <p:nvPr/>
        </p:nvSpPr>
        <p:spPr>
          <a:xfrm>
            <a:off x="1864904" y="2163475"/>
            <a:ext cx="5729" cy="3863"/>
          </a:xfrm>
          <a:custGeom>
            <a:avLst/>
            <a:gdLst/>
            <a:ahLst/>
            <a:cxnLst/>
            <a:rect l="l" t="t" r="r" b="b"/>
            <a:pathLst>
              <a:path w="5729" h="3863">
                <a:moveTo>
                  <a:pt x="5729" y="3863"/>
                </a:moveTo>
                <a:lnTo>
                  <a:pt x="3285" y="2443"/>
                </a:lnTo>
                <a:lnTo>
                  <a:pt x="0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5" name="object 26"/>
          <p:cNvSpPr/>
          <p:nvPr/>
        </p:nvSpPr>
        <p:spPr>
          <a:xfrm>
            <a:off x="1854132" y="2154891"/>
            <a:ext cx="5240" cy="4469"/>
          </a:xfrm>
          <a:custGeom>
            <a:avLst/>
            <a:gdLst/>
            <a:ahLst/>
            <a:cxnLst/>
            <a:rect l="l" t="t" r="r" b="b"/>
            <a:pathLst>
              <a:path w="5240" h="4469">
                <a:moveTo>
                  <a:pt x="5240" y="4469"/>
                </a:moveTo>
                <a:lnTo>
                  <a:pt x="2976" y="2785"/>
                </a:lnTo>
                <a:lnTo>
                  <a:pt x="0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6" name="object 27"/>
          <p:cNvSpPr/>
          <p:nvPr/>
        </p:nvSpPr>
        <p:spPr>
          <a:xfrm>
            <a:off x="1844404" y="2145163"/>
            <a:ext cx="4702" cy="5025"/>
          </a:xfrm>
          <a:custGeom>
            <a:avLst/>
            <a:gdLst/>
            <a:ahLst/>
            <a:cxnLst/>
            <a:rect l="l" t="t" r="r" b="b"/>
            <a:pathLst>
              <a:path w="4702" h="5025">
                <a:moveTo>
                  <a:pt x="4702" y="5025"/>
                </a:moveTo>
                <a:lnTo>
                  <a:pt x="2640" y="3095"/>
                </a:lnTo>
                <a:lnTo>
                  <a:pt x="0" y="0"/>
                </a:lnTo>
              </a:path>
            </a:pathLst>
          </a:custGeom>
          <a:ln w="9524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7" name="object 28"/>
          <p:cNvSpPr/>
          <p:nvPr/>
        </p:nvSpPr>
        <p:spPr>
          <a:xfrm>
            <a:off x="1835820" y="2134391"/>
            <a:ext cx="4114" cy="5530"/>
          </a:xfrm>
          <a:custGeom>
            <a:avLst/>
            <a:gdLst/>
            <a:ahLst/>
            <a:cxnLst/>
            <a:rect l="l" t="t" r="r" b="b"/>
            <a:pathLst>
              <a:path w="4114" h="5530">
                <a:moveTo>
                  <a:pt x="4114" y="5530"/>
                </a:moveTo>
                <a:lnTo>
                  <a:pt x="2276" y="3375"/>
                </a:lnTo>
                <a:lnTo>
                  <a:pt x="0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8" name="object 29"/>
          <p:cNvSpPr/>
          <p:nvPr/>
        </p:nvSpPr>
        <p:spPr>
          <a:xfrm>
            <a:off x="1828480" y="2122675"/>
            <a:ext cx="3477" cy="5986"/>
          </a:xfrm>
          <a:custGeom>
            <a:avLst/>
            <a:gdLst/>
            <a:ahLst/>
            <a:cxnLst/>
            <a:rect l="l" t="t" r="r" b="b"/>
            <a:pathLst>
              <a:path w="3477" h="5986">
                <a:moveTo>
                  <a:pt x="3477" y="5986"/>
                </a:moveTo>
                <a:lnTo>
                  <a:pt x="1884" y="3625"/>
                </a:lnTo>
                <a:lnTo>
                  <a:pt x="0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9" name="object 30"/>
          <p:cNvSpPr/>
          <p:nvPr/>
        </p:nvSpPr>
        <p:spPr>
          <a:xfrm>
            <a:off x="1822481" y="2110113"/>
            <a:ext cx="2790" cy="6392"/>
          </a:xfrm>
          <a:custGeom>
            <a:avLst/>
            <a:gdLst/>
            <a:ahLst/>
            <a:cxnLst/>
            <a:rect l="l" t="t" r="r" b="b"/>
            <a:pathLst>
              <a:path w="2790" h="6392">
                <a:moveTo>
                  <a:pt x="2790" y="6392"/>
                </a:moveTo>
                <a:lnTo>
                  <a:pt x="1465" y="3844"/>
                </a:lnTo>
                <a:lnTo>
                  <a:pt x="0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0" name="object 31"/>
          <p:cNvSpPr/>
          <p:nvPr/>
        </p:nvSpPr>
        <p:spPr>
          <a:xfrm>
            <a:off x="1817926" y="2096806"/>
            <a:ext cx="2054" cy="6748"/>
          </a:xfrm>
          <a:custGeom>
            <a:avLst/>
            <a:gdLst/>
            <a:ahLst/>
            <a:cxnLst/>
            <a:rect l="l" t="t" r="r" b="b"/>
            <a:pathLst>
              <a:path w="2054" h="6748">
                <a:moveTo>
                  <a:pt x="2054" y="6748"/>
                </a:moveTo>
                <a:lnTo>
                  <a:pt x="1019" y="4034"/>
                </a:lnTo>
                <a:lnTo>
                  <a:pt x="0" y="0"/>
                </a:lnTo>
              </a:path>
            </a:pathLst>
          </a:custGeom>
          <a:ln w="9524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1" name="object 32"/>
          <p:cNvSpPr/>
          <p:nvPr/>
        </p:nvSpPr>
        <p:spPr>
          <a:xfrm>
            <a:off x="1814914" y="2082853"/>
            <a:ext cx="1269" cy="7055"/>
          </a:xfrm>
          <a:custGeom>
            <a:avLst/>
            <a:gdLst/>
            <a:ahLst/>
            <a:cxnLst/>
            <a:rect l="l" t="t" r="r" b="b"/>
            <a:pathLst>
              <a:path w="1269" h="7055">
                <a:moveTo>
                  <a:pt x="1269" y="7055"/>
                </a:moveTo>
                <a:lnTo>
                  <a:pt x="546" y="4196"/>
                </a:lnTo>
                <a:lnTo>
                  <a:pt x="0" y="0"/>
                </a:lnTo>
              </a:path>
            </a:pathLst>
          </a:custGeom>
          <a:ln w="9524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2" name="object 33"/>
          <p:cNvSpPr/>
          <p:nvPr/>
        </p:nvSpPr>
        <p:spPr>
          <a:xfrm>
            <a:off x="1813586" y="2069081"/>
            <a:ext cx="390" cy="6582"/>
          </a:xfrm>
          <a:custGeom>
            <a:avLst/>
            <a:gdLst/>
            <a:ahLst/>
            <a:cxnLst/>
            <a:rect l="l" t="t" r="r" b="b"/>
            <a:pathLst>
              <a:path w="390" h="6582">
                <a:moveTo>
                  <a:pt x="390" y="6582"/>
                </a:moveTo>
                <a:lnTo>
                  <a:pt x="2" y="3598"/>
                </a:lnTo>
                <a:lnTo>
                  <a:pt x="0" y="0"/>
                </a:lnTo>
              </a:path>
            </a:pathLst>
          </a:custGeom>
          <a:ln w="9524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3" name="object 34"/>
          <p:cNvSpPr/>
          <p:nvPr/>
        </p:nvSpPr>
        <p:spPr>
          <a:xfrm>
            <a:off x="1813284" y="1575397"/>
            <a:ext cx="151" cy="247025"/>
          </a:xfrm>
          <a:custGeom>
            <a:avLst/>
            <a:gdLst/>
            <a:ahLst/>
            <a:cxnLst/>
            <a:rect l="l" t="t" r="r" b="b"/>
            <a:pathLst>
              <a:path w="151" h="247025">
                <a:moveTo>
                  <a:pt x="151" y="247025"/>
                </a:moveTo>
                <a:lnTo>
                  <a:pt x="0" y="0"/>
                </a:lnTo>
              </a:path>
            </a:pathLst>
          </a:custGeom>
          <a:ln w="9524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4" name="object 35"/>
          <p:cNvSpPr/>
          <p:nvPr/>
        </p:nvSpPr>
        <p:spPr>
          <a:xfrm>
            <a:off x="2607948" y="1453378"/>
            <a:ext cx="672618" cy="0"/>
          </a:xfrm>
          <a:custGeom>
            <a:avLst/>
            <a:gdLst/>
            <a:ahLst/>
            <a:cxnLst/>
            <a:rect l="l" t="t" r="r" b="b"/>
            <a:pathLst>
              <a:path w="672618">
                <a:moveTo>
                  <a:pt x="2630" y="0"/>
                </a:moveTo>
                <a:lnTo>
                  <a:pt x="675249" y="0"/>
                </a:lnTo>
              </a:path>
            </a:pathLst>
          </a:custGeom>
          <a:ln w="317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5" name="object 36"/>
          <p:cNvSpPr/>
          <p:nvPr/>
        </p:nvSpPr>
        <p:spPr>
          <a:xfrm>
            <a:off x="3287052" y="1453921"/>
            <a:ext cx="7183" cy="943"/>
          </a:xfrm>
          <a:custGeom>
            <a:avLst/>
            <a:gdLst/>
            <a:ahLst/>
            <a:cxnLst/>
            <a:rect l="l" t="t" r="r" b="b"/>
            <a:pathLst>
              <a:path w="7183" h="943">
                <a:moveTo>
                  <a:pt x="0" y="0"/>
                </a:moveTo>
                <a:lnTo>
                  <a:pt x="2908" y="172"/>
                </a:lnTo>
                <a:lnTo>
                  <a:pt x="7183" y="943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6" name="object 37"/>
          <p:cNvSpPr/>
          <p:nvPr/>
        </p:nvSpPr>
        <p:spPr>
          <a:xfrm>
            <a:off x="3301287" y="1456135"/>
            <a:ext cx="6893" cy="1751"/>
          </a:xfrm>
          <a:custGeom>
            <a:avLst/>
            <a:gdLst/>
            <a:ahLst/>
            <a:cxnLst/>
            <a:rect l="l" t="t" r="r" b="b"/>
            <a:pathLst>
              <a:path w="6893" h="1751">
                <a:moveTo>
                  <a:pt x="0" y="0"/>
                </a:moveTo>
                <a:lnTo>
                  <a:pt x="2811" y="506"/>
                </a:lnTo>
                <a:lnTo>
                  <a:pt x="6893" y="1751"/>
                </a:lnTo>
              </a:path>
            </a:pathLst>
          </a:custGeom>
          <a:ln w="9524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7" name="object 38"/>
          <p:cNvSpPr/>
          <p:nvPr/>
        </p:nvSpPr>
        <p:spPr>
          <a:xfrm>
            <a:off x="3314926" y="1459941"/>
            <a:ext cx="6553" cy="2508"/>
          </a:xfrm>
          <a:custGeom>
            <a:avLst/>
            <a:gdLst/>
            <a:ahLst/>
            <a:cxnLst/>
            <a:rect l="l" t="t" r="r" b="b"/>
            <a:pathLst>
              <a:path w="6553" h="2508">
                <a:moveTo>
                  <a:pt x="0" y="0"/>
                </a:moveTo>
                <a:lnTo>
                  <a:pt x="2694" y="821"/>
                </a:lnTo>
                <a:lnTo>
                  <a:pt x="6553" y="2508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8" name="object 39"/>
          <p:cNvSpPr/>
          <p:nvPr/>
        </p:nvSpPr>
        <p:spPr>
          <a:xfrm>
            <a:off x="3327869" y="1465244"/>
            <a:ext cx="6164" cy="3215"/>
          </a:xfrm>
          <a:custGeom>
            <a:avLst/>
            <a:gdLst/>
            <a:ahLst/>
            <a:cxnLst/>
            <a:rect l="l" t="t" r="r" b="b"/>
            <a:pathLst>
              <a:path w="6164" h="3215">
                <a:moveTo>
                  <a:pt x="0" y="0"/>
                </a:moveTo>
                <a:lnTo>
                  <a:pt x="2557" y="1118"/>
                </a:lnTo>
                <a:lnTo>
                  <a:pt x="6164" y="3215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9" name="object 40"/>
          <p:cNvSpPr/>
          <p:nvPr/>
        </p:nvSpPr>
        <p:spPr>
          <a:xfrm>
            <a:off x="3340017" y="1471939"/>
            <a:ext cx="5724" cy="3871"/>
          </a:xfrm>
          <a:custGeom>
            <a:avLst/>
            <a:gdLst/>
            <a:ahLst/>
            <a:cxnLst/>
            <a:rect l="l" t="t" r="r" b="b"/>
            <a:pathLst>
              <a:path w="5724" h="3871">
                <a:moveTo>
                  <a:pt x="0" y="0"/>
                </a:moveTo>
                <a:lnTo>
                  <a:pt x="2401" y="1396"/>
                </a:lnTo>
                <a:lnTo>
                  <a:pt x="5724" y="3871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0" name="object 41"/>
          <p:cNvSpPr/>
          <p:nvPr/>
        </p:nvSpPr>
        <p:spPr>
          <a:xfrm>
            <a:off x="3351272" y="1479926"/>
            <a:ext cx="5235" cy="4476"/>
          </a:xfrm>
          <a:custGeom>
            <a:avLst/>
            <a:gdLst/>
            <a:ahLst/>
            <a:cxnLst/>
            <a:rect l="l" t="t" r="r" b="b"/>
            <a:pathLst>
              <a:path w="5235" h="4476">
                <a:moveTo>
                  <a:pt x="0" y="0"/>
                </a:moveTo>
                <a:lnTo>
                  <a:pt x="2223" y="1655"/>
                </a:lnTo>
                <a:lnTo>
                  <a:pt x="5235" y="4476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1" name="object 42"/>
          <p:cNvSpPr/>
          <p:nvPr/>
        </p:nvSpPr>
        <p:spPr>
          <a:xfrm>
            <a:off x="3361532" y="1489109"/>
            <a:ext cx="4697" cy="5031"/>
          </a:xfrm>
          <a:custGeom>
            <a:avLst/>
            <a:gdLst/>
            <a:ahLst/>
            <a:cxnLst/>
            <a:rect l="l" t="t" r="r" b="b"/>
            <a:pathLst>
              <a:path w="4697" h="5031">
                <a:moveTo>
                  <a:pt x="0" y="0"/>
                </a:moveTo>
                <a:lnTo>
                  <a:pt x="2025" y="1896"/>
                </a:lnTo>
                <a:lnTo>
                  <a:pt x="4697" y="5031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2" name="object 43"/>
          <p:cNvSpPr/>
          <p:nvPr/>
        </p:nvSpPr>
        <p:spPr>
          <a:xfrm>
            <a:off x="3370699" y="1499383"/>
            <a:ext cx="4110" cy="5535"/>
          </a:xfrm>
          <a:custGeom>
            <a:avLst/>
            <a:gdLst/>
            <a:ahLst/>
            <a:cxnLst/>
            <a:rect l="l" t="t" r="r" b="b"/>
            <a:pathLst>
              <a:path w="4110" h="5535">
                <a:moveTo>
                  <a:pt x="0" y="0"/>
                </a:moveTo>
                <a:lnTo>
                  <a:pt x="1806" y="2118"/>
                </a:lnTo>
                <a:lnTo>
                  <a:pt x="4110" y="5535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3" name="object 44"/>
          <p:cNvSpPr/>
          <p:nvPr/>
        </p:nvSpPr>
        <p:spPr>
          <a:xfrm>
            <a:off x="3378674" y="1510649"/>
            <a:ext cx="3473" cy="5990"/>
          </a:xfrm>
          <a:custGeom>
            <a:avLst/>
            <a:gdLst/>
            <a:ahLst/>
            <a:cxnLst/>
            <a:rect l="l" t="t" r="r" b="b"/>
            <a:pathLst>
              <a:path w="3473" h="5990">
                <a:moveTo>
                  <a:pt x="0" y="0"/>
                </a:moveTo>
                <a:lnTo>
                  <a:pt x="1565" y="2321"/>
                </a:lnTo>
                <a:lnTo>
                  <a:pt x="3473" y="599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4" name="object 45"/>
          <p:cNvSpPr/>
          <p:nvPr/>
        </p:nvSpPr>
        <p:spPr>
          <a:xfrm>
            <a:off x="3385357" y="1522809"/>
            <a:ext cx="2787" cy="6394"/>
          </a:xfrm>
          <a:custGeom>
            <a:avLst/>
            <a:gdLst/>
            <a:ahLst/>
            <a:cxnLst/>
            <a:rect l="l" t="t" r="r" b="b"/>
            <a:pathLst>
              <a:path w="2787" h="6394">
                <a:moveTo>
                  <a:pt x="0" y="0"/>
                </a:moveTo>
                <a:lnTo>
                  <a:pt x="1302" y="2504"/>
                </a:lnTo>
                <a:lnTo>
                  <a:pt x="2787" y="6394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5" name="object 46"/>
          <p:cNvSpPr/>
          <p:nvPr/>
        </p:nvSpPr>
        <p:spPr>
          <a:xfrm>
            <a:off x="3390648" y="1535764"/>
            <a:ext cx="2052" cy="6749"/>
          </a:xfrm>
          <a:custGeom>
            <a:avLst/>
            <a:gdLst/>
            <a:ahLst/>
            <a:cxnLst/>
            <a:rect l="l" t="t" r="r" b="b"/>
            <a:pathLst>
              <a:path w="2052" h="6749">
                <a:moveTo>
                  <a:pt x="0" y="0"/>
                </a:moveTo>
                <a:lnTo>
                  <a:pt x="1018" y="2667"/>
                </a:lnTo>
                <a:lnTo>
                  <a:pt x="2052" y="6749"/>
                </a:lnTo>
              </a:path>
            </a:pathLst>
          </a:custGeom>
          <a:ln w="9524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6" name="object 47"/>
          <p:cNvSpPr/>
          <p:nvPr/>
        </p:nvSpPr>
        <p:spPr>
          <a:xfrm>
            <a:off x="3394449" y="1549411"/>
            <a:ext cx="1267" cy="7053"/>
          </a:xfrm>
          <a:custGeom>
            <a:avLst/>
            <a:gdLst/>
            <a:ahLst/>
            <a:cxnLst/>
            <a:rect l="l" t="t" r="r" b="b"/>
            <a:pathLst>
              <a:path w="1267" h="7053">
                <a:moveTo>
                  <a:pt x="0" y="0"/>
                </a:moveTo>
                <a:lnTo>
                  <a:pt x="711" y="2809"/>
                </a:lnTo>
                <a:lnTo>
                  <a:pt x="1267" y="7053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7" name="object 48"/>
          <p:cNvSpPr/>
          <p:nvPr/>
        </p:nvSpPr>
        <p:spPr>
          <a:xfrm>
            <a:off x="3396657" y="1563649"/>
            <a:ext cx="386" cy="6508"/>
          </a:xfrm>
          <a:custGeom>
            <a:avLst/>
            <a:gdLst/>
            <a:ahLst/>
            <a:cxnLst/>
            <a:rect l="l" t="t" r="r" b="b"/>
            <a:pathLst>
              <a:path w="386" h="6508">
                <a:moveTo>
                  <a:pt x="0" y="0"/>
                </a:moveTo>
                <a:lnTo>
                  <a:pt x="383" y="2930"/>
                </a:lnTo>
                <a:lnTo>
                  <a:pt x="386" y="6508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8" name="object 49"/>
          <p:cNvSpPr/>
          <p:nvPr/>
        </p:nvSpPr>
        <p:spPr>
          <a:xfrm>
            <a:off x="3397202" y="1822421"/>
            <a:ext cx="0" cy="246660"/>
          </a:xfrm>
          <a:custGeom>
            <a:avLst/>
            <a:gdLst/>
            <a:ahLst/>
            <a:cxnLst/>
            <a:rect l="l" t="t" r="r" b="b"/>
            <a:pathLst>
              <a:path h="246660">
                <a:moveTo>
                  <a:pt x="0" y="0"/>
                </a:moveTo>
                <a:lnTo>
                  <a:pt x="0" y="246660"/>
                </a:lnTo>
              </a:path>
            </a:pathLst>
          </a:custGeom>
          <a:ln w="317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9" name="object 50"/>
          <p:cNvSpPr/>
          <p:nvPr/>
        </p:nvSpPr>
        <p:spPr>
          <a:xfrm>
            <a:off x="3395723" y="2075664"/>
            <a:ext cx="936" cy="7188"/>
          </a:xfrm>
          <a:custGeom>
            <a:avLst/>
            <a:gdLst/>
            <a:ahLst/>
            <a:cxnLst/>
            <a:rect l="l" t="t" r="r" b="b"/>
            <a:pathLst>
              <a:path w="936" h="7188">
                <a:moveTo>
                  <a:pt x="936" y="0"/>
                </a:moveTo>
                <a:lnTo>
                  <a:pt x="760" y="2961"/>
                </a:lnTo>
                <a:lnTo>
                  <a:pt x="0" y="7188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0" name="object 51"/>
          <p:cNvSpPr/>
          <p:nvPr/>
        </p:nvSpPr>
        <p:spPr>
          <a:xfrm>
            <a:off x="3392711" y="2089908"/>
            <a:ext cx="1743" cy="6898"/>
          </a:xfrm>
          <a:custGeom>
            <a:avLst/>
            <a:gdLst/>
            <a:ahLst/>
            <a:cxnLst/>
            <a:rect l="l" t="t" r="r" b="b"/>
            <a:pathLst>
              <a:path w="1743" h="6898">
                <a:moveTo>
                  <a:pt x="1743" y="0"/>
                </a:moveTo>
                <a:lnTo>
                  <a:pt x="1228" y="2862"/>
                </a:lnTo>
                <a:lnTo>
                  <a:pt x="0" y="6898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1" name="object 52"/>
          <p:cNvSpPr/>
          <p:nvPr/>
        </p:nvSpPr>
        <p:spPr>
          <a:xfrm>
            <a:off x="3388154" y="2103555"/>
            <a:ext cx="2500" cy="6558"/>
          </a:xfrm>
          <a:custGeom>
            <a:avLst/>
            <a:gdLst/>
            <a:ahLst/>
            <a:cxnLst/>
            <a:rect l="l" t="t" r="r" b="b"/>
            <a:pathLst>
              <a:path w="2500" h="6558">
                <a:moveTo>
                  <a:pt x="2500" y="0"/>
                </a:moveTo>
                <a:lnTo>
                  <a:pt x="1665" y="2743"/>
                </a:lnTo>
                <a:lnTo>
                  <a:pt x="0" y="6558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2" name="object 53"/>
          <p:cNvSpPr/>
          <p:nvPr/>
        </p:nvSpPr>
        <p:spPr>
          <a:xfrm>
            <a:off x="3382157" y="2116506"/>
            <a:ext cx="3207" cy="6168"/>
          </a:xfrm>
          <a:custGeom>
            <a:avLst/>
            <a:gdLst/>
            <a:ahLst/>
            <a:cxnLst/>
            <a:rect l="l" t="t" r="r" b="b"/>
            <a:pathLst>
              <a:path w="3207" h="6168">
                <a:moveTo>
                  <a:pt x="3207" y="0"/>
                </a:moveTo>
                <a:lnTo>
                  <a:pt x="2070" y="2604"/>
                </a:lnTo>
                <a:lnTo>
                  <a:pt x="0" y="6168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3" name="object 54"/>
          <p:cNvSpPr/>
          <p:nvPr/>
        </p:nvSpPr>
        <p:spPr>
          <a:xfrm>
            <a:off x="3374817" y="2128662"/>
            <a:ext cx="3863" cy="5729"/>
          </a:xfrm>
          <a:custGeom>
            <a:avLst/>
            <a:gdLst/>
            <a:ahLst/>
            <a:cxnLst/>
            <a:rect l="l" t="t" r="r" b="b"/>
            <a:pathLst>
              <a:path w="3863" h="5729">
                <a:moveTo>
                  <a:pt x="3863" y="0"/>
                </a:moveTo>
                <a:lnTo>
                  <a:pt x="2443" y="2444"/>
                </a:lnTo>
                <a:lnTo>
                  <a:pt x="0" y="5729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4" name="object 55"/>
          <p:cNvSpPr/>
          <p:nvPr/>
        </p:nvSpPr>
        <p:spPr>
          <a:xfrm>
            <a:off x="3366233" y="2139922"/>
            <a:ext cx="4469" cy="5240"/>
          </a:xfrm>
          <a:custGeom>
            <a:avLst/>
            <a:gdLst/>
            <a:ahLst/>
            <a:cxnLst/>
            <a:rect l="l" t="t" r="r" b="b"/>
            <a:pathLst>
              <a:path w="4469" h="5240">
                <a:moveTo>
                  <a:pt x="4469" y="0"/>
                </a:moveTo>
                <a:lnTo>
                  <a:pt x="2785" y="2263"/>
                </a:lnTo>
                <a:lnTo>
                  <a:pt x="0" y="524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5" name="object 56"/>
          <p:cNvSpPr/>
          <p:nvPr/>
        </p:nvSpPr>
        <p:spPr>
          <a:xfrm>
            <a:off x="3356505" y="2150188"/>
            <a:ext cx="5025" cy="4702"/>
          </a:xfrm>
          <a:custGeom>
            <a:avLst/>
            <a:gdLst/>
            <a:ahLst/>
            <a:cxnLst/>
            <a:rect l="l" t="t" r="r" b="b"/>
            <a:pathLst>
              <a:path w="5025" h="4702">
                <a:moveTo>
                  <a:pt x="5025" y="0"/>
                </a:moveTo>
                <a:lnTo>
                  <a:pt x="3095" y="2061"/>
                </a:lnTo>
                <a:lnTo>
                  <a:pt x="0" y="4702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6" name="object 57"/>
          <p:cNvSpPr/>
          <p:nvPr/>
        </p:nvSpPr>
        <p:spPr>
          <a:xfrm>
            <a:off x="3345733" y="2159359"/>
            <a:ext cx="5530" cy="4114"/>
          </a:xfrm>
          <a:custGeom>
            <a:avLst/>
            <a:gdLst/>
            <a:ahLst/>
            <a:cxnLst/>
            <a:rect l="l" t="t" r="r" b="b"/>
            <a:pathLst>
              <a:path w="5530" h="4114">
                <a:moveTo>
                  <a:pt x="5530" y="0"/>
                </a:moveTo>
                <a:lnTo>
                  <a:pt x="3375" y="1838"/>
                </a:lnTo>
                <a:lnTo>
                  <a:pt x="0" y="4114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7" name="object 58"/>
          <p:cNvSpPr/>
          <p:nvPr/>
        </p:nvSpPr>
        <p:spPr>
          <a:xfrm>
            <a:off x="3334017" y="2167338"/>
            <a:ext cx="5986" cy="3477"/>
          </a:xfrm>
          <a:custGeom>
            <a:avLst/>
            <a:gdLst/>
            <a:ahLst/>
            <a:cxnLst/>
            <a:rect l="l" t="t" r="r" b="b"/>
            <a:pathLst>
              <a:path w="5986" h="3477">
                <a:moveTo>
                  <a:pt x="5986" y="0"/>
                </a:moveTo>
                <a:lnTo>
                  <a:pt x="3625" y="1592"/>
                </a:lnTo>
                <a:lnTo>
                  <a:pt x="0" y="3477"/>
                </a:lnTo>
              </a:path>
            </a:pathLst>
          </a:custGeom>
          <a:ln w="9524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8" name="object 59"/>
          <p:cNvSpPr/>
          <p:nvPr/>
        </p:nvSpPr>
        <p:spPr>
          <a:xfrm>
            <a:off x="3321455" y="2174022"/>
            <a:ext cx="6392" cy="2790"/>
          </a:xfrm>
          <a:custGeom>
            <a:avLst/>
            <a:gdLst/>
            <a:ahLst/>
            <a:cxnLst/>
            <a:rect l="l" t="t" r="r" b="b"/>
            <a:pathLst>
              <a:path w="6392" h="2790">
                <a:moveTo>
                  <a:pt x="6392" y="0"/>
                </a:moveTo>
                <a:lnTo>
                  <a:pt x="3844" y="1324"/>
                </a:lnTo>
                <a:lnTo>
                  <a:pt x="0" y="279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9" name="object 60"/>
          <p:cNvSpPr/>
          <p:nvPr/>
        </p:nvSpPr>
        <p:spPr>
          <a:xfrm>
            <a:off x="3308148" y="2179313"/>
            <a:ext cx="6748" cy="2054"/>
          </a:xfrm>
          <a:custGeom>
            <a:avLst/>
            <a:gdLst/>
            <a:ahLst/>
            <a:cxnLst/>
            <a:rect l="l" t="t" r="r" b="b"/>
            <a:pathLst>
              <a:path w="6748" h="2054">
                <a:moveTo>
                  <a:pt x="6748" y="0"/>
                </a:moveTo>
                <a:lnTo>
                  <a:pt x="4034" y="1034"/>
                </a:lnTo>
                <a:lnTo>
                  <a:pt x="0" y="2054"/>
                </a:lnTo>
              </a:path>
            </a:pathLst>
          </a:custGeom>
          <a:ln w="9524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0" name="object 61"/>
          <p:cNvSpPr/>
          <p:nvPr/>
        </p:nvSpPr>
        <p:spPr>
          <a:xfrm>
            <a:off x="3294195" y="2183113"/>
            <a:ext cx="7055" cy="1269"/>
          </a:xfrm>
          <a:custGeom>
            <a:avLst/>
            <a:gdLst/>
            <a:ahLst/>
            <a:cxnLst/>
            <a:rect l="l" t="t" r="r" b="b"/>
            <a:pathLst>
              <a:path w="7055" h="1269">
                <a:moveTo>
                  <a:pt x="7055" y="0"/>
                </a:moveTo>
                <a:lnTo>
                  <a:pt x="4196" y="722"/>
                </a:lnTo>
                <a:lnTo>
                  <a:pt x="0" y="1269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1" name="object 62"/>
          <p:cNvSpPr/>
          <p:nvPr/>
        </p:nvSpPr>
        <p:spPr>
          <a:xfrm>
            <a:off x="3280448" y="2185318"/>
            <a:ext cx="6559" cy="389"/>
          </a:xfrm>
          <a:custGeom>
            <a:avLst/>
            <a:gdLst/>
            <a:ahLst/>
            <a:cxnLst/>
            <a:rect l="l" t="t" r="r" b="b"/>
            <a:pathLst>
              <a:path w="6559" h="389">
                <a:moveTo>
                  <a:pt x="6559" y="0"/>
                </a:moveTo>
                <a:lnTo>
                  <a:pt x="3575" y="388"/>
                </a:lnTo>
                <a:lnTo>
                  <a:pt x="0" y="389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2" name="object 63"/>
          <p:cNvSpPr/>
          <p:nvPr/>
        </p:nvSpPr>
        <p:spPr>
          <a:xfrm>
            <a:off x="1813283" y="1453222"/>
            <a:ext cx="1584070" cy="7327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3" name="object 64"/>
          <p:cNvSpPr/>
          <p:nvPr/>
        </p:nvSpPr>
        <p:spPr>
          <a:xfrm>
            <a:off x="1813283" y="1453222"/>
            <a:ext cx="1584070" cy="732789"/>
          </a:xfrm>
          <a:custGeom>
            <a:avLst/>
            <a:gdLst/>
            <a:ahLst/>
            <a:cxnLst/>
            <a:rect l="l" t="t" r="r" b="b"/>
            <a:pathLst>
              <a:path w="1584071" h="732789">
                <a:moveTo>
                  <a:pt x="0" y="122173"/>
                </a:moveTo>
                <a:lnTo>
                  <a:pt x="7525" y="79844"/>
                </a:lnTo>
                <a:lnTo>
                  <a:pt x="28308" y="43933"/>
                </a:lnTo>
                <a:lnTo>
                  <a:pt x="59655" y="17148"/>
                </a:lnTo>
                <a:lnTo>
                  <a:pt x="98875" y="2198"/>
                </a:lnTo>
                <a:lnTo>
                  <a:pt x="1462023" y="0"/>
                </a:lnTo>
                <a:lnTo>
                  <a:pt x="1476677" y="871"/>
                </a:lnTo>
                <a:lnTo>
                  <a:pt x="1517143" y="13139"/>
                </a:lnTo>
                <a:lnTo>
                  <a:pt x="1550274" y="37783"/>
                </a:lnTo>
                <a:lnTo>
                  <a:pt x="1573376" y="72092"/>
                </a:lnTo>
                <a:lnTo>
                  <a:pt x="1583758" y="113358"/>
                </a:lnTo>
                <a:lnTo>
                  <a:pt x="1584070" y="610742"/>
                </a:lnTo>
                <a:lnTo>
                  <a:pt x="1583200" y="625404"/>
                </a:lnTo>
                <a:lnTo>
                  <a:pt x="1570944" y="665888"/>
                </a:lnTo>
                <a:lnTo>
                  <a:pt x="1546317" y="699027"/>
                </a:lnTo>
                <a:lnTo>
                  <a:pt x="1512017" y="722125"/>
                </a:lnTo>
                <a:lnTo>
                  <a:pt x="1470739" y="732484"/>
                </a:lnTo>
                <a:lnTo>
                  <a:pt x="122046" y="732789"/>
                </a:lnTo>
                <a:lnTo>
                  <a:pt x="107385" y="731919"/>
                </a:lnTo>
                <a:lnTo>
                  <a:pt x="66901" y="719663"/>
                </a:lnTo>
                <a:lnTo>
                  <a:pt x="33762" y="695036"/>
                </a:lnTo>
                <a:lnTo>
                  <a:pt x="10664" y="660736"/>
                </a:lnTo>
                <a:lnTo>
                  <a:pt x="305" y="619458"/>
                </a:lnTo>
                <a:lnTo>
                  <a:pt x="0" y="122173"/>
                </a:lnTo>
                <a:close/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4" name="object 65"/>
          <p:cNvSpPr/>
          <p:nvPr/>
        </p:nvSpPr>
        <p:spPr>
          <a:xfrm>
            <a:off x="5820641" y="1440715"/>
            <a:ext cx="1584197" cy="732277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5" name="object 66"/>
          <p:cNvSpPr/>
          <p:nvPr/>
        </p:nvSpPr>
        <p:spPr>
          <a:xfrm>
            <a:off x="5820641" y="1557210"/>
            <a:ext cx="317" cy="5358"/>
          </a:xfrm>
          <a:custGeom>
            <a:avLst/>
            <a:gdLst/>
            <a:ahLst/>
            <a:cxnLst/>
            <a:rect l="l" t="t" r="r" b="b"/>
            <a:pathLst>
              <a:path w="317" h="5358">
                <a:moveTo>
                  <a:pt x="0" y="5358"/>
                </a:moveTo>
                <a:lnTo>
                  <a:pt x="317" y="0"/>
                </a:lnTo>
              </a:path>
            </a:pathLst>
          </a:custGeom>
          <a:ln w="9524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6" name="object 67"/>
          <p:cNvSpPr/>
          <p:nvPr/>
        </p:nvSpPr>
        <p:spPr>
          <a:xfrm>
            <a:off x="5821340" y="1543597"/>
            <a:ext cx="946" cy="7181"/>
          </a:xfrm>
          <a:custGeom>
            <a:avLst/>
            <a:gdLst/>
            <a:ahLst/>
            <a:cxnLst/>
            <a:rect l="l" t="t" r="r" b="b"/>
            <a:pathLst>
              <a:path w="946" h="7181">
                <a:moveTo>
                  <a:pt x="0" y="7181"/>
                </a:moveTo>
                <a:lnTo>
                  <a:pt x="169" y="4324"/>
                </a:lnTo>
                <a:lnTo>
                  <a:pt x="946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7" name="object 68"/>
          <p:cNvSpPr/>
          <p:nvPr/>
        </p:nvSpPr>
        <p:spPr>
          <a:xfrm>
            <a:off x="5823554" y="1529654"/>
            <a:ext cx="1751" cy="6892"/>
          </a:xfrm>
          <a:custGeom>
            <a:avLst/>
            <a:gdLst/>
            <a:ahLst/>
            <a:cxnLst/>
            <a:rect l="l" t="t" r="r" b="b"/>
            <a:pathLst>
              <a:path w="1751" h="6892">
                <a:moveTo>
                  <a:pt x="0" y="6892"/>
                </a:moveTo>
                <a:lnTo>
                  <a:pt x="496" y="4130"/>
                </a:lnTo>
                <a:lnTo>
                  <a:pt x="1751" y="0"/>
                </a:lnTo>
              </a:path>
            </a:pathLst>
          </a:custGeom>
          <a:ln w="9524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8" name="object 69"/>
          <p:cNvSpPr/>
          <p:nvPr/>
        </p:nvSpPr>
        <p:spPr>
          <a:xfrm>
            <a:off x="5827356" y="1516355"/>
            <a:ext cx="2507" cy="6553"/>
          </a:xfrm>
          <a:custGeom>
            <a:avLst/>
            <a:gdLst/>
            <a:ahLst/>
            <a:cxnLst/>
            <a:rect l="l" t="t" r="r" b="b"/>
            <a:pathLst>
              <a:path w="2507" h="6553">
                <a:moveTo>
                  <a:pt x="0" y="6553"/>
                </a:moveTo>
                <a:lnTo>
                  <a:pt x="805" y="3905"/>
                </a:lnTo>
                <a:lnTo>
                  <a:pt x="2507" y="0"/>
                </a:lnTo>
              </a:path>
            </a:pathLst>
          </a:custGeom>
          <a:ln w="9524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9" name="object 70"/>
          <p:cNvSpPr/>
          <p:nvPr/>
        </p:nvSpPr>
        <p:spPr>
          <a:xfrm>
            <a:off x="5832648" y="1503798"/>
            <a:ext cx="3212" cy="6165"/>
          </a:xfrm>
          <a:custGeom>
            <a:avLst/>
            <a:gdLst/>
            <a:ahLst/>
            <a:cxnLst/>
            <a:rect l="l" t="t" r="r" b="b"/>
            <a:pathLst>
              <a:path w="3212" h="6165">
                <a:moveTo>
                  <a:pt x="0" y="6165"/>
                </a:moveTo>
                <a:lnTo>
                  <a:pt x="1095" y="3650"/>
                </a:lnTo>
                <a:lnTo>
                  <a:pt x="3212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0" name="object 71"/>
          <p:cNvSpPr/>
          <p:nvPr/>
        </p:nvSpPr>
        <p:spPr>
          <a:xfrm>
            <a:off x="5839333" y="1492083"/>
            <a:ext cx="3867" cy="5726"/>
          </a:xfrm>
          <a:custGeom>
            <a:avLst/>
            <a:gdLst/>
            <a:ahLst/>
            <a:cxnLst/>
            <a:rect l="l" t="t" r="r" b="b"/>
            <a:pathLst>
              <a:path w="3867" h="5726">
                <a:moveTo>
                  <a:pt x="0" y="5726"/>
                </a:moveTo>
                <a:lnTo>
                  <a:pt x="1368" y="3365"/>
                </a:lnTo>
                <a:lnTo>
                  <a:pt x="3867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1" name="object 72"/>
          <p:cNvSpPr/>
          <p:nvPr/>
        </p:nvSpPr>
        <p:spPr>
          <a:xfrm>
            <a:off x="5847309" y="1481310"/>
            <a:ext cx="4472" cy="5238"/>
          </a:xfrm>
          <a:custGeom>
            <a:avLst/>
            <a:gdLst/>
            <a:ahLst/>
            <a:cxnLst/>
            <a:rect l="l" t="t" r="r" b="b"/>
            <a:pathLst>
              <a:path w="4472" h="5238">
                <a:moveTo>
                  <a:pt x="0" y="5238"/>
                </a:moveTo>
                <a:lnTo>
                  <a:pt x="1623" y="3050"/>
                </a:lnTo>
                <a:lnTo>
                  <a:pt x="4472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2" name="object 73"/>
          <p:cNvSpPr/>
          <p:nvPr/>
        </p:nvSpPr>
        <p:spPr>
          <a:xfrm>
            <a:off x="5856479" y="1471579"/>
            <a:ext cx="5027" cy="4700"/>
          </a:xfrm>
          <a:custGeom>
            <a:avLst/>
            <a:gdLst/>
            <a:ahLst/>
            <a:cxnLst/>
            <a:rect l="l" t="t" r="r" b="b"/>
            <a:pathLst>
              <a:path w="5027" h="4700">
                <a:moveTo>
                  <a:pt x="0" y="4700"/>
                </a:moveTo>
                <a:lnTo>
                  <a:pt x="1860" y="2707"/>
                </a:lnTo>
                <a:lnTo>
                  <a:pt x="5027" y="0"/>
                </a:lnTo>
              </a:path>
            </a:pathLst>
          </a:custGeom>
          <a:ln w="9524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3" name="object 74"/>
          <p:cNvSpPr/>
          <p:nvPr/>
        </p:nvSpPr>
        <p:spPr>
          <a:xfrm>
            <a:off x="5866741" y="1462990"/>
            <a:ext cx="5532" cy="4113"/>
          </a:xfrm>
          <a:custGeom>
            <a:avLst/>
            <a:gdLst/>
            <a:ahLst/>
            <a:cxnLst/>
            <a:rect l="l" t="t" r="r" b="b"/>
            <a:pathLst>
              <a:path w="5532" h="4113">
                <a:moveTo>
                  <a:pt x="0" y="4113"/>
                </a:moveTo>
                <a:lnTo>
                  <a:pt x="2079" y="2335"/>
                </a:lnTo>
                <a:lnTo>
                  <a:pt x="5532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4" name="object 75"/>
          <p:cNvSpPr/>
          <p:nvPr/>
        </p:nvSpPr>
        <p:spPr>
          <a:xfrm>
            <a:off x="5877999" y="1455641"/>
            <a:ext cx="5988" cy="3476"/>
          </a:xfrm>
          <a:custGeom>
            <a:avLst/>
            <a:gdLst/>
            <a:ahLst/>
            <a:cxnLst/>
            <a:rect l="l" t="t" r="r" b="b"/>
            <a:pathLst>
              <a:path w="5988" h="3476">
                <a:moveTo>
                  <a:pt x="0" y="3476"/>
                </a:moveTo>
                <a:lnTo>
                  <a:pt x="2278" y="1935"/>
                </a:lnTo>
                <a:lnTo>
                  <a:pt x="5988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5" name="object 76"/>
          <p:cNvSpPr/>
          <p:nvPr/>
        </p:nvSpPr>
        <p:spPr>
          <a:xfrm>
            <a:off x="5890153" y="1449634"/>
            <a:ext cx="6394" cy="2790"/>
          </a:xfrm>
          <a:custGeom>
            <a:avLst/>
            <a:gdLst/>
            <a:ahLst/>
            <a:cxnLst/>
            <a:rect l="l" t="t" r="r" b="b"/>
            <a:pathLst>
              <a:path w="6394" h="2790">
                <a:moveTo>
                  <a:pt x="0" y="2790"/>
                </a:moveTo>
                <a:lnTo>
                  <a:pt x="2459" y="1507"/>
                </a:lnTo>
                <a:lnTo>
                  <a:pt x="6394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6" name="object 77"/>
          <p:cNvSpPr/>
          <p:nvPr/>
        </p:nvSpPr>
        <p:spPr>
          <a:xfrm>
            <a:off x="5903104" y="1445068"/>
            <a:ext cx="6750" cy="2054"/>
          </a:xfrm>
          <a:custGeom>
            <a:avLst/>
            <a:gdLst/>
            <a:ahLst/>
            <a:cxnLst/>
            <a:rect l="l" t="t" r="r" b="b"/>
            <a:pathLst>
              <a:path w="6750" h="2054">
                <a:moveTo>
                  <a:pt x="0" y="2054"/>
                </a:moveTo>
                <a:lnTo>
                  <a:pt x="2619" y="1050"/>
                </a:lnTo>
                <a:lnTo>
                  <a:pt x="6750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7" name="object 78"/>
          <p:cNvSpPr/>
          <p:nvPr/>
        </p:nvSpPr>
        <p:spPr>
          <a:xfrm>
            <a:off x="5916754" y="1442045"/>
            <a:ext cx="7058" cy="1269"/>
          </a:xfrm>
          <a:custGeom>
            <a:avLst/>
            <a:gdLst/>
            <a:ahLst/>
            <a:cxnLst/>
            <a:rect l="l" t="t" r="r" b="b"/>
            <a:pathLst>
              <a:path w="7058" h="1269">
                <a:moveTo>
                  <a:pt x="0" y="1269"/>
                </a:moveTo>
                <a:lnTo>
                  <a:pt x="2760" y="566"/>
                </a:lnTo>
                <a:lnTo>
                  <a:pt x="7058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8" name="object 79"/>
          <p:cNvSpPr/>
          <p:nvPr/>
        </p:nvSpPr>
        <p:spPr>
          <a:xfrm>
            <a:off x="5931004" y="1440714"/>
            <a:ext cx="6418" cy="380"/>
          </a:xfrm>
          <a:custGeom>
            <a:avLst/>
            <a:gdLst/>
            <a:ahLst/>
            <a:cxnLst/>
            <a:rect l="l" t="t" r="r" b="b"/>
            <a:pathLst>
              <a:path w="6418" h="380">
                <a:moveTo>
                  <a:pt x="0" y="380"/>
                </a:moveTo>
                <a:lnTo>
                  <a:pt x="2881" y="0"/>
                </a:lnTo>
                <a:lnTo>
                  <a:pt x="6418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9" name="object 80"/>
          <p:cNvSpPr/>
          <p:nvPr/>
        </p:nvSpPr>
        <p:spPr>
          <a:xfrm>
            <a:off x="5937423" y="2173151"/>
            <a:ext cx="672621" cy="0"/>
          </a:xfrm>
          <a:custGeom>
            <a:avLst/>
            <a:gdLst/>
            <a:ahLst/>
            <a:cxnLst/>
            <a:rect l="l" t="t" r="r" b="b"/>
            <a:pathLst>
              <a:path w="672621">
                <a:moveTo>
                  <a:pt x="0" y="0"/>
                </a:moveTo>
                <a:lnTo>
                  <a:pt x="672621" y="0"/>
                </a:lnTo>
              </a:path>
            </a:pathLst>
          </a:custGeom>
          <a:ln w="317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0" name="object 81"/>
          <p:cNvSpPr/>
          <p:nvPr/>
        </p:nvSpPr>
        <p:spPr>
          <a:xfrm>
            <a:off x="5923813" y="2171662"/>
            <a:ext cx="7191" cy="948"/>
          </a:xfrm>
          <a:custGeom>
            <a:avLst/>
            <a:gdLst/>
            <a:ahLst/>
            <a:cxnLst/>
            <a:rect l="l" t="t" r="r" b="b"/>
            <a:pathLst>
              <a:path w="7191" h="948">
                <a:moveTo>
                  <a:pt x="7191" y="948"/>
                </a:moveTo>
                <a:lnTo>
                  <a:pt x="4329" y="778"/>
                </a:lnTo>
                <a:lnTo>
                  <a:pt x="0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1" name="object 82"/>
          <p:cNvSpPr/>
          <p:nvPr/>
        </p:nvSpPr>
        <p:spPr>
          <a:xfrm>
            <a:off x="5909856" y="2168639"/>
            <a:ext cx="6899" cy="1755"/>
          </a:xfrm>
          <a:custGeom>
            <a:avLst/>
            <a:gdLst/>
            <a:ahLst/>
            <a:cxnLst/>
            <a:rect l="l" t="t" r="r" b="b"/>
            <a:pathLst>
              <a:path w="6899" h="1755">
                <a:moveTo>
                  <a:pt x="6899" y="1755"/>
                </a:moveTo>
                <a:lnTo>
                  <a:pt x="4134" y="1258"/>
                </a:lnTo>
                <a:lnTo>
                  <a:pt x="0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2" name="object 83"/>
          <p:cNvSpPr/>
          <p:nvPr/>
        </p:nvSpPr>
        <p:spPr>
          <a:xfrm>
            <a:off x="5896548" y="2164073"/>
            <a:ext cx="6557" cy="2511"/>
          </a:xfrm>
          <a:custGeom>
            <a:avLst/>
            <a:gdLst/>
            <a:ahLst/>
            <a:cxnLst/>
            <a:rect l="l" t="t" r="r" b="b"/>
            <a:pathLst>
              <a:path w="6557" h="2511">
                <a:moveTo>
                  <a:pt x="6557" y="2511"/>
                </a:moveTo>
                <a:lnTo>
                  <a:pt x="3907" y="1705"/>
                </a:lnTo>
                <a:lnTo>
                  <a:pt x="0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3" name="object 84"/>
          <p:cNvSpPr/>
          <p:nvPr/>
        </p:nvSpPr>
        <p:spPr>
          <a:xfrm>
            <a:off x="5883987" y="2158066"/>
            <a:ext cx="6166" cy="3217"/>
          </a:xfrm>
          <a:custGeom>
            <a:avLst/>
            <a:gdLst/>
            <a:ahLst/>
            <a:cxnLst/>
            <a:rect l="l" t="t" r="r" b="b"/>
            <a:pathLst>
              <a:path w="6166" h="3217">
                <a:moveTo>
                  <a:pt x="6166" y="3217"/>
                </a:moveTo>
                <a:lnTo>
                  <a:pt x="3651" y="2119"/>
                </a:lnTo>
                <a:lnTo>
                  <a:pt x="0" y="0"/>
                </a:lnTo>
              </a:path>
            </a:pathLst>
          </a:custGeom>
          <a:ln w="9524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4" name="object 85"/>
          <p:cNvSpPr/>
          <p:nvPr/>
        </p:nvSpPr>
        <p:spPr>
          <a:xfrm>
            <a:off x="5872274" y="2150716"/>
            <a:ext cx="5725" cy="3872"/>
          </a:xfrm>
          <a:custGeom>
            <a:avLst/>
            <a:gdLst/>
            <a:ahLst/>
            <a:cxnLst/>
            <a:rect l="l" t="t" r="r" b="b"/>
            <a:pathLst>
              <a:path w="5725" h="3872">
                <a:moveTo>
                  <a:pt x="5725" y="3872"/>
                </a:moveTo>
                <a:lnTo>
                  <a:pt x="3365" y="2501"/>
                </a:lnTo>
                <a:lnTo>
                  <a:pt x="0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5" name="object 86"/>
          <p:cNvSpPr/>
          <p:nvPr/>
        </p:nvSpPr>
        <p:spPr>
          <a:xfrm>
            <a:off x="5861506" y="2142127"/>
            <a:ext cx="5235" cy="4476"/>
          </a:xfrm>
          <a:custGeom>
            <a:avLst/>
            <a:gdLst/>
            <a:ahLst/>
            <a:cxnLst/>
            <a:rect l="l" t="t" r="r" b="b"/>
            <a:pathLst>
              <a:path w="5235" h="4476">
                <a:moveTo>
                  <a:pt x="5235" y="4476"/>
                </a:moveTo>
                <a:lnTo>
                  <a:pt x="3049" y="2851"/>
                </a:lnTo>
                <a:lnTo>
                  <a:pt x="0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6" name="object 87"/>
          <p:cNvSpPr/>
          <p:nvPr/>
        </p:nvSpPr>
        <p:spPr>
          <a:xfrm>
            <a:off x="5851781" y="2132396"/>
            <a:ext cx="4696" cy="5030"/>
          </a:xfrm>
          <a:custGeom>
            <a:avLst/>
            <a:gdLst/>
            <a:ahLst/>
            <a:cxnLst/>
            <a:rect l="l" t="t" r="r" b="b"/>
            <a:pathLst>
              <a:path w="4696" h="5030">
                <a:moveTo>
                  <a:pt x="4696" y="5030"/>
                </a:moveTo>
                <a:lnTo>
                  <a:pt x="2705" y="3168"/>
                </a:lnTo>
                <a:lnTo>
                  <a:pt x="0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7" name="object 88"/>
          <p:cNvSpPr/>
          <p:nvPr/>
        </p:nvSpPr>
        <p:spPr>
          <a:xfrm>
            <a:off x="5843200" y="2121623"/>
            <a:ext cx="4108" cy="5534"/>
          </a:xfrm>
          <a:custGeom>
            <a:avLst/>
            <a:gdLst/>
            <a:ahLst/>
            <a:cxnLst/>
            <a:rect l="l" t="t" r="r" b="b"/>
            <a:pathLst>
              <a:path w="4108" h="5534">
                <a:moveTo>
                  <a:pt x="4108" y="5534"/>
                </a:moveTo>
                <a:lnTo>
                  <a:pt x="2333" y="3454"/>
                </a:lnTo>
                <a:lnTo>
                  <a:pt x="0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8" name="object 89"/>
          <p:cNvSpPr/>
          <p:nvPr/>
        </p:nvSpPr>
        <p:spPr>
          <a:xfrm>
            <a:off x="5835861" y="2109909"/>
            <a:ext cx="3471" cy="5988"/>
          </a:xfrm>
          <a:custGeom>
            <a:avLst/>
            <a:gdLst/>
            <a:ahLst/>
            <a:cxnLst/>
            <a:rect l="l" t="t" r="r" b="b"/>
            <a:pathLst>
              <a:path w="3471" h="5988">
                <a:moveTo>
                  <a:pt x="3471" y="5988"/>
                </a:moveTo>
                <a:lnTo>
                  <a:pt x="1932" y="3709"/>
                </a:lnTo>
                <a:lnTo>
                  <a:pt x="0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9" name="object 90"/>
          <p:cNvSpPr/>
          <p:nvPr/>
        </p:nvSpPr>
        <p:spPr>
          <a:xfrm>
            <a:off x="5829863" y="2097353"/>
            <a:ext cx="2785" cy="6391"/>
          </a:xfrm>
          <a:custGeom>
            <a:avLst/>
            <a:gdLst/>
            <a:ahLst/>
            <a:cxnLst/>
            <a:rect l="l" t="t" r="r" b="b"/>
            <a:pathLst>
              <a:path w="2785" h="6391">
                <a:moveTo>
                  <a:pt x="2785" y="6391"/>
                </a:moveTo>
                <a:lnTo>
                  <a:pt x="1504" y="3933"/>
                </a:lnTo>
                <a:lnTo>
                  <a:pt x="0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0" name="object 91"/>
          <p:cNvSpPr/>
          <p:nvPr/>
        </p:nvSpPr>
        <p:spPr>
          <a:xfrm>
            <a:off x="5825305" y="2084053"/>
            <a:ext cx="2050" cy="6745"/>
          </a:xfrm>
          <a:custGeom>
            <a:avLst/>
            <a:gdLst/>
            <a:ahLst/>
            <a:cxnLst/>
            <a:rect l="l" t="t" r="r" b="b"/>
            <a:pathLst>
              <a:path w="2050" h="6745">
                <a:moveTo>
                  <a:pt x="2050" y="6745"/>
                </a:moveTo>
                <a:lnTo>
                  <a:pt x="1049" y="4127"/>
                </a:lnTo>
                <a:lnTo>
                  <a:pt x="0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1" name="object 92"/>
          <p:cNvSpPr/>
          <p:nvPr/>
        </p:nvSpPr>
        <p:spPr>
          <a:xfrm>
            <a:off x="5822286" y="2070111"/>
            <a:ext cx="1266" cy="7049"/>
          </a:xfrm>
          <a:custGeom>
            <a:avLst/>
            <a:gdLst/>
            <a:ahLst/>
            <a:cxnLst/>
            <a:rect l="l" t="t" r="r" b="b"/>
            <a:pathLst>
              <a:path w="1266" h="7049">
                <a:moveTo>
                  <a:pt x="1266" y="7049"/>
                </a:moveTo>
                <a:lnTo>
                  <a:pt x="565" y="4291"/>
                </a:lnTo>
                <a:lnTo>
                  <a:pt x="0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2" name="object 93"/>
          <p:cNvSpPr/>
          <p:nvPr/>
        </p:nvSpPr>
        <p:spPr>
          <a:xfrm>
            <a:off x="5820959" y="2056496"/>
            <a:ext cx="381" cy="6432"/>
          </a:xfrm>
          <a:custGeom>
            <a:avLst/>
            <a:gdLst/>
            <a:ahLst/>
            <a:cxnLst/>
            <a:rect l="l" t="t" r="r" b="b"/>
            <a:pathLst>
              <a:path w="381" h="6432">
                <a:moveTo>
                  <a:pt x="381" y="6432"/>
                </a:moveTo>
                <a:lnTo>
                  <a:pt x="2" y="3555"/>
                </a:lnTo>
                <a:lnTo>
                  <a:pt x="0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3" name="object 94"/>
          <p:cNvSpPr/>
          <p:nvPr/>
        </p:nvSpPr>
        <p:spPr>
          <a:xfrm>
            <a:off x="5820641" y="1562569"/>
            <a:ext cx="157" cy="244284"/>
          </a:xfrm>
          <a:custGeom>
            <a:avLst/>
            <a:gdLst/>
            <a:ahLst/>
            <a:cxnLst/>
            <a:rect l="l" t="t" r="r" b="b"/>
            <a:pathLst>
              <a:path w="157" h="244284">
                <a:moveTo>
                  <a:pt x="157" y="244284"/>
                </a:moveTo>
                <a:lnTo>
                  <a:pt x="0" y="0"/>
                </a:lnTo>
              </a:path>
            </a:pathLst>
          </a:custGeom>
          <a:ln w="9524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4" name="object 95"/>
          <p:cNvSpPr/>
          <p:nvPr/>
        </p:nvSpPr>
        <p:spPr>
          <a:xfrm>
            <a:off x="6615431" y="1440554"/>
            <a:ext cx="672616" cy="0"/>
          </a:xfrm>
          <a:custGeom>
            <a:avLst/>
            <a:gdLst/>
            <a:ahLst/>
            <a:cxnLst/>
            <a:rect l="l" t="t" r="r" b="b"/>
            <a:pathLst>
              <a:path w="672616">
                <a:moveTo>
                  <a:pt x="2695" y="0"/>
                </a:moveTo>
                <a:lnTo>
                  <a:pt x="675312" y="0"/>
                </a:lnTo>
              </a:path>
            </a:pathLst>
          </a:custGeom>
          <a:ln w="317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5" name="object 96"/>
          <p:cNvSpPr/>
          <p:nvPr/>
        </p:nvSpPr>
        <p:spPr>
          <a:xfrm>
            <a:off x="7294457" y="1441095"/>
            <a:ext cx="7181" cy="948"/>
          </a:xfrm>
          <a:custGeom>
            <a:avLst/>
            <a:gdLst/>
            <a:ahLst/>
            <a:cxnLst/>
            <a:rect l="l" t="t" r="r" b="b"/>
            <a:pathLst>
              <a:path w="7181" h="948">
                <a:moveTo>
                  <a:pt x="0" y="0"/>
                </a:moveTo>
                <a:lnTo>
                  <a:pt x="2856" y="169"/>
                </a:lnTo>
                <a:lnTo>
                  <a:pt x="7181" y="948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6" name="object 97"/>
          <p:cNvSpPr/>
          <p:nvPr/>
        </p:nvSpPr>
        <p:spPr>
          <a:xfrm>
            <a:off x="7308687" y="1443314"/>
            <a:ext cx="6892" cy="1755"/>
          </a:xfrm>
          <a:custGeom>
            <a:avLst/>
            <a:gdLst/>
            <a:ahLst/>
            <a:cxnLst/>
            <a:rect l="l" t="t" r="r" b="b"/>
            <a:pathLst>
              <a:path w="6892" h="1755">
                <a:moveTo>
                  <a:pt x="0" y="0"/>
                </a:moveTo>
                <a:lnTo>
                  <a:pt x="2761" y="497"/>
                </a:lnTo>
                <a:lnTo>
                  <a:pt x="6892" y="1755"/>
                </a:lnTo>
              </a:path>
            </a:pathLst>
          </a:custGeom>
          <a:ln w="9524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7" name="object 98"/>
          <p:cNvSpPr/>
          <p:nvPr/>
        </p:nvSpPr>
        <p:spPr>
          <a:xfrm>
            <a:off x="7322327" y="1447123"/>
            <a:ext cx="6553" cy="2511"/>
          </a:xfrm>
          <a:custGeom>
            <a:avLst/>
            <a:gdLst/>
            <a:ahLst/>
            <a:cxnLst/>
            <a:rect l="l" t="t" r="r" b="b"/>
            <a:pathLst>
              <a:path w="6553" h="2511">
                <a:moveTo>
                  <a:pt x="0" y="0"/>
                </a:moveTo>
                <a:lnTo>
                  <a:pt x="2647" y="806"/>
                </a:lnTo>
                <a:lnTo>
                  <a:pt x="6553" y="2511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8" name="object 99"/>
          <p:cNvSpPr/>
          <p:nvPr/>
        </p:nvSpPr>
        <p:spPr>
          <a:xfrm>
            <a:off x="7335272" y="1452425"/>
            <a:ext cx="6165" cy="3217"/>
          </a:xfrm>
          <a:custGeom>
            <a:avLst/>
            <a:gdLst/>
            <a:ahLst/>
            <a:cxnLst/>
            <a:rect l="l" t="t" r="r" b="b"/>
            <a:pathLst>
              <a:path w="6165" h="3217">
                <a:moveTo>
                  <a:pt x="0" y="0"/>
                </a:moveTo>
                <a:lnTo>
                  <a:pt x="2514" y="1097"/>
                </a:lnTo>
                <a:lnTo>
                  <a:pt x="6165" y="3217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9" name="object 100"/>
          <p:cNvSpPr/>
          <p:nvPr/>
        </p:nvSpPr>
        <p:spPr>
          <a:xfrm>
            <a:off x="7347424" y="1459117"/>
            <a:ext cx="5726" cy="3872"/>
          </a:xfrm>
          <a:custGeom>
            <a:avLst/>
            <a:gdLst/>
            <a:ahLst/>
            <a:cxnLst/>
            <a:rect l="l" t="t" r="r" b="b"/>
            <a:pathLst>
              <a:path w="5726" h="3872">
                <a:moveTo>
                  <a:pt x="0" y="0"/>
                </a:moveTo>
                <a:lnTo>
                  <a:pt x="2360" y="1370"/>
                </a:lnTo>
                <a:lnTo>
                  <a:pt x="5726" y="3872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0" name="object 101"/>
          <p:cNvSpPr/>
          <p:nvPr/>
        </p:nvSpPr>
        <p:spPr>
          <a:xfrm>
            <a:off x="7358685" y="1467102"/>
            <a:ext cx="5238" cy="4476"/>
          </a:xfrm>
          <a:custGeom>
            <a:avLst/>
            <a:gdLst/>
            <a:ahLst/>
            <a:cxnLst/>
            <a:rect l="l" t="t" r="r" b="b"/>
            <a:pathLst>
              <a:path w="5238" h="4476">
                <a:moveTo>
                  <a:pt x="0" y="0"/>
                </a:moveTo>
                <a:lnTo>
                  <a:pt x="2187" y="1625"/>
                </a:lnTo>
                <a:lnTo>
                  <a:pt x="5238" y="4476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1" name="object 102"/>
          <p:cNvSpPr/>
          <p:nvPr/>
        </p:nvSpPr>
        <p:spPr>
          <a:xfrm>
            <a:off x="7368954" y="1476279"/>
            <a:ext cx="4700" cy="5030"/>
          </a:xfrm>
          <a:custGeom>
            <a:avLst/>
            <a:gdLst/>
            <a:ahLst/>
            <a:cxnLst/>
            <a:rect l="l" t="t" r="r" b="b"/>
            <a:pathLst>
              <a:path w="4700" h="5030">
                <a:moveTo>
                  <a:pt x="0" y="0"/>
                </a:moveTo>
                <a:lnTo>
                  <a:pt x="1992" y="1861"/>
                </a:lnTo>
                <a:lnTo>
                  <a:pt x="4700" y="503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2" name="object 103"/>
          <p:cNvSpPr/>
          <p:nvPr/>
        </p:nvSpPr>
        <p:spPr>
          <a:xfrm>
            <a:off x="7378132" y="1486548"/>
            <a:ext cx="4113" cy="5534"/>
          </a:xfrm>
          <a:custGeom>
            <a:avLst/>
            <a:gdLst/>
            <a:ahLst/>
            <a:cxnLst/>
            <a:rect l="l" t="t" r="r" b="b"/>
            <a:pathLst>
              <a:path w="4113" h="5534">
                <a:moveTo>
                  <a:pt x="0" y="0"/>
                </a:moveTo>
                <a:lnTo>
                  <a:pt x="1777" y="2079"/>
                </a:lnTo>
                <a:lnTo>
                  <a:pt x="4113" y="5534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3" name="object 104"/>
          <p:cNvSpPr/>
          <p:nvPr/>
        </p:nvSpPr>
        <p:spPr>
          <a:xfrm>
            <a:off x="7386115" y="1497809"/>
            <a:ext cx="3476" cy="5988"/>
          </a:xfrm>
          <a:custGeom>
            <a:avLst/>
            <a:gdLst/>
            <a:ahLst/>
            <a:cxnLst/>
            <a:rect l="l" t="t" r="r" b="b"/>
            <a:pathLst>
              <a:path w="3476" h="5988">
                <a:moveTo>
                  <a:pt x="0" y="0"/>
                </a:moveTo>
                <a:lnTo>
                  <a:pt x="1540" y="2278"/>
                </a:lnTo>
                <a:lnTo>
                  <a:pt x="3476" y="5988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4" name="object 105"/>
          <p:cNvSpPr/>
          <p:nvPr/>
        </p:nvSpPr>
        <p:spPr>
          <a:xfrm>
            <a:off x="7392809" y="1509963"/>
            <a:ext cx="2790" cy="6391"/>
          </a:xfrm>
          <a:custGeom>
            <a:avLst/>
            <a:gdLst/>
            <a:ahLst/>
            <a:cxnLst/>
            <a:rect l="l" t="t" r="r" b="b"/>
            <a:pathLst>
              <a:path w="2790" h="6391">
                <a:moveTo>
                  <a:pt x="0" y="0"/>
                </a:moveTo>
                <a:lnTo>
                  <a:pt x="1282" y="2458"/>
                </a:lnTo>
                <a:lnTo>
                  <a:pt x="2790" y="6391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5" name="object 106"/>
          <p:cNvSpPr/>
          <p:nvPr/>
        </p:nvSpPr>
        <p:spPr>
          <a:xfrm>
            <a:off x="7398111" y="1522909"/>
            <a:ext cx="2054" cy="6745"/>
          </a:xfrm>
          <a:custGeom>
            <a:avLst/>
            <a:gdLst/>
            <a:ahLst/>
            <a:cxnLst/>
            <a:rect l="l" t="t" r="r" b="b"/>
            <a:pathLst>
              <a:path w="2054" h="6745">
                <a:moveTo>
                  <a:pt x="0" y="0"/>
                </a:moveTo>
                <a:lnTo>
                  <a:pt x="1003" y="2618"/>
                </a:lnTo>
                <a:lnTo>
                  <a:pt x="2054" y="6745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6" name="object 107"/>
          <p:cNvSpPr/>
          <p:nvPr/>
        </p:nvSpPr>
        <p:spPr>
          <a:xfrm>
            <a:off x="7401922" y="1536547"/>
            <a:ext cx="1269" cy="7049"/>
          </a:xfrm>
          <a:custGeom>
            <a:avLst/>
            <a:gdLst/>
            <a:ahLst/>
            <a:cxnLst/>
            <a:rect l="l" t="t" r="r" b="b"/>
            <a:pathLst>
              <a:path w="1269" h="7049">
                <a:moveTo>
                  <a:pt x="0" y="0"/>
                </a:moveTo>
                <a:lnTo>
                  <a:pt x="702" y="2758"/>
                </a:lnTo>
                <a:lnTo>
                  <a:pt x="1269" y="7049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7" name="object 108"/>
          <p:cNvSpPr/>
          <p:nvPr/>
        </p:nvSpPr>
        <p:spPr>
          <a:xfrm>
            <a:off x="7404138" y="1550777"/>
            <a:ext cx="382" cy="6432"/>
          </a:xfrm>
          <a:custGeom>
            <a:avLst/>
            <a:gdLst/>
            <a:ahLst/>
            <a:cxnLst/>
            <a:rect l="l" t="t" r="r" b="b"/>
            <a:pathLst>
              <a:path w="382" h="6432">
                <a:moveTo>
                  <a:pt x="0" y="0"/>
                </a:moveTo>
                <a:lnTo>
                  <a:pt x="379" y="2877"/>
                </a:lnTo>
                <a:lnTo>
                  <a:pt x="382" y="6432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8" name="object 109"/>
          <p:cNvSpPr/>
          <p:nvPr/>
        </p:nvSpPr>
        <p:spPr>
          <a:xfrm>
            <a:off x="7404679" y="1809534"/>
            <a:ext cx="0" cy="246963"/>
          </a:xfrm>
          <a:custGeom>
            <a:avLst/>
            <a:gdLst/>
            <a:ahLst/>
            <a:cxnLst/>
            <a:rect l="l" t="t" r="r" b="b"/>
            <a:pathLst>
              <a:path h="246963">
                <a:moveTo>
                  <a:pt x="0" y="2679"/>
                </a:moveTo>
                <a:lnTo>
                  <a:pt x="0" y="249643"/>
                </a:lnTo>
              </a:path>
            </a:pathLst>
          </a:custGeom>
          <a:ln w="317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9" name="object 110"/>
          <p:cNvSpPr/>
          <p:nvPr/>
        </p:nvSpPr>
        <p:spPr>
          <a:xfrm>
            <a:off x="7403190" y="2062930"/>
            <a:ext cx="948" cy="7181"/>
          </a:xfrm>
          <a:custGeom>
            <a:avLst/>
            <a:gdLst/>
            <a:ahLst/>
            <a:cxnLst/>
            <a:rect l="l" t="t" r="r" b="b"/>
            <a:pathLst>
              <a:path w="948" h="7181">
                <a:moveTo>
                  <a:pt x="948" y="0"/>
                </a:moveTo>
                <a:lnTo>
                  <a:pt x="778" y="2856"/>
                </a:lnTo>
                <a:lnTo>
                  <a:pt x="0" y="7181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0" name="object 111"/>
          <p:cNvSpPr/>
          <p:nvPr/>
        </p:nvSpPr>
        <p:spPr>
          <a:xfrm>
            <a:off x="7400166" y="2077160"/>
            <a:ext cx="1755" cy="6892"/>
          </a:xfrm>
          <a:custGeom>
            <a:avLst/>
            <a:gdLst/>
            <a:ahLst/>
            <a:cxnLst/>
            <a:rect l="l" t="t" r="r" b="b"/>
            <a:pathLst>
              <a:path w="1755" h="6892">
                <a:moveTo>
                  <a:pt x="1755" y="0"/>
                </a:moveTo>
                <a:lnTo>
                  <a:pt x="1258" y="2761"/>
                </a:lnTo>
                <a:lnTo>
                  <a:pt x="0" y="6892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1" name="object 112"/>
          <p:cNvSpPr/>
          <p:nvPr/>
        </p:nvSpPr>
        <p:spPr>
          <a:xfrm>
            <a:off x="7395600" y="2090799"/>
            <a:ext cx="2511" cy="6553"/>
          </a:xfrm>
          <a:custGeom>
            <a:avLst/>
            <a:gdLst/>
            <a:ahLst/>
            <a:cxnLst/>
            <a:rect l="l" t="t" r="r" b="b"/>
            <a:pathLst>
              <a:path w="2511" h="6553">
                <a:moveTo>
                  <a:pt x="2511" y="0"/>
                </a:moveTo>
                <a:lnTo>
                  <a:pt x="1705" y="2647"/>
                </a:lnTo>
                <a:lnTo>
                  <a:pt x="0" y="6553"/>
                </a:lnTo>
              </a:path>
            </a:pathLst>
          </a:custGeom>
          <a:ln w="9524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2" name="object 113"/>
          <p:cNvSpPr/>
          <p:nvPr/>
        </p:nvSpPr>
        <p:spPr>
          <a:xfrm>
            <a:off x="7389593" y="2103745"/>
            <a:ext cx="3217" cy="6165"/>
          </a:xfrm>
          <a:custGeom>
            <a:avLst/>
            <a:gdLst/>
            <a:ahLst/>
            <a:cxnLst/>
            <a:rect l="l" t="t" r="r" b="b"/>
            <a:pathLst>
              <a:path w="3217" h="6165">
                <a:moveTo>
                  <a:pt x="3217" y="0"/>
                </a:moveTo>
                <a:lnTo>
                  <a:pt x="2119" y="2514"/>
                </a:lnTo>
                <a:lnTo>
                  <a:pt x="0" y="6165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3" name="object 114"/>
          <p:cNvSpPr/>
          <p:nvPr/>
        </p:nvSpPr>
        <p:spPr>
          <a:xfrm>
            <a:off x="7382244" y="2115897"/>
            <a:ext cx="3872" cy="5726"/>
          </a:xfrm>
          <a:custGeom>
            <a:avLst/>
            <a:gdLst/>
            <a:ahLst/>
            <a:cxnLst/>
            <a:rect l="l" t="t" r="r" b="b"/>
            <a:pathLst>
              <a:path w="3872" h="5726">
                <a:moveTo>
                  <a:pt x="3872" y="0"/>
                </a:moveTo>
                <a:lnTo>
                  <a:pt x="2501" y="2360"/>
                </a:lnTo>
                <a:lnTo>
                  <a:pt x="0" y="5726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4" name="object 115"/>
          <p:cNvSpPr/>
          <p:nvPr/>
        </p:nvSpPr>
        <p:spPr>
          <a:xfrm>
            <a:off x="7373654" y="2127158"/>
            <a:ext cx="4476" cy="5238"/>
          </a:xfrm>
          <a:custGeom>
            <a:avLst/>
            <a:gdLst/>
            <a:ahLst/>
            <a:cxnLst/>
            <a:rect l="l" t="t" r="r" b="b"/>
            <a:pathLst>
              <a:path w="4476" h="5238">
                <a:moveTo>
                  <a:pt x="4476" y="0"/>
                </a:moveTo>
                <a:lnTo>
                  <a:pt x="2851" y="2187"/>
                </a:lnTo>
                <a:lnTo>
                  <a:pt x="0" y="5238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5" name="object 116"/>
          <p:cNvSpPr/>
          <p:nvPr/>
        </p:nvSpPr>
        <p:spPr>
          <a:xfrm>
            <a:off x="7363923" y="2137426"/>
            <a:ext cx="5030" cy="4700"/>
          </a:xfrm>
          <a:custGeom>
            <a:avLst/>
            <a:gdLst/>
            <a:ahLst/>
            <a:cxnLst/>
            <a:rect l="l" t="t" r="r" b="b"/>
            <a:pathLst>
              <a:path w="5030" h="4700">
                <a:moveTo>
                  <a:pt x="5030" y="0"/>
                </a:moveTo>
                <a:lnTo>
                  <a:pt x="3168" y="1992"/>
                </a:lnTo>
                <a:lnTo>
                  <a:pt x="0" y="470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6" name="object 117"/>
          <p:cNvSpPr/>
          <p:nvPr/>
        </p:nvSpPr>
        <p:spPr>
          <a:xfrm>
            <a:off x="7353151" y="2146604"/>
            <a:ext cx="5534" cy="4113"/>
          </a:xfrm>
          <a:custGeom>
            <a:avLst/>
            <a:gdLst/>
            <a:ahLst/>
            <a:cxnLst/>
            <a:rect l="l" t="t" r="r" b="b"/>
            <a:pathLst>
              <a:path w="5534" h="4113">
                <a:moveTo>
                  <a:pt x="5534" y="0"/>
                </a:moveTo>
                <a:lnTo>
                  <a:pt x="3454" y="1777"/>
                </a:lnTo>
                <a:lnTo>
                  <a:pt x="0" y="4113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7" name="object 118"/>
          <p:cNvSpPr/>
          <p:nvPr/>
        </p:nvSpPr>
        <p:spPr>
          <a:xfrm>
            <a:off x="7341436" y="2154589"/>
            <a:ext cx="5988" cy="3476"/>
          </a:xfrm>
          <a:custGeom>
            <a:avLst/>
            <a:gdLst/>
            <a:ahLst/>
            <a:cxnLst/>
            <a:rect l="l" t="t" r="r" b="b"/>
            <a:pathLst>
              <a:path w="5988" h="3476">
                <a:moveTo>
                  <a:pt x="5988" y="0"/>
                </a:moveTo>
                <a:lnTo>
                  <a:pt x="3709" y="1540"/>
                </a:lnTo>
                <a:lnTo>
                  <a:pt x="0" y="3476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8" name="object 119"/>
          <p:cNvSpPr/>
          <p:nvPr/>
        </p:nvSpPr>
        <p:spPr>
          <a:xfrm>
            <a:off x="7328880" y="2161282"/>
            <a:ext cx="6391" cy="2790"/>
          </a:xfrm>
          <a:custGeom>
            <a:avLst/>
            <a:gdLst/>
            <a:ahLst/>
            <a:cxnLst/>
            <a:rect l="l" t="t" r="r" b="b"/>
            <a:pathLst>
              <a:path w="6391" h="2790">
                <a:moveTo>
                  <a:pt x="6391" y="0"/>
                </a:moveTo>
                <a:lnTo>
                  <a:pt x="3933" y="1282"/>
                </a:lnTo>
                <a:lnTo>
                  <a:pt x="0" y="279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9" name="object 120"/>
          <p:cNvSpPr/>
          <p:nvPr/>
        </p:nvSpPr>
        <p:spPr>
          <a:xfrm>
            <a:off x="7315580" y="2166584"/>
            <a:ext cx="6745" cy="2054"/>
          </a:xfrm>
          <a:custGeom>
            <a:avLst/>
            <a:gdLst/>
            <a:ahLst/>
            <a:cxnLst/>
            <a:rect l="l" t="t" r="r" b="b"/>
            <a:pathLst>
              <a:path w="6745" h="2054">
                <a:moveTo>
                  <a:pt x="6745" y="0"/>
                </a:moveTo>
                <a:lnTo>
                  <a:pt x="4127" y="1003"/>
                </a:lnTo>
                <a:lnTo>
                  <a:pt x="0" y="2054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0" name="object 121"/>
          <p:cNvSpPr/>
          <p:nvPr/>
        </p:nvSpPr>
        <p:spPr>
          <a:xfrm>
            <a:off x="7301639" y="2170394"/>
            <a:ext cx="7049" cy="1269"/>
          </a:xfrm>
          <a:custGeom>
            <a:avLst/>
            <a:gdLst/>
            <a:ahLst/>
            <a:cxnLst/>
            <a:rect l="l" t="t" r="r" b="b"/>
            <a:pathLst>
              <a:path w="7049" h="1269">
                <a:moveTo>
                  <a:pt x="7049" y="0"/>
                </a:moveTo>
                <a:lnTo>
                  <a:pt x="4291" y="702"/>
                </a:lnTo>
                <a:lnTo>
                  <a:pt x="0" y="1269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1" name="object 122"/>
          <p:cNvSpPr/>
          <p:nvPr/>
        </p:nvSpPr>
        <p:spPr>
          <a:xfrm>
            <a:off x="7288048" y="2172611"/>
            <a:ext cx="6408" cy="380"/>
          </a:xfrm>
          <a:custGeom>
            <a:avLst/>
            <a:gdLst/>
            <a:ahLst/>
            <a:cxnLst/>
            <a:rect l="l" t="t" r="r" b="b"/>
            <a:pathLst>
              <a:path w="6408" h="380">
                <a:moveTo>
                  <a:pt x="6408" y="0"/>
                </a:moveTo>
                <a:lnTo>
                  <a:pt x="3530" y="379"/>
                </a:lnTo>
                <a:lnTo>
                  <a:pt x="0" y="38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2" name="object 123"/>
          <p:cNvSpPr/>
          <p:nvPr/>
        </p:nvSpPr>
        <p:spPr>
          <a:xfrm>
            <a:off x="5820641" y="1440396"/>
            <a:ext cx="1584197" cy="7329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3" name="object 124"/>
          <p:cNvSpPr/>
          <p:nvPr/>
        </p:nvSpPr>
        <p:spPr>
          <a:xfrm>
            <a:off x="5820641" y="1440396"/>
            <a:ext cx="1584197" cy="732917"/>
          </a:xfrm>
          <a:custGeom>
            <a:avLst/>
            <a:gdLst/>
            <a:ahLst/>
            <a:cxnLst/>
            <a:rect l="l" t="t" r="r" b="b"/>
            <a:pathLst>
              <a:path w="1584198" h="732917">
                <a:moveTo>
                  <a:pt x="0" y="122174"/>
                </a:moveTo>
                <a:lnTo>
                  <a:pt x="7519" y="79865"/>
                </a:lnTo>
                <a:lnTo>
                  <a:pt x="28291" y="43966"/>
                </a:lnTo>
                <a:lnTo>
                  <a:pt x="59636" y="17181"/>
                </a:lnTo>
                <a:lnTo>
                  <a:pt x="98874" y="2215"/>
                </a:lnTo>
                <a:lnTo>
                  <a:pt x="1462023" y="0"/>
                </a:lnTo>
                <a:lnTo>
                  <a:pt x="1476672" y="870"/>
                </a:lnTo>
                <a:lnTo>
                  <a:pt x="1517144" y="13126"/>
                </a:lnTo>
                <a:lnTo>
                  <a:pt x="1550305" y="37746"/>
                </a:lnTo>
                <a:lnTo>
                  <a:pt x="1573451" y="72026"/>
                </a:lnTo>
                <a:lnTo>
                  <a:pt x="1583877" y="113260"/>
                </a:lnTo>
                <a:lnTo>
                  <a:pt x="1584197" y="610743"/>
                </a:lnTo>
                <a:lnTo>
                  <a:pt x="1583327" y="625391"/>
                </a:lnTo>
                <a:lnTo>
                  <a:pt x="1571071" y="665863"/>
                </a:lnTo>
                <a:lnTo>
                  <a:pt x="1546451" y="699024"/>
                </a:lnTo>
                <a:lnTo>
                  <a:pt x="1512171" y="722170"/>
                </a:lnTo>
                <a:lnTo>
                  <a:pt x="1470937" y="732596"/>
                </a:lnTo>
                <a:lnTo>
                  <a:pt x="122174" y="732917"/>
                </a:lnTo>
                <a:lnTo>
                  <a:pt x="107501" y="732046"/>
                </a:lnTo>
                <a:lnTo>
                  <a:pt x="66997" y="719790"/>
                </a:lnTo>
                <a:lnTo>
                  <a:pt x="33845" y="695170"/>
                </a:lnTo>
                <a:lnTo>
                  <a:pt x="10726" y="660890"/>
                </a:lnTo>
                <a:lnTo>
                  <a:pt x="320" y="619656"/>
                </a:lnTo>
                <a:lnTo>
                  <a:pt x="0" y="122174"/>
                </a:lnTo>
                <a:close/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4" name="object 125"/>
          <p:cNvSpPr/>
          <p:nvPr/>
        </p:nvSpPr>
        <p:spPr>
          <a:xfrm>
            <a:off x="708052" y="1542986"/>
            <a:ext cx="414934" cy="5532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5" name="object 126"/>
          <p:cNvSpPr/>
          <p:nvPr/>
        </p:nvSpPr>
        <p:spPr>
          <a:xfrm>
            <a:off x="8050634" y="1538033"/>
            <a:ext cx="414934" cy="5532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6" name="object 127"/>
          <p:cNvSpPr/>
          <p:nvPr/>
        </p:nvSpPr>
        <p:spPr>
          <a:xfrm>
            <a:off x="1212115" y="1641817"/>
            <a:ext cx="333324" cy="85343"/>
          </a:xfrm>
          <a:custGeom>
            <a:avLst/>
            <a:gdLst/>
            <a:ahLst/>
            <a:cxnLst/>
            <a:rect l="l" t="t" r="r" b="b"/>
            <a:pathLst>
              <a:path w="333324" h="85344">
                <a:moveTo>
                  <a:pt x="0" y="85343"/>
                </a:moveTo>
                <a:lnTo>
                  <a:pt x="333324" y="85343"/>
                </a:lnTo>
                <a:lnTo>
                  <a:pt x="3333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7" name="object 128"/>
          <p:cNvSpPr/>
          <p:nvPr/>
        </p:nvSpPr>
        <p:spPr>
          <a:xfrm>
            <a:off x="1545441" y="1641817"/>
            <a:ext cx="170687" cy="341375"/>
          </a:xfrm>
          <a:custGeom>
            <a:avLst/>
            <a:gdLst/>
            <a:ahLst/>
            <a:cxnLst/>
            <a:rect l="l" t="t" r="r" b="b"/>
            <a:pathLst>
              <a:path w="170687" h="341375">
                <a:moveTo>
                  <a:pt x="0" y="0"/>
                </a:moveTo>
                <a:lnTo>
                  <a:pt x="170687" y="170687"/>
                </a:lnTo>
                <a:lnTo>
                  <a:pt x="0" y="3413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8" name="object 129"/>
          <p:cNvSpPr/>
          <p:nvPr/>
        </p:nvSpPr>
        <p:spPr>
          <a:xfrm>
            <a:off x="1212115" y="1641817"/>
            <a:ext cx="504012" cy="3413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9" name="object 130"/>
          <p:cNvSpPr/>
          <p:nvPr/>
        </p:nvSpPr>
        <p:spPr>
          <a:xfrm>
            <a:off x="1212115" y="1641817"/>
            <a:ext cx="504012" cy="341375"/>
          </a:xfrm>
          <a:custGeom>
            <a:avLst/>
            <a:gdLst/>
            <a:ahLst/>
            <a:cxnLst/>
            <a:rect l="l" t="t" r="r" b="b"/>
            <a:pathLst>
              <a:path w="504012" h="341375">
                <a:moveTo>
                  <a:pt x="0" y="85343"/>
                </a:moveTo>
                <a:lnTo>
                  <a:pt x="333324" y="85343"/>
                </a:lnTo>
                <a:lnTo>
                  <a:pt x="333324" y="0"/>
                </a:lnTo>
                <a:lnTo>
                  <a:pt x="504012" y="170687"/>
                </a:lnTo>
                <a:lnTo>
                  <a:pt x="333324" y="341375"/>
                </a:lnTo>
                <a:lnTo>
                  <a:pt x="333324" y="256031"/>
                </a:lnTo>
                <a:lnTo>
                  <a:pt x="0" y="256031"/>
                </a:lnTo>
                <a:lnTo>
                  <a:pt x="0" y="8534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0" name="object 131"/>
          <p:cNvSpPr/>
          <p:nvPr/>
        </p:nvSpPr>
        <p:spPr>
          <a:xfrm>
            <a:off x="3516353" y="1641817"/>
            <a:ext cx="333375" cy="85343"/>
          </a:xfrm>
          <a:custGeom>
            <a:avLst/>
            <a:gdLst/>
            <a:ahLst/>
            <a:cxnLst/>
            <a:rect l="l" t="t" r="r" b="b"/>
            <a:pathLst>
              <a:path w="333375" h="85344">
                <a:moveTo>
                  <a:pt x="0" y="85343"/>
                </a:moveTo>
                <a:lnTo>
                  <a:pt x="333375" y="85343"/>
                </a:lnTo>
                <a:lnTo>
                  <a:pt x="3333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1" name="object 132"/>
          <p:cNvSpPr/>
          <p:nvPr/>
        </p:nvSpPr>
        <p:spPr>
          <a:xfrm>
            <a:off x="3849728" y="1641817"/>
            <a:ext cx="170687" cy="341375"/>
          </a:xfrm>
          <a:custGeom>
            <a:avLst/>
            <a:gdLst/>
            <a:ahLst/>
            <a:cxnLst/>
            <a:rect l="l" t="t" r="r" b="b"/>
            <a:pathLst>
              <a:path w="170687" h="341375">
                <a:moveTo>
                  <a:pt x="0" y="0"/>
                </a:moveTo>
                <a:lnTo>
                  <a:pt x="170687" y="170687"/>
                </a:lnTo>
                <a:lnTo>
                  <a:pt x="0" y="3413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2" name="object 133"/>
          <p:cNvSpPr/>
          <p:nvPr/>
        </p:nvSpPr>
        <p:spPr>
          <a:xfrm>
            <a:off x="3516353" y="1641817"/>
            <a:ext cx="504063" cy="3413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3" name="object 134"/>
          <p:cNvSpPr/>
          <p:nvPr/>
        </p:nvSpPr>
        <p:spPr>
          <a:xfrm>
            <a:off x="3516353" y="1641817"/>
            <a:ext cx="504063" cy="341375"/>
          </a:xfrm>
          <a:custGeom>
            <a:avLst/>
            <a:gdLst/>
            <a:ahLst/>
            <a:cxnLst/>
            <a:rect l="l" t="t" r="r" b="b"/>
            <a:pathLst>
              <a:path w="504063" h="341375">
                <a:moveTo>
                  <a:pt x="0" y="85343"/>
                </a:moveTo>
                <a:lnTo>
                  <a:pt x="333375" y="85343"/>
                </a:lnTo>
                <a:lnTo>
                  <a:pt x="333375" y="0"/>
                </a:lnTo>
                <a:lnTo>
                  <a:pt x="504063" y="170687"/>
                </a:lnTo>
                <a:lnTo>
                  <a:pt x="333375" y="341375"/>
                </a:lnTo>
                <a:lnTo>
                  <a:pt x="333375" y="256031"/>
                </a:lnTo>
                <a:lnTo>
                  <a:pt x="0" y="256031"/>
                </a:lnTo>
                <a:lnTo>
                  <a:pt x="0" y="8534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4" name="object 135"/>
          <p:cNvSpPr/>
          <p:nvPr/>
        </p:nvSpPr>
        <p:spPr>
          <a:xfrm>
            <a:off x="5172560" y="1641817"/>
            <a:ext cx="333375" cy="85343"/>
          </a:xfrm>
          <a:custGeom>
            <a:avLst/>
            <a:gdLst/>
            <a:ahLst/>
            <a:cxnLst/>
            <a:rect l="l" t="t" r="r" b="b"/>
            <a:pathLst>
              <a:path w="333375" h="85344">
                <a:moveTo>
                  <a:pt x="0" y="85343"/>
                </a:moveTo>
                <a:lnTo>
                  <a:pt x="333375" y="85343"/>
                </a:lnTo>
                <a:lnTo>
                  <a:pt x="3333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5" name="object 136"/>
          <p:cNvSpPr/>
          <p:nvPr/>
        </p:nvSpPr>
        <p:spPr>
          <a:xfrm>
            <a:off x="5505934" y="1641817"/>
            <a:ext cx="170688" cy="341375"/>
          </a:xfrm>
          <a:custGeom>
            <a:avLst/>
            <a:gdLst/>
            <a:ahLst/>
            <a:cxnLst/>
            <a:rect l="l" t="t" r="r" b="b"/>
            <a:pathLst>
              <a:path w="170688" h="341375">
                <a:moveTo>
                  <a:pt x="0" y="0"/>
                </a:moveTo>
                <a:lnTo>
                  <a:pt x="170688" y="170687"/>
                </a:lnTo>
                <a:lnTo>
                  <a:pt x="0" y="3413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6" name="object 137"/>
          <p:cNvSpPr/>
          <p:nvPr/>
        </p:nvSpPr>
        <p:spPr>
          <a:xfrm>
            <a:off x="5172560" y="1641817"/>
            <a:ext cx="504063" cy="3413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7" name="object 138"/>
          <p:cNvSpPr/>
          <p:nvPr/>
        </p:nvSpPr>
        <p:spPr>
          <a:xfrm>
            <a:off x="5172560" y="1641817"/>
            <a:ext cx="504063" cy="341375"/>
          </a:xfrm>
          <a:custGeom>
            <a:avLst/>
            <a:gdLst/>
            <a:ahLst/>
            <a:cxnLst/>
            <a:rect l="l" t="t" r="r" b="b"/>
            <a:pathLst>
              <a:path w="504063" h="341375">
                <a:moveTo>
                  <a:pt x="0" y="85343"/>
                </a:moveTo>
                <a:lnTo>
                  <a:pt x="333375" y="85343"/>
                </a:lnTo>
                <a:lnTo>
                  <a:pt x="333375" y="0"/>
                </a:lnTo>
                <a:lnTo>
                  <a:pt x="504063" y="170687"/>
                </a:lnTo>
                <a:lnTo>
                  <a:pt x="333375" y="341375"/>
                </a:lnTo>
                <a:lnTo>
                  <a:pt x="333375" y="256031"/>
                </a:lnTo>
                <a:lnTo>
                  <a:pt x="0" y="256031"/>
                </a:lnTo>
                <a:lnTo>
                  <a:pt x="0" y="8534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8" name="object 139"/>
          <p:cNvSpPr/>
          <p:nvPr/>
        </p:nvSpPr>
        <p:spPr>
          <a:xfrm>
            <a:off x="7489802" y="1641817"/>
            <a:ext cx="333375" cy="85343"/>
          </a:xfrm>
          <a:custGeom>
            <a:avLst/>
            <a:gdLst/>
            <a:ahLst/>
            <a:cxnLst/>
            <a:rect l="l" t="t" r="r" b="b"/>
            <a:pathLst>
              <a:path w="333375" h="85344">
                <a:moveTo>
                  <a:pt x="0" y="85343"/>
                </a:moveTo>
                <a:lnTo>
                  <a:pt x="333375" y="85343"/>
                </a:lnTo>
                <a:lnTo>
                  <a:pt x="3333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9" name="object 140"/>
          <p:cNvSpPr/>
          <p:nvPr/>
        </p:nvSpPr>
        <p:spPr>
          <a:xfrm>
            <a:off x="7823177" y="1641817"/>
            <a:ext cx="170687" cy="341375"/>
          </a:xfrm>
          <a:custGeom>
            <a:avLst/>
            <a:gdLst/>
            <a:ahLst/>
            <a:cxnLst/>
            <a:rect l="l" t="t" r="r" b="b"/>
            <a:pathLst>
              <a:path w="170687" h="341375">
                <a:moveTo>
                  <a:pt x="0" y="0"/>
                </a:moveTo>
                <a:lnTo>
                  <a:pt x="170687" y="170687"/>
                </a:lnTo>
                <a:lnTo>
                  <a:pt x="0" y="3413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0" name="object 141"/>
          <p:cNvSpPr/>
          <p:nvPr/>
        </p:nvSpPr>
        <p:spPr>
          <a:xfrm>
            <a:off x="7489801" y="1641817"/>
            <a:ext cx="504062" cy="3413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1" name="object 142"/>
          <p:cNvSpPr/>
          <p:nvPr/>
        </p:nvSpPr>
        <p:spPr>
          <a:xfrm>
            <a:off x="7489801" y="1641817"/>
            <a:ext cx="504062" cy="341375"/>
          </a:xfrm>
          <a:custGeom>
            <a:avLst/>
            <a:gdLst/>
            <a:ahLst/>
            <a:cxnLst/>
            <a:rect l="l" t="t" r="r" b="b"/>
            <a:pathLst>
              <a:path w="504062" h="341375">
                <a:moveTo>
                  <a:pt x="0" y="85343"/>
                </a:moveTo>
                <a:lnTo>
                  <a:pt x="333375" y="85343"/>
                </a:lnTo>
                <a:lnTo>
                  <a:pt x="333375" y="0"/>
                </a:lnTo>
                <a:lnTo>
                  <a:pt x="504062" y="170687"/>
                </a:lnTo>
                <a:lnTo>
                  <a:pt x="333375" y="341375"/>
                </a:lnTo>
                <a:lnTo>
                  <a:pt x="333375" y="256031"/>
                </a:lnTo>
                <a:lnTo>
                  <a:pt x="0" y="256031"/>
                </a:lnTo>
                <a:lnTo>
                  <a:pt x="0" y="8534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2" name="object 143"/>
          <p:cNvSpPr/>
          <p:nvPr/>
        </p:nvSpPr>
        <p:spPr>
          <a:xfrm>
            <a:off x="4205583" y="1422095"/>
            <a:ext cx="751217" cy="75121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3" name="object 144"/>
          <p:cNvSpPr/>
          <p:nvPr/>
        </p:nvSpPr>
        <p:spPr>
          <a:xfrm>
            <a:off x="1574395" y="2719843"/>
            <a:ext cx="468884" cy="132638"/>
          </a:xfrm>
          <a:custGeom>
            <a:avLst/>
            <a:gdLst/>
            <a:ahLst/>
            <a:cxnLst/>
            <a:rect l="l" t="t" r="r" b="b"/>
            <a:pathLst>
              <a:path w="468884" h="132638">
                <a:moveTo>
                  <a:pt x="387608" y="81006"/>
                </a:moveTo>
                <a:lnTo>
                  <a:pt x="340359" y="107772"/>
                </a:lnTo>
                <a:lnTo>
                  <a:pt x="337947" y="116484"/>
                </a:lnTo>
                <a:lnTo>
                  <a:pt x="341757" y="123355"/>
                </a:lnTo>
                <a:lnTo>
                  <a:pt x="345694" y="130225"/>
                </a:lnTo>
                <a:lnTo>
                  <a:pt x="354330" y="132638"/>
                </a:lnTo>
                <a:lnTo>
                  <a:pt x="444332" y="81673"/>
                </a:lnTo>
                <a:lnTo>
                  <a:pt x="440435" y="81673"/>
                </a:lnTo>
                <a:lnTo>
                  <a:pt x="387608" y="81006"/>
                </a:lnTo>
                <a:close/>
              </a:path>
              <a:path w="468884" h="132638">
                <a:moveTo>
                  <a:pt x="412233" y="67057"/>
                </a:moveTo>
                <a:lnTo>
                  <a:pt x="387608" y="81006"/>
                </a:lnTo>
                <a:lnTo>
                  <a:pt x="440435" y="81673"/>
                </a:lnTo>
                <a:lnTo>
                  <a:pt x="440454" y="79641"/>
                </a:lnTo>
                <a:lnTo>
                  <a:pt x="433197" y="79641"/>
                </a:lnTo>
                <a:lnTo>
                  <a:pt x="412233" y="67057"/>
                </a:lnTo>
                <a:close/>
              </a:path>
              <a:path w="468884" h="132638">
                <a:moveTo>
                  <a:pt x="356108" y="0"/>
                </a:moveTo>
                <a:lnTo>
                  <a:pt x="347345" y="2184"/>
                </a:lnTo>
                <a:lnTo>
                  <a:pt x="339216" y="15722"/>
                </a:lnTo>
                <a:lnTo>
                  <a:pt x="341376" y="24498"/>
                </a:lnTo>
                <a:lnTo>
                  <a:pt x="387888" y="52443"/>
                </a:lnTo>
                <a:lnTo>
                  <a:pt x="440690" y="53111"/>
                </a:lnTo>
                <a:lnTo>
                  <a:pt x="440435" y="81673"/>
                </a:lnTo>
                <a:lnTo>
                  <a:pt x="444332" y="81673"/>
                </a:lnTo>
                <a:lnTo>
                  <a:pt x="468884" y="67754"/>
                </a:lnTo>
                <a:lnTo>
                  <a:pt x="356108" y="0"/>
                </a:lnTo>
                <a:close/>
              </a:path>
              <a:path w="468884" h="132638">
                <a:moveTo>
                  <a:pt x="254" y="47536"/>
                </a:moveTo>
                <a:lnTo>
                  <a:pt x="0" y="76111"/>
                </a:lnTo>
                <a:lnTo>
                  <a:pt x="387608" y="81006"/>
                </a:lnTo>
                <a:lnTo>
                  <a:pt x="412233" y="67057"/>
                </a:lnTo>
                <a:lnTo>
                  <a:pt x="387888" y="52443"/>
                </a:lnTo>
                <a:lnTo>
                  <a:pt x="254" y="47536"/>
                </a:lnTo>
                <a:close/>
              </a:path>
              <a:path w="468884" h="132638">
                <a:moveTo>
                  <a:pt x="433578" y="54965"/>
                </a:moveTo>
                <a:lnTo>
                  <a:pt x="412233" y="67057"/>
                </a:lnTo>
                <a:lnTo>
                  <a:pt x="433197" y="79641"/>
                </a:lnTo>
                <a:lnTo>
                  <a:pt x="433578" y="54965"/>
                </a:lnTo>
                <a:close/>
              </a:path>
              <a:path w="468884" h="132638">
                <a:moveTo>
                  <a:pt x="440673" y="54965"/>
                </a:moveTo>
                <a:lnTo>
                  <a:pt x="433578" y="54965"/>
                </a:lnTo>
                <a:lnTo>
                  <a:pt x="433197" y="79641"/>
                </a:lnTo>
                <a:lnTo>
                  <a:pt x="440454" y="79641"/>
                </a:lnTo>
                <a:lnTo>
                  <a:pt x="440673" y="54965"/>
                </a:lnTo>
                <a:close/>
              </a:path>
              <a:path w="468884" h="132638">
                <a:moveTo>
                  <a:pt x="387888" y="52443"/>
                </a:moveTo>
                <a:lnTo>
                  <a:pt x="412233" y="67057"/>
                </a:lnTo>
                <a:lnTo>
                  <a:pt x="433578" y="54965"/>
                </a:lnTo>
                <a:lnTo>
                  <a:pt x="440673" y="54965"/>
                </a:lnTo>
                <a:lnTo>
                  <a:pt x="440690" y="53111"/>
                </a:lnTo>
                <a:lnTo>
                  <a:pt x="387888" y="52443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4" name="object 147"/>
          <p:cNvSpPr txBox="1"/>
          <p:nvPr/>
        </p:nvSpPr>
        <p:spPr>
          <a:xfrm>
            <a:off x="2199872" y="1677632"/>
            <a:ext cx="1012163" cy="2987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000" b="1" dirty="0">
                <a:solidFill>
                  <a:prstClr val="black"/>
                </a:solidFill>
                <a:latin typeface="Arial"/>
                <a:cs typeface="Arial"/>
              </a:rPr>
              <a:t>E(</a:t>
            </a:r>
            <a:r>
              <a:rPr sz="2000" b="1" spc="5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r>
              <a:rPr sz="2000" b="1" dirty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sz="2000" b="1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prstClr val="black"/>
                </a:solidFill>
                <a:latin typeface="Arial"/>
                <a:cs typeface="Arial"/>
              </a:rPr>
              <a:t>k’)</a:t>
            </a:r>
          </a:p>
        </p:txBody>
      </p:sp>
      <p:sp>
        <p:nvSpPr>
          <p:cNvPr id="145" name="object 148"/>
          <p:cNvSpPr txBox="1"/>
          <p:nvPr/>
        </p:nvSpPr>
        <p:spPr>
          <a:xfrm>
            <a:off x="6156176" y="1664804"/>
            <a:ext cx="1137004" cy="2987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000" b="1" dirty="0">
                <a:solidFill>
                  <a:prstClr val="black"/>
                </a:solidFill>
                <a:latin typeface="Arial"/>
                <a:cs typeface="Arial"/>
              </a:rPr>
              <a:t>D(</a:t>
            </a:r>
            <a:r>
              <a:rPr sz="2000" b="1" spc="-10" dirty="0">
                <a:solidFill>
                  <a:prstClr val="black"/>
                </a:solidFill>
                <a:latin typeface="Arial"/>
                <a:cs typeface="Arial"/>
              </a:rPr>
              <a:t>C</a:t>
            </a:r>
            <a:r>
              <a:rPr sz="2000" b="1" spc="-190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2000" b="1" dirty="0">
                <a:solidFill>
                  <a:prstClr val="black"/>
                </a:solidFill>
                <a:latin typeface="Arial"/>
                <a:cs typeface="Arial"/>
              </a:rPr>
              <a:t>, k</a:t>
            </a:r>
            <a:r>
              <a:rPr sz="2000" b="1" spc="-10" dirty="0">
                <a:solidFill>
                  <a:prstClr val="black"/>
                </a:solidFill>
                <a:latin typeface="Arial"/>
                <a:cs typeface="Arial"/>
              </a:rPr>
              <a:t>’</a:t>
            </a:r>
            <a:r>
              <a:rPr sz="2000" b="1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sz="2000" b="1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6" name="object 149"/>
          <p:cNvSpPr txBox="1"/>
          <p:nvPr/>
        </p:nvSpPr>
        <p:spPr>
          <a:xfrm>
            <a:off x="786818" y="2129624"/>
            <a:ext cx="21590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it-IT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7" name="object 150"/>
          <p:cNvSpPr txBox="1"/>
          <p:nvPr/>
        </p:nvSpPr>
        <p:spPr>
          <a:xfrm>
            <a:off x="4425546" y="2227160"/>
            <a:ext cx="32956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pc="-10" dirty="0">
                <a:solidFill>
                  <a:prstClr val="black"/>
                </a:solidFill>
                <a:latin typeface="Arial"/>
                <a:cs typeface="Arial"/>
              </a:rPr>
              <a:t>CT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8" name="object 151"/>
          <p:cNvSpPr txBox="1"/>
          <p:nvPr/>
        </p:nvSpPr>
        <p:spPr>
          <a:xfrm>
            <a:off x="8153250" y="2124798"/>
            <a:ext cx="21653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it-IT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9" name="object 153"/>
          <p:cNvSpPr/>
          <p:nvPr/>
        </p:nvSpPr>
        <p:spPr>
          <a:xfrm>
            <a:off x="2043281" y="2525293"/>
            <a:ext cx="1124077" cy="52459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0" name="object 154"/>
          <p:cNvSpPr/>
          <p:nvPr/>
        </p:nvSpPr>
        <p:spPr>
          <a:xfrm>
            <a:off x="2043280" y="2603867"/>
            <a:ext cx="694" cy="8406"/>
          </a:xfrm>
          <a:custGeom>
            <a:avLst/>
            <a:gdLst/>
            <a:ahLst/>
            <a:cxnLst/>
            <a:rect l="l" t="t" r="r" b="b"/>
            <a:pathLst>
              <a:path w="694" h="8406">
                <a:moveTo>
                  <a:pt x="0" y="8406"/>
                </a:moveTo>
                <a:lnTo>
                  <a:pt x="694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1" name="object 155"/>
          <p:cNvSpPr/>
          <p:nvPr/>
        </p:nvSpPr>
        <p:spPr>
          <a:xfrm>
            <a:off x="2044342" y="2592441"/>
            <a:ext cx="1470" cy="6969"/>
          </a:xfrm>
          <a:custGeom>
            <a:avLst/>
            <a:gdLst/>
            <a:ahLst/>
            <a:cxnLst/>
            <a:rect l="l" t="t" r="r" b="b"/>
            <a:pathLst>
              <a:path w="1470" h="6969">
                <a:moveTo>
                  <a:pt x="0" y="6969"/>
                </a:moveTo>
                <a:lnTo>
                  <a:pt x="140" y="5271"/>
                </a:lnTo>
                <a:lnTo>
                  <a:pt x="147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2" name="object 156"/>
          <p:cNvSpPr/>
          <p:nvPr/>
        </p:nvSpPr>
        <p:spPr>
          <a:xfrm>
            <a:off x="2047557" y="2579043"/>
            <a:ext cx="2522" cy="6488"/>
          </a:xfrm>
          <a:custGeom>
            <a:avLst/>
            <a:gdLst/>
            <a:ahLst/>
            <a:cxnLst/>
            <a:rect l="l" t="t" r="r" b="b"/>
            <a:pathLst>
              <a:path w="2522" h="6488">
                <a:moveTo>
                  <a:pt x="0" y="6488"/>
                </a:moveTo>
                <a:lnTo>
                  <a:pt x="406" y="4878"/>
                </a:lnTo>
                <a:lnTo>
                  <a:pt x="2522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3" name="object 157"/>
          <p:cNvSpPr/>
          <p:nvPr/>
        </p:nvSpPr>
        <p:spPr>
          <a:xfrm>
            <a:off x="2052875" y="2566673"/>
            <a:ext cx="3479" cy="5929"/>
          </a:xfrm>
          <a:custGeom>
            <a:avLst/>
            <a:gdLst/>
            <a:ahLst/>
            <a:cxnLst/>
            <a:rect l="l" t="t" r="r" b="b"/>
            <a:pathLst>
              <a:path w="3479" h="5929">
                <a:moveTo>
                  <a:pt x="0" y="5929"/>
                </a:moveTo>
                <a:lnTo>
                  <a:pt x="653" y="4424"/>
                </a:lnTo>
                <a:lnTo>
                  <a:pt x="3479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4" name="object 158"/>
          <p:cNvSpPr/>
          <p:nvPr/>
        </p:nvSpPr>
        <p:spPr>
          <a:xfrm>
            <a:off x="2060098" y="2555528"/>
            <a:ext cx="4344" cy="5283"/>
          </a:xfrm>
          <a:custGeom>
            <a:avLst/>
            <a:gdLst/>
            <a:ahLst/>
            <a:cxnLst/>
            <a:rect l="l" t="t" r="r" b="b"/>
            <a:pathLst>
              <a:path w="4344" h="5283">
                <a:moveTo>
                  <a:pt x="0" y="5283"/>
                </a:moveTo>
                <a:lnTo>
                  <a:pt x="881" y="3904"/>
                </a:lnTo>
                <a:lnTo>
                  <a:pt x="4344" y="0"/>
                </a:lnTo>
              </a:path>
            </a:pathLst>
          </a:custGeom>
          <a:ln w="9524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5" name="object 159"/>
          <p:cNvSpPr/>
          <p:nvPr/>
        </p:nvSpPr>
        <p:spPr>
          <a:xfrm>
            <a:off x="2069035" y="2545807"/>
            <a:ext cx="5116" cy="4542"/>
          </a:xfrm>
          <a:custGeom>
            <a:avLst/>
            <a:gdLst/>
            <a:ahLst/>
            <a:cxnLst/>
            <a:rect l="l" t="t" r="r" b="b"/>
            <a:pathLst>
              <a:path w="5116" h="4542">
                <a:moveTo>
                  <a:pt x="0" y="4542"/>
                </a:moveTo>
                <a:lnTo>
                  <a:pt x="1090" y="3313"/>
                </a:lnTo>
                <a:lnTo>
                  <a:pt x="5116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6" name="object 160"/>
          <p:cNvSpPr/>
          <p:nvPr/>
        </p:nvSpPr>
        <p:spPr>
          <a:xfrm>
            <a:off x="2079494" y="2537707"/>
            <a:ext cx="5791" cy="3703"/>
          </a:xfrm>
          <a:custGeom>
            <a:avLst/>
            <a:gdLst/>
            <a:ahLst/>
            <a:cxnLst/>
            <a:rect l="l" t="t" r="r" b="b"/>
            <a:pathLst>
              <a:path w="5791" h="3703">
                <a:moveTo>
                  <a:pt x="0" y="3703"/>
                </a:moveTo>
                <a:lnTo>
                  <a:pt x="1280" y="2649"/>
                </a:lnTo>
                <a:lnTo>
                  <a:pt x="5791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7" name="object 161"/>
          <p:cNvSpPr/>
          <p:nvPr/>
        </p:nvSpPr>
        <p:spPr>
          <a:xfrm>
            <a:off x="2091280" y="2531421"/>
            <a:ext cx="6367" cy="2765"/>
          </a:xfrm>
          <a:custGeom>
            <a:avLst/>
            <a:gdLst/>
            <a:ahLst/>
            <a:cxnLst/>
            <a:rect l="l" t="t" r="r" b="b"/>
            <a:pathLst>
              <a:path w="6367" h="2765">
                <a:moveTo>
                  <a:pt x="0" y="2765"/>
                </a:moveTo>
                <a:lnTo>
                  <a:pt x="1447" y="1914"/>
                </a:lnTo>
                <a:lnTo>
                  <a:pt x="6367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8" name="object 162"/>
          <p:cNvSpPr/>
          <p:nvPr/>
        </p:nvSpPr>
        <p:spPr>
          <a:xfrm>
            <a:off x="2104202" y="2527140"/>
            <a:ext cx="6843" cy="1729"/>
          </a:xfrm>
          <a:custGeom>
            <a:avLst/>
            <a:gdLst/>
            <a:ahLst/>
            <a:cxnLst/>
            <a:rect l="l" t="t" r="r" b="b"/>
            <a:pathLst>
              <a:path w="6843" h="1729">
                <a:moveTo>
                  <a:pt x="0" y="1729"/>
                </a:moveTo>
                <a:lnTo>
                  <a:pt x="1590" y="1110"/>
                </a:lnTo>
                <a:lnTo>
                  <a:pt x="6843" y="0"/>
                </a:lnTo>
              </a:path>
            </a:pathLst>
          </a:custGeom>
          <a:ln w="9524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9" name="object 163"/>
          <p:cNvSpPr/>
          <p:nvPr/>
        </p:nvSpPr>
        <p:spPr>
          <a:xfrm>
            <a:off x="2118067" y="2525294"/>
            <a:ext cx="4389" cy="363"/>
          </a:xfrm>
          <a:custGeom>
            <a:avLst/>
            <a:gdLst/>
            <a:ahLst/>
            <a:cxnLst/>
            <a:rect l="l" t="t" r="r" b="b"/>
            <a:pathLst>
              <a:path w="4389" h="363">
                <a:moveTo>
                  <a:pt x="0" y="363"/>
                </a:moveTo>
                <a:lnTo>
                  <a:pt x="1709" y="1"/>
                </a:lnTo>
                <a:lnTo>
                  <a:pt x="4389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0" name="object 164"/>
          <p:cNvSpPr/>
          <p:nvPr/>
        </p:nvSpPr>
        <p:spPr>
          <a:xfrm>
            <a:off x="2122469" y="3050240"/>
            <a:ext cx="478628" cy="0"/>
          </a:xfrm>
          <a:custGeom>
            <a:avLst/>
            <a:gdLst/>
            <a:ahLst/>
            <a:cxnLst/>
            <a:rect l="l" t="t" r="r" b="b"/>
            <a:pathLst>
              <a:path w="478628">
                <a:moveTo>
                  <a:pt x="0" y="0"/>
                </a:moveTo>
                <a:lnTo>
                  <a:pt x="478628" y="0"/>
                </a:lnTo>
              </a:path>
            </a:pathLst>
          </a:custGeom>
          <a:ln w="317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1" name="object 165"/>
          <p:cNvSpPr/>
          <p:nvPr/>
        </p:nvSpPr>
        <p:spPr>
          <a:xfrm>
            <a:off x="2111050" y="3048045"/>
            <a:ext cx="7021" cy="1482"/>
          </a:xfrm>
          <a:custGeom>
            <a:avLst/>
            <a:gdLst/>
            <a:ahLst/>
            <a:cxnLst/>
            <a:rect l="l" t="t" r="r" b="b"/>
            <a:pathLst>
              <a:path w="7021" h="1482">
                <a:moveTo>
                  <a:pt x="7021" y="1482"/>
                </a:moveTo>
                <a:lnTo>
                  <a:pt x="5308" y="1341"/>
                </a:lnTo>
                <a:lnTo>
                  <a:pt x="0" y="0"/>
                </a:lnTo>
              </a:path>
            </a:pathLst>
          </a:custGeom>
          <a:ln w="9524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2" name="object 166"/>
          <p:cNvSpPr/>
          <p:nvPr/>
        </p:nvSpPr>
        <p:spPr>
          <a:xfrm>
            <a:off x="2097653" y="3043766"/>
            <a:ext cx="6550" cy="2548"/>
          </a:xfrm>
          <a:custGeom>
            <a:avLst/>
            <a:gdLst/>
            <a:ahLst/>
            <a:cxnLst/>
            <a:rect l="l" t="t" r="r" b="b"/>
            <a:pathLst>
              <a:path w="6550" h="2548">
                <a:moveTo>
                  <a:pt x="6550" y="2548"/>
                </a:moveTo>
                <a:lnTo>
                  <a:pt x="4921" y="2137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3" name="object 167"/>
          <p:cNvSpPr/>
          <p:nvPr/>
        </p:nvSpPr>
        <p:spPr>
          <a:xfrm>
            <a:off x="2085297" y="3037486"/>
            <a:ext cx="5983" cy="3513"/>
          </a:xfrm>
          <a:custGeom>
            <a:avLst/>
            <a:gdLst/>
            <a:ahLst/>
            <a:cxnLst/>
            <a:rect l="l" t="t" r="r" b="b"/>
            <a:pathLst>
              <a:path w="5983" h="3513">
                <a:moveTo>
                  <a:pt x="5983" y="3513"/>
                </a:moveTo>
                <a:lnTo>
                  <a:pt x="4460" y="2852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4" name="object 168"/>
          <p:cNvSpPr/>
          <p:nvPr/>
        </p:nvSpPr>
        <p:spPr>
          <a:xfrm>
            <a:off x="2074170" y="3029394"/>
            <a:ext cx="5320" cy="4378"/>
          </a:xfrm>
          <a:custGeom>
            <a:avLst/>
            <a:gdLst/>
            <a:ahLst/>
            <a:cxnLst/>
            <a:rect l="l" t="t" r="r" b="b"/>
            <a:pathLst>
              <a:path w="5320" h="4378">
                <a:moveTo>
                  <a:pt x="5320" y="4378"/>
                </a:moveTo>
                <a:lnTo>
                  <a:pt x="3927" y="3487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5" name="object 169"/>
          <p:cNvSpPr/>
          <p:nvPr/>
        </p:nvSpPr>
        <p:spPr>
          <a:xfrm>
            <a:off x="2064467" y="3019687"/>
            <a:ext cx="4562" cy="5142"/>
          </a:xfrm>
          <a:custGeom>
            <a:avLst/>
            <a:gdLst/>
            <a:ahLst/>
            <a:cxnLst/>
            <a:rect l="l" t="t" r="r" b="b"/>
            <a:pathLst>
              <a:path w="4562" h="5142">
                <a:moveTo>
                  <a:pt x="4562" y="5142"/>
                </a:moveTo>
                <a:lnTo>
                  <a:pt x="3324" y="4042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6" name="object 170"/>
          <p:cNvSpPr/>
          <p:nvPr/>
        </p:nvSpPr>
        <p:spPr>
          <a:xfrm>
            <a:off x="2056381" y="3008556"/>
            <a:ext cx="3711" cy="5808"/>
          </a:xfrm>
          <a:custGeom>
            <a:avLst/>
            <a:gdLst/>
            <a:ahLst/>
            <a:cxnLst/>
            <a:rect l="l" t="t" r="r" b="b"/>
            <a:pathLst>
              <a:path w="3711" h="5808">
                <a:moveTo>
                  <a:pt x="3711" y="5808"/>
                </a:moveTo>
                <a:lnTo>
                  <a:pt x="2652" y="4520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7" name="object 171"/>
          <p:cNvSpPr/>
          <p:nvPr/>
        </p:nvSpPr>
        <p:spPr>
          <a:xfrm>
            <a:off x="2050100" y="2996194"/>
            <a:ext cx="2766" cy="6376"/>
          </a:xfrm>
          <a:custGeom>
            <a:avLst/>
            <a:gdLst/>
            <a:ahLst/>
            <a:cxnLst/>
            <a:rect l="l" t="t" r="r" b="b"/>
            <a:pathLst>
              <a:path w="2766" h="6376">
                <a:moveTo>
                  <a:pt x="2766" y="6376"/>
                </a:moveTo>
                <a:lnTo>
                  <a:pt x="1913" y="4923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8" name="object 172"/>
          <p:cNvSpPr/>
          <p:nvPr/>
        </p:nvSpPr>
        <p:spPr>
          <a:xfrm>
            <a:off x="2045824" y="2982792"/>
            <a:ext cx="1728" cy="6848"/>
          </a:xfrm>
          <a:custGeom>
            <a:avLst/>
            <a:gdLst/>
            <a:ahLst/>
            <a:cxnLst/>
            <a:rect l="l" t="t" r="r" b="b"/>
            <a:pathLst>
              <a:path w="1728" h="6848">
                <a:moveTo>
                  <a:pt x="1728" y="6848"/>
                </a:moveTo>
                <a:lnTo>
                  <a:pt x="1108" y="5252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9" name="object 173"/>
          <p:cNvSpPr/>
          <p:nvPr/>
        </p:nvSpPr>
        <p:spPr>
          <a:xfrm>
            <a:off x="2043975" y="2971327"/>
            <a:ext cx="367" cy="4441"/>
          </a:xfrm>
          <a:custGeom>
            <a:avLst/>
            <a:gdLst/>
            <a:ahLst/>
            <a:cxnLst/>
            <a:rect l="l" t="t" r="r" b="b"/>
            <a:pathLst>
              <a:path w="367" h="4441">
                <a:moveTo>
                  <a:pt x="367" y="4441"/>
                </a:moveTo>
                <a:lnTo>
                  <a:pt x="5" y="2726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0" name="object 174"/>
          <p:cNvSpPr/>
          <p:nvPr/>
        </p:nvSpPr>
        <p:spPr>
          <a:xfrm>
            <a:off x="2043281" y="2612274"/>
            <a:ext cx="339" cy="175320"/>
          </a:xfrm>
          <a:custGeom>
            <a:avLst/>
            <a:gdLst/>
            <a:ahLst/>
            <a:cxnLst/>
            <a:rect l="l" t="t" r="r" b="b"/>
            <a:pathLst>
              <a:path w="339" h="175320">
                <a:moveTo>
                  <a:pt x="339" y="175320"/>
                </a:move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1" name="object 175"/>
          <p:cNvSpPr/>
          <p:nvPr/>
        </p:nvSpPr>
        <p:spPr>
          <a:xfrm>
            <a:off x="2609538" y="2524943"/>
            <a:ext cx="478628" cy="0"/>
          </a:xfrm>
          <a:custGeom>
            <a:avLst/>
            <a:gdLst/>
            <a:ahLst/>
            <a:cxnLst/>
            <a:rect l="l" t="t" r="r" b="b"/>
            <a:pathLst>
              <a:path w="478628">
                <a:moveTo>
                  <a:pt x="3818" y="0"/>
                </a:moveTo>
                <a:lnTo>
                  <a:pt x="482446" y="0"/>
                </a:lnTo>
              </a:path>
            </a:pathLst>
          </a:custGeom>
          <a:ln w="317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2" name="object 176"/>
          <p:cNvSpPr/>
          <p:nvPr/>
        </p:nvSpPr>
        <p:spPr>
          <a:xfrm>
            <a:off x="3092566" y="2525655"/>
            <a:ext cx="7020" cy="1482"/>
          </a:xfrm>
          <a:custGeom>
            <a:avLst/>
            <a:gdLst/>
            <a:ahLst/>
            <a:cxnLst/>
            <a:rect l="l" t="t" r="r" b="b"/>
            <a:pathLst>
              <a:path w="7020" h="1482">
                <a:moveTo>
                  <a:pt x="0" y="0"/>
                </a:moveTo>
                <a:lnTo>
                  <a:pt x="1712" y="141"/>
                </a:lnTo>
                <a:lnTo>
                  <a:pt x="7020" y="1482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3" name="object 177"/>
          <p:cNvSpPr/>
          <p:nvPr/>
        </p:nvSpPr>
        <p:spPr>
          <a:xfrm>
            <a:off x="3106432" y="2528869"/>
            <a:ext cx="6546" cy="2547"/>
          </a:xfrm>
          <a:custGeom>
            <a:avLst/>
            <a:gdLst/>
            <a:ahLst/>
            <a:cxnLst/>
            <a:rect l="l" t="t" r="r" b="b"/>
            <a:pathLst>
              <a:path w="6546" h="2547">
                <a:moveTo>
                  <a:pt x="0" y="0"/>
                </a:moveTo>
                <a:lnTo>
                  <a:pt x="1627" y="411"/>
                </a:lnTo>
                <a:lnTo>
                  <a:pt x="6546" y="2547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4" name="object 178"/>
          <p:cNvSpPr/>
          <p:nvPr/>
        </p:nvSpPr>
        <p:spPr>
          <a:xfrm>
            <a:off x="3119358" y="2534185"/>
            <a:ext cx="5971" cy="3506"/>
          </a:xfrm>
          <a:custGeom>
            <a:avLst/>
            <a:gdLst/>
            <a:ahLst/>
            <a:cxnLst/>
            <a:rect l="l" t="t" r="r" b="b"/>
            <a:pathLst>
              <a:path w="5971" h="3506">
                <a:moveTo>
                  <a:pt x="0" y="0"/>
                </a:moveTo>
                <a:lnTo>
                  <a:pt x="1519" y="659"/>
                </a:lnTo>
                <a:lnTo>
                  <a:pt x="5971" y="3506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5" name="object 179"/>
          <p:cNvSpPr/>
          <p:nvPr/>
        </p:nvSpPr>
        <p:spPr>
          <a:xfrm>
            <a:off x="3131148" y="2541414"/>
            <a:ext cx="5298" cy="4359"/>
          </a:xfrm>
          <a:custGeom>
            <a:avLst/>
            <a:gdLst/>
            <a:ahLst/>
            <a:cxnLst/>
            <a:rect l="l" t="t" r="r" b="b"/>
            <a:pathLst>
              <a:path w="5298" h="4359">
                <a:moveTo>
                  <a:pt x="0" y="0"/>
                </a:moveTo>
                <a:lnTo>
                  <a:pt x="1386" y="886"/>
                </a:lnTo>
                <a:lnTo>
                  <a:pt x="5298" y="4359"/>
                </a:lnTo>
              </a:path>
            </a:pathLst>
          </a:custGeom>
          <a:ln w="9524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6" name="object 180"/>
          <p:cNvSpPr/>
          <p:nvPr/>
        </p:nvSpPr>
        <p:spPr>
          <a:xfrm>
            <a:off x="3141611" y="2550359"/>
            <a:ext cx="4532" cy="5108"/>
          </a:xfrm>
          <a:custGeom>
            <a:avLst/>
            <a:gdLst/>
            <a:ahLst/>
            <a:cxnLst/>
            <a:rect l="l" t="t" r="r" b="b"/>
            <a:pathLst>
              <a:path w="4532" h="5108">
                <a:moveTo>
                  <a:pt x="0" y="0"/>
                </a:moveTo>
                <a:lnTo>
                  <a:pt x="1230" y="1092"/>
                </a:lnTo>
                <a:lnTo>
                  <a:pt x="4532" y="5108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7" name="object 181"/>
          <p:cNvSpPr/>
          <p:nvPr/>
        </p:nvSpPr>
        <p:spPr>
          <a:xfrm>
            <a:off x="3150553" y="2560830"/>
            <a:ext cx="3677" cy="5755"/>
          </a:xfrm>
          <a:custGeom>
            <a:avLst/>
            <a:gdLst/>
            <a:ahLst/>
            <a:cxnLst/>
            <a:rect l="l" t="t" r="r" b="b"/>
            <a:pathLst>
              <a:path w="3677" h="5755">
                <a:moveTo>
                  <a:pt x="0" y="0"/>
                </a:moveTo>
                <a:lnTo>
                  <a:pt x="1048" y="1275"/>
                </a:lnTo>
                <a:lnTo>
                  <a:pt x="3677" y="5755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8" name="object 182"/>
          <p:cNvSpPr/>
          <p:nvPr/>
        </p:nvSpPr>
        <p:spPr>
          <a:xfrm>
            <a:off x="3157775" y="2572627"/>
            <a:ext cx="2738" cy="6312"/>
          </a:xfrm>
          <a:custGeom>
            <a:avLst/>
            <a:gdLst/>
            <a:ahLst/>
            <a:cxnLst/>
            <a:rect l="l" t="t" r="r" b="b"/>
            <a:pathLst>
              <a:path w="2738" h="6312">
                <a:moveTo>
                  <a:pt x="0" y="0"/>
                </a:moveTo>
                <a:lnTo>
                  <a:pt x="843" y="1437"/>
                </a:lnTo>
                <a:lnTo>
                  <a:pt x="2738" y="6312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9" name="object 183"/>
          <p:cNvSpPr/>
          <p:nvPr/>
        </p:nvSpPr>
        <p:spPr>
          <a:xfrm>
            <a:off x="3163088" y="2585558"/>
            <a:ext cx="1713" cy="6788"/>
          </a:xfrm>
          <a:custGeom>
            <a:avLst/>
            <a:gdLst/>
            <a:ahLst/>
            <a:cxnLst/>
            <a:rect l="l" t="t" r="r" b="b"/>
            <a:pathLst>
              <a:path w="1713" h="6788">
                <a:moveTo>
                  <a:pt x="0" y="0"/>
                </a:moveTo>
                <a:lnTo>
                  <a:pt x="614" y="1579"/>
                </a:lnTo>
                <a:lnTo>
                  <a:pt x="1713" y="6788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0" name="object 184"/>
          <p:cNvSpPr/>
          <p:nvPr/>
        </p:nvSpPr>
        <p:spPr>
          <a:xfrm>
            <a:off x="3166297" y="2599428"/>
            <a:ext cx="365" cy="4415"/>
          </a:xfrm>
          <a:custGeom>
            <a:avLst/>
            <a:gdLst/>
            <a:ahLst/>
            <a:cxnLst/>
            <a:rect l="l" t="t" r="r" b="b"/>
            <a:pathLst>
              <a:path w="365" h="4415">
                <a:moveTo>
                  <a:pt x="0" y="0"/>
                </a:moveTo>
                <a:lnTo>
                  <a:pt x="359" y="1704"/>
                </a:lnTo>
                <a:lnTo>
                  <a:pt x="365" y="4415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1" name="object 185"/>
          <p:cNvSpPr/>
          <p:nvPr/>
        </p:nvSpPr>
        <p:spPr>
          <a:xfrm>
            <a:off x="3167009" y="2791794"/>
            <a:ext cx="0" cy="179532"/>
          </a:xfrm>
          <a:custGeom>
            <a:avLst/>
            <a:gdLst/>
            <a:ahLst/>
            <a:cxnLst/>
            <a:rect l="l" t="t" r="r" b="b"/>
            <a:pathLst>
              <a:path h="179532">
                <a:moveTo>
                  <a:pt x="0" y="4053"/>
                </a:moveTo>
                <a:lnTo>
                  <a:pt x="0" y="183585"/>
                </a:lnTo>
              </a:path>
            </a:pathLst>
          </a:custGeom>
          <a:ln w="317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2" name="object 186"/>
          <p:cNvSpPr/>
          <p:nvPr/>
        </p:nvSpPr>
        <p:spPr>
          <a:xfrm>
            <a:off x="3164812" y="2975767"/>
            <a:ext cx="1482" cy="7024"/>
          </a:xfrm>
          <a:custGeom>
            <a:avLst/>
            <a:gdLst/>
            <a:ahLst/>
            <a:cxnLst/>
            <a:rect l="l" t="t" r="r" b="b"/>
            <a:pathLst>
              <a:path w="1482" h="7024">
                <a:moveTo>
                  <a:pt x="1482" y="0"/>
                </a:moveTo>
                <a:lnTo>
                  <a:pt x="1340" y="1713"/>
                </a:lnTo>
                <a:lnTo>
                  <a:pt x="0" y="7024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3" name="object 187"/>
          <p:cNvSpPr/>
          <p:nvPr/>
        </p:nvSpPr>
        <p:spPr>
          <a:xfrm>
            <a:off x="3160537" y="2989641"/>
            <a:ext cx="2547" cy="6553"/>
          </a:xfrm>
          <a:custGeom>
            <a:avLst/>
            <a:gdLst/>
            <a:ahLst/>
            <a:cxnLst/>
            <a:rect l="l" t="t" r="r" b="b"/>
            <a:pathLst>
              <a:path w="2547" h="6553">
                <a:moveTo>
                  <a:pt x="2547" y="0"/>
                </a:moveTo>
                <a:lnTo>
                  <a:pt x="2136" y="1630"/>
                </a:lnTo>
                <a:lnTo>
                  <a:pt x="0" y="6553"/>
                </a:lnTo>
              </a:path>
            </a:pathLst>
          </a:custGeom>
          <a:ln w="9524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4" name="object 188"/>
          <p:cNvSpPr/>
          <p:nvPr/>
        </p:nvSpPr>
        <p:spPr>
          <a:xfrm>
            <a:off x="3154257" y="3002570"/>
            <a:ext cx="3512" cy="5986"/>
          </a:xfrm>
          <a:custGeom>
            <a:avLst/>
            <a:gdLst/>
            <a:ahLst/>
            <a:cxnLst/>
            <a:rect l="l" t="t" r="r" b="b"/>
            <a:pathLst>
              <a:path w="3512" h="5986">
                <a:moveTo>
                  <a:pt x="3512" y="0"/>
                </a:moveTo>
                <a:lnTo>
                  <a:pt x="2851" y="1523"/>
                </a:lnTo>
                <a:lnTo>
                  <a:pt x="0" y="5986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5" name="object 189"/>
          <p:cNvSpPr/>
          <p:nvPr/>
        </p:nvSpPr>
        <p:spPr>
          <a:xfrm>
            <a:off x="3146169" y="3014364"/>
            <a:ext cx="4376" cy="5322"/>
          </a:xfrm>
          <a:custGeom>
            <a:avLst/>
            <a:gdLst/>
            <a:ahLst/>
            <a:cxnLst/>
            <a:rect l="l" t="t" r="r" b="b"/>
            <a:pathLst>
              <a:path w="4376" h="5322">
                <a:moveTo>
                  <a:pt x="4376" y="0"/>
                </a:moveTo>
                <a:lnTo>
                  <a:pt x="3485" y="1393"/>
                </a:lnTo>
                <a:lnTo>
                  <a:pt x="0" y="5322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6" name="object 190"/>
          <p:cNvSpPr/>
          <p:nvPr/>
        </p:nvSpPr>
        <p:spPr>
          <a:xfrm>
            <a:off x="3136466" y="3024829"/>
            <a:ext cx="5140" cy="4564"/>
          </a:xfrm>
          <a:custGeom>
            <a:avLst/>
            <a:gdLst/>
            <a:ahLst/>
            <a:cxnLst/>
            <a:rect l="l" t="t" r="r" b="b"/>
            <a:pathLst>
              <a:path w="5140" h="4564">
                <a:moveTo>
                  <a:pt x="5140" y="0"/>
                </a:moveTo>
                <a:lnTo>
                  <a:pt x="4041" y="1239"/>
                </a:lnTo>
                <a:lnTo>
                  <a:pt x="0" y="4564"/>
                </a:lnTo>
              </a:path>
            </a:pathLst>
          </a:custGeom>
          <a:ln w="9524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7" name="object 191"/>
          <p:cNvSpPr/>
          <p:nvPr/>
        </p:nvSpPr>
        <p:spPr>
          <a:xfrm>
            <a:off x="3125340" y="3033772"/>
            <a:ext cx="5805" cy="3712"/>
          </a:xfrm>
          <a:custGeom>
            <a:avLst/>
            <a:gdLst/>
            <a:ahLst/>
            <a:cxnLst/>
            <a:rect l="l" t="t" r="r" b="b"/>
            <a:pathLst>
              <a:path w="5805" h="3712">
                <a:moveTo>
                  <a:pt x="5805" y="0"/>
                </a:moveTo>
                <a:lnTo>
                  <a:pt x="4518" y="1059"/>
                </a:lnTo>
                <a:lnTo>
                  <a:pt x="0" y="3712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8" name="object 192"/>
          <p:cNvSpPr/>
          <p:nvPr/>
        </p:nvSpPr>
        <p:spPr>
          <a:xfrm>
            <a:off x="3112984" y="3040999"/>
            <a:ext cx="6373" cy="2767"/>
          </a:xfrm>
          <a:custGeom>
            <a:avLst/>
            <a:gdLst/>
            <a:ahLst/>
            <a:cxnLst/>
            <a:rect l="l" t="t" r="r" b="b"/>
            <a:pathLst>
              <a:path w="6373" h="2767">
                <a:moveTo>
                  <a:pt x="6373" y="0"/>
                </a:moveTo>
                <a:lnTo>
                  <a:pt x="4920" y="853"/>
                </a:lnTo>
                <a:lnTo>
                  <a:pt x="0" y="2767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9" name="object 193"/>
          <p:cNvSpPr/>
          <p:nvPr/>
        </p:nvSpPr>
        <p:spPr>
          <a:xfrm>
            <a:off x="3099587" y="3046316"/>
            <a:ext cx="6844" cy="1729"/>
          </a:xfrm>
          <a:custGeom>
            <a:avLst/>
            <a:gdLst/>
            <a:ahLst/>
            <a:cxnLst/>
            <a:rect l="l" t="t" r="r" b="b"/>
            <a:pathLst>
              <a:path w="6844" h="1729">
                <a:moveTo>
                  <a:pt x="6844" y="0"/>
                </a:moveTo>
                <a:lnTo>
                  <a:pt x="5249" y="620"/>
                </a:lnTo>
                <a:lnTo>
                  <a:pt x="0" y="1729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0" name="object 194"/>
          <p:cNvSpPr/>
          <p:nvPr/>
        </p:nvSpPr>
        <p:spPr>
          <a:xfrm>
            <a:off x="3088168" y="3049528"/>
            <a:ext cx="4399" cy="363"/>
          </a:xfrm>
          <a:custGeom>
            <a:avLst/>
            <a:gdLst/>
            <a:ahLst/>
            <a:cxnLst/>
            <a:rect l="l" t="t" r="r" b="b"/>
            <a:pathLst>
              <a:path w="4399" h="363">
                <a:moveTo>
                  <a:pt x="4399" y="0"/>
                </a:moveTo>
                <a:lnTo>
                  <a:pt x="2685" y="361"/>
                </a:lnTo>
                <a:lnTo>
                  <a:pt x="0" y="363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1" name="object 195"/>
          <p:cNvSpPr/>
          <p:nvPr/>
        </p:nvSpPr>
        <p:spPr>
          <a:xfrm>
            <a:off x="2043281" y="2524595"/>
            <a:ext cx="1124077" cy="52599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00">
              <a:solidFill>
                <a:prstClr val="black"/>
              </a:solidFill>
            </a:endParaRPr>
          </a:p>
        </p:txBody>
      </p:sp>
      <p:sp>
        <p:nvSpPr>
          <p:cNvPr id="192" name="object 196"/>
          <p:cNvSpPr/>
          <p:nvPr/>
        </p:nvSpPr>
        <p:spPr>
          <a:xfrm>
            <a:off x="2043281" y="2524595"/>
            <a:ext cx="1124077" cy="525995"/>
          </a:xfrm>
          <a:custGeom>
            <a:avLst/>
            <a:gdLst/>
            <a:ahLst/>
            <a:cxnLst/>
            <a:rect l="l" t="t" r="r" b="b"/>
            <a:pathLst>
              <a:path w="1124077" h="525995">
                <a:moveTo>
                  <a:pt x="0" y="87680"/>
                </a:moveTo>
                <a:lnTo>
                  <a:pt x="10247" y="46502"/>
                </a:lnTo>
                <a:lnTo>
                  <a:pt x="37493" y="15762"/>
                </a:lnTo>
                <a:lnTo>
                  <a:pt x="76495" y="701"/>
                </a:lnTo>
                <a:lnTo>
                  <a:pt x="1036447" y="0"/>
                </a:lnTo>
                <a:lnTo>
                  <a:pt x="1050998" y="1203"/>
                </a:lnTo>
                <a:lnTo>
                  <a:pt x="1089255" y="17706"/>
                </a:lnTo>
                <a:lnTo>
                  <a:pt x="1115339" y="49470"/>
                </a:lnTo>
                <a:lnTo>
                  <a:pt x="1124077" y="438327"/>
                </a:lnTo>
                <a:lnTo>
                  <a:pt x="1122873" y="452887"/>
                </a:lnTo>
                <a:lnTo>
                  <a:pt x="1106375" y="491164"/>
                </a:lnTo>
                <a:lnTo>
                  <a:pt x="1074624" y="517258"/>
                </a:lnTo>
                <a:lnTo>
                  <a:pt x="87630" y="525995"/>
                </a:lnTo>
                <a:lnTo>
                  <a:pt x="73077" y="524792"/>
                </a:lnTo>
                <a:lnTo>
                  <a:pt x="34818" y="508287"/>
                </a:lnTo>
                <a:lnTo>
                  <a:pt x="8734" y="476523"/>
                </a:lnTo>
                <a:lnTo>
                  <a:pt x="0" y="87680"/>
                </a:lnTo>
                <a:close/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3" name="object 197"/>
          <p:cNvSpPr txBox="1"/>
          <p:nvPr/>
        </p:nvSpPr>
        <p:spPr>
          <a:xfrm>
            <a:off x="2211174" y="2645957"/>
            <a:ext cx="930432" cy="2671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600" dirty="0">
                <a:solidFill>
                  <a:prstClr val="black"/>
                </a:solidFill>
                <a:latin typeface="Arial"/>
                <a:cs typeface="Arial"/>
              </a:rPr>
              <a:t>PR</a:t>
            </a:r>
            <a:r>
              <a:rPr lang="it-IT" sz="1600" dirty="0">
                <a:solidFill>
                  <a:prstClr val="black"/>
                </a:solidFill>
                <a:latin typeface="Arial"/>
                <a:cs typeface="Arial"/>
              </a:rPr>
              <a:t>N</a:t>
            </a:r>
            <a:r>
              <a:rPr sz="1600" dirty="0">
                <a:solidFill>
                  <a:prstClr val="black"/>
                </a:solidFill>
                <a:latin typeface="Arial"/>
                <a:cs typeface="Arial"/>
              </a:rPr>
              <a:t>G(k)</a:t>
            </a:r>
          </a:p>
        </p:txBody>
      </p:sp>
      <p:sp>
        <p:nvSpPr>
          <p:cNvPr id="194" name="object 198"/>
          <p:cNvSpPr/>
          <p:nvPr/>
        </p:nvSpPr>
        <p:spPr>
          <a:xfrm>
            <a:off x="5581755" y="2781603"/>
            <a:ext cx="469011" cy="132638"/>
          </a:xfrm>
          <a:custGeom>
            <a:avLst/>
            <a:gdLst/>
            <a:ahLst/>
            <a:cxnLst/>
            <a:rect l="l" t="t" r="r" b="b"/>
            <a:pathLst>
              <a:path w="469011" h="132638">
                <a:moveTo>
                  <a:pt x="387589" y="81017"/>
                </a:moveTo>
                <a:lnTo>
                  <a:pt x="340360" y="107772"/>
                </a:lnTo>
                <a:lnTo>
                  <a:pt x="337947" y="116497"/>
                </a:lnTo>
                <a:lnTo>
                  <a:pt x="341757" y="123355"/>
                </a:lnTo>
                <a:lnTo>
                  <a:pt x="345694" y="130225"/>
                </a:lnTo>
                <a:lnTo>
                  <a:pt x="354457" y="132638"/>
                </a:lnTo>
                <a:lnTo>
                  <a:pt x="444414" y="81686"/>
                </a:lnTo>
                <a:lnTo>
                  <a:pt x="440436" y="81686"/>
                </a:lnTo>
                <a:lnTo>
                  <a:pt x="387589" y="81017"/>
                </a:lnTo>
                <a:close/>
              </a:path>
              <a:path w="469011" h="132638">
                <a:moveTo>
                  <a:pt x="412233" y="67057"/>
                </a:moveTo>
                <a:lnTo>
                  <a:pt x="387589" y="81017"/>
                </a:lnTo>
                <a:lnTo>
                  <a:pt x="440436" y="81686"/>
                </a:lnTo>
                <a:lnTo>
                  <a:pt x="440463" y="79641"/>
                </a:lnTo>
                <a:lnTo>
                  <a:pt x="433197" y="79641"/>
                </a:lnTo>
                <a:lnTo>
                  <a:pt x="412233" y="67057"/>
                </a:lnTo>
                <a:close/>
              </a:path>
              <a:path w="469011" h="132638">
                <a:moveTo>
                  <a:pt x="356108" y="0"/>
                </a:moveTo>
                <a:lnTo>
                  <a:pt x="347345" y="2197"/>
                </a:lnTo>
                <a:lnTo>
                  <a:pt x="339216" y="15722"/>
                </a:lnTo>
                <a:lnTo>
                  <a:pt x="341375" y="24498"/>
                </a:lnTo>
                <a:lnTo>
                  <a:pt x="387888" y="52442"/>
                </a:lnTo>
                <a:lnTo>
                  <a:pt x="440816" y="53111"/>
                </a:lnTo>
                <a:lnTo>
                  <a:pt x="440436" y="81686"/>
                </a:lnTo>
                <a:lnTo>
                  <a:pt x="444414" y="81686"/>
                </a:lnTo>
                <a:lnTo>
                  <a:pt x="469011" y="67754"/>
                </a:lnTo>
                <a:lnTo>
                  <a:pt x="356108" y="0"/>
                </a:lnTo>
                <a:close/>
              </a:path>
              <a:path w="469011" h="132638">
                <a:moveTo>
                  <a:pt x="380" y="47548"/>
                </a:moveTo>
                <a:lnTo>
                  <a:pt x="0" y="76111"/>
                </a:lnTo>
                <a:lnTo>
                  <a:pt x="387589" y="81017"/>
                </a:lnTo>
                <a:lnTo>
                  <a:pt x="412233" y="67057"/>
                </a:lnTo>
                <a:lnTo>
                  <a:pt x="387888" y="52442"/>
                </a:lnTo>
                <a:lnTo>
                  <a:pt x="380" y="47548"/>
                </a:lnTo>
                <a:close/>
              </a:path>
              <a:path w="469011" h="132638">
                <a:moveTo>
                  <a:pt x="433577" y="54965"/>
                </a:moveTo>
                <a:lnTo>
                  <a:pt x="412233" y="67057"/>
                </a:lnTo>
                <a:lnTo>
                  <a:pt x="433197" y="79641"/>
                </a:lnTo>
                <a:lnTo>
                  <a:pt x="433577" y="54965"/>
                </a:lnTo>
                <a:close/>
              </a:path>
              <a:path w="469011" h="132638">
                <a:moveTo>
                  <a:pt x="440792" y="54965"/>
                </a:moveTo>
                <a:lnTo>
                  <a:pt x="433577" y="54965"/>
                </a:lnTo>
                <a:lnTo>
                  <a:pt x="433197" y="79641"/>
                </a:lnTo>
                <a:lnTo>
                  <a:pt x="440463" y="79641"/>
                </a:lnTo>
                <a:lnTo>
                  <a:pt x="440792" y="54965"/>
                </a:lnTo>
                <a:close/>
              </a:path>
              <a:path w="469011" h="132638">
                <a:moveTo>
                  <a:pt x="387888" y="52442"/>
                </a:moveTo>
                <a:lnTo>
                  <a:pt x="412233" y="67057"/>
                </a:lnTo>
                <a:lnTo>
                  <a:pt x="433577" y="54965"/>
                </a:lnTo>
                <a:lnTo>
                  <a:pt x="440792" y="54965"/>
                </a:lnTo>
                <a:lnTo>
                  <a:pt x="440816" y="53111"/>
                </a:lnTo>
                <a:lnTo>
                  <a:pt x="387888" y="52442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5" name="object 201"/>
          <p:cNvSpPr/>
          <p:nvPr/>
        </p:nvSpPr>
        <p:spPr>
          <a:xfrm>
            <a:off x="6050638" y="2587066"/>
            <a:ext cx="1124076" cy="52458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6" name="object 202"/>
          <p:cNvSpPr/>
          <p:nvPr/>
        </p:nvSpPr>
        <p:spPr>
          <a:xfrm>
            <a:off x="6050638" y="2665628"/>
            <a:ext cx="694" cy="8406"/>
          </a:xfrm>
          <a:custGeom>
            <a:avLst/>
            <a:gdLst/>
            <a:ahLst/>
            <a:cxnLst/>
            <a:rect l="l" t="t" r="r" b="b"/>
            <a:pathLst>
              <a:path w="694" h="8406">
                <a:moveTo>
                  <a:pt x="0" y="8406"/>
                </a:moveTo>
                <a:lnTo>
                  <a:pt x="694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7" name="object 203"/>
          <p:cNvSpPr/>
          <p:nvPr/>
        </p:nvSpPr>
        <p:spPr>
          <a:xfrm>
            <a:off x="6051699" y="2654161"/>
            <a:ext cx="1482" cy="7025"/>
          </a:xfrm>
          <a:custGeom>
            <a:avLst/>
            <a:gdLst/>
            <a:ahLst/>
            <a:cxnLst/>
            <a:rect l="l" t="t" r="r" b="b"/>
            <a:pathLst>
              <a:path w="1482" h="7025">
                <a:moveTo>
                  <a:pt x="0" y="7025"/>
                </a:moveTo>
                <a:lnTo>
                  <a:pt x="141" y="5311"/>
                </a:lnTo>
                <a:lnTo>
                  <a:pt x="1482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8" name="object 204"/>
          <p:cNvSpPr/>
          <p:nvPr/>
        </p:nvSpPr>
        <p:spPr>
          <a:xfrm>
            <a:off x="6054911" y="2640757"/>
            <a:ext cx="2547" cy="6554"/>
          </a:xfrm>
          <a:custGeom>
            <a:avLst/>
            <a:gdLst/>
            <a:ahLst/>
            <a:cxnLst/>
            <a:rect l="l" t="t" r="r" b="b"/>
            <a:pathLst>
              <a:path w="2547" h="6554">
                <a:moveTo>
                  <a:pt x="0" y="6554"/>
                </a:moveTo>
                <a:lnTo>
                  <a:pt x="411" y="4924"/>
                </a:lnTo>
                <a:lnTo>
                  <a:pt x="2547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9" name="object 205"/>
          <p:cNvSpPr/>
          <p:nvPr/>
        </p:nvSpPr>
        <p:spPr>
          <a:xfrm>
            <a:off x="6060225" y="2628394"/>
            <a:ext cx="3512" cy="5986"/>
          </a:xfrm>
          <a:custGeom>
            <a:avLst/>
            <a:gdLst/>
            <a:ahLst/>
            <a:cxnLst/>
            <a:rect l="l" t="t" r="r" b="b"/>
            <a:pathLst>
              <a:path w="3512" h="5986">
                <a:moveTo>
                  <a:pt x="0" y="5986"/>
                </a:moveTo>
                <a:lnTo>
                  <a:pt x="661" y="4462"/>
                </a:lnTo>
                <a:lnTo>
                  <a:pt x="3512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0" name="object 206"/>
          <p:cNvSpPr/>
          <p:nvPr/>
        </p:nvSpPr>
        <p:spPr>
          <a:xfrm>
            <a:off x="6067449" y="2617263"/>
            <a:ext cx="4376" cy="5322"/>
          </a:xfrm>
          <a:custGeom>
            <a:avLst/>
            <a:gdLst/>
            <a:ahLst/>
            <a:cxnLst/>
            <a:rect l="l" t="t" r="r" b="b"/>
            <a:pathLst>
              <a:path w="4376" h="5322">
                <a:moveTo>
                  <a:pt x="0" y="5322"/>
                </a:moveTo>
                <a:lnTo>
                  <a:pt x="890" y="3928"/>
                </a:lnTo>
                <a:lnTo>
                  <a:pt x="4376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1" name="object 207"/>
          <p:cNvSpPr/>
          <p:nvPr/>
        </p:nvSpPr>
        <p:spPr>
          <a:xfrm>
            <a:off x="6076388" y="2607558"/>
            <a:ext cx="5140" cy="4563"/>
          </a:xfrm>
          <a:custGeom>
            <a:avLst/>
            <a:gdLst/>
            <a:ahLst/>
            <a:cxnLst/>
            <a:rect l="l" t="t" r="r" b="b"/>
            <a:pathLst>
              <a:path w="5140" h="4563">
                <a:moveTo>
                  <a:pt x="0" y="4563"/>
                </a:moveTo>
                <a:lnTo>
                  <a:pt x="1099" y="3325"/>
                </a:lnTo>
                <a:lnTo>
                  <a:pt x="514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2" name="object 208"/>
          <p:cNvSpPr/>
          <p:nvPr/>
        </p:nvSpPr>
        <p:spPr>
          <a:xfrm>
            <a:off x="6086850" y="2599468"/>
            <a:ext cx="5805" cy="3712"/>
          </a:xfrm>
          <a:custGeom>
            <a:avLst/>
            <a:gdLst/>
            <a:ahLst/>
            <a:cxnLst/>
            <a:rect l="l" t="t" r="r" b="b"/>
            <a:pathLst>
              <a:path w="5805" h="3712">
                <a:moveTo>
                  <a:pt x="0" y="3712"/>
                </a:moveTo>
                <a:lnTo>
                  <a:pt x="1286" y="2653"/>
                </a:lnTo>
                <a:lnTo>
                  <a:pt x="5805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3" name="object 209"/>
          <p:cNvSpPr/>
          <p:nvPr/>
        </p:nvSpPr>
        <p:spPr>
          <a:xfrm>
            <a:off x="6098639" y="2593189"/>
            <a:ext cx="6373" cy="2767"/>
          </a:xfrm>
          <a:custGeom>
            <a:avLst/>
            <a:gdLst/>
            <a:ahLst/>
            <a:cxnLst/>
            <a:rect l="l" t="t" r="r" b="b"/>
            <a:pathLst>
              <a:path w="6373" h="2767">
                <a:moveTo>
                  <a:pt x="0" y="2767"/>
                </a:moveTo>
                <a:lnTo>
                  <a:pt x="1452" y="1914"/>
                </a:lnTo>
                <a:lnTo>
                  <a:pt x="6373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4" name="object 210"/>
          <p:cNvSpPr/>
          <p:nvPr/>
        </p:nvSpPr>
        <p:spPr>
          <a:xfrm>
            <a:off x="6111562" y="2588911"/>
            <a:ext cx="6844" cy="1728"/>
          </a:xfrm>
          <a:custGeom>
            <a:avLst/>
            <a:gdLst/>
            <a:ahLst/>
            <a:cxnLst/>
            <a:rect l="l" t="t" r="r" b="b"/>
            <a:pathLst>
              <a:path w="6844" h="1728">
                <a:moveTo>
                  <a:pt x="0" y="1728"/>
                </a:moveTo>
                <a:lnTo>
                  <a:pt x="1595" y="1108"/>
                </a:lnTo>
                <a:lnTo>
                  <a:pt x="6844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5" name="object 211"/>
          <p:cNvSpPr/>
          <p:nvPr/>
        </p:nvSpPr>
        <p:spPr>
          <a:xfrm>
            <a:off x="6125429" y="2587066"/>
            <a:ext cx="4399" cy="363"/>
          </a:xfrm>
          <a:custGeom>
            <a:avLst/>
            <a:gdLst/>
            <a:ahLst/>
            <a:cxnLst/>
            <a:rect l="l" t="t" r="r" b="b"/>
            <a:pathLst>
              <a:path w="4399" h="363">
                <a:moveTo>
                  <a:pt x="0" y="363"/>
                </a:moveTo>
                <a:lnTo>
                  <a:pt x="1713" y="1"/>
                </a:lnTo>
                <a:lnTo>
                  <a:pt x="4399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6" name="object 212"/>
          <p:cNvSpPr/>
          <p:nvPr/>
        </p:nvSpPr>
        <p:spPr>
          <a:xfrm>
            <a:off x="6129827" y="3112000"/>
            <a:ext cx="478628" cy="0"/>
          </a:xfrm>
          <a:custGeom>
            <a:avLst/>
            <a:gdLst/>
            <a:ahLst/>
            <a:cxnLst/>
            <a:rect l="l" t="t" r="r" b="b"/>
            <a:pathLst>
              <a:path w="478628">
                <a:moveTo>
                  <a:pt x="0" y="0"/>
                </a:moveTo>
                <a:lnTo>
                  <a:pt x="478628" y="0"/>
                </a:lnTo>
              </a:path>
            </a:pathLst>
          </a:custGeom>
          <a:ln w="317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7" name="object 213"/>
          <p:cNvSpPr/>
          <p:nvPr/>
        </p:nvSpPr>
        <p:spPr>
          <a:xfrm>
            <a:off x="6118408" y="3109805"/>
            <a:ext cx="7021" cy="1482"/>
          </a:xfrm>
          <a:custGeom>
            <a:avLst/>
            <a:gdLst/>
            <a:ahLst/>
            <a:cxnLst/>
            <a:rect l="l" t="t" r="r" b="b"/>
            <a:pathLst>
              <a:path w="7021" h="1482">
                <a:moveTo>
                  <a:pt x="7021" y="1482"/>
                </a:moveTo>
                <a:lnTo>
                  <a:pt x="5308" y="1340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8" name="object 214"/>
          <p:cNvSpPr/>
          <p:nvPr/>
        </p:nvSpPr>
        <p:spPr>
          <a:xfrm>
            <a:off x="6105011" y="3105528"/>
            <a:ext cx="6550" cy="2548"/>
          </a:xfrm>
          <a:custGeom>
            <a:avLst/>
            <a:gdLst/>
            <a:ahLst/>
            <a:cxnLst/>
            <a:rect l="l" t="t" r="r" b="b"/>
            <a:pathLst>
              <a:path w="6550" h="2548">
                <a:moveTo>
                  <a:pt x="6550" y="2548"/>
                </a:moveTo>
                <a:lnTo>
                  <a:pt x="4921" y="2136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9" name="object 215"/>
          <p:cNvSpPr/>
          <p:nvPr/>
        </p:nvSpPr>
        <p:spPr>
          <a:xfrm>
            <a:off x="6092655" y="3099249"/>
            <a:ext cx="5983" cy="3513"/>
          </a:xfrm>
          <a:custGeom>
            <a:avLst/>
            <a:gdLst/>
            <a:ahLst/>
            <a:cxnLst/>
            <a:rect l="l" t="t" r="r" b="b"/>
            <a:pathLst>
              <a:path w="5983" h="3513">
                <a:moveTo>
                  <a:pt x="5983" y="3513"/>
                </a:moveTo>
                <a:lnTo>
                  <a:pt x="4460" y="2851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0" name="object 216"/>
          <p:cNvSpPr/>
          <p:nvPr/>
        </p:nvSpPr>
        <p:spPr>
          <a:xfrm>
            <a:off x="6081528" y="3091159"/>
            <a:ext cx="5320" cy="4377"/>
          </a:xfrm>
          <a:custGeom>
            <a:avLst/>
            <a:gdLst/>
            <a:ahLst/>
            <a:cxnLst/>
            <a:rect l="l" t="t" r="r" b="b"/>
            <a:pathLst>
              <a:path w="5320" h="4377">
                <a:moveTo>
                  <a:pt x="5320" y="4377"/>
                </a:moveTo>
                <a:lnTo>
                  <a:pt x="3927" y="3486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1" name="object 217"/>
          <p:cNvSpPr/>
          <p:nvPr/>
        </p:nvSpPr>
        <p:spPr>
          <a:xfrm>
            <a:off x="6071825" y="3081452"/>
            <a:ext cx="4562" cy="5142"/>
          </a:xfrm>
          <a:custGeom>
            <a:avLst/>
            <a:gdLst/>
            <a:ahLst/>
            <a:cxnLst/>
            <a:rect l="l" t="t" r="r" b="b"/>
            <a:pathLst>
              <a:path w="4562" h="5142">
                <a:moveTo>
                  <a:pt x="4562" y="5142"/>
                </a:moveTo>
                <a:lnTo>
                  <a:pt x="3324" y="4042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2" name="object 218"/>
          <p:cNvSpPr/>
          <p:nvPr/>
        </p:nvSpPr>
        <p:spPr>
          <a:xfrm>
            <a:off x="6063739" y="3070322"/>
            <a:ext cx="3711" cy="5808"/>
          </a:xfrm>
          <a:custGeom>
            <a:avLst/>
            <a:gdLst/>
            <a:ahLst/>
            <a:cxnLst/>
            <a:rect l="l" t="t" r="r" b="b"/>
            <a:pathLst>
              <a:path w="3711" h="5808">
                <a:moveTo>
                  <a:pt x="3711" y="5808"/>
                </a:moveTo>
                <a:lnTo>
                  <a:pt x="2652" y="4520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3" name="object 219"/>
          <p:cNvSpPr/>
          <p:nvPr/>
        </p:nvSpPr>
        <p:spPr>
          <a:xfrm>
            <a:off x="6057458" y="3057959"/>
            <a:ext cx="2766" cy="6376"/>
          </a:xfrm>
          <a:custGeom>
            <a:avLst/>
            <a:gdLst/>
            <a:ahLst/>
            <a:cxnLst/>
            <a:rect l="l" t="t" r="r" b="b"/>
            <a:pathLst>
              <a:path w="2766" h="6376">
                <a:moveTo>
                  <a:pt x="2766" y="6376"/>
                </a:moveTo>
                <a:lnTo>
                  <a:pt x="1913" y="4923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4" name="object 220"/>
          <p:cNvSpPr/>
          <p:nvPr/>
        </p:nvSpPr>
        <p:spPr>
          <a:xfrm>
            <a:off x="6053182" y="3044556"/>
            <a:ext cx="1728" cy="6848"/>
          </a:xfrm>
          <a:custGeom>
            <a:avLst/>
            <a:gdLst/>
            <a:ahLst/>
            <a:cxnLst/>
            <a:rect l="l" t="t" r="r" b="b"/>
            <a:pathLst>
              <a:path w="1728" h="6848">
                <a:moveTo>
                  <a:pt x="1728" y="6848"/>
                </a:moveTo>
                <a:lnTo>
                  <a:pt x="1108" y="5252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5" name="object 221"/>
          <p:cNvSpPr/>
          <p:nvPr/>
        </p:nvSpPr>
        <p:spPr>
          <a:xfrm>
            <a:off x="6051333" y="3033088"/>
            <a:ext cx="367" cy="4442"/>
          </a:xfrm>
          <a:custGeom>
            <a:avLst/>
            <a:gdLst/>
            <a:ahLst/>
            <a:cxnLst/>
            <a:rect l="l" t="t" r="r" b="b"/>
            <a:pathLst>
              <a:path w="367" h="4442">
                <a:moveTo>
                  <a:pt x="367" y="4442"/>
                </a:moveTo>
                <a:lnTo>
                  <a:pt x="5" y="2727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6" name="object 222"/>
          <p:cNvSpPr/>
          <p:nvPr/>
        </p:nvSpPr>
        <p:spPr>
          <a:xfrm>
            <a:off x="6050639" y="2674035"/>
            <a:ext cx="339" cy="175323"/>
          </a:xfrm>
          <a:custGeom>
            <a:avLst/>
            <a:gdLst/>
            <a:ahLst/>
            <a:cxnLst/>
            <a:rect l="l" t="t" r="r" b="b"/>
            <a:pathLst>
              <a:path w="339" h="175323">
                <a:moveTo>
                  <a:pt x="339" y="175323"/>
                </a:move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7" name="object 223"/>
          <p:cNvSpPr/>
          <p:nvPr/>
        </p:nvSpPr>
        <p:spPr>
          <a:xfrm>
            <a:off x="6616897" y="2586715"/>
            <a:ext cx="478628" cy="0"/>
          </a:xfrm>
          <a:custGeom>
            <a:avLst/>
            <a:gdLst/>
            <a:ahLst/>
            <a:cxnLst/>
            <a:rect l="l" t="t" r="r" b="b"/>
            <a:pathLst>
              <a:path w="478628">
                <a:moveTo>
                  <a:pt x="4220" y="0"/>
                </a:moveTo>
                <a:lnTo>
                  <a:pt x="482848" y="0"/>
                </a:lnTo>
              </a:path>
            </a:pathLst>
          </a:custGeom>
          <a:ln w="317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8" name="object 224"/>
          <p:cNvSpPr/>
          <p:nvPr/>
        </p:nvSpPr>
        <p:spPr>
          <a:xfrm>
            <a:off x="7099925" y="2587428"/>
            <a:ext cx="7021" cy="1482"/>
          </a:xfrm>
          <a:custGeom>
            <a:avLst/>
            <a:gdLst/>
            <a:ahLst/>
            <a:cxnLst/>
            <a:rect l="l" t="t" r="r" b="b"/>
            <a:pathLst>
              <a:path w="7021" h="1482">
                <a:moveTo>
                  <a:pt x="0" y="0"/>
                </a:moveTo>
                <a:lnTo>
                  <a:pt x="1713" y="141"/>
                </a:lnTo>
                <a:lnTo>
                  <a:pt x="7021" y="1482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9" name="object 225"/>
          <p:cNvSpPr/>
          <p:nvPr/>
        </p:nvSpPr>
        <p:spPr>
          <a:xfrm>
            <a:off x="7113790" y="2590639"/>
            <a:ext cx="6550" cy="2548"/>
          </a:xfrm>
          <a:custGeom>
            <a:avLst/>
            <a:gdLst/>
            <a:ahLst/>
            <a:cxnLst/>
            <a:rect l="l" t="t" r="r" b="b"/>
            <a:pathLst>
              <a:path w="6550" h="2548">
                <a:moveTo>
                  <a:pt x="0" y="0"/>
                </a:moveTo>
                <a:lnTo>
                  <a:pt x="1629" y="411"/>
                </a:lnTo>
                <a:lnTo>
                  <a:pt x="6550" y="2548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0" name="object 226"/>
          <p:cNvSpPr/>
          <p:nvPr/>
        </p:nvSpPr>
        <p:spPr>
          <a:xfrm>
            <a:off x="7126715" y="2595956"/>
            <a:ext cx="5983" cy="3513"/>
          </a:xfrm>
          <a:custGeom>
            <a:avLst/>
            <a:gdLst/>
            <a:ahLst/>
            <a:cxnLst/>
            <a:rect l="l" t="t" r="r" b="b"/>
            <a:pathLst>
              <a:path w="5983" h="3513">
                <a:moveTo>
                  <a:pt x="0" y="0"/>
                </a:moveTo>
                <a:lnTo>
                  <a:pt x="1522" y="661"/>
                </a:lnTo>
                <a:lnTo>
                  <a:pt x="5983" y="3513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1" name="object 227"/>
          <p:cNvSpPr/>
          <p:nvPr/>
        </p:nvSpPr>
        <p:spPr>
          <a:xfrm>
            <a:off x="7138503" y="2603181"/>
            <a:ext cx="5320" cy="4377"/>
          </a:xfrm>
          <a:custGeom>
            <a:avLst/>
            <a:gdLst/>
            <a:ahLst/>
            <a:cxnLst/>
            <a:rect l="l" t="t" r="r" b="b"/>
            <a:pathLst>
              <a:path w="5320" h="4377">
                <a:moveTo>
                  <a:pt x="0" y="0"/>
                </a:moveTo>
                <a:lnTo>
                  <a:pt x="1392" y="890"/>
                </a:lnTo>
                <a:lnTo>
                  <a:pt x="5320" y="4377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2" name="object 228"/>
          <p:cNvSpPr/>
          <p:nvPr/>
        </p:nvSpPr>
        <p:spPr>
          <a:xfrm>
            <a:off x="7148964" y="2612122"/>
            <a:ext cx="4562" cy="5142"/>
          </a:xfrm>
          <a:custGeom>
            <a:avLst/>
            <a:gdLst/>
            <a:ahLst/>
            <a:cxnLst/>
            <a:rect l="l" t="t" r="r" b="b"/>
            <a:pathLst>
              <a:path w="4562" h="5142">
                <a:moveTo>
                  <a:pt x="0" y="0"/>
                </a:moveTo>
                <a:lnTo>
                  <a:pt x="1238" y="1099"/>
                </a:lnTo>
                <a:lnTo>
                  <a:pt x="4562" y="5142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3" name="object 229"/>
          <p:cNvSpPr/>
          <p:nvPr/>
        </p:nvSpPr>
        <p:spPr>
          <a:xfrm>
            <a:off x="7157904" y="2622586"/>
            <a:ext cx="3711" cy="5808"/>
          </a:xfrm>
          <a:custGeom>
            <a:avLst/>
            <a:gdLst/>
            <a:ahLst/>
            <a:cxnLst/>
            <a:rect l="l" t="t" r="r" b="b"/>
            <a:pathLst>
              <a:path w="3711" h="5808">
                <a:moveTo>
                  <a:pt x="0" y="0"/>
                </a:moveTo>
                <a:lnTo>
                  <a:pt x="1058" y="1287"/>
                </a:lnTo>
                <a:lnTo>
                  <a:pt x="3711" y="5808"/>
                </a:lnTo>
              </a:path>
            </a:pathLst>
          </a:custGeom>
          <a:ln w="9524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4" name="object 230"/>
          <p:cNvSpPr/>
          <p:nvPr/>
        </p:nvSpPr>
        <p:spPr>
          <a:xfrm>
            <a:off x="7165127" y="2634380"/>
            <a:ext cx="2766" cy="6376"/>
          </a:xfrm>
          <a:custGeom>
            <a:avLst/>
            <a:gdLst/>
            <a:ahLst/>
            <a:cxnLst/>
            <a:rect l="l" t="t" r="r" b="b"/>
            <a:pathLst>
              <a:path w="2766" h="6376">
                <a:moveTo>
                  <a:pt x="0" y="0"/>
                </a:moveTo>
                <a:lnTo>
                  <a:pt x="852" y="1453"/>
                </a:lnTo>
                <a:lnTo>
                  <a:pt x="2766" y="6376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5" name="object 231"/>
          <p:cNvSpPr/>
          <p:nvPr/>
        </p:nvSpPr>
        <p:spPr>
          <a:xfrm>
            <a:off x="7170442" y="2647311"/>
            <a:ext cx="1728" cy="6848"/>
          </a:xfrm>
          <a:custGeom>
            <a:avLst/>
            <a:gdLst/>
            <a:ahLst/>
            <a:cxnLst/>
            <a:rect l="l" t="t" r="r" b="b"/>
            <a:pathLst>
              <a:path w="1728" h="6848">
                <a:moveTo>
                  <a:pt x="0" y="0"/>
                </a:moveTo>
                <a:lnTo>
                  <a:pt x="620" y="1596"/>
                </a:lnTo>
                <a:lnTo>
                  <a:pt x="1728" y="6848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6" name="object 232"/>
          <p:cNvSpPr/>
          <p:nvPr/>
        </p:nvSpPr>
        <p:spPr>
          <a:xfrm>
            <a:off x="7173653" y="2661186"/>
            <a:ext cx="367" cy="4442"/>
          </a:xfrm>
          <a:custGeom>
            <a:avLst/>
            <a:gdLst/>
            <a:ahLst/>
            <a:cxnLst/>
            <a:rect l="l" t="t" r="r" b="b"/>
            <a:pathLst>
              <a:path w="367" h="4442">
                <a:moveTo>
                  <a:pt x="0" y="0"/>
                </a:moveTo>
                <a:lnTo>
                  <a:pt x="361" y="1714"/>
                </a:lnTo>
                <a:lnTo>
                  <a:pt x="367" y="4442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7" name="object 233"/>
          <p:cNvSpPr/>
          <p:nvPr/>
        </p:nvSpPr>
        <p:spPr>
          <a:xfrm>
            <a:off x="7174367" y="2853561"/>
            <a:ext cx="0" cy="179526"/>
          </a:xfrm>
          <a:custGeom>
            <a:avLst/>
            <a:gdLst/>
            <a:ahLst/>
            <a:cxnLst/>
            <a:rect l="l" t="t" r="r" b="b"/>
            <a:pathLst>
              <a:path h="179526">
                <a:moveTo>
                  <a:pt x="0" y="4203"/>
                </a:moveTo>
                <a:lnTo>
                  <a:pt x="0" y="183729"/>
                </a:lnTo>
              </a:path>
            </a:pathLst>
          </a:custGeom>
          <a:ln w="317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8" name="object 234"/>
          <p:cNvSpPr/>
          <p:nvPr/>
        </p:nvSpPr>
        <p:spPr>
          <a:xfrm>
            <a:off x="7172170" y="3037531"/>
            <a:ext cx="1482" cy="7025"/>
          </a:xfrm>
          <a:custGeom>
            <a:avLst/>
            <a:gdLst/>
            <a:ahLst/>
            <a:cxnLst/>
            <a:rect l="l" t="t" r="r" b="b"/>
            <a:pathLst>
              <a:path w="1482" h="7025">
                <a:moveTo>
                  <a:pt x="1482" y="0"/>
                </a:moveTo>
                <a:lnTo>
                  <a:pt x="1340" y="1714"/>
                </a:lnTo>
                <a:lnTo>
                  <a:pt x="0" y="7025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9" name="object 235"/>
          <p:cNvSpPr/>
          <p:nvPr/>
        </p:nvSpPr>
        <p:spPr>
          <a:xfrm>
            <a:off x="7167895" y="3051405"/>
            <a:ext cx="2547" cy="6554"/>
          </a:xfrm>
          <a:custGeom>
            <a:avLst/>
            <a:gdLst/>
            <a:ahLst/>
            <a:cxnLst/>
            <a:rect l="l" t="t" r="r" b="b"/>
            <a:pathLst>
              <a:path w="2547" h="6554">
                <a:moveTo>
                  <a:pt x="2547" y="0"/>
                </a:moveTo>
                <a:lnTo>
                  <a:pt x="2136" y="1630"/>
                </a:lnTo>
                <a:lnTo>
                  <a:pt x="0" y="6554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0" name="object 236"/>
          <p:cNvSpPr/>
          <p:nvPr/>
        </p:nvSpPr>
        <p:spPr>
          <a:xfrm>
            <a:off x="7161614" y="3064336"/>
            <a:ext cx="3512" cy="5986"/>
          </a:xfrm>
          <a:custGeom>
            <a:avLst/>
            <a:gdLst/>
            <a:ahLst/>
            <a:cxnLst/>
            <a:rect l="l" t="t" r="r" b="b"/>
            <a:pathLst>
              <a:path w="3512" h="5986">
                <a:moveTo>
                  <a:pt x="3512" y="0"/>
                </a:moveTo>
                <a:lnTo>
                  <a:pt x="2851" y="1523"/>
                </a:lnTo>
                <a:lnTo>
                  <a:pt x="0" y="5986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1" name="object 237"/>
          <p:cNvSpPr/>
          <p:nvPr/>
        </p:nvSpPr>
        <p:spPr>
          <a:xfrm>
            <a:off x="7153527" y="3076130"/>
            <a:ext cx="4376" cy="5322"/>
          </a:xfrm>
          <a:custGeom>
            <a:avLst/>
            <a:gdLst/>
            <a:ahLst/>
            <a:cxnLst/>
            <a:rect l="l" t="t" r="r" b="b"/>
            <a:pathLst>
              <a:path w="4376" h="5322">
                <a:moveTo>
                  <a:pt x="4376" y="0"/>
                </a:moveTo>
                <a:lnTo>
                  <a:pt x="3486" y="1393"/>
                </a:lnTo>
                <a:lnTo>
                  <a:pt x="0" y="5322"/>
                </a:lnTo>
              </a:path>
            </a:pathLst>
          </a:custGeom>
          <a:ln w="9524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2" name="object 238"/>
          <p:cNvSpPr/>
          <p:nvPr/>
        </p:nvSpPr>
        <p:spPr>
          <a:xfrm>
            <a:off x="7143823" y="3086595"/>
            <a:ext cx="5140" cy="4563"/>
          </a:xfrm>
          <a:custGeom>
            <a:avLst/>
            <a:gdLst/>
            <a:ahLst/>
            <a:cxnLst/>
            <a:rect l="l" t="t" r="r" b="b"/>
            <a:pathLst>
              <a:path w="5140" h="4563">
                <a:moveTo>
                  <a:pt x="5140" y="0"/>
                </a:moveTo>
                <a:lnTo>
                  <a:pt x="4041" y="1238"/>
                </a:lnTo>
                <a:lnTo>
                  <a:pt x="0" y="4563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3" name="object 239"/>
          <p:cNvSpPr/>
          <p:nvPr/>
        </p:nvSpPr>
        <p:spPr>
          <a:xfrm>
            <a:off x="7132699" y="3095536"/>
            <a:ext cx="5805" cy="3712"/>
          </a:xfrm>
          <a:custGeom>
            <a:avLst/>
            <a:gdLst/>
            <a:ahLst/>
            <a:cxnLst/>
            <a:rect l="l" t="t" r="r" b="b"/>
            <a:pathLst>
              <a:path w="5805" h="3712">
                <a:moveTo>
                  <a:pt x="5805" y="0"/>
                </a:moveTo>
                <a:lnTo>
                  <a:pt x="4518" y="1058"/>
                </a:lnTo>
                <a:lnTo>
                  <a:pt x="0" y="3712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4" name="object 240"/>
          <p:cNvSpPr/>
          <p:nvPr/>
        </p:nvSpPr>
        <p:spPr>
          <a:xfrm>
            <a:off x="7120342" y="3102762"/>
            <a:ext cx="6373" cy="2767"/>
          </a:xfrm>
          <a:custGeom>
            <a:avLst/>
            <a:gdLst/>
            <a:ahLst/>
            <a:cxnLst/>
            <a:rect l="l" t="t" r="r" b="b"/>
            <a:pathLst>
              <a:path w="6373" h="2767">
                <a:moveTo>
                  <a:pt x="6373" y="0"/>
                </a:moveTo>
                <a:lnTo>
                  <a:pt x="4920" y="852"/>
                </a:lnTo>
                <a:lnTo>
                  <a:pt x="0" y="2767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5" name="object 241"/>
          <p:cNvSpPr/>
          <p:nvPr/>
        </p:nvSpPr>
        <p:spPr>
          <a:xfrm>
            <a:off x="7106945" y="3108076"/>
            <a:ext cx="6844" cy="1728"/>
          </a:xfrm>
          <a:custGeom>
            <a:avLst/>
            <a:gdLst/>
            <a:ahLst/>
            <a:cxnLst/>
            <a:rect l="l" t="t" r="r" b="b"/>
            <a:pathLst>
              <a:path w="6844" h="1728">
                <a:moveTo>
                  <a:pt x="6844" y="0"/>
                </a:moveTo>
                <a:lnTo>
                  <a:pt x="5249" y="620"/>
                </a:lnTo>
                <a:lnTo>
                  <a:pt x="0" y="1728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6" name="object 242"/>
          <p:cNvSpPr/>
          <p:nvPr/>
        </p:nvSpPr>
        <p:spPr>
          <a:xfrm>
            <a:off x="7095526" y="3111289"/>
            <a:ext cx="4399" cy="363"/>
          </a:xfrm>
          <a:custGeom>
            <a:avLst/>
            <a:gdLst/>
            <a:ahLst/>
            <a:cxnLst/>
            <a:rect l="l" t="t" r="r" b="b"/>
            <a:pathLst>
              <a:path w="4399" h="363">
                <a:moveTo>
                  <a:pt x="4399" y="0"/>
                </a:moveTo>
                <a:lnTo>
                  <a:pt x="2685" y="361"/>
                </a:lnTo>
                <a:lnTo>
                  <a:pt x="0" y="363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7" name="object 243"/>
          <p:cNvSpPr/>
          <p:nvPr/>
        </p:nvSpPr>
        <p:spPr>
          <a:xfrm>
            <a:off x="6050638" y="2586367"/>
            <a:ext cx="1124076" cy="52598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8" name="object 244"/>
          <p:cNvSpPr/>
          <p:nvPr/>
        </p:nvSpPr>
        <p:spPr>
          <a:xfrm>
            <a:off x="6050638" y="2586367"/>
            <a:ext cx="1124076" cy="525983"/>
          </a:xfrm>
          <a:custGeom>
            <a:avLst/>
            <a:gdLst/>
            <a:ahLst/>
            <a:cxnLst/>
            <a:rect l="l" t="t" r="r" b="b"/>
            <a:pathLst>
              <a:path w="1124077" h="525983">
                <a:moveTo>
                  <a:pt x="0" y="87668"/>
                </a:moveTo>
                <a:lnTo>
                  <a:pt x="10248" y="46490"/>
                </a:lnTo>
                <a:lnTo>
                  <a:pt x="37498" y="15754"/>
                </a:lnTo>
                <a:lnTo>
                  <a:pt x="76504" y="699"/>
                </a:lnTo>
                <a:lnTo>
                  <a:pt x="1036446" y="0"/>
                </a:lnTo>
                <a:lnTo>
                  <a:pt x="1050999" y="1203"/>
                </a:lnTo>
                <a:lnTo>
                  <a:pt x="1089258" y="17704"/>
                </a:lnTo>
                <a:lnTo>
                  <a:pt x="1115342" y="49467"/>
                </a:lnTo>
                <a:lnTo>
                  <a:pt x="1124076" y="438315"/>
                </a:lnTo>
                <a:lnTo>
                  <a:pt x="1122873" y="452878"/>
                </a:lnTo>
                <a:lnTo>
                  <a:pt x="1106375" y="491157"/>
                </a:lnTo>
                <a:lnTo>
                  <a:pt x="1074624" y="517247"/>
                </a:lnTo>
                <a:lnTo>
                  <a:pt x="87629" y="525983"/>
                </a:lnTo>
                <a:lnTo>
                  <a:pt x="73077" y="524779"/>
                </a:lnTo>
                <a:lnTo>
                  <a:pt x="34818" y="508278"/>
                </a:lnTo>
                <a:lnTo>
                  <a:pt x="8734" y="476516"/>
                </a:lnTo>
                <a:lnTo>
                  <a:pt x="0" y="87668"/>
                </a:lnTo>
                <a:close/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9" name="object 245"/>
          <p:cNvSpPr txBox="1"/>
          <p:nvPr/>
        </p:nvSpPr>
        <p:spPr>
          <a:xfrm>
            <a:off x="6218913" y="2707525"/>
            <a:ext cx="907802" cy="3121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600" dirty="0">
                <a:solidFill>
                  <a:prstClr val="black"/>
                </a:solidFill>
                <a:latin typeface="Arial"/>
                <a:cs typeface="Arial"/>
              </a:rPr>
              <a:t>PR</a:t>
            </a:r>
            <a:r>
              <a:rPr lang="it-IT" sz="1600" dirty="0">
                <a:solidFill>
                  <a:prstClr val="black"/>
                </a:solidFill>
                <a:latin typeface="Arial"/>
                <a:cs typeface="Arial"/>
              </a:rPr>
              <a:t>N</a:t>
            </a:r>
            <a:r>
              <a:rPr sz="1600" dirty="0">
                <a:solidFill>
                  <a:prstClr val="black"/>
                </a:solidFill>
                <a:latin typeface="Arial"/>
                <a:cs typeface="Arial"/>
              </a:rPr>
              <a:t>G(k)</a:t>
            </a:r>
          </a:p>
        </p:txBody>
      </p:sp>
      <p:sp>
        <p:nvSpPr>
          <p:cNvPr id="240" name="object 246"/>
          <p:cNvSpPr/>
          <p:nvPr/>
        </p:nvSpPr>
        <p:spPr>
          <a:xfrm>
            <a:off x="2538962" y="2186012"/>
            <a:ext cx="132715" cy="338581"/>
          </a:xfrm>
          <a:custGeom>
            <a:avLst/>
            <a:gdLst/>
            <a:ahLst/>
            <a:cxnLst/>
            <a:rect l="l" t="t" r="r" b="b"/>
            <a:pathLst>
              <a:path w="132715" h="338581">
                <a:moveTo>
                  <a:pt x="66357" y="56773"/>
                </a:moveTo>
                <a:lnTo>
                  <a:pt x="52069" y="81250"/>
                </a:lnTo>
                <a:lnTo>
                  <a:pt x="52069" y="338582"/>
                </a:lnTo>
                <a:lnTo>
                  <a:pt x="80644" y="338582"/>
                </a:lnTo>
                <a:lnTo>
                  <a:pt x="80644" y="81250"/>
                </a:lnTo>
                <a:lnTo>
                  <a:pt x="66357" y="56773"/>
                </a:lnTo>
                <a:close/>
              </a:path>
              <a:path w="132715" h="338581">
                <a:moveTo>
                  <a:pt x="66293" y="0"/>
                </a:moveTo>
                <a:lnTo>
                  <a:pt x="4063" y="106934"/>
                </a:lnTo>
                <a:lnTo>
                  <a:pt x="0" y="113665"/>
                </a:lnTo>
                <a:lnTo>
                  <a:pt x="2286" y="122428"/>
                </a:lnTo>
                <a:lnTo>
                  <a:pt x="9143" y="126365"/>
                </a:lnTo>
                <a:lnTo>
                  <a:pt x="16001" y="130429"/>
                </a:lnTo>
                <a:lnTo>
                  <a:pt x="24765" y="128143"/>
                </a:lnTo>
                <a:lnTo>
                  <a:pt x="28701" y="121285"/>
                </a:lnTo>
                <a:lnTo>
                  <a:pt x="52069" y="81250"/>
                </a:lnTo>
                <a:lnTo>
                  <a:pt x="52069" y="28321"/>
                </a:lnTo>
                <a:lnTo>
                  <a:pt x="82808" y="28321"/>
                </a:lnTo>
                <a:lnTo>
                  <a:pt x="66293" y="0"/>
                </a:lnTo>
                <a:close/>
              </a:path>
              <a:path w="132715" h="338581">
                <a:moveTo>
                  <a:pt x="82808" y="28321"/>
                </a:moveTo>
                <a:lnTo>
                  <a:pt x="80644" y="28321"/>
                </a:lnTo>
                <a:lnTo>
                  <a:pt x="80645" y="81250"/>
                </a:lnTo>
                <a:lnTo>
                  <a:pt x="104012" y="121285"/>
                </a:lnTo>
                <a:lnTo>
                  <a:pt x="107950" y="128143"/>
                </a:lnTo>
                <a:lnTo>
                  <a:pt x="116712" y="130429"/>
                </a:lnTo>
                <a:lnTo>
                  <a:pt x="123570" y="126365"/>
                </a:lnTo>
                <a:lnTo>
                  <a:pt x="130429" y="122428"/>
                </a:lnTo>
                <a:lnTo>
                  <a:pt x="132715" y="113665"/>
                </a:lnTo>
                <a:lnTo>
                  <a:pt x="128650" y="106934"/>
                </a:lnTo>
                <a:lnTo>
                  <a:pt x="82808" y="28321"/>
                </a:lnTo>
                <a:close/>
              </a:path>
              <a:path w="132715" h="338581">
                <a:moveTo>
                  <a:pt x="80644" y="28321"/>
                </a:moveTo>
                <a:lnTo>
                  <a:pt x="52069" y="28321"/>
                </a:lnTo>
                <a:lnTo>
                  <a:pt x="52069" y="81250"/>
                </a:lnTo>
                <a:lnTo>
                  <a:pt x="66357" y="56773"/>
                </a:lnTo>
                <a:lnTo>
                  <a:pt x="53975" y="35560"/>
                </a:lnTo>
                <a:lnTo>
                  <a:pt x="80644" y="35560"/>
                </a:lnTo>
                <a:lnTo>
                  <a:pt x="80644" y="28321"/>
                </a:lnTo>
                <a:close/>
              </a:path>
              <a:path w="132715" h="338581">
                <a:moveTo>
                  <a:pt x="80644" y="35560"/>
                </a:moveTo>
                <a:lnTo>
                  <a:pt x="78740" y="35560"/>
                </a:lnTo>
                <a:lnTo>
                  <a:pt x="66357" y="56773"/>
                </a:lnTo>
                <a:lnTo>
                  <a:pt x="80645" y="81250"/>
                </a:lnTo>
                <a:lnTo>
                  <a:pt x="80644" y="35560"/>
                </a:lnTo>
                <a:close/>
              </a:path>
              <a:path w="132715" h="338581">
                <a:moveTo>
                  <a:pt x="78740" y="35560"/>
                </a:moveTo>
                <a:lnTo>
                  <a:pt x="53975" y="35560"/>
                </a:lnTo>
                <a:lnTo>
                  <a:pt x="66357" y="56773"/>
                </a:lnTo>
                <a:lnTo>
                  <a:pt x="78740" y="3556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41" name="object 247"/>
          <p:cNvSpPr/>
          <p:nvPr/>
        </p:nvSpPr>
        <p:spPr>
          <a:xfrm>
            <a:off x="6546447" y="2173185"/>
            <a:ext cx="132587" cy="413181"/>
          </a:xfrm>
          <a:custGeom>
            <a:avLst/>
            <a:gdLst/>
            <a:ahLst/>
            <a:cxnLst/>
            <a:rect l="l" t="t" r="r" b="b"/>
            <a:pathLst>
              <a:path w="132587" h="413181">
                <a:moveTo>
                  <a:pt x="66278" y="56691"/>
                </a:moveTo>
                <a:lnTo>
                  <a:pt x="52002" y="81149"/>
                </a:lnTo>
                <a:lnTo>
                  <a:pt x="51942" y="413181"/>
                </a:lnTo>
                <a:lnTo>
                  <a:pt x="80517" y="413181"/>
                </a:lnTo>
                <a:lnTo>
                  <a:pt x="80517" y="81149"/>
                </a:lnTo>
                <a:lnTo>
                  <a:pt x="66278" y="56691"/>
                </a:lnTo>
                <a:close/>
              </a:path>
              <a:path w="132587" h="413181">
                <a:moveTo>
                  <a:pt x="66293" y="0"/>
                </a:moveTo>
                <a:lnTo>
                  <a:pt x="3936" y="106934"/>
                </a:lnTo>
                <a:lnTo>
                  <a:pt x="0" y="113792"/>
                </a:lnTo>
                <a:lnTo>
                  <a:pt x="2285" y="122555"/>
                </a:lnTo>
                <a:lnTo>
                  <a:pt x="9016" y="126492"/>
                </a:lnTo>
                <a:lnTo>
                  <a:pt x="15875" y="130429"/>
                </a:lnTo>
                <a:lnTo>
                  <a:pt x="24637" y="128143"/>
                </a:lnTo>
                <a:lnTo>
                  <a:pt x="28575" y="121285"/>
                </a:lnTo>
                <a:lnTo>
                  <a:pt x="51942" y="81250"/>
                </a:lnTo>
                <a:lnTo>
                  <a:pt x="51942" y="28448"/>
                </a:lnTo>
                <a:lnTo>
                  <a:pt x="82883" y="28448"/>
                </a:lnTo>
                <a:lnTo>
                  <a:pt x="66293" y="0"/>
                </a:lnTo>
                <a:close/>
              </a:path>
              <a:path w="132587" h="413181">
                <a:moveTo>
                  <a:pt x="82883" y="28448"/>
                </a:moveTo>
                <a:lnTo>
                  <a:pt x="80517" y="28448"/>
                </a:lnTo>
                <a:lnTo>
                  <a:pt x="80577" y="81250"/>
                </a:lnTo>
                <a:lnTo>
                  <a:pt x="103885" y="121285"/>
                </a:lnTo>
                <a:lnTo>
                  <a:pt x="107950" y="128143"/>
                </a:lnTo>
                <a:lnTo>
                  <a:pt x="116712" y="130429"/>
                </a:lnTo>
                <a:lnTo>
                  <a:pt x="123443" y="126492"/>
                </a:lnTo>
                <a:lnTo>
                  <a:pt x="130301" y="122555"/>
                </a:lnTo>
                <a:lnTo>
                  <a:pt x="132587" y="113792"/>
                </a:lnTo>
                <a:lnTo>
                  <a:pt x="128650" y="106934"/>
                </a:lnTo>
                <a:lnTo>
                  <a:pt x="82883" y="28448"/>
                </a:lnTo>
                <a:close/>
              </a:path>
              <a:path w="132587" h="413181">
                <a:moveTo>
                  <a:pt x="80517" y="28448"/>
                </a:moveTo>
                <a:lnTo>
                  <a:pt x="51942" y="28448"/>
                </a:lnTo>
                <a:lnTo>
                  <a:pt x="51942" y="81250"/>
                </a:lnTo>
                <a:lnTo>
                  <a:pt x="66278" y="56691"/>
                </a:lnTo>
                <a:lnTo>
                  <a:pt x="53975" y="35560"/>
                </a:lnTo>
                <a:lnTo>
                  <a:pt x="80517" y="35560"/>
                </a:lnTo>
                <a:lnTo>
                  <a:pt x="80517" y="28448"/>
                </a:lnTo>
                <a:close/>
              </a:path>
              <a:path w="132587" h="413181">
                <a:moveTo>
                  <a:pt x="80517" y="35560"/>
                </a:moveTo>
                <a:lnTo>
                  <a:pt x="78612" y="35560"/>
                </a:lnTo>
                <a:lnTo>
                  <a:pt x="66278" y="56691"/>
                </a:lnTo>
                <a:lnTo>
                  <a:pt x="80517" y="81149"/>
                </a:lnTo>
                <a:lnTo>
                  <a:pt x="80517" y="35560"/>
                </a:lnTo>
                <a:close/>
              </a:path>
              <a:path w="132587" h="413181">
                <a:moveTo>
                  <a:pt x="78612" y="35560"/>
                </a:moveTo>
                <a:lnTo>
                  <a:pt x="53975" y="35560"/>
                </a:lnTo>
                <a:lnTo>
                  <a:pt x="66278" y="56691"/>
                </a:lnTo>
                <a:lnTo>
                  <a:pt x="78612" y="3556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42" name="object 152"/>
          <p:cNvSpPr txBox="1"/>
          <p:nvPr/>
        </p:nvSpPr>
        <p:spPr>
          <a:xfrm>
            <a:off x="1439056" y="2821361"/>
            <a:ext cx="13970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dirty="0">
                <a:solidFill>
                  <a:prstClr val="black"/>
                </a:solidFill>
                <a:latin typeface="Arial"/>
                <a:cs typeface="Arial"/>
              </a:rPr>
              <a:t>k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</p:txBody>
      </p:sp>
      <p:pic>
        <p:nvPicPr>
          <p:cNvPr id="243" name="Immagine 242"/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080" y="2642656"/>
            <a:ext cx="471337" cy="471337"/>
          </a:xfrm>
          <a:prstGeom prst="rect">
            <a:avLst/>
          </a:prstGeom>
        </p:spPr>
      </p:pic>
      <p:sp>
        <p:nvSpPr>
          <p:cNvPr id="244" name="object 152"/>
          <p:cNvSpPr txBox="1"/>
          <p:nvPr/>
        </p:nvSpPr>
        <p:spPr>
          <a:xfrm>
            <a:off x="5451579" y="2869162"/>
            <a:ext cx="13970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dirty="0">
                <a:solidFill>
                  <a:prstClr val="black"/>
                </a:solidFill>
                <a:latin typeface="Arial"/>
                <a:cs typeface="Arial"/>
              </a:rPr>
              <a:t>k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</p:txBody>
      </p:sp>
      <p:pic>
        <p:nvPicPr>
          <p:cNvPr id="245" name="Immagine 244"/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5603" y="2690457"/>
            <a:ext cx="471337" cy="471337"/>
          </a:xfrm>
          <a:prstGeom prst="rect">
            <a:avLst/>
          </a:prstGeom>
        </p:spPr>
      </p:pic>
      <p:sp>
        <p:nvSpPr>
          <p:cNvPr id="246" name="CasellaDiTesto 245"/>
          <p:cNvSpPr txBox="1">
            <a:spLocks noChangeArrowheads="1"/>
          </p:cNvSpPr>
          <p:nvPr/>
        </p:nvSpPr>
        <p:spPr bwMode="auto">
          <a:xfrm>
            <a:off x="5544108" y="6525344"/>
            <a:ext cx="35894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 b="0" dirty="0">
                <a:latin typeface="Arial Narrow" panose="020B0606020202030204" pitchFamily="34" charset="0"/>
              </a:rPr>
              <a:t>Graphics </a:t>
            </a:r>
            <a:r>
              <a:rPr lang="it-IT" altLang="it-IT" sz="1600" b="0" dirty="0" err="1">
                <a:latin typeface="Arial Narrow" panose="020B0606020202030204" pitchFamily="34" charset="0"/>
              </a:rPr>
              <a:t>courtesy</a:t>
            </a:r>
            <a:r>
              <a:rPr lang="it-IT" altLang="it-IT" sz="1600" b="0" dirty="0">
                <a:latin typeface="Arial Narrow" panose="020B0606020202030204" pitchFamily="34" charset="0"/>
              </a:rPr>
              <a:t> of Marco </a:t>
            </a:r>
            <a:r>
              <a:rPr lang="it-IT" altLang="it-IT" sz="1600" b="0" dirty="0" err="1">
                <a:latin typeface="Arial Narrow" panose="020B0606020202030204" pitchFamily="34" charset="0"/>
              </a:rPr>
              <a:t>Spaziani</a:t>
            </a:r>
            <a:r>
              <a:rPr lang="it-IT" altLang="it-IT" sz="1600" b="0" dirty="0">
                <a:latin typeface="Arial Narrow" panose="020B0606020202030204" pitchFamily="34" charset="0"/>
              </a:rPr>
              <a:t> Brunella</a:t>
            </a:r>
            <a:endParaRPr lang="en-US" altLang="it-IT" sz="1800" b="0" dirty="0">
              <a:latin typeface="Arial Narrow" panose="020B0606020202030204" pitchFamily="34" charset="0"/>
            </a:endParaRPr>
          </a:p>
        </p:txBody>
      </p:sp>
      <p:sp>
        <p:nvSpPr>
          <p:cNvPr id="247" name="Segnaposto contenuto 2"/>
          <p:cNvSpPr>
            <a:spLocks noGrp="1"/>
          </p:cNvSpPr>
          <p:nvPr>
            <p:ph idx="1"/>
          </p:nvPr>
        </p:nvSpPr>
        <p:spPr>
          <a:xfrm>
            <a:off x="685800" y="3413695"/>
            <a:ext cx="8350696" cy="270695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Goal: “approximate” a one-time-pad</a:t>
            </a:r>
          </a:p>
          <a:p>
            <a:endParaRPr lang="en-US" dirty="0"/>
          </a:p>
          <a:p>
            <a:r>
              <a:rPr lang="en-US" dirty="0"/>
              <a:t>Crucial difference:</a:t>
            </a:r>
          </a:p>
          <a:p>
            <a:pPr lvl="1"/>
            <a:r>
              <a:rPr lang="en-US" dirty="0"/>
              <a:t>One Time Pad </a:t>
            </a:r>
            <a:r>
              <a:rPr lang="en-US" dirty="0">
                <a:sym typeface="Wingdings" panose="05000000000000000000" pitchFamily="2" charset="2"/>
              </a:rPr>
              <a:t> random key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Stream cipher  random keystream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DO NOT confuse key K with keystream k’!!!!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21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B107FD-83F1-4BB7-850D-834BD1757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88218"/>
            <a:ext cx="7696200" cy="648494"/>
          </a:xfrm>
        </p:spPr>
        <p:txBody>
          <a:bodyPr/>
          <a:lstStyle/>
          <a:p>
            <a:pPr>
              <a:defRPr/>
            </a:pPr>
            <a:r>
              <a:rPr lang="it-IT" dirty="0"/>
              <a:t>802.11: </a:t>
            </a:r>
            <a:r>
              <a:rPr lang="it-IT" dirty="0" err="1"/>
              <a:t>Aftermath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017164-8E41-4443-A74F-F10BB6435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96752"/>
            <a:ext cx="8496944" cy="4896544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it-IT" dirty="0" err="1"/>
              <a:t>Optimized</a:t>
            </a:r>
            <a:r>
              <a:rPr lang="it-IT" dirty="0"/>
              <a:t> WEP </a:t>
            </a:r>
            <a:r>
              <a:rPr lang="it-IT" dirty="0" err="1"/>
              <a:t>attacks</a:t>
            </a:r>
            <a:r>
              <a:rPr lang="it-IT" dirty="0"/>
              <a:t> on </a:t>
            </a:r>
            <a:r>
              <a:rPr lang="it-IT" dirty="0" err="1"/>
              <a:t>many</a:t>
            </a:r>
            <a:r>
              <a:rPr lang="it-IT" dirty="0"/>
              <a:t> open source</a:t>
            </a:r>
          </a:p>
          <a:p>
            <a:pPr lvl="1">
              <a:defRPr/>
            </a:pPr>
            <a:r>
              <a:rPr lang="it-IT" dirty="0" err="1"/>
              <a:t>Although</a:t>
            </a:r>
            <a:r>
              <a:rPr lang="it-IT" dirty="0"/>
              <a:t> just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few</a:t>
            </a:r>
            <a:r>
              <a:rPr lang="it-IT" dirty="0"/>
              <a:t> WEP </a:t>
            </a:r>
            <a:r>
              <a:rPr lang="it-IT" dirty="0" err="1"/>
              <a:t>protected</a:t>
            </a:r>
            <a:r>
              <a:rPr lang="it-IT" dirty="0"/>
              <a:t> networks </a:t>
            </a:r>
            <a:r>
              <a:rPr lang="it-IT" dirty="0" err="1"/>
              <a:t>remaining</a:t>
            </a:r>
            <a:endParaRPr lang="it-IT" dirty="0"/>
          </a:p>
          <a:p>
            <a:pPr>
              <a:defRPr/>
            </a:pPr>
            <a:r>
              <a:rPr lang="it-IT" dirty="0"/>
              <a:t>WiFi </a:t>
            </a:r>
            <a:r>
              <a:rPr lang="it-IT" dirty="0" err="1"/>
              <a:t>evolution</a:t>
            </a:r>
            <a:r>
              <a:rPr lang="it-IT" dirty="0"/>
              <a:t> (802.11i):</a:t>
            </a:r>
          </a:p>
          <a:p>
            <a:pPr lvl="1">
              <a:defRPr/>
            </a:pPr>
            <a:r>
              <a:rPr lang="it-IT" dirty="0"/>
              <a:t>WPA: </a:t>
            </a:r>
            <a:r>
              <a:rPr lang="it-IT" dirty="0" err="1"/>
              <a:t>retain</a:t>
            </a:r>
            <a:r>
              <a:rPr lang="it-IT" dirty="0"/>
              <a:t> hardware </a:t>
            </a:r>
            <a:r>
              <a:rPr lang="it-IT" dirty="0" err="1"/>
              <a:t>compatibility</a:t>
            </a:r>
            <a:r>
              <a:rPr lang="it-IT" dirty="0"/>
              <a:t> (RC4), </a:t>
            </a:r>
            <a:r>
              <a:rPr lang="it-IT" dirty="0" err="1"/>
              <a:t>but</a:t>
            </a:r>
            <a:r>
              <a:rPr lang="it-IT" dirty="0"/>
              <a:t> patch with:</a:t>
            </a:r>
          </a:p>
          <a:p>
            <a:pPr lvl="2">
              <a:defRPr/>
            </a:pPr>
            <a:r>
              <a:rPr lang="it-IT" dirty="0" err="1"/>
              <a:t>Longer</a:t>
            </a:r>
            <a:r>
              <a:rPr lang="it-IT" dirty="0"/>
              <a:t> IV (48 bit)</a:t>
            </a:r>
          </a:p>
          <a:p>
            <a:pPr lvl="2">
              <a:defRPr/>
            </a:pPr>
            <a:r>
              <a:rPr lang="it-IT" dirty="0" err="1"/>
              <a:t>Protection</a:t>
            </a:r>
            <a:r>
              <a:rPr lang="it-IT" dirty="0"/>
              <a:t> of IV (</a:t>
            </a:r>
            <a:r>
              <a:rPr lang="it-IT" dirty="0" err="1"/>
              <a:t>plaintext</a:t>
            </a:r>
            <a:r>
              <a:rPr lang="it-IT" dirty="0"/>
              <a:t> </a:t>
            </a:r>
            <a:r>
              <a:rPr lang="it-IT" dirty="0" err="1"/>
              <a:t>differs</a:t>
            </a:r>
            <a:r>
              <a:rPr lang="it-IT" dirty="0"/>
              <a:t> from RC4 input)</a:t>
            </a:r>
          </a:p>
          <a:p>
            <a:pPr lvl="2">
              <a:defRPr/>
            </a:pPr>
            <a:r>
              <a:rPr lang="it-IT" dirty="0" err="1"/>
              <a:t>Ephemeral</a:t>
            </a:r>
            <a:r>
              <a:rPr lang="it-IT" dirty="0"/>
              <a:t> key </a:t>
            </a:r>
            <a:r>
              <a:rPr lang="it-IT" dirty="0" err="1"/>
              <a:t>derivation</a:t>
            </a:r>
            <a:r>
              <a:rPr lang="it-IT" dirty="0"/>
              <a:t> (</a:t>
            </a:r>
            <a:r>
              <a:rPr lang="it-IT" dirty="0" err="1"/>
              <a:t>changing</a:t>
            </a:r>
            <a:r>
              <a:rPr lang="it-IT" dirty="0"/>
              <a:t> in time)</a:t>
            </a:r>
          </a:p>
          <a:p>
            <a:pPr lvl="2">
              <a:defRPr/>
            </a:pPr>
            <a:r>
              <a:rPr lang="it-IT" dirty="0"/>
              <a:t>…</a:t>
            </a:r>
          </a:p>
          <a:p>
            <a:pPr>
              <a:defRPr/>
            </a:pPr>
            <a:r>
              <a:rPr lang="it-IT" dirty="0"/>
              <a:t>WPA2: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above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AES (new hardware)</a:t>
            </a:r>
          </a:p>
          <a:p>
            <a:pPr>
              <a:defRPr/>
            </a:pPr>
            <a:r>
              <a:rPr lang="it-IT" dirty="0"/>
              <a:t>2017: </a:t>
            </a:r>
            <a:r>
              <a:rPr lang="it-IT" dirty="0" err="1"/>
              <a:t>discovered</a:t>
            </a:r>
            <a:r>
              <a:rPr lang="it-IT" dirty="0"/>
              <a:t> KRACK </a:t>
            </a:r>
            <a:r>
              <a:rPr lang="it-IT" dirty="0" err="1"/>
              <a:t>attack</a:t>
            </a:r>
            <a:r>
              <a:rPr lang="it-IT" dirty="0"/>
              <a:t> to WPA2 </a:t>
            </a:r>
          </a:p>
          <a:p>
            <a:pPr lvl="2">
              <a:defRPr/>
            </a:pPr>
            <a:r>
              <a:rPr lang="it-IT" dirty="0"/>
              <a:t>Note: </a:t>
            </a:r>
            <a:r>
              <a:rPr lang="it-IT" dirty="0" err="1"/>
              <a:t>attack</a:t>
            </a:r>
            <a:r>
              <a:rPr lang="it-IT" dirty="0"/>
              <a:t> works </a:t>
            </a:r>
            <a:r>
              <a:rPr lang="it-IT" dirty="0" err="1"/>
              <a:t>against</a:t>
            </a:r>
            <a:r>
              <a:rPr lang="it-IT" dirty="0"/>
              <a:t> a </a:t>
            </a:r>
            <a:r>
              <a:rPr lang="it-IT" b="1" dirty="0" err="1"/>
              <a:t>mathematically</a:t>
            </a:r>
            <a:r>
              <a:rPr lang="it-IT" b="1" dirty="0"/>
              <a:t> </a:t>
            </a:r>
            <a:r>
              <a:rPr lang="it-IT" b="1" dirty="0" err="1"/>
              <a:t>proven</a:t>
            </a:r>
            <a:r>
              <a:rPr lang="it-IT" b="1" dirty="0"/>
              <a:t> secure</a:t>
            </a:r>
            <a:r>
              <a:rPr lang="it-IT" dirty="0"/>
              <a:t> (!) 4-way </a:t>
            </a:r>
            <a:r>
              <a:rPr lang="it-IT" dirty="0" err="1"/>
              <a:t>handshake</a:t>
            </a:r>
            <a:r>
              <a:rPr lang="it-IT" dirty="0"/>
              <a:t>… OUCH!</a:t>
            </a:r>
          </a:p>
          <a:p>
            <a:pPr>
              <a:defRPr/>
            </a:pPr>
            <a:r>
              <a:rPr lang="it-IT" dirty="0">
                <a:sym typeface="Wingdings" panose="05000000000000000000" pitchFamily="2" charset="2"/>
              </a:rPr>
              <a:t>2018+  WPA3 </a:t>
            </a:r>
            <a:r>
              <a:rPr lang="it-IT" dirty="0" err="1">
                <a:sym typeface="Wingdings" panose="05000000000000000000" pitchFamily="2" charset="2"/>
              </a:rPr>
              <a:t>standardized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Stream</a:t>
            </a:r>
            <a:r>
              <a:rPr lang="it-IT" dirty="0"/>
              <a:t> </a:t>
            </a:r>
            <a:r>
              <a:rPr lang="it-IT" dirty="0" err="1"/>
              <a:t>ciphers</a:t>
            </a:r>
            <a:endParaRPr lang="it-IT" dirty="0"/>
          </a:p>
        </p:txBody>
      </p:sp>
      <p:sp>
        <p:nvSpPr>
          <p:cNvPr id="4" name="object 5"/>
          <p:cNvSpPr/>
          <p:nvPr/>
        </p:nvSpPr>
        <p:spPr>
          <a:xfrm>
            <a:off x="1813283" y="1453534"/>
            <a:ext cx="1584070" cy="732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6"/>
          <p:cNvSpPr/>
          <p:nvPr/>
        </p:nvSpPr>
        <p:spPr>
          <a:xfrm>
            <a:off x="1813283" y="1570159"/>
            <a:ext cx="310" cy="5237"/>
          </a:xfrm>
          <a:custGeom>
            <a:avLst/>
            <a:gdLst/>
            <a:ahLst/>
            <a:cxnLst/>
            <a:rect l="l" t="t" r="r" b="b"/>
            <a:pathLst>
              <a:path w="310" h="5237">
                <a:moveTo>
                  <a:pt x="0" y="5237"/>
                </a:moveTo>
                <a:lnTo>
                  <a:pt x="310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7"/>
          <p:cNvSpPr/>
          <p:nvPr/>
        </p:nvSpPr>
        <p:spPr>
          <a:xfrm>
            <a:off x="1813980" y="1556464"/>
            <a:ext cx="941" cy="7185"/>
          </a:xfrm>
          <a:custGeom>
            <a:avLst/>
            <a:gdLst/>
            <a:ahLst/>
            <a:cxnLst/>
            <a:rect l="l" t="t" r="r" b="b"/>
            <a:pathLst>
              <a:path w="941" h="7185">
                <a:moveTo>
                  <a:pt x="0" y="7185"/>
                </a:moveTo>
                <a:lnTo>
                  <a:pt x="172" y="4276"/>
                </a:lnTo>
                <a:lnTo>
                  <a:pt x="941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8"/>
          <p:cNvSpPr/>
          <p:nvPr/>
        </p:nvSpPr>
        <p:spPr>
          <a:xfrm>
            <a:off x="1816189" y="1542513"/>
            <a:ext cx="1747" cy="6897"/>
          </a:xfrm>
          <a:custGeom>
            <a:avLst/>
            <a:gdLst/>
            <a:ahLst/>
            <a:cxnLst/>
            <a:rect l="l" t="t" r="r" b="b"/>
            <a:pathLst>
              <a:path w="1747" h="6897">
                <a:moveTo>
                  <a:pt x="0" y="6897"/>
                </a:moveTo>
                <a:lnTo>
                  <a:pt x="505" y="4084"/>
                </a:lnTo>
                <a:lnTo>
                  <a:pt x="1747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9"/>
          <p:cNvSpPr/>
          <p:nvPr/>
        </p:nvSpPr>
        <p:spPr>
          <a:xfrm>
            <a:off x="1819989" y="1529204"/>
            <a:ext cx="2503" cy="6558"/>
          </a:xfrm>
          <a:custGeom>
            <a:avLst/>
            <a:gdLst/>
            <a:ahLst/>
            <a:cxnLst/>
            <a:rect l="l" t="t" r="r" b="b"/>
            <a:pathLst>
              <a:path w="2503" h="6558">
                <a:moveTo>
                  <a:pt x="0" y="6558"/>
                </a:moveTo>
                <a:lnTo>
                  <a:pt x="820" y="3862"/>
                </a:lnTo>
                <a:lnTo>
                  <a:pt x="2503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10"/>
          <p:cNvSpPr/>
          <p:nvPr/>
        </p:nvSpPr>
        <p:spPr>
          <a:xfrm>
            <a:off x="1825281" y="1516641"/>
            <a:ext cx="3209" cy="6169"/>
          </a:xfrm>
          <a:custGeom>
            <a:avLst/>
            <a:gdLst/>
            <a:ahLst/>
            <a:cxnLst/>
            <a:rect l="l" t="t" r="r" b="b"/>
            <a:pathLst>
              <a:path w="3209" h="6169">
                <a:moveTo>
                  <a:pt x="0" y="6169"/>
                </a:moveTo>
                <a:lnTo>
                  <a:pt x="1116" y="3609"/>
                </a:lnTo>
                <a:lnTo>
                  <a:pt x="3209" y="0"/>
                </a:lnTo>
              </a:path>
            </a:pathLst>
          </a:custGeom>
          <a:ln w="9524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1"/>
          <p:cNvSpPr/>
          <p:nvPr/>
        </p:nvSpPr>
        <p:spPr>
          <a:xfrm>
            <a:off x="1831963" y="1504919"/>
            <a:ext cx="3864" cy="5731"/>
          </a:xfrm>
          <a:custGeom>
            <a:avLst/>
            <a:gdLst/>
            <a:ahLst/>
            <a:cxnLst/>
            <a:rect l="l" t="t" r="r" b="b"/>
            <a:pathLst>
              <a:path w="3864" h="5731">
                <a:moveTo>
                  <a:pt x="0" y="5731"/>
                </a:moveTo>
                <a:lnTo>
                  <a:pt x="1393" y="3327"/>
                </a:lnTo>
                <a:lnTo>
                  <a:pt x="3864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" name="object 12"/>
          <p:cNvSpPr/>
          <p:nvPr/>
        </p:nvSpPr>
        <p:spPr>
          <a:xfrm>
            <a:off x="1839939" y="1494139"/>
            <a:ext cx="4469" cy="5242"/>
          </a:xfrm>
          <a:custGeom>
            <a:avLst/>
            <a:gdLst/>
            <a:ahLst/>
            <a:cxnLst/>
            <a:rect l="l" t="t" r="r" b="b"/>
            <a:pathLst>
              <a:path w="4469" h="5242">
                <a:moveTo>
                  <a:pt x="0" y="5242"/>
                </a:moveTo>
                <a:lnTo>
                  <a:pt x="1653" y="3015"/>
                </a:lnTo>
                <a:lnTo>
                  <a:pt x="4469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13"/>
          <p:cNvSpPr/>
          <p:nvPr/>
        </p:nvSpPr>
        <p:spPr>
          <a:xfrm>
            <a:off x="1849105" y="1484403"/>
            <a:ext cx="5024" cy="4704"/>
          </a:xfrm>
          <a:custGeom>
            <a:avLst/>
            <a:gdLst/>
            <a:ahLst/>
            <a:cxnLst/>
            <a:rect l="l" t="t" r="r" b="b"/>
            <a:pathLst>
              <a:path w="5024" h="4704">
                <a:moveTo>
                  <a:pt x="0" y="4704"/>
                </a:moveTo>
                <a:lnTo>
                  <a:pt x="1894" y="2676"/>
                </a:lnTo>
                <a:lnTo>
                  <a:pt x="5024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14"/>
          <p:cNvSpPr/>
          <p:nvPr/>
        </p:nvSpPr>
        <p:spPr>
          <a:xfrm>
            <a:off x="1859366" y="1475810"/>
            <a:ext cx="5529" cy="4117"/>
          </a:xfrm>
          <a:custGeom>
            <a:avLst/>
            <a:gdLst/>
            <a:ahLst/>
            <a:cxnLst/>
            <a:rect l="l" t="t" r="r" b="b"/>
            <a:pathLst>
              <a:path w="5529" h="4117">
                <a:moveTo>
                  <a:pt x="0" y="4117"/>
                </a:moveTo>
                <a:lnTo>
                  <a:pt x="2116" y="2307"/>
                </a:lnTo>
                <a:lnTo>
                  <a:pt x="5529" y="0"/>
                </a:lnTo>
              </a:path>
            </a:pathLst>
          </a:custGeom>
          <a:ln w="9524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15"/>
          <p:cNvSpPr/>
          <p:nvPr/>
        </p:nvSpPr>
        <p:spPr>
          <a:xfrm>
            <a:off x="1870619" y="1468459"/>
            <a:ext cx="5984" cy="3479"/>
          </a:xfrm>
          <a:custGeom>
            <a:avLst/>
            <a:gdLst/>
            <a:ahLst/>
            <a:cxnLst/>
            <a:rect l="l" t="t" r="r" b="b"/>
            <a:pathLst>
              <a:path w="5984" h="3479">
                <a:moveTo>
                  <a:pt x="0" y="3479"/>
                </a:moveTo>
                <a:lnTo>
                  <a:pt x="2319" y="1911"/>
                </a:lnTo>
                <a:lnTo>
                  <a:pt x="5984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" name="object 16"/>
          <p:cNvSpPr/>
          <p:nvPr/>
        </p:nvSpPr>
        <p:spPr>
          <a:xfrm>
            <a:off x="1882769" y="1462451"/>
            <a:ext cx="6389" cy="2793"/>
          </a:xfrm>
          <a:custGeom>
            <a:avLst/>
            <a:gdLst/>
            <a:ahLst/>
            <a:cxnLst/>
            <a:rect l="l" t="t" r="r" b="b"/>
            <a:pathLst>
              <a:path w="6389" h="2793">
                <a:moveTo>
                  <a:pt x="0" y="2793"/>
                </a:moveTo>
                <a:lnTo>
                  <a:pt x="2502" y="1487"/>
                </a:lnTo>
                <a:lnTo>
                  <a:pt x="6389" y="0"/>
                </a:lnTo>
              </a:path>
            </a:pathLst>
          </a:custGeom>
          <a:ln w="9524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" name="object 17"/>
          <p:cNvSpPr/>
          <p:nvPr/>
        </p:nvSpPr>
        <p:spPr>
          <a:xfrm>
            <a:off x="1895712" y="1457885"/>
            <a:ext cx="6745" cy="2056"/>
          </a:xfrm>
          <a:custGeom>
            <a:avLst/>
            <a:gdLst/>
            <a:ahLst/>
            <a:cxnLst/>
            <a:rect l="l" t="t" r="r" b="b"/>
            <a:pathLst>
              <a:path w="6745" h="2056">
                <a:moveTo>
                  <a:pt x="0" y="2056"/>
                </a:moveTo>
                <a:lnTo>
                  <a:pt x="2665" y="1036"/>
                </a:lnTo>
                <a:lnTo>
                  <a:pt x="6745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object 18"/>
          <p:cNvSpPr/>
          <p:nvPr/>
        </p:nvSpPr>
        <p:spPr>
          <a:xfrm>
            <a:off x="1909351" y="1454863"/>
            <a:ext cx="7051" cy="1270"/>
          </a:xfrm>
          <a:custGeom>
            <a:avLst/>
            <a:gdLst/>
            <a:ahLst/>
            <a:cxnLst/>
            <a:rect l="l" t="t" r="r" b="b"/>
            <a:pathLst>
              <a:path w="7051" h="1270">
                <a:moveTo>
                  <a:pt x="0" y="1270"/>
                </a:moveTo>
                <a:lnTo>
                  <a:pt x="2808" y="557"/>
                </a:lnTo>
                <a:lnTo>
                  <a:pt x="7051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object 19"/>
          <p:cNvSpPr/>
          <p:nvPr/>
        </p:nvSpPr>
        <p:spPr>
          <a:xfrm>
            <a:off x="1923586" y="1453535"/>
            <a:ext cx="6483" cy="385"/>
          </a:xfrm>
          <a:custGeom>
            <a:avLst/>
            <a:gdLst/>
            <a:ahLst/>
            <a:cxnLst/>
            <a:rect l="l" t="t" r="r" b="b"/>
            <a:pathLst>
              <a:path w="6483" h="385">
                <a:moveTo>
                  <a:pt x="0" y="385"/>
                </a:moveTo>
                <a:lnTo>
                  <a:pt x="2930" y="0"/>
                </a:lnTo>
                <a:lnTo>
                  <a:pt x="6483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" name="object 20"/>
          <p:cNvSpPr/>
          <p:nvPr/>
        </p:nvSpPr>
        <p:spPr>
          <a:xfrm>
            <a:off x="1930189" y="2185859"/>
            <a:ext cx="672558" cy="0"/>
          </a:xfrm>
          <a:custGeom>
            <a:avLst/>
            <a:gdLst/>
            <a:ahLst/>
            <a:cxnLst/>
            <a:rect l="l" t="t" r="r" b="b"/>
            <a:pathLst>
              <a:path w="672558">
                <a:moveTo>
                  <a:pt x="0" y="0"/>
                </a:moveTo>
                <a:lnTo>
                  <a:pt x="672558" y="0"/>
                </a:lnTo>
              </a:path>
            </a:pathLst>
          </a:custGeom>
          <a:ln w="317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" name="object 21"/>
          <p:cNvSpPr/>
          <p:nvPr/>
        </p:nvSpPr>
        <p:spPr>
          <a:xfrm>
            <a:off x="1916442" y="2184381"/>
            <a:ext cx="7188" cy="936"/>
          </a:xfrm>
          <a:custGeom>
            <a:avLst/>
            <a:gdLst/>
            <a:ahLst/>
            <a:cxnLst/>
            <a:rect l="l" t="t" r="r" b="b"/>
            <a:pathLst>
              <a:path w="7188" h="936">
                <a:moveTo>
                  <a:pt x="7188" y="936"/>
                </a:moveTo>
                <a:lnTo>
                  <a:pt x="4226" y="760"/>
                </a:lnTo>
                <a:lnTo>
                  <a:pt x="0" y="0"/>
                </a:lnTo>
              </a:path>
            </a:pathLst>
          </a:custGeom>
          <a:ln w="9524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" name="object 22"/>
          <p:cNvSpPr/>
          <p:nvPr/>
        </p:nvSpPr>
        <p:spPr>
          <a:xfrm>
            <a:off x="1902488" y="2181369"/>
            <a:ext cx="6898" cy="1743"/>
          </a:xfrm>
          <a:custGeom>
            <a:avLst/>
            <a:gdLst/>
            <a:ahLst/>
            <a:cxnLst/>
            <a:rect l="l" t="t" r="r" b="b"/>
            <a:pathLst>
              <a:path w="6898" h="1743">
                <a:moveTo>
                  <a:pt x="6898" y="1743"/>
                </a:moveTo>
                <a:lnTo>
                  <a:pt x="4035" y="1228"/>
                </a:lnTo>
                <a:lnTo>
                  <a:pt x="0" y="0"/>
                </a:lnTo>
              </a:path>
            </a:pathLst>
          </a:custGeom>
          <a:ln w="9524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object 23"/>
          <p:cNvSpPr/>
          <p:nvPr/>
        </p:nvSpPr>
        <p:spPr>
          <a:xfrm>
            <a:off x="1889181" y="2176812"/>
            <a:ext cx="6558" cy="2500"/>
          </a:xfrm>
          <a:custGeom>
            <a:avLst/>
            <a:gdLst/>
            <a:ahLst/>
            <a:cxnLst/>
            <a:rect l="l" t="t" r="r" b="b"/>
            <a:pathLst>
              <a:path w="6558" h="2500">
                <a:moveTo>
                  <a:pt x="6558" y="2500"/>
                </a:moveTo>
                <a:lnTo>
                  <a:pt x="3815" y="1665"/>
                </a:lnTo>
                <a:lnTo>
                  <a:pt x="0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" name="object 24"/>
          <p:cNvSpPr/>
          <p:nvPr/>
        </p:nvSpPr>
        <p:spPr>
          <a:xfrm>
            <a:off x="1876619" y="2170815"/>
            <a:ext cx="6168" cy="3207"/>
          </a:xfrm>
          <a:custGeom>
            <a:avLst/>
            <a:gdLst/>
            <a:ahLst/>
            <a:cxnLst/>
            <a:rect l="l" t="t" r="r" b="b"/>
            <a:pathLst>
              <a:path w="6168" h="3207">
                <a:moveTo>
                  <a:pt x="6168" y="3207"/>
                </a:moveTo>
                <a:lnTo>
                  <a:pt x="3564" y="2070"/>
                </a:lnTo>
                <a:lnTo>
                  <a:pt x="0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4" name="object 25"/>
          <p:cNvSpPr/>
          <p:nvPr/>
        </p:nvSpPr>
        <p:spPr>
          <a:xfrm>
            <a:off x="1864904" y="2163475"/>
            <a:ext cx="5729" cy="3863"/>
          </a:xfrm>
          <a:custGeom>
            <a:avLst/>
            <a:gdLst/>
            <a:ahLst/>
            <a:cxnLst/>
            <a:rect l="l" t="t" r="r" b="b"/>
            <a:pathLst>
              <a:path w="5729" h="3863">
                <a:moveTo>
                  <a:pt x="5729" y="3863"/>
                </a:moveTo>
                <a:lnTo>
                  <a:pt x="3285" y="2443"/>
                </a:lnTo>
                <a:lnTo>
                  <a:pt x="0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5" name="object 26"/>
          <p:cNvSpPr/>
          <p:nvPr/>
        </p:nvSpPr>
        <p:spPr>
          <a:xfrm>
            <a:off x="1854132" y="2154891"/>
            <a:ext cx="5240" cy="4469"/>
          </a:xfrm>
          <a:custGeom>
            <a:avLst/>
            <a:gdLst/>
            <a:ahLst/>
            <a:cxnLst/>
            <a:rect l="l" t="t" r="r" b="b"/>
            <a:pathLst>
              <a:path w="5240" h="4469">
                <a:moveTo>
                  <a:pt x="5240" y="4469"/>
                </a:moveTo>
                <a:lnTo>
                  <a:pt x="2976" y="2785"/>
                </a:lnTo>
                <a:lnTo>
                  <a:pt x="0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6" name="object 27"/>
          <p:cNvSpPr/>
          <p:nvPr/>
        </p:nvSpPr>
        <p:spPr>
          <a:xfrm>
            <a:off x="1844404" y="2145163"/>
            <a:ext cx="4702" cy="5025"/>
          </a:xfrm>
          <a:custGeom>
            <a:avLst/>
            <a:gdLst/>
            <a:ahLst/>
            <a:cxnLst/>
            <a:rect l="l" t="t" r="r" b="b"/>
            <a:pathLst>
              <a:path w="4702" h="5025">
                <a:moveTo>
                  <a:pt x="4702" y="5025"/>
                </a:moveTo>
                <a:lnTo>
                  <a:pt x="2640" y="3095"/>
                </a:lnTo>
                <a:lnTo>
                  <a:pt x="0" y="0"/>
                </a:lnTo>
              </a:path>
            </a:pathLst>
          </a:custGeom>
          <a:ln w="9524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7" name="object 28"/>
          <p:cNvSpPr/>
          <p:nvPr/>
        </p:nvSpPr>
        <p:spPr>
          <a:xfrm>
            <a:off x="1835820" y="2134391"/>
            <a:ext cx="4114" cy="5530"/>
          </a:xfrm>
          <a:custGeom>
            <a:avLst/>
            <a:gdLst/>
            <a:ahLst/>
            <a:cxnLst/>
            <a:rect l="l" t="t" r="r" b="b"/>
            <a:pathLst>
              <a:path w="4114" h="5530">
                <a:moveTo>
                  <a:pt x="4114" y="5530"/>
                </a:moveTo>
                <a:lnTo>
                  <a:pt x="2276" y="3375"/>
                </a:lnTo>
                <a:lnTo>
                  <a:pt x="0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8" name="object 29"/>
          <p:cNvSpPr/>
          <p:nvPr/>
        </p:nvSpPr>
        <p:spPr>
          <a:xfrm>
            <a:off x="1828480" y="2122675"/>
            <a:ext cx="3477" cy="5986"/>
          </a:xfrm>
          <a:custGeom>
            <a:avLst/>
            <a:gdLst/>
            <a:ahLst/>
            <a:cxnLst/>
            <a:rect l="l" t="t" r="r" b="b"/>
            <a:pathLst>
              <a:path w="3477" h="5986">
                <a:moveTo>
                  <a:pt x="3477" y="5986"/>
                </a:moveTo>
                <a:lnTo>
                  <a:pt x="1884" y="3625"/>
                </a:lnTo>
                <a:lnTo>
                  <a:pt x="0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9" name="object 30"/>
          <p:cNvSpPr/>
          <p:nvPr/>
        </p:nvSpPr>
        <p:spPr>
          <a:xfrm>
            <a:off x="1822481" y="2110113"/>
            <a:ext cx="2790" cy="6392"/>
          </a:xfrm>
          <a:custGeom>
            <a:avLst/>
            <a:gdLst/>
            <a:ahLst/>
            <a:cxnLst/>
            <a:rect l="l" t="t" r="r" b="b"/>
            <a:pathLst>
              <a:path w="2790" h="6392">
                <a:moveTo>
                  <a:pt x="2790" y="6392"/>
                </a:moveTo>
                <a:lnTo>
                  <a:pt x="1465" y="3844"/>
                </a:lnTo>
                <a:lnTo>
                  <a:pt x="0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0" name="object 31"/>
          <p:cNvSpPr/>
          <p:nvPr/>
        </p:nvSpPr>
        <p:spPr>
          <a:xfrm>
            <a:off x="1817926" y="2096806"/>
            <a:ext cx="2054" cy="6748"/>
          </a:xfrm>
          <a:custGeom>
            <a:avLst/>
            <a:gdLst/>
            <a:ahLst/>
            <a:cxnLst/>
            <a:rect l="l" t="t" r="r" b="b"/>
            <a:pathLst>
              <a:path w="2054" h="6748">
                <a:moveTo>
                  <a:pt x="2054" y="6748"/>
                </a:moveTo>
                <a:lnTo>
                  <a:pt x="1019" y="4034"/>
                </a:lnTo>
                <a:lnTo>
                  <a:pt x="0" y="0"/>
                </a:lnTo>
              </a:path>
            </a:pathLst>
          </a:custGeom>
          <a:ln w="9524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1" name="object 32"/>
          <p:cNvSpPr/>
          <p:nvPr/>
        </p:nvSpPr>
        <p:spPr>
          <a:xfrm>
            <a:off x="1814914" y="2082853"/>
            <a:ext cx="1269" cy="7055"/>
          </a:xfrm>
          <a:custGeom>
            <a:avLst/>
            <a:gdLst/>
            <a:ahLst/>
            <a:cxnLst/>
            <a:rect l="l" t="t" r="r" b="b"/>
            <a:pathLst>
              <a:path w="1269" h="7055">
                <a:moveTo>
                  <a:pt x="1269" y="7055"/>
                </a:moveTo>
                <a:lnTo>
                  <a:pt x="546" y="4196"/>
                </a:lnTo>
                <a:lnTo>
                  <a:pt x="0" y="0"/>
                </a:lnTo>
              </a:path>
            </a:pathLst>
          </a:custGeom>
          <a:ln w="9524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2" name="object 33"/>
          <p:cNvSpPr/>
          <p:nvPr/>
        </p:nvSpPr>
        <p:spPr>
          <a:xfrm>
            <a:off x="1813586" y="2069081"/>
            <a:ext cx="390" cy="6582"/>
          </a:xfrm>
          <a:custGeom>
            <a:avLst/>
            <a:gdLst/>
            <a:ahLst/>
            <a:cxnLst/>
            <a:rect l="l" t="t" r="r" b="b"/>
            <a:pathLst>
              <a:path w="390" h="6582">
                <a:moveTo>
                  <a:pt x="390" y="6582"/>
                </a:moveTo>
                <a:lnTo>
                  <a:pt x="2" y="3598"/>
                </a:lnTo>
                <a:lnTo>
                  <a:pt x="0" y="0"/>
                </a:lnTo>
              </a:path>
            </a:pathLst>
          </a:custGeom>
          <a:ln w="9524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3" name="object 34"/>
          <p:cNvSpPr/>
          <p:nvPr/>
        </p:nvSpPr>
        <p:spPr>
          <a:xfrm>
            <a:off x="1813284" y="1575397"/>
            <a:ext cx="151" cy="247025"/>
          </a:xfrm>
          <a:custGeom>
            <a:avLst/>
            <a:gdLst/>
            <a:ahLst/>
            <a:cxnLst/>
            <a:rect l="l" t="t" r="r" b="b"/>
            <a:pathLst>
              <a:path w="151" h="247025">
                <a:moveTo>
                  <a:pt x="151" y="247025"/>
                </a:moveTo>
                <a:lnTo>
                  <a:pt x="0" y="0"/>
                </a:lnTo>
              </a:path>
            </a:pathLst>
          </a:custGeom>
          <a:ln w="9524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4" name="object 35"/>
          <p:cNvSpPr/>
          <p:nvPr/>
        </p:nvSpPr>
        <p:spPr>
          <a:xfrm>
            <a:off x="2607948" y="1453378"/>
            <a:ext cx="672618" cy="0"/>
          </a:xfrm>
          <a:custGeom>
            <a:avLst/>
            <a:gdLst/>
            <a:ahLst/>
            <a:cxnLst/>
            <a:rect l="l" t="t" r="r" b="b"/>
            <a:pathLst>
              <a:path w="672618">
                <a:moveTo>
                  <a:pt x="2630" y="0"/>
                </a:moveTo>
                <a:lnTo>
                  <a:pt x="675249" y="0"/>
                </a:lnTo>
              </a:path>
            </a:pathLst>
          </a:custGeom>
          <a:ln w="317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5" name="object 36"/>
          <p:cNvSpPr/>
          <p:nvPr/>
        </p:nvSpPr>
        <p:spPr>
          <a:xfrm>
            <a:off x="3287052" y="1453921"/>
            <a:ext cx="7183" cy="943"/>
          </a:xfrm>
          <a:custGeom>
            <a:avLst/>
            <a:gdLst/>
            <a:ahLst/>
            <a:cxnLst/>
            <a:rect l="l" t="t" r="r" b="b"/>
            <a:pathLst>
              <a:path w="7183" h="943">
                <a:moveTo>
                  <a:pt x="0" y="0"/>
                </a:moveTo>
                <a:lnTo>
                  <a:pt x="2908" y="172"/>
                </a:lnTo>
                <a:lnTo>
                  <a:pt x="7183" y="943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6" name="object 37"/>
          <p:cNvSpPr/>
          <p:nvPr/>
        </p:nvSpPr>
        <p:spPr>
          <a:xfrm>
            <a:off x="3301287" y="1456135"/>
            <a:ext cx="6893" cy="1751"/>
          </a:xfrm>
          <a:custGeom>
            <a:avLst/>
            <a:gdLst/>
            <a:ahLst/>
            <a:cxnLst/>
            <a:rect l="l" t="t" r="r" b="b"/>
            <a:pathLst>
              <a:path w="6893" h="1751">
                <a:moveTo>
                  <a:pt x="0" y="0"/>
                </a:moveTo>
                <a:lnTo>
                  <a:pt x="2811" y="506"/>
                </a:lnTo>
                <a:lnTo>
                  <a:pt x="6893" y="1751"/>
                </a:lnTo>
              </a:path>
            </a:pathLst>
          </a:custGeom>
          <a:ln w="9524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7" name="object 38"/>
          <p:cNvSpPr/>
          <p:nvPr/>
        </p:nvSpPr>
        <p:spPr>
          <a:xfrm>
            <a:off x="3314926" y="1459941"/>
            <a:ext cx="6553" cy="2508"/>
          </a:xfrm>
          <a:custGeom>
            <a:avLst/>
            <a:gdLst/>
            <a:ahLst/>
            <a:cxnLst/>
            <a:rect l="l" t="t" r="r" b="b"/>
            <a:pathLst>
              <a:path w="6553" h="2508">
                <a:moveTo>
                  <a:pt x="0" y="0"/>
                </a:moveTo>
                <a:lnTo>
                  <a:pt x="2694" y="821"/>
                </a:lnTo>
                <a:lnTo>
                  <a:pt x="6553" y="2508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8" name="object 39"/>
          <p:cNvSpPr/>
          <p:nvPr/>
        </p:nvSpPr>
        <p:spPr>
          <a:xfrm>
            <a:off x="3327869" y="1465244"/>
            <a:ext cx="6164" cy="3215"/>
          </a:xfrm>
          <a:custGeom>
            <a:avLst/>
            <a:gdLst/>
            <a:ahLst/>
            <a:cxnLst/>
            <a:rect l="l" t="t" r="r" b="b"/>
            <a:pathLst>
              <a:path w="6164" h="3215">
                <a:moveTo>
                  <a:pt x="0" y="0"/>
                </a:moveTo>
                <a:lnTo>
                  <a:pt x="2557" y="1118"/>
                </a:lnTo>
                <a:lnTo>
                  <a:pt x="6164" y="3215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9" name="object 40"/>
          <p:cNvSpPr/>
          <p:nvPr/>
        </p:nvSpPr>
        <p:spPr>
          <a:xfrm>
            <a:off x="3340017" y="1471939"/>
            <a:ext cx="5724" cy="3871"/>
          </a:xfrm>
          <a:custGeom>
            <a:avLst/>
            <a:gdLst/>
            <a:ahLst/>
            <a:cxnLst/>
            <a:rect l="l" t="t" r="r" b="b"/>
            <a:pathLst>
              <a:path w="5724" h="3871">
                <a:moveTo>
                  <a:pt x="0" y="0"/>
                </a:moveTo>
                <a:lnTo>
                  <a:pt x="2401" y="1396"/>
                </a:lnTo>
                <a:lnTo>
                  <a:pt x="5724" y="3871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0" name="object 41"/>
          <p:cNvSpPr/>
          <p:nvPr/>
        </p:nvSpPr>
        <p:spPr>
          <a:xfrm>
            <a:off x="3351272" y="1479926"/>
            <a:ext cx="5235" cy="4476"/>
          </a:xfrm>
          <a:custGeom>
            <a:avLst/>
            <a:gdLst/>
            <a:ahLst/>
            <a:cxnLst/>
            <a:rect l="l" t="t" r="r" b="b"/>
            <a:pathLst>
              <a:path w="5235" h="4476">
                <a:moveTo>
                  <a:pt x="0" y="0"/>
                </a:moveTo>
                <a:lnTo>
                  <a:pt x="2223" y="1655"/>
                </a:lnTo>
                <a:lnTo>
                  <a:pt x="5235" y="4476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1" name="object 42"/>
          <p:cNvSpPr/>
          <p:nvPr/>
        </p:nvSpPr>
        <p:spPr>
          <a:xfrm>
            <a:off x="3361532" y="1489109"/>
            <a:ext cx="4697" cy="5031"/>
          </a:xfrm>
          <a:custGeom>
            <a:avLst/>
            <a:gdLst/>
            <a:ahLst/>
            <a:cxnLst/>
            <a:rect l="l" t="t" r="r" b="b"/>
            <a:pathLst>
              <a:path w="4697" h="5031">
                <a:moveTo>
                  <a:pt x="0" y="0"/>
                </a:moveTo>
                <a:lnTo>
                  <a:pt x="2025" y="1896"/>
                </a:lnTo>
                <a:lnTo>
                  <a:pt x="4697" y="5031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2" name="object 43"/>
          <p:cNvSpPr/>
          <p:nvPr/>
        </p:nvSpPr>
        <p:spPr>
          <a:xfrm>
            <a:off x="3370699" y="1499383"/>
            <a:ext cx="4110" cy="5535"/>
          </a:xfrm>
          <a:custGeom>
            <a:avLst/>
            <a:gdLst/>
            <a:ahLst/>
            <a:cxnLst/>
            <a:rect l="l" t="t" r="r" b="b"/>
            <a:pathLst>
              <a:path w="4110" h="5535">
                <a:moveTo>
                  <a:pt x="0" y="0"/>
                </a:moveTo>
                <a:lnTo>
                  <a:pt x="1806" y="2118"/>
                </a:lnTo>
                <a:lnTo>
                  <a:pt x="4110" y="5535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3" name="object 44"/>
          <p:cNvSpPr/>
          <p:nvPr/>
        </p:nvSpPr>
        <p:spPr>
          <a:xfrm>
            <a:off x="3378674" y="1510649"/>
            <a:ext cx="3473" cy="5990"/>
          </a:xfrm>
          <a:custGeom>
            <a:avLst/>
            <a:gdLst/>
            <a:ahLst/>
            <a:cxnLst/>
            <a:rect l="l" t="t" r="r" b="b"/>
            <a:pathLst>
              <a:path w="3473" h="5990">
                <a:moveTo>
                  <a:pt x="0" y="0"/>
                </a:moveTo>
                <a:lnTo>
                  <a:pt x="1565" y="2321"/>
                </a:lnTo>
                <a:lnTo>
                  <a:pt x="3473" y="599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4" name="object 45"/>
          <p:cNvSpPr/>
          <p:nvPr/>
        </p:nvSpPr>
        <p:spPr>
          <a:xfrm>
            <a:off x="3385357" y="1522809"/>
            <a:ext cx="2787" cy="6394"/>
          </a:xfrm>
          <a:custGeom>
            <a:avLst/>
            <a:gdLst/>
            <a:ahLst/>
            <a:cxnLst/>
            <a:rect l="l" t="t" r="r" b="b"/>
            <a:pathLst>
              <a:path w="2787" h="6394">
                <a:moveTo>
                  <a:pt x="0" y="0"/>
                </a:moveTo>
                <a:lnTo>
                  <a:pt x="1302" y="2504"/>
                </a:lnTo>
                <a:lnTo>
                  <a:pt x="2787" y="6394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5" name="object 46"/>
          <p:cNvSpPr/>
          <p:nvPr/>
        </p:nvSpPr>
        <p:spPr>
          <a:xfrm>
            <a:off x="3390648" y="1535764"/>
            <a:ext cx="2052" cy="6749"/>
          </a:xfrm>
          <a:custGeom>
            <a:avLst/>
            <a:gdLst/>
            <a:ahLst/>
            <a:cxnLst/>
            <a:rect l="l" t="t" r="r" b="b"/>
            <a:pathLst>
              <a:path w="2052" h="6749">
                <a:moveTo>
                  <a:pt x="0" y="0"/>
                </a:moveTo>
                <a:lnTo>
                  <a:pt x="1018" y="2667"/>
                </a:lnTo>
                <a:lnTo>
                  <a:pt x="2052" y="6749"/>
                </a:lnTo>
              </a:path>
            </a:pathLst>
          </a:custGeom>
          <a:ln w="9524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6" name="object 47"/>
          <p:cNvSpPr/>
          <p:nvPr/>
        </p:nvSpPr>
        <p:spPr>
          <a:xfrm>
            <a:off x="3394449" y="1549411"/>
            <a:ext cx="1267" cy="7053"/>
          </a:xfrm>
          <a:custGeom>
            <a:avLst/>
            <a:gdLst/>
            <a:ahLst/>
            <a:cxnLst/>
            <a:rect l="l" t="t" r="r" b="b"/>
            <a:pathLst>
              <a:path w="1267" h="7053">
                <a:moveTo>
                  <a:pt x="0" y="0"/>
                </a:moveTo>
                <a:lnTo>
                  <a:pt x="711" y="2809"/>
                </a:lnTo>
                <a:lnTo>
                  <a:pt x="1267" y="7053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7" name="object 48"/>
          <p:cNvSpPr/>
          <p:nvPr/>
        </p:nvSpPr>
        <p:spPr>
          <a:xfrm>
            <a:off x="3396657" y="1563649"/>
            <a:ext cx="386" cy="6508"/>
          </a:xfrm>
          <a:custGeom>
            <a:avLst/>
            <a:gdLst/>
            <a:ahLst/>
            <a:cxnLst/>
            <a:rect l="l" t="t" r="r" b="b"/>
            <a:pathLst>
              <a:path w="386" h="6508">
                <a:moveTo>
                  <a:pt x="0" y="0"/>
                </a:moveTo>
                <a:lnTo>
                  <a:pt x="383" y="2930"/>
                </a:lnTo>
                <a:lnTo>
                  <a:pt x="386" y="6508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8" name="object 49"/>
          <p:cNvSpPr/>
          <p:nvPr/>
        </p:nvSpPr>
        <p:spPr>
          <a:xfrm>
            <a:off x="3397202" y="1822421"/>
            <a:ext cx="0" cy="246660"/>
          </a:xfrm>
          <a:custGeom>
            <a:avLst/>
            <a:gdLst/>
            <a:ahLst/>
            <a:cxnLst/>
            <a:rect l="l" t="t" r="r" b="b"/>
            <a:pathLst>
              <a:path h="246660">
                <a:moveTo>
                  <a:pt x="0" y="0"/>
                </a:moveTo>
                <a:lnTo>
                  <a:pt x="0" y="246660"/>
                </a:lnTo>
              </a:path>
            </a:pathLst>
          </a:custGeom>
          <a:ln w="317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9" name="object 50"/>
          <p:cNvSpPr/>
          <p:nvPr/>
        </p:nvSpPr>
        <p:spPr>
          <a:xfrm>
            <a:off x="3395723" y="2075664"/>
            <a:ext cx="936" cy="7188"/>
          </a:xfrm>
          <a:custGeom>
            <a:avLst/>
            <a:gdLst/>
            <a:ahLst/>
            <a:cxnLst/>
            <a:rect l="l" t="t" r="r" b="b"/>
            <a:pathLst>
              <a:path w="936" h="7188">
                <a:moveTo>
                  <a:pt x="936" y="0"/>
                </a:moveTo>
                <a:lnTo>
                  <a:pt x="760" y="2961"/>
                </a:lnTo>
                <a:lnTo>
                  <a:pt x="0" y="7188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0" name="object 51"/>
          <p:cNvSpPr/>
          <p:nvPr/>
        </p:nvSpPr>
        <p:spPr>
          <a:xfrm>
            <a:off x="3392711" y="2089908"/>
            <a:ext cx="1743" cy="6898"/>
          </a:xfrm>
          <a:custGeom>
            <a:avLst/>
            <a:gdLst/>
            <a:ahLst/>
            <a:cxnLst/>
            <a:rect l="l" t="t" r="r" b="b"/>
            <a:pathLst>
              <a:path w="1743" h="6898">
                <a:moveTo>
                  <a:pt x="1743" y="0"/>
                </a:moveTo>
                <a:lnTo>
                  <a:pt x="1228" y="2862"/>
                </a:lnTo>
                <a:lnTo>
                  <a:pt x="0" y="6898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1" name="object 52"/>
          <p:cNvSpPr/>
          <p:nvPr/>
        </p:nvSpPr>
        <p:spPr>
          <a:xfrm>
            <a:off x="3388154" y="2103555"/>
            <a:ext cx="2500" cy="6558"/>
          </a:xfrm>
          <a:custGeom>
            <a:avLst/>
            <a:gdLst/>
            <a:ahLst/>
            <a:cxnLst/>
            <a:rect l="l" t="t" r="r" b="b"/>
            <a:pathLst>
              <a:path w="2500" h="6558">
                <a:moveTo>
                  <a:pt x="2500" y="0"/>
                </a:moveTo>
                <a:lnTo>
                  <a:pt x="1665" y="2743"/>
                </a:lnTo>
                <a:lnTo>
                  <a:pt x="0" y="6558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2" name="object 53"/>
          <p:cNvSpPr/>
          <p:nvPr/>
        </p:nvSpPr>
        <p:spPr>
          <a:xfrm>
            <a:off x="3382157" y="2116506"/>
            <a:ext cx="3207" cy="6168"/>
          </a:xfrm>
          <a:custGeom>
            <a:avLst/>
            <a:gdLst/>
            <a:ahLst/>
            <a:cxnLst/>
            <a:rect l="l" t="t" r="r" b="b"/>
            <a:pathLst>
              <a:path w="3207" h="6168">
                <a:moveTo>
                  <a:pt x="3207" y="0"/>
                </a:moveTo>
                <a:lnTo>
                  <a:pt x="2070" y="2604"/>
                </a:lnTo>
                <a:lnTo>
                  <a:pt x="0" y="6168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3" name="object 54"/>
          <p:cNvSpPr/>
          <p:nvPr/>
        </p:nvSpPr>
        <p:spPr>
          <a:xfrm>
            <a:off x="3374817" y="2128662"/>
            <a:ext cx="3863" cy="5729"/>
          </a:xfrm>
          <a:custGeom>
            <a:avLst/>
            <a:gdLst/>
            <a:ahLst/>
            <a:cxnLst/>
            <a:rect l="l" t="t" r="r" b="b"/>
            <a:pathLst>
              <a:path w="3863" h="5729">
                <a:moveTo>
                  <a:pt x="3863" y="0"/>
                </a:moveTo>
                <a:lnTo>
                  <a:pt x="2443" y="2444"/>
                </a:lnTo>
                <a:lnTo>
                  <a:pt x="0" y="5729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4" name="object 55"/>
          <p:cNvSpPr/>
          <p:nvPr/>
        </p:nvSpPr>
        <p:spPr>
          <a:xfrm>
            <a:off x="3366233" y="2139922"/>
            <a:ext cx="4469" cy="5240"/>
          </a:xfrm>
          <a:custGeom>
            <a:avLst/>
            <a:gdLst/>
            <a:ahLst/>
            <a:cxnLst/>
            <a:rect l="l" t="t" r="r" b="b"/>
            <a:pathLst>
              <a:path w="4469" h="5240">
                <a:moveTo>
                  <a:pt x="4469" y="0"/>
                </a:moveTo>
                <a:lnTo>
                  <a:pt x="2785" y="2263"/>
                </a:lnTo>
                <a:lnTo>
                  <a:pt x="0" y="524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5" name="object 56"/>
          <p:cNvSpPr/>
          <p:nvPr/>
        </p:nvSpPr>
        <p:spPr>
          <a:xfrm>
            <a:off x="3356505" y="2150188"/>
            <a:ext cx="5025" cy="4702"/>
          </a:xfrm>
          <a:custGeom>
            <a:avLst/>
            <a:gdLst/>
            <a:ahLst/>
            <a:cxnLst/>
            <a:rect l="l" t="t" r="r" b="b"/>
            <a:pathLst>
              <a:path w="5025" h="4702">
                <a:moveTo>
                  <a:pt x="5025" y="0"/>
                </a:moveTo>
                <a:lnTo>
                  <a:pt x="3095" y="2061"/>
                </a:lnTo>
                <a:lnTo>
                  <a:pt x="0" y="4702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6" name="object 57"/>
          <p:cNvSpPr/>
          <p:nvPr/>
        </p:nvSpPr>
        <p:spPr>
          <a:xfrm>
            <a:off x="3345733" y="2159359"/>
            <a:ext cx="5530" cy="4114"/>
          </a:xfrm>
          <a:custGeom>
            <a:avLst/>
            <a:gdLst/>
            <a:ahLst/>
            <a:cxnLst/>
            <a:rect l="l" t="t" r="r" b="b"/>
            <a:pathLst>
              <a:path w="5530" h="4114">
                <a:moveTo>
                  <a:pt x="5530" y="0"/>
                </a:moveTo>
                <a:lnTo>
                  <a:pt x="3375" y="1838"/>
                </a:lnTo>
                <a:lnTo>
                  <a:pt x="0" y="4114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7" name="object 58"/>
          <p:cNvSpPr/>
          <p:nvPr/>
        </p:nvSpPr>
        <p:spPr>
          <a:xfrm>
            <a:off x="3334017" y="2167338"/>
            <a:ext cx="5986" cy="3477"/>
          </a:xfrm>
          <a:custGeom>
            <a:avLst/>
            <a:gdLst/>
            <a:ahLst/>
            <a:cxnLst/>
            <a:rect l="l" t="t" r="r" b="b"/>
            <a:pathLst>
              <a:path w="5986" h="3477">
                <a:moveTo>
                  <a:pt x="5986" y="0"/>
                </a:moveTo>
                <a:lnTo>
                  <a:pt x="3625" y="1592"/>
                </a:lnTo>
                <a:lnTo>
                  <a:pt x="0" y="3477"/>
                </a:lnTo>
              </a:path>
            </a:pathLst>
          </a:custGeom>
          <a:ln w="9524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8" name="object 59"/>
          <p:cNvSpPr/>
          <p:nvPr/>
        </p:nvSpPr>
        <p:spPr>
          <a:xfrm>
            <a:off x="3321455" y="2174022"/>
            <a:ext cx="6392" cy="2790"/>
          </a:xfrm>
          <a:custGeom>
            <a:avLst/>
            <a:gdLst/>
            <a:ahLst/>
            <a:cxnLst/>
            <a:rect l="l" t="t" r="r" b="b"/>
            <a:pathLst>
              <a:path w="6392" h="2790">
                <a:moveTo>
                  <a:pt x="6392" y="0"/>
                </a:moveTo>
                <a:lnTo>
                  <a:pt x="3844" y="1324"/>
                </a:lnTo>
                <a:lnTo>
                  <a:pt x="0" y="279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9" name="object 60"/>
          <p:cNvSpPr/>
          <p:nvPr/>
        </p:nvSpPr>
        <p:spPr>
          <a:xfrm>
            <a:off x="3308148" y="2179313"/>
            <a:ext cx="6748" cy="2054"/>
          </a:xfrm>
          <a:custGeom>
            <a:avLst/>
            <a:gdLst/>
            <a:ahLst/>
            <a:cxnLst/>
            <a:rect l="l" t="t" r="r" b="b"/>
            <a:pathLst>
              <a:path w="6748" h="2054">
                <a:moveTo>
                  <a:pt x="6748" y="0"/>
                </a:moveTo>
                <a:lnTo>
                  <a:pt x="4034" y="1034"/>
                </a:lnTo>
                <a:lnTo>
                  <a:pt x="0" y="2054"/>
                </a:lnTo>
              </a:path>
            </a:pathLst>
          </a:custGeom>
          <a:ln w="9524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0" name="object 61"/>
          <p:cNvSpPr/>
          <p:nvPr/>
        </p:nvSpPr>
        <p:spPr>
          <a:xfrm>
            <a:off x="3294195" y="2183113"/>
            <a:ext cx="7055" cy="1269"/>
          </a:xfrm>
          <a:custGeom>
            <a:avLst/>
            <a:gdLst/>
            <a:ahLst/>
            <a:cxnLst/>
            <a:rect l="l" t="t" r="r" b="b"/>
            <a:pathLst>
              <a:path w="7055" h="1269">
                <a:moveTo>
                  <a:pt x="7055" y="0"/>
                </a:moveTo>
                <a:lnTo>
                  <a:pt x="4196" y="722"/>
                </a:lnTo>
                <a:lnTo>
                  <a:pt x="0" y="1269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1" name="object 62"/>
          <p:cNvSpPr/>
          <p:nvPr/>
        </p:nvSpPr>
        <p:spPr>
          <a:xfrm>
            <a:off x="3280448" y="2185318"/>
            <a:ext cx="6559" cy="389"/>
          </a:xfrm>
          <a:custGeom>
            <a:avLst/>
            <a:gdLst/>
            <a:ahLst/>
            <a:cxnLst/>
            <a:rect l="l" t="t" r="r" b="b"/>
            <a:pathLst>
              <a:path w="6559" h="389">
                <a:moveTo>
                  <a:pt x="6559" y="0"/>
                </a:moveTo>
                <a:lnTo>
                  <a:pt x="3575" y="388"/>
                </a:lnTo>
                <a:lnTo>
                  <a:pt x="0" y="389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2" name="object 63"/>
          <p:cNvSpPr/>
          <p:nvPr/>
        </p:nvSpPr>
        <p:spPr>
          <a:xfrm>
            <a:off x="1813283" y="1453222"/>
            <a:ext cx="1584070" cy="7327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3" name="object 64"/>
          <p:cNvSpPr/>
          <p:nvPr/>
        </p:nvSpPr>
        <p:spPr>
          <a:xfrm>
            <a:off x="1813283" y="1453222"/>
            <a:ext cx="1584070" cy="732789"/>
          </a:xfrm>
          <a:custGeom>
            <a:avLst/>
            <a:gdLst/>
            <a:ahLst/>
            <a:cxnLst/>
            <a:rect l="l" t="t" r="r" b="b"/>
            <a:pathLst>
              <a:path w="1584071" h="732789">
                <a:moveTo>
                  <a:pt x="0" y="122173"/>
                </a:moveTo>
                <a:lnTo>
                  <a:pt x="7525" y="79844"/>
                </a:lnTo>
                <a:lnTo>
                  <a:pt x="28308" y="43933"/>
                </a:lnTo>
                <a:lnTo>
                  <a:pt x="59655" y="17148"/>
                </a:lnTo>
                <a:lnTo>
                  <a:pt x="98875" y="2198"/>
                </a:lnTo>
                <a:lnTo>
                  <a:pt x="1462023" y="0"/>
                </a:lnTo>
                <a:lnTo>
                  <a:pt x="1476677" y="871"/>
                </a:lnTo>
                <a:lnTo>
                  <a:pt x="1517143" y="13139"/>
                </a:lnTo>
                <a:lnTo>
                  <a:pt x="1550274" y="37783"/>
                </a:lnTo>
                <a:lnTo>
                  <a:pt x="1573376" y="72092"/>
                </a:lnTo>
                <a:lnTo>
                  <a:pt x="1583758" y="113358"/>
                </a:lnTo>
                <a:lnTo>
                  <a:pt x="1584070" y="610742"/>
                </a:lnTo>
                <a:lnTo>
                  <a:pt x="1583200" y="625404"/>
                </a:lnTo>
                <a:lnTo>
                  <a:pt x="1570944" y="665888"/>
                </a:lnTo>
                <a:lnTo>
                  <a:pt x="1546317" y="699027"/>
                </a:lnTo>
                <a:lnTo>
                  <a:pt x="1512017" y="722125"/>
                </a:lnTo>
                <a:lnTo>
                  <a:pt x="1470739" y="732484"/>
                </a:lnTo>
                <a:lnTo>
                  <a:pt x="122046" y="732789"/>
                </a:lnTo>
                <a:lnTo>
                  <a:pt x="107385" y="731919"/>
                </a:lnTo>
                <a:lnTo>
                  <a:pt x="66901" y="719663"/>
                </a:lnTo>
                <a:lnTo>
                  <a:pt x="33762" y="695036"/>
                </a:lnTo>
                <a:lnTo>
                  <a:pt x="10664" y="660736"/>
                </a:lnTo>
                <a:lnTo>
                  <a:pt x="305" y="619458"/>
                </a:lnTo>
                <a:lnTo>
                  <a:pt x="0" y="122173"/>
                </a:lnTo>
                <a:close/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4" name="object 65"/>
          <p:cNvSpPr/>
          <p:nvPr/>
        </p:nvSpPr>
        <p:spPr>
          <a:xfrm>
            <a:off x="5820641" y="1440715"/>
            <a:ext cx="1584197" cy="732277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5" name="object 66"/>
          <p:cNvSpPr/>
          <p:nvPr/>
        </p:nvSpPr>
        <p:spPr>
          <a:xfrm>
            <a:off x="5820641" y="1557210"/>
            <a:ext cx="317" cy="5358"/>
          </a:xfrm>
          <a:custGeom>
            <a:avLst/>
            <a:gdLst/>
            <a:ahLst/>
            <a:cxnLst/>
            <a:rect l="l" t="t" r="r" b="b"/>
            <a:pathLst>
              <a:path w="317" h="5358">
                <a:moveTo>
                  <a:pt x="0" y="5358"/>
                </a:moveTo>
                <a:lnTo>
                  <a:pt x="317" y="0"/>
                </a:lnTo>
              </a:path>
            </a:pathLst>
          </a:custGeom>
          <a:ln w="9524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6" name="object 67"/>
          <p:cNvSpPr/>
          <p:nvPr/>
        </p:nvSpPr>
        <p:spPr>
          <a:xfrm>
            <a:off x="5821340" y="1543597"/>
            <a:ext cx="946" cy="7181"/>
          </a:xfrm>
          <a:custGeom>
            <a:avLst/>
            <a:gdLst/>
            <a:ahLst/>
            <a:cxnLst/>
            <a:rect l="l" t="t" r="r" b="b"/>
            <a:pathLst>
              <a:path w="946" h="7181">
                <a:moveTo>
                  <a:pt x="0" y="7181"/>
                </a:moveTo>
                <a:lnTo>
                  <a:pt x="169" y="4324"/>
                </a:lnTo>
                <a:lnTo>
                  <a:pt x="946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7" name="object 68"/>
          <p:cNvSpPr/>
          <p:nvPr/>
        </p:nvSpPr>
        <p:spPr>
          <a:xfrm>
            <a:off x="5823554" y="1529654"/>
            <a:ext cx="1751" cy="6892"/>
          </a:xfrm>
          <a:custGeom>
            <a:avLst/>
            <a:gdLst/>
            <a:ahLst/>
            <a:cxnLst/>
            <a:rect l="l" t="t" r="r" b="b"/>
            <a:pathLst>
              <a:path w="1751" h="6892">
                <a:moveTo>
                  <a:pt x="0" y="6892"/>
                </a:moveTo>
                <a:lnTo>
                  <a:pt x="496" y="4130"/>
                </a:lnTo>
                <a:lnTo>
                  <a:pt x="1751" y="0"/>
                </a:lnTo>
              </a:path>
            </a:pathLst>
          </a:custGeom>
          <a:ln w="9524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8" name="object 69"/>
          <p:cNvSpPr/>
          <p:nvPr/>
        </p:nvSpPr>
        <p:spPr>
          <a:xfrm>
            <a:off x="5827356" y="1516355"/>
            <a:ext cx="2507" cy="6553"/>
          </a:xfrm>
          <a:custGeom>
            <a:avLst/>
            <a:gdLst/>
            <a:ahLst/>
            <a:cxnLst/>
            <a:rect l="l" t="t" r="r" b="b"/>
            <a:pathLst>
              <a:path w="2507" h="6553">
                <a:moveTo>
                  <a:pt x="0" y="6553"/>
                </a:moveTo>
                <a:lnTo>
                  <a:pt x="805" y="3905"/>
                </a:lnTo>
                <a:lnTo>
                  <a:pt x="2507" y="0"/>
                </a:lnTo>
              </a:path>
            </a:pathLst>
          </a:custGeom>
          <a:ln w="9524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9" name="object 70"/>
          <p:cNvSpPr/>
          <p:nvPr/>
        </p:nvSpPr>
        <p:spPr>
          <a:xfrm>
            <a:off x="5832648" y="1503798"/>
            <a:ext cx="3212" cy="6165"/>
          </a:xfrm>
          <a:custGeom>
            <a:avLst/>
            <a:gdLst/>
            <a:ahLst/>
            <a:cxnLst/>
            <a:rect l="l" t="t" r="r" b="b"/>
            <a:pathLst>
              <a:path w="3212" h="6165">
                <a:moveTo>
                  <a:pt x="0" y="6165"/>
                </a:moveTo>
                <a:lnTo>
                  <a:pt x="1095" y="3650"/>
                </a:lnTo>
                <a:lnTo>
                  <a:pt x="3212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0" name="object 71"/>
          <p:cNvSpPr/>
          <p:nvPr/>
        </p:nvSpPr>
        <p:spPr>
          <a:xfrm>
            <a:off x="5839333" y="1492083"/>
            <a:ext cx="3867" cy="5726"/>
          </a:xfrm>
          <a:custGeom>
            <a:avLst/>
            <a:gdLst/>
            <a:ahLst/>
            <a:cxnLst/>
            <a:rect l="l" t="t" r="r" b="b"/>
            <a:pathLst>
              <a:path w="3867" h="5726">
                <a:moveTo>
                  <a:pt x="0" y="5726"/>
                </a:moveTo>
                <a:lnTo>
                  <a:pt x="1368" y="3365"/>
                </a:lnTo>
                <a:lnTo>
                  <a:pt x="3867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1" name="object 72"/>
          <p:cNvSpPr/>
          <p:nvPr/>
        </p:nvSpPr>
        <p:spPr>
          <a:xfrm>
            <a:off x="5847309" y="1481310"/>
            <a:ext cx="4472" cy="5238"/>
          </a:xfrm>
          <a:custGeom>
            <a:avLst/>
            <a:gdLst/>
            <a:ahLst/>
            <a:cxnLst/>
            <a:rect l="l" t="t" r="r" b="b"/>
            <a:pathLst>
              <a:path w="4472" h="5238">
                <a:moveTo>
                  <a:pt x="0" y="5238"/>
                </a:moveTo>
                <a:lnTo>
                  <a:pt x="1623" y="3050"/>
                </a:lnTo>
                <a:lnTo>
                  <a:pt x="4472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2" name="object 73"/>
          <p:cNvSpPr/>
          <p:nvPr/>
        </p:nvSpPr>
        <p:spPr>
          <a:xfrm>
            <a:off x="5856479" y="1471579"/>
            <a:ext cx="5027" cy="4700"/>
          </a:xfrm>
          <a:custGeom>
            <a:avLst/>
            <a:gdLst/>
            <a:ahLst/>
            <a:cxnLst/>
            <a:rect l="l" t="t" r="r" b="b"/>
            <a:pathLst>
              <a:path w="5027" h="4700">
                <a:moveTo>
                  <a:pt x="0" y="4700"/>
                </a:moveTo>
                <a:lnTo>
                  <a:pt x="1860" y="2707"/>
                </a:lnTo>
                <a:lnTo>
                  <a:pt x="5027" y="0"/>
                </a:lnTo>
              </a:path>
            </a:pathLst>
          </a:custGeom>
          <a:ln w="9524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3" name="object 74"/>
          <p:cNvSpPr/>
          <p:nvPr/>
        </p:nvSpPr>
        <p:spPr>
          <a:xfrm>
            <a:off x="5866741" y="1462990"/>
            <a:ext cx="5532" cy="4113"/>
          </a:xfrm>
          <a:custGeom>
            <a:avLst/>
            <a:gdLst/>
            <a:ahLst/>
            <a:cxnLst/>
            <a:rect l="l" t="t" r="r" b="b"/>
            <a:pathLst>
              <a:path w="5532" h="4113">
                <a:moveTo>
                  <a:pt x="0" y="4113"/>
                </a:moveTo>
                <a:lnTo>
                  <a:pt x="2079" y="2335"/>
                </a:lnTo>
                <a:lnTo>
                  <a:pt x="5532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4" name="object 75"/>
          <p:cNvSpPr/>
          <p:nvPr/>
        </p:nvSpPr>
        <p:spPr>
          <a:xfrm>
            <a:off x="5877999" y="1455641"/>
            <a:ext cx="5988" cy="3476"/>
          </a:xfrm>
          <a:custGeom>
            <a:avLst/>
            <a:gdLst/>
            <a:ahLst/>
            <a:cxnLst/>
            <a:rect l="l" t="t" r="r" b="b"/>
            <a:pathLst>
              <a:path w="5988" h="3476">
                <a:moveTo>
                  <a:pt x="0" y="3476"/>
                </a:moveTo>
                <a:lnTo>
                  <a:pt x="2278" y="1935"/>
                </a:lnTo>
                <a:lnTo>
                  <a:pt x="5988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5" name="object 76"/>
          <p:cNvSpPr/>
          <p:nvPr/>
        </p:nvSpPr>
        <p:spPr>
          <a:xfrm>
            <a:off x="5890153" y="1449634"/>
            <a:ext cx="6394" cy="2790"/>
          </a:xfrm>
          <a:custGeom>
            <a:avLst/>
            <a:gdLst/>
            <a:ahLst/>
            <a:cxnLst/>
            <a:rect l="l" t="t" r="r" b="b"/>
            <a:pathLst>
              <a:path w="6394" h="2790">
                <a:moveTo>
                  <a:pt x="0" y="2790"/>
                </a:moveTo>
                <a:lnTo>
                  <a:pt x="2459" y="1507"/>
                </a:lnTo>
                <a:lnTo>
                  <a:pt x="6394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6" name="object 77"/>
          <p:cNvSpPr/>
          <p:nvPr/>
        </p:nvSpPr>
        <p:spPr>
          <a:xfrm>
            <a:off x="5903104" y="1445068"/>
            <a:ext cx="6750" cy="2054"/>
          </a:xfrm>
          <a:custGeom>
            <a:avLst/>
            <a:gdLst/>
            <a:ahLst/>
            <a:cxnLst/>
            <a:rect l="l" t="t" r="r" b="b"/>
            <a:pathLst>
              <a:path w="6750" h="2054">
                <a:moveTo>
                  <a:pt x="0" y="2054"/>
                </a:moveTo>
                <a:lnTo>
                  <a:pt x="2619" y="1050"/>
                </a:lnTo>
                <a:lnTo>
                  <a:pt x="6750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7" name="object 78"/>
          <p:cNvSpPr/>
          <p:nvPr/>
        </p:nvSpPr>
        <p:spPr>
          <a:xfrm>
            <a:off x="5916754" y="1442045"/>
            <a:ext cx="7058" cy="1269"/>
          </a:xfrm>
          <a:custGeom>
            <a:avLst/>
            <a:gdLst/>
            <a:ahLst/>
            <a:cxnLst/>
            <a:rect l="l" t="t" r="r" b="b"/>
            <a:pathLst>
              <a:path w="7058" h="1269">
                <a:moveTo>
                  <a:pt x="0" y="1269"/>
                </a:moveTo>
                <a:lnTo>
                  <a:pt x="2760" y="566"/>
                </a:lnTo>
                <a:lnTo>
                  <a:pt x="7058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8" name="object 79"/>
          <p:cNvSpPr/>
          <p:nvPr/>
        </p:nvSpPr>
        <p:spPr>
          <a:xfrm>
            <a:off x="5931004" y="1440714"/>
            <a:ext cx="6418" cy="380"/>
          </a:xfrm>
          <a:custGeom>
            <a:avLst/>
            <a:gdLst/>
            <a:ahLst/>
            <a:cxnLst/>
            <a:rect l="l" t="t" r="r" b="b"/>
            <a:pathLst>
              <a:path w="6418" h="380">
                <a:moveTo>
                  <a:pt x="0" y="380"/>
                </a:moveTo>
                <a:lnTo>
                  <a:pt x="2881" y="0"/>
                </a:lnTo>
                <a:lnTo>
                  <a:pt x="6418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9" name="object 80"/>
          <p:cNvSpPr/>
          <p:nvPr/>
        </p:nvSpPr>
        <p:spPr>
          <a:xfrm>
            <a:off x="5937423" y="2173151"/>
            <a:ext cx="672621" cy="0"/>
          </a:xfrm>
          <a:custGeom>
            <a:avLst/>
            <a:gdLst/>
            <a:ahLst/>
            <a:cxnLst/>
            <a:rect l="l" t="t" r="r" b="b"/>
            <a:pathLst>
              <a:path w="672621">
                <a:moveTo>
                  <a:pt x="0" y="0"/>
                </a:moveTo>
                <a:lnTo>
                  <a:pt x="672621" y="0"/>
                </a:lnTo>
              </a:path>
            </a:pathLst>
          </a:custGeom>
          <a:ln w="317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0" name="object 81"/>
          <p:cNvSpPr/>
          <p:nvPr/>
        </p:nvSpPr>
        <p:spPr>
          <a:xfrm>
            <a:off x="5923813" y="2171662"/>
            <a:ext cx="7191" cy="948"/>
          </a:xfrm>
          <a:custGeom>
            <a:avLst/>
            <a:gdLst/>
            <a:ahLst/>
            <a:cxnLst/>
            <a:rect l="l" t="t" r="r" b="b"/>
            <a:pathLst>
              <a:path w="7191" h="948">
                <a:moveTo>
                  <a:pt x="7191" y="948"/>
                </a:moveTo>
                <a:lnTo>
                  <a:pt x="4329" y="778"/>
                </a:lnTo>
                <a:lnTo>
                  <a:pt x="0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1" name="object 82"/>
          <p:cNvSpPr/>
          <p:nvPr/>
        </p:nvSpPr>
        <p:spPr>
          <a:xfrm>
            <a:off x="5909856" y="2168639"/>
            <a:ext cx="6899" cy="1755"/>
          </a:xfrm>
          <a:custGeom>
            <a:avLst/>
            <a:gdLst/>
            <a:ahLst/>
            <a:cxnLst/>
            <a:rect l="l" t="t" r="r" b="b"/>
            <a:pathLst>
              <a:path w="6899" h="1755">
                <a:moveTo>
                  <a:pt x="6899" y="1755"/>
                </a:moveTo>
                <a:lnTo>
                  <a:pt x="4134" y="1258"/>
                </a:lnTo>
                <a:lnTo>
                  <a:pt x="0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2" name="object 83"/>
          <p:cNvSpPr/>
          <p:nvPr/>
        </p:nvSpPr>
        <p:spPr>
          <a:xfrm>
            <a:off x="5896548" y="2164073"/>
            <a:ext cx="6557" cy="2511"/>
          </a:xfrm>
          <a:custGeom>
            <a:avLst/>
            <a:gdLst/>
            <a:ahLst/>
            <a:cxnLst/>
            <a:rect l="l" t="t" r="r" b="b"/>
            <a:pathLst>
              <a:path w="6557" h="2511">
                <a:moveTo>
                  <a:pt x="6557" y="2511"/>
                </a:moveTo>
                <a:lnTo>
                  <a:pt x="3907" y="1705"/>
                </a:lnTo>
                <a:lnTo>
                  <a:pt x="0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3" name="object 84"/>
          <p:cNvSpPr/>
          <p:nvPr/>
        </p:nvSpPr>
        <p:spPr>
          <a:xfrm>
            <a:off x="5883987" y="2158066"/>
            <a:ext cx="6166" cy="3217"/>
          </a:xfrm>
          <a:custGeom>
            <a:avLst/>
            <a:gdLst/>
            <a:ahLst/>
            <a:cxnLst/>
            <a:rect l="l" t="t" r="r" b="b"/>
            <a:pathLst>
              <a:path w="6166" h="3217">
                <a:moveTo>
                  <a:pt x="6166" y="3217"/>
                </a:moveTo>
                <a:lnTo>
                  <a:pt x="3651" y="2119"/>
                </a:lnTo>
                <a:lnTo>
                  <a:pt x="0" y="0"/>
                </a:lnTo>
              </a:path>
            </a:pathLst>
          </a:custGeom>
          <a:ln w="9524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4" name="object 85"/>
          <p:cNvSpPr/>
          <p:nvPr/>
        </p:nvSpPr>
        <p:spPr>
          <a:xfrm>
            <a:off x="5872274" y="2150716"/>
            <a:ext cx="5725" cy="3872"/>
          </a:xfrm>
          <a:custGeom>
            <a:avLst/>
            <a:gdLst/>
            <a:ahLst/>
            <a:cxnLst/>
            <a:rect l="l" t="t" r="r" b="b"/>
            <a:pathLst>
              <a:path w="5725" h="3872">
                <a:moveTo>
                  <a:pt x="5725" y="3872"/>
                </a:moveTo>
                <a:lnTo>
                  <a:pt x="3365" y="2501"/>
                </a:lnTo>
                <a:lnTo>
                  <a:pt x="0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5" name="object 86"/>
          <p:cNvSpPr/>
          <p:nvPr/>
        </p:nvSpPr>
        <p:spPr>
          <a:xfrm>
            <a:off x="5861506" y="2142127"/>
            <a:ext cx="5235" cy="4476"/>
          </a:xfrm>
          <a:custGeom>
            <a:avLst/>
            <a:gdLst/>
            <a:ahLst/>
            <a:cxnLst/>
            <a:rect l="l" t="t" r="r" b="b"/>
            <a:pathLst>
              <a:path w="5235" h="4476">
                <a:moveTo>
                  <a:pt x="5235" y="4476"/>
                </a:moveTo>
                <a:lnTo>
                  <a:pt x="3049" y="2851"/>
                </a:lnTo>
                <a:lnTo>
                  <a:pt x="0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6" name="object 87"/>
          <p:cNvSpPr/>
          <p:nvPr/>
        </p:nvSpPr>
        <p:spPr>
          <a:xfrm>
            <a:off x="5851781" y="2132396"/>
            <a:ext cx="4696" cy="5030"/>
          </a:xfrm>
          <a:custGeom>
            <a:avLst/>
            <a:gdLst/>
            <a:ahLst/>
            <a:cxnLst/>
            <a:rect l="l" t="t" r="r" b="b"/>
            <a:pathLst>
              <a:path w="4696" h="5030">
                <a:moveTo>
                  <a:pt x="4696" y="5030"/>
                </a:moveTo>
                <a:lnTo>
                  <a:pt x="2705" y="3168"/>
                </a:lnTo>
                <a:lnTo>
                  <a:pt x="0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7" name="object 88"/>
          <p:cNvSpPr/>
          <p:nvPr/>
        </p:nvSpPr>
        <p:spPr>
          <a:xfrm>
            <a:off x="5843200" y="2121623"/>
            <a:ext cx="4108" cy="5534"/>
          </a:xfrm>
          <a:custGeom>
            <a:avLst/>
            <a:gdLst/>
            <a:ahLst/>
            <a:cxnLst/>
            <a:rect l="l" t="t" r="r" b="b"/>
            <a:pathLst>
              <a:path w="4108" h="5534">
                <a:moveTo>
                  <a:pt x="4108" y="5534"/>
                </a:moveTo>
                <a:lnTo>
                  <a:pt x="2333" y="3454"/>
                </a:lnTo>
                <a:lnTo>
                  <a:pt x="0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8" name="object 89"/>
          <p:cNvSpPr/>
          <p:nvPr/>
        </p:nvSpPr>
        <p:spPr>
          <a:xfrm>
            <a:off x="5835861" y="2109909"/>
            <a:ext cx="3471" cy="5988"/>
          </a:xfrm>
          <a:custGeom>
            <a:avLst/>
            <a:gdLst/>
            <a:ahLst/>
            <a:cxnLst/>
            <a:rect l="l" t="t" r="r" b="b"/>
            <a:pathLst>
              <a:path w="3471" h="5988">
                <a:moveTo>
                  <a:pt x="3471" y="5988"/>
                </a:moveTo>
                <a:lnTo>
                  <a:pt x="1932" y="3709"/>
                </a:lnTo>
                <a:lnTo>
                  <a:pt x="0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9" name="object 90"/>
          <p:cNvSpPr/>
          <p:nvPr/>
        </p:nvSpPr>
        <p:spPr>
          <a:xfrm>
            <a:off x="5829863" y="2097353"/>
            <a:ext cx="2785" cy="6391"/>
          </a:xfrm>
          <a:custGeom>
            <a:avLst/>
            <a:gdLst/>
            <a:ahLst/>
            <a:cxnLst/>
            <a:rect l="l" t="t" r="r" b="b"/>
            <a:pathLst>
              <a:path w="2785" h="6391">
                <a:moveTo>
                  <a:pt x="2785" y="6391"/>
                </a:moveTo>
                <a:lnTo>
                  <a:pt x="1504" y="3933"/>
                </a:lnTo>
                <a:lnTo>
                  <a:pt x="0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0" name="object 91"/>
          <p:cNvSpPr/>
          <p:nvPr/>
        </p:nvSpPr>
        <p:spPr>
          <a:xfrm>
            <a:off x="5825305" y="2084053"/>
            <a:ext cx="2050" cy="6745"/>
          </a:xfrm>
          <a:custGeom>
            <a:avLst/>
            <a:gdLst/>
            <a:ahLst/>
            <a:cxnLst/>
            <a:rect l="l" t="t" r="r" b="b"/>
            <a:pathLst>
              <a:path w="2050" h="6745">
                <a:moveTo>
                  <a:pt x="2050" y="6745"/>
                </a:moveTo>
                <a:lnTo>
                  <a:pt x="1049" y="4127"/>
                </a:lnTo>
                <a:lnTo>
                  <a:pt x="0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1" name="object 92"/>
          <p:cNvSpPr/>
          <p:nvPr/>
        </p:nvSpPr>
        <p:spPr>
          <a:xfrm>
            <a:off x="5822286" y="2070111"/>
            <a:ext cx="1266" cy="7049"/>
          </a:xfrm>
          <a:custGeom>
            <a:avLst/>
            <a:gdLst/>
            <a:ahLst/>
            <a:cxnLst/>
            <a:rect l="l" t="t" r="r" b="b"/>
            <a:pathLst>
              <a:path w="1266" h="7049">
                <a:moveTo>
                  <a:pt x="1266" y="7049"/>
                </a:moveTo>
                <a:lnTo>
                  <a:pt x="565" y="4291"/>
                </a:lnTo>
                <a:lnTo>
                  <a:pt x="0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2" name="object 93"/>
          <p:cNvSpPr/>
          <p:nvPr/>
        </p:nvSpPr>
        <p:spPr>
          <a:xfrm>
            <a:off x="5820959" y="2056496"/>
            <a:ext cx="381" cy="6432"/>
          </a:xfrm>
          <a:custGeom>
            <a:avLst/>
            <a:gdLst/>
            <a:ahLst/>
            <a:cxnLst/>
            <a:rect l="l" t="t" r="r" b="b"/>
            <a:pathLst>
              <a:path w="381" h="6432">
                <a:moveTo>
                  <a:pt x="381" y="6432"/>
                </a:moveTo>
                <a:lnTo>
                  <a:pt x="2" y="3555"/>
                </a:lnTo>
                <a:lnTo>
                  <a:pt x="0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3" name="object 94"/>
          <p:cNvSpPr/>
          <p:nvPr/>
        </p:nvSpPr>
        <p:spPr>
          <a:xfrm>
            <a:off x="5820641" y="1562569"/>
            <a:ext cx="157" cy="244284"/>
          </a:xfrm>
          <a:custGeom>
            <a:avLst/>
            <a:gdLst/>
            <a:ahLst/>
            <a:cxnLst/>
            <a:rect l="l" t="t" r="r" b="b"/>
            <a:pathLst>
              <a:path w="157" h="244284">
                <a:moveTo>
                  <a:pt x="157" y="244284"/>
                </a:moveTo>
                <a:lnTo>
                  <a:pt x="0" y="0"/>
                </a:lnTo>
              </a:path>
            </a:pathLst>
          </a:custGeom>
          <a:ln w="9524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4" name="object 95"/>
          <p:cNvSpPr/>
          <p:nvPr/>
        </p:nvSpPr>
        <p:spPr>
          <a:xfrm>
            <a:off x="6615431" y="1440554"/>
            <a:ext cx="672616" cy="0"/>
          </a:xfrm>
          <a:custGeom>
            <a:avLst/>
            <a:gdLst/>
            <a:ahLst/>
            <a:cxnLst/>
            <a:rect l="l" t="t" r="r" b="b"/>
            <a:pathLst>
              <a:path w="672616">
                <a:moveTo>
                  <a:pt x="2695" y="0"/>
                </a:moveTo>
                <a:lnTo>
                  <a:pt x="675312" y="0"/>
                </a:lnTo>
              </a:path>
            </a:pathLst>
          </a:custGeom>
          <a:ln w="317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5" name="object 96"/>
          <p:cNvSpPr/>
          <p:nvPr/>
        </p:nvSpPr>
        <p:spPr>
          <a:xfrm>
            <a:off x="7294457" y="1441095"/>
            <a:ext cx="7181" cy="948"/>
          </a:xfrm>
          <a:custGeom>
            <a:avLst/>
            <a:gdLst/>
            <a:ahLst/>
            <a:cxnLst/>
            <a:rect l="l" t="t" r="r" b="b"/>
            <a:pathLst>
              <a:path w="7181" h="948">
                <a:moveTo>
                  <a:pt x="0" y="0"/>
                </a:moveTo>
                <a:lnTo>
                  <a:pt x="2856" y="169"/>
                </a:lnTo>
                <a:lnTo>
                  <a:pt x="7181" y="948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6" name="object 97"/>
          <p:cNvSpPr/>
          <p:nvPr/>
        </p:nvSpPr>
        <p:spPr>
          <a:xfrm>
            <a:off x="7308687" y="1443314"/>
            <a:ext cx="6892" cy="1755"/>
          </a:xfrm>
          <a:custGeom>
            <a:avLst/>
            <a:gdLst/>
            <a:ahLst/>
            <a:cxnLst/>
            <a:rect l="l" t="t" r="r" b="b"/>
            <a:pathLst>
              <a:path w="6892" h="1755">
                <a:moveTo>
                  <a:pt x="0" y="0"/>
                </a:moveTo>
                <a:lnTo>
                  <a:pt x="2761" y="497"/>
                </a:lnTo>
                <a:lnTo>
                  <a:pt x="6892" y="1755"/>
                </a:lnTo>
              </a:path>
            </a:pathLst>
          </a:custGeom>
          <a:ln w="9524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7" name="object 98"/>
          <p:cNvSpPr/>
          <p:nvPr/>
        </p:nvSpPr>
        <p:spPr>
          <a:xfrm>
            <a:off x="7322327" y="1447123"/>
            <a:ext cx="6553" cy="2511"/>
          </a:xfrm>
          <a:custGeom>
            <a:avLst/>
            <a:gdLst/>
            <a:ahLst/>
            <a:cxnLst/>
            <a:rect l="l" t="t" r="r" b="b"/>
            <a:pathLst>
              <a:path w="6553" h="2511">
                <a:moveTo>
                  <a:pt x="0" y="0"/>
                </a:moveTo>
                <a:lnTo>
                  <a:pt x="2647" y="806"/>
                </a:lnTo>
                <a:lnTo>
                  <a:pt x="6553" y="2511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8" name="object 99"/>
          <p:cNvSpPr/>
          <p:nvPr/>
        </p:nvSpPr>
        <p:spPr>
          <a:xfrm>
            <a:off x="7335272" y="1452425"/>
            <a:ext cx="6165" cy="3217"/>
          </a:xfrm>
          <a:custGeom>
            <a:avLst/>
            <a:gdLst/>
            <a:ahLst/>
            <a:cxnLst/>
            <a:rect l="l" t="t" r="r" b="b"/>
            <a:pathLst>
              <a:path w="6165" h="3217">
                <a:moveTo>
                  <a:pt x="0" y="0"/>
                </a:moveTo>
                <a:lnTo>
                  <a:pt x="2514" y="1097"/>
                </a:lnTo>
                <a:lnTo>
                  <a:pt x="6165" y="3217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9" name="object 100"/>
          <p:cNvSpPr/>
          <p:nvPr/>
        </p:nvSpPr>
        <p:spPr>
          <a:xfrm>
            <a:off x="7347424" y="1459117"/>
            <a:ext cx="5726" cy="3872"/>
          </a:xfrm>
          <a:custGeom>
            <a:avLst/>
            <a:gdLst/>
            <a:ahLst/>
            <a:cxnLst/>
            <a:rect l="l" t="t" r="r" b="b"/>
            <a:pathLst>
              <a:path w="5726" h="3872">
                <a:moveTo>
                  <a:pt x="0" y="0"/>
                </a:moveTo>
                <a:lnTo>
                  <a:pt x="2360" y="1370"/>
                </a:lnTo>
                <a:lnTo>
                  <a:pt x="5726" y="3872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0" name="object 101"/>
          <p:cNvSpPr/>
          <p:nvPr/>
        </p:nvSpPr>
        <p:spPr>
          <a:xfrm>
            <a:off x="7358685" y="1467102"/>
            <a:ext cx="5238" cy="4476"/>
          </a:xfrm>
          <a:custGeom>
            <a:avLst/>
            <a:gdLst/>
            <a:ahLst/>
            <a:cxnLst/>
            <a:rect l="l" t="t" r="r" b="b"/>
            <a:pathLst>
              <a:path w="5238" h="4476">
                <a:moveTo>
                  <a:pt x="0" y="0"/>
                </a:moveTo>
                <a:lnTo>
                  <a:pt x="2187" y="1625"/>
                </a:lnTo>
                <a:lnTo>
                  <a:pt x="5238" y="4476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1" name="object 102"/>
          <p:cNvSpPr/>
          <p:nvPr/>
        </p:nvSpPr>
        <p:spPr>
          <a:xfrm>
            <a:off x="7368954" y="1476279"/>
            <a:ext cx="4700" cy="5030"/>
          </a:xfrm>
          <a:custGeom>
            <a:avLst/>
            <a:gdLst/>
            <a:ahLst/>
            <a:cxnLst/>
            <a:rect l="l" t="t" r="r" b="b"/>
            <a:pathLst>
              <a:path w="4700" h="5030">
                <a:moveTo>
                  <a:pt x="0" y="0"/>
                </a:moveTo>
                <a:lnTo>
                  <a:pt x="1992" y="1861"/>
                </a:lnTo>
                <a:lnTo>
                  <a:pt x="4700" y="503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2" name="object 103"/>
          <p:cNvSpPr/>
          <p:nvPr/>
        </p:nvSpPr>
        <p:spPr>
          <a:xfrm>
            <a:off x="7378132" y="1486548"/>
            <a:ext cx="4113" cy="5534"/>
          </a:xfrm>
          <a:custGeom>
            <a:avLst/>
            <a:gdLst/>
            <a:ahLst/>
            <a:cxnLst/>
            <a:rect l="l" t="t" r="r" b="b"/>
            <a:pathLst>
              <a:path w="4113" h="5534">
                <a:moveTo>
                  <a:pt x="0" y="0"/>
                </a:moveTo>
                <a:lnTo>
                  <a:pt x="1777" y="2079"/>
                </a:lnTo>
                <a:lnTo>
                  <a:pt x="4113" y="5534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3" name="object 104"/>
          <p:cNvSpPr/>
          <p:nvPr/>
        </p:nvSpPr>
        <p:spPr>
          <a:xfrm>
            <a:off x="7386115" y="1497809"/>
            <a:ext cx="3476" cy="5988"/>
          </a:xfrm>
          <a:custGeom>
            <a:avLst/>
            <a:gdLst/>
            <a:ahLst/>
            <a:cxnLst/>
            <a:rect l="l" t="t" r="r" b="b"/>
            <a:pathLst>
              <a:path w="3476" h="5988">
                <a:moveTo>
                  <a:pt x="0" y="0"/>
                </a:moveTo>
                <a:lnTo>
                  <a:pt x="1540" y="2278"/>
                </a:lnTo>
                <a:lnTo>
                  <a:pt x="3476" y="5988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4" name="object 105"/>
          <p:cNvSpPr/>
          <p:nvPr/>
        </p:nvSpPr>
        <p:spPr>
          <a:xfrm>
            <a:off x="7392809" y="1509963"/>
            <a:ext cx="2790" cy="6391"/>
          </a:xfrm>
          <a:custGeom>
            <a:avLst/>
            <a:gdLst/>
            <a:ahLst/>
            <a:cxnLst/>
            <a:rect l="l" t="t" r="r" b="b"/>
            <a:pathLst>
              <a:path w="2790" h="6391">
                <a:moveTo>
                  <a:pt x="0" y="0"/>
                </a:moveTo>
                <a:lnTo>
                  <a:pt x="1282" y="2458"/>
                </a:lnTo>
                <a:lnTo>
                  <a:pt x="2790" y="6391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5" name="object 106"/>
          <p:cNvSpPr/>
          <p:nvPr/>
        </p:nvSpPr>
        <p:spPr>
          <a:xfrm>
            <a:off x="7398111" y="1522909"/>
            <a:ext cx="2054" cy="6745"/>
          </a:xfrm>
          <a:custGeom>
            <a:avLst/>
            <a:gdLst/>
            <a:ahLst/>
            <a:cxnLst/>
            <a:rect l="l" t="t" r="r" b="b"/>
            <a:pathLst>
              <a:path w="2054" h="6745">
                <a:moveTo>
                  <a:pt x="0" y="0"/>
                </a:moveTo>
                <a:lnTo>
                  <a:pt x="1003" y="2618"/>
                </a:lnTo>
                <a:lnTo>
                  <a:pt x="2054" y="6745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6" name="object 107"/>
          <p:cNvSpPr/>
          <p:nvPr/>
        </p:nvSpPr>
        <p:spPr>
          <a:xfrm>
            <a:off x="7401922" y="1536547"/>
            <a:ext cx="1269" cy="7049"/>
          </a:xfrm>
          <a:custGeom>
            <a:avLst/>
            <a:gdLst/>
            <a:ahLst/>
            <a:cxnLst/>
            <a:rect l="l" t="t" r="r" b="b"/>
            <a:pathLst>
              <a:path w="1269" h="7049">
                <a:moveTo>
                  <a:pt x="0" y="0"/>
                </a:moveTo>
                <a:lnTo>
                  <a:pt x="702" y="2758"/>
                </a:lnTo>
                <a:lnTo>
                  <a:pt x="1269" y="7049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7" name="object 108"/>
          <p:cNvSpPr/>
          <p:nvPr/>
        </p:nvSpPr>
        <p:spPr>
          <a:xfrm>
            <a:off x="7404138" y="1550777"/>
            <a:ext cx="382" cy="6432"/>
          </a:xfrm>
          <a:custGeom>
            <a:avLst/>
            <a:gdLst/>
            <a:ahLst/>
            <a:cxnLst/>
            <a:rect l="l" t="t" r="r" b="b"/>
            <a:pathLst>
              <a:path w="382" h="6432">
                <a:moveTo>
                  <a:pt x="0" y="0"/>
                </a:moveTo>
                <a:lnTo>
                  <a:pt x="379" y="2877"/>
                </a:lnTo>
                <a:lnTo>
                  <a:pt x="382" y="6432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8" name="object 109"/>
          <p:cNvSpPr/>
          <p:nvPr/>
        </p:nvSpPr>
        <p:spPr>
          <a:xfrm>
            <a:off x="7404679" y="1809534"/>
            <a:ext cx="0" cy="246963"/>
          </a:xfrm>
          <a:custGeom>
            <a:avLst/>
            <a:gdLst/>
            <a:ahLst/>
            <a:cxnLst/>
            <a:rect l="l" t="t" r="r" b="b"/>
            <a:pathLst>
              <a:path h="246963">
                <a:moveTo>
                  <a:pt x="0" y="2679"/>
                </a:moveTo>
                <a:lnTo>
                  <a:pt x="0" y="249643"/>
                </a:lnTo>
              </a:path>
            </a:pathLst>
          </a:custGeom>
          <a:ln w="317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9" name="object 110"/>
          <p:cNvSpPr/>
          <p:nvPr/>
        </p:nvSpPr>
        <p:spPr>
          <a:xfrm>
            <a:off x="7403190" y="2062930"/>
            <a:ext cx="948" cy="7181"/>
          </a:xfrm>
          <a:custGeom>
            <a:avLst/>
            <a:gdLst/>
            <a:ahLst/>
            <a:cxnLst/>
            <a:rect l="l" t="t" r="r" b="b"/>
            <a:pathLst>
              <a:path w="948" h="7181">
                <a:moveTo>
                  <a:pt x="948" y="0"/>
                </a:moveTo>
                <a:lnTo>
                  <a:pt x="778" y="2856"/>
                </a:lnTo>
                <a:lnTo>
                  <a:pt x="0" y="7181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0" name="object 111"/>
          <p:cNvSpPr/>
          <p:nvPr/>
        </p:nvSpPr>
        <p:spPr>
          <a:xfrm>
            <a:off x="7400166" y="2077160"/>
            <a:ext cx="1755" cy="6892"/>
          </a:xfrm>
          <a:custGeom>
            <a:avLst/>
            <a:gdLst/>
            <a:ahLst/>
            <a:cxnLst/>
            <a:rect l="l" t="t" r="r" b="b"/>
            <a:pathLst>
              <a:path w="1755" h="6892">
                <a:moveTo>
                  <a:pt x="1755" y="0"/>
                </a:moveTo>
                <a:lnTo>
                  <a:pt x="1258" y="2761"/>
                </a:lnTo>
                <a:lnTo>
                  <a:pt x="0" y="6892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1" name="object 112"/>
          <p:cNvSpPr/>
          <p:nvPr/>
        </p:nvSpPr>
        <p:spPr>
          <a:xfrm>
            <a:off x="7395600" y="2090799"/>
            <a:ext cx="2511" cy="6553"/>
          </a:xfrm>
          <a:custGeom>
            <a:avLst/>
            <a:gdLst/>
            <a:ahLst/>
            <a:cxnLst/>
            <a:rect l="l" t="t" r="r" b="b"/>
            <a:pathLst>
              <a:path w="2511" h="6553">
                <a:moveTo>
                  <a:pt x="2511" y="0"/>
                </a:moveTo>
                <a:lnTo>
                  <a:pt x="1705" y="2647"/>
                </a:lnTo>
                <a:lnTo>
                  <a:pt x="0" y="6553"/>
                </a:lnTo>
              </a:path>
            </a:pathLst>
          </a:custGeom>
          <a:ln w="9524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2" name="object 113"/>
          <p:cNvSpPr/>
          <p:nvPr/>
        </p:nvSpPr>
        <p:spPr>
          <a:xfrm>
            <a:off x="7389593" y="2103745"/>
            <a:ext cx="3217" cy="6165"/>
          </a:xfrm>
          <a:custGeom>
            <a:avLst/>
            <a:gdLst/>
            <a:ahLst/>
            <a:cxnLst/>
            <a:rect l="l" t="t" r="r" b="b"/>
            <a:pathLst>
              <a:path w="3217" h="6165">
                <a:moveTo>
                  <a:pt x="3217" y="0"/>
                </a:moveTo>
                <a:lnTo>
                  <a:pt x="2119" y="2514"/>
                </a:lnTo>
                <a:lnTo>
                  <a:pt x="0" y="6165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3" name="object 114"/>
          <p:cNvSpPr/>
          <p:nvPr/>
        </p:nvSpPr>
        <p:spPr>
          <a:xfrm>
            <a:off x="7382244" y="2115897"/>
            <a:ext cx="3872" cy="5726"/>
          </a:xfrm>
          <a:custGeom>
            <a:avLst/>
            <a:gdLst/>
            <a:ahLst/>
            <a:cxnLst/>
            <a:rect l="l" t="t" r="r" b="b"/>
            <a:pathLst>
              <a:path w="3872" h="5726">
                <a:moveTo>
                  <a:pt x="3872" y="0"/>
                </a:moveTo>
                <a:lnTo>
                  <a:pt x="2501" y="2360"/>
                </a:lnTo>
                <a:lnTo>
                  <a:pt x="0" y="5726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4" name="object 115"/>
          <p:cNvSpPr/>
          <p:nvPr/>
        </p:nvSpPr>
        <p:spPr>
          <a:xfrm>
            <a:off x="7373654" y="2127158"/>
            <a:ext cx="4476" cy="5238"/>
          </a:xfrm>
          <a:custGeom>
            <a:avLst/>
            <a:gdLst/>
            <a:ahLst/>
            <a:cxnLst/>
            <a:rect l="l" t="t" r="r" b="b"/>
            <a:pathLst>
              <a:path w="4476" h="5238">
                <a:moveTo>
                  <a:pt x="4476" y="0"/>
                </a:moveTo>
                <a:lnTo>
                  <a:pt x="2851" y="2187"/>
                </a:lnTo>
                <a:lnTo>
                  <a:pt x="0" y="5238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5" name="object 116"/>
          <p:cNvSpPr/>
          <p:nvPr/>
        </p:nvSpPr>
        <p:spPr>
          <a:xfrm>
            <a:off x="7363923" y="2137426"/>
            <a:ext cx="5030" cy="4700"/>
          </a:xfrm>
          <a:custGeom>
            <a:avLst/>
            <a:gdLst/>
            <a:ahLst/>
            <a:cxnLst/>
            <a:rect l="l" t="t" r="r" b="b"/>
            <a:pathLst>
              <a:path w="5030" h="4700">
                <a:moveTo>
                  <a:pt x="5030" y="0"/>
                </a:moveTo>
                <a:lnTo>
                  <a:pt x="3168" y="1992"/>
                </a:lnTo>
                <a:lnTo>
                  <a:pt x="0" y="470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6" name="object 117"/>
          <p:cNvSpPr/>
          <p:nvPr/>
        </p:nvSpPr>
        <p:spPr>
          <a:xfrm>
            <a:off x="7353151" y="2146604"/>
            <a:ext cx="5534" cy="4113"/>
          </a:xfrm>
          <a:custGeom>
            <a:avLst/>
            <a:gdLst/>
            <a:ahLst/>
            <a:cxnLst/>
            <a:rect l="l" t="t" r="r" b="b"/>
            <a:pathLst>
              <a:path w="5534" h="4113">
                <a:moveTo>
                  <a:pt x="5534" y="0"/>
                </a:moveTo>
                <a:lnTo>
                  <a:pt x="3454" y="1777"/>
                </a:lnTo>
                <a:lnTo>
                  <a:pt x="0" y="4113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7" name="object 118"/>
          <p:cNvSpPr/>
          <p:nvPr/>
        </p:nvSpPr>
        <p:spPr>
          <a:xfrm>
            <a:off x="7341436" y="2154589"/>
            <a:ext cx="5988" cy="3476"/>
          </a:xfrm>
          <a:custGeom>
            <a:avLst/>
            <a:gdLst/>
            <a:ahLst/>
            <a:cxnLst/>
            <a:rect l="l" t="t" r="r" b="b"/>
            <a:pathLst>
              <a:path w="5988" h="3476">
                <a:moveTo>
                  <a:pt x="5988" y="0"/>
                </a:moveTo>
                <a:lnTo>
                  <a:pt x="3709" y="1540"/>
                </a:lnTo>
                <a:lnTo>
                  <a:pt x="0" y="3476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8" name="object 119"/>
          <p:cNvSpPr/>
          <p:nvPr/>
        </p:nvSpPr>
        <p:spPr>
          <a:xfrm>
            <a:off x="7328880" y="2161282"/>
            <a:ext cx="6391" cy="2790"/>
          </a:xfrm>
          <a:custGeom>
            <a:avLst/>
            <a:gdLst/>
            <a:ahLst/>
            <a:cxnLst/>
            <a:rect l="l" t="t" r="r" b="b"/>
            <a:pathLst>
              <a:path w="6391" h="2790">
                <a:moveTo>
                  <a:pt x="6391" y="0"/>
                </a:moveTo>
                <a:lnTo>
                  <a:pt x="3933" y="1282"/>
                </a:lnTo>
                <a:lnTo>
                  <a:pt x="0" y="279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9" name="object 120"/>
          <p:cNvSpPr/>
          <p:nvPr/>
        </p:nvSpPr>
        <p:spPr>
          <a:xfrm>
            <a:off x="7315580" y="2166584"/>
            <a:ext cx="6745" cy="2054"/>
          </a:xfrm>
          <a:custGeom>
            <a:avLst/>
            <a:gdLst/>
            <a:ahLst/>
            <a:cxnLst/>
            <a:rect l="l" t="t" r="r" b="b"/>
            <a:pathLst>
              <a:path w="6745" h="2054">
                <a:moveTo>
                  <a:pt x="6745" y="0"/>
                </a:moveTo>
                <a:lnTo>
                  <a:pt x="4127" y="1003"/>
                </a:lnTo>
                <a:lnTo>
                  <a:pt x="0" y="2054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0" name="object 121"/>
          <p:cNvSpPr/>
          <p:nvPr/>
        </p:nvSpPr>
        <p:spPr>
          <a:xfrm>
            <a:off x="7301639" y="2170394"/>
            <a:ext cx="7049" cy="1269"/>
          </a:xfrm>
          <a:custGeom>
            <a:avLst/>
            <a:gdLst/>
            <a:ahLst/>
            <a:cxnLst/>
            <a:rect l="l" t="t" r="r" b="b"/>
            <a:pathLst>
              <a:path w="7049" h="1269">
                <a:moveTo>
                  <a:pt x="7049" y="0"/>
                </a:moveTo>
                <a:lnTo>
                  <a:pt x="4291" y="702"/>
                </a:lnTo>
                <a:lnTo>
                  <a:pt x="0" y="1269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1" name="object 122"/>
          <p:cNvSpPr/>
          <p:nvPr/>
        </p:nvSpPr>
        <p:spPr>
          <a:xfrm>
            <a:off x="7288048" y="2172611"/>
            <a:ext cx="6408" cy="380"/>
          </a:xfrm>
          <a:custGeom>
            <a:avLst/>
            <a:gdLst/>
            <a:ahLst/>
            <a:cxnLst/>
            <a:rect l="l" t="t" r="r" b="b"/>
            <a:pathLst>
              <a:path w="6408" h="380">
                <a:moveTo>
                  <a:pt x="6408" y="0"/>
                </a:moveTo>
                <a:lnTo>
                  <a:pt x="3530" y="379"/>
                </a:lnTo>
                <a:lnTo>
                  <a:pt x="0" y="38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2" name="object 123"/>
          <p:cNvSpPr/>
          <p:nvPr/>
        </p:nvSpPr>
        <p:spPr>
          <a:xfrm>
            <a:off x="5820641" y="1440396"/>
            <a:ext cx="1584197" cy="7329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3" name="object 124"/>
          <p:cNvSpPr/>
          <p:nvPr/>
        </p:nvSpPr>
        <p:spPr>
          <a:xfrm>
            <a:off x="5820641" y="1440396"/>
            <a:ext cx="1584197" cy="732917"/>
          </a:xfrm>
          <a:custGeom>
            <a:avLst/>
            <a:gdLst/>
            <a:ahLst/>
            <a:cxnLst/>
            <a:rect l="l" t="t" r="r" b="b"/>
            <a:pathLst>
              <a:path w="1584198" h="732917">
                <a:moveTo>
                  <a:pt x="0" y="122174"/>
                </a:moveTo>
                <a:lnTo>
                  <a:pt x="7519" y="79865"/>
                </a:lnTo>
                <a:lnTo>
                  <a:pt x="28291" y="43966"/>
                </a:lnTo>
                <a:lnTo>
                  <a:pt x="59636" y="17181"/>
                </a:lnTo>
                <a:lnTo>
                  <a:pt x="98874" y="2215"/>
                </a:lnTo>
                <a:lnTo>
                  <a:pt x="1462023" y="0"/>
                </a:lnTo>
                <a:lnTo>
                  <a:pt x="1476672" y="870"/>
                </a:lnTo>
                <a:lnTo>
                  <a:pt x="1517144" y="13126"/>
                </a:lnTo>
                <a:lnTo>
                  <a:pt x="1550305" y="37746"/>
                </a:lnTo>
                <a:lnTo>
                  <a:pt x="1573451" y="72026"/>
                </a:lnTo>
                <a:lnTo>
                  <a:pt x="1583877" y="113260"/>
                </a:lnTo>
                <a:lnTo>
                  <a:pt x="1584197" y="610743"/>
                </a:lnTo>
                <a:lnTo>
                  <a:pt x="1583327" y="625391"/>
                </a:lnTo>
                <a:lnTo>
                  <a:pt x="1571071" y="665863"/>
                </a:lnTo>
                <a:lnTo>
                  <a:pt x="1546451" y="699024"/>
                </a:lnTo>
                <a:lnTo>
                  <a:pt x="1512171" y="722170"/>
                </a:lnTo>
                <a:lnTo>
                  <a:pt x="1470937" y="732596"/>
                </a:lnTo>
                <a:lnTo>
                  <a:pt x="122174" y="732917"/>
                </a:lnTo>
                <a:lnTo>
                  <a:pt x="107501" y="732046"/>
                </a:lnTo>
                <a:lnTo>
                  <a:pt x="66997" y="719790"/>
                </a:lnTo>
                <a:lnTo>
                  <a:pt x="33845" y="695170"/>
                </a:lnTo>
                <a:lnTo>
                  <a:pt x="10726" y="660890"/>
                </a:lnTo>
                <a:lnTo>
                  <a:pt x="320" y="619656"/>
                </a:lnTo>
                <a:lnTo>
                  <a:pt x="0" y="122174"/>
                </a:lnTo>
                <a:close/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4" name="object 125"/>
          <p:cNvSpPr/>
          <p:nvPr/>
        </p:nvSpPr>
        <p:spPr>
          <a:xfrm>
            <a:off x="708052" y="1542986"/>
            <a:ext cx="414934" cy="5532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5" name="object 126"/>
          <p:cNvSpPr/>
          <p:nvPr/>
        </p:nvSpPr>
        <p:spPr>
          <a:xfrm>
            <a:off x="8050634" y="1538033"/>
            <a:ext cx="414934" cy="5532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6" name="object 127"/>
          <p:cNvSpPr/>
          <p:nvPr/>
        </p:nvSpPr>
        <p:spPr>
          <a:xfrm>
            <a:off x="1212115" y="1641817"/>
            <a:ext cx="333324" cy="85343"/>
          </a:xfrm>
          <a:custGeom>
            <a:avLst/>
            <a:gdLst/>
            <a:ahLst/>
            <a:cxnLst/>
            <a:rect l="l" t="t" r="r" b="b"/>
            <a:pathLst>
              <a:path w="333324" h="85344">
                <a:moveTo>
                  <a:pt x="0" y="85343"/>
                </a:moveTo>
                <a:lnTo>
                  <a:pt x="333324" y="85343"/>
                </a:lnTo>
                <a:lnTo>
                  <a:pt x="3333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7" name="object 128"/>
          <p:cNvSpPr/>
          <p:nvPr/>
        </p:nvSpPr>
        <p:spPr>
          <a:xfrm>
            <a:off x="1545441" y="1641817"/>
            <a:ext cx="170687" cy="341375"/>
          </a:xfrm>
          <a:custGeom>
            <a:avLst/>
            <a:gdLst/>
            <a:ahLst/>
            <a:cxnLst/>
            <a:rect l="l" t="t" r="r" b="b"/>
            <a:pathLst>
              <a:path w="170687" h="341375">
                <a:moveTo>
                  <a:pt x="0" y="0"/>
                </a:moveTo>
                <a:lnTo>
                  <a:pt x="170687" y="170687"/>
                </a:lnTo>
                <a:lnTo>
                  <a:pt x="0" y="3413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8" name="object 129"/>
          <p:cNvSpPr/>
          <p:nvPr/>
        </p:nvSpPr>
        <p:spPr>
          <a:xfrm>
            <a:off x="1212115" y="1641817"/>
            <a:ext cx="504012" cy="3413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9" name="object 130"/>
          <p:cNvSpPr/>
          <p:nvPr/>
        </p:nvSpPr>
        <p:spPr>
          <a:xfrm>
            <a:off x="1212115" y="1641817"/>
            <a:ext cx="504012" cy="341375"/>
          </a:xfrm>
          <a:custGeom>
            <a:avLst/>
            <a:gdLst/>
            <a:ahLst/>
            <a:cxnLst/>
            <a:rect l="l" t="t" r="r" b="b"/>
            <a:pathLst>
              <a:path w="504012" h="341375">
                <a:moveTo>
                  <a:pt x="0" y="85343"/>
                </a:moveTo>
                <a:lnTo>
                  <a:pt x="333324" y="85343"/>
                </a:lnTo>
                <a:lnTo>
                  <a:pt x="333324" y="0"/>
                </a:lnTo>
                <a:lnTo>
                  <a:pt x="504012" y="170687"/>
                </a:lnTo>
                <a:lnTo>
                  <a:pt x="333324" y="341375"/>
                </a:lnTo>
                <a:lnTo>
                  <a:pt x="333324" y="256031"/>
                </a:lnTo>
                <a:lnTo>
                  <a:pt x="0" y="256031"/>
                </a:lnTo>
                <a:lnTo>
                  <a:pt x="0" y="8534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0" name="object 131"/>
          <p:cNvSpPr/>
          <p:nvPr/>
        </p:nvSpPr>
        <p:spPr>
          <a:xfrm>
            <a:off x="3516353" y="1641817"/>
            <a:ext cx="333375" cy="85343"/>
          </a:xfrm>
          <a:custGeom>
            <a:avLst/>
            <a:gdLst/>
            <a:ahLst/>
            <a:cxnLst/>
            <a:rect l="l" t="t" r="r" b="b"/>
            <a:pathLst>
              <a:path w="333375" h="85344">
                <a:moveTo>
                  <a:pt x="0" y="85343"/>
                </a:moveTo>
                <a:lnTo>
                  <a:pt x="333375" y="85343"/>
                </a:lnTo>
                <a:lnTo>
                  <a:pt x="3333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1" name="object 132"/>
          <p:cNvSpPr/>
          <p:nvPr/>
        </p:nvSpPr>
        <p:spPr>
          <a:xfrm>
            <a:off x="3849728" y="1641817"/>
            <a:ext cx="170687" cy="341375"/>
          </a:xfrm>
          <a:custGeom>
            <a:avLst/>
            <a:gdLst/>
            <a:ahLst/>
            <a:cxnLst/>
            <a:rect l="l" t="t" r="r" b="b"/>
            <a:pathLst>
              <a:path w="170687" h="341375">
                <a:moveTo>
                  <a:pt x="0" y="0"/>
                </a:moveTo>
                <a:lnTo>
                  <a:pt x="170687" y="170687"/>
                </a:lnTo>
                <a:lnTo>
                  <a:pt x="0" y="3413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2" name="object 133"/>
          <p:cNvSpPr/>
          <p:nvPr/>
        </p:nvSpPr>
        <p:spPr>
          <a:xfrm>
            <a:off x="3516353" y="1641817"/>
            <a:ext cx="504063" cy="3413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3" name="object 134"/>
          <p:cNvSpPr/>
          <p:nvPr/>
        </p:nvSpPr>
        <p:spPr>
          <a:xfrm>
            <a:off x="3516353" y="1641817"/>
            <a:ext cx="504063" cy="341375"/>
          </a:xfrm>
          <a:custGeom>
            <a:avLst/>
            <a:gdLst/>
            <a:ahLst/>
            <a:cxnLst/>
            <a:rect l="l" t="t" r="r" b="b"/>
            <a:pathLst>
              <a:path w="504063" h="341375">
                <a:moveTo>
                  <a:pt x="0" y="85343"/>
                </a:moveTo>
                <a:lnTo>
                  <a:pt x="333375" y="85343"/>
                </a:lnTo>
                <a:lnTo>
                  <a:pt x="333375" y="0"/>
                </a:lnTo>
                <a:lnTo>
                  <a:pt x="504063" y="170687"/>
                </a:lnTo>
                <a:lnTo>
                  <a:pt x="333375" y="341375"/>
                </a:lnTo>
                <a:lnTo>
                  <a:pt x="333375" y="256031"/>
                </a:lnTo>
                <a:lnTo>
                  <a:pt x="0" y="256031"/>
                </a:lnTo>
                <a:lnTo>
                  <a:pt x="0" y="8534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4" name="object 135"/>
          <p:cNvSpPr/>
          <p:nvPr/>
        </p:nvSpPr>
        <p:spPr>
          <a:xfrm>
            <a:off x="5172560" y="1641817"/>
            <a:ext cx="333375" cy="85343"/>
          </a:xfrm>
          <a:custGeom>
            <a:avLst/>
            <a:gdLst/>
            <a:ahLst/>
            <a:cxnLst/>
            <a:rect l="l" t="t" r="r" b="b"/>
            <a:pathLst>
              <a:path w="333375" h="85344">
                <a:moveTo>
                  <a:pt x="0" y="85343"/>
                </a:moveTo>
                <a:lnTo>
                  <a:pt x="333375" y="85343"/>
                </a:lnTo>
                <a:lnTo>
                  <a:pt x="3333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5" name="object 136"/>
          <p:cNvSpPr/>
          <p:nvPr/>
        </p:nvSpPr>
        <p:spPr>
          <a:xfrm>
            <a:off x="5505934" y="1641817"/>
            <a:ext cx="170688" cy="341375"/>
          </a:xfrm>
          <a:custGeom>
            <a:avLst/>
            <a:gdLst/>
            <a:ahLst/>
            <a:cxnLst/>
            <a:rect l="l" t="t" r="r" b="b"/>
            <a:pathLst>
              <a:path w="170688" h="341375">
                <a:moveTo>
                  <a:pt x="0" y="0"/>
                </a:moveTo>
                <a:lnTo>
                  <a:pt x="170688" y="170687"/>
                </a:lnTo>
                <a:lnTo>
                  <a:pt x="0" y="3413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6" name="object 137"/>
          <p:cNvSpPr/>
          <p:nvPr/>
        </p:nvSpPr>
        <p:spPr>
          <a:xfrm>
            <a:off x="5172560" y="1641817"/>
            <a:ext cx="504063" cy="3413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7" name="object 138"/>
          <p:cNvSpPr/>
          <p:nvPr/>
        </p:nvSpPr>
        <p:spPr>
          <a:xfrm>
            <a:off x="5172560" y="1641817"/>
            <a:ext cx="504063" cy="341375"/>
          </a:xfrm>
          <a:custGeom>
            <a:avLst/>
            <a:gdLst/>
            <a:ahLst/>
            <a:cxnLst/>
            <a:rect l="l" t="t" r="r" b="b"/>
            <a:pathLst>
              <a:path w="504063" h="341375">
                <a:moveTo>
                  <a:pt x="0" y="85343"/>
                </a:moveTo>
                <a:lnTo>
                  <a:pt x="333375" y="85343"/>
                </a:lnTo>
                <a:lnTo>
                  <a:pt x="333375" y="0"/>
                </a:lnTo>
                <a:lnTo>
                  <a:pt x="504063" y="170687"/>
                </a:lnTo>
                <a:lnTo>
                  <a:pt x="333375" y="341375"/>
                </a:lnTo>
                <a:lnTo>
                  <a:pt x="333375" y="256031"/>
                </a:lnTo>
                <a:lnTo>
                  <a:pt x="0" y="256031"/>
                </a:lnTo>
                <a:lnTo>
                  <a:pt x="0" y="8534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8" name="object 139"/>
          <p:cNvSpPr/>
          <p:nvPr/>
        </p:nvSpPr>
        <p:spPr>
          <a:xfrm>
            <a:off x="7489802" y="1641817"/>
            <a:ext cx="333375" cy="85343"/>
          </a:xfrm>
          <a:custGeom>
            <a:avLst/>
            <a:gdLst/>
            <a:ahLst/>
            <a:cxnLst/>
            <a:rect l="l" t="t" r="r" b="b"/>
            <a:pathLst>
              <a:path w="333375" h="85344">
                <a:moveTo>
                  <a:pt x="0" y="85343"/>
                </a:moveTo>
                <a:lnTo>
                  <a:pt x="333375" y="85343"/>
                </a:lnTo>
                <a:lnTo>
                  <a:pt x="3333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9" name="object 140"/>
          <p:cNvSpPr/>
          <p:nvPr/>
        </p:nvSpPr>
        <p:spPr>
          <a:xfrm>
            <a:off x="7823177" y="1641817"/>
            <a:ext cx="170687" cy="341375"/>
          </a:xfrm>
          <a:custGeom>
            <a:avLst/>
            <a:gdLst/>
            <a:ahLst/>
            <a:cxnLst/>
            <a:rect l="l" t="t" r="r" b="b"/>
            <a:pathLst>
              <a:path w="170687" h="341375">
                <a:moveTo>
                  <a:pt x="0" y="0"/>
                </a:moveTo>
                <a:lnTo>
                  <a:pt x="170687" y="170687"/>
                </a:lnTo>
                <a:lnTo>
                  <a:pt x="0" y="3413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0" name="object 141"/>
          <p:cNvSpPr/>
          <p:nvPr/>
        </p:nvSpPr>
        <p:spPr>
          <a:xfrm>
            <a:off x="7489801" y="1641817"/>
            <a:ext cx="504062" cy="3413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1" name="object 142"/>
          <p:cNvSpPr/>
          <p:nvPr/>
        </p:nvSpPr>
        <p:spPr>
          <a:xfrm>
            <a:off x="7489801" y="1641817"/>
            <a:ext cx="504062" cy="341375"/>
          </a:xfrm>
          <a:custGeom>
            <a:avLst/>
            <a:gdLst/>
            <a:ahLst/>
            <a:cxnLst/>
            <a:rect l="l" t="t" r="r" b="b"/>
            <a:pathLst>
              <a:path w="504062" h="341375">
                <a:moveTo>
                  <a:pt x="0" y="85343"/>
                </a:moveTo>
                <a:lnTo>
                  <a:pt x="333375" y="85343"/>
                </a:lnTo>
                <a:lnTo>
                  <a:pt x="333375" y="0"/>
                </a:lnTo>
                <a:lnTo>
                  <a:pt x="504062" y="170687"/>
                </a:lnTo>
                <a:lnTo>
                  <a:pt x="333375" y="341375"/>
                </a:lnTo>
                <a:lnTo>
                  <a:pt x="333375" y="256031"/>
                </a:lnTo>
                <a:lnTo>
                  <a:pt x="0" y="256031"/>
                </a:lnTo>
                <a:lnTo>
                  <a:pt x="0" y="8534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2" name="object 143"/>
          <p:cNvSpPr/>
          <p:nvPr/>
        </p:nvSpPr>
        <p:spPr>
          <a:xfrm>
            <a:off x="4205583" y="1422095"/>
            <a:ext cx="751217" cy="75121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3" name="object 144"/>
          <p:cNvSpPr/>
          <p:nvPr/>
        </p:nvSpPr>
        <p:spPr>
          <a:xfrm>
            <a:off x="1574395" y="2719843"/>
            <a:ext cx="468884" cy="132638"/>
          </a:xfrm>
          <a:custGeom>
            <a:avLst/>
            <a:gdLst/>
            <a:ahLst/>
            <a:cxnLst/>
            <a:rect l="l" t="t" r="r" b="b"/>
            <a:pathLst>
              <a:path w="468884" h="132638">
                <a:moveTo>
                  <a:pt x="387608" y="81006"/>
                </a:moveTo>
                <a:lnTo>
                  <a:pt x="340359" y="107772"/>
                </a:lnTo>
                <a:lnTo>
                  <a:pt x="337947" y="116484"/>
                </a:lnTo>
                <a:lnTo>
                  <a:pt x="341757" y="123355"/>
                </a:lnTo>
                <a:lnTo>
                  <a:pt x="345694" y="130225"/>
                </a:lnTo>
                <a:lnTo>
                  <a:pt x="354330" y="132638"/>
                </a:lnTo>
                <a:lnTo>
                  <a:pt x="444332" y="81673"/>
                </a:lnTo>
                <a:lnTo>
                  <a:pt x="440435" y="81673"/>
                </a:lnTo>
                <a:lnTo>
                  <a:pt x="387608" y="81006"/>
                </a:lnTo>
                <a:close/>
              </a:path>
              <a:path w="468884" h="132638">
                <a:moveTo>
                  <a:pt x="412233" y="67057"/>
                </a:moveTo>
                <a:lnTo>
                  <a:pt x="387608" y="81006"/>
                </a:lnTo>
                <a:lnTo>
                  <a:pt x="440435" y="81673"/>
                </a:lnTo>
                <a:lnTo>
                  <a:pt x="440454" y="79641"/>
                </a:lnTo>
                <a:lnTo>
                  <a:pt x="433197" y="79641"/>
                </a:lnTo>
                <a:lnTo>
                  <a:pt x="412233" y="67057"/>
                </a:lnTo>
                <a:close/>
              </a:path>
              <a:path w="468884" h="132638">
                <a:moveTo>
                  <a:pt x="356108" y="0"/>
                </a:moveTo>
                <a:lnTo>
                  <a:pt x="347345" y="2184"/>
                </a:lnTo>
                <a:lnTo>
                  <a:pt x="339216" y="15722"/>
                </a:lnTo>
                <a:lnTo>
                  <a:pt x="341376" y="24498"/>
                </a:lnTo>
                <a:lnTo>
                  <a:pt x="387888" y="52443"/>
                </a:lnTo>
                <a:lnTo>
                  <a:pt x="440690" y="53111"/>
                </a:lnTo>
                <a:lnTo>
                  <a:pt x="440435" y="81673"/>
                </a:lnTo>
                <a:lnTo>
                  <a:pt x="444332" y="81673"/>
                </a:lnTo>
                <a:lnTo>
                  <a:pt x="468884" y="67754"/>
                </a:lnTo>
                <a:lnTo>
                  <a:pt x="356108" y="0"/>
                </a:lnTo>
                <a:close/>
              </a:path>
              <a:path w="468884" h="132638">
                <a:moveTo>
                  <a:pt x="254" y="47536"/>
                </a:moveTo>
                <a:lnTo>
                  <a:pt x="0" y="76111"/>
                </a:lnTo>
                <a:lnTo>
                  <a:pt x="387608" y="81006"/>
                </a:lnTo>
                <a:lnTo>
                  <a:pt x="412233" y="67057"/>
                </a:lnTo>
                <a:lnTo>
                  <a:pt x="387888" y="52443"/>
                </a:lnTo>
                <a:lnTo>
                  <a:pt x="254" y="47536"/>
                </a:lnTo>
                <a:close/>
              </a:path>
              <a:path w="468884" h="132638">
                <a:moveTo>
                  <a:pt x="433578" y="54965"/>
                </a:moveTo>
                <a:lnTo>
                  <a:pt x="412233" y="67057"/>
                </a:lnTo>
                <a:lnTo>
                  <a:pt x="433197" y="79641"/>
                </a:lnTo>
                <a:lnTo>
                  <a:pt x="433578" y="54965"/>
                </a:lnTo>
                <a:close/>
              </a:path>
              <a:path w="468884" h="132638">
                <a:moveTo>
                  <a:pt x="440673" y="54965"/>
                </a:moveTo>
                <a:lnTo>
                  <a:pt x="433578" y="54965"/>
                </a:lnTo>
                <a:lnTo>
                  <a:pt x="433197" y="79641"/>
                </a:lnTo>
                <a:lnTo>
                  <a:pt x="440454" y="79641"/>
                </a:lnTo>
                <a:lnTo>
                  <a:pt x="440673" y="54965"/>
                </a:lnTo>
                <a:close/>
              </a:path>
              <a:path w="468884" h="132638">
                <a:moveTo>
                  <a:pt x="387888" y="52443"/>
                </a:moveTo>
                <a:lnTo>
                  <a:pt x="412233" y="67057"/>
                </a:lnTo>
                <a:lnTo>
                  <a:pt x="433578" y="54965"/>
                </a:lnTo>
                <a:lnTo>
                  <a:pt x="440673" y="54965"/>
                </a:lnTo>
                <a:lnTo>
                  <a:pt x="440690" y="53111"/>
                </a:lnTo>
                <a:lnTo>
                  <a:pt x="387888" y="52443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4" name="object 147"/>
          <p:cNvSpPr txBox="1"/>
          <p:nvPr/>
        </p:nvSpPr>
        <p:spPr>
          <a:xfrm>
            <a:off x="2199872" y="1677632"/>
            <a:ext cx="1004060" cy="3519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000" b="1" dirty="0">
                <a:solidFill>
                  <a:prstClr val="black"/>
                </a:solidFill>
                <a:latin typeface="Arial"/>
                <a:cs typeface="Arial"/>
              </a:rPr>
              <a:t>E(</a:t>
            </a:r>
            <a:r>
              <a:rPr sz="2000" b="1" spc="5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r>
              <a:rPr sz="2000" b="1" dirty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sz="2000" b="1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prstClr val="black"/>
                </a:solidFill>
                <a:latin typeface="Arial"/>
                <a:cs typeface="Arial"/>
              </a:rPr>
              <a:t>k’)</a:t>
            </a:r>
          </a:p>
        </p:txBody>
      </p:sp>
      <p:sp>
        <p:nvSpPr>
          <p:cNvPr id="145" name="object 148"/>
          <p:cNvSpPr txBox="1"/>
          <p:nvPr/>
        </p:nvSpPr>
        <p:spPr>
          <a:xfrm>
            <a:off x="6156176" y="1664804"/>
            <a:ext cx="1127902" cy="35193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000" b="1" dirty="0">
                <a:solidFill>
                  <a:prstClr val="black"/>
                </a:solidFill>
                <a:latin typeface="Arial"/>
                <a:cs typeface="Arial"/>
              </a:rPr>
              <a:t>D(</a:t>
            </a:r>
            <a:r>
              <a:rPr sz="2000" b="1" spc="-10" dirty="0">
                <a:solidFill>
                  <a:prstClr val="black"/>
                </a:solidFill>
                <a:latin typeface="Arial"/>
                <a:cs typeface="Arial"/>
              </a:rPr>
              <a:t>C</a:t>
            </a:r>
            <a:r>
              <a:rPr sz="2000" b="1" spc="-190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2000" b="1" dirty="0">
                <a:solidFill>
                  <a:prstClr val="black"/>
                </a:solidFill>
                <a:latin typeface="Arial"/>
                <a:cs typeface="Arial"/>
              </a:rPr>
              <a:t>, k</a:t>
            </a:r>
            <a:r>
              <a:rPr sz="2000" b="1" spc="-10" dirty="0">
                <a:solidFill>
                  <a:prstClr val="black"/>
                </a:solidFill>
                <a:latin typeface="Arial"/>
                <a:cs typeface="Arial"/>
              </a:rPr>
              <a:t>’</a:t>
            </a:r>
            <a:r>
              <a:rPr sz="2000" b="1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sz="2000" b="1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6" name="object 149"/>
          <p:cNvSpPr txBox="1"/>
          <p:nvPr/>
        </p:nvSpPr>
        <p:spPr>
          <a:xfrm>
            <a:off x="786818" y="2129624"/>
            <a:ext cx="21590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it-IT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7" name="object 150"/>
          <p:cNvSpPr txBox="1"/>
          <p:nvPr/>
        </p:nvSpPr>
        <p:spPr>
          <a:xfrm>
            <a:off x="4425546" y="2227160"/>
            <a:ext cx="32956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pc="-10" dirty="0">
                <a:solidFill>
                  <a:prstClr val="black"/>
                </a:solidFill>
                <a:latin typeface="Arial"/>
                <a:cs typeface="Arial"/>
              </a:rPr>
              <a:t>CT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8" name="object 151"/>
          <p:cNvSpPr txBox="1"/>
          <p:nvPr/>
        </p:nvSpPr>
        <p:spPr>
          <a:xfrm>
            <a:off x="8153250" y="2124798"/>
            <a:ext cx="21653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it-IT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9" name="object 153"/>
          <p:cNvSpPr/>
          <p:nvPr/>
        </p:nvSpPr>
        <p:spPr>
          <a:xfrm>
            <a:off x="2043281" y="2525293"/>
            <a:ext cx="1124077" cy="52459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0" name="object 154"/>
          <p:cNvSpPr/>
          <p:nvPr/>
        </p:nvSpPr>
        <p:spPr>
          <a:xfrm>
            <a:off x="2043280" y="2603867"/>
            <a:ext cx="694" cy="8406"/>
          </a:xfrm>
          <a:custGeom>
            <a:avLst/>
            <a:gdLst/>
            <a:ahLst/>
            <a:cxnLst/>
            <a:rect l="l" t="t" r="r" b="b"/>
            <a:pathLst>
              <a:path w="694" h="8406">
                <a:moveTo>
                  <a:pt x="0" y="8406"/>
                </a:moveTo>
                <a:lnTo>
                  <a:pt x="694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1" name="object 155"/>
          <p:cNvSpPr/>
          <p:nvPr/>
        </p:nvSpPr>
        <p:spPr>
          <a:xfrm>
            <a:off x="2044342" y="2592441"/>
            <a:ext cx="1470" cy="6969"/>
          </a:xfrm>
          <a:custGeom>
            <a:avLst/>
            <a:gdLst/>
            <a:ahLst/>
            <a:cxnLst/>
            <a:rect l="l" t="t" r="r" b="b"/>
            <a:pathLst>
              <a:path w="1470" h="6969">
                <a:moveTo>
                  <a:pt x="0" y="6969"/>
                </a:moveTo>
                <a:lnTo>
                  <a:pt x="140" y="5271"/>
                </a:lnTo>
                <a:lnTo>
                  <a:pt x="147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2" name="object 156"/>
          <p:cNvSpPr/>
          <p:nvPr/>
        </p:nvSpPr>
        <p:spPr>
          <a:xfrm>
            <a:off x="2047557" y="2579043"/>
            <a:ext cx="2522" cy="6488"/>
          </a:xfrm>
          <a:custGeom>
            <a:avLst/>
            <a:gdLst/>
            <a:ahLst/>
            <a:cxnLst/>
            <a:rect l="l" t="t" r="r" b="b"/>
            <a:pathLst>
              <a:path w="2522" h="6488">
                <a:moveTo>
                  <a:pt x="0" y="6488"/>
                </a:moveTo>
                <a:lnTo>
                  <a:pt x="406" y="4878"/>
                </a:lnTo>
                <a:lnTo>
                  <a:pt x="2522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3" name="object 157"/>
          <p:cNvSpPr/>
          <p:nvPr/>
        </p:nvSpPr>
        <p:spPr>
          <a:xfrm>
            <a:off x="2052875" y="2566673"/>
            <a:ext cx="3479" cy="5929"/>
          </a:xfrm>
          <a:custGeom>
            <a:avLst/>
            <a:gdLst/>
            <a:ahLst/>
            <a:cxnLst/>
            <a:rect l="l" t="t" r="r" b="b"/>
            <a:pathLst>
              <a:path w="3479" h="5929">
                <a:moveTo>
                  <a:pt x="0" y="5929"/>
                </a:moveTo>
                <a:lnTo>
                  <a:pt x="653" y="4424"/>
                </a:lnTo>
                <a:lnTo>
                  <a:pt x="3479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4" name="object 158"/>
          <p:cNvSpPr/>
          <p:nvPr/>
        </p:nvSpPr>
        <p:spPr>
          <a:xfrm>
            <a:off x="2060098" y="2555528"/>
            <a:ext cx="4344" cy="5283"/>
          </a:xfrm>
          <a:custGeom>
            <a:avLst/>
            <a:gdLst/>
            <a:ahLst/>
            <a:cxnLst/>
            <a:rect l="l" t="t" r="r" b="b"/>
            <a:pathLst>
              <a:path w="4344" h="5283">
                <a:moveTo>
                  <a:pt x="0" y="5283"/>
                </a:moveTo>
                <a:lnTo>
                  <a:pt x="881" y="3904"/>
                </a:lnTo>
                <a:lnTo>
                  <a:pt x="4344" y="0"/>
                </a:lnTo>
              </a:path>
            </a:pathLst>
          </a:custGeom>
          <a:ln w="9524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5" name="object 159"/>
          <p:cNvSpPr/>
          <p:nvPr/>
        </p:nvSpPr>
        <p:spPr>
          <a:xfrm>
            <a:off x="2069035" y="2545807"/>
            <a:ext cx="5116" cy="4542"/>
          </a:xfrm>
          <a:custGeom>
            <a:avLst/>
            <a:gdLst/>
            <a:ahLst/>
            <a:cxnLst/>
            <a:rect l="l" t="t" r="r" b="b"/>
            <a:pathLst>
              <a:path w="5116" h="4542">
                <a:moveTo>
                  <a:pt x="0" y="4542"/>
                </a:moveTo>
                <a:lnTo>
                  <a:pt x="1090" y="3313"/>
                </a:lnTo>
                <a:lnTo>
                  <a:pt x="5116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6" name="object 160"/>
          <p:cNvSpPr/>
          <p:nvPr/>
        </p:nvSpPr>
        <p:spPr>
          <a:xfrm>
            <a:off x="2079494" y="2537707"/>
            <a:ext cx="5791" cy="3703"/>
          </a:xfrm>
          <a:custGeom>
            <a:avLst/>
            <a:gdLst/>
            <a:ahLst/>
            <a:cxnLst/>
            <a:rect l="l" t="t" r="r" b="b"/>
            <a:pathLst>
              <a:path w="5791" h="3703">
                <a:moveTo>
                  <a:pt x="0" y="3703"/>
                </a:moveTo>
                <a:lnTo>
                  <a:pt x="1280" y="2649"/>
                </a:lnTo>
                <a:lnTo>
                  <a:pt x="5791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7" name="object 161"/>
          <p:cNvSpPr/>
          <p:nvPr/>
        </p:nvSpPr>
        <p:spPr>
          <a:xfrm>
            <a:off x="2091280" y="2531421"/>
            <a:ext cx="6367" cy="2765"/>
          </a:xfrm>
          <a:custGeom>
            <a:avLst/>
            <a:gdLst/>
            <a:ahLst/>
            <a:cxnLst/>
            <a:rect l="l" t="t" r="r" b="b"/>
            <a:pathLst>
              <a:path w="6367" h="2765">
                <a:moveTo>
                  <a:pt x="0" y="2765"/>
                </a:moveTo>
                <a:lnTo>
                  <a:pt x="1447" y="1914"/>
                </a:lnTo>
                <a:lnTo>
                  <a:pt x="6367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8" name="object 162"/>
          <p:cNvSpPr/>
          <p:nvPr/>
        </p:nvSpPr>
        <p:spPr>
          <a:xfrm>
            <a:off x="2104202" y="2527140"/>
            <a:ext cx="6843" cy="1729"/>
          </a:xfrm>
          <a:custGeom>
            <a:avLst/>
            <a:gdLst/>
            <a:ahLst/>
            <a:cxnLst/>
            <a:rect l="l" t="t" r="r" b="b"/>
            <a:pathLst>
              <a:path w="6843" h="1729">
                <a:moveTo>
                  <a:pt x="0" y="1729"/>
                </a:moveTo>
                <a:lnTo>
                  <a:pt x="1590" y="1110"/>
                </a:lnTo>
                <a:lnTo>
                  <a:pt x="6843" y="0"/>
                </a:lnTo>
              </a:path>
            </a:pathLst>
          </a:custGeom>
          <a:ln w="9524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9" name="object 163"/>
          <p:cNvSpPr/>
          <p:nvPr/>
        </p:nvSpPr>
        <p:spPr>
          <a:xfrm>
            <a:off x="2118067" y="2525294"/>
            <a:ext cx="4389" cy="363"/>
          </a:xfrm>
          <a:custGeom>
            <a:avLst/>
            <a:gdLst/>
            <a:ahLst/>
            <a:cxnLst/>
            <a:rect l="l" t="t" r="r" b="b"/>
            <a:pathLst>
              <a:path w="4389" h="363">
                <a:moveTo>
                  <a:pt x="0" y="363"/>
                </a:moveTo>
                <a:lnTo>
                  <a:pt x="1709" y="1"/>
                </a:lnTo>
                <a:lnTo>
                  <a:pt x="4389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0" name="object 164"/>
          <p:cNvSpPr/>
          <p:nvPr/>
        </p:nvSpPr>
        <p:spPr>
          <a:xfrm>
            <a:off x="2122469" y="3050240"/>
            <a:ext cx="478628" cy="0"/>
          </a:xfrm>
          <a:custGeom>
            <a:avLst/>
            <a:gdLst/>
            <a:ahLst/>
            <a:cxnLst/>
            <a:rect l="l" t="t" r="r" b="b"/>
            <a:pathLst>
              <a:path w="478628">
                <a:moveTo>
                  <a:pt x="0" y="0"/>
                </a:moveTo>
                <a:lnTo>
                  <a:pt x="478628" y="0"/>
                </a:lnTo>
              </a:path>
            </a:pathLst>
          </a:custGeom>
          <a:ln w="317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1" name="object 165"/>
          <p:cNvSpPr/>
          <p:nvPr/>
        </p:nvSpPr>
        <p:spPr>
          <a:xfrm>
            <a:off x="2111050" y="3048045"/>
            <a:ext cx="7021" cy="1482"/>
          </a:xfrm>
          <a:custGeom>
            <a:avLst/>
            <a:gdLst/>
            <a:ahLst/>
            <a:cxnLst/>
            <a:rect l="l" t="t" r="r" b="b"/>
            <a:pathLst>
              <a:path w="7021" h="1482">
                <a:moveTo>
                  <a:pt x="7021" y="1482"/>
                </a:moveTo>
                <a:lnTo>
                  <a:pt x="5308" y="1341"/>
                </a:lnTo>
                <a:lnTo>
                  <a:pt x="0" y="0"/>
                </a:lnTo>
              </a:path>
            </a:pathLst>
          </a:custGeom>
          <a:ln w="9524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2" name="object 166"/>
          <p:cNvSpPr/>
          <p:nvPr/>
        </p:nvSpPr>
        <p:spPr>
          <a:xfrm>
            <a:off x="2097653" y="3043766"/>
            <a:ext cx="6550" cy="2548"/>
          </a:xfrm>
          <a:custGeom>
            <a:avLst/>
            <a:gdLst/>
            <a:ahLst/>
            <a:cxnLst/>
            <a:rect l="l" t="t" r="r" b="b"/>
            <a:pathLst>
              <a:path w="6550" h="2548">
                <a:moveTo>
                  <a:pt x="6550" y="2548"/>
                </a:moveTo>
                <a:lnTo>
                  <a:pt x="4921" y="2137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3" name="object 167"/>
          <p:cNvSpPr/>
          <p:nvPr/>
        </p:nvSpPr>
        <p:spPr>
          <a:xfrm>
            <a:off x="2085297" y="3037486"/>
            <a:ext cx="5983" cy="3513"/>
          </a:xfrm>
          <a:custGeom>
            <a:avLst/>
            <a:gdLst/>
            <a:ahLst/>
            <a:cxnLst/>
            <a:rect l="l" t="t" r="r" b="b"/>
            <a:pathLst>
              <a:path w="5983" h="3513">
                <a:moveTo>
                  <a:pt x="5983" y="3513"/>
                </a:moveTo>
                <a:lnTo>
                  <a:pt x="4460" y="2852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4" name="object 168"/>
          <p:cNvSpPr/>
          <p:nvPr/>
        </p:nvSpPr>
        <p:spPr>
          <a:xfrm>
            <a:off x="2074170" y="3029394"/>
            <a:ext cx="5320" cy="4378"/>
          </a:xfrm>
          <a:custGeom>
            <a:avLst/>
            <a:gdLst/>
            <a:ahLst/>
            <a:cxnLst/>
            <a:rect l="l" t="t" r="r" b="b"/>
            <a:pathLst>
              <a:path w="5320" h="4378">
                <a:moveTo>
                  <a:pt x="5320" y="4378"/>
                </a:moveTo>
                <a:lnTo>
                  <a:pt x="3927" y="3487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5" name="object 169"/>
          <p:cNvSpPr/>
          <p:nvPr/>
        </p:nvSpPr>
        <p:spPr>
          <a:xfrm>
            <a:off x="2064467" y="3019687"/>
            <a:ext cx="4562" cy="5142"/>
          </a:xfrm>
          <a:custGeom>
            <a:avLst/>
            <a:gdLst/>
            <a:ahLst/>
            <a:cxnLst/>
            <a:rect l="l" t="t" r="r" b="b"/>
            <a:pathLst>
              <a:path w="4562" h="5142">
                <a:moveTo>
                  <a:pt x="4562" y="5142"/>
                </a:moveTo>
                <a:lnTo>
                  <a:pt x="3324" y="4042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6" name="object 170"/>
          <p:cNvSpPr/>
          <p:nvPr/>
        </p:nvSpPr>
        <p:spPr>
          <a:xfrm>
            <a:off x="2056381" y="3008556"/>
            <a:ext cx="3711" cy="5808"/>
          </a:xfrm>
          <a:custGeom>
            <a:avLst/>
            <a:gdLst/>
            <a:ahLst/>
            <a:cxnLst/>
            <a:rect l="l" t="t" r="r" b="b"/>
            <a:pathLst>
              <a:path w="3711" h="5808">
                <a:moveTo>
                  <a:pt x="3711" y="5808"/>
                </a:moveTo>
                <a:lnTo>
                  <a:pt x="2652" y="4520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7" name="object 171"/>
          <p:cNvSpPr/>
          <p:nvPr/>
        </p:nvSpPr>
        <p:spPr>
          <a:xfrm>
            <a:off x="2050100" y="2996194"/>
            <a:ext cx="2766" cy="6376"/>
          </a:xfrm>
          <a:custGeom>
            <a:avLst/>
            <a:gdLst/>
            <a:ahLst/>
            <a:cxnLst/>
            <a:rect l="l" t="t" r="r" b="b"/>
            <a:pathLst>
              <a:path w="2766" h="6376">
                <a:moveTo>
                  <a:pt x="2766" y="6376"/>
                </a:moveTo>
                <a:lnTo>
                  <a:pt x="1913" y="4923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8" name="object 172"/>
          <p:cNvSpPr/>
          <p:nvPr/>
        </p:nvSpPr>
        <p:spPr>
          <a:xfrm>
            <a:off x="2045824" y="2982792"/>
            <a:ext cx="1728" cy="6848"/>
          </a:xfrm>
          <a:custGeom>
            <a:avLst/>
            <a:gdLst/>
            <a:ahLst/>
            <a:cxnLst/>
            <a:rect l="l" t="t" r="r" b="b"/>
            <a:pathLst>
              <a:path w="1728" h="6848">
                <a:moveTo>
                  <a:pt x="1728" y="6848"/>
                </a:moveTo>
                <a:lnTo>
                  <a:pt x="1108" y="5252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9" name="object 173"/>
          <p:cNvSpPr/>
          <p:nvPr/>
        </p:nvSpPr>
        <p:spPr>
          <a:xfrm>
            <a:off x="2043975" y="2971327"/>
            <a:ext cx="367" cy="4441"/>
          </a:xfrm>
          <a:custGeom>
            <a:avLst/>
            <a:gdLst/>
            <a:ahLst/>
            <a:cxnLst/>
            <a:rect l="l" t="t" r="r" b="b"/>
            <a:pathLst>
              <a:path w="367" h="4441">
                <a:moveTo>
                  <a:pt x="367" y="4441"/>
                </a:moveTo>
                <a:lnTo>
                  <a:pt x="5" y="2726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0" name="object 174"/>
          <p:cNvSpPr/>
          <p:nvPr/>
        </p:nvSpPr>
        <p:spPr>
          <a:xfrm>
            <a:off x="2043281" y="2612274"/>
            <a:ext cx="339" cy="175320"/>
          </a:xfrm>
          <a:custGeom>
            <a:avLst/>
            <a:gdLst/>
            <a:ahLst/>
            <a:cxnLst/>
            <a:rect l="l" t="t" r="r" b="b"/>
            <a:pathLst>
              <a:path w="339" h="175320">
                <a:moveTo>
                  <a:pt x="339" y="175320"/>
                </a:move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1" name="object 175"/>
          <p:cNvSpPr/>
          <p:nvPr/>
        </p:nvSpPr>
        <p:spPr>
          <a:xfrm>
            <a:off x="2609538" y="2524943"/>
            <a:ext cx="478628" cy="0"/>
          </a:xfrm>
          <a:custGeom>
            <a:avLst/>
            <a:gdLst/>
            <a:ahLst/>
            <a:cxnLst/>
            <a:rect l="l" t="t" r="r" b="b"/>
            <a:pathLst>
              <a:path w="478628">
                <a:moveTo>
                  <a:pt x="3818" y="0"/>
                </a:moveTo>
                <a:lnTo>
                  <a:pt x="482446" y="0"/>
                </a:lnTo>
              </a:path>
            </a:pathLst>
          </a:custGeom>
          <a:ln w="317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2" name="object 176"/>
          <p:cNvSpPr/>
          <p:nvPr/>
        </p:nvSpPr>
        <p:spPr>
          <a:xfrm>
            <a:off x="3092566" y="2525655"/>
            <a:ext cx="7020" cy="1482"/>
          </a:xfrm>
          <a:custGeom>
            <a:avLst/>
            <a:gdLst/>
            <a:ahLst/>
            <a:cxnLst/>
            <a:rect l="l" t="t" r="r" b="b"/>
            <a:pathLst>
              <a:path w="7020" h="1482">
                <a:moveTo>
                  <a:pt x="0" y="0"/>
                </a:moveTo>
                <a:lnTo>
                  <a:pt x="1712" y="141"/>
                </a:lnTo>
                <a:lnTo>
                  <a:pt x="7020" y="1482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3" name="object 177"/>
          <p:cNvSpPr/>
          <p:nvPr/>
        </p:nvSpPr>
        <p:spPr>
          <a:xfrm>
            <a:off x="3106432" y="2528869"/>
            <a:ext cx="6546" cy="2547"/>
          </a:xfrm>
          <a:custGeom>
            <a:avLst/>
            <a:gdLst/>
            <a:ahLst/>
            <a:cxnLst/>
            <a:rect l="l" t="t" r="r" b="b"/>
            <a:pathLst>
              <a:path w="6546" h="2547">
                <a:moveTo>
                  <a:pt x="0" y="0"/>
                </a:moveTo>
                <a:lnTo>
                  <a:pt x="1627" y="411"/>
                </a:lnTo>
                <a:lnTo>
                  <a:pt x="6546" y="2547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4" name="object 178"/>
          <p:cNvSpPr/>
          <p:nvPr/>
        </p:nvSpPr>
        <p:spPr>
          <a:xfrm>
            <a:off x="3119358" y="2534185"/>
            <a:ext cx="5971" cy="3506"/>
          </a:xfrm>
          <a:custGeom>
            <a:avLst/>
            <a:gdLst/>
            <a:ahLst/>
            <a:cxnLst/>
            <a:rect l="l" t="t" r="r" b="b"/>
            <a:pathLst>
              <a:path w="5971" h="3506">
                <a:moveTo>
                  <a:pt x="0" y="0"/>
                </a:moveTo>
                <a:lnTo>
                  <a:pt x="1519" y="659"/>
                </a:lnTo>
                <a:lnTo>
                  <a:pt x="5971" y="3506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5" name="object 179"/>
          <p:cNvSpPr/>
          <p:nvPr/>
        </p:nvSpPr>
        <p:spPr>
          <a:xfrm>
            <a:off x="3131148" y="2541414"/>
            <a:ext cx="5298" cy="4359"/>
          </a:xfrm>
          <a:custGeom>
            <a:avLst/>
            <a:gdLst/>
            <a:ahLst/>
            <a:cxnLst/>
            <a:rect l="l" t="t" r="r" b="b"/>
            <a:pathLst>
              <a:path w="5298" h="4359">
                <a:moveTo>
                  <a:pt x="0" y="0"/>
                </a:moveTo>
                <a:lnTo>
                  <a:pt x="1386" y="886"/>
                </a:lnTo>
                <a:lnTo>
                  <a:pt x="5298" y="4359"/>
                </a:lnTo>
              </a:path>
            </a:pathLst>
          </a:custGeom>
          <a:ln w="9524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6" name="object 180"/>
          <p:cNvSpPr/>
          <p:nvPr/>
        </p:nvSpPr>
        <p:spPr>
          <a:xfrm>
            <a:off x="3141611" y="2550359"/>
            <a:ext cx="4532" cy="5108"/>
          </a:xfrm>
          <a:custGeom>
            <a:avLst/>
            <a:gdLst/>
            <a:ahLst/>
            <a:cxnLst/>
            <a:rect l="l" t="t" r="r" b="b"/>
            <a:pathLst>
              <a:path w="4532" h="5108">
                <a:moveTo>
                  <a:pt x="0" y="0"/>
                </a:moveTo>
                <a:lnTo>
                  <a:pt x="1230" y="1092"/>
                </a:lnTo>
                <a:lnTo>
                  <a:pt x="4532" y="5108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7" name="object 181"/>
          <p:cNvSpPr/>
          <p:nvPr/>
        </p:nvSpPr>
        <p:spPr>
          <a:xfrm>
            <a:off x="3150553" y="2560830"/>
            <a:ext cx="3677" cy="5755"/>
          </a:xfrm>
          <a:custGeom>
            <a:avLst/>
            <a:gdLst/>
            <a:ahLst/>
            <a:cxnLst/>
            <a:rect l="l" t="t" r="r" b="b"/>
            <a:pathLst>
              <a:path w="3677" h="5755">
                <a:moveTo>
                  <a:pt x="0" y="0"/>
                </a:moveTo>
                <a:lnTo>
                  <a:pt x="1048" y="1275"/>
                </a:lnTo>
                <a:lnTo>
                  <a:pt x="3677" y="5755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8" name="object 182"/>
          <p:cNvSpPr/>
          <p:nvPr/>
        </p:nvSpPr>
        <p:spPr>
          <a:xfrm>
            <a:off x="3157775" y="2572627"/>
            <a:ext cx="2738" cy="6312"/>
          </a:xfrm>
          <a:custGeom>
            <a:avLst/>
            <a:gdLst/>
            <a:ahLst/>
            <a:cxnLst/>
            <a:rect l="l" t="t" r="r" b="b"/>
            <a:pathLst>
              <a:path w="2738" h="6312">
                <a:moveTo>
                  <a:pt x="0" y="0"/>
                </a:moveTo>
                <a:lnTo>
                  <a:pt x="843" y="1437"/>
                </a:lnTo>
                <a:lnTo>
                  <a:pt x="2738" y="6312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9" name="object 183"/>
          <p:cNvSpPr/>
          <p:nvPr/>
        </p:nvSpPr>
        <p:spPr>
          <a:xfrm>
            <a:off x="3163088" y="2585558"/>
            <a:ext cx="1713" cy="6788"/>
          </a:xfrm>
          <a:custGeom>
            <a:avLst/>
            <a:gdLst/>
            <a:ahLst/>
            <a:cxnLst/>
            <a:rect l="l" t="t" r="r" b="b"/>
            <a:pathLst>
              <a:path w="1713" h="6788">
                <a:moveTo>
                  <a:pt x="0" y="0"/>
                </a:moveTo>
                <a:lnTo>
                  <a:pt x="614" y="1579"/>
                </a:lnTo>
                <a:lnTo>
                  <a:pt x="1713" y="6788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0" name="object 184"/>
          <p:cNvSpPr/>
          <p:nvPr/>
        </p:nvSpPr>
        <p:spPr>
          <a:xfrm>
            <a:off x="3166297" y="2599428"/>
            <a:ext cx="365" cy="4415"/>
          </a:xfrm>
          <a:custGeom>
            <a:avLst/>
            <a:gdLst/>
            <a:ahLst/>
            <a:cxnLst/>
            <a:rect l="l" t="t" r="r" b="b"/>
            <a:pathLst>
              <a:path w="365" h="4415">
                <a:moveTo>
                  <a:pt x="0" y="0"/>
                </a:moveTo>
                <a:lnTo>
                  <a:pt x="359" y="1704"/>
                </a:lnTo>
                <a:lnTo>
                  <a:pt x="365" y="4415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1" name="object 185"/>
          <p:cNvSpPr/>
          <p:nvPr/>
        </p:nvSpPr>
        <p:spPr>
          <a:xfrm>
            <a:off x="3167009" y="2791794"/>
            <a:ext cx="0" cy="179532"/>
          </a:xfrm>
          <a:custGeom>
            <a:avLst/>
            <a:gdLst/>
            <a:ahLst/>
            <a:cxnLst/>
            <a:rect l="l" t="t" r="r" b="b"/>
            <a:pathLst>
              <a:path h="179532">
                <a:moveTo>
                  <a:pt x="0" y="4053"/>
                </a:moveTo>
                <a:lnTo>
                  <a:pt x="0" y="183585"/>
                </a:lnTo>
              </a:path>
            </a:pathLst>
          </a:custGeom>
          <a:ln w="317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2" name="object 186"/>
          <p:cNvSpPr/>
          <p:nvPr/>
        </p:nvSpPr>
        <p:spPr>
          <a:xfrm>
            <a:off x="3164812" y="2975767"/>
            <a:ext cx="1482" cy="7024"/>
          </a:xfrm>
          <a:custGeom>
            <a:avLst/>
            <a:gdLst/>
            <a:ahLst/>
            <a:cxnLst/>
            <a:rect l="l" t="t" r="r" b="b"/>
            <a:pathLst>
              <a:path w="1482" h="7024">
                <a:moveTo>
                  <a:pt x="1482" y="0"/>
                </a:moveTo>
                <a:lnTo>
                  <a:pt x="1340" y="1713"/>
                </a:lnTo>
                <a:lnTo>
                  <a:pt x="0" y="7024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3" name="object 187"/>
          <p:cNvSpPr/>
          <p:nvPr/>
        </p:nvSpPr>
        <p:spPr>
          <a:xfrm>
            <a:off x="3160537" y="2989641"/>
            <a:ext cx="2547" cy="6553"/>
          </a:xfrm>
          <a:custGeom>
            <a:avLst/>
            <a:gdLst/>
            <a:ahLst/>
            <a:cxnLst/>
            <a:rect l="l" t="t" r="r" b="b"/>
            <a:pathLst>
              <a:path w="2547" h="6553">
                <a:moveTo>
                  <a:pt x="2547" y="0"/>
                </a:moveTo>
                <a:lnTo>
                  <a:pt x="2136" y="1630"/>
                </a:lnTo>
                <a:lnTo>
                  <a:pt x="0" y="6553"/>
                </a:lnTo>
              </a:path>
            </a:pathLst>
          </a:custGeom>
          <a:ln w="9524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4" name="object 188"/>
          <p:cNvSpPr/>
          <p:nvPr/>
        </p:nvSpPr>
        <p:spPr>
          <a:xfrm>
            <a:off x="3154257" y="3002570"/>
            <a:ext cx="3512" cy="5986"/>
          </a:xfrm>
          <a:custGeom>
            <a:avLst/>
            <a:gdLst/>
            <a:ahLst/>
            <a:cxnLst/>
            <a:rect l="l" t="t" r="r" b="b"/>
            <a:pathLst>
              <a:path w="3512" h="5986">
                <a:moveTo>
                  <a:pt x="3512" y="0"/>
                </a:moveTo>
                <a:lnTo>
                  <a:pt x="2851" y="1523"/>
                </a:lnTo>
                <a:lnTo>
                  <a:pt x="0" y="5986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5" name="object 189"/>
          <p:cNvSpPr/>
          <p:nvPr/>
        </p:nvSpPr>
        <p:spPr>
          <a:xfrm>
            <a:off x="3146169" y="3014364"/>
            <a:ext cx="4376" cy="5322"/>
          </a:xfrm>
          <a:custGeom>
            <a:avLst/>
            <a:gdLst/>
            <a:ahLst/>
            <a:cxnLst/>
            <a:rect l="l" t="t" r="r" b="b"/>
            <a:pathLst>
              <a:path w="4376" h="5322">
                <a:moveTo>
                  <a:pt x="4376" y="0"/>
                </a:moveTo>
                <a:lnTo>
                  <a:pt x="3485" y="1393"/>
                </a:lnTo>
                <a:lnTo>
                  <a:pt x="0" y="5322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6" name="object 190"/>
          <p:cNvSpPr/>
          <p:nvPr/>
        </p:nvSpPr>
        <p:spPr>
          <a:xfrm>
            <a:off x="3136466" y="3024829"/>
            <a:ext cx="5140" cy="4564"/>
          </a:xfrm>
          <a:custGeom>
            <a:avLst/>
            <a:gdLst/>
            <a:ahLst/>
            <a:cxnLst/>
            <a:rect l="l" t="t" r="r" b="b"/>
            <a:pathLst>
              <a:path w="5140" h="4564">
                <a:moveTo>
                  <a:pt x="5140" y="0"/>
                </a:moveTo>
                <a:lnTo>
                  <a:pt x="4041" y="1239"/>
                </a:lnTo>
                <a:lnTo>
                  <a:pt x="0" y="4564"/>
                </a:lnTo>
              </a:path>
            </a:pathLst>
          </a:custGeom>
          <a:ln w="9524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7" name="object 191"/>
          <p:cNvSpPr/>
          <p:nvPr/>
        </p:nvSpPr>
        <p:spPr>
          <a:xfrm>
            <a:off x="3125340" y="3033772"/>
            <a:ext cx="5805" cy="3712"/>
          </a:xfrm>
          <a:custGeom>
            <a:avLst/>
            <a:gdLst/>
            <a:ahLst/>
            <a:cxnLst/>
            <a:rect l="l" t="t" r="r" b="b"/>
            <a:pathLst>
              <a:path w="5805" h="3712">
                <a:moveTo>
                  <a:pt x="5805" y="0"/>
                </a:moveTo>
                <a:lnTo>
                  <a:pt x="4518" y="1059"/>
                </a:lnTo>
                <a:lnTo>
                  <a:pt x="0" y="3712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8" name="object 192"/>
          <p:cNvSpPr/>
          <p:nvPr/>
        </p:nvSpPr>
        <p:spPr>
          <a:xfrm>
            <a:off x="3112984" y="3040999"/>
            <a:ext cx="6373" cy="2767"/>
          </a:xfrm>
          <a:custGeom>
            <a:avLst/>
            <a:gdLst/>
            <a:ahLst/>
            <a:cxnLst/>
            <a:rect l="l" t="t" r="r" b="b"/>
            <a:pathLst>
              <a:path w="6373" h="2767">
                <a:moveTo>
                  <a:pt x="6373" y="0"/>
                </a:moveTo>
                <a:lnTo>
                  <a:pt x="4920" y="853"/>
                </a:lnTo>
                <a:lnTo>
                  <a:pt x="0" y="2767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9" name="object 193"/>
          <p:cNvSpPr/>
          <p:nvPr/>
        </p:nvSpPr>
        <p:spPr>
          <a:xfrm>
            <a:off x="3099587" y="3046316"/>
            <a:ext cx="6844" cy="1729"/>
          </a:xfrm>
          <a:custGeom>
            <a:avLst/>
            <a:gdLst/>
            <a:ahLst/>
            <a:cxnLst/>
            <a:rect l="l" t="t" r="r" b="b"/>
            <a:pathLst>
              <a:path w="6844" h="1729">
                <a:moveTo>
                  <a:pt x="6844" y="0"/>
                </a:moveTo>
                <a:lnTo>
                  <a:pt x="5249" y="620"/>
                </a:lnTo>
                <a:lnTo>
                  <a:pt x="0" y="1729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0" name="object 194"/>
          <p:cNvSpPr/>
          <p:nvPr/>
        </p:nvSpPr>
        <p:spPr>
          <a:xfrm>
            <a:off x="3088168" y="3049528"/>
            <a:ext cx="4399" cy="363"/>
          </a:xfrm>
          <a:custGeom>
            <a:avLst/>
            <a:gdLst/>
            <a:ahLst/>
            <a:cxnLst/>
            <a:rect l="l" t="t" r="r" b="b"/>
            <a:pathLst>
              <a:path w="4399" h="363">
                <a:moveTo>
                  <a:pt x="4399" y="0"/>
                </a:moveTo>
                <a:lnTo>
                  <a:pt x="2685" y="361"/>
                </a:lnTo>
                <a:lnTo>
                  <a:pt x="0" y="363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1" name="object 195"/>
          <p:cNvSpPr/>
          <p:nvPr/>
        </p:nvSpPr>
        <p:spPr>
          <a:xfrm>
            <a:off x="2043281" y="2524595"/>
            <a:ext cx="1124077" cy="52599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00">
              <a:solidFill>
                <a:prstClr val="black"/>
              </a:solidFill>
            </a:endParaRPr>
          </a:p>
        </p:txBody>
      </p:sp>
      <p:sp>
        <p:nvSpPr>
          <p:cNvPr id="192" name="object 196"/>
          <p:cNvSpPr/>
          <p:nvPr/>
        </p:nvSpPr>
        <p:spPr>
          <a:xfrm>
            <a:off x="2043281" y="2524595"/>
            <a:ext cx="1124077" cy="525995"/>
          </a:xfrm>
          <a:custGeom>
            <a:avLst/>
            <a:gdLst/>
            <a:ahLst/>
            <a:cxnLst/>
            <a:rect l="l" t="t" r="r" b="b"/>
            <a:pathLst>
              <a:path w="1124077" h="525995">
                <a:moveTo>
                  <a:pt x="0" y="87680"/>
                </a:moveTo>
                <a:lnTo>
                  <a:pt x="10247" y="46502"/>
                </a:lnTo>
                <a:lnTo>
                  <a:pt x="37493" y="15762"/>
                </a:lnTo>
                <a:lnTo>
                  <a:pt x="76495" y="701"/>
                </a:lnTo>
                <a:lnTo>
                  <a:pt x="1036447" y="0"/>
                </a:lnTo>
                <a:lnTo>
                  <a:pt x="1050998" y="1203"/>
                </a:lnTo>
                <a:lnTo>
                  <a:pt x="1089255" y="17706"/>
                </a:lnTo>
                <a:lnTo>
                  <a:pt x="1115339" y="49470"/>
                </a:lnTo>
                <a:lnTo>
                  <a:pt x="1124077" y="438327"/>
                </a:lnTo>
                <a:lnTo>
                  <a:pt x="1122873" y="452887"/>
                </a:lnTo>
                <a:lnTo>
                  <a:pt x="1106375" y="491164"/>
                </a:lnTo>
                <a:lnTo>
                  <a:pt x="1074624" y="517258"/>
                </a:lnTo>
                <a:lnTo>
                  <a:pt x="87630" y="525995"/>
                </a:lnTo>
                <a:lnTo>
                  <a:pt x="73077" y="524792"/>
                </a:lnTo>
                <a:lnTo>
                  <a:pt x="34818" y="508287"/>
                </a:lnTo>
                <a:lnTo>
                  <a:pt x="8734" y="476523"/>
                </a:lnTo>
                <a:lnTo>
                  <a:pt x="0" y="87680"/>
                </a:lnTo>
                <a:close/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3" name="object 197"/>
          <p:cNvSpPr txBox="1"/>
          <p:nvPr/>
        </p:nvSpPr>
        <p:spPr>
          <a:xfrm>
            <a:off x="2211174" y="2645957"/>
            <a:ext cx="930432" cy="2671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600" dirty="0">
                <a:solidFill>
                  <a:prstClr val="black"/>
                </a:solidFill>
                <a:latin typeface="Arial"/>
                <a:cs typeface="Arial"/>
              </a:rPr>
              <a:t>PR</a:t>
            </a:r>
            <a:r>
              <a:rPr lang="it-IT" sz="1600" dirty="0">
                <a:solidFill>
                  <a:prstClr val="black"/>
                </a:solidFill>
                <a:latin typeface="Arial"/>
                <a:cs typeface="Arial"/>
              </a:rPr>
              <a:t>N</a:t>
            </a:r>
            <a:r>
              <a:rPr sz="1600" dirty="0">
                <a:solidFill>
                  <a:prstClr val="black"/>
                </a:solidFill>
                <a:latin typeface="Arial"/>
                <a:cs typeface="Arial"/>
              </a:rPr>
              <a:t>G(k)</a:t>
            </a:r>
          </a:p>
        </p:txBody>
      </p:sp>
      <p:sp>
        <p:nvSpPr>
          <p:cNvPr id="194" name="object 198"/>
          <p:cNvSpPr/>
          <p:nvPr/>
        </p:nvSpPr>
        <p:spPr>
          <a:xfrm>
            <a:off x="5581755" y="2781603"/>
            <a:ext cx="469011" cy="132638"/>
          </a:xfrm>
          <a:custGeom>
            <a:avLst/>
            <a:gdLst/>
            <a:ahLst/>
            <a:cxnLst/>
            <a:rect l="l" t="t" r="r" b="b"/>
            <a:pathLst>
              <a:path w="469011" h="132638">
                <a:moveTo>
                  <a:pt x="387589" y="81017"/>
                </a:moveTo>
                <a:lnTo>
                  <a:pt x="340360" y="107772"/>
                </a:lnTo>
                <a:lnTo>
                  <a:pt x="337947" y="116497"/>
                </a:lnTo>
                <a:lnTo>
                  <a:pt x="341757" y="123355"/>
                </a:lnTo>
                <a:lnTo>
                  <a:pt x="345694" y="130225"/>
                </a:lnTo>
                <a:lnTo>
                  <a:pt x="354457" y="132638"/>
                </a:lnTo>
                <a:lnTo>
                  <a:pt x="444414" y="81686"/>
                </a:lnTo>
                <a:lnTo>
                  <a:pt x="440436" y="81686"/>
                </a:lnTo>
                <a:lnTo>
                  <a:pt x="387589" y="81017"/>
                </a:lnTo>
                <a:close/>
              </a:path>
              <a:path w="469011" h="132638">
                <a:moveTo>
                  <a:pt x="412233" y="67057"/>
                </a:moveTo>
                <a:lnTo>
                  <a:pt x="387589" y="81017"/>
                </a:lnTo>
                <a:lnTo>
                  <a:pt x="440436" y="81686"/>
                </a:lnTo>
                <a:lnTo>
                  <a:pt x="440463" y="79641"/>
                </a:lnTo>
                <a:lnTo>
                  <a:pt x="433197" y="79641"/>
                </a:lnTo>
                <a:lnTo>
                  <a:pt x="412233" y="67057"/>
                </a:lnTo>
                <a:close/>
              </a:path>
              <a:path w="469011" h="132638">
                <a:moveTo>
                  <a:pt x="356108" y="0"/>
                </a:moveTo>
                <a:lnTo>
                  <a:pt x="347345" y="2197"/>
                </a:lnTo>
                <a:lnTo>
                  <a:pt x="339216" y="15722"/>
                </a:lnTo>
                <a:lnTo>
                  <a:pt x="341375" y="24498"/>
                </a:lnTo>
                <a:lnTo>
                  <a:pt x="387888" y="52442"/>
                </a:lnTo>
                <a:lnTo>
                  <a:pt x="440816" y="53111"/>
                </a:lnTo>
                <a:lnTo>
                  <a:pt x="440436" y="81686"/>
                </a:lnTo>
                <a:lnTo>
                  <a:pt x="444414" y="81686"/>
                </a:lnTo>
                <a:lnTo>
                  <a:pt x="469011" y="67754"/>
                </a:lnTo>
                <a:lnTo>
                  <a:pt x="356108" y="0"/>
                </a:lnTo>
                <a:close/>
              </a:path>
              <a:path w="469011" h="132638">
                <a:moveTo>
                  <a:pt x="380" y="47548"/>
                </a:moveTo>
                <a:lnTo>
                  <a:pt x="0" y="76111"/>
                </a:lnTo>
                <a:lnTo>
                  <a:pt x="387589" y="81017"/>
                </a:lnTo>
                <a:lnTo>
                  <a:pt x="412233" y="67057"/>
                </a:lnTo>
                <a:lnTo>
                  <a:pt x="387888" y="52442"/>
                </a:lnTo>
                <a:lnTo>
                  <a:pt x="380" y="47548"/>
                </a:lnTo>
                <a:close/>
              </a:path>
              <a:path w="469011" h="132638">
                <a:moveTo>
                  <a:pt x="433577" y="54965"/>
                </a:moveTo>
                <a:lnTo>
                  <a:pt x="412233" y="67057"/>
                </a:lnTo>
                <a:lnTo>
                  <a:pt x="433197" y="79641"/>
                </a:lnTo>
                <a:lnTo>
                  <a:pt x="433577" y="54965"/>
                </a:lnTo>
                <a:close/>
              </a:path>
              <a:path w="469011" h="132638">
                <a:moveTo>
                  <a:pt x="440792" y="54965"/>
                </a:moveTo>
                <a:lnTo>
                  <a:pt x="433577" y="54965"/>
                </a:lnTo>
                <a:lnTo>
                  <a:pt x="433197" y="79641"/>
                </a:lnTo>
                <a:lnTo>
                  <a:pt x="440463" y="79641"/>
                </a:lnTo>
                <a:lnTo>
                  <a:pt x="440792" y="54965"/>
                </a:lnTo>
                <a:close/>
              </a:path>
              <a:path w="469011" h="132638">
                <a:moveTo>
                  <a:pt x="387888" y="52442"/>
                </a:moveTo>
                <a:lnTo>
                  <a:pt x="412233" y="67057"/>
                </a:lnTo>
                <a:lnTo>
                  <a:pt x="433577" y="54965"/>
                </a:lnTo>
                <a:lnTo>
                  <a:pt x="440792" y="54965"/>
                </a:lnTo>
                <a:lnTo>
                  <a:pt x="440816" y="53111"/>
                </a:lnTo>
                <a:lnTo>
                  <a:pt x="387888" y="52442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5" name="object 201"/>
          <p:cNvSpPr/>
          <p:nvPr/>
        </p:nvSpPr>
        <p:spPr>
          <a:xfrm>
            <a:off x="6050638" y="2587066"/>
            <a:ext cx="1124076" cy="52458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6" name="object 202"/>
          <p:cNvSpPr/>
          <p:nvPr/>
        </p:nvSpPr>
        <p:spPr>
          <a:xfrm>
            <a:off x="6050638" y="2665628"/>
            <a:ext cx="694" cy="8406"/>
          </a:xfrm>
          <a:custGeom>
            <a:avLst/>
            <a:gdLst/>
            <a:ahLst/>
            <a:cxnLst/>
            <a:rect l="l" t="t" r="r" b="b"/>
            <a:pathLst>
              <a:path w="694" h="8406">
                <a:moveTo>
                  <a:pt x="0" y="8406"/>
                </a:moveTo>
                <a:lnTo>
                  <a:pt x="694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7" name="object 203"/>
          <p:cNvSpPr/>
          <p:nvPr/>
        </p:nvSpPr>
        <p:spPr>
          <a:xfrm>
            <a:off x="6051699" y="2654161"/>
            <a:ext cx="1482" cy="7025"/>
          </a:xfrm>
          <a:custGeom>
            <a:avLst/>
            <a:gdLst/>
            <a:ahLst/>
            <a:cxnLst/>
            <a:rect l="l" t="t" r="r" b="b"/>
            <a:pathLst>
              <a:path w="1482" h="7025">
                <a:moveTo>
                  <a:pt x="0" y="7025"/>
                </a:moveTo>
                <a:lnTo>
                  <a:pt x="141" y="5311"/>
                </a:lnTo>
                <a:lnTo>
                  <a:pt x="1482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8" name="object 204"/>
          <p:cNvSpPr/>
          <p:nvPr/>
        </p:nvSpPr>
        <p:spPr>
          <a:xfrm>
            <a:off x="6054911" y="2640757"/>
            <a:ext cx="2547" cy="6554"/>
          </a:xfrm>
          <a:custGeom>
            <a:avLst/>
            <a:gdLst/>
            <a:ahLst/>
            <a:cxnLst/>
            <a:rect l="l" t="t" r="r" b="b"/>
            <a:pathLst>
              <a:path w="2547" h="6554">
                <a:moveTo>
                  <a:pt x="0" y="6554"/>
                </a:moveTo>
                <a:lnTo>
                  <a:pt x="411" y="4924"/>
                </a:lnTo>
                <a:lnTo>
                  <a:pt x="2547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9" name="object 205"/>
          <p:cNvSpPr/>
          <p:nvPr/>
        </p:nvSpPr>
        <p:spPr>
          <a:xfrm>
            <a:off x="6060225" y="2628394"/>
            <a:ext cx="3512" cy="5986"/>
          </a:xfrm>
          <a:custGeom>
            <a:avLst/>
            <a:gdLst/>
            <a:ahLst/>
            <a:cxnLst/>
            <a:rect l="l" t="t" r="r" b="b"/>
            <a:pathLst>
              <a:path w="3512" h="5986">
                <a:moveTo>
                  <a:pt x="0" y="5986"/>
                </a:moveTo>
                <a:lnTo>
                  <a:pt x="661" y="4462"/>
                </a:lnTo>
                <a:lnTo>
                  <a:pt x="3512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0" name="object 206"/>
          <p:cNvSpPr/>
          <p:nvPr/>
        </p:nvSpPr>
        <p:spPr>
          <a:xfrm>
            <a:off x="6067449" y="2617263"/>
            <a:ext cx="4376" cy="5322"/>
          </a:xfrm>
          <a:custGeom>
            <a:avLst/>
            <a:gdLst/>
            <a:ahLst/>
            <a:cxnLst/>
            <a:rect l="l" t="t" r="r" b="b"/>
            <a:pathLst>
              <a:path w="4376" h="5322">
                <a:moveTo>
                  <a:pt x="0" y="5322"/>
                </a:moveTo>
                <a:lnTo>
                  <a:pt x="890" y="3928"/>
                </a:lnTo>
                <a:lnTo>
                  <a:pt x="4376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1" name="object 207"/>
          <p:cNvSpPr/>
          <p:nvPr/>
        </p:nvSpPr>
        <p:spPr>
          <a:xfrm>
            <a:off x="6076388" y="2607558"/>
            <a:ext cx="5140" cy="4563"/>
          </a:xfrm>
          <a:custGeom>
            <a:avLst/>
            <a:gdLst/>
            <a:ahLst/>
            <a:cxnLst/>
            <a:rect l="l" t="t" r="r" b="b"/>
            <a:pathLst>
              <a:path w="5140" h="4563">
                <a:moveTo>
                  <a:pt x="0" y="4563"/>
                </a:moveTo>
                <a:lnTo>
                  <a:pt x="1099" y="3325"/>
                </a:lnTo>
                <a:lnTo>
                  <a:pt x="514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2" name="object 208"/>
          <p:cNvSpPr/>
          <p:nvPr/>
        </p:nvSpPr>
        <p:spPr>
          <a:xfrm>
            <a:off x="6086850" y="2599468"/>
            <a:ext cx="5805" cy="3712"/>
          </a:xfrm>
          <a:custGeom>
            <a:avLst/>
            <a:gdLst/>
            <a:ahLst/>
            <a:cxnLst/>
            <a:rect l="l" t="t" r="r" b="b"/>
            <a:pathLst>
              <a:path w="5805" h="3712">
                <a:moveTo>
                  <a:pt x="0" y="3712"/>
                </a:moveTo>
                <a:lnTo>
                  <a:pt x="1286" y="2653"/>
                </a:lnTo>
                <a:lnTo>
                  <a:pt x="5805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3" name="object 209"/>
          <p:cNvSpPr/>
          <p:nvPr/>
        </p:nvSpPr>
        <p:spPr>
          <a:xfrm>
            <a:off x="6098639" y="2593189"/>
            <a:ext cx="6373" cy="2767"/>
          </a:xfrm>
          <a:custGeom>
            <a:avLst/>
            <a:gdLst/>
            <a:ahLst/>
            <a:cxnLst/>
            <a:rect l="l" t="t" r="r" b="b"/>
            <a:pathLst>
              <a:path w="6373" h="2767">
                <a:moveTo>
                  <a:pt x="0" y="2767"/>
                </a:moveTo>
                <a:lnTo>
                  <a:pt x="1452" y="1914"/>
                </a:lnTo>
                <a:lnTo>
                  <a:pt x="6373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4" name="object 210"/>
          <p:cNvSpPr/>
          <p:nvPr/>
        </p:nvSpPr>
        <p:spPr>
          <a:xfrm>
            <a:off x="6111562" y="2588911"/>
            <a:ext cx="6844" cy="1728"/>
          </a:xfrm>
          <a:custGeom>
            <a:avLst/>
            <a:gdLst/>
            <a:ahLst/>
            <a:cxnLst/>
            <a:rect l="l" t="t" r="r" b="b"/>
            <a:pathLst>
              <a:path w="6844" h="1728">
                <a:moveTo>
                  <a:pt x="0" y="1728"/>
                </a:moveTo>
                <a:lnTo>
                  <a:pt x="1595" y="1108"/>
                </a:lnTo>
                <a:lnTo>
                  <a:pt x="6844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5" name="object 211"/>
          <p:cNvSpPr/>
          <p:nvPr/>
        </p:nvSpPr>
        <p:spPr>
          <a:xfrm>
            <a:off x="6125429" y="2587066"/>
            <a:ext cx="4399" cy="363"/>
          </a:xfrm>
          <a:custGeom>
            <a:avLst/>
            <a:gdLst/>
            <a:ahLst/>
            <a:cxnLst/>
            <a:rect l="l" t="t" r="r" b="b"/>
            <a:pathLst>
              <a:path w="4399" h="363">
                <a:moveTo>
                  <a:pt x="0" y="363"/>
                </a:moveTo>
                <a:lnTo>
                  <a:pt x="1713" y="1"/>
                </a:lnTo>
                <a:lnTo>
                  <a:pt x="4399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6" name="object 212"/>
          <p:cNvSpPr/>
          <p:nvPr/>
        </p:nvSpPr>
        <p:spPr>
          <a:xfrm>
            <a:off x="6129827" y="3112000"/>
            <a:ext cx="478628" cy="0"/>
          </a:xfrm>
          <a:custGeom>
            <a:avLst/>
            <a:gdLst/>
            <a:ahLst/>
            <a:cxnLst/>
            <a:rect l="l" t="t" r="r" b="b"/>
            <a:pathLst>
              <a:path w="478628">
                <a:moveTo>
                  <a:pt x="0" y="0"/>
                </a:moveTo>
                <a:lnTo>
                  <a:pt x="478628" y="0"/>
                </a:lnTo>
              </a:path>
            </a:pathLst>
          </a:custGeom>
          <a:ln w="317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7" name="object 213"/>
          <p:cNvSpPr/>
          <p:nvPr/>
        </p:nvSpPr>
        <p:spPr>
          <a:xfrm>
            <a:off x="6118408" y="3109805"/>
            <a:ext cx="7021" cy="1482"/>
          </a:xfrm>
          <a:custGeom>
            <a:avLst/>
            <a:gdLst/>
            <a:ahLst/>
            <a:cxnLst/>
            <a:rect l="l" t="t" r="r" b="b"/>
            <a:pathLst>
              <a:path w="7021" h="1482">
                <a:moveTo>
                  <a:pt x="7021" y="1482"/>
                </a:moveTo>
                <a:lnTo>
                  <a:pt x="5308" y="1340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8" name="object 214"/>
          <p:cNvSpPr/>
          <p:nvPr/>
        </p:nvSpPr>
        <p:spPr>
          <a:xfrm>
            <a:off x="6105011" y="3105528"/>
            <a:ext cx="6550" cy="2548"/>
          </a:xfrm>
          <a:custGeom>
            <a:avLst/>
            <a:gdLst/>
            <a:ahLst/>
            <a:cxnLst/>
            <a:rect l="l" t="t" r="r" b="b"/>
            <a:pathLst>
              <a:path w="6550" h="2548">
                <a:moveTo>
                  <a:pt x="6550" y="2548"/>
                </a:moveTo>
                <a:lnTo>
                  <a:pt x="4921" y="2136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9" name="object 215"/>
          <p:cNvSpPr/>
          <p:nvPr/>
        </p:nvSpPr>
        <p:spPr>
          <a:xfrm>
            <a:off x="6092655" y="3099249"/>
            <a:ext cx="5983" cy="3513"/>
          </a:xfrm>
          <a:custGeom>
            <a:avLst/>
            <a:gdLst/>
            <a:ahLst/>
            <a:cxnLst/>
            <a:rect l="l" t="t" r="r" b="b"/>
            <a:pathLst>
              <a:path w="5983" h="3513">
                <a:moveTo>
                  <a:pt x="5983" y="3513"/>
                </a:moveTo>
                <a:lnTo>
                  <a:pt x="4460" y="2851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0" name="object 216"/>
          <p:cNvSpPr/>
          <p:nvPr/>
        </p:nvSpPr>
        <p:spPr>
          <a:xfrm>
            <a:off x="6081528" y="3091159"/>
            <a:ext cx="5320" cy="4377"/>
          </a:xfrm>
          <a:custGeom>
            <a:avLst/>
            <a:gdLst/>
            <a:ahLst/>
            <a:cxnLst/>
            <a:rect l="l" t="t" r="r" b="b"/>
            <a:pathLst>
              <a:path w="5320" h="4377">
                <a:moveTo>
                  <a:pt x="5320" y="4377"/>
                </a:moveTo>
                <a:lnTo>
                  <a:pt x="3927" y="3486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1" name="object 217"/>
          <p:cNvSpPr/>
          <p:nvPr/>
        </p:nvSpPr>
        <p:spPr>
          <a:xfrm>
            <a:off x="6071825" y="3081452"/>
            <a:ext cx="4562" cy="5142"/>
          </a:xfrm>
          <a:custGeom>
            <a:avLst/>
            <a:gdLst/>
            <a:ahLst/>
            <a:cxnLst/>
            <a:rect l="l" t="t" r="r" b="b"/>
            <a:pathLst>
              <a:path w="4562" h="5142">
                <a:moveTo>
                  <a:pt x="4562" y="5142"/>
                </a:moveTo>
                <a:lnTo>
                  <a:pt x="3324" y="4042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2" name="object 218"/>
          <p:cNvSpPr/>
          <p:nvPr/>
        </p:nvSpPr>
        <p:spPr>
          <a:xfrm>
            <a:off x="6063739" y="3070322"/>
            <a:ext cx="3711" cy="5808"/>
          </a:xfrm>
          <a:custGeom>
            <a:avLst/>
            <a:gdLst/>
            <a:ahLst/>
            <a:cxnLst/>
            <a:rect l="l" t="t" r="r" b="b"/>
            <a:pathLst>
              <a:path w="3711" h="5808">
                <a:moveTo>
                  <a:pt x="3711" y="5808"/>
                </a:moveTo>
                <a:lnTo>
                  <a:pt x="2652" y="4520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3" name="object 219"/>
          <p:cNvSpPr/>
          <p:nvPr/>
        </p:nvSpPr>
        <p:spPr>
          <a:xfrm>
            <a:off x="6057458" y="3057959"/>
            <a:ext cx="2766" cy="6376"/>
          </a:xfrm>
          <a:custGeom>
            <a:avLst/>
            <a:gdLst/>
            <a:ahLst/>
            <a:cxnLst/>
            <a:rect l="l" t="t" r="r" b="b"/>
            <a:pathLst>
              <a:path w="2766" h="6376">
                <a:moveTo>
                  <a:pt x="2766" y="6376"/>
                </a:moveTo>
                <a:lnTo>
                  <a:pt x="1913" y="4923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4" name="object 220"/>
          <p:cNvSpPr/>
          <p:nvPr/>
        </p:nvSpPr>
        <p:spPr>
          <a:xfrm>
            <a:off x="6053182" y="3044556"/>
            <a:ext cx="1728" cy="6848"/>
          </a:xfrm>
          <a:custGeom>
            <a:avLst/>
            <a:gdLst/>
            <a:ahLst/>
            <a:cxnLst/>
            <a:rect l="l" t="t" r="r" b="b"/>
            <a:pathLst>
              <a:path w="1728" h="6848">
                <a:moveTo>
                  <a:pt x="1728" y="6848"/>
                </a:moveTo>
                <a:lnTo>
                  <a:pt x="1108" y="5252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5" name="object 221"/>
          <p:cNvSpPr/>
          <p:nvPr/>
        </p:nvSpPr>
        <p:spPr>
          <a:xfrm>
            <a:off x="6051333" y="3033088"/>
            <a:ext cx="367" cy="4442"/>
          </a:xfrm>
          <a:custGeom>
            <a:avLst/>
            <a:gdLst/>
            <a:ahLst/>
            <a:cxnLst/>
            <a:rect l="l" t="t" r="r" b="b"/>
            <a:pathLst>
              <a:path w="367" h="4442">
                <a:moveTo>
                  <a:pt x="367" y="4442"/>
                </a:moveTo>
                <a:lnTo>
                  <a:pt x="5" y="2727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6" name="object 222"/>
          <p:cNvSpPr/>
          <p:nvPr/>
        </p:nvSpPr>
        <p:spPr>
          <a:xfrm>
            <a:off x="6050639" y="2674035"/>
            <a:ext cx="339" cy="175323"/>
          </a:xfrm>
          <a:custGeom>
            <a:avLst/>
            <a:gdLst/>
            <a:ahLst/>
            <a:cxnLst/>
            <a:rect l="l" t="t" r="r" b="b"/>
            <a:pathLst>
              <a:path w="339" h="175323">
                <a:moveTo>
                  <a:pt x="339" y="175323"/>
                </a:move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7" name="object 223"/>
          <p:cNvSpPr/>
          <p:nvPr/>
        </p:nvSpPr>
        <p:spPr>
          <a:xfrm>
            <a:off x="6616897" y="2586715"/>
            <a:ext cx="478628" cy="0"/>
          </a:xfrm>
          <a:custGeom>
            <a:avLst/>
            <a:gdLst/>
            <a:ahLst/>
            <a:cxnLst/>
            <a:rect l="l" t="t" r="r" b="b"/>
            <a:pathLst>
              <a:path w="478628">
                <a:moveTo>
                  <a:pt x="4220" y="0"/>
                </a:moveTo>
                <a:lnTo>
                  <a:pt x="482848" y="0"/>
                </a:lnTo>
              </a:path>
            </a:pathLst>
          </a:custGeom>
          <a:ln w="317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8" name="object 224"/>
          <p:cNvSpPr/>
          <p:nvPr/>
        </p:nvSpPr>
        <p:spPr>
          <a:xfrm>
            <a:off x="7099925" y="2587428"/>
            <a:ext cx="7021" cy="1482"/>
          </a:xfrm>
          <a:custGeom>
            <a:avLst/>
            <a:gdLst/>
            <a:ahLst/>
            <a:cxnLst/>
            <a:rect l="l" t="t" r="r" b="b"/>
            <a:pathLst>
              <a:path w="7021" h="1482">
                <a:moveTo>
                  <a:pt x="0" y="0"/>
                </a:moveTo>
                <a:lnTo>
                  <a:pt x="1713" y="141"/>
                </a:lnTo>
                <a:lnTo>
                  <a:pt x="7021" y="1482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9" name="object 225"/>
          <p:cNvSpPr/>
          <p:nvPr/>
        </p:nvSpPr>
        <p:spPr>
          <a:xfrm>
            <a:off x="7113790" y="2590639"/>
            <a:ext cx="6550" cy="2548"/>
          </a:xfrm>
          <a:custGeom>
            <a:avLst/>
            <a:gdLst/>
            <a:ahLst/>
            <a:cxnLst/>
            <a:rect l="l" t="t" r="r" b="b"/>
            <a:pathLst>
              <a:path w="6550" h="2548">
                <a:moveTo>
                  <a:pt x="0" y="0"/>
                </a:moveTo>
                <a:lnTo>
                  <a:pt x="1629" y="411"/>
                </a:lnTo>
                <a:lnTo>
                  <a:pt x="6550" y="2548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0" name="object 226"/>
          <p:cNvSpPr/>
          <p:nvPr/>
        </p:nvSpPr>
        <p:spPr>
          <a:xfrm>
            <a:off x="7126715" y="2595956"/>
            <a:ext cx="5983" cy="3513"/>
          </a:xfrm>
          <a:custGeom>
            <a:avLst/>
            <a:gdLst/>
            <a:ahLst/>
            <a:cxnLst/>
            <a:rect l="l" t="t" r="r" b="b"/>
            <a:pathLst>
              <a:path w="5983" h="3513">
                <a:moveTo>
                  <a:pt x="0" y="0"/>
                </a:moveTo>
                <a:lnTo>
                  <a:pt x="1522" y="661"/>
                </a:lnTo>
                <a:lnTo>
                  <a:pt x="5983" y="3513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1" name="object 227"/>
          <p:cNvSpPr/>
          <p:nvPr/>
        </p:nvSpPr>
        <p:spPr>
          <a:xfrm>
            <a:off x="7138503" y="2603181"/>
            <a:ext cx="5320" cy="4377"/>
          </a:xfrm>
          <a:custGeom>
            <a:avLst/>
            <a:gdLst/>
            <a:ahLst/>
            <a:cxnLst/>
            <a:rect l="l" t="t" r="r" b="b"/>
            <a:pathLst>
              <a:path w="5320" h="4377">
                <a:moveTo>
                  <a:pt x="0" y="0"/>
                </a:moveTo>
                <a:lnTo>
                  <a:pt x="1392" y="890"/>
                </a:lnTo>
                <a:lnTo>
                  <a:pt x="5320" y="4377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2" name="object 228"/>
          <p:cNvSpPr/>
          <p:nvPr/>
        </p:nvSpPr>
        <p:spPr>
          <a:xfrm>
            <a:off x="7148964" y="2612122"/>
            <a:ext cx="4562" cy="5142"/>
          </a:xfrm>
          <a:custGeom>
            <a:avLst/>
            <a:gdLst/>
            <a:ahLst/>
            <a:cxnLst/>
            <a:rect l="l" t="t" r="r" b="b"/>
            <a:pathLst>
              <a:path w="4562" h="5142">
                <a:moveTo>
                  <a:pt x="0" y="0"/>
                </a:moveTo>
                <a:lnTo>
                  <a:pt x="1238" y="1099"/>
                </a:lnTo>
                <a:lnTo>
                  <a:pt x="4562" y="5142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3" name="object 229"/>
          <p:cNvSpPr/>
          <p:nvPr/>
        </p:nvSpPr>
        <p:spPr>
          <a:xfrm>
            <a:off x="7157904" y="2622586"/>
            <a:ext cx="3711" cy="5808"/>
          </a:xfrm>
          <a:custGeom>
            <a:avLst/>
            <a:gdLst/>
            <a:ahLst/>
            <a:cxnLst/>
            <a:rect l="l" t="t" r="r" b="b"/>
            <a:pathLst>
              <a:path w="3711" h="5808">
                <a:moveTo>
                  <a:pt x="0" y="0"/>
                </a:moveTo>
                <a:lnTo>
                  <a:pt x="1058" y="1287"/>
                </a:lnTo>
                <a:lnTo>
                  <a:pt x="3711" y="5808"/>
                </a:lnTo>
              </a:path>
            </a:pathLst>
          </a:custGeom>
          <a:ln w="9524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4" name="object 230"/>
          <p:cNvSpPr/>
          <p:nvPr/>
        </p:nvSpPr>
        <p:spPr>
          <a:xfrm>
            <a:off x="7165127" y="2634380"/>
            <a:ext cx="2766" cy="6376"/>
          </a:xfrm>
          <a:custGeom>
            <a:avLst/>
            <a:gdLst/>
            <a:ahLst/>
            <a:cxnLst/>
            <a:rect l="l" t="t" r="r" b="b"/>
            <a:pathLst>
              <a:path w="2766" h="6376">
                <a:moveTo>
                  <a:pt x="0" y="0"/>
                </a:moveTo>
                <a:lnTo>
                  <a:pt x="852" y="1453"/>
                </a:lnTo>
                <a:lnTo>
                  <a:pt x="2766" y="6376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5" name="object 231"/>
          <p:cNvSpPr/>
          <p:nvPr/>
        </p:nvSpPr>
        <p:spPr>
          <a:xfrm>
            <a:off x="7170442" y="2647311"/>
            <a:ext cx="1728" cy="6848"/>
          </a:xfrm>
          <a:custGeom>
            <a:avLst/>
            <a:gdLst/>
            <a:ahLst/>
            <a:cxnLst/>
            <a:rect l="l" t="t" r="r" b="b"/>
            <a:pathLst>
              <a:path w="1728" h="6848">
                <a:moveTo>
                  <a:pt x="0" y="0"/>
                </a:moveTo>
                <a:lnTo>
                  <a:pt x="620" y="1596"/>
                </a:lnTo>
                <a:lnTo>
                  <a:pt x="1728" y="6848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6" name="object 232"/>
          <p:cNvSpPr/>
          <p:nvPr/>
        </p:nvSpPr>
        <p:spPr>
          <a:xfrm>
            <a:off x="7173653" y="2661186"/>
            <a:ext cx="367" cy="4442"/>
          </a:xfrm>
          <a:custGeom>
            <a:avLst/>
            <a:gdLst/>
            <a:ahLst/>
            <a:cxnLst/>
            <a:rect l="l" t="t" r="r" b="b"/>
            <a:pathLst>
              <a:path w="367" h="4442">
                <a:moveTo>
                  <a:pt x="0" y="0"/>
                </a:moveTo>
                <a:lnTo>
                  <a:pt x="361" y="1714"/>
                </a:lnTo>
                <a:lnTo>
                  <a:pt x="367" y="4442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7" name="object 233"/>
          <p:cNvSpPr/>
          <p:nvPr/>
        </p:nvSpPr>
        <p:spPr>
          <a:xfrm>
            <a:off x="7174367" y="2853561"/>
            <a:ext cx="0" cy="179526"/>
          </a:xfrm>
          <a:custGeom>
            <a:avLst/>
            <a:gdLst/>
            <a:ahLst/>
            <a:cxnLst/>
            <a:rect l="l" t="t" r="r" b="b"/>
            <a:pathLst>
              <a:path h="179526">
                <a:moveTo>
                  <a:pt x="0" y="4203"/>
                </a:moveTo>
                <a:lnTo>
                  <a:pt x="0" y="183729"/>
                </a:lnTo>
              </a:path>
            </a:pathLst>
          </a:custGeom>
          <a:ln w="317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8" name="object 234"/>
          <p:cNvSpPr/>
          <p:nvPr/>
        </p:nvSpPr>
        <p:spPr>
          <a:xfrm>
            <a:off x="7172170" y="3037531"/>
            <a:ext cx="1482" cy="7025"/>
          </a:xfrm>
          <a:custGeom>
            <a:avLst/>
            <a:gdLst/>
            <a:ahLst/>
            <a:cxnLst/>
            <a:rect l="l" t="t" r="r" b="b"/>
            <a:pathLst>
              <a:path w="1482" h="7025">
                <a:moveTo>
                  <a:pt x="1482" y="0"/>
                </a:moveTo>
                <a:lnTo>
                  <a:pt x="1340" y="1714"/>
                </a:lnTo>
                <a:lnTo>
                  <a:pt x="0" y="7025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9" name="object 235"/>
          <p:cNvSpPr/>
          <p:nvPr/>
        </p:nvSpPr>
        <p:spPr>
          <a:xfrm>
            <a:off x="7167895" y="3051405"/>
            <a:ext cx="2547" cy="6554"/>
          </a:xfrm>
          <a:custGeom>
            <a:avLst/>
            <a:gdLst/>
            <a:ahLst/>
            <a:cxnLst/>
            <a:rect l="l" t="t" r="r" b="b"/>
            <a:pathLst>
              <a:path w="2547" h="6554">
                <a:moveTo>
                  <a:pt x="2547" y="0"/>
                </a:moveTo>
                <a:lnTo>
                  <a:pt x="2136" y="1630"/>
                </a:lnTo>
                <a:lnTo>
                  <a:pt x="0" y="6554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0" name="object 236"/>
          <p:cNvSpPr/>
          <p:nvPr/>
        </p:nvSpPr>
        <p:spPr>
          <a:xfrm>
            <a:off x="7161614" y="3064336"/>
            <a:ext cx="3512" cy="5986"/>
          </a:xfrm>
          <a:custGeom>
            <a:avLst/>
            <a:gdLst/>
            <a:ahLst/>
            <a:cxnLst/>
            <a:rect l="l" t="t" r="r" b="b"/>
            <a:pathLst>
              <a:path w="3512" h="5986">
                <a:moveTo>
                  <a:pt x="3512" y="0"/>
                </a:moveTo>
                <a:lnTo>
                  <a:pt x="2851" y="1523"/>
                </a:lnTo>
                <a:lnTo>
                  <a:pt x="0" y="5986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1" name="object 237"/>
          <p:cNvSpPr/>
          <p:nvPr/>
        </p:nvSpPr>
        <p:spPr>
          <a:xfrm>
            <a:off x="7153527" y="3076130"/>
            <a:ext cx="4376" cy="5322"/>
          </a:xfrm>
          <a:custGeom>
            <a:avLst/>
            <a:gdLst/>
            <a:ahLst/>
            <a:cxnLst/>
            <a:rect l="l" t="t" r="r" b="b"/>
            <a:pathLst>
              <a:path w="4376" h="5322">
                <a:moveTo>
                  <a:pt x="4376" y="0"/>
                </a:moveTo>
                <a:lnTo>
                  <a:pt x="3486" y="1393"/>
                </a:lnTo>
                <a:lnTo>
                  <a:pt x="0" y="5322"/>
                </a:lnTo>
              </a:path>
            </a:pathLst>
          </a:custGeom>
          <a:ln w="9524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2" name="object 238"/>
          <p:cNvSpPr/>
          <p:nvPr/>
        </p:nvSpPr>
        <p:spPr>
          <a:xfrm>
            <a:off x="7143823" y="3086595"/>
            <a:ext cx="5140" cy="4563"/>
          </a:xfrm>
          <a:custGeom>
            <a:avLst/>
            <a:gdLst/>
            <a:ahLst/>
            <a:cxnLst/>
            <a:rect l="l" t="t" r="r" b="b"/>
            <a:pathLst>
              <a:path w="5140" h="4563">
                <a:moveTo>
                  <a:pt x="5140" y="0"/>
                </a:moveTo>
                <a:lnTo>
                  <a:pt x="4041" y="1238"/>
                </a:lnTo>
                <a:lnTo>
                  <a:pt x="0" y="4563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3" name="object 239"/>
          <p:cNvSpPr/>
          <p:nvPr/>
        </p:nvSpPr>
        <p:spPr>
          <a:xfrm>
            <a:off x="7132699" y="3095536"/>
            <a:ext cx="5805" cy="3712"/>
          </a:xfrm>
          <a:custGeom>
            <a:avLst/>
            <a:gdLst/>
            <a:ahLst/>
            <a:cxnLst/>
            <a:rect l="l" t="t" r="r" b="b"/>
            <a:pathLst>
              <a:path w="5805" h="3712">
                <a:moveTo>
                  <a:pt x="5805" y="0"/>
                </a:moveTo>
                <a:lnTo>
                  <a:pt x="4518" y="1058"/>
                </a:lnTo>
                <a:lnTo>
                  <a:pt x="0" y="3712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4" name="object 240"/>
          <p:cNvSpPr/>
          <p:nvPr/>
        </p:nvSpPr>
        <p:spPr>
          <a:xfrm>
            <a:off x="7120342" y="3102762"/>
            <a:ext cx="6373" cy="2767"/>
          </a:xfrm>
          <a:custGeom>
            <a:avLst/>
            <a:gdLst/>
            <a:ahLst/>
            <a:cxnLst/>
            <a:rect l="l" t="t" r="r" b="b"/>
            <a:pathLst>
              <a:path w="6373" h="2767">
                <a:moveTo>
                  <a:pt x="6373" y="0"/>
                </a:moveTo>
                <a:lnTo>
                  <a:pt x="4920" y="852"/>
                </a:lnTo>
                <a:lnTo>
                  <a:pt x="0" y="2767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5" name="object 241"/>
          <p:cNvSpPr/>
          <p:nvPr/>
        </p:nvSpPr>
        <p:spPr>
          <a:xfrm>
            <a:off x="7106945" y="3108076"/>
            <a:ext cx="6844" cy="1728"/>
          </a:xfrm>
          <a:custGeom>
            <a:avLst/>
            <a:gdLst/>
            <a:ahLst/>
            <a:cxnLst/>
            <a:rect l="l" t="t" r="r" b="b"/>
            <a:pathLst>
              <a:path w="6844" h="1728">
                <a:moveTo>
                  <a:pt x="6844" y="0"/>
                </a:moveTo>
                <a:lnTo>
                  <a:pt x="5249" y="620"/>
                </a:lnTo>
                <a:lnTo>
                  <a:pt x="0" y="1728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6" name="object 242"/>
          <p:cNvSpPr/>
          <p:nvPr/>
        </p:nvSpPr>
        <p:spPr>
          <a:xfrm>
            <a:off x="7095526" y="3111289"/>
            <a:ext cx="4399" cy="363"/>
          </a:xfrm>
          <a:custGeom>
            <a:avLst/>
            <a:gdLst/>
            <a:ahLst/>
            <a:cxnLst/>
            <a:rect l="l" t="t" r="r" b="b"/>
            <a:pathLst>
              <a:path w="4399" h="363">
                <a:moveTo>
                  <a:pt x="4399" y="0"/>
                </a:moveTo>
                <a:lnTo>
                  <a:pt x="2685" y="361"/>
                </a:lnTo>
                <a:lnTo>
                  <a:pt x="0" y="363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7" name="object 243"/>
          <p:cNvSpPr/>
          <p:nvPr/>
        </p:nvSpPr>
        <p:spPr>
          <a:xfrm>
            <a:off x="6050638" y="2586367"/>
            <a:ext cx="1124076" cy="52598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8" name="object 244"/>
          <p:cNvSpPr/>
          <p:nvPr/>
        </p:nvSpPr>
        <p:spPr>
          <a:xfrm>
            <a:off x="6050638" y="2586367"/>
            <a:ext cx="1124076" cy="525983"/>
          </a:xfrm>
          <a:custGeom>
            <a:avLst/>
            <a:gdLst/>
            <a:ahLst/>
            <a:cxnLst/>
            <a:rect l="l" t="t" r="r" b="b"/>
            <a:pathLst>
              <a:path w="1124077" h="525983">
                <a:moveTo>
                  <a:pt x="0" y="87668"/>
                </a:moveTo>
                <a:lnTo>
                  <a:pt x="10248" y="46490"/>
                </a:lnTo>
                <a:lnTo>
                  <a:pt x="37498" y="15754"/>
                </a:lnTo>
                <a:lnTo>
                  <a:pt x="76504" y="699"/>
                </a:lnTo>
                <a:lnTo>
                  <a:pt x="1036446" y="0"/>
                </a:lnTo>
                <a:lnTo>
                  <a:pt x="1050999" y="1203"/>
                </a:lnTo>
                <a:lnTo>
                  <a:pt x="1089258" y="17704"/>
                </a:lnTo>
                <a:lnTo>
                  <a:pt x="1115342" y="49467"/>
                </a:lnTo>
                <a:lnTo>
                  <a:pt x="1124076" y="438315"/>
                </a:lnTo>
                <a:lnTo>
                  <a:pt x="1122873" y="452878"/>
                </a:lnTo>
                <a:lnTo>
                  <a:pt x="1106375" y="491157"/>
                </a:lnTo>
                <a:lnTo>
                  <a:pt x="1074624" y="517247"/>
                </a:lnTo>
                <a:lnTo>
                  <a:pt x="87629" y="525983"/>
                </a:lnTo>
                <a:lnTo>
                  <a:pt x="73077" y="524779"/>
                </a:lnTo>
                <a:lnTo>
                  <a:pt x="34818" y="508278"/>
                </a:lnTo>
                <a:lnTo>
                  <a:pt x="8734" y="476516"/>
                </a:lnTo>
                <a:lnTo>
                  <a:pt x="0" y="87668"/>
                </a:lnTo>
                <a:close/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9" name="object 245"/>
          <p:cNvSpPr txBox="1"/>
          <p:nvPr/>
        </p:nvSpPr>
        <p:spPr>
          <a:xfrm>
            <a:off x="6218913" y="2707525"/>
            <a:ext cx="907802" cy="3121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600" dirty="0">
                <a:solidFill>
                  <a:prstClr val="black"/>
                </a:solidFill>
                <a:latin typeface="Arial"/>
                <a:cs typeface="Arial"/>
              </a:rPr>
              <a:t>PR</a:t>
            </a:r>
            <a:r>
              <a:rPr lang="it-IT" sz="1600" dirty="0">
                <a:solidFill>
                  <a:prstClr val="black"/>
                </a:solidFill>
                <a:latin typeface="Arial"/>
                <a:cs typeface="Arial"/>
              </a:rPr>
              <a:t>N</a:t>
            </a:r>
            <a:r>
              <a:rPr sz="1600" dirty="0">
                <a:solidFill>
                  <a:prstClr val="black"/>
                </a:solidFill>
                <a:latin typeface="Arial"/>
                <a:cs typeface="Arial"/>
              </a:rPr>
              <a:t>G(k)</a:t>
            </a:r>
          </a:p>
        </p:txBody>
      </p:sp>
      <p:sp>
        <p:nvSpPr>
          <p:cNvPr id="240" name="object 246"/>
          <p:cNvSpPr/>
          <p:nvPr/>
        </p:nvSpPr>
        <p:spPr>
          <a:xfrm>
            <a:off x="2538962" y="2186012"/>
            <a:ext cx="132715" cy="338581"/>
          </a:xfrm>
          <a:custGeom>
            <a:avLst/>
            <a:gdLst/>
            <a:ahLst/>
            <a:cxnLst/>
            <a:rect l="l" t="t" r="r" b="b"/>
            <a:pathLst>
              <a:path w="132715" h="338581">
                <a:moveTo>
                  <a:pt x="66357" y="56773"/>
                </a:moveTo>
                <a:lnTo>
                  <a:pt x="52069" y="81250"/>
                </a:lnTo>
                <a:lnTo>
                  <a:pt x="52069" y="338582"/>
                </a:lnTo>
                <a:lnTo>
                  <a:pt x="80644" y="338582"/>
                </a:lnTo>
                <a:lnTo>
                  <a:pt x="80644" y="81250"/>
                </a:lnTo>
                <a:lnTo>
                  <a:pt x="66357" y="56773"/>
                </a:lnTo>
                <a:close/>
              </a:path>
              <a:path w="132715" h="338581">
                <a:moveTo>
                  <a:pt x="66293" y="0"/>
                </a:moveTo>
                <a:lnTo>
                  <a:pt x="4063" y="106934"/>
                </a:lnTo>
                <a:lnTo>
                  <a:pt x="0" y="113665"/>
                </a:lnTo>
                <a:lnTo>
                  <a:pt x="2286" y="122428"/>
                </a:lnTo>
                <a:lnTo>
                  <a:pt x="9143" y="126365"/>
                </a:lnTo>
                <a:lnTo>
                  <a:pt x="16001" y="130429"/>
                </a:lnTo>
                <a:lnTo>
                  <a:pt x="24765" y="128143"/>
                </a:lnTo>
                <a:lnTo>
                  <a:pt x="28701" y="121285"/>
                </a:lnTo>
                <a:lnTo>
                  <a:pt x="52069" y="81250"/>
                </a:lnTo>
                <a:lnTo>
                  <a:pt x="52069" y="28321"/>
                </a:lnTo>
                <a:lnTo>
                  <a:pt x="82808" y="28321"/>
                </a:lnTo>
                <a:lnTo>
                  <a:pt x="66293" y="0"/>
                </a:lnTo>
                <a:close/>
              </a:path>
              <a:path w="132715" h="338581">
                <a:moveTo>
                  <a:pt x="82808" y="28321"/>
                </a:moveTo>
                <a:lnTo>
                  <a:pt x="80644" y="28321"/>
                </a:lnTo>
                <a:lnTo>
                  <a:pt x="80645" y="81250"/>
                </a:lnTo>
                <a:lnTo>
                  <a:pt x="104012" y="121285"/>
                </a:lnTo>
                <a:lnTo>
                  <a:pt x="107950" y="128143"/>
                </a:lnTo>
                <a:lnTo>
                  <a:pt x="116712" y="130429"/>
                </a:lnTo>
                <a:lnTo>
                  <a:pt x="123570" y="126365"/>
                </a:lnTo>
                <a:lnTo>
                  <a:pt x="130429" y="122428"/>
                </a:lnTo>
                <a:lnTo>
                  <a:pt x="132715" y="113665"/>
                </a:lnTo>
                <a:lnTo>
                  <a:pt x="128650" y="106934"/>
                </a:lnTo>
                <a:lnTo>
                  <a:pt x="82808" y="28321"/>
                </a:lnTo>
                <a:close/>
              </a:path>
              <a:path w="132715" h="338581">
                <a:moveTo>
                  <a:pt x="80644" y="28321"/>
                </a:moveTo>
                <a:lnTo>
                  <a:pt x="52069" y="28321"/>
                </a:lnTo>
                <a:lnTo>
                  <a:pt x="52069" y="81250"/>
                </a:lnTo>
                <a:lnTo>
                  <a:pt x="66357" y="56773"/>
                </a:lnTo>
                <a:lnTo>
                  <a:pt x="53975" y="35560"/>
                </a:lnTo>
                <a:lnTo>
                  <a:pt x="80644" y="35560"/>
                </a:lnTo>
                <a:lnTo>
                  <a:pt x="80644" y="28321"/>
                </a:lnTo>
                <a:close/>
              </a:path>
              <a:path w="132715" h="338581">
                <a:moveTo>
                  <a:pt x="80644" y="35560"/>
                </a:moveTo>
                <a:lnTo>
                  <a:pt x="78740" y="35560"/>
                </a:lnTo>
                <a:lnTo>
                  <a:pt x="66357" y="56773"/>
                </a:lnTo>
                <a:lnTo>
                  <a:pt x="80645" y="81250"/>
                </a:lnTo>
                <a:lnTo>
                  <a:pt x="80644" y="35560"/>
                </a:lnTo>
                <a:close/>
              </a:path>
              <a:path w="132715" h="338581">
                <a:moveTo>
                  <a:pt x="78740" y="35560"/>
                </a:moveTo>
                <a:lnTo>
                  <a:pt x="53975" y="35560"/>
                </a:lnTo>
                <a:lnTo>
                  <a:pt x="66357" y="56773"/>
                </a:lnTo>
                <a:lnTo>
                  <a:pt x="78740" y="3556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41" name="object 247"/>
          <p:cNvSpPr/>
          <p:nvPr/>
        </p:nvSpPr>
        <p:spPr>
          <a:xfrm>
            <a:off x="6546447" y="2173185"/>
            <a:ext cx="132587" cy="413181"/>
          </a:xfrm>
          <a:custGeom>
            <a:avLst/>
            <a:gdLst/>
            <a:ahLst/>
            <a:cxnLst/>
            <a:rect l="l" t="t" r="r" b="b"/>
            <a:pathLst>
              <a:path w="132587" h="413181">
                <a:moveTo>
                  <a:pt x="66278" y="56691"/>
                </a:moveTo>
                <a:lnTo>
                  <a:pt x="52002" y="81149"/>
                </a:lnTo>
                <a:lnTo>
                  <a:pt x="51942" y="413181"/>
                </a:lnTo>
                <a:lnTo>
                  <a:pt x="80517" y="413181"/>
                </a:lnTo>
                <a:lnTo>
                  <a:pt x="80517" y="81149"/>
                </a:lnTo>
                <a:lnTo>
                  <a:pt x="66278" y="56691"/>
                </a:lnTo>
                <a:close/>
              </a:path>
              <a:path w="132587" h="413181">
                <a:moveTo>
                  <a:pt x="66293" y="0"/>
                </a:moveTo>
                <a:lnTo>
                  <a:pt x="3936" y="106934"/>
                </a:lnTo>
                <a:lnTo>
                  <a:pt x="0" y="113792"/>
                </a:lnTo>
                <a:lnTo>
                  <a:pt x="2285" y="122555"/>
                </a:lnTo>
                <a:lnTo>
                  <a:pt x="9016" y="126492"/>
                </a:lnTo>
                <a:lnTo>
                  <a:pt x="15875" y="130429"/>
                </a:lnTo>
                <a:lnTo>
                  <a:pt x="24637" y="128143"/>
                </a:lnTo>
                <a:lnTo>
                  <a:pt x="28575" y="121285"/>
                </a:lnTo>
                <a:lnTo>
                  <a:pt x="51942" y="81250"/>
                </a:lnTo>
                <a:lnTo>
                  <a:pt x="51942" y="28448"/>
                </a:lnTo>
                <a:lnTo>
                  <a:pt x="82883" y="28448"/>
                </a:lnTo>
                <a:lnTo>
                  <a:pt x="66293" y="0"/>
                </a:lnTo>
                <a:close/>
              </a:path>
              <a:path w="132587" h="413181">
                <a:moveTo>
                  <a:pt x="82883" y="28448"/>
                </a:moveTo>
                <a:lnTo>
                  <a:pt x="80517" y="28448"/>
                </a:lnTo>
                <a:lnTo>
                  <a:pt x="80577" y="81250"/>
                </a:lnTo>
                <a:lnTo>
                  <a:pt x="103885" y="121285"/>
                </a:lnTo>
                <a:lnTo>
                  <a:pt x="107950" y="128143"/>
                </a:lnTo>
                <a:lnTo>
                  <a:pt x="116712" y="130429"/>
                </a:lnTo>
                <a:lnTo>
                  <a:pt x="123443" y="126492"/>
                </a:lnTo>
                <a:lnTo>
                  <a:pt x="130301" y="122555"/>
                </a:lnTo>
                <a:lnTo>
                  <a:pt x="132587" y="113792"/>
                </a:lnTo>
                <a:lnTo>
                  <a:pt x="128650" y="106934"/>
                </a:lnTo>
                <a:lnTo>
                  <a:pt x="82883" y="28448"/>
                </a:lnTo>
                <a:close/>
              </a:path>
              <a:path w="132587" h="413181">
                <a:moveTo>
                  <a:pt x="80517" y="28448"/>
                </a:moveTo>
                <a:lnTo>
                  <a:pt x="51942" y="28448"/>
                </a:lnTo>
                <a:lnTo>
                  <a:pt x="51942" y="81250"/>
                </a:lnTo>
                <a:lnTo>
                  <a:pt x="66278" y="56691"/>
                </a:lnTo>
                <a:lnTo>
                  <a:pt x="53975" y="35560"/>
                </a:lnTo>
                <a:lnTo>
                  <a:pt x="80517" y="35560"/>
                </a:lnTo>
                <a:lnTo>
                  <a:pt x="80517" y="28448"/>
                </a:lnTo>
                <a:close/>
              </a:path>
              <a:path w="132587" h="413181">
                <a:moveTo>
                  <a:pt x="80517" y="35560"/>
                </a:moveTo>
                <a:lnTo>
                  <a:pt x="78612" y="35560"/>
                </a:lnTo>
                <a:lnTo>
                  <a:pt x="66278" y="56691"/>
                </a:lnTo>
                <a:lnTo>
                  <a:pt x="80517" y="81149"/>
                </a:lnTo>
                <a:lnTo>
                  <a:pt x="80517" y="35560"/>
                </a:lnTo>
                <a:close/>
              </a:path>
              <a:path w="132587" h="413181">
                <a:moveTo>
                  <a:pt x="78612" y="35560"/>
                </a:moveTo>
                <a:lnTo>
                  <a:pt x="53975" y="35560"/>
                </a:lnTo>
                <a:lnTo>
                  <a:pt x="66278" y="56691"/>
                </a:lnTo>
                <a:lnTo>
                  <a:pt x="78612" y="3556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42" name="object 152"/>
          <p:cNvSpPr txBox="1"/>
          <p:nvPr/>
        </p:nvSpPr>
        <p:spPr>
          <a:xfrm>
            <a:off x="1439056" y="2821361"/>
            <a:ext cx="13970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dirty="0">
                <a:solidFill>
                  <a:prstClr val="black"/>
                </a:solidFill>
                <a:latin typeface="Arial"/>
                <a:cs typeface="Arial"/>
              </a:rPr>
              <a:t>k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</p:txBody>
      </p:sp>
      <p:pic>
        <p:nvPicPr>
          <p:cNvPr id="243" name="Immagine 242"/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080" y="2642656"/>
            <a:ext cx="471337" cy="471337"/>
          </a:xfrm>
          <a:prstGeom prst="rect">
            <a:avLst/>
          </a:prstGeom>
        </p:spPr>
      </p:pic>
      <p:sp>
        <p:nvSpPr>
          <p:cNvPr id="244" name="object 152"/>
          <p:cNvSpPr txBox="1"/>
          <p:nvPr/>
        </p:nvSpPr>
        <p:spPr>
          <a:xfrm>
            <a:off x="5451579" y="2869162"/>
            <a:ext cx="13970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dirty="0">
                <a:solidFill>
                  <a:prstClr val="black"/>
                </a:solidFill>
                <a:latin typeface="Arial"/>
                <a:cs typeface="Arial"/>
              </a:rPr>
              <a:t>k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</p:txBody>
      </p:sp>
      <p:pic>
        <p:nvPicPr>
          <p:cNvPr id="245" name="Immagine 244"/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5603" y="2690457"/>
            <a:ext cx="471337" cy="471337"/>
          </a:xfrm>
          <a:prstGeom prst="rect">
            <a:avLst/>
          </a:prstGeom>
        </p:spPr>
      </p:pic>
      <p:sp>
        <p:nvSpPr>
          <p:cNvPr id="246" name="CasellaDiTesto 245"/>
          <p:cNvSpPr txBox="1">
            <a:spLocks noChangeArrowheads="1"/>
          </p:cNvSpPr>
          <p:nvPr/>
        </p:nvSpPr>
        <p:spPr bwMode="auto">
          <a:xfrm>
            <a:off x="5544108" y="6525344"/>
            <a:ext cx="35894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 b="0" dirty="0">
                <a:latin typeface="Arial Narrow" panose="020B0606020202030204" pitchFamily="34" charset="0"/>
              </a:rPr>
              <a:t>Graphics </a:t>
            </a:r>
            <a:r>
              <a:rPr lang="it-IT" altLang="it-IT" sz="1600" b="0" dirty="0" err="1">
                <a:latin typeface="Arial Narrow" panose="020B0606020202030204" pitchFamily="34" charset="0"/>
              </a:rPr>
              <a:t>courtesy</a:t>
            </a:r>
            <a:r>
              <a:rPr lang="it-IT" altLang="it-IT" sz="1600" b="0" dirty="0">
                <a:latin typeface="Arial Narrow" panose="020B0606020202030204" pitchFamily="34" charset="0"/>
              </a:rPr>
              <a:t> of Marco </a:t>
            </a:r>
            <a:r>
              <a:rPr lang="it-IT" altLang="it-IT" sz="1600" b="0" dirty="0" err="1">
                <a:latin typeface="Arial Narrow" panose="020B0606020202030204" pitchFamily="34" charset="0"/>
              </a:rPr>
              <a:t>Spaziani</a:t>
            </a:r>
            <a:r>
              <a:rPr lang="it-IT" altLang="it-IT" sz="1600" b="0" dirty="0">
                <a:latin typeface="Arial Narrow" panose="020B0606020202030204" pitchFamily="34" charset="0"/>
              </a:rPr>
              <a:t> Brunella</a:t>
            </a:r>
            <a:endParaRPr lang="en-US" altLang="it-IT" sz="1800" b="0" dirty="0">
              <a:latin typeface="Arial Narrow" panose="020B0606020202030204" pitchFamily="34" charset="0"/>
            </a:endParaRPr>
          </a:p>
        </p:txBody>
      </p:sp>
      <p:sp>
        <p:nvSpPr>
          <p:cNvPr id="247" name="Segnaposto contenuto 2"/>
          <p:cNvSpPr>
            <a:spLocks noGrp="1"/>
          </p:cNvSpPr>
          <p:nvPr>
            <p:ph idx="1"/>
          </p:nvPr>
        </p:nvSpPr>
        <p:spPr>
          <a:xfrm>
            <a:off x="685800" y="3446174"/>
            <a:ext cx="8350696" cy="293655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ENC and DEC based on XOR (exactly as OTP)</a:t>
            </a:r>
          </a:p>
          <a:p>
            <a:pPr lvl="2"/>
            <a:r>
              <a:rPr lang="en-US" dirty="0"/>
              <a:t>CT = ENC(K, M) = </a:t>
            </a:r>
            <a:r>
              <a:rPr lang="en-US" dirty="0">
                <a:sym typeface="Symbol" pitchFamily="18" charset="2"/>
              </a:rPr>
              <a:t>M  keystream = M  PRNG(K)</a:t>
            </a:r>
          </a:p>
          <a:p>
            <a:pPr lvl="2"/>
            <a:r>
              <a:rPr lang="en-US" dirty="0">
                <a:sym typeface="Symbol" pitchFamily="18" charset="2"/>
              </a:rPr>
              <a:t>M = DEC</a:t>
            </a:r>
            <a:r>
              <a:rPr lang="en-US" dirty="0"/>
              <a:t>(K, CT) = </a:t>
            </a:r>
            <a:r>
              <a:rPr lang="en-US" dirty="0">
                <a:sym typeface="Symbol" pitchFamily="18" charset="2"/>
              </a:rPr>
              <a:t>CT  keystream = CT  PRNG(K)</a:t>
            </a:r>
          </a:p>
          <a:p>
            <a:pPr lvl="5"/>
            <a:endParaRPr lang="en-US" dirty="0"/>
          </a:p>
          <a:p>
            <a:r>
              <a:rPr lang="en-US" dirty="0"/>
              <a:t>If substring repeats, </a:t>
            </a:r>
            <a:r>
              <a:rPr lang="en-US" dirty="0" err="1"/>
              <a:t>ciphertext</a:t>
            </a:r>
            <a:r>
              <a:rPr lang="en-US" dirty="0"/>
              <a:t> changes (good!)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C I A O   C I A O   C I A O </a:t>
            </a:r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  <a:sym typeface="Symbol" pitchFamily="18" charset="2"/>
              </a:rPr>
              <a:t> </a:t>
            </a:r>
            <a:br>
              <a:rPr lang="en-US" dirty="0">
                <a:solidFill>
                  <a:srgbClr val="FF0000"/>
                </a:solidFill>
                <a:latin typeface="Lucida Console" panose="020B0609040504020204" pitchFamily="49" charset="0"/>
                <a:sym typeface="Symbol" pitchFamily="18" charset="2"/>
              </a:rPr>
            </a:br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  <a:sym typeface="Symbol" pitchFamily="18" charset="2"/>
              </a:rPr>
              <a:t>	1 3 4 f   2 5 9 5   8 d </a:t>
            </a:r>
            <a:r>
              <a:rPr lang="en-US" dirty="0" err="1">
                <a:solidFill>
                  <a:srgbClr val="FF0000"/>
                </a:solidFill>
                <a:latin typeface="Lucida Console" panose="020B0609040504020204" pitchFamily="49" charset="0"/>
                <a:sym typeface="Symbol" pitchFamily="18" charset="2"/>
              </a:rPr>
              <a:t>d</a:t>
            </a:r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  <a:sym typeface="Symbol" pitchFamily="18" charset="2"/>
              </a:rPr>
              <a:t> 1 =</a:t>
            </a:r>
            <a:br>
              <a:rPr lang="en-US" dirty="0">
                <a:solidFill>
                  <a:srgbClr val="FF0000"/>
                </a:solidFill>
                <a:sym typeface="Symbol" pitchFamily="18" charset="2"/>
              </a:rPr>
            </a:b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	</a:t>
            </a:r>
            <a:r>
              <a:rPr lang="en-US" dirty="0">
                <a:solidFill>
                  <a:srgbClr val="FF0000"/>
                </a:solidFill>
                <a:latin typeface="Symbol" panose="05050102010706020507" pitchFamily="18" charset="2"/>
                <a:sym typeface="Wingdings" panose="05000000000000000000" pitchFamily="2" charset="2"/>
              </a:rPr>
              <a:t>a  b   h   d       j  f   t   k       s   d   l   </a:t>
            </a:r>
            <a:r>
              <a:rPr lang="en-US" dirty="0" err="1">
                <a:solidFill>
                  <a:srgbClr val="FF0000"/>
                </a:solidFill>
                <a:latin typeface="Symbol" panose="05050102010706020507" pitchFamily="18" charset="2"/>
                <a:sym typeface="Wingdings" panose="05000000000000000000" pitchFamily="2" charset="2"/>
              </a:rPr>
              <a:t>l</a:t>
            </a:r>
            <a:endParaRPr lang="en-US" dirty="0">
              <a:solidFill>
                <a:srgbClr val="FF0000"/>
              </a:solidFill>
              <a:latin typeface="Symbol" panose="05050102010706020507" pitchFamily="18" charset="2"/>
              <a:sym typeface="Wingdings" panose="05000000000000000000" pitchFamily="2" charset="2"/>
            </a:endParaRPr>
          </a:p>
          <a:p>
            <a:pPr lvl="5"/>
            <a:endParaRPr lang="en-US" dirty="0">
              <a:solidFill>
                <a:srgbClr val="FF0000"/>
              </a:solidFill>
              <a:latin typeface="Symbol" panose="05050102010706020507" pitchFamily="18" charset="2"/>
            </a:endParaRPr>
          </a:p>
        </p:txBody>
      </p:sp>
      <p:cxnSp>
        <p:nvCxnSpPr>
          <p:cNvPr id="248" name="Connettore diritto 247"/>
          <p:cNvCxnSpPr/>
          <p:nvPr/>
        </p:nvCxnSpPr>
        <p:spPr bwMode="auto">
          <a:xfrm flipH="1">
            <a:off x="2267744" y="5697252"/>
            <a:ext cx="5572731" cy="0"/>
          </a:xfrm>
          <a:prstGeom prst="line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185173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Stream</a:t>
            </a:r>
            <a:r>
              <a:rPr lang="it-IT" dirty="0"/>
              <a:t> </a:t>
            </a:r>
            <a:r>
              <a:rPr lang="it-IT" dirty="0" err="1"/>
              <a:t>ciphers</a:t>
            </a:r>
            <a:endParaRPr lang="it-IT" dirty="0"/>
          </a:p>
        </p:txBody>
      </p:sp>
      <p:sp>
        <p:nvSpPr>
          <p:cNvPr id="4" name="object 5"/>
          <p:cNvSpPr/>
          <p:nvPr/>
        </p:nvSpPr>
        <p:spPr>
          <a:xfrm>
            <a:off x="1813283" y="1453534"/>
            <a:ext cx="1584070" cy="732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6"/>
          <p:cNvSpPr/>
          <p:nvPr/>
        </p:nvSpPr>
        <p:spPr>
          <a:xfrm>
            <a:off x="1813283" y="1570159"/>
            <a:ext cx="310" cy="5237"/>
          </a:xfrm>
          <a:custGeom>
            <a:avLst/>
            <a:gdLst/>
            <a:ahLst/>
            <a:cxnLst/>
            <a:rect l="l" t="t" r="r" b="b"/>
            <a:pathLst>
              <a:path w="310" h="5237">
                <a:moveTo>
                  <a:pt x="0" y="5237"/>
                </a:moveTo>
                <a:lnTo>
                  <a:pt x="310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7"/>
          <p:cNvSpPr/>
          <p:nvPr/>
        </p:nvSpPr>
        <p:spPr>
          <a:xfrm>
            <a:off x="1813980" y="1556464"/>
            <a:ext cx="941" cy="7185"/>
          </a:xfrm>
          <a:custGeom>
            <a:avLst/>
            <a:gdLst/>
            <a:ahLst/>
            <a:cxnLst/>
            <a:rect l="l" t="t" r="r" b="b"/>
            <a:pathLst>
              <a:path w="941" h="7185">
                <a:moveTo>
                  <a:pt x="0" y="7185"/>
                </a:moveTo>
                <a:lnTo>
                  <a:pt x="172" y="4276"/>
                </a:lnTo>
                <a:lnTo>
                  <a:pt x="941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8"/>
          <p:cNvSpPr/>
          <p:nvPr/>
        </p:nvSpPr>
        <p:spPr>
          <a:xfrm>
            <a:off x="1816189" y="1542513"/>
            <a:ext cx="1747" cy="6897"/>
          </a:xfrm>
          <a:custGeom>
            <a:avLst/>
            <a:gdLst/>
            <a:ahLst/>
            <a:cxnLst/>
            <a:rect l="l" t="t" r="r" b="b"/>
            <a:pathLst>
              <a:path w="1747" h="6897">
                <a:moveTo>
                  <a:pt x="0" y="6897"/>
                </a:moveTo>
                <a:lnTo>
                  <a:pt x="505" y="4084"/>
                </a:lnTo>
                <a:lnTo>
                  <a:pt x="1747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9"/>
          <p:cNvSpPr/>
          <p:nvPr/>
        </p:nvSpPr>
        <p:spPr>
          <a:xfrm>
            <a:off x="1819989" y="1529204"/>
            <a:ext cx="2503" cy="6558"/>
          </a:xfrm>
          <a:custGeom>
            <a:avLst/>
            <a:gdLst/>
            <a:ahLst/>
            <a:cxnLst/>
            <a:rect l="l" t="t" r="r" b="b"/>
            <a:pathLst>
              <a:path w="2503" h="6558">
                <a:moveTo>
                  <a:pt x="0" y="6558"/>
                </a:moveTo>
                <a:lnTo>
                  <a:pt x="820" y="3862"/>
                </a:lnTo>
                <a:lnTo>
                  <a:pt x="2503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10"/>
          <p:cNvSpPr/>
          <p:nvPr/>
        </p:nvSpPr>
        <p:spPr>
          <a:xfrm>
            <a:off x="1825281" y="1516641"/>
            <a:ext cx="3209" cy="6169"/>
          </a:xfrm>
          <a:custGeom>
            <a:avLst/>
            <a:gdLst/>
            <a:ahLst/>
            <a:cxnLst/>
            <a:rect l="l" t="t" r="r" b="b"/>
            <a:pathLst>
              <a:path w="3209" h="6169">
                <a:moveTo>
                  <a:pt x="0" y="6169"/>
                </a:moveTo>
                <a:lnTo>
                  <a:pt x="1116" y="3609"/>
                </a:lnTo>
                <a:lnTo>
                  <a:pt x="3209" y="0"/>
                </a:lnTo>
              </a:path>
            </a:pathLst>
          </a:custGeom>
          <a:ln w="9524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1"/>
          <p:cNvSpPr/>
          <p:nvPr/>
        </p:nvSpPr>
        <p:spPr>
          <a:xfrm>
            <a:off x="1831963" y="1504919"/>
            <a:ext cx="3864" cy="5731"/>
          </a:xfrm>
          <a:custGeom>
            <a:avLst/>
            <a:gdLst/>
            <a:ahLst/>
            <a:cxnLst/>
            <a:rect l="l" t="t" r="r" b="b"/>
            <a:pathLst>
              <a:path w="3864" h="5731">
                <a:moveTo>
                  <a:pt x="0" y="5731"/>
                </a:moveTo>
                <a:lnTo>
                  <a:pt x="1393" y="3327"/>
                </a:lnTo>
                <a:lnTo>
                  <a:pt x="3864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" name="object 12"/>
          <p:cNvSpPr/>
          <p:nvPr/>
        </p:nvSpPr>
        <p:spPr>
          <a:xfrm>
            <a:off x="1839939" y="1494139"/>
            <a:ext cx="4469" cy="5242"/>
          </a:xfrm>
          <a:custGeom>
            <a:avLst/>
            <a:gdLst/>
            <a:ahLst/>
            <a:cxnLst/>
            <a:rect l="l" t="t" r="r" b="b"/>
            <a:pathLst>
              <a:path w="4469" h="5242">
                <a:moveTo>
                  <a:pt x="0" y="5242"/>
                </a:moveTo>
                <a:lnTo>
                  <a:pt x="1653" y="3015"/>
                </a:lnTo>
                <a:lnTo>
                  <a:pt x="4469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13"/>
          <p:cNvSpPr/>
          <p:nvPr/>
        </p:nvSpPr>
        <p:spPr>
          <a:xfrm>
            <a:off x="1849105" y="1484403"/>
            <a:ext cx="5024" cy="4704"/>
          </a:xfrm>
          <a:custGeom>
            <a:avLst/>
            <a:gdLst/>
            <a:ahLst/>
            <a:cxnLst/>
            <a:rect l="l" t="t" r="r" b="b"/>
            <a:pathLst>
              <a:path w="5024" h="4704">
                <a:moveTo>
                  <a:pt x="0" y="4704"/>
                </a:moveTo>
                <a:lnTo>
                  <a:pt x="1894" y="2676"/>
                </a:lnTo>
                <a:lnTo>
                  <a:pt x="5024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14"/>
          <p:cNvSpPr/>
          <p:nvPr/>
        </p:nvSpPr>
        <p:spPr>
          <a:xfrm>
            <a:off x="1859366" y="1475810"/>
            <a:ext cx="5529" cy="4117"/>
          </a:xfrm>
          <a:custGeom>
            <a:avLst/>
            <a:gdLst/>
            <a:ahLst/>
            <a:cxnLst/>
            <a:rect l="l" t="t" r="r" b="b"/>
            <a:pathLst>
              <a:path w="5529" h="4117">
                <a:moveTo>
                  <a:pt x="0" y="4117"/>
                </a:moveTo>
                <a:lnTo>
                  <a:pt x="2116" y="2307"/>
                </a:lnTo>
                <a:lnTo>
                  <a:pt x="5529" y="0"/>
                </a:lnTo>
              </a:path>
            </a:pathLst>
          </a:custGeom>
          <a:ln w="9524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15"/>
          <p:cNvSpPr/>
          <p:nvPr/>
        </p:nvSpPr>
        <p:spPr>
          <a:xfrm>
            <a:off x="1870619" y="1468459"/>
            <a:ext cx="5984" cy="3479"/>
          </a:xfrm>
          <a:custGeom>
            <a:avLst/>
            <a:gdLst/>
            <a:ahLst/>
            <a:cxnLst/>
            <a:rect l="l" t="t" r="r" b="b"/>
            <a:pathLst>
              <a:path w="5984" h="3479">
                <a:moveTo>
                  <a:pt x="0" y="3479"/>
                </a:moveTo>
                <a:lnTo>
                  <a:pt x="2319" y="1911"/>
                </a:lnTo>
                <a:lnTo>
                  <a:pt x="5984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" name="object 16"/>
          <p:cNvSpPr/>
          <p:nvPr/>
        </p:nvSpPr>
        <p:spPr>
          <a:xfrm>
            <a:off x="1882769" y="1462451"/>
            <a:ext cx="6389" cy="2793"/>
          </a:xfrm>
          <a:custGeom>
            <a:avLst/>
            <a:gdLst/>
            <a:ahLst/>
            <a:cxnLst/>
            <a:rect l="l" t="t" r="r" b="b"/>
            <a:pathLst>
              <a:path w="6389" h="2793">
                <a:moveTo>
                  <a:pt x="0" y="2793"/>
                </a:moveTo>
                <a:lnTo>
                  <a:pt x="2502" y="1487"/>
                </a:lnTo>
                <a:lnTo>
                  <a:pt x="6389" y="0"/>
                </a:lnTo>
              </a:path>
            </a:pathLst>
          </a:custGeom>
          <a:ln w="9524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" name="object 17"/>
          <p:cNvSpPr/>
          <p:nvPr/>
        </p:nvSpPr>
        <p:spPr>
          <a:xfrm>
            <a:off x="1895712" y="1457885"/>
            <a:ext cx="6745" cy="2056"/>
          </a:xfrm>
          <a:custGeom>
            <a:avLst/>
            <a:gdLst/>
            <a:ahLst/>
            <a:cxnLst/>
            <a:rect l="l" t="t" r="r" b="b"/>
            <a:pathLst>
              <a:path w="6745" h="2056">
                <a:moveTo>
                  <a:pt x="0" y="2056"/>
                </a:moveTo>
                <a:lnTo>
                  <a:pt x="2665" y="1036"/>
                </a:lnTo>
                <a:lnTo>
                  <a:pt x="6745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object 18"/>
          <p:cNvSpPr/>
          <p:nvPr/>
        </p:nvSpPr>
        <p:spPr>
          <a:xfrm>
            <a:off x="1909351" y="1454863"/>
            <a:ext cx="7051" cy="1270"/>
          </a:xfrm>
          <a:custGeom>
            <a:avLst/>
            <a:gdLst/>
            <a:ahLst/>
            <a:cxnLst/>
            <a:rect l="l" t="t" r="r" b="b"/>
            <a:pathLst>
              <a:path w="7051" h="1270">
                <a:moveTo>
                  <a:pt x="0" y="1270"/>
                </a:moveTo>
                <a:lnTo>
                  <a:pt x="2808" y="557"/>
                </a:lnTo>
                <a:lnTo>
                  <a:pt x="7051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object 19"/>
          <p:cNvSpPr/>
          <p:nvPr/>
        </p:nvSpPr>
        <p:spPr>
          <a:xfrm>
            <a:off x="1923586" y="1453535"/>
            <a:ext cx="6483" cy="385"/>
          </a:xfrm>
          <a:custGeom>
            <a:avLst/>
            <a:gdLst/>
            <a:ahLst/>
            <a:cxnLst/>
            <a:rect l="l" t="t" r="r" b="b"/>
            <a:pathLst>
              <a:path w="6483" h="385">
                <a:moveTo>
                  <a:pt x="0" y="385"/>
                </a:moveTo>
                <a:lnTo>
                  <a:pt x="2930" y="0"/>
                </a:lnTo>
                <a:lnTo>
                  <a:pt x="6483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" name="object 20"/>
          <p:cNvSpPr/>
          <p:nvPr/>
        </p:nvSpPr>
        <p:spPr>
          <a:xfrm>
            <a:off x="1930189" y="2185859"/>
            <a:ext cx="672558" cy="0"/>
          </a:xfrm>
          <a:custGeom>
            <a:avLst/>
            <a:gdLst/>
            <a:ahLst/>
            <a:cxnLst/>
            <a:rect l="l" t="t" r="r" b="b"/>
            <a:pathLst>
              <a:path w="672558">
                <a:moveTo>
                  <a:pt x="0" y="0"/>
                </a:moveTo>
                <a:lnTo>
                  <a:pt x="672558" y="0"/>
                </a:lnTo>
              </a:path>
            </a:pathLst>
          </a:custGeom>
          <a:ln w="317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" name="object 21"/>
          <p:cNvSpPr/>
          <p:nvPr/>
        </p:nvSpPr>
        <p:spPr>
          <a:xfrm>
            <a:off x="1916442" y="2184381"/>
            <a:ext cx="7188" cy="936"/>
          </a:xfrm>
          <a:custGeom>
            <a:avLst/>
            <a:gdLst/>
            <a:ahLst/>
            <a:cxnLst/>
            <a:rect l="l" t="t" r="r" b="b"/>
            <a:pathLst>
              <a:path w="7188" h="936">
                <a:moveTo>
                  <a:pt x="7188" y="936"/>
                </a:moveTo>
                <a:lnTo>
                  <a:pt x="4226" y="760"/>
                </a:lnTo>
                <a:lnTo>
                  <a:pt x="0" y="0"/>
                </a:lnTo>
              </a:path>
            </a:pathLst>
          </a:custGeom>
          <a:ln w="9524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" name="object 22"/>
          <p:cNvSpPr/>
          <p:nvPr/>
        </p:nvSpPr>
        <p:spPr>
          <a:xfrm>
            <a:off x="1902488" y="2181369"/>
            <a:ext cx="6898" cy="1743"/>
          </a:xfrm>
          <a:custGeom>
            <a:avLst/>
            <a:gdLst/>
            <a:ahLst/>
            <a:cxnLst/>
            <a:rect l="l" t="t" r="r" b="b"/>
            <a:pathLst>
              <a:path w="6898" h="1743">
                <a:moveTo>
                  <a:pt x="6898" y="1743"/>
                </a:moveTo>
                <a:lnTo>
                  <a:pt x="4035" y="1228"/>
                </a:lnTo>
                <a:lnTo>
                  <a:pt x="0" y="0"/>
                </a:lnTo>
              </a:path>
            </a:pathLst>
          </a:custGeom>
          <a:ln w="9524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object 23"/>
          <p:cNvSpPr/>
          <p:nvPr/>
        </p:nvSpPr>
        <p:spPr>
          <a:xfrm>
            <a:off x="1889181" y="2176812"/>
            <a:ext cx="6558" cy="2500"/>
          </a:xfrm>
          <a:custGeom>
            <a:avLst/>
            <a:gdLst/>
            <a:ahLst/>
            <a:cxnLst/>
            <a:rect l="l" t="t" r="r" b="b"/>
            <a:pathLst>
              <a:path w="6558" h="2500">
                <a:moveTo>
                  <a:pt x="6558" y="2500"/>
                </a:moveTo>
                <a:lnTo>
                  <a:pt x="3815" y="1665"/>
                </a:lnTo>
                <a:lnTo>
                  <a:pt x="0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" name="object 24"/>
          <p:cNvSpPr/>
          <p:nvPr/>
        </p:nvSpPr>
        <p:spPr>
          <a:xfrm>
            <a:off x="1876619" y="2170815"/>
            <a:ext cx="6168" cy="3207"/>
          </a:xfrm>
          <a:custGeom>
            <a:avLst/>
            <a:gdLst/>
            <a:ahLst/>
            <a:cxnLst/>
            <a:rect l="l" t="t" r="r" b="b"/>
            <a:pathLst>
              <a:path w="6168" h="3207">
                <a:moveTo>
                  <a:pt x="6168" y="3207"/>
                </a:moveTo>
                <a:lnTo>
                  <a:pt x="3564" y="2070"/>
                </a:lnTo>
                <a:lnTo>
                  <a:pt x="0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4" name="object 25"/>
          <p:cNvSpPr/>
          <p:nvPr/>
        </p:nvSpPr>
        <p:spPr>
          <a:xfrm>
            <a:off x="1864904" y="2163475"/>
            <a:ext cx="5729" cy="3863"/>
          </a:xfrm>
          <a:custGeom>
            <a:avLst/>
            <a:gdLst/>
            <a:ahLst/>
            <a:cxnLst/>
            <a:rect l="l" t="t" r="r" b="b"/>
            <a:pathLst>
              <a:path w="5729" h="3863">
                <a:moveTo>
                  <a:pt x="5729" y="3863"/>
                </a:moveTo>
                <a:lnTo>
                  <a:pt x="3285" y="2443"/>
                </a:lnTo>
                <a:lnTo>
                  <a:pt x="0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5" name="object 26"/>
          <p:cNvSpPr/>
          <p:nvPr/>
        </p:nvSpPr>
        <p:spPr>
          <a:xfrm>
            <a:off x="1854132" y="2154891"/>
            <a:ext cx="5240" cy="4469"/>
          </a:xfrm>
          <a:custGeom>
            <a:avLst/>
            <a:gdLst/>
            <a:ahLst/>
            <a:cxnLst/>
            <a:rect l="l" t="t" r="r" b="b"/>
            <a:pathLst>
              <a:path w="5240" h="4469">
                <a:moveTo>
                  <a:pt x="5240" y="4469"/>
                </a:moveTo>
                <a:lnTo>
                  <a:pt x="2976" y="2785"/>
                </a:lnTo>
                <a:lnTo>
                  <a:pt x="0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6" name="object 27"/>
          <p:cNvSpPr/>
          <p:nvPr/>
        </p:nvSpPr>
        <p:spPr>
          <a:xfrm>
            <a:off x="1844404" y="2145163"/>
            <a:ext cx="4702" cy="5025"/>
          </a:xfrm>
          <a:custGeom>
            <a:avLst/>
            <a:gdLst/>
            <a:ahLst/>
            <a:cxnLst/>
            <a:rect l="l" t="t" r="r" b="b"/>
            <a:pathLst>
              <a:path w="4702" h="5025">
                <a:moveTo>
                  <a:pt x="4702" y="5025"/>
                </a:moveTo>
                <a:lnTo>
                  <a:pt x="2640" y="3095"/>
                </a:lnTo>
                <a:lnTo>
                  <a:pt x="0" y="0"/>
                </a:lnTo>
              </a:path>
            </a:pathLst>
          </a:custGeom>
          <a:ln w="9524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7" name="object 28"/>
          <p:cNvSpPr/>
          <p:nvPr/>
        </p:nvSpPr>
        <p:spPr>
          <a:xfrm>
            <a:off x="1835820" y="2134391"/>
            <a:ext cx="4114" cy="5530"/>
          </a:xfrm>
          <a:custGeom>
            <a:avLst/>
            <a:gdLst/>
            <a:ahLst/>
            <a:cxnLst/>
            <a:rect l="l" t="t" r="r" b="b"/>
            <a:pathLst>
              <a:path w="4114" h="5530">
                <a:moveTo>
                  <a:pt x="4114" y="5530"/>
                </a:moveTo>
                <a:lnTo>
                  <a:pt x="2276" y="3375"/>
                </a:lnTo>
                <a:lnTo>
                  <a:pt x="0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8" name="object 29"/>
          <p:cNvSpPr/>
          <p:nvPr/>
        </p:nvSpPr>
        <p:spPr>
          <a:xfrm>
            <a:off x="1828480" y="2122675"/>
            <a:ext cx="3477" cy="5986"/>
          </a:xfrm>
          <a:custGeom>
            <a:avLst/>
            <a:gdLst/>
            <a:ahLst/>
            <a:cxnLst/>
            <a:rect l="l" t="t" r="r" b="b"/>
            <a:pathLst>
              <a:path w="3477" h="5986">
                <a:moveTo>
                  <a:pt x="3477" y="5986"/>
                </a:moveTo>
                <a:lnTo>
                  <a:pt x="1884" y="3625"/>
                </a:lnTo>
                <a:lnTo>
                  <a:pt x="0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9" name="object 30"/>
          <p:cNvSpPr/>
          <p:nvPr/>
        </p:nvSpPr>
        <p:spPr>
          <a:xfrm>
            <a:off x="1822481" y="2110113"/>
            <a:ext cx="2790" cy="6392"/>
          </a:xfrm>
          <a:custGeom>
            <a:avLst/>
            <a:gdLst/>
            <a:ahLst/>
            <a:cxnLst/>
            <a:rect l="l" t="t" r="r" b="b"/>
            <a:pathLst>
              <a:path w="2790" h="6392">
                <a:moveTo>
                  <a:pt x="2790" y="6392"/>
                </a:moveTo>
                <a:lnTo>
                  <a:pt x="1465" y="3844"/>
                </a:lnTo>
                <a:lnTo>
                  <a:pt x="0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0" name="object 31"/>
          <p:cNvSpPr/>
          <p:nvPr/>
        </p:nvSpPr>
        <p:spPr>
          <a:xfrm>
            <a:off x="1817926" y="2096806"/>
            <a:ext cx="2054" cy="6748"/>
          </a:xfrm>
          <a:custGeom>
            <a:avLst/>
            <a:gdLst/>
            <a:ahLst/>
            <a:cxnLst/>
            <a:rect l="l" t="t" r="r" b="b"/>
            <a:pathLst>
              <a:path w="2054" h="6748">
                <a:moveTo>
                  <a:pt x="2054" y="6748"/>
                </a:moveTo>
                <a:lnTo>
                  <a:pt x="1019" y="4034"/>
                </a:lnTo>
                <a:lnTo>
                  <a:pt x="0" y="0"/>
                </a:lnTo>
              </a:path>
            </a:pathLst>
          </a:custGeom>
          <a:ln w="9524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1" name="object 32"/>
          <p:cNvSpPr/>
          <p:nvPr/>
        </p:nvSpPr>
        <p:spPr>
          <a:xfrm>
            <a:off x="1814914" y="2082853"/>
            <a:ext cx="1269" cy="7055"/>
          </a:xfrm>
          <a:custGeom>
            <a:avLst/>
            <a:gdLst/>
            <a:ahLst/>
            <a:cxnLst/>
            <a:rect l="l" t="t" r="r" b="b"/>
            <a:pathLst>
              <a:path w="1269" h="7055">
                <a:moveTo>
                  <a:pt x="1269" y="7055"/>
                </a:moveTo>
                <a:lnTo>
                  <a:pt x="546" y="4196"/>
                </a:lnTo>
                <a:lnTo>
                  <a:pt x="0" y="0"/>
                </a:lnTo>
              </a:path>
            </a:pathLst>
          </a:custGeom>
          <a:ln w="9524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2" name="object 33"/>
          <p:cNvSpPr/>
          <p:nvPr/>
        </p:nvSpPr>
        <p:spPr>
          <a:xfrm>
            <a:off x="1813586" y="2069081"/>
            <a:ext cx="390" cy="6582"/>
          </a:xfrm>
          <a:custGeom>
            <a:avLst/>
            <a:gdLst/>
            <a:ahLst/>
            <a:cxnLst/>
            <a:rect l="l" t="t" r="r" b="b"/>
            <a:pathLst>
              <a:path w="390" h="6582">
                <a:moveTo>
                  <a:pt x="390" y="6582"/>
                </a:moveTo>
                <a:lnTo>
                  <a:pt x="2" y="3598"/>
                </a:lnTo>
                <a:lnTo>
                  <a:pt x="0" y="0"/>
                </a:lnTo>
              </a:path>
            </a:pathLst>
          </a:custGeom>
          <a:ln w="9524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3" name="object 34"/>
          <p:cNvSpPr/>
          <p:nvPr/>
        </p:nvSpPr>
        <p:spPr>
          <a:xfrm>
            <a:off x="1813284" y="1575397"/>
            <a:ext cx="151" cy="247025"/>
          </a:xfrm>
          <a:custGeom>
            <a:avLst/>
            <a:gdLst/>
            <a:ahLst/>
            <a:cxnLst/>
            <a:rect l="l" t="t" r="r" b="b"/>
            <a:pathLst>
              <a:path w="151" h="247025">
                <a:moveTo>
                  <a:pt x="151" y="247025"/>
                </a:moveTo>
                <a:lnTo>
                  <a:pt x="0" y="0"/>
                </a:lnTo>
              </a:path>
            </a:pathLst>
          </a:custGeom>
          <a:ln w="9524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4" name="object 35"/>
          <p:cNvSpPr/>
          <p:nvPr/>
        </p:nvSpPr>
        <p:spPr>
          <a:xfrm>
            <a:off x="2607948" y="1453378"/>
            <a:ext cx="672618" cy="0"/>
          </a:xfrm>
          <a:custGeom>
            <a:avLst/>
            <a:gdLst/>
            <a:ahLst/>
            <a:cxnLst/>
            <a:rect l="l" t="t" r="r" b="b"/>
            <a:pathLst>
              <a:path w="672618">
                <a:moveTo>
                  <a:pt x="2630" y="0"/>
                </a:moveTo>
                <a:lnTo>
                  <a:pt x="675249" y="0"/>
                </a:lnTo>
              </a:path>
            </a:pathLst>
          </a:custGeom>
          <a:ln w="317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5" name="object 36"/>
          <p:cNvSpPr/>
          <p:nvPr/>
        </p:nvSpPr>
        <p:spPr>
          <a:xfrm>
            <a:off x="3287052" y="1453921"/>
            <a:ext cx="7183" cy="943"/>
          </a:xfrm>
          <a:custGeom>
            <a:avLst/>
            <a:gdLst/>
            <a:ahLst/>
            <a:cxnLst/>
            <a:rect l="l" t="t" r="r" b="b"/>
            <a:pathLst>
              <a:path w="7183" h="943">
                <a:moveTo>
                  <a:pt x="0" y="0"/>
                </a:moveTo>
                <a:lnTo>
                  <a:pt x="2908" y="172"/>
                </a:lnTo>
                <a:lnTo>
                  <a:pt x="7183" y="943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6" name="object 37"/>
          <p:cNvSpPr/>
          <p:nvPr/>
        </p:nvSpPr>
        <p:spPr>
          <a:xfrm>
            <a:off x="3301287" y="1456135"/>
            <a:ext cx="6893" cy="1751"/>
          </a:xfrm>
          <a:custGeom>
            <a:avLst/>
            <a:gdLst/>
            <a:ahLst/>
            <a:cxnLst/>
            <a:rect l="l" t="t" r="r" b="b"/>
            <a:pathLst>
              <a:path w="6893" h="1751">
                <a:moveTo>
                  <a:pt x="0" y="0"/>
                </a:moveTo>
                <a:lnTo>
                  <a:pt x="2811" y="506"/>
                </a:lnTo>
                <a:lnTo>
                  <a:pt x="6893" y="1751"/>
                </a:lnTo>
              </a:path>
            </a:pathLst>
          </a:custGeom>
          <a:ln w="9524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7" name="object 38"/>
          <p:cNvSpPr/>
          <p:nvPr/>
        </p:nvSpPr>
        <p:spPr>
          <a:xfrm>
            <a:off x="3314926" y="1459941"/>
            <a:ext cx="6553" cy="2508"/>
          </a:xfrm>
          <a:custGeom>
            <a:avLst/>
            <a:gdLst/>
            <a:ahLst/>
            <a:cxnLst/>
            <a:rect l="l" t="t" r="r" b="b"/>
            <a:pathLst>
              <a:path w="6553" h="2508">
                <a:moveTo>
                  <a:pt x="0" y="0"/>
                </a:moveTo>
                <a:lnTo>
                  <a:pt x="2694" y="821"/>
                </a:lnTo>
                <a:lnTo>
                  <a:pt x="6553" y="2508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8" name="object 39"/>
          <p:cNvSpPr/>
          <p:nvPr/>
        </p:nvSpPr>
        <p:spPr>
          <a:xfrm>
            <a:off x="3327869" y="1465244"/>
            <a:ext cx="6164" cy="3215"/>
          </a:xfrm>
          <a:custGeom>
            <a:avLst/>
            <a:gdLst/>
            <a:ahLst/>
            <a:cxnLst/>
            <a:rect l="l" t="t" r="r" b="b"/>
            <a:pathLst>
              <a:path w="6164" h="3215">
                <a:moveTo>
                  <a:pt x="0" y="0"/>
                </a:moveTo>
                <a:lnTo>
                  <a:pt x="2557" y="1118"/>
                </a:lnTo>
                <a:lnTo>
                  <a:pt x="6164" y="3215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9" name="object 40"/>
          <p:cNvSpPr/>
          <p:nvPr/>
        </p:nvSpPr>
        <p:spPr>
          <a:xfrm>
            <a:off x="3340017" y="1471939"/>
            <a:ext cx="5724" cy="3871"/>
          </a:xfrm>
          <a:custGeom>
            <a:avLst/>
            <a:gdLst/>
            <a:ahLst/>
            <a:cxnLst/>
            <a:rect l="l" t="t" r="r" b="b"/>
            <a:pathLst>
              <a:path w="5724" h="3871">
                <a:moveTo>
                  <a:pt x="0" y="0"/>
                </a:moveTo>
                <a:lnTo>
                  <a:pt x="2401" y="1396"/>
                </a:lnTo>
                <a:lnTo>
                  <a:pt x="5724" y="3871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0" name="object 41"/>
          <p:cNvSpPr/>
          <p:nvPr/>
        </p:nvSpPr>
        <p:spPr>
          <a:xfrm>
            <a:off x="3351272" y="1479926"/>
            <a:ext cx="5235" cy="4476"/>
          </a:xfrm>
          <a:custGeom>
            <a:avLst/>
            <a:gdLst/>
            <a:ahLst/>
            <a:cxnLst/>
            <a:rect l="l" t="t" r="r" b="b"/>
            <a:pathLst>
              <a:path w="5235" h="4476">
                <a:moveTo>
                  <a:pt x="0" y="0"/>
                </a:moveTo>
                <a:lnTo>
                  <a:pt x="2223" y="1655"/>
                </a:lnTo>
                <a:lnTo>
                  <a:pt x="5235" y="4476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1" name="object 42"/>
          <p:cNvSpPr/>
          <p:nvPr/>
        </p:nvSpPr>
        <p:spPr>
          <a:xfrm>
            <a:off x="3361532" y="1489109"/>
            <a:ext cx="4697" cy="5031"/>
          </a:xfrm>
          <a:custGeom>
            <a:avLst/>
            <a:gdLst/>
            <a:ahLst/>
            <a:cxnLst/>
            <a:rect l="l" t="t" r="r" b="b"/>
            <a:pathLst>
              <a:path w="4697" h="5031">
                <a:moveTo>
                  <a:pt x="0" y="0"/>
                </a:moveTo>
                <a:lnTo>
                  <a:pt x="2025" y="1896"/>
                </a:lnTo>
                <a:lnTo>
                  <a:pt x="4697" y="5031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2" name="object 43"/>
          <p:cNvSpPr/>
          <p:nvPr/>
        </p:nvSpPr>
        <p:spPr>
          <a:xfrm>
            <a:off x="3370699" y="1499383"/>
            <a:ext cx="4110" cy="5535"/>
          </a:xfrm>
          <a:custGeom>
            <a:avLst/>
            <a:gdLst/>
            <a:ahLst/>
            <a:cxnLst/>
            <a:rect l="l" t="t" r="r" b="b"/>
            <a:pathLst>
              <a:path w="4110" h="5535">
                <a:moveTo>
                  <a:pt x="0" y="0"/>
                </a:moveTo>
                <a:lnTo>
                  <a:pt x="1806" y="2118"/>
                </a:lnTo>
                <a:lnTo>
                  <a:pt x="4110" y="5535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3" name="object 44"/>
          <p:cNvSpPr/>
          <p:nvPr/>
        </p:nvSpPr>
        <p:spPr>
          <a:xfrm>
            <a:off x="3378674" y="1510649"/>
            <a:ext cx="3473" cy="5990"/>
          </a:xfrm>
          <a:custGeom>
            <a:avLst/>
            <a:gdLst/>
            <a:ahLst/>
            <a:cxnLst/>
            <a:rect l="l" t="t" r="r" b="b"/>
            <a:pathLst>
              <a:path w="3473" h="5990">
                <a:moveTo>
                  <a:pt x="0" y="0"/>
                </a:moveTo>
                <a:lnTo>
                  <a:pt x="1565" y="2321"/>
                </a:lnTo>
                <a:lnTo>
                  <a:pt x="3473" y="599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4" name="object 45"/>
          <p:cNvSpPr/>
          <p:nvPr/>
        </p:nvSpPr>
        <p:spPr>
          <a:xfrm>
            <a:off x="3385357" y="1522809"/>
            <a:ext cx="2787" cy="6394"/>
          </a:xfrm>
          <a:custGeom>
            <a:avLst/>
            <a:gdLst/>
            <a:ahLst/>
            <a:cxnLst/>
            <a:rect l="l" t="t" r="r" b="b"/>
            <a:pathLst>
              <a:path w="2787" h="6394">
                <a:moveTo>
                  <a:pt x="0" y="0"/>
                </a:moveTo>
                <a:lnTo>
                  <a:pt x="1302" y="2504"/>
                </a:lnTo>
                <a:lnTo>
                  <a:pt x="2787" y="6394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5" name="object 46"/>
          <p:cNvSpPr/>
          <p:nvPr/>
        </p:nvSpPr>
        <p:spPr>
          <a:xfrm>
            <a:off x="3390648" y="1535764"/>
            <a:ext cx="2052" cy="6749"/>
          </a:xfrm>
          <a:custGeom>
            <a:avLst/>
            <a:gdLst/>
            <a:ahLst/>
            <a:cxnLst/>
            <a:rect l="l" t="t" r="r" b="b"/>
            <a:pathLst>
              <a:path w="2052" h="6749">
                <a:moveTo>
                  <a:pt x="0" y="0"/>
                </a:moveTo>
                <a:lnTo>
                  <a:pt x="1018" y="2667"/>
                </a:lnTo>
                <a:lnTo>
                  <a:pt x="2052" y="6749"/>
                </a:lnTo>
              </a:path>
            </a:pathLst>
          </a:custGeom>
          <a:ln w="9524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6" name="object 47"/>
          <p:cNvSpPr/>
          <p:nvPr/>
        </p:nvSpPr>
        <p:spPr>
          <a:xfrm>
            <a:off x="3394449" y="1549411"/>
            <a:ext cx="1267" cy="7053"/>
          </a:xfrm>
          <a:custGeom>
            <a:avLst/>
            <a:gdLst/>
            <a:ahLst/>
            <a:cxnLst/>
            <a:rect l="l" t="t" r="r" b="b"/>
            <a:pathLst>
              <a:path w="1267" h="7053">
                <a:moveTo>
                  <a:pt x="0" y="0"/>
                </a:moveTo>
                <a:lnTo>
                  <a:pt x="711" y="2809"/>
                </a:lnTo>
                <a:lnTo>
                  <a:pt x="1267" y="7053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7" name="object 48"/>
          <p:cNvSpPr/>
          <p:nvPr/>
        </p:nvSpPr>
        <p:spPr>
          <a:xfrm>
            <a:off x="3396657" y="1563649"/>
            <a:ext cx="386" cy="6508"/>
          </a:xfrm>
          <a:custGeom>
            <a:avLst/>
            <a:gdLst/>
            <a:ahLst/>
            <a:cxnLst/>
            <a:rect l="l" t="t" r="r" b="b"/>
            <a:pathLst>
              <a:path w="386" h="6508">
                <a:moveTo>
                  <a:pt x="0" y="0"/>
                </a:moveTo>
                <a:lnTo>
                  <a:pt x="383" y="2930"/>
                </a:lnTo>
                <a:lnTo>
                  <a:pt x="386" y="6508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8" name="object 49"/>
          <p:cNvSpPr/>
          <p:nvPr/>
        </p:nvSpPr>
        <p:spPr>
          <a:xfrm>
            <a:off x="3397202" y="1822421"/>
            <a:ext cx="0" cy="246660"/>
          </a:xfrm>
          <a:custGeom>
            <a:avLst/>
            <a:gdLst/>
            <a:ahLst/>
            <a:cxnLst/>
            <a:rect l="l" t="t" r="r" b="b"/>
            <a:pathLst>
              <a:path h="246660">
                <a:moveTo>
                  <a:pt x="0" y="0"/>
                </a:moveTo>
                <a:lnTo>
                  <a:pt x="0" y="246660"/>
                </a:lnTo>
              </a:path>
            </a:pathLst>
          </a:custGeom>
          <a:ln w="317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9" name="object 50"/>
          <p:cNvSpPr/>
          <p:nvPr/>
        </p:nvSpPr>
        <p:spPr>
          <a:xfrm>
            <a:off x="3395723" y="2075664"/>
            <a:ext cx="936" cy="7188"/>
          </a:xfrm>
          <a:custGeom>
            <a:avLst/>
            <a:gdLst/>
            <a:ahLst/>
            <a:cxnLst/>
            <a:rect l="l" t="t" r="r" b="b"/>
            <a:pathLst>
              <a:path w="936" h="7188">
                <a:moveTo>
                  <a:pt x="936" y="0"/>
                </a:moveTo>
                <a:lnTo>
                  <a:pt x="760" y="2961"/>
                </a:lnTo>
                <a:lnTo>
                  <a:pt x="0" y="7188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0" name="object 51"/>
          <p:cNvSpPr/>
          <p:nvPr/>
        </p:nvSpPr>
        <p:spPr>
          <a:xfrm>
            <a:off x="3392711" y="2089908"/>
            <a:ext cx="1743" cy="6898"/>
          </a:xfrm>
          <a:custGeom>
            <a:avLst/>
            <a:gdLst/>
            <a:ahLst/>
            <a:cxnLst/>
            <a:rect l="l" t="t" r="r" b="b"/>
            <a:pathLst>
              <a:path w="1743" h="6898">
                <a:moveTo>
                  <a:pt x="1743" y="0"/>
                </a:moveTo>
                <a:lnTo>
                  <a:pt x="1228" y="2862"/>
                </a:lnTo>
                <a:lnTo>
                  <a:pt x="0" y="6898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1" name="object 52"/>
          <p:cNvSpPr/>
          <p:nvPr/>
        </p:nvSpPr>
        <p:spPr>
          <a:xfrm>
            <a:off x="3388154" y="2103555"/>
            <a:ext cx="2500" cy="6558"/>
          </a:xfrm>
          <a:custGeom>
            <a:avLst/>
            <a:gdLst/>
            <a:ahLst/>
            <a:cxnLst/>
            <a:rect l="l" t="t" r="r" b="b"/>
            <a:pathLst>
              <a:path w="2500" h="6558">
                <a:moveTo>
                  <a:pt x="2500" y="0"/>
                </a:moveTo>
                <a:lnTo>
                  <a:pt x="1665" y="2743"/>
                </a:lnTo>
                <a:lnTo>
                  <a:pt x="0" y="6558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2" name="object 53"/>
          <p:cNvSpPr/>
          <p:nvPr/>
        </p:nvSpPr>
        <p:spPr>
          <a:xfrm>
            <a:off x="3382157" y="2116506"/>
            <a:ext cx="3207" cy="6168"/>
          </a:xfrm>
          <a:custGeom>
            <a:avLst/>
            <a:gdLst/>
            <a:ahLst/>
            <a:cxnLst/>
            <a:rect l="l" t="t" r="r" b="b"/>
            <a:pathLst>
              <a:path w="3207" h="6168">
                <a:moveTo>
                  <a:pt x="3207" y="0"/>
                </a:moveTo>
                <a:lnTo>
                  <a:pt x="2070" y="2604"/>
                </a:lnTo>
                <a:lnTo>
                  <a:pt x="0" y="6168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3" name="object 54"/>
          <p:cNvSpPr/>
          <p:nvPr/>
        </p:nvSpPr>
        <p:spPr>
          <a:xfrm>
            <a:off x="3374817" y="2128662"/>
            <a:ext cx="3863" cy="5729"/>
          </a:xfrm>
          <a:custGeom>
            <a:avLst/>
            <a:gdLst/>
            <a:ahLst/>
            <a:cxnLst/>
            <a:rect l="l" t="t" r="r" b="b"/>
            <a:pathLst>
              <a:path w="3863" h="5729">
                <a:moveTo>
                  <a:pt x="3863" y="0"/>
                </a:moveTo>
                <a:lnTo>
                  <a:pt x="2443" y="2444"/>
                </a:lnTo>
                <a:lnTo>
                  <a:pt x="0" y="5729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4" name="object 55"/>
          <p:cNvSpPr/>
          <p:nvPr/>
        </p:nvSpPr>
        <p:spPr>
          <a:xfrm>
            <a:off x="3366233" y="2139922"/>
            <a:ext cx="4469" cy="5240"/>
          </a:xfrm>
          <a:custGeom>
            <a:avLst/>
            <a:gdLst/>
            <a:ahLst/>
            <a:cxnLst/>
            <a:rect l="l" t="t" r="r" b="b"/>
            <a:pathLst>
              <a:path w="4469" h="5240">
                <a:moveTo>
                  <a:pt x="4469" y="0"/>
                </a:moveTo>
                <a:lnTo>
                  <a:pt x="2785" y="2263"/>
                </a:lnTo>
                <a:lnTo>
                  <a:pt x="0" y="524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5" name="object 56"/>
          <p:cNvSpPr/>
          <p:nvPr/>
        </p:nvSpPr>
        <p:spPr>
          <a:xfrm>
            <a:off x="3356505" y="2150188"/>
            <a:ext cx="5025" cy="4702"/>
          </a:xfrm>
          <a:custGeom>
            <a:avLst/>
            <a:gdLst/>
            <a:ahLst/>
            <a:cxnLst/>
            <a:rect l="l" t="t" r="r" b="b"/>
            <a:pathLst>
              <a:path w="5025" h="4702">
                <a:moveTo>
                  <a:pt x="5025" y="0"/>
                </a:moveTo>
                <a:lnTo>
                  <a:pt x="3095" y="2061"/>
                </a:lnTo>
                <a:lnTo>
                  <a:pt x="0" y="4702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6" name="object 57"/>
          <p:cNvSpPr/>
          <p:nvPr/>
        </p:nvSpPr>
        <p:spPr>
          <a:xfrm>
            <a:off x="3345733" y="2159359"/>
            <a:ext cx="5530" cy="4114"/>
          </a:xfrm>
          <a:custGeom>
            <a:avLst/>
            <a:gdLst/>
            <a:ahLst/>
            <a:cxnLst/>
            <a:rect l="l" t="t" r="r" b="b"/>
            <a:pathLst>
              <a:path w="5530" h="4114">
                <a:moveTo>
                  <a:pt x="5530" y="0"/>
                </a:moveTo>
                <a:lnTo>
                  <a:pt x="3375" y="1838"/>
                </a:lnTo>
                <a:lnTo>
                  <a:pt x="0" y="4114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7" name="object 58"/>
          <p:cNvSpPr/>
          <p:nvPr/>
        </p:nvSpPr>
        <p:spPr>
          <a:xfrm>
            <a:off x="3334017" y="2167338"/>
            <a:ext cx="5986" cy="3477"/>
          </a:xfrm>
          <a:custGeom>
            <a:avLst/>
            <a:gdLst/>
            <a:ahLst/>
            <a:cxnLst/>
            <a:rect l="l" t="t" r="r" b="b"/>
            <a:pathLst>
              <a:path w="5986" h="3477">
                <a:moveTo>
                  <a:pt x="5986" y="0"/>
                </a:moveTo>
                <a:lnTo>
                  <a:pt x="3625" y="1592"/>
                </a:lnTo>
                <a:lnTo>
                  <a:pt x="0" y="3477"/>
                </a:lnTo>
              </a:path>
            </a:pathLst>
          </a:custGeom>
          <a:ln w="9524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8" name="object 59"/>
          <p:cNvSpPr/>
          <p:nvPr/>
        </p:nvSpPr>
        <p:spPr>
          <a:xfrm>
            <a:off x="3321455" y="2174022"/>
            <a:ext cx="6392" cy="2790"/>
          </a:xfrm>
          <a:custGeom>
            <a:avLst/>
            <a:gdLst/>
            <a:ahLst/>
            <a:cxnLst/>
            <a:rect l="l" t="t" r="r" b="b"/>
            <a:pathLst>
              <a:path w="6392" h="2790">
                <a:moveTo>
                  <a:pt x="6392" y="0"/>
                </a:moveTo>
                <a:lnTo>
                  <a:pt x="3844" y="1324"/>
                </a:lnTo>
                <a:lnTo>
                  <a:pt x="0" y="279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9" name="object 60"/>
          <p:cNvSpPr/>
          <p:nvPr/>
        </p:nvSpPr>
        <p:spPr>
          <a:xfrm>
            <a:off x="3308148" y="2179313"/>
            <a:ext cx="6748" cy="2054"/>
          </a:xfrm>
          <a:custGeom>
            <a:avLst/>
            <a:gdLst/>
            <a:ahLst/>
            <a:cxnLst/>
            <a:rect l="l" t="t" r="r" b="b"/>
            <a:pathLst>
              <a:path w="6748" h="2054">
                <a:moveTo>
                  <a:pt x="6748" y="0"/>
                </a:moveTo>
                <a:lnTo>
                  <a:pt x="4034" y="1034"/>
                </a:lnTo>
                <a:lnTo>
                  <a:pt x="0" y="2054"/>
                </a:lnTo>
              </a:path>
            </a:pathLst>
          </a:custGeom>
          <a:ln w="9524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0" name="object 61"/>
          <p:cNvSpPr/>
          <p:nvPr/>
        </p:nvSpPr>
        <p:spPr>
          <a:xfrm>
            <a:off x="3294195" y="2183113"/>
            <a:ext cx="7055" cy="1269"/>
          </a:xfrm>
          <a:custGeom>
            <a:avLst/>
            <a:gdLst/>
            <a:ahLst/>
            <a:cxnLst/>
            <a:rect l="l" t="t" r="r" b="b"/>
            <a:pathLst>
              <a:path w="7055" h="1269">
                <a:moveTo>
                  <a:pt x="7055" y="0"/>
                </a:moveTo>
                <a:lnTo>
                  <a:pt x="4196" y="722"/>
                </a:lnTo>
                <a:lnTo>
                  <a:pt x="0" y="1269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1" name="object 62"/>
          <p:cNvSpPr/>
          <p:nvPr/>
        </p:nvSpPr>
        <p:spPr>
          <a:xfrm>
            <a:off x="3280448" y="2185318"/>
            <a:ext cx="6559" cy="389"/>
          </a:xfrm>
          <a:custGeom>
            <a:avLst/>
            <a:gdLst/>
            <a:ahLst/>
            <a:cxnLst/>
            <a:rect l="l" t="t" r="r" b="b"/>
            <a:pathLst>
              <a:path w="6559" h="389">
                <a:moveTo>
                  <a:pt x="6559" y="0"/>
                </a:moveTo>
                <a:lnTo>
                  <a:pt x="3575" y="388"/>
                </a:lnTo>
                <a:lnTo>
                  <a:pt x="0" y="389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2" name="object 63"/>
          <p:cNvSpPr/>
          <p:nvPr/>
        </p:nvSpPr>
        <p:spPr>
          <a:xfrm>
            <a:off x="1813283" y="1453222"/>
            <a:ext cx="1584070" cy="7327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3" name="object 64"/>
          <p:cNvSpPr/>
          <p:nvPr/>
        </p:nvSpPr>
        <p:spPr>
          <a:xfrm>
            <a:off x="1813283" y="1453222"/>
            <a:ext cx="1584070" cy="732789"/>
          </a:xfrm>
          <a:custGeom>
            <a:avLst/>
            <a:gdLst/>
            <a:ahLst/>
            <a:cxnLst/>
            <a:rect l="l" t="t" r="r" b="b"/>
            <a:pathLst>
              <a:path w="1584071" h="732789">
                <a:moveTo>
                  <a:pt x="0" y="122173"/>
                </a:moveTo>
                <a:lnTo>
                  <a:pt x="7525" y="79844"/>
                </a:lnTo>
                <a:lnTo>
                  <a:pt x="28308" y="43933"/>
                </a:lnTo>
                <a:lnTo>
                  <a:pt x="59655" y="17148"/>
                </a:lnTo>
                <a:lnTo>
                  <a:pt x="98875" y="2198"/>
                </a:lnTo>
                <a:lnTo>
                  <a:pt x="1462023" y="0"/>
                </a:lnTo>
                <a:lnTo>
                  <a:pt x="1476677" y="871"/>
                </a:lnTo>
                <a:lnTo>
                  <a:pt x="1517143" y="13139"/>
                </a:lnTo>
                <a:lnTo>
                  <a:pt x="1550274" y="37783"/>
                </a:lnTo>
                <a:lnTo>
                  <a:pt x="1573376" y="72092"/>
                </a:lnTo>
                <a:lnTo>
                  <a:pt x="1583758" y="113358"/>
                </a:lnTo>
                <a:lnTo>
                  <a:pt x="1584070" y="610742"/>
                </a:lnTo>
                <a:lnTo>
                  <a:pt x="1583200" y="625404"/>
                </a:lnTo>
                <a:lnTo>
                  <a:pt x="1570944" y="665888"/>
                </a:lnTo>
                <a:lnTo>
                  <a:pt x="1546317" y="699027"/>
                </a:lnTo>
                <a:lnTo>
                  <a:pt x="1512017" y="722125"/>
                </a:lnTo>
                <a:lnTo>
                  <a:pt x="1470739" y="732484"/>
                </a:lnTo>
                <a:lnTo>
                  <a:pt x="122046" y="732789"/>
                </a:lnTo>
                <a:lnTo>
                  <a:pt x="107385" y="731919"/>
                </a:lnTo>
                <a:lnTo>
                  <a:pt x="66901" y="719663"/>
                </a:lnTo>
                <a:lnTo>
                  <a:pt x="33762" y="695036"/>
                </a:lnTo>
                <a:lnTo>
                  <a:pt x="10664" y="660736"/>
                </a:lnTo>
                <a:lnTo>
                  <a:pt x="305" y="619458"/>
                </a:lnTo>
                <a:lnTo>
                  <a:pt x="0" y="122173"/>
                </a:lnTo>
                <a:close/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4" name="object 65"/>
          <p:cNvSpPr/>
          <p:nvPr/>
        </p:nvSpPr>
        <p:spPr>
          <a:xfrm>
            <a:off x="5820641" y="1440715"/>
            <a:ext cx="1584197" cy="732277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5" name="object 66"/>
          <p:cNvSpPr/>
          <p:nvPr/>
        </p:nvSpPr>
        <p:spPr>
          <a:xfrm>
            <a:off x="5820641" y="1557210"/>
            <a:ext cx="317" cy="5358"/>
          </a:xfrm>
          <a:custGeom>
            <a:avLst/>
            <a:gdLst/>
            <a:ahLst/>
            <a:cxnLst/>
            <a:rect l="l" t="t" r="r" b="b"/>
            <a:pathLst>
              <a:path w="317" h="5358">
                <a:moveTo>
                  <a:pt x="0" y="5358"/>
                </a:moveTo>
                <a:lnTo>
                  <a:pt x="317" y="0"/>
                </a:lnTo>
              </a:path>
            </a:pathLst>
          </a:custGeom>
          <a:ln w="9524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6" name="object 67"/>
          <p:cNvSpPr/>
          <p:nvPr/>
        </p:nvSpPr>
        <p:spPr>
          <a:xfrm>
            <a:off x="5821340" y="1543597"/>
            <a:ext cx="946" cy="7181"/>
          </a:xfrm>
          <a:custGeom>
            <a:avLst/>
            <a:gdLst/>
            <a:ahLst/>
            <a:cxnLst/>
            <a:rect l="l" t="t" r="r" b="b"/>
            <a:pathLst>
              <a:path w="946" h="7181">
                <a:moveTo>
                  <a:pt x="0" y="7181"/>
                </a:moveTo>
                <a:lnTo>
                  <a:pt x="169" y="4324"/>
                </a:lnTo>
                <a:lnTo>
                  <a:pt x="946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7" name="object 68"/>
          <p:cNvSpPr/>
          <p:nvPr/>
        </p:nvSpPr>
        <p:spPr>
          <a:xfrm>
            <a:off x="5823554" y="1529654"/>
            <a:ext cx="1751" cy="6892"/>
          </a:xfrm>
          <a:custGeom>
            <a:avLst/>
            <a:gdLst/>
            <a:ahLst/>
            <a:cxnLst/>
            <a:rect l="l" t="t" r="r" b="b"/>
            <a:pathLst>
              <a:path w="1751" h="6892">
                <a:moveTo>
                  <a:pt x="0" y="6892"/>
                </a:moveTo>
                <a:lnTo>
                  <a:pt x="496" y="4130"/>
                </a:lnTo>
                <a:lnTo>
                  <a:pt x="1751" y="0"/>
                </a:lnTo>
              </a:path>
            </a:pathLst>
          </a:custGeom>
          <a:ln w="9524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8" name="object 69"/>
          <p:cNvSpPr/>
          <p:nvPr/>
        </p:nvSpPr>
        <p:spPr>
          <a:xfrm>
            <a:off x="5827356" y="1516355"/>
            <a:ext cx="2507" cy="6553"/>
          </a:xfrm>
          <a:custGeom>
            <a:avLst/>
            <a:gdLst/>
            <a:ahLst/>
            <a:cxnLst/>
            <a:rect l="l" t="t" r="r" b="b"/>
            <a:pathLst>
              <a:path w="2507" h="6553">
                <a:moveTo>
                  <a:pt x="0" y="6553"/>
                </a:moveTo>
                <a:lnTo>
                  <a:pt x="805" y="3905"/>
                </a:lnTo>
                <a:lnTo>
                  <a:pt x="2507" y="0"/>
                </a:lnTo>
              </a:path>
            </a:pathLst>
          </a:custGeom>
          <a:ln w="9524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9" name="object 70"/>
          <p:cNvSpPr/>
          <p:nvPr/>
        </p:nvSpPr>
        <p:spPr>
          <a:xfrm>
            <a:off x="5832648" y="1503798"/>
            <a:ext cx="3212" cy="6165"/>
          </a:xfrm>
          <a:custGeom>
            <a:avLst/>
            <a:gdLst/>
            <a:ahLst/>
            <a:cxnLst/>
            <a:rect l="l" t="t" r="r" b="b"/>
            <a:pathLst>
              <a:path w="3212" h="6165">
                <a:moveTo>
                  <a:pt x="0" y="6165"/>
                </a:moveTo>
                <a:lnTo>
                  <a:pt x="1095" y="3650"/>
                </a:lnTo>
                <a:lnTo>
                  <a:pt x="3212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0" name="object 71"/>
          <p:cNvSpPr/>
          <p:nvPr/>
        </p:nvSpPr>
        <p:spPr>
          <a:xfrm>
            <a:off x="5839333" y="1492083"/>
            <a:ext cx="3867" cy="5726"/>
          </a:xfrm>
          <a:custGeom>
            <a:avLst/>
            <a:gdLst/>
            <a:ahLst/>
            <a:cxnLst/>
            <a:rect l="l" t="t" r="r" b="b"/>
            <a:pathLst>
              <a:path w="3867" h="5726">
                <a:moveTo>
                  <a:pt x="0" y="5726"/>
                </a:moveTo>
                <a:lnTo>
                  <a:pt x="1368" y="3365"/>
                </a:lnTo>
                <a:lnTo>
                  <a:pt x="3867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1" name="object 72"/>
          <p:cNvSpPr/>
          <p:nvPr/>
        </p:nvSpPr>
        <p:spPr>
          <a:xfrm>
            <a:off x="5847309" y="1481310"/>
            <a:ext cx="4472" cy="5238"/>
          </a:xfrm>
          <a:custGeom>
            <a:avLst/>
            <a:gdLst/>
            <a:ahLst/>
            <a:cxnLst/>
            <a:rect l="l" t="t" r="r" b="b"/>
            <a:pathLst>
              <a:path w="4472" h="5238">
                <a:moveTo>
                  <a:pt x="0" y="5238"/>
                </a:moveTo>
                <a:lnTo>
                  <a:pt x="1623" y="3050"/>
                </a:lnTo>
                <a:lnTo>
                  <a:pt x="4472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2" name="object 73"/>
          <p:cNvSpPr/>
          <p:nvPr/>
        </p:nvSpPr>
        <p:spPr>
          <a:xfrm>
            <a:off x="5856479" y="1471579"/>
            <a:ext cx="5027" cy="4700"/>
          </a:xfrm>
          <a:custGeom>
            <a:avLst/>
            <a:gdLst/>
            <a:ahLst/>
            <a:cxnLst/>
            <a:rect l="l" t="t" r="r" b="b"/>
            <a:pathLst>
              <a:path w="5027" h="4700">
                <a:moveTo>
                  <a:pt x="0" y="4700"/>
                </a:moveTo>
                <a:lnTo>
                  <a:pt x="1860" y="2707"/>
                </a:lnTo>
                <a:lnTo>
                  <a:pt x="5027" y="0"/>
                </a:lnTo>
              </a:path>
            </a:pathLst>
          </a:custGeom>
          <a:ln w="9524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3" name="object 74"/>
          <p:cNvSpPr/>
          <p:nvPr/>
        </p:nvSpPr>
        <p:spPr>
          <a:xfrm>
            <a:off x="5866741" y="1462990"/>
            <a:ext cx="5532" cy="4113"/>
          </a:xfrm>
          <a:custGeom>
            <a:avLst/>
            <a:gdLst/>
            <a:ahLst/>
            <a:cxnLst/>
            <a:rect l="l" t="t" r="r" b="b"/>
            <a:pathLst>
              <a:path w="5532" h="4113">
                <a:moveTo>
                  <a:pt x="0" y="4113"/>
                </a:moveTo>
                <a:lnTo>
                  <a:pt x="2079" y="2335"/>
                </a:lnTo>
                <a:lnTo>
                  <a:pt x="5532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4" name="object 75"/>
          <p:cNvSpPr/>
          <p:nvPr/>
        </p:nvSpPr>
        <p:spPr>
          <a:xfrm>
            <a:off x="5877999" y="1455641"/>
            <a:ext cx="5988" cy="3476"/>
          </a:xfrm>
          <a:custGeom>
            <a:avLst/>
            <a:gdLst/>
            <a:ahLst/>
            <a:cxnLst/>
            <a:rect l="l" t="t" r="r" b="b"/>
            <a:pathLst>
              <a:path w="5988" h="3476">
                <a:moveTo>
                  <a:pt x="0" y="3476"/>
                </a:moveTo>
                <a:lnTo>
                  <a:pt x="2278" y="1935"/>
                </a:lnTo>
                <a:lnTo>
                  <a:pt x="5988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5" name="object 76"/>
          <p:cNvSpPr/>
          <p:nvPr/>
        </p:nvSpPr>
        <p:spPr>
          <a:xfrm>
            <a:off x="5890153" y="1449634"/>
            <a:ext cx="6394" cy="2790"/>
          </a:xfrm>
          <a:custGeom>
            <a:avLst/>
            <a:gdLst/>
            <a:ahLst/>
            <a:cxnLst/>
            <a:rect l="l" t="t" r="r" b="b"/>
            <a:pathLst>
              <a:path w="6394" h="2790">
                <a:moveTo>
                  <a:pt x="0" y="2790"/>
                </a:moveTo>
                <a:lnTo>
                  <a:pt x="2459" y="1507"/>
                </a:lnTo>
                <a:lnTo>
                  <a:pt x="6394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6" name="object 77"/>
          <p:cNvSpPr/>
          <p:nvPr/>
        </p:nvSpPr>
        <p:spPr>
          <a:xfrm>
            <a:off x="5903104" y="1445068"/>
            <a:ext cx="6750" cy="2054"/>
          </a:xfrm>
          <a:custGeom>
            <a:avLst/>
            <a:gdLst/>
            <a:ahLst/>
            <a:cxnLst/>
            <a:rect l="l" t="t" r="r" b="b"/>
            <a:pathLst>
              <a:path w="6750" h="2054">
                <a:moveTo>
                  <a:pt x="0" y="2054"/>
                </a:moveTo>
                <a:lnTo>
                  <a:pt x="2619" y="1050"/>
                </a:lnTo>
                <a:lnTo>
                  <a:pt x="6750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7" name="object 78"/>
          <p:cNvSpPr/>
          <p:nvPr/>
        </p:nvSpPr>
        <p:spPr>
          <a:xfrm>
            <a:off x="5916754" y="1442045"/>
            <a:ext cx="7058" cy="1269"/>
          </a:xfrm>
          <a:custGeom>
            <a:avLst/>
            <a:gdLst/>
            <a:ahLst/>
            <a:cxnLst/>
            <a:rect l="l" t="t" r="r" b="b"/>
            <a:pathLst>
              <a:path w="7058" h="1269">
                <a:moveTo>
                  <a:pt x="0" y="1269"/>
                </a:moveTo>
                <a:lnTo>
                  <a:pt x="2760" y="566"/>
                </a:lnTo>
                <a:lnTo>
                  <a:pt x="7058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8" name="object 79"/>
          <p:cNvSpPr/>
          <p:nvPr/>
        </p:nvSpPr>
        <p:spPr>
          <a:xfrm>
            <a:off x="5931004" y="1440714"/>
            <a:ext cx="6418" cy="380"/>
          </a:xfrm>
          <a:custGeom>
            <a:avLst/>
            <a:gdLst/>
            <a:ahLst/>
            <a:cxnLst/>
            <a:rect l="l" t="t" r="r" b="b"/>
            <a:pathLst>
              <a:path w="6418" h="380">
                <a:moveTo>
                  <a:pt x="0" y="380"/>
                </a:moveTo>
                <a:lnTo>
                  <a:pt x="2881" y="0"/>
                </a:lnTo>
                <a:lnTo>
                  <a:pt x="6418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9" name="object 80"/>
          <p:cNvSpPr/>
          <p:nvPr/>
        </p:nvSpPr>
        <p:spPr>
          <a:xfrm>
            <a:off x="5937423" y="2173151"/>
            <a:ext cx="672621" cy="0"/>
          </a:xfrm>
          <a:custGeom>
            <a:avLst/>
            <a:gdLst/>
            <a:ahLst/>
            <a:cxnLst/>
            <a:rect l="l" t="t" r="r" b="b"/>
            <a:pathLst>
              <a:path w="672621">
                <a:moveTo>
                  <a:pt x="0" y="0"/>
                </a:moveTo>
                <a:lnTo>
                  <a:pt x="672621" y="0"/>
                </a:lnTo>
              </a:path>
            </a:pathLst>
          </a:custGeom>
          <a:ln w="317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0" name="object 81"/>
          <p:cNvSpPr/>
          <p:nvPr/>
        </p:nvSpPr>
        <p:spPr>
          <a:xfrm>
            <a:off x="5923813" y="2171662"/>
            <a:ext cx="7191" cy="948"/>
          </a:xfrm>
          <a:custGeom>
            <a:avLst/>
            <a:gdLst/>
            <a:ahLst/>
            <a:cxnLst/>
            <a:rect l="l" t="t" r="r" b="b"/>
            <a:pathLst>
              <a:path w="7191" h="948">
                <a:moveTo>
                  <a:pt x="7191" y="948"/>
                </a:moveTo>
                <a:lnTo>
                  <a:pt x="4329" y="778"/>
                </a:lnTo>
                <a:lnTo>
                  <a:pt x="0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1" name="object 82"/>
          <p:cNvSpPr/>
          <p:nvPr/>
        </p:nvSpPr>
        <p:spPr>
          <a:xfrm>
            <a:off x="5909856" y="2168639"/>
            <a:ext cx="6899" cy="1755"/>
          </a:xfrm>
          <a:custGeom>
            <a:avLst/>
            <a:gdLst/>
            <a:ahLst/>
            <a:cxnLst/>
            <a:rect l="l" t="t" r="r" b="b"/>
            <a:pathLst>
              <a:path w="6899" h="1755">
                <a:moveTo>
                  <a:pt x="6899" y="1755"/>
                </a:moveTo>
                <a:lnTo>
                  <a:pt x="4134" y="1258"/>
                </a:lnTo>
                <a:lnTo>
                  <a:pt x="0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2" name="object 83"/>
          <p:cNvSpPr/>
          <p:nvPr/>
        </p:nvSpPr>
        <p:spPr>
          <a:xfrm>
            <a:off x="5896548" y="2164073"/>
            <a:ext cx="6557" cy="2511"/>
          </a:xfrm>
          <a:custGeom>
            <a:avLst/>
            <a:gdLst/>
            <a:ahLst/>
            <a:cxnLst/>
            <a:rect l="l" t="t" r="r" b="b"/>
            <a:pathLst>
              <a:path w="6557" h="2511">
                <a:moveTo>
                  <a:pt x="6557" y="2511"/>
                </a:moveTo>
                <a:lnTo>
                  <a:pt x="3907" y="1705"/>
                </a:lnTo>
                <a:lnTo>
                  <a:pt x="0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3" name="object 84"/>
          <p:cNvSpPr/>
          <p:nvPr/>
        </p:nvSpPr>
        <p:spPr>
          <a:xfrm>
            <a:off x="5883987" y="2158066"/>
            <a:ext cx="6166" cy="3217"/>
          </a:xfrm>
          <a:custGeom>
            <a:avLst/>
            <a:gdLst/>
            <a:ahLst/>
            <a:cxnLst/>
            <a:rect l="l" t="t" r="r" b="b"/>
            <a:pathLst>
              <a:path w="6166" h="3217">
                <a:moveTo>
                  <a:pt x="6166" y="3217"/>
                </a:moveTo>
                <a:lnTo>
                  <a:pt x="3651" y="2119"/>
                </a:lnTo>
                <a:lnTo>
                  <a:pt x="0" y="0"/>
                </a:lnTo>
              </a:path>
            </a:pathLst>
          </a:custGeom>
          <a:ln w="9524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4" name="object 85"/>
          <p:cNvSpPr/>
          <p:nvPr/>
        </p:nvSpPr>
        <p:spPr>
          <a:xfrm>
            <a:off x="5872274" y="2150716"/>
            <a:ext cx="5725" cy="3872"/>
          </a:xfrm>
          <a:custGeom>
            <a:avLst/>
            <a:gdLst/>
            <a:ahLst/>
            <a:cxnLst/>
            <a:rect l="l" t="t" r="r" b="b"/>
            <a:pathLst>
              <a:path w="5725" h="3872">
                <a:moveTo>
                  <a:pt x="5725" y="3872"/>
                </a:moveTo>
                <a:lnTo>
                  <a:pt x="3365" y="2501"/>
                </a:lnTo>
                <a:lnTo>
                  <a:pt x="0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5" name="object 86"/>
          <p:cNvSpPr/>
          <p:nvPr/>
        </p:nvSpPr>
        <p:spPr>
          <a:xfrm>
            <a:off x="5861506" y="2142127"/>
            <a:ext cx="5235" cy="4476"/>
          </a:xfrm>
          <a:custGeom>
            <a:avLst/>
            <a:gdLst/>
            <a:ahLst/>
            <a:cxnLst/>
            <a:rect l="l" t="t" r="r" b="b"/>
            <a:pathLst>
              <a:path w="5235" h="4476">
                <a:moveTo>
                  <a:pt x="5235" y="4476"/>
                </a:moveTo>
                <a:lnTo>
                  <a:pt x="3049" y="2851"/>
                </a:lnTo>
                <a:lnTo>
                  <a:pt x="0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6" name="object 87"/>
          <p:cNvSpPr/>
          <p:nvPr/>
        </p:nvSpPr>
        <p:spPr>
          <a:xfrm>
            <a:off x="5851781" y="2132396"/>
            <a:ext cx="4696" cy="5030"/>
          </a:xfrm>
          <a:custGeom>
            <a:avLst/>
            <a:gdLst/>
            <a:ahLst/>
            <a:cxnLst/>
            <a:rect l="l" t="t" r="r" b="b"/>
            <a:pathLst>
              <a:path w="4696" h="5030">
                <a:moveTo>
                  <a:pt x="4696" y="5030"/>
                </a:moveTo>
                <a:lnTo>
                  <a:pt x="2705" y="3168"/>
                </a:lnTo>
                <a:lnTo>
                  <a:pt x="0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7" name="object 88"/>
          <p:cNvSpPr/>
          <p:nvPr/>
        </p:nvSpPr>
        <p:spPr>
          <a:xfrm>
            <a:off x="5843200" y="2121623"/>
            <a:ext cx="4108" cy="5534"/>
          </a:xfrm>
          <a:custGeom>
            <a:avLst/>
            <a:gdLst/>
            <a:ahLst/>
            <a:cxnLst/>
            <a:rect l="l" t="t" r="r" b="b"/>
            <a:pathLst>
              <a:path w="4108" h="5534">
                <a:moveTo>
                  <a:pt x="4108" y="5534"/>
                </a:moveTo>
                <a:lnTo>
                  <a:pt x="2333" y="3454"/>
                </a:lnTo>
                <a:lnTo>
                  <a:pt x="0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8" name="object 89"/>
          <p:cNvSpPr/>
          <p:nvPr/>
        </p:nvSpPr>
        <p:spPr>
          <a:xfrm>
            <a:off x="5835861" y="2109909"/>
            <a:ext cx="3471" cy="5988"/>
          </a:xfrm>
          <a:custGeom>
            <a:avLst/>
            <a:gdLst/>
            <a:ahLst/>
            <a:cxnLst/>
            <a:rect l="l" t="t" r="r" b="b"/>
            <a:pathLst>
              <a:path w="3471" h="5988">
                <a:moveTo>
                  <a:pt x="3471" y="5988"/>
                </a:moveTo>
                <a:lnTo>
                  <a:pt x="1932" y="3709"/>
                </a:lnTo>
                <a:lnTo>
                  <a:pt x="0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9" name="object 90"/>
          <p:cNvSpPr/>
          <p:nvPr/>
        </p:nvSpPr>
        <p:spPr>
          <a:xfrm>
            <a:off x="5829863" y="2097353"/>
            <a:ext cx="2785" cy="6391"/>
          </a:xfrm>
          <a:custGeom>
            <a:avLst/>
            <a:gdLst/>
            <a:ahLst/>
            <a:cxnLst/>
            <a:rect l="l" t="t" r="r" b="b"/>
            <a:pathLst>
              <a:path w="2785" h="6391">
                <a:moveTo>
                  <a:pt x="2785" y="6391"/>
                </a:moveTo>
                <a:lnTo>
                  <a:pt x="1504" y="3933"/>
                </a:lnTo>
                <a:lnTo>
                  <a:pt x="0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0" name="object 91"/>
          <p:cNvSpPr/>
          <p:nvPr/>
        </p:nvSpPr>
        <p:spPr>
          <a:xfrm>
            <a:off x="5825305" y="2084053"/>
            <a:ext cx="2050" cy="6745"/>
          </a:xfrm>
          <a:custGeom>
            <a:avLst/>
            <a:gdLst/>
            <a:ahLst/>
            <a:cxnLst/>
            <a:rect l="l" t="t" r="r" b="b"/>
            <a:pathLst>
              <a:path w="2050" h="6745">
                <a:moveTo>
                  <a:pt x="2050" y="6745"/>
                </a:moveTo>
                <a:lnTo>
                  <a:pt x="1049" y="4127"/>
                </a:lnTo>
                <a:lnTo>
                  <a:pt x="0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1" name="object 92"/>
          <p:cNvSpPr/>
          <p:nvPr/>
        </p:nvSpPr>
        <p:spPr>
          <a:xfrm>
            <a:off x="5822286" y="2070111"/>
            <a:ext cx="1266" cy="7049"/>
          </a:xfrm>
          <a:custGeom>
            <a:avLst/>
            <a:gdLst/>
            <a:ahLst/>
            <a:cxnLst/>
            <a:rect l="l" t="t" r="r" b="b"/>
            <a:pathLst>
              <a:path w="1266" h="7049">
                <a:moveTo>
                  <a:pt x="1266" y="7049"/>
                </a:moveTo>
                <a:lnTo>
                  <a:pt x="565" y="4291"/>
                </a:lnTo>
                <a:lnTo>
                  <a:pt x="0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2" name="object 93"/>
          <p:cNvSpPr/>
          <p:nvPr/>
        </p:nvSpPr>
        <p:spPr>
          <a:xfrm>
            <a:off x="5820959" y="2056496"/>
            <a:ext cx="381" cy="6432"/>
          </a:xfrm>
          <a:custGeom>
            <a:avLst/>
            <a:gdLst/>
            <a:ahLst/>
            <a:cxnLst/>
            <a:rect l="l" t="t" r="r" b="b"/>
            <a:pathLst>
              <a:path w="381" h="6432">
                <a:moveTo>
                  <a:pt x="381" y="6432"/>
                </a:moveTo>
                <a:lnTo>
                  <a:pt x="2" y="3555"/>
                </a:lnTo>
                <a:lnTo>
                  <a:pt x="0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3" name="object 94"/>
          <p:cNvSpPr/>
          <p:nvPr/>
        </p:nvSpPr>
        <p:spPr>
          <a:xfrm>
            <a:off x="5820641" y="1562569"/>
            <a:ext cx="157" cy="244284"/>
          </a:xfrm>
          <a:custGeom>
            <a:avLst/>
            <a:gdLst/>
            <a:ahLst/>
            <a:cxnLst/>
            <a:rect l="l" t="t" r="r" b="b"/>
            <a:pathLst>
              <a:path w="157" h="244284">
                <a:moveTo>
                  <a:pt x="157" y="244284"/>
                </a:moveTo>
                <a:lnTo>
                  <a:pt x="0" y="0"/>
                </a:lnTo>
              </a:path>
            </a:pathLst>
          </a:custGeom>
          <a:ln w="9524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4" name="object 95"/>
          <p:cNvSpPr/>
          <p:nvPr/>
        </p:nvSpPr>
        <p:spPr>
          <a:xfrm>
            <a:off x="6615431" y="1440554"/>
            <a:ext cx="672616" cy="0"/>
          </a:xfrm>
          <a:custGeom>
            <a:avLst/>
            <a:gdLst/>
            <a:ahLst/>
            <a:cxnLst/>
            <a:rect l="l" t="t" r="r" b="b"/>
            <a:pathLst>
              <a:path w="672616">
                <a:moveTo>
                  <a:pt x="2695" y="0"/>
                </a:moveTo>
                <a:lnTo>
                  <a:pt x="675312" y="0"/>
                </a:lnTo>
              </a:path>
            </a:pathLst>
          </a:custGeom>
          <a:ln w="317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5" name="object 96"/>
          <p:cNvSpPr/>
          <p:nvPr/>
        </p:nvSpPr>
        <p:spPr>
          <a:xfrm>
            <a:off x="7294457" y="1441095"/>
            <a:ext cx="7181" cy="948"/>
          </a:xfrm>
          <a:custGeom>
            <a:avLst/>
            <a:gdLst/>
            <a:ahLst/>
            <a:cxnLst/>
            <a:rect l="l" t="t" r="r" b="b"/>
            <a:pathLst>
              <a:path w="7181" h="948">
                <a:moveTo>
                  <a:pt x="0" y="0"/>
                </a:moveTo>
                <a:lnTo>
                  <a:pt x="2856" y="169"/>
                </a:lnTo>
                <a:lnTo>
                  <a:pt x="7181" y="948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6" name="object 97"/>
          <p:cNvSpPr/>
          <p:nvPr/>
        </p:nvSpPr>
        <p:spPr>
          <a:xfrm>
            <a:off x="7308687" y="1443314"/>
            <a:ext cx="6892" cy="1755"/>
          </a:xfrm>
          <a:custGeom>
            <a:avLst/>
            <a:gdLst/>
            <a:ahLst/>
            <a:cxnLst/>
            <a:rect l="l" t="t" r="r" b="b"/>
            <a:pathLst>
              <a:path w="6892" h="1755">
                <a:moveTo>
                  <a:pt x="0" y="0"/>
                </a:moveTo>
                <a:lnTo>
                  <a:pt x="2761" y="497"/>
                </a:lnTo>
                <a:lnTo>
                  <a:pt x="6892" y="1755"/>
                </a:lnTo>
              </a:path>
            </a:pathLst>
          </a:custGeom>
          <a:ln w="9524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7" name="object 98"/>
          <p:cNvSpPr/>
          <p:nvPr/>
        </p:nvSpPr>
        <p:spPr>
          <a:xfrm>
            <a:off x="7322327" y="1447123"/>
            <a:ext cx="6553" cy="2511"/>
          </a:xfrm>
          <a:custGeom>
            <a:avLst/>
            <a:gdLst/>
            <a:ahLst/>
            <a:cxnLst/>
            <a:rect l="l" t="t" r="r" b="b"/>
            <a:pathLst>
              <a:path w="6553" h="2511">
                <a:moveTo>
                  <a:pt x="0" y="0"/>
                </a:moveTo>
                <a:lnTo>
                  <a:pt x="2647" y="806"/>
                </a:lnTo>
                <a:lnTo>
                  <a:pt x="6553" y="2511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8" name="object 99"/>
          <p:cNvSpPr/>
          <p:nvPr/>
        </p:nvSpPr>
        <p:spPr>
          <a:xfrm>
            <a:off x="7335272" y="1452425"/>
            <a:ext cx="6165" cy="3217"/>
          </a:xfrm>
          <a:custGeom>
            <a:avLst/>
            <a:gdLst/>
            <a:ahLst/>
            <a:cxnLst/>
            <a:rect l="l" t="t" r="r" b="b"/>
            <a:pathLst>
              <a:path w="6165" h="3217">
                <a:moveTo>
                  <a:pt x="0" y="0"/>
                </a:moveTo>
                <a:lnTo>
                  <a:pt x="2514" y="1097"/>
                </a:lnTo>
                <a:lnTo>
                  <a:pt x="6165" y="3217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9" name="object 100"/>
          <p:cNvSpPr/>
          <p:nvPr/>
        </p:nvSpPr>
        <p:spPr>
          <a:xfrm>
            <a:off x="7347424" y="1459117"/>
            <a:ext cx="5726" cy="3872"/>
          </a:xfrm>
          <a:custGeom>
            <a:avLst/>
            <a:gdLst/>
            <a:ahLst/>
            <a:cxnLst/>
            <a:rect l="l" t="t" r="r" b="b"/>
            <a:pathLst>
              <a:path w="5726" h="3872">
                <a:moveTo>
                  <a:pt x="0" y="0"/>
                </a:moveTo>
                <a:lnTo>
                  <a:pt x="2360" y="1370"/>
                </a:lnTo>
                <a:lnTo>
                  <a:pt x="5726" y="3872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0" name="object 101"/>
          <p:cNvSpPr/>
          <p:nvPr/>
        </p:nvSpPr>
        <p:spPr>
          <a:xfrm>
            <a:off x="7358685" y="1467102"/>
            <a:ext cx="5238" cy="4476"/>
          </a:xfrm>
          <a:custGeom>
            <a:avLst/>
            <a:gdLst/>
            <a:ahLst/>
            <a:cxnLst/>
            <a:rect l="l" t="t" r="r" b="b"/>
            <a:pathLst>
              <a:path w="5238" h="4476">
                <a:moveTo>
                  <a:pt x="0" y="0"/>
                </a:moveTo>
                <a:lnTo>
                  <a:pt x="2187" y="1625"/>
                </a:lnTo>
                <a:lnTo>
                  <a:pt x="5238" y="4476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1" name="object 102"/>
          <p:cNvSpPr/>
          <p:nvPr/>
        </p:nvSpPr>
        <p:spPr>
          <a:xfrm>
            <a:off x="7368954" y="1476279"/>
            <a:ext cx="4700" cy="5030"/>
          </a:xfrm>
          <a:custGeom>
            <a:avLst/>
            <a:gdLst/>
            <a:ahLst/>
            <a:cxnLst/>
            <a:rect l="l" t="t" r="r" b="b"/>
            <a:pathLst>
              <a:path w="4700" h="5030">
                <a:moveTo>
                  <a:pt x="0" y="0"/>
                </a:moveTo>
                <a:lnTo>
                  <a:pt x="1992" y="1861"/>
                </a:lnTo>
                <a:lnTo>
                  <a:pt x="4700" y="503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2" name="object 103"/>
          <p:cNvSpPr/>
          <p:nvPr/>
        </p:nvSpPr>
        <p:spPr>
          <a:xfrm>
            <a:off x="7378132" y="1486548"/>
            <a:ext cx="4113" cy="5534"/>
          </a:xfrm>
          <a:custGeom>
            <a:avLst/>
            <a:gdLst/>
            <a:ahLst/>
            <a:cxnLst/>
            <a:rect l="l" t="t" r="r" b="b"/>
            <a:pathLst>
              <a:path w="4113" h="5534">
                <a:moveTo>
                  <a:pt x="0" y="0"/>
                </a:moveTo>
                <a:lnTo>
                  <a:pt x="1777" y="2079"/>
                </a:lnTo>
                <a:lnTo>
                  <a:pt x="4113" y="5534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3" name="object 104"/>
          <p:cNvSpPr/>
          <p:nvPr/>
        </p:nvSpPr>
        <p:spPr>
          <a:xfrm>
            <a:off x="7386115" y="1497809"/>
            <a:ext cx="3476" cy="5988"/>
          </a:xfrm>
          <a:custGeom>
            <a:avLst/>
            <a:gdLst/>
            <a:ahLst/>
            <a:cxnLst/>
            <a:rect l="l" t="t" r="r" b="b"/>
            <a:pathLst>
              <a:path w="3476" h="5988">
                <a:moveTo>
                  <a:pt x="0" y="0"/>
                </a:moveTo>
                <a:lnTo>
                  <a:pt x="1540" y="2278"/>
                </a:lnTo>
                <a:lnTo>
                  <a:pt x="3476" y="5988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4" name="object 105"/>
          <p:cNvSpPr/>
          <p:nvPr/>
        </p:nvSpPr>
        <p:spPr>
          <a:xfrm>
            <a:off x="7392809" y="1509963"/>
            <a:ext cx="2790" cy="6391"/>
          </a:xfrm>
          <a:custGeom>
            <a:avLst/>
            <a:gdLst/>
            <a:ahLst/>
            <a:cxnLst/>
            <a:rect l="l" t="t" r="r" b="b"/>
            <a:pathLst>
              <a:path w="2790" h="6391">
                <a:moveTo>
                  <a:pt x="0" y="0"/>
                </a:moveTo>
                <a:lnTo>
                  <a:pt x="1282" y="2458"/>
                </a:lnTo>
                <a:lnTo>
                  <a:pt x="2790" y="6391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5" name="object 106"/>
          <p:cNvSpPr/>
          <p:nvPr/>
        </p:nvSpPr>
        <p:spPr>
          <a:xfrm>
            <a:off x="7398111" y="1522909"/>
            <a:ext cx="2054" cy="6745"/>
          </a:xfrm>
          <a:custGeom>
            <a:avLst/>
            <a:gdLst/>
            <a:ahLst/>
            <a:cxnLst/>
            <a:rect l="l" t="t" r="r" b="b"/>
            <a:pathLst>
              <a:path w="2054" h="6745">
                <a:moveTo>
                  <a:pt x="0" y="0"/>
                </a:moveTo>
                <a:lnTo>
                  <a:pt x="1003" y="2618"/>
                </a:lnTo>
                <a:lnTo>
                  <a:pt x="2054" y="6745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6" name="object 107"/>
          <p:cNvSpPr/>
          <p:nvPr/>
        </p:nvSpPr>
        <p:spPr>
          <a:xfrm>
            <a:off x="7401922" y="1536547"/>
            <a:ext cx="1269" cy="7049"/>
          </a:xfrm>
          <a:custGeom>
            <a:avLst/>
            <a:gdLst/>
            <a:ahLst/>
            <a:cxnLst/>
            <a:rect l="l" t="t" r="r" b="b"/>
            <a:pathLst>
              <a:path w="1269" h="7049">
                <a:moveTo>
                  <a:pt x="0" y="0"/>
                </a:moveTo>
                <a:lnTo>
                  <a:pt x="702" y="2758"/>
                </a:lnTo>
                <a:lnTo>
                  <a:pt x="1269" y="7049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7" name="object 108"/>
          <p:cNvSpPr/>
          <p:nvPr/>
        </p:nvSpPr>
        <p:spPr>
          <a:xfrm>
            <a:off x="7404138" y="1550777"/>
            <a:ext cx="382" cy="6432"/>
          </a:xfrm>
          <a:custGeom>
            <a:avLst/>
            <a:gdLst/>
            <a:ahLst/>
            <a:cxnLst/>
            <a:rect l="l" t="t" r="r" b="b"/>
            <a:pathLst>
              <a:path w="382" h="6432">
                <a:moveTo>
                  <a:pt x="0" y="0"/>
                </a:moveTo>
                <a:lnTo>
                  <a:pt x="379" y="2877"/>
                </a:lnTo>
                <a:lnTo>
                  <a:pt x="382" y="6432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8" name="object 109"/>
          <p:cNvSpPr/>
          <p:nvPr/>
        </p:nvSpPr>
        <p:spPr>
          <a:xfrm>
            <a:off x="7404679" y="1809534"/>
            <a:ext cx="0" cy="246963"/>
          </a:xfrm>
          <a:custGeom>
            <a:avLst/>
            <a:gdLst/>
            <a:ahLst/>
            <a:cxnLst/>
            <a:rect l="l" t="t" r="r" b="b"/>
            <a:pathLst>
              <a:path h="246963">
                <a:moveTo>
                  <a:pt x="0" y="2679"/>
                </a:moveTo>
                <a:lnTo>
                  <a:pt x="0" y="249643"/>
                </a:lnTo>
              </a:path>
            </a:pathLst>
          </a:custGeom>
          <a:ln w="317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9" name="object 110"/>
          <p:cNvSpPr/>
          <p:nvPr/>
        </p:nvSpPr>
        <p:spPr>
          <a:xfrm>
            <a:off x="7403190" y="2062930"/>
            <a:ext cx="948" cy="7181"/>
          </a:xfrm>
          <a:custGeom>
            <a:avLst/>
            <a:gdLst/>
            <a:ahLst/>
            <a:cxnLst/>
            <a:rect l="l" t="t" r="r" b="b"/>
            <a:pathLst>
              <a:path w="948" h="7181">
                <a:moveTo>
                  <a:pt x="948" y="0"/>
                </a:moveTo>
                <a:lnTo>
                  <a:pt x="778" y="2856"/>
                </a:lnTo>
                <a:lnTo>
                  <a:pt x="0" y="7181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0" name="object 111"/>
          <p:cNvSpPr/>
          <p:nvPr/>
        </p:nvSpPr>
        <p:spPr>
          <a:xfrm>
            <a:off x="7400166" y="2077160"/>
            <a:ext cx="1755" cy="6892"/>
          </a:xfrm>
          <a:custGeom>
            <a:avLst/>
            <a:gdLst/>
            <a:ahLst/>
            <a:cxnLst/>
            <a:rect l="l" t="t" r="r" b="b"/>
            <a:pathLst>
              <a:path w="1755" h="6892">
                <a:moveTo>
                  <a:pt x="1755" y="0"/>
                </a:moveTo>
                <a:lnTo>
                  <a:pt x="1258" y="2761"/>
                </a:lnTo>
                <a:lnTo>
                  <a:pt x="0" y="6892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1" name="object 112"/>
          <p:cNvSpPr/>
          <p:nvPr/>
        </p:nvSpPr>
        <p:spPr>
          <a:xfrm>
            <a:off x="7395600" y="2090799"/>
            <a:ext cx="2511" cy="6553"/>
          </a:xfrm>
          <a:custGeom>
            <a:avLst/>
            <a:gdLst/>
            <a:ahLst/>
            <a:cxnLst/>
            <a:rect l="l" t="t" r="r" b="b"/>
            <a:pathLst>
              <a:path w="2511" h="6553">
                <a:moveTo>
                  <a:pt x="2511" y="0"/>
                </a:moveTo>
                <a:lnTo>
                  <a:pt x="1705" y="2647"/>
                </a:lnTo>
                <a:lnTo>
                  <a:pt x="0" y="6553"/>
                </a:lnTo>
              </a:path>
            </a:pathLst>
          </a:custGeom>
          <a:ln w="9524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2" name="object 113"/>
          <p:cNvSpPr/>
          <p:nvPr/>
        </p:nvSpPr>
        <p:spPr>
          <a:xfrm>
            <a:off x="7389593" y="2103745"/>
            <a:ext cx="3217" cy="6165"/>
          </a:xfrm>
          <a:custGeom>
            <a:avLst/>
            <a:gdLst/>
            <a:ahLst/>
            <a:cxnLst/>
            <a:rect l="l" t="t" r="r" b="b"/>
            <a:pathLst>
              <a:path w="3217" h="6165">
                <a:moveTo>
                  <a:pt x="3217" y="0"/>
                </a:moveTo>
                <a:lnTo>
                  <a:pt x="2119" y="2514"/>
                </a:lnTo>
                <a:lnTo>
                  <a:pt x="0" y="6165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3" name="object 114"/>
          <p:cNvSpPr/>
          <p:nvPr/>
        </p:nvSpPr>
        <p:spPr>
          <a:xfrm>
            <a:off x="7382244" y="2115897"/>
            <a:ext cx="3872" cy="5726"/>
          </a:xfrm>
          <a:custGeom>
            <a:avLst/>
            <a:gdLst/>
            <a:ahLst/>
            <a:cxnLst/>
            <a:rect l="l" t="t" r="r" b="b"/>
            <a:pathLst>
              <a:path w="3872" h="5726">
                <a:moveTo>
                  <a:pt x="3872" y="0"/>
                </a:moveTo>
                <a:lnTo>
                  <a:pt x="2501" y="2360"/>
                </a:lnTo>
                <a:lnTo>
                  <a:pt x="0" y="5726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4" name="object 115"/>
          <p:cNvSpPr/>
          <p:nvPr/>
        </p:nvSpPr>
        <p:spPr>
          <a:xfrm>
            <a:off x="7373654" y="2127158"/>
            <a:ext cx="4476" cy="5238"/>
          </a:xfrm>
          <a:custGeom>
            <a:avLst/>
            <a:gdLst/>
            <a:ahLst/>
            <a:cxnLst/>
            <a:rect l="l" t="t" r="r" b="b"/>
            <a:pathLst>
              <a:path w="4476" h="5238">
                <a:moveTo>
                  <a:pt x="4476" y="0"/>
                </a:moveTo>
                <a:lnTo>
                  <a:pt x="2851" y="2187"/>
                </a:lnTo>
                <a:lnTo>
                  <a:pt x="0" y="5238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5" name="object 116"/>
          <p:cNvSpPr/>
          <p:nvPr/>
        </p:nvSpPr>
        <p:spPr>
          <a:xfrm>
            <a:off x="7363923" y="2137426"/>
            <a:ext cx="5030" cy="4700"/>
          </a:xfrm>
          <a:custGeom>
            <a:avLst/>
            <a:gdLst/>
            <a:ahLst/>
            <a:cxnLst/>
            <a:rect l="l" t="t" r="r" b="b"/>
            <a:pathLst>
              <a:path w="5030" h="4700">
                <a:moveTo>
                  <a:pt x="5030" y="0"/>
                </a:moveTo>
                <a:lnTo>
                  <a:pt x="3168" y="1992"/>
                </a:lnTo>
                <a:lnTo>
                  <a:pt x="0" y="470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6" name="object 117"/>
          <p:cNvSpPr/>
          <p:nvPr/>
        </p:nvSpPr>
        <p:spPr>
          <a:xfrm>
            <a:off x="7353151" y="2146604"/>
            <a:ext cx="5534" cy="4113"/>
          </a:xfrm>
          <a:custGeom>
            <a:avLst/>
            <a:gdLst/>
            <a:ahLst/>
            <a:cxnLst/>
            <a:rect l="l" t="t" r="r" b="b"/>
            <a:pathLst>
              <a:path w="5534" h="4113">
                <a:moveTo>
                  <a:pt x="5534" y="0"/>
                </a:moveTo>
                <a:lnTo>
                  <a:pt x="3454" y="1777"/>
                </a:lnTo>
                <a:lnTo>
                  <a:pt x="0" y="4113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7" name="object 118"/>
          <p:cNvSpPr/>
          <p:nvPr/>
        </p:nvSpPr>
        <p:spPr>
          <a:xfrm>
            <a:off x="7341436" y="2154589"/>
            <a:ext cx="5988" cy="3476"/>
          </a:xfrm>
          <a:custGeom>
            <a:avLst/>
            <a:gdLst/>
            <a:ahLst/>
            <a:cxnLst/>
            <a:rect l="l" t="t" r="r" b="b"/>
            <a:pathLst>
              <a:path w="5988" h="3476">
                <a:moveTo>
                  <a:pt x="5988" y="0"/>
                </a:moveTo>
                <a:lnTo>
                  <a:pt x="3709" y="1540"/>
                </a:lnTo>
                <a:lnTo>
                  <a:pt x="0" y="3476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8" name="object 119"/>
          <p:cNvSpPr/>
          <p:nvPr/>
        </p:nvSpPr>
        <p:spPr>
          <a:xfrm>
            <a:off x="7328880" y="2161282"/>
            <a:ext cx="6391" cy="2790"/>
          </a:xfrm>
          <a:custGeom>
            <a:avLst/>
            <a:gdLst/>
            <a:ahLst/>
            <a:cxnLst/>
            <a:rect l="l" t="t" r="r" b="b"/>
            <a:pathLst>
              <a:path w="6391" h="2790">
                <a:moveTo>
                  <a:pt x="6391" y="0"/>
                </a:moveTo>
                <a:lnTo>
                  <a:pt x="3933" y="1282"/>
                </a:lnTo>
                <a:lnTo>
                  <a:pt x="0" y="279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9" name="object 120"/>
          <p:cNvSpPr/>
          <p:nvPr/>
        </p:nvSpPr>
        <p:spPr>
          <a:xfrm>
            <a:off x="7315580" y="2166584"/>
            <a:ext cx="6745" cy="2054"/>
          </a:xfrm>
          <a:custGeom>
            <a:avLst/>
            <a:gdLst/>
            <a:ahLst/>
            <a:cxnLst/>
            <a:rect l="l" t="t" r="r" b="b"/>
            <a:pathLst>
              <a:path w="6745" h="2054">
                <a:moveTo>
                  <a:pt x="6745" y="0"/>
                </a:moveTo>
                <a:lnTo>
                  <a:pt x="4127" y="1003"/>
                </a:lnTo>
                <a:lnTo>
                  <a:pt x="0" y="2054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0" name="object 121"/>
          <p:cNvSpPr/>
          <p:nvPr/>
        </p:nvSpPr>
        <p:spPr>
          <a:xfrm>
            <a:off x="7301639" y="2170394"/>
            <a:ext cx="7049" cy="1269"/>
          </a:xfrm>
          <a:custGeom>
            <a:avLst/>
            <a:gdLst/>
            <a:ahLst/>
            <a:cxnLst/>
            <a:rect l="l" t="t" r="r" b="b"/>
            <a:pathLst>
              <a:path w="7049" h="1269">
                <a:moveTo>
                  <a:pt x="7049" y="0"/>
                </a:moveTo>
                <a:lnTo>
                  <a:pt x="4291" y="702"/>
                </a:lnTo>
                <a:lnTo>
                  <a:pt x="0" y="1269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1" name="object 122"/>
          <p:cNvSpPr/>
          <p:nvPr/>
        </p:nvSpPr>
        <p:spPr>
          <a:xfrm>
            <a:off x="7288048" y="2172611"/>
            <a:ext cx="6408" cy="380"/>
          </a:xfrm>
          <a:custGeom>
            <a:avLst/>
            <a:gdLst/>
            <a:ahLst/>
            <a:cxnLst/>
            <a:rect l="l" t="t" r="r" b="b"/>
            <a:pathLst>
              <a:path w="6408" h="380">
                <a:moveTo>
                  <a:pt x="6408" y="0"/>
                </a:moveTo>
                <a:lnTo>
                  <a:pt x="3530" y="379"/>
                </a:lnTo>
                <a:lnTo>
                  <a:pt x="0" y="38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2" name="object 123"/>
          <p:cNvSpPr/>
          <p:nvPr/>
        </p:nvSpPr>
        <p:spPr>
          <a:xfrm>
            <a:off x="5820641" y="1440396"/>
            <a:ext cx="1584197" cy="7329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3" name="object 124"/>
          <p:cNvSpPr/>
          <p:nvPr/>
        </p:nvSpPr>
        <p:spPr>
          <a:xfrm>
            <a:off x="5820641" y="1440396"/>
            <a:ext cx="1584197" cy="732917"/>
          </a:xfrm>
          <a:custGeom>
            <a:avLst/>
            <a:gdLst/>
            <a:ahLst/>
            <a:cxnLst/>
            <a:rect l="l" t="t" r="r" b="b"/>
            <a:pathLst>
              <a:path w="1584198" h="732917">
                <a:moveTo>
                  <a:pt x="0" y="122174"/>
                </a:moveTo>
                <a:lnTo>
                  <a:pt x="7519" y="79865"/>
                </a:lnTo>
                <a:lnTo>
                  <a:pt x="28291" y="43966"/>
                </a:lnTo>
                <a:lnTo>
                  <a:pt x="59636" y="17181"/>
                </a:lnTo>
                <a:lnTo>
                  <a:pt x="98874" y="2215"/>
                </a:lnTo>
                <a:lnTo>
                  <a:pt x="1462023" y="0"/>
                </a:lnTo>
                <a:lnTo>
                  <a:pt x="1476672" y="870"/>
                </a:lnTo>
                <a:lnTo>
                  <a:pt x="1517144" y="13126"/>
                </a:lnTo>
                <a:lnTo>
                  <a:pt x="1550305" y="37746"/>
                </a:lnTo>
                <a:lnTo>
                  <a:pt x="1573451" y="72026"/>
                </a:lnTo>
                <a:lnTo>
                  <a:pt x="1583877" y="113260"/>
                </a:lnTo>
                <a:lnTo>
                  <a:pt x="1584197" y="610743"/>
                </a:lnTo>
                <a:lnTo>
                  <a:pt x="1583327" y="625391"/>
                </a:lnTo>
                <a:lnTo>
                  <a:pt x="1571071" y="665863"/>
                </a:lnTo>
                <a:lnTo>
                  <a:pt x="1546451" y="699024"/>
                </a:lnTo>
                <a:lnTo>
                  <a:pt x="1512171" y="722170"/>
                </a:lnTo>
                <a:lnTo>
                  <a:pt x="1470937" y="732596"/>
                </a:lnTo>
                <a:lnTo>
                  <a:pt x="122174" y="732917"/>
                </a:lnTo>
                <a:lnTo>
                  <a:pt x="107501" y="732046"/>
                </a:lnTo>
                <a:lnTo>
                  <a:pt x="66997" y="719790"/>
                </a:lnTo>
                <a:lnTo>
                  <a:pt x="33845" y="695170"/>
                </a:lnTo>
                <a:lnTo>
                  <a:pt x="10726" y="660890"/>
                </a:lnTo>
                <a:lnTo>
                  <a:pt x="320" y="619656"/>
                </a:lnTo>
                <a:lnTo>
                  <a:pt x="0" y="122174"/>
                </a:lnTo>
                <a:close/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4" name="object 125"/>
          <p:cNvSpPr/>
          <p:nvPr/>
        </p:nvSpPr>
        <p:spPr>
          <a:xfrm>
            <a:off x="708052" y="1542986"/>
            <a:ext cx="414934" cy="5532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5" name="object 126"/>
          <p:cNvSpPr/>
          <p:nvPr/>
        </p:nvSpPr>
        <p:spPr>
          <a:xfrm>
            <a:off x="8050634" y="1538033"/>
            <a:ext cx="414934" cy="5532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6" name="object 127"/>
          <p:cNvSpPr/>
          <p:nvPr/>
        </p:nvSpPr>
        <p:spPr>
          <a:xfrm>
            <a:off x="1212115" y="1641817"/>
            <a:ext cx="333324" cy="85343"/>
          </a:xfrm>
          <a:custGeom>
            <a:avLst/>
            <a:gdLst/>
            <a:ahLst/>
            <a:cxnLst/>
            <a:rect l="l" t="t" r="r" b="b"/>
            <a:pathLst>
              <a:path w="333324" h="85344">
                <a:moveTo>
                  <a:pt x="0" y="85343"/>
                </a:moveTo>
                <a:lnTo>
                  <a:pt x="333324" y="85343"/>
                </a:lnTo>
                <a:lnTo>
                  <a:pt x="3333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7" name="object 128"/>
          <p:cNvSpPr/>
          <p:nvPr/>
        </p:nvSpPr>
        <p:spPr>
          <a:xfrm>
            <a:off x="1545441" y="1641817"/>
            <a:ext cx="170687" cy="341375"/>
          </a:xfrm>
          <a:custGeom>
            <a:avLst/>
            <a:gdLst/>
            <a:ahLst/>
            <a:cxnLst/>
            <a:rect l="l" t="t" r="r" b="b"/>
            <a:pathLst>
              <a:path w="170687" h="341375">
                <a:moveTo>
                  <a:pt x="0" y="0"/>
                </a:moveTo>
                <a:lnTo>
                  <a:pt x="170687" y="170687"/>
                </a:lnTo>
                <a:lnTo>
                  <a:pt x="0" y="3413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8" name="object 129"/>
          <p:cNvSpPr/>
          <p:nvPr/>
        </p:nvSpPr>
        <p:spPr>
          <a:xfrm>
            <a:off x="1212115" y="1641817"/>
            <a:ext cx="504012" cy="3413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9" name="object 130"/>
          <p:cNvSpPr/>
          <p:nvPr/>
        </p:nvSpPr>
        <p:spPr>
          <a:xfrm>
            <a:off x="1212115" y="1641817"/>
            <a:ext cx="504012" cy="341375"/>
          </a:xfrm>
          <a:custGeom>
            <a:avLst/>
            <a:gdLst/>
            <a:ahLst/>
            <a:cxnLst/>
            <a:rect l="l" t="t" r="r" b="b"/>
            <a:pathLst>
              <a:path w="504012" h="341375">
                <a:moveTo>
                  <a:pt x="0" y="85343"/>
                </a:moveTo>
                <a:lnTo>
                  <a:pt x="333324" y="85343"/>
                </a:lnTo>
                <a:lnTo>
                  <a:pt x="333324" y="0"/>
                </a:lnTo>
                <a:lnTo>
                  <a:pt x="504012" y="170687"/>
                </a:lnTo>
                <a:lnTo>
                  <a:pt x="333324" y="341375"/>
                </a:lnTo>
                <a:lnTo>
                  <a:pt x="333324" y="256031"/>
                </a:lnTo>
                <a:lnTo>
                  <a:pt x="0" y="256031"/>
                </a:lnTo>
                <a:lnTo>
                  <a:pt x="0" y="8534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0" name="object 131"/>
          <p:cNvSpPr/>
          <p:nvPr/>
        </p:nvSpPr>
        <p:spPr>
          <a:xfrm>
            <a:off x="3516353" y="1641817"/>
            <a:ext cx="333375" cy="85343"/>
          </a:xfrm>
          <a:custGeom>
            <a:avLst/>
            <a:gdLst/>
            <a:ahLst/>
            <a:cxnLst/>
            <a:rect l="l" t="t" r="r" b="b"/>
            <a:pathLst>
              <a:path w="333375" h="85344">
                <a:moveTo>
                  <a:pt x="0" y="85343"/>
                </a:moveTo>
                <a:lnTo>
                  <a:pt x="333375" y="85343"/>
                </a:lnTo>
                <a:lnTo>
                  <a:pt x="3333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1" name="object 132"/>
          <p:cNvSpPr/>
          <p:nvPr/>
        </p:nvSpPr>
        <p:spPr>
          <a:xfrm>
            <a:off x="3849728" y="1641817"/>
            <a:ext cx="170687" cy="341375"/>
          </a:xfrm>
          <a:custGeom>
            <a:avLst/>
            <a:gdLst/>
            <a:ahLst/>
            <a:cxnLst/>
            <a:rect l="l" t="t" r="r" b="b"/>
            <a:pathLst>
              <a:path w="170687" h="341375">
                <a:moveTo>
                  <a:pt x="0" y="0"/>
                </a:moveTo>
                <a:lnTo>
                  <a:pt x="170687" y="170687"/>
                </a:lnTo>
                <a:lnTo>
                  <a:pt x="0" y="3413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2" name="object 133"/>
          <p:cNvSpPr/>
          <p:nvPr/>
        </p:nvSpPr>
        <p:spPr>
          <a:xfrm>
            <a:off x="3516353" y="1641817"/>
            <a:ext cx="504063" cy="3413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3" name="object 134"/>
          <p:cNvSpPr/>
          <p:nvPr/>
        </p:nvSpPr>
        <p:spPr>
          <a:xfrm>
            <a:off x="3516353" y="1641817"/>
            <a:ext cx="504063" cy="341375"/>
          </a:xfrm>
          <a:custGeom>
            <a:avLst/>
            <a:gdLst/>
            <a:ahLst/>
            <a:cxnLst/>
            <a:rect l="l" t="t" r="r" b="b"/>
            <a:pathLst>
              <a:path w="504063" h="341375">
                <a:moveTo>
                  <a:pt x="0" y="85343"/>
                </a:moveTo>
                <a:lnTo>
                  <a:pt x="333375" y="85343"/>
                </a:lnTo>
                <a:lnTo>
                  <a:pt x="333375" y="0"/>
                </a:lnTo>
                <a:lnTo>
                  <a:pt x="504063" y="170687"/>
                </a:lnTo>
                <a:lnTo>
                  <a:pt x="333375" y="341375"/>
                </a:lnTo>
                <a:lnTo>
                  <a:pt x="333375" y="256031"/>
                </a:lnTo>
                <a:lnTo>
                  <a:pt x="0" y="256031"/>
                </a:lnTo>
                <a:lnTo>
                  <a:pt x="0" y="8534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4" name="object 135"/>
          <p:cNvSpPr/>
          <p:nvPr/>
        </p:nvSpPr>
        <p:spPr>
          <a:xfrm>
            <a:off x="5172560" y="1641817"/>
            <a:ext cx="333375" cy="85343"/>
          </a:xfrm>
          <a:custGeom>
            <a:avLst/>
            <a:gdLst/>
            <a:ahLst/>
            <a:cxnLst/>
            <a:rect l="l" t="t" r="r" b="b"/>
            <a:pathLst>
              <a:path w="333375" h="85344">
                <a:moveTo>
                  <a:pt x="0" y="85343"/>
                </a:moveTo>
                <a:lnTo>
                  <a:pt x="333375" y="85343"/>
                </a:lnTo>
                <a:lnTo>
                  <a:pt x="3333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5" name="object 136"/>
          <p:cNvSpPr/>
          <p:nvPr/>
        </p:nvSpPr>
        <p:spPr>
          <a:xfrm>
            <a:off x="5505934" y="1641817"/>
            <a:ext cx="170688" cy="341375"/>
          </a:xfrm>
          <a:custGeom>
            <a:avLst/>
            <a:gdLst/>
            <a:ahLst/>
            <a:cxnLst/>
            <a:rect l="l" t="t" r="r" b="b"/>
            <a:pathLst>
              <a:path w="170688" h="341375">
                <a:moveTo>
                  <a:pt x="0" y="0"/>
                </a:moveTo>
                <a:lnTo>
                  <a:pt x="170688" y="170687"/>
                </a:lnTo>
                <a:lnTo>
                  <a:pt x="0" y="3413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6" name="object 137"/>
          <p:cNvSpPr/>
          <p:nvPr/>
        </p:nvSpPr>
        <p:spPr>
          <a:xfrm>
            <a:off x="5172560" y="1641817"/>
            <a:ext cx="504063" cy="3413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7" name="object 138"/>
          <p:cNvSpPr/>
          <p:nvPr/>
        </p:nvSpPr>
        <p:spPr>
          <a:xfrm>
            <a:off x="5172560" y="1641817"/>
            <a:ext cx="504063" cy="341375"/>
          </a:xfrm>
          <a:custGeom>
            <a:avLst/>
            <a:gdLst/>
            <a:ahLst/>
            <a:cxnLst/>
            <a:rect l="l" t="t" r="r" b="b"/>
            <a:pathLst>
              <a:path w="504063" h="341375">
                <a:moveTo>
                  <a:pt x="0" y="85343"/>
                </a:moveTo>
                <a:lnTo>
                  <a:pt x="333375" y="85343"/>
                </a:lnTo>
                <a:lnTo>
                  <a:pt x="333375" y="0"/>
                </a:lnTo>
                <a:lnTo>
                  <a:pt x="504063" y="170687"/>
                </a:lnTo>
                <a:lnTo>
                  <a:pt x="333375" y="341375"/>
                </a:lnTo>
                <a:lnTo>
                  <a:pt x="333375" y="256031"/>
                </a:lnTo>
                <a:lnTo>
                  <a:pt x="0" y="256031"/>
                </a:lnTo>
                <a:lnTo>
                  <a:pt x="0" y="8534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8" name="object 139"/>
          <p:cNvSpPr/>
          <p:nvPr/>
        </p:nvSpPr>
        <p:spPr>
          <a:xfrm>
            <a:off x="7489802" y="1641817"/>
            <a:ext cx="333375" cy="85343"/>
          </a:xfrm>
          <a:custGeom>
            <a:avLst/>
            <a:gdLst/>
            <a:ahLst/>
            <a:cxnLst/>
            <a:rect l="l" t="t" r="r" b="b"/>
            <a:pathLst>
              <a:path w="333375" h="85344">
                <a:moveTo>
                  <a:pt x="0" y="85343"/>
                </a:moveTo>
                <a:lnTo>
                  <a:pt x="333375" y="85343"/>
                </a:lnTo>
                <a:lnTo>
                  <a:pt x="3333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9" name="object 140"/>
          <p:cNvSpPr/>
          <p:nvPr/>
        </p:nvSpPr>
        <p:spPr>
          <a:xfrm>
            <a:off x="7823177" y="1641817"/>
            <a:ext cx="170687" cy="341375"/>
          </a:xfrm>
          <a:custGeom>
            <a:avLst/>
            <a:gdLst/>
            <a:ahLst/>
            <a:cxnLst/>
            <a:rect l="l" t="t" r="r" b="b"/>
            <a:pathLst>
              <a:path w="170687" h="341375">
                <a:moveTo>
                  <a:pt x="0" y="0"/>
                </a:moveTo>
                <a:lnTo>
                  <a:pt x="170687" y="170687"/>
                </a:lnTo>
                <a:lnTo>
                  <a:pt x="0" y="3413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0" name="object 141"/>
          <p:cNvSpPr/>
          <p:nvPr/>
        </p:nvSpPr>
        <p:spPr>
          <a:xfrm>
            <a:off x="7489801" y="1641817"/>
            <a:ext cx="504062" cy="3413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1" name="object 142"/>
          <p:cNvSpPr/>
          <p:nvPr/>
        </p:nvSpPr>
        <p:spPr>
          <a:xfrm>
            <a:off x="7489801" y="1641817"/>
            <a:ext cx="504062" cy="341375"/>
          </a:xfrm>
          <a:custGeom>
            <a:avLst/>
            <a:gdLst/>
            <a:ahLst/>
            <a:cxnLst/>
            <a:rect l="l" t="t" r="r" b="b"/>
            <a:pathLst>
              <a:path w="504062" h="341375">
                <a:moveTo>
                  <a:pt x="0" y="85343"/>
                </a:moveTo>
                <a:lnTo>
                  <a:pt x="333375" y="85343"/>
                </a:lnTo>
                <a:lnTo>
                  <a:pt x="333375" y="0"/>
                </a:lnTo>
                <a:lnTo>
                  <a:pt x="504062" y="170687"/>
                </a:lnTo>
                <a:lnTo>
                  <a:pt x="333375" y="341375"/>
                </a:lnTo>
                <a:lnTo>
                  <a:pt x="333375" y="256031"/>
                </a:lnTo>
                <a:lnTo>
                  <a:pt x="0" y="256031"/>
                </a:lnTo>
                <a:lnTo>
                  <a:pt x="0" y="8534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2" name="object 143"/>
          <p:cNvSpPr/>
          <p:nvPr/>
        </p:nvSpPr>
        <p:spPr>
          <a:xfrm>
            <a:off x="4205583" y="1422095"/>
            <a:ext cx="751217" cy="75121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3" name="object 144"/>
          <p:cNvSpPr/>
          <p:nvPr/>
        </p:nvSpPr>
        <p:spPr>
          <a:xfrm>
            <a:off x="1574395" y="2719843"/>
            <a:ext cx="468884" cy="132638"/>
          </a:xfrm>
          <a:custGeom>
            <a:avLst/>
            <a:gdLst/>
            <a:ahLst/>
            <a:cxnLst/>
            <a:rect l="l" t="t" r="r" b="b"/>
            <a:pathLst>
              <a:path w="468884" h="132638">
                <a:moveTo>
                  <a:pt x="387608" y="81006"/>
                </a:moveTo>
                <a:lnTo>
                  <a:pt x="340359" y="107772"/>
                </a:lnTo>
                <a:lnTo>
                  <a:pt x="337947" y="116484"/>
                </a:lnTo>
                <a:lnTo>
                  <a:pt x="341757" y="123355"/>
                </a:lnTo>
                <a:lnTo>
                  <a:pt x="345694" y="130225"/>
                </a:lnTo>
                <a:lnTo>
                  <a:pt x="354330" y="132638"/>
                </a:lnTo>
                <a:lnTo>
                  <a:pt x="444332" y="81673"/>
                </a:lnTo>
                <a:lnTo>
                  <a:pt x="440435" y="81673"/>
                </a:lnTo>
                <a:lnTo>
                  <a:pt x="387608" y="81006"/>
                </a:lnTo>
                <a:close/>
              </a:path>
              <a:path w="468884" h="132638">
                <a:moveTo>
                  <a:pt x="412233" y="67057"/>
                </a:moveTo>
                <a:lnTo>
                  <a:pt x="387608" y="81006"/>
                </a:lnTo>
                <a:lnTo>
                  <a:pt x="440435" y="81673"/>
                </a:lnTo>
                <a:lnTo>
                  <a:pt x="440454" y="79641"/>
                </a:lnTo>
                <a:lnTo>
                  <a:pt x="433197" y="79641"/>
                </a:lnTo>
                <a:lnTo>
                  <a:pt x="412233" y="67057"/>
                </a:lnTo>
                <a:close/>
              </a:path>
              <a:path w="468884" h="132638">
                <a:moveTo>
                  <a:pt x="356108" y="0"/>
                </a:moveTo>
                <a:lnTo>
                  <a:pt x="347345" y="2184"/>
                </a:lnTo>
                <a:lnTo>
                  <a:pt x="339216" y="15722"/>
                </a:lnTo>
                <a:lnTo>
                  <a:pt x="341376" y="24498"/>
                </a:lnTo>
                <a:lnTo>
                  <a:pt x="387888" y="52443"/>
                </a:lnTo>
                <a:lnTo>
                  <a:pt x="440690" y="53111"/>
                </a:lnTo>
                <a:lnTo>
                  <a:pt x="440435" y="81673"/>
                </a:lnTo>
                <a:lnTo>
                  <a:pt x="444332" y="81673"/>
                </a:lnTo>
                <a:lnTo>
                  <a:pt x="468884" y="67754"/>
                </a:lnTo>
                <a:lnTo>
                  <a:pt x="356108" y="0"/>
                </a:lnTo>
                <a:close/>
              </a:path>
              <a:path w="468884" h="132638">
                <a:moveTo>
                  <a:pt x="254" y="47536"/>
                </a:moveTo>
                <a:lnTo>
                  <a:pt x="0" y="76111"/>
                </a:lnTo>
                <a:lnTo>
                  <a:pt x="387608" y="81006"/>
                </a:lnTo>
                <a:lnTo>
                  <a:pt x="412233" y="67057"/>
                </a:lnTo>
                <a:lnTo>
                  <a:pt x="387888" y="52443"/>
                </a:lnTo>
                <a:lnTo>
                  <a:pt x="254" y="47536"/>
                </a:lnTo>
                <a:close/>
              </a:path>
              <a:path w="468884" h="132638">
                <a:moveTo>
                  <a:pt x="433578" y="54965"/>
                </a:moveTo>
                <a:lnTo>
                  <a:pt x="412233" y="67057"/>
                </a:lnTo>
                <a:lnTo>
                  <a:pt x="433197" y="79641"/>
                </a:lnTo>
                <a:lnTo>
                  <a:pt x="433578" y="54965"/>
                </a:lnTo>
                <a:close/>
              </a:path>
              <a:path w="468884" h="132638">
                <a:moveTo>
                  <a:pt x="440673" y="54965"/>
                </a:moveTo>
                <a:lnTo>
                  <a:pt x="433578" y="54965"/>
                </a:lnTo>
                <a:lnTo>
                  <a:pt x="433197" y="79641"/>
                </a:lnTo>
                <a:lnTo>
                  <a:pt x="440454" y="79641"/>
                </a:lnTo>
                <a:lnTo>
                  <a:pt x="440673" y="54965"/>
                </a:lnTo>
                <a:close/>
              </a:path>
              <a:path w="468884" h="132638">
                <a:moveTo>
                  <a:pt x="387888" y="52443"/>
                </a:moveTo>
                <a:lnTo>
                  <a:pt x="412233" y="67057"/>
                </a:lnTo>
                <a:lnTo>
                  <a:pt x="433578" y="54965"/>
                </a:lnTo>
                <a:lnTo>
                  <a:pt x="440673" y="54965"/>
                </a:lnTo>
                <a:lnTo>
                  <a:pt x="440690" y="53111"/>
                </a:lnTo>
                <a:lnTo>
                  <a:pt x="387888" y="52443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4" name="object 147"/>
          <p:cNvSpPr txBox="1"/>
          <p:nvPr/>
        </p:nvSpPr>
        <p:spPr>
          <a:xfrm>
            <a:off x="2199872" y="1677631"/>
            <a:ext cx="987709" cy="3461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000" b="1" dirty="0">
                <a:solidFill>
                  <a:prstClr val="black"/>
                </a:solidFill>
                <a:latin typeface="Arial"/>
                <a:cs typeface="Arial"/>
              </a:rPr>
              <a:t>E(</a:t>
            </a:r>
            <a:r>
              <a:rPr sz="2000" b="1" spc="5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r>
              <a:rPr sz="2000" b="1" dirty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sz="2000" b="1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prstClr val="black"/>
                </a:solidFill>
                <a:latin typeface="Arial"/>
                <a:cs typeface="Arial"/>
              </a:rPr>
              <a:t>k’)</a:t>
            </a:r>
          </a:p>
        </p:txBody>
      </p:sp>
      <p:sp>
        <p:nvSpPr>
          <p:cNvPr id="145" name="object 148"/>
          <p:cNvSpPr txBox="1"/>
          <p:nvPr/>
        </p:nvSpPr>
        <p:spPr>
          <a:xfrm>
            <a:off x="6156176" y="1664803"/>
            <a:ext cx="1109534" cy="3461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000" b="1" dirty="0">
                <a:solidFill>
                  <a:prstClr val="black"/>
                </a:solidFill>
                <a:latin typeface="Arial"/>
                <a:cs typeface="Arial"/>
              </a:rPr>
              <a:t>D(</a:t>
            </a:r>
            <a:r>
              <a:rPr sz="2000" b="1" spc="-10" dirty="0">
                <a:solidFill>
                  <a:prstClr val="black"/>
                </a:solidFill>
                <a:latin typeface="Arial"/>
                <a:cs typeface="Arial"/>
              </a:rPr>
              <a:t>C</a:t>
            </a:r>
            <a:r>
              <a:rPr sz="2000" b="1" spc="-190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2000" b="1" dirty="0">
                <a:solidFill>
                  <a:prstClr val="black"/>
                </a:solidFill>
                <a:latin typeface="Arial"/>
                <a:cs typeface="Arial"/>
              </a:rPr>
              <a:t>, k</a:t>
            </a:r>
            <a:r>
              <a:rPr sz="2000" b="1" spc="-10" dirty="0">
                <a:solidFill>
                  <a:prstClr val="black"/>
                </a:solidFill>
                <a:latin typeface="Arial"/>
                <a:cs typeface="Arial"/>
              </a:rPr>
              <a:t>’</a:t>
            </a:r>
            <a:r>
              <a:rPr sz="2000" b="1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sz="2000" b="1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6" name="object 149"/>
          <p:cNvSpPr txBox="1"/>
          <p:nvPr/>
        </p:nvSpPr>
        <p:spPr>
          <a:xfrm>
            <a:off x="786818" y="2129624"/>
            <a:ext cx="21590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it-IT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7" name="object 150"/>
          <p:cNvSpPr txBox="1"/>
          <p:nvPr/>
        </p:nvSpPr>
        <p:spPr>
          <a:xfrm>
            <a:off x="4425546" y="2227160"/>
            <a:ext cx="32956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pc="-10" dirty="0">
                <a:solidFill>
                  <a:prstClr val="black"/>
                </a:solidFill>
                <a:latin typeface="Arial"/>
                <a:cs typeface="Arial"/>
              </a:rPr>
              <a:t>CT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8" name="object 151"/>
          <p:cNvSpPr txBox="1"/>
          <p:nvPr/>
        </p:nvSpPr>
        <p:spPr>
          <a:xfrm>
            <a:off x="8153250" y="2124798"/>
            <a:ext cx="21653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it-IT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9" name="object 153"/>
          <p:cNvSpPr/>
          <p:nvPr/>
        </p:nvSpPr>
        <p:spPr>
          <a:xfrm>
            <a:off x="2043281" y="2525293"/>
            <a:ext cx="1124077" cy="52459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0" name="object 154"/>
          <p:cNvSpPr/>
          <p:nvPr/>
        </p:nvSpPr>
        <p:spPr>
          <a:xfrm>
            <a:off x="2043280" y="2603867"/>
            <a:ext cx="694" cy="8406"/>
          </a:xfrm>
          <a:custGeom>
            <a:avLst/>
            <a:gdLst/>
            <a:ahLst/>
            <a:cxnLst/>
            <a:rect l="l" t="t" r="r" b="b"/>
            <a:pathLst>
              <a:path w="694" h="8406">
                <a:moveTo>
                  <a:pt x="0" y="8406"/>
                </a:moveTo>
                <a:lnTo>
                  <a:pt x="694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1" name="object 155"/>
          <p:cNvSpPr/>
          <p:nvPr/>
        </p:nvSpPr>
        <p:spPr>
          <a:xfrm>
            <a:off x="2044342" y="2592441"/>
            <a:ext cx="1470" cy="6969"/>
          </a:xfrm>
          <a:custGeom>
            <a:avLst/>
            <a:gdLst/>
            <a:ahLst/>
            <a:cxnLst/>
            <a:rect l="l" t="t" r="r" b="b"/>
            <a:pathLst>
              <a:path w="1470" h="6969">
                <a:moveTo>
                  <a:pt x="0" y="6969"/>
                </a:moveTo>
                <a:lnTo>
                  <a:pt x="140" y="5271"/>
                </a:lnTo>
                <a:lnTo>
                  <a:pt x="147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2" name="object 156"/>
          <p:cNvSpPr/>
          <p:nvPr/>
        </p:nvSpPr>
        <p:spPr>
          <a:xfrm>
            <a:off x="2047557" y="2579043"/>
            <a:ext cx="2522" cy="6488"/>
          </a:xfrm>
          <a:custGeom>
            <a:avLst/>
            <a:gdLst/>
            <a:ahLst/>
            <a:cxnLst/>
            <a:rect l="l" t="t" r="r" b="b"/>
            <a:pathLst>
              <a:path w="2522" h="6488">
                <a:moveTo>
                  <a:pt x="0" y="6488"/>
                </a:moveTo>
                <a:lnTo>
                  <a:pt x="406" y="4878"/>
                </a:lnTo>
                <a:lnTo>
                  <a:pt x="2522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3" name="object 157"/>
          <p:cNvSpPr/>
          <p:nvPr/>
        </p:nvSpPr>
        <p:spPr>
          <a:xfrm>
            <a:off x="2052875" y="2566673"/>
            <a:ext cx="3479" cy="5929"/>
          </a:xfrm>
          <a:custGeom>
            <a:avLst/>
            <a:gdLst/>
            <a:ahLst/>
            <a:cxnLst/>
            <a:rect l="l" t="t" r="r" b="b"/>
            <a:pathLst>
              <a:path w="3479" h="5929">
                <a:moveTo>
                  <a:pt x="0" y="5929"/>
                </a:moveTo>
                <a:lnTo>
                  <a:pt x="653" y="4424"/>
                </a:lnTo>
                <a:lnTo>
                  <a:pt x="3479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4" name="object 158"/>
          <p:cNvSpPr/>
          <p:nvPr/>
        </p:nvSpPr>
        <p:spPr>
          <a:xfrm>
            <a:off x="2060098" y="2555528"/>
            <a:ext cx="4344" cy="5283"/>
          </a:xfrm>
          <a:custGeom>
            <a:avLst/>
            <a:gdLst/>
            <a:ahLst/>
            <a:cxnLst/>
            <a:rect l="l" t="t" r="r" b="b"/>
            <a:pathLst>
              <a:path w="4344" h="5283">
                <a:moveTo>
                  <a:pt x="0" y="5283"/>
                </a:moveTo>
                <a:lnTo>
                  <a:pt x="881" y="3904"/>
                </a:lnTo>
                <a:lnTo>
                  <a:pt x="4344" y="0"/>
                </a:lnTo>
              </a:path>
            </a:pathLst>
          </a:custGeom>
          <a:ln w="9524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5" name="object 159"/>
          <p:cNvSpPr/>
          <p:nvPr/>
        </p:nvSpPr>
        <p:spPr>
          <a:xfrm>
            <a:off x="2069035" y="2545807"/>
            <a:ext cx="5116" cy="4542"/>
          </a:xfrm>
          <a:custGeom>
            <a:avLst/>
            <a:gdLst/>
            <a:ahLst/>
            <a:cxnLst/>
            <a:rect l="l" t="t" r="r" b="b"/>
            <a:pathLst>
              <a:path w="5116" h="4542">
                <a:moveTo>
                  <a:pt x="0" y="4542"/>
                </a:moveTo>
                <a:lnTo>
                  <a:pt x="1090" y="3313"/>
                </a:lnTo>
                <a:lnTo>
                  <a:pt x="5116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6" name="object 160"/>
          <p:cNvSpPr/>
          <p:nvPr/>
        </p:nvSpPr>
        <p:spPr>
          <a:xfrm>
            <a:off x="2079494" y="2537707"/>
            <a:ext cx="5791" cy="3703"/>
          </a:xfrm>
          <a:custGeom>
            <a:avLst/>
            <a:gdLst/>
            <a:ahLst/>
            <a:cxnLst/>
            <a:rect l="l" t="t" r="r" b="b"/>
            <a:pathLst>
              <a:path w="5791" h="3703">
                <a:moveTo>
                  <a:pt x="0" y="3703"/>
                </a:moveTo>
                <a:lnTo>
                  <a:pt x="1280" y="2649"/>
                </a:lnTo>
                <a:lnTo>
                  <a:pt x="5791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7" name="object 161"/>
          <p:cNvSpPr/>
          <p:nvPr/>
        </p:nvSpPr>
        <p:spPr>
          <a:xfrm>
            <a:off x="2091280" y="2531421"/>
            <a:ext cx="6367" cy="2765"/>
          </a:xfrm>
          <a:custGeom>
            <a:avLst/>
            <a:gdLst/>
            <a:ahLst/>
            <a:cxnLst/>
            <a:rect l="l" t="t" r="r" b="b"/>
            <a:pathLst>
              <a:path w="6367" h="2765">
                <a:moveTo>
                  <a:pt x="0" y="2765"/>
                </a:moveTo>
                <a:lnTo>
                  <a:pt x="1447" y="1914"/>
                </a:lnTo>
                <a:lnTo>
                  <a:pt x="6367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8" name="object 162"/>
          <p:cNvSpPr/>
          <p:nvPr/>
        </p:nvSpPr>
        <p:spPr>
          <a:xfrm>
            <a:off x="2104202" y="2527140"/>
            <a:ext cx="6843" cy="1729"/>
          </a:xfrm>
          <a:custGeom>
            <a:avLst/>
            <a:gdLst/>
            <a:ahLst/>
            <a:cxnLst/>
            <a:rect l="l" t="t" r="r" b="b"/>
            <a:pathLst>
              <a:path w="6843" h="1729">
                <a:moveTo>
                  <a:pt x="0" y="1729"/>
                </a:moveTo>
                <a:lnTo>
                  <a:pt x="1590" y="1110"/>
                </a:lnTo>
                <a:lnTo>
                  <a:pt x="6843" y="0"/>
                </a:lnTo>
              </a:path>
            </a:pathLst>
          </a:custGeom>
          <a:ln w="9524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9" name="object 163"/>
          <p:cNvSpPr/>
          <p:nvPr/>
        </p:nvSpPr>
        <p:spPr>
          <a:xfrm>
            <a:off x="2118067" y="2525294"/>
            <a:ext cx="4389" cy="363"/>
          </a:xfrm>
          <a:custGeom>
            <a:avLst/>
            <a:gdLst/>
            <a:ahLst/>
            <a:cxnLst/>
            <a:rect l="l" t="t" r="r" b="b"/>
            <a:pathLst>
              <a:path w="4389" h="363">
                <a:moveTo>
                  <a:pt x="0" y="363"/>
                </a:moveTo>
                <a:lnTo>
                  <a:pt x="1709" y="1"/>
                </a:lnTo>
                <a:lnTo>
                  <a:pt x="4389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0" name="object 164"/>
          <p:cNvSpPr/>
          <p:nvPr/>
        </p:nvSpPr>
        <p:spPr>
          <a:xfrm>
            <a:off x="2122469" y="3050240"/>
            <a:ext cx="478628" cy="0"/>
          </a:xfrm>
          <a:custGeom>
            <a:avLst/>
            <a:gdLst/>
            <a:ahLst/>
            <a:cxnLst/>
            <a:rect l="l" t="t" r="r" b="b"/>
            <a:pathLst>
              <a:path w="478628">
                <a:moveTo>
                  <a:pt x="0" y="0"/>
                </a:moveTo>
                <a:lnTo>
                  <a:pt x="478628" y="0"/>
                </a:lnTo>
              </a:path>
            </a:pathLst>
          </a:custGeom>
          <a:ln w="317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1" name="object 165"/>
          <p:cNvSpPr/>
          <p:nvPr/>
        </p:nvSpPr>
        <p:spPr>
          <a:xfrm>
            <a:off x="2111050" y="3048045"/>
            <a:ext cx="7021" cy="1482"/>
          </a:xfrm>
          <a:custGeom>
            <a:avLst/>
            <a:gdLst/>
            <a:ahLst/>
            <a:cxnLst/>
            <a:rect l="l" t="t" r="r" b="b"/>
            <a:pathLst>
              <a:path w="7021" h="1482">
                <a:moveTo>
                  <a:pt x="7021" y="1482"/>
                </a:moveTo>
                <a:lnTo>
                  <a:pt x="5308" y="1341"/>
                </a:lnTo>
                <a:lnTo>
                  <a:pt x="0" y="0"/>
                </a:lnTo>
              </a:path>
            </a:pathLst>
          </a:custGeom>
          <a:ln w="9524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2" name="object 166"/>
          <p:cNvSpPr/>
          <p:nvPr/>
        </p:nvSpPr>
        <p:spPr>
          <a:xfrm>
            <a:off x="2097653" y="3043766"/>
            <a:ext cx="6550" cy="2548"/>
          </a:xfrm>
          <a:custGeom>
            <a:avLst/>
            <a:gdLst/>
            <a:ahLst/>
            <a:cxnLst/>
            <a:rect l="l" t="t" r="r" b="b"/>
            <a:pathLst>
              <a:path w="6550" h="2548">
                <a:moveTo>
                  <a:pt x="6550" y="2548"/>
                </a:moveTo>
                <a:lnTo>
                  <a:pt x="4921" y="2137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3" name="object 167"/>
          <p:cNvSpPr/>
          <p:nvPr/>
        </p:nvSpPr>
        <p:spPr>
          <a:xfrm>
            <a:off x="2085297" y="3037486"/>
            <a:ext cx="5983" cy="3513"/>
          </a:xfrm>
          <a:custGeom>
            <a:avLst/>
            <a:gdLst/>
            <a:ahLst/>
            <a:cxnLst/>
            <a:rect l="l" t="t" r="r" b="b"/>
            <a:pathLst>
              <a:path w="5983" h="3513">
                <a:moveTo>
                  <a:pt x="5983" y="3513"/>
                </a:moveTo>
                <a:lnTo>
                  <a:pt x="4460" y="2852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4" name="object 168"/>
          <p:cNvSpPr/>
          <p:nvPr/>
        </p:nvSpPr>
        <p:spPr>
          <a:xfrm>
            <a:off x="2074170" y="3029394"/>
            <a:ext cx="5320" cy="4378"/>
          </a:xfrm>
          <a:custGeom>
            <a:avLst/>
            <a:gdLst/>
            <a:ahLst/>
            <a:cxnLst/>
            <a:rect l="l" t="t" r="r" b="b"/>
            <a:pathLst>
              <a:path w="5320" h="4378">
                <a:moveTo>
                  <a:pt x="5320" y="4378"/>
                </a:moveTo>
                <a:lnTo>
                  <a:pt x="3927" y="3487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5" name="object 169"/>
          <p:cNvSpPr/>
          <p:nvPr/>
        </p:nvSpPr>
        <p:spPr>
          <a:xfrm>
            <a:off x="2064467" y="3019687"/>
            <a:ext cx="4562" cy="5142"/>
          </a:xfrm>
          <a:custGeom>
            <a:avLst/>
            <a:gdLst/>
            <a:ahLst/>
            <a:cxnLst/>
            <a:rect l="l" t="t" r="r" b="b"/>
            <a:pathLst>
              <a:path w="4562" h="5142">
                <a:moveTo>
                  <a:pt x="4562" y="5142"/>
                </a:moveTo>
                <a:lnTo>
                  <a:pt x="3324" y="4042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6" name="object 170"/>
          <p:cNvSpPr/>
          <p:nvPr/>
        </p:nvSpPr>
        <p:spPr>
          <a:xfrm>
            <a:off x="2056381" y="3008556"/>
            <a:ext cx="3711" cy="5808"/>
          </a:xfrm>
          <a:custGeom>
            <a:avLst/>
            <a:gdLst/>
            <a:ahLst/>
            <a:cxnLst/>
            <a:rect l="l" t="t" r="r" b="b"/>
            <a:pathLst>
              <a:path w="3711" h="5808">
                <a:moveTo>
                  <a:pt x="3711" y="5808"/>
                </a:moveTo>
                <a:lnTo>
                  <a:pt x="2652" y="4520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7" name="object 171"/>
          <p:cNvSpPr/>
          <p:nvPr/>
        </p:nvSpPr>
        <p:spPr>
          <a:xfrm>
            <a:off x="2050100" y="2996194"/>
            <a:ext cx="2766" cy="6376"/>
          </a:xfrm>
          <a:custGeom>
            <a:avLst/>
            <a:gdLst/>
            <a:ahLst/>
            <a:cxnLst/>
            <a:rect l="l" t="t" r="r" b="b"/>
            <a:pathLst>
              <a:path w="2766" h="6376">
                <a:moveTo>
                  <a:pt x="2766" y="6376"/>
                </a:moveTo>
                <a:lnTo>
                  <a:pt x="1913" y="4923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8" name="object 172"/>
          <p:cNvSpPr/>
          <p:nvPr/>
        </p:nvSpPr>
        <p:spPr>
          <a:xfrm>
            <a:off x="2045824" y="2982792"/>
            <a:ext cx="1728" cy="6848"/>
          </a:xfrm>
          <a:custGeom>
            <a:avLst/>
            <a:gdLst/>
            <a:ahLst/>
            <a:cxnLst/>
            <a:rect l="l" t="t" r="r" b="b"/>
            <a:pathLst>
              <a:path w="1728" h="6848">
                <a:moveTo>
                  <a:pt x="1728" y="6848"/>
                </a:moveTo>
                <a:lnTo>
                  <a:pt x="1108" y="5252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9" name="object 173"/>
          <p:cNvSpPr/>
          <p:nvPr/>
        </p:nvSpPr>
        <p:spPr>
          <a:xfrm>
            <a:off x="2043975" y="2971327"/>
            <a:ext cx="367" cy="4441"/>
          </a:xfrm>
          <a:custGeom>
            <a:avLst/>
            <a:gdLst/>
            <a:ahLst/>
            <a:cxnLst/>
            <a:rect l="l" t="t" r="r" b="b"/>
            <a:pathLst>
              <a:path w="367" h="4441">
                <a:moveTo>
                  <a:pt x="367" y="4441"/>
                </a:moveTo>
                <a:lnTo>
                  <a:pt x="5" y="2726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0" name="object 174"/>
          <p:cNvSpPr/>
          <p:nvPr/>
        </p:nvSpPr>
        <p:spPr>
          <a:xfrm>
            <a:off x="2043281" y="2612274"/>
            <a:ext cx="339" cy="175320"/>
          </a:xfrm>
          <a:custGeom>
            <a:avLst/>
            <a:gdLst/>
            <a:ahLst/>
            <a:cxnLst/>
            <a:rect l="l" t="t" r="r" b="b"/>
            <a:pathLst>
              <a:path w="339" h="175320">
                <a:moveTo>
                  <a:pt x="339" y="175320"/>
                </a:move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1" name="object 175"/>
          <p:cNvSpPr/>
          <p:nvPr/>
        </p:nvSpPr>
        <p:spPr>
          <a:xfrm>
            <a:off x="2609538" y="2524943"/>
            <a:ext cx="478628" cy="0"/>
          </a:xfrm>
          <a:custGeom>
            <a:avLst/>
            <a:gdLst/>
            <a:ahLst/>
            <a:cxnLst/>
            <a:rect l="l" t="t" r="r" b="b"/>
            <a:pathLst>
              <a:path w="478628">
                <a:moveTo>
                  <a:pt x="3818" y="0"/>
                </a:moveTo>
                <a:lnTo>
                  <a:pt x="482446" y="0"/>
                </a:lnTo>
              </a:path>
            </a:pathLst>
          </a:custGeom>
          <a:ln w="317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2" name="object 176"/>
          <p:cNvSpPr/>
          <p:nvPr/>
        </p:nvSpPr>
        <p:spPr>
          <a:xfrm>
            <a:off x="3092566" y="2525655"/>
            <a:ext cx="7020" cy="1482"/>
          </a:xfrm>
          <a:custGeom>
            <a:avLst/>
            <a:gdLst/>
            <a:ahLst/>
            <a:cxnLst/>
            <a:rect l="l" t="t" r="r" b="b"/>
            <a:pathLst>
              <a:path w="7020" h="1482">
                <a:moveTo>
                  <a:pt x="0" y="0"/>
                </a:moveTo>
                <a:lnTo>
                  <a:pt x="1712" y="141"/>
                </a:lnTo>
                <a:lnTo>
                  <a:pt x="7020" y="1482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3" name="object 177"/>
          <p:cNvSpPr/>
          <p:nvPr/>
        </p:nvSpPr>
        <p:spPr>
          <a:xfrm>
            <a:off x="3106432" y="2528869"/>
            <a:ext cx="6546" cy="2547"/>
          </a:xfrm>
          <a:custGeom>
            <a:avLst/>
            <a:gdLst/>
            <a:ahLst/>
            <a:cxnLst/>
            <a:rect l="l" t="t" r="r" b="b"/>
            <a:pathLst>
              <a:path w="6546" h="2547">
                <a:moveTo>
                  <a:pt x="0" y="0"/>
                </a:moveTo>
                <a:lnTo>
                  <a:pt x="1627" y="411"/>
                </a:lnTo>
                <a:lnTo>
                  <a:pt x="6546" y="2547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4" name="object 178"/>
          <p:cNvSpPr/>
          <p:nvPr/>
        </p:nvSpPr>
        <p:spPr>
          <a:xfrm>
            <a:off x="3119358" y="2534185"/>
            <a:ext cx="5971" cy="3506"/>
          </a:xfrm>
          <a:custGeom>
            <a:avLst/>
            <a:gdLst/>
            <a:ahLst/>
            <a:cxnLst/>
            <a:rect l="l" t="t" r="r" b="b"/>
            <a:pathLst>
              <a:path w="5971" h="3506">
                <a:moveTo>
                  <a:pt x="0" y="0"/>
                </a:moveTo>
                <a:lnTo>
                  <a:pt x="1519" y="659"/>
                </a:lnTo>
                <a:lnTo>
                  <a:pt x="5971" y="3506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5" name="object 179"/>
          <p:cNvSpPr/>
          <p:nvPr/>
        </p:nvSpPr>
        <p:spPr>
          <a:xfrm>
            <a:off x="3131148" y="2541414"/>
            <a:ext cx="5298" cy="4359"/>
          </a:xfrm>
          <a:custGeom>
            <a:avLst/>
            <a:gdLst/>
            <a:ahLst/>
            <a:cxnLst/>
            <a:rect l="l" t="t" r="r" b="b"/>
            <a:pathLst>
              <a:path w="5298" h="4359">
                <a:moveTo>
                  <a:pt x="0" y="0"/>
                </a:moveTo>
                <a:lnTo>
                  <a:pt x="1386" y="886"/>
                </a:lnTo>
                <a:lnTo>
                  <a:pt x="5298" y="4359"/>
                </a:lnTo>
              </a:path>
            </a:pathLst>
          </a:custGeom>
          <a:ln w="9524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6" name="object 180"/>
          <p:cNvSpPr/>
          <p:nvPr/>
        </p:nvSpPr>
        <p:spPr>
          <a:xfrm>
            <a:off x="3141611" y="2550359"/>
            <a:ext cx="4532" cy="5108"/>
          </a:xfrm>
          <a:custGeom>
            <a:avLst/>
            <a:gdLst/>
            <a:ahLst/>
            <a:cxnLst/>
            <a:rect l="l" t="t" r="r" b="b"/>
            <a:pathLst>
              <a:path w="4532" h="5108">
                <a:moveTo>
                  <a:pt x="0" y="0"/>
                </a:moveTo>
                <a:lnTo>
                  <a:pt x="1230" y="1092"/>
                </a:lnTo>
                <a:lnTo>
                  <a:pt x="4532" y="5108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7" name="object 181"/>
          <p:cNvSpPr/>
          <p:nvPr/>
        </p:nvSpPr>
        <p:spPr>
          <a:xfrm>
            <a:off x="3150553" y="2560830"/>
            <a:ext cx="3677" cy="5755"/>
          </a:xfrm>
          <a:custGeom>
            <a:avLst/>
            <a:gdLst/>
            <a:ahLst/>
            <a:cxnLst/>
            <a:rect l="l" t="t" r="r" b="b"/>
            <a:pathLst>
              <a:path w="3677" h="5755">
                <a:moveTo>
                  <a:pt x="0" y="0"/>
                </a:moveTo>
                <a:lnTo>
                  <a:pt x="1048" y="1275"/>
                </a:lnTo>
                <a:lnTo>
                  <a:pt x="3677" y="5755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8" name="object 182"/>
          <p:cNvSpPr/>
          <p:nvPr/>
        </p:nvSpPr>
        <p:spPr>
          <a:xfrm>
            <a:off x="3157775" y="2572627"/>
            <a:ext cx="2738" cy="6312"/>
          </a:xfrm>
          <a:custGeom>
            <a:avLst/>
            <a:gdLst/>
            <a:ahLst/>
            <a:cxnLst/>
            <a:rect l="l" t="t" r="r" b="b"/>
            <a:pathLst>
              <a:path w="2738" h="6312">
                <a:moveTo>
                  <a:pt x="0" y="0"/>
                </a:moveTo>
                <a:lnTo>
                  <a:pt x="843" y="1437"/>
                </a:lnTo>
                <a:lnTo>
                  <a:pt x="2738" y="6312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9" name="object 183"/>
          <p:cNvSpPr/>
          <p:nvPr/>
        </p:nvSpPr>
        <p:spPr>
          <a:xfrm>
            <a:off x="3163088" y="2585558"/>
            <a:ext cx="1713" cy="6788"/>
          </a:xfrm>
          <a:custGeom>
            <a:avLst/>
            <a:gdLst/>
            <a:ahLst/>
            <a:cxnLst/>
            <a:rect l="l" t="t" r="r" b="b"/>
            <a:pathLst>
              <a:path w="1713" h="6788">
                <a:moveTo>
                  <a:pt x="0" y="0"/>
                </a:moveTo>
                <a:lnTo>
                  <a:pt x="614" y="1579"/>
                </a:lnTo>
                <a:lnTo>
                  <a:pt x="1713" y="6788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0" name="object 184"/>
          <p:cNvSpPr/>
          <p:nvPr/>
        </p:nvSpPr>
        <p:spPr>
          <a:xfrm>
            <a:off x="3166297" y="2599428"/>
            <a:ext cx="365" cy="4415"/>
          </a:xfrm>
          <a:custGeom>
            <a:avLst/>
            <a:gdLst/>
            <a:ahLst/>
            <a:cxnLst/>
            <a:rect l="l" t="t" r="r" b="b"/>
            <a:pathLst>
              <a:path w="365" h="4415">
                <a:moveTo>
                  <a:pt x="0" y="0"/>
                </a:moveTo>
                <a:lnTo>
                  <a:pt x="359" y="1704"/>
                </a:lnTo>
                <a:lnTo>
                  <a:pt x="365" y="4415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1" name="object 185"/>
          <p:cNvSpPr/>
          <p:nvPr/>
        </p:nvSpPr>
        <p:spPr>
          <a:xfrm>
            <a:off x="3167009" y="2791794"/>
            <a:ext cx="0" cy="179532"/>
          </a:xfrm>
          <a:custGeom>
            <a:avLst/>
            <a:gdLst/>
            <a:ahLst/>
            <a:cxnLst/>
            <a:rect l="l" t="t" r="r" b="b"/>
            <a:pathLst>
              <a:path h="179532">
                <a:moveTo>
                  <a:pt x="0" y="4053"/>
                </a:moveTo>
                <a:lnTo>
                  <a:pt x="0" y="183585"/>
                </a:lnTo>
              </a:path>
            </a:pathLst>
          </a:custGeom>
          <a:ln w="317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2" name="object 186"/>
          <p:cNvSpPr/>
          <p:nvPr/>
        </p:nvSpPr>
        <p:spPr>
          <a:xfrm>
            <a:off x="3164812" y="2975767"/>
            <a:ext cx="1482" cy="7024"/>
          </a:xfrm>
          <a:custGeom>
            <a:avLst/>
            <a:gdLst/>
            <a:ahLst/>
            <a:cxnLst/>
            <a:rect l="l" t="t" r="r" b="b"/>
            <a:pathLst>
              <a:path w="1482" h="7024">
                <a:moveTo>
                  <a:pt x="1482" y="0"/>
                </a:moveTo>
                <a:lnTo>
                  <a:pt x="1340" y="1713"/>
                </a:lnTo>
                <a:lnTo>
                  <a:pt x="0" y="7024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3" name="object 187"/>
          <p:cNvSpPr/>
          <p:nvPr/>
        </p:nvSpPr>
        <p:spPr>
          <a:xfrm>
            <a:off x="3160537" y="2989641"/>
            <a:ext cx="2547" cy="6553"/>
          </a:xfrm>
          <a:custGeom>
            <a:avLst/>
            <a:gdLst/>
            <a:ahLst/>
            <a:cxnLst/>
            <a:rect l="l" t="t" r="r" b="b"/>
            <a:pathLst>
              <a:path w="2547" h="6553">
                <a:moveTo>
                  <a:pt x="2547" y="0"/>
                </a:moveTo>
                <a:lnTo>
                  <a:pt x="2136" y="1630"/>
                </a:lnTo>
                <a:lnTo>
                  <a:pt x="0" y="6553"/>
                </a:lnTo>
              </a:path>
            </a:pathLst>
          </a:custGeom>
          <a:ln w="9524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4" name="object 188"/>
          <p:cNvSpPr/>
          <p:nvPr/>
        </p:nvSpPr>
        <p:spPr>
          <a:xfrm>
            <a:off x="3154257" y="3002570"/>
            <a:ext cx="3512" cy="5986"/>
          </a:xfrm>
          <a:custGeom>
            <a:avLst/>
            <a:gdLst/>
            <a:ahLst/>
            <a:cxnLst/>
            <a:rect l="l" t="t" r="r" b="b"/>
            <a:pathLst>
              <a:path w="3512" h="5986">
                <a:moveTo>
                  <a:pt x="3512" y="0"/>
                </a:moveTo>
                <a:lnTo>
                  <a:pt x="2851" y="1523"/>
                </a:lnTo>
                <a:lnTo>
                  <a:pt x="0" y="5986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5" name="object 189"/>
          <p:cNvSpPr/>
          <p:nvPr/>
        </p:nvSpPr>
        <p:spPr>
          <a:xfrm>
            <a:off x="3146169" y="3014364"/>
            <a:ext cx="4376" cy="5322"/>
          </a:xfrm>
          <a:custGeom>
            <a:avLst/>
            <a:gdLst/>
            <a:ahLst/>
            <a:cxnLst/>
            <a:rect l="l" t="t" r="r" b="b"/>
            <a:pathLst>
              <a:path w="4376" h="5322">
                <a:moveTo>
                  <a:pt x="4376" y="0"/>
                </a:moveTo>
                <a:lnTo>
                  <a:pt x="3485" y="1393"/>
                </a:lnTo>
                <a:lnTo>
                  <a:pt x="0" y="5322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6" name="object 190"/>
          <p:cNvSpPr/>
          <p:nvPr/>
        </p:nvSpPr>
        <p:spPr>
          <a:xfrm>
            <a:off x="3136466" y="3024829"/>
            <a:ext cx="5140" cy="4564"/>
          </a:xfrm>
          <a:custGeom>
            <a:avLst/>
            <a:gdLst/>
            <a:ahLst/>
            <a:cxnLst/>
            <a:rect l="l" t="t" r="r" b="b"/>
            <a:pathLst>
              <a:path w="5140" h="4564">
                <a:moveTo>
                  <a:pt x="5140" y="0"/>
                </a:moveTo>
                <a:lnTo>
                  <a:pt x="4041" y="1239"/>
                </a:lnTo>
                <a:lnTo>
                  <a:pt x="0" y="4564"/>
                </a:lnTo>
              </a:path>
            </a:pathLst>
          </a:custGeom>
          <a:ln w="9524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7" name="object 191"/>
          <p:cNvSpPr/>
          <p:nvPr/>
        </p:nvSpPr>
        <p:spPr>
          <a:xfrm>
            <a:off x="3125340" y="3033772"/>
            <a:ext cx="5805" cy="3712"/>
          </a:xfrm>
          <a:custGeom>
            <a:avLst/>
            <a:gdLst/>
            <a:ahLst/>
            <a:cxnLst/>
            <a:rect l="l" t="t" r="r" b="b"/>
            <a:pathLst>
              <a:path w="5805" h="3712">
                <a:moveTo>
                  <a:pt x="5805" y="0"/>
                </a:moveTo>
                <a:lnTo>
                  <a:pt x="4518" y="1059"/>
                </a:lnTo>
                <a:lnTo>
                  <a:pt x="0" y="3712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8" name="object 192"/>
          <p:cNvSpPr/>
          <p:nvPr/>
        </p:nvSpPr>
        <p:spPr>
          <a:xfrm>
            <a:off x="3112984" y="3040999"/>
            <a:ext cx="6373" cy="2767"/>
          </a:xfrm>
          <a:custGeom>
            <a:avLst/>
            <a:gdLst/>
            <a:ahLst/>
            <a:cxnLst/>
            <a:rect l="l" t="t" r="r" b="b"/>
            <a:pathLst>
              <a:path w="6373" h="2767">
                <a:moveTo>
                  <a:pt x="6373" y="0"/>
                </a:moveTo>
                <a:lnTo>
                  <a:pt x="4920" y="853"/>
                </a:lnTo>
                <a:lnTo>
                  <a:pt x="0" y="2767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9" name="object 193"/>
          <p:cNvSpPr/>
          <p:nvPr/>
        </p:nvSpPr>
        <p:spPr>
          <a:xfrm>
            <a:off x="3099587" y="3046316"/>
            <a:ext cx="6844" cy="1729"/>
          </a:xfrm>
          <a:custGeom>
            <a:avLst/>
            <a:gdLst/>
            <a:ahLst/>
            <a:cxnLst/>
            <a:rect l="l" t="t" r="r" b="b"/>
            <a:pathLst>
              <a:path w="6844" h="1729">
                <a:moveTo>
                  <a:pt x="6844" y="0"/>
                </a:moveTo>
                <a:lnTo>
                  <a:pt x="5249" y="620"/>
                </a:lnTo>
                <a:lnTo>
                  <a:pt x="0" y="1729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0" name="object 194"/>
          <p:cNvSpPr/>
          <p:nvPr/>
        </p:nvSpPr>
        <p:spPr>
          <a:xfrm>
            <a:off x="3088168" y="3049528"/>
            <a:ext cx="4399" cy="363"/>
          </a:xfrm>
          <a:custGeom>
            <a:avLst/>
            <a:gdLst/>
            <a:ahLst/>
            <a:cxnLst/>
            <a:rect l="l" t="t" r="r" b="b"/>
            <a:pathLst>
              <a:path w="4399" h="363">
                <a:moveTo>
                  <a:pt x="4399" y="0"/>
                </a:moveTo>
                <a:lnTo>
                  <a:pt x="2685" y="361"/>
                </a:lnTo>
                <a:lnTo>
                  <a:pt x="0" y="363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1" name="object 195"/>
          <p:cNvSpPr/>
          <p:nvPr/>
        </p:nvSpPr>
        <p:spPr>
          <a:xfrm>
            <a:off x="2043281" y="2524595"/>
            <a:ext cx="1124077" cy="52599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00">
              <a:solidFill>
                <a:prstClr val="black"/>
              </a:solidFill>
            </a:endParaRPr>
          </a:p>
        </p:txBody>
      </p:sp>
      <p:sp>
        <p:nvSpPr>
          <p:cNvPr id="192" name="object 196"/>
          <p:cNvSpPr/>
          <p:nvPr/>
        </p:nvSpPr>
        <p:spPr>
          <a:xfrm>
            <a:off x="2043281" y="2524595"/>
            <a:ext cx="1124077" cy="525995"/>
          </a:xfrm>
          <a:custGeom>
            <a:avLst/>
            <a:gdLst/>
            <a:ahLst/>
            <a:cxnLst/>
            <a:rect l="l" t="t" r="r" b="b"/>
            <a:pathLst>
              <a:path w="1124077" h="525995">
                <a:moveTo>
                  <a:pt x="0" y="87680"/>
                </a:moveTo>
                <a:lnTo>
                  <a:pt x="10247" y="46502"/>
                </a:lnTo>
                <a:lnTo>
                  <a:pt x="37493" y="15762"/>
                </a:lnTo>
                <a:lnTo>
                  <a:pt x="76495" y="701"/>
                </a:lnTo>
                <a:lnTo>
                  <a:pt x="1036447" y="0"/>
                </a:lnTo>
                <a:lnTo>
                  <a:pt x="1050998" y="1203"/>
                </a:lnTo>
                <a:lnTo>
                  <a:pt x="1089255" y="17706"/>
                </a:lnTo>
                <a:lnTo>
                  <a:pt x="1115339" y="49470"/>
                </a:lnTo>
                <a:lnTo>
                  <a:pt x="1124077" y="438327"/>
                </a:lnTo>
                <a:lnTo>
                  <a:pt x="1122873" y="452887"/>
                </a:lnTo>
                <a:lnTo>
                  <a:pt x="1106375" y="491164"/>
                </a:lnTo>
                <a:lnTo>
                  <a:pt x="1074624" y="517258"/>
                </a:lnTo>
                <a:lnTo>
                  <a:pt x="87630" y="525995"/>
                </a:lnTo>
                <a:lnTo>
                  <a:pt x="73077" y="524792"/>
                </a:lnTo>
                <a:lnTo>
                  <a:pt x="34818" y="508287"/>
                </a:lnTo>
                <a:lnTo>
                  <a:pt x="8734" y="476523"/>
                </a:lnTo>
                <a:lnTo>
                  <a:pt x="0" y="87680"/>
                </a:lnTo>
                <a:close/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3" name="object 197"/>
          <p:cNvSpPr txBox="1"/>
          <p:nvPr/>
        </p:nvSpPr>
        <p:spPr>
          <a:xfrm>
            <a:off x="2211174" y="2645957"/>
            <a:ext cx="930432" cy="2671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600" dirty="0">
                <a:solidFill>
                  <a:prstClr val="black"/>
                </a:solidFill>
                <a:latin typeface="Arial"/>
                <a:cs typeface="Arial"/>
              </a:rPr>
              <a:t>PR</a:t>
            </a:r>
            <a:r>
              <a:rPr lang="it-IT" sz="1600" dirty="0">
                <a:solidFill>
                  <a:prstClr val="black"/>
                </a:solidFill>
                <a:latin typeface="Arial"/>
                <a:cs typeface="Arial"/>
              </a:rPr>
              <a:t>N</a:t>
            </a:r>
            <a:r>
              <a:rPr sz="1600" dirty="0">
                <a:solidFill>
                  <a:prstClr val="black"/>
                </a:solidFill>
                <a:latin typeface="Arial"/>
                <a:cs typeface="Arial"/>
              </a:rPr>
              <a:t>G(k)</a:t>
            </a:r>
          </a:p>
        </p:txBody>
      </p:sp>
      <p:sp>
        <p:nvSpPr>
          <p:cNvPr id="194" name="object 198"/>
          <p:cNvSpPr/>
          <p:nvPr/>
        </p:nvSpPr>
        <p:spPr>
          <a:xfrm>
            <a:off x="5581755" y="2781603"/>
            <a:ext cx="469011" cy="132638"/>
          </a:xfrm>
          <a:custGeom>
            <a:avLst/>
            <a:gdLst/>
            <a:ahLst/>
            <a:cxnLst/>
            <a:rect l="l" t="t" r="r" b="b"/>
            <a:pathLst>
              <a:path w="469011" h="132638">
                <a:moveTo>
                  <a:pt x="387589" y="81017"/>
                </a:moveTo>
                <a:lnTo>
                  <a:pt x="340360" y="107772"/>
                </a:lnTo>
                <a:lnTo>
                  <a:pt x="337947" y="116497"/>
                </a:lnTo>
                <a:lnTo>
                  <a:pt x="341757" y="123355"/>
                </a:lnTo>
                <a:lnTo>
                  <a:pt x="345694" y="130225"/>
                </a:lnTo>
                <a:lnTo>
                  <a:pt x="354457" y="132638"/>
                </a:lnTo>
                <a:lnTo>
                  <a:pt x="444414" y="81686"/>
                </a:lnTo>
                <a:lnTo>
                  <a:pt x="440436" y="81686"/>
                </a:lnTo>
                <a:lnTo>
                  <a:pt x="387589" y="81017"/>
                </a:lnTo>
                <a:close/>
              </a:path>
              <a:path w="469011" h="132638">
                <a:moveTo>
                  <a:pt x="412233" y="67057"/>
                </a:moveTo>
                <a:lnTo>
                  <a:pt x="387589" y="81017"/>
                </a:lnTo>
                <a:lnTo>
                  <a:pt x="440436" y="81686"/>
                </a:lnTo>
                <a:lnTo>
                  <a:pt x="440463" y="79641"/>
                </a:lnTo>
                <a:lnTo>
                  <a:pt x="433197" y="79641"/>
                </a:lnTo>
                <a:lnTo>
                  <a:pt x="412233" y="67057"/>
                </a:lnTo>
                <a:close/>
              </a:path>
              <a:path w="469011" h="132638">
                <a:moveTo>
                  <a:pt x="356108" y="0"/>
                </a:moveTo>
                <a:lnTo>
                  <a:pt x="347345" y="2197"/>
                </a:lnTo>
                <a:lnTo>
                  <a:pt x="339216" y="15722"/>
                </a:lnTo>
                <a:lnTo>
                  <a:pt x="341375" y="24498"/>
                </a:lnTo>
                <a:lnTo>
                  <a:pt x="387888" y="52442"/>
                </a:lnTo>
                <a:lnTo>
                  <a:pt x="440816" y="53111"/>
                </a:lnTo>
                <a:lnTo>
                  <a:pt x="440436" y="81686"/>
                </a:lnTo>
                <a:lnTo>
                  <a:pt x="444414" y="81686"/>
                </a:lnTo>
                <a:lnTo>
                  <a:pt x="469011" y="67754"/>
                </a:lnTo>
                <a:lnTo>
                  <a:pt x="356108" y="0"/>
                </a:lnTo>
                <a:close/>
              </a:path>
              <a:path w="469011" h="132638">
                <a:moveTo>
                  <a:pt x="380" y="47548"/>
                </a:moveTo>
                <a:lnTo>
                  <a:pt x="0" y="76111"/>
                </a:lnTo>
                <a:lnTo>
                  <a:pt x="387589" y="81017"/>
                </a:lnTo>
                <a:lnTo>
                  <a:pt x="412233" y="67057"/>
                </a:lnTo>
                <a:lnTo>
                  <a:pt x="387888" y="52442"/>
                </a:lnTo>
                <a:lnTo>
                  <a:pt x="380" y="47548"/>
                </a:lnTo>
                <a:close/>
              </a:path>
              <a:path w="469011" h="132638">
                <a:moveTo>
                  <a:pt x="433577" y="54965"/>
                </a:moveTo>
                <a:lnTo>
                  <a:pt x="412233" y="67057"/>
                </a:lnTo>
                <a:lnTo>
                  <a:pt x="433197" y="79641"/>
                </a:lnTo>
                <a:lnTo>
                  <a:pt x="433577" y="54965"/>
                </a:lnTo>
                <a:close/>
              </a:path>
              <a:path w="469011" h="132638">
                <a:moveTo>
                  <a:pt x="440792" y="54965"/>
                </a:moveTo>
                <a:lnTo>
                  <a:pt x="433577" y="54965"/>
                </a:lnTo>
                <a:lnTo>
                  <a:pt x="433197" y="79641"/>
                </a:lnTo>
                <a:lnTo>
                  <a:pt x="440463" y="79641"/>
                </a:lnTo>
                <a:lnTo>
                  <a:pt x="440792" y="54965"/>
                </a:lnTo>
                <a:close/>
              </a:path>
              <a:path w="469011" h="132638">
                <a:moveTo>
                  <a:pt x="387888" y="52442"/>
                </a:moveTo>
                <a:lnTo>
                  <a:pt x="412233" y="67057"/>
                </a:lnTo>
                <a:lnTo>
                  <a:pt x="433577" y="54965"/>
                </a:lnTo>
                <a:lnTo>
                  <a:pt x="440792" y="54965"/>
                </a:lnTo>
                <a:lnTo>
                  <a:pt x="440816" y="53111"/>
                </a:lnTo>
                <a:lnTo>
                  <a:pt x="387888" y="52442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5" name="object 201"/>
          <p:cNvSpPr/>
          <p:nvPr/>
        </p:nvSpPr>
        <p:spPr>
          <a:xfrm>
            <a:off x="6050638" y="2587066"/>
            <a:ext cx="1124076" cy="52458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6" name="object 202"/>
          <p:cNvSpPr/>
          <p:nvPr/>
        </p:nvSpPr>
        <p:spPr>
          <a:xfrm>
            <a:off x="6050638" y="2665628"/>
            <a:ext cx="694" cy="8406"/>
          </a:xfrm>
          <a:custGeom>
            <a:avLst/>
            <a:gdLst/>
            <a:ahLst/>
            <a:cxnLst/>
            <a:rect l="l" t="t" r="r" b="b"/>
            <a:pathLst>
              <a:path w="694" h="8406">
                <a:moveTo>
                  <a:pt x="0" y="8406"/>
                </a:moveTo>
                <a:lnTo>
                  <a:pt x="694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7" name="object 203"/>
          <p:cNvSpPr/>
          <p:nvPr/>
        </p:nvSpPr>
        <p:spPr>
          <a:xfrm>
            <a:off x="6051699" y="2654161"/>
            <a:ext cx="1482" cy="7025"/>
          </a:xfrm>
          <a:custGeom>
            <a:avLst/>
            <a:gdLst/>
            <a:ahLst/>
            <a:cxnLst/>
            <a:rect l="l" t="t" r="r" b="b"/>
            <a:pathLst>
              <a:path w="1482" h="7025">
                <a:moveTo>
                  <a:pt x="0" y="7025"/>
                </a:moveTo>
                <a:lnTo>
                  <a:pt x="141" y="5311"/>
                </a:lnTo>
                <a:lnTo>
                  <a:pt x="1482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8" name="object 204"/>
          <p:cNvSpPr/>
          <p:nvPr/>
        </p:nvSpPr>
        <p:spPr>
          <a:xfrm>
            <a:off x="6054911" y="2640757"/>
            <a:ext cx="2547" cy="6554"/>
          </a:xfrm>
          <a:custGeom>
            <a:avLst/>
            <a:gdLst/>
            <a:ahLst/>
            <a:cxnLst/>
            <a:rect l="l" t="t" r="r" b="b"/>
            <a:pathLst>
              <a:path w="2547" h="6554">
                <a:moveTo>
                  <a:pt x="0" y="6554"/>
                </a:moveTo>
                <a:lnTo>
                  <a:pt x="411" y="4924"/>
                </a:lnTo>
                <a:lnTo>
                  <a:pt x="2547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9" name="object 205"/>
          <p:cNvSpPr/>
          <p:nvPr/>
        </p:nvSpPr>
        <p:spPr>
          <a:xfrm>
            <a:off x="6060225" y="2628394"/>
            <a:ext cx="3512" cy="5986"/>
          </a:xfrm>
          <a:custGeom>
            <a:avLst/>
            <a:gdLst/>
            <a:ahLst/>
            <a:cxnLst/>
            <a:rect l="l" t="t" r="r" b="b"/>
            <a:pathLst>
              <a:path w="3512" h="5986">
                <a:moveTo>
                  <a:pt x="0" y="5986"/>
                </a:moveTo>
                <a:lnTo>
                  <a:pt x="661" y="4462"/>
                </a:lnTo>
                <a:lnTo>
                  <a:pt x="3512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0" name="object 206"/>
          <p:cNvSpPr/>
          <p:nvPr/>
        </p:nvSpPr>
        <p:spPr>
          <a:xfrm>
            <a:off x="6067449" y="2617263"/>
            <a:ext cx="4376" cy="5322"/>
          </a:xfrm>
          <a:custGeom>
            <a:avLst/>
            <a:gdLst/>
            <a:ahLst/>
            <a:cxnLst/>
            <a:rect l="l" t="t" r="r" b="b"/>
            <a:pathLst>
              <a:path w="4376" h="5322">
                <a:moveTo>
                  <a:pt x="0" y="5322"/>
                </a:moveTo>
                <a:lnTo>
                  <a:pt x="890" y="3928"/>
                </a:lnTo>
                <a:lnTo>
                  <a:pt x="4376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1" name="object 207"/>
          <p:cNvSpPr/>
          <p:nvPr/>
        </p:nvSpPr>
        <p:spPr>
          <a:xfrm>
            <a:off x="6076388" y="2607558"/>
            <a:ext cx="5140" cy="4563"/>
          </a:xfrm>
          <a:custGeom>
            <a:avLst/>
            <a:gdLst/>
            <a:ahLst/>
            <a:cxnLst/>
            <a:rect l="l" t="t" r="r" b="b"/>
            <a:pathLst>
              <a:path w="5140" h="4563">
                <a:moveTo>
                  <a:pt x="0" y="4563"/>
                </a:moveTo>
                <a:lnTo>
                  <a:pt x="1099" y="3325"/>
                </a:lnTo>
                <a:lnTo>
                  <a:pt x="514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2" name="object 208"/>
          <p:cNvSpPr/>
          <p:nvPr/>
        </p:nvSpPr>
        <p:spPr>
          <a:xfrm>
            <a:off x="6086850" y="2599468"/>
            <a:ext cx="5805" cy="3712"/>
          </a:xfrm>
          <a:custGeom>
            <a:avLst/>
            <a:gdLst/>
            <a:ahLst/>
            <a:cxnLst/>
            <a:rect l="l" t="t" r="r" b="b"/>
            <a:pathLst>
              <a:path w="5805" h="3712">
                <a:moveTo>
                  <a:pt x="0" y="3712"/>
                </a:moveTo>
                <a:lnTo>
                  <a:pt x="1286" y="2653"/>
                </a:lnTo>
                <a:lnTo>
                  <a:pt x="5805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3" name="object 209"/>
          <p:cNvSpPr/>
          <p:nvPr/>
        </p:nvSpPr>
        <p:spPr>
          <a:xfrm>
            <a:off x="6098639" y="2593189"/>
            <a:ext cx="6373" cy="2767"/>
          </a:xfrm>
          <a:custGeom>
            <a:avLst/>
            <a:gdLst/>
            <a:ahLst/>
            <a:cxnLst/>
            <a:rect l="l" t="t" r="r" b="b"/>
            <a:pathLst>
              <a:path w="6373" h="2767">
                <a:moveTo>
                  <a:pt x="0" y="2767"/>
                </a:moveTo>
                <a:lnTo>
                  <a:pt x="1452" y="1914"/>
                </a:lnTo>
                <a:lnTo>
                  <a:pt x="6373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4" name="object 210"/>
          <p:cNvSpPr/>
          <p:nvPr/>
        </p:nvSpPr>
        <p:spPr>
          <a:xfrm>
            <a:off x="6111562" y="2588911"/>
            <a:ext cx="6844" cy="1728"/>
          </a:xfrm>
          <a:custGeom>
            <a:avLst/>
            <a:gdLst/>
            <a:ahLst/>
            <a:cxnLst/>
            <a:rect l="l" t="t" r="r" b="b"/>
            <a:pathLst>
              <a:path w="6844" h="1728">
                <a:moveTo>
                  <a:pt x="0" y="1728"/>
                </a:moveTo>
                <a:lnTo>
                  <a:pt x="1595" y="1108"/>
                </a:lnTo>
                <a:lnTo>
                  <a:pt x="6844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5" name="object 211"/>
          <p:cNvSpPr/>
          <p:nvPr/>
        </p:nvSpPr>
        <p:spPr>
          <a:xfrm>
            <a:off x="6125429" y="2587066"/>
            <a:ext cx="4399" cy="363"/>
          </a:xfrm>
          <a:custGeom>
            <a:avLst/>
            <a:gdLst/>
            <a:ahLst/>
            <a:cxnLst/>
            <a:rect l="l" t="t" r="r" b="b"/>
            <a:pathLst>
              <a:path w="4399" h="363">
                <a:moveTo>
                  <a:pt x="0" y="363"/>
                </a:moveTo>
                <a:lnTo>
                  <a:pt x="1713" y="1"/>
                </a:lnTo>
                <a:lnTo>
                  <a:pt x="4399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6" name="object 212"/>
          <p:cNvSpPr/>
          <p:nvPr/>
        </p:nvSpPr>
        <p:spPr>
          <a:xfrm>
            <a:off x="6129827" y="3112000"/>
            <a:ext cx="478628" cy="0"/>
          </a:xfrm>
          <a:custGeom>
            <a:avLst/>
            <a:gdLst/>
            <a:ahLst/>
            <a:cxnLst/>
            <a:rect l="l" t="t" r="r" b="b"/>
            <a:pathLst>
              <a:path w="478628">
                <a:moveTo>
                  <a:pt x="0" y="0"/>
                </a:moveTo>
                <a:lnTo>
                  <a:pt x="478628" y="0"/>
                </a:lnTo>
              </a:path>
            </a:pathLst>
          </a:custGeom>
          <a:ln w="317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7" name="object 213"/>
          <p:cNvSpPr/>
          <p:nvPr/>
        </p:nvSpPr>
        <p:spPr>
          <a:xfrm>
            <a:off x="6118408" y="3109805"/>
            <a:ext cx="7021" cy="1482"/>
          </a:xfrm>
          <a:custGeom>
            <a:avLst/>
            <a:gdLst/>
            <a:ahLst/>
            <a:cxnLst/>
            <a:rect l="l" t="t" r="r" b="b"/>
            <a:pathLst>
              <a:path w="7021" h="1482">
                <a:moveTo>
                  <a:pt x="7021" y="1482"/>
                </a:moveTo>
                <a:lnTo>
                  <a:pt x="5308" y="1340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8" name="object 214"/>
          <p:cNvSpPr/>
          <p:nvPr/>
        </p:nvSpPr>
        <p:spPr>
          <a:xfrm>
            <a:off x="6105011" y="3105528"/>
            <a:ext cx="6550" cy="2548"/>
          </a:xfrm>
          <a:custGeom>
            <a:avLst/>
            <a:gdLst/>
            <a:ahLst/>
            <a:cxnLst/>
            <a:rect l="l" t="t" r="r" b="b"/>
            <a:pathLst>
              <a:path w="6550" h="2548">
                <a:moveTo>
                  <a:pt x="6550" y="2548"/>
                </a:moveTo>
                <a:lnTo>
                  <a:pt x="4921" y="2136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9" name="object 215"/>
          <p:cNvSpPr/>
          <p:nvPr/>
        </p:nvSpPr>
        <p:spPr>
          <a:xfrm>
            <a:off x="6092655" y="3099249"/>
            <a:ext cx="5983" cy="3513"/>
          </a:xfrm>
          <a:custGeom>
            <a:avLst/>
            <a:gdLst/>
            <a:ahLst/>
            <a:cxnLst/>
            <a:rect l="l" t="t" r="r" b="b"/>
            <a:pathLst>
              <a:path w="5983" h="3513">
                <a:moveTo>
                  <a:pt x="5983" y="3513"/>
                </a:moveTo>
                <a:lnTo>
                  <a:pt x="4460" y="2851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0" name="object 216"/>
          <p:cNvSpPr/>
          <p:nvPr/>
        </p:nvSpPr>
        <p:spPr>
          <a:xfrm>
            <a:off x="6081528" y="3091159"/>
            <a:ext cx="5320" cy="4377"/>
          </a:xfrm>
          <a:custGeom>
            <a:avLst/>
            <a:gdLst/>
            <a:ahLst/>
            <a:cxnLst/>
            <a:rect l="l" t="t" r="r" b="b"/>
            <a:pathLst>
              <a:path w="5320" h="4377">
                <a:moveTo>
                  <a:pt x="5320" y="4377"/>
                </a:moveTo>
                <a:lnTo>
                  <a:pt x="3927" y="3486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1" name="object 217"/>
          <p:cNvSpPr/>
          <p:nvPr/>
        </p:nvSpPr>
        <p:spPr>
          <a:xfrm>
            <a:off x="6071825" y="3081452"/>
            <a:ext cx="4562" cy="5142"/>
          </a:xfrm>
          <a:custGeom>
            <a:avLst/>
            <a:gdLst/>
            <a:ahLst/>
            <a:cxnLst/>
            <a:rect l="l" t="t" r="r" b="b"/>
            <a:pathLst>
              <a:path w="4562" h="5142">
                <a:moveTo>
                  <a:pt x="4562" y="5142"/>
                </a:moveTo>
                <a:lnTo>
                  <a:pt x="3324" y="4042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2" name="object 218"/>
          <p:cNvSpPr/>
          <p:nvPr/>
        </p:nvSpPr>
        <p:spPr>
          <a:xfrm>
            <a:off x="6063739" y="3070322"/>
            <a:ext cx="3711" cy="5808"/>
          </a:xfrm>
          <a:custGeom>
            <a:avLst/>
            <a:gdLst/>
            <a:ahLst/>
            <a:cxnLst/>
            <a:rect l="l" t="t" r="r" b="b"/>
            <a:pathLst>
              <a:path w="3711" h="5808">
                <a:moveTo>
                  <a:pt x="3711" y="5808"/>
                </a:moveTo>
                <a:lnTo>
                  <a:pt x="2652" y="4520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3" name="object 219"/>
          <p:cNvSpPr/>
          <p:nvPr/>
        </p:nvSpPr>
        <p:spPr>
          <a:xfrm>
            <a:off x="6057458" y="3057959"/>
            <a:ext cx="2766" cy="6376"/>
          </a:xfrm>
          <a:custGeom>
            <a:avLst/>
            <a:gdLst/>
            <a:ahLst/>
            <a:cxnLst/>
            <a:rect l="l" t="t" r="r" b="b"/>
            <a:pathLst>
              <a:path w="2766" h="6376">
                <a:moveTo>
                  <a:pt x="2766" y="6376"/>
                </a:moveTo>
                <a:lnTo>
                  <a:pt x="1913" y="4923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4" name="object 220"/>
          <p:cNvSpPr/>
          <p:nvPr/>
        </p:nvSpPr>
        <p:spPr>
          <a:xfrm>
            <a:off x="6053182" y="3044556"/>
            <a:ext cx="1728" cy="6848"/>
          </a:xfrm>
          <a:custGeom>
            <a:avLst/>
            <a:gdLst/>
            <a:ahLst/>
            <a:cxnLst/>
            <a:rect l="l" t="t" r="r" b="b"/>
            <a:pathLst>
              <a:path w="1728" h="6848">
                <a:moveTo>
                  <a:pt x="1728" y="6848"/>
                </a:moveTo>
                <a:lnTo>
                  <a:pt x="1108" y="5252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5" name="object 221"/>
          <p:cNvSpPr/>
          <p:nvPr/>
        </p:nvSpPr>
        <p:spPr>
          <a:xfrm>
            <a:off x="6051333" y="3033088"/>
            <a:ext cx="367" cy="4442"/>
          </a:xfrm>
          <a:custGeom>
            <a:avLst/>
            <a:gdLst/>
            <a:ahLst/>
            <a:cxnLst/>
            <a:rect l="l" t="t" r="r" b="b"/>
            <a:pathLst>
              <a:path w="367" h="4442">
                <a:moveTo>
                  <a:pt x="367" y="4442"/>
                </a:moveTo>
                <a:lnTo>
                  <a:pt x="5" y="2727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6" name="object 222"/>
          <p:cNvSpPr/>
          <p:nvPr/>
        </p:nvSpPr>
        <p:spPr>
          <a:xfrm>
            <a:off x="6050639" y="2674035"/>
            <a:ext cx="339" cy="175323"/>
          </a:xfrm>
          <a:custGeom>
            <a:avLst/>
            <a:gdLst/>
            <a:ahLst/>
            <a:cxnLst/>
            <a:rect l="l" t="t" r="r" b="b"/>
            <a:pathLst>
              <a:path w="339" h="175323">
                <a:moveTo>
                  <a:pt x="339" y="175323"/>
                </a:move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7" name="object 223"/>
          <p:cNvSpPr/>
          <p:nvPr/>
        </p:nvSpPr>
        <p:spPr>
          <a:xfrm>
            <a:off x="6616897" y="2586715"/>
            <a:ext cx="478628" cy="0"/>
          </a:xfrm>
          <a:custGeom>
            <a:avLst/>
            <a:gdLst/>
            <a:ahLst/>
            <a:cxnLst/>
            <a:rect l="l" t="t" r="r" b="b"/>
            <a:pathLst>
              <a:path w="478628">
                <a:moveTo>
                  <a:pt x="4220" y="0"/>
                </a:moveTo>
                <a:lnTo>
                  <a:pt x="482848" y="0"/>
                </a:lnTo>
              </a:path>
            </a:pathLst>
          </a:custGeom>
          <a:ln w="317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8" name="object 224"/>
          <p:cNvSpPr/>
          <p:nvPr/>
        </p:nvSpPr>
        <p:spPr>
          <a:xfrm>
            <a:off x="7099925" y="2587428"/>
            <a:ext cx="7021" cy="1482"/>
          </a:xfrm>
          <a:custGeom>
            <a:avLst/>
            <a:gdLst/>
            <a:ahLst/>
            <a:cxnLst/>
            <a:rect l="l" t="t" r="r" b="b"/>
            <a:pathLst>
              <a:path w="7021" h="1482">
                <a:moveTo>
                  <a:pt x="0" y="0"/>
                </a:moveTo>
                <a:lnTo>
                  <a:pt x="1713" y="141"/>
                </a:lnTo>
                <a:lnTo>
                  <a:pt x="7021" y="1482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9" name="object 225"/>
          <p:cNvSpPr/>
          <p:nvPr/>
        </p:nvSpPr>
        <p:spPr>
          <a:xfrm>
            <a:off x="7113790" y="2590639"/>
            <a:ext cx="6550" cy="2548"/>
          </a:xfrm>
          <a:custGeom>
            <a:avLst/>
            <a:gdLst/>
            <a:ahLst/>
            <a:cxnLst/>
            <a:rect l="l" t="t" r="r" b="b"/>
            <a:pathLst>
              <a:path w="6550" h="2548">
                <a:moveTo>
                  <a:pt x="0" y="0"/>
                </a:moveTo>
                <a:lnTo>
                  <a:pt x="1629" y="411"/>
                </a:lnTo>
                <a:lnTo>
                  <a:pt x="6550" y="2548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0" name="object 226"/>
          <p:cNvSpPr/>
          <p:nvPr/>
        </p:nvSpPr>
        <p:spPr>
          <a:xfrm>
            <a:off x="7126715" y="2595956"/>
            <a:ext cx="5983" cy="3513"/>
          </a:xfrm>
          <a:custGeom>
            <a:avLst/>
            <a:gdLst/>
            <a:ahLst/>
            <a:cxnLst/>
            <a:rect l="l" t="t" r="r" b="b"/>
            <a:pathLst>
              <a:path w="5983" h="3513">
                <a:moveTo>
                  <a:pt x="0" y="0"/>
                </a:moveTo>
                <a:lnTo>
                  <a:pt x="1522" y="661"/>
                </a:lnTo>
                <a:lnTo>
                  <a:pt x="5983" y="3513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1" name="object 227"/>
          <p:cNvSpPr/>
          <p:nvPr/>
        </p:nvSpPr>
        <p:spPr>
          <a:xfrm>
            <a:off x="7138503" y="2603181"/>
            <a:ext cx="5320" cy="4377"/>
          </a:xfrm>
          <a:custGeom>
            <a:avLst/>
            <a:gdLst/>
            <a:ahLst/>
            <a:cxnLst/>
            <a:rect l="l" t="t" r="r" b="b"/>
            <a:pathLst>
              <a:path w="5320" h="4377">
                <a:moveTo>
                  <a:pt x="0" y="0"/>
                </a:moveTo>
                <a:lnTo>
                  <a:pt x="1392" y="890"/>
                </a:lnTo>
                <a:lnTo>
                  <a:pt x="5320" y="4377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2" name="object 228"/>
          <p:cNvSpPr/>
          <p:nvPr/>
        </p:nvSpPr>
        <p:spPr>
          <a:xfrm>
            <a:off x="7148964" y="2612122"/>
            <a:ext cx="4562" cy="5142"/>
          </a:xfrm>
          <a:custGeom>
            <a:avLst/>
            <a:gdLst/>
            <a:ahLst/>
            <a:cxnLst/>
            <a:rect l="l" t="t" r="r" b="b"/>
            <a:pathLst>
              <a:path w="4562" h="5142">
                <a:moveTo>
                  <a:pt x="0" y="0"/>
                </a:moveTo>
                <a:lnTo>
                  <a:pt x="1238" y="1099"/>
                </a:lnTo>
                <a:lnTo>
                  <a:pt x="4562" y="5142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3" name="object 229"/>
          <p:cNvSpPr/>
          <p:nvPr/>
        </p:nvSpPr>
        <p:spPr>
          <a:xfrm>
            <a:off x="7157904" y="2622586"/>
            <a:ext cx="3711" cy="5808"/>
          </a:xfrm>
          <a:custGeom>
            <a:avLst/>
            <a:gdLst/>
            <a:ahLst/>
            <a:cxnLst/>
            <a:rect l="l" t="t" r="r" b="b"/>
            <a:pathLst>
              <a:path w="3711" h="5808">
                <a:moveTo>
                  <a:pt x="0" y="0"/>
                </a:moveTo>
                <a:lnTo>
                  <a:pt x="1058" y="1287"/>
                </a:lnTo>
                <a:lnTo>
                  <a:pt x="3711" y="5808"/>
                </a:lnTo>
              </a:path>
            </a:pathLst>
          </a:custGeom>
          <a:ln w="9524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4" name="object 230"/>
          <p:cNvSpPr/>
          <p:nvPr/>
        </p:nvSpPr>
        <p:spPr>
          <a:xfrm>
            <a:off x="7165127" y="2634380"/>
            <a:ext cx="2766" cy="6376"/>
          </a:xfrm>
          <a:custGeom>
            <a:avLst/>
            <a:gdLst/>
            <a:ahLst/>
            <a:cxnLst/>
            <a:rect l="l" t="t" r="r" b="b"/>
            <a:pathLst>
              <a:path w="2766" h="6376">
                <a:moveTo>
                  <a:pt x="0" y="0"/>
                </a:moveTo>
                <a:lnTo>
                  <a:pt x="852" y="1453"/>
                </a:lnTo>
                <a:lnTo>
                  <a:pt x="2766" y="6376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5" name="object 231"/>
          <p:cNvSpPr/>
          <p:nvPr/>
        </p:nvSpPr>
        <p:spPr>
          <a:xfrm>
            <a:off x="7170442" y="2647311"/>
            <a:ext cx="1728" cy="6848"/>
          </a:xfrm>
          <a:custGeom>
            <a:avLst/>
            <a:gdLst/>
            <a:ahLst/>
            <a:cxnLst/>
            <a:rect l="l" t="t" r="r" b="b"/>
            <a:pathLst>
              <a:path w="1728" h="6848">
                <a:moveTo>
                  <a:pt x="0" y="0"/>
                </a:moveTo>
                <a:lnTo>
                  <a:pt x="620" y="1596"/>
                </a:lnTo>
                <a:lnTo>
                  <a:pt x="1728" y="6848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6" name="object 232"/>
          <p:cNvSpPr/>
          <p:nvPr/>
        </p:nvSpPr>
        <p:spPr>
          <a:xfrm>
            <a:off x="7173653" y="2661186"/>
            <a:ext cx="367" cy="4442"/>
          </a:xfrm>
          <a:custGeom>
            <a:avLst/>
            <a:gdLst/>
            <a:ahLst/>
            <a:cxnLst/>
            <a:rect l="l" t="t" r="r" b="b"/>
            <a:pathLst>
              <a:path w="367" h="4442">
                <a:moveTo>
                  <a:pt x="0" y="0"/>
                </a:moveTo>
                <a:lnTo>
                  <a:pt x="361" y="1714"/>
                </a:lnTo>
                <a:lnTo>
                  <a:pt x="367" y="4442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7" name="object 233"/>
          <p:cNvSpPr/>
          <p:nvPr/>
        </p:nvSpPr>
        <p:spPr>
          <a:xfrm>
            <a:off x="7174367" y="2853561"/>
            <a:ext cx="0" cy="179526"/>
          </a:xfrm>
          <a:custGeom>
            <a:avLst/>
            <a:gdLst/>
            <a:ahLst/>
            <a:cxnLst/>
            <a:rect l="l" t="t" r="r" b="b"/>
            <a:pathLst>
              <a:path h="179526">
                <a:moveTo>
                  <a:pt x="0" y="4203"/>
                </a:moveTo>
                <a:lnTo>
                  <a:pt x="0" y="183729"/>
                </a:lnTo>
              </a:path>
            </a:pathLst>
          </a:custGeom>
          <a:ln w="317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8" name="object 234"/>
          <p:cNvSpPr/>
          <p:nvPr/>
        </p:nvSpPr>
        <p:spPr>
          <a:xfrm>
            <a:off x="7172170" y="3037531"/>
            <a:ext cx="1482" cy="7025"/>
          </a:xfrm>
          <a:custGeom>
            <a:avLst/>
            <a:gdLst/>
            <a:ahLst/>
            <a:cxnLst/>
            <a:rect l="l" t="t" r="r" b="b"/>
            <a:pathLst>
              <a:path w="1482" h="7025">
                <a:moveTo>
                  <a:pt x="1482" y="0"/>
                </a:moveTo>
                <a:lnTo>
                  <a:pt x="1340" y="1714"/>
                </a:lnTo>
                <a:lnTo>
                  <a:pt x="0" y="7025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9" name="object 235"/>
          <p:cNvSpPr/>
          <p:nvPr/>
        </p:nvSpPr>
        <p:spPr>
          <a:xfrm>
            <a:off x="7167895" y="3051405"/>
            <a:ext cx="2547" cy="6554"/>
          </a:xfrm>
          <a:custGeom>
            <a:avLst/>
            <a:gdLst/>
            <a:ahLst/>
            <a:cxnLst/>
            <a:rect l="l" t="t" r="r" b="b"/>
            <a:pathLst>
              <a:path w="2547" h="6554">
                <a:moveTo>
                  <a:pt x="2547" y="0"/>
                </a:moveTo>
                <a:lnTo>
                  <a:pt x="2136" y="1630"/>
                </a:lnTo>
                <a:lnTo>
                  <a:pt x="0" y="6554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0" name="object 236"/>
          <p:cNvSpPr/>
          <p:nvPr/>
        </p:nvSpPr>
        <p:spPr>
          <a:xfrm>
            <a:off x="7161614" y="3064336"/>
            <a:ext cx="3512" cy="5986"/>
          </a:xfrm>
          <a:custGeom>
            <a:avLst/>
            <a:gdLst/>
            <a:ahLst/>
            <a:cxnLst/>
            <a:rect l="l" t="t" r="r" b="b"/>
            <a:pathLst>
              <a:path w="3512" h="5986">
                <a:moveTo>
                  <a:pt x="3512" y="0"/>
                </a:moveTo>
                <a:lnTo>
                  <a:pt x="2851" y="1523"/>
                </a:lnTo>
                <a:lnTo>
                  <a:pt x="0" y="5986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1" name="object 237"/>
          <p:cNvSpPr/>
          <p:nvPr/>
        </p:nvSpPr>
        <p:spPr>
          <a:xfrm>
            <a:off x="7153527" y="3076130"/>
            <a:ext cx="4376" cy="5322"/>
          </a:xfrm>
          <a:custGeom>
            <a:avLst/>
            <a:gdLst/>
            <a:ahLst/>
            <a:cxnLst/>
            <a:rect l="l" t="t" r="r" b="b"/>
            <a:pathLst>
              <a:path w="4376" h="5322">
                <a:moveTo>
                  <a:pt x="4376" y="0"/>
                </a:moveTo>
                <a:lnTo>
                  <a:pt x="3486" y="1393"/>
                </a:lnTo>
                <a:lnTo>
                  <a:pt x="0" y="5322"/>
                </a:lnTo>
              </a:path>
            </a:pathLst>
          </a:custGeom>
          <a:ln w="9524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2" name="object 238"/>
          <p:cNvSpPr/>
          <p:nvPr/>
        </p:nvSpPr>
        <p:spPr>
          <a:xfrm>
            <a:off x="7143823" y="3086595"/>
            <a:ext cx="5140" cy="4563"/>
          </a:xfrm>
          <a:custGeom>
            <a:avLst/>
            <a:gdLst/>
            <a:ahLst/>
            <a:cxnLst/>
            <a:rect l="l" t="t" r="r" b="b"/>
            <a:pathLst>
              <a:path w="5140" h="4563">
                <a:moveTo>
                  <a:pt x="5140" y="0"/>
                </a:moveTo>
                <a:lnTo>
                  <a:pt x="4041" y="1238"/>
                </a:lnTo>
                <a:lnTo>
                  <a:pt x="0" y="4563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3" name="object 239"/>
          <p:cNvSpPr/>
          <p:nvPr/>
        </p:nvSpPr>
        <p:spPr>
          <a:xfrm>
            <a:off x="7132699" y="3095536"/>
            <a:ext cx="5805" cy="3712"/>
          </a:xfrm>
          <a:custGeom>
            <a:avLst/>
            <a:gdLst/>
            <a:ahLst/>
            <a:cxnLst/>
            <a:rect l="l" t="t" r="r" b="b"/>
            <a:pathLst>
              <a:path w="5805" h="3712">
                <a:moveTo>
                  <a:pt x="5805" y="0"/>
                </a:moveTo>
                <a:lnTo>
                  <a:pt x="4518" y="1058"/>
                </a:lnTo>
                <a:lnTo>
                  <a:pt x="0" y="3712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4" name="object 240"/>
          <p:cNvSpPr/>
          <p:nvPr/>
        </p:nvSpPr>
        <p:spPr>
          <a:xfrm>
            <a:off x="7120342" y="3102762"/>
            <a:ext cx="6373" cy="2767"/>
          </a:xfrm>
          <a:custGeom>
            <a:avLst/>
            <a:gdLst/>
            <a:ahLst/>
            <a:cxnLst/>
            <a:rect l="l" t="t" r="r" b="b"/>
            <a:pathLst>
              <a:path w="6373" h="2767">
                <a:moveTo>
                  <a:pt x="6373" y="0"/>
                </a:moveTo>
                <a:lnTo>
                  <a:pt x="4920" y="852"/>
                </a:lnTo>
                <a:lnTo>
                  <a:pt x="0" y="2767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5" name="object 241"/>
          <p:cNvSpPr/>
          <p:nvPr/>
        </p:nvSpPr>
        <p:spPr>
          <a:xfrm>
            <a:off x="7106945" y="3108076"/>
            <a:ext cx="6844" cy="1728"/>
          </a:xfrm>
          <a:custGeom>
            <a:avLst/>
            <a:gdLst/>
            <a:ahLst/>
            <a:cxnLst/>
            <a:rect l="l" t="t" r="r" b="b"/>
            <a:pathLst>
              <a:path w="6844" h="1728">
                <a:moveTo>
                  <a:pt x="6844" y="0"/>
                </a:moveTo>
                <a:lnTo>
                  <a:pt x="5249" y="620"/>
                </a:lnTo>
                <a:lnTo>
                  <a:pt x="0" y="1728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6" name="object 242"/>
          <p:cNvSpPr/>
          <p:nvPr/>
        </p:nvSpPr>
        <p:spPr>
          <a:xfrm>
            <a:off x="7095526" y="3111289"/>
            <a:ext cx="4399" cy="363"/>
          </a:xfrm>
          <a:custGeom>
            <a:avLst/>
            <a:gdLst/>
            <a:ahLst/>
            <a:cxnLst/>
            <a:rect l="l" t="t" r="r" b="b"/>
            <a:pathLst>
              <a:path w="4399" h="363">
                <a:moveTo>
                  <a:pt x="4399" y="0"/>
                </a:moveTo>
                <a:lnTo>
                  <a:pt x="2685" y="361"/>
                </a:lnTo>
                <a:lnTo>
                  <a:pt x="0" y="363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7" name="object 243"/>
          <p:cNvSpPr/>
          <p:nvPr/>
        </p:nvSpPr>
        <p:spPr>
          <a:xfrm>
            <a:off x="6050638" y="2586367"/>
            <a:ext cx="1124076" cy="52598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8" name="object 244"/>
          <p:cNvSpPr/>
          <p:nvPr/>
        </p:nvSpPr>
        <p:spPr>
          <a:xfrm>
            <a:off x="6050638" y="2586367"/>
            <a:ext cx="1124076" cy="525983"/>
          </a:xfrm>
          <a:custGeom>
            <a:avLst/>
            <a:gdLst/>
            <a:ahLst/>
            <a:cxnLst/>
            <a:rect l="l" t="t" r="r" b="b"/>
            <a:pathLst>
              <a:path w="1124077" h="525983">
                <a:moveTo>
                  <a:pt x="0" y="87668"/>
                </a:moveTo>
                <a:lnTo>
                  <a:pt x="10248" y="46490"/>
                </a:lnTo>
                <a:lnTo>
                  <a:pt x="37498" y="15754"/>
                </a:lnTo>
                <a:lnTo>
                  <a:pt x="76504" y="699"/>
                </a:lnTo>
                <a:lnTo>
                  <a:pt x="1036446" y="0"/>
                </a:lnTo>
                <a:lnTo>
                  <a:pt x="1050999" y="1203"/>
                </a:lnTo>
                <a:lnTo>
                  <a:pt x="1089258" y="17704"/>
                </a:lnTo>
                <a:lnTo>
                  <a:pt x="1115342" y="49467"/>
                </a:lnTo>
                <a:lnTo>
                  <a:pt x="1124076" y="438315"/>
                </a:lnTo>
                <a:lnTo>
                  <a:pt x="1122873" y="452878"/>
                </a:lnTo>
                <a:lnTo>
                  <a:pt x="1106375" y="491157"/>
                </a:lnTo>
                <a:lnTo>
                  <a:pt x="1074624" y="517247"/>
                </a:lnTo>
                <a:lnTo>
                  <a:pt x="87629" y="525983"/>
                </a:lnTo>
                <a:lnTo>
                  <a:pt x="73077" y="524779"/>
                </a:lnTo>
                <a:lnTo>
                  <a:pt x="34818" y="508278"/>
                </a:lnTo>
                <a:lnTo>
                  <a:pt x="8734" y="476516"/>
                </a:lnTo>
                <a:lnTo>
                  <a:pt x="0" y="87668"/>
                </a:lnTo>
                <a:close/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9" name="object 245"/>
          <p:cNvSpPr txBox="1"/>
          <p:nvPr/>
        </p:nvSpPr>
        <p:spPr>
          <a:xfrm>
            <a:off x="6218913" y="2707525"/>
            <a:ext cx="907802" cy="3121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600" dirty="0">
                <a:solidFill>
                  <a:prstClr val="black"/>
                </a:solidFill>
                <a:latin typeface="Arial"/>
                <a:cs typeface="Arial"/>
              </a:rPr>
              <a:t>PR</a:t>
            </a:r>
            <a:r>
              <a:rPr lang="it-IT" sz="1600" dirty="0">
                <a:solidFill>
                  <a:prstClr val="black"/>
                </a:solidFill>
                <a:latin typeface="Arial"/>
                <a:cs typeface="Arial"/>
              </a:rPr>
              <a:t>N</a:t>
            </a:r>
            <a:r>
              <a:rPr sz="1600" dirty="0">
                <a:solidFill>
                  <a:prstClr val="black"/>
                </a:solidFill>
                <a:latin typeface="Arial"/>
                <a:cs typeface="Arial"/>
              </a:rPr>
              <a:t>G(k)</a:t>
            </a:r>
          </a:p>
        </p:txBody>
      </p:sp>
      <p:sp>
        <p:nvSpPr>
          <p:cNvPr id="240" name="object 246"/>
          <p:cNvSpPr/>
          <p:nvPr/>
        </p:nvSpPr>
        <p:spPr>
          <a:xfrm>
            <a:off x="2538962" y="2186012"/>
            <a:ext cx="132715" cy="338581"/>
          </a:xfrm>
          <a:custGeom>
            <a:avLst/>
            <a:gdLst/>
            <a:ahLst/>
            <a:cxnLst/>
            <a:rect l="l" t="t" r="r" b="b"/>
            <a:pathLst>
              <a:path w="132715" h="338581">
                <a:moveTo>
                  <a:pt x="66357" y="56773"/>
                </a:moveTo>
                <a:lnTo>
                  <a:pt x="52069" y="81250"/>
                </a:lnTo>
                <a:lnTo>
                  <a:pt x="52069" y="338582"/>
                </a:lnTo>
                <a:lnTo>
                  <a:pt x="80644" y="338582"/>
                </a:lnTo>
                <a:lnTo>
                  <a:pt x="80644" y="81250"/>
                </a:lnTo>
                <a:lnTo>
                  <a:pt x="66357" y="56773"/>
                </a:lnTo>
                <a:close/>
              </a:path>
              <a:path w="132715" h="338581">
                <a:moveTo>
                  <a:pt x="66293" y="0"/>
                </a:moveTo>
                <a:lnTo>
                  <a:pt x="4063" y="106934"/>
                </a:lnTo>
                <a:lnTo>
                  <a:pt x="0" y="113665"/>
                </a:lnTo>
                <a:lnTo>
                  <a:pt x="2286" y="122428"/>
                </a:lnTo>
                <a:lnTo>
                  <a:pt x="9143" y="126365"/>
                </a:lnTo>
                <a:lnTo>
                  <a:pt x="16001" y="130429"/>
                </a:lnTo>
                <a:lnTo>
                  <a:pt x="24765" y="128143"/>
                </a:lnTo>
                <a:lnTo>
                  <a:pt x="28701" y="121285"/>
                </a:lnTo>
                <a:lnTo>
                  <a:pt x="52069" y="81250"/>
                </a:lnTo>
                <a:lnTo>
                  <a:pt x="52069" y="28321"/>
                </a:lnTo>
                <a:lnTo>
                  <a:pt x="82808" y="28321"/>
                </a:lnTo>
                <a:lnTo>
                  <a:pt x="66293" y="0"/>
                </a:lnTo>
                <a:close/>
              </a:path>
              <a:path w="132715" h="338581">
                <a:moveTo>
                  <a:pt x="82808" y="28321"/>
                </a:moveTo>
                <a:lnTo>
                  <a:pt x="80644" y="28321"/>
                </a:lnTo>
                <a:lnTo>
                  <a:pt x="80645" y="81250"/>
                </a:lnTo>
                <a:lnTo>
                  <a:pt x="104012" y="121285"/>
                </a:lnTo>
                <a:lnTo>
                  <a:pt x="107950" y="128143"/>
                </a:lnTo>
                <a:lnTo>
                  <a:pt x="116712" y="130429"/>
                </a:lnTo>
                <a:lnTo>
                  <a:pt x="123570" y="126365"/>
                </a:lnTo>
                <a:lnTo>
                  <a:pt x="130429" y="122428"/>
                </a:lnTo>
                <a:lnTo>
                  <a:pt x="132715" y="113665"/>
                </a:lnTo>
                <a:lnTo>
                  <a:pt x="128650" y="106934"/>
                </a:lnTo>
                <a:lnTo>
                  <a:pt x="82808" y="28321"/>
                </a:lnTo>
                <a:close/>
              </a:path>
              <a:path w="132715" h="338581">
                <a:moveTo>
                  <a:pt x="80644" y="28321"/>
                </a:moveTo>
                <a:lnTo>
                  <a:pt x="52069" y="28321"/>
                </a:lnTo>
                <a:lnTo>
                  <a:pt x="52069" y="81250"/>
                </a:lnTo>
                <a:lnTo>
                  <a:pt x="66357" y="56773"/>
                </a:lnTo>
                <a:lnTo>
                  <a:pt x="53975" y="35560"/>
                </a:lnTo>
                <a:lnTo>
                  <a:pt x="80644" y="35560"/>
                </a:lnTo>
                <a:lnTo>
                  <a:pt x="80644" y="28321"/>
                </a:lnTo>
                <a:close/>
              </a:path>
              <a:path w="132715" h="338581">
                <a:moveTo>
                  <a:pt x="80644" y="35560"/>
                </a:moveTo>
                <a:lnTo>
                  <a:pt x="78740" y="35560"/>
                </a:lnTo>
                <a:lnTo>
                  <a:pt x="66357" y="56773"/>
                </a:lnTo>
                <a:lnTo>
                  <a:pt x="80645" y="81250"/>
                </a:lnTo>
                <a:lnTo>
                  <a:pt x="80644" y="35560"/>
                </a:lnTo>
                <a:close/>
              </a:path>
              <a:path w="132715" h="338581">
                <a:moveTo>
                  <a:pt x="78740" y="35560"/>
                </a:moveTo>
                <a:lnTo>
                  <a:pt x="53975" y="35560"/>
                </a:lnTo>
                <a:lnTo>
                  <a:pt x="66357" y="56773"/>
                </a:lnTo>
                <a:lnTo>
                  <a:pt x="78740" y="3556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41" name="object 247"/>
          <p:cNvSpPr/>
          <p:nvPr/>
        </p:nvSpPr>
        <p:spPr>
          <a:xfrm>
            <a:off x="6546447" y="2173185"/>
            <a:ext cx="132587" cy="413181"/>
          </a:xfrm>
          <a:custGeom>
            <a:avLst/>
            <a:gdLst/>
            <a:ahLst/>
            <a:cxnLst/>
            <a:rect l="l" t="t" r="r" b="b"/>
            <a:pathLst>
              <a:path w="132587" h="413181">
                <a:moveTo>
                  <a:pt x="66278" y="56691"/>
                </a:moveTo>
                <a:lnTo>
                  <a:pt x="52002" y="81149"/>
                </a:lnTo>
                <a:lnTo>
                  <a:pt x="51942" y="413181"/>
                </a:lnTo>
                <a:lnTo>
                  <a:pt x="80517" y="413181"/>
                </a:lnTo>
                <a:lnTo>
                  <a:pt x="80517" y="81149"/>
                </a:lnTo>
                <a:lnTo>
                  <a:pt x="66278" y="56691"/>
                </a:lnTo>
                <a:close/>
              </a:path>
              <a:path w="132587" h="413181">
                <a:moveTo>
                  <a:pt x="66293" y="0"/>
                </a:moveTo>
                <a:lnTo>
                  <a:pt x="3936" y="106934"/>
                </a:lnTo>
                <a:lnTo>
                  <a:pt x="0" y="113792"/>
                </a:lnTo>
                <a:lnTo>
                  <a:pt x="2285" y="122555"/>
                </a:lnTo>
                <a:lnTo>
                  <a:pt x="9016" y="126492"/>
                </a:lnTo>
                <a:lnTo>
                  <a:pt x="15875" y="130429"/>
                </a:lnTo>
                <a:lnTo>
                  <a:pt x="24637" y="128143"/>
                </a:lnTo>
                <a:lnTo>
                  <a:pt x="28575" y="121285"/>
                </a:lnTo>
                <a:lnTo>
                  <a:pt x="51942" y="81250"/>
                </a:lnTo>
                <a:lnTo>
                  <a:pt x="51942" y="28448"/>
                </a:lnTo>
                <a:lnTo>
                  <a:pt x="82883" y="28448"/>
                </a:lnTo>
                <a:lnTo>
                  <a:pt x="66293" y="0"/>
                </a:lnTo>
                <a:close/>
              </a:path>
              <a:path w="132587" h="413181">
                <a:moveTo>
                  <a:pt x="82883" y="28448"/>
                </a:moveTo>
                <a:lnTo>
                  <a:pt x="80517" y="28448"/>
                </a:lnTo>
                <a:lnTo>
                  <a:pt x="80577" y="81250"/>
                </a:lnTo>
                <a:lnTo>
                  <a:pt x="103885" y="121285"/>
                </a:lnTo>
                <a:lnTo>
                  <a:pt x="107950" y="128143"/>
                </a:lnTo>
                <a:lnTo>
                  <a:pt x="116712" y="130429"/>
                </a:lnTo>
                <a:lnTo>
                  <a:pt x="123443" y="126492"/>
                </a:lnTo>
                <a:lnTo>
                  <a:pt x="130301" y="122555"/>
                </a:lnTo>
                <a:lnTo>
                  <a:pt x="132587" y="113792"/>
                </a:lnTo>
                <a:lnTo>
                  <a:pt x="128650" y="106934"/>
                </a:lnTo>
                <a:lnTo>
                  <a:pt x="82883" y="28448"/>
                </a:lnTo>
                <a:close/>
              </a:path>
              <a:path w="132587" h="413181">
                <a:moveTo>
                  <a:pt x="80517" y="28448"/>
                </a:moveTo>
                <a:lnTo>
                  <a:pt x="51942" y="28448"/>
                </a:lnTo>
                <a:lnTo>
                  <a:pt x="51942" y="81250"/>
                </a:lnTo>
                <a:lnTo>
                  <a:pt x="66278" y="56691"/>
                </a:lnTo>
                <a:lnTo>
                  <a:pt x="53975" y="35560"/>
                </a:lnTo>
                <a:lnTo>
                  <a:pt x="80517" y="35560"/>
                </a:lnTo>
                <a:lnTo>
                  <a:pt x="80517" y="28448"/>
                </a:lnTo>
                <a:close/>
              </a:path>
              <a:path w="132587" h="413181">
                <a:moveTo>
                  <a:pt x="80517" y="35560"/>
                </a:moveTo>
                <a:lnTo>
                  <a:pt x="78612" y="35560"/>
                </a:lnTo>
                <a:lnTo>
                  <a:pt x="66278" y="56691"/>
                </a:lnTo>
                <a:lnTo>
                  <a:pt x="80517" y="81149"/>
                </a:lnTo>
                <a:lnTo>
                  <a:pt x="80517" y="35560"/>
                </a:lnTo>
                <a:close/>
              </a:path>
              <a:path w="132587" h="413181">
                <a:moveTo>
                  <a:pt x="78612" y="35560"/>
                </a:moveTo>
                <a:lnTo>
                  <a:pt x="53975" y="35560"/>
                </a:lnTo>
                <a:lnTo>
                  <a:pt x="66278" y="56691"/>
                </a:lnTo>
                <a:lnTo>
                  <a:pt x="78612" y="3556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42" name="object 152"/>
          <p:cNvSpPr txBox="1"/>
          <p:nvPr/>
        </p:nvSpPr>
        <p:spPr>
          <a:xfrm>
            <a:off x="1439056" y="2821361"/>
            <a:ext cx="13970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dirty="0">
                <a:solidFill>
                  <a:prstClr val="black"/>
                </a:solidFill>
                <a:latin typeface="Arial"/>
                <a:cs typeface="Arial"/>
              </a:rPr>
              <a:t>k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</p:txBody>
      </p:sp>
      <p:pic>
        <p:nvPicPr>
          <p:cNvPr id="243" name="Immagine 242"/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080" y="2642656"/>
            <a:ext cx="471337" cy="471337"/>
          </a:xfrm>
          <a:prstGeom prst="rect">
            <a:avLst/>
          </a:prstGeom>
        </p:spPr>
      </p:pic>
      <p:sp>
        <p:nvSpPr>
          <p:cNvPr id="244" name="object 152"/>
          <p:cNvSpPr txBox="1"/>
          <p:nvPr/>
        </p:nvSpPr>
        <p:spPr>
          <a:xfrm>
            <a:off x="5451579" y="2869162"/>
            <a:ext cx="13970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dirty="0">
                <a:solidFill>
                  <a:prstClr val="black"/>
                </a:solidFill>
                <a:latin typeface="Arial"/>
                <a:cs typeface="Arial"/>
              </a:rPr>
              <a:t>k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</p:txBody>
      </p:sp>
      <p:pic>
        <p:nvPicPr>
          <p:cNvPr id="245" name="Immagine 244"/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5603" y="2690457"/>
            <a:ext cx="471337" cy="471337"/>
          </a:xfrm>
          <a:prstGeom prst="rect">
            <a:avLst/>
          </a:prstGeom>
        </p:spPr>
      </p:pic>
      <p:sp>
        <p:nvSpPr>
          <p:cNvPr id="246" name="CasellaDiTesto 245"/>
          <p:cNvSpPr txBox="1">
            <a:spLocks noChangeArrowheads="1"/>
          </p:cNvSpPr>
          <p:nvPr/>
        </p:nvSpPr>
        <p:spPr bwMode="auto">
          <a:xfrm>
            <a:off x="5544108" y="6525344"/>
            <a:ext cx="35894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 b="0" dirty="0">
                <a:latin typeface="Arial Narrow" panose="020B0606020202030204" pitchFamily="34" charset="0"/>
              </a:rPr>
              <a:t>Graphics </a:t>
            </a:r>
            <a:r>
              <a:rPr lang="it-IT" altLang="it-IT" sz="1600" b="0" dirty="0" err="1">
                <a:latin typeface="Arial Narrow" panose="020B0606020202030204" pitchFamily="34" charset="0"/>
              </a:rPr>
              <a:t>courtesy</a:t>
            </a:r>
            <a:r>
              <a:rPr lang="it-IT" altLang="it-IT" sz="1600" b="0" dirty="0">
                <a:latin typeface="Arial Narrow" panose="020B0606020202030204" pitchFamily="34" charset="0"/>
              </a:rPr>
              <a:t> of Marco </a:t>
            </a:r>
            <a:r>
              <a:rPr lang="it-IT" altLang="it-IT" sz="1600" b="0" dirty="0" err="1">
                <a:latin typeface="Arial Narrow" panose="020B0606020202030204" pitchFamily="34" charset="0"/>
              </a:rPr>
              <a:t>Spaziani</a:t>
            </a:r>
            <a:r>
              <a:rPr lang="it-IT" altLang="it-IT" sz="1600" b="0" dirty="0">
                <a:latin typeface="Arial Narrow" panose="020B0606020202030204" pitchFamily="34" charset="0"/>
              </a:rPr>
              <a:t> Brunella</a:t>
            </a:r>
            <a:endParaRPr lang="en-US" altLang="it-IT" sz="1800" b="0" dirty="0">
              <a:latin typeface="Arial Narrow" panose="020B0606020202030204" pitchFamily="34" charset="0"/>
            </a:endParaRPr>
          </a:p>
        </p:txBody>
      </p:sp>
      <p:sp>
        <p:nvSpPr>
          <p:cNvPr id="247" name="Segnaposto contenuto 2"/>
          <p:cNvSpPr>
            <a:spLocks noGrp="1"/>
          </p:cNvSpPr>
          <p:nvPr>
            <p:ph idx="1"/>
          </p:nvPr>
        </p:nvSpPr>
        <p:spPr>
          <a:xfrm>
            <a:off x="323528" y="3392996"/>
            <a:ext cx="8712968" cy="3251194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Still, if message is encrypted twice, </a:t>
            </a:r>
            <a:r>
              <a:rPr lang="en-US" dirty="0" err="1"/>
              <a:t>ciphertext</a:t>
            </a:r>
            <a:r>
              <a:rPr lang="en-US" dirty="0"/>
              <a:t> will repeat!</a:t>
            </a:r>
          </a:p>
          <a:p>
            <a:pPr lvl="1"/>
            <a:r>
              <a:rPr lang="en-US" dirty="0"/>
              <a:t>PRNG is deterministic! same input (key K), same output (keystream K’)!</a:t>
            </a:r>
          </a:p>
          <a:p>
            <a:r>
              <a:rPr lang="en-US" dirty="0"/>
              <a:t>RC4 example:</a:t>
            </a:r>
          </a:p>
          <a:p>
            <a:pPr lvl="1"/>
            <a:r>
              <a:rPr lang="en-US" dirty="0"/>
              <a:t>Encrypt “</a:t>
            </a:r>
            <a:r>
              <a:rPr lang="en-US" dirty="0" err="1"/>
              <a:t>giuseppebianchi</a:t>
            </a:r>
            <a:r>
              <a:rPr lang="en-US" dirty="0"/>
              <a:t>” </a:t>
            </a:r>
            <a:r>
              <a:rPr lang="en-US" dirty="0">
                <a:sym typeface="Wingdings" panose="05000000000000000000" pitchFamily="2" charset="2"/>
              </a:rPr>
              <a:t> CT =</a:t>
            </a:r>
            <a:r>
              <a:rPr lang="en-US" dirty="0"/>
              <a:t> </a:t>
            </a:r>
            <a:r>
              <a:rPr lang="en-US" dirty="0" err="1"/>
              <a:t>giuseppebianchi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 RC4(key)</a:t>
            </a:r>
            <a:endParaRPr lang="en-US" dirty="0"/>
          </a:p>
          <a:p>
            <a:pPr lvl="1"/>
            <a:r>
              <a:rPr lang="en-US" dirty="0"/>
              <a:t>Key = 12345678790 </a:t>
            </a:r>
            <a:r>
              <a:rPr lang="en-US" dirty="0">
                <a:sym typeface="Wingdings" panose="05000000000000000000" pitchFamily="2" charset="2"/>
              </a:rPr>
              <a:t> CT = 474d4caf78a844afa8b29add814e86</a:t>
            </a:r>
          </a:p>
          <a:p>
            <a:pPr lvl="5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/>
              <a:t>Key = 12345678791 </a:t>
            </a:r>
            <a:r>
              <a:rPr lang="en-US" dirty="0">
                <a:sym typeface="Wingdings" panose="05000000000000000000" pitchFamily="2" charset="2"/>
              </a:rPr>
              <a:t> CT = d291ee1272acdb9e9e982986dfb4f8 - different key: 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Key = 12345678790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CT = 474d4caf78a844afa8b29add814e86 - same key: </a:t>
            </a:r>
          </a:p>
          <a:p>
            <a:r>
              <a:rPr lang="en-US" dirty="0">
                <a:sym typeface="Wingdings" panose="05000000000000000000" pitchFamily="2" charset="2"/>
              </a:rPr>
              <a:t>Problem: with static key, IND-CPA breaks</a:t>
            </a:r>
            <a:r>
              <a:rPr lang="en-US" dirty="0"/>
              <a:t>!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Question: how to guarantee semantic security?</a:t>
            </a:r>
          </a:p>
        </p:txBody>
      </p:sp>
    </p:spTree>
    <p:extLst>
      <p:ext uri="{BB962C8B-B14F-4D97-AF65-F5344CB8AC3E}">
        <p14:creationId xmlns:p14="http://schemas.microsoft.com/office/powerpoint/2010/main" val="209468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Picture 2" descr="Risultato immagini per NIC card graphic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936131">
            <a:off x="7664589" y="2831733"/>
            <a:ext cx="1709015" cy="126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Risultato immagini per NIC card graphic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8970">
            <a:off x="-191640" y="2288673"/>
            <a:ext cx="1709015" cy="126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Initialization</a:t>
            </a:r>
            <a:r>
              <a:rPr lang="it-IT" dirty="0"/>
              <a:t> </a:t>
            </a:r>
            <a:r>
              <a:rPr lang="it-IT" dirty="0" err="1"/>
              <a:t>Vectors</a:t>
            </a:r>
            <a:r>
              <a:rPr lang="it-IT" dirty="0"/>
              <a:t> in </a:t>
            </a:r>
            <a:br>
              <a:rPr lang="it-IT" dirty="0"/>
            </a:br>
            <a:r>
              <a:rPr lang="it-IT" dirty="0" err="1"/>
              <a:t>stream</a:t>
            </a:r>
            <a:r>
              <a:rPr lang="it-IT" dirty="0"/>
              <a:t> </a:t>
            </a:r>
            <a:r>
              <a:rPr lang="it-IT" dirty="0" err="1"/>
              <a:t>ciphers</a:t>
            </a:r>
            <a:endParaRPr lang="it-IT" dirty="0"/>
          </a:p>
        </p:txBody>
      </p:sp>
      <p:sp>
        <p:nvSpPr>
          <p:cNvPr id="248" name="Rettangolo 247"/>
          <p:cNvSpPr/>
          <p:nvPr/>
        </p:nvSpPr>
        <p:spPr bwMode="auto">
          <a:xfrm>
            <a:off x="1007604" y="1072769"/>
            <a:ext cx="1440160" cy="360040"/>
          </a:xfrm>
          <a:prstGeom prst="rect">
            <a:avLst/>
          </a:prstGeom>
          <a:solidFill>
            <a:srgbClr val="53D81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Plaintext</a:t>
            </a:r>
            <a:r>
              <a:rPr kumimoji="0" 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 MSG</a:t>
            </a:r>
          </a:p>
        </p:txBody>
      </p:sp>
      <p:pic>
        <p:nvPicPr>
          <p:cNvPr id="24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656692"/>
            <a:ext cx="792088" cy="97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1" name="Rettangolo 250"/>
          <p:cNvSpPr/>
          <p:nvPr/>
        </p:nvSpPr>
        <p:spPr bwMode="auto">
          <a:xfrm>
            <a:off x="1583668" y="2764957"/>
            <a:ext cx="1440160" cy="360040"/>
          </a:xfrm>
          <a:prstGeom prst="rect">
            <a:avLst/>
          </a:prstGeom>
          <a:solidFill>
            <a:srgbClr val="53D81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Plaintext</a:t>
            </a:r>
            <a:r>
              <a:rPr kumimoji="0" 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 MSG</a:t>
            </a:r>
          </a:p>
        </p:txBody>
      </p:sp>
      <p:pic>
        <p:nvPicPr>
          <p:cNvPr id="253" name="Immagine 252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548" y="3989093"/>
            <a:ext cx="471337" cy="471337"/>
          </a:xfrm>
          <a:prstGeom prst="rect">
            <a:avLst/>
          </a:prstGeom>
        </p:spPr>
      </p:pic>
      <p:sp>
        <p:nvSpPr>
          <p:cNvPr id="252" name="CasellaDiTesto 251"/>
          <p:cNvSpPr txBox="1"/>
          <p:nvPr/>
        </p:nvSpPr>
        <p:spPr>
          <a:xfrm>
            <a:off x="323528" y="398909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K</a:t>
            </a:r>
          </a:p>
        </p:txBody>
      </p:sp>
      <p:sp>
        <p:nvSpPr>
          <p:cNvPr id="256" name="object 144"/>
          <p:cNvSpPr/>
          <p:nvPr/>
        </p:nvSpPr>
        <p:spPr>
          <a:xfrm rot="1871660">
            <a:off x="1078327" y="3667253"/>
            <a:ext cx="468884" cy="132638"/>
          </a:xfrm>
          <a:custGeom>
            <a:avLst/>
            <a:gdLst/>
            <a:ahLst/>
            <a:cxnLst/>
            <a:rect l="l" t="t" r="r" b="b"/>
            <a:pathLst>
              <a:path w="468884" h="132638">
                <a:moveTo>
                  <a:pt x="387608" y="81006"/>
                </a:moveTo>
                <a:lnTo>
                  <a:pt x="340359" y="107772"/>
                </a:lnTo>
                <a:lnTo>
                  <a:pt x="337947" y="116484"/>
                </a:lnTo>
                <a:lnTo>
                  <a:pt x="341757" y="123355"/>
                </a:lnTo>
                <a:lnTo>
                  <a:pt x="345694" y="130225"/>
                </a:lnTo>
                <a:lnTo>
                  <a:pt x="354330" y="132638"/>
                </a:lnTo>
                <a:lnTo>
                  <a:pt x="444332" y="81673"/>
                </a:lnTo>
                <a:lnTo>
                  <a:pt x="440435" y="81673"/>
                </a:lnTo>
                <a:lnTo>
                  <a:pt x="387608" y="81006"/>
                </a:lnTo>
                <a:close/>
              </a:path>
              <a:path w="468884" h="132638">
                <a:moveTo>
                  <a:pt x="412233" y="67057"/>
                </a:moveTo>
                <a:lnTo>
                  <a:pt x="387608" y="81006"/>
                </a:lnTo>
                <a:lnTo>
                  <a:pt x="440435" y="81673"/>
                </a:lnTo>
                <a:lnTo>
                  <a:pt x="440454" y="79641"/>
                </a:lnTo>
                <a:lnTo>
                  <a:pt x="433197" y="79641"/>
                </a:lnTo>
                <a:lnTo>
                  <a:pt x="412233" y="67057"/>
                </a:lnTo>
                <a:close/>
              </a:path>
              <a:path w="468884" h="132638">
                <a:moveTo>
                  <a:pt x="356108" y="0"/>
                </a:moveTo>
                <a:lnTo>
                  <a:pt x="347345" y="2184"/>
                </a:lnTo>
                <a:lnTo>
                  <a:pt x="339216" y="15722"/>
                </a:lnTo>
                <a:lnTo>
                  <a:pt x="341376" y="24498"/>
                </a:lnTo>
                <a:lnTo>
                  <a:pt x="387888" y="52443"/>
                </a:lnTo>
                <a:lnTo>
                  <a:pt x="440690" y="53111"/>
                </a:lnTo>
                <a:lnTo>
                  <a:pt x="440435" y="81673"/>
                </a:lnTo>
                <a:lnTo>
                  <a:pt x="444332" y="81673"/>
                </a:lnTo>
                <a:lnTo>
                  <a:pt x="468884" y="67754"/>
                </a:lnTo>
                <a:lnTo>
                  <a:pt x="356108" y="0"/>
                </a:lnTo>
                <a:close/>
              </a:path>
              <a:path w="468884" h="132638">
                <a:moveTo>
                  <a:pt x="254" y="47536"/>
                </a:moveTo>
                <a:lnTo>
                  <a:pt x="0" y="76111"/>
                </a:lnTo>
                <a:lnTo>
                  <a:pt x="387608" y="81006"/>
                </a:lnTo>
                <a:lnTo>
                  <a:pt x="412233" y="67057"/>
                </a:lnTo>
                <a:lnTo>
                  <a:pt x="387888" y="52443"/>
                </a:lnTo>
                <a:lnTo>
                  <a:pt x="254" y="47536"/>
                </a:lnTo>
                <a:close/>
              </a:path>
              <a:path w="468884" h="132638">
                <a:moveTo>
                  <a:pt x="433578" y="54965"/>
                </a:moveTo>
                <a:lnTo>
                  <a:pt x="412233" y="67057"/>
                </a:lnTo>
                <a:lnTo>
                  <a:pt x="433197" y="79641"/>
                </a:lnTo>
                <a:lnTo>
                  <a:pt x="433578" y="54965"/>
                </a:lnTo>
                <a:close/>
              </a:path>
              <a:path w="468884" h="132638">
                <a:moveTo>
                  <a:pt x="440673" y="54965"/>
                </a:moveTo>
                <a:lnTo>
                  <a:pt x="433578" y="54965"/>
                </a:lnTo>
                <a:lnTo>
                  <a:pt x="433197" y="79641"/>
                </a:lnTo>
                <a:lnTo>
                  <a:pt x="440454" y="79641"/>
                </a:lnTo>
                <a:lnTo>
                  <a:pt x="440673" y="54965"/>
                </a:lnTo>
                <a:close/>
              </a:path>
              <a:path w="468884" h="132638">
                <a:moveTo>
                  <a:pt x="387888" y="52443"/>
                </a:moveTo>
                <a:lnTo>
                  <a:pt x="412233" y="67057"/>
                </a:lnTo>
                <a:lnTo>
                  <a:pt x="433578" y="54965"/>
                </a:lnTo>
                <a:lnTo>
                  <a:pt x="440673" y="54965"/>
                </a:lnTo>
                <a:lnTo>
                  <a:pt x="440690" y="53111"/>
                </a:lnTo>
                <a:lnTo>
                  <a:pt x="387888" y="52443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57" name="object 195"/>
          <p:cNvSpPr/>
          <p:nvPr/>
        </p:nvSpPr>
        <p:spPr>
          <a:xfrm>
            <a:off x="1547664" y="3629053"/>
            <a:ext cx="1588096" cy="5259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it-IT" b="1" dirty="0">
                <a:solidFill>
                  <a:prstClr val="black"/>
                </a:solidFill>
              </a:rPr>
              <a:t>PRNG(K || IV)</a:t>
            </a:r>
            <a:endParaRPr b="1" dirty="0">
              <a:solidFill>
                <a:prstClr val="black"/>
              </a:solidFill>
            </a:endParaRPr>
          </a:p>
        </p:txBody>
      </p:sp>
      <p:sp>
        <p:nvSpPr>
          <p:cNvPr id="258" name="object 144"/>
          <p:cNvSpPr/>
          <p:nvPr/>
        </p:nvSpPr>
        <p:spPr>
          <a:xfrm rot="19728340" flipV="1">
            <a:off x="1080065" y="3960640"/>
            <a:ext cx="468884" cy="132638"/>
          </a:xfrm>
          <a:custGeom>
            <a:avLst/>
            <a:gdLst/>
            <a:ahLst/>
            <a:cxnLst/>
            <a:rect l="l" t="t" r="r" b="b"/>
            <a:pathLst>
              <a:path w="468884" h="132638">
                <a:moveTo>
                  <a:pt x="387608" y="81006"/>
                </a:moveTo>
                <a:lnTo>
                  <a:pt x="340359" y="107772"/>
                </a:lnTo>
                <a:lnTo>
                  <a:pt x="337947" y="116484"/>
                </a:lnTo>
                <a:lnTo>
                  <a:pt x="341757" y="123355"/>
                </a:lnTo>
                <a:lnTo>
                  <a:pt x="345694" y="130225"/>
                </a:lnTo>
                <a:lnTo>
                  <a:pt x="354330" y="132638"/>
                </a:lnTo>
                <a:lnTo>
                  <a:pt x="444332" y="81673"/>
                </a:lnTo>
                <a:lnTo>
                  <a:pt x="440435" y="81673"/>
                </a:lnTo>
                <a:lnTo>
                  <a:pt x="387608" y="81006"/>
                </a:lnTo>
                <a:close/>
              </a:path>
              <a:path w="468884" h="132638">
                <a:moveTo>
                  <a:pt x="412233" y="67057"/>
                </a:moveTo>
                <a:lnTo>
                  <a:pt x="387608" y="81006"/>
                </a:lnTo>
                <a:lnTo>
                  <a:pt x="440435" y="81673"/>
                </a:lnTo>
                <a:lnTo>
                  <a:pt x="440454" y="79641"/>
                </a:lnTo>
                <a:lnTo>
                  <a:pt x="433197" y="79641"/>
                </a:lnTo>
                <a:lnTo>
                  <a:pt x="412233" y="67057"/>
                </a:lnTo>
                <a:close/>
              </a:path>
              <a:path w="468884" h="132638">
                <a:moveTo>
                  <a:pt x="356108" y="0"/>
                </a:moveTo>
                <a:lnTo>
                  <a:pt x="347345" y="2184"/>
                </a:lnTo>
                <a:lnTo>
                  <a:pt x="339216" y="15722"/>
                </a:lnTo>
                <a:lnTo>
                  <a:pt x="341376" y="24498"/>
                </a:lnTo>
                <a:lnTo>
                  <a:pt x="387888" y="52443"/>
                </a:lnTo>
                <a:lnTo>
                  <a:pt x="440690" y="53111"/>
                </a:lnTo>
                <a:lnTo>
                  <a:pt x="440435" y="81673"/>
                </a:lnTo>
                <a:lnTo>
                  <a:pt x="444332" y="81673"/>
                </a:lnTo>
                <a:lnTo>
                  <a:pt x="468884" y="67754"/>
                </a:lnTo>
                <a:lnTo>
                  <a:pt x="356108" y="0"/>
                </a:lnTo>
                <a:close/>
              </a:path>
              <a:path w="468884" h="132638">
                <a:moveTo>
                  <a:pt x="254" y="47536"/>
                </a:moveTo>
                <a:lnTo>
                  <a:pt x="0" y="76111"/>
                </a:lnTo>
                <a:lnTo>
                  <a:pt x="387608" y="81006"/>
                </a:lnTo>
                <a:lnTo>
                  <a:pt x="412233" y="67057"/>
                </a:lnTo>
                <a:lnTo>
                  <a:pt x="387888" y="52443"/>
                </a:lnTo>
                <a:lnTo>
                  <a:pt x="254" y="47536"/>
                </a:lnTo>
                <a:close/>
              </a:path>
              <a:path w="468884" h="132638">
                <a:moveTo>
                  <a:pt x="433578" y="54965"/>
                </a:moveTo>
                <a:lnTo>
                  <a:pt x="412233" y="67057"/>
                </a:lnTo>
                <a:lnTo>
                  <a:pt x="433197" y="79641"/>
                </a:lnTo>
                <a:lnTo>
                  <a:pt x="433578" y="54965"/>
                </a:lnTo>
                <a:close/>
              </a:path>
              <a:path w="468884" h="132638">
                <a:moveTo>
                  <a:pt x="440673" y="54965"/>
                </a:moveTo>
                <a:lnTo>
                  <a:pt x="433578" y="54965"/>
                </a:lnTo>
                <a:lnTo>
                  <a:pt x="433197" y="79641"/>
                </a:lnTo>
                <a:lnTo>
                  <a:pt x="440454" y="79641"/>
                </a:lnTo>
                <a:lnTo>
                  <a:pt x="440673" y="54965"/>
                </a:lnTo>
                <a:close/>
              </a:path>
              <a:path w="468884" h="132638">
                <a:moveTo>
                  <a:pt x="387888" y="52443"/>
                </a:moveTo>
                <a:lnTo>
                  <a:pt x="412233" y="67057"/>
                </a:lnTo>
                <a:lnTo>
                  <a:pt x="433578" y="54965"/>
                </a:lnTo>
                <a:lnTo>
                  <a:pt x="440673" y="54965"/>
                </a:lnTo>
                <a:lnTo>
                  <a:pt x="440690" y="53111"/>
                </a:lnTo>
                <a:lnTo>
                  <a:pt x="387888" y="52443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60" name="CasellaDiTesto 5"/>
          <p:cNvSpPr txBox="1">
            <a:spLocks noChangeArrowheads="1"/>
          </p:cNvSpPr>
          <p:nvPr/>
        </p:nvSpPr>
        <p:spPr bwMode="auto">
          <a:xfrm>
            <a:off x="2015716" y="3029040"/>
            <a:ext cx="5794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4000" b="0" dirty="0">
                <a:latin typeface="Arial Narrow" panose="020B0606020202030204" pitchFamily="34" charset="0"/>
                <a:sym typeface="Symbol" panose="05050102010706020507" pitchFamily="18" charset="2"/>
              </a:rPr>
              <a:t></a:t>
            </a:r>
            <a:endParaRPr lang="it-IT" altLang="it-IT" sz="4000" b="0" dirty="0">
              <a:latin typeface="Arial Narrow" panose="020B0606020202030204" pitchFamily="34" charset="0"/>
            </a:endParaRPr>
          </a:p>
        </p:txBody>
      </p:sp>
      <p:sp>
        <p:nvSpPr>
          <p:cNvPr id="261" name="object 144"/>
          <p:cNvSpPr/>
          <p:nvPr/>
        </p:nvSpPr>
        <p:spPr>
          <a:xfrm>
            <a:off x="2483768" y="3280391"/>
            <a:ext cx="1085064" cy="240650"/>
          </a:xfrm>
          <a:custGeom>
            <a:avLst/>
            <a:gdLst/>
            <a:ahLst/>
            <a:cxnLst/>
            <a:rect l="l" t="t" r="r" b="b"/>
            <a:pathLst>
              <a:path w="468884" h="132638">
                <a:moveTo>
                  <a:pt x="387608" y="81006"/>
                </a:moveTo>
                <a:lnTo>
                  <a:pt x="340359" y="107772"/>
                </a:lnTo>
                <a:lnTo>
                  <a:pt x="337947" y="116484"/>
                </a:lnTo>
                <a:lnTo>
                  <a:pt x="341757" y="123355"/>
                </a:lnTo>
                <a:lnTo>
                  <a:pt x="345694" y="130225"/>
                </a:lnTo>
                <a:lnTo>
                  <a:pt x="354330" y="132638"/>
                </a:lnTo>
                <a:lnTo>
                  <a:pt x="444332" y="81673"/>
                </a:lnTo>
                <a:lnTo>
                  <a:pt x="440435" y="81673"/>
                </a:lnTo>
                <a:lnTo>
                  <a:pt x="387608" y="81006"/>
                </a:lnTo>
                <a:close/>
              </a:path>
              <a:path w="468884" h="132638">
                <a:moveTo>
                  <a:pt x="412233" y="67057"/>
                </a:moveTo>
                <a:lnTo>
                  <a:pt x="387608" y="81006"/>
                </a:lnTo>
                <a:lnTo>
                  <a:pt x="440435" y="81673"/>
                </a:lnTo>
                <a:lnTo>
                  <a:pt x="440454" y="79641"/>
                </a:lnTo>
                <a:lnTo>
                  <a:pt x="433197" y="79641"/>
                </a:lnTo>
                <a:lnTo>
                  <a:pt x="412233" y="67057"/>
                </a:lnTo>
                <a:close/>
              </a:path>
              <a:path w="468884" h="132638">
                <a:moveTo>
                  <a:pt x="356108" y="0"/>
                </a:moveTo>
                <a:lnTo>
                  <a:pt x="347345" y="2184"/>
                </a:lnTo>
                <a:lnTo>
                  <a:pt x="339216" y="15722"/>
                </a:lnTo>
                <a:lnTo>
                  <a:pt x="341376" y="24498"/>
                </a:lnTo>
                <a:lnTo>
                  <a:pt x="387888" y="52443"/>
                </a:lnTo>
                <a:lnTo>
                  <a:pt x="440690" y="53111"/>
                </a:lnTo>
                <a:lnTo>
                  <a:pt x="440435" y="81673"/>
                </a:lnTo>
                <a:lnTo>
                  <a:pt x="444332" y="81673"/>
                </a:lnTo>
                <a:lnTo>
                  <a:pt x="468884" y="67754"/>
                </a:lnTo>
                <a:lnTo>
                  <a:pt x="356108" y="0"/>
                </a:lnTo>
                <a:close/>
              </a:path>
              <a:path w="468884" h="132638">
                <a:moveTo>
                  <a:pt x="254" y="47536"/>
                </a:moveTo>
                <a:lnTo>
                  <a:pt x="0" y="76111"/>
                </a:lnTo>
                <a:lnTo>
                  <a:pt x="387608" y="81006"/>
                </a:lnTo>
                <a:lnTo>
                  <a:pt x="412233" y="67057"/>
                </a:lnTo>
                <a:lnTo>
                  <a:pt x="387888" y="52443"/>
                </a:lnTo>
                <a:lnTo>
                  <a:pt x="254" y="47536"/>
                </a:lnTo>
                <a:close/>
              </a:path>
              <a:path w="468884" h="132638">
                <a:moveTo>
                  <a:pt x="433578" y="54965"/>
                </a:moveTo>
                <a:lnTo>
                  <a:pt x="412233" y="67057"/>
                </a:lnTo>
                <a:lnTo>
                  <a:pt x="433197" y="79641"/>
                </a:lnTo>
                <a:lnTo>
                  <a:pt x="433578" y="54965"/>
                </a:lnTo>
                <a:close/>
              </a:path>
              <a:path w="468884" h="132638">
                <a:moveTo>
                  <a:pt x="440673" y="54965"/>
                </a:moveTo>
                <a:lnTo>
                  <a:pt x="433578" y="54965"/>
                </a:lnTo>
                <a:lnTo>
                  <a:pt x="433197" y="79641"/>
                </a:lnTo>
                <a:lnTo>
                  <a:pt x="440454" y="79641"/>
                </a:lnTo>
                <a:lnTo>
                  <a:pt x="440673" y="54965"/>
                </a:lnTo>
                <a:close/>
              </a:path>
              <a:path w="468884" h="132638">
                <a:moveTo>
                  <a:pt x="387888" y="52443"/>
                </a:moveTo>
                <a:lnTo>
                  <a:pt x="412233" y="67057"/>
                </a:lnTo>
                <a:lnTo>
                  <a:pt x="433578" y="54965"/>
                </a:lnTo>
                <a:lnTo>
                  <a:pt x="440673" y="54965"/>
                </a:lnTo>
                <a:lnTo>
                  <a:pt x="440690" y="53111"/>
                </a:lnTo>
                <a:lnTo>
                  <a:pt x="387888" y="52443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62" name="Rettangolo 261"/>
          <p:cNvSpPr/>
          <p:nvPr/>
        </p:nvSpPr>
        <p:spPr bwMode="auto">
          <a:xfrm>
            <a:off x="3959932" y="3220696"/>
            <a:ext cx="1512168" cy="360040"/>
          </a:xfrm>
          <a:prstGeom prst="rect">
            <a:avLst/>
          </a:prstGeom>
          <a:solidFill>
            <a:srgbClr val="FF000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ciphertext</a:t>
            </a:r>
            <a:r>
              <a:rPr kumimoji="0" 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 MSG</a:t>
            </a:r>
          </a:p>
        </p:txBody>
      </p:sp>
      <p:sp>
        <p:nvSpPr>
          <p:cNvPr id="263" name="Rettangolo 262"/>
          <p:cNvSpPr/>
          <p:nvPr/>
        </p:nvSpPr>
        <p:spPr bwMode="auto">
          <a:xfrm>
            <a:off x="3563888" y="3220696"/>
            <a:ext cx="396044" cy="360040"/>
          </a:xfrm>
          <a:prstGeom prst="rect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IV</a:t>
            </a:r>
          </a:p>
        </p:txBody>
      </p:sp>
      <p:sp>
        <p:nvSpPr>
          <p:cNvPr id="264" name="Rettangolo 263"/>
          <p:cNvSpPr/>
          <p:nvPr/>
        </p:nvSpPr>
        <p:spPr bwMode="auto">
          <a:xfrm>
            <a:off x="719572" y="3371465"/>
            <a:ext cx="396044" cy="360040"/>
          </a:xfrm>
          <a:prstGeom prst="rect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IV</a:t>
            </a:r>
          </a:p>
        </p:txBody>
      </p:sp>
      <p:sp>
        <p:nvSpPr>
          <p:cNvPr id="267" name="object 144"/>
          <p:cNvSpPr/>
          <p:nvPr/>
        </p:nvSpPr>
        <p:spPr>
          <a:xfrm rot="4513957">
            <a:off x="1439792" y="1945334"/>
            <a:ext cx="1085064" cy="240650"/>
          </a:xfrm>
          <a:custGeom>
            <a:avLst/>
            <a:gdLst/>
            <a:ahLst/>
            <a:cxnLst/>
            <a:rect l="l" t="t" r="r" b="b"/>
            <a:pathLst>
              <a:path w="468884" h="132638">
                <a:moveTo>
                  <a:pt x="387608" y="81006"/>
                </a:moveTo>
                <a:lnTo>
                  <a:pt x="340359" y="107772"/>
                </a:lnTo>
                <a:lnTo>
                  <a:pt x="337947" y="116484"/>
                </a:lnTo>
                <a:lnTo>
                  <a:pt x="341757" y="123355"/>
                </a:lnTo>
                <a:lnTo>
                  <a:pt x="345694" y="130225"/>
                </a:lnTo>
                <a:lnTo>
                  <a:pt x="354330" y="132638"/>
                </a:lnTo>
                <a:lnTo>
                  <a:pt x="444332" y="81673"/>
                </a:lnTo>
                <a:lnTo>
                  <a:pt x="440435" y="81673"/>
                </a:lnTo>
                <a:lnTo>
                  <a:pt x="387608" y="81006"/>
                </a:lnTo>
                <a:close/>
              </a:path>
              <a:path w="468884" h="132638">
                <a:moveTo>
                  <a:pt x="412233" y="67057"/>
                </a:moveTo>
                <a:lnTo>
                  <a:pt x="387608" y="81006"/>
                </a:lnTo>
                <a:lnTo>
                  <a:pt x="440435" y="81673"/>
                </a:lnTo>
                <a:lnTo>
                  <a:pt x="440454" y="79641"/>
                </a:lnTo>
                <a:lnTo>
                  <a:pt x="433197" y="79641"/>
                </a:lnTo>
                <a:lnTo>
                  <a:pt x="412233" y="67057"/>
                </a:lnTo>
                <a:close/>
              </a:path>
              <a:path w="468884" h="132638">
                <a:moveTo>
                  <a:pt x="356108" y="0"/>
                </a:moveTo>
                <a:lnTo>
                  <a:pt x="347345" y="2184"/>
                </a:lnTo>
                <a:lnTo>
                  <a:pt x="339216" y="15722"/>
                </a:lnTo>
                <a:lnTo>
                  <a:pt x="341376" y="24498"/>
                </a:lnTo>
                <a:lnTo>
                  <a:pt x="387888" y="52443"/>
                </a:lnTo>
                <a:lnTo>
                  <a:pt x="440690" y="53111"/>
                </a:lnTo>
                <a:lnTo>
                  <a:pt x="440435" y="81673"/>
                </a:lnTo>
                <a:lnTo>
                  <a:pt x="444332" y="81673"/>
                </a:lnTo>
                <a:lnTo>
                  <a:pt x="468884" y="67754"/>
                </a:lnTo>
                <a:lnTo>
                  <a:pt x="356108" y="0"/>
                </a:lnTo>
                <a:close/>
              </a:path>
              <a:path w="468884" h="132638">
                <a:moveTo>
                  <a:pt x="254" y="47536"/>
                </a:moveTo>
                <a:lnTo>
                  <a:pt x="0" y="76111"/>
                </a:lnTo>
                <a:lnTo>
                  <a:pt x="387608" y="81006"/>
                </a:lnTo>
                <a:lnTo>
                  <a:pt x="412233" y="67057"/>
                </a:lnTo>
                <a:lnTo>
                  <a:pt x="387888" y="52443"/>
                </a:lnTo>
                <a:lnTo>
                  <a:pt x="254" y="47536"/>
                </a:lnTo>
                <a:close/>
              </a:path>
              <a:path w="468884" h="132638">
                <a:moveTo>
                  <a:pt x="433578" y="54965"/>
                </a:moveTo>
                <a:lnTo>
                  <a:pt x="412233" y="67057"/>
                </a:lnTo>
                <a:lnTo>
                  <a:pt x="433197" y="79641"/>
                </a:lnTo>
                <a:lnTo>
                  <a:pt x="433578" y="54965"/>
                </a:lnTo>
                <a:close/>
              </a:path>
              <a:path w="468884" h="132638">
                <a:moveTo>
                  <a:pt x="440673" y="54965"/>
                </a:moveTo>
                <a:lnTo>
                  <a:pt x="433578" y="54965"/>
                </a:lnTo>
                <a:lnTo>
                  <a:pt x="433197" y="79641"/>
                </a:lnTo>
                <a:lnTo>
                  <a:pt x="440454" y="79641"/>
                </a:lnTo>
                <a:lnTo>
                  <a:pt x="440673" y="54965"/>
                </a:lnTo>
                <a:close/>
              </a:path>
              <a:path w="468884" h="132638">
                <a:moveTo>
                  <a:pt x="387888" y="52443"/>
                </a:moveTo>
                <a:lnTo>
                  <a:pt x="412233" y="67057"/>
                </a:lnTo>
                <a:lnTo>
                  <a:pt x="433578" y="54965"/>
                </a:lnTo>
                <a:lnTo>
                  <a:pt x="440673" y="54965"/>
                </a:lnTo>
                <a:lnTo>
                  <a:pt x="440690" y="53111"/>
                </a:lnTo>
                <a:lnTo>
                  <a:pt x="387888" y="52443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68" name="object 144"/>
          <p:cNvSpPr/>
          <p:nvPr/>
        </p:nvSpPr>
        <p:spPr>
          <a:xfrm>
            <a:off x="5508104" y="3269013"/>
            <a:ext cx="792088" cy="252028"/>
          </a:xfrm>
          <a:custGeom>
            <a:avLst/>
            <a:gdLst/>
            <a:ahLst/>
            <a:cxnLst/>
            <a:rect l="l" t="t" r="r" b="b"/>
            <a:pathLst>
              <a:path w="468884" h="132638">
                <a:moveTo>
                  <a:pt x="387608" y="81006"/>
                </a:moveTo>
                <a:lnTo>
                  <a:pt x="340359" y="107772"/>
                </a:lnTo>
                <a:lnTo>
                  <a:pt x="337947" y="116484"/>
                </a:lnTo>
                <a:lnTo>
                  <a:pt x="341757" y="123355"/>
                </a:lnTo>
                <a:lnTo>
                  <a:pt x="345694" y="130225"/>
                </a:lnTo>
                <a:lnTo>
                  <a:pt x="354330" y="132638"/>
                </a:lnTo>
                <a:lnTo>
                  <a:pt x="444332" y="81673"/>
                </a:lnTo>
                <a:lnTo>
                  <a:pt x="440435" y="81673"/>
                </a:lnTo>
                <a:lnTo>
                  <a:pt x="387608" y="81006"/>
                </a:lnTo>
                <a:close/>
              </a:path>
              <a:path w="468884" h="132638">
                <a:moveTo>
                  <a:pt x="412233" y="67057"/>
                </a:moveTo>
                <a:lnTo>
                  <a:pt x="387608" y="81006"/>
                </a:lnTo>
                <a:lnTo>
                  <a:pt x="440435" y="81673"/>
                </a:lnTo>
                <a:lnTo>
                  <a:pt x="440454" y="79641"/>
                </a:lnTo>
                <a:lnTo>
                  <a:pt x="433197" y="79641"/>
                </a:lnTo>
                <a:lnTo>
                  <a:pt x="412233" y="67057"/>
                </a:lnTo>
                <a:close/>
              </a:path>
              <a:path w="468884" h="132638">
                <a:moveTo>
                  <a:pt x="356108" y="0"/>
                </a:moveTo>
                <a:lnTo>
                  <a:pt x="347345" y="2184"/>
                </a:lnTo>
                <a:lnTo>
                  <a:pt x="339216" y="15722"/>
                </a:lnTo>
                <a:lnTo>
                  <a:pt x="341376" y="24498"/>
                </a:lnTo>
                <a:lnTo>
                  <a:pt x="387888" y="52443"/>
                </a:lnTo>
                <a:lnTo>
                  <a:pt x="440690" y="53111"/>
                </a:lnTo>
                <a:lnTo>
                  <a:pt x="440435" y="81673"/>
                </a:lnTo>
                <a:lnTo>
                  <a:pt x="444332" y="81673"/>
                </a:lnTo>
                <a:lnTo>
                  <a:pt x="468884" y="67754"/>
                </a:lnTo>
                <a:lnTo>
                  <a:pt x="356108" y="0"/>
                </a:lnTo>
                <a:close/>
              </a:path>
              <a:path w="468884" h="132638">
                <a:moveTo>
                  <a:pt x="254" y="47536"/>
                </a:moveTo>
                <a:lnTo>
                  <a:pt x="0" y="76111"/>
                </a:lnTo>
                <a:lnTo>
                  <a:pt x="387608" y="81006"/>
                </a:lnTo>
                <a:lnTo>
                  <a:pt x="412233" y="67057"/>
                </a:lnTo>
                <a:lnTo>
                  <a:pt x="387888" y="52443"/>
                </a:lnTo>
                <a:lnTo>
                  <a:pt x="254" y="47536"/>
                </a:lnTo>
                <a:close/>
              </a:path>
              <a:path w="468884" h="132638">
                <a:moveTo>
                  <a:pt x="433578" y="54965"/>
                </a:moveTo>
                <a:lnTo>
                  <a:pt x="412233" y="67057"/>
                </a:lnTo>
                <a:lnTo>
                  <a:pt x="433197" y="79641"/>
                </a:lnTo>
                <a:lnTo>
                  <a:pt x="433578" y="54965"/>
                </a:lnTo>
                <a:close/>
              </a:path>
              <a:path w="468884" h="132638">
                <a:moveTo>
                  <a:pt x="440673" y="54965"/>
                </a:moveTo>
                <a:lnTo>
                  <a:pt x="433578" y="54965"/>
                </a:lnTo>
                <a:lnTo>
                  <a:pt x="433197" y="79641"/>
                </a:lnTo>
                <a:lnTo>
                  <a:pt x="440454" y="79641"/>
                </a:lnTo>
                <a:lnTo>
                  <a:pt x="440673" y="54965"/>
                </a:lnTo>
                <a:close/>
              </a:path>
              <a:path w="468884" h="132638">
                <a:moveTo>
                  <a:pt x="387888" y="52443"/>
                </a:moveTo>
                <a:lnTo>
                  <a:pt x="412233" y="67057"/>
                </a:lnTo>
                <a:lnTo>
                  <a:pt x="433578" y="54965"/>
                </a:lnTo>
                <a:lnTo>
                  <a:pt x="440673" y="54965"/>
                </a:lnTo>
                <a:lnTo>
                  <a:pt x="440690" y="53111"/>
                </a:lnTo>
                <a:lnTo>
                  <a:pt x="387888" y="52443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69" name="Rettangolo 268"/>
          <p:cNvSpPr/>
          <p:nvPr/>
        </p:nvSpPr>
        <p:spPr bwMode="auto">
          <a:xfrm>
            <a:off x="6408204" y="3223071"/>
            <a:ext cx="1512168" cy="360040"/>
          </a:xfrm>
          <a:prstGeom prst="rect">
            <a:avLst/>
          </a:prstGeom>
          <a:solidFill>
            <a:srgbClr val="FF000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ciphertext</a:t>
            </a:r>
            <a:r>
              <a:rPr kumimoji="0" 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 MSG</a:t>
            </a:r>
          </a:p>
        </p:txBody>
      </p:sp>
      <p:sp>
        <p:nvSpPr>
          <p:cNvPr id="270" name="object 144"/>
          <p:cNvSpPr/>
          <p:nvPr/>
        </p:nvSpPr>
        <p:spPr>
          <a:xfrm rot="3089103">
            <a:off x="5455502" y="3570797"/>
            <a:ext cx="580479" cy="269868"/>
          </a:xfrm>
          <a:custGeom>
            <a:avLst/>
            <a:gdLst/>
            <a:ahLst/>
            <a:cxnLst/>
            <a:rect l="l" t="t" r="r" b="b"/>
            <a:pathLst>
              <a:path w="468884" h="132638">
                <a:moveTo>
                  <a:pt x="387608" y="81006"/>
                </a:moveTo>
                <a:lnTo>
                  <a:pt x="340359" y="107772"/>
                </a:lnTo>
                <a:lnTo>
                  <a:pt x="337947" y="116484"/>
                </a:lnTo>
                <a:lnTo>
                  <a:pt x="341757" y="123355"/>
                </a:lnTo>
                <a:lnTo>
                  <a:pt x="345694" y="130225"/>
                </a:lnTo>
                <a:lnTo>
                  <a:pt x="354330" y="132638"/>
                </a:lnTo>
                <a:lnTo>
                  <a:pt x="444332" y="81673"/>
                </a:lnTo>
                <a:lnTo>
                  <a:pt x="440435" y="81673"/>
                </a:lnTo>
                <a:lnTo>
                  <a:pt x="387608" y="81006"/>
                </a:lnTo>
                <a:close/>
              </a:path>
              <a:path w="468884" h="132638">
                <a:moveTo>
                  <a:pt x="412233" y="67057"/>
                </a:moveTo>
                <a:lnTo>
                  <a:pt x="387608" y="81006"/>
                </a:lnTo>
                <a:lnTo>
                  <a:pt x="440435" y="81673"/>
                </a:lnTo>
                <a:lnTo>
                  <a:pt x="440454" y="79641"/>
                </a:lnTo>
                <a:lnTo>
                  <a:pt x="433197" y="79641"/>
                </a:lnTo>
                <a:lnTo>
                  <a:pt x="412233" y="67057"/>
                </a:lnTo>
                <a:close/>
              </a:path>
              <a:path w="468884" h="132638">
                <a:moveTo>
                  <a:pt x="356108" y="0"/>
                </a:moveTo>
                <a:lnTo>
                  <a:pt x="347345" y="2184"/>
                </a:lnTo>
                <a:lnTo>
                  <a:pt x="339216" y="15722"/>
                </a:lnTo>
                <a:lnTo>
                  <a:pt x="341376" y="24498"/>
                </a:lnTo>
                <a:lnTo>
                  <a:pt x="387888" y="52443"/>
                </a:lnTo>
                <a:lnTo>
                  <a:pt x="440690" y="53111"/>
                </a:lnTo>
                <a:lnTo>
                  <a:pt x="440435" y="81673"/>
                </a:lnTo>
                <a:lnTo>
                  <a:pt x="444332" y="81673"/>
                </a:lnTo>
                <a:lnTo>
                  <a:pt x="468884" y="67754"/>
                </a:lnTo>
                <a:lnTo>
                  <a:pt x="356108" y="0"/>
                </a:lnTo>
                <a:close/>
              </a:path>
              <a:path w="468884" h="132638">
                <a:moveTo>
                  <a:pt x="254" y="47536"/>
                </a:moveTo>
                <a:lnTo>
                  <a:pt x="0" y="76111"/>
                </a:lnTo>
                <a:lnTo>
                  <a:pt x="387608" y="81006"/>
                </a:lnTo>
                <a:lnTo>
                  <a:pt x="412233" y="67057"/>
                </a:lnTo>
                <a:lnTo>
                  <a:pt x="387888" y="52443"/>
                </a:lnTo>
                <a:lnTo>
                  <a:pt x="254" y="47536"/>
                </a:lnTo>
                <a:close/>
              </a:path>
              <a:path w="468884" h="132638">
                <a:moveTo>
                  <a:pt x="433578" y="54965"/>
                </a:moveTo>
                <a:lnTo>
                  <a:pt x="412233" y="67057"/>
                </a:lnTo>
                <a:lnTo>
                  <a:pt x="433197" y="79641"/>
                </a:lnTo>
                <a:lnTo>
                  <a:pt x="433578" y="54965"/>
                </a:lnTo>
                <a:close/>
              </a:path>
              <a:path w="468884" h="132638">
                <a:moveTo>
                  <a:pt x="440673" y="54965"/>
                </a:moveTo>
                <a:lnTo>
                  <a:pt x="433578" y="54965"/>
                </a:lnTo>
                <a:lnTo>
                  <a:pt x="433197" y="79641"/>
                </a:lnTo>
                <a:lnTo>
                  <a:pt x="440454" y="79641"/>
                </a:lnTo>
                <a:lnTo>
                  <a:pt x="440673" y="54965"/>
                </a:lnTo>
                <a:close/>
              </a:path>
              <a:path w="468884" h="132638">
                <a:moveTo>
                  <a:pt x="387888" y="52443"/>
                </a:moveTo>
                <a:lnTo>
                  <a:pt x="412233" y="67057"/>
                </a:lnTo>
                <a:lnTo>
                  <a:pt x="433578" y="54965"/>
                </a:lnTo>
                <a:lnTo>
                  <a:pt x="440673" y="54965"/>
                </a:lnTo>
                <a:lnTo>
                  <a:pt x="440690" y="53111"/>
                </a:lnTo>
                <a:lnTo>
                  <a:pt x="387888" y="52443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71" name="Rettangolo 270"/>
          <p:cNvSpPr/>
          <p:nvPr/>
        </p:nvSpPr>
        <p:spPr bwMode="auto">
          <a:xfrm>
            <a:off x="5616116" y="3989093"/>
            <a:ext cx="396044" cy="360040"/>
          </a:xfrm>
          <a:prstGeom prst="rect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IV</a:t>
            </a:r>
          </a:p>
        </p:txBody>
      </p:sp>
      <p:sp>
        <p:nvSpPr>
          <p:cNvPr id="14340" name="Figura a mano libera 14339"/>
          <p:cNvSpPr/>
          <p:nvPr/>
        </p:nvSpPr>
        <p:spPr bwMode="auto">
          <a:xfrm>
            <a:off x="3169429" y="2450018"/>
            <a:ext cx="193574" cy="2284338"/>
          </a:xfrm>
          <a:custGeom>
            <a:avLst/>
            <a:gdLst>
              <a:gd name="connsiteX0" fmla="*/ 131068 w 193574"/>
              <a:gd name="connsiteY0" fmla="*/ 0 h 2284338"/>
              <a:gd name="connsiteX1" fmla="*/ 114836 w 193574"/>
              <a:gd name="connsiteY1" fmla="*/ 443674 h 2284338"/>
              <a:gd name="connsiteX2" fmla="*/ 104015 w 193574"/>
              <a:gd name="connsiteY2" fmla="*/ 649278 h 2284338"/>
              <a:gd name="connsiteX3" fmla="*/ 66140 w 193574"/>
              <a:gd name="connsiteY3" fmla="*/ 714206 h 2284338"/>
              <a:gd name="connsiteX4" fmla="*/ 55319 w 193574"/>
              <a:gd name="connsiteY4" fmla="*/ 735849 h 2284338"/>
              <a:gd name="connsiteX5" fmla="*/ 28266 w 193574"/>
              <a:gd name="connsiteY5" fmla="*/ 800777 h 2284338"/>
              <a:gd name="connsiteX6" fmla="*/ 6623 w 193574"/>
              <a:gd name="connsiteY6" fmla="*/ 887347 h 2284338"/>
              <a:gd name="connsiteX7" fmla="*/ 44498 w 193574"/>
              <a:gd name="connsiteY7" fmla="*/ 1168701 h 2284338"/>
              <a:gd name="connsiteX8" fmla="*/ 55319 w 193574"/>
              <a:gd name="connsiteY8" fmla="*/ 1190343 h 2284338"/>
              <a:gd name="connsiteX9" fmla="*/ 98604 w 193574"/>
              <a:gd name="connsiteY9" fmla="*/ 1255271 h 2284338"/>
              <a:gd name="connsiteX10" fmla="*/ 158121 w 193574"/>
              <a:gd name="connsiteY10" fmla="*/ 1390538 h 2284338"/>
              <a:gd name="connsiteX11" fmla="*/ 168943 w 193574"/>
              <a:gd name="connsiteY11" fmla="*/ 1433823 h 2284338"/>
              <a:gd name="connsiteX12" fmla="*/ 174353 w 193574"/>
              <a:gd name="connsiteY12" fmla="*/ 1493340 h 2284338"/>
              <a:gd name="connsiteX13" fmla="*/ 185175 w 193574"/>
              <a:gd name="connsiteY13" fmla="*/ 1552857 h 2284338"/>
              <a:gd name="connsiteX14" fmla="*/ 163532 w 193574"/>
              <a:gd name="connsiteY14" fmla="*/ 2039816 h 2284338"/>
              <a:gd name="connsiteX15" fmla="*/ 152711 w 193574"/>
              <a:gd name="connsiteY15" fmla="*/ 2126386 h 2284338"/>
              <a:gd name="connsiteX16" fmla="*/ 141889 w 193574"/>
              <a:gd name="connsiteY16" fmla="*/ 2164261 h 2284338"/>
              <a:gd name="connsiteX17" fmla="*/ 131068 w 193574"/>
              <a:gd name="connsiteY17" fmla="*/ 2207546 h 2284338"/>
              <a:gd name="connsiteX18" fmla="*/ 114836 w 193574"/>
              <a:gd name="connsiteY18" fmla="*/ 2256242 h 2284338"/>
              <a:gd name="connsiteX19" fmla="*/ 76962 w 193574"/>
              <a:gd name="connsiteY19" fmla="*/ 2272474 h 2284338"/>
              <a:gd name="connsiteX20" fmla="*/ 60730 w 193574"/>
              <a:gd name="connsiteY20" fmla="*/ 2283295 h 2284338"/>
              <a:gd name="connsiteX21" fmla="*/ 28266 w 193574"/>
              <a:gd name="connsiteY21" fmla="*/ 2283295 h 228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93574" h="2284338">
                <a:moveTo>
                  <a:pt x="131068" y="0"/>
                </a:moveTo>
                <a:cubicBezTo>
                  <a:pt x="125657" y="147891"/>
                  <a:pt x="122614" y="295888"/>
                  <a:pt x="114836" y="443674"/>
                </a:cubicBezTo>
                <a:cubicBezTo>
                  <a:pt x="111229" y="512209"/>
                  <a:pt x="116173" y="581734"/>
                  <a:pt x="104015" y="649278"/>
                </a:cubicBezTo>
                <a:cubicBezTo>
                  <a:pt x="99576" y="673938"/>
                  <a:pt x="78424" y="692368"/>
                  <a:pt x="66140" y="714206"/>
                </a:cubicBezTo>
                <a:cubicBezTo>
                  <a:pt x="62186" y="721236"/>
                  <a:pt x="58552" y="728459"/>
                  <a:pt x="55319" y="735849"/>
                </a:cubicBezTo>
                <a:cubicBezTo>
                  <a:pt x="45921" y="757329"/>
                  <a:pt x="36372" y="778776"/>
                  <a:pt x="28266" y="800777"/>
                </a:cubicBezTo>
                <a:cubicBezTo>
                  <a:pt x="19645" y="824177"/>
                  <a:pt x="11720" y="864411"/>
                  <a:pt x="6623" y="887347"/>
                </a:cubicBezTo>
                <a:cubicBezTo>
                  <a:pt x="-5973" y="1013298"/>
                  <a:pt x="-4258" y="944428"/>
                  <a:pt x="44498" y="1168701"/>
                </a:cubicBezTo>
                <a:cubicBezTo>
                  <a:pt x="46211" y="1176582"/>
                  <a:pt x="51044" y="1183503"/>
                  <a:pt x="55319" y="1190343"/>
                </a:cubicBezTo>
                <a:cubicBezTo>
                  <a:pt x="69105" y="1212400"/>
                  <a:pt x="84714" y="1233279"/>
                  <a:pt x="98604" y="1255271"/>
                </a:cubicBezTo>
                <a:cubicBezTo>
                  <a:pt x="128181" y="1302102"/>
                  <a:pt x="137368" y="1330586"/>
                  <a:pt x="158121" y="1390538"/>
                </a:cubicBezTo>
                <a:cubicBezTo>
                  <a:pt x="162986" y="1404592"/>
                  <a:pt x="165336" y="1419395"/>
                  <a:pt x="168943" y="1433823"/>
                </a:cubicBezTo>
                <a:cubicBezTo>
                  <a:pt x="170746" y="1453662"/>
                  <a:pt x="171661" y="1473602"/>
                  <a:pt x="174353" y="1493340"/>
                </a:cubicBezTo>
                <a:cubicBezTo>
                  <a:pt x="177077" y="1513319"/>
                  <a:pt x="185175" y="1532693"/>
                  <a:pt x="185175" y="1552857"/>
                </a:cubicBezTo>
                <a:cubicBezTo>
                  <a:pt x="185175" y="1976082"/>
                  <a:pt x="214511" y="1861382"/>
                  <a:pt x="163532" y="2039816"/>
                </a:cubicBezTo>
                <a:cubicBezTo>
                  <a:pt x="159925" y="2068673"/>
                  <a:pt x="157694" y="2097735"/>
                  <a:pt x="152711" y="2126386"/>
                </a:cubicBezTo>
                <a:cubicBezTo>
                  <a:pt x="150461" y="2139322"/>
                  <a:pt x="145272" y="2151574"/>
                  <a:pt x="141889" y="2164261"/>
                </a:cubicBezTo>
                <a:cubicBezTo>
                  <a:pt x="138057" y="2178631"/>
                  <a:pt x="134412" y="2193055"/>
                  <a:pt x="131068" y="2207546"/>
                </a:cubicBezTo>
                <a:cubicBezTo>
                  <a:pt x="128618" y="2218163"/>
                  <a:pt x="125785" y="2247726"/>
                  <a:pt x="114836" y="2256242"/>
                </a:cubicBezTo>
                <a:cubicBezTo>
                  <a:pt x="103994" y="2264675"/>
                  <a:pt x="89247" y="2266331"/>
                  <a:pt x="76962" y="2272474"/>
                </a:cubicBezTo>
                <a:cubicBezTo>
                  <a:pt x="71146" y="2275382"/>
                  <a:pt x="67078" y="2281884"/>
                  <a:pt x="60730" y="2283295"/>
                </a:cubicBezTo>
                <a:cubicBezTo>
                  <a:pt x="50166" y="2285642"/>
                  <a:pt x="39087" y="2283295"/>
                  <a:pt x="28266" y="2283295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pic>
        <p:nvPicPr>
          <p:cNvPr id="277" name="Immagine 276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6116" y="4457145"/>
            <a:ext cx="471337" cy="471337"/>
          </a:xfrm>
          <a:prstGeom prst="rect">
            <a:avLst/>
          </a:prstGeom>
        </p:spPr>
      </p:pic>
      <p:sp>
        <p:nvSpPr>
          <p:cNvPr id="278" name="CasellaDiTesto 277"/>
          <p:cNvSpPr txBox="1"/>
          <p:nvPr/>
        </p:nvSpPr>
        <p:spPr>
          <a:xfrm>
            <a:off x="5436096" y="445714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K</a:t>
            </a:r>
          </a:p>
        </p:txBody>
      </p:sp>
      <p:sp>
        <p:nvSpPr>
          <p:cNvPr id="281" name="object 144"/>
          <p:cNvSpPr/>
          <p:nvPr/>
        </p:nvSpPr>
        <p:spPr>
          <a:xfrm rot="1871660">
            <a:off x="6060462" y="4184666"/>
            <a:ext cx="393084" cy="219410"/>
          </a:xfrm>
          <a:custGeom>
            <a:avLst/>
            <a:gdLst/>
            <a:ahLst/>
            <a:cxnLst/>
            <a:rect l="l" t="t" r="r" b="b"/>
            <a:pathLst>
              <a:path w="468884" h="132638">
                <a:moveTo>
                  <a:pt x="387608" y="81006"/>
                </a:moveTo>
                <a:lnTo>
                  <a:pt x="340359" y="107772"/>
                </a:lnTo>
                <a:lnTo>
                  <a:pt x="337947" y="116484"/>
                </a:lnTo>
                <a:lnTo>
                  <a:pt x="341757" y="123355"/>
                </a:lnTo>
                <a:lnTo>
                  <a:pt x="345694" y="130225"/>
                </a:lnTo>
                <a:lnTo>
                  <a:pt x="354330" y="132638"/>
                </a:lnTo>
                <a:lnTo>
                  <a:pt x="444332" y="81673"/>
                </a:lnTo>
                <a:lnTo>
                  <a:pt x="440435" y="81673"/>
                </a:lnTo>
                <a:lnTo>
                  <a:pt x="387608" y="81006"/>
                </a:lnTo>
                <a:close/>
              </a:path>
              <a:path w="468884" h="132638">
                <a:moveTo>
                  <a:pt x="412233" y="67057"/>
                </a:moveTo>
                <a:lnTo>
                  <a:pt x="387608" y="81006"/>
                </a:lnTo>
                <a:lnTo>
                  <a:pt x="440435" y="81673"/>
                </a:lnTo>
                <a:lnTo>
                  <a:pt x="440454" y="79641"/>
                </a:lnTo>
                <a:lnTo>
                  <a:pt x="433197" y="79641"/>
                </a:lnTo>
                <a:lnTo>
                  <a:pt x="412233" y="67057"/>
                </a:lnTo>
                <a:close/>
              </a:path>
              <a:path w="468884" h="132638">
                <a:moveTo>
                  <a:pt x="356108" y="0"/>
                </a:moveTo>
                <a:lnTo>
                  <a:pt x="347345" y="2184"/>
                </a:lnTo>
                <a:lnTo>
                  <a:pt x="339216" y="15722"/>
                </a:lnTo>
                <a:lnTo>
                  <a:pt x="341376" y="24498"/>
                </a:lnTo>
                <a:lnTo>
                  <a:pt x="387888" y="52443"/>
                </a:lnTo>
                <a:lnTo>
                  <a:pt x="440690" y="53111"/>
                </a:lnTo>
                <a:lnTo>
                  <a:pt x="440435" y="81673"/>
                </a:lnTo>
                <a:lnTo>
                  <a:pt x="444332" y="81673"/>
                </a:lnTo>
                <a:lnTo>
                  <a:pt x="468884" y="67754"/>
                </a:lnTo>
                <a:lnTo>
                  <a:pt x="356108" y="0"/>
                </a:lnTo>
                <a:close/>
              </a:path>
              <a:path w="468884" h="132638">
                <a:moveTo>
                  <a:pt x="254" y="47536"/>
                </a:moveTo>
                <a:lnTo>
                  <a:pt x="0" y="76111"/>
                </a:lnTo>
                <a:lnTo>
                  <a:pt x="387608" y="81006"/>
                </a:lnTo>
                <a:lnTo>
                  <a:pt x="412233" y="67057"/>
                </a:lnTo>
                <a:lnTo>
                  <a:pt x="387888" y="52443"/>
                </a:lnTo>
                <a:lnTo>
                  <a:pt x="254" y="47536"/>
                </a:lnTo>
                <a:close/>
              </a:path>
              <a:path w="468884" h="132638">
                <a:moveTo>
                  <a:pt x="433578" y="54965"/>
                </a:moveTo>
                <a:lnTo>
                  <a:pt x="412233" y="67057"/>
                </a:lnTo>
                <a:lnTo>
                  <a:pt x="433197" y="79641"/>
                </a:lnTo>
                <a:lnTo>
                  <a:pt x="433578" y="54965"/>
                </a:lnTo>
                <a:close/>
              </a:path>
              <a:path w="468884" h="132638">
                <a:moveTo>
                  <a:pt x="440673" y="54965"/>
                </a:moveTo>
                <a:lnTo>
                  <a:pt x="433578" y="54965"/>
                </a:lnTo>
                <a:lnTo>
                  <a:pt x="433197" y="79641"/>
                </a:lnTo>
                <a:lnTo>
                  <a:pt x="440454" y="79641"/>
                </a:lnTo>
                <a:lnTo>
                  <a:pt x="440673" y="54965"/>
                </a:lnTo>
                <a:close/>
              </a:path>
              <a:path w="468884" h="132638">
                <a:moveTo>
                  <a:pt x="387888" y="52443"/>
                </a:moveTo>
                <a:lnTo>
                  <a:pt x="412233" y="67057"/>
                </a:lnTo>
                <a:lnTo>
                  <a:pt x="433578" y="54965"/>
                </a:lnTo>
                <a:lnTo>
                  <a:pt x="440673" y="54965"/>
                </a:lnTo>
                <a:lnTo>
                  <a:pt x="440690" y="53111"/>
                </a:lnTo>
                <a:lnTo>
                  <a:pt x="387888" y="52443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82" name="object 195"/>
          <p:cNvSpPr/>
          <p:nvPr/>
        </p:nvSpPr>
        <p:spPr>
          <a:xfrm>
            <a:off x="6516215" y="4097105"/>
            <a:ext cx="1620181" cy="5259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it-IT" b="1" dirty="0">
                <a:solidFill>
                  <a:prstClr val="black"/>
                </a:solidFill>
              </a:rPr>
              <a:t>PRNG(K || IV)</a:t>
            </a:r>
            <a:endParaRPr b="1" dirty="0">
              <a:solidFill>
                <a:prstClr val="black"/>
              </a:solidFill>
            </a:endParaRPr>
          </a:p>
        </p:txBody>
      </p:sp>
      <p:sp>
        <p:nvSpPr>
          <p:cNvPr id="283" name="object 144"/>
          <p:cNvSpPr/>
          <p:nvPr/>
        </p:nvSpPr>
        <p:spPr>
          <a:xfrm rot="19728340" flipV="1">
            <a:off x="6109231" y="4438209"/>
            <a:ext cx="387522" cy="207549"/>
          </a:xfrm>
          <a:custGeom>
            <a:avLst/>
            <a:gdLst/>
            <a:ahLst/>
            <a:cxnLst/>
            <a:rect l="l" t="t" r="r" b="b"/>
            <a:pathLst>
              <a:path w="468884" h="132638">
                <a:moveTo>
                  <a:pt x="387608" y="81006"/>
                </a:moveTo>
                <a:lnTo>
                  <a:pt x="340359" y="107772"/>
                </a:lnTo>
                <a:lnTo>
                  <a:pt x="337947" y="116484"/>
                </a:lnTo>
                <a:lnTo>
                  <a:pt x="341757" y="123355"/>
                </a:lnTo>
                <a:lnTo>
                  <a:pt x="345694" y="130225"/>
                </a:lnTo>
                <a:lnTo>
                  <a:pt x="354330" y="132638"/>
                </a:lnTo>
                <a:lnTo>
                  <a:pt x="444332" y="81673"/>
                </a:lnTo>
                <a:lnTo>
                  <a:pt x="440435" y="81673"/>
                </a:lnTo>
                <a:lnTo>
                  <a:pt x="387608" y="81006"/>
                </a:lnTo>
                <a:close/>
              </a:path>
              <a:path w="468884" h="132638">
                <a:moveTo>
                  <a:pt x="412233" y="67057"/>
                </a:moveTo>
                <a:lnTo>
                  <a:pt x="387608" y="81006"/>
                </a:lnTo>
                <a:lnTo>
                  <a:pt x="440435" y="81673"/>
                </a:lnTo>
                <a:lnTo>
                  <a:pt x="440454" y="79641"/>
                </a:lnTo>
                <a:lnTo>
                  <a:pt x="433197" y="79641"/>
                </a:lnTo>
                <a:lnTo>
                  <a:pt x="412233" y="67057"/>
                </a:lnTo>
                <a:close/>
              </a:path>
              <a:path w="468884" h="132638">
                <a:moveTo>
                  <a:pt x="356108" y="0"/>
                </a:moveTo>
                <a:lnTo>
                  <a:pt x="347345" y="2184"/>
                </a:lnTo>
                <a:lnTo>
                  <a:pt x="339216" y="15722"/>
                </a:lnTo>
                <a:lnTo>
                  <a:pt x="341376" y="24498"/>
                </a:lnTo>
                <a:lnTo>
                  <a:pt x="387888" y="52443"/>
                </a:lnTo>
                <a:lnTo>
                  <a:pt x="440690" y="53111"/>
                </a:lnTo>
                <a:lnTo>
                  <a:pt x="440435" y="81673"/>
                </a:lnTo>
                <a:lnTo>
                  <a:pt x="444332" y="81673"/>
                </a:lnTo>
                <a:lnTo>
                  <a:pt x="468884" y="67754"/>
                </a:lnTo>
                <a:lnTo>
                  <a:pt x="356108" y="0"/>
                </a:lnTo>
                <a:close/>
              </a:path>
              <a:path w="468884" h="132638">
                <a:moveTo>
                  <a:pt x="254" y="47536"/>
                </a:moveTo>
                <a:lnTo>
                  <a:pt x="0" y="76111"/>
                </a:lnTo>
                <a:lnTo>
                  <a:pt x="387608" y="81006"/>
                </a:lnTo>
                <a:lnTo>
                  <a:pt x="412233" y="67057"/>
                </a:lnTo>
                <a:lnTo>
                  <a:pt x="387888" y="52443"/>
                </a:lnTo>
                <a:lnTo>
                  <a:pt x="254" y="47536"/>
                </a:lnTo>
                <a:close/>
              </a:path>
              <a:path w="468884" h="132638">
                <a:moveTo>
                  <a:pt x="433578" y="54965"/>
                </a:moveTo>
                <a:lnTo>
                  <a:pt x="412233" y="67057"/>
                </a:lnTo>
                <a:lnTo>
                  <a:pt x="433197" y="79641"/>
                </a:lnTo>
                <a:lnTo>
                  <a:pt x="433578" y="54965"/>
                </a:lnTo>
                <a:close/>
              </a:path>
              <a:path w="468884" h="132638">
                <a:moveTo>
                  <a:pt x="440673" y="54965"/>
                </a:moveTo>
                <a:lnTo>
                  <a:pt x="433578" y="54965"/>
                </a:lnTo>
                <a:lnTo>
                  <a:pt x="433197" y="79641"/>
                </a:lnTo>
                <a:lnTo>
                  <a:pt x="440454" y="79641"/>
                </a:lnTo>
                <a:lnTo>
                  <a:pt x="440673" y="54965"/>
                </a:lnTo>
                <a:close/>
              </a:path>
              <a:path w="468884" h="132638">
                <a:moveTo>
                  <a:pt x="387888" y="52443"/>
                </a:moveTo>
                <a:lnTo>
                  <a:pt x="412233" y="67057"/>
                </a:lnTo>
                <a:lnTo>
                  <a:pt x="433578" y="54965"/>
                </a:lnTo>
                <a:lnTo>
                  <a:pt x="440673" y="54965"/>
                </a:lnTo>
                <a:lnTo>
                  <a:pt x="440690" y="53111"/>
                </a:lnTo>
                <a:lnTo>
                  <a:pt x="387888" y="52443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341" name="Figura a mano libera 14340"/>
          <p:cNvSpPr/>
          <p:nvPr/>
        </p:nvSpPr>
        <p:spPr bwMode="auto">
          <a:xfrm>
            <a:off x="5183404" y="2190307"/>
            <a:ext cx="925221" cy="2467257"/>
          </a:xfrm>
          <a:custGeom>
            <a:avLst/>
            <a:gdLst>
              <a:gd name="connsiteX0" fmla="*/ 925221 w 925221"/>
              <a:gd name="connsiteY0" fmla="*/ 0 h 2467257"/>
              <a:gd name="connsiteX1" fmla="*/ 914400 w 925221"/>
              <a:gd name="connsiteY1" fmla="*/ 546476 h 2467257"/>
              <a:gd name="connsiteX2" fmla="*/ 898168 w 925221"/>
              <a:gd name="connsiteY2" fmla="*/ 633046 h 2467257"/>
              <a:gd name="connsiteX3" fmla="*/ 876525 w 925221"/>
              <a:gd name="connsiteY3" fmla="*/ 670921 h 2467257"/>
              <a:gd name="connsiteX4" fmla="*/ 860293 w 925221"/>
              <a:gd name="connsiteY4" fmla="*/ 692563 h 2467257"/>
              <a:gd name="connsiteX5" fmla="*/ 833240 w 925221"/>
              <a:gd name="connsiteY5" fmla="*/ 708795 h 2467257"/>
              <a:gd name="connsiteX6" fmla="*/ 822418 w 925221"/>
              <a:gd name="connsiteY6" fmla="*/ 719617 h 2467257"/>
              <a:gd name="connsiteX7" fmla="*/ 800776 w 925221"/>
              <a:gd name="connsiteY7" fmla="*/ 735849 h 2467257"/>
              <a:gd name="connsiteX8" fmla="*/ 784544 w 925221"/>
              <a:gd name="connsiteY8" fmla="*/ 768312 h 2467257"/>
              <a:gd name="connsiteX9" fmla="*/ 773723 w 925221"/>
              <a:gd name="connsiteY9" fmla="*/ 779134 h 2467257"/>
              <a:gd name="connsiteX10" fmla="*/ 762901 w 925221"/>
              <a:gd name="connsiteY10" fmla="*/ 795366 h 2467257"/>
              <a:gd name="connsiteX11" fmla="*/ 752080 w 925221"/>
              <a:gd name="connsiteY11" fmla="*/ 854883 h 2467257"/>
              <a:gd name="connsiteX12" fmla="*/ 730437 w 925221"/>
              <a:gd name="connsiteY12" fmla="*/ 865704 h 2467257"/>
              <a:gd name="connsiteX13" fmla="*/ 708795 w 925221"/>
              <a:gd name="connsiteY13" fmla="*/ 919811 h 2467257"/>
              <a:gd name="connsiteX14" fmla="*/ 681742 w 925221"/>
              <a:gd name="connsiteY14" fmla="*/ 968507 h 2467257"/>
              <a:gd name="connsiteX15" fmla="*/ 670920 w 925221"/>
              <a:gd name="connsiteY15" fmla="*/ 990149 h 2467257"/>
              <a:gd name="connsiteX16" fmla="*/ 600582 w 925221"/>
              <a:gd name="connsiteY16" fmla="*/ 1055077 h 2467257"/>
              <a:gd name="connsiteX17" fmla="*/ 589760 w 925221"/>
              <a:gd name="connsiteY17" fmla="*/ 1087541 h 2467257"/>
              <a:gd name="connsiteX18" fmla="*/ 557297 w 925221"/>
              <a:gd name="connsiteY18" fmla="*/ 1125415 h 2467257"/>
              <a:gd name="connsiteX19" fmla="*/ 546475 w 925221"/>
              <a:gd name="connsiteY19" fmla="*/ 1163290 h 2467257"/>
              <a:gd name="connsiteX20" fmla="*/ 551886 w 925221"/>
              <a:gd name="connsiteY20" fmla="*/ 1276914 h 2467257"/>
              <a:gd name="connsiteX21" fmla="*/ 562707 w 925221"/>
              <a:gd name="connsiteY21" fmla="*/ 1303967 h 2467257"/>
              <a:gd name="connsiteX22" fmla="*/ 578939 w 925221"/>
              <a:gd name="connsiteY22" fmla="*/ 1352663 h 2467257"/>
              <a:gd name="connsiteX23" fmla="*/ 573529 w 925221"/>
              <a:gd name="connsiteY23" fmla="*/ 1466286 h 2467257"/>
              <a:gd name="connsiteX24" fmla="*/ 562707 w 925221"/>
              <a:gd name="connsiteY24" fmla="*/ 1482518 h 2467257"/>
              <a:gd name="connsiteX25" fmla="*/ 557297 w 925221"/>
              <a:gd name="connsiteY25" fmla="*/ 1504161 h 2467257"/>
              <a:gd name="connsiteX26" fmla="*/ 546475 w 925221"/>
              <a:gd name="connsiteY26" fmla="*/ 1520393 h 2467257"/>
              <a:gd name="connsiteX27" fmla="*/ 514011 w 925221"/>
              <a:gd name="connsiteY27" fmla="*/ 1569089 h 2467257"/>
              <a:gd name="connsiteX28" fmla="*/ 486958 w 925221"/>
              <a:gd name="connsiteY28" fmla="*/ 1606963 h 2467257"/>
              <a:gd name="connsiteX29" fmla="*/ 470726 w 925221"/>
              <a:gd name="connsiteY29" fmla="*/ 1655659 h 2467257"/>
              <a:gd name="connsiteX30" fmla="*/ 459905 w 925221"/>
              <a:gd name="connsiteY30" fmla="*/ 1671891 h 2467257"/>
              <a:gd name="connsiteX31" fmla="*/ 454494 w 925221"/>
              <a:gd name="connsiteY31" fmla="*/ 1693534 h 2467257"/>
              <a:gd name="connsiteX32" fmla="*/ 432852 w 925221"/>
              <a:gd name="connsiteY32" fmla="*/ 1828800 h 2467257"/>
              <a:gd name="connsiteX33" fmla="*/ 400388 w 925221"/>
              <a:gd name="connsiteY33" fmla="*/ 1882907 h 2467257"/>
              <a:gd name="connsiteX34" fmla="*/ 384156 w 925221"/>
              <a:gd name="connsiteY34" fmla="*/ 1888317 h 2467257"/>
              <a:gd name="connsiteX35" fmla="*/ 367924 w 925221"/>
              <a:gd name="connsiteY35" fmla="*/ 1915370 h 2467257"/>
              <a:gd name="connsiteX36" fmla="*/ 335460 w 925221"/>
              <a:gd name="connsiteY36" fmla="*/ 1937013 h 2467257"/>
              <a:gd name="connsiteX37" fmla="*/ 308407 w 925221"/>
              <a:gd name="connsiteY37" fmla="*/ 1996530 h 2467257"/>
              <a:gd name="connsiteX38" fmla="*/ 254300 w 925221"/>
              <a:gd name="connsiteY38" fmla="*/ 2083101 h 2467257"/>
              <a:gd name="connsiteX39" fmla="*/ 232658 w 925221"/>
              <a:gd name="connsiteY39" fmla="*/ 2104743 h 2467257"/>
              <a:gd name="connsiteX40" fmla="*/ 205604 w 925221"/>
              <a:gd name="connsiteY40" fmla="*/ 2131797 h 2467257"/>
              <a:gd name="connsiteX41" fmla="*/ 189372 w 925221"/>
              <a:gd name="connsiteY41" fmla="*/ 2175082 h 2467257"/>
              <a:gd name="connsiteX42" fmla="*/ 178551 w 925221"/>
              <a:gd name="connsiteY42" fmla="*/ 2212956 h 2467257"/>
              <a:gd name="connsiteX43" fmla="*/ 173140 w 925221"/>
              <a:gd name="connsiteY43" fmla="*/ 2234599 h 2467257"/>
              <a:gd name="connsiteX44" fmla="*/ 162319 w 925221"/>
              <a:gd name="connsiteY44" fmla="*/ 2250831 h 2467257"/>
              <a:gd name="connsiteX45" fmla="*/ 129855 w 925221"/>
              <a:gd name="connsiteY45" fmla="*/ 2299527 h 2467257"/>
              <a:gd name="connsiteX46" fmla="*/ 119034 w 925221"/>
              <a:gd name="connsiteY46" fmla="*/ 2326580 h 2467257"/>
              <a:gd name="connsiteX47" fmla="*/ 113623 w 925221"/>
              <a:gd name="connsiteY47" fmla="*/ 2348223 h 2467257"/>
              <a:gd name="connsiteX48" fmla="*/ 75749 w 925221"/>
              <a:gd name="connsiteY48" fmla="*/ 2391508 h 2467257"/>
              <a:gd name="connsiteX49" fmla="*/ 64927 w 925221"/>
              <a:gd name="connsiteY49" fmla="*/ 2402329 h 2467257"/>
              <a:gd name="connsiteX50" fmla="*/ 37874 w 925221"/>
              <a:gd name="connsiteY50" fmla="*/ 2413150 h 2467257"/>
              <a:gd name="connsiteX51" fmla="*/ 10821 w 925221"/>
              <a:gd name="connsiteY51" fmla="*/ 2451025 h 2467257"/>
              <a:gd name="connsiteX52" fmla="*/ 0 w 925221"/>
              <a:gd name="connsiteY52" fmla="*/ 2467257 h 2467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925221" h="2467257">
                <a:moveTo>
                  <a:pt x="925221" y="0"/>
                </a:moveTo>
                <a:cubicBezTo>
                  <a:pt x="921614" y="182159"/>
                  <a:pt x="919367" y="364349"/>
                  <a:pt x="914400" y="546476"/>
                </a:cubicBezTo>
                <a:cubicBezTo>
                  <a:pt x="913557" y="577390"/>
                  <a:pt x="908638" y="604255"/>
                  <a:pt x="898168" y="633046"/>
                </a:cubicBezTo>
                <a:cubicBezTo>
                  <a:pt x="893472" y="645959"/>
                  <a:pt x="884536" y="659705"/>
                  <a:pt x="876525" y="670921"/>
                </a:cubicBezTo>
                <a:cubicBezTo>
                  <a:pt x="871284" y="678259"/>
                  <a:pt x="867079" y="686625"/>
                  <a:pt x="860293" y="692563"/>
                </a:cubicBezTo>
                <a:cubicBezTo>
                  <a:pt x="852379" y="699488"/>
                  <a:pt x="841797" y="702682"/>
                  <a:pt x="833240" y="708795"/>
                </a:cubicBezTo>
                <a:cubicBezTo>
                  <a:pt x="829089" y="711760"/>
                  <a:pt x="826337" y="716351"/>
                  <a:pt x="822418" y="719617"/>
                </a:cubicBezTo>
                <a:cubicBezTo>
                  <a:pt x="815491" y="725390"/>
                  <a:pt x="807990" y="730438"/>
                  <a:pt x="800776" y="735849"/>
                </a:cubicBezTo>
                <a:cubicBezTo>
                  <a:pt x="795365" y="746670"/>
                  <a:pt x="790956" y="758053"/>
                  <a:pt x="784544" y="768312"/>
                </a:cubicBezTo>
                <a:cubicBezTo>
                  <a:pt x="781840" y="772638"/>
                  <a:pt x="776910" y="775151"/>
                  <a:pt x="773723" y="779134"/>
                </a:cubicBezTo>
                <a:cubicBezTo>
                  <a:pt x="769661" y="784212"/>
                  <a:pt x="766508" y="789955"/>
                  <a:pt x="762901" y="795366"/>
                </a:cubicBezTo>
                <a:cubicBezTo>
                  <a:pt x="759294" y="815205"/>
                  <a:pt x="760530" y="836575"/>
                  <a:pt x="752080" y="854883"/>
                </a:cubicBezTo>
                <a:cubicBezTo>
                  <a:pt x="748700" y="862206"/>
                  <a:pt x="734587" y="858788"/>
                  <a:pt x="730437" y="865704"/>
                </a:cubicBezTo>
                <a:cubicBezTo>
                  <a:pt x="676166" y="956155"/>
                  <a:pt x="744611" y="883992"/>
                  <a:pt x="708795" y="919811"/>
                </a:cubicBezTo>
                <a:cubicBezTo>
                  <a:pt x="687588" y="972829"/>
                  <a:pt x="710335" y="922760"/>
                  <a:pt x="681742" y="968507"/>
                </a:cubicBezTo>
                <a:cubicBezTo>
                  <a:pt x="677467" y="975347"/>
                  <a:pt x="676130" y="983992"/>
                  <a:pt x="670920" y="990149"/>
                </a:cubicBezTo>
                <a:cubicBezTo>
                  <a:pt x="639035" y="1027830"/>
                  <a:pt x="631479" y="1031903"/>
                  <a:pt x="600582" y="1055077"/>
                </a:cubicBezTo>
                <a:cubicBezTo>
                  <a:pt x="596975" y="1065898"/>
                  <a:pt x="594861" y="1077338"/>
                  <a:pt x="589760" y="1087541"/>
                </a:cubicBezTo>
                <a:cubicBezTo>
                  <a:pt x="582818" y="1101424"/>
                  <a:pt x="568127" y="1114585"/>
                  <a:pt x="557297" y="1125415"/>
                </a:cubicBezTo>
                <a:cubicBezTo>
                  <a:pt x="553690" y="1138040"/>
                  <a:pt x="546944" y="1150168"/>
                  <a:pt x="546475" y="1163290"/>
                </a:cubicBezTo>
                <a:cubicBezTo>
                  <a:pt x="545122" y="1201183"/>
                  <a:pt x="547540" y="1239246"/>
                  <a:pt x="551886" y="1276914"/>
                </a:cubicBezTo>
                <a:cubicBezTo>
                  <a:pt x="552999" y="1286562"/>
                  <a:pt x="559636" y="1294753"/>
                  <a:pt x="562707" y="1303967"/>
                </a:cubicBezTo>
                <a:cubicBezTo>
                  <a:pt x="586006" y="1373863"/>
                  <a:pt x="545071" y="1267991"/>
                  <a:pt x="578939" y="1352663"/>
                </a:cubicBezTo>
                <a:cubicBezTo>
                  <a:pt x="577136" y="1390537"/>
                  <a:pt x="578232" y="1428662"/>
                  <a:pt x="573529" y="1466286"/>
                </a:cubicBezTo>
                <a:cubicBezTo>
                  <a:pt x="572722" y="1472739"/>
                  <a:pt x="565269" y="1476541"/>
                  <a:pt x="562707" y="1482518"/>
                </a:cubicBezTo>
                <a:cubicBezTo>
                  <a:pt x="559778" y="1489353"/>
                  <a:pt x="560226" y="1497326"/>
                  <a:pt x="557297" y="1504161"/>
                </a:cubicBezTo>
                <a:cubicBezTo>
                  <a:pt x="554735" y="1510138"/>
                  <a:pt x="549821" y="1514817"/>
                  <a:pt x="546475" y="1520393"/>
                </a:cubicBezTo>
                <a:cubicBezTo>
                  <a:pt x="519279" y="1565720"/>
                  <a:pt x="536176" y="1546926"/>
                  <a:pt x="514011" y="1569089"/>
                </a:cubicBezTo>
                <a:cubicBezTo>
                  <a:pt x="496817" y="1637870"/>
                  <a:pt x="526188" y="1539712"/>
                  <a:pt x="486958" y="1606963"/>
                </a:cubicBezTo>
                <a:cubicBezTo>
                  <a:pt x="478337" y="1621742"/>
                  <a:pt x="477307" y="1639865"/>
                  <a:pt x="470726" y="1655659"/>
                </a:cubicBezTo>
                <a:cubicBezTo>
                  <a:pt x="468225" y="1661662"/>
                  <a:pt x="463512" y="1666480"/>
                  <a:pt x="459905" y="1671891"/>
                </a:cubicBezTo>
                <a:cubicBezTo>
                  <a:pt x="458101" y="1679105"/>
                  <a:pt x="455757" y="1686206"/>
                  <a:pt x="454494" y="1693534"/>
                </a:cubicBezTo>
                <a:cubicBezTo>
                  <a:pt x="446736" y="1738532"/>
                  <a:pt x="443610" y="1784423"/>
                  <a:pt x="432852" y="1828800"/>
                </a:cubicBezTo>
                <a:cubicBezTo>
                  <a:pt x="431328" y="1835087"/>
                  <a:pt x="415531" y="1873821"/>
                  <a:pt x="400388" y="1882907"/>
                </a:cubicBezTo>
                <a:cubicBezTo>
                  <a:pt x="395497" y="1885841"/>
                  <a:pt x="389567" y="1886514"/>
                  <a:pt x="384156" y="1888317"/>
                </a:cubicBezTo>
                <a:cubicBezTo>
                  <a:pt x="356737" y="1915736"/>
                  <a:pt x="388993" y="1880254"/>
                  <a:pt x="367924" y="1915370"/>
                </a:cubicBezTo>
                <a:cubicBezTo>
                  <a:pt x="360841" y="1927175"/>
                  <a:pt x="346738" y="1931374"/>
                  <a:pt x="335460" y="1937013"/>
                </a:cubicBezTo>
                <a:cubicBezTo>
                  <a:pt x="316519" y="1993837"/>
                  <a:pt x="334928" y="1946435"/>
                  <a:pt x="308407" y="1996530"/>
                </a:cubicBezTo>
                <a:cubicBezTo>
                  <a:pt x="266752" y="2075212"/>
                  <a:pt x="295005" y="2042396"/>
                  <a:pt x="254300" y="2083101"/>
                </a:cubicBezTo>
                <a:lnTo>
                  <a:pt x="232658" y="2104743"/>
                </a:lnTo>
                <a:lnTo>
                  <a:pt x="205604" y="2131797"/>
                </a:lnTo>
                <a:cubicBezTo>
                  <a:pt x="189914" y="2210258"/>
                  <a:pt x="211663" y="2119355"/>
                  <a:pt x="189372" y="2175082"/>
                </a:cubicBezTo>
                <a:cubicBezTo>
                  <a:pt x="184496" y="2187273"/>
                  <a:pt x="182006" y="2200289"/>
                  <a:pt x="178551" y="2212956"/>
                </a:cubicBezTo>
                <a:cubicBezTo>
                  <a:pt x="176594" y="2220130"/>
                  <a:pt x="176069" y="2227764"/>
                  <a:pt x="173140" y="2234599"/>
                </a:cubicBezTo>
                <a:cubicBezTo>
                  <a:pt x="170578" y="2240576"/>
                  <a:pt x="165545" y="2245185"/>
                  <a:pt x="162319" y="2250831"/>
                </a:cubicBezTo>
                <a:cubicBezTo>
                  <a:pt x="138341" y="2292792"/>
                  <a:pt x="167980" y="2251871"/>
                  <a:pt x="129855" y="2299527"/>
                </a:cubicBezTo>
                <a:cubicBezTo>
                  <a:pt x="126248" y="2308545"/>
                  <a:pt x="122105" y="2317366"/>
                  <a:pt x="119034" y="2326580"/>
                </a:cubicBezTo>
                <a:cubicBezTo>
                  <a:pt x="116682" y="2333635"/>
                  <a:pt x="116552" y="2341388"/>
                  <a:pt x="113623" y="2348223"/>
                </a:cubicBezTo>
                <a:cubicBezTo>
                  <a:pt x="106913" y="2363879"/>
                  <a:pt x="85462" y="2381795"/>
                  <a:pt x="75749" y="2391508"/>
                </a:cubicBezTo>
                <a:cubicBezTo>
                  <a:pt x="72142" y="2395115"/>
                  <a:pt x="69663" y="2400434"/>
                  <a:pt x="64927" y="2402329"/>
                </a:cubicBezTo>
                <a:lnTo>
                  <a:pt x="37874" y="2413150"/>
                </a:lnTo>
                <a:cubicBezTo>
                  <a:pt x="16568" y="2466417"/>
                  <a:pt x="40537" y="2421309"/>
                  <a:pt x="10821" y="2451025"/>
                </a:cubicBezTo>
                <a:cubicBezTo>
                  <a:pt x="6223" y="2455623"/>
                  <a:pt x="0" y="2467257"/>
                  <a:pt x="0" y="2467257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288" name="CasellaDiTesto 5"/>
          <p:cNvSpPr txBox="1">
            <a:spLocks noChangeArrowheads="1"/>
          </p:cNvSpPr>
          <p:nvPr/>
        </p:nvSpPr>
        <p:spPr bwMode="auto">
          <a:xfrm>
            <a:off x="6836878" y="3497092"/>
            <a:ext cx="5794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4000" b="0" dirty="0">
                <a:latin typeface="Arial Narrow" panose="020B0606020202030204" pitchFamily="34" charset="0"/>
                <a:sym typeface="Symbol" panose="05050102010706020507" pitchFamily="18" charset="2"/>
              </a:rPr>
              <a:t></a:t>
            </a:r>
            <a:endParaRPr lang="it-IT" altLang="it-IT" sz="4000" b="0" dirty="0">
              <a:latin typeface="Arial Narrow" panose="020B0606020202030204" pitchFamily="34" charset="0"/>
            </a:endParaRPr>
          </a:p>
        </p:txBody>
      </p:sp>
      <p:sp>
        <p:nvSpPr>
          <p:cNvPr id="289" name="object 144"/>
          <p:cNvSpPr/>
          <p:nvPr/>
        </p:nvSpPr>
        <p:spPr>
          <a:xfrm rot="16200000">
            <a:off x="6410350" y="2317951"/>
            <a:ext cx="1387053" cy="336848"/>
          </a:xfrm>
          <a:custGeom>
            <a:avLst/>
            <a:gdLst/>
            <a:ahLst/>
            <a:cxnLst/>
            <a:rect l="l" t="t" r="r" b="b"/>
            <a:pathLst>
              <a:path w="468884" h="132638">
                <a:moveTo>
                  <a:pt x="387608" y="81006"/>
                </a:moveTo>
                <a:lnTo>
                  <a:pt x="340359" y="107772"/>
                </a:lnTo>
                <a:lnTo>
                  <a:pt x="337947" y="116484"/>
                </a:lnTo>
                <a:lnTo>
                  <a:pt x="341757" y="123355"/>
                </a:lnTo>
                <a:lnTo>
                  <a:pt x="345694" y="130225"/>
                </a:lnTo>
                <a:lnTo>
                  <a:pt x="354330" y="132638"/>
                </a:lnTo>
                <a:lnTo>
                  <a:pt x="444332" y="81673"/>
                </a:lnTo>
                <a:lnTo>
                  <a:pt x="440435" y="81673"/>
                </a:lnTo>
                <a:lnTo>
                  <a:pt x="387608" y="81006"/>
                </a:lnTo>
                <a:close/>
              </a:path>
              <a:path w="468884" h="132638">
                <a:moveTo>
                  <a:pt x="412233" y="67057"/>
                </a:moveTo>
                <a:lnTo>
                  <a:pt x="387608" y="81006"/>
                </a:lnTo>
                <a:lnTo>
                  <a:pt x="440435" y="81673"/>
                </a:lnTo>
                <a:lnTo>
                  <a:pt x="440454" y="79641"/>
                </a:lnTo>
                <a:lnTo>
                  <a:pt x="433197" y="79641"/>
                </a:lnTo>
                <a:lnTo>
                  <a:pt x="412233" y="67057"/>
                </a:lnTo>
                <a:close/>
              </a:path>
              <a:path w="468884" h="132638">
                <a:moveTo>
                  <a:pt x="356108" y="0"/>
                </a:moveTo>
                <a:lnTo>
                  <a:pt x="347345" y="2184"/>
                </a:lnTo>
                <a:lnTo>
                  <a:pt x="339216" y="15722"/>
                </a:lnTo>
                <a:lnTo>
                  <a:pt x="341376" y="24498"/>
                </a:lnTo>
                <a:lnTo>
                  <a:pt x="387888" y="52443"/>
                </a:lnTo>
                <a:lnTo>
                  <a:pt x="440690" y="53111"/>
                </a:lnTo>
                <a:lnTo>
                  <a:pt x="440435" y="81673"/>
                </a:lnTo>
                <a:lnTo>
                  <a:pt x="444332" y="81673"/>
                </a:lnTo>
                <a:lnTo>
                  <a:pt x="468884" y="67754"/>
                </a:lnTo>
                <a:lnTo>
                  <a:pt x="356108" y="0"/>
                </a:lnTo>
                <a:close/>
              </a:path>
              <a:path w="468884" h="132638">
                <a:moveTo>
                  <a:pt x="254" y="47536"/>
                </a:moveTo>
                <a:lnTo>
                  <a:pt x="0" y="76111"/>
                </a:lnTo>
                <a:lnTo>
                  <a:pt x="387608" y="81006"/>
                </a:lnTo>
                <a:lnTo>
                  <a:pt x="412233" y="67057"/>
                </a:lnTo>
                <a:lnTo>
                  <a:pt x="387888" y="52443"/>
                </a:lnTo>
                <a:lnTo>
                  <a:pt x="254" y="47536"/>
                </a:lnTo>
                <a:close/>
              </a:path>
              <a:path w="468884" h="132638">
                <a:moveTo>
                  <a:pt x="433578" y="54965"/>
                </a:moveTo>
                <a:lnTo>
                  <a:pt x="412233" y="67057"/>
                </a:lnTo>
                <a:lnTo>
                  <a:pt x="433197" y="79641"/>
                </a:lnTo>
                <a:lnTo>
                  <a:pt x="433578" y="54965"/>
                </a:lnTo>
                <a:close/>
              </a:path>
              <a:path w="468884" h="132638">
                <a:moveTo>
                  <a:pt x="440673" y="54965"/>
                </a:moveTo>
                <a:lnTo>
                  <a:pt x="433578" y="54965"/>
                </a:lnTo>
                <a:lnTo>
                  <a:pt x="433197" y="79641"/>
                </a:lnTo>
                <a:lnTo>
                  <a:pt x="440454" y="79641"/>
                </a:lnTo>
                <a:lnTo>
                  <a:pt x="440673" y="54965"/>
                </a:lnTo>
                <a:close/>
              </a:path>
              <a:path w="468884" h="132638">
                <a:moveTo>
                  <a:pt x="387888" y="52443"/>
                </a:moveTo>
                <a:lnTo>
                  <a:pt x="412233" y="67057"/>
                </a:lnTo>
                <a:lnTo>
                  <a:pt x="433578" y="54965"/>
                </a:lnTo>
                <a:lnTo>
                  <a:pt x="440673" y="54965"/>
                </a:lnTo>
                <a:lnTo>
                  <a:pt x="440690" y="53111"/>
                </a:lnTo>
                <a:lnTo>
                  <a:pt x="387888" y="52443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pic>
        <p:nvPicPr>
          <p:cNvPr id="290" name="Picture 4" descr="PE03749_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80412" y="905103"/>
            <a:ext cx="7159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1" name="Rettangolo 290"/>
          <p:cNvSpPr/>
          <p:nvPr/>
        </p:nvSpPr>
        <p:spPr bwMode="auto">
          <a:xfrm>
            <a:off x="6696236" y="1307793"/>
            <a:ext cx="1440160" cy="360040"/>
          </a:xfrm>
          <a:prstGeom prst="rect">
            <a:avLst/>
          </a:prstGeom>
          <a:solidFill>
            <a:srgbClr val="53D81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Plaintext</a:t>
            </a:r>
            <a:r>
              <a:rPr kumimoji="0" 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 MSG</a:t>
            </a:r>
          </a:p>
        </p:txBody>
      </p:sp>
      <p:sp>
        <p:nvSpPr>
          <p:cNvPr id="292" name="Segnaposto contenuto 2"/>
          <p:cNvSpPr>
            <a:spLocks noGrp="1"/>
          </p:cNvSpPr>
          <p:nvPr>
            <p:ph idx="1"/>
          </p:nvPr>
        </p:nvSpPr>
        <p:spPr>
          <a:xfrm>
            <a:off x="685800" y="4889193"/>
            <a:ext cx="8206680" cy="902804"/>
          </a:xfrm>
        </p:spPr>
        <p:txBody>
          <a:bodyPr>
            <a:normAutofit fontScale="55000" lnSpcReduction="20000"/>
          </a:bodyPr>
          <a:lstStyle/>
          <a:p>
            <a:r>
              <a:rPr lang="it-IT" dirty="0" err="1"/>
              <a:t>Initialization</a:t>
            </a:r>
            <a:r>
              <a:rPr lang="it-IT" dirty="0"/>
              <a:t> </a:t>
            </a:r>
            <a:r>
              <a:rPr lang="it-IT" dirty="0" err="1"/>
              <a:t>Vector</a:t>
            </a:r>
            <a:r>
              <a:rPr lang="it-IT" dirty="0"/>
              <a:t> IV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err="1">
                <a:sym typeface="Wingdings" panose="05000000000000000000" pitchFamily="2" charset="2"/>
              </a:rPr>
              <a:t>fresh</a:t>
            </a:r>
            <a:r>
              <a:rPr lang="it-IT" dirty="0">
                <a:sym typeface="Wingdings" panose="05000000000000000000" pitchFamily="2" charset="2"/>
              </a:rPr>
              <a:t> PRNG </a:t>
            </a:r>
            <a:r>
              <a:rPr lang="it-IT" dirty="0" err="1">
                <a:sym typeface="Wingdings" panose="05000000000000000000" pitchFamily="2" charset="2"/>
              </a:rPr>
              <a:t>seed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at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every</a:t>
            </a:r>
            <a:r>
              <a:rPr lang="it-IT" dirty="0">
                <a:sym typeface="Wingdings" panose="05000000000000000000" pitchFamily="2" charset="2"/>
              </a:rPr>
              <a:t> new msg</a:t>
            </a:r>
          </a:p>
          <a:p>
            <a:r>
              <a:rPr lang="it-IT" dirty="0">
                <a:sym typeface="Wingdings" panose="05000000000000000000" pitchFamily="2" charset="2"/>
              </a:rPr>
              <a:t>IV (</a:t>
            </a:r>
            <a:r>
              <a:rPr lang="it-IT" dirty="0" err="1">
                <a:sym typeface="Wingdings" panose="05000000000000000000" pitchFamily="2" charset="2"/>
              </a:rPr>
              <a:t>usually</a:t>
            </a:r>
            <a:r>
              <a:rPr lang="it-IT" dirty="0">
                <a:sym typeface="Wingdings" panose="05000000000000000000" pitchFamily="2" charset="2"/>
              </a:rPr>
              <a:t>) </a:t>
            </a:r>
            <a:r>
              <a:rPr lang="it-IT" dirty="0" err="1">
                <a:sym typeface="Wingdings" panose="05000000000000000000" pitchFamily="2" charset="2"/>
              </a:rPr>
              <a:t>transmitted</a:t>
            </a:r>
            <a:r>
              <a:rPr lang="it-IT" dirty="0">
                <a:sym typeface="Wingdings" panose="05000000000000000000" pitchFamily="2" charset="2"/>
              </a:rPr>
              <a:t> in </a:t>
            </a:r>
            <a:r>
              <a:rPr lang="it-IT" dirty="0" err="1">
                <a:sym typeface="Wingdings" panose="05000000000000000000" pitchFamily="2" charset="2"/>
              </a:rPr>
              <a:t>clear</a:t>
            </a:r>
            <a:r>
              <a:rPr lang="it-IT" dirty="0">
                <a:sym typeface="Wingdings" panose="05000000000000000000" pitchFamily="2" charset="2"/>
              </a:rPr>
              <a:t>, </a:t>
            </a:r>
            <a:r>
              <a:rPr lang="it-IT" dirty="0" err="1">
                <a:sym typeface="Wingdings" panose="05000000000000000000" pitchFamily="2" charset="2"/>
              </a:rPr>
              <a:t>along</a:t>
            </a:r>
            <a:r>
              <a:rPr lang="it-IT" dirty="0">
                <a:sym typeface="Wingdings" panose="05000000000000000000" pitchFamily="2" charset="2"/>
              </a:rPr>
              <a:t> with </a:t>
            </a:r>
            <a:r>
              <a:rPr lang="it-IT" dirty="0" err="1">
                <a:sym typeface="Wingdings" panose="05000000000000000000" pitchFamily="2" charset="2"/>
              </a:rPr>
              <a:t>ciphertext</a:t>
            </a:r>
            <a:endParaRPr lang="it-IT" dirty="0">
              <a:sym typeface="Wingdings" panose="05000000000000000000" pitchFamily="2" charset="2"/>
            </a:endParaRPr>
          </a:p>
          <a:p>
            <a:r>
              <a:rPr lang="it-IT" dirty="0">
                <a:sym typeface="Wingdings" panose="05000000000000000000" pitchFamily="2" charset="2"/>
              </a:rPr>
              <a:t>RX </a:t>
            </a:r>
            <a:r>
              <a:rPr lang="it-IT" dirty="0" err="1">
                <a:sym typeface="Wingdings" panose="05000000000000000000" pitchFamily="2" charset="2"/>
              </a:rPr>
              <a:t>combines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it</a:t>
            </a:r>
            <a:r>
              <a:rPr lang="it-IT" dirty="0">
                <a:sym typeface="Wingdings" panose="05000000000000000000" pitchFamily="2" charset="2"/>
              </a:rPr>
              <a:t> with long </a:t>
            </a:r>
            <a:r>
              <a:rPr lang="it-IT" dirty="0" err="1">
                <a:sym typeface="Wingdings" panose="05000000000000000000" pitchFamily="2" charset="2"/>
              </a:rPr>
              <a:t>term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key</a:t>
            </a:r>
            <a:r>
              <a:rPr lang="it-IT" dirty="0">
                <a:sym typeface="Wingdings" panose="05000000000000000000" pitchFamily="2" charset="2"/>
              </a:rPr>
              <a:t>  </a:t>
            </a:r>
            <a:r>
              <a:rPr lang="it-IT" dirty="0" err="1">
                <a:sym typeface="Wingdings" panose="05000000000000000000" pitchFamily="2" charset="2"/>
              </a:rPr>
              <a:t>reconstruct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keystream</a:t>
            </a:r>
            <a:endParaRPr lang="it-IT" dirty="0"/>
          </a:p>
        </p:txBody>
      </p:sp>
      <p:sp>
        <p:nvSpPr>
          <p:cNvPr id="14342" name="CasellaDiTesto 14341"/>
          <p:cNvSpPr txBox="1"/>
          <p:nvPr/>
        </p:nvSpPr>
        <p:spPr>
          <a:xfrm>
            <a:off x="359532" y="5847655"/>
            <a:ext cx="8030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err="1">
                <a:solidFill>
                  <a:srgbClr val="FF0000"/>
                </a:solidFill>
              </a:rPr>
              <a:t>Provable</a:t>
            </a:r>
            <a:r>
              <a:rPr lang="it-IT" sz="2400" b="1" dirty="0">
                <a:solidFill>
                  <a:srgbClr val="FF0000"/>
                </a:solidFill>
              </a:rPr>
              <a:t> semantic security… </a:t>
            </a:r>
            <a:r>
              <a:rPr lang="it-IT" sz="2400" b="1" dirty="0" err="1">
                <a:solidFill>
                  <a:srgbClr val="FF0000"/>
                </a:solidFill>
              </a:rPr>
              <a:t>but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  <a:r>
              <a:rPr lang="it-IT" sz="2400" b="1" dirty="0" err="1">
                <a:solidFill>
                  <a:srgbClr val="FF0000"/>
                </a:solidFill>
              </a:rPr>
              <a:t>only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  <a:r>
              <a:rPr lang="it-IT" sz="2400" b="1" dirty="0" err="1">
                <a:solidFill>
                  <a:srgbClr val="FF0000"/>
                </a:solidFill>
              </a:rPr>
              <a:t>if</a:t>
            </a:r>
            <a:r>
              <a:rPr lang="it-IT" sz="2400" b="1" dirty="0">
                <a:solidFill>
                  <a:srgbClr val="FF0000"/>
                </a:solidFill>
              </a:rPr>
              <a:t> IV </a:t>
            </a:r>
            <a:r>
              <a:rPr lang="it-IT" sz="2400" b="1" dirty="0" err="1">
                <a:solidFill>
                  <a:srgbClr val="FF0000"/>
                </a:solidFill>
              </a:rPr>
              <a:t>will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  <a:r>
              <a:rPr lang="it-IT" sz="2400" b="1" u="sng" dirty="0"/>
              <a:t>NEVER</a:t>
            </a:r>
            <a:r>
              <a:rPr lang="it-IT" sz="2400" b="1" dirty="0">
                <a:solidFill>
                  <a:srgbClr val="FF0000"/>
                </a:solidFill>
              </a:rPr>
              <a:t> REPEAT!! </a:t>
            </a:r>
          </a:p>
        </p:txBody>
      </p:sp>
    </p:spTree>
    <p:extLst>
      <p:ext uri="{BB962C8B-B14F-4D97-AF65-F5344CB8AC3E}">
        <p14:creationId xmlns:p14="http://schemas.microsoft.com/office/powerpoint/2010/main" val="66980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" grpId="0" animBg="1"/>
      <p:bldP spid="251" grpId="0" animBg="1"/>
      <p:bldP spid="252" grpId="0"/>
      <p:bldP spid="256" grpId="0" animBg="1"/>
      <p:bldP spid="257" grpId="0" animBg="1"/>
      <p:bldP spid="258" grpId="0" animBg="1"/>
      <p:bldP spid="260" grpId="0"/>
      <p:bldP spid="261" grpId="0" animBg="1"/>
      <p:bldP spid="262" grpId="0" animBg="1"/>
      <p:bldP spid="263" grpId="0" animBg="1"/>
      <p:bldP spid="264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14340" grpId="0" animBg="1"/>
      <p:bldP spid="278" grpId="0"/>
      <p:bldP spid="281" grpId="0" animBg="1"/>
      <p:bldP spid="282" grpId="0" animBg="1"/>
      <p:bldP spid="283" grpId="0" animBg="1"/>
      <p:bldP spid="14341" grpId="0" animBg="1"/>
      <p:bldP spid="288" grpId="0"/>
      <p:bldP spid="289" grpId="0" animBg="1"/>
      <p:bldP spid="291" grpId="0" animBg="1"/>
      <p:bldP spid="292" grpId="0" uiExpand="1" build="p"/>
      <p:bldP spid="143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146" name="Rectangle 2">
            <a:extLst>
              <a:ext uri="{FF2B5EF4-FFF2-40B4-BE49-F238E27FC236}">
                <a16:creationId xmlns:a16="http://schemas.microsoft.com/office/drawing/2014/main" id="{636865DC-6364-41A6-A93A-92BE2AFAB0B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br>
              <a:rPr lang="it-IT" sz="3200" dirty="0"/>
            </a:br>
            <a:r>
              <a:rPr lang="it-IT" sz="3200" dirty="0" err="1"/>
              <a:t>Main</a:t>
            </a:r>
            <a:r>
              <a:rPr lang="it-IT" sz="3200" dirty="0"/>
              <a:t> </a:t>
            </a:r>
            <a:r>
              <a:rPr lang="it-IT" sz="3200" dirty="0" err="1"/>
              <a:t>thesis</a:t>
            </a:r>
            <a:r>
              <a:rPr lang="it-IT" sz="3200" dirty="0"/>
              <a:t> of </a:t>
            </a:r>
            <a:r>
              <a:rPr lang="it-IT" sz="3200" dirty="0" err="1"/>
              <a:t>this</a:t>
            </a:r>
            <a:r>
              <a:rPr lang="it-IT" sz="3200" dirty="0"/>
              <a:t> (</a:t>
            </a:r>
            <a:r>
              <a:rPr lang="it-IT" sz="3200" dirty="0" err="1"/>
              <a:t>entire</a:t>
            </a:r>
            <a:r>
              <a:rPr lang="it-IT" sz="3200" dirty="0"/>
              <a:t>!) class:</a:t>
            </a:r>
            <a:br>
              <a:rPr lang="it-IT" sz="3200" dirty="0"/>
            </a:br>
            <a:r>
              <a:rPr lang="it-IT" dirty="0"/>
              <a:t>Good </a:t>
            </a:r>
            <a:r>
              <a:rPr lang="it-IT" dirty="0" err="1"/>
              <a:t>crypto</a:t>
            </a:r>
            <a:r>
              <a:rPr lang="it-IT" dirty="0"/>
              <a:t> can be </a:t>
            </a:r>
            <a:r>
              <a:rPr lang="it-IT" dirty="0" err="1"/>
              <a:t>badly</a:t>
            </a:r>
            <a:r>
              <a:rPr lang="it-IT" dirty="0"/>
              <a:t> </a:t>
            </a:r>
            <a:r>
              <a:rPr lang="it-IT" dirty="0" err="1"/>
              <a:t>used</a:t>
            </a:r>
            <a:br>
              <a:rPr lang="it-IT" dirty="0"/>
            </a:br>
            <a:br>
              <a:rPr lang="it-IT" dirty="0"/>
            </a:br>
            <a:r>
              <a:rPr lang="it-IT" sz="2800" dirty="0" err="1">
                <a:solidFill>
                  <a:srgbClr val="FF0000"/>
                </a:solidFill>
              </a:rPr>
              <a:t>Most</a:t>
            </a:r>
            <a:r>
              <a:rPr lang="it-IT" sz="2800" dirty="0">
                <a:solidFill>
                  <a:srgbClr val="FF0000"/>
                </a:solidFill>
              </a:rPr>
              <a:t> </a:t>
            </a:r>
            <a:r>
              <a:rPr lang="it-IT" sz="2800" dirty="0" err="1">
                <a:solidFill>
                  <a:srgbClr val="FF0000"/>
                </a:solidFill>
              </a:rPr>
              <a:t>breaches</a:t>
            </a:r>
            <a:r>
              <a:rPr lang="it-IT" sz="2800" dirty="0">
                <a:solidFill>
                  <a:srgbClr val="FF0000"/>
                </a:solidFill>
              </a:rPr>
              <a:t> exploit </a:t>
            </a:r>
            <a:r>
              <a:rPr lang="it-IT" sz="2800" dirty="0" err="1">
                <a:solidFill>
                  <a:srgbClr val="FF0000"/>
                </a:solidFill>
              </a:rPr>
              <a:t>poor</a:t>
            </a:r>
            <a:r>
              <a:rPr lang="it-IT" sz="2800" dirty="0">
                <a:solidFill>
                  <a:srgbClr val="FF0000"/>
                </a:solidFill>
              </a:rPr>
              <a:t> </a:t>
            </a:r>
            <a:r>
              <a:rPr lang="it-IT" sz="2800" dirty="0" err="1">
                <a:solidFill>
                  <a:srgbClr val="FF0000"/>
                </a:solidFill>
              </a:rPr>
              <a:t>protocol</a:t>
            </a:r>
            <a:r>
              <a:rPr lang="it-IT" sz="2800" dirty="0">
                <a:solidFill>
                  <a:srgbClr val="FF0000"/>
                </a:solidFill>
              </a:rPr>
              <a:t> </a:t>
            </a:r>
            <a:r>
              <a:rPr lang="it-IT" sz="2800" dirty="0" err="1">
                <a:solidFill>
                  <a:srgbClr val="FF0000"/>
                </a:solidFill>
              </a:rPr>
              <a:t>constructions</a:t>
            </a:r>
            <a:r>
              <a:rPr lang="it-IT" sz="2800" dirty="0">
                <a:solidFill>
                  <a:srgbClr val="FF0000"/>
                </a:solidFill>
              </a:rPr>
              <a:t> and/or </a:t>
            </a:r>
            <a:r>
              <a:rPr lang="it-IT" sz="2800" dirty="0" err="1">
                <a:solidFill>
                  <a:srgbClr val="FF0000"/>
                </a:solidFill>
              </a:rPr>
              <a:t>vulnerabilities</a:t>
            </a:r>
            <a:br>
              <a:rPr lang="it-IT" dirty="0"/>
            </a:br>
            <a:br>
              <a:rPr lang="it-IT" sz="3200" dirty="0"/>
            </a:br>
            <a:br>
              <a:rPr lang="it-IT" sz="3200" dirty="0"/>
            </a:br>
            <a:r>
              <a:rPr lang="it-IT" sz="3200" dirty="0" err="1"/>
              <a:t>Warm</a:t>
            </a:r>
            <a:r>
              <a:rPr lang="it-IT" sz="3200" dirty="0"/>
              <a:t>-up </a:t>
            </a:r>
            <a:r>
              <a:rPr lang="it-IT" sz="3200" dirty="0" err="1"/>
              <a:t>example</a:t>
            </a:r>
            <a:r>
              <a:rPr lang="it-IT" sz="3200" dirty="0"/>
              <a:t> 2</a:t>
            </a:r>
            <a:br>
              <a:rPr lang="it-IT" sz="3200" dirty="0"/>
            </a:br>
            <a:r>
              <a:rPr lang="it-IT" sz="3200" dirty="0"/>
              <a:t>802.11 WEP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extLst>
              <a:ext uri="{FF2B5EF4-FFF2-40B4-BE49-F238E27FC236}">
                <a16:creationId xmlns:a16="http://schemas.microsoft.com/office/drawing/2014/main" id="{FF53E95D-244A-44A4-9177-42C8372F7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1520825"/>
            <a:ext cx="9148762" cy="441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9B04B0A7-C7E8-48B1-8AF5-EF241C5E0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0813"/>
            <a:ext cx="9217025" cy="649287"/>
          </a:xfrm>
        </p:spPr>
        <p:txBody>
          <a:bodyPr/>
          <a:lstStyle/>
          <a:p>
            <a:pPr>
              <a:defRPr/>
            </a:pPr>
            <a:r>
              <a:rPr lang="it-IT" sz="3200" dirty="0" err="1"/>
              <a:t>Preamble</a:t>
            </a:r>
            <a:r>
              <a:rPr lang="it-IT" sz="3200" dirty="0"/>
              <a:t>: a MUST-KNOW </a:t>
            </a:r>
            <a:r>
              <a:rPr lang="it-IT" sz="3200" dirty="0" err="1"/>
              <a:t>fact</a:t>
            </a:r>
            <a:r>
              <a:rPr lang="it-IT" sz="3200" dirty="0"/>
              <a:t> of life…</a:t>
            </a:r>
          </a:p>
        </p:txBody>
      </p:sp>
      <p:sp>
        <p:nvSpPr>
          <p:cNvPr id="3076" name="AutoShape 2" descr="https://www.www.blue-point-trading.com/wp-content/uploads/2017/08/Dunning-Kruger-Effect-300x283.jpg">
            <a:extLst>
              <a:ext uri="{FF2B5EF4-FFF2-40B4-BE49-F238E27FC236}">
                <a16:creationId xmlns:a16="http://schemas.microsoft.com/office/drawing/2014/main" id="{B4172D33-A888-4393-BA1A-E93CE82FD3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10" name="Fumetto 1 9">
            <a:extLst>
              <a:ext uri="{FF2B5EF4-FFF2-40B4-BE49-F238E27FC236}">
                <a16:creationId xmlns:a16="http://schemas.microsoft.com/office/drawing/2014/main" id="{4D4F48AB-957B-4157-A9C4-1DDA32CA8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976313"/>
            <a:ext cx="5853113" cy="3100387"/>
          </a:xfrm>
          <a:prstGeom prst="wedgeRectCallout">
            <a:avLst>
              <a:gd name="adj1" fmla="val -40949"/>
              <a:gd name="adj2" fmla="val 62616"/>
            </a:avLst>
          </a:prstGeom>
          <a:solidFill>
            <a:schemeClr val="bg2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/>
            <a:r>
              <a:rPr lang="it-IT" altLang="it-IT" sz="2800" b="1"/>
              <a:t>The incompetence of unskilled people robs them of the metacognitive ability to realize that they are incompetent </a:t>
            </a:r>
          </a:p>
          <a:p>
            <a:pPr algn="ctr" eaLnBrk="1" hangingPunct="1"/>
            <a:r>
              <a:rPr lang="it-IT" altLang="it-IT" sz="2800" b="1">
                <a:sym typeface="Wingdings" panose="05000000000000000000" pitchFamily="2" charset="2"/>
              </a:rPr>
              <a:t> </a:t>
            </a:r>
          </a:p>
          <a:p>
            <a:pPr algn="ctr" eaLnBrk="1" hangingPunct="1"/>
            <a:r>
              <a:rPr lang="it-IT" altLang="it-IT" sz="2800" b="1">
                <a:solidFill>
                  <a:srgbClr val="FF0000"/>
                </a:solidFill>
                <a:sym typeface="Wingdings" panose="05000000000000000000" pitchFamily="2" charset="2"/>
              </a:rPr>
              <a:t>Ignoring of being ignorant</a:t>
            </a:r>
          </a:p>
          <a:p>
            <a:pPr algn="ctr" eaLnBrk="1" hangingPunct="1"/>
            <a:r>
              <a:rPr lang="it-IT" altLang="it-IT" sz="2000" b="1">
                <a:solidFill>
                  <a:srgbClr val="FF0000"/>
                </a:solidFill>
                <a:sym typeface="Wingdings" panose="05000000000000000000" pitchFamily="2" charset="2"/>
              </a:rPr>
              <a:t>a.k.a the dictature of ignorance</a:t>
            </a:r>
          </a:p>
          <a:p>
            <a:pPr algn="ctr" eaLnBrk="1" hangingPunct="1"/>
            <a:r>
              <a:rPr lang="it-IT" altLang="it-IT" sz="1600" b="1">
                <a:sym typeface="Wingdings" panose="05000000000000000000" pitchFamily="2" charset="2"/>
              </a:rPr>
              <a:t>Plenty of real world examples! </a:t>
            </a:r>
            <a:br>
              <a:rPr lang="it-IT" altLang="it-IT" sz="1600" b="1">
                <a:sym typeface="Wingdings" panose="05000000000000000000" pitchFamily="2" charset="2"/>
              </a:rPr>
            </a:br>
            <a:r>
              <a:rPr lang="it-IT" altLang="it-IT" sz="1600" b="1">
                <a:sym typeface="Wingdings" panose="05000000000000000000" pitchFamily="2" charset="2"/>
              </a:rPr>
              <a:t>In politics, media, school, work, working groups,…</a:t>
            </a:r>
            <a:endParaRPr lang="it-IT" altLang="it-IT" sz="1600" b="1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1A1CF55-7B6A-476B-A7B4-DCCAAAC69A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227138"/>
            <a:ext cx="571500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e 2">
            <a:extLst>
              <a:ext uri="{FF2B5EF4-FFF2-40B4-BE49-F238E27FC236}">
                <a16:creationId xmlns:a16="http://schemas.microsoft.com/office/drawing/2014/main" id="{422C8A42-B56A-4309-8E8F-7F6EDF0F6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938" y="4775200"/>
            <a:ext cx="180975" cy="142875"/>
          </a:xfrm>
          <a:prstGeom prst="ellipse">
            <a:avLst/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/>
            <a:endParaRPr lang="it-IT" altLang="it-IT" sz="180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37A8EC4-0158-47B9-95BF-6E129000B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5013325"/>
            <a:ext cx="2098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/>
            <a:r>
              <a:rPr lang="it-IT" altLang="it-IT" b="1">
                <a:solidFill>
                  <a:srgbClr val="FF0000"/>
                </a:solidFill>
              </a:rPr>
              <a:t>Wish I were here..</a:t>
            </a:r>
            <a:r>
              <a:rPr lang="it-IT" altLang="it-IT" b="1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r>
              <a:rPr lang="it-IT" altLang="it-IT" b="1">
                <a:solidFill>
                  <a:srgbClr val="FF0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7C61F7-3086-400E-B7AF-8DEBF29C9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WEP </a:t>
            </a:r>
            <a:r>
              <a:rPr lang="it-IT" dirty="0" err="1"/>
              <a:t>lessons</a:t>
            </a:r>
            <a:endParaRPr lang="it-IT" dirty="0"/>
          </a:p>
        </p:txBody>
      </p:sp>
      <p:sp>
        <p:nvSpPr>
          <p:cNvPr id="32771" name="Segnaposto contenuto 2">
            <a:extLst>
              <a:ext uri="{FF2B5EF4-FFF2-40B4-BE49-F238E27FC236}">
                <a16:creationId xmlns:a16="http://schemas.microsoft.com/office/drawing/2014/main" id="{C9BC0639-8603-4E07-8350-6B9872B6C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it-IT" dirty="0" err="1"/>
              <a:t>Good</a:t>
            </a:r>
            <a:r>
              <a:rPr lang="it-IT" dirty="0"/>
              <a:t> </a:t>
            </a:r>
            <a:r>
              <a:rPr lang="it-IT" dirty="0" err="1"/>
              <a:t>cipher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u="sng" dirty="0"/>
              <a:t>far</a:t>
            </a:r>
            <a:r>
              <a:rPr lang="it-IT" dirty="0"/>
              <a:t> </a:t>
            </a:r>
            <a:r>
              <a:rPr lang="it-IT" dirty="0" err="1"/>
              <a:t>from</a:t>
            </a:r>
            <a:r>
              <a:rPr lang="it-IT" dirty="0"/>
              <a:t> </a:t>
            </a:r>
            <a:r>
              <a:rPr lang="it-IT" dirty="0" err="1"/>
              <a:t>being</a:t>
            </a:r>
            <a:r>
              <a:rPr lang="it-IT" dirty="0"/>
              <a:t> </a:t>
            </a:r>
            <a:r>
              <a:rPr lang="it-IT" dirty="0" err="1"/>
              <a:t>enough</a:t>
            </a:r>
            <a:endParaRPr lang="it-IT" dirty="0"/>
          </a:p>
          <a:p>
            <a:pPr lvl="1">
              <a:defRPr/>
            </a:pP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must</a:t>
            </a:r>
            <a:r>
              <a:rPr lang="it-IT" dirty="0"/>
              <a:t> </a:t>
            </a:r>
            <a:r>
              <a:rPr lang="it-IT" dirty="0" err="1"/>
              <a:t>make</a:t>
            </a:r>
            <a:r>
              <a:rPr lang="it-IT" dirty="0"/>
              <a:t> </a:t>
            </a:r>
            <a:r>
              <a:rPr lang="it-IT" dirty="0" err="1"/>
              <a:t>good</a:t>
            </a:r>
            <a:r>
              <a:rPr lang="it-IT" dirty="0"/>
              <a:t> USAGE </a:t>
            </a:r>
            <a:r>
              <a:rPr lang="it-IT" dirty="0" err="1"/>
              <a:t>of</a:t>
            </a:r>
            <a:r>
              <a:rPr lang="it-IT" dirty="0"/>
              <a:t> </a:t>
            </a:r>
            <a:r>
              <a:rPr lang="it-IT" dirty="0" err="1"/>
              <a:t>cipher</a:t>
            </a:r>
            <a:endParaRPr lang="it-IT" dirty="0"/>
          </a:p>
          <a:p>
            <a:pPr lvl="1">
              <a:defRPr/>
            </a:pPr>
            <a:r>
              <a:rPr lang="it-IT" dirty="0"/>
              <a:t>And </a:t>
            </a:r>
            <a:r>
              <a:rPr lang="it-IT" dirty="0" err="1"/>
              <a:t>you</a:t>
            </a:r>
            <a:r>
              <a:rPr lang="it-IT" dirty="0"/>
              <a:t> must design GOOD </a:t>
            </a:r>
            <a:r>
              <a:rPr lang="it-IT" dirty="0" err="1"/>
              <a:t>protocols</a:t>
            </a:r>
            <a:endParaRPr lang="it-IT" dirty="0"/>
          </a:p>
          <a:p>
            <a:pPr lvl="1">
              <a:defRPr/>
            </a:pPr>
            <a:endParaRPr lang="it-IT" dirty="0"/>
          </a:p>
          <a:p>
            <a:pPr>
              <a:defRPr/>
            </a:pPr>
            <a:r>
              <a:rPr lang="it-IT" dirty="0"/>
              <a:t>WEP </a:t>
            </a:r>
            <a:r>
              <a:rPr lang="it-IT" dirty="0" err="1"/>
              <a:t>goals</a:t>
            </a:r>
            <a:endParaRPr lang="it-IT" dirty="0"/>
          </a:p>
          <a:p>
            <a:pPr lvl="1">
              <a:defRPr/>
            </a:pPr>
            <a:r>
              <a:rPr lang="it-IT" dirty="0" err="1"/>
              <a:t>Authentication</a:t>
            </a:r>
            <a:r>
              <a:rPr lang="it-IT" dirty="0"/>
              <a:t>	</a:t>
            </a:r>
            <a:r>
              <a:rPr lang="it-IT" sz="2400" dirty="0" err="1"/>
              <a:t>Ridicolous</a:t>
            </a:r>
            <a:r>
              <a:rPr lang="it-IT" sz="2400" dirty="0"/>
              <a:t>! </a:t>
            </a:r>
            <a:r>
              <a:rPr lang="it-IT" sz="2400" dirty="0" err="1"/>
              <a:t>Facilitates</a:t>
            </a:r>
            <a:r>
              <a:rPr lang="it-IT" sz="2400" dirty="0"/>
              <a:t> </a:t>
            </a:r>
            <a:r>
              <a:rPr lang="it-IT" sz="2400" dirty="0" err="1"/>
              <a:t>attack</a:t>
            </a:r>
            <a:r>
              <a:rPr lang="it-IT" sz="2400" dirty="0"/>
              <a:t>!</a:t>
            </a:r>
            <a:endParaRPr lang="it-IT" dirty="0"/>
          </a:p>
          <a:p>
            <a:pPr lvl="1">
              <a:defRPr/>
            </a:pPr>
            <a:r>
              <a:rPr lang="it-IT" dirty="0" err="1"/>
              <a:t>Integrity</a:t>
            </a:r>
            <a:r>
              <a:rPr lang="it-IT" dirty="0"/>
              <a:t>		</a:t>
            </a:r>
            <a:r>
              <a:rPr lang="it-IT" sz="2400" dirty="0" err="1"/>
              <a:t>Inconsistent</a:t>
            </a:r>
            <a:r>
              <a:rPr lang="it-IT" sz="2400" dirty="0"/>
              <a:t>!</a:t>
            </a:r>
          </a:p>
          <a:p>
            <a:pPr lvl="1">
              <a:defRPr/>
            </a:pPr>
            <a:r>
              <a:rPr lang="it-IT" dirty="0" err="1"/>
              <a:t>Confidentiality</a:t>
            </a:r>
            <a:r>
              <a:rPr lang="it-IT" dirty="0"/>
              <a:t>	</a:t>
            </a:r>
            <a:r>
              <a:rPr lang="it-IT" sz="2400" dirty="0" err="1"/>
              <a:t>Broken</a:t>
            </a:r>
            <a:r>
              <a:rPr lang="it-IT" sz="2400" dirty="0"/>
              <a:t>!</a:t>
            </a:r>
          </a:p>
          <a:p>
            <a:pPr lvl="1">
              <a:defRPr/>
            </a:pPr>
            <a:endParaRPr lang="it-IT" dirty="0"/>
          </a:p>
          <a:p>
            <a:pPr>
              <a:defRPr/>
            </a:pPr>
            <a:r>
              <a:rPr lang="it-IT" dirty="0"/>
              <a:t>WEP: best “</a:t>
            </a:r>
            <a:r>
              <a:rPr lang="it-IT" dirty="0" err="1"/>
              <a:t>real</a:t>
            </a:r>
            <a:r>
              <a:rPr lang="it-IT" dirty="0"/>
              <a:t> world” </a:t>
            </a:r>
            <a:r>
              <a:rPr lang="it-IT" dirty="0" err="1"/>
              <a:t>example</a:t>
            </a:r>
            <a:r>
              <a:rPr lang="it-IT" dirty="0"/>
              <a:t> of </a:t>
            </a:r>
            <a:r>
              <a:rPr lang="it-IT" dirty="0" err="1"/>
              <a:t>how</a:t>
            </a:r>
            <a:r>
              <a:rPr lang="it-IT" dirty="0"/>
              <a:t> to </a:t>
            </a:r>
            <a:r>
              <a:rPr lang="it-IT" dirty="0" err="1"/>
              <a:t>make</a:t>
            </a:r>
            <a:r>
              <a:rPr lang="it-IT" dirty="0"/>
              <a:t> </a:t>
            </a:r>
            <a:r>
              <a:rPr lang="it-IT" dirty="0" err="1"/>
              <a:t>things</a:t>
            </a:r>
            <a:r>
              <a:rPr lang="it-IT" dirty="0"/>
              <a:t> </a:t>
            </a:r>
            <a:r>
              <a:rPr lang="it-IT" dirty="0" err="1"/>
              <a:t>incredibly</a:t>
            </a:r>
            <a:r>
              <a:rPr lang="it-IT" dirty="0"/>
              <a:t> (!) </a:t>
            </a:r>
            <a:r>
              <a:rPr lang="it-IT" dirty="0" err="1"/>
              <a:t>wrong</a:t>
            </a:r>
            <a:endParaRPr lang="it-IT" dirty="0"/>
          </a:p>
          <a:p>
            <a:pPr lvl="1">
              <a:defRPr/>
            </a:pPr>
            <a:r>
              <a:rPr lang="it-IT" dirty="0"/>
              <a:t>And </a:t>
            </a:r>
            <a:r>
              <a:rPr lang="it-IT" dirty="0" err="1"/>
              <a:t>well</a:t>
            </a:r>
            <a:r>
              <a:rPr lang="it-IT" dirty="0"/>
              <a:t> «</a:t>
            </a:r>
            <a:r>
              <a:rPr lang="it-IT" dirty="0" err="1"/>
              <a:t>besides</a:t>
            </a:r>
            <a:r>
              <a:rPr lang="it-IT" dirty="0"/>
              <a:t>»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weak</a:t>
            </a:r>
            <a:r>
              <a:rPr lang="it-IT" dirty="0"/>
              <a:t> </a:t>
            </a:r>
            <a:r>
              <a:rPr lang="it-IT" dirty="0" err="1"/>
              <a:t>cipher</a:t>
            </a:r>
            <a:r>
              <a:rPr lang="it-IT" dirty="0"/>
              <a:t> (RC4)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theme/theme1.xml><?xml version="1.0" encoding="utf-8"?>
<a:theme xmlns:a="http://schemas.openxmlformats.org/drawingml/2006/main" name="214templ">
  <a:themeElements>
    <a:clrScheme name="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214templ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>
            <a:alpha val="50000"/>
          </a:srgbClr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>
            <a:alpha val="50000"/>
          </a:srgbClr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214temp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4temp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F4404EDE06B74896CE995CA1635C9A" ma:contentTypeVersion="0" ma:contentTypeDescription="Creare un nuovo documento." ma:contentTypeScope="" ma:versionID="7ed902be304034e35435e6d7822a7b6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fea9b2fbf922795d328deade55af85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2B58B87-E354-4BE0-992B-C7BF22FC9185}"/>
</file>

<file path=customXml/itemProps2.xml><?xml version="1.0" encoding="utf-8"?>
<ds:datastoreItem xmlns:ds="http://schemas.openxmlformats.org/officeDocument/2006/customXml" ds:itemID="{8989E221-798E-4CFC-A512-16AAFCF7A323}"/>
</file>

<file path=customXml/itemProps3.xml><?xml version="1.0" encoding="utf-8"?>
<ds:datastoreItem xmlns:ds="http://schemas.openxmlformats.org/officeDocument/2006/customXml" ds:itemID="{20051E49-42F2-4A15-93B5-B6A58C6ABD5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22</Pages>
  <Words>2280</Words>
  <Application>Microsoft Office PowerPoint</Application>
  <PresentationFormat>Presentazione su schermo (4:3)</PresentationFormat>
  <Paragraphs>356</Paragraphs>
  <Slides>30</Slides>
  <Notes>4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2</vt:i4>
      </vt:variant>
      <vt:variant>
        <vt:lpstr>Titoli diapositive</vt:lpstr>
      </vt:variant>
      <vt:variant>
        <vt:i4>30</vt:i4>
      </vt:variant>
    </vt:vector>
  </HeadingPairs>
  <TitlesOfParts>
    <vt:vector size="41" baseType="lpstr">
      <vt:lpstr>Arial</vt:lpstr>
      <vt:lpstr>Arial Narrow</vt:lpstr>
      <vt:lpstr>Book Antiqua</vt:lpstr>
      <vt:lpstr>Bookman Old Style</vt:lpstr>
      <vt:lpstr>Lucida Console</vt:lpstr>
      <vt:lpstr>Symbol</vt:lpstr>
      <vt:lpstr>Times New Roman</vt:lpstr>
      <vt:lpstr>Wingdings</vt:lpstr>
      <vt:lpstr>214templ</vt:lpstr>
      <vt:lpstr>ClipArt</vt:lpstr>
      <vt:lpstr>Equazione</vt:lpstr>
      <vt:lpstr>Background: stream ciphers</vt:lpstr>
      <vt:lpstr>Practical ciphers</vt:lpstr>
      <vt:lpstr>Stream ciphers</vt:lpstr>
      <vt:lpstr>Stream ciphers</vt:lpstr>
      <vt:lpstr>Stream ciphers</vt:lpstr>
      <vt:lpstr>Initialization Vectors in  stream ciphers</vt:lpstr>
      <vt:lpstr> Main thesis of this (entire!) class: Good crypto can be badly used  Most breaches exploit poor protocol constructions and/or vulnerabilities   Warm-up example 2 802.11 WEP</vt:lpstr>
      <vt:lpstr>Preamble: a MUST-KNOW fact of life…</vt:lpstr>
      <vt:lpstr>WEP lessons</vt:lpstr>
      <vt:lpstr>WEP cipher: RC4</vt:lpstr>
      <vt:lpstr>Wep and IV</vt:lpstr>
      <vt:lpstr>WEP and IV</vt:lpstr>
      <vt:lpstr>And since IV is  sooooooo important….</vt:lpstr>
      <vt:lpstr>Repeating IV in WEP</vt:lpstr>
      <vt:lpstr>Practical attacks to small IV space</vt:lpstr>
      <vt:lpstr>Well, things get even worse weak chosen cipher</vt:lpstr>
      <vt:lpstr>Presentazione standard di PowerPoint</vt:lpstr>
      <vt:lpstr>Authentication Means</vt:lpstr>
      <vt:lpstr>WEP authentication</vt:lpstr>
      <vt:lpstr>WEP idea: </vt:lpstr>
      <vt:lpstr>It is a good approach?</vt:lpstr>
      <vt:lpstr>Why WEP “authentication” helps?</vt:lpstr>
      <vt:lpstr>Why WEP “authentication” helps?</vt:lpstr>
      <vt:lpstr>But at least is WEP “authentication” robust??</vt:lpstr>
      <vt:lpstr>Why WEP “authentication” helps?</vt:lpstr>
      <vt:lpstr>WEP – summary (so far)</vt:lpstr>
      <vt:lpstr>What about integrity?</vt:lpstr>
      <vt:lpstr>Message modification</vt:lpstr>
      <vt:lpstr>Message injection</vt:lpstr>
      <vt:lpstr>802.11: Aftermath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101</dc:title>
  <dc:subject>Lecture</dc:subject>
  <dc:creator>Giuseppe Bianchi</dc:creator>
  <cp:keywords/>
  <dc:description/>
  <cp:lastModifiedBy>GB</cp:lastModifiedBy>
  <cp:revision>263</cp:revision>
  <cp:lastPrinted>1998-04-09T13:49:28Z</cp:lastPrinted>
  <dcterms:created xsi:type="dcterms:W3CDTF">1996-09-11T22:41:56Z</dcterms:created>
  <dcterms:modified xsi:type="dcterms:W3CDTF">2021-09-23T01:38:38Z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0x0101007AF4404EDE06B74896CE995CA1635C9A</vt:lpwstr>
  </property>
</Properties>
</file>