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36"/>
  </p:notesMasterIdLst>
  <p:handoutMasterIdLst>
    <p:handoutMasterId r:id="rId37"/>
  </p:handoutMasterIdLst>
  <p:sldIdLst>
    <p:sldId id="511" r:id="rId3"/>
    <p:sldId id="536" r:id="rId4"/>
    <p:sldId id="812" r:id="rId5"/>
    <p:sldId id="815" r:id="rId6"/>
    <p:sldId id="798" r:id="rId7"/>
    <p:sldId id="813" r:id="rId8"/>
    <p:sldId id="814" r:id="rId9"/>
    <p:sldId id="816" r:id="rId10"/>
    <p:sldId id="818" r:id="rId11"/>
    <p:sldId id="820" r:id="rId12"/>
    <p:sldId id="821" r:id="rId13"/>
    <p:sldId id="822" r:id="rId14"/>
    <p:sldId id="800" r:id="rId15"/>
    <p:sldId id="801" r:id="rId16"/>
    <p:sldId id="802" r:id="rId17"/>
    <p:sldId id="803" r:id="rId18"/>
    <p:sldId id="544" r:id="rId19"/>
    <p:sldId id="448" r:id="rId20"/>
    <p:sldId id="535" r:id="rId21"/>
    <p:sldId id="823" r:id="rId22"/>
    <p:sldId id="453" r:id="rId23"/>
    <p:sldId id="456" r:id="rId24"/>
    <p:sldId id="458" r:id="rId25"/>
    <p:sldId id="907" r:id="rId26"/>
    <p:sldId id="908" r:id="rId27"/>
    <p:sldId id="885" r:id="rId28"/>
    <p:sldId id="910" r:id="rId29"/>
    <p:sldId id="468" r:id="rId30"/>
    <p:sldId id="824" r:id="rId31"/>
    <p:sldId id="825" r:id="rId32"/>
    <p:sldId id="911" r:id="rId33"/>
    <p:sldId id="914" r:id="rId34"/>
    <p:sldId id="915" r:id="rId3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53D810"/>
    <a:srgbClr val="33840A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2" autoAdjust="0"/>
  </p:normalViewPr>
  <p:slideViewPr>
    <p:cSldViewPr showGuides="1"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42"/>
    </p:cViewPr>
  </p:sorterViewPr>
  <p:notesViewPr>
    <p:cSldViewPr showGuides="1">
      <p:cViewPr varScale="1">
        <p:scale>
          <a:sx n="38" d="100"/>
          <a:sy n="38" d="100"/>
        </p:scale>
        <p:origin x="-1446" y="-84"/>
      </p:cViewPr>
      <p:guideLst>
        <p:guide orient="horz" pos="3222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2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68C6031-B23B-49E2-B686-0C6F8E4E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4E92E02-3560-4FE3-B5A2-C698779368CB}" type="slidenum">
              <a:rPr lang="en-US" altLang="it-IT" sz="2500">
                <a:latin typeface="Book Antiqua" panose="02040602050305030304" pitchFamily="18" charset="0"/>
              </a:rPr>
              <a:pPr/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ED47522-9886-4AFC-8367-36DD572044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63558A0-C411-4CD7-B675-EC7B80A192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B0376FE-2022-4BAB-8D2E-5DCD52A07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963855C-759F-445F-8F26-2C80C5958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egnaposto immagine diapositiva 1">
            <a:extLst>
              <a:ext uri="{FF2B5EF4-FFF2-40B4-BE49-F238E27FC236}">
                <a16:creationId xmlns:a16="http://schemas.microsoft.com/office/drawing/2014/main" id="{4CC65BCD-2363-4A07-806A-C0380B94FE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Segnaposto note 2">
            <a:extLst>
              <a:ext uri="{FF2B5EF4-FFF2-40B4-BE49-F238E27FC236}">
                <a16:creationId xmlns:a16="http://schemas.microsoft.com/office/drawing/2014/main" id="{DC8FA701-12CE-4093-BE0C-CE27EFDA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724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8968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BA4430B-D335-49FE-A541-54668AF66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457746C-4C8B-4A61-A752-7AF22CC68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61F5D3F-4DA3-4B22-BE63-CBA554E6E0F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3B3D68-DF0E-468C-92FA-F5AE6DA12E68}" type="slidenum">
              <a:rPr lang="en-US" altLang="it-IT" sz="18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it-IT" sz="1800">
              <a:latin typeface="Arial Narrow" panose="020B060602020203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BE8D55B-0FA9-498B-A0DD-7B6818A60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A69DB325-35E1-4E32-A729-4EB2018A3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egnaposto immagine diapositiva 1">
            <a:extLst>
              <a:ext uri="{FF2B5EF4-FFF2-40B4-BE49-F238E27FC236}">
                <a16:creationId xmlns:a16="http://schemas.microsoft.com/office/drawing/2014/main" id="{461D81A9-84CE-4C07-AA21-44B4B0B55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Segnaposto note 2">
            <a:extLst>
              <a:ext uri="{FF2B5EF4-FFF2-40B4-BE49-F238E27FC236}">
                <a16:creationId xmlns:a16="http://schemas.microsoft.com/office/drawing/2014/main" id="{C04C1704-AD98-44D8-99C9-4A6D942F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egnaposto immagine diapositiva 1">
            <a:extLst>
              <a:ext uri="{FF2B5EF4-FFF2-40B4-BE49-F238E27FC236}">
                <a16:creationId xmlns:a16="http://schemas.microsoft.com/office/drawing/2014/main" id="{2F3B912E-A9A3-4088-A19C-0FAD8EDC5A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Segnaposto note 2">
            <a:extLst>
              <a:ext uri="{FF2B5EF4-FFF2-40B4-BE49-F238E27FC236}">
                <a16:creationId xmlns:a16="http://schemas.microsoft.com/office/drawing/2014/main" id="{003BF733-1903-4F62-89D9-35616DC2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egnaposto immagine diapositiva 1">
            <a:extLst>
              <a:ext uri="{FF2B5EF4-FFF2-40B4-BE49-F238E27FC236}">
                <a16:creationId xmlns:a16="http://schemas.microsoft.com/office/drawing/2014/main" id="{405EFD65-47E2-453A-A1ED-CC4E46FB05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Segnaposto note 2">
            <a:extLst>
              <a:ext uri="{FF2B5EF4-FFF2-40B4-BE49-F238E27FC236}">
                <a16:creationId xmlns:a16="http://schemas.microsoft.com/office/drawing/2014/main" id="{570D7B80-040D-4795-8D65-997EE467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E9C842-53F3-4A67-85D3-8D561125D4ED}" type="slidenum">
              <a:rPr lang="en-US" altLang="it-IT" sz="18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it-IT" sz="1800">
              <a:latin typeface="Arial Narrow" panose="020B060602020203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it-IT"/>
          </a:p>
        </p:txBody>
      </p:sp>
    </p:spTree>
    <p:extLst>
      <p:ext uri="{BB962C8B-B14F-4D97-AF65-F5344CB8AC3E}">
        <p14:creationId xmlns:p14="http://schemas.microsoft.com/office/powerpoint/2010/main" val="2202645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E9C842-53F3-4A67-85D3-8D561125D4ED}" type="slidenum">
              <a:rPr lang="en-US" altLang="it-IT" sz="18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it-IT" sz="1800">
              <a:latin typeface="Arial Narrow" panose="020B060602020203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it-IT"/>
          </a:p>
        </p:txBody>
      </p:sp>
    </p:spTree>
    <p:extLst>
      <p:ext uri="{BB962C8B-B14F-4D97-AF65-F5344CB8AC3E}">
        <p14:creationId xmlns:p14="http://schemas.microsoft.com/office/powerpoint/2010/main" val="1122829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8348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125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8727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547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6336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9563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4857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5748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504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023495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321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6628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73074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56965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60219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5688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262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7337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918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15392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3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4464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8223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0BDDA2F3-B2A3-4EC6-BA5F-4CBB72DCC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7A9A4BE-5582-4936-B0F1-EC4A40F9C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D31482C-A1F6-4166-B546-CF64F288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pitchFamily="34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B1033944-562F-4FFA-9AB1-72CF28AFA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59526E1E-64DB-432B-AA75-CC7A2106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3A111F61-6129-4250-B164-D853692AC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D4B98BE5-C35C-4CA9-89CE-5B71FB55E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00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ndom.org/string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>
            <a:extLst>
              <a:ext uri="{FF2B5EF4-FFF2-40B4-BE49-F238E27FC236}">
                <a16:creationId xmlns:a16="http://schemas.microsoft.com/office/drawing/2014/main" id="{7B62C0E0-5F43-4852-986F-525FAD5B9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(user) authentication:</a:t>
            </a:r>
          </a:p>
          <a:p>
            <a:pPr algn="ctr" eaLnBrk="0" hangingPunct="0">
              <a:defRPr/>
            </a:pPr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ctr" eaLnBrk="0" hangingPunct="0"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On the extreme weakness of passwords</a:t>
            </a: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understanding</a:t>
            </a:r>
            <a:br>
              <a:rPr lang="it-IT" dirty="0"/>
            </a:br>
            <a:r>
              <a:rPr lang="it-IT" sz="2800" dirty="0"/>
              <a:t>(</a:t>
            </a:r>
            <a:r>
              <a:rPr lang="it-IT" sz="2800" dirty="0" err="1"/>
              <a:t>Entropy</a:t>
            </a:r>
            <a:r>
              <a:rPr lang="it-IT" sz="2800" dirty="0"/>
              <a:t> and </a:t>
            </a:r>
            <a:r>
              <a:rPr lang="it-IT" sz="2800" dirty="0" err="1"/>
              <a:t>dependence</a:t>
            </a:r>
            <a:r>
              <a:rPr lang="it-IT" sz="2800" dirty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08" y="1230846"/>
            <a:ext cx="9000492" cy="5258494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Bit </a:t>
            </a:r>
            <a:r>
              <a:rPr lang="it-IT" dirty="0" err="1"/>
              <a:t>flip</a:t>
            </a:r>
            <a:r>
              <a:rPr lang="it-IT" dirty="0"/>
              <a:t>: </a:t>
            </a:r>
            <a:r>
              <a:rPr lang="it-IT" dirty="0" err="1"/>
              <a:t>X</a:t>
            </a:r>
            <a:r>
              <a:rPr lang="it-IT" baseline="-25000" dirty="0" err="1"/>
              <a:t>k</a:t>
            </a:r>
            <a:r>
              <a:rPr lang="it-IT" dirty="0"/>
              <a:t> = {0,1} with </a:t>
            </a:r>
            <a:r>
              <a:rPr lang="it-IT" dirty="0" err="1"/>
              <a:t>probability</a:t>
            </a:r>
            <a:r>
              <a:rPr lang="it-IT" dirty="0"/>
              <a:t> ½</a:t>
            </a:r>
          </a:p>
          <a:p>
            <a:pPr lvl="2"/>
            <a:r>
              <a:rPr lang="it-IT" dirty="0" err="1"/>
              <a:t>Entropy</a:t>
            </a:r>
            <a:r>
              <a:rPr lang="it-IT" dirty="0"/>
              <a:t> = 1 bit</a:t>
            </a:r>
          </a:p>
          <a:p>
            <a:pPr lvl="6"/>
            <a:endParaRPr lang="it-IT" dirty="0"/>
          </a:p>
          <a:p>
            <a:r>
              <a:rPr lang="it-IT" dirty="0" err="1"/>
              <a:t>Entropy</a:t>
            </a:r>
            <a:r>
              <a:rPr lang="it-IT" dirty="0"/>
              <a:t> of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independent</a:t>
            </a:r>
            <a:r>
              <a:rPr lang="it-IT" dirty="0"/>
              <a:t> </a:t>
            </a:r>
            <a:r>
              <a:rPr lang="it-IT" dirty="0" err="1"/>
              <a:t>r.v</a:t>
            </a:r>
            <a:r>
              <a:rPr lang="it-IT" dirty="0"/>
              <a:t>.: X</a:t>
            </a:r>
            <a:r>
              <a:rPr lang="it-IT" baseline="-25000" dirty="0"/>
              <a:t>1</a:t>
            </a:r>
            <a:r>
              <a:rPr lang="it-IT" dirty="0"/>
              <a:t> X</a:t>
            </a:r>
            <a:r>
              <a:rPr lang="it-IT" baseline="-25000" dirty="0"/>
              <a:t>2</a:t>
            </a:r>
            <a:r>
              <a:rPr lang="it-IT" dirty="0"/>
              <a:t> X</a:t>
            </a:r>
            <a:r>
              <a:rPr lang="it-IT" baseline="-25000" dirty="0"/>
              <a:t>3</a:t>
            </a:r>
            <a:r>
              <a:rPr lang="it-IT" dirty="0"/>
              <a:t> </a:t>
            </a:r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Entropy</a:t>
            </a:r>
            <a:r>
              <a:rPr lang="it-IT" dirty="0">
                <a:solidFill>
                  <a:srgbClr val="FF0000"/>
                </a:solidFill>
              </a:rPr>
              <a:t> = 3 bits</a:t>
            </a:r>
          </a:p>
          <a:p>
            <a:pPr lvl="6"/>
            <a:endParaRPr lang="it-IT" dirty="0"/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dependent</a:t>
            </a:r>
            <a:r>
              <a:rPr lang="it-IT" dirty="0"/>
              <a:t>?</a:t>
            </a:r>
          </a:p>
          <a:p>
            <a:pPr lvl="1"/>
            <a:r>
              <a:rPr lang="it-IT" dirty="0"/>
              <a:t>X</a:t>
            </a:r>
            <a:r>
              <a:rPr lang="it-IT" baseline="-25000" dirty="0"/>
              <a:t>1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bit </a:t>
            </a:r>
            <a:r>
              <a:rPr lang="it-IT" dirty="0" err="1"/>
              <a:t>flip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X</a:t>
            </a:r>
            <a:r>
              <a:rPr lang="it-IT" baseline="-25000" dirty="0"/>
              <a:t>2</a:t>
            </a:r>
            <a:r>
              <a:rPr lang="it-IT" dirty="0"/>
              <a:t> and X</a:t>
            </a:r>
            <a:r>
              <a:rPr lang="it-IT" baseline="-25000" dirty="0"/>
              <a:t>3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X</a:t>
            </a:r>
            <a:r>
              <a:rPr lang="it-IT" baseline="-25000" dirty="0"/>
              <a:t>1</a:t>
            </a:r>
            <a:r>
              <a:rPr lang="it-IT" dirty="0"/>
              <a:t> </a:t>
            </a:r>
          </a:p>
          <a:p>
            <a:pPr lvl="3"/>
            <a:r>
              <a:rPr lang="it-IT" dirty="0" err="1"/>
              <a:t>Hence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{0,1} with </a:t>
            </a:r>
            <a:r>
              <a:rPr lang="it-IT" dirty="0" err="1"/>
              <a:t>probability</a:t>
            </a:r>
            <a:r>
              <a:rPr lang="it-IT" dirty="0"/>
              <a:t> ½ </a:t>
            </a:r>
            <a:br>
              <a:rPr lang="it-IT" dirty="0"/>
            </a:b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Entropy</a:t>
            </a:r>
            <a:r>
              <a:rPr lang="it-IT" dirty="0">
                <a:solidFill>
                  <a:srgbClr val="FF0000"/>
                </a:solidFill>
              </a:rPr>
              <a:t> = ???</a:t>
            </a:r>
          </a:p>
          <a:p>
            <a:pPr lvl="1"/>
            <a:r>
              <a:rPr lang="it-IT" b="1" dirty="0" err="1"/>
              <a:t>Answer</a:t>
            </a:r>
            <a:r>
              <a:rPr lang="it-IT" b="1" dirty="0"/>
              <a:t>: 1 bit! 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Why</a:t>
            </a:r>
            <a:r>
              <a:rPr lang="it-IT" dirty="0">
                <a:solidFill>
                  <a:srgbClr val="FF0000"/>
                </a:solidFill>
              </a:rPr>
              <a:t>? </a:t>
            </a:r>
            <a:r>
              <a:rPr lang="it-IT" dirty="0" err="1">
                <a:solidFill>
                  <a:srgbClr val="FF0000"/>
                </a:solidFill>
              </a:rPr>
              <a:t>Two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trivial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explanations</a:t>
            </a:r>
            <a:endParaRPr lang="it-IT" dirty="0">
              <a:solidFill>
                <a:srgbClr val="FF0000"/>
              </a:solidFill>
            </a:endParaRPr>
          </a:p>
          <a:p>
            <a:pPr lvl="2"/>
            <a:r>
              <a:rPr lang="it-IT" dirty="0"/>
              <a:t>Information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carried</a:t>
            </a:r>
            <a:r>
              <a:rPr lang="it-IT" dirty="0"/>
              <a:t> by </a:t>
            </a:r>
            <a:r>
              <a:rPr lang="it-IT" dirty="0" err="1"/>
              <a:t>one</a:t>
            </a:r>
            <a:r>
              <a:rPr lang="it-IT" dirty="0"/>
              <a:t> bit (bit X</a:t>
            </a:r>
            <a:r>
              <a:rPr lang="it-IT" baseline="-25000" dirty="0"/>
              <a:t>1</a:t>
            </a:r>
            <a:r>
              <a:rPr lang="it-IT" dirty="0"/>
              <a:t>)</a:t>
            </a:r>
          </a:p>
          <a:p>
            <a:pPr lvl="2"/>
            <a:r>
              <a:rPr lang="it-IT" dirty="0" err="1"/>
              <a:t>r.v</a:t>
            </a:r>
            <a:r>
              <a:rPr lang="it-IT" dirty="0"/>
              <a:t>. Y = X</a:t>
            </a:r>
            <a:r>
              <a:rPr lang="it-IT" baseline="-25000" dirty="0"/>
              <a:t>1</a:t>
            </a:r>
            <a:r>
              <a:rPr lang="it-IT" dirty="0"/>
              <a:t> X</a:t>
            </a:r>
            <a:r>
              <a:rPr lang="it-IT" baseline="-25000" dirty="0"/>
              <a:t>2</a:t>
            </a:r>
            <a:r>
              <a:rPr lang="it-IT" dirty="0"/>
              <a:t> X</a:t>
            </a:r>
            <a:r>
              <a:rPr lang="it-IT" baseline="-25000" dirty="0"/>
              <a:t>3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outcomes</a:t>
            </a:r>
            <a:r>
              <a:rPr lang="it-IT" dirty="0"/>
              <a:t>; 000 and 111, with p=½</a:t>
            </a:r>
          </a:p>
          <a:p>
            <a:pPr lvl="2"/>
            <a:endParaRPr lang="it-IT" dirty="0"/>
          </a:p>
          <a:p>
            <a:pPr marL="914400" lvl="2" indent="0">
              <a:buNone/>
            </a:pP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587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5556" y="4293096"/>
            <a:ext cx="8170676" cy="2124236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Couple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bits/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letter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!! MUCH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random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letters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– brute-force crack: </a:t>
            </a:r>
          </a:p>
          <a:p>
            <a:pPr lvl="1"/>
            <a:r>
              <a:rPr lang="it-IT" dirty="0"/>
              <a:t>random 10 </a:t>
            </a:r>
            <a:r>
              <a:rPr lang="it-IT" dirty="0" err="1"/>
              <a:t>letters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2</a:t>
            </a:r>
            <a:r>
              <a:rPr lang="it-IT" baseline="30000" dirty="0">
                <a:sym typeface="Wingdings" panose="05000000000000000000" pitchFamily="2" charset="2"/>
              </a:rPr>
              <a:t>(4.7 x 10)</a:t>
            </a:r>
            <a:r>
              <a:rPr lang="it-IT" dirty="0">
                <a:sym typeface="Wingdings" panose="05000000000000000000" pitchFamily="2" charset="2"/>
              </a:rPr>
              <a:t> = 2</a:t>
            </a:r>
            <a:r>
              <a:rPr lang="it-IT" baseline="30000" dirty="0">
                <a:sym typeface="Wingdings" panose="05000000000000000000" pitchFamily="2" charset="2"/>
              </a:rPr>
              <a:t>47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Human-</a:t>
            </a:r>
            <a:r>
              <a:rPr lang="it-IT" dirty="0" err="1">
                <a:sym typeface="Wingdings" panose="05000000000000000000" pitchFamily="2" charset="2"/>
              </a:rPr>
              <a:t>generated</a:t>
            </a:r>
            <a:r>
              <a:rPr lang="it-IT" dirty="0">
                <a:sym typeface="Wingdings" panose="05000000000000000000" pitchFamily="2" charset="2"/>
              </a:rPr>
              <a:t> </a:t>
            </a:r>
            <a:r>
              <a:rPr lang="it-IT" dirty="0" err="1">
                <a:sym typeface="Wingdings" panose="05000000000000000000" pitchFamily="2" charset="2"/>
              </a:rPr>
              <a:t>about</a:t>
            </a:r>
            <a:r>
              <a:rPr lang="it-IT" dirty="0">
                <a:sym typeface="Wingdings" panose="05000000000000000000" pitchFamily="2" charset="2"/>
              </a:rPr>
              <a:t> 2</a:t>
            </a:r>
            <a:r>
              <a:rPr lang="it-IT" baseline="30000" dirty="0">
                <a:sym typeface="Wingdings" panose="05000000000000000000" pitchFamily="2" charset="2"/>
              </a:rPr>
              <a:t>(2 x 10)</a:t>
            </a:r>
            <a:r>
              <a:rPr lang="it-IT" dirty="0">
                <a:sym typeface="Wingdings" panose="05000000000000000000" pitchFamily="2" charset="2"/>
              </a:rPr>
              <a:t> = 2</a:t>
            </a:r>
            <a:r>
              <a:rPr lang="it-IT" baseline="30000" dirty="0">
                <a:sym typeface="Wingdings" panose="05000000000000000000" pitchFamily="2" charset="2"/>
              </a:rPr>
              <a:t>20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 err="1">
                <a:sym typeface="Wingdings" panose="05000000000000000000" pitchFamily="2" charset="2"/>
              </a:rPr>
              <a:t>factor</a:t>
            </a:r>
            <a:r>
              <a:rPr lang="it-IT" dirty="0">
                <a:sym typeface="Wingdings" panose="05000000000000000000" pitchFamily="2" charset="2"/>
              </a:rPr>
              <a:t> of 2</a:t>
            </a:r>
            <a:r>
              <a:rPr lang="it-IT" baseline="30000" dirty="0">
                <a:sym typeface="Wingdings" panose="05000000000000000000" pitchFamily="2" charset="2"/>
              </a:rPr>
              <a:t>27</a:t>
            </a:r>
            <a:r>
              <a:rPr lang="it-IT" dirty="0">
                <a:sym typeface="Wingdings" panose="05000000000000000000" pitchFamily="2" charset="2"/>
              </a:rPr>
              <a:t> ~ 100M </a:t>
            </a:r>
            <a:r>
              <a:rPr lang="it-IT" dirty="0" err="1">
                <a:sym typeface="Wingdings" panose="05000000000000000000" pitchFamily="2" charset="2"/>
              </a:rPr>
              <a:t>times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less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than</a:t>
            </a:r>
            <a:r>
              <a:rPr lang="it-IT" dirty="0">
                <a:sym typeface="Wingdings" panose="05000000000000000000" pitchFamily="2" charset="2"/>
              </a:rPr>
              <a:t> computer-</a:t>
            </a:r>
            <a:r>
              <a:rPr lang="it-IT" dirty="0" err="1">
                <a:sym typeface="Wingdings" panose="05000000000000000000" pitchFamily="2" charset="2"/>
              </a:rPr>
              <a:t>generated</a:t>
            </a:r>
            <a:r>
              <a:rPr lang="it-IT" dirty="0">
                <a:sym typeface="Wingdings" panose="05000000000000000000" pitchFamily="2" charset="2"/>
              </a:rPr>
              <a:t>!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But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is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worse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than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see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next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issue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4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" y="8620"/>
            <a:ext cx="9148093" cy="345638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" y="3236886"/>
            <a:ext cx="9096814" cy="8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59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Issue</a:t>
            </a:r>
            <a:r>
              <a:rPr lang="it-IT" dirty="0"/>
              <a:t> 4: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80728"/>
            <a:ext cx="8892480" cy="5435810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Password </a:t>
            </a:r>
            <a:r>
              <a:rPr lang="it-IT" dirty="0" err="1"/>
              <a:t>guessing</a:t>
            </a:r>
            <a:r>
              <a:rPr lang="it-IT" dirty="0"/>
              <a:t> </a:t>
            </a:r>
            <a:r>
              <a:rPr lang="it-IT" dirty="0" err="1"/>
              <a:t>heuristics</a:t>
            </a:r>
            <a:r>
              <a:rPr lang="it-IT" dirty="0"/>
              <a:t>; </a:t>
            </a:r>
            <a:br>
              <a:rPr lang="it-IT" dirty="0"/>
            </a:br>
            <a:r>
              <a:rPr lang="it-IT" dirty="0" err="1"/>
              <a:t>improve</a:t>
            </a:r>
            <a:r>
              <a:rPr lang="it-IT" dirty="0"/>
              <a:t> brute-force</a:t>
            </a:r>
          </a:p>
          <a:p>
            <a:pPr lvl="1"/>
            <a:r>
              <a:rPr lang="it-IT" dirty="0"/>
              <a:t>Use set of </a:t>
            </a:r>
            <a:r>
              <a:rPr lang="it-IT" b="1" dirty="0"/>
              <a:t>«common» </a:t>
            </a:r>
            <a:r>
              <a:rPr lang="it-IT" b="1" dirty="0" err="1"/>
              <a:t>words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dictionary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Use </a:t>
            </a:r>
            <a:r>
              <a:rPr lang="it-IT" b="1" dirty="0"/>
              <a:t>«public» password </a:t>
            </a:r>
            <a:r>
              <a:rPr lang="it-IT" dirty="0" err="1"/>
              <a:t>databases</a:t>
            </a:r>
            <a:endParaRPr lang="it-IT" dirty="0"/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Obtained</a:t>
            </a:r>
            <a:r>
              <a:rPr lang="it-IT" dirty="0">
                <a:solidFill>
                  <a:srgbClr val="FF0000"/>
                </a:solidFill>
              </a:rPr>
              <a:t> from </a:t>
            </a:r>
            <a:r>
              <a:rPr lang="it-IT" dirty="0" err="1">
                <a:solidFill>
                  <a:srgbClr val="FF0000"/>
                </a:solidFill>
              </a:rPr>
              <a:t>breaches</a:t>
            </a:r>
            <a:r>
              <a:rPr lang="it-IT" dirty="0">
                <a:solidFill>
                  <a:srgbClr val="FF0000"/>
                </a:solidFill>
              </a:rPr>
              <a:t> (e.g. </a:t>
            </a:r>
            <a:r>
              <a:rPr lang="it-IT" dirty="0" err="1">
                <a:solidFill>
                  <a:srgbClr val="FF0000"/>
                </a:solidFill>
              </a:rPr>
              <a:t>published</a:t>
            </a:r>
            <a:r>
              <a:rPr lang="it-IT" dirty="0">
                <a:solidFill>
                  <a:srgbClr val="FF0000"/>
                </a:solidFill>
              </a:rPr>
              <a:t> by </a:t>
            </a:r>
            <a:r>
              <a:rPr lang="it-IT" dirty="0" err="1">
                <a:solidFill>
                  <a:srgbClr val="FF0000"/>
                </a:solidFill>
              </a:rPr>
              <a:t>hacking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groups</a:t>
            </a:r>
            <a:r>
              <a:rPr lang="it-IT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it-IT" dirty="0"/>
              <a:t>Use </a:t>
            </a:r>
            <a:r>
              <a:rPr lang="it-IT" dirty="0" err="1"/>
              <a:t>dictionaries</a:t>
            </a:r>
            <a:r>
              <a:rPr lang="it-IT" dirty="0"/>
              <a:t> </a:t>
            </a:r>
            <a:r>
              <a:rPr lang="it-IT" b="1" dirty="0" err="1"/>
              <a:t>customized</a:t>
            </a:r>
            <a:r>
              <a:rPr lang="it-IT" b="1" dirty="0"/>
              <a:t> to </a:t>
            </a:r>
            <a:r>
              <a:rPr lang="it-IT" b="1" dirty="0" err="1"/>
              <a:t>targeted</a:t>
            </a:r>
            <a:r>
              <a:rPr lang="it-IT" b="1" dirty="0"/>
              <a:t> </a:t>
            </a:r>
            <a:r>
              <a:rPr lang="it-IT" b="1" dirty="0" err="1"/>
              <a:t>victim</a:t>
            </a:r>
            <a:endParaRPr lang="it-IT" b="1" dirty="0"/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Her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interests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her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context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etc</a:t>
            </a:r>
            <a:endParaRPr lang="it-IT" dirty="0">
              <a:solidFill>
                <a:srgbClr val="FF0000"/>
              </a:solidFill>
            </a:endParaRPr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Usually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complemented</a:t>
            </a:r>
            <a:r>
              <a:rPr lang="it-IT" dirty="0">
                <a:solidFill>
                  <a:srgbClr val="FF0000"/>
                </a:solidFill>
              </a:rPr>
              <a:t> by social </a:t>
            </a:r>
            <a:r>
              <a:rPr lang="it-IT" dirty="0" err="1">
                <a:solidFill>
                  <a:srgbClr val="FF0000"/>
                </a:solidFill>
              </a:rPr>
              <a:t>engineering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it-IT" dirty="0"/>
              <a:t>Use password </a:t>
            </a:r>
            <a:r>
              <a:rPr lang="it-IT" dirty="0" err="1"/>
              <a:t>modification</a:t>
            </a:r>
            <a:r>
              <a:rPr lang="it-IT" dirty="0"/>
              <a:t> rules (more </a:t>
            </a:r>
            <a:r>
              <a:rPr lang="it-IT" dirty="0" err="1"/>
              <a:t>later</a:t>
            </a:r>
            <a:r>
              <a:rPr lang="it-IT" dirty="0"/>
              <a:t>)</a:t>
            </a:r>
          </a:p>
          <a:p>
            <a:pPr lvl="8"/>
            <a:endParaRPr lang="it-IT" dirty="0"/>
          </a:p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attack</a:t>
            </a:r>
            <a:endParaRPr lang="it-IT" dirty="0"/>
          </a:p>
          <a:p>
            <a:pPr lvl="1"/>
            <a:r>
              <a:rPr lang="it-IT" b="1" dirty="0"/>
              <a:t>Online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easy to </a:t>
            </a:r>
            <a:r>
              <a:rPr lang="it-IT" dirty="0" err="1">
                <a:sym typeface="Wingdings" panose="05000000000000000000" pitchFamily="2" charset="2"/>
              </a:rPr>
              <a:t>defend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limit</a:t>
            </a:r>
            <a:r>
              <a:rPr lang="it-IT" dirty="0">
                <a:sym typeface="Wingdings" panose="05000000000000000000" pitchFamily="2" charset="2"/>
              </a:rPr>
              <a:t> #</a:t>
            </a:r>
            <a:r>
              <a:rPr lang="it-IT" dirty="0" err="1">
                <a:sym typeface="Wingdings" panose="05000000000000000000" pitchFamily="2" charset="2"/>
              </a:rPr>
              <a:t>attempts</a:t>
            </a:r>
            <a:r>
              <a:rPr lang="it-IT" dirty="0">
                <a:sym typeface="Wingdings" panose="05000000000000000000" pitchFamily="2" charset="2"/>
              </a:rPr>
              <a:t>  account </a:t>
            </a:r>
            <a:r>
              <a:rPr lang="it-IT" dirty="0" err="1">
                <a:sym typeface="Wingdings" panose="05000000000000000000" pitchFamily="2" charset="2"/>
              </a:rPr>
              <a:t>lockout</a:t>
            </a:r>
            <a:r>
              <a:rPr lang="it-IT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b="1" dirty="0">
                <a:sym typeface="Wingdings" panose="05000000000000000000" pitchFamily="2" charset="2"/>
              </a:rPr>
              <a:t>Offline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against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hashed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pw</a:t>
            </a:r>
            <a:r>
              <a:rPr lang="it-IT" dirty="0">
                <a:sym typeface="Wingdings" panose="05000000000000000000" pitchFamily="2" charset="2"/>
              </a:rPr>
              <a:t>)  no </a:t>
            </a:r>
            <a:r>
              <a:rPr lang="it-IT" dirty="0" err="1">
                <a:sym typeface="Wingdings" panose="05000000000000000000" pitchFamily="2" charset="2"/>
              </a:rPr>
              <a:t>defence</a:t>
            </a:r>
            <a:r>
              <a:rPr lang="it-IT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it-IT" dirty="0">
                <a:sym typeface="Wingdings" panose="05000000000000000000" pitchFamily="2" charset="2"/>
              </a:rPr>
              <a:t>(</a:t>
            </a:r>
            <a:r>
              <a:rPr lang="it-IT" dirty="0" err="1">
                <a:sym typeface="Wingdings" panose="05000000000000000000" pitchFamily="2" charset="2"/>
              </a:rPr>
              <a:t>except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chosing</a:t>
            </a:r>
            <a:r>
              <a:rPr lang="it-IT" dirty="0">
                <a:sym typeface="Wingdings" panose="05000000000000000000" pitchFamily="2" charset="2"/>
              </a:rPr>
              <a:t> strong passwords)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693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statistics</a:t>
            </a:r>
          </a:p>
        </p:txBody>
      </p:sp>
      <p:sp>
        <p:nvSpPr>
          <p:cNvPr id="9220" name="Segnaposto contenuto 4"/>
          <p:cNvSpPr>
            <a:spLocks noGrp="1"/>
          </p:cNvSpPr>
          <p:nvPr>
            <p:ph sz="quarter" idx="1"/>
          </p:nvPr>
        </p:nvSpPr>
        <p:spPr>
          <a:xfrm>
            <a:off x="107950" y="1125538"/>
            <a:ext cx="4968875" cy="4970462"/>
          </a:xfrm>
        </p:spPr>
        <p:txBody>
          <a:bodyPr/>
          <a:lstStyle/>
          <a:p>
            <a:r>
              <a:rPr lang="en-US" altLang="it-IT" sz="2400" dirty="0"/>
              <a:t>Common passwords choice</a:t>
            </a:r>
          </a:p>
          <a:p>
            <a:pPr lvl="1"/>
            <a:r>
              <a:rPr lang="en-US" altLang="it-IT" sz="2400" dirty="0"/>
              <a:t>25% similar to TOP-20</a:t>
            </a:r>
          </a:p>
          <a:p>
            <a:pPr lvl="2"/>
            <a:r>
              <a:rPr lang="en-US" altLang="it-IT" sz="1800" b="1" dirty="0">
                <a:solidFill>
                  <a:srgbClr val="FF0000"/>
                </a:solidFill>
              </a:rPr>
              <a:t>That’s why </a:t>
            </a:r>
            <a:r>
              <a:rPr lang="en-US" altLang="it-IT" sz="2400" b="1" dirty="0">
                <a:solidFill>
                  <a:srgbClr val="FF0000"/>
                </a:solidFill>
              </a:rPr>
              <a:t>password spraying </a:t>
            </a:r>
            <a:r>
              <a:rPr lang="en-US" altLang="it-IT" sz="1800" b="1" dirty="0">
                <a:solidFill>
                  <a:srgbClr val="FF0000"/>
                </a:solidFill>
              </a:rPr>
              <a:t>attacks are VERY effective…</a:t>
            </a:r>
          </a:p>
          <a:p>
            <a:pPr lvl="1"/>
            <a:r>
              <a:rPr lang="en-US" altLang="it-IT" sz="2400" dirty="0"/>
              <a:t>16% first name</a:t>
            </a:r>
          </a:p>
          <a:p>
            <a:pPr lvl="1"/>
            <a:r>
              <a:rPr lang="en-US" altLang="it-IT" sz="2400" dirty="0"/>
              <a:t>4% "</a:t>
            </a:r>
            <a:r>
              <a:rPr lang="en-US" altLang="it-IT" sz="2400" i="1" dirty="0"/>
              <a:t>password</a:t>
            </a:r>
            <a:r>
              <a:rPr lang="en-US" altLang="it-IT" sz="2400" dirty="0"/>
              <a:t>" variant</a:t>
            </a:r>
          </a:p>
          <a:p>
            <a:pPr lvl="1"/>
            <a:endParaRPr lang="en-US" altLang="it-IT" sz="2000" dirty="0"/>
          </a:p>
          <a:p>
            <a:r>
              <a:rPr lang="en-US" altLang="it-IT" sz="2400" dirty="0"/>
              <a:t>Common passwords length</a:t>
            </a:r>
          </a:p>
          <a:p>
            <a:pPr lvl="1"/>
            <a:r>
              <a:rPr lang="en-US" altLang="it-IT" sz="2400" dirty="0"/>
              <a:t>26% length of 6 byte</a:t>
            </a:r>
          </a:p>
          <a:p>
            <a:pPr lvl="1"/>
            <a:r>
              <a:rPr lang="en-US" altLang="it-IT" sz="2400" dirty="0"/>
              <a:t>19% length of 7 byte</a:t>
            </a:r>
          </a:p>
          <a:p>
            <a:pPr lvl="1"/>
            <a:r>
              <a:rPr lang="en-US" altLang="it-IT" sz="2400" dirty="0"/>
              <a:t>20% length of 8 byte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7" r="50000"/>
          <a:stretch>
            <a:fillRect/>
          </a:stretch>
        </p:blipFill>
        <p:spPr bwMode="auto">
          <a:xfrm>
            <a:off x="5076825" y="1196975"/>
            <a:ext cx="3614738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92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875" y="225425"/>
            <a:ext cx="8858250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More </a:t>
            </a:r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stats</a:t>
            </a:r>
            <a:br>
              <a:rPr lang="it-IT" dirty="0"/>
            </a:br>
            <a:r>
              <a:rPr lang="it-IT" sz="1800" dirty="0">
                <a:latin typeface="Arial Narrow" panose="020B0606020202030204" pitchFamily="34" charset="0"/>
              </a:rPr>
              <a:t>source: </a:t>
            </a:r>
            <a:r>
              <a:rPr lang="en-US" sz="1800" dirty="0">
                <a:latin typeface="Arial Narrow" panose="020B0606020202030204" pitchFamily="34" charset="0"/>
              </a:rPr>
              <a:t>David Malone, Kevin Maher, Investigating the Distribution of Password Choices, 2011</a:t>
            </a:r>
            <a:endParaRPr lang="it-IT" dirty="0">
              <a:latin typeface="Arial Narrow" panose="020B0606020202030204" pitchFamily="34" charset="0"/>
            </a:endParaRPr>
          </a:p>
        </p:txBody>
      </p:sp>
      <p:sp>
        <p:nvSpPr>
          <p:cNvPr id="1024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400"/>
              <a:t>4 datasets analyzed</a:t>
            </a:r>
          </a:p>
          <a:p>
            <a:endParaRPr lang="it-IT" altLang="it-IT" sz="2400"/>
          </a:p>
          <a:p>
            <a:endParaRPr lang="it-IT" altLang="it-IT" sz="2400"/>
          </a:p>
          <a:p>
            <a:endParaRPr lang="it-IT" altLang="it-IT" sz="2400"/>
          </a:p>
          <a:p>
            <a:r>
              <a:rPr lang="it-IT" altLang="it-IT" sz="2400"/>
              <a:t>Top 10 per each dataset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52513"/>
            <a:ext cx="46529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3403600"/>
            <a:ext cx="8634413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98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875" y="225425"/>
            <a:ext cx="8858250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More </a:t>
            </a:r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stats</a:t>
            </a:r>
            <a:br>
              <a:rPr lang="it-IT" dirty="0"/>
            </a:br>
            <a:r>
              <a:rPr lang="it-IT" sz="1800" dirty="0">
                <a:latin typeface="Arial Narrow" panose="020B0606020202030204" pitchFamily="34" charset="0"/>
              </a:rPr>
              <a:t>source: </a:t>
            </a:r>
            <a:r>
              <a:rPr lang="en-US" sz="1800" dirty="0">
                <a:latin typeface="Arial Narrow" panose="020B0606020202030204" pitchFamily="34" charset="0"/>
              </a:rPr>
              <a:t>David Malone, Kevin Maher, Investigating the Distribution of Password Choices, 2011</a:t>
            </a:r>
            <a:endParaRPr lang="it-IT" dirty="0">
              <a:latin typeface="Arial Narrow" panose="020B0606020202030204" pitchFamily="34" charset="0"/>
            </a:endParaRPr>
          </a:p>
        </p:txBody>
      </p:sp>
      <p:sp>
        <p:nvSpPr>
          <p:cNvPr id="1126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400"/>
              <a:t>Rank/frequency plot</a:t>
            </a:r>
          </a:p>
          <a:p>
            <a:endParaRPr lang="it-IT" altLang="it-IT" sz="2400"/>
          </a:p>
          <a:p>
            <a:endParaRPr lang="it-IT" altLang="it-IT" sz="2400"/>
          </a:p>
          <a:p>
            <a:endParaRPr lang="it-IT" altLang="it-IT" sz="240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95438"/>
            <a:ext cx="684212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269" name="CasellaDiTesto 3"/>
          <p:cNvSpPr txBox="1">
            <a:spLocks noChangeArrowheads="1"/>
          </p:cNvSpPr>
          <p:nvPr/>
        </p:nvSpPr>
        <p:spPr bwMode="auto">
          <a:xfrm>
            <a:off x="749300" y="4292600"/>
            <a:ext cx="9239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(out of </a:t>
            </a:r>
            <a:br>
              <a:rPr lang="it-IT" altLang="it-IT" sz="1400" b="0">
                <a:latin typeface="Arial Narrow" panose="020B0606020202030204" pitchFamily="34" charset="0"/>
              </a:rPr>
            </a:br>
            <a:r>
              <a:rPr lang="it-IT" altLang="it-IT" sz="1400" b="0">
                <a:latin typeface="Arial Narrow" panose="020B0606020202030204" pitchFamily="34" charset="0"/>
              </a:rPr>
              <a:t>about 32M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total)</a:t>
            </a:r>
          </a:p>
        </p:txBody>
      </p:sp>
      <p:sp>
        <p:nvSpPr>
          <p:cNvPr id="5" name="Ovale 4"/>
          <p:cNvSpPr>
            <a:spLocks noChangeArrowheads="1"/>
          </p:cNvSpPr>
          <p:nvPr/>
        </p:nvSpPr>
        <p:spPr bwMode="auto">
          <a:xfrm>
            <a:off x="6300788" y="4868863"/>
            <a:ext cx="1008062" cy="396875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7443788" y="4614863"/>
            <a:ext cx="1557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unique passwd: </a:t>
            </a:r>
            <a:b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only these!!</a:t>
            </a:r>
          </a:p>
        </p:txBody>
      </p:sp>
    </p:spTree>
    <p:extLst>
      <p:ext uri="{BB962C8B-B14F-4D97-AF65-F5344CB8AC3E}">
        <p14:creationId xmlns:p14="http://schemas.microsoft.com/office/powerpoint/2010/main" val="12166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04925"/>
            <a:ext cx="7129462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875" y="225425"/>
            <a:ext cx="8858250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More </a:t>
            </a:r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stats</a:t>
            </a:r>
            <a:br>
              <a:rPr lang="it-IT" dirty="0"/>
            </a:br>
            <a:r>
              <a:rPr lang="it-IT" sz="1800" dirty="0">
                <a:latin typeface="Arial Narrow" panose="020B0606020202030204" pitchFamily="34" charset="0"/>
              </a:rPr>
              <a:t>source: </a:t>
            </a:r>
            <a:r>
              <a:rPr lang="en-US" sz="1800" dirty="0">
                <a:latin typeface="Arial Narrow" panose="020B0606020202030204" pitchFamily="34" charset="0"/>
              </a:rPr>
              <a:t>David Malone, Kevin Maher, Investigating the Distribution of Password Choices, 2011</a:t>
            </a:r>
            <a:endParaRPr lang="it-IT" dirty="0">
              <a:latin typeface="Arial Narrow" panose="020B0606020202030204" pitchFamily="34" charset="0"/>
            </a:endParaRPr>
          </a:p>
        </p:txBody>
      </p:sp>
      <p:sp>
        <p:nvSpPr>
          <p:cNvPr id="12292" name="Segnaposto contenuto 2"/>
          <p:cNvSpPr>
            <a:spLocks noGrp="1"/>
          </p:cNvSpPr>
          <p:nvPr>
            <p:ph idx="1"/>
          </p:nvPr>
        </p:nvSpPr>
        <p:spPr>
          <a:xfrm>
            <a:off x="576262" y="1016001"/>
            <a:ext cx="8316217" cy="507572"/>
          </a:xfrm>
        </p:spPr>
        <p:txBody>
          <a:bodyPr/>
          <a:lstStyle/>
          <a:p>
            <a:pPr marL="0" indent="0">
              <a:buNone/>
            </a:pPr>
            <a:r>
              <a:rPr lang="it-IT" altLang="it-IT" sz="1600" dirty="0">
                <a:solidFill>
                  <a:srgbClr val="FF0000"/>
                </a:solidFill>
              </a:rPr>
              <a:t>Use public </a:t>
            </a:r>
            <a:r>
              <a:rPr lang="it-IT" altLang="it-IT" sz="1600" dirty="0" err="1">
                <a:solidFill>
                  <a:srgbClr val="FF0000"/>
                </a:solidFill>
              </a:rPr>
              <a:t>passwd</a:t>
            </a:r>
            <a:r>
              <a:rPr lang="it-IT" altLang="it-IT" sz="1600" dirty="0">
                <a:solidFill>
                  <a:srgbClr val="FF0000"/>
                </a:solidFill>
              </a:rPr>
              <a:t> </a:t>
            </a:r>
            <a:r>
              <a:rPr lang="it-IT" altLang="it-IT" sz="1600" dirty="0" err="1">
                <a:solidFill>
                  <a:srgbClr val="FF0000"/>
                </a:solidFill>
              </a:rPr>
              <a:t>DBs</a:t>
            </a:r>
            <a:r>
              <a:rPr lang="it-IT" altLang="it-IT" sz="1600" dirty="0">
                <a:solidFill>
                  <a:srgbClr val="FF0000"/>
                </a:solidFill>
              </a:rPr>
              <a:t> to crack new </a:t>
            </a:r>
            <a:r>
              <a:rPr lang="it-IT" altLang="it-IT" sz="1600" dirty="0" err="1">
                <a:solidFill>
                  <a:srgbClr val="FF0000"/>
                </a:solidFill>
              </a:rPr>
              <a:t>ones</a:t>
            </a:r>
            <a:r>
              <a:rPr lang="it-IT" altLang="it-IT" sz="1600" dirty="0">
                <a:solidFill>
                  <a:srgbClr val="FF0000"/>
                </a:solidFill>
              </a:rPr>
              <a:t> (G</a:t>
            </a:r>
            <a:r>
              <a:rPr lang="it-IT" sz="1600" dirty="0">
                <a:solidFill>
                  <a:srgbClr val="FF0000"/>
                </a:solidFill>
              </a:rPr>
              <a:t>awker.com, </a:t>
            </a:r>
            <a:r>
              <a:rPr lang="it-IT" sz="1600" dirty="0" err="1">
                <a:solidFill>
                  <a:srgbClr val="FF0000"/>
                </a:solidFill>
              </a:rPr>
              <a:t>released</a:t>
            </a:r>
            <a:r>
              <a:rPr lang="it-IT" sz="1600" dirty="0">
                <a:solidFill>
                  <a:srgbClr val="FF0000"/>
                </a:solidFill>
              </a:rPr>
              <a:t> in 2010)</a:t>
            </a:r>
            <a:endParaRPr lang="it-IT" altLang="it-IT" sz="1600" dirty="0">
              <a:solidFill>
                <a:srgbClr val="FF0000"/>
              </a:solidFill>
            </a:endParaRPr>
          </a:p>
          <a:p>
            <a:endParaRPr lang="it-IT" altLang="it-IT" sz="2400" dirty="0"/>
          </a:p>
          <a:p>
            <a:endParaRPr lang="it-IT" altLang="it-IT" sz="2400" dirty="0"/>
          </a:p>
          <a:p>
            <a:endParaRPr lang="it-IT" altLang="it-IT" sz="2400" dirty="0"/>
          </a:p>
        </p:txBody>
      </p:sp>
      <p:cxnSp>
        <p:nvCxnSpPr>
          <p:cNvPr id="4" name="Connettore diritto 3"/>
          <p:cNvCxnSpPr/>
          <p:nvPr/>
        </p:nvCxnSpPr>
        <p:spPr bwMode="auto">
          <a:xfrm flipV="1">
            <a:off x="4319972" y="2240868"/>
            <a:ext cx="2916324" cy="36004"/>
          </a:xfrm>
          <a:prstGeom prst="line">
            <a:avLst/>
          </a:prstGeom>
          <a:solidFill>
            <a:srgbClr val="FFFF99">
              <a:alpha val="50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Connettore diritto 8"/>
          <p:cNvCxnSpPr/>
          <p:nvPr/>
        </p:nvCxnSpPr>
        <p:spPr bwMode="auto">
          <a:xfrm flipH="1">
            <a:off x="4247964" y="2276872"/>
            <a:ext cx="72008" cy="3492388"/>
          </a:xfrm>
          <a:prstGeom prst="line">
            <a:avLst/>
          </a:prstGeom>
          <a:solidFill>
            <a:srgbClr val="FFFF99">
              <a:alpha val="50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1" name="CasellaDiTesto 10"/>
          <p:cNvSpPr txBox="1"/>
          <p:nvPr/>
        </p:nvSpPr>
        <p:spPr>
          <a:xfrm>
            <a:off x="2663788" y="1767076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10% of </a:t>
            </a:r>
            <a:r>
              <a:rPr lang="it-IT" sz="1400" b="1" dirty="0" err="1">
                <a:solidFill>
                  <a:srgbClr val="FF0000"/>
                </a:solidFill>
              </a:rPr>
              <a:t>all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 err="1">
                <a:solidFill>
                  <a:srgbClr val="FF0000"/>
                </a:solidFill>
              </a:rPr>
              <a:t>users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 err="1">
                <a:solidFill>
                  <a:srgbClr val="FF0000"/>
                </a:solidFill>
              </a:rPr>
              <a:t>after</a:t>
            </a:r>
            <a:r>
              <a:rPr lang="it-IT" sz="1400" b="1" dirty="0">
                <a:solidFill>
                  <a:srgbClr val="FF0000"/>
                </a:solidFill>
              </a:rPr>
              <a:t> just </a:t>
            </a:r>
            <a:br>
              <a:rPr lang="it-IT" sz="1400" b="1" dirty="0">
                <a:solidFill>
                  <a:srgbClr val="FF0000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o(1000) </a:t>
            </a:r>
            <a:r>
              <a:rPr lang="it-IT" sz="1400" b="1" dirty="0" err="1">
                <a:solidFill>
                  <a:srgbClr val="FF0000"/>
                </a:solidFill>
              </a:rPr>
              <a:t>guesses</a:t>
            </a:r>
            <a:r>
              <a:rPr lang="it-IT" sz="14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4247891" y="2186862"/>
            <a:ext cx="181544" cy="18002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Ovale 14"/>
          <p:cNvSpPr/>
          <p:nvPr/>
        </p:nvSpPr>
        <p:spPr bwMode="auto">
          <a:xfrm>
            <a:off x="5472100" y="2168860"/>
            <a:ext cx="181544" cy="180020"/>
          </a:xfrm>
          <a:prstGeom prst="ellipse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rgbClr val="53D81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6" name="Connettore diritto 15"/>
          <p:cNvCxnSpPr/>
          <p:nvPr/>
        </p:nvCxnSpPr>
        <p:spPr bwMode="auto">
          <a:xfrm flipH="1">
            <a:off x="5508104" y="2276872"/>
            <a:ext cx="72008" cy="3492388"/>
          </a:xfrm>
          <a:prstGeom prst="line">
            <a:avLst/>
          </a:prstGeom>
          <a:solidFill>
            <a:srgbClr val="FFFF99">
              <a:alpha val="50000"/>
            </a:srgbClr>
          </a:solidFill>
          <a:ln w="28575" cap="flat" cmpd="sng" algn="ctr">
            <a:solidFill>
              <a:srgbClr val="53D81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7" name="CasellaDiTesto 16"/>
          <p:cNvSpPr txBox="1"/>
          <p:nvPr/>
        </p:nvSpPr>
        <p:spPr>
          <a:xfrm>
            <a:off x="5672958" y="2348880"/>
            <a:ext cx="16033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 err="1">
                <a:solidFill>
                  <a:srgbClr val="00B050"/>
                </a:solidFill>
              </a:rPr>
              <a:t>Normal</a:t>
            </a:r>
            <a:r>
              <a:rPr lang="it-IT" sz="1400" b="1" dirty="0">
                <a:solidFill>
                  <a:srgbClr val="00B050"/>
                </a:solidFill>
              </a:rPr>
              <a:t> </a:t>
            </a:r>
            <a:r>
              <a:rPr lang="it-IT" sz="1400" b="1" dirty="0" err="1">
                <a:solidFill>
                  <a:srgbClr val="00B050"/>
                </a:solidFill>
              </a:rPr>
              <a:t>dictionary</a:t>
            </a:r>
            <a:r>
              <a:rPr lang="it-IT" sz="1400" b="1" dirty="0">
                <a:solidFill>
                  <a:srgbClr val="00B050"/>
                </a:solidFill>
              </a:rPr>
              <a:t>:</a:t>
            </a:r>
          </a:p>
          <a:p>
            <a:pPr algn="ctr"/>
            <a:r>
              <a:rPr lang="it-IT" sz="1400" b="1" dirty="0">
                <a:solidFill>
                  <a:srgbClr val="00B050"/>
                </a:solidFill>
              </a:rPr>
              <a:t>10% of </a:t>
            </a:r>
            <a:r>
              <a:rPr lang="it-IT" sz="1400" b="1" dirty="0" err="1">
                <a:solidFill>
                  <a:srgbClr val="00B050"/>
                </a:solidFill>
              </a:rPr>
              <a:t>users</a:t>
            </a:r>
            <a:r>
              <a:rPr lang="it-IT" sz="1400" b="1" dirty="0">
                <a:solidFill>
                  <a:srgbClr val="00B050"/>
                </a:solidFill>
              </a:rPr>
              <a:t> </a:t>
            </a:r>
            <a:r>
              <a:rPr lang="it-IT" sz="1400" b="1" dirty="0" err="1">
                <a:solidFill>
                  <a:srgbClr val="00B050"/>
                </a:solidFill>
              </a:rPr>
              <a:t>would</a:t>
            </a:r>
            <a:r>
              <a:rPr lang="it-IT" sz="1400" b="1" dirty="0">
                <a:solidFill>
                  <a:srgbClr val="00B050"/>
                </a:solidFill>
              </a:rPr>
              <a:t> </a:t>
            </a:r>
            <a:br>
              <a:rPr lang="it-IT" sz="1400" b="1" dirty="0">
                <a:solidFill>
                  <a:srgbClr val="00B050"/>
                </a:solidFill>
              </a:rPr>
            </a:br>
            <a:r>
              <a:rPr lang="it-IT" sz="1400" b="1" dirty="0" err="1">
                <a:solidFill>
                  <a:srgbClr val="00B050"/>
                </a:solidFill>
              </a:rPr>
              <a:t>have</a:t>
            </a:r>
            <a:r>
              <a:rPr lang="it-IT" sz="1400" b="1" dirty="0">
                <a:solidFill>
                  <a:srgbClr val="00B050"/>
                </a:solidFill>
              </a:rPr>
              <a:t> </a:t>
            </a:r>
            <a:r>
              <a:rPr lang="it-IT" sz="1400" b="1" dirty="0" err="1">
                <a:solidFill>
                  <a:srgbClr val="00B050"/>
                </a:solidFill>
              </a:rPr>
              <a:t>required</a:t>
            </a:r>
            <a:r>
              <a:rPr lang="it-IT" sz="1400" b="1" dirty="0">
                <a:solidFill>
                  <a:srgbClr val="00B050"/>
                </a:solidFill>
              </a:rPr>
              <a:t> </a:t>
            </a:r>
            <a:br>
              <a:rPr lang="it-IT" sz="1400" b="1" dirty="0">
                <a:solidFill>
                  <a:srgbClr val="00B050"/>
                </a:solidFill>
              </a:rPr>
            </a:br>
            <a:r>
              <a:rPr lang="it-IT" sz="1400" b="1" dirty="0" err="1">
                <a:solidFill>
                  <a:srgbClr val="00B050"/>
                </a:solidFill>
              </a:rPr>
              <a:t>almost</a:t>
            </a:r>
            <a:r>
              <a:rPr lang="it-IT" sz="1400" b="1" dirty="0">
                <a:solidFill>
                  <a:srgbClr val="00B050"/>
                </a:solidFill>
              </a:rPr>
              <a:t> 200.000 </a:t>
            </a:r>
          </a:p>
          <a:p>
            <a:pPr algn="ctr"/>
            <a:r>
              <a:rPr lang="it-IT" sz="1400" b="1" dirty="0" err="1">
                <a:solidFill>
                  <a:srgbClr val="00B050"/>
                </a:solidFill>
              </a:rPr>
              <a:t>guesses</a:t>
            </a:r>
            <a:r>
              <a:rPr lang="it-IT" sz="1400" b="1" dirty="0">
                <a:solidFill>
                  <a:srgbClr val="00B05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9723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E2574-D3DB-4222-91E4-7F168788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Dictionary </a:t>
            </a:r>
            <a:r>
              <a:rPr lang="it-IT" dirty="0" err="1"/>
              <a:t>rule-based</a:t>
            </a:r>
            <a:r>
              <a:rPr lang="it-IT" dirty="0"/>
              <a:t> </a:t>
            </a:r>
            <a:r>
              <a:rPr lang="it-IT" dirty="0" err="1"/>
              <a:t>attacks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6F2860-7525-43D8-8295-4743468A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24828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SW </a:t>
            </a:r>
            <a:r>
              <a:rPr lang="it-IT" dirty="0" err="1"/>
              <a:t>specialized</a:t>
            </a:r>
            <a:r>
              <a:rPr lang="it-IT" dirty="0"/>
              <a:t> to «crack» a </a:t>
            </a:r>
            <a:r>
              <a:rPr lang="it-IT" sz="1800" dirty="0"/>
              <a:t>(</a:t>
            </a:r>
            <a:r>
              <a:rPr lang="it-IT" sz="1800" dirty="0" err="1"/>
              <a:t>protected</a:t>
            </a:r>
            <a:r>
              <a:rPr lang="it-IT" sz="1800" dirty="0"/>
              <a:t>, </a:t>
            </a:r>
            <a:r>
              <a:rPr lang="it-IT" sz="1800" dirty="0" err="1"/>
              <a:t>will</a:t>
            </a:r>
            <a:r>
              <a:rPr lang="it-IT" sz="1800" dirty="0"/>
              <a:t> </a:t>
            </a:r>
            <a:r>
              <a:rPr lang="it-IT" sz="1800" dirty="0" err="1"/>
              <a:t>see</a:t>
            </a:r>
            <a:r>
              <a:rPr lang="it-IT" sz="1800" dirty="0"/>
              <a:t> </a:t>
            </a:r>
            <a:r>
              <a:rPr lang="it-IT" sz="1800" dirty="0" err="1"/>
              <a:t>later</a:t>
            </a:r>
            <a:r>
              <a:rPr lang="it-IT" sz="1800" dirty="0"/>
              <a:t>)</a:t>
            </a:r>
            <a:r>
              <a:rPr lang="it-IT" dirty="0"/>
              <a:t> </a:t>
            </a:r>
            <a:r>
              <a:rPr lang="it-IT" dirty="0" err="1"/>
              <a:t>passwd</a:t>
            </a:r>
            <a:r>
              <a:rPr lang="it-IT" dirty="0"/>
              <a:t> database</a:t>
            </a:r>
          </a:p>
          <a:p>
            <a:pPr lvl="1">
              <a:defRPr/>
            </a:pPr>
            <a:r>
              <a:rPr lang="it-IT" dirty="0"/>
              <a:t>E.g., John the </a:t>
            </a:r>
            <a:r>
              <a:rPr lang="it-IT" dirty="0" err="1"/>
              <a:t>Ripper</a:t>
            </a:r>
            <a:r>
              <a:rPr lang="it-IT" dirty="0"/>
              <a:t>, </a:t>
            </a:r>
            <a:r>
              <a:rPr lang="it-IT" dirty="0" err="1"/>
              <a:t>hashcat</a:t>
            </a:r>
            <a:r>
              <a:rPr lang="it-IT" dirty="0"/>
              <a:t>, </a:t>
            </a:r>
            <a:r>
              <a:rPr lang="it-IT" dirty="0" err="1"/>
              <a:t>etc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components</a:t>
            </a:r>
            <a:endParaRPr lang="it-IT" dirty="0"/>
          </a:p>
          <a:p>
            <a:pPr lvl="1">
              <a:defRPr/>
            </a:pPr>
            <a:r>
              <a:rPr lang="it-IT" dirty="0"/>
              <a:t>A baseline database</a:t>
            </a:r>
          </a:p>
          <a:p>
            <a:pPr lvl="1">
              <a:defRPr/>
            </a:pPr>
            <a:r>
              <a:rPr lang="it-IT" dirty="0" err="1"/>
              <a:t>Passwd</a:t>
            </a:r>
            <a:r>
              <a:rPr lang="it-IT" dirty="0"/>
              <a:t> generation </a:t>
            </a:r>
            <a:r>
              <a:rPr lang="it-IT" dirty="0" err="1"/>
              <a:t>rules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C85C44-1CBF-42D1-9697-4634BF303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084388"/>
            <a:ext cx="955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giuseppe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genesis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917EC2-51FE-49FA-9F82-879F1ADAD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08388"/>
            <a:ext cx="43100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Uppercase		</a:t>
            </a: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 GIUSEPPE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Capitalize		 Giuseppe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Append/prepend	$1   	</a:t>
            </a:r>
            <a:r>
              <a:rPr lang="it-IT" altLang="it-IT" sz="1800" b="0">
                <a:latin typeface="Arial Narrow" panose="020B0606020202030204" pitchFamily="34" charset="0"/>
              </a:rPr>
              <a:t>giuseppe1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		$abc 	</a:t>
            </a: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 giuseppeabc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		^00	 00giuseppe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</a:rPr>
              <a:t>Replace		si1	</a:t>
            </a:r>
            <a:r>
              <a:rPr lang="en-US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 g1useppe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		se3	 gius3pp3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And many more, plus combinations of 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" name="Disco magnetico 7">
            <a:extLst>
              <a:ext uri="{FF2B5EF4-FFF2-40B4-BE49-F238E27FC236}">
                <a16:creationId xmlns:a16="http://schemas.microsoft.com/office/drawing/2014/main" id="{268C9977-B82F-42D4-8154-CD16E3E07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1989138"/>
            <a:ext cx="1044575" cy="1235075"/>
          </a:xfrm>
          <a:prstGeom prst="flowChartMagneticDisk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>
            <a:extLst>
              <a:ext uri="{FF2B5EF4-FFF2-40B4-BE49-F238E27FC236}">
                <a16:creationId xmlns:a16="http://schemas.microsoft.com/office/drawing/2014/main" id="{8288FBB2-1063-4860-B5FD-F3D43ED73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2573338"/>
            <a:ext cx="867696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Password-Based Authentication</a:t>
            </a:r>
          </a:p>
          <a:p>
            <a:pPr algn="ctr" eaLnBrk="0" hangingPunct="0"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Vs</a:t>
            </a:r>
          </a:p>
          <a:p>
            <a:pPr algn="ctr" eaLnBrk="0" hangingPunct="0"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Challenge-Handshake Authentication</a:t>
            </a:r>
          </a:p>
          <a:p>
            <a:pPr algn="ctr" eaLnBrk="0" hangingPunct="0">
              <a:defRPr/>
            </a:pP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PAP, CHAP</a:t>
            </a: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16753BC1-5112-4E86-8716-2FB22881A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dirty="0"/>
              <a:t>Authentication: “proof of…”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190ABBAA-ACB5-405A-AADC-02B17C480E9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09600" y="1524000"/>
            <a:ext cx="8001000" cy="44958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To “prove” I know a password does NOT necessarily imply revealing it </a:t>
            </a:r>
          </a:p>
          <a:p>
            <a:pPr lvl="1">
              <a:defRPr/>
            </a:pPr>
            <a:r>
              <a:rPr lang="en-US" sz="2500" dirty="0"/>
              <a:t>Though revealing the password is ONE POSSIBLE approach</a:t>
            </a:r>
          </a:p>
          <a:p>
            <a:pPr lvl="2">
              <a:defRPr/>
            </a:pPr>
            <a:r>
              <a:rPr lang="en-US" sz="2100" dirty="0"/>
              <a:t>We will see the PAP protocol later on – </a:t>
            </a:r>
            <a:r>
              <a:rPr lang="en-US" sz="2100" dirty="0" err="1"/>
              <a:t>Passwd</a:t>
            </a:r>
            <a:r>
              <a:rPr lang="en-US" sz="2100" dirty="0"/>
              <a:t> </a:t>
            </a:r>
            <a:r>
              <a:rPr lang="en-US" sz="2100" dirty="0" err="1"/>
              <a:t>Auth</a:t>
            </a:r>
            <a:r>
              <a:rPr lang="en-US" sz="2100" dirty="0"/>
              <a:t> Protocol</a:t>
            </a:r>
          </a:p>
          <a:p>
            <a:pPr lvl="1">
              <a:defRPr/>
            </a:pPr>
            <a:endParaRPr lang="en-US" sz="1600" b="1" u="sng" dirty="0">
              <a:latin typeface="Tahoma" pitchFamily="34" charset="0"/>
            </a:endParaRPr>
          </a:p>
          <a:p>
            <a:pPr>
              <a:defRPr/>
            </a:pPr>
            <a:r>
              <a:rPr lang="en-US" dirty="0"/>
              <a:t>Different techniques </a:t>
            </a:r>
            <a:r>
              <a:rPr lang="en-US" dirty="0">
                <a:sym typeface="Wingdings" panose="05000000000000000000" pitchFamily="2" charset="2"/>
              </a:rPr>
              <a:t> different levels of information disclosure</a:t>
            </a:r>
          </a:p>
          <a:p>
            <a:pPr lvl="1">
              <a:defRPr/>
            </a:pPr>
            <a:r>
              <a:rPr lang="en-US" sz="2500" dirty="0"/>
              <a:t>PAP = full disclosure</a:t>
            </a:r>
          </a:p>
          <a:p>
            <a:pPr lvl="1">
              <a:defRPr/>
            </a:pPr>
            <a:r>
              <a:rPr lang="en-US" sz="2500" dirty="0"/>
              <a:t>CHAP = some information leaks</a:t>
            </a:r>
          </a:p>
          <a:p>
            <a:pPr lvl="1">
              <a:defRPr/>
            </a:pPr>
            <a:r>
              <a:rPr lang="en-US" sz="2500" dirty="0"/>
              <a:t>ZKP = no information leakage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88BD1-D469-4695-AE78-1A248A72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Password or secret </a:t>
            </a:r>
            <a:r>
              <a:rPr lang="it-IT" dirty="0" err="1"/>
              <a:t>key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F3131A-AAB1-4735-8002-6A6A550C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Authentication</a:t>
            </a:r>
          </a:p>
          <a:p>
            <a:pPr lvl="1">
              <a:defRPr/>
            </a:pPr>
            <a:r>
              <a:rPr lang="it-IT" dirty="0"/>
              <a:t>Prove I know a password or a secret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Passwd</a:t>
            </a:r>
            <a:r>
              <a:rPr lang="it-IT" dirty="0"/>
              <a:t> or secret? </a:t>
            </a:r>
            <a:r>
              <a:rPr lang="it-IT" dirty="0" err="1"/>
              <a:t>conceptually</a:t>
            </a:r>
            <a:r>
              <a:rPr lang="it-IT" dirty="0"/>
              <a:t> the </a:t>
            </a:r>
            <a:r>
              <a:rPr lang="it-IT" dirty="0" err="1"/>
              <a:t>same</a:t>
            </a:r>
            <a:endParaRPr lang="it-IT" dirty="0"/>
          </a:p>
          <a:p>
            <a:pPr lvl="1">
              <a:defRPr/>
            </a:pPr>
            <a:r>
              <a:rPr lang="it-IT" dirty="0"/>
              <a:t>A password </a:t>
            </a:r>
            <a:r>
              <a:rPr lang="it-IT" dirty="0" err="1"/>
              <a:t>is</a:t>
            </a:r>
            <a:r>
              <a:rPr lang="it-IT" dirty="0"/>
              <a:t> (</a:t>
            </a:r>
            <a:r>
              <a:rPr lang="it-IT" dirty="0" err="1"/>
              <a:t>should</a:t>
            </a:r>
            <a:r>
              <a:rPr lang="it-IT" dirty="0"/>
              <a:t> be) a secret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Practically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HUGE </a:t>
            </a:r>
            <a:r>
              <a:rPr lang="it-IT" dirty="0" err="1"/>
              <a:t>difference</a:t>
            </a:r>
            <a:endParaRPr lang="it-IT" dirty="0"/>
          </a:p>
          <a:p>
            <a:pPr lvl="1">
              <a:defRPr/>
            </a:pPr>
            <a:r>
              <a:rPr lang="it-IT" dirty="0"/>
              <a:t>Secret </a:t>
            </a:r>
            <a:r>
              <a:rPr lang="it-IT" dirty="0" err="1"/>
              <a:t>ley</a:t>
            </a:r>
            <a:r>
              <a:rPr lang="it-IT" dirty="0"/>
              <a:t>: a random </a:t>
            </a:r>
            <a:r>
              <a:rPr lang="it-IT" dirty="0" err="1"/>
              <a:t>string</a:t>
            </a:r>
            <a:r>
              <a:rPr lang="it-IT" dirty="0"/>
              <a:t> of N bit</a:t>
            </a:r>
          </a:p>
          <a:p>
            <a:pPr lvl="2">
              <a:defRPr/>
            </a:pPr>
            <a:r>
              <a:rPr lang="it-IT" dirty="0" err="1"/>
              <a:t>Probability</a:t>
            </a:r>
            <a:r>
              <a:rPr lang="it-IT" dirty="0"/>
              <a:t> to </a:t>
            </a:r>
            <a:r>
              <a:rPr lang="it-IT" dirty="0" err="1"/>
              <a:t>guess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= 1 out of 2</a:t>
            </a:r>
            <a:r>
              <a:rPr lang="it-IT" baseline="30000" dirty="0"/>
              <a:t>N</a:t>
            </a:r>
          </a:p>
          <a:p>
            <a:pPr lvl="1">
              <a:defRPr/>
            </a:pPr>
            <a:r>
              <a:rPr lang="it-IT" dirty="0"/>
              <a:t>Password: a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low-entropy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dirty="0" err="1"/>
              <a:t>string</a:t>
            </a:r>
            <a:r>
              <a:rPr lang="it-IT" dirty="0"/>
              <a:t>!!</a:t>
            </a:r>
          </a:p>
          <a:p>
            <a:pPr lvl="2">
              <a:defRPr/>
            </a:pPr>
            <a:r>
              <a:rPr lang="it-IT" dirty="0" err="1"/>
              <a:t>Probability</a:t>
            </a:r>
            <a:r>
              <a:rPr lang="it-IT" dirty="0"/>
              <a:t> to </a:t>
            </a:r>
            <a:r>
              <a:rPr lang="it-IT" dirty="0" err="1"/>
              <a:t>guess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/>
              <a:t>MUUUUCH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n  = 1 out of 2</a:t>
            </a:r>
            <a:r>
              <a:rPr lang="it-IT" baseline="30000" dirty="0"/>
              <a:t>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25425"/>
            <a:ext cx="9144000" cy="649288"/>
          </a:xfrm>
        </p:spPr>
        <p:txBody>
          <a:bodyPr/>
          <a:lstStyle/>
          <a:p>
            <a:r>
              <a:rPr lang="it-IT" sz="3200" dirty="0"/>
              <a:t>Password </a:t>
            </a:r>
            <a:r>
              <a:rPr lang="it-IT" sz="3200" dirty="0" err="1"/>
              <a:t>Authentication</a:t>
            </a:r>
            <a:r>
              <a:rPr lang="it-IT" sz="3200" dirty="0"/>
              <a:t> </a:t>
            </a:r>
            <a:r>
              <a:rPr lang="it-IT" sz="3200" dirty="0" err="1"/>
              <a:t>Protocol</a:t>
            </a:r>
            <a:r>
              <a:rPr lang="it-IT" sz="3200" dirty="0"/>
              <a:t> (PAP)</a:t>
            </a:r>
            <a:br>
              <a:rPr lang="it-IT" sz="3200" dirty="0"/>
            </a:br>
            <a:r>
              <a:rPr lang="it-IT" sz="3200" dirty="0" err="1"/>
              <a:t>Simplest</a:t>
            </a:r>
            <a:r>
              <a:rPr lang="it-IT" sz="3200" dirty="0"/>
              <a:t> </a:t>
            </a:r>
            <a:r>
              <a:rPr lang="it-IT" sz="3200" dirty="0" err="1"/>
              <a:t>possible</a:t>
            </a:r>
            <a:r>
              <a:rPr lang="it-IT" sz="3200" dirty="0"/>
              <a:t> </a:t>
            </a:r>
            <a:r>
              <a:rPr lang="it-IT" sz="3200" dirty="0" err="1"/>
              <a:t>auth</a:t>
            </a:r>
            <a:r>
              <a:rPr lang="it-IT" sz="3200" dirty="0"/>
              <a:t> </a:t>
            </a:r>
            <a:r>
              <a:rPr lang="it-IT" sz="3200" dirty="0" err="1"/>
              <a:t>approach</a:t>
            </a:r>
            <a:r>
              <a:rPr lang="it-IT" sz="3200" dirty="0"/>
              <a:t> </a:t>
            </a:r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739656"/>
              </p:ext>
            </p:extLst>
          </p:nvPr>
        </p:nvGraphicFramePr>
        <p:xfrm>
          <a:off x="1445543" y="3111224"/>
          <a:ext cx="10382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390650" imgH="1362075" progId="MS_ClipArt_Gallery.2">
                  <p:embed/>
                </p:oleObj>
              </mc:Choice>
              <mc:Fallback>
                <p:oleObj name="ClipArt" r:id="rId2" imgW="1390650" imgH="1362075" progId="MS_ClipArt_Gallery.2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543" y="3111224"/>
                        <a:ext cx="103822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642757"/>
              </p:ext>
            </p:extLst>
          </p:nvPr>
        </p:nvGraphicFramePr>
        <p:xfrm>
          <a:off x="6176963" y="2655624"/>
          <a:ext cx="79533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562100" imgH="5059363" progId="MS_ClipArt_Gallery.2">
                  <p:embed/>
                </p:oleObj>
              </mc:Choice>
              <mc:Fallback>
                <p:oleObj name="ClipArt" r:id="rId4" imgW="1562100" imgH="5059363" progId="MS_ClipArt_Gallery.2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2655624"/>
                        <a:ext cx="795337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908175" y="2241820"/>
            <a:ext cx="4718050" cy="812800"/>
          </a:xfrm>
          <a:prstGeom prst="curvedDownArrow">
            <a:avLst>
              <a:gd name="adj1" fmla="val 116094"/>
              <a:gd name="adj2" fmla="val 232188"/>
              <a:gd name="adj3" fmla="val 333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27313" y="3073137"/>
            <a:ext cx="328771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{GB, </a:t>
            </a:r>
            <a:r>
              <a:rPr kumimoji="0" lang="it-IT" altLang="it-IT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pippo</a:t>
            </a:r>
            <a:r>
              <a:rPr kumimoji="0" lang="it-IT" altLang="it-IT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}</a:t>
            </a:r>
            <a:endParaRPr kumimoji="0" lang="it-IT" altLang="it-IT" sz="2300" b="0" i="0" u="none" strike="noStrike" kern="1200" cap="none" spc="0" normalizeH="0" baseline="0" noProof="0" dirty="0">
              <a:ln>
                <a:noFill/>
              </a:ln>
              <a:solidFill>
                <a:srgbClr val="0B001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flipH="1">
            <a:off x="1173163" y="4367374"/>
            <a:ext cx="5230812" cy="1185862"/>
          </a:xfrm>
          <a:prstGeom prst="curvedUpArrow">
            <a:avLst>
              <a:gd name="adj1" fmla="val 88220"/>
              <a:gd name="adj2" fmla="val 176439"/>
              <a:gd name="adj3" fmla="val 33333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19363" y="4314760"/>
            <a:ext cx="32448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OK, </a:t>
            </a:r>
            <a:r>
              <a:rPr kumimoji="0" lang="it-IT" altLang="it-IT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you’re</a:t>
            </a:r>
            <a:r>
              <a:rPr kumimoji="0" lang="it-IT" altLang="it-IT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in!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19138" y="2384162"/>
            <a:ext cx="147796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User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775202" y="2355140"/>
            <a:ext cx="19732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Authenticator</a:t>
            </a: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164388" y="3183232"/>
            <a:ext cx="1368425" cy="753504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User Database</a:t>
            </a:r>
          </a:p>
          <a:p>
            <a:pPr marL="0" marR="0" lvl="0" indent="0" algn="ctr" defTabSz="914400" rtl="0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UID      PW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164388" y="3939912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48600" y="3938324"/>
            <a:ext cx="684213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64388" y="4335199"/>
            <a:ext cx="6842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GB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848600" y="4333612"/>
            <a:ext cx="684213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pippo</a:t>
            </a: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164388" y="4732074"/>
            <a:ext cx="6842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848600" y="4730487"/>
            <a:ext cx="684213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35496" y="2931204"/>
            <a:ext cx="1799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User_ID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: 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Passwd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: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pippo</a:t>
            </a: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503548" y="1602945"/>
            <a:ext cx="8076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Prove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you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know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your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password by…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showing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it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clear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!</a:t>
            </a:r>
          </a:p>
        </p:txBody>
      </p:sp>
      <p:pic>
        <p:nvPicPr>
          <p:cNvPr id="22" name="Picture 111" descr="Check-Mark-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09013" y="4351419"/>
            <a:ext cx="382799" cy="35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5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>
            <a:extLst>
              <a:ext uri="{FF2B5EF4-FFF2-40B4-BE49-F238E27FC236}">
                <a16:creationId xmlns:a16="http://schemas.microsoft.com/office/drawing/2014/main" id="{EC79C9BB-2C32-4CBA-BF42-3FA992835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PAP </a:t>
            </a:r>
            <a:r>
              <a:rPr lang="it-IT" dirty="0" err="1"/>
              <a:t>obvious</a:t>
            </a:r>
            <a:r>
              <a:rPr lang="it-IT" dirty="0"/>
              <a:t> </a:t>
            </a:r>
            <a:r>
              <a:rPr lang="it-IT" dirty="0" err="1"/>
              <a:t>limitations</a:t>
            </a:r>
            <a:endParaRPr lang="it-IT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DA71CE6-5EFB-4227-AF80-3418AE8A2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it-IT" sz="2800" dirty="0"/>
              <a:t>Passwords sent “in clear”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2800" dirty="0"/>
              <a:t>If the channel permits eavesdropping (e.g. wireless networks), then game over</a:t>
            </a:r>
          </a:p>
          <a:p>
            <a:pPr lvl="1" eaLnBrk="1" hangingPunct="1">
              <a:lnSpc>
                <a:spcPct val="80000"/>
              </a:lnSpc>
            </a:pPr>
            <a:endParaRPr lang="en-GB" altLang="it-IT" sz="2800" dirty="0"/>
          </a:p>
          <a:p>
            <a:pPr eaLnBrk="1" hangingPunct="1">
              <a:lnSpc>
                <a:spcPct val="80000"/>
              </a:lnSpc>
            </a:pPr>
            <a:r>
              <a:rPr lang="en-GB" altLang="it-IT" sz="2800" dirty="0"/>
              <a:t>No protection from replay attacks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2800" dirty="0"/>
              <a:t>You don’t even need a “true” replay attack, </a:t>
            </a:r>
            <a:br>
              <a:rPr lang="en-GB" altLang="it-IT" sz="2800" dirty="0"/>
            </a:br>
            <a:r>
              <a:rPr lang="en-GB" altLang="it-IT" sz="2800" dirty="0"/>
              <a:t>since attacker already learns the password! </a:t>
            </a:r>
          </a:p>
          <a:p>
            <a:pPr lvl="1" eaLnBrk="1" hangingPunct="1">
              <a:lnSpc>
                <a:spcPct val="80000"/>
              </a:lnSpc>
            </a:pPr>
            <a:endParaRPr lang="en-GB" altLang="it-IT" sz="2800" dirty="0"/>
          </a:p>
          <a:p>
            <a:pPr eaLnBrk="1" hangingPunct="1">
              <a:lnSpc>
                <a:spcPct val="80000"/>
              </a:lnSpc>
            </a:pPr>
            <a:r>
              <a:rPr lang="en-GB" altLang="it-IT" sz="2800" dirty="0"/>
              <a:t>No protection from repeated trial and error attacks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2800" dirty="0"/>
              <a:t>Peer is in control of the frequency and timing of the attempts.</a:t>
            </a:r>
            <a:endParaRPr lang="it-IT" alt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Oval 3">
            <a:extLst>
              <a:ext uri="{FF2B5EF4-FFF2-40B4-BE49-F238E27FC236}">
                <a16:creationId xmlns:a16="http://schemas.microsoft.com/office/drawing/2014/main" id="{358250AF-138D-49DA-994D-3A4451B1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2768600"/>
            <a:ext cx="287338" cy="323850"/>
          </a:xfrm>
          <a:prstGeom prst="ellipse">
            <a:avLst/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163268" name="Rectangle 4">
            <a:extLst>
              <a:ext uri="{FF2B5EF4-FFF2-40B4-BE49-F238E27FC236}">
                <a16:creationId xmlns:a16="http://schemas.microsoft.com/office/drawing/2014/main" id="{52082D2E-83F3-470D-9E28-ADBA058CB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PAP </a:t>
            </a:r>
            <a:r>
              <a:rPr lang="it-IT" sz="3200" dirty="0" err="1"/>
              <a:t>message</a:t>
            </a:r>
            <a:r>
              <a:rPr lang="it-IT" sz="3200" dirty="0"/>
              <a:t> </a:t>
            </a:r>
            <a:r>
              <a:rPr lang="it-IT" sz="3200" dirty="0" err="1"/>
              <a:t>example</a:t>
            </a:r>
            <a:r>
              <a:rPr lang="it-IT" sz="3200" dirty="0"/>
              <a:t> </a:t>
            </a:r>
            <a:br>
              <a:rPr lang="it-IT" sz="3200" dirty="0"/>
            </a:br>
            <a:r>
              <a:rPr lang="it-IT" sz="2000" dirty="0"/>
              <a:t>(</a:t>
            </a:r>
            <a:r>
              <a:rPr lang="it-IT" sz="2000" dirty="0" err="1"/>
              <a:t>real</a:t>
            </a:r>
            <a:r>
              <a:rPr lang="it-IT" sz="2000" dirty="0"/>
              <a:t> </a:t>
            </a:r>
            <a:r>
              <a:rPr lang="it-IT" sz="2000" dirty="0" err="1"/>
              <a:t>capture</a:t>
            </a:r>
            <a:r>
              <a:rPr lang="it-IT" sz="2000" dirty="0"/>
              <a:t> of a PPP trace)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0B2EB7A4-1473-455A-A43A-20C297628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2755900"/>
            <a:ext cx="8186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… c0 23 01 09 00 20 12 65 75 32 35 36 33 36 37 38 40 74 65 6c 65 32 2e 69 74 08 39 64 77 63 2d 75 6a 6e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CBB5E1E-E745-489E-A5E1-120FB8BDBE2F}"/>
              </a:ext>
            </a:extLst>
          </p:cNvPr>
          <p:cNvGrpSpPr/>
          <p:nvPr/>
        </p:nvGrpSpPr>
        <p:grpSpPr>
          <a:xfrm>
            <a:off x="50451" y="3021013"/>
            <a:ext cx="1136999" cy="696019"/>
            <a:chOff x="50451" y="3021013"/>
            <a:chExt cx="1136999" cy="696019"/>
          </a:xfrm>
        </p:grpSpPr>
        <p:sp>
          <p:nvSpPr>
            <p:cNvPr id="23558" name="Line 6">
              <a:extLst>
                <a:ext uri="{FF2B5EF4-FFF2-40B4-BE49-F238E27FC236}">
                  <a16:creationId xmlns:a16="http://schemas.microsoft.com/office/drawing/2014/main" id="{D526A3D2-4453-4052-85A6-B56E0BFF0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163" y="3021013"/>
              <a:ext cx="395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59" name="Line 7">
              <a:extLst>
                <a:ext uri="{FF2B5EF4-FFF2-40B4-BE49-F238E27FC236}">
                  <a16:creationId xmlns:a16="http://schemas.microsoft.com/office/drawing/2014/main" id="{91C2942B-1EA3-42FC-987C-7FB237A50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650" y="3021013"/>
              <a:ext cx="252413" cy="358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60" name="Text Box 8">
              <a:extLst>
                <a:ext uri="{FF2B5EF4-FFF2-40B4-BE49-F238E27FC236}">
                  <a16:creationId xmlns:a16="http://schemas.microsoft.com/office/drawing/2014/main" id="{E90B74E6-B24A-40F8-BD50-7865803A3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51" y="3347700"/>
              <a:ext cx="9931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PPP-PAP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0D2658E4-68A9-42DD-A91F-E5D613E9B070}"/>
              </a:ext>
            </a:extLst>
          </p:cNvPr>
          <p:cNvGrpSpPr/>
          <p:nvPr/>
        </p:nvGrpSpPr>
        <p:grpSpPr>
          <a:xfrm>
            <a:off x="503238" y="3055938"/>
            <a:ext cx="904875" cy="1282700"/>
            <a:chOff x="503238" y="3055938"/>
            <a:chExt cx="904875" cy="1282700"/>
          </a:xfrm>
        </p:grpSpPr>
        <p:sp>
          <p:nvSpPr>
            <p:cNvPr id="23561" name="Line 9">
              <a:extLst>
                <a:ext uri="{FF2B5EF4-FFF2-40B4-BE49-F238E27FC236}">
                  <a16:creationId xmlns:a16="http://schemas.microsoft.com/office/drawing/2014/main" id="{C30D2430-1D4E-4429-91CD-04F28C74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888" y="3055938"/>
              <a:ext cx="14446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62" name="Line 10">
              <a:extLst>
                <a:ext uri="{FF2B5EF4-FFF2-40B4-BE49-F238E27FC236}">
                  <a16:creationId xmlns:a16="http://schemas.microsoft.com/office/drawing/2014/main" id="{613B3EEF-640F-4477-84AF-FD7B5BC6A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055938"/>
              <a:ext cx="433387" cy="6842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65" name="Text Box 13">
              <a:extLst>
                <a:ext uri="{FF2B5EF4-FFF2-40B4-BE49-F238E27FC236}">
                  <a16:creationId xmlns:a16="http://schemas.microsoft.com/office/drawing/2014/main" id="{FFF2FCB7-2FCF-4F27-87BC-1BE48FE53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38" y="3697288"/>
              <a:ext cx="90487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Code 01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 err="1">
                  <a:latin typeface="Arial Narrow" panose="020B0606020202030204" pitchFamily="34" charset="0"/>
                </a:rPr>
                <a:t>Auth-req</a:t>
              </a:r>
              <a:endParaRPr lang="it-IT" altLang="it-IT" sz="1800" b="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46112DD5-D872-4850-86C1-BA1896E6C6C8}"/>
              </a:ext>
            </a:extLst>
          </p:cNvPr>
          <p:cNvGrpSpPr/>
          <p:nvPr/>
        </p:nvGrpSpPr>
        <p:grpSpPr>
          <a:xfrm>
            <a:off x="1471613" y="3055938"/>
            <a:ext cx="690562" cy="1016000"/>
            <a:chOff x="1471613" y="3055938"/>
            <a:chExt cx="690562" cy="1016000"/>
          </a:xfrm>
        </p:grpSpPr>
        <p:sp>
          <p:nvSpPr>
            <p:cNvPr id="23563" name="Line 11">
              <a:extLst>
                <a:ext uri="{FF2B5EF4-FFF2-40B4-BE49-F238E27FC236}">
                  <a16:creationId xmlns:a16="http://schemas.microsoft.com/office/drawing/2014/main" id="{C5CB6F82-EC03-47AA-8DE5-64996160F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300" y="3055938"/>
              <a:ext cx="1444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64" name="Line 12">
              <a:extLst>
                <a:ext uri="{FF2B5EF4-FFF2-40B4-BE49-F238E27FC236}">
                  <a16:creationId xmlns:a16="http://schemas.microsoft.com/office/drawing/2014/main" id="{627ACB8E-20FE-4144-8D7E-73CAF2B92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325" y="3055938"/>
              <a:ext cx="71438" cy="7207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66" name="Text Box 14">
              <a:extLst>
                <a:ext uri="{FF2B5EF4-FFF2-40B4-BE49-F238E27FC236}">
                  <a16:creationId xmlns:a16="http://schemas.microsoft.com/office/drawing/2014/main" id="{BE262AF6-D5D6-4ED4-88B6-6230BF564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613" y="3705225"/>
              <a:ext cx="690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ID=09</a:t>
              </a:r>
            </a:p>
          </p:txBody>
        </p:sp>
      </p:grpSp>
      <p:sp>
        <p:nvSpPr>
          <p:cNvPr id="23568" name="Line 16">
            <a:extLst>
              <a:ext uri="{FF2B5EF4-FFF2-40B4-BE49-F238E27FC236}">
                <a16:creationId xmlns:a16="http://schemas.microsoft.com/office/drawing/2014/main" id="{5FC248C4-A375-410C-91E8-4D3E1413F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2516188"/>
            <a:ext cx="730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569" name="Line 17">
            <a:extLst>
              <a:ext uri="{FF2B5EF4-FFF2-40B4-BE49-F238E27FC236}">
                <a16:creationId xmlns:a16="http://schemas.microsoft.com/office/drawing/2014/main" id="{D5E75B50-78FB-4C34-93C7-2BEA93B35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2552700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049AD5C2-070C-408C-B56B-28970A4F2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0" y="251618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067567A-7ADC-4672-AAC5-D2F6F9E58A3D}"/>
              </a:ext>
            </a:extLst>
          </p:cNvPr>
          <p:cNvGrpSpPr/>
          <p:nvPr/>
        </p:nvGrpSpPr>
        <p:grpSpPr>
          <a:xfrm>
            <a:off x="2124075" y="2768600"/>
            <a:ext cx="1804988" cy="1230313"/>
            <a:chOff x="2124075" y="2768600"/>
            <a:chExt cx="1804988" cy="1230313"/>
          </a:xfrm>
        </p:grpSpPr>
        <p:sp>
          <p:nvSpPr>
            <p:cNvPr id="23554" name="Oval 2">
              <a:extLst>
                <a:ext uri="{FF2B5EF4-FFF2-40B4-BE49-F238E27FC236}">
                  <a16:creationId xmlns:a16="http://schemas.microsoft.com/office/drawing/2014/main" id="{AFFFE90A-452C-48EA-8E24-B9B1E7B2F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768600"/>
              <a:ext cx="287338" cy="323850"/>
            </a:xfrm>
            <a:prstGeom prst="ellipse">
              <a:avLst/>
            </a:prstGeom>
            <a:solidFill>
              <a:srgbClr val="00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23572" name="Line 20">
              <a:extLst>
                <a:ext uri="{FF2B5EF4-FFF2-40B4-BE49-F238E27FC236}">
                  <a16:creationId xmlns:a16="http://schemas.microsoft.com/office/drawing/2014/main" id="{1F701D13-7919-4F8E-955E-CF3123694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463" y="3021013"/>
              <a:ext cx="73025" cy="611187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73" name="Text Box 21">
              <a:extLst>
                <a:ext uri="{FF2B5EF4-FFF2-40B4-BE49-F238E27FC236}">
                  <a16:creationId xmlns:a16="http://schemas.microsoft.com/office/drawing/2014/main" id="{C57950AD-1C5B-4C4B-B2A3-20767E61C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675" y="3632200"/>
              <a:ext cx="17033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User id = 18 bytes</a:t>
              </a:r>
            </a:p>
          </p:txBody>
        </p:sp>
      </p:grpSp>
      <p:sp>
        <p:nvSpPr>
          <p:cNvPr id="23574" name="Text Box 22">
            <a:extLst>
              <a:ext uri="{FF2B5EF4-FFF2-40B4-BE49-F238E27FC236}">
                <a16:creationId xmlns:a16="http://schemas.microsoft.com/office/drawing/2014/main" id="{08FB4E0F-0148-4E10-818F-EBD3F295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954338"/>
            <a:ext cx="4229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e   u   2  5  6   3  6   7  8  @  t  e   l   e   2   .   i   t </a:t>
            </a:r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3C1E491D-00DB-4BA6-8B3B-B57698D36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2984500"/>
            <a:ext cx="73025" cy="611188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BE42781D-525E-4685-87EA-D17D4F41E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063" y="35956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Password = 8 bytes</a:t>
            </a:r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4D690C7D-DCC2-48B1-8F50-0246C4764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941638"/>
            <a:ext cx="1878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9   d  w  c   -   u  j   n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E8C3943-CB9E-423B-B22F-721572F13FC3}"/>
              </a:ext>
            </a:extLst>
          </p:cNvPr>
          <p:cNvGrpSpPr/>
          <p:nvPr/>
        </p:nvGrpSpPr>
        <p:grpSpPr>
          <a:xfrm>
            <a:off x="1727200" y="3068638"/>
            <a:ext cx="2644775" cy="2052637"/>
            <a:chOff x="1727200" y="3068638"/>
            <a:chExt cx="2644775" cy="2052637"/>
          </a:xfrm>
        </p:grpSpPr>
        <p:sp>
          <p:nvSpPr>
            <p:cNvPr id="23567" name="Line 15">
              <a:extLst>
                <a:ext uri="{FF2B5EF4-FFF2-40B4-BE49-F238E27FC236}">
                  <a16:creationId xmlns:a16="http://schemas.microsoft.com/office/drawing/2014/main" id="{586B8C6A-30EE-4627-93F3-06941C093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7200" y="3068638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71" name="Text Box 19">
              <a:extLst>
                <a:ext uri="{FF2B5EF4-FFF2-40B4-BE49-F238E27FC236}">
                  <a16:creationId xmlns:a16="http://schemas.microsoft.com/office/drawing/2014/main" id="{2CED3173-CE3C-4013-B110-F21814F9A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438" y="4784725"/>
              <a:ext cx="18875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 b="0" dirty="0" err="1">
                  <a:latin typeface="Arial Narrow" panose="020B0606020202030204" pitchFamily="34" charset="0"/>
                </a:rPr>
                <a:t>Len</a:t>
              </a:r>
              <a:r>
                <a:rPr lang="it-IT" altLang="it-IT" sz="1600" b="0" dirty="0">
                  <a:latin typeface="Arial Narrow" panose="020B0606020202030204" pitchFamily="34" charset="0"/>
                </a:rPr>
                <a:t>=32 bytes (0x0020)</a:t>
              </a:r>
            </a:p>
          </p:txBody>
        </p:sp>
        <p:sp>
          <p:nvSpPr>
            <p:cNvPr id="23578" name="Line 26">
              <a:extLst>
                <a:ext uri="{FF2B5EF4-FFF2-40B4-BE49-F238E27FC236}">
                  <a16:creationId xmlns:a16="http://schemas.microsoft.com/office/drawing/2014/main" id="{3A773D9A-AE38-4AAA-BC05-42061536A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100" y="3068638"/>
              <a:ext cx="504825" cy="1908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3579" name="Text Box 27">
            <a:extLst>
              <a:ext uri="{FF2B5EF4-FFF2-40B4-BE49-F238E27FC236}">
                <a16:creationId xmlns:a16="http://schemas.microsoft.com/office/drawing/2014/main" id="{592530BD-EF90-4A24-942F-701F61102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5589588"/>
            <a:ext cx="4175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b="0" dirty="0">
                <a:latin typeface="Arial Narrow" panose="020B0606020202030204" pitchFamily="34" charset="0"/>
              </a:rPr>
              <a:t>ALL UID+PW IN CLEAR!!!!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68" grpId="0" animBg="1"/>
      <p:bldP spid="23569" grpId="0" animBg="1"/>
      <p:bldP spid="23570" grpId="0" animBg="1"/>
      <p:bldP spid="23574" grpId="0"/>
      <p:bldP spid="23575" grpId="0" animBg="1"/>
      <p:bldP spid="23576" grpId="0"/>
      <p:bldP spid="23577" grpId="0"/>
      <p:bldP spid="235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>
            <a:extLst>
              <a:ext uri="{FF2B5EF4-FFF2-40B4-BE49-F238E27FC236}">
                <a16:creationId xmlns:a16="http://schemas.microsoft.com/office/drawing/2014/main" id="{55BA4C00-A3C6-431B-B9CA-E3DC5BEDF7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CHAP </a:t>
            </a:r>
            <a:br>
              <a:rPr lang="it-IT" sz="3200"/>
            </a:br>
            <a:r>
              <a:rPr lang="it-IT" sz="3200"/>
              <a:t>Challenge Handshake</a:t>
            </a:r>
            <a:br>
              <a:rPr lang="it-IT" sz="3200"/>
            </a:br>
            <a:r>
              <a:rPr lang="it-IT" sz="3200"/>
              <a:t>Authentication Protocol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dirty="0"/>
              <a:t>Authentication: “proof of…”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592796"/>
            <a:ext cx="8640960" cy="432048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Authentication: prove you know a secret or a password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PAP: prove you know the secret 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by explicitly telling it to the authenticator</a:t>
            </a:r>
            <a:endParaRPr lang="en-US" dirty="0"/>
          </a:p>
          <a:p>
            <a:pPr lvl="1">
              <a:defRPr/>
            </a:pPr>
            <a:r>
              <a:rPr lang="en-US" dirty="0"/>
              <a:t>If attacker can hear this, game over</a:t>
            </a:r>
          </a:p>
          <a:p>
            <a:pPr lvl="1">
              <a:defRPr/>
            </a:pPr>
            <a:r>
              <a:rPr lang="en-US" dirty="0"/>
              <a:t>If attacker can replay this, game over</a:t>
            </a:r>
          </a:p>
          <a:p>
            <a:pPr lvl="5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Are there alternatives? Yes!</a:t>
            </a:r>
          </a:p>
        </p:txBody>
      </p:sp>
    </p:spTree>
    <p:extLst>
      <p:ext uri="{BB962C8B-B14F-4D97-AF65-F5344CB8AC3E}">
        <p14:creationId xmlns:p14="http://schemas.microsoft.com/office/powerpoint/2010/main" val="170721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dirty="0"/>
              <a:t>Proof of knowledge: </a:t>
            </a:r>
            <a:br>
              <a:rPr lang="en-US" dirty="0"/>
            </a:br>
            <a:r>
              <a:rPr lang="en-US" dirty="0"/>
              <a:t>result of computation!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3573016"/>
            <a:ext cx="9144000" cy="277230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Which F(.)? Two properties</a:t>
            </a:r>
          </a:p>
          <a:p>
            <a:pPr lvl="1">
              <a:defRPr/>
            </a:pPr>
            <a:r>
              <a:rPr lang="en-US" dirty="0"/>
              <a:t>Computation must NOT reveal the secret itself: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If res = F(P), P = F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rgbClr val="FF0000"/>
                </a:solidFill>
              </a:rPr>
              <a:t>(res) must NOT be computable… </a:t>
            </a:r>
          </a:p>
          <a:p>
            <a:pPr lvl="3">
              <a:defRPr/>
            </a:pPr>
            <a:r>
              <a:rPr lang="en-US" b="1" dirty="0">
                <a:solidFill>
                  <a:srgbClr val="008000"/>
                </a:solidFill>
              </a:rPr>
              <a:t>We will very soon meet functions with such property </a:t>
            </a:r>
            <a:r>
              <a:rPr lang="en-US" b="1" dirty="0">
                <a:solidFill>
                  <a:srgbClr val="008000"/>
                </a:solidFill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defRPr/>
            </a:pPr>
            <a:r>
              <a:rPr lang="en-US" dirty="0"/>
              <a:t>F(P) must not be replayed by attacker!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 cannot be a function only of P, but must include a </a:t>
            </a:r>
            <a:r>
              <a:rPr lang="en-US" b="1" dirty="0"/>
              <a:t>nonce</a:t>
            </a:r>
          </a:p>
        </p:txBody>
      </p:sp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1291741" y="1862274"/>
          <a:ext cx="11652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390650" imgH="1362075" progId="MS_ClipArt_Gallery.2">
                  <p:embed/>
                </p:oleObj>
              </mc:Choice>
              <mc:Fallback>
                <p:oleObj name="ClipArt" r:id="rId3" imgW="1390650" imgH="1362075" progId="MS_ClipArt_Gallery.2">
                  <p:embed/>
                  <p:pic>
                    <p:nvPicPr>
                      <p:cNvPr id="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741" y="1862274"/>
                        <a:ext cx="11652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20966" y="1447937"/>
          <a:ext cx="89535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5" imgW="1562100" imgH="5059363" progId="MS_ClipArt_Gallery.2">
                  <p:embed/>
                </p:oleObj>
              </mc:Choice>
              <mc:Fallback>
                <p:oleObj name="ClipArt" r:id="rId5" imgW="1562100" imgH="5059363" progId="MS_ClipArt_Gallery.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966" y="1447937"/>
                        <a:ext cx="895350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2908101" y="1268760"/>
            <a:ext cx="3612865" cy="1908212"/>
          </a:xfrm>
          <a:prstGeom prst="rightArrow">
            <a:avLst>
              <a:gd name="adj1" fmla="val 68463"/>
              <a:gd name="adj2" fmla="val 50748"/>
            </a:avLst>
          </a:prstGeom>
          <a:solidFill>
            <a:srgbClr val="FFCC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anose="020B0606020202030204" pitchFamily="34" charset="0"/>
              </a:rPr>
              <a:t>I’m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not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telling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you</a:t>
            </a:r>
            <a:r>
              <a:rPr lang="it-IT" altLang="it-IT" sz="1800" dirty="0">
                <a:latin typeface="Arial Narrow" panose="020B0606020202030204" pitchFamily="34" charset="0"/>
              </a:rPr>
              <a:t> 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anose="020B0606020202030204" pitchFamily="34" charset="0"/>
              </a:rPr>
              <a:t>But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I’m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telling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you</a:t>
            </a:r>
            <a:r>
              <a:rPr lang="it-IT" altLang="it-IT" sz="1800" dirty="0">
                <a:latin typeface="Arial Narrow" panose="020B0606020202030204" pitchFamily="34" charset="0"/>
              </a:rPr>
              <a:t> F(P)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I’m</a:t>
            </a:r>
            <a: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1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able</a:t>
            </a:r>
            <a: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 to compute </a:t>
            </a:r>
            <a:r>
              <a:rPr lang="it-IT" altLang="it-IT" sz="1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this</a:t>
            </a:r>
            <a: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b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1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only</a:t>
            </a:r>
            <a: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1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because</a:t>
            </a:r>
            <a: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 I </a:t>
            </a:r>
            <a:r>
              <a:rPr lang="it-IT" altLang="it-IT" sz="1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know</a:t>
            </a:r>
            <a: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144131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8620"/>
            <a:ext cx="9143999" cy="752475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Challenge-</a:t>
            </a:r>
            <a:r>
              <a:rPr lang="it-IT" sz="2800" dirty="0" err="1"/>
              <a:t>Handshake</a:t>
            </a:r>
            <a:r>
              <a:rPr lang="it-IT" sz="2800" dirty="0"/>
              <a:t> </a:t>
            </a:r>
            <a:r>
              <a:rPr lang="it-IT" sz="2800" dirty="0" err="1"/>
              <a:t>Auth</a:t>
            </a:r>
            <a:r>
              <a:rPr lang="it-IT" sz="2800" dirty="0"/>
              <a:t> </a:t>
            </a:r>
            <a:r>
              <a:rPr lang="it-IT" sz="2800" dirty="0" err="1"/>
              <a:t>Protocol</a:t>
            </a:r>
            <a:r>
              <a:rPr lang="it-IT" sz="2800" dirty="0"/>
              <a:t> (CHAP)</a:t>
            </a:r>
          </a:p>
        </p:txBody>
      </p:sp>
      <p:graphicFrame>
        <p:nvGraphicFramePr>
          <p:cNvPr id="27651" name="Object 3"/>
          <p:cNvGraphicFramePr>
            <a:graphicFrameLocks/>
          </p:cNvGraphicFramePr>
          <p:nvPr/>
        </p:nvGraphicFramePr>
        <p:xfrm>
          <a:off x="687388" y="2546350"/>
          <a:ext cx="11652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390650" imgH="1362075" progId="MS_ClipArt_Gallery.2">
                  <p:embed/>
                </p:oleObj>
              </mc:Choice>
              <mc:Fallback>
                <p:oleObj name="ClipArt" r:id="rId3" imgW="1390650" imgH="1362075" progId="MS_ClipArt_Gallery.2">
                  <p:embed/>
                  <p:pic>
                    <p:nvPicPr>
                      <p:cNvPr id="2765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546350"/>
                        <a:ext cx="11652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5916613" y="2132013"/>
          <a:ext cx="89535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5" imgW="1562100" imgH="5059363" progId="MS_ClipArt_Gallery.2">
                  <p:embed/>
                </p:oleObj>
              </mc:Choice>
              <mc:Fallback>
                <p:oleObj name="ClipArt" r:id="rId5" imgW="1562100" imgH="5059363" progId="MS_ClipArt_Gallery.2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2132013"/>
                        <a:ext cx="895350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1196975" y="1304925"/>
            <a:ext cx="5102225" cy="1123950"/>
          </a:xfrm>
          <a:prstGeom prst="curvedDownArrow">
            <a:avLst>
              <a:gd name="adj1" fmla="val 90791"/>
              <a:gd name="adj2" fmla="val 181582"/>
              <a:gd name="adj3" fmla="val 333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079500" y="836613"/>
            <a:ext cx="59753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solidFill>
                  <a:srgbClr val="0B0014"/>
                </a:solidFill>
                <a:latin typeface="Tahoma" panose="020B0604030504040204" pitchFamily="34" charset="0"/>
              </a:rPr>
              <a:t>2) </a:t>
            </a:r>
            <a:r>
              <a:rPr lang="it-IT" altLang="it-IT" sz="2300" b="0" dirty="0">
                <a:latin typeface="Tahoma" panose="020B0604030504040204" pitchFamily="34" charset="0"/>
              </a:rPr>
              <a:t>UID, R = H(Challenge, </a:t>
            </a:r>
            <a:r>
              <a:rPr lang="it-IT" altLang="it-IT" sz="2300" b="0" dirty="0" err="1">
                <a:latin typeface="Tahoma" panose="020B0604030504040204" pitchFamily="34" charset="0"/>
              </a:rPr>
              <a:t>Pw</a:t>
            </a:r>
            <a:r>
              <a:rPr lang="it-IT" altLang="it-IT" sz="2300" b="0" dirty="0">
                <a:latin typeface="Tahoma" panose="020B0604030504040204" pitchFamily="34" charset="0"/>
              </a:rPr>
              <a:t>, </a:t>
            </a:r>
            <a:r>
              <a:rPr lang="it-IT" altLang="it-IT" sz="2300" b="0" dirty="0" err="1">
                <a:latin typeface="Tahoma" panose="020B0604030504040204" pitchFamily="34" charset="0"/>
              </a:rPr>
              <a:t>etc</a:t>
            </a:r>
            <a:r>
              <a:rPr lang="it-IT" altLang="it-IT" sz="2300" b="0" dirty="0">
                <a:latin typeface="Tahoma" panose="020B0604030504040204" pitchFamily="34" charset="0"/>
              </a:rPr>
              <a:t>)</a:t>
            </a:r>
            <a:endParaRPr lang="it-IT" altLang="it-IT" sz="2300" b="0" dirty="0">
              <a:solidFill>
                <a:srgbClr val="0B0014"/>
              </a:solidFill>
              <a:latin typeface="Tahoma" panose="020B0604030504040204" pitchFamily="34" charset="0"/>
            </a:endParaRP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 flipH="1">
            <a:off x="1006474" y="3465513"/>
            <a:ext cx="5038725" cy="971599"/>
          </a:xfrm>
          <a:prstGeom prst="curvedUpArrow">
            <a:avLst>
              <a:gd name="adj1" fmla="val 85208"/>
              <a:gd name="adj2" fmla="val 170416"/>
              <a:gd name="adj3" fmla="val 33333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051050" y="4473116"/>
            <a:ext cx="3125788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latin typeface="Tahoma" panose="020B0604030504040204" pitchFamily="34" charset="0"/>
              </a:rPr>
              <a:t>3) Success, </a:t>
            </a:r>
            <a:r>
              <a:rPr lang="it-IT" altLang="it-IT" sz="2300" b="0" dirty="0" err="1">
                <a:latin typeface="Tahoma" panose="020B0604030504040204" pitchFamily="34" charset="0"/>
              </a:rPr>
              <a:t>Failure</a:t>
            </a:r>
            <a:endParaRPr lang="it-IT" altLang="it-IT" sz="2300" b="0" dirty="0">
              <a:latin typeface="Tahoma" panose="020B0604030504040204" pitchFamily="34" charset="0"/>
            </a:endParaRP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1963738" y="2841625"/>
            <a:ext cx="3508375" cy="473075"/>
          </a:xfrm>
          <a:prstGeom prst="leftArrow">
            <a:avLst>
              <a:gd name="adj1" fmla="val 50000"/>
              <a:gd name="adj2" fmla="val 18540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921000" y="2544763"/>
            <a:ext cx="229552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>
                <a:latin typeface="Tahoma" panose="020B0604030504040204" pitchFamily="34" charset="0"/>
              </a:rPr>
              <a:t>1) Challenge</a:t>
            </a:r>
            <a:endParaRPr lang="it-IT" altLang="it-IT" sz="2300" b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-1588" y="1924050"/>
            <a:ext cx="1276351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2300" b="0">
                <a:solidFill>
                  <a:srgbClr val="FF0066"/>
                </a:solidFill>
                <a:latin typeface="Tahoma" panose="020B0604030504040204" pitchFamily="34" charset="0"/>
              </a:rPr>
              <a:t>Remote</a:t>
            </a:r>
            <a:br>
              <a:rPr lang="it-IT" altLang="it-IT" sz="2300" b="0">
                <a:solidFill>
                  <a:srgbClr val="FF0066"/>
                </a:solidFill>
                <a:latin typeface="Tahoma" panose="020B0604030504040204" pitchFamily="34" charset="0"/>
              </a:rPr>
            </a:br>
            <a:r>
              <a:rPr lang="it-IT" altLang="it-IT" sz="2300" b="0">
                <a:solidFill>
                  <a:srgbClr val="FF0066"/>
                </a:solidFill>
                <a:latin typeface="Tahoma" panose="020B0604030504040204" pitchFamily="34" charset="0"/>
              </a:rPr>
              <a:t>User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662613" y="1658938"/>
            <a:ext cx="2112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>
                <a:solidFill>
                  <a:srgbClr val="FF0066"/>
                </a:solidFill>
                <a:latin typeface="Tahoma" panose="020B0604030504040204" pitchFamily="34" charset="0"/>
              </a:rPr>
              <a:t>Authenticator</a:t>
            </a:r>
            <a:endParaRPr lang="it-IT" altLang="it-IT" sz="2400" b="0">
              <a:solidFill>
                <a:srgbClr val="FF0066"/>
              </a:solidFill>
              <a:latin typeface="Tahoma" panose="020B060403050404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24750" y="2239963"/>
            <a:ext cx="1368425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User Database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524750" y="2636838"/>
            <a:ext cx="684213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8208963" y="2635250"/>
            <a:ext cx="6842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524750" y="3032125"/>
            <a:ext cx="684213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UID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8208963" y="3030538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pass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524750" y="3429000"/>
            <a:ext cx="684213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8208963" y="3427413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300788" y="2403475"/>
            <a:ext cx="2335212" cy="412750"/>
          </a:xfrm>
          <a:prstGeom prst="curvedDownArrow">
            <a:avLst>
              <a:gd name="adj1" fmla="val 90759"/>
              <a:gd name="adj2" fmla="val 181544"/>
              <a:gd name="adj3" fmla="val 333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" name="CasellaDiTesto 1"/>
          <p:cNvSpPr txBox="1">
            <a:spLocks noChangeArrowheads="1"/>
          </p:cNvSpPr>
          <p:nvPr/>
        </p:nvSpPr>
        <p:spPr bwMode="auto">
          <a:xfrm>
            <a:off x="6699250" y="4530725"/>
            <a:ext cx="2333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>
                <a:latin typeface="Arial Narrow" panose="020B0606020202030204" pitchFamily="34" charset="0"/>
              </a:rPr>
              <a:t>X=H(Challenge, pass, etc)</a:t>
            </a: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 rot="-5400000">
            <a:off x="7904163" y="3816350"/>
            <a:ext cx="955675" cy="473075"/>
          </a:xfrm>
          <a:prstGeom prst="leftArrow">
            <a:avLst>
              <a:gd name="adj1" fmla="val 50000"/>
              <a:gd name="adj2" fmla="val 6740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" name="CasellaDiTesto 24"/>
          <p:cNvSpPr txBox="1">
            <a:spLocks noChangeArrowheads="1"/>
          </p:cNvSpPr>
          <p:nvPr/>
        </p:nvSpPr>
        <p:spPr bwMode="auto">
          <a:xfrm>
            <a:off x="6234113" y="3565525"/>
            <a:ext cx="2333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R=X??</a:t>
            </a: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 rot="2359930">
            <a:off x="6773863" y="3959225"/>
            <a:ext cx="974725" cy="473075"/>
          </a:xfrm>
          <a:prstGeom prst="leftArrow">
            <a:avLst>
              <a:gd name="adj1" fmla="val 50000"/>
              <a:gd name="adj2" fmla="val 67306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-1588" y="5085184"/>
            <a:ext cx="9145587" cy="13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GB" altLang="it-IT" sz="2800" kern="0" dirty="0"/>
              <a:t>Secret </a:t>
            </a:r>
            <a:r>
              <a:rPr lang="en-GB" altLang="it-IT" sz="2800" kern="0" dirty="0" err="1"/>
              <a:t>passwd</a:t>
            </a:r>
            <a:r>
              <a:rPr lang="en-GB" altLang="it-IT" sz="2800" kern="0" dirty="0"/>
              <a:t> never transmitted in clear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it-IT" sz="2800" kern="0" dirty="0"/>
              <a:t>Secure against adversary that can eavesdrop the channel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it-IT" sz="2800" kern="0" dirty="0"/>
              <a:t>Hash is the usual approach, but </a:t>
            </a:r>
            <a:r>
              <a:rPr lang="en-GB" altLang="it-IT" sz="2800" kern="0" dirty="0">
                <a:solidFill>
                  <a:srgbClr val="FF0000"/>
                </a:solidFill>
              </a:rPr>
              <a:t>it is NOT the only one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it-IT" sz="2000" kern="0" dirty="0">
                <a:solidFill>
                  <a:srgbClr val="FF0000"/>
                </a:solidFill>
              </a:rPr>
              <a:t>Other common approach: encrypt challenge using P as secret key. But requires more care!</a:t>
            </a:r>
          </a:p>
        </p:txBody>
      </p:sp>
    </p:spTree>
    <p:extLst>
      <p:ext uri="{BB962C8B-B14F-4D97-AF65-F5344CB8AC3E}">
        <p14:creationId xmlns:p14="http://schemas.microsoft.com/office/powerpoint/2010/main" val="8679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/>
      <p:bldP spid="27655" grpId="0" animBg="1"/>
      <p:bldP spid="27656" grpId="0"/>
      <p:bldP spid="27657" grpId="0" animBg="1"/>
      <p:bldP spid="27658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/>
      <p:bldP spid="24" grpId="0" animBg="1"/>
      <p:bldP spid="25" grpId="0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CHAP </a:t>
            </a:r>
            <a:r>
              <a:rPr lang="it-IT" dirty="0" err="1"/>
              <a:t>pros</a:t>
            </a:r>
            <a:r>
              <a:rPr lang="it-IT" dirty="0"/>
              <a:t> &amp; </a:t>
            </a:r>
            <a:r>
              <a:rPr lang="it-IT" dirty="0" err="1"/>
              <a:t>cons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8386700" cy="49704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Protection against playback (replay) attack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But make sure challenge NEVER repeats!</a:t>
            </a:r>
          </a:p>
          <a:p>
            <a:r>
              <a:rPr lang="en-US" dirty="0"/>
              <a:t>Repeated challenges </a:t>
            </a:r>
          </a:p>
          <a:p>
            <a:pPr lvl="1"/>
            <a:r>
              <a:rPr lang="en-US" dirty="0"/>
              <a:t>Authentication may be repeated over connection time (unlike PAP where it is performed only once at start)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Authenticator controls frequency and timing of the challenges</a:t>
            </a:r>
          </a:p>
          <a:p>
            <a:pPr lvl="1"/>
            <a:r>
              <a:rPr lang="en-US" dirty="0"/>
              <a:t>intended to limit the time of exposure to any single attack  </a:t>
            </a:r>
          </a:p>
          <a:p>
            <a:r>
              <a:rPr lang="en-US" dirty="0"/>
              <a:t>Initiated by Authenticator </a:t>
            </a:r>
          </a:p>
          <a:p>
            <a:pPr lvl="1"/>
            <a:r>
              <a:rPr lang="en-US" dirty="0"/>
              <a:t>Peer cannot initiate, as challenge must first be sent</a:t>
            </a:r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Secret must be available in plaintext form</a:t>
            </a:r>
          </a:p>
          <a:p>
            <a:pPr lvl="1"/>
            <a:r>
              <a:rPr lang="en-US" dirty="0"/>
              <a:t>Cannot use irreversibly encrypted password databases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More later on this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92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>
            <a:extLst>
              <a:ext uri="{FF2B5EF4-FFF2-40B4-BE49-F238E27FC236}">
                <a16:creationId xmlns:a16="http://schemas.microsoft.com/office/drawing/2014/main" id="{F8B2368C-C4C5-4585-B92C-25FBBFB052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So, PAP vs CHAP: </a:t>
            </a:r>
            <a:br>
              <a:rPr lang="it-IT" sz="3200" dirty="0"/>
            </a:br>
            <a:r>
              <a:rPr lang="it-IT" sz="3200" dirty="0" err="1"/>
              <a:t>which</a:t>
            </a:r>
            <a:r>
              <a:rPr lang="it-IT" sz="3200" dirty="0"/>
              <a:t> one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better</a:t>
            </a:r>
            <a:r>
              <a:rPr lang="it-IT" sz="3200" dirty="0"/>
              <a:t> </a:t>
            </a:r>
            <a:r>
              <a:rPr lang="it-IT" sz="3200" dirty="0" err="1"/>
              <a:t>then</a:t>
            </a:r>
            <a:r>
              <a:rPr lang="it-IT" sz="3200" dirty="0"/>
              <a:t>?</a:t>
            </a:r>
            <a:br>
              <a:rPr lang="it-IT" sz="3200" dirty="0"/>
            </a:br>
            <a:br>
              <a:rPr lang="it-IT" sz="3200" dirty="0"/>
            </a:br>
            <a:r>
              <a:rPr lang="it-IT" sz="2000" dirty="0">
                <a:solidFill>
                  <a:srgbClr val="FF0000"/>
                </a:solidFill>
              </a:rPr>
              <a:t>(</a:t>
            </a:r>
            <a:r>
              <a:rPr lang="it-IT" sz="2000" dirty="0" err="1">
                <a:solidFill>
                  <a:srgbClr val="FF0000"/>
                </a:solidFill>
              </a:rPr>
              <a:t>less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obvious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than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what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you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might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think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at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this</a:t>
            </a:r>
            <a:r>
              <a:rPr lang="it-IT" sz="2000" dirty="0">
                <a:solidFill>
                  <a:srgbClr val="FF0000"/>
                </a:solidFill>
              </a:rPr>
              <a:t> stage!!!)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 </a:t>
            </a:r>
            <a:r>
              <a:rPr lang="it-IT" dirty="0" err="1"/>
              <a:t>main</a:t>
            </a:r>
            <a:r>
              <a:rPr lang="it-IT" dirty="0"/>
              <a:t> (*)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3548" y="3275422"/>
            <a:ext cx="8283063" cy="3177914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Attack to the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  <a:p>
            <a:pPr lvl="1"/>
            <a:r>
              <a:rPr lang="it-IT" dirty="0" err="1"/>
              <a:t>Eavesdropper</a:t>
            </a:r>
            <a:r>
              <a:rPr lang="it-IT" dirty="0"/>
              <a:t>, MITM, replay, …</a:t>
            </a:r>
          </a:p>
          <a:p>
            <a:pPr lvl="1"/>
            <a:r>
              <a:rPr lang="it-IT" dirty="0"/>
              <a:t>Game Over!</a:t>
            </a:r>
          </a:p>
          <a:p>
            <a:pPr lvl="2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use PAP, 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protect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  <a:p>
            <a:pPr lvl="2"/>
            <a:r>
              <a:rPr lang="it-IT" dirty="0"/>
              <a:t>E.g. online login via </a:t>
            </a:r>
            <a:r>
              <a:rPr lang="it-IT" dirty="0" err="1"/>
              <a:t>https</a:t>
            </a:r>
            <a:r>
              <a:rPr lang="it-IT" dirty="0"/>
              <a:t>, EAP-TTLS, </a:t>
            </a:r>
            <a:r>
              <a:rPr lang="it-IT" dirty="0" err="1"/>
              <a:t>etc</a:t>
            </a:r>
            <a:endParaRPr lang="it-IT" dirty="0"/>
          </a:p>
          <a:p>
            <a:r>
              <a:rPr lang="it-IT" dirty="0"/>
              <a:t>Attack to the </a:t>
            </a:r>
            <a:r>
              <a:rPr lang="it-IT" dirty="0" err="1"/>
              <a:t>backend</a:t>
            </a:r>
            <a:r>
              <a:rPr lang="it-IT" dirty="0"/>
              <a:t> UID-</a:t>
            </a:r>
            <a:r>
              <a:rPr lang="it-IT" dirty="0" err="1"/>
              <a:t>passwd</a:t>
            </a:r>
            <a:r>
              <a:rPr lang="it-IT" dirty="0"/>
              <a:t> database</a:t>
            </a:r>
          </a:p>
          <a:p>
            <a:pPr lvl="1"/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penetrates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and </a:t>
            </a:r>
            <a:r>
              <a:rPr lang="it-IT" dirty="0" err="1"/>
              <a:t>steals</a:t>
            </a:r>
            <a:r>
              <a:rPr lang="it-IT" dirty="0"/>
              <a:t>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passwd</a:t>
            </a:r>
            <a:r>
              <a:rPr lang="it-IT" dirty="0"/>
              <a:t> DB</a:t>
            </a:r>
          </a:p>
          <a:p>
            <a:pPr lvl="1"/>
            <a:r>
              <a:rPr lang="it-IT" b="1" dirty="0" err="1"/>
              <a:t>Mitigation</a:t>
            </a:r>
            <a:r>
              <a:rPr lang="it-IT" b="1" dirty="0"/>
              <a:t>: </a:t>
            </a:r>
            <a:r>
              <a:rPr lang="it-IT" b="1" dirty="0" err="1"/>
              <a:t>hashed</a:t>
            </a:r>
            <a:r>
              <a:rPr lang="it-IT" b="1" dirty="0"/>
              <a:t> password database!</a:t>
            </a:r>
          </a:p>
        </p:txBody>
      </p:sp>
      <p:grpSp>
        <p:nvGrpSpPr>
          <p:cNvPr id="10" name="Gruppo 9"/>
          <p:cNvGrpSpPr/>
          <p:nvPr/>
        </p:nvGrpSpPr>
        <p:grpSpPr>
          <a:xfrm>
            <a:off x="1043608" y="908720"/>
            <a:ext cx="6832636" cy="2016224"/>
            <a:chOff x="1835696" y="1880828"/>
            <a:chExt cx="6832636" cy="2016224"/>
          </a:xfrm>
        </p:grpSpPr>
        <p:graphicFrame>
          <p:nvGraphicFramePr>
            <p:cNvPr id="4" name="Object 4"/>
            <p:cNvGraphicFramePr>
              <a:graphicFrameLocks/>
            </p:cNvGraphicFramePr>
            <p:nvPr/>
          </p:nvGraphicFramePr>
          <p:xfrm>
            <a:off x="1835696" y="2253742"/>
            <a:ext cx="1038225" cy="1211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2" imgW="1390650" imgH="1362075" progId="MS_ClipArt_Gallery.2">
                    <p:embed/>
                  </p:oleObj>
                </mc:Choice>
                <mc:Fallback>
                  <p:oleObj name="ClipArt" r:id="rId2" imgW="1390650" imgH="1362075" progId="MS_ClipArt_Gallery.2">
                    <p:embed/>
                    <p:pic>
                      <p:nvPicPr>
                        <p:cNvPr id="4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2253742"/>
                          <a:ext cx="1038225" cy="1211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6264188" y="1880828"/>
            <a:ext cx="795337" cy="176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4" imgW="1562100" imgH="5059363" progId="MS_ClipArt_Gallery.2">
                    <p:embed/>
                  </p:oleObj>
                </mc:Choice>
                <mc:Fallback>
                  <p:oleObj name="ClipArt" r:id="rId4" imgW="1562100" imgH="5059363" progId="MS_ClipArt_Gallery.2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4188" y="1880828"/>
                          <a:ext cx="795337" cy="176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uppo 7"/>
            <p:cNvGrpSpPr/>
            <p:nvPr/>
          </p:nvGrpSpPr>
          <p:grpSpPr>
            <a:xfrm>
              <a:off x="7164287" y="2714048"/>
              <a:ext cx="1504045" cy="1183004"/>
              <a:chOff x="7164287" y="2714048"/>
              <a:chExt cx="1504045" cy="1183004"/>
            </a:xfrm>
          </p:grpSpPr>
          <p:sp>
            <p:nvSpPr>
              <p:cNvPr id="6" name="Disco magnetico 5"/>
              <p:cNvSpPr/>
              <p:nvPr/>
            </p:nvSpPr>
            <p:spPr bwMode="auto">
              <a:xfrm>
                <a:off x="7164287" y="2714048"/>
                <a:ext cx="1504045" cy="1183004"/>
              </a:xfrm>
              <a:prstGeom prst="flowChartMagneticDisk">
                <a:avLst/>
              </a:prstGeom>
              <a:solidFill>
                <a:srgbClr val="FFFF99">
                  <a:alpha val="5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7" name="CasellaDiTesto 6"/>
              <p:cNvSpPr txBox="1"/>
              <p:nvPr/>
            </p:nvSpPr>
            <p:spPr>
              <a:xfrm>
                <a:off x="7202812" y="3126303"/>
                <a:ext cx="1426994" cy="579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it-IT" b="1" dirty="0"/>
                  <a:t>UID - </a:t>
                </a:r>
                <a:r>
                  <a:rPr lang="it-IT" b="1" dirty="0" err="1"/>
                  <a:t>passwd</a:t>
                </a:r>
                <a:r>
                  <a:rPr lang="it-IT" b="1" dirty="0"/>
                  <a:t> 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it-IT" b="1" dirty="0"/>
                  <a:t>database</a:t>
                </a:r>
              </a:p>
            </p:txBody>
          </p:sp>
        </p:grpSp>
        <p:sp>
          <p:nvSpPr>
            <p:cNvPr id="9" name="Freccia bidirezionale orizzontale 8"/>
            <p:cNvSpPr/>
            <p:nvPr/>
          </p:nvSpPr>
          <p:spPr bwMode="auto">
            <a:xfrm>
              <a:off x="3009075" y="2396449"/>
              <a:ext cx="3276364" cy="828092"/>
            </a:xfrm>
            <a:prstGeom prst="leftRightArrow">
              <a:avLst/>
            </a:prstGeom>
            <a:solidFill>
              <a:srgbClr val="F5AD2B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b="1" dirty="0" err="1"/>
                <a:t>Communication</a:t>
              </a:r>
              <a:r>
                <a:rPr lang="it-IT" b="1" dirty="0"/>
                <a:t> </a:t>
              </a:r>
              <a:r>
                <a:rPr lang="it-IT" b="1" dirty="0" err="1"/>
                <a:t>channel</a:t>
              </a:r>
              <a:endPara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1" name="CasellaDiTesto 10"/>
          <p:cNvSpPr txBox="1"/>
          <p:nvPr/>
        </p:nvSpPr>
        <p:spPr>
          <a:xfrm>
            <a:off x="179512" y="6021288"/>
            <a:ext cx="882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(*) </a:t>
            </a:r>
            <a:r>
              <a:rPr lang="it-IT" b="1" dirty="0" err="1">
                <a:solidFill>
                  <a:srgbClr val="FF0000"/>
                </a:solidFill>
              </a:rPr>
              <a:t>other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system-level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attacks</a:t>
            </a:r>
            <a:r>
              <a:rPr lang="it-IT" b="1" dirty="0">
                <a:solidFill>
                  <a:srgbClr val="FF0000"/>
                </a:solidFill>
              </a:rPr>
              <a:t>: insiders, workstation </a:t>
            </a:r>
            <a:r>
              <a:rPr lang="it-IT" b="1" dirty="0" err="1">
                <a:solidFill>
                  <a:srgbClr val="FF0000"/>
                </a:solidFill>
              </a:rPr>
              <a:t>hijacking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key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loggers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fake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screens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etc</a:t>
            </a:r>
            <a:r>
              <a:rPr lang="it-IT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2" name="Picture 4" descr="http://previews.123rf.com/images/chromaco/chromaco1208/chromaco120800039/15208982-Cartoon-Vector-Illustration-of-a-Tough-Kid-Demon-or-Devil-with-Pitchfork-in-Hands-Stock-Vect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2113775"/>
            <a:ext cx="972108" cy="92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previews.123rf.com/images/chromaco/chromaco1208/chromaco120800039/15208982-Cartoon-Vector-Illustration-of-a-Tough-Kid-Demon-or-Devil-with-Pitchfork-in-Hands-Stock-Vect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42" y="1809875"/>
            <a:ext cx="972108" cy="92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40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25425"/>
            <a:ext cx="8676964" cy="649288"/>
          </a:xfrm>
        </p:spPr>
        <p:txBody>
          <a:bodyPr/>
          <a:lstStyle/>
          <a:p>
            <a:r>
              <a:rPr lang="it-IT" dirty="0"/>
              <a:t>Password: </a:t>
            </a:r>
            <a:r>
              <a:rPr lang="it-IT" dirty="0" err="1"/>
              <a:t>four</a:t>
            </a:r>
            <a:r>
              <a:rPr lang="it-IT" dirty="0"/>
              <a:t> major </a:t>
            </a:r>
            <a:r>
              <a:rPr lang="it-IT" dirty="0" err="1"/>
              <a:t>problems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52736"/>
            <a:ext cx="8062664" cy="5364596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Password </a:t>
            </a:r>
            <a:r>
              <a:rPr lang="it-IT" dirty="0" err="1"/>
              <a:t>overload</a:t>
            </a:r>
            <a:endParaRPr lang="it-IT" dirty="0"/>
          </a:p>
          <a:p>
            <a:pPr lvl="1"/>
            <a:r>
              <a:rPr lang="en-US" dirty="0"/>
              <a:t>users VERY often reuse passwords across different sites</a:t>
            </a:r>
          </a:p>
          <a:p>
            <a:pPr lvl="6"/>
            <a:endParaRPr lang="it-IT" dirty="0"/>
          </a:p>
          <a:p>
            <a:r>
              <a:rPr lang="it-IT" dirty="0" err="1"/>
              <a:t>Restricted</a:t>
            </a:r>
            <a:r>
              <a:rPr lang="it-IT" dirty="0"/>
              <a:t> </a:t>
            </a:r>
            <a:r>
              <a:rPr lang="it-IT" dirty="0" err="1"/>
              <a:t>charset</a:t>
            </a:r>
            <a:endParaRPr lang="it-IT" dirty="0"/>
          </a:p>
          <a:p>
            <a:pPr lvl="1"/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!</a:t>
            </a:r>
          </a:p>
          <a:p>
            <a:pPr lvl="5"/>
            <a:endParaRPr lang="it-IT" dirty="0"/>
          </a:p>
          <a:p>
            <a:r>
              <a:rPr lang="it-IT" dirty="0" err="1"/>
              <a:t>Low</a:t>
            </a:r>
            <a:r>
              <a:rPr lang="it-IT" dirty="0"/>
              <a:t> </a:t>
            </a:r>
            <a:r>
              <a:rPr lang="it-IT" dirty="0" err="1"/>
              <a:t>entropy</a:t>
            </a:r>
            <a:endParaRPr lang="it-IT" dirty="0"/>
          </a:p>
          <a:p>
            <a:pPr lvl="1"/>
            <a:r>
              <a:rPr lang="it-IT" dirty="0"/>
              <a:t>Password </a:t>
            </a:r>
            <a:r>
              <a:rPr lang="it-IT" dirty="0" err="1"/>
              <a:t>meant</a:t>
            </a:r>
            <a:r>
              <a:rPr lang="it-IT" dirty="0"/>
              <a:t> to be </a:t>
            </a:r>
            <a:r>
              <a:rPr lang="it-IT" dirty="0" err="1"/>
              <a:t>remembered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nearly</a:t>
            </a:r>
            <a:r>
              <a:rPr lang="it-IT" dirty="0"/>
              <a:t> random!</a:t>
            </a:r>
          </a:p>
          <a:p>
            <a:pPr lvl="6"/>
            <a:endParaRPr lang="it-IT" dirty="0"/>
          </a:p>
          <a:p>
            <a:r>
              <a:rPr lang="it-IT" altLang="it-IT" dirty="0" err="1"/>
              <a:t>Predictability</a:t>
            </a:r>
            <a:r>
              <a:rPr lang="it-IT" altLang="it-IT" dirty="0"/>
              <a:t> (and </a:t>
            </a:r>
            <a:r>
              <a:rPr lang="it-IT" altLang="it-IT" dirty="0" err="1"/>
              <a:t>dictionary</a:t>
            </a:r>
            <a:r>
              <a:rPr lang="it-IT" altLang="it-IT" dirty="0"/>
              <a:t> </a:t>
            </a:r>
            <a:r>
              <a:rPr lang="it-IT" altLang="it-IT" dirty="0" err="1"/>
              <a:t>attacks</a:t>
            </a:r>
            <a:r>
              <a:rPr lang="it-IT" altLang="it-IT" dirty="0"/>
              <a:t>)</a:t>
            </a:r>
          </a:p>
          <a:p>
            <a:pPr lvl="1"/>
            <a:r>
              <a:rPr lang="it-IT" altLang="it-IT" dirty="0" err="1"/>
              <a:t>Bad</a:t>
            </a:r>
            <a:r>
              <a:rPr lang="it-IT" altLang="it-IT" dirty="0"/>
              <a:t> </a:t>
            </a:r>
            <a:r>
              <a:rPr lang="it-IT" altLang="it-IT" dirty="0" err="1"/>
              <a:t>habits</a:t>
            </a:r>
            <a:r>
              <a:rPr lang="it-IT" altLang="it-IT" dirty="0"/>
              <a:t> in </a:t>
            </a:r>
            <a:r>
              <a:rPr lang="it-IT" altLang="it-IT" dirty="0" err="1"/>
              <a:t>choosing</a:t>
            </a:r>
            <a:r>
              <a:rPr lang="it-IT" altLang="it-IT" dirty="0"/>
              <a:t> </a:t>
            </a:r>
            <a:r>
              <a:rPr lang="it-IT" altLang="it-IT" dirty="0" err="1"/>
              <a:t>passwords</a:t>
            </a:r>
            <a:endParaRPr lang="it-IT" dirty="0"/>
          </a:p>
          <a:p>
            <a:pPr lvl="1"/>
            <a:r>
              <a:rPr lang="en-US" dirty="0"/>
              <a:t>Use human-friendly rules to “generate” passwords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882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31" y="152636"/>
            <a:ext cx="8260409" cy="649288"/>
          </a:xfrm>
        </p:spPr>
        <p:txBody>
          <a:bodyPr/>
          <a:lstStyle/>
          <a:p>
            <a:r>
              <a:rPr lang="it-IT" dirty="0" err="1"/>
              <a:t>Hashed</a:t>
            </a:r>
            <a:r>
              <a:rPr lang="it-IT" dirty="0"/>
              <a:t> </a:t>
            </a:r>
            <a:r>
              <a:rPr lang="it-IT" dirty="0" err="1"/>
              <a:t>passwd</a:t>
            </a:r>
            <a:r>
              <a:rPr lang="it-IT" dirty="0"/>
              <a:t> database in PAP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08" y="1125538"/>
            <a:ext cx="8532948" cy="5327798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Idea: </a:t>
            </a:r>
            <a:r>
              <a:rPr lang="it-IT" dirty="0" err="1"/>
              <a:t>store</a:t>
            </a:r>
            <a:r>
              <a:rPr lang="it-IT" dirty="0"/>
              <a:t> H(</a:t>
            </a:r>
            <a:r>
              <a:rPr lang="it-IT" dirty="0" err="1"/>
              <a:t>passwd</a:t>
            </a:r>
            <a:r>
              <a:rPr lang="it-IT" dirty="0"/>
              <a:t>)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passwd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Improved</a:t>
            </a:r>
            <a:r>
              <a:rPr lang="it-IT" dirty="0"/>
              <a:t> security: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steals</a:t>
            </a:r>
            <a:r>
              <a:rPr lang="it-IT" dirty="0"/>
              <a:t> DB,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«</a:t>
            </a:r>
            <a:r>
              <a:rPr lang="it-IT" dirty="0" err="1"/>
              <a:t>invert</a:t>
            </a:r>
            <a:r>
              <a:rPr lang="it-IT" dirty="0"/>
              <a:t>» </a:t>
            </a:r>
            <a:r>
              <a:rPr lang="it-IT" dirty="0" err="1"/>
              <a:t>passwd</a:t>
            </a:r>
            <a:endParaRPr lang="it-IT" dirty="0"/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Good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 = </a:t>
            </a:r>
            <a:r>
              <a:rPr lang="it-IT" dirty="0" err="1">
                <a:sym typeface="Wingdings" panose="05000000000000000000" pitchFamily="2" charset="2"/>
              </a:rPr>
              <a:t>one</a:t>
            </a:r>
            <a:r>
              <a:rPr lang="it-IT" dirty="0">
                <a:sym typeface="Wingdings" panose="05000000000000000000" pitchFamily="2" charset="2"/>
              </a:rPr>
              <a:t>-way  </a:t>
            </a:r>
            <a:r>
              <a:rPr lang="it-IT" dirty="0" err="1">
                <a:sym typeface="Wingdings" panose="05000000000000000000" pitchFamily="2" charset="2"/>
              </a:rPr>
              <a:t>only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method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brute-force/</a:t>
            </a:r>
            <a:r>
              <a:rPr lang="it-IT" dirty="0" err="1">
                <a:sym typeface="Wingdings" panose="05000000000000000000" pitchFamily="2" charset="2"/>
              </a:rPr>
              <a:t>guess</a:t>
            </a:r>
            <a:endParaRPr lang="it-IT" dirty="0">
              <a:sym typeface="Wingdings" panose="05000000000000000000" pitchFamily="2" charset="2"/>
            </a:endParaRPr>
          </a:p>
          <a:p>
            <a:pPr lvl="2"/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Security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ultimately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depends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on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choosing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«strong»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passwd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</p:txBody>
      </p:sp>
      <p:graphicFrame>
        <p:nvGraphicFramePr>
          <p:cNvPr id="4" name="Object 4"/>
          <p:cNvGraphicFramePr>
            <a:graphicFrameLocks/>
          </p:cNvGraphicFramePr>
          <p:nvPr/>
        </p:nvGraphicFramePr>
        <p:xfrm>
          <a:off x="1445543" y="2690665"/>
          <a:ext cx="10382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390650" imgH="1362075" progId="MS_ClipArt_Gallery.2">
                  <p:embed/>
                </p:oleObj>
              </mc:Choice>
              <mc:Fallback>
                <p:oleObj name="ClipArt" r:id="rId2" imgW="1390650" imgH="1362075" progId="MS_ClipArt_Gallery.2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543" y="2690665"/>
                        <a:ext cx="103822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176963" y="2235065"/>
          <a:ext cx="79533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562100" imgH="5059363" progId="MS_ClipArt_Gallery.2">
                  <p:embed/>
                </p:oleObj>
              </mc:Choice>
              <mc:Fallback>
                <p:oleObj name="ClipArt" r:id="rId4" imgW="1562100" imgH="5059363" progId="MS_ClipArt_Gallery.2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2235065"/>
                        <a:ext cx="795337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627313" y="2325317"/>
            <a:ext cx="3600871" cy="504056"/>
          </a:xfrm>
          <a:prstGeom prst="curvedDownArrow">
            <a:avLst>
              <a:gd name="adj1" fmla="val 116094"/>
              <a:gd name="adj2" fmla="val 232188"/>
              <a:gd name="adj3" fmla="val 333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27313" y="2652578"/>
            <a:ext cx="328771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latin typeface="Tahoma" panose="020B0604030504040204" pitchFamily="34" charset="0"/>
              </a:rPr>
              <a:t>{GB, </a:t>
            </a:r>
            <a:r>
              <a:rPr lang="it-IT" altLang="it-IT" sz="2300" b="0" dirty="0" err="1">
                <a:latin typeface="Tahoma" panose="020B0604030504040204" pitchFamily="34" charset="0"/>
              </a:rPr>
              <a:t>pippo</a:t>
            </a:r>
            <a:r>
              <a:rPr lang="it-IT" altLang="it-IT" sz="2300" b="0" dirty="0">
                <a:latin typeface="Tahoma" panose="020B0604030504040204" pitchFamily="34" charset="0"/>
              </a:rPr>
              <a:t>}</a:t>
            </a:r>
            <a:endParaRPr lang="it-IT" altLang="it-IT" sz="2300" b="0" dirty="0">
              <a:solidFill>
                <a:srgbClr val="0B0014"/>
              </a:solidFill>
              <a:latin typeface="Tahoma" panose="020B060403050404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flipH="1">
            <a:off x="2231740" y="3549453"/>
            <a:ext cx="3956210" cy="466734"/>
          </a:xfrm>
          <a:prstGeom prst="curvedUpArrow">
            <a:avLst>
              <a:gd name="adj1" fmla="val 88220"/>
              <a:gd name="adj2" fmla="val 176439"/>
              <a:gd name="adj3" fmla="val 33333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90832" y="3513449"/>
            <a:ext cx="68815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latin typeface="Tahoma" panose="020B0604030504040204" pitchFamily="34" charset="0"/>
              </a:rPr>
              <a:t>OK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246648" y="2204228"/>
            <a:ext cx="147796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solidFill>
                  <a:srgbClr val="FF0066"/>
                </a:solidFill>
                <a:latin typeface="Tahoma" panose="020B0604030504040204" pitchFamily="34" charset="0"/>
              </a:rPr>
              <a:t>User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688124" y="1774151"/>
            <a:ext cx="19732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 err="1">
                <a:solidFill>
                  <a:srgbClr val="FF0066"/>
                </a:solidFill>
                <a:latin typeface="Tahoma" panose="020B0604030504040204" pitchFamily="34" charset="0"/>
              </a:rPr>
              <a:t>Authenticator</a:t>
            </a:r>
            <a:endParaRPr lang="it-IT" altLang="it-IT" sz="2400" b="0" dirty="0">
              <a:solidFill>
                <a:srgbClr val="FF0066"/>
              </a:solidFill>
              <a:latin typeface="Tahoma" panose="020B0604030504040204" pitchFamily="34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5496" y="2510645"/>
            <a:ext cx="1799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User_ID</a:t>
            </a:r>
            <a:r>
              <a:rPr lang="it-IT" altLang="it-IT" sz="1800" b="0" dirty="0">
                <a:latin typeface="Tahoma" panose="020B0604030504040204" pitchFamily="34" charset="0"/>
              </a:rPr>
              <a:t>: GB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Passwd</a:t>
            </a:r>
            <a:r>
              <a:rPr lang="it-IT" altLang="it-IT" sz="1800" b="0" dirty="0">
                <a:latin typeface="Tahoma" panose="020B0604030504040204" pitchFamily="34" charset="0"/>
              </a:rPr>
              <a:t>: </a:t>
            </a:r>
            <a:r>
              <a:rPr lang="it-IT" altLang="it-IT" sz="1800" b="0" dirty="0" err="1">
                <a:latin typeface="Tahoma" panose="020B0604030504040204" pitchFamily="34" charset="0"/>
              </a:rPr>
              <a:t>pippo</a:t>
            </a:r>
            <a:endParaRPr lang="it-IT" altLang="it-IT" sz="1800" b="0" dirty="0">
              <a:latin typeface="Tahoma" panose="020B0604030504040204" pitchFamily="34" charset="0"/>
            </a:endParaRPr>
          </a:p>
        </p:txBody>
      </p:sp>
      <p:pic>
        <p:nvPicPr>
          <p:cNvPr id="20" name="Picture 111" descr="Check-Mark-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44061" y="3169532"/>
            <a:ext cx="251074" cy="23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uppo 27"/>
          <p:cNvGrpSpPr/>
          <p:nvPr/>
        </p:nvGrpSpPr>
        <p:grpSpPr>
          <a:xfrm>
            <a:off x="7350771" y="3290112"/>
            <a:ext cx="1739579" cy="1183004"/>
            <a:chOff x="7121969" y="2714048"/>
            <a:chExt cx="1588687" cy="1183004"/>
          </a:xfrm>
        </p:grpSpPr>
        <p:sp>
          <p:nvSpPr>
            <p:cNvPr id="29" name="Disco magnetico 28"/>
            <p:cNvSpPr/>
            <p:nvPr/>
          </p:nvSpPr>
          <p:spPr bwMode="auto">
            <a:xfrm>
              <a:off x="7164287" y="2714048"/>
              <a:ext cx="1504045" cy="1183004"/>
            </a:xfrm>
            <a:prstGeom prst="flowChartMagneticDisk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7121969" y="2978179"/>
              <a:ext cx="1588687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  <a:spcAft>
                  <a:spcPts val="600"/>
                </a:spcAft>
              </a:pPr>
              <a:r>
                <a:rPr lang="it-IT" b="1" dirty="0"/>
                <a:t>… … …</a:t>
              </a:r>
            </a:p>
            <a:p>
              <a:pPr algn="ctr">
                <a:lnSpc>
                  <a:spcPts val="1900"/>
                </a:lnSpc>
              </a:pPr>
              <a:r>
                <a:rPr lang="it-IT" b="1" dirty="0" err="1"/>
                <a:t>GB</a:t>
              </a:r>
              <a:r>
                <a:rPr lang="it-IT" b="1" dirty="0" err="1">
                  <a:sym typeface="Wingdings" panose="05000000000000000000" pitchFamily="2" charset="2"/>
                </a:rPr>
                <a:t></a:t>
              </a:r>
              <a:r>
                <a:rPr lang="it-IT" b="1" dirty="0" err="1">
                  <a:latin typeface="Symbol" panose="05050102010706020507" pitchFamily="18" charset="2"/>
                  <a:sym typeface="Wingdings" panose="05000000000000000000" pitchFamily="2" charset="2"/>
                </a:rPr>
                <a:t>b</a:t>
              </a:r>
              <a:r>
                <a:rPr lang="it-IT" b="1" dirty="0">
                  <a:sym typeface="Wingdings" panose="05000000000000000000" pitchFamily="2" charset="2"/>
                </a:rPr>
                <a:t>=</a:t>
              </a:r>
              <a:r>
                <a:rPr lang="it-IT" b="1" dirty="0"/>
                <a:t>H(</a:t>
              </a:r>
              <a:r>
                <a:rPr lang="it-IT" b="1" dirty="0" err="1"/>
                <a:t>pippo</a:t>
              </a:r>
              <a:r>
                <a:rPr lang="it-IT" b="1" dirty="0"/>
                <a:t>)</a:t>
              </a:r>
            </a:p>
            <a:p>
              <a:pPr algn="ctr">
                <a:lnSpc>
                  <a:spcPts val="1900"/>
                </a:lnSpc>
              </a:pPr>
              <a:r>
                <a:rPr lang="it-IT" b="1" dirty="0"/>
                <a:t>… … …</a:t>
              </a:r>
            </a:p>
          </p:txBody>
        </p:sp>
      </p:grp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288844" y="2136005"/>
            <a:ext cx="328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1800" b="0" dirty="0">
                <a:latin typeface="Tahoma" panose="020B0604030504040204" pitchFamily="34" charset="0"/>
              </a:rPr>
              <a:t>Compute </a:t>
            </a:r>
            <a:r>
              <a:rPr lang="it-IT" altLang="it-IT" sz="1800" b="0" dirty="0">
                <a:latin typeface="Symbol" panose="05050102010706020507" pitchFamily="18" charset="2"/>
              </a:rPr>
              <a:t>a</a:t>
            </a:r>
            <a:r>
              <a:rPr lang="it-IT" altLang="it-IT" sz="1800" b="0" dirty="0">
                <a:latin typeface="Tahoma" panose="020B0604030504040204" pitchFamily="34" charset="0"/>
              </a:rPr>
              <a:t>=H(</a:t>
            </a:r>
            <a:r>
              <a:rPr lang="it-IT" altLang="it-IT" sz="1800" b="0" dirty="0" err="1">
                <a:latin typeface="Tahoma" panose="020B0604030504040204" pitchFamily="34" charset="0"/>
              </a:rPr>
              <a:t>pippo</a:t>
            </a:r>
            <a:r>
              <a:rPr lang="it-IT" altLang="it-IT" sz="1800" b="0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732240" y="2505337"/>
            <a:ext cx="15174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Retrieve</a:t>
            </a:r>
            <a:r>
              <a:rPr lang="it-IT" altLang="it-IT" sz="1800" b="0" dirty="0">
                <a:latin typeface="Tahoma" panose="020B0604030504040204" pitchFamily="34" charset="0"/>
              </a:rPr>
              <a:t> </a:t>
            </a:r>
            <a:r>
              <a:rPr lang="it-IT" altLang="it-IT" sz="1800" b="0" dirty="0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33" name="Freccia angolare in su 32"/>
          <p:cNvSpPr/>
          <p:nvPr/>
        </p:nvSpPr>
        <p:spPr bwMode="auto">
          <a:xfrm rot="5400000">
            <a:off x="6558546" y="3405311"/>
            <a:ext cx="1305438" cy="278996"/>
          </a:xfrm>
          <a:prstGeom prst="bentUpArrow">
            <a:avLst>
              <a:gd name="adj1" fmla="val 25000"/>
              <a:gd name="adj2" fmla="val 50000"/>
              <a:gd name="adj3" fmla="val 30825"/>
            </a:avLst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4" name="Freccia angolare in su 33"/>
          <p:cNvSpPr/>
          <p:nvPr/>
        </p:nvSpPr>
        <p:spPr bwMode="auto">
          <a:xfrm rot="16200000">
            <a:off x="8319484" y="3309849"/>
            <a:ext cx="873454" cy="272539"/>
          </a:xfrm>
          <a:prstGeom prst="bentUpArrow">
            <a:avLst>
              <a:gd name="adj1" fmla="val 25000"/>
              <a:gd name="adj2" fmla="val 50000"/>
              <a:gd name="adj3" fmla="val 30825"/>
            </a:avLst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7231063" y="2892089"/>
            <a:ext cx="15174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check</a:t>
            </a:r>
            <a:r>
              <a:rPr lang="it-IT" altLang="it-IT" sz="1800" b="0" dirty="0">
                <a:latin typeface="Tahoma" panose="020B0604030504040204" pitchFamily="34" charset="0"/>
              </a:rPr>
              <a:t> </a:t>
            </a:r>
            <a:r>
              <a:rPr lang="it-IT" altLang="it-IT" sz="1800" b="0" dirty="0">
                <a:latin typeface="Symbol" panose="05050102010706020507" pitchFamily="18" charset="2"/>
              </a:rPr>
              <a:t>a=b?</a:t>
            </a:r>
          </a:p>
        </p:txBody>
      </p:sp>
    </p:spTree>
    <p:extLst>
      <p:ext uri="{BB962C8B-B14F-4D97-AF65-F5344CB8AC3E}">
        <p14:creationId xmlns:p14="http://schemas.microsoft.com/office/powerpoint/2010/main" val="19145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9" grpId="0"/>
      <p:bldP spid="10" grpId="0"/>
      <p:bldP spid="11" grpId="0"/>
      <p:bldP spid="19" grpId="0"/>
      <p:bldP spid="31" grpId="0"/>
      <p:bldP spid="32" grpId="0"/>
      <p:bldP spid="33" grpId="0" animBg="1"/>
      <p:bldP spid="34" grpId="0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CHAP?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3392997"/>
            <a:ext cx="8928992" cy="3168352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Attack to the </a:t>
            </a:r>
            <a:r>
              <a:rPr lang="it-IT" dirty="0" err="1"/>
              <a:t>backend</a:t>
            </a:r>
            <a:r>
              <a:rPr lang="it-IT" dirty="0"/>
              <a:t> UID-</a:t>
            </a:r>
            <a:r>
              <a:rPr lang="it-IT" dirty="0" err="1"/>
              <a:t>passwd</a:t>
            </a:r>
            <a:r>
              <a:rPr lang="it-IT" dirty="0"/>
              <a:t> database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CHAP: </a:t>
            </a:r>
            <a:r>
              <a:rPr lang="it-IT" b="1" dirty="0" err="1">
                <a:solidFill>
                  <a:srgbClr val="FF0000"/>
                </a:solidFill>
              </a:rPr>
              <a:t>cannot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anymore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hash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passwd</a:t>
            </a:r>
            <a:r>
              <a:rPr lang="it-IT" b="1" dirty="0">
                <a:solidFill>
                  <a:srgbClr val="FF0000"/>
                </a:solidFill>
              </a:rPr>
              <a:t>!!!</a:t>
            </a:r>
          </a:p>
          <a:p>
            <a:pPr lvl="5"/>
            <a:endParaRPr lang="it-IT" b="1" dirty="0">
              <a:solidFill>
                <a:srgbClr val="FF0000"/>
              </a:solidFill>
            </a:endParaRPr>
          </a:p>
          <a:p>
            <a:r>
              <a:rPr lang="it-IT" dirty="0" err="1"/>
              <a:t>Conclusion</a:t>
            </a:r>
            <a:endParaRPr lang="it-IT" dirty="0"/>
          </a:p>
          <a:p>
            <a:pPr lvl="1"/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b="1" dirty="0" err="1"/>
              <a:t>Attacker</a:t>
            </a:r>
            <a:r>
              <a:rPr lang="it-IT" b="1" dirty="0"/>
              <a:t> = </a:t>
            </a:r>
            <a:r>
              <a:rPr lang="it-IT" b="1" dirty="0" err="1"/>
              <a:t>eavesdropper</a:t>
            </a:r>
            <a:r>
              <a:rPr lang="it-IT" b="1" dirty="0"/>
              <a:t>, </a:t>
            </a:r>
            <a:r>
              <a:rPr lang="it-IT" b="1" dirty="0" err="1"/>
              <a:t>then</a:t>
            </a:r>
            <a:r>
              <a:rPr lang="it-IT" b="1" dirty="0"/>
              <a:t> CHAP </a:t>
            </a:r>
            <a:r>
              <a:rPr lang="it-IT" b="1" dirty="0" err="1"/>
              <a:t>better</a:t>
            </a:r>
            <a:endParaRPr lang="it-IT" b="1" dirty="0"/>
          </a:p>
          <a:p>
            <a:pPr lvl="1"/>
            <a:r>
              <a:rPr lang="it-IT" b="1" dirty="0" err="1"/>
              <a:t>But</a:t>
            </a:r>
            <a:r>
              <a:rPr lang="it-IT" b="1" dirty="0"/>
              <a:t> </a:t>
            </a:r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b="1" dirty="0" err="1"/>
              <a:t>Attacker</a:t>
            </a:r>
            <a:r>
              <a:rPr lang="it-IT" b="1" dirty="0"/>
              <a:t> = </a:t>
            </a:r>
            <a:r>
              <a:rPr lang="it-IT" b="1" dirty="0" err="1"/>
              <a:t>backend</a:t>
            </a:r>
            <a:r>
              <a:rPr lang="it-IT" b="1" dirty="0"/>
              <a:t>, </a:t>
            </a:r>
            <a:r>
              <a:rPr lang="it-IT" b="1" dirty="0" err="1"/>
              <a:t>then</a:t>
            </a:r>
            <a:r>
              <a:rPr lang="it-IT" b="1" dirty="0"/>
              <a:t> PAP </a:t>
            </a:r>
            <a:r>
              <a:rPr lang="it-IT" b="1" dirty="0" err="1"/>
              <a:t>better</a:t>
            </a:r>
            <a:r>
              <a:rPr lang="it-IT" b="1" dirty="0"/>
              <a:t>!</a:t>
            </a:r>
          </a:p>
          <a:p>
            <a:r>
              <a:rPr lang="it-IT" sz="2800" dirty="0" err="1">
                <a:solidFill>
                  <a:srgbClr val="FF0000"/>
                </a:solidFill>
              </a:rPr>
              <a:t>Hence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there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is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not</a:t>
            </a:r>
            <a:r>
              <a:rPr lang="it-IT" sz="2800" dirty="0">
                <a:solidFill>
                  <a:srgbClr val="FF0000"/>
                </a:solidFill>
              </a:rPr>
              <a:t> a «single» </a:t>
            </a:r>
            <a:r>
              <a:rPr lang="it-IT" sz="2800" dirty="0" err="1">
                <a:solidFill>
                  <a:srgbClr val="FF0000"/>
                </a:solidFill>
              </a:rPr>
              <a:t>solution</a:t>
            </a:r>
            <a:r>
              <a:rPr lang="it-IT" sz="2800" dirty="0">
                <a:solidFill>
                  <a:srgbClr val="FF0000"/>
                </a:solidFill>
              </a:rPr>
              <a:t>, </a:t>
            </a:r>
            <a:r>
              <a:rPr lang="it-IT" sz="2800" dirty="0" err="1">
                <a:solidFill>
                  <a:srgbClr val="FF0000"/>
                </a:solidFill>
              </a:rPr>
              <a:t>but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all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depends</a:t>
            </a:r>
            <a:r>
              <a:rPr lang="it-IT" sz="2800" dirty="0">
                <a:solidFill>
                  <a:srgbClr val="FF0000"/>
                </a:solidFill>
              </a:rPr>
              <a:t> on </a:t>
            </a:r>
            <a:r>
              <a:rPr lang="it-IT" sz="2800" dirty="0" err="1">
                <a:solidFill>
                  <a:srgbClr val="FF0000"/>
                </a:solidFill>
              </a:rPr>
              <a:t>which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attack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you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aim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at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defending</a:t>
            </a:r>
            <a:endParaRPr lang="it-IT" sz="2800" b="1" dirty="0">
              <a:solidFill>
                <a:srgbClr val="FF0000"/>
              </a:solidFill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1043608" y="1376772"/>
            <a:ext cx="6832636" cy="2016224"/>
            <a:chOff x="1835696" y="1880828"/>
            <a:chExt cx="6832636" cy="2016224"/>
          </a:xfrm>
        </p:grpSpPr>
        <p:graphicFrame>
          <p:nvGraphicFramePr>
            <p:cNvPr id="4" name="Object 4"/>
            <p:cNvGraphicFramePr>
              <a:graphicFrameLocks/>
            </p:cNvGraphicFramePr>
            <p:nvPr/>
          </p:nvGraphicFramePr>
          <p:xfrm>
            <a:off x="1835696" y="2253742"/>
            <a:ext cx="1038225" cy="1211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2" imgW="1390650" imgH="1362075" progId="MS_ClipArt_Gallery.2">
                    <p:embed/>
                  </p:oleObj>
                </mc:Choice>
                <mc:Fallback>
                  <p:oleObj name="ClipArt" r:id="rId2" imgW="1390650" imgH="1362075" progId="MS_ClipArt_Gallery.2">
                    <p:embed/>
                    <p:pic>
                      <p:nvPicPr>
                        <p:cNvPr id="4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2253742"/>
                          <a:ext cx="1038225" cy="1211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6264188" y="1880828"/>
            <a:ext cx="795337" cy="176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4" imgW="1562100" imgH="5059363" progId="MS_ClipArt_Gallery.2">
                    <p:embed/>
                  </p:oleObj>
                </mc:Choice>
                <mc:Fallback>
                  <p:oleObj name="ClipArt" r:id="rId4" imgW="1562100" imgH="5059363" progId="MS_ClipArt_Gallery.2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4188" y="1880828"/>
                          <a:ext cx="795337" cy="176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uppo 7"/>
            <p:cNvGrpSpPr/>
            <p:nvPr/>
          </p:nvGrpSpPr>
          <p:grpSpPr>
            <a:xfrm>
              <a:off x="7164287" y="2714048"/>
              <a:ext cx="1504045" cy="1183004"/>
              <a:chOff x="7164287" y="2714048"/>
              <a:chExt cx="1504045" cy="1183004"/>
            </a:xfrm>
          </p:grpSpPr>
          <p:sp>
            <p:nvSpPr>
              <p:cNvPr id="6" name="Disco magnetico 5"/>
              <p:cNvSpPr/>
              <p:nvPr/>
            </p:nvSpPr>
            <p:spPr bwMode="auto">
              <a:xfrm>
                <a:off x="7164287" y="2714048"/>
                <a:ext cx="1504045" cy="1183004"/>
              </a:xfrm>
              <a:prstGeom prst="flowChartMagneticDisk">
                <a:avLst/>
              </a:prstGeom>
              <a:solidFill>
                <a:srgbClr val="FFFF99">
                  <a:alpha val="5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7" name="CasellaDiTesto 6"/>
              <p:cNvSpPr txBox="1"/>
              <p:nvPr/>
            </p:nvSpPr>
            <p:spPr>
              <a:xfrm>
                <a:off x="7202812" y="3126303"/>
                <a:ext cx="1426994" cy="579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it-IT" b="1" dirty="0"/>
                  <a:t>UID - </a:t>
                </a:r>
                <a:r>
                  <a:rPr lang="it-IT" b="1" dirty="0" err="1"/>
                  <a:t>passwd</a:t>
                </a:r>
                <a:r>
                  <a:rPr lang="it-IT" b="1" dirty="0"/>
                  <a:t> 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it-IT" b="1" dirty="0"/>
                  <a:t>database</a:t>
                </a:r>
              </a:p>
            </p:txBody>
          </p:sp>
        </p:grpSp>
        <p:sp>
          <p:nvSpPr>
            <p:cNvPr id="9" name="Freccia bidirezionale orizzontale 8"/>
            <p:cNvSpPr/>
            <p:nvPr/>
          </p:nvSpPr>
          <p:spPr bwMode="auto">
            <a:xfrm>
              <a:off x="3009075" y="2396449"/>
              <a:ext cx="3276364" cy="828092"/>
            </a:xfrm>
            <a:prstGeom prst="leftRightArrow">
              <a:avLst/>
            </a:prstGeom>
            <a:solidFill>
              <a:srgbClr val="F5AD2B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b="1" dirty="0" err="1"/>
                <a:t>Communication</a:t>
              </a:r>
              <a:r>
                <a:rPr lang="it-IT" b="1" dirty="0"/>
                <a:t> </a:t>
              </a:r>
              <a:r>
                <a:rPr lang="it-IT" b="1" dirty="0" err="1"/>
                <a:t>channel</a:t>
              </a:r>
              <a:endPara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pic>
        <p:nvPicPr>
          <p:cNvPr id="13" name="Picture 4" descr="http://previews.123rf.com/images/chromaco/chromaco1208/chromaco120800039/15208982-Cartoon-Vector-Illustration-of-a-Tough-Kid-Demon-or-Devil-with-Pitchfork-in-Hands-Stock-Vect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42" y="2276872"/>
            <a:ext cx="972108" cy="92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41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Why</a:t>
            </a:r>
            <a:r>
              <a:rPr lang="it-IT" dirty="0"/>
              <a:t> no </a:t>
            </a:r>
            <a:r>
              <a:rPr lang="it-IT" dirty="0" err="1"/>
              <a:t>hashed</a:t>
            </a:r>
            <a:r>
              <a:rPr lang="it-IT" dirty="0"/>
              <a:t> </a:t>
            </a:r>
            <a:r>
              <a:rPr lang="it-IT" dirty="0" err="1"/>
              <a:t>pw</a:t>
            </a:r>
            <a:r>
              <a:rPr lang="it-IT" dirty="0"/>
              <a:t> in CHAP?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3213"/>
            <a:ext cx="7162564" cy="2195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No way to compute H(</a:t>
            </a:r>
            <a:r>
              <a:rPr lang="it-IT" altLang="it-IT" sz="2000" dirty="0" err="1"/>
              <a:t>pw</a:t>
            </a:r>
            <a:r>
              <a:rPr lang="it-IT" altLang="it-IT" sz="2000" dirty="0"/>
              <a:t>, </a:t>
            </a:r>
            <a:r>
              <a:rPr lang="it-IT" altLang="it-IT" sz="2000" dirty="0" err="1"/>
              <a:t>challenge</a:t>
            </a:r>
            <a:r>
              <a:rPr lang="it-IT" altLang="it-IT" sz="2000" dirty="0"/>
              <a:t>) </a:t>
            </a:r>
            <a:r>
              <a:rPr lang="it-IT" altLang="it-IT" sz="2000" dirty="0" err="1"/>
              <a:t>without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having</a:t>
            </a:r>
            <a:r>
              <a:rPr lang="it-IT" altLang="it-IT" sz="2000" dirty="0"/>
              <a:t> </a:t>
            </a:r>
            <a:r>
              <a:rPr lang="it-IT" altLang="it-IT" sz="2000" dirty="0" err="1"/>
              <a:t>pw</a:t>
            </a:r>
            <a:r>
              <a:rPr lang="it-IT" altLang="it-IT" sz="2000" dirty="0"/>
              <a:t> in </a:t>
            </a:r>
            <a:r>
              <a:rPr lang="it-IT" altLang="it-IT" sz="2000" dirty="0" err="1"/>
              <a:t>clear</a:t>
            </a:r>
            <a:r>
              <a:rPr lang="it-IT" altLang="it-IT" sz="2000" dirty="0"/>
              <a:t>!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 err="1"/>
              <a:t>Consequence</a:t>
            </a:r>
            <a:r>
              <a:rPr lang="it-IT" altLang="it-IT" sz="2000" dirty="0"/>
              <a:t>: </a:t>
            </a:r>
            <a:r>
              <a:rPr lang="it-IT" altLang="it-IT" sz="2000" dirty="0" err="1"/>
              <a:t>user</a:t>
            </a:r>
            <a:r>
              <a:rPr lang="it-IT" altLang="it-IT" sz="2000" dirty="0"/>
              <a:t> DB must </a:t>
            </a:r>
            <a:r>
              <a:rPr lang="it-IT" altLang="it-IT" sz="2000" dirty="0" err="1"/>
              <a:t>remain</a:t>
            </a:r>
            <a:r>
              <a:rPr lang="it-IT" altLang="it-IT" sz="2000" dirty="0"/>
              <a:t> in </a:t>
            </a:r>
            <a:r>
              <a:rPr lang="it-IT" altLang="it-IT" sz="2000" dirty="0" err="1"/>
              <a:t>clear</a:t>
            </a:r>
            <a:r>
              <a:rPr lang="it-IT" altLang="it-IT" sz="2000" dirty="0"/>
              <a:t> </a:t>
            </a:r>
            <a:r>
              <a:rPr lang="it-IT" altLang="it-IT" sz="2000" dirty="0">
                <a:sym typeface="Wingdings" panose="05000000000000000000" pitchFamily="2" charset="2"/>
              </a:rPr>
              <a:t> </a:t>
            </a:r>
            <a:r>
              <a:rPr lang="it-IT" altLang="it-IT" sz="2000" dirty="0" err="1"/>
              <a:t>straightforward</a:t>
            </a:r>
            <a:r>
              <a:rPr lang="it-IT" altLang="it-IT" sz="2000" dirty="0"/>
              <a:t> target for </a:t>
            </a:r>
            <a:r>
              <a:rPr lang="it-IT" altLang="it-IT" sz="2000" dirty="0" err="1"/>
              <a:t>attack</a:t>
            </a:r>
            <a:r>
              <a:rPr lang="it-IT" altLang="it-IT" sz="2000" dirty="0"/>
              <a:t>!</a:t>
            </a:r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 err="1">
                <a:solidFill>
                  <a:srgbClr val="FF0000"/>
                </a:solidFill>
              </a:rPr>
              <a:t>Conclusion</a:t>
            </a:r>
            <a:r>
              <a:rPr lang="it-IT" altLang="it-IT" sz="2000" dirty="0">
                <a:solidFill>
                  <a:srgbClr val="FF0000"/>
                </a:solidFill>
              </a:rPr>
              <a:t>: CHAP </a:t>
            </a:r>
            <a:r>
              <a:rPr lang="it-IT" altLang="it-IT" sz="2000" dirty="0" err="1">
                <a:solidFill>
                  <a:srgbClr val="FF0000"/>
                </a:solidFill>
              </a:rPr>
              <a:t>is</a:t>
            </a:r>
            <a:r>
              <a:rPr lang="it-IT" altLang="it-IT" sz="2000" dirty="0">
                <a:solidFill>
                  <a:srgbClr val="FF0000"/>
                </a:solidFill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</a:rPr>
              <a:t>worse</a:t>
            </a:r>
            <a:r>
              <a:rPr lang="it-IT" altLang="it-IT" sz="2000" dirty="0">
                <a:solidFill>
                  <a:srgbClr val="FF0000"/>
                </a:solidFill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</a:rPr>
              <a:t>than</a:t>
            </a:r>
            <a:r>
              <a:rPr lang="it-IT" altLang="it-IT" sz="2000" dirty="0">
                <a:solidFill>
                  <a:srgbClr val="FF0000"/>
                </a:solidFill>
              </a:rPr>
              <a:t> PAP </a:t>
            </a:r>
            <a:r>
              <a:rPr lang="it-IT" altLang="it-IT" sz="2000" dirty="0" err="1">
                <a:solidFill>
                  <a:srgbClr val="FF0000"/>
                </a:solidFill>
              </a:rPr>
              <a:t>against</a:t>
            </a:r>
            <a:r>
              <a:rPr lang="it-IT" altLang="it-IT" sz="2000" dirty="0">
                <a:solidFill>
                  <a:srgbClr val="FF0000"/>
                </a:solidFill>
              </a:rPr>
              <a:t> a </a:t>
            </a:r>
            <a:r>
              <a:rPr lang="it-IT" altLang="it-IT" sz="2000" dirty="0" err="1">
                <a:solidFill>
                  <a:srgbClr val="FF0000"/>
                </a:solidFill>
              </a:rPr>
              <a:t>backend</a:t>
            </a:r>
            <a:r>
              <a:rPr lang="it-IT" altLang="it-IT" sz="2000" dirty="0">
                <a:solidFill>
                  <a:srgbClr val="FF0000"/>
                </a:solidFill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</a:rPr>
              <a:t>attack</a:t>
            </a:r>
            <a:r>
              <a:rPr lang="it-IT" altLang="it-IT" sz="2000" dirty="0">
                <a:solidFill>
                  <a:srgbClr val="FF0000"/>
                </a:solidFill>
              </a:rPr>
              <a:t> model!!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6157528" y="1089025"/>
          <a:ext cx="1252538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562100" imgH="5059363" progId="MS_ClipArt_Gallery.2">
                  <p:embed/>
                </p:oleObj>
              </mc:Choice>
              <mc:Fallback>
                <p:oleObj name="ClipArt" r:id="rId3" imgW="1562100" imgH="5059363" progId="MS_ClipArt_Gallery.2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528" y="1089025"/>
                        <a:ext cx="1252538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AutoShape 5"/>
          <p:cNvSpPr>
            <a:spLocks noChangeArrowheads="1"/>
          </p:cNvSpPr>
          <p:nvPr/>
        </p:nvSpPr>
        <p:spPr bwMode="auto">
          <a:xfrm flipH="1">
            <a:off x="1799841" y="1449388"/>
            <a:ext cx="4248150" cy="720725"/>
          </a:xfrm>
          <a:prstGeom prst="rightArrow">
            <a:avLst>
              <a:gd name="adj1" fmla="val 68463"/>
              <a:gd name="adj2" fmla="val 4595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 = 135623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341438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1872866" y="2276475"/>
            <a:ext cx="4175125" cy="720725"/>
          </a:xfrm>
          <a:prstGeom prst="rightArrow">
            <a:avLst>
              <a:gd name="adj1" fmla="val 68463"/>
              <a:gd name="adj2" fmla="val 45164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RESPONSE = Flavia, H(</a:t>
            </a:r>
            <a:r>
              <a:rPr lang="it-IT" altLang="it-IT" sz="1800" dirty="0" err="1">
                <a:latin typeface="Arial Narrow" panose="020B0606020202030204" pitchFamily="34" charset="0"/>
              </a:rPr>
              <a:t>mypass</a:t>
            </a:r>
            <a:r>
              <a:rPr lang="it-IT" altLang="it-IT" sz="1800" dirty="0">
                <a:latin typeface="Arial Narrow" panose="020B0606020202030204" pitchFamily="34" charset="0"/>
              </a:rPr>
              <a:t> | 135623)</a:t>
            </a:r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 flipH="1">
            <a:off x="1799841" y="3068638"/>
            <a:ext cx="4248150" cy="720725"/>
          </a:xfrm>
          <a:prstGeom prst="rightArrow">
            <a:avLst>
              <a:gd name="adj1" fmla="val 68463"/>
              <a:gd name="adj2" fmla="val 4595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ACK or NACK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596336" y="2348880"/>
            <a:ext cx="1368425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User Database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596336" y="2745755"/>
            <a:ext cx="6842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8280548" y="2744168"/>
            <a:ext cx="684213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7596336" y="3141043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flavia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8280548" y="3139455"/>
            <a:ext cx="684213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mypass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7596336" y="3537918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8280548" y="3536330"/>
            <a:ext cx="684213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4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Mitigation</a:t>
            </a:r>
            <a:r>
              <a:rPr lang="it-IT" dirty="0"/>
              <a:t>: (</a:t>
            </a:r>
            <a:r>
              <a:rPr lang="it-IT" dirty="0" err="1"/>
              <a:t>explicit</a:t>
            </a:r>
            <a:r>
              <a:rPr lang="it-IT" dirty="0"/>
              <a:t>) “</a:t>
            </a:r>
            <a:r>
              <a:rPr lang="it-IT" dirty="0" err="1"/>
              <a:t>salt</a:t>
            </a:r>
            <a:r>
              <a:rPr lang="it-IT" dirty="0"/>
              <a:t>”</a:t>
            </a:r>
          </a:p>
        </p:txBody>
      </p:sp>
      <p:graphicFrame>
        <p:nvGraphicFramePr>
          <p:cNvPr id="46083" name="Object 4"/>
          <p:cNvGraphicFramePr>
            <a:graphicFrameLocks noChangeAspect="1"/>
          </p:cNvGraphicFramePr>
          <p:nvPr/>
        </p:nvGraphicFramePr>
        <p:xfrm>
          <a:off x="7748588" y="332656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562100" imgH="5059363" progId="MS_ClipArt_Gallery.2">
                  <p:embed/>
                </p:oleObj>
              </mc:Choice>
              <mc:Fallback>
                <p:oleObj name="ClipArt" r:id="rId3" imgW="1562100" imgH="5059363" progId="MS_ClipArt_Gallery.2">
                  <p:embed/>
                  <p:pic>
                    <p:nvPicPr>
                      <p:cNvPr id="460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88" y="332656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AutoShape 5"/>
          <p:cNvSpPr>
            <a:spLocks noChangeArrowheads="1"/>
          </p:cNvSpPr>
          <p:nvPr/>
        </p:nvSpPr>
        <p:spPr bwMode="auto">
          <a:xfrm flipH="1">
            <a:off x="1871663" y="1088740"/>
            <a:ext cx="5761037" cy="720725"/>
          </a:xfrm>
          <a:prstGeom prst="rightArrow">
            <a:avLst>
              <a:gd name="adj1" fmla="val 68463"/>
              <a:gd name="adj2" fmla="val 6231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 = 135623; SALT = 9876</a:t>
            </a: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052513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AutoShape 7"/>
          <p:cNvSpPr>
            <a:spLocks noChangeArrowheads="1"/>
          </p:cNvSpPr>
          <p:nvPr/>
        </p:nvSpPr>
        <p:spPr bwMode="auto">
          <a:xfrm>
            <a:off x="1908175" y="1808820"/>
            <a:ext cx="5688013" cy="720725"/>
          </a:xfrm>
          <a:prstGeom prst="rightArrow">
            <a:avLst>
              <a:gd name="adj1" fmla="val 68463"/>
              <a:gd name="adj2" fmla="val 6152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RESPONSE = Flavia, H(H(9876,mypass) | 135623)</a:t>
            </a:r>
          </a:p>
        </p:txBody>
      </p:sp>
      <p:sp>
        <p:nvSpPr>
          <p:cNvPr id="46087" name="AutoShape 8"/>
          <p:cNvSpPr>
            <a:spLocks noChangeArrowheads="1"/>
          </p:cNvSpPr>
          <p:nvPr/>
        </p:nvSpPr>
        <p:spPr bwMode="auto">
          <a:xfrm flipH="1">
            <a:off x="1871663" y="2528900"/>
            <a:ext cx="5761037" cy="720725"/>
          </a:xfrm>
          <a:prstGeom prst="rightArrow">
            <a:avLst>
              <a:gd name="adj1" fmla="val 68463"/>
              <a:gd name="adj2" fmla="val 6231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ACK or NACK</a:t>
            </a:r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6299522" y="3176972"/>
            <a:ext cx="2520950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User Database: SALT=9876</a:t>
            </a:r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299522" y="3573847"/>
            <a:ext cx="6842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6983734" y="3572260"/>
            <a:ext cx="1836738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6299522" y="3969135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flavia</a:t>
            </a:r>
          </a:p>
        </p:txBody>
      </p:sp>
      <p:sp>
        <p:nvSpPr>
          <p:cNvPr id="46092" name="Rectangle 13"/>
          <p:cNvSpPr>
            <a:spLocks noChangeArrowheads="1"/>
          </p:cNvSpPr>
          <p:nvPr/>
        </p:nvSpPr>
        <p:spPr bwMode="auto">
          <a:xfrm>
            <a:off x="6983734" y="3967547"/>
            <a:ext cx="1836738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H(9876,mypass)</a:t>
            </a:r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6299522" y="4366010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6983734" y="4364422"/>
            <a:ext cx="1836738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6095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07504" y="3537359"/>
            <a:ext cx="8784976" cy="2771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 dirty="0" err="1"/>
              <a:t>Same</a:t>
            </a:r>
            <a:r>
              <a:rPr lang="it-IT" altLang="it-IT" sz="2400" dirty="0"/>
              <a:t> idea </a:t>
            </a:r>
            <a:r>
              <a:rPr lang="it-IT" altLang="it-IT" sz="2400" dirty="0" err="1"/>
              <a:t>as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previous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salt</a:t>
            </a:r>
            <a:endParaRPr lang="it-IT" altLang="it-IT" sz="24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Salt </a:t>
            </a:r>
            <a:r>
              <a:rPr lang="it-IT" altLang="it-IT" sz="2400" dirty="0" err="1"/>
              <a:t>value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clear</a:t>
            </a:r>
            <a:r>
              <a:rPr lang="it-IT" altLang="it-IT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Store</a:t>
            </a:r>
            <a:r>
              <a:rPr lang="it-IT" altLang="it-IT" sz="2400" dirty="0"/>
              <a:t> H(</a:t>
            </a:r>
            <a:r>
              <a:rPr lang="it-IT" altLang="it-IT" sz="2400" dirty="0" err="1"/>
              <a:t>salt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passwd</a:t>
            </a:r>
            <a:r>
              <a:rPr lang="it-IT" altLang="it-IT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dirty="0" err="1"/>
              <a:t>very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different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reason</a:t>
            </a:r>
            <a:r>
              <a:rPr lang="it-IT" altLang="it-IT" sz="2400" dirty="0"/>
              <a:t> and use!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Attacker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cannot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anymore</a:t>
            </a:r>
            <a:r>
              <a:rPr lang="it-IT" altLang="it-IT" sz="2400" dirty="0"/>
              <a:t> «</a:t>
            </a:r>
            <a:r>
              <a:rPr lang="it-IT" altLang="it-IT" sz="2400" dirty="0" err="1"/>
              <a:t>reuse</a:t>
            </a:r>
            <a:r>
              <a:rPr lang="it-IT" altLang="it-IT" sz="2400" dirty="0"/>
              <a:t>» </a:t>
            </a:r>
            <a:r>
              <a:rPr lang="it-IT" altLang="it-IT" sz="2400" dirty="0" err="1"/>
              <a:t>stolen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passwd</a:t>
            </a:r>
            <a:r>
              <a:rPr lang="it-IT" altLang="it-IT" sz="2400" dirty="0"/>
              <a:t>!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b="1" dirty="0" err="1">
                <a:solidFill>
                  <a:srgbClr val="FF0000"/>
                </a:solidFill>
              </a:rPr>
              <a:t>But</a:t>
            </a:r>
            <a:r>
              <a:rPr lang="it-IT" altLang="it-IT" sz="2000" b="1" dirty="0">
                <a:solidFill>
                  <a:srgbClr val="FF0000"/>
                </a:solidFill>
              </a:rPr>
              <a:t> of </a:t>
            </a:r>
            <a:r>
              <a:rPr lang="it-IT" altLang="it-IT" sz="2000" b="1" dirty="0" err="1">
                <a:solidFill>
                  <a:srgbClr val="FF0000"/>
                </a:solidFill>
              </a:rPr>
              <a:t>course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passwd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strength</a:t>
            </a:r>
            <a:r>
              <a:rPr lang="it-IT" altLang="it-IT" sz="2000" b="1" dirty="0">
                <a:solidFill>
                  <a:srgbClr val="FF0000"/>
                </a:solidFill>
              </a:rPr>
              <a:t> and </a:t>
            </a:r>
            <a:r>
              <a:rPr lang="it-IT" altLang="it-IT" sz="2000" b="1" dirty="0" err="1">
                <a:solidFill>
                  <a:srgbClr val="FF0000"/>
                </a:solidFill>
              </a:rPr>
              <a:t>dictionary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attacks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still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hold</a:t>
            </a:r>
            <a:r>
              <a:rPr lang="it-IT" altLang="it-IT" sz="2000" b="1" dirty="0">
                <a:solidFill>
                  <a:srgbClr val="FF0000"/>
                </a:solidFill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After a </a:t>
            </a:r>
            <a:r>
              <a:rPr lang="it-IT" altLang="it-IT" sz="2400" dirty="0" err="1"/>
              <a:t>breach</a:t>
            </a:r>
            <a:r>
              <a:rPr lang="it-IT" altLang="it-IT" sz="2400" dirty="0"/>
              <a:t> (or </a:t>
            </a:r>
            <a:r>
              <a:rPr lang="it-IT" altLang="it-IT" sz="2400" dirty="0" err="1"/>
              <a:t>periodically</a:t>
            </a:r>
            <a:r>
              <a:rPr lang="it-IT" altLang="it-IT" sz="2400" dirty="0"/>
              <a:t>), </a:t>
            </a:r>
            <a:r>
              <a:rPr lang="it-IT" altLang="it-IT" sz="2400" dirty="0" err="1"/>
              <a:t>regenerate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entire</a:t>
            </a:r>
            <a:r>
              <a:rPr lang="it-IT" altLang="it-IT" sz="2400" dirty="0"/>
              <a:t> DB </a:t>
            </a:r>
            <a:r>
              <a:rPr lang="it-IT" altLang="it-IT" sz="2400" dirty="0" err="1"/>
              <a:t>using</a:t>
            </a:r>
            <a:r>
              <a:rPr lang="it-IT" altLang="it-IT" sz="2400" dirty="0"/>
              <a:t> new </a:t>
            </a:r>
            <a:r>
              <a:rPr lang="it-IT" altLang="it-IT" sz="2400" dirty="0" err="1"/>
              <a:t>salt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147646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Issue</a:t>
            </a:r>
            <a:r>
              <a:rPr lang="it-IT" dirty="0"/>
              <a:t> 1: password </a:t>
            </a:r>
            <a:r>
              <a:rPr lang="it-IT" dirty="0" err="1"/>
              <a:t>overload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471814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Average</a:t>
            </a:r>
            <a:r>
              <a:rPr lang="it-IT" dirty="0"/>
              <a:t> # of </a:t>
            </a:r>
            <a:r>
              <a:rPr lang="it-IT" dirty="0" err="1"/>
              <a:t>digital</a:t>
            </a:r>
            <a:r>
              <a:rPr lang="it-IT" dirty="0"/>
              <a:t> accounts per </a:t>
            </a:r>
            <a:r>
              <a:rPr lang="it-IT" dirty="0" err="1"/>
              <a:t>person</a:t>
            </a:r>
            <a:r>
              <a:rPr lang="it-IT" dirty="0"/>
              <a:t> in US: 130 (!!)</a:t>
            </a:r>
          </a:p>
          <a:p>
            <a:pPr lvl="1"/>
            <a:r>
              <a:rPr lang="it-IT" dirty="0"/>
              <a:t>2017 </a:t>
            </a:r>
            <a:r>
              <a:rPr lang="it-IT" dirty="0" err="1"/>
              <a:t>statistics</a:t>
            </a:r>
            <a:endParaRPr lang="it-IT" dirty="0"/>
          </a:p>
          <a:p>
            <a:r>
              <a:rPr lang="it-IT" dirty="0"/>
              <a:t>38% of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reuse</a:t>
            </a:r>
            <a:r>
              <a:rPr lang="it-IT" dirty="0"/>
              <a:t> </a:t>
            </a:r>
            <a:r>
              <a:rPr lang="it-IT" dirty="0" err="1"/>
              <a:t>identical</a:t>
            </a:r>
            <a:r>
              <a:rPr lang="it-IT" dirty="0"/>
              <a:t> password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sites</a:t>
            </a:r>
            <a:endParaRPr lang="it-IT" dirty="0"/>
          </a:p>
          <a:p>
            <a:pPr lvl="1"/>
            <a:r>
              <a:rPr lang="it-IT" dirty="0"/>
              <a:t>Source: 2018 </a:t>
            </a:r>
            <a:r>
              <a:rPr lang="it-IT" dirty="0" err="1"/>
              <a:t>scientific</a:t>
            </a:r>
            <a:r>
              <a:rPr lang="it-IT" dirty="0"/>
              <a:t> </a:t>
            </a:r>
            <a:r>
              <a:rPr lang="it-IT" dirty="0" err="1"/>
              <a:t>paper</a:t>
            </a:r>
            <a:r>
              <a:rPr lang="it-IT" dirty="0"/>
              <a:t> (*)</a:t>
            </a:r>
          </a:p>
          <a:p>
            <a:r>
              <a:rPr lang="it-IT" dirty="0"/>
              <a:t>21% of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modify</a:t>
            </a:r>
            <a:r>
              <a:rPr lang="it-IT" dirty="0"/>
              <a:t> password…</a:t>
            </a:r>
          </a:p>
          <a:p>
            <a:pPr lvl="1"/>
            <a:r>
              <a:rPr lang="it-IT" dirty="0" err="1"/>
              <a:t>But</a:t>
            </a:r>
            <a:r>
              <a:rPr lang="it-IT" dirty="0"/>
              <a:t> «</a:t>
            </a:r>
            <a:r>
              <a:rPr lang="it-IT" dirty="0" err="1"/>
              <a:t>rules</a:t>
            </a:r>
            <a:r>
              <a:rPr lang="it-IT" dirty="0"/>
              <a:t>» </a:t>
            </a:r>
            <a:r>
              <a:rPr lang="it-IT" dirty="0" err="1"/>
              <a:t>used</a:t>
            </a:r>
            <a:r>
              <a:rPr lang="it-IT" dirty="0"/>
              <a:t> are VERY </a:t>
            </a:r>
            <a:r>
              <a:rPr lang="it-IT" dirty="0" err="1"/>
              <a:t>predictable</a:t>
            </a:r>
            <a:r>
              <a:rPr lang="it-IT" dirty="0"/>
              <a:t>:</a:t>
            </a:r>
          </a:p>
          <a:p>
            <a:pPr lvl="2"/>
            <a:r>
              <a:rPr lang="it-IT" dirty="0"/>
              <a:t>30% </a:t>
            </a:r>
            <a:r>
              <a:rPr lang="it-IT" dirty="0" err="1"/>
              <a:t>cracked</a:t>
            </a:r>
            <a:r>
              <a:rPr lang="it-IT" dirty="0"/>
              <a:t> in 10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attempts</a:t>
            </a:r>
            <a:endParaRPr lang="it-IT" dirty="0"/>
          </a:p>
          <a:p>
            <a:pPr lvl="2"/>
            <a:r>
              <a:rPr lang="it-IT" dirty="0"/>
              <a:t>46.5% </a:t>
            </a:r>
            <a:r>
              <a:rPr lang="it-IT" dirty="0" err="1"/>
              <a:t>cracked</a:t>
            </a:r>
            <a:r>
              <a:rPr lang="it-IT" dirty="0"/>
              <a:t> in 100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attempts</a:t>
            </a:r>
            <a:endParaRPr lang="it-IT" dirty="0"/>
          </a:p>
          <a:p>
            <a:pPr lvl="1"/>
            <a:r>
              <a:rPr lang="it-IT" dirty="0" err="1"/>
              <a:t>Modification</a:t>
            </a:r>
            <a:r>
              <a:rPr lang="it-IT" dirty="0"/>
              <a:t> </a:t>
            </a:r>
            <a:r>
              <a:rPr lang="it-IT" dirty="0" err="1"/>
              <a:t>examples</a:t>
            </a:r>
            <a:r>
              <a:rPr lang="it-IT" dirty="0"/>
              <a:t> from (*): </a:t>
            </a:r>
          </a:p>
          <a:p>
            <a:pPr marL="914400" lvl="2" indent="0">
              <a:buNone/>
            </a:pPr>
            <a:r>
              <a:rPr lang="it-IT" sz="2600" dirty="0" err="1"/>
              <a:t>danilo</a:t>
            </a:r>
            <a:r>
              <a:rPr lang="it-IT" sz="2600" dirty="0"/>
              <a:t> 		</a:t>
            </a:r>
            <a:r>
              <a:rPr lang="it-IT" sz="2600" dirty="0">
                <a:sym typeface="Wingdings" panose="05000000000000000000" pitchFamily="2" charset="2"/>
              </a:rPr>
              <a:t> da11nilo</a:t>
            </a:r>
            <a:br>
              <a:rPr lang="it-IT" sz="2600" dirty="0">
                <a:sym typeface="Wingdings" panose="05000000000000000000" pitchFamily="2" charset="2"/>
              </a:rPr>
            </a:br>
            <a:r>
              <a:rPr lang="it-IT" sz="2600" dirty="0">
                <a:sym typeface="Wingdings" panose="05000000000000000000" pitchFamily="2" charset="2"/>
              </a:rPr>
              <a:t>butcher69 	 </a:t>
            </a:r>
            <a:r>
              <a:rPr lang="it-IT" sz="2600" dirty="0" err="1">
                <a:sym typeface="Wingdings" panose="05000000000000000000" pitchFamily="2" charset="2"/>
              </a:rPr>
              <a:t>butcherboy</a:t>
            </a:r>
            <a:br>
              <a:rPr lang="it-IT" sz="2600" dirty="0">
                <a:sym typeface="Wingdings" panose="05000000000000000000" pitchFamily="2" charset="2"/>
              </a:rPr>
            </a:br>
            <a:r>
              <a:rPr lang="it-IT" sz="2600" dirty="0">
                <a:sym typeface="Wingdings" panose="05000000000000000000" pitchFamily="2" charset="2"/>
              </a:rPr>
              <a:t>Martin1 		 martin1</a:t>
            </a:r>
            <a:br>
              <a:rPr lang="it-IT" sz="2600" dirty="0">
                <a:sym typeface="Wingdings" panose="05000000000000000000" pitchFamily="2" charset="2"/>
              </a:rPr>
            </a:br>
            <a:r>
              <a:rPr lang="it-IT" sz="2600" dirty="0" err="1">
                <a:sym typeface="Wingdings" panose="05000000000000000000" pitchFamily="2" charset="2"/>
              </a:rPr>
              <a:t>fishkakemmm</a:t>
            </a:r>
            <a:r>
              <a:rPr lang="it-IT" sz="2600" dirty="0">
                <a:sym typeface="Wingdings" panose="05000000000000000000" pitchFamily="2" charset="2"/>
              </a:rPr>
              <a:t> 	 fishkake333</a:t>
            </a:r>
          </a:p>
          <a:p>
            <a:pPr marL="914400" lvl="2" indent="0">
              <a:buNone/>
            </a:pPr>
            <a:r>
              <a:rPr lang="it-IT" dirty="0"/>
              <a:t> </a:t>
            </a:r>
          </a:p>
          <a:p>
            <a:pPr lvl="2"/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262706" y="6525344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(*) https://people.cs.vt.edu/gangwang/pass</a:t>
            </a:r>
          </a:p>
        </p:txBody>
      </p:sp>
      <p:sp>
        <p:nvSpPr>
          <p:cNvPr id="5" name="Rettangolo 4"/>
          <p:cNvSpPr/>
          <p:nvPr/>
        </p:nvSpPr>
        <p:spPr bwMode="auto">
          <a:xfrm>
            <a:off x="6372200" y="3681028"/>
            <a:ext cx="2592288" cy="26642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VERY SERIOUS SECURITY ISSUE: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Cross-site </a:t>
            </a: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breach</a:t>
            </a: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sz="2400" b="1" dirty="0">
              <a:solidFill>
                <a:srgbClr val="FF000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Password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it-IT" sz="24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</a:rPr>
              <a:t>reuse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it-IT" sz="24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</a:rPr>
              <a:t>ever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it-IT" sz="24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</a:rPr>
              <a:t>many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it-IT" sz="24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</a:rPr>
              <a:t>years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it-IT" sz="24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</a:rPr>
              <a:t>after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a </a:t>
            </a:r>
            <a:r>
              <a:rPr kumimoji="0" lang="it-IT" sz="24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breach</a:t>
            </a:r>
            <a:endParaRPr kumimoji="0" lang="it-IT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194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Issue</a:t>
            </a:r>
            <a:r>
              <a:rPr lang="it-IT" dirty="0"/>
              <a:t> 2: </a:t>
            </a:r>
            <a:r>
              <a:rPr lang="it-IT" dirty="0" err="1"/>
              <a:t>restricted</a:t>
            </a:r>
            <a:r>
              <a:rPr lang="it-IT" dirty="0"/>
              <a:t> </a:t>
            </a:r>
            <a:r>
              <a:rPr lang="it-IT" dirty="0" err="1"/>
              <a:t>charset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9532" y="1125538"/>
            <a:ext cx="8712968" cy="49704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Secret </a:t>
            </a:r>
            <a:r>
              <a:rPr lang="it-IT" dirty="0" err="1"/>
              <a:t>key</a:t>
            </a:r>
            <a:r>
              <a:rPr lang="it-IT" dirty="0"/>
              <a:t> = 8 </a:t>
            </a:r>
            <a:r>
              <a:rPr lang="it-IT" dirty="0" err="1"/>
              <a:t>bytes</a:t>
            </a:r>
            <a:endParaRPr lang="it-IT" dirty="0"/>
          </a:p>
          <a:p>
            <a:pPr lvl="1">
              <a:defRPr/>
            </a:pPr>
            <a:r>
              <a:rPr lang="it-IT" dirty="0"/>
              <a:t>1 byte = 256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pPr lvl="2">
              <a:defRPr/>
            </a:pPr>
            <a:r>
              <a:rPr lang="it-IT" dirty="0" err="1"/>
              <a:t>Probability</a:t>
            </a:r>
            <a:r>
              <a:rPr lang="it-IT" dirty="0"/>
              <a:t> of </a:t>
            </a:r>
            <a:r>
              <a:rPr lang="it-IT" dirty="0" err="1"/>
              <a:t>guess</a:t>
            </a:r>
            <a:r>
              <a:rPr lang="it-IT" dirty="0"/>
              <a:t> = 1/256</a:t>
            </a:r>
          </a:p>
          <a:p>
            <a:pPr lvl="1">
              <a:defRPr/>
            </a:pPr>
            <a:r>
              <a:rPr lang="it-IT" dirty="0" err="1"/>
              <a:t>Probability</a:t>
            </a:r>
            <a:r>
              <a:rPr lang="it-IT" dirty="0"/>
              <a:t> of </a:t>
            </a:r>
            <a:r>
              <a:rPr lang="it-IT" dirty="0" err="1"/>
              <a:t>guessing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8 </a:t>
            </a:r>
            <a:r>
              <a:rPr lang="it-IT" dirty="0" err="1"/>
              <a:t>bytes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/>
              <a:t>1/256 * 1/256 * … (8 </a:t>
            </a:r>
            <a:r>
              <a:rPr lang="it-IT" dirty="0" err="1"/>
              <a:t>times</a:t>
            </a:r>
            <a:r>
              <a:rPr lang="it-IT" dirty="0"/>
              <a:t>) = 1 / 256</a:t>
            </a:r>
            <a:r>
              <a:rPr lang="it-IT" baseline="30000" dirty="0"/>
              <a:t>8</a:t>
            </a: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it-IT" dirty="0"/>
              <a:t> 	= 1 / 18.446.744.073.709.551.616 </a:t>
            </a:r>
          </a:p>
          <a:p>
            <a:pPr lvl="1">
              <a:defRPr/>
            </a:pPr>
            <a:r>
              <a:rPr lang="it-IT" dirty="0" err="1"/>
              <a:t>Assuming</a:t>
            </a:r>
            <a:r>
              <a:rPr lang="it-IT" dirty="0"/>
              <a:t> 66M </a:t>
            </a:r>
            <a:r>
              <a:rPr lang="it-IT" dirty="0" err="1"/>
              <a:t>guesses</a:t>
            </a:r>
            <a:r>
              <a:rPr lang="it-IT" dirty="0"/>
              <a:t>/s</a:t>
            </a:r>
          </a:p>
          <a:p>
            <a:pPr lvl="3">
              <a:defRPr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 on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!</a:t>
            </a:r>
          </a:p>
          <a:p>
            <a:pPr lvl="2">
              <a:defRPr/>
            </a:pP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guess</a:t>
            </a:r>
            <a:r>
              <a:rPr lang="it-IT" dirty="0"/>
              <a:t> time = 1.8x10</a:t>
            </a:r>
            <a:r>
              <a:rPr lang="it-IT" baseline="30000" dirty="0"/>
              <a:t>19 </a:t>
            </a:r>
            <a:r>
              <a:rPr lang="it-IT" dirty="0"/>
              <a:t>/ 6.6x10</a:t>
            </a:r>
            <a:r>
              <a:rPr lang="it-IT" baseline="30000" dirty="0"/>
              <a:t>7 </a:t>
            </a:r>
            <a:r>
              <a:rPr lang="it-IT" dirty="0"/>
              <a:t>/ 2 </a:t>
            </a:r>
            <a:r>
              <a:rPr lang="it-IT" dirty="0" err="1"/>
              <a:t>seconds</a:t>
            </a:r>
            <a:r>
              <a:rPr lang="it-IT" dirty="0"/>
              <a:t> = </a:t>
            </a:r>
            <a:r>
              <a:rPr lang="it-IT" b="1" dirty="0"/>
              <a:t>4431 </a:t>
            </a:r>
            <a:r>
              <a:rPr lang="it-IT" b="1" dirty="0" err="1"/>
              <a:t>years</a:t>
            </a:r>
            <a:endParaRPr lang="it-IT" b="1" dirty="0"/>
          </a:p>
          <a:p>
            <a:pPr>
              <a:defRPr/>
            </a:pPr>
            <a:r>
              <a:rPr lang="it-IT" dirty="0" err="1"/>
              <a:t>Passwd</a:t>
            </a:r>
            <a:r>
              <a:rPr lang="it-IT" dirty="0"/>
              <a:t> = 8 </a:t>
            </a:r>
            <a:r>
              <a:rPr lang="it-IT" dirty="0" err="1"/>
              <a:t>bytes</a:t>
            </a:r>
            <a:endParaRPr lang="it-IT" dirty="0"/>
          </a:p>
          <a:p>
            <a:pPr lvl="1"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low</a:t>
            </a:r>
            <a:r>
              <a:rPr lang="it-IT" dirty="0"/>
              <a:t> case </a:t>
            </a:r>
            <a:r>
              <a:rPr lang="it-IT" dirty="0" err="1"/>
              <a:t>letters</a:t>
            </a:r>
            <a:r>
              <a:rPr lang="it-IT" dirty="0"/>
              <a:t> and </a:t>
            </a:r>
            <a:r>
              <a:rPr lang="it-IT" dirty="0" err="1"/>
              <a:t>numbers</a:t>
            </a:r>
            <a:r>
              <a:rPr lang="it-IT" dirty="0"/>
              <a:t>? </a:t>
            </a:r>
          </a:p>
          <a:p>
            <a:pPr lvl="1">
              <a:defRPr/>
            </a:pPr>
            <a:r>
              <a:rPr lang="it-IT" dirty="0"/>
              <a:t>1 byte = 36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 err="1"/>
              <a:t>Probability</a:t>
            </a:r>
            <a:r>
              <a:rPr lang="it-IT" dirty="0"/>
              <a:t> of </a:t>
            </a:r>
            <a:r>
              <a:rPr lang="it-IT" dirty="0" err="1"/>
              <a:t>guessing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8 </a:t>
            </a:r>
            <a:r>
              <a:rPr lang="it-IT" dirty="0" err="1"/>
              <a:t>bytes</a:t>
            </a:r>
            <a:r>
              <a:rPr lang="it-IT" dirty="0"/>
              <a:t> password </a:t>
            </a:r>
          </a:p>
          <a:p>
            <a:pPr lvl="2">
              <a:defRPr/>
            </a:pPr>
            <a:r>
              <a:rPr lang="it-IT" dirty="0"/>
              <a:t>1 / 36</a:t>
            </a:r>
            <a:r>
              <a:rPr lang="it-IT" baseline="30000" dirty="0"/>
              <a:t>8</a:t>
            </a:r>
            <a:r>
              <a:rPr lang="it-IT" dirty="0"/>
              <a:t> = 1 / 2.821.109.907.456 </a:t>
            </a:r>
          </a:p>
          <a:p>
            <a:pPr lvl="2">
              <a:defRPr/>
            </a:pP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guess</a:t>
            </a:r>
            <a:r>
              <a:rPr lang="it-IT" dirty="0"/>
              <a:t> time = 2.8x10</a:t>
            </a:r>
            <a:r>
              <a:rPr lang="it-IT" baseline="30000" dirty="0"/>
              <a:t>12 </a:t>
            </a:r>
            <a:r>
              <a:rPr lang="it-IT" dirty="0"/>
              <a:t>/ 6.6x10</a:t>
            </a:r>
            <a:r>
              <a:rPr lang="it-IT" baseline="30000" dirty="0"/>
              <a:t>7 </a:t>
            </a:r>
            <a:r>
              <a:rPr lang="it-IT" dirty="0"/>
              <a:t>/ 2 </a:t>
            </a:r>
            <a:r>
              <a:rPr lang="it-IT" dirty="0" err="1"/>
              <a:t>seconds</a:t>
            </a:r>
            <a:r>
              <a:rPr lang="it-IT" dirty="0"/>
              <a:t> = </a:t>
            </a:r>
            <a:r>
              <a:rPr lang="it-IT" b="1" dirty="0"/>
              <a:t>5.9 hours</a:t>
            </a:r>
            <a:r>
              <a:rPr lang="it-IT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88969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Issue</a:t>
            </a:r>
            <a:r>
              <a:rPr lang="it-IT" dirty="0"/>
              <a:t> 3: </a:t>
            </a:r>
            <a:r>
              <a:rPr lang="it-IT" dirty="0" err="1"/>
              <a:t>low</a:t>
            </a:r>
            <a:r>
              <a:rPr lang="it-IT" dirty="0"/>
              <a:t> </a:t>
            </a:r>
            <a:r>
              <a:rPr lang="it-IT" dirty="0" err="1"/>
              <a:t>entropy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With (</a:t>
            </a:r>
            <a:r>
              <a:rPr lang="it-IT" dirty="0" err="1"/>
              <a:t>very</a:t>
            </a:r>
            <a:r>
              <a:rPr lang="it-IT" dirty="0"/>
              <a:t>!) rare </a:t>
            </a:r>
            <a:r>
              <a:rPr lang="it-IT" dirty="0" err="1"/>
              <a:t>exceptions</a:t>
            </a:r>
            <a:r>
              <a:rPr lang="it-IT" dirty="0"/>
              <a:t>, </a:t>
            </a:r>
            <a:r>
              <a:rPr lang="it-IT" dirty="0" err="1"/>
              <a:t>passwords</a:t>
            </a:r>
            <a:r>
              <a:rPr lang="it-IT" dirty="0"/>
              <a:t> (human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) do </a:t>
            </a:r>
            <a:r>
              <a:rPr lang="it-IT" dirty="0" err="1"/>
              <a:t>not</a:t>
            </a:r>
            <a:r>
              <a:rPr lang="it-IT" dirty="0"/>
              <a:t> «look» random</a:t>
            </a:r>
          </a:p>
          <a:p>
            <a:pPr lvl="1"/>
            <a:r>
              <a:rPr lang="it-IT" dirty="0"/>
              <a:t>10 </a:t>
            </a:r>
            <a:r>
              <a:rPr lang="it-IT" dirty="0" err="1"/>
              <a:t>letter</a:t>
            </a:r>
            <a:r>
              <a:rPr lang="it-IT" dirty="0"/>
              <a:t> </a:t>
            </a:r>
            <a:r>
              <a:rPr lang="it-IT" dirty="0" err="1"/>
              <a:t>truly</a:t>
            </a:r>
            <a:r>
              <a:rPr lang="it-IT" dirty="0"/>
              <a:t> random </a:t>
            </a:r>
            <a:r>
              <a:rPr lang="it-IT" dirty="0" err="1"/>
              <a:t>examples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 </a:t>
            </a:r>
            <a:r>
              <a:rPr lang="it-IT" dirty="0">
                <a:hlinkClick r:id="rId2"/>
              </a:rPr>
              <a:t>https://www.random.org/strings/</a:t>
            </a:r>
            <a:endParaRPr lang="it-IT" dirty="0"/>
          </a:p>
          <a:p>
            <a:pPr lvl="2"/>
            <a:r>
              <a:rPr lang="it-IT" dirty="0" err="1"/>
              <a:t>wykvpdslzb</a:t>
            </a:r>
            <a:r>
              <a:rPr lang="it-IT" dirty="0"/>
              <a:t>, </a:t>
            </a:r>
            <a:r>
              <a:rPr lang="it-IT" dirty="0" err="1"/>
              <a:t>iuxdacetyu</a:t>
            </a:r>
            <a:r>
              <a:rPr lang="it-IT" dirty="0"/>
              <a:t>, </a:t>
            </a:r>
            <a:r>
              <a:rPr lang="it-IT" dirty="0" err="1"/>
              <a:t>sermfokoia</a:t>
            </a:r>
            <a:r>
              <a:rPr lang="it-IT" dirty="0"/>
              <a:t>, </a:t>
            </a:r>
            <a:r>
              <a:rPr lang="it-IT" dirty="0" err="1"/>
              <a:t>zpkwtrehjv</a:t>
            </a:r>
            <a:r>
              <a:rPr lang="it-IT" dirty="0"/>
              <a:t>, </a:t>
            </a:r>
            <a:r>
              <a:rPr lang="it-IT" dirty="0" err="1"/>
              <a:t>grsshdnixc</a:t>
            </a:r>
            <a:r>
              <a:rPr lang="it-IT" dirty="0"/>
              <a:t>, </a:t>
            </a:r>
            <a:r>
              <a:rPr lang="it-IT" dirty="0" err="1"/>
              <a:t>axqeudtijf</a:t>
            </a:r>
            <a:r>
              <a:rPr lang="it-IT" dirty="0"/>
              <a:t>, </a:t>
            </a:r>
            <a:r>
              <a:rPr lang="it-IT" dirty="0" err="1"/>
              <a:t>jzmkmhlsop</a:t>
            </a:r>
            <a:endParaRPr lang="it-IT" dirty="0"/>
          </a:p>
          <a:p>
            <a:r>
              <a:rPr lang="it-IT" dirty="0"/>
              <a:t>How to «</a:t>
            </a:r>
            <a:r>
              <a:rPr lang="it-IT" dirty="0" err="1"/>
              <a:t>quantify</a:t>
            </a:r>
            <a:r>
              <a:rPr lang="it-IT" dirty="0"/>
              <a:t>» </a:t>
            </a:r>
            <a:r>
              <a:rPr lang="it-IT" dirty="0" err="1"/>
              <a:t>randomness</a:t>
            </a:r>
            <a:r>
              <a:rPr lang="it-IT" dirty="0"/>
              <a:t>? 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Shannon</a:t>
            </a:r>
            <a:r>
              <a:rPr lang="it-IT" dirty="0"/>
              <a:t>) </a:t>
            </a:r>
            <a:r>
              <a:rPr lang="it-IT" dirty="0" err="1"/>
              <a:t>Entropy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03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Entropy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60748"/>
                <a:ext cx="8928992" cy="49352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Let X be a discrete random </a:t>
                </a:r>
                <a:r>
                  <a:rPr lang="it-IT" dirty="0" err="1"/>
                  <a:t>variable</a:t>
                </a:r>
                <a:endParaRPr lang="it-IT" dirty="0"/>
              </a:p>
              <a:p>
                <a:pPr lvl="1"/>
                <a:r>
                  <a:rPr lang="it-IT" dirty="0"/>
                  <a:t>Discrete random </a:t>
                </a:r>
                <a:r>
                  <a:rPr lang="it-IT" dirty="0" err="1"/>
                  <a:t>variable</a:t>
                </a:r>
                <a:r>
                  <a:rPr lang="it-IT" dirty="0"/>
                  <a:t>: a </a:t>
                </a:r>
                <a:r>
                  <a:rPr lang="it-IT" dirty="0" err="1"/>
                  <a:t>quantity</a:t>
                </a:r>
                <a:r>
                  <a:rPr lang="it-IT" dirty="0"/>
                  <a:t> </a:t>
                </a:r>
                <a:r>
                  <a:rPr lang="it-IT" dirty="0" err="1"/>
                  <a:t>whose</a:t>
                </a:r>
                <a:r>
                  <a:rPr lang="it-IT" dirty="0"/>
                  <a:t> </a:t>
                </a:r>
                <a:r>
                  <a:rPr lang="it-IT" dirty="0" err="1"/>
                  <a:t>outcome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x</a:t>
                </a:r>
                <a:r>
                  <a:rPr lang="it-IT" baseline="-25000" dirty="0"/>
                  <a:t>1</a:t>
                </a:r>
                <a:r>
                  <a:rPr lang="it-IT" dirty="0"/>
                  <a:t>, x</a:t>
                </a:r>
                <a:r>
                  <a:rPr lang="it-IT" baseline="-25000" dirty="0"/>
                  <a:t>2</a:t>
                </a:r>
                <a:r>
                  <a:rPr lang="it-IT" dirty="0"/>
                  <a:t>, … </a:t>
                </a:r>
                <a:r>
                  <a:rPr lang="it-IT" dirty="0" err="1"/>
                  <a:t>x</a:t>
                </a:r>
                <a:r>
                  <a:rPr lang="it-IT" baseline="-25000" dirty="0" err="1"/>
                  <a:t>n</a:t>
                </a:r>
                <a:r>
                  <a:rPr lang="it-IT" dirty="0"/>
                  <a:t> with </a:t>
                </a:r>
                <a:r>
                  <a:rPr lang="it-IT" dirty="0" err="1"/>
                  <a:t>probability</a:t>
                </a:r>
                <a:r>
                  <a:rPr lang="it-IT" dirty="0"/>
                  <a:t> p</a:t>
                </a:r>
                <a:r>
                  <a:rPr lang="it-IT" baseline="-25000" dirty="0"/>
                  <a:t>1</a:t>
                </a:r>
                <a:r>
                  <a:rPr lang="it-IT" dirty="0"/>
                  <a:t>, p</a:t>
                </a:r>
                <a:r>
                  <a:rPr lang="it-IT" baseline="-25000" dirty="0"/>
                  <a:t>2</a:t>
                </a:r>
                <a:r>
                  <a:rPr lang="it-IT" dirty="0"/>
                  <a:t>, … </a:t>
                </a:r>
                <a:r>
                  <a:rPr lang="it-IT" dirty="0" err="1"/>
                  <a:t>p</a:t>
                </a:r>
                <a:r>
                  <a:rPr lang="it-IT" baseline="-25000" dirty="0" err="1"/>
                  <a:t>n</a:t>
                </a:r>
                <a:endParaRPr lang="it-IT" baseline="-25000" dirty="0"/>
              </a:p>
              <a:p>
                <a:pPr lvl="4"/>
                <a:endParaRPr lang="it-IT" baseline="-25000" dirty="0"/>
              </a:p>
              <a:p>
                <a:r>
                  <a:rPr lang="it-IT" dirty="0" err="1"/>
                  <a:t>Entropy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endParaRPr lang="it-IT" b="1" dirty="0"/>
              </a:p>
              <a:p>
                <a:pPr lvl="1"/>
                <a:r>
                  <a:rPr lang="it-IT" dirty="0" err="1"/>
                  <a:t>Measured</a:t>
                </a:r>
                <a:r>
                  <a:rPr lang="it-IT" dirty="0"/>
                  <a:t> in bit = </a:t>
                </a:r>
                <a:r>
                  <a:rPr lang="it-IT" dirty="0" err="1"/>
                  <a:t>quantity</a:t>
                </a:r>
                <a:r>
                  <a:rPr lang="it-IT" dirty="0"/>
                  <a:t> of information </a:t>
                </a:r>
                <a:r>
                  <a:rPr lang="it-IT" dirty="0" err="1"/>
                  <a:t>carried</a:t>
                </a:r>
                <a:r>
                  <a:rPr lang="it-IT" dirty="0"/>
                  <a:t> by X</a:t>
                </a:r>
              </a:p>
              <a:p>
                <a:pPr lvl="5"/>
                <a:endParaRPr lang="it-IT" dirty="0"/>
              </a:p>
              <a:p>
                <a:pPr lvl="1"/>
                <a:r>
                  <a:rPr lang="it-IT" dirty="0" err="1"/>
                  <a:t>Example</a:t>
                </a:r>
                <a:r>
                  <a:rPr lang="it-IT" dirty="0"/>
                  <a:t>: </a:t>
                </a:r>
                <a:r>
                  <a:rPr lang="it-IT" dirty="0" err="1"/>
                  <a:t>coin</a:t>
                </a:r>
                <a:r>
                  <a:rPr lang="it-IT" dirty="0"/>
                  <a:t> </a:t>
                </a:r>
                <a:r>
                  <a:rPr lang="it-IT" dirty="0" err="1"/>
                  <a:t>flip</a:t>
                </a:r>
                <a:r>
                  <a:rPr lang="it-IT" dirty="0"/>
                  <a:t>: x</a:t>
                </a:r>
                <a:r>
                  <a:rPr lang="it-IT" baseline="-25000" dirty="0"/>
                  <a:t>1</a:t>
                </a:r>
                <a:r>
                  <a:rPr lang="it-IT" dirty="0"/>
                  <a:t> = face A, x</a:t>
                </a:r>
                <a:r>
                  <a:rPr lang="it-IT" baseline="-25000" dirty="0"/>
                  <a:t>2</a:t>
                </a:r>
                <a:r>
                  <a:rPr lang="it-IT" dirty="0"/>
                  <a:t> = face B, p</a:t>
                </a:r>
                <a:r>
                  <a:rPr lang="it-IT" baseline="-25000" dirty="0"/>
                  <a:t>1</a:t>
                </a:r>
                <a:r>
                  <a:rPr lang="it-IT" dirty="0"/>
                  <a:t>=p</a:t>
                </a:r>
                <a:r>
                  <a:rPr lang="it-IT" baseline="-25000" dirty="0"/>
                  <a:t>2</a:t>
                </a:r>
                <a:r>
                  <a:rPr lang="it-IT" dirty="0"/>
                  <a:t>=1/2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it-IT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it-IT" b="1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it-IT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2=1</m:t>
                        </m:r>
                      </m:e>
                    </m:func>
                  </m:oMath>
                </a14:m>
                <a:endParaRPr lang="it-IT" b="1" dirty="0"/>
              </a:p>
              <a:p>
                <a:pPr lvl="1"/>
                <a:r>
                  <a:rPr lang="it-IT" dirty="0" err="1"/>
                  <a:t>Example</a:t>
                </a:r>
                <a:r>
                  <a:rPr lang="it-IT" dirty="0"/>
                  <a:t>: </a:t>
                </a:r>
                <a:r>
                  <a:rPr lang="it-IT" dirty="0" err="1"/>
                  <a:t>unbiased</a:t>
                </a:r>
                <a:r>
                  <a:rPr lang="it-IT" dirty="0"/>
                  <a:t> dice: 6 equiprobabile </a:t>
                </a:r>
                <a:r>
                  <a:rPr lang="it-IT" dirty="0" err="1"/>
                  <a:t>outcomes</a:t>
                </a:r>
                <a:endParaRPr lang="it-IT" dirty="0"/>
              </a:p>
              <a:p>
                <a:pPr lvl="2"/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it-IT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func>
                          <m:func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it-IT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𝟓𝟖</m:t>
                    </m:r>
                  </m:oMath>
                </a14:m>
                <a:endParaRPr lang="it-IT" dirty="0"/>
              </a:p>
              <a:p>
                <a:pPr lvl="1"/>
                <a:endParaRPr lang="it-IT" baseline="-250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60748"/>
                <a:ext cx="8928992" cy="4935252"/>
              </a:xfrm>
              <a:blipFill>
                <a:blip r:embed="rId2"/>
                <a:stretch>
                  <a:fillRect l="-1434" t="-34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4114800" y="289740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9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08" y="225425"/>
            <a:ext cx="9000492" cy="649288"/>
          </a:xfrm>
        </p:spPr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mathematical</a:t>
            </a:r>
            <a:r>
              <a:rPr lang="it-IT" dirty="0"/>
              <a:t> </a:t>
            </a:r>
            <a:r>
              <a:rPr lang="it-IT" dirty="0" err="1"/>
              <a:t>definition</a:t>
            </a:r>
            <a:r>
              <a:rPr lang="it-IT" dirty="0"/>
              <a:t>?</a:t>
            </a:r>
            <a:br>
              <a:rPr lang="it-IT" dirty="0"/>
            </a:br>
            <a:r>
              <a:rPr lang="it-IT" sz="2800" dirty="0"/>
              <a:t>(</a:t>
            </a:r>
            <a:r>
              <a:rPr lang="it-IT" sz="2800" dirty="0" err="1"/>
              <a:t>Shannon</a:t>
            </a:r>
            <a:r>
              <a:rPr lang="it-IT" sz="2800" dirty="0"/>
              <a:t> Information </a:t>
            </a:r>
            <a:r>
              <a:rPr lang="it-IT" sz="2800" dirty="0" err="1"/>
              <a:t>theory</a:t>
            </a:r>
            <a:r>
              <a:rPr lang="it-IT" sz="2800" dirty="0"/>
              <a:t>, 1948)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4784"/>
                <a:ext cx="8676964" cy="497046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"informational value" of x</a:t>
                </a:r>
                <a:r>
                  <a:rPr lang="en-US" baseline="-25000" dirty="0"/>
                  <a:t>i</a:t>
                </a:r>
                <a:r>
                  <a:rPr lang="en-US" dirty="0"/>
                  <a:t> depends on how much x</a:t>
                </a:r>
                <a:r>
                  <a:rPr lang="en-US" baseline="-25000" dirty="0"/>
                  <a:t>i</a:t>
                </a:r>
                <a:r>
                  <a:rPr lang="en-US" dirty="0"/>
                  <a:t> is “unexpected”</a:t>
                </a:r>
              </a:p>
              <a:p>
                <a:pPr lvl="1"/>
                <a:r>
                  <a:rPr lang="en-US" dirty="0"/>
                  <a:t>The lower is its probability p</a:t>
                </a:r>
                <a:r>
                  <a:rPr lang="en-US" baseline="-25000" dirty="0"/>
                  <a:t>i</a:t>
                </a:r>
                <a:r>
                  <a:rPr lang="en-US" dirty="0"/>
                  <a:t>, the more it is “surprising”</a:t>
                </a:r>
              </a:p>
              <a:p>
                <a:pPr lvl="1"/>
                <a:r>
                  <a:rPr lang="en-US" dirty="0"/>
                  <a:t>information content = function of 1/p</a:t>
                </a:r>
                <a:r>
                  <a:rPr lang="en-US" baseline="-25000" dirty="0"/>
                  <a:t>i</a:t>
                </a:r>
              </a:p>
              <a:p>
                <a:pPr lvl="5"/>
                <a:endParaRPr lang="en-US" dirty="0"/>
              </a:p>
              <a:p>
                <a:r>
                  <a:rPr lang="en-US" dirty="0"/>
                  <a:t>Convenient “translation” in bits via log2</a:t>
                </a:r>
                <a:br>
                  <a:rPr lang="en-US" dirty="0"/>
                </a:br>
                <a:r>
                  <a:rPr lang="en-US" dirty="0"/>
                  <a:t>(-log2, to keep it positive)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event happening with prob. 1/2</a:t>
                </a:r>
                <a:r>
                  <a:rPr lang="en-US" baseline="30000" dirty="0">
                    <a:sym typeface="Wingdings" panose="05000000000000000000" pitchFamily="2" charset="2"/>
                  </a:rPr>
                  <a:t>b </a:t>
                </a:r>
                <a:r>
                  <a:rPr lang="en-US" dirty="0">
                    <a:sym typeface="Wingdings" panose="05000000000000000000" pitchFamily="2" charset="2"/>
                  </a:rPr>
                  <a:t>happens on average once every 2</a:t>
                </a:r>
                <a:r>
                  <a:rPr lang="en-US" baseline="30000" dirty="0">
                    <a:sym typeface="Wingdings" panose="05000000000000000000" pitchFamily="2" charset="2"/>
                  </a:rPr>
                  <a:t>b</a:t>
                </a:r>
                <a:r>
                  <a:rPr lang="en-US" dirty="0">
                    <a:sym typeface="Wingdings" panose="05000000000000000000" pitchFamily="2" charset="2"/>
                  </a:rPr>
                  <a:t>  information content = b bits: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5"/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Entropy: average value of the information content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𝑰𝑪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𝑰𝑪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it-IT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4784"/>
                <a:ext cx="8676964" cy="4970462"/>
              </a:xfrm>
              <a:blipFill>
                <a:blip r:embed="rId2"/>
                <a:stretch>
                  <a:fillRect l="-983" t="-2577" r="-1896" b="-112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4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Entropy</a:t>
            </a:r>
            <a:r>
              <a:rPr lang="it-IT" dirty="0"/>
              <a:t> and </a:t>
            </a:r>
            <a:r>
              <a:rPr lang="it-IT" dirty="0" err="1"/>
              <a:t>predictability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25538"/>
                <a:ext cx="7954652" cy="547181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it-IT" dirty="0"/>
                  <a:t>Entropy: a quantitative </a:t>
                </a:r>
                <a:r>
                  <a:rPr lang="it-IT" dirty="0" err="1"/>
                  <a:t>measure</a:t>
                </a:r>
                <a:r>
                  <a:rPr lang="it-IT" dirty="0"/>
                  <a:t> of «</a:t>
                </a:r>
                <a:r>
                  <a:rPr lang="it-IT" dirty="0" err="1"/>
                  <a:t>how</a:t>
                </a:r>
                <a:r>
                  <a:rPr lang="it-IT" dirty="0"/>
                  <a:t> </a:t>
                </a:r>
                <a:r>
                  <a:rPr lang="it-IT" dirty="0" err="1"/>
                  <a:t>predictable</a:t>
                </a:r>
                <a:r>
                  <a:rPr lang="it-IT" dirty="0"/>
                  <a:t>» </a:t>
                </a:r>
                <a:r>
                  <a:rPr lang="it-IT" dirty="0" err="1"/>
                  <a:t>is</a:t>
                </a:r>
                <a:r>
                  <a:rPr lang="it-IT" dirty="0"/>
                  <a:t> a random </a:t>
                </a:r>
                <a:r>
                  <a:rPr lang="it-IT" dirty="0" err="1"/>
                  <a:t>event</a:t>
                </a:r>
                <a:r>
                  <a:rPr lang="it-IT" dirty="0"/>
                  <a:t>!</a:t>
                </a:r>
              </a:p>
              <a:p>
                <a:pPr lvl="1"/>
                <a:r>
                  <a:rPr lang="it-IT" dirty="0"/>
                  <a:t>Assume N=2</a:t>
                </a:r>
                <a:r>
                  <a:rPr lang="it-IT" baseline="30000" dirty="0"/>
                  <a:t>b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outcomes</a:t>
                </a:r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:r>
                  <a:rPr lang="it-IT" dirty="0"/>
                  <a:t>b = log</a:t>
                </a:r>
                <a:r>
                  <a:rPr lang="it-IT" baseline="-25000" dirty="0"/>
                  <a:t>2</a:t>
                </a:r>
                <a:r>
                  <a:rPr lang="it-IT" dirty="0"/>
                  <a:t> N</a:t>
                </a:r>
              </a:p>
              <a:p>
                <a:pPr lvl="2"/>
                <a:r>
                  <a:rPr lang="it-IT" dirty="0" err="1"/>
                  <a:t>Entropy</a:t>
                </a:r>
                <a:r>
                  <a:rPr lang="it-IT" dirty="0"/>
                  <a:t> = 0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:r>
                  <a:rPr lang="it-IT" dirty="0" err="1">
                    <a:sym typeface="Wingdings" panose="05000000000000000000" pitchFamily="2" charset="2"/>
                  </a:rPr>
                  <a:t>event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is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deterministic</a:t>
                </a:r>
                <a:r>
                  <a:rPr lang="it-IT" dirty="0">
                    <a:sym typeface="Wingdings" panose="05000000000000000000" pitchFamily="2" charset="2"/>
                  </a:rPr>
                  <a:t>: I can </a:t>
                </a:r>
                <a:r>
                  <a:rPr lang="it-IT" dirty="0" err="1">
                    <a:sym typeface="Wingdings" panose="05000000000000000000" pitchFamily="2" charset="2"/>
                  </a:rPr>
                  <a:t>tell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which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event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will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happen</a:t>
                </a:r>
                <a:endParaRPr lang="it-IT" dirty="0">
                  <a:sym typeface="Wingdings" panose="05000000000000000000" pitchFamily="2" charset="2"/>
                </a:endParaRPr>
              </a:p>
              <a:p>
                <a:pPr lvl="2"/>
                <a:r>
                  <a:rPr lang="it-IT" dirty="0" err="1">
                    <a:sym typeface="Wingdings" panose="05000000000000000000" pitchFamily="2" charset="2"/>
                  </a:rPr>
                  <a:t>Entropy</a:t>
                </a:r>
                <a:r>
                  <a:rPr lang="it-IT" dirty="0">
                    <a:sym typeface="Wingdings" panose="05000000000000000000" pitchFamily="2" charset="2"/>
                  </a:rPr>
                  <a:t> = b  no way to </a:t>
                </a:r>
                <a:r>
                  <a:rPr lang="it-IT" dirty="0" err="1">
                    <a:sym typeface="Wingdings" panose="05000000000000000000" pitchFamily="2" charset="2"/>
                  </a:rPr>
                  <a:t>predict</a:t>
                </a:r>
                <a:r>
                  <a:rPr lang="it-IT" dirty="0">
                    <a:sym typeface="Wingdings" panose="05000000000000000000" pitchFamily="2" charset="2"/>
                  </a:rPr>
                  <a:t>: </a:t>
                </a:r>
                <a:r>
                  <a:rPr lang="it-IT" dirty="0" err="1">
                    <a:sym typeface="Wingdings" panose="05000000000000000000" pitchFamily="2" charset="2"/>
                  </a:rPr>
                  <a:t>all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events</a:t>
                </a:r>
                <a:r>
                  <a:rPr lang="it-IT" dirty="0">
                    <a:sym typeface="Wingdings" panose="05000000000000000000" pitchFamily="2" charset="2"/>
                  </a:rPr>
                  <a:t> are equiprobabile  maximum </a:t>
                </a:r>
                <a:r>
                  <a:rPr lang="it-IT" dirty="0" err="1">
                    <a:sym typeface="Wingdings" panose="05000000000000000000" pitchFamily="2" charset="2"/>
                  </a:rPr>
                  <a:t>extropy</a:t>
                </a:r>
                <a:endParaRPr lang="it-IT" dirty="0">
                  <a:sym typeface="Wingdings" panose="05000000000000000000" pitchFamily="2" charset="2"/>
                </a:endParaRPr>
              </a:p>
              <a:p>
                <a:pPr lvl="2"/>
                <a:r>
                  <a:rPr lang="it-IT" dirty="0" err="1">
                    <a:sym typeface="Wingdings" panose="05000000000000000000" pitchFamily="2" charset="2"/>
                  </a:rPr>
                  <a:t>Entropy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between</a:t>
                </a:r>
                <a:r>
                  <a:rPr lang="it-IT" dirty="0">
                    <a:sym typeface="Wingdings" panose="05000000000000000000" pitchFamily="2" charset="2"/>
                  </a:rPr>
                  <a:t> 0 and b: </a:t>
                </a:r>
                <a:r>
                  <a:rPr lang="it-IT" dirty="0" err="1">
                    <a:sym typeface="Wingdings" panose="05000000000000000000" pitchFamily="2" charset="2"/>
                  </a:rPr>
                  <a:t>it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is</a:t>
                </a:r>
                <a:r>
                  <a:rPr lang="it-IT" dirty="0">
                    <a:sym typeface="Wingdings" panose="05000000000000000000" pitchFamily="2" charset="2"/>
                  </a:rPr>
                  <a:t> more </a:t>
                </a:r>
                <a:r>
                  <a:rPr lang="it-IT" dirty="0" err="1">
                    <a:sym typeface="Wingdings" panose="05000000000000000000" pitchFamily="2" charset="2"/>
                  </a:rPr>
                  <a:t>likely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sym typeface="Wingdings" panose="05000000000000000000" pitchFamily="2" charset="2"/>
                  </a:rPr>
                  <a:t> some </a:t>
                </a:r>
                <a:r>
                  <a:rPr lang="it-IT" dirty="0" err="1">
                    <a:sym typeface="Wingdings" panose="05000000000000000000" pitchFamily="2" charset="2"/>
                  </a:rPr>
                  <a:t>events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will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occur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than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others</a:t>
                </a:r>
                <a:endParaRPr lang="it-IT" dirty="0">
                  <a:sym typeface="Wingdings" panose="05000000000000000000" pitchFamily="2" charset="2"/>
                </a:endParaRPr>
              </a:p>
              <a:p>
                <a:r>
                  <a:rPr lang="it-IT" dirty="0" err="1">
                    <a:sym typeface="Wingdings" panose="05000000000000000000" pitchFamily="2" charset="2"/>
                  </a:rPr>
                  <a:t>Example</a:t>
                </a:r>
                <a:r>
                  <a:rPr lang="it-IT" dirty="0">
                    <a:sym typeface="Wingdings" panose="05000000000000000000" pitchFamily="2" charset="2"/>
                  </a:rPr>
                  <a:t>: </a:t>
                </a:r>
                <a:r>
                  <a:rPr lang="it-IT" dirty="0" err="1">
                    <a:sym typeface="Wingdings" panose="05000000000000000000" pitchFamily="2" charset="2"/>
                  </a:rPr>
                  <a:t>biased</a:t>
                </a:r>
                <a:r>
                  <a:rPr lang="it-IT" dirty="0">
                    <a:sym typeface="Wingdings" panose="05000000000000000000" pitchFamily="2" charset="2"/>
                  </a:rPr>
                  <a:t> bit: p</a:t>
                </a:r>
                <a:r>
                  <a:rPr lang="it-IT" baseline="-25000" dirty="0">
                    <a:sym typeface="Wingdings" panose="05000000000000000000" pitchFamily="2" charset="2"/>
                  </a:rPr>
                  <a:t>0</a:t>
                </a:r>
                <a:r>
                  <a:rPr lang="it-IT" dirty="0">
                    <a:sym typeface="Wingdings" panose="05000000000000000000" pitchFamily="2" charset="2"/>
                  </a:rPr>
                  <a:t>=1/4, P</a:t>
                </a:r>
                <a:r>
                  <a:rPr lang="it-IT" baseline="-25000" dirty="0">
                    <a:sym typeface="Wingdings" panose="05000000000000000000" pitchFamily="2" charset="2"/>
                  </a:rPr>
                  <a:t>1</a:t>
                </a:r>
                <a:r>
                  <a:rPr lang="it-IT" dirty="0">
                    <a:sym typeface="Wingdings" panose="05000000000000000000" pitchFamily="2" charset="2"/>
                  </a:rPr>
                  <a:t>=3/4</a:t>
                </a:r>
              </a:p>
              <a:p>
                <a:pPr lvl="1"/>
                <a:r>
                  <a:rPr lang="it-IT" dirty="0" err="1">
                    <a:sym typeface="Wingdings" panose="05000000000000000000" pitchFamily="2" charset="2"/>
                  </a:rPr>
                  <a:t>Outcome</a:t>
                </a:r>
                <a:r>
                  <a:rPr lang="it-IT" dirty="0">
                    <a:sym typeface="Wingdings" panose="05000000000000000000" pitchFamily="2" charset="2"/>
                  </a:rPr>
                  <a:t> 1 </a:t>
                </a:r>
                <a:r>
                  <a:rPr lang="it-IT" dirty="0" err="1">
                    <a:sym typeface="Wingdings" panose="05000000000000000000" pitchFamily="2" charset="2"/>
                  </a:rPr>
                  <a:t>is</a:t>
                </a:r>
                <a:r>
                  <a:rPr lang="it-IT" dirty="0">
                    <a:sym typeface="Wingdings" panose="05000000000000000000" pitchFamily="2" charset="2"/>
                  </a:rPr>
                  <a:t> more </a:t>
                </a:r>
                <a:r>
                  <a:rPr lang="it-IT" dirty="0" err="1">
                    <a:sym typeface="Wingdings" panose="05000000000000000000" pitchFamily="2" charset="2"/>
                  </a:rPr>
                  <a:t>likely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than</a:t>
                </a:r>
                <a:r>
                  <a:rPr lang="it-IT" dirty="0">
                    <a:sym typeface="Wingdings" panose="05000000000000000000" pitchFamily="2" charset="2"/>
                  </a:rPr>
                  <a:t> 0  </a:t>
                </a:r>
                <a:r>
                  <a:rPr lang="it-IT" dirty="0" err="1">
                    <a:sym typeface="Wingdings" panose="05000000000000000000" pitchFamily="2" charset="2"/>
                  </a:rPr>
                  <a:t>predictability</a:t>
                </a:r>
                <a:endParaRPr lang="it-IT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it-IT" b="1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it-IT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0.81&lt;1</m:t>
                    </m:r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it-IT" dirty="0" err="1"/>
                  <a:t>Consequence</a:t>
                </a:r>
                <a:r>
                  <a:rPr lang="it-IT" dirty="0"/>
                  <a:t>: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transmitted</a:t>
                </a:r>
                <a:r>
                  <a:rPr lang="it-IT" dirty="0"/>
                  <a:t> bit </a:t>
                </a:r>
                <a:r>
                  <a:rPr lang="it-IT" dirty="0" err="1"/>
                  <a:t>carries</a:t>
                </a:r>
                <a:r>
                  <a:rPr lang="it-IT" dirty="0"/>
                  <a:t> 0.81 bits of information</a:t>
                </a:r>
              </a:p>
              <a:p>
                <a:pPr lvl="1"/>
                <a:r>
                  <a:rPr lang="it-IT" dirty="0" err="1"/>
                  <a:t>Consequence</a:t>
                </a:r>
                <a:r>
                  <a:rPr lang="it-IT" dirty="0"/>
                  <a:t>: source </a:t>
                </a:r>
                <a:r>
                  <a:rPr lang="it-IT" dirty="0" err="1"/>
                  <a:t>emitting</a:t>
                </a:r>
                <a:r>
                  <a:rPr lang="it-IT" dirty="0"/>
                  <a:t> </a:t>
                </a:r>
                <a:r>
                  <a:rPr lang="it-IT" dirty="0" err="1"/>
                  <a:t>stream</a:t>
                </a:r>
                <a:r>
                  <a:rPr lang="it-IT" dirty="0"/>
                  <a:t> of </a:t>
                </a:r>
                <a:r>
                  <a:rPr lang="it-IT" dirty="0" err="1"/>
                  <a:t>such</a:t>
                </a:r>
                <a:r>
                  <a:rPr lang="it-IT" dirty="0"/>
                  <a:t> bits (</a:t>
                </a:r>
                <a:r>
                  <a:rPr lang="it-IT" dirty="0" err="1"/>
                  <a:t>independent</a:t>
                </a:r>
                <a:r>
                  <a:rPr lang="it-IT" dirty="0"/>
                  <a:t>) CANNOT be </a:t>
                </a:r>
                <a:r>
                  <a:rPr lang="it-IT" dirty="0" err="1"/>
                  <a:t>compressed</a:t>
                </a:r>
                <a:r>
                  <a:rPr lang="it-IT" dirty="0"/>
                  <a:t> of more </a:t>
                </a:r>
                <a:r>
                  <a:rPr lang="it-IT" dirty="0" err="1"/>
                  <a:t>than</a:t>
                </a:r>
                <a:r>
                  <a:rPr lang="it-IT" dirty="0"/>
                  <a:t> 19%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25538"/>
                <a:ext cx="7954652" cy="5471814"/>
              </a:xfrm>
              <a:blipFill>
                <a:blip r:embed="rId2"/>
                <a:stretch>
                  <a:fillRect l="-920" t="-2007" r="-7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3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536EF-F401-451C-853C-ACDFF9D6C7BB}"/>
</file>

<file path=customXml/itemProps2.xml><?xml version="1.0" encoding="utf-8"?>
<ds:datastoreItem xmlns:ds="http://schemas.openxmlformats.org/officeDocument/2006/customXml" ds:itemID="{AD3EDCFF-2015-42FD-8D6C-A1915A0F4990}"/>
</file>

<file path=customXml/itemProps3.xml><?xml version="1.0" encoding="utf-8"?>
<ds:datastoreItem xmlns:ds="http://schemas.openxmlformats.org/officeDocument/2006/customXml" ds:itemID="{3AB5F45A-5C76-4D01-8F91-6CAEAACBA182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2452</Words>
  <Application>Microsoft Office PowerPoint</Application>
  <PresentationFormat>Presentazione su schermo (4:3)</PresentationFormat>
  <Paragraphs>368</Paragraphs>
  <Slides>33</Slides>
  <Notes>12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6" baseType="lpstr">
      <vt:lpstr>Arial</vt:lpstr>
      <vt:lpstr>Arial Narrow</vt:lpstr>
      <vt:lpstr>Book Antiqua</vt:lpstr>
      <vt:lpstr>Bookman Old Style</vt:lpstr>
      <vt:lpstr>Cambria Math</vt:lpstr>
      <vt:lpstr>Comic Sans MS</vt:lpstr>
      <vt:lpstr>Symbol</vt:lpstr>
      <vt:lpstr>Tahoma</vt:lpstr>
      <vt:lpstr>Times New Roman</vt:lpstr>
      <vt:lpstr>Wingdings</vt:lpstr>
      <vt:lpstr>214templ</vt:lpstr>
      <vt:lpstr>1_214templ</vt:lpstr>
      <vt:lpstr>ClipArt</vt:lpstr>
      <vt:lpstr>Presentazione standard di PowerPoint</vt:lpstr>
      <vt:lpstr>Password or secret key?</vt:lpstr>
      <vt:lpstr>Password: four major problems </vt:lpstr>
      <vt:lpstr>Issue 1: password overload</vt:lpstr>
      <vt:lpstr>Issue 2: restricted charset</vt:lpstr>
      <vt:lpstr>Issue 3: low entropy</vt:lpstr>
      <vt:lpstr>Entropy</vt:lpstr>
      <vt:lpstr>Why this mathematical definition? (Shannon Information theory, 1948)</vt:lpstr>
      <vt:lpstr>Entropy and predictability</vt:lpstr>
      <vt:lpstr>Test your understanding (Entropy and dependence)</vt:lpstr>
      <vt:lpstr>Presentazione standard di PowerPoint</vt:lpstr>
      <vt:lpstr>Issue 4: dictionary attacks</vt:lpstr>
      <vt:lpstr>Some statistics</vt:lpstr>
      <vt:lpstr>More detailed stats source: David Malone, Kevin Maher, Investigating the Distribution of Password Choices, 2011</vt:lpstr>
      <vt:lpstr>More detailed stats source: David Malone, Kevin Maher, Investigating the Distribution of Password Choices, 2011</vt:lpstr>
      <vt:lpstr>More detailed stats source: David Malone, Kevin Maher, Investigating the Distribution of Password Choices, 2011</vt:lpstr>
      <vt:lpstr>Dictionary rule-based attacks</vt:lpstr>
      <vt:lpstr>Presentazione standard di PowerPoint</vt:lpstr>
      <vt:lpstr>Authentication: “proof of…”</vt:lpstr>
      <vt:lpstr>Password Authentication Protocol (PAP) Simplest possible auth approach </vt:lpstr>
      <vt:lpstr>PAP obvious limitations</vt:lpstr>
      <vt:lpstr>PAP message example  (real capture of a PPP trace)</vt:lpstr>
      <vt:lpstr>CHAP  Challenge Handshake Authentication Protocol</vt:lpstr>
      <vt:lpstr>Authentication: “proof of…”</vt:lpstr>
      <vt:lpstr>Proof of knowledge:  result of computation!</vt:lpstr>
      <vt:lpstr>Challenge-Handshake Auth Protocol (CHAP)</vt:lpstr>
      <vt:lpstr>CHAP pros &amp; cons</vt:lpstr>
      <vt:lpstr>So, PAP vs CHAP:  which one is better then?  (less obvious than what you might think at this stage!!!)</vt:lpstr>
      <vt:lpstr>2 main (*) attack models</vt:lpstr>
      <vt:lpstr>Hashed passwd database in PAP</vt:lpstr>
      <vt:lpstr>What about CHAP?</vt:lpstr>
      <vt:lpstr>Why no hashed pw in CHAP?</vt:lpstr>
      <vt:lpstr>Mitigation: (explicit) “salt”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385</cp:revision>
  <cp:lastPrinted>1998-04-09T13:49:28Z</cp:lastPrinted>
  <dcterms:created xsi:type="dcterms:W3CDTF">1996-09-11T22:41:56Z</dcterms:created>
  <dcterms:modified xsi:type="dcterms:W3CDTF">2021-09-28T00:18:09Z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