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4" r:id="rId2"/>
    <p:sldId id="915" r:id="rId3"/>
    <p:sldId id="717" r:id="rId4"/>
    <p:sldId id="718" r:id="rId5"/>
    <p:sldId id="719" r:id="rId6"/>
    <p:sldId id="720" r:id="rId7"/>
    <p:sldId id="721" r:id="rId8"/>
    <p:sldId id="755" r:id="rId9"/>
    <p:sldId id="757" r:id="rId10"/>
    <p:sldId id="916" r:id="rId11"/>
    <p:sldId id="497" r:id="rId12"/>
    <p:sldId id="498" r:id="rId13"/>
    <p:sldId id="502" r:id="rId14"/>
    <p:sldId id="500" r:id="rId15"/>
    <p:sldId id="501" r:id="rId16"/>
    <p:sldId id="503" r:id="rId17"/>
    <p:sldId id="504" r:id="rId18"/>
    <p:sldId id="495" r:id="rId19"/>
    <p:sldId id="505" r:id="rId20"/>
    <p:sldId id="506" r:id="rId21"/>
    <p:sldId id="507" r:id="rId22"/>
    <p:sldId id="508" r:id="rId23"/>
    <p:sldId id="509" r:id="rId24"/>
    <p:sldId id="510" r:id="rId2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53D810"/>
    <a:srgbClr val="33840A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5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558" y="34"/>
      </p:cViewPr>
      <p:guideLst>
        <p:guide orient="horz" pos="3888"/>
        <p:guide pos="20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42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BEFF47E-FDE2-4F04-89C1-57D64932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F658F8C4-9DE5-4104-89ED-7B8EF3274CAD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4T17:15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1000,'37'-60'392,"-23"41"-328,-1 8-88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4T17:15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96,'-49'77'40,"47"-68"-40,2-1 0</inkml:trace>
  <inkml:trace contextRef="#ctx0" brushRef="#br0" timeOffset="1">0 94 544,'0'0'416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681838-32DA-4C7F-826E-0F1B0A129A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CE79C0F-F118-44BD-A043-316B471103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0E6B7FB0-DE53-4399-B1FD-1B968005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BA19423-32D2-4AC5-AB5B-0841C050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immagine diapositiva 1">
            <a:extLst>
              <a:ext uri="{FF2B5EF4-FFF2-40B4-BE49-F238E27FC236}">
                <a16:creationId xmlns:a16="http://schemas.microsoft.com/office/drawing/2014/main" id="{4489044C-244A-40AE-A7B9-2F8750557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5299" name="Segnaposto note 2">
            <a:extLst>
              <a:ext uri="{FF2B5EF4-FFF2-40B4-BE49-F238E27FC236}">
                <a16:creationId xmlns:a16="http://schemas.microsoft.com/office/drawing/2014/main" id="{5EF9090E-DFB4-4D53-A059-576414AC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4BF6A705-F063-4775-992B-CC630305D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88B5C9E9-57A6-4CBA-B2D9-39E18231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3647C026-2246-4AFC-B9A8-AB321CC20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29A807CA-69BE-4D4C-8CB9-6C5D61B0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6B92D3C6-F4AA-484B-978E-1B8925BF3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D8B7368B-933D-429B-BD07-A5407BA0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immagine diapositiva 1">
            <a:extLst>
              <a:ext uri="{FF2B5EF4-FFF2-40B4-BE49-F238E27FC236}">
                <a16:creationId xmlns:a16="http://schemas.microsoft.com/office/drawing/2014/main" id="{7ABFBD51-8177-43ED-9347-B39D04F8D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3491" name="Segnaposto note 2">
            <a:extLst>
              <a:ext uri="{FF2B5EF4-FFF2-40B4-BE49-F238E27FC236}">
                <a16:creationId xmlns:a16="http://schemas.microsoft.com/office/drawing/2014/main" id="{DF218105-5D76-4341-B605-CD645BDB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5FA956F7-FB36-4315-9EBF-EC1FAA310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528430D5-1C50-4D2F-AFA3-7BBD613C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>
            <a:extLst>
              <a:ext uri="{FF2B5EF4-FFF2-40B4-BE49-F238E27FC236}">
                <a16:creationId xmlns:a16="http://schemas.microsoft.com/office/drawing/2014/main" id="{8D26FDA1-2BE4-4891-8D8F-608276364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7587" name="Segnaposto note 2">
            <a:extLst>
              <a:ext uri="{FF2B5EF4-FFF2-40B4-BE49-F238E27FC236}">
                <a16:creationId xmlns:a16="http://schemas.microsoft.com/office/drawing/2014/main" id="{95F86C72-3566-4381-8925-A19DDDB0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AAA17589-72EA-49D4-A0F5-D654F6CE0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911FD567-54A4-465E-AB56-277387B4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12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0E6B7FB0-DE53-4399-B1FD-1B968005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BA19423-32D2-4AC5-AB5B-0841C050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45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>
            <a:extLst>
              <a:ext uri="{FF2B5EF4-FFF2-40B4-BE49-F238E27FC236}">
                <a16:creationId xmlns:a16="http://schemas.microsoft.com/office/drawing/2014/main" id="{8CFEB6A2-5A5A-4ABD-924C-5BF2F7615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3011" name="Segnaposto note 2">
            <a:extLst>
              <a:ext uri="{FF2B5EF4-FFF2-40B4-BE49-F238E27FC236}">
                <a16:creationId xmlns:a16="http://schemas.microsoft.com/office/drawing/2014/main" id="{2910C696-34FD-4D2D-B194-0E766AD7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7CCD311-DC5E-4B2E-9685-BB69B9200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EB0C7B40-1E69-4EF4-B822-E25DCD4E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>
            <a:extLst>
              <a:ext uri="{FF2B5EF4-FFF2-40B4-BE49-F238E27FC236}">
                <a16:creationId xmlns:a16="http://schemas.microsoft.com/office/drawing/2014/main" id="{F576D2CB-8667-4AB3-B5A8-D20AF2505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7107" name="Segnaposto note 2">
            <a:extLst>
              <a:ext uri="{FF2B5EF4-FFF2-40B4-BE49-F238E27FC236}">
                <a16:creationId xmlns:a16="http://schemas.microsoft.com/office/drawing/2014/main" id="{DC2C4854-D80D-4C29-A8A9-04F2720D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immagine diapositiva 1">
            <a:extLst>
              <a:ext uri="{FF2B5EF4-FFF2-40B4-BE49-F238E27FC236}">
                <a16:creationId xmlns:a16="http://schemas.microsoft.com/office/drawing/2014/main" id="{F2345B26-9588-49FD-8E60-6E50B5EAE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9155" name="Segnaposto note 2">
            <a:extLst>
              <a:ext uri="{FF2B5EF4-FFF2-40B4-BE49-F238E27FC236}">
                <a16:creationId xmlns:a16="http://schemas.microsoft.com/office/drawing/2014/main" id="{5B4A121C-4B13-4815-B595-8E1CA30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>
            <a:extLst>
              <a:ext uri="{FF2B5EF4-FFF2-40B4-BE49-F238E27FC236}">
                <a16:creationId xmlns:a16="http://schemas.microsoft.com/office/drawing/2014/main" id="{3B5797F2-7AE2-4DDB-8DA4-F7D6EB997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1203" name="Segnaposto note 2">
            <a:extLst>
              <a:ext uri="{FF2B5EF4-FFF2-40B4-BE49-F238E27FC236}">
                <a16:creationId xmlns:a16="http://schemas.microsoft.com/office/drawing/2014/main" id="{1ABADE12-086E-46E7-975E-CD5BFC4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>
            <a:extLst>
              <a:ext uri="{FF2B5EF4-FFF2-40B4-BE49-F238E27FC236}">
                <a16:creationId xmlns:a16="http://schemas.microsoft.com/office/drawing/2014/main" id="{1E7E36AB-0EDE-4C90-9E73-24E08138A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3251" name="Segnaposto note 2">
            <a:extLst>
              <a:ext uri="{FF2B5EF4-FFF2-40B4-BE49-F238E27FC236}">
                <a16:creationId xmlns:a16="http://schemas.microsoft.com/office/drawing/2014/main" id="{CEFE1ED1-ED3F-47CD-92AE-4642A1FD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891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332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10600" y="225426"/>
            <a:ext cx="256540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25426"/>
            <a:ext cx="749300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04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393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696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0292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46800" y="1125538"/>
            <a:ext cx="50292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5386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747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7434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0416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593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840DEB6-3DD0-4B33-8EBC-91982F4C6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8"/>
            <a:ext cx="102616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5E92C7-0712-4AEC-B758-C005CBBDF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5425"/>
            <a:ext cx="10261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F28DD7-8000-4B7A-B866-E2BF0500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324600"/>
            <a:ext cx="26416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pitchFamily="34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95C90EE-DB68-493F-AD4B-A5FF48C97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477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03D8B44C-D87E-4101-9F5D-B609E5C43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770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89288298-64D7-41BF-B2C0-C32C1C753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55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97B1BD83-745E-411B-A61D-5A790C89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5532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aac.cs.berkeley.edu/isaac/gsm-faq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rmatik.uni-trier.de/~ley/db/indices/a-tree/t/Tinguely:Stephane.html" TargetMode="External"/><Relationship Id="rId5" Type="http://schemas.openxmlformats.org/officeDocument/2006/relationships/hyperlink" Target="http://www.informatik.uni-trier.de/~ley/db/indices/a-tree/s/Scherzer:Helmut.html" TargetMode="External"/><Relationship Id="rId4" Type="http://schemas.openxmlformats.org/officeDocument/2006/relationships/hyperlink" Target="http://www.informatik.uni-trier.de/~ley/db/indices/a-tree/r/Rohatgi:Pankaj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071757FB-8B4B-4032-8BBE-6C7951EF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4000" dirty="0"/>
              <a:t>Security in Wireless Cellular systems</a:t>
            </a:r>
            <a:br>
              <a:rPr lang="it-IT" sz="4000" dirty="0"/>
            </a:br>
            <a:br>
              <a:rPr lang="it-IT" sz="3200" dirty="0"/>
            </a:br>
            <a:r>
              <a:rPr lang="it-IT" sz="3200" dirty="0"/>
              <a:t>(focus limited to authentication,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this</a:t>
            </a:r>
            <a:r>
              <a:rPr lang="it-IT" sz="3200" dirty="0"/>
              <a:t> stage)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071757FB-8B4B-4032-8BBE-6C7951EF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Challenge-</a:t>
            </a:r>
            <a:r>
              <a:rPr lang="it-IT" sz="3200" dirty="0" err="1"/>
              <a:t>Response</a:t>
            </a:r>
            <a:r>
              <a:rPr lang="it-IT" sz="3200" dirty="0"/>
              <a:t> authentication </a:t>
            </a:r>
            <a:br>
              <a:rPr lang="it-IT" sz="3200" dirty="0"/>
            </a:br>
            <a:r>
              <a:rPr lang="it-IT" sz="3200" dirty="0"/>
              <a:t>in Wireless Cellular systems</a:t>
            </a:r>
          </a:p>
        </p:txBody>
      </p:sp>
    </p:spTree>
    <p:extLst>
      <p:ext uri="{BB962C8B-B14F-4D97-AF65-F5344CB8AC3E}">
        <p14:creationId xmlns:p14="http://schemas.microsoft.com/office/powerpoint/2010/main" val="226646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>
            <a:extLst>
              <a:ext uri="{FF2B5EF4-FFF2-40B4-BE49-F238E27FC236}">
                <a16:creationId xmlns:a16="http://schemas.microsoft.com/office/drawing/2014/main" id="{A070F2CF-FE1A-4668-A1F3-7065990A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225425"/>
            <a:ext cx="8170863" cy="412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Authentication: when (e.g. 2/3G)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D5055C7C-57C4-431E-854C-1BF1AD4BB06E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685800"/>
            <a:ext cx="7931150" cy="5715000"/>
            <a:chOff x="428" y="528"/>
            <a:chExt cx="4996" cy="3511"/>
          </a:xfrm>
        </p:grpSpPr>
        <p:sp>
          <p:nvSpPr>
            <p:cNvPr id="42042" name="Line 4">
              <a:extLst>
                <a:ext uri="{FF2B5EF4-FFF2-40B4-BE49-F238E27FC236}">
                  <a16:creationId xmlns:a16="http://schemas.microsoft.com/office/drawing/2014/main" id="{37776F8B-3ADB-4930-A38F-C0260C06B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3" name="Line 5">
              <a:extLst>
                <a:ext uri="{FF2B5EF4-FFF2-40B4-BE49-F238E27FC236}">
                  <a16:creationId xmlns:a16="http://schemas.microsoft.com/office/drawing/2014/main" id="{6820EC82-8E78-42BC-B86E-F5EBF5603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4" name="Line 6">
              <a:extLst>
                <a:ext uri="{FF2B5EF4-FFF2-40B4-BE49-F238E27FC236}">
                  <a16:creationId xmlns:a16="http://schemas.microsoft.com/office/drawing/2014/main" id="{E4F54ABF-1822-4751-8C8F-11111C0A4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5" name="Line 7">
              <a:extLst>
                <a:ext uri="{FF2B5EF4-FFF2-40B4-BE49-F238E27FC236}">
                  <a16:creationId xmlns:a16="http://schemas.microsoft.com/office/drawing/2014/main" id="{BAE992E8-6EE4-4B44-AEB8-F6AD3DDB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6" name="Text Box 8">
              <a:extLst>
                <a:ext uri="{FF2B5EF4-FFF2-40B4-BE49-F238E27FC236}">
                  <a16:creationId xmlns:a16="http://schemas.microsoft.com/office/drawing/2014/main" id="{31B84B98-7E24-4A59-BA2E-0749AF655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528"/>
              <a:ext cx="3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42047" name="Text Box 9">
              <a:extLst>
                <a:ext uri="{FF2B5EF4-FFF2-40B4-BE49-F238E27FC236}">
                  <a16:creationId xmlns:a16="http://schemas.microsoft.com/office/drawing/2014/main" id="{F5F011EB-7F82-4279-A3E5-8A85FB712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539"/>
              <a:ext cx="45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VLR</a:t>
              </a:r>
            </a:p>
          </p:txBody>
        </p:sp>
        <p:sp>
          <p:nvSpPr>
            <p:cNvPr id="42048" name="Text Box 10">
              <a:extLst>
                <a:ext uri="{FF2B5EF4-FFF2-40B4-BE49-F238E27FC236}">
                  <a16:creationId xmlns:a16="http://schemas.microsoft.com/office/drawing/2014/main" id="{028362C2-2CF4-4DA5-B5E4-A08C4618E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539"/>
              <a:ext cx="4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HLR</a:t>
              </a:r>
            </a:p>
          </p:txBody>
        </p:sp>
        <p:sp>
          <p:nvSpPr>
            <p:cNvPr id="42049" name="Text Box 11">
              <a:extLst>
                <a:ext uri="{FF2B5EF4-FFF2-40B4-BE49-F238E27FC236}">
                  <a16:creationId xmlns:a16="http://schemas.microsoft.com/office/drawing/2014/main" id="{D3B7C68A-DB3B-4CA8-AC55-AF6A3781B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539"/>
              <a:ext cx="46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AUC</a:t>
              </a:r>
            </a:p>
          </p:txBody>
        </p:sp>
        <p:sp>
          <p:nvSpPr>
            <p:cNvPr id="42050" name="Line 12">
              <a:extLst>
                <a:ext uri="{FF2B5EF4-FFF2-40B4-BE49-F238E27FC236}">
                  <a16:creationId xmlns:a16="http://schemas.microsoft.com/office/drawing/2014/main" id="{B3CDE8B8-B87B-460F-B47C-C2D081A5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768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51" name="Text Box 13">
              <a:extLst>
                <a:ext uri="{FF2B5EF4-FFF2-40B4-BE49-F238E27FC236}">
                  <a16:creationId xmlns:a16="http://schemas.microsoft.com/office/drawing/2014/main" id="{C66E73CB-8CF1-4073-9F88-BCD618F08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528"/>
              <a:ext cx="8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BSS/MSC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8D1DAB3-0C94-4161-ACCE-7B360BD241F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57263"/>
            <a:ext cx="1828800" cy="628650"/>
            <a:chOff x="576" y="699"/>
            <a:chExt cx="1152" cy="396"/>
          </a:xfrm>
        </p:grpSpPr>
        <p:sp>
          <p:nvSpPr>
            <p:cNvPr id="42040" name="Line 15">
              <a:extLst>
                <a:ext uri="{FF2B5EF4-FFF2-40B4-BE49-F238E27FC236}">
                  <a16:creationId xmlns:a16="http://schemas.microsoft.com/office/drawing/2014/main" id="{FDF1038F-ACEE-444D-8521-FC44E3347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1" name="Text Box 16">
              <a:extLst>
                <a:ext uri="{FF2B5EF4-FFF2-40B4-BE49-F238E27FC236}">
                  <a16:creationId xmlns:a16="http://schemas.microsoft.com/office/drawing/2014/main" id="{46989590-9E1E-4C69-BBA0-84619B16B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99"/>
              <a:ext cx="10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Loc. Upd. Request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LAI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FEBD900-35F6-4FCB-8B55-0E44793CDBF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066800"/>
            <a:ext cx="1828800" cy="628650"/>
            <a:chOff x="576" y="699"/>
            <a:chExt cx="1152" cy="396"/>
          </a:xfrm>
        </p:grpSpPr>
        <p:sp>
          <p:nvSpPr>
            <p:cNvPr id="42038" name="Line 18">
              <a:extLst>
                <a:ext uri="{FF2B5EF4-FFF2-40B4-BE49-F238E27FC236}">
                  <a16:creationId xmlns:a16="http://schemas.microsoft.com/office/drawing/2014/main" id="{011EF70F-E57E-4B75-AA73-9FC313D9C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9" name="Text Box 19">
              <a:extLst>
                <a:ext uri="{FF2B5EF4-FFF2-40B4-BE49-F238E27FC236}">
                  <a16:creationId xmlns:a16="http://schemas.microsoft.com/office/drawing/2014/main" id="{36290D51-E7CB-447D-9041-193AE1A19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699"/>
              <a:ext cx="1030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Update Loc. Area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LAI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1B713D4-4636-4046-9978-6071C5ACFCE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200150"/>
            <a:ext cx="1828800" cy="628650"/>
            <a:chOff x="576" y="699"/>
            <a:chExt cx="1152" cy="396"/>
          </a:xfrm>
        </p:grpSpPr>
        <p:sp>
          <p:nvSpPr>
            <p:cNvPr id="42036" name="Line 21">
              <a:extLst>
                <a:ext uri="{FF2B5EF4-FFF2-40B4-BE49-F238E27FC236}">
                  <a16:creationId xmlns:a16="http://schemas.microsoft.com/office/drawing/2014/main" id="{3EA100B8-38A5-4092-926E-E3BB21D1B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7" name="Text Box 22">
              <a:extLst>
                <a:ext uri="{FF2B5EF4-FFF2-40B4-BE49-F238E27FC236}">
                  <a16:creationId xmlns:a16="http://schemas.microsoft.com/office/drawing/2014/main" id="{3C66D278-785F-4902-8857-46964B254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699"/>
              <a:ext cx="106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Auth. Param. Req.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7647CEB0-33A5-4F60-B6CA-B9CFF99EB40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219200"/>
            <a:ext cx="1828800" cy="628650"/>
            <a:chOff x="576" y="699"/>
            <a:chExt cx="1152" cy="396"/>
          </a:xfrm>
        </p:grpSpPr>
        <p:sp>
          <p:nvSpPr>
            <p:cNvPr id="42034" name="Line 24">
              <a:extLst>
                <a:ext uri="{FF2B5EF4-FFF2-40B4-BE49-F238E27FC236}">
                  <a16:creationId xmlns:a16="http://schemas.microsoft.com/office/drawing/2014/main" id="{ECC4916C-A4CA-414F-BA25-846C7259C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5" name="Text Box 25">
              <a:extLst>
                <a:ext uri="{FF2B5EF4-FFF2-40B4-BE49-F238E27FC236}">
                  <a16:creationId xmlns:a16="http://schemas.microsoft.com/office/drawing/2014/main" id="{B29F8025-20F5-48F0-937D-05E9B52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699"/>
              <a:ext cx="95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Auth. Info. Req.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1D36F9D7-5BF0-4AA3-96EF-1F219331F79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76400"/>
            <a:ext cx="3657600" cy="704850"/>
            <a:chOff x="2880" y="1056"/>
            <a:chExt cx="2304" cy="444"/>
          </a:xfrm>
        </p:grpSpPr>
        <p:grpSp>
          <p:nvGrpSpPr>
            <p:cNvPr id="42028" name="Group 27">
              <a:extLst>
                <a:ext uri="{FF2B5EF4-FFF2-40B4-BE49-F238E27FC236}">
                  <a16:creationId xmlns:a16="http://schemas.microsoft.com/office/drawing/2014/main" id="{2E80E34F-C92B-4C9B-8624-3206079A2B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32" y="1056"/>
              <a:ext cx="1152" cy="396"/>
              <a:chOff x="576" y="699"/>
              <a:chExt cx="1152" cy="396"/>
            </a:xfrm>
          </p:grpSpPr>
          <p:sp>
            <p:nvSpPr>
              <p:cNvPr id="42032" name="Line 28">
                <a:extLst>
                  <a:ext uri="{FF2B5EF4-FFF2-40B4-BE49-F238E27FC236}">
                    <a16:creationId xmlns:a16="http://schemas.microsoft.com/office/drawing/2014/main" id="{E0898C6E-85FD-47C8-85E1-808F1D260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1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033" name="Text Box 29">
                <a:extLst>
                  <a:ext uri="{FF2B5EF4-FFF2-40B4-BE49-F238E27FC236}">
                    <a16:creationId xmlns:a16="http://schemas.microsoft.com/office/drawing/2014/main" id="{F1195E73-4958-44AD-BF04-78C181968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699"/>
                <a:ext cx="110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>
                    <a:latin typeface="Times New Roman" panose="02020603050405020304" pitchFamily="18" charset="0"/>
                  </a:rPr>
                  <a:t>Auth. Info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 i="1">
                    <a:latin typeface="Times New Roman" panose="02020603050405020304" pitchFamily="18" charset="0"/>
                  </a:rPr>
                  <a:t>(Auth. Parameters)</a:t>
                </a:r>
              </a:p>
            </p:txBody>
          </p:sp>
        </p:grpSp>
        <p:grpSp>
          <p:nvGrpSpPr>
            <p:cNvPr id="42029" name="Group 30">
              <a:extLst>
                <a:ext uri="{FF2B5EF4-FFF2-40B4-BE49-F238E27FC236}">
                  <a16:creationId xmlns:a16="http://schemas.microsoft.com/office/drawing/2014/main" id="{77774340-0405-4CD0-B2B0-CD3309390B1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80" y="1104"/>
              <a:ext cx="1152" cy="396"/>
              <a:chOff x="576" y="699"/>
              <a:chExt cx="1152" cy="396"/>
            </a:xfrm>
          </p:grpSpPr>
          <p:sp>
            <p:nvSpPr>
              <p:cNvPr id="42030" name="Line 31">
                <a:extLst>
                  <a:ext uri="{FF2B5EF4-FFF2-40B4-BE49-F238E27FC236}">
                    <a16:creationId xmlns:a16="http://schemas.microsoft.com/office/drawing/2014/main" id="{111146C5-A3B1-4187-91FF-3CA0C3269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1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031" name="Text Box 32">
                <a:extLst>
                  <a:ext uri="{FF2B5EF4-FFF2-40B4-BE49-F238E27FC236}">
                    <a16:creationId xmlns:a16="http://schemas.microsoft.com/office/drawing/2014/main" id="{BA684096-7FD7-48EF-ABAF-6B28160006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699"/>
                <a:ext cx="110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>
                    <a:latin typeface="Times New Roman" panose="02020603050405020304" pitchFamily="18" charset="0"/>
                  </a:rPr>
                  <a:t>Auth. Info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 i="1">
                    <a:latin typeface="Times New Roman" panose="02020603050405020304" pitchFamily="18" charset="0"/>
                  </a:rPr>
                  <a:t>(Auth. Parameters)</a:t>
                </a:r>
              </a:p>
            </p:txBody>
          </p:sp>
        </p:grpSp>
      </p:grpSp>
      <p:sp>
        <p:nvSpPr>
          <p:cNvPr id="1222689" name="AutoShape 33">
            <a:extLst>
              <a:ext uri="{FF2B5EF4-FFF2-40B4-BE49-F238E27FC236}">
                <a16:creationId xmlns:a16="http://schemas.microsoft.com/office/drawing/2014/main" id="{FEBB26E9-9C7C-482E-8A88-81E4D899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33600"/>
            <a:ext cx="3657600" cy="1066800"/>
          </a:xfrm>
          <a:prstGeom prst="leftRightArrow">
            <a:avLst>
              <a:gd name="adj1" fmla="val 58852"/>
              <a:gd name="adj2" fmla="val 26492"/>
            </a:avLst>
          </a:prstGeom>
          <a:solidFill>
            <a:srgbClr val="96F8F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Times New Roman" panose="02020603050405020304" pitchFamily="18" charset="0"/>
              </a:rPr>
              <a:t>authentication</a:t>
            </a:r>
          </a:p>
        </p:txBody>
      </p:sp>
      <p:sp>
        <p:nvSpPr>
          <p:cNvPr id="1222690" name="AutoShape 34">
            <a:extLst>
              <a:ext uri="{FF2B5EF4-FFF2-40B4-BE49-F238E27FC236}">
                <a16:creationId xmlns:a16="http://schemas.microsoft.com/office/drawing/2014/main" id="{EA39DB74-8137-4132-95E3-65224A1C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828800" cy="914400"/>
          </a:xfrm>
          <a:prstGeom prst="leftRightArrow">
            <a:avLst>
              <a:gd name="adj1" fmla="val 72685"/>
              <a:gd name="adj2" fmla="val 33685"/>
            </a:avLst>
          </a:prstGeom>
          <a:solidFill>
            <a:srgbClr val="96F8F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Times New Roman" panose="02020603050405020304" pitchFamily="18" charset="0"/>
              </a:rPr>
              <a:t>Activate</a:t>
            </a:r>
            <a:br>
              <a:rPr lang="en-US" altLang="it-IT" sz="2000" b="0">
                <a:latin typeface="Times New Roman" panose="02020603050405020304" pitchFamily="18" charset="0"/>
              </a:rPr>
            </a:br>
            <a:r>
              <a:rPr lang="en-US" altLang="it-IT" sz="2000" b="0">
                <a:latin typeface="Times New Roman" panose="02020603050405020304" pitchFamily="18" charset="0"/>
              </a:rPr>
              <a:t>ciphering</a:t>
            </a:r>
          </a:p>
        </p:txBody>
      </p:sp>
      <p:grpSp>
        <p:nvGrpSpPr>
          <p:cNvPr id="10" name="Group 35">
            <a:extLst>
              <a:ext uri="{FF2B5EF4-FFF2-40B4-BE49-F238E27FC236}">
                <a16:creationId xmlns:a16="http://schemas.microsoft.com/office/drawing/2014/main" id="{7F5241D5-F2D7-4E9F-99D1-D9C19765C8B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743200"/>
            <a:ext cx="1828800" cy="628650"/>
            <a:chOff x="576" y="699"/>
            <a:chExt cx="1152" cy="396"/>
          </a:xfrm>
        </p:grpSpPr>
        <p:sp>
          <p:nvSpPr>
            <p:cNvPr id="42026" name="Line 36">
              <a:extLst>
                <a:ext uri="{FF2B5EF4-FFF2-40B4-BE49-F238E27FC236}">
                  <a16:creationId xmlns:a16="http://schemas.microsoft.com/office/drawing/2014/main" id="{96D8F7DC-1962-4C36-89FD-67FE16185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7" name="Text Box 37">
              <a:extLst>
                <a:ext uri="{FF2B5EF4-FFF2-40B4-BE49-F238E27FC236}">
                  <a16:creationId xmlns:a16="http://schemas.microsoft.com/office/drawing/2014/main" id="{C6301FA9-6AB1-472B-AE4B-2E52C51D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699"/>
              <a:ext cx="9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Update Location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MSRN</a:t>
              </a:r>
            </a:p>
          </p:txBody>
        </p:sp>
      </p:grpSp>
      <p:grpSp>
        <p:nvGrpSpPr>
          <p:cNvPr id="11" name="Group 38">
            <a:extLst>
              <a:ext uri="{FF2B5EF4-FFF2-40B4-BE49-F238E27FC236}">
                <a16:creationId xmlns:a16="http://schemas.microsoft.com/office/drawing/2014/main" id="{41E4B202-15CD-474C-AD8E-C1805BCCB2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4251" y="3257550"/>
            <a:ext cx="2017713" cy="628650"/>
            <a:chOff x="508" y="699"/>
            <a:chExt cx="1271" cy="396"/>
          </a:xfrm>
        </p:grpSpPr>
        <p:sp>
          <p:nvSpPr>
            <p:cNvPr id="42024" name="Line 39">
              <a:extLst>
                <a:ext uri="{FF2B5EF4-FFF2-40B4-BE49-F238E27FC236}">
                  <a16:creationId xmlns:a16="http://schemas.microsoft.com/office/drawing/2014/main" id="{0630A30F-48D6-42AA-9012-907A00D4C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5" name="Text Box 40">
              <a:extLst>
                <a:ext uri="{FF2B5EF4-FFF2-40B4-BE49-F238E27FC236}">
                  <a16:creationId xmlns:a16="http://schemas.microsoft.com/office/drawing/2014/main" id="{FAC8E9E2-0069-49F1-8DAE-89DC1F0A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699"/>
              <a:ext cx="127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Insert Subscrib. Data 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</a:t>
              </a:r>
              <a:r>
                <a:rPr lang="en-US" altLang="it-IT" sz="1600" b="0" i="1">
                  <a:latin typeface="Times New Roman" panose="02020603050405020304" pitchFamily="18" charset="0"/>
                </a:rPr>
                <a:t>additional data </a:t>
              </a: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3F781B27-0D61-4D9F-9F85-02677B076932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3867150"/>
            <a:ext cx="1898650" cy="628650"/>
            <a:chOff x="566" y="699"/>
            <a:chExt cx="1196" cy="396"/>
          </a:xfrm>
        </p:grpSpPr>
        <p:sp>
          <p:nvSpPr>
            <p:cNvPr id="42022" name="Line 42">
              <a:extLst>
                <a:ext uri="{FF2B5EF4-FFF2-40B4-BE49-F238E27FC236}">
                  <a16:creationId xmlns:a16="http://schemas.microsoft.com/office/drawing/2014/main" id="{BCD47B77-5F5E-40C5-9BE4-7880BE353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3" name="Text Box 43">
              <a:extLst>
                <a:ext uri="{FF2B5EF4-FFF2-40B4-BE49-F238E27FC236}">
                  <a16:creationId xmlns:a16="http://schemas.microsoft.com/office/drawing/2014/main" id="{45727502-D362-47E6-A410-AE730FDC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699"/>
              <a:ext cx="119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Insert Subscrib. Data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ACK</a:t>
              </a:r>
            </a:p>
          </p:txBody>
        </p:sp>
      </p:grpSp>
      <p:grpSp>
        <p:nvGrpSpPr>
          <p:cNvPr id="13" name="Group 44">
            <a:extLst>
              <a:ext uri="{FF2B5EF4-FFF2-40B4-BE49-F238E27FC236}">
                <a16:creationId xmlns:a16="http://schemas.microsoft.com/office/drawing/2014/main" id="{1EE81CA1-49D1-415A-B6CE-8C9CE405F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7750" y="4343400"/>
            <a:ext cx="1828800" cy="628650"/>
            <a:chOff x="576" y="699"/>
            <a:chExt cx="1152" cy="396"/>
          </a:xfrm>
        </p:grpSpPr>
        <p:sp>
          <p:nvSpPr>
            <p:cNvPr id="42020" name="Line 45">
              <a:extLst>
                <a:ext uri="{FF2B5EF4-FFF2-40B4-BE49-F238E27FC236}">
                  <a16:creationId xmlns:a16="http://schemas.microsoft.com/office/drawing/2014/main" id="{7826F385-C8B7-423C-BEC8-2118EB230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1" name="Text Box 46">
              <a:extLst>
                <a:ext uri="{FF2B5EF4-FFF2-40B4-BE49-F238E27FC236}">
                  <a16:creationId xmlns:a16="http://schemas.microsoft.com/office/drawing/2014/main" id="{6F30D5EA-B9BA-4322-A2D6-4B9FB8298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699"/>
              <a:ext cx="111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14" name="Group 47">
            <a:extLst>
              <a:ext uri="{FF2B5EF4-FFF2-40B4-BE49-F238E27FC236}">
                <a16:creationId xmlns:a16="http://schemas.microsoft.com/office/drawing/2014/main" id="{972F18F0-7A59-4BAB-A8D0-E068EC5531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3048000"/>
            <a:ext cx="1828800" cy="628650"/>
            <a:chOff x="576" y="699"/>
            <a:chExt cx="1152" cy="396"/>
          </a:xfrm>
        </p:grpSpPr>
        <p:sp>
          <p:nvSpPr>
            <p:cNvPr id="42018" name="Line 48">
              <a:extLst>
                <a:ext uri="{FF2B5EF4-FFF2-40B4-BE49-F238E27FC236}">
                  <a16:creationId xmlns:a16="http://schemas.microsoft.com/office/drawing/2014/main" id="{46A8E5BD-23D0-4923-B0C5-4F84E1F88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9" name="Text Box 49">
              <a:extLst>
                <a:ext uri="{FF2B5EF4-FFF2-40B4-BE49-F238E27FC236}">
                  <a16:creationId xmlns:a16="http://schemas.microsoft.com/office/drawing/2014/main" id="{5502FDF5-F1C3-4768-8D7F-6FDA0BDD3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699"/>
              <a:ext cx="90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Start Ciphering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Kc</a:t>
              </a:r>
              <a:endParaRPr lang="en-US" altLang="it-IT" sz="1600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EB421666-5B73-4E5A-A544-EBBFAFBD5A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4495798"/>
            <a:ext cx="1828800" cy="342900"/>
            <a:chOff x="576" y="699"/>
            <a:chExt cx="1152" cy="216"/>
          </a:xfrm>
        </p:grpSpPr>
        <p:sp>
          <p:nvSpPr>
            <p:cNvPr id="42016" name="Line 51">
              <a:extLst>
                <a:ext uri="{FF2B5EF4-FFF2-40B4-BE49-F238E27FC236}">
                  <a16:creationId xmlns:a16="http://schemas.microsoft.com/office/drawing/2014/main" id="{59CDD2ED-961A-4E16-AB03-83205BD31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7" name="Text Box 52">
              <a:extLst>
                <a:ext uri="{FF2B5EF4-FFF2-40B4-BE49-F238E27FC236}">
                  <a16:creationId xmlns:a16="http://schemas.microsoft.com/office/drawing/2014/main" id="{7AD70DDB-35F6-4B47-A66F-1881119C3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699"/>
              <a:ext cx="11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698B8797-E2BB-4C7C-BE76-419A142823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3505200"/>
            <a:ext cx="1855788" cy="628650"/>
            <a:chOff x="576" y="699"/>
            <a:chExt cx="1169" cy="396"/>
          </a:xfrm>
        </p:grpSpPr>
        <p:sp>
          <p:nvSpPr>
            <p:cNvPr id="42014" name="Line 54">
              <a:extLst>
                <a:ext uri="{FF2B5EF4-FFF2-40B4-BE49-F238E27FC236}">
                  <a16:creationId xmlns:a16="http://schemas.microsoft.com/office/drawing/2014/main" id="{62815696-2239-42FF-84B5-DA3CF621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5" name="Text Box 55">
              <a:extLst>
                <a:ext uri="{FF2B5EF4-FFF2-40B4-BE49-F238E27FC236}">
                  <a16:creationId xmlns:a16="http://schemas.microsoft.com/office/drawing/2014/main" id="{8C1CCF80-1416-462E-82E0-1082C4AE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699"/>
              <a:ext cx="116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Forward new TMSI 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</a:t>
              </a:r>
              <a:endParaRPr lang="en-US" altLang="it-IT" sz="1600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C738F54E-4D96-4B73-9FF9-82E0972347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8400" y="5049840"/>
            <a:ext cx="1828800" cy="342900"/>
            <a:chOff x="576" y="699"/>
            <a:chExt cx="1152" cy="216"/>
          </a:xfrm>
        </p:grpSpPr>
        <p:sp>
          <p:nvSpPr>
            <p:cNvPr id="42012" name="Line 57">
              <a:extLst>
                <a:ext uri="{FF2B5EF4-FFF2-40B4-BE49-F238E27FC236}">
                  <a16:creationId xmlns:a16="http://schemas.microsoft.com/office/drawing/2014/main" id="{44604FC2-1729-4B64-ABD6-8EC213B7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3" name="Text Box 58">
              <a:extLst>
                <a:ext uri="{FF2B5EF4-FFF2-40B4-BE49-F238E27FC236}">
                  <a16:creationId xmlns:a16="http://schemas.microsoft.com/office/drawing/2014/main" id="{25CD7CCA-6EC0-4F9A-BD80-30B1B5E18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699"/>
              <a:ext cx="113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Realloc Cmd</a:t>
              </a: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B414C5E2-E9C2-497A-A6A9-CE11559960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8400" y="5430840"/>
            <a:ext cx="1828800" cy="342900"/>
            <a:chOff x="576" y="699"/>
            <a:chExt cx="1152" cy="216"/>
          </a:xfrm>
        </p:grpSpPr>
        <p:sp>
          <p:nvSpPr>
            <p:cNvPr id="42010" name="Line 60">
              <a:extLst>
                <a:ext uri="{FF2B5EF4-FFF2-40B4-BE49-F238E27FC236}">
                  <a16:creationId xmlns:a16="http://schemas.microsoft.com/office/drawing/2014/main" id="{7549DC08-5951-4DB5-B844-93B59D17D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1" name="Text Box 61">
              <a:extLst>
                <a:ext uri="{FF2B5EF4-FFF2-40B4-BE49-F238E27FC236}">
                  <a16:creationId xmlns:a16="http://schemas.microsoft.com/office/drawing/2014/main" id="{6185F983-5FF1-4179-BFE1-C5E5833E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699"/>
              <a:ext cx="11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2BBB9BBE-9B56-408A-9403-5DD6B671A668}"/>
              </a:ext>
            </a:extLst>
          </p:cNvPr>
          <p:cNvGrpSpPr>
            <a:grpSpLocks/>
          </p:cNvGrpSpPr>
          <p:nvPr/>
        </p:nvGrpSpPr>
        <p:grpSpPr bwMode="auto">
          <a:xfrm>
            <a:off x="2454275" y="5772148"/>
            <a:ext cx="1849438" cy="342900"/>
            <a:chOff x="576" y="699"/>
            <a:chExt cx="1165" cy="216"/>
          </a:xfrm>
        </p:grpSpPr>
        <p:sp>
          <p:nvSpPr>
            <p:cNvPr id="42008" name="Line 63">
              <a:extLst>
                <a:ext uri="{FF2B5EF4-FFF2-40B4-BE49-F238E27FC236}">
                  <a16:creationId xmlns:a16="http://schemas.microsoft.com/office/drawing/2014/main" id="{25629A2A-2E06-474D-9B7B-C1573180B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09" name="Text Box 64">
              <a:extLst>
                <a:ext uri="{FF2B5EF4-FFF2-40B4-BE49-F238E27FC236}">
                  <a16:creationId xmlns:a16="http://schemas.microsoft.com/office/drawing/2014/main" id="{62B0F0A4-0D72-44F8-8631-FC85617E6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" y="699"/>
              <a:ext cx="115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Realloc ACK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B5731010-430D-44D4-A047-B96A122120B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924548"/>
            <a:ext cx="1828800" cy="342900"/>
            <a:chOff x="576" y="699"/>
            <a:chExt cx="1152" cy="216"/>
          </a:xfrm>
        </p:grpSpPr>
        <p:sp>
          <p:nvSpPr>
            <p:cNvPr id="42006" name="Line 66">
              <a:extLst>
                <a:ext uri="{FF2B5EF4-FFF2-40B4-BE49-F238E27FC236}">
                  <a16:creationId xmlns:a16="http://schemas.microsoft.com/office/drawing/2014/main" id="{6B8AD2B2-4CB2-4B11-B2CE-462A2A971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07" name="Text Box 67">
              <a:extLst>
                <a:ext uri="{FF2B5EF4-FFF2-40B4-BE49-F238E27FC236}">
                  <a16:creationId xmlns:a16="http://schemas.microsoft.com/office/drawing/2014/main" id="{E281B3D5-7BA3-436D-9605-EEFA607F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699"/>
              <a:ext cx="7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89" grpId="0" animBg="1" autoUpdateAnimBg="0"/>
      <p:bldP spid="122269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>
            <a:extLst>
              <a:ext uri="{FF2B5EF4-FFF2-40B4-BE49-F238E27FC236}">
                <a16:creationId xmlns:a16="http://schemas.microsoft.com/office/drawing/2014/main" id="{CD6ECA6D-2CA2-4C93-BE3B-FF19823A7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Authentication in 2G</a:t>
            </a:r>
            <a:br>
              <a:rPr lang="en-US" dirty="0"/>
            </a:br>
            <a:r>
              <a:rPr lang="en-US" sz="2400" dirty="0"/>
              <a:t>(unilateral)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852175-3224-406D-9F43-3A70B52FEA07}"/>
              </a:ext>
            </a:extLst>
          </p:cNvPr>
          <p:cNvGrpSpPr>
            <a:grpSpLocks/>
          </p:cNvGrpSpPr>
          <p:nvPr/>
        </p:nvGrpSpPr>
        <p:grpSpPr bwMode="auto">
          <a:xfrm>
            <a:off x="3163888" y="1828801"/>
            <a:ext cx="3886200" cy="792163"/>
            <a:chOff x="1129" y="1584"/>
            <a:chExt cx="3120" cy="499"/>
          </a:xfrm>
        </p:grpSpPr>
        <p:sp>
          <p:nvSpPr>
            <p:cNvPr id="44101" name="Line 4">
              <a:extLst>
                <a:ext uri="{FF2B5EF4-FFF2-40B4-BE49-F238E27FC236}">
                  <a16:creationId xmlns:a16="http://schemas.microsoft.com/office/drawing/2014/main" id="{392CFBC9-BA9C-47B8-8928-5BF4138AF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1824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102" name="Text Box 5">
              <a:extLst>
                <a:ext uri="{FF2B5EF4-FFF2-40B4-BE49-F238E27FC236}">
                  <a16:creationId xmlns:a16="http://schemas.microsoft.com/office/drawing/2014/main" id="{BAF2A3C6-9711-40CE-8EE5-BC0EA0D66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1584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Authentication Request</a:t>
              </a:r>
            </a:p>
          </p:txBody>
        </p:sp>
        <p:sp>
          <p:nvSpPr>
            <p:cNvPr id="44103" name="Text Box 6">
              <a:extLst>
                <a:ext uri="{FF2B5EF4-FFF2-40B4-BE49-F238E27FC236}">
                  <a16:creationId xmlns:a16="http://schemas.microsoft.com/office/drawing/2014/main" id="{4FEB466D-D5D8-4C84-AF16-DFF98723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833"/>
              <a:ext cx="22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 i="1">
                  <a:latin typeface="Times New Roman" panose="02020603050405020304" pitchFamily="18" charset="0"/>
                </a:rPr>
                <a:t>Challenge: 128 bit RAND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11CFBB6F-F8A3-4DBB-8A12-6B9F1F5A0490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667000"/>
            <a:ext cx="1668463" cy="1587500"/>
            <a:chOff x="624" y="2016"/>
            <a:chExt cx="1051" cy="1408"/>
          </a:xfrm>
        </p:grpSpPr>
        <p:sp>
          <p:nvSpPr>
            <p:cNvPr id="44094" name="Line 8">
              <a:extLst>
                <a:ext uri="{FF2B5EF4-FFF2-40B4-BE49-F238E27FC236}">
                  <a16:creationId xmlns:a16="http://schemas.microsoft.com/office/drawing/2014/main" id="{A9E2B06C-875A-4A2B-8FA9-8C10441F8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5" name="Line 9">
              <a:extLst>
                <a:ext uri="{FF2B5EF4-FFF2-40B4-BE49-F238E27FC236}">
                  <a16:creationId xmlns:a16="http://schemas.microsoft.com/office/drawing/2014/main" id="{A02162E9-E1C7-4C84-8DA6-0F634468C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6" name="Rectangle 10">
              <a:extLst>
                <a:ext uri="{FF2B5EF4-FFF2-40B4-BE49-F238E27FC236}">
                  <a16:creationId xmlns:a16="http://schemas.microsoft.com/office/drawing/2014/main" id="{FB016187-4147-4BB4-91CC-373A2F1C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100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44097" name="Line 11">
              <a:extLst>
                <a:ext uri="{FF2B5EF4-FFF2-40B4-BE49-F238E27FC236}">
                  <a16:creationId xmlns:a16="http://schemas.microsoft.com/office/drawing/2014/main" id="{E08B2BBB-4018-4A79-BBB2-7ADFF5A08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8" name="Text Box 12">
              <a:extLst>
                <a:ext uri="{FF2B5EF4-FFF2-40B4-BE49-F238E27FC236}">
                  <a16:creationId xmlns:a16="http://schemas.microsoft.com/office/drawing/2014/main" id="{101E38FA-A57D-4100-9FC7-0A0139B8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7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RAND</a:t>
              </a:r>
            </a:p>
          </p:txBody>
        </p:sp>
        <p:sp>
          <p:nvSpPr>
            <p:cNvPr id="44099" name="Text Box 13">
              <a:extLst>
                <a:ext uri="{FF2B5EF4-FFF2-40B4-BE49-F238E27FC236}">
                  <a16:creationId xmlns:a16="http://schemas.microsoft.com/office/drawing/2014/main" id="{1761D246-D7A6-45FB-B011-83B367EB0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Ki</a:t>
              </a:r>
              <a:endParaRPr lang="it-IT" altLang="it-IT" sz="20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100" name="Text Box 14">
              <a:extLst>
                <a:ext uri="{FF2B5EF4-FFF2-40B4-BE49-F238E27FC236}">
                  <a16:creationId xmlns:a16="http://schemas.microsoft.com/office/drawing/2014/main" id="{54FB5852-7B47-4DCB-90C2-62CC4ACB6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072"/>
              <a:ext cx="49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SRES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3153C480-5417-43F6-99FA-87CA129FD5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00400" y="4008438"/>
            <a:ext cx="3886200" cy="792162"/>
            <a:chOff x="1129" y="1584"/>
            <a:chExt cx="3120" cy="499"/>
          </a:xfrm>
        </p:grpSpPr>
        <p:sp>
          <p:nvSpPr>
            <p:cNvPr id="44091" name="Line 16">
              <a:extLst>
                <a:ext uri="{FF2B5EF4-FFF2-40B4-BE49-F238E27FC236}">
                  <a16:creationId xmlns:a16="http://schemas.microsoft.com/office/drawing/2014/main" id="{7387EBFB-2CB5-48F2-B353-3E1213843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1824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2" name="Text Box 17">
              <a:extLst>
                <a:ext uri="{FF2B5EF4-FFF2-40B4-BE49-F238E27FC236}">
                  <a16:creationId xmlns:a16="http://schemas.microsoft.com/office/drawing/2014/main" id="{EEB6A251-7B96-42F5-9FB4-E0C29EBF8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1584"/>
              <a:ext cx="2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Authentication Response</a:t>
              </a:r>
            </a:p>
          </p:txBody>
        </p:sp>
        <p:sp>
          <p:nvSpPr>
            <p:cNvPr id="44093" name="Text Box 18">
              <a:extLst>
                <a:ext uri="{FF2B5EF4-FFF2-40B4-BE49-F238E27FC236}">
                  <a16:creationId xmlns:a16="http://schemas.microsoft.com/office/drawing/2014/main" id="{575077E8-BC77-46BE-B9EC-2F73AE66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833"/>
              <a:ext cx="24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 i="1">
                  <a:latin typeface="Times New Roman" panose="02020603050405020304" pitchFamily="18" charset="0"/>
                </a:rPr>
                <a:t>Signed RESult: 32 bit SRES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EAC05085-F93F-43D1-BE34-C229EAFC463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895600"/>
            <a:ext cx="1219200" cy="1981200"/>
            <a:chOff x="3552" y="1824"/>
            <a:chExt cx="768" cy="1248"/>
          </a:xfrm>
        </p:grpSpPr>
        <p:sp>
          <p:nvSpPr>
            <p:cNvPr id="44087" name="AutoShape 20">
              <a:extLst>
                <a:ext uri="{FF2B5EF4-FFF2-40B4-BE49-F238E27FC236}">
                  <a16:creationId xmlns:a16="http://schemas.microsoft.com/office/drawing/2014/main" id="{22ECD17A-81F1-4CE8-A4AB-F804EE26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768" cy="624"/>
            </a:xfrm>
            <a:prstGeom prst="flowChartDecision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Equal?</a:t>
              </a:r>
            </a:p>
          </p:txBody>
        </p:sp>
        <p:grpSp>
          <p:nvGrpSpPr>
            <p:cNvPr id="44088" name="Group 21">
              <a:extLst>
                <a:ext uri="{FF2B5EF4-FFF2-40B4-BE49-F238E27FC236}">
                  <a16:creationId xmlns:a16="http://schemas.microsoft.com/office/drawing/2014/main" id="{809041E5-FB6E-4FA2-92B8-08E982DAA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824"/>
              <a:ext cx="499" cy="624"/>
              <a:chOff x="3696" y="1824"/>
              <a:chExt cx="499" cy="624"/>
            </a:xfrm>
          </p:grpSpPr>
          <p:sp>
            <p:nvSpPr>
              <p:cNvPr id="44089" name="Line 22">
                <a:extLst>
                  <a:ext uri="{FF2B5EF4-FFF2-40B4-BE49-F238E27FC236}">
                    <a16:creationId xmlns:a16="http://schemas.microsoft.com/office/drawing/2014/main" id="{1387C94E-0974-41B6-99B1-AD8B0FEED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090" name="Text Box 23">
                <a:extLst>
                  <a:ext uri="{FF2B5EF4-FFF2-40B4-BE49-F238E27FC236}">
                    <a16:creationId xmlns:a16="http://schemas.microsoft.com/office/drawing/2014/main" id="{3B020523-92E0-40BC-9AD7-4D026811E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016"/>
                <a:ext cx="499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2000" b="0">
                    <a:latin typeface="Times New Roman" panose="02020603050405020304" pitchFamily="18" charset="0"/>
                  </a:rPr>
                  <a:t>SRES</a:t>
                </a:r>
              </a:p>
            </p:txBody>
          </p:sp>
        </p:grpSp>
      </p:grpSp>
      <p:grpSp>
        <p:nvGrpSpPr>
          <p:cNvPr id="44039" name="Group 24">
            <a:extLst>
              <a:ext uri="{FF2B5EF4-FFF2-40B4-BE49-F238E27FC236}">
                <a16:creationId xmlns:a16="http://schemas.microsoft.com/office/drawing/2014/main" id="{0BC3A245-F3F8-4B46-90D7-A1728B23EF59}"/>
              </a:ext>
            </a:extLst>
          </p:cNvPr>
          <p:cNvGrpSpPr>
            <a:grpSpLocks/>
          </p:cNvGrpSpPr>
          <p:nvPr/>
        </p:nvGrpSpPr>
        <p:grpSpPr bwMode="auto">
          <a:xfrm>
            <a:off x="2017714" y="1295400"/>
            <a:ext cx="8497887" cy="1447800"/>
            <a:chOff x="311" y="816"/>
            <a:chExt cx="5353" cy="912"/>
          </a:xfrm>
        </p:grpSpPr>
        <p:sp>
          <p:nvSpPr>
            <p:cNvPr id="44050" name="AutoShape 25">
              <a:extLst>
                <a:ext uri="{FF2B5EF4-FFF2-40B4-BE49-F238E27FC236}">
                  <a16:creationId xmlns:a16="http://schemas.microsoft.com/office/drawing/2014/main" id="{E397FFB7-77CE-474B-95F6-DA028723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12"/>
              <a:ext cx="480" cy="816"/>
            </a:xfrm>
            <a:prstGeom prst="can">
              <a:avLst>
                <a:gd name="adj" fmla="val 33126"/>
              </a:avLst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SN</a:t>
              </a:r>
            </a:p>
          </p:txBody>
        </p:sp>
        <p:grpSp>
          <p:nvGrpSpPr>
            <p:cNvPr id="44051" name="Group 26">
              <a:extLst>
                <a:ext uri="{FF2B5EF4-FFF2-40B4-BE49-F238E27FC236}">
                  <a16:creationId xmlns:a16="http://schemas.microsoft.com/office/drawing/2014/main" id="{185C4D8E-0C5C-4721-BF46-8A966B601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52"/>
              <a:ext cx="480" cy="432"/>
              <a:chOff x="806" y="2592"/>
              <a:chExt cx="779" cy="551"/>
            </a:xfrm>
          </p:grpSpPr>
          <p:grpSp>
            <p:nvGrpSpPr>
              <p:cNvPr id="44054" name="Group 27">
                <a:extLst>
                  <a:ext uri="{FF2B5EF4-FFF2-40B4-BE49-F238E27FC236}">
                    <a16:creationId xmlns:a16="http://schemas.microsoft.com/office/drawing/2014/main" id="{5A062E91-A485-41C6-BD26-7025968EE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8" y="2592"/>
                <a:ext cx="387" cy="253"/>
                <a:chOff x="1198" y="2592"/>
                <a:chExt cx="387" cy="253"/>
              </a:xfrm>
            </p:grpSpPr>
            <p:sp>
              <p:nvSpPr>
                <p:cNvPr id="44085" name="Freeform 28">
                  <a:extLst>
                    <a:ext uri="{FF2B5EF4-FFF2-40B4-BE49-F238E27FC236}">
                      <a16:creationId xmlns:a16="http://schemas.microsoft.com/office/drawing/2014/main" id="{4B8C7CD6-7095-4C16-9F8D-474A7D249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8" y="2592"/>
                  <a:ext cx="387" cy="250"/>
                </a:xfrm>
                <a:custGeom>
                  <a:avLst/>
                  <a:gdLst>
                    <a:gd name="T0" fmla="*/ 385 w 387"/>
                    <a:gd name="T1" fmla="*/ 0 h 250"/>
                    <a:gd name="T2" fmla="*/ 202 w 387"/>
                    <a:gd name="T3" fmla="*/ 120 h 250"/>
                    <a:gd name="T4" fmla="*/ 198 w 387"/>
                    <a:gd name="T5" fmla="*/ 118 h 250"/>
                    <a:gd name="T6" fmla="*/ 0 w 387"/>
                    <a:gd name="T7" fmla="*/ 249 h 250"/>
                    <a:gd name="T8" fmla="*/ 21 w 387"/>
                    <a:gd name="T9" fmla="*/ 249 h 250"/>
                    <a:gd name="T10" fmla="*/ 202 w 387"/>
                    <a:gd name="T11" fmla="*/ 130 h 250"/>
                    <a:gd name="T12" fmla="*/ 205 w 387"/>
                    <a:gd name="T13" fmla="*/ 124 h 250"/>
                    <a:gd name="T14" fmla="*/ 386 w 387"/>
                    <a:gd name="T15" fmla="*/ 2 h 250"/>
                    <a:gd name="T16" fmla="*/ 385 w 387"/>
                    <a:gd name="T17" fmla="*/ 0 h 2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7"/>
                    <a:gd name="T28" fmla="*/ 0 h 250"/>
                    <a:gd name="T29" fmla="*/ 387 w 387"/>
                    <a:gd name="T30" fmla="*/ 250 h 25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7" h="250">
                      <a:moveTo>
                        <a:pt x="385" y="0"/>
                      </a:moveTo>
                      <a:lnTo>
                        <a:pt x="202" y="120"/>
                      </a:lnTo>
                      <a:lnTo>
                        <a:pt x="198" y="118"/>
                      </a:lnTo>
                      <a:lnTo>
                        <a:pt x="0" y="249"/>
                      </a:lnTo>
                      <a:lnTo>
                        <a:pt x="21" y="249"/>
                      </a:lnTo>
                      <a:lnTo>
                        <a:pt x="202" y="130"/>
                      </a:lnTo>
                      <a:lnTo>
                        <a:pt x="205" y="124"/>
                      </a:lnTo>
                      <a:lnTo>
                        <a:pt x="386" y="2"/>
                      </a:lnTo>
                      <a:lnTo>
                        <a:pt x="385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86" name="Oval 29">
                  <a:extLst>
                    <a:ext uri="{FF2B5EF4-FFF2-40B4-BE49-F238E27FC236}">
                      <a16:creationId xmlns:a16="http://schemas.microsoft.com/office/drawing/2014/main" id="{5BB590BC-3208-411A-A0D4-A0207B397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2" y="2821"/>
                  <a:ext cx="20" cy="24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è"/>
                    <a:defRPr sz="3200" b="1">
                      <a:solidFill>
                        <a:schemeClr val="tx1"/>
                      </a:solidFill>
                      <a:latin typeface="Bookman Old Style" panose="020506040505050202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ð"/>
                    <a:defRPr sz="3200">
                      <a:solidFill>
                        <a:schemeClr val="tx1"/>
                      </a:solidFill>
                      <a:latin typeface="Arial Narrow" panose="020B0606020202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it-IT" altLang="it-IT" sz="18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44055" name="Group 30">
                <a:extLst>
                  <a:ext uri="{FF2B5EF4-FFF2-40B4-BE49-F238E27FC236}">
                    <a16:creationId xmlns:a16="http://schemas.microsoft.com/office/drawing/2014/main" id="{32D0055C-32A7-4D8E-A7B3-865F551C3A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" y="2722"/>
                <a:ext cx="496" cy="421"/>
                <a:chOff x="806" y="2722"/>
                <a:chExt cx="496" cy="421"/>
              </a:xfrm>
            </p:grpSpPr>
            <p:sp>
              <p:nvSpPr>
                <p:cNvPr id="44056" name="Freeform 31">
                  <a:extLst>
                    <a:ext uri="{FF2B5EF4-FFF2-40B4-BE49-F238E27FC236}">
                      <a16:creationId xmlns:a16="http://schemas.microsoft.com/office/drawing/2014/main" id="{31DE7CCE-C1DD-40FE-8B6E-F5BAAF98F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" y="2722"/>
                  <a:ext cx="496" cy="421"/>
                </a:xfrm>
                <a:custGeom>
                  <a:avLst/>
                  <a:gdLst>
                    <a:gd name="T0" fmla="*/ 386 w 496"/>
                    <a:gd name="T1" fmla="*/ 15 h 421"/>
                    <a:gd name="T2" fmla="*/ 312 w 496"/>
                    <a:gd name="T3" fmla="*/ 89 h 421"/>
                    <a:gd name="T4" fmla="*/ 104 w 496"/>
                    <a:gd name="T5" fmla="*/ 247 h 421"/>
                    <a:gd name="T6" fmla="*/ 0 w 496"/>
                    <a:gd name="T7" fmla="*/ 301 h 421"/>
                    <a:gd name="T8" fmla="*/ 64 w 496"/>
                    <a:gd name="T9" fmla="*/ 420 h 421"/>
                    <a:gd name="T10" fmla="*/ 89 w 496"/>
                    <a:gd name="T11" fmla="*/ 415 h 421"/>
                    <a:gd name="T12" fmla="*/ 168 w 496"/>
                    <a:gd name="T13" fmla="*/ 366 h 421"/>
                    <a:gd name="T14" fmla="*/ 401 w 496"/>
                    <a:gd name="T15" fmla="*/ 193 h 421"/>
                    <a:gd name="T16" fmla="*/ 495 w 496"/>
                    <a:gd name="T17" fmla="*/ 94 h 421"/>
                    <a:gd name="T18" fmla="*/ 421 w 496"/>
                    <a:gd name="T19" fmla="*/ 0 h 421"/>
                    <a:gd name="T20" fmla="*/ 386 w 496"/>
                    <a:gd name="T21" fmla="*/ 15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96"/>
                    <a:gd name="T34" fmla="*/ 0 h 421"/>
                    <a:gd name="T35" fmla="*/ 496 w 496"/>
                    <a:gd name="T36" fmla="*/ 421 h 42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96" h="421">
                      <a:moveTo>
                        <a:pt x="386" y="15"/>
                      </a:moveTo>
                      <a:lnTo>
                        <a:pt x="312" y="89"/>
                      </a:lnTo>
                      <a:lnTo>
                        <a:pt x="104" y="247"/>
                      </a:lnTo>
                      <a:lnTo>
                        <a:pt x="0" y="301"/>
                      </a:lnTo>
                      <a:lnTo>
                        <a:pt x="64" y="420"/>
                      </a:lnTo>
                      <a:lnTo>
                        <a:pt x="89" y="415"/>
                      </a:lnTo>
                      <a:lnTo>
                        <a:pt x="168" y="366"/>
                      </a:lnTo>
                      <a:lnTo>
                        <a:pt x="401" y="193"/>
                      </a:lnTo>
                      <a:lnTo>
                        <a:pt x="495" y="94"/>
                      </a:lnTo>
                      <a:lnTo>
                        <a:pt x="421" y="0"/>
                      </a:lnTo>
                      <a:lnTo>
                        <a:pt x="386" y="15"/>
                      </a:ln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7" name="Freeform 32">
                  <a:extLst>
                    <a:ext uri="{FF2B5EF4-FFF2-40B4-BE49-F238E27FC236}">
                      <a16:creationId xmlns:a16="http://schemas.microsoft.com/office/drawing/2014/main" id="{13826C8E-E05A-4A1A-8E1A-8B1E1151B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3033"/>
                  <a:ext cx="70" cy="106"/>
                </a:xfrm>
                <a:custGeom>
                  <a:avLst/>
                  <a:gdLst>
                    <a:gd name="T0" fmla="*/ 14 w 70"/>
                    <a:gd name="T1" fmla="*/ 0 h 106"/>
                    <a:gd name="T2" fmla="*/ 0 w 70"/>
                    <a:gd name="T3" fmla="*/ 0 h 106"/>
                    <a:gd name="T4" fmla="*/ 51 w 70"/>
                    <a:gd name="T5" fmla="*/ 105 h 106"/>
                    <a:gd name="T6" fmla="*/ 69 w 70"/>
                    <a:gd name="T7" fmla="*/ 100 h 106"/>
                    <a:gd name="T8" fmla="*/ 14 w 70"/>
                    <a:gd name="T9" fmla="*/ 0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6"/>
                    <a:gd name="T17" fmla="*/ 70 w 70"/>
                    <a:gd name="T18" fmla="*/ 106 h 1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6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51" y="105"/>
                      </a:lnTo>
                      <a:lnTo>
                        <a:pt x="69" y="10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8" name="Freeform 33">
                  <a:extLst>
                    <a:ext uri="{FF2B5EF4-FFF2-40B4-BE49-F238E27FC236}">
                      <a16:creationId xmlns:a16="http://schemas.microsoft.com/office/drawing/2014/main" id="{84E9DEA7-7A30-43E5-84C5-A3B0161F1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" y="2988"/>
                  <a:ext cx="131" cy="140"/>
                </a:xfrm>
                <a:custGeom>
                  <a:avLst/>
                  <a:gdLst>
                    <a:gd name="T0" fmla="*/ 0 w 131"/>
                    <a:gd name="T1" fmla="*/ 43 h 140"/>
                    <a:gd name="T2" fmla="*/ 53 w 131"/>
                    <a:gd name="T3" fmla="*/ 139 h 140"/>
                    <a:gd name="T4" fmla="*/ 130 w 131"/>
                    <a:gd name="T5" fmla="*/ 86 h 140"/>
                    <a:gd name="T6" fmla="*/ 77 w 131"/>
                    <a:gd name="T7" fmla="*/ 0 h 140"/>
                    <a:gd name="T8" fmla="*/ 0 w 131"/>
                    <a:gd name="T9" fmla="*/ 43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140"/>
                    <a:gd name="T17" fmla="*/ 131 w 131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140">
                      <a:moveTo>
                        <a:pt x="0" y="43"/>
                      </a:moveTo>
                      <a:lnTo>
                        <a:pt x="53" y="139"/>
                      </a:lnTo>
                      <a:lnTo>
                        <a:pt x="130" y="86"/>
                      </a:lnTo>
                      <a:lnTo>
                        <a:pt x="77" y="0"/>
                      </a:lnTo>
                      <a:lnTo>
                        <a:pt x="0" y="4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9" name="Freeform 34">
                  <a:extLst>
                    <a:ext uri="{FF2B5EF4-FFF2-40B4-BE49-F238E27FC236}">
                      <a16:creationId xmlns:a16="http://schemas.microsoft.com/office/drawing/2014/main" id="{90EA58A9-6047-40A9-A5AC-D8DC07B4C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5" y="2733"/>
                  <a:ext cx="142" cy="161"/>
                </a:xfrm>
                <a:custGeom>
                  <a:avLst/>
                  <a:gdLst>
                    <a:gd name="T0" fmla="*/ 78 w 142"/>
                    <a:gd name="T1" fmla="*/ 0 h 161"/>
                    <a:gd name="T2" fmla="*/ 0 w 142"/>
                    <a:gd name="T3" fmla="*/ 78 h 161"/>
                    <a:gd name="T4" fmla="*/ 68 w 142"/>
                    <a:gd name="T5" fmla="*/ 160 h 161"/>
                    <a:gd name="T6" fmla="*/ 141 w 142"/>
                    <a:gd name="T7" fmla="*/ 82 h 161"/>
                    <a:gd name="T8" fmla="*/ 78 w 142"/>
                    <a:gd name="T9" fmla="*/ 0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161"/>
                    <a:gd name="T17" fmla="*/ 142 w 14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161">
                      <a:moveTo>
                        <a:pt x="78" y="0"/>
                      </a:moveTo>
                      <a:lnTo>
                        <a:pt x="0" y="78"/>
                      </a:lnTo>
                      <a:lnTo>
                        <a:pt x="68" y="160"/>
                      </a:lnTo>
                      <a:lnTo>
                        <a:pt x="141" y="82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60" name="Freeform 35">
                  <a:extLst>
                    <a:ext uri="{FF2B5EF4-FFF2-40B4-BE49-F238E27FC236}">
                      <a16:creationId xmlns:a16="http://schemas.microsoft.com/office/drawing/2014/main" id="{3139C369-706D-408E-8870-D36D00C74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1" y="2827"/>
                  <a:ext cx="271" cy="241"/>
                </a:xfrm>
                <a:custGeom>
                  <a:avLst/>
                  <a:gdLst>
                    <a:gd name="T0" fmla="*/ 0 w 271"/>
                    <a:gd name="T1" fmla="*/ 147 h 241"/>
                    <a:gd name="T2" fmla="*/ 54 w 271"/>
                    <a:gd name="T3" fmla="*/ 240 h 241"/>
                    <a:gd name="T4" fmla="*/ 270 w 271"/>
                    <a:gd name="T5" fmla="*/ 73 h 241"/>
                    <a:gd name="T6" fmla="*/ 206 w 271"/>
                    <a:gd name="T7" fmla="*/ 0 h 241"/>
                    <a:gd name="T8" fmla="*/ 0 w 271"/>
                    <a:gd name="T9" fmla="*/ 147 h 2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41"/>
                    <a:gd name="T17" fmla="*/ 271 w 271"/>
                    <a:gd name="T18" fmla="*/ 241 h 2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41">
                      <a:moveTo>
                        <a:pt x="0" y="147"/>
                      </a:moveTo>
                      <a:lnTo>
                        <a:pt x="54" y="240"/>
                      </a:lnTo>
                      <a:lnTo>
                        <a:pt x="270" y="73"/>
                      </a:lnTo>
                      <a:lnTo>
                        <a:pt x="206" y="0"/>
                      </a:lnTo>
                      <a:lnTo>
                        <a:pt x="0" y="14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grpSp>
              <p:nvGrpSpPr>
                <p:cNvPr id="44061" name="Group 36">
                  <a:extLst>
                    <a:ext uri="{FF2B5EF4-FFF2-40B4-BE49-F238E27FC236}">
                      <a16:creationId xmlns:a16="http://schemas.microsoft.com/office/drawing/2014/main" id="{B0C1BCA6-9158-4A9C-BFA1-598D0D59E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6" y="2847"/>
                  <a:ext cx="195" cy="141"/>
                  <a:chOff x="946" y="2847"/>
                  <a:chExt cx="195" cy="141"/>
                </a:xfrm>
              </p:grpSpPr>
              <p:sp>
                <p:nvSpPr>
                  <p:cNvPr id="44078" name="Oval 37">
                    <a:extLst>
                      <a:ext uri="{FF2B5EF4-FFF2-40B4-BE49-F238E27FC236}">
                        <a16:creationId xmlns:a16="http://schemas.microsoft.com/office/drawing/2014/main" id="{B5B03D43-25E2-439A-A26B-95E88B1D9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6" y="284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9" name="Oval 38">
                    <a:extLst>
                      <a:ext uri="{FF2B5EF4-FFF2-40B4-BE49-F238E27FC236}">
                        <a16:creationId xmlns:a16="http://schemas.microsoft.com/office/drawing/2014/main" id="{B8BAE5CB-A96A-495D-ACA8-961495156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6" y="2866"/>
                    <a:ext cx="15" cy="1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0" name="Oval 39">
                    <a:extLst>
                      <a:ext uri="{FF2B5EF4-FFF2-40B4-BE49-F238E27FC236}">
                        <a16:creationId xmlns:a16="http://schemas.microsoft.com/office/drawing/2014/main" id="{36FF50C5-B8A8-4913-B5AE-6C7B9A6D87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7" y="2887"/>
                    <a:ext cx="14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1" name="Oval 40">
                    <a:extLst>
                      <a:ext uri="{FF2B5EF4-FFF2-40B4-BE49-F238E27FC236}">
                        <a16:creationId xmlns:a16="http://schemas.microsoft.com/office/drawing/2014/main" id="{C821B28C-776E-4D16-83DE-3AFA62929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290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2" name="Oval 41">
                    <a:extLst>
                      <a:ext uri="{FF2B5EF4-FFF2-40B4-BE49-F238E27FC236}">
                        <a16:creationId xmlns:a16="http://schemas.microsoft.com/office/drawing/2014/main" id="{F93E54DD-1CAB-400A-AE88-B6054B409F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6" y="2932"/>
                    <a:ext cx="15" cy="11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3" name="Oval 42">
                    <a:extLst>
                      <a:ext uri="{FF2B5EF4-FFF2-40B4-BE49-F238E27FC236}">
                        <a16:creationId xmlns:a16="http://schemas.microsoft.com/office/drawing/2014/main" id="{67C0F722-7D2B-4587-972E-86CB22DF5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7" y="2952"/>
                    <a:ext cx="14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4" name="Oval 43">
                    <a:extLst>
                      <a:ext uri="{FF2B5EF4-FFF2-40B4-BE49-F238E27FC236}">
                        <a16:creationId xmlns:a16="http://schemas.microsoft.com/office/drawing/2014/main" id="{94C9BC06-8B4F-4EE8-85B2-A66363C15A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2971"/>
                    <a:ext cx="16" cy="1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  <p:grpSp>
              <p:nvGrpSpPr>
                <p:cNvPr id="44062" name="Group 44">
                  <a:extLst>
                    <a:ext uri="{FF2B5EF4-FFF2-40B4-BE49-F238E27FC236}">
                      <a16:creationId xmlns:a16="http://schemas.microsoft.com/office/drawing/2014/main" id="{DE04E764-47AD-4111-ADE4-02FE0B7363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2" y="2872"/>
                  <a:ext cx="195" cy="140"/>
                  <a:chOff x="962" y="2872"/>
                  <a:chExt cx="195" cy="140"/>
                </a:xfrm>
              </p:grpSpPr>
              <p:sp>
                <p:nvSpPr>
                  <p:cNvPr id="44071" name="Oval 45">
                    <a:extLst>
                      <a:ext uri="{FF2B5EF4-FFF2-40B4-BE49-F238E27FC236}">
                        <a16:creationId xmlns:a16="http://schemas.microsoft.com/office/drawing/2014/main" id="{31DA15BF-8329-4F28-8E06-81FFB4C255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1" y="2872"/>
                    <a:ext cx="16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2" name="Oval 46">
                    <a:extLst>
                      <a:ext uri="{FF2B5EF4-FFF2-40B4-BE49-F238E27FC236}">
                        <a16:creationId xmlns:a16="http://schemas.microsoft.com/office/drawing/2014/main" id="{E8FBE313-335A-4F7C-9BE5-CCEBDDFC46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2893"/>
                    <a:ext cx="15" cy="14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3" name="Oval 47">
                    <a:extLst>
                      <a:ext uri="{FF2B5EF4-FFF2-40B4-BE49-F238E27FC236}">
                        <a16:creationId xmlns:a16="http://schemas.microsoft.com/office/drawing/2014/main" id="{6B299ECD-6FC6-494E-8A20-C564C435D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2913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4" name="Oval 48">
                    <a:extLst>
                      <a:ext uri="{FF2B5EF4-FFF2-40B4-BE49-F238E27FC236}">
                        <a16:creationId xmlns:a16="http://schemas.microsoft.com/office/drawing/2014/main" id="{34F12A76-1660-426E-8DF0-6AE830F72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1" y="2932"/>
                    <a:ext cx="16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5" name="Oval 49">
                    <a:extLst>
                      <a:ext uri="{FF2B5EF4-FFF2-40B4-BE49-F238E27FC236}">
                        <a16:creationId xmlns:a16="http://schemas.microsoft.com/office/drawing/2014/main" id="{0A82FC38-E078-45EA-9297-2AAA8DF426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2952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6" name="Oval 50">
                    <a:extLst>
                      <a:ext uri="{FF2B5EF4-FFF2-40B4-BE49-F238E27FC236}">
                        <a16:creationId xmlns:a16="http://schemas.microsoft.com/office/drawing/2014/main" id="{19F6B738-2147-4868-A028-5B896609A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1" y="297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7" name="Oval 51">
                    <a:extLst>
                      <a:ext uri="{FF2B5EF4-FFF2-40B4-BE49-F238E27FC236}">
                        <a16:creationId xmlns:a16="http://schemas.microsoft.com/office/drawing/2014/main" id="{F5FE50AF-E82F-41E2-A473-18A6FD7FB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2" y="2998"/>
                    <a:ext cx="15" cy="14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  <p:grpSp>
              <p:nvGrpSpPr>
                <p:cNvPr id="44063" name="Group 52">
                  <a:extLst>
                    <a:ext uri="{FF2B5EF4-FFF2-40B4-BE49-F238E27FC236}">
                      <a16:creationId xmlns:a16="http://schemas.microsoft.com/office/drawing/2014/main" id="{8CE380C4-E141-4A40-B7FC-B20D89EEC7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2" y="2898"/>
                  <a:ext cx="195" cy="139"/>
                  <a:chOff x="982" y="2898"/>
                  <a:chExt cx="195" cy="139"/>
                </a:xfrm>
              </p:grpSpPr>
              <p:sp>
                <p:nvSpPr>
                  <p:cNvPr id="44064" name="Oval 53">
                    <a:extLst>
                      <a:ext uri="{FF2B5EF4-FFF2-40B4-BE49-F238E27FC236}">
                        <a16:creationId xmlns:a16="http://schemas.microsoft.com/office/drawing/2014/main" id="{1B75A30A-DDB2-4BE5-AE8A-D20B0A2AB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2" y="2898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5" name="Oval 54">
                    <a:extLst>
                      <a:ext uri="{FF2B5EF4-FFF2-40B4-BE49-F238E27FC236}">
                        <a16:creationId xmlns:a16="http://schemas.microsoft.com/office/drawing/2014/main" id="{93DF891A-0F0A-4C08-90BD-9968485FEC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0" y="291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6" name="Oval 55">
                    <a:extLst>
                      <a:ext uri="{FF2B5EF4-FFF2-40B4-BE49-F238E27FC236}">
                        <a16:creationId xmlns:a16="http://schemas.microsoft.com/office/drawing/2014/main" id="{C8D9B16C-EE34-4E72-B4FE-69AF96E736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293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7" name="Oval 56">
                    <a:extLst>
                      <a:ext uri="{FF2B5EF4-FFF2-40B4-BE49-F238E27FC236}">
                        <a16:creationId xmlns:a16="http://schemas.microsoft.com/office/drawing/2014/main" id="{54244C2B-7F3E-4E8F-824A-549034C2C3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" y="2958"/>
                    <a:ext cx="15" cy="13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8" name="Oval 57">
                    <a:extLst>
                      <a:ext uri="{FF2B5EF4-FFF2-40B4-BE49-F238E27FC236}">
                        <a16:creationId xmlns:a16="http://schemas.microsoft.com/office/drawing/2014/main" id="{D4AD9FF2-1370-47D8-B315-8E35181DA1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2982"/>
                    <a:ext cx="17" cy="10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9" name="Oval 58">
                    <a:extLst>
                      <a:ext uri="{FF2B5EF4-FFF2-40B4-BE49-F238E27FC236}">
                        <a16:creationId xmlns:a16="http://schemas.microsoft.com/office/drawing/2014/main" id="{D968E5A5-C446-42DF-85DB-9DDC09E1B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3003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0" name="Oval 59">
                    <a:extLst>
                      <a:ext uri="{FF2B5EF4-FFF2-40B4-BE49-F238E27FC236}">
                        <a16:creationId xmlns:a16="http://schemas.microsoft.com/office/drawing/2014/main" id="{9C055236-A38B-46DD-A801-1E7BDA8B5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022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</p:grpSp>
        </p:grpSp>
        <p:sp>
          <p:nvSpPr>
            <p:cNvPr id="44052" name="Text Box 60">
              <a:extLst>
                <a:ext uri="{FF2B5EF4-FFF2-40B4-BE49-F238E27FC236}">
                  <a16:creationId xmlns:a16="http://schemas.microsoft.com/office/drawing/2014/main" id="{F8B070B5-B1D2-4F39-A4BF-204C15283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29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>
                  <a:latin typeface="Arial Narrow" panose="020B0606020202030204" pitchFamily="34" charset="0"/>
                </a:rPr>
                <a:t>MS</a:t>
              </a:r>
            </a:p>
          </p:txBody>
        </p:sp>
        <p:sp>
          <p:nvSpPr>
            <p:cNvPr id="44053" name="AutoShape 61">
              <a:extLst>
                <a:ext uri="{FF2B5EF4-FFF2-40B4-BE49-F238E27FC236}">
                  <a16:creationId xmlns:a16="http://schemas.microsoft.com/office/drawing/2014/main" id="{BDF23729-654D-4F26-806E-ED4FD73B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816"/>
              <a:ext cx="432" cy="720"/>
            </a:xfrm>
            <a:prstGeom prst="can">
              <a:avLst>
                <a:gd name="adj" fmla="val 28241"/>
              </a:avLst>
            </a:prstGeom>
            <a:solidFill>
              <a:srgbClr val="96F8F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>
                  <a:latin typeface="Times New Roman" panose="02020603050405020304" pitchFamily="18" charset="0"/>
                </a:rPr>
                <a:t>HN</a:t>
              </a:r>
            </a:p>
          </p:txBody>
        </p:sp>
      </p:grpSp>
      <p:sp>
        <p:nvSpPr>
          <p:cNvPr id="1223742" name="AutoShape 62">
            <a:extLst>
              <a:ext uri="{FF2B5EF4-FFF2-40B4-BE49-F238E27FC236}">
                <a16:creationId xmlns:a16="http://schemas.microsoft.com/office/drawing/2014/main" id="{5DEB12D0-FADB-4789-BC61-1AF24EA8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478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IMSI, RAND</a:t>
            </a:r>
          </a:p>
        </p:txBody>
      </p:sp>
      <p:sp>
        <p:nvSpPr>
          <p:cNvPr id="1223743" name="AutoShape 63">
            <a:extLst>
              <a:ext uri="{FF2B5EF4-FFF2-40B4-BE49-F238E27FC236}">
                <a16:creationId xmlns:a16="http://schemas.microsoft.com/office/drawing/2014/main" id="{242DDCCE-7317-4209-A1A0-723C6074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371600" cy="4572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SRES, Kc</a:t>
            </a:r>
          </a:p>
        </p:txBody>
      </p:sp>
      <p:grpSp>
        <p:nvGrpSpPr>
          <p:cNvPr id="14" name="Group 64">
            <a:extLst>
              <a:ext uri="{FF2B5EF4-FFF2-40B4-BE49-F238E27FC236}">
                <a16:creationId xmlns:a16="http://schemas.microsoft.com/office/drawing/2014/main" id="{9EDEAD7F-8E67-4C7F-BDAE-E8792FAAC66E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4873626"/>
            <a:ext cx="1668463" cy="1527175"/>
            <a:chOff x="624" y="2016"/>
            <a:chExt cx="1051" cy="1426"/>
          </a:xfrm>
        </p:grpSpPr>
        <p:sp>
          <p:nvSpPr>
            <p:cNvPr id="44043" name="Line 65">
              <a:extLst>
                <a:ext uri="{FF2B5EF4-FFF2-40B4-BE49-F238E27FC236}">
                  <a16:creationId xmlns:a16="http://schemas.microsoft.com/office/drawing/2014/main" id="{4C165C5F-9EF5-4476-BBB1-2B24E4924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4" name="Line 66">
              <a:extLst>
                <a:ext uri="{FF2B5EF4-FFF2-40B4-BE49-F238E27FC236}">
                  <a16:creationId xmlns:a16="http://schemas.microsoft.com/office/drawing/2014/main" id="{D20BD29A-D243-4281-B08F-16152C023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5" name="Rectangle 67">
              <a:extLst>
                <a:ext uri="{FF2B5EF4-FFF2-40B4-BE49-F238E27FC236}">
                  <a16:creationId xmlns:a16="http://schemas.microsoft.com/office/drawing/2014/main" id="{9D4203DD-F5AF-4139-B10A-AEA0C1CE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100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A8</a:t>
              </a:r>
            </a:p>
          </p:txBody>
        </p:sp>
        <p:sp>
          <p:nvSpPr>
            <p:cNvPr id="44046" name="Line 68">
              <a:extLst>
                <a:ext uri="{FF2B5EF4-FFF2-40B4-BE49-F238E27FC236}">
                  <a16:creationId xmlns:a16="http://schemas.microsoft.com/office/drawing/2014/main" id="{93473351-05AD-4770-B8C9-959CCB850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7" name="Text Box 69">
              <a:extLst>
                <a:ext uri="{FF2B5EF4-FFF2-40B4-BE49-F238E27FC236}">
                  <a16:creationId xmlns:a16="http://schemas.microsoft.com/office/drawing/2014/main" id="{8864DA9F-B943-42AF-8ECC-AD073735E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7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RAND</a:t>
              </a:r>
            </a:p>
          </p:txBody>
        </p:sp>
        <p:sp>
          <p:nvSpPr>
            <p:cNvPr id="44048" name="Text Box 70">
              <a:extLst>
                <a:ext uri="{FF2B5EF4-FFF2-40B4-BE49-F238E27FC236}">
                  <a16:creationId xmlns:a16="http://schemas.microsoft.com/office/drawing/2014/main" id="{6DCF2960-FD26-420D-8678-0C6B9F5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Ki</a:t>
              </a:r>
              <a:endParaRPr lang="it-IT" altLang="it-IT" sz="20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9" name="Text Box 71">
              <a:extLst>
                <a:ext uri="{FF2B5EF4-FFF2-40B4-BE49-F238E27FC236}">
                  <a16:creationId xmlns:a16="http://schemas.microsoft.com/office/drawing/2014/main" id="{F162E032-52E5-40E8-9AAA-22312DC7F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071"/>
              <a:ext cx="38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  Kc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742" grpId="0" animBg="1" autoUpdateAnimBg="0"/>
      <p:bldP spid="12237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>
            <a:extLst>
              <a:ext uri="{FF2B5EF4-FFF2-40B4-BE49-F238E27FC236}">
                <a16:creationId xmlns:a16="http://schemas.microsoft.com/office/drawing/2014/main" id="{56C4C01B-3786-46C4-B441-53D8C465C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Triplets (Authentication Vector)</a:t>
            </a:r>
          </a:p>
        </p:txBody>
      </p:sp>
      <p:sp>
        <p:nvSpPr>
          <p:cNvPr id="46083" name="AutoShape 5">
            <a:extLst>
              <a:ext uri="{FF2B5EF4-FFF2-40B4-BE49-F238E27FC236}">
                <a16:creationId xmlns:a16="http://schemas.microsoft.com/office/drawing/2014/main" id="{E5A10100-E352-4F0D-903B-A826B3CB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627188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sp>
        <p:nvSpPr>
          <p:cNvPr id="46084" name="AutoShape 41">
            <a:extLst>
              <a:ext uri="{FF2B5EF4-FFF2-40B4-BE49-F238E27FC236}">
                <a16:creationId xmlns:a16="http://schemas.microsoft.com/office/drawing/2014/main" id="{94ED3729-175A-4CFB-88DD-5792196D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1557338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AuC</a:t>
            </a:r>
          </a:p>
        </p:txBody>
      </p:sp>
      <p:sp>
        <p:nvSpPr>
          <p:cNvPr id="1227818" name="AutoShape 42">
            <a:extLst>
              <a:ext uri="{FF2B5EF4-FFF2-40B4-BE49-F238E27FC236}">
                <a16:creationId xmlns:a16="http://schemas.microsoft.com/office/drawing/2014/main" id="{A0B5B0A7-F540-43A3-B7FC-3241A353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627188"/>
            <a:ext cx="3117850" cy="533400"/>
          </a:xfrm>
          <a:prstGeom prst="rightArrow">
            <a:avLst>
              <a:gd name="adj1" fmla="val 50000"/>
              <a:gd name="adj2" fmla="val 14613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</a:t>
            </a:r>
          </a:p>
        </p:txBody>
      </p:sp>
      <p:sp>
        <p:nvSpPr>
          <p:cNvPr id="1227819" name="AutoShape 43">
            <a:extLst>
              <a:ext uri="{FF2B5EF4-FFF2-40B4-BE49-F238E27FC236}">
                <a16:creationId xmlns:a16="http://schemas.microsoft.com/office/drawing/2014/main" id="{DB0330FD-D9F2-4A21-99C1-B05794D2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236789"/>
            <a:ext cx="3046412" cy="579437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&lt;RAND, SRES, Kc&gt; x N</a:t>
            </a:r>
          </a:p>
        </p:txBody>
      </p:sp>
      <p:sp>
        <p:nvSpPr>
          <p:cNvPr id="46087" name="Text Box 44">
            <a:extLst>
              <a:ext uri="{FF2B5EF4-FFF2-40B4-BE49-F238E27FC236}">
                <a16:creationId xmlns:a16="http://schemas.microsoft.com/office/drawing/2014/main" id="{7A143A71-8C67-4CD8-99B7-A8FAA7BE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4" y="2871788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Home operator</a:t>
            </a:r>
          </a:p>
        </p:txBody>
      </p:sp>
      <p:sp>
        <p:nvSpPr>
          <p:cNvPr id="46088" name="Text Box 45">
            <a:extLst>
              <a:ext uri="{FF2B5EF4-FFF2-40B4-BE49-F238E27FC236}">
                <a16:creationId xmlns:a16="http://schemas.microsoft.com/office/drawing/2014/main" id="{6519D2D6-2DD1-4D61-9FE6-FA0AD425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033714"/>
            <a:ext cx="158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Serving operator</a:t>
            </a:r>
          </a:p>
        </p:txBody>
      </p:sp>
      <p:sp>
        <p:nvSpPr>
          <p:cNvPr id="47113" name="Rectangle 46">
            <a:extLst>
              <a:ext uri="{FF2B5EF4-FFF2-40B4-BE49-F238E27FC236}">
                <a16:creationId xmlns:a16="http://schemas.microsoft.com/office/drawing/2014/main" id="{BA6E54EC-FE49-4A19-AE5A-1F38B18B5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3500438"/>
            <a:ext cx="5973762" cy="26289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/>
              <a:t>Idea: once in a VLR area, autentication will need to be performed MANY times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/>
              <a:t>Hence deliver N triplets, to be used for N distinct authentications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>
                <a:solidFill>
                  <a:srgbClr val="FF0000"/>
                </a:solidFill>
              </a:rPr>
              <a:t>IMPORTANT: VLR does NOT need to know authentication algo used (A3, A8)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Triplet contains computed result by AuC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A3, A8 run inside the SIM (given by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818" grpId="0" animBg="1" autoUpdateAnimBg="0"/>
      <p:bldP spid="1227819" grpId="0" animBg="1" autoUpdateAnimBg="0"/>
      <p:bldP spid="471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>
            <a:extLst>
              <a:ext uri="{FF2B5EF4-FFF2-40B4-BE49-F238E27FC236}">
                <a16:creationId xmlns:a16="http://schemas.microsoft.com/office/drawing/2014/main" id="{C2B5EE68-A405-4DE0-90B3-2CCCF7725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Authentication: details</a:t>
            </a:r>
          </a:p>
        </p:txBody>
      </p:sp>
      <p:sp>
        <p:nvSpPr>
          <p:cNvPr id="49155" name="Line 5">
            <a:extLst>
              <a:ext uri="{FF2B5EF4-FFF2-40B4-BE49-F238E27FC236}">
                <a16:creationId xmlns:a16="http://schemas.microsoft.com/office/drawing/2014/main" id="{59D837B2-863B-4E6D-A2C9-8CDFD2666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74942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6" name="Line 6">
            <a:extLst>
              <a:ext uri="{FF2B5EF4-FFF2-40B4-BE49-F238E27FC236}">
                <a16:creationId xmlns:a16="http://schemas.microsoft.com/office/drawing/2014/main" id="{9EC4CC9F-ABBC-40E1-A3E6-DDE33ADB2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174942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B80498F9-110C-453F-8DF6-D03F0C87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66913"/>
            <a:ext cx="451485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A38 = A3 and A8 at same time</a:t>
            </a:r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37D996F5-2211-4BC5-B36E-BB710BDA1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245427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A0944E52-C2C8-4551-A16D-9BFECBCD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1089026"/>
            <a:ext cx="193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 challenge</a:t>
            </a:r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C44BBE7D-D3A8-4138-AE36-87464BDB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1089026"/>
            <a:ext cx="154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 secret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49161" name="Text Box 11">
            <a:extLst>
              <a:ext uri="{FF2B5EF4-FFF2-40B4-BE49-F238E27FC236}">
                <a16:creationId xmlns:a16="http://schemas.microsoft.com/office/drawing/2014/main" id="{0FEF72F5-007A-41BC-A1C5-6D7CE72B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670176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SRES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32 bit</a:t>
            </a:r>
          </a:p>
        </p:txBody>
      </p:sp>
      <p:sp>
        <p:nvSpPr>
          <p:cNvPr id="49162" name="Line 20">
            <a:extLst>
              <a:ext uri="{FF2B5EF4-FFF2-40B4-BE49-F238E27FC236}">
                <a16:creationId xmlns:a16="http://schemas.microsoft.com/office/drawing/2014/main" id="{0D6103A2-889C-456C-AE35-701F032A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2457451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91EC40FE-0CD2-409B-A147-68A52FB6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2662239"/>
            <a:ext cx="2784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  Kc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64 bits (well, 54 + ten 0s)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Deliberately weak?</a:t>
            </a:r>
          </a:p>
        </p:txBody>
      </p:sp>
      <p:sp>
        <p:nvSpPr>
          <p:cNvPr id="49164" name="Rectangle 22">
            <a:extLst>
              <a:ext uri="{FF2B5EF4-FFF2-40B4-BE49-F238E27FC236}">
                <a16:creationId xmlns:a16="http://schemas.microsoft.com/office/drawing/2014/main" id="{27D2D456-3E66-4BFF-B0A5-030EAE547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3933826"/>
            <a:ext cx="5973762" cy="2195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Challenge response with: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/>
              <a:t>Challenge 		</a:t>
            </a:r>
            <a:r>
              <a:rPr lang="it-IT" altLang="it-IT" sz="2800">
                <a:sym typeface="Wingdings" panose="05000000000000000000" pitchFamily="2" charset="2"/>
              </a:rPr>
              <a:t> RAND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>
                <a:sym typeface="Wingdings" panose="05000000000000000000" pitchFamily="2" charset="2"/>
              </a:rPr>
              <a:t>Secret			 Ki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>
                <a:sym typeface="Wingdings" panose="05000000000000000000" pitchFamily="2" charset="2"/>
              </a:rPr>
              <a:t>Hash			 A3 algorithm</a:t>
            </a:r>
            <a:endParaRPr lang="it-IT" altLang="it-I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9" grpId="0"/>
      <p:bldP spid="49160" grpId="0"/>
      <p:bldP spid="49161" grpId="0"/>
      <p:bldP spid="49163" grpId="0"/>
      <p:bldP spid="4916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>
            <a:extLst>
              <a:ext uri="{FF2B5EF4-FFF2-40B4-BE49-F238E27FC236}">
                <a16:creationId xmlns:a16="http://schemas.microsoft.com/office/drawing/2014/main" id="{988908A4-8569-47E6-AB43-6D05A3F58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On the A3/A8 algorithms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24855B9-62D1-4592-B03E-D6CC3B5AC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944564"/>
            <a:ext cx="11521280" cy="5437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Security by </a:t>
            </a:r>
            <a:r>
              <a:rPr lang="it-IT" altLang="it-IT" sz="2400" dirty="0" err="1"/>
              <a:t>obscurity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A3 </a:t>
            </a:r>
            <a:r>
              <a:rPr lang="it-IT" altLang="it-IT" sz="2400" dirty="0" err="1"/>
              <a:t>algorithm</a:t>
            </a:r>
            <a:r>
              <a:rPr lang="it-IT" altLang="it-IT" sz="2400" dirty="0"/>
              <a:t> CAN BE operator-</a:t>
            </a:r>
            <a:r>
              <a:rPr lang="it-IT" altLang="it-IT" sz="2400" dirty="0" err="1"/>
              <a:t>specific</a:t>
            </a:r>
            <a:r>
              <a:rPr lang="it-IT" altLang="it-IT" sz="2400" dirty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But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most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vendors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originally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used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today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called</a:t>
            </a:r>
            <a:r>
              <a:rPr lang="it-IT" altLang="it-IT" sz="2400" dirty="0"/>
              <a:t> COMP128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Non </a:t>
            </a:r>
            <a:r>
              <a:rPr lang="it-IT" altLang="it-IT" sz="2400" dirty="0" err="1"/>
              <a:t>disclosed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but</a:t>
            </a:r>
            <a:r>
              <a:rPr lang="it-IT" altLang="it-IT" sz="2400" dirty="0"/>
              <a:t>…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/>
              <a:t>Reverse </a:t>
            </a:r>
            <a:r>
              <a:rPr lang="it-IT" altLang="it-IT" sz="2000" dirty="0" err="1"/>
              <a:t>engineered</a:t>
            </a:r>
            <a:r>
              <a:rPr lang="it-IT" altLang="it-IT" sz="2000" dirty="0"/>
              <a:t>? </a:t>
            </a:r>
            <a:r>
              <a:rPr lang="it-IT" altLang="it-IT" sz="2000" dirty="0" err="1"/>
              <a:t>Leaked</a:t>
            </a:r>
            <a:r>
              <a:rPr lang="it-IT" altLang="it-IT" sz="2000" dirty="0"/>
              <a:t> out?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COMP128 </a:t>
            </a:r>
            <a:r>
              <a:rPr lang="it-IT" altLang="it-IT" sz="2400" dirty="0" err="1"/>
              <a:t>broken</a:t>
            </a:r>
            <a:r>
              <a:rPr lang="it-IT" altLang="it-IT" sz="2400" dirty="0"/>
              <a:t> in 1998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hlinkClick r:id="rId3"/>
              </a:rPr>
              <a:t>http://www.isaac.cs.berkeley.edu/isaac/gsm-faq.html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Chosen</a:t>
            </a:r>
            <a:r>
              <a:rPr lang="it-IT" altLang="it-IT" sz="2400" dirty="0"/>
              <a:t> challenge </a:t>
            </a:r>
            <a:r>
              <a:rPr lang="it-IT" altLang="it-IT" sz="2400" dirty="0" err="1"/>
              <a:t>attack</a:t>
            </a:r>
            <a:r>
              <a:rPr lang="it-IT" altLang="it-IT" sz="2400" dirty="0"/>
              <a:t> [1998, </a:t>
            </a:r>
            <a:r>
              <a:rPr lang="it-IT" altLang="it-IT" sz="2400" dirty="0" err="1"/>
              <a:t>Briceno</a:t>
            </a:r>
            <a:r>
              <a:rPr lang="it-IT" altLang="it-IT" sz="2400" dirty="0"/>
              <a:t>, Goldberg, Wagner]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Ki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disclosed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through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about</a:t>
            </a:r>
            <a:r>
              <a:rPr lang="it-IT" altLang="it-IT" sz="2000" dirty="0"/>
              <a:t> 150.000 queries with </a:t>
            </a:r>
            <a:r>
              <a:rPr lang="it-IT" altLang="it-IT" sz="2000" dirty="0" err="1"/>
              <a:t>suitably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selected</a:t>
            </a:r>
            <a:r>
              <a:rPr lang="it-IT" altLang="it-IT" sz="2000" dirty="0"/>
              <a:t> challenges </a:t>
            </a:r>
            <a:r>
              <a:rPr lang="it-IT" altLang="it-IT" sz="2000" dirty="0">
                <a:sym typeface="Wingdings" panose="05000000000000000000" pitchFamily="2" charset="2"/>
              </a:rPr>
              <a:t> </a:t>
            </a:r>
            <a:r>
              <a:rPr lang="it-IT" altLang="it-IT" sz="2000" dirty="0" err="1">
                <a:sym typeface="Wingdings" panose="05000000000000000000" pitchFamily="2" charset="2"/>
              </a:rPr>
              <a:t>approx</a:t>
            </a:r>
            <a:r>
              <a:rPr lang="it-IT" altLang="it-IT" sz="2000" dirty="0">
                <a:sym typeface="Wingdings" panose="05000000000000000000" pitchFamily="2" charset="2"/>
              </a:rPr>
              <a:t> 8h in 1998</a:t>
            </a:r>
            <a:endParaRPr lang="it-IT" altLang="it-IT" sz="20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Having</a:t>
            </a:r>
            <a:r>
              <a:rPr lang="it-IT" altLang="it-IT" sz="2000" dirty="0"/>
              <a:t> </a:t>
            </a:r>
            <a:r>
              <a:rPr lang="it-IT" altLang="it-IT" sz="2000" dirty="0" err="1"/>
              <a:t>Ki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means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cloning</a:t>
            </a:r>
            <a:r>
              <a:rPr lang="it-IT" altLang="it-IT" sz="2000" dirty="0"/>
              <a:t> the card!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Better </a:t>
            </a:r>
            <a:r>
              <a:rPr lang="it-IT" altLang="it-IT" sz="2400" dirty="0" err="1"/>
              <a:t>attack</a:t>
            </a:r>
            <a:r>
              <a:rPr lang="it-IT" altLang="it-IT" sz="2400" dirty="0"/>
              <a:t> [2002, Rao, </a:t>
            </a:r>
            <a:r>
              <a:rPr lang="it-IT" altLang="it-IT" sz="2400" dirty="0" err="1">
                <a:hlinkClick r:id="rId4"/>
              </a:rPr>
              <a:t>Rohatgi</a:t>
            </a:r>
            <a:r>
              <a:rPr lang="it-IT" altLang="it-IT" sz="2400" dirty="0"/>
              <a:t>, </a:t>
            </a:r>
            <a:r>
              <a:rPr lang="it-IT" altLang="it-IT" sz="2400" dirty="0" err="1">
                <a:hlinkClick r:id="rId5"/>
              </a:rPr>
              <a:t>Scherzer</a:t>
            </a:r>
            <a:r>
              <a:rPr lang="it-IT" altLang="it-IT" sz="2400" dirty="0"/>
              <a:t>, </a:t>
            </a:r>
            <a:r>
              <a:rPr lang="it-IT" altLang="it-IT" sz="2400" dirty="0">
                <a:hlinkClick r:id="rId6"/>
              </a:rPr>
              <a:t>Tinguely</a:t>
            </a:r>
            <a:r>
              <a:rPr lang="it-IT" altLang="it-IT" sz="2400" dirty="0"/>
              <a:t>]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Less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than</a:t>
            </a:r>
            <a:r>
              <a:rPr lang="it-IT" altLang="it-IT" sz="2000" dirty="0"/>
              <a:t> 1 minute!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Lesson </a:t>
            </a:r>
            <a:r>
              <a:rPr lang="it-IT" altLang="it-IT" sz="2400" dirty="0" err="1"/>
              <a:t>learned</a:t>
            </a:r>
            <a:r>
              <a:rPr lang="it-IT" altLang="it-IT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Security by </a:t>
            </a:r>
            <a:r>
              <a:rPr lang="it-IT" altLang="it-IT" sz="2400" dirty="0" err="1"/>
              <a:t>obscurity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does</a:t>
            </a:r>
            <a:r>
              <a:rPr lang="it-IT" altLang="it-IT" sz="2400" dirty="0"/>
              <a:t> NOT work!! </a:t>
            </a:r>
            <a:r>
              <a:rPr lang="it-IT" altLang="it-IT" sz="2400" dirty="0" err="1"/>
              <a:t>Leave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hash</a:t>
            </a:r>
            <a:r>
              <a:rPr lang="it-IT" altLang="it-IT" sz="2400" dirty="0"/>
              <a:t> design to </a:t>
            </a:r>
            <a:r>
              <a:rPr lang="it-IT" altLang="it-IT" sz="2400" dirty="0" err="1"/>
              <a:t>crypto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experts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>
            <a:extLst>
              <a:ext uri="{FF2B5EF4-FFF2-40B4-BE49-F238E27FC236}">
                <a16:creationId xmlns:a16="http://schemas.microsoft.com/office/drawing/2014/main" id="{1BC723A8-45C2-4AA4-972D-5024CA593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Over the air attach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10701BB-EC35-47EC-BDED-387B0E44E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No mutual authentication!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Rogue BTS may easily perform the attach </a:t>
            </a:r>
          </a:p>
          <a:p>
            <a:pPr lvl="1" eaLnBrk="1" hangingPunct="1"/>
            <a:r>
              <a:rPr lang="it-IT" altLang="it-IT"/>
              <a:t>run it for sufficient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>
            <a:extLst>
              <a:ext uri="{FF2B5EF4-FFF2-40B4-BE49-F238E27FC236}">
                <a16:creationId xmlns:a16="http://schemas.microsoft.com/office/drawing/2014/main" id="{B92E2452-FE57-4252-BC05-4825219E72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3G/4G/5G authentication: AKA</a:t>
            </a:r>
            <a:br>
              <a:rPr lang="it-IT" sz="3200" dirty="0"/>
            </a:br>
            <a:r>
              <a:rPr lang="it-IT" sz="3200" dirty="0"/>
              <a:t>Authentication and Key Agreement</a:t>
            </a:r>
            <a:br>
              <a:rPr lang="it-IT" sz="3200" dirty="0"/>
            </a:br>
            <a:br>
              <a:rPr lang="it-IT" sz="3200" dirty="0"/>
            </a:br>
            <a:r>
              <a:rPr lang="it-IT" sz="2400" dirty="0"/>
              <a:t>(STRONGLY </a:t>
            </a:r>
            <a:r>
              <a:rPr lang="it-IT" sz="2400" dirty="0" err="1"/>
              <a:t>Simplified</a:t>
            </a:r>
            <a:r>
              <a:rPr lang="it-IT" sz="2400" dirty="0"/>
              <a:t> for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purposes</a:t>
            </a:r>
            <a:r>
              <a:rPr lang="it-IT" sz="2400" dirty="0"/>
              <a:t>; 3G </a:t>
            </a:r>
            <a:r>
              <a:rPr lang="it-IT" sz="2400" dirty="0" err="1"/>
              <a:t>terminology</a:t>
            </a:r>
            <a:r>
              <a:rPr lang="it-IT" sz="2400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>
            <a:extLst>
              <a:ext uri="{FF2B5EF4-FFF2-40B4-BE49-F238E27FC236}">
                <a16:creationId xmlns:a16="http://schemas.microsoft.com/office/drawing/2014/main" id="{B98EEE59-D974-4AB5-B542-3F7FC393B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Major </a:t>
            </a:r>
            <a:r>
              <a:rPr lang="it-IT" dirty="0" err="1"/>
              <a:t>differences</a:t>
            </a:r>
            <a:r>
              <a:rPr lang="it-IT" dirty="0"/>
              <a:t> with 2G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5825655-70E1-4D67-B4C1-EDCE13F57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4744"/>
            <a:ext cx="10726216" cy="4970462"/>
          </a:xfrm>
        </p:spPr>
        <p:txBody>
          <a:bodyPr/>
          <a:lstStyle/>
          <a:p>
            <a:pPr eaLnBrk="1" hangingPunct="1"/>
            <a:r>
              <a:rPr lang="it-IT" altLang="it-IT" sz="2800" dirty="0" err="1"/>
              <a:t>Mutual</a:t>
            </a:r>
            <a:r>
              <a:rPr lang="it-IT" altLang="it-IT" sz="2800" dirty="0"/>
              <a:t> authentication!</a:t>
            </a:r>
          </a:p>
          <a:p>
            <a:pPr lvl="1" eaLnBrk="1" hangingPunct="1"/>
            <a:r>
              <a:rPr lang="it-IT" altLang="it-IT" sz="2800" dirty="0" err="1"/>
              <a:t>Optimized</a:t>
            </a:r>
            <a:r>
              <a:rPr lang="it-IT" altLang="it-IT" sz="2800" dirty="0"/>
              <a:t>…</a:t>
            </a:r>
          </a:p>
          <a:p>
            <a:pPr lvl="1" eaLnBrk="1" hangingPunct="1"/>
            <a:r>
              <a:rPr lang="it-IT" altLang="it-IT" sz="2800" dirty="0" err="1"/>
              <a:t>Guaranteed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freshness</a:t>
            </a:r>
            <a:r>
              <a:rPr lang="it-IT" altLang="it-IT" sz="2800" dirty="0"/>
              <a:t> for </a:t>
            </a:r>
            <a:r>
              <a:rPr lang="it-IT" altLang="it-IT" sz="2800" dirty="0" err="1"/>
              <a:t>auth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parameters</a:t>
            </a:r>
            <a:endParaRPr lang="it-IT" altLang="it-IT" sz="2800" dirty="0"/>
          </a:p>
          <a:p>
            <a:pPr eaLnBrk="1" hangingPunct="1"/>
            <a:r>
              <a:rPr lang="it-IT" altLang="it-IT" sz="2800" dirty="0"/>
              <a:t>More </a:t>
            </a:r>
            <a:r>
              <a:rPr lang="it-IT" altLang="it-IT" sz="2800" dirty="0" err="1"/>
              <a:t>comprehensive</a:t>
            </a:r>
            <a:r>
              <a:rPr lang="it-IT" altLang="it-IT" sz="2800" dirty="0"/>
              <a:t> security</a:t>
            </a:r>
          </a:p>
          <a:p>
            <a:pPr lvl="1" eaLnBrk="1" hangingPunct="1"/>
            <a:r>
              <a:rPr lang="it-IT" altLang="it-IT" sz="2800" dirty="0"/>
              <a:t>More keys and </a:t>
            </a:r>
            <a:r>
              <a:rPr lang="it-IT" altLang="it-IT" sz="2800" dirty="0" err="1"/>
              <a:t>several</a:t>
            </a:r>
            <a:r>
              <a:rPr lang="it-IT" altLang="it-IT" sz="2800" dirty="0"/>
              <a:t> extra </a:t>
            </a:r>
            <a:r>
              <a:rPr lang="it-IT" altLang="it-IT" sz="2800" dirty="0" err="1"/>
              <a:t>details</a:t>
            </a:r>
            <a:endParaRPr lang="it-IT" altLang="it-IT" sz="2800" dirty="0"/>
          </a:p>
          <a:p>
            <a:pPr lvl="2" eaLnBrk="1" hangingPunct="1"/>
            <a:r>
              <a:rPr lang="it-IT" altLang="it-IT" sz="2400" dirty="0"/>
              <a:t>(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will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 focus on </a:t>
            </a:r>
            <a:r>
              <a:rPr lang="it-IT" altLang="it-IT" sz="2400" dirty="0" err="1"/>
              <a:t>this</a:t>
            </a:r>
            <a:r>
              <a:rPr lang="it-IT" altLang="it-IT" sz="2400" dirty="0"/>
              <a:t>)</a:t>
            </a:r>
          </a:p>
          <a:p>
            <a:pPr eaLnBrk="1" hangingPunct="1"/>
            <a:r>
              <a:rPr lang="it-IT" altLang="it-IT" sz="2800" dirty="0" err="1"/>
              <a:t>Algorithms</a:t>
            </a:r>
            <a:r>
              <a:rPr lang="it-IT" altLang="it-IT" sz="2800" dirty="0"/>
              <a:t> FIRST </a:t>
            </a:r>
            <a:r>
              <a:rPr lang="it-IT" altLang="it-IT" sz="2800" dirty="0" err="1"/>
              <a:t>scrutinized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research</a:t>
            </a:r>
            <a:r>
              <a:rPr lang="it-IT" altLang="it-IT" sz="2800" dirty="0"/>
              <a:t> community, THEN </a:t>
            </a:r>
            <a:r>
              <a:rPr lang="it-IT" altLang="it-IT" sz="2800" dirty="0" err="1"/>
              <a:t>selected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/>
              <a:t>The opposite of security by </a:t>
            </a:r>
            <a:r>
              <a:rPr lang="it-IT" altLang="it-IT" sz="2800" dirty="0" err="1"/>
              <a:t>obscurity</a:t>
            </a:r>
            <a:r>
              <a:rPr lang="it-IT" altLang="it-IT" sz="2800" dirty="0"/>
              <a:t> </a:t>
            </a:r>
            <a:r>
              <a:rPr lang="it-IT" altLang="it-IT" sz="2800" dirty="0">
                <a:sym typeface="Wingdings" panose="05000000000000000000" pitchFamily="2" charset="2"/>
              </a:rPr>
              <a:t></a:t>
            </a:r>
            <a:endParaRPr lang="it-IT" alt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>
            <a:extLst>
              <a:ext uri="{FF2B5EF4-FFF2-40B4-BE49-F238E27FC236}">
                <a16:creationId xmlns:a16="http://schemas.microsoft.com/office/drawing/2014/main" id="{6C674890-5C63-469D-A6C8-8DE226475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Authentication Vector</a:t>
            </a:r>
          </a:p>
        </p:txBody>
      </p:sp>
      <p:sp>
        <p:nvSpPr>
          <p:cNvPr id="58371" name="AutoShape 5">
            <a:extLst>
              <a:ext uri="{FF2B5EF4-FFF2-40B4-BE49-F238E27FC236}">
                <a16:creationId xmlns:a16="http://schemas.microsoft.com/office/drawing/2014/main" id="{6A31895F-3559-48CC-9F9A-4318C6DE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1952625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28193542-7EF9-48F3-AA0E-EE57418B3C84}"/>
              </a:ext>
            </a:extLst>
          </p:cNvPr>
          <p:cNvGrpSpPr>
            <a:grpSpLocks/>
          </p:cNvGrpSpPr>
          <p:nvPr/>
        </p:nvGrpSpPr>
        <p:grpSpPr bwMode="auto">
          <a:xfrm>
            <a:off x="2124076" y="2781301"/>
            <a:ext cx="377825" cy="314325"/>
            <a:chOff x="1198" y="2592"/>
            <a:chExt cx="387" cy="253"/>
          </a:xfrm>
        </p:grpSpPr>
        <p:sp>
          <p:nvSpPr>
            <p:cNvPr id="58412" name="Freeform 8">
              <a:extLst>
                <a:ext uri="{FF2B5EF4-FFF2-40B4-BE49-F238E27FC236}">
                  <a16:creationId xmlns:a16="http://schemas.microsoft.com/office/drawing/2014/main" id="{2F795029-CBF7-41E5-B79C-F4CB43DC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592"/>
              <a:ext cx="387" cy="250"/>
            </a:xfrm>
            <a:custGeom>
              <a:avLst/>
              <a:gdLst>
                <a:gd name="T0" fmla="*/ 385 w 387"/>
                <a:gd name="T1" fmla="*/ 0 h 250"/>
                <a:gd name="T2" fmla="*/ 202 w 387"/>
                <a:gd name="T3" fmla="*/ 120 h 250"/>
                <a:gd name="T4" fmla="*/ 198 w 387"/>
                <a:gd name="T5" fmla="*/ 118 h 250"/>
                <a:gd name="T6" fmla="*/ 0 w 387"/>
                <a:gd name="T7" fmla="*/ 249 h 250"/>
                <a:gd name="T8" fmla="*/ 21 w 387"/>
                <a:gd name="T9" fmla="*/ 249 h 250"/>
                <a:gd name="T10" fmla="*/ 202 w 387"/>
                <a:gd name="T11" fmla="*/ 130 h 250"/>
                <a:gd name="T12" fmla="*/ 205 w 387"/>
                <a:gd name="T13" fmla="*/ 124 h 250"/>
                <a:gd name="T14" fmla="*/ 386 w 387"/>
                <a:gd name="T15" fmla="*/ 2 h 250"/>
                <a:gd name="T16" fmla="*/ 385 w 387"/>
                <a:gd name="T17" fmla="*/ 0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7"/>
                <a:gd name="T28" fmla="*/ 0 h 250"/>
                <a:gd name="T29" fmla="*/ 387 w 387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7" h="250">
                  <a:moveTo>
                    <a:pt x="385" y="0"/>
                  </a:moveTo>
                  <a:lnTo>
                    <a:pt x="202" y="120"/>
                  </a:lnTo>
                  <a:lnTo>
                    <a:pt x="198" y="118"/>
                  </a:lnTo>
                  <a:lnTo>
                    <a:pt x="0" y="249"/>
                  </a:lnTo>
                  <a:lnTo>
                    <a:pt x="21" y="249"/>
                  </a:lnTo>
                  <a:lnTo>
                    <a:pt x="202" y="130"/>
                  </a:lnTo>
                  <a:lnTo>
                    <a:pt x="205" y="124"/>
                  </a:lnTo>
                  <a:lnTo>
                    <a:pt x="386" y="2"/>
                  </a:lnTo>
                  <a:lnTo>
                    <a:pt x="385" y="0"/>
                  </a:lnTo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413" name="Oval 9">
              <a:extLst>
                <a:ext uri="{FF2B5EF4-FFF2-40B4-BE49-F238E27FC236}">
                  <a16:creationId xmlns:a16="http://schemas.microsoft.com/office/drawing/2014/main" id="{EF7BE4F7-609E-4B3D-B4E5-137BDB40D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2821"/>
              <a:ext cx="20" cy="24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60D54B81-6718-46AF-9DDB-9FE6F2320EF2}"/>
              </a:ext>
            </a:extLst>
          </p:cNvPr>
          <p:cNvGrpSpPr>
            <a:grpSpLocks/>
          </p:cNvGrpSpPr>
          <p:nvPr/>
        </p:nvGrpSpPr>
        <p:grpSpPr bwMode="auto">
          <a:xfrm>
            <a:off x="1739901" y="2943226"/>
            <a:ext cx="485775" cy="523875"/>
            <a:chOff x="806" y="2722"/>
            <a:chExt cx="496" cy="421"/>
          </a:xfrm>
        </p:grpSpPr>
        <p:sp>
          <p:nvSpPr>
            <p:cNvPr id="58383" name="Freeform 11">
              <a:extLst>
                <a:ext uri="{FF2B5EF4-FFF2-40B4-BE49-F238E27FC236}">
                  <a16:creationId xmlns:a16="http://schemas.microsoft.com/office/drawing/2014/main" id="{285D4932-9042-41D3-B965-AD28A8E2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2722"/>
              <a:ext cx="496" cy="421"/>
            </a:xfrm>
            <a:custGeom>
              <a:avLst/>
              <a:gdLst>
                <a:gd name="T0" fmla="*/ 386 w 496"/>
                <a:gd name="T1" fmla="*/ 15 h 421"/>
                <a:gd name="T2" fmla="*/ 312 w 496"/>
                <a:gd name="T3" fmla="*/ 89 h 421"/>
                <a:gd name="T4" fmla="*/ 104 w 496"/>
                <a:gd name="T5" fmla="*/ 247 h 421"/>
                <a:gd name="T6" fmla="*/ 0 w 496"/>
                <a:gd name="T7" fmla="*/ 301 h 421"/>
                <a:gd name="T8" fmla="*/ 64 w 496"/>
                <a:gd name="T9" fmla="*/ 420 h 421"/>
                <a:gd name="T10" fmla="*/ 89 w 496"/>
                <a:gd name="T11" fmla="*/ 415 h 421"/>
                <a:gd name="T12" fmla="*/ 168 w 496"/>
                <a:gd name="T13" fmla="*/ 366 h 421"/>
                <a:gd name="T14" fmla="*/ 401 w 496"/>
                <a:gd name="T15" fmla="*/ 193 h 421"/>
                <a:gd name="T16" fmla="*/ 495 w 496"/>
                <a:gd name="T17" fmla="*/ 94 h 421"/>
                <a:gd name="T18" fmla="*/ 421 w 496"/>
                <a:gd name="T19" fmla="*/ 0 h 421"/>
                <a:gd name="T20" fmla="*/ 386 w 496"/>
                <a:gd name="T21" fmla="*/ 15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21"/>
                <a:gd name="T35" fmla="*/ 496 w 496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21">
                  <a:moveTo>
                    <a:pt x="386" y="15"/>
                  </a:moveTo>
                  <a:lnTo>
                    <a:pt x="312" y="89"/>
                  </a:lnTo>
                  <a:lnTo>
                    <a:pt x="104" y="247"/>
                  </a:lnTo>
                  <a:lnTo>
                    <a:pt x="0" y="301"/>
                  </a:lnTo>
                  <a:lnTo>
                    <a:pt x="64" y="420"/>
                  </a:lnTo>
                  <a:lnTo>
                    <a:pt x="89" y="415"/>
                  </a:lnTo>
                  <a:lnTo>
                    <a:pt x="168" y="366"/>
                  </a:lnTo>
                  <a:lnTo>
                    <a:pt x="401" y="193"/>
                  </a:lnTo>
                  <a:lnTo>
                    <a:pt x="495" y="94"/>
                  </a:lnTo>
                  <a:lnTo>
                    <a:pt x="421" y="0"/>
                  </a:lnTo>
                  <a:lnTo>
                    <a:pt x="386" y="15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4" name="Freeform 12">
              <a:extLst>
                <a:ext uri="{FF2B5EF4-FFF2-40B4-BE49-F238E27FC236}">
                  <a16:creationId xmlns:a16="http://schemas.microsoft.com/office/drawing/2014/main" id="{5D73BD4C-65F3-4738-853C-105E2A08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3033"/>
              <a:ext cx="70" cy="106"/>
            </a:xfrm>
            <a:custGeom>
              <a:avLst/>
              <a:gdLst>
                <a:gd name="T0" fmla="*/ 14 w 70"/>
                <a:gd name="T1" fmla="*/ 0 h 106"/>
                <a:gd name="T2" fmla="*/ 0 w 70"/>
                <a:gd name="T3" fmla="*/ 0 h 106"/>
                <a:gd name="T4" fmla="*/ 51 w 70"/>
                <a:gd name="T5" fmla="*/ 105 h 106"/>
                <a:gd name="T6" fmla="*/ 69 w 70"/>
                <a:gd name="T7" fmla="*/ 100 h 106"/>
                <a:gd name="T8" fmla="*/ 14 w 7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14" y="0"/>
                  </a:moveTo>
                  <a:lnTo>
                    <a:pt x="0" y="0"/>
                  </a:lnTo>
                  <a:lnTo>
                    <a:pt x="51" y="105"/>
                  </a:lnTo>
                  <a:lnTo>
                    <a:pt x="69" y="100"/>
                  </a:lnTo>
                  <a:lnTo>
                    <a:pt x="14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5" name="Freeform 13">
              <a:extLst>
                <a:ext uri="{FF2B5EF4-FFF2-40B4-BE49-F238E27FC236}">
                  <a16:creationId xmlns:a16="http://schemas.microsoft.com/office/drawing/2014/main" id="{85788AEE-8CE6-445E-8AE7-D21A6A1C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988"/>
              <a:ext cx="131" cy="140"/>
            </a:xfrm>
            <a:custGeom>
              <a:avLst/>
              <a:gdLst>
                <a:gd name="T0" fmla="*/ 0 w 131"/>
                <a:gd name="T1" fmla="*/ 43 h 140"/>
                <a:gd name="T2" fmla="*/ 53 w 131"/>
                <a:gd name="T3" fmla="*/ 139 h 140"/>
                <a:gd name="T4" fmla="*/ 130 w 131"/>
                <a:gd name="T5" fmla="*/ 86 h 140"/>
                <a:gd name="T6" fmla="*/ 77 w 131"/>
                <a:gd name="T7" fmla="*/ 0 h 140"/>
                <a:gd name="T8" fmla="*/ 0 w 131"/>
                <a:gd name="T9" fmla="*/ 43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40"/>
                <a:gd name="T17" fmla="*/ 131 w 131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40">
                  <a:moveTo>
                    <a:pt x="0" y="43"/>
                  </a:moveTo>
                  <a:lnTo>
                    <a:pt x="53" y="139"/>
                  </a:lnTo>
                  <a:lnTo>
                    <a:pt x="130" y="86"/>
                  </a:lnTo>
                  <a:lnTo>
                    <a:pt x="77" y="0"/>
                  </a:lnTo>
                  <a:lnTo>
                    <a:pt x="0" y="4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6" name="Freeform 14">
              <a:extLst>
                <a:ext uri="{FF2B5EF4-FFF2-40B4-BE49-F238E27FC236}">
                  <a16:creationId xmlns:a16="http://schemas.microsoft.com/office/drawing/2014/main" id="{083354A8-7E98-49BE-8B83-6BA5A492E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2733"/>
              <a:ext cx="142" cy="161"/>
            </a:xfrm>
            <a:custGeom>
              <a:avLst/>
              <a:gdLst>
                <a:gd name="T0" fmla="*/ 78 w 142"/>
                <a:gd name="T1" fmla="*/ 0 h 161"/>
                <a:gd name="T2" fmla="*/ 0 w 142"/>
                <a:gd name="T3" fmla="*/ 78 h 161"/>
                <a:gd name="T4" fmla="*/ 68 w 142"/>
                <a:gd name="T5" fmla="*/ 160 h 161"/>
                <a:gd name="T6" fmla="*/ 141 w 142"/>
                <a:gd name="T7" fmla="*/ 82 h 161"/>
                <a:gd name="T8" fmla="*/ 78 w 142"/>
                <a:gd name="T9" fmla="*/ 0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161"/>
                <a:gd name="T17" fmla="*/ 142 w 14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161">
                  <a:moveTo>
                    <a:pt x="78" y="0"/>
                  </a:moveTo>
                  <a:lnTo>
                    <a:pt x="0" y="78"/>
                  </a:lnTo>
                  <a:lnTo>
                    <a:pt x="68" y="160"/>
                  </a:lnTo>
                  <a:lnTo>
                    <a:pt x="141" y="82"/>
                  </a:lnTo>
                  <a:lnTo>
                    <a:pt x="78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7" name="Freeform 15">
              <a:extLst>
                <a:ext uri="{FF2B5EF4-FFF2-40B4-BE49-F238E27FC236}">
                  <a16:creationId xmlns:a16="http://schemas.microsoft.com/office/drawing/2014/main" id="{658B89CF-565F-4AE1-A1E7-B64A3F2C3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827"/>
              <a:ext cx="271" cy="241"/>
            </a:xfrm>
            <a:custGeom>
              <a:avLst/>
              <a:gdLst>
                <a:gd name="T0" fmla="*/ 0 w 271"/>
                <a:gd name="T1" fmla="*/ 147 h 241"/>
                <a:gd name="T2" fmla="*/ 54 w 271"/>
                <a:gd name="T3" fmla="*/ 240 h 241"/>
                <a:gd name="T4" fmla="*/ 270 w 271"/>
                <a:gd name="T5" fmla="*/ 73 h 241"/>
                <a:gd name="T6" fmla="*/ 206 w 271"/>
                <a:gd name="T7" fmla="*/ 0 h 241"/>
                <a:gd name="T8" fmla="*/ 0 w 271"/>
                <a:gd name="T9" fmla="*/ 1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41"/>
                <a:gd name="T17" fmla="*/ 271 w 27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41">
                  <a:moveTo>
                    <a:pt x="0" y="147"/>
                  </a:moveTo>
                  <a:lnTo>
                    <a:pt x="54" y="240"/>
                  </a:lnTo>
                  <a:lnTo>
                    <a:pt x="270" y="73"/>
                  </a:lnTo>
                  <a:lnTo>
                    <a:pt x="206" y="0"/>
                  </a:lnTo>
                  <a:lnTo>
                    <a:pt x="0" y="14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58388" name="Group 16">
              <a:extLst>
                <a:ext uri="{FF2B5EF4-FFF2-40B4-BE49-F238E27FC236}">
                  <a16:creationId xmlns:a16="http://schemas.microsoft.com/office/drawing/2014/main" id="{4991849F-51D1-4E48-9121-EF8C1B9D0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847"/>
              <a:ext cx="195" cy="141"/>
              <a:chOff x="946" y="2847"/>
              <a:chExt cx="195" cy="141"/>
            </a:xfrm>
          </p:grpSpPr>
          <p:sp>
            <p:nvSpPr>
              <p:cNvPr id="58405" name="Oval 17">
                <a:extLst>
                  <a:ext uri="{FF2B5EF4-FFF2-40B4-BE49-F238E27FC236}">
                    <a16:creationId xmlns:a16="http://schemas.microsoft.com/office/drawing/2014/main" id="{44AB4BE7-9330-4783-B67E-73CC6CB6B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84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6" name="Oval 18">
                <a:extLst>
                  <a:ext uri="{FF2B5EF4-FFF2-40B4-BE49-F238E27FC236}">
                    <a16:creationId xmlns:a16="http://schemas.microsoft.com/office/drawing/2014/main" id="{76627FAC-9909-4F20-95ED-6BA7414C5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866"/>
                <a:ext cx="15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7" name="Oval 19">
                <a:extLst>
                  <a:ext uri="{FF2B5EF4-FFF2-40B4-BE49-F238E27FC236}">
                    <a16:creationId xmlns:a16="http://schemas.microsoft.com/office/drawing/2014/main" id="{10EFF09F-02A4-4E51-BFD4-F2FE292BD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887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8" name="Oval 20">
                <a:extLst>
                  <a:ext uri="{FF2B5EF4-FFF2-40B4-BE49-F238E27FC236}">
                    <a16:creationId xmlns:a16="http://schemas.microsoft.com/office/drawing/2014/main" id="{6876296B-8FAA-494F-A86C-C0357CE4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90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9" name="Oval 21">
                <a:extLst>
                  <a:ext uri="{FF2B5EF4-FFF2-40B4-BE49-F238E27FC236}">
                    <a16:creationId xmlns:a16="http://schemas.microsoft.com/office/drawing/2014/main" id="{DF1BCB35-8F33-4C31-9737-0CB9EF45C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932"/>
                <a:ext cx="15" cy="11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10" name="Oval 22">
                <a:extLst>
                  <a:ext uri="{FF2B5EF4-FFF2-40B4-BE49-F238E27FC236}">
                    <a16:creationId xmlns:a16="http://schemas.microsoft.com/office/drawing/2014/main" id="{CFAE639F-5BD5-46B9-BFD8-69F08E53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952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11" name="Oval 23">
                <a:extLst>
                  <a:ext uri="{FF2B5EF4-FFF2-40B4-BE49-F238E27FC236}">
                    <a16:creationId xmlns:a16="http://schemas.microsoft.com/office/drawing/2014/main" id="{1A4DCE69-5355-4DE3-84F1-625D0174D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971"/>
                <a:ext cx="16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89" name="Group 24">
              <a:extLst>
                <a:ext uri="{FF2B5EF4-FFF2-40B4-BE49-F238E27FC236}">
                  <a16:creationId xmlns:a16="http://schemas.microsoft.com/office/drawing/2014/main" id="{198998DC-E7FF-4AC3-A589-BC0E257D4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" y="2872"/>
              <a:ext cx="195" cy="140"/>
              <a:chOff x="962" y="2872"/>
              <a:chExt cx="195" cy="140"/>
            </a:xfrm>
          </p:grpSpPr>
          <p:sp>
            <p:nvSpPr>
              <p:cNvPr id="58398" name="Oval 25">
                <a:extLst>
                  <a:ext uri="{FF2B5EF4-FFF2-40B4-BE49-F238E27FC236}">
                    <a16:creationId xmlns:a16="http://schemas.microsoft.com/office/drawing/2014/main" id="{0C66646C-9D2C-43B3-BAB2-64D694A74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87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9" name="Oval 26">
                <a:extLst>
                  <a:ext uri="{FF2B5EF4-FFF2-40B4-BE49-F238E27FC236}">
                    <a16:creationId xmlns:a16="http://schemas.microsoft.com/office/drawing/2014/main" id="{C8337B58-454D-4AD0-A391-89FBABB6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893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0" name="Oval 27">
                <a:extLst>
                  <a:ext uri="{FF2B5EF4-FFF2-40B4-BE49-F238E27FC236}">
                    <a16:creationId xmlns:a16="http://schemas.microsoft.com/office/drawing/2014/main" id="{92AA8047-6514-4AFB-B1C0-927A1972C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291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1" name="Oval 28">
                <a:extLst>
                  <a:ext uri="{FF2B5EF4-FFF2-40B4-BE49-F238E27FC236}">
                    <a16:creationId xmlns:a16="http://schemas.microsoft.com/office/drawing/2014/main" id="{122113A5-FAF5-4E24-9FA4-B58C1BCC9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293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2" name="Oval 29">
                <a:extLst>
                  <a:ext uri="{FF2B5EF4-FFF2-40B4-BE49-F238E27FC236}">
                    <a16:creationId xmlns:a16="http://schemas.microsoft.com/office/drawing/2014/main" id="{FDDE6167-4478-4B25-94BF-659941677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95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3" name="Oval 30">
                <a:extLst>
                  <a:ext uri="{FF2B5EF4-FFF2-40B4-BE49-F238E27FC236}">
                    <a16:creationId xmlns:a16="http://schemas.microsoft.com/office/drawing/2014/main" id="{B39F93FC-3BD5-4CB5-80B7-7D529AB3D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97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4" name="Oval 31">
                <a:extLst>
                  <a:ext uri="{FF2B5EF4-FFF2-40B4-BE49-F238E27FC236}">
                    <a16:creationId xmlns:a16="http://schemas.microsoft.com/office/drawing/2014/main" id="{82B1AC18-F203-40C3-96A7-C981D2F4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2998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90" name="Group 32">
              <a:extLst>
                <a:ext uri="{FF2B5EF4-FFF2-40B4-BE49-F238E27FC236}">
                  <a16:creationId xmlns:a16="http://schemas.microsoft.com/office/drawing/2014/main" id="{B8AD40D5-27F4-44E1-A2EB-FB0F95B2B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898"/>
              <a:ext cx="195" cy="139"/>
              <a:chOff x="982" y="2898"/>
              <a:chExt cx="195" cy="139"/>
            </a:xfrm>
          </p:grpSpPr>
          <p:sp>
            <p:nvSpPr>
              <p:cNvPr id="58391" name="Oval 33">
                <a:extLst>
                  <a:ext uri="{FF2B5EF4-FFF2-40B4-BE49-F238E27FC236}">
                    <a16:creationId xmlns:a16="http://schemas.microsoft.com/office/drawing/2014/main" id="{C6D1AAB9-5D4D-41A5-8B19-87E756ED4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2898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2" name="Oval 34">
                <a:extLst>
                  <a:ext uri="{FF2B5EF4-FFF2-40B4-BE49-F238E27FC236}">
                    <a16:creationId xmlns:a16="http://schemas.microsoft.com/office/drawing/2014/main" id="{697465B6-28B0-495C-8ED8-F3A6605B3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291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3" name="Oval 35">
                <a:extLst>
                  <a:ext uri="{FF2B5EF4-FFF2-40B4-BE49-F238E27FC236}">
                    <a16:creationId xmlns:a16="http://schemas.microsoft.com/office/drawing/2014/main" id="{FDFA8078-2F55-454F-AFAE-B0D1E4BE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293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4" name="Oval 36">
                <a:extLst>
                  <a:ext uri="{FF2B5EF4-FFF2-40B4-BE49-F238E27FC236}">
                    <a16:creationId xmlns:a16="http://schemas.microsoft.com/office/drawing/2014/main" id="{A6A67AFD-C206-4A21-9DAA-35FF217C0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958"/>
                <a:ext cx="15" cy="1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5" name="Oval 37">
                <a:extLst>
                  <a:ext uri="{FF2B5EF4-FFF2-40B4-BE49-F238E27FC236}">
                    <a16:creationId xmlns:a16="http://schemas.microsoft.com/office/drawing/2014/main" id="{8AB9F52C-23FF-4F55-AD46-4F199E489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982"/>
                <a:ext cx="17" cy="1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6" name="Oval 38">
                <a:extLst>
                  <a:ext uri="{FF2B5EF4-FFF2-40B4-BE49-F238E27FC236}">
                    <a16:creationId xmlns:a16="http://schemas.microsoft.com/office/drawing/2014/main" id="{9A7F7C69-AE37-477B-B2BA-D6BDBB289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00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7" name="Oval 39">
                <a:extLst>
                  <a:ext uri="{FF2B5EF4-FFF2-40B4-BE49-F238E27FC236}">
                    <a16:creationId xmlns:a16="http://schemas.microsoft.com/office/drawing/2014/main" id="{83F67A80-548F-4757-96D2-DD27E3150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8374" name="Text Box 40">
            <a:extLst>
              <a:ext uri="{FF2B5EF4-FFF2-40B4-BE49-F238E27FC236}">
                <a16:creationId xmlns:a16="http://schemas.microsoft.com/office/drawing/2014/main" id="{709D12F4-74E9-4644-A061-C4D2C679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540001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</a:t>
            </a:r>
          </a:p>
        </p:txBody>
      </p:sp>
      <p:sp>
        <p:nvSpPr>
          <p:cNvPr id="58375" name="AutoShape 41">
            <a:extLst>
              <a:ext uri="{FF2B5EF4-FFF2-40B4-BE49-F238E27FC236}">
                <a16:creationId xmlns:a16="http://schemas.microsoft.com/office/drawing/2014/main" id="{C3E296FB-2412-450D-8313-CB003978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1998663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HLR /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 AUC</a:t>
            </a:r>
          </a:p>
        </p:txBody>
      </p:sp>
      <p:sp>
        <p:nvSpPr>
          <p:cNvPr id="1230890" name="AutoShape 42">
            <a:extLst>
              <a:ext uri="{FF2B5EF4-FFF2-40B4-BE49-F238E27FC236}">
                <a16:creationId xmlns:a16="http://schemas.microsoft.com/office/drawing/2014/main" id="{7C8582EB-95E4-43C2-B85F-6087EE2F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024063"/>
            <a:ext cx="3117850" cy="533400"/>
          </a:xfrm>
          <a:prstGeom prst="rightArrow">
            <a:avLst>
              <a:gd name="adj1" fmla="val 50000"/>
              <a:gd name="adj2" fmla="val 14613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</a:t>
            </a:r>
          </a:p>
        </p:txBody>
      </p:sp>
      <p:sp>
        <p:nvSpPr>
          <p:cNvPr id="1230891" name="AutoShape 43">
            <a:extLst>
              <a:ext uri="{FF2B5EF4-FFF2-40B4-BE49-F238E27FC236}">
                <a16:creationId xmlns:a16="http://schemas.microsoft.com/office/drawing/2014/main" id="{0E00A964-2C53-4DB9-A226-9D5952C6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633664"/>
            <a:ext cx="3046412" cy="579437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N x Auth Vector</a:t>
            </a:r>
          </a:p>
        </p:txBody>
      </p:sp>
      <p:sp>
        <p:nvSpPr>
          <p:cNvPr id="59402" name="Text Box 44">
            <a:extLst>
              <a:ext uri="{FF2B5EF4-FFF2-40B4-BE49-F238E27FC236}">
                <a16:creationId xmlns:a16="http://schemas.microsoft.com/office/drawing/2014/main" id="{5F5142F1-5FFB-4960-8C13-47C212C0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446463"/>
            <a:ext cx="51228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Authentication Vector: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XRES (expected result)	as GSM SRES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RAND			as GSM RAND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AUTN (Netw. Auth. token)	- - -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CK (cipher key)		as GSM Kc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IK (integrity key)		- - -	</a:t>
            </a:r>
          </a:p>
        </p:txBody>
      </p:sp>
      <p:sp>
        <p:nvSpPr>
          <p:cNvPr id="1230893" name="AutoShape 45">
            <a:extLst>
              <a:ext uri="{FF2B5EF4-FFF2-40B4-BE49-F238E27FC236}">
                <a16:creationId xmlns:a16="http://schemas.microsoft.com/office/drawing/2014/main" id="{59A8F7C4-6B91-404A-A1DB-0CD8A680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94025"/>
            <a:ext cx="3046412" cy="579438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RAND, AUTN</a:t>
            </a:r>
          </a:p>
        </p:txBody>
      </p:sp>
      <p:sp>
        <p:nvSpPr>
          <p:cNvPr id="1230894" name="AutoShape 46">
            <a:extLst>
              <a:ext uri="{FF2B5EF4-FFF2-40B4-BE49-F238E27FC236}">
                <a16:creationId xmlns:a16="http://schemas.microsoft.com/office/drawing/2014/main" id="{0ED696F8-8FA2-4C3B-8255-9BECDD4F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365625"/>
            <a:ext cx="2447925" cy="533400"/>
          </a:xfrm>
          <a:prstGeom prst="rightArrow">
            <a:avLst>
              <a:gd name="adj1" fmla="val 50000"/>
              <a:gd name="adj2" fmla="val 11473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RES</a:t>
            </a:r>
          </a:p>
        </p:txBody>
      </p:sp>
      <p:sp>
        <p:nvSpPr>
          <p:cNvPr id="1230896" name="AutoShape 48">
            <a:extLst>
              <a:ext uri="{FF2B5EF4-FFF2-40B4-BE49-F238E27FC236}">
                <a16:creationId xmlns:a16="http://schemas.microsoft.com/office/drawing/2014/main" id="{0A098D82-F7EF-4607-B4C2-0EDFC97D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968750"/>
            <a:ext cx="1403350" cy="1277938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XRES?</a:t>
            </a:r>
          </a:p>
        </p:txBody>
      </p:sp>
      <p:sp>
        <p:nvSpPr>
          <p:cNvPr id="1230900" name="AutoShape 52">
            <a:extLst>
              <a:ext uri="{FF2B5EF4-FFF2-40B4-BE49-F238E27FC236}">
                <a16:creationId xmlns:a16="http://schemas.microsoft.com/office/drawing/2014/main" id="{2C7A7643-0E75-41DE-B3D6-5F8CDD18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21050"/>
            <a:ext cx="1187450" cy="1277938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Auth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Network!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90" grpId="0" animBg="1" autoUpdateAnimBg="0"/>
      <p:bldP spid="1230891" grpId="0" animBg="1" autoUpdateAnimBg="0"/>
      <p:bldP spid="59402" grpId="0"/>
      <p:bldP spid="1230893" grpId="0" animBg="1" autoUpdateAnimBg="0"/>
      <p:bldP spid="1230894" grpId="0" animBg="1" autoUpdateAnimBg="0"/>
      <p:bldP spid="1230896" grpId="0" animBg="1" autoUpdateAnimBg="0"/>
      <p:bldP spid="123090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7F15C-178C-4C2B-9449-0E3AACF1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456"/>
            <a:ext cx="102616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Architecture of wireless </a:t>
            </a:r>
            <a:r>
              <a:rPr lang="it-IT" dirty="0" err="1"/>
              <a:t>cellular</a:t>
            </a:r>
            <a:r>
              <a:rPr lang="it-IT" dirty="0"/>
              <a:t> systems (</a:t>
            </a:r>
            <a:r>
              <a:rPr lang="it-IT" dirty="0" err="1"/>
              <a:t>abstracted</a:t>
            </a:r>
            <a:r>
              <a:rPr lang="it-IT" dirty="0"/>
              <a:t>)</a:t>
            </a:r>
          </a:p>
        </p:txBody>
      </p:sp>
      <p:pic>
        <p:nvPicPr>
          <p:cNvPr id="40963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75A50E-E4C5-47F7-AE72-3C8A8714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91531"/>
            <a:ext cx="84582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Oval 186">
            <a:extLst>
              <a:ext uri="{FF2B5EF4-FFF2-40B4-BE49-F238E27FC236}">
                <a16:creationId xmlns:a16="http://schemas.microsoft.com/office/drawing/2014/main" id="{2F5387A3-00AE-4CA0-944C-0ACBDB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9489"/>
            <a:ext cx="1981200" cy="1951037"/>
          </a:xfrm>
          <a:prstGeom prst="ellipse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65" name="Line 187">
            <a:extLst>
              <a:ext uri="{FF2B5EF4-FFF2-40B4-BE49-F238E27FC236}">
                <a16:creationId xmlns:a16="http://schemas.microsoft.com/office/drawing/2014/main" id="{DAD7FCB8-9EE4-46F1-A54E-A65784AB4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6" y="4386263"/>
            <a:ext cx="1368425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66" name="Group 190">
            <a:extLst>
              <a:ext uri="{FF2B5EF4-FFF2-40B4-BE49-F238E27FC236}">
                <a16:creationId xmlns:a16="http://schemas.microsoft.com/office/drawing/2014/main" id="{FC324710-3350-4958-8ADA-15DCCAFECDC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200525"/>
            <a:ext cx="534988" cy="393700"/>
            <a:chOff x="1091" y="504"/>
            <a:chExt cx="337" cy="288"/>
          </a:xfrm>
        </p:grpSpPr>
        <p:sp>
          <p:nvSpPr>
            <p:cNvPr id="41165" name="Freeform 191">
              <a:extLst>
                <a:ext uri="{FF2B5EF4-FFF2-40B4-BE49-F238E27FC236}">
                  <a16:creationId xmlns:a16="http://schemas.microsoft.com/office/drawing/2014/main" id="{883A62D3-07C7-4403-94CA-7F55E9D21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776"/>
              <a:ext cx="236" cy="16"/>
            </a:xfrm>
            <a:custGeom>
              <a:avLst/>
              <a:gdLst>
                <a:gd name="T0" fmla="*/ 0 w 236"/>
                <a:gd name="T1" fmla="*/ 16 h 16"/>
                <a:gd name="T2" fmla="*/ 236 w 236"/>
                <a:gd name="T3" fmla="*/ 16 h 16"/>
                <a:gd name="T4" fmla="*/ 236 w 236"/>
                <a:gd name="T5" fmla="*/ 0 h 16"/>
                <a:gd name="T6" fmla="*/ 0 w 236"/>
                <a:gd name="T7" fmla="*/ 0 h 16"/>
                <a:gd name="T8" fmla="*/ 0 w 236"/>
                <a:gd name="T9" fmla="*/ 16 h 16"/>
                <a:gd name="T10" fmla="*/ 0 w 236"/>
                <a:gd name="T11" fmla="*/ 1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16"/>
                <a:gd name="T20" fmla="*/ 236 w 23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16">
                  <a:moveTo>
                    <a:pt x="0" y="16"/>
                  </a:moveTo>
                  <a:lnTo>
                    <a:pt x="236" y="1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6" name="Freeform 192">
              <a:extLst>
                <a:ext uri="{FF2B5EF4-FFF2-40B4-BE49-F238E27FC236}">
                  <a16:creationId xmlns:a16="http://schemas.microsoft.com/office/drawing/2014/main" id="{3F674B55-01AA-42D3-A21F-2E41A149B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714"/>
              <a:ext cx="326" cy="62"/>
            </a:xfrm>
            <a:custGeom>
              <a:avLst/>
              <a:gdLst>
                <a:gd name="T0" fmla="*/ 236 w 326"/>
                <a:gd name="T1" fmla="*/ 62 h 62"/>
                <a:gd name="T2" fmla="*/ 326 w 326"/>
                <a:gd name="T3" fmla="*/ 0 h 62"/>
                <a:gd name="T4" fmla="*/ 89 w 326"/>
                <a:gd name="T5" fmla="*/ 0 h 62"/>
                <a:gd name="T6" fmla="*/ 0 w 326"/>
                <a:gd name="T7" fmla="*/ 62 h 62"/>
                <a:gd name="T8" fmla="*/ 236 w 326"/>
                <a:gd name="T9" fmla="*/ 62 h 62"/>
                <a:gd name="T10" fmla="*/ 236 w 326"/>
                <a:gd name="T11" fmla="*/ 6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"/>
                <a:gd name="T19" fmla="*/ 0 h 62"/>
                <a:gd name="T20" fmla="*/ 326 w 326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" h="62">
                  <a:moveTo>
                    <a:pt x="236" y="62"/>
                  </a:moveTo>
                  <a:lnTo>
                    <a:pt x="326" y="0"/>
                  </a:lnTo>
                  <a:lnTo>
                    <a:pt x="89" y="0"/>
                  </a:lnTo>
                  <a:lnTo>
                    <a:pt x="0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7" name="Freeform 193">
              <a:extLst>
                <a:ext uri="{FF2B5EF4-FFF2-40B4-BE49-F238E27FC236}">
                  <a16:creationId xmlns:a16="http://schemas.microsoft.com/office/drawing/2014/main" id="{2202364D-323E-4997-A01B-EFC5BA19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511"/>
              <a:ext cx="237" cy="203"/>
            </a:xfrm>
            <a:custGeom>
              <a:avLst/>
              <a:gdLst>
                <a:gd name="T0" fmla="*/ 0 w 237"/>
                <a:gd name="T1" fmla="*/ 0 h 203"/>
                <a:gd name="T2" fmla="*/ 237 w 237"/>
                <a:gd name="T3" fmla="*/ 0 h 203"/>
                <a:gd name="T4" fmla="*/ 237 w 237"/>
                <a:gd name="T5" fmla="*/ 203 h 203"/>
                <a:gd name="T6" fmla="*/ 0 w 237"/>
                <a:gd name="T7" fmla="*/ 203 h 203"/>
                <a:gd name="T8" fmla="*/ 0 w 237"/>
                <a:gd name="T9" fmla="*/ 0 h 203"/>
                <a:gd name="T10" fmla="*/ 0 w 237"/>
                <a:gd name="T11" fmla="*/ 0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203"/>
                <a:gd name="T20" fmla="*/ 237 w 237"/>
                <a:gd name="T21" fmla="*/ 203 h 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203">
                  <a:moveTo>
                    <a:pt x="0" y="0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8" name="Freeform 194">
              <a:extLst>
                <a:ext uri="{FF2B5EF4-FFF2-40B4-BE49-F238E27FC236}">
                  <a16:creationId xmlns:a16="http://schemas.microsoft.com/office/drawing/2014/main" id="{2E7F5660-03F3-40E0-88D9-808A2042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535"/>
              <a:ext cx="191" cy="158"/>
            </a:xfrm>
            <a:custGeom>
              <a:avLst/>
              <a:gdLst>
                <a:gd name="T0" fmla="*/ 0 w 191"/>
                <a:gd name="T1" fmla="*/ 0 h 158"/>
                <a:gd name="T2" fmla="*/ 191 w 191"/>
                <a:gd name="T3" fmla="*/ 0 h 158"/>
                <a:gd name="T4" fmla="*/ 191 w 191"/>
                <a:gd name="T5" fmla="*/ 158 h 158"/>
                <a:gd name="T6" fmla="*/ 0 w 191"/>
                <a:gd name="T7" fmla="*/ 158 h 158"/>
                <a:gd name="T8" fmla="*/ 0 w 191"/>
                <a:gd name="T9" fmla="*/ 0 h 158"/>
                <a:gd name="T10" fmla="*/ 0 w 191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58"/>
                <a:gd name="T20" fmla="*/ 191 w 191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58">
                  <a:moveTo>
                    <a:pt x="0" y="0"/>
                  </a:moveTo>
                  <a:lnTo>
                    <a:pt x="191" y="0"/>
                  </a:lnTo>
                  <a:lnTo>
                    <a:pt x="191" y="158"/>
                  </a:ln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9" name="Freeform 195">
              <a:extLst>
                <a:ext uri="{FF2B5EF4-FFF2-40B4-BE49-F238E27FC236}">
                  <a16:creationId xmlns:a16="http://schemas.microsoft.com/office/drawing/2014/main" id="{FCC0DDFD-4419-4F13-9F50-A2D31468E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535"/>
              <a:ext cx="14" cy="158"/>
            </a:xfrm>
            <a:custGeom>
              <a:avLst/>
              <a:gdLst>
                <a:gd name="T0" fmla="*/ 0 w 14"/>
                <a:gd name="T1" fmla="*/ 0 h 158"/>
                <a:gd name="T2" fmla="*/ 0 w 14"/>
                <a:gd name="T3" fmla="*/ 158 h 158"/>
                <a:gd name="T4" fmla="*/ 14 w 14"/>
                <a:gd name="T5" fmla="*/ 144 h 158"/>
                <a:gd name="T6" fmla="*/ 14 w 14"/>
                <a:gd name="T7" fmla="*/ 0 h 158"/>
                <a:gd name="T8" fmla="*/ 0 w 14"/>
                <a:gd name="T9" fmla="*/ 0 h 158"/>
                <a:gd name="T10" fmla="*/ 0 w 14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58"/>
                <a:gd name="T20" fmla="*/ 14 w 14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58">
                  <a:moveTo>
                    <a:pt x="0" y="0"/>
                  </a:moveTo>
                  <a:lnTo>
                    <a:pt x="0" y="158"/>
                  </a:lnTo>
                  <a:lnTo>
                    <a:pt x="14" y="14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0" name="Freeform 196">
              <a:extLst>
                <a:ext uri="{FF2B5EF4-FFF2-40B4-BE49-F238E27FC236}">
                  <a16:creationId xmlns:a16="http://schemas.microsoft.com/office/drawing/2014/main" id="{45997E61-7D07-49E6-B589-8D73852C1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679"/>
              <a:ext cx="191" cy="14"/>
            </a:xfrm>
            <a:custGeom>
              <a:avLst/>
              <a:gdLst>
                <a:gd name="T0" fmla="*/ 191 w 191"/>
                <a:gd name="T1" fmla="*/ 0 h 14"/>
                <a:gd name="T2" fmla="*/ 14 w 191"/>
                <a:gd name="T3" fmla="*/ 0 h 14"/>
                <a:gd name="T4" fmla="*/ 0 w 191"/>
                <a:gd name="T5" fmla="*/ 14 h 14"/>
                <a:gd name="T6" fmla="*/ 191 w 191"/>
                <a:gd name="T7" fmla="*/ 14 h 14"/>
                <a:gd name="T8" fmla="*/ 191 w 191"/>
                <a:gd name="T9" fmla="*/ 0 h 14"/>
                <a:gd name="T10" fmla="*/ 191 w 19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4"/>
                <a:gd name="T20" fmla="*/ 191 w 19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4">
                  <a:moveTo>
                    <a:pt x="191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91" y="1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1" name="Freeform 197">
              <a:extLst>
                <a:ext uri="{FF2B5EF4-FFF2-40B4-BE49-F238E27FC236}">
                  <a16:creationId xmlns:a16="http://schemas.microsoft.com/office/drawing/2014/main" id="{C80FD028-12E0-40D7-A2DF-AFAE52FF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504"/>
              <a:ext cx="248" cy="7"/>
            </a:xfrm>
            <a:custGeom>
              <a:avLst/>
              <a:gdLst>
                <a:gd name="T0" fmla="*/ 237 w 248"/>
                <a:gd name="T1" fmla="*/ 7 h 7"/>
                <a:gd name="T2" fmla="*/ 248 w 248"/>
                <a:gd name="T3" fmla="*/ 0 h 7"/>
                <a:gd name="T4" fmla="*/ 12 w 248"/>
                <a:gd name="T5" fmla="*/ 0 h 7"/>
                <a:gd name="T6" fmla="*/ 0 w 248"/>
                <a:gd name="T7" fmla="*/ 7 h 7"/>
                <a:gd name="T8" fmla="*/ 237 w 248"/>
                <a:gd name="T9" fmla="*/ 7 h 7"/>
                <a:gd name="T10" fmla="*/ 237 w 248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7"/>
                <a:gd name="T20" fmla="*/ 248 w 248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7">
                  <a:moveTo>
                    <a:pt x="237" y="7"/>
                  </a:moveTo>
                  <a:lnTo>
                    <a:pt x="248" y="0"/>
                  </a:lnTo>
                  <a:lnTo>
                    <a:pt x="12" y="0"/>
                  </a:lnTo>
                  <a:lnTo>
                    <a:pt x="0" y="7"/>
                  </a:lnTo>
                  <a:lnTo>
                    <a:pt x="237" y="7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2" name="Freeform 198">
              <a:extLst>
                <a:ext uri="{FF2B5EF4-FFF2-40B4-BE49-F238E27FC236}">
                  <a16:creationId xmlns:a16="http://schemas.microsoft.com/office/drawing/2014/main" id="{A2A8FD0A-43EB-49CC-8F44-9092EC3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504"/>
              <a:ext cx="11" cy="210"/>
            </a:xfrm>
            <a:custGeom>
              <a:avLst/>
              <a:gdLst>
                <a:gd name="T0" fmla="*/ 0 w 11"/>
                <a:gd name="T1" fmla="*/ 210 h 210"/>
                <a:gd name="T2" fmla="*/ 11 w 11"/>
                <a:gd name="T3" fmla="*/ 203 h 210"/>
                <a:gd name="T4" fmla="*/ 11 w 11"/>
                <a:gd name="T5" fmla="*/ 0 h 210"/>
                <a:gd name="T6" fmla="*/ 0 w 11"/>
                <a:gd name="T7" fmla="*/ 7 h 210"/>
                <a:gd name="T8" fmla="*/ 0 w 11"/>
                <a:gd name="T9" fmla="*/ 210 h 210"/>
                <a:gd name="T10" fmla="*/ 0 w 11"/>
                <a:gd name="T11" fmla="*/ 210 h 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10"/>
                <a:gd name="T20" fmla="*/ 11 w 11"/>
                <a:gd name="T21" fmla="*/ 210 h 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10">
                  <a:moveTo>
                    <a:pt x="0" y="210"/>
                  </a:moveTo>
                  <a:lnTo>
                    <a:pt x="11" y="203"/>
                  </a:lnTo>
                  <a:lnTo>
                    <a:pt x="11" y="0"/>
                  </a:lnTo>
                  <a:lnTo>
                    <a:pt x="0" y="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3" name="Freeform 199">
              <a:extLst>
                <a:ext uri="{FF2B5EF4-FFF2-40B4-BE49-F238E27FC236}">
                  <a16:creationId xmlns:a16="http://schemas.microsoft.com/office/drawing/2014/main" id="{BA4E7717-13E2-4EB4-B284-C579EDB5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535"/>
              <a:ext cx="184" cy="151"/>
            </a:xfrm>
            <a:custGeom>
              <a:avLst/>
              <a:gdLst>
                <a:gd name="T0" fmla="*/ 0 w 184"/>
                <a:gd name="T1" fmla="*/ 0 h 151"/>
                <a:gd name="T2" fmla="*/ 184 w 184"/>
                <a:gd name="T3" fmla="*/ 0 h 151"/>
                <a:gd name="T4" fmla="*/ 184 w 184"/>
                <a:gd name="T5" fmla="*/ 151 h 151"/>
                <a:gd name="T6" fmla="*/ 0 w 184"/>
                <a:gd name="T7" fmla="*/ 151 h 151"/>
                <a:gd name="T8" fmla="*/ 0 w 184"/>
                <a:gd name="T9" fmla="*/ 0 h 151"/>
                <a:gd name="T10" fmla="*/ 0 w 184"/>
                <a:gd name="T11" fmla="*/ 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51"/>
                <a:gd name="T20" fmla="*/ 184 w 184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51">
                  <a:moveTo>
                    <a:pt x="0" y="0"/>
                  </a:moveTo>
                  <a:lnTo>
                    <a:pt x="184" y="0"/>
                  </a:lnTo>
                  <a:lnTo>
                    <a:pt x="184" y="151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4" name="Freeform 200">
              <a:extLst>
                <a:ext uri="{FF2B5EF4-FFF2-40B4-BE49-F238E27FC236}">
                  <a16:creationId xmlns:a16="http://schemas.microsoft.com/office/drawing/2014/main" id="{DFE7CE46-0A3C-4D55-B52F-AD3BDA8F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714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90 w 90"/>
                <a:gd name="T3" fmla="*/ 17 h 78"/>
                <a:gd name="T4" fmla="*/ 90 w 90"/>
                <a:gd name="T5" fmla="*/ 0 h 78"/>
                <a:gd name="T6" fmla="*/ 0 w 90"/>
                <a:gd name="T7" fmla="*/ 62 h 78"/>
                <a:gd name="T8" fmla="*/ 0 w 90"/>
                <a:gd name="T9" fmla="*/ 78 h 78"/>
                <a:gd name="T10" fmla="*/ 0 w 90"/>
                <a:gd name="T11" fmla="*/ 78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78"/>
                <a:gd name="T20" fmla="*/ 90 w 90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78">
                  <a:moveTo>
                    <a:pt x="0" y="78"/>
                  </a:moveTo>
                  <a:lnTo>
                    <a:pt x="90" y="17"/>
                  </a:lnTo>
                  <a:lnTo>
                    <a:pt x="90" y="0"/>
                  </a:lnTo>
                  <a:lnTo>
                    <a:pt x="0" y="6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5" name="Freeform 201">
              <a:extLst>
                <a:ext uri="{FF2B5EF4-FFF2-40B4-BE49-F238E27FC236}">
                  <a16:creationId xmlns:a16="http://schemas.microsoft.com/office/drawing/2014/main" id="{3C0967E2-3B08-427D-A20B-5F864363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757"/>
              <a:ext cx="206" cy="5"/>
            </a:xfrm>
            <a:custGeom>
              <a:avLst/>
              <a:gdLst>
                <a:gd name="T0" fmla="*/ 201 w 206"/>
                <a:gd name="T1" fmla="*/ 5 h 5"/>
                <a:gd name="T2" fmla="*/ 206 w 206"/>
                <a:gd name="T3" fmla="*/ 0 h 5"/>
                <a:gd name="T4" fmla="*/ 7 w 206"/>
                <a:gd name="T5" fmla="*/ 0 h 5"/>
                <a:gd name="T6" fmla="*/ 0 w 206"/>
                <a:gd name="T7" fmla="*/ 5 h 5"/>
                <a:gd name="T8" fmla="*/ 201 w 206"/>
                <a:gd name="T9" fmla="*/ 5 h 5"/>
                <a:gd name="T10" fmla="*/ 201 w 206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5"/>
                <a:gd name="T20" fmla="*/ 206 w 20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5">
                  <a:moveTo>
                    <a:pt x="201" y="5"/>
                  </a:moveTo>
                  <a:lnTo>
                    <a:pt x="206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6" name="Freeform 202">
              <a:extLst>
                <a:ext uri="{FF2B5EF4-FFF2-40B4-BE49-F238E27FC236}">
                  <a16:creationId xmlns:a16="http://schemas.microsoft.com/office/drawing/2014/main" id="{A38A4074-2E43-4D37-8F1E-FEF755D23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762"/>
              <a:ext cx="201" cy="4"/>
            </a:xfrm>
            <a:custGeom>
              <a:avLst/>
              <a:gdLst>
                <a:gd name="T0" fmla="*/ 0 w 201"/>
                <a:gd name="T1" fmla="*/ 4 h 4"/>
                <a:gd name="T2" fmla="*/ 201 w 201"/>
                <a:gd name="T3" fmla="*/ 4 h 4"/>
                <a:gd name="T4" fmla="*/ 201 w 201"/>
                <a:gd name="T5" fmla="*/ 0 h 4"/>
                <a:gd name="T6" fmla="*/ 0 w 201"/>
                <a:gd name="T7" fmla="*/ 0 h 4"/>
                <a:gd name="T8" fmla="*/ 0 w 201"/>
                <a:gd name="T9" fmla="*/ 4 h 4"/>
                <a:gd name="T10" fmla="*/ 0 w 201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"/>
                <a:gd name="T19" fmla="*/ 0 h 4"/>
                <a:gd name="T20" fmla="*/ 201 w 20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" h="4">
                  <a:moveTo>
                    <a:pt x="0" y="4"/>
                  </a:moveTo>
                  <a:lnTo>
                    <a:pt x="201" y="4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7" name="Freeform 203">
              <a:extLst>
                <a:ext uri="{FF2B5EF4-FFF2-40B4-BE49-F238E27FC236}">
                  <a16:creationId xmlns:a16="http://schemas.microsoft.com/office/drawing/2014/main" id="{BEF18244-20F8-452E-A89A-CD691160F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757"/>
              <a:ext cx="5" cy="9"/>
            </a:xfrm>
            <a:custGeom>
              <a:avLst/>
              <a:gdLst>
                <a:gd name="T0" fmla="*/ 0 w 5"/>
                <a:gd name="T1" fmla="*/ 9 h 9"/>
                <a:gd name="T2" fmla="*/ 5 w 5"/>
                <a:gd name="T3" fmla="*/ 5 h 9"/>
                <a:gd name="T4" fmla="*/ 5 w 5"/>
                <a:gd name="T5" fmla="*/ 0 h 9"/>
                <a:gd name="T6" fmla="*/ 0 w 5"/>
                <a:gd name="T7" fmla="*/ 5 h 9"/>
                <a:gd name="T8" fmla="*/ 0 w 5"/>
                <a:gd name="T9" fmla="*/ 9 h 9"/>
                <a:gd name="T10" fmla="*/ 0 w 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9"/>
                <a:gd name="T20" fmla="*/ 5 w 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9">
                  <a:moveTo>
                    <a:pt x="0" y="9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8" name="Freeform 204">
              <a:extLst>
                <a:ext uri="{FF2B5EF4-FFF2-40B4-BE49-F238E27FC236}">
                  <a16:creationId xmlns:a16="http://schemas.microsoft.com/office/drawing/2014/main" id="{5DAE7F8C-0201-4CF0-9168-EEAD6DA5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750"/>
              <a:ext cx="205" cy="2"/>
            </a:xfrm>
            <a:custGeom>
              <a:avLst/>
              <a:gdLst>
                <a:gd name="T0" fmla="*/ 201 w 205"/>
                <a:gd name="T1" fmla="*/ 2 h 2"/>
                <a:gd name="T2" fmla="*/ 205 w 205"/>
                <a:gd name="T3" fmla="*/ 0 h 2"/>
                <a:gd name="T4" fmla="*/ 7 w 205"/>
                <a:gd name="T5" fmla="*/ 0 h 2"/>
                <a:gd name="T6" fmla="*/ 0 w 205"/>
                <a:gd name="T7" fmla="*/ 2 h 2"/>
                <a:gd name="T8" fmla="*/ 201 w 205"/>
                <a:gd name="T9" fmla="*/ 2 h 2"/>
                <a:gd name="T10" fmla="*/ 201 w 205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2"/>
                <a:gd name="T20" fmla="*/ 205 w 205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2">
                  <a:moveTo>
                    <a:pt x="201" y="2"/>
                  </a:moveTo>
                  <a:lnTo>
                    <a:pt x="205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201" y="2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9" name="Freeform 205">
              <a:extLst>
                <a:ext uri="{FF2B5EF4-FFF2-40B4-BE49-F238E27FC236}">
                  <a16:creationId xmlns:a16="http://schemas.microsoft.com/office/drawing/2014/main" id="{7685ADE1-8379-4982-A4F8-461C3B00D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752"/>
              <a:ext cx="201" cy="5"/>
            </a:xfrm>
            <a:custGeom>
              <a:avLst/>
              <a:gdLst>
                <a:gd name="T0" fmla="*/ 0 w 201"/>
                <a:gd name="T1" fmla="*/ 5 h 5"/>
                <a:gd name="T2" fmla="*/ 201 w 201"/>
                <a:gd name="T3" fmla="*/ 5 h 5"/>
                <a:gd name="T4" fmla="*/ 201 w 201"/>
                <a:gd name="T5" fmla="*/ 0 h 5"/>
                <a:gd name="T6" fmla="*/ 0 w 201"/>
                <a:gd name="T7" fmla="*/ 0 h 5"/>
                <a:gd name="T8" fmla="*/ 0 w 201"/>
                <a:gd name="T9" fmla="*/ 5 h 5"/>
                <a:gd name="T10" fmla="*/ 0 w 201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"/>
                <a:gd name="T19" fmla="*/ 0 h 5"/>
                <a:gd name="T20" fmla="*/ 201 w 20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" h="5">
                  <a:moveTo>
                    <a:pt x="0" y="5"/>
                  </a:moveTo>
                  <a:lnTo>
                    <a:pt x="201" y="5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0" name="Freeform 206">
              <a:extLst>
                <a:ext uri="{FF2B5EF4-FFF2-40B4-BE49-F238E27FC236}">
                  <a16:creationId xmlns:a16="http://schemas.microsoft.com/office/drawing/2014/main" id="{A7EE7DEA-8F2C-4D39-876A-9DCA1882E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750"/>
              <a:ext cx="4" cy="7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4 h 7"/>
                <a:gd name="T4" fmla="*/ 4 w 4"/>
                <a:gd name="T5" fmla="*/ 0 h 7"/>
                <a:gd name="T6" fmla="*/ 0 w 4"/>
                <a:gd name="T7" fmla="*/ 2 h 7"/>
                <a:gd name="T8" fmla="*/ 0 w 4"/>
                <a:gd name="T9" fmla="*/ 7 h 7"/>
                <a:gd name="T10" fmla="*/ 0 w 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7"/>
                <a:gd name="T20" fmla="*/ 4 w 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7">
                  <a:moveTo>
                    <a:pt x="0" y="7"/>
                  </a:moveTo>
                  <a:lnTo>
                    <a:pt x="4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1" name="Freeform 207">
              <a:extLst>
                <a:ext uri="{FF2B5EF4-FFF2-40B4-BE49-F238E27FC236}">
                  <a16:creationId xmlns:a16="http://schemas.microsoft.com/office/drawing/2014/main" id="{A5C2758A-FA11-4528-8F3D-9C11270F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40"/>
              <a:ext cx="203" cy="5"/>
            </a:xfrm>
            <a:custGeom>
              <a:avLst/>
              <a:gdLst>
                <a:gd name="T0" fmla="*/ 199 w 203"/>
                <a:gd name="T1" fmla="*/ 5 h 5"/>
                <a:gd name="T2" fmla="*/ 203 w 203"/>
                <a:gd name="T3" fmla="*/ 0 h 5"/>
                <a:gd name="T4" fmla="*/ 5 w 203"/>
                <a:gd name="T5" fmla="*/ 0 h 5"/>
                <a:gd name="T6" fmla="*/ 0 w 203"/>
                <a:gd name="T7" fmla="*/ 5 h 5"/>
                <a:gd name="T8" fmla="*/ 199 w 203"/>
                <a:gd name="T9" fmla="*/ 5 h 5"/>
                <a:gd name="T10" fmla="*/ 199 w 203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"/>
                <a:gd name="T19" fmla="*/ 0 h 5"/>
                <a:gd name="T20" fmla="*/ 203 w 203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" h="5">
                  <a:moveTo>
                    <a:pt x="199" y="5"/>
                  </a:moveTo>
                  <a:lnTo>
                    <a:pt x="203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199" y="5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2" name="Freeform 208">
              <a:extLst>
                <a:ext uri="{FF2B5EF4-FFF2-40B4-BE49-F238E27FC236}">
                  <a16:creationId xmlns:a16="http://schemas.microsoft.com/office/drawing/2014/main" id="{894FFD74-59F5-4A44-874B-5E18FDA17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45"/>
              <a:ext cx="199" cy="5"/>
            </a:xfrm>
            <a:custGeom>
              <a:avLst/>
              <a:gdLst>
                <a:gd name="T0" fmla="*/ 0 w 199"/>
                <a:gd name="T1" fmla="*/ 5 h 5"/>
                <a:gd name="T2" fmla="*/ 199 w 199"/>
                <a:gd name="T3" fmla="*/ 5 h 5"/>
                <a:gd name="T4" fmla="*/ 199 w 199"/>
                <a:gd name="T5" fmla="*/ 0 h 5"/>
                <a:gd name="T6" fmla="*/ 0 w 199"/>
                <a:gd name="T7" fmla="*/ 0 h 5"/>
                <a:gd name="T8" fmla="*/ 0 w 199"/>
                <a:gd name="T9" fmla="*/ 5 h 5"/>
                <a:gd name="T10" fmla="*/ 0 w 199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5"/>
                <a:gd name="T20" fmla="*/ 199 w 199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5">
                  <a:moveTo>
                    <a:pt x="0" y="5"/>
                  </a:moveTo>
                  <a:lnTo>
                    <a:pt x="199" y="5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3" name="Freeform 209">
              <a:extLst>
                <a:ext uri="{FF2B5EF4-FFF2-40B4-BE49-F238E27FC236}">
                  <a16:creationId xmlns:a16="http://schemas.microsoft.com/office/drawing/2014/main" id="{EAECF36A-D15D-4C01-BC7B-CEDC3037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740"/>
              <a:ext cx="4" cy="10"/>
            </a:xfrm>
            <a:custGeom>
              <a:avLst/>
              <a:gdLst>
                <a:gd name="T0" fmla="*/ 0 w 4"/>
                <a:gd name="T1" fmla="*/ 10 h 10"/>
                <a:gd name="T2" fmla="*/ 4 w 4"/>
                <a:gd name="T3" fmla="*/ 5 h 10"/>
                <a:gd name="T4" fmla="*/ 4 w 4"/>
                <a:gd name="T5" fmla="*/ 0 h 10"/>
                <a:gd name="T6" fmla="*/ 0 w 4"/>
                <a:gd name="T7" fmla="*/ 5 h 10"/>
                <a:gd name="T8" fmla="*/ 0 w 4"/>
                <a:gd name="T9" fmla="*/ 10 h 10"/>
                <a:gd name="T10" fmla="*/ 0 w 4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0"/>
                <a:gd name="T20" fmla="*/ 4 w 4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0">
                  <a:moveTo>
                    <a:pt x="0" y="10"/>
                  </a:moveTo>
                  <a:lnTo>
                    <a:pt x="4" y="5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4" name="Freeform 210">
              <a:extLst>
                <a:ext uri="{FF2B5EF4-FFF2-40B4-BE49-F238E27FC236}">
                  <a16:creationId xmlns:a16="http://schemas.microsoft.com/office/drawing/2014/main" id="{32C9E05E-C524-4A8A-8C03-7B6B74133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733"/>
              <a:ext cx="205" cy="2"/>
            </a:xfrm>
            <a:custGeom>
              <a:avLst/>
              <a:gdLst>
                <a:gd name="T0" fmla="*/ 198 w 205"/>
                <a:gd name="T1" fmla="*/ 2 h 2"/>
                <a:gd name="T2" fmla="*/ 205 w 205"/>
                <a:gd name="T3" fmla="*/ 0 h 2"/>
                <a:gd name="T4" fmla="*/ 5 w 205"/>
                <a:gd name="T5" fmla="*/ 0 h 2"/>
                <a:gd name="T6" fmla="*/ 0 w 205"/>
                <a:gd name="T7" fmla="*/ 2 h 2"/>
                <a:gd name="T8" fmla="*/ 198 w 205"/>
                <a:gd name="T9" fmla="*/ 2 h 2"/>
                <a:gd name="T10" fmla="*/ 198 w 205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2"/>
                <a:gd name="T20" fmla="*/ 205 w 205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2">
                  <a:moveTo>
                    <a:pt x="198" y="2"/>
                  </a:moveTo>
                  <a:lnTo>
                    <a:pt x="20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98" y="2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5" name="Freeform 211">
              <a:extLst>
                <a:ext uri="{FF2B5EF4-FFF2-40B4-BE49-F238E27FC236}">
                  <a16:creationId xmlns:a16="http://schemas.microsoft.com/office/drawing/2014/main" id="{3D7FAB56-AC66-4510-BBD6-B6448DF24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735"/>
              <a:ext cx="198" cy="5"/>
            </a:xfrm>
            <a:custGeom>
              <a:avLst/>
              <a:gdLst>
                <a:gd name="T0" fmla="*/ 0 w 198"/>
                <a:gd name="T1" fmla="*/ 5 h 5"/>
                <a:gd name="T2" fmla="*/ 198 w 198"/>
                <a:gd name="T3" fmla="*/ 5 h 5"/>
                <a:gd name="T4" fmla="*/ 198 w 198"/>
                <a:gd name="T5" fmla="*/ 0 h 5"/>
                <a:gd name="T6" fmla="*/ 0 w 198"/>
                <a:gd name="T7" fmla="*/ 0 h 5"/>
                <a:gd name="T8" fmla="*/ 0 w 198"/>
                <a:gd name="T9" fmla="*/ 5 h 5"/>
                <a:gd name="T10" fmla="*/ 0 w 198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5"/>
                <a:gd name="T20" fmla="*/ 198 w 198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5">
                  <a:moveTo>
                    <a:pt x="0" y="5"/>
                  </a:moveTo>
                  <a:lnTo>
                    <a:pt x="198" y="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6" name="Freeform 212">
              <a:extLst>
                <a:ext uri="{FF2B5EF4-FFF2-40B4-BE49-F238E27FC236}">
                  <a16:creationId xmlns:a16="http://schemas.microsoft.com/office/drawing/2014/main" id="{905FA5D7-3905-4B0E-9BFD-EDC33593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733"/>
              <a:ext cx="7" cy="7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5 h 7"/>
                <a:gd name="T4" fmla="*/ 7 w 7"/>
                <a:gd name="T5" fmla="*/ 0 h 7"/>
                <a:gd name="T6" fmla="*/ 0 w 7"/>
                <a:gd name="T7" fmla="*/ 2 h 7"/>
                <a:gd name="T8" fmla="*/ 0 w 7"/>
                <a:gd name="T9" fmla="*/ 7 h 7"/>
                <a:gd name="T10" fmla="*/ 0 w 7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7"/>
                <a:gd name="T20" fmla="*/ 7 w 7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7">
                  <a:moveTo>
                    <a:pt x="0" y="7"/>
                  </a:moveTo>
                  <a:lnTo>
                    <a:pt x="7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7" name="Freeform 213">
              <a:extLst>
                <a:ext uri="{FF2B5EF4-FFF2-40B4-BE49-F238E27FC236}">
                  <a16:creationId xmlns:a16="http://schemas.microsoft.com/office/drawing/2014/main" id="{A7EDCC79-41C3-4587-A79C-C1D8D0AC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724"/>
              <a:ext cx="205" cy="4"/>
            </a:xfrm>
            <a:custGeom>
              <a:avLst/>
              <a:gdLst>
                <a:gd name="T0" fmla="*/ 198 w 205"/>
                <a:gd name="T1" fmla="*/ 4 h 4"/>
                <a:gd name="T2" fmla="*/ 205 w 205"/>
                <a:gd name="T3" fmla="*/ 0 h 4"/>
                <a:gd name="T4" fmla="*/ 7 w 205"/>
                <a:gd name="T5" fmla="*/ 0 h 4"/>
                <a:gd name="T6" fmla="*/ 0 w 205"/>
                <a:gd name="T7" fmla="*/ 4 h 4"/>
                <a:gd name="T8" fmla="*/ 198 w 205"/>
                <a:gd name="T9" fmla="*/ 4 h 4"/>
                <a:gd name="T10" fmla="*/ 198 w 205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4"/>
                <a:gd name="T20" fmla="*/ 205 w 20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4">
                  <a:moveTo>
                    <a:pt x="198" y="4"/>
                  </a:moveTo>
                  <a:lnTo>
                    <a:pt x="205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8" name="Freeform 214">
              <a:extLst>
                <a:ext uri="{FF2B5EF4-FFF2-40B4-BE49-F238E27FC236}">
                  <a16:creationId xmlns:a16="http://schemas.microsoft.com/office/drawing/2014/main" id="{52D8B87D-E193-4C18-B3D3-C59D0E35C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728"/>
              <a:ext cx="198" cy="5"/>
            </a:xfrm>
            <a:custGeom>
              <a:avLst/>
              <a:gdLst>
                <a:gd name="T0" fmla="*/ 0 w 198"/>
                <a:gd name="T1" fmla="*/ 5 h 5"/>
                <a:gd name="T2" fmla="*/ 198 w 198"/>
                <a:gd name="T3" fmla="*/ 5 h 5"/>
                <a:gd name="T4" fmla="*/ 198 w 198"/>
                <a:gd name="T5" fmla="*/ 0 h 5"/>
                <a:gd name="T6" fmla="*/ 0 w 198"/>
                <a:gd name="T7" fmla="*/ 0 h 5"/>
                <a:gd name="T8" fmla="*/ 0 w 198"/>
                <a:gd name="T9" fmla="*/ 5 h 5"/>
                <a:gd name="T10" fmla="*/ 0 w 198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5"/>
                <a:gd name="T20" fmla="*/ 198 w 198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5">
                  <a:moveTo>
                    <a:pt x="0" y="5"/>
                  </a:moveTo>
                  <a:lnTo>
                    <a:pt x="198" y="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9" name="Freeform 215">
              <a:extLst>
                <a:ext uri="{FF2B5EF4-FFF2-40B4-BE49-F238E27FC236}">
                  <a16:creationId xmlns:a16="http://schemas.microsoft.com/office/drawing/2014/main" id="{D68B91B8-D235-4CBF-8E8C-C9E72812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724"/>
              <a:ext cx="7" cy="9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4 h 9"/>
                <a:gd name="T4" fmla="*/ 7 w 7"/>
                <a:gd name="T5" fmla="*/ 0 h 9"/>
                <a:gd name="T6" fmla="*/ 0 w 7"/>
                <a:gd name="T7" fmla="*/ 4 h 9"/>
                <a:gd name="T8" fmla="*/ 0 w 7"/>
                <a:gd name="T9" fmla="*/ 9 h 9"/>
                <a:gd name="T10" fmla="*/ 0 w 7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9"/>
                <a:gd name="T20" fmla="*/ 7 w 7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9">
                  <a:moveTo>
                    <a:pt x="0" y="9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0" y="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0967" name="Oval 216">
            <a:extLst>
              <a:ext uri="{FF2B5EF4-FFF2-40B4-BE49-F238E27FC236}">
                <a16:creationId xmlns:a16="http://schemas.microsoft.com/office/drawing/2014/main" id="{8A842276-9279-47AB-8A38-5E25305E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400426"/>
            <a:ext cx="2490788" cy="2081213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68" name="Rectangle 217">
            <a:extLst>
              <a:ext uri="{FF2B5EF4-FFF2-40B4-BE49-F238E27FC236}">
                <a16:creationId xmlns:a16="http://schemas.microsoft.com/office/drawing/2014/main" id="{AF9530DF-A23E-4A4C-8C63-6E4E51FE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044951"/>
            <a:ext cx="730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endParaRPr lang="en-US" altLang="it-IT" sz="1000" b="0">
              <a:latin typeface="Trebuchet MS" panose="020B0603020202020204" pitchFamily="34" charset="0"/>
            </a:endParaRPr>
          </a:p>
        </p:txBody>
      </p:sp>
      <p:sp>
        <p:nvSpPr>
          <p:cNvPr id="40969" name="Oval 218">
            <a:extLst>
              <a:ext uri="{FF2B5EF4-FFF2-40B4-BE49-F238E27FC236}">
                <a16:creationId xmlns:a16="http://schemas.microsoft.com/office/drawing/2014/main" id="{44046CA3-478A-4D90-9767-46E1B497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3729038"/>
            <a:ext cx="1219200" cy="52546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40970" name="Picture 219" descr="towerorigtrans">
            <a:extLst>
              <a:ext uri="{FF2B5EF4-FFF2-40B4-BE49-F238E27FC236}">
                <a16:creationId xmlns:a16="http://schemas.microsoft.com/office/drawing/2014/main" id="{C1E83CF8-5566-42A5-8804-2C7187B0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3597276"/>
            <a:ext cx="3286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Oval 221">
            <a:extLst>
              <a:ext uri="{FF2B5EF4-FFF2-40B4-BE49-F238E27FC236}">
                <a16:creationId xmlns:a16="http://schemas.microsoft.com/office/drawing/2014/main" id="{74652581-6EDB-4BF6-B11B-784EC276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649788"/>
            <a:ext cx="1219200" cy="52546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40972" name="Picture 222" descr="towerorigtrans">
            <a:extLst>
              <a:ext uri="{FF2B5EF4-FFF2-40B4-BE49-F238E27FC236}">
                <a16:creationId xmlns:a16="http://schemas.microsoft.com/office/drawing/2014/main" id="{E4539509-153E-472C-B46E-EDA03EA1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4518026"/>
            <a:ext cx="328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3" name="Text Box 223">
            <a:extLst>
              <a:ext uri="{FF2B5EF4-FFF2-40B4-BE49-F238E27FC236}">
                <a16:creationId xmlns:a16="http://schemas.microsoft.com/office/drawing/2014/main" id="{94CB87FA-C1F6-4994-B624-6580ED25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9" y="4535488"/>
            <a:ext cx="185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it-IT" sz="1200">
              <a:latin typeface="Trebuchet MS" panose="020B0603020202020204" pitchFamily="34" charset="0"/>
            </a:endParaRPr>
          </a:p>
        </p:txBody>
      </p:sp>
      <p:sp>
        <p:nvSpPr>
          <p:cNvPr id="40974" name="Line 224">
            <a:extLst>
              <a:ext uri="{FF2B5EF4-FFF2-40B4-BE49-F238E27FC236}">
                <a16:creationId xmlns:a16="http://schemas.microsoft.com/office/drawing/2014/main" id="{05CA2914-804B-48BB-91BC-333F2F870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3925889"/>
            <a:ext cx="106680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75" name="Line 225">
            <a:extLst>
              <a:ext uri="{FF2B5EF4-FFF2-40B4-BE49-F238E27FC236}">
                <a16:creationId xmlns:a16="http://schemas.microsoft.com/office/drawing/2014/main" id="{940614D0-C7C6-46E1-AEBF-3185339FEA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6450" y="4452938"/>
            <a:ext cx="9906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76" name="Group 226">
            <a:extLst>
              <a:ext uri="{FF2B5EF4-FFF2-40B4-BE49-F238E27FC236}">
                <a16:creationId xmlns:a16="http://schemas.microsoft.com/office/drawing/2014/main" id="{BE58FE97-E074-4971-89C0-4A2571CB9762}"/>
              </a:ext>
            </a:extLst>
          </p:cNvPr>
          <p:cNvGrpSpPr>
            <a:grpSpLocks/>
          </p:cNvGrpSpPr>
          <p:nvPr/>
        </p:nvGrpSpPr>
        <p:grpSpPr bwMode="auto">
          <a:xfrm>
            <a:off x="3117851" y="3860800"/>
            <a:ext cx="352425" cy="203200"/>
            <a:chOff x="4506" y="3107"/>
            <a:chExt cx="300" cy="241"/>
          </a:xfrm>
        </p:grpSpPr>
        <p:sp>
          <p:nvSpPr>
            <p:cNvPr id="41156" name="Freeform 227">
              <a:extLst>
                <a:ext uri="{FF2B5EF4-FFF2-40B4-BE49-F238E27FC236}">
                  <a16:creationId xmlns:a16="http://schemas.microsoft.com/office/drawing/2014/main" id="{CA84580C-8BD4-4B4F-B7E0-332AE066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317"/>
              <a:ext cx="32" cy="31"/>
            </a:xfrm>
            <a:custGeom>
              <a:avLst/>
              <a:gdLst>
                <a:gd name="T0" fmla="*/ 0 w 32"/>
                <a:gd name="T1" fmla="*/ 15 h 31"/>
                <a:gd name="T2" fmla="*/ 31 w 32"/>
                <a:gd name="T3" fmla="*/ 0 h 31"/>
                <a:gd name="T4" fmla="*/ 31 w 32"/>
                <a:gd name="T5" fmla="*/ 15 h 31"/>
                <a:gd name="T6" fmla="*/ 0 w 32"/>
                <a:gd name="T7" fmla="*/ 30 h 31"/>
                <a:gd name="T8" fmla="*/ 0 w 32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0" y="15"/>
                  </a:moveTo>
                  <a:lnTo>
                    <a:pt x="31" y="0"/>
                  </a:lnTo>
                  <a:lnTo>
                    <a:pt x="31" y="15"/>
                  </a:lnTo>
                  <a:lnTo>
                    <a:pt x="0" y="3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7" name="Rectangle 228">
              <a:extLst>
                <a:ext uri="{FF2B5EF4-FFF2-40B4-BE49-F238E27FC236}">
                  <a16:creationId xmlns:a16="http://schemas.microsoft.com/office/drawing/2014/main" id="{011CC270-572A-4FE9-A5F1-7FEA2B22E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123"/>
              <a:ext cx="263" cy="20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58" name="Line 229">
              <a:extLst>
                <a:ext uri="{FF2B5EF4-FFF2-40B4-BE49-F238E27FC236}">
                  <a16:creationId xmlns:a16="http://schemas.microsoft.com/office/drawing/2014/main" id="{90E18F7C-96B6-444D-AB4E-7298DDD2A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9" name="Line 230">
              <a:extLst>
                <a:ext uri="{FF2B5EF4-FFF2-40B4-BE49-F238E27FC236}">
                  <a16:creationId xmlns:a16="http://schemas.microsoft.com/office/drawing/2014/main" id="{05830FC2-1644-4FED-82CD-C88CB1E1B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60" name="Line 231">
              <a:extLst>
                <a:ext uri="{FF2B5EF4-FFF2-40B4-BE49-F238E27FC236}">
                  <a16:creationId xmlns:a16="http://schemas.microsoft.com/office/drawing/2014/main" id="{7F34EC67-2E43-49D1-9B37-460060A7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61" name="Rectangle 232">
              <a:extLst>
                <a:ext uri="{FF2B5EF4-FFF2-40B4-BE49-F238E27FC236}">
                  <a16:creationId xmlns:a16="http://schemas.microsoft.com/office/drawing/2014/main" id="{1BBDEDAC-5E8E-44D8-8957-EB1377469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123"/>
              <a:ext cx="24" cy="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62" name="Freeform 233">
              <a:extLst>
                <a:ext uri="{FF2B5EF4-FFF2-40B4-BE49-F238E27FC236}">
                  <a16:creationId xmlns:a16="http://schemas.microsoft.com/office/drawing/2014/main" id="{99E2C327-8BA3-46DB-AD1D-888D9A42B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3107"/>
              <a:ext cx="30" cy="226"/>
            </a:xfrm>
            <a:custGeom>
              <a:avLst/>
              <a:gdLst>
                <a:gd name="T0" fmla="*/ 0 w 30"/>
                <a:gd name="T1" fmla="*/ 15 h 226"/>
                <a:gd name="T2" fmla="*/ 29 w 30"/>
                <a:gd name="T3" fmla="*/ 0 h 226"/>
                <a:gd name="T4" fmla="*/ 29 w 30"/>
                <a:gd name="T5" fmla="*/ 209 h 226"/>
                <a:gd name="T6" fmla="*/ 0 w 30"/>
                <a:gd name="T7" fmla="*/ 225 h 226"/>
                <a:gd name="T8" fmla="*/ 0 w 30"/>
                <a:gd name="T9" fmla="*/ 15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26"/>
                <a:gd name="T17" fmla="*/ 30 w 3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26">
                  <a:moveTo>
                    <a:pt x="0" y="15"/>
                  </a:moveTo>
                  <a:lnTo>
                    <a:pt x="29" y="0"/>
                  </a:lnTo>
                  <a:lnTo>
                    <a:pt x="29" y="209"/>
                  </a:lnTo>
                  <a:lnTo>
                    <a:pt x="0" y="225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63" name="Freeform 234">
              <a:extLst>
                <a:ext uri="{FF2B5EF4-FFF2-40B4-BE49-F238E27FC236}">
                  <a16:creationId xmlns:a16="http://schemas.microsoft.com/office/drawing/2014/main" id="{D3FDA89F-6212-48E8-9AB9-61C82CD20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3107"/>
              <a:ext cx="300" cy="16"/>
            </a:xfrm>
            <a:custGeom>
              <a:avLst/>
              <a:gdLst>
                <a:gd name="T0" fmla="*/ 269 w 300"/>
                <a:gd name="T1" fmla="*/ 15 h 16"/>
                <a:gd name="T2" fmla="*/ 299 w 300"/>
                <a:gd name="T3" fmla="*/ 0 h 16"/>
                <a:gd name="T4" fmla="*/ 30 w 300"/>
                <a:gd name="T5" fmla="*/ 0 h 16"/>
                <a:gd name="T6" fmla="*/ 0 w 300"/>
                <a:gd name="T7" fmla="*/ 15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16"/>
                <a:gd name="T14" fmla="*/ 300 w 300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16">
                  <a:moveTo>
                    <a:pt x="269" y="15"/>
                  </a:moveTo>
                  <a:lnTo>
                    <a:pt x="299" y="0"/>
                  </a:lnTo>
                  <a:lnTo>
                    <a:pt x="30" y="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64" name="Rectangle 235">
              <a:extLst>
                <a:ext uri="{FF2B5EF4-FFF2-40B4-BE49-F238E27FC236}">
                  <a16:creationId xmlns:a16="http://schemas.microsoft.com/office/drawing/2014/main" id="{4C3A5118-CE0B-4933-AE34-5A5E9D2F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3333"/>
              <a:ext cx="203" cy="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0977" name="Group 236">
            <a:extLst>
              <a:ext uri="{FF2B5EF4-FFF2-40B4-BE49-F238E27FC236}">
                <a16:creationId xmlns:a16="http://schemas.microsoft.com/office/drawing/2014/main" id="{C81CF02F-D46F-4413-9498-A384B2656160}"/>
              </a:ext>
            </a:extLst>
          </p:cNvPr>
          <p:cNvGrpSpPr>
            <a:grpSpLocks/>
          </p:cNvGrpSpPr>
          <p:nvPr/>
        </p:nvGrpSpPr>
        <p:grpSpPr bwMode="auto">
          <a:xfrm>
            <a:off x="3117851" y="4781550"/>
            <a:ext cx="352425" cy="203200"/>
            <a:chOff x="4506" y="3107"/>
            <a:chExt cx="300" cy="241"/>
          </a:xfrm>
        </p:grpSpPr>
        <p:sp>
          <p:nvSpPr>
            <p:cNvPr id="41147" name="Freeform 237">
              <a:extLst>
                <a:ext uri="{FF2B5EF4-FFF2-40B4-BE49-F238E27FC236}">
                  <a16:creationId xmlns:a16="http://schemas.microsoft.com/office/drawing/2014/main" id="{8DCB47C5-8D56-4DFF-963A-5F95CDCF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317"/>
              <a:ext cx="32" cy="31"/>
            </a:xfrm>
            <a:custGeom>
              <a:avLst/>
              <a:gdLst>
                <a:gd name="T0" fmla="*/ 0 w 32"/>
                <a:gd name="T1" fmla="*/ 15 h 31"/>
                <a:gd name="T2" fmla="*/ 31 w 32"/>
                <a:gd name="T3" fmla="*/ 0 h 31"/>
                <a:gd name="T4" fmla="*/ 31 w 32"/>
                <a:gd name="T5" fmla="*/ 15 h 31"/>
                <a:gd name="T6" fmla="*/ 0 w 32"/>
                <a:gd name="T7" fmla="*/ 30 h 31"/>
                <a:gd name="T8" fmla="*/ 0 w 32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0" y="15"/>
                  </a:moveTo>
                  <a:lnTo>
                    <a:pt x="31" y="0"/>
                  </a:lnTo>
                  <a:lnTo>
                    <a:pt x="31" y="15"/>
                  </a:lnTo>
                  <a:lnTo>
                    <a:pt x="0" y="3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8" name="Rectangle 238">
              <a:extLst>
                <a:ext uri="{FF2B5EF4-FFF2-40B4-BE49-F238E27FC236}">
                  <a16:creationId xmlns:a16="http://schemas.microsoft.com/office/drawing/2014/main" id="{1ED32D6B-9EC2-4F45-9A8F-24CAD65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123"/>
              <a:ext cx="263" cy="20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49" name="Line 239">
              <a:extLst>
                <a:ext uri="{FF2B5EF4-FFF2-40B4-BE49-F238E27FC236}">
                  <a16:creationId xmlns:a16="http://schemas.microsoft.com/office/drawing/2014/main" id="{703DBA52-60BC-4CB1-ACF0-14100BB79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0" name="Line 240">
              <a:extLst>
                <a:ext uri="{FF2B5EF4-FFF2-40B4-BE49-F238E27FC236}">
                  <a16:creationId xmlns:a16="http://schemas.microsoft.com/office/drawing/2014/main" id="{22D0E6AD-9D28-4AC2-A85E-A803E60C8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1" name="Line 241">
              <a:extLst>
                <a:ext uri="{FF2B5EF4-FFF2-40B4-BE49-F238E27FC236}">
                  <a16:creationId xmlns:a16="http://schemas.microsoft.com/office/drawing/2014/main" id="{A5E7D8D9-9DDD-46C9-84D9-CFDC81D5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2" name="Rectangle 242">
              <a:extLst>
                <a:ext uri="{FF2B5EF4-FFF2-40B4-BE49-F238E27FC236}">
                  <a16:creationId xmlns:a16="http://schemas.microsoft.com/office/drawing/2014/main" id="{D32089FB-1843-4347-8CE2-926D1E3A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123"/>
              <a:ext cx="24" cy="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53" name="Freeform 243">
              <a:extLst>
                <a:ext uri="{FF2B5EF4-FFF2-40B4-BE49-F238E27FC236}">
                  <a16:creationId xmlns:a16="http://schemas.microsoft.com/office/drawing/2014/main" id="{7413D588-0937-4B72-A025-0FEA60B02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3107"/>
              <a:ext cx="30" cy="226"/>
            </a:xfrm>
            <a:custGeom>
              <a:avLst/>
              <a:gdLst>
                <a:gd name="T0" fmla="*/ 0 w 30"/>
                <a:gd name="T1" fmla="*/ 15 h 226"/>
                <a:gd name="T2" fmla="*/ 29 w 30"/>
                <a:gd name="T3" fmla="*/ 0 h 226"/>
                <a:gd name="T4" fmla="*/ 29 w 30"/>
                <a:gd name="T5" fmla="*/ 209 h 226"/>
                <a:gd name="T6" fmla="*/ 0 w 30"/>
                <a:gd name="T7" fmla="*/ 225 h 226"/>
                <a:gd name="T8" fmla="*/ 0 w 30"/>
                <a:gd name="T9" fmla="*/ 15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26"/>
                <a:gd name="T17" fmla="*/ 30 w 3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26">
                  <a:moveTo>
                    <a:pt x="0" y="15"/>
                  </a:moveTo>
                  <a:lnTo>
                    <a:pt x="29" y="0"/>
                  </a:lnTo>
                  <a:lnTo>
                    <a:pt x="29" y="209"/>
                  </a:lnTo>
                  <a:lnTo>
                    <a:pt x="0" y="225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4" name="Freeform 244">
              <a:extLst>
                <a:ext uri="{FF2B5EF4-FFF2-40B4-BE49-F238E27FC236}">
                  <a16:creationId xmlns:a16="http://schemas.microsoft.com/office/drawing/2014/main" id="{B45A57F5-0DA8-4EE9-B870-E69C2964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3107"/>
              <a:ext cx="300" cy="16"/>
            </a:xfrm>
            <a:custGeom>
              <a:avLst/>
              <a:gdLst>
                <a:gd name="T0" fmla="*/ 269 w 300"/>
                <a:gd name="T1" fmla="*/ 15 h 16"/>
                <a:gd name="T2" fmla="*/ 299 w 300"/>
                <a:gd name="T3" fmla="*/ 0 h 16"/>
                <a:gd name="T4" fmla="*/ 30 w 300"/>
                <a:gd name="T5" fmla="*/ 0 h 16"/>
                <a:gd name="T6" fmla="*/ 0 w 300"/>
                <a:gd name="T7" fmla="*/ 15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16"/>
                <a:gd name="T14" fmla="*/ 300 w 300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16">
                  <a:moveTo>
                    <a:pt x="269" y="15"/>
                  </a:moveTo>
                  <a:lnTo>
                    <a:pt x="299" y="0"/>
                  </a:lnTo>
                  <a:lnTo>
                    <a:pt x="30" y="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5" name="Rectangle 245">
              <a:extLst>
                <a:ext uri="{FF2B5EF4-FFF2-40B4-BE49-F238E27FC236}">
                  <a16:creationId xmlns:a16="http://schemas.microsoft.com/office/drawing/2014/main" id="{65C9E962-225D-49FD-86C4-514F317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3333"/>
              <a:ext cx="203" cy="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0978" name="Group 246">
            <a:extLst>
              <a:ext uri="{FF2B5EF4-FFF2-40B4-BE49-F238E27FC236}">
                <a16:creationId xmlns:a16="http://schemas.microsoft.com/office/drawing/2014/main" id="{71D61ED6-7C86-4379-8D60-61EC2D40EDF8}"/>
              </a:ext>
            </a:extLst>
          </p:cNvPr>
          <p:cNvGrpSpPr>
            <a:grpSpLocks/>
          </p:cNvGrpSpPr>
          <p:nvPr/>
        </p:nvGrpSpPr>
        <p:grpSpPr bwMode="auto">
          <a:xfrm>
            <a:off x="2305051" y="4398964"/>
            <a:ext cx="349250" cy="338137"/>
            <a:chOff x="2121" y="1553"/>
            <a:chExt cx="220" cy="247"/>
          </a:xfrm>
        </p:grpSpPr>
        <p:sp>
          <p:nvSpPr>
            <p:cNvPr id="41145" name="Line 247">
              <a:extLst>
                <a:ext uri="{FF2B5EF4-FFF2-40B4-BE49-F238E27FC236}">
                  <a16:creationId xmlns:a16="http://schemas.microsoft.com/office/drawing/2014/main" id="{D9073EE9-0230-43E9-8039-6BB29DD4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46" name="Text Box 248">
              <a:extLst>
                <a:ext uri="{FF2B5EF4-FFF2-40B4-BE49-F238E27FC236}">
                  <a16:creationId xmlns:a16="http://schemas.microsoft.com/office/drawing/2014/main" id="{76F43130-7D0F-49D8-8D9C-959EE70FB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1553"/>
              <a:ext cx="2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200">
                  <a:latin typeface="Trebuchet MS" panose="020B0603020202020204" pitchFamily="34" charset="0"/>
                </a:rPr>
                <a:t>U</a:t>
              </a:r>
              <a:r>
                <a:rPr lang="en-US" altLang="it-IT" sz="1200" baseline="-25000">
                  <a:latin typeface="Trebuchet MS" panose="020B0603020202020204" pitchFamily="34" charset="0"/>
                </a:rPr>
                <a:t>u</a:t>
              </a: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0979" name="Group 249">
            <a:extLst>
              <a:ext uri="{FF2B5EF4-FFF2-40B4-BE49-F238E27FC236}">
                <a16:creationId xmlns:a16="http://schemas.microsoft.com/office/drawing/2014/main" id="{6003EEF8-B00F-4C29-A34F-E4526602E66E}"/>
              </a:ext>
            </a:extLst>
          </p:cNvPr>
          <p:cNvGrpSpPr>
            <a:grpSpLocks/>
          </p:cNvGrpSpPr>
          <p:nvPr/>
        </p:nvGrpSpPr>
        <p:grpSpPr bwMode="auto">
          <a:xfrm>
            <a:off x="2071689" y="3916363"/>
            <a:ext cx="288925" cy="876300"/>
            <a:chOff x="197" y="1394"/>
            <a:chExt cx="182" cy="639"/>
          </a:xfrm>
        </p:grpSpPr>
        <p:pic>
          <p:nvPicPr>
            <p:cNvPr id="41143" name="Picture 250" descr="cdmaphone">
              <a:extLst>
                <a:ext uri="{FF2B5EF4-FFF2-40B4-BE49-F238E27FC236}">
                  <a16:creationId xmlns:a16="http://schemas.microsoft.com/office/drawing/2014/main" id="{45D36E8C-71CA-4CE0-BF1B-CA7E3EFE3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649"/>
              <a:ext cx="13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4" name="Text Box 251">
              <a:extLst>
                <a:ext uri="{FF2B5EF4-FFF2-40B4-BE49-F238E27FC236}">
                  <a16:creationId xmlns:a16="http://schemas.microsoft.com/office/drawing/2014/main" id="{F72E8AC0-E474-40CC-9930-3C8B32B23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" y="1394"/>
              <a:ext cx="11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sp>
        <p:nvSpPr>
          <p:cNvPr id="40980" name="Freeform 252">
            <a:extLst>
              <a:ext uri="{FF2B5EF4-FFF2-40B4-BE49-F238E27FC236}">
                <a16:creationId xmlns:a16="http://schemas.microsoft.com/office/drawing/2014/main" id="{5AA31C97-CB38-4413-B9EA-E80626B8C05B}"/>
              </a:ext>
            </a:extLst>
          </p:cNvPr>
          <p:cNvSpPr>
            <a:spLocks/>
          </p:cNvSpPr>
          <p:nvPr/>
        </p:nvSpPr>
        <p:spPr bwMode="auto">
          <a:xfrm rot="13244183" flipV="1">
            <a:off x="2292350" y="4660900"/>
            <a:ext cx="508000" cy="115888"/>
          </a:xfrm>
          <a:custGeom>
            <a:avLst/>
            <a:gdLst>
              <a:gd name="T0" fmla="*/ 0 w 211"/>
              <a:gd name="T1" fmla="*/ 0 h 177"/>
              <a:gd name="T2" fmla="*/ 2147483646 w 211"/>
              <a:gd name="T3" fmla="*/ 2147483646 h 177"/>
              <a:gd name="T4" fmla="*/ 2147483646 w 211"/>
              <a:gd name="T5" fmla="*/ 2147483646 h 177"/>
              <a:gd name="T6" fmla="*/ 2147483646 w 211"/>
              <a:gd name="T7" fmla="*/ 2147483646 h 177"/>
              <a:gd name="T8" fmla="*/ 2147483646 w 211"/>
              <a:gd name="T9" fmla="*/ 2147483646 h 177"/>
              <a:gd name="T10" fmla="*/ 2147483646 w 211"/>
              <a:gd name="T11" fmla="*/ 2147483646 h 177"/>
              <a:gd name="T12" fmla="*/ 0 w 211"/>
              <a:gd name="T13" fmla="*/ 0 h 1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"/>
              <a:gd name="T22" fmla="*/ 0 h 177"/>
              <a:gd name="T23" fmla="*/ 211 w 211"/>
              <a:gd name="T24" fmla="*/ 177 h 1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" h="177">
                <a:moveTo>
                  <a:pt x="0" y="0"/>
                </a:moveTo>
                <a:lnTo>
                  <a:pt x="119" y="156"/>
                </a:lnTo>
                <a:lnTo>
                  <a:pt x="109" y="67"/>
                </a:lnTo>
                <a:lnTo>
                  <a:pt x="210" y="176"/>
                </a:lnTo>
                <a:lnTo>
                  <a:pt x="91" y="17"/>
                </a:lnTo>
                <a:lnTo>
                  <a:pt x="102" y="107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81" name="Oval 253">
            <a:extLst>
              <a:ext uri="{FF2B5EF4-FFF2-40B4-BE49-F238E27FC236}">
                <a16:creationId xmlns:a16="http://schemas.microsoft.com/office/drawing/2014/main" id="{0BA4DE8F-A7A7-4066-95C3-D4E1B63F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0" y="3543301"/>
            <a:ext cx="1981200" cy="18954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82" name="Line 255">
            <a:extLst>
              <a:ext uri="{FF2B5EF4-FFF2-40B4-BE49-F238E27FC236}">
                <a16:creationId xmlns:a16="http://schemas.microsoft.com/office/drawing/2014/main" id="{36571EF5-46AD-4AF7-8E5C-549CBF481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43973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83" name="Text Box 259">
            <a:extLst>
              <a:ext uri="{FF2B5EF4-FFF2-40B4-BE49-F238E27FC236}">
                <a16:creationId xmlns:a16="http://schemas.microsoft.com/office/drawing/2014/main" id="{A180B876-7EC5-445F-9569-4ED9D464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4" y="4649788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2/3G: MSC/VLR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4/5G: eNB/MME</a:t>
            </a:r>
          </a:p>
        </p:txBody>
      </p:sp>
      <p:pic>
        <p:nvPicPr>
          <p:cNvPr id="40984" name="Picture 261" descr="j0249811">
            <a:extLst>
              <a:ext uri="{FF2B5EF4-FFF2-40B4-BE49-F238E27FC236}">
                <a16:creationId xmlns:a16="http://schemas.microsoft.com/office/drawing/2014/main" id="{718228C1-B3BC-477A-B4FB-DC93A20C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4124325"/>
            <a:ext cx="379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85" name="Group 285">
            <a:extLst>
              <a:ext uri="{FF2B5EF4-FFF2-40B4-BE49-F238E27FC236}">
                <a16:creationId xmlns:a16="http://schemas.microsoft.com/office/drawing/2014/main" id="{C0ACC528-E7D3-4601-BC06-C0417CE80DE8}"/>
              </a:ext>
            </a:extLst>
          </p:cNvPr>
          <p:cNvGrpSpPr>
            <a:grpSpLocks/>
          </p:cNvGrpSpPr>
          <p:nvPr/>
        </p:nvGrpSpPr>
        <p:grpSpPr bwMode="auto">
          <a:xfrm>
            <a:off x="4337051" y="4254500"/>
            <a:ext cx="606425" cy="300038"/>
            <a:chOff x="2017" y="2448"/>
            <a:chExt cx="620" cy="314"/>
          </a:xfrm>
        </p:grpSpPr>
        <p:sp>
          <p:nvSpPr>
            <p:cNvPr id="41006" name="Freeform 286">
              <a:extLst>
                <a:ext uri="{FF2B5EF4-FFF2-40B4-BE49-F238E27FC236}">
                  <a16:creationId xmlns:a16="http://schemas.microsoft.com/office/drawing/2014/main" id="{2711429B-8AAA-4752-B41A-EA97F0FD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" y="2453"/>
              <a:ext cx="329" cy="298"/>
            </a:xfrm>
            <a:custGeom>
              <a:avLst/>
              <a:gdLst>
                <a:gd name="T0" fmla="*/ 1 w 657"/>
                <a:gd name="T1" fmla="*/ 0 h 893"/>
                <a:gd name="T2" fmla="*/ 0 w 657"/>
                <a:gd name="T3" fmla="*/ 0 h 893"/>
                <a:gd name="T4" fmla="*/ 0 w 657"/>
                <a:gd name="T5" fmla="*/ 0 h 893"/>
                <a:gd name="T6" fmla="*/ 1 w 657"/>
                <a:gd name="T7" fmla="*/ 0 h 893"/>
                <a:gd name="T8" fmla="*/ 1 w 657"/>
                <a:gd name="T9" fmla="*/ 0 h 893"/>
                <a:gd name="T10" fmla="*/ 1 w 657"/>
                <a:gd name="T11" fmla="*/ 0 h 8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7"/>
                <a:gd name="T19" fmla="*/ 0 h 893"/>
                <a:gd name="T20" fmla="*/ 657 w 657"/>
                <a:gd name="T21" fmla="*/ 893 h 8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7" h="893">
                  <a:moveTo>
                    <a:pt x="657" y="0"/>
                  </a:moveTo>
                  <a:lnTo>
                    <a:pt x="0" y="36"/>
                  </a:lnTo>
                  <a:lnTo>
                    <a:pt x="0" y="847"/>
                  </a:lnTo>
                  <a:lnTo>
                    <a:pt x="49" y="850"/>
                  </a:lnTo>
                  <a:lnTo>
                    <a:pt x="657" y="89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7" name="Freeform 287">
              <a:extLst>
                <a:ext uri="{FF2B5EF4-FFF2-40B4-BE49-F238E27FC236}">
                  <a16:creationId xmlns:a16="http://schemas.microsoft.com/office/drawing/2014/main" id="{9D5201D5-CBEC-4B06-8FC4-DDA501E8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453"/>
              <a:ext cx="15" cy="298"/>
            </a:xfrm>
            <a:custGeom>
              <a:avLst/>
              <a:gdLst>
                <a:gd name="T0" fmla="*/ 0 w 31"/>
                <a:gd name="T1" fmla="*/ 0 h 893"/>
                <a:gd name="T2" fmla="*/ 0 w 31"/>
                <a:gd name="T3" fmla="*/ 0 h 893"/>
                <a:gd name="T4" fmla="*/ 0 w 31"/>
                <a:gd name="T5" fmla="*/ 0 h 893"/>
                <a:gd name="T6" fmla="*/ 0 w 31"/>
                <a:gd name="T7" fmla="*/ 0 h 893"/>
                <a:gd name="T8" fmla="*/ 0 w 31"/>
                <a:gd name="T9" fmla="*/ 0 h 893"/>
                <a:gd name="T10" fmla="*/ 0 w 31"/>
                <a:gd name="T11" fmla="*/ 0 h 8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893"/>
                <a:gd name="T20" fmla="*/ 31 w 31"/>
                <a:gd name="T21" fmla="*/ 893 h 8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893">
                  <a:moveTo>
                    <a:pt x="22" y="887"/>
                  </a:moveTo>
                  <a:lnTo>
                    <a:pt x="31" y="885"/>
                  </a:lnTo>
                  <a:lnTo>
                    <a:pt x="31" y="7"/>
                  </a:lnTo>
                  <a:lnTo>
                    <a:pt x="0" y="0"/>
                  </a:lnTo>
                  <a:lnTo>
                    <a:pt x="0" y="893"/>
                  </a:lnTo>
                  <a:lnTo>
                    <a:pt x="22" y="887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8" name="Freeform 288">
              <a:extLst>
                <a:ext uri="{FF2B5EF4-FFF2-40B4-BE49-F238E27FC236}">
                  <a16:creationId xmlns:a16="http://schemas.microsoft.com/office/drawing/2014/main" id="{6F2D0D88-B258-4765-9144-B4C83C729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467"/>
              <a:ext cx="247" cy="281"/>
            </a:xfrm>
            <a:custGeom>
              <a:avLst/>
              <a:gdLst>
                <a:gd name="T0" fmla="*/ 0 w 495"/>
                <a:gd name="T1" fmla="*/ 0 h 844"/>
                <a:gd name="T2" fmla="*/ 0 w 495"/>
                <a:gd name="T3" fmla="*/ 0 h 844"/>
                <a:gd name="T4" fmla="*/ 0 w 495"/>
                <a:gd name="T5" fmla="*/ 0 h 844"/>
                <a:gd name="T6" fmla="*/ 0 w 495"/>
                <a:gd name="T7" fmla="*/ 0 h 844"/>
                <a:gd name="T8" fmla="*/ 0 w 495"/>
                <a:gd name="T9" fmla="*/ 0 h 844"/>
                <a:gd name="T10" fmla="*/ 0 w 495"/>
                <a:gd name="T11" fmla="*/ 0 h 844"/>
                <a:gd name="T12" fmla="*/ 0 w 495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5"/>
                <a:gd name="T22" fmla="*/ 0 h 844"/>
                <a:gd name="T23" fmla="*/ 495 w 495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5" h="844">
                  <a:moveTo>
                    <a:pt x="447" y="745"/>
                  </a:moveTo>
                  <a:lnTo>
                    <a:pt x="467" y="741"/>
                  </a:lnTo>
                  <a:lnTo>
                    <a:pt x="495" y="735"/>
                  </a:lnTo>
                  <a:lnTo>
                    <a:pt x="495" y="92"/>
                  </a:lnTo>
                  <a:lnTo>
                    <a:pt x="0" y="0"/>
                  </a:lnTo>
                  <a:lnTo>
                    <a:pt x="0" y="844"/>
                  </a:lnTo>
                  <a:lnTo>
                    <a:pt x="447" y="745"/>
                  </a:lnTo>
                  <a:close/>
                </a:path>
              </a:pathLst>
            </a:custGeom>
            <a:solidFill>
              <a:srgbClr val="FF6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9" name="Freeform 289">
              <a:extLst>
                <a:ext uri="{FF2B5EF4-FFF2-40B4-BE49-F238E27FC236}">
                  <a16:creationId xmlns:a16="http://schemas.microsoft.com/office/drawing/2014/main" id="{8ABF9B7C-A7D8-41EB-BF57-6C051CA69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470"/>
              <a:ext cx="15" cy="248"/>
            </a:xfrm>
            <a:custGeom>
              <a:avLst/>
              <a:gdLst>
                <a:gd name="T0" fmla="*/ 0 w 30"/>
                <a:gd name="T1" fmla="*/ 0 h 744"/>
                <a:gd name="T2" fmla="*/ 1 w 30"/>
                <a:gd name="T3" fmla="*/ 0 h 744"/>
                <a:gd name="T4" fmla="*/ 1 w 30"/>
                <a:gd name="T5" fmla="*/ 0 h 744"/>
                <a:gd name="T6" fmla="*/ 1 w 30"/>
                <a:gd name="T7" fmla="*/ 0 h 744"/>
                <a:gd name="T8" fmla="*/ 1 w 30"/>
                <a:gd name="T9" fmla="*/ 0 h 744"/>
                <a:gd name="T10" fmla="*/ 1 w 30"/>
                <a:gd name="T11" fmla="*/ 0 h 744"/>
                <a:gd name="T12" fmla="*/ 1 w 30"/>
                <a:gd name="T13" fmla="*/ 0 h 744"/>
                <a:gd name="T14" fmla="*/ 1 w 30"/>
                <a:gd name="T15" fmla="*/ 0 h 744"/>
                <a:gd name="T16" fmla="*/ 1 w 30"/>
                <a:gd name="T17" fmla="*/ 0 h 744"/>
                <a:gd name="T18" fmla="*/ 0 w 30"/>
                <a:gd name="T19" fmla="*/ 0 h 744"/>
                <a:gd name="T20" fmla="*/ 0 w 30"/>
                <a:gd name="T21" fmla="*/ 0 h 7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744"/>
                <a:gd name="T35" fmla="*/ 30 w 30"/>
                <a:gd name="T36" fmla="*/ 744 h 7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744">
                  <a:moveTo>
                    <a:pt x="0" y="744"/>
                  </a:moveTo>
                  <a:lnTo>
                    <a:pt x="22" y="691"/>
                  </a:lnTo>
                  <a:lnTo>
                    <a:pt x="22" y="402"/>
                  </a:lnTo>
                  <a:lnTo>
                    <a:pt x="14" y="402"/>
                  </a:lnTo>
                  <a:lnTo>
                    <a:pt x="28" y="352"/>
                  </a:lnTo>
                  <a:lnTo>
                    <a:pt x="28" y="315"/>
                  </a:lnTo>
                  <a:lnTo>
                    <a:pt x="14" y="315"/>
                  </a:lnTo>
                  <a:lnTo>
                    <a:pt x="30" y="268"/>
                  </a:lnTo>
                  <a:lnTo>
                    <a:pt x="30" y="8"/>
                  </a:lnTo>
                  <a:lnTo>
                    <a:pt x="0" y="0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0" name="Freeform 290">
              <a:extLst>
                <a:ext uri="{FF2B5EF4-FFF2-40B4-BE49-F238E27FC236}">
                  <a16:creationId xmlns:a16="http://schemas.microsoft.com/office/drawing/2014/main" id="{642A3C21-B3FA-49D9-B0CE-2ABB1D21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2488"/>
              <a:ext cx="10" cy="224"/>
            </a:xfrm>
            <a:custGeom>
              <a:avLst/>
              <a:gdLst>
                <a:gd name="T0" fmla="*/ 0 w 18"/>
                <a:gd name="T1" fmla="*/ 0 h 672"/>
                <a:gd name="T2" fmla="*/ 0 w 18"/>
                <a:gd name="T3" fmla="*/ 0 h 672"/>
                <a:gd name="T4" fmla="*/ 1 w 18"/>
                <a:gd name="T5" fmla="*/ 0 h 672"/>
                <a:gd name="T6" fmla="*/ 1 w 18"/>
                <a:gd name="T7" fmla="*/ 0 h 672"/>
                <a:gd name="T8" fmla="*/ 0 w 1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672"/>
                <a:gd name="T17" fmla="*/ 18 w 1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672">
                  <a:moveTo>
                    <a:pt x="0" y="0"/>
                  </a:moveTo>
                  <a:lnTo>
                    <a:pt x="0" y="672"/>
                  </a:lnTo>
                  <a:lnTo>
                    <a:pt x="18" y="669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1" name="Freeform 291">
              <a:extLst>
                <a:ext uri="{FF2B5EF4-FFF2-40B4-BE49-F238E27FC236}">
                  <a16:creationId xmlns:a16="http://schemas.microsoft.com/office/drawing/2014/main" id="{26FF8F29-D88F-43E0-86CE-D17F72FA2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511"/>
              <a:ext cx="14" cy="190"/>
            </a:xfrm>
            <a:custGeom>
              <a:avLst/>
              <a:gdLst>
                <a:gd name="T0" fmla="*/ 0 w 26"/>
                <a:gd name="T1" fmla="*/ 0 h 569"/>
                <a:gd name="T2" fmla="*/ 0 w 26"/>
                <a:gd name="T3" fmla="*/ 0 h 569"/>
                <a:gd name="T4" fmla="*/ 1 w 26"/>
                <a:gd name="T5" fmla="*/ 0 h 569"/>
                <a:gd name="T6" fmla="*/ 1 w 26"/>
                <a:gd name="T7" fmla="*/ 0 h 569"/>
                <a:gd name="T8" fmla="*/ 0 w 26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69"/>
                <a:gd name="T17" fmla="*/ 26 w 26"/>
                <a:gd name="T18" fmla="*/ 569 h 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69">
                  <a:moveTo>
                    <a:pt x="0" y="0"/>
                  </a:moveTo>
                  <a:lnTo>
                    <a:pt x="0" y="569"/>
                  </a:lnTo>
                  <a:lnTo>
                    <a:pt x="26" y="565"/>
                  </a:lnTo>
                  <a:lnTo>
                    <a:pt x="2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2" name="Freeform 292">
              <a:extLst>
                <a:ext uri="{FF2B5EF4-FFF2-40B4-BE49-F238E27FC236}">
                  <a16:creationId xmlns:a16="http://schemas.microsoft.com/office/drawing/2014/main" id="{549DCAD7-8043-41A8-BB2A-B9C90116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36"/>
              <a:ext cx="314" cy="21"/>
            </a:xfrm>
            <a:custGeom>
              <a:avLst/>
              <a:gdLst>
                <a:gd name="T0" fmla="*/ 0 w 630"/>
                <a:gd name="T1" fmla="*/ 0 h 63"/>
                <a:gd name="T2" fmla="*/ 0 w 630"/>
                <a:gd name="T3" fmla="*/ 0 h 63"/>
                <a:gd name="T4" fmla="*/ 0 w 630"/>
                <a:gd name="T5" fmla="*/ 0 h 63"/>
                <a:gd name="T6" fmla="*/ 0 w 630"/>
                <a:gd name="T7" fmla="*/ 0 h 63"/>
                <a:gd name="T8" fmla="*/ 0 w 630"/>
                <a:gd name="T9" fmla="*/ 0 h 63"/>
                <a:gd name="T10" fmla="*/ 0 w 630"/>
                <a:gd name="T11" fmla="*/ 0 h 63"/>
                <a:gd name="T12" fmla="*/ 0 w 630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63"/>
                <a:gd name="T23" fmla="*/ 630 w 630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63">
                  <a:moveTo>
                    <a:pt x="630" y="37"/>
                  </a:moveTo>
                  <a:lnTo>
                    <a:pt x="608" y="43"/>
                  </a:lnTo>
                  <a:lnTo>
                    <a:pt x="0" y="0"/>
                  </a:lnTo>
                  <a:lnTo>
                    <a:pt x="0" y="19"/>
                  </a:lnTo>
                  <a:lnTo>
                    <a:pt x="610" y="63"/>
                  </a:lnTo>
                  <a:lnTo>
                    <a:pt x="630" y="58"/>
                  </a:lnTo>
                  <a:lnTo>
                    <a:pt x="630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3" name="Freeform 293">
              <a:extLst>
                <a:ext uri="{FF2B5EF4-FFF2-40B4-BE49-F238E27FC236}">
                  <a16:creationId xmlns:a16="http://schemas.microsoft.com/office/drawing/2014/main" id="{9E3D9DAF-B463-421B-A6EC-C77028F9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455"/>
              <a:ext cx="247" cy="42"/>
            </a:xfrm>
            <a:custGeom>
              <a:avLst/>
              <a:gdLst>
                <a:gd name="T0" fmla="*/ 0 w 495"/>
                <a:gd name="T1" fmla="*/ 0 h 126"/>
                <a:gd name="T2" fmla="*/ 0 w 495"/>
                <a:gd name="T3" fmla="*/ 0 h 126"/>
                <a:gd name="T4" fmla="*/ 0 w 495"/>
                <a:gd name="T5" fmla="*/ 0 h 126"/>
                <a:gd name="T6" fmla="*/ 0 w 495"/>
                <a:gd name="T7" fmla="*/ 0 h 126"/>
                <a:gd name="T8" fmla="*/ 0 w 49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5"/>
                <a:gd name="T16" fmla="*/ 0 h 126"/>
                <a:gd name="T17" fmla="*/ 495 w 49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5" h="126">
                  <a:moveTo>
                    <a:pt x="495" y="97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95" y="126"/>
                  </a:lnTo>
                  <a:lnTo>
                    <a:pt x="495" y="97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4" name="Freeform 294">
              <a:extLst>
                <a:ext uri="{FF2B5EF4-FFF2-40B4-BE49-F238E27FC236}">
                  <a16:creationId xmlns:a16="http://schemas.microsoft.com/office/drawing/2014/main" id="{A3D69BA2-0F09-4D38-A031-9CA755C01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715"/>
              <a:ext cx="228" cy="41"/>
            </a:xfrm>
            <a:custGeom>
              <a:avLst/>
              <a:gdLst>
                <a:gd name="T0" fmla="*/ 0 w 456"/>
                <a:gd name="T1" fmla="*/ 0 h 122"/>
                <a:gd name="T2" fmla="*/ 0 w 456"/>
                <a:gd name="T3" fmla="*/ 0 h 122"/>
                <a:gd name="T4" fmla="*/ 1 w 456"/>
                <a:gd name="T5" fmla="*/ 0 h 122"/>
                <a:gd name="T6" fmla="*/ 1 w 456"/>
                <a:gd name="T7" fmla="*/ 0 h 122"/>
                <a:gd name="T8" fmla="*/ 1 w 456"/>
                <a:gd name="T9" fmla="*/ 0 h 122"/>
                <a:gd name="T10" fmla="*/ 1 w 456"/>
                <a:gd name="T11" fmla="*/ 0 h 122"/>
                <a:gd name="T12" fmla="*/ 1 w 456"/>
                <a:gd name="T13" fmla="*/ 0 h 122"/>
                <a:gd name="T14" fmla="*/ 1 w 456"/>
                <a:gd name="T15" fmla="*/ 0 h 122"/>
                <a:gd name="T16" fmla="*/ 1 w 456"/>
                <a:gd name="T17" fmla="*/ 0 h 122"/>
                <a:gd name="T18" fmla="*/ 0 w 456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6"/>
                <a:gd name="T31" fmla="*/ 0 h 122"/>
                <a:gd name="T32" fmla="*/ 456 w 45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6" h="122">
                  <a:moveTo>
                    <a:pt x="0" y="101"/>
                  </a:moveTo>
                  <a:lnTo>
                    <a:pt x="0" y="122"/>
                  </a:lnTo>
                  <a:lnTo>
                    <a:pt x="434" y="23"/>
                  </a:lnTo>
                  <a:lnTo>
                    <a:pt x="443" y="20"/>
                  </a:lnTo>
                  <a:lnTo>
                    <a:pt x="449" y="16"/>
                  </a:lnTo>
                  <a:lnTo>
                    <a:pt x="454" y="11"/>
                  </a:lnTo>
                  <a:lnTo>
                    <a:pt x="456" y="6"/>
                  </a:lnTo>
                  <a:lnTo>
                    <a:pt x="456" y="0"/>
                  </a:lnTo>
                  <a:lnTo>
                    <a:pt x="9" y="99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5" name="Freeform 295">
              <a:extLst>
                <a:ext uri="{FF2B5EF4-FFF2-40B4-BE49-F238E27FC236}">
                  <a16:creationId xmlns:a16="http://schemas.microsoft.com/office/drawing/2014/main" id="{F511DE0A-9E7F-40E0-B220-3ADECFD1D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616"/>
              <a:ext cx="143" cy="89"/>
            </a:xfrm>
            <a:custGeom>
              <a:avLst/>
              <a:gdLst>
                <a:gd name="T0" fmla="*/ 0 w 285"/>
                <a:gd name="T1" fmla="*/ 0 h 266"/>
                <a:gd name="T2" fmla="*/ 1 w 285"/>
                <a:gd name="T3" fmla="*/ 0 h 266"/>
                <a:gd name="T4" fmla="*/ 1 w 285"/>
                <a:gd name="T5" fmla="*/ 0 h 266"/>
                <a:gd name="T6" fmla="*/ 0 w 285"/>
                <a:gd name="T7" fmla="*/ 0 h 266"/>
                <a:gd name="T8" fmla="*/ 0 w 285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66"/>
                <a:gd name="T17" fmla="*/ 285 w 285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66">
                  <a:moveTo>
                    <a:pt x="0" y="253"/>
                  </a:moveTo>
                  <a:lnTo>
                    <a:pt x="285" y="266"/>
                  </a:lnTo>
                  <a:lnTo>
                    <a:pt x="285" y="3"/>
                  </a:lnTo>
                  <a:lnTo>
                    <a:pt x="0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6" name="Freeform 296">
              <a:extLst>
                <a:ext uri="{FF2B5EF4-FFF2-40B4-BE49-F238E27FC236}">
                  <a16:creationId xmlns:a16="http://schemas.microsoft.com/office/drawing/2014/main" id="{EF87A97E-4945-4646-B405-01E1F2BB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86"/>
              <a:ext cx="176" cy="39"/>
            </a:xfrm>
            <a:custGeom>
              <a:avLst/>
              <a:gdLst>
                <a:gd name="T0" fmla="*/ 0 w 352"/>
                <a:gd name="T1" fmla="*/ 0 h 116"/>
                <a:gd name="T2" fmla="*/ 1 w 352"/>
                <a:gd name="T3" fmla="*/ 0 h 116"/>
                <a:gd name="T4" fmla="*/ 1 w 352"/>
                <a:gd name="T5" fmla="*/ 0 h 116"/>
                <a:gd name="T6" fmla="*/ 0 w 352"/>
                <a:gd name="T7" fmla="*/ 0 h 116"/>
                <a:gd name="T8" fmla="*/ 0 w 352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116"/>
                <a:gd name="T17" fmla="*/ 352 w 352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116">
                  <a:moveTo>
                    <a:pt x="0" y="116"/>
                  </a:moveTo>
                  <a:lnTo>
                    <a:pt x="352" y="51"/>
                  </a:lnTo>
                  <a:lnTo>
                    <a:pt x="352" y="0"/>
                  </a:lnTo>
                  <a:lnTo>
                    <a:pt x="0" y="5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7" name="Freeform 297">
              <a:extLst>
                <a:ext uri="{FF2B5EF4-FFF2-40B4-BE49-F238E27FC236}">
                  <a16:creationId xmlns:a16="http://schemas.microsoft.com/office/drawing/2014/main" id="{2B8397F4-EF05-4856-82AB-087A68EA0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700"/>
              <a:ext cx="154" cy="23"/>
            </a:xfrm>
            <a:custGeom>
              <a:avLst/>
              <a:gdLst>
                <a:gd name="T0" fmla="*/ 0 w 307"/>
                <a:gd name="T1" fmla="*/ 0 h 69"/>
                <a:gd name="T2" fmla="*/ 1 w 307"/>
                <a:gd name="T3" fmla="*/ 0 h 69"/>
                <a:gd name="T4" fmla="*/ 1 w 307"/>
                <a:gd name="T5" fmla="*/ 0 h 69"/>
                <a:gd name="T6" fmla="*/ 1 w 307"/>
                <a:gd name="T7" fmla="*/ 0 h 69"/>
                <a:gd name="T8" fmla="*/ 0 w 307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69"/>
                <a:gd name="T17" fmla="*/ 307 w 307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69">
                  <a:moveTo>
                    <a:pt x="0" y="53"/>
                  </a:moveTo>
                  <a:lnTo>
                    <a:pt x="307" y="69"/>
                  </a:lnTo>
                  <a:lnTo>
                    <a:pt x="307" y="13"/>
                  </a:lnTo>
                  <a:lnTo>
                    <a:pt x="22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8" name="Freeform 298">
              <a:extLst>
                <a:ext uri="{FF2B5EF4-FFF2-40B4-BE49-F238E27FC236}">
                  <a16:creationId xmlns:a16="http://schemas.microsoft.com/office/drawing/2014/main" id="{AC2ADA4F-7215-4686-BABB-C1581D33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465"/>
              <a:ext cx="154" cy="8"/>
            </a:xfrm>
            <a:custGeom>
              <a:avLst/>
              <a:gdLst>
                <a:gd name="T0" fmla="*/ 0 w 307"/>
                <a:gd name="T1" fmla="*/ 0 h 23"/>
                <a:gd name="T2" fmla="*/ 1 w 307"/>
                <a:gd name="T3" fmla="*/ 0 h 23"/>
                <a:gd name="T4" fmla="*/ 1 w 307"/>
                <a:gd name="T5" fmla="*/ 0 h 23"/>
                <a:gd name="T6" fmla="*/ 1 w 307"/>
                <a:gd name="T7" fmla="*/ 0 h 23"/>
                <a:gd name="T8" fmla="*/ 0 w 30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3"/>
                <a:gd name="T17" fmla="*/ 307 w 30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3">
                  <a:moveTo>
                    <a:pt x="0" y="15"/>
                  </a:moveTo>
                  <a:lnTo>
                    <a:pt x="30" y="23"/>
                  </a:lnTo>
                  <a:lnTo>
                    <a:pt x="307" y="10"/>
                  </a:lnTo>
                  <a:lnTo>
                    <a:pt x="30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9" name="Freeform 299">
              <a:extLst>
                <a:ext uri="{FF2B5EF4-FFF2-40B4-BE49-F238E27FC236}">
                  <a16:creationId xmlns:a16="http://schemas.microsoft.com/office/drawing/2014/main" id="{5ADF7814-CCC8-48D6-BB56-7CB353F3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87"/>
              <a:ext cx="147" cy="18"/>
            </a:xfrm>
            <a:custGeom>
              <a:avLst/>
              <a:gdLst>
                <a:gd name="T0" fmla="*/ 1 w 293"/>
                <a:gd name="T1" fmla="*/ 0 h 53"/>
                <a:gd name="T2" fmla="*/ 1 w 293"/>
                <a:gd name="T3" fmla="*/ 0 h 53"/>
                <a:gd name="T4" fmla="*/ 1 w 293"/>
                <a:gd name="T5" fmla="*/ 0 h 53"/>
                <a:gd name="T6" fmla="*/ 0 w 293"/>
                <a:gd name="T7" fmla="*/ 0 h 53"/>
                <a:gd name="T8" fmla="*/ 1 w 293"/>
                <a:gd name="T9" fmla="*/ 0 h 53"/>
                <a:gd name="T10" fmla="*/ 1 w 293"/>
                <a:gd name="T11" fmla="*/ 0 h 53"/>
                <a:gd name="T12" fmla="*/ 1 w 293"/>
                <a:gd name="T13" fmla="*/ 0 h 53"/>
                <a:gd name="T14" fmla="*/ 1 w 293"/>
                <a:gd name="T15" fmla="*/ 0 h 53"/>
                <a:gd name="T16" fmla="*/ 1 w 293"/>
                <a:gd name="T17" fmla="*/ 0 h 53"/>
                <a:gd name="T18" fmla="*/ 1 w 293"/>
                <a:gd name="T19" fmla="*/ 0 h 53"/>
                <a:gd name="T20" fmla="*/ 1 w 293"/>
                <a:gd name="T21" fmla="*/ 0 h 53"/>
                <a:gd name="T22" fmla="*/ 1 w 293"/>
                <a:gd name="T23" fmla="*/ 0 h 53"/>
                <a:gd name="T24" fmla="*/ 1 w 293"/>
                <a:gd name="T25" fmla="*/ 0 h 53"/>
                <a:gd name="T26" fmla="*/ 1 w 293"/>
                <a:gd name="T27" fmla="*/ 0 h 53"/>
                <a:gd name="T28" fmla="*/ 1 w 293"/>
                <a:gd name="T29" fmla="*/ 0 h 53"/>
                <a:gd name="T30" fmla="*/ 1 w 293"/>
                <a:gd name="T31" fmla="*/ 0 h 53"/>
                <a:gd name="T32" fmla="*/ 1 w 293"/>
                <a:gd name="T33" fmla="*/ 0 h 53"/>
                <a:gd name="T34" fmla="*/ 1 w 293"/>
                <a:gd name="T35" fmla="*/ 0 h 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3"/>
                <a:gd name="T55" fmla="*/ 0 h 53"/>
                <a:gd name="T56" fmla="*/ 293 w 293"/>
                <a:gd name="T57" fmla="*/ 53 h 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3" h="53">
                  <a:moveTo>
                    <a:pt x="293" y="2"/>
                  </a:moveTo>
                  <a:lnTo>
                    <a:pt x="158" y="1"/>
                  </a:lnTo>
                  <a:lnTo>
                    <a:pt x="14" y="0"/>
                  </a:lnTo>
                  <a:lnTo>
                    <a:pt x="0" y="50"/>
                  </a:lnTo>
                  <a:lnTo>
                    <a:pt x="53" y="50"/>
                  </a:lnTo>
                  <a:lnTo>
                    <a:pt x="56" y="35"/>
                  </a:lnTo>
                  <a:lnTo>
                    <a:pt x="61" y="29"/>
                  </a:lnTo>
                  <a:lnTo>
                    <a:pt x="65" y="23"/>
                  </a:lnTo>
                  <a:lnTo>
                    <a:pt x="73" y="2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9" y="22"/>
                  </a:lnTo>
                  <a:lnTo>
                    <a:pt x="106" y="26"/>
                  </a:lnTo>
                  <a:lnTo>
                    <a:pt x="110" y="31"/>
                  </a:lnTo>
                  <a:lnTo>
                    <a:pt x="110" y="36"/>
                  </a:lnTo>
                  <a:lnTo>
                    <a:pt x="107" y="51"/>
                  </a:lnTo>
                  <a:lnTo>
                    <a:pt x="285" y="53"/>
                  </a:lnTo>
                  <a:lnTo>
                    <a:pt x="293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0" name="Freeform 300">
              <a:extLst>
                <a:ext uri="{FF2B5EF4-FFF2-40B4-BE49-F238E27FC236}">
                  <a16:creationId xmlns:a16="http://schemas.microsoft.com/office/drawing/2014/main" id="{F14A21DB-8161-4460-A37D-150E23E3E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594"/>
              <a:ext cx="143" cy="23"/>
            </a:xfrm>
            <a:custGeom>
              <a:avLst/>
              <a:gdLst>
                <a:gd name="T0" fmla="*/ 0 w 285"/>
                <a:gd name="T1" fmla="*/ 0 h 68"/>
                <a:gd name="T2" fmla="*/ 1 w 285"/>
                <a:gd name="T3" fmla="*/ 0 h 68"/>
                <a:gd name="T4" fmla="*/ 1 w 285"/>
                <a:gd name="T5" fmla="*/ 0 h 68"/>
                <a:gd name="T6" fmla="*/ 1 w 285"/>
                <a:gd name="T7" fmla="*/ 0 h 68"/>
                <a:gd name="T8" fmla="*/ 1 w 285"/>
                <a:gd name="T9" fmla="*/ 0 h 68"/>
                <a:gd name="T10" fmla="*/ 1 w 285"/>
                <a:gd name="T11" fmla="*/ 0 h 68"/>
                <a:gd name="T12" fmla="*/ 1 w 285"/>
                <a:gd name="T13" fmla="*/ 0 h 68"/>
                <a:gd name="T14" fmla="*/ 1 w 285"/>
                <a:gd name="T15" fmla="*/ 0 h 68"/>
                <a:gd name="T16" fmla="*/ 1 w 285"/>
                <a:gd name="T17" fmla="*/ 0 h 68"/>
                <a:gd name="T18" fmla="*/ 1 w 285"/>
                <a:gd name="T19" fmla="*/ 0 h 68"/>
                <a:gd name="T20" fmla="*/ 1 w 285"/>
                <a:gd name="T21" fmla="*/ 0 h 68"/>
                <a:gd name="T22" fmla="*/ 1 w 285"/>
                <a:gd name="T23" fmla="*/ 0 h 68"/>
                <a:gd name="T24" fmla="*/ 1 w 285"/>
                <a:gd name="T25" fmla="*/ 0 h 68"/>
                <a:gd name="T26" fmla="*/ 1 w 285"/>
                <a:gd name="T27" fmla="*/ 0 h 68"/>
                <a:gd name="T28" fmla="*/ 1 w 285"/>
                <a:gd name="T29" fmla="*/ 0 h 68"/>
                <a:gd name="T30" fmla="*/ 1 w 285"/>
                <a:gd name="T31" fmla="*/ 0 h 68"/>
                <a:gd name="T32" fmla="*/ 1 w 285"/>
                <a:gd name="T33" fmla="*/ 0 h 68"/>
                <a:gd name="T34" fmla="*/ 1 w 285"/>
                <a:gd name="T35" fmla="*/ 0 h 68"/>
                <a:gd name="T36" fmla="*/ 1 w 285"/>
                <a:gd name="T37" fmla="*/ 0 h 68"/>
                <a:gd name="T38" fmla="*/ 1 w 285"/>
                <a:gd name="T39" fmla="*/ 0 h 68"/>
                <a:gd name="T40" fmla="*/ 1 w 285"/>
                <a:gd name="T41" fmla="*/ 0 h 68"/>
                <a:gd name="T42" fmla="*/ 1 w 285"/>
                <a:gd name="T43" fmla="*/ 0 h 68"/>
                <a:gd name="T44" fmla="*/ 1 w 285"/>
                <a:gd name="T45" fmla="*/ 0 h 68"/>
                <a:gd name="T46" fmla="*/ 1 w 285"/>
                <a:gd name="T47" fmla="*/ 0 h 68"/>
                <a:gd name="T48" fmla="*/ 1 w 285"/>
                <a:gd name="T49" fmla="*/ 0 h 68"/>
                <a:gd name="T50" fmla="*/ 1 w 285"/>
                <a:gd name="T51" fmla="*/ 0 h 68"/>
                <a:gd name="T52" fmla="*/ 1 w 285"/>
                <a:gd name="T53" fmla="*/ 0 h 68"/>
                <a:gd name="T54" fmla="*/ 1 w 285"/>
                <a:gd name="T55" fmla="*/ 0 h 68"/>
                <a:gd name="T56" fmla="*/ 1 w 285"/>
                <a:gd name="T57" fmla="*/ 0 h 68"/>
                <a:gd name="T58" fmla="*/ 1 w 285"/>
                <a:gd name="T59" fmla="*/ 0 h 68"/>
                <a:gd name="T60" fmla="*/ 0 w 285"/>
                <a:gd name="T61" fmla="*/ 0 h 68"/>
                <a:gd name="T62" fmla="*/ 0 w 285"/>
                <a:gd name="T63" fmla="*/ 0 h 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5"/>
                <a:gd name="T97" fmla="*/ 0 h 68"/>
                <a:gd name="T98" fmla="*/ 285 w 285"/>
                <a:gd name="T99" fmla="*/ 68 h 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5" h="68">
                  <a:moveTo>
                    <a:pt x="0" y="65"/>
                  </a:moveTo>
                  <a:lnTo>
                    <a:pt x="285" y="68"/>
                  </a:lnTo>
                  <a:lnTo>
                    <a:pt x="285" y="32"/>
                  </a:lnTo>
                  <a:lnTo>
                    <a:pt x="277" y="32"/>
                  </a:lnTo>
                  <a:lnTo>
                    <a:pt x="99" y="30"/>
                  </a:lnTo>
                  <a:lnTo>
                    <a:pt x="102" y="15"/>
                  </a:lnTo>
                  <a:lnTo>
                    <a:pt x="102" y="10"/>
                  </a:lnTo>
                  <a:lnTo>
                    <a:pt x="98" y="5"/>
                  </a:lnTo>
                  <a:lnTo>
                    <a:pt x="91" y="1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3" y="1"/>
                  </a:lnTo>
                  <a:lnTo>
                    <a:pt x="68" y="2"/>
                  </a:lnTo>
                  <a:lnTo>
                    <a:pt x="63" y="5"/>
                  </a:lnTo>
                  <a:lnTo>
                    <a:pt x="71" y="3"/>
                  </a:lnTo>
                  <a:lnTo>
                    <a:pt x="76" y="3"/>
                  </a:lnTo>
                  <a:lnTo>
                    <a:pt x="82" y="4"/>
                  </a:lnTo>
                  <a:lnTo>
                    <a:pt x="87" y="6"/>
                  </a:lnTo>
                  <a:lnTo>
                    <a:pt x="91" y="8"/>
                  </a:lnTo>
                  <a:lnTo>
                    <a:pt x="94" y="12"/>
                  </a:lnTo>
                  <a:lnTo>
                    <a:pt x="94" y="20"/>
                  </a:lnTo>
                  <a:lnTo>
                    <a:pt x="91" y="23"/>
                  </a:lnTo>
                  <a:lnTo>
                    <a:pt x="87" y="26"/>
                  </a:lnTo>
                  <a:lnTo>
                    <a:pt x="82" y="28"/>
                  </a:lnTo>
                  <a:lnTo>
                    <a:pt x="70" y="28"/>
                  </a:lnTo>
                  <a:lnTo>
                    <a:pt x="65" y="27"/>
                  </a:lnTo>
                  <a:lnTo>
                    <a:pt x="62" y="25"/>
                  </a:lnTo>
                  <a:lnTo>
                    <a:pt x="59" y="22"/>
                  </a:lnTo>
                  <a:lnTo>
                    <a:pt x="56" y="30"/>
                  </a:lnTo>
                  <a:lnTo>
                    <a:pt x="45" y="29"/>
                  </a:lnTo>
                  <a:lnTo>
                    <a:pt x="0" y="2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1" name="Freeform 301">
              <a:extLst>
                <a:ext uri="{FF2B5EF4-FFF2-40B4-BE49-F238E27FC236}">
                  <a16:creationId xmlns:a16="http://schemas.microsoft.com/office/drawing/2014/main" id="{B4971B81-F3E6-4B2B-90BE-6E77C3D8C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491"/>
              <a:ext cx="139" cy="24"/>
            </a:xfrm>
            <a:custGeom>
              <a:avLst/>
              <a:gdLst>
                <a:gd name="T0" fmla="*/ 0 w 277"/>
                <a:gd name="T1" fmla="*/ 0 h 74"/>
                <a:gd name="T2" fmla="*/ 1 w 277"/>
                <a:gd name="T3" fmla="*/ 0 h 74"/>
                <a:gd name="T4" fmla="*/ 1 w 277"/>
                <a:gd name="T5" fmla="*/ 0 h 74"/>
                <a:gd name="T6" fmla="*/ 0 w 277"/>
                <a:gd name="T7" fmla="*/ 0 h 74"/>
                <a:gd name="T8" fmla="*/ 0 w 27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4"/>
                <a:gd name="T17" fmla="*/ 277 w 27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4">
                  <a:moveTo>
                    <a:pt x="0" y="74"/>
                  </a:moveTo>
                  <a:lnTo>
                    <a:pt x="277" y="66"/>
                  </a:lnTo>
                  <a:lnTo>
                    <a:pt x="277" y="0"/>
                  </a:lnTo>
                  <a:lnTo>
                    <a:pt x="0" y="1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2" name="Freeform 302">
              <a:extLst>
                <a:ext uri="{FF2B5EF4-FFF2-40B4-BE49-F238E27FC236}">
                  <a16:creationId xmlns:a16="http://schemas.microsoft.com/office/drawing/2014/main" id="{87AC8F70-95CB-4374-83E2-7A3794D5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535"/>
              <a:ext cx="139" cy="24"/>
            </a:xfrm>
            <a:custGeom>
              <a:avLst/>
              <a:gdLst>
                <a:gd name="T0" fmla="*/ 1 w 277"/>
                <a:gd name="T1" fmla="*/ 0 h 74"/>
                <a:gd name="T2" fmla="*/ 1 w 277"/>
                <a:gd name="T3" fmla="*/ 0 h 74"/>
                <a:gd name="T4" fmla="*/ 1 w 277"/>
                <a:gd name="T5" fmla="*/ 0 h 74"/>
                <a:gd name="T6" fmla="*/ 0 w 277"/>
                <a:gd name="T7" fmla="*/ 0 h 74"/>
                <a:gd name="T8" fmla="*/ 0 w 277"/>
                <a:gd name="T9" fmla="*/ 0 h 74"/>
                <a:gd name="T10" fmla="*/ 1 w 277"/>
                <a:gd name="T11" fmla="*/ 0 h 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7"/>
                <a:gd name="T19" fmla="*/ 0 h 74"/>
                <a:gd name="T20" fmla="*/ 277 w 277"/>
                <a:gd name="T21" fmla="*/ 74 h 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7" h="74">
                  <a:moveTo>
                    <a:pt x="144" y="73"/>
                  </a:moveTo>
                  <a:lnTo>
                    <a:pt x="277" y="72"/>
                  </a:lnTo>
                  <a:lnTo>
                    <a:pt x="277" y="0"/>
                  </a:lnTo>
                  <a:lnTo>
                    <a:pt x="0" y="5"/>
                  </a:lnTo>
                  <a:lnTo>
                    <a:pt x="0" y="7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3" name="Freeform 303">
              <a:extLst>
                <a:ext uri="{FF2B5EF4-FFF2-40B4-BE49-F238E27FC236}">
                  <a16:creationId xmlns:a16="http://schemas.microsoft.com/office/drawing/2014/main" id="{941D030E-07E5-4EA1-80FF-0B41BD6D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513"/>
              <a:ext cx="139" cy="23"/>
            </a:xfrm>
            <a:custGeom>
              <a:avLst/>
              <a:gdLst>
                <a:gd name="T0" fmla="*/ 0 w 277"/>
                <a:gd name="T1" fmla="*/ 0 h 71"/>
                <a:gd name="T2" fmla="*/ 0 w 277"/>
                <a:gd name="T3" fmla="*/ 0 h 71"/>
                <a:gd name="T4" fmla="*/ 1 w 277"/>
                <a:gd name="T5" fmla="*/ 0 h 71"/>
                <a:gd name="T6" fmla="*/ 1 w 277"/>
                <a:gd name="T7" fmla="*/ 0 h 71"/>
                <a:gd name="T8" fmla="*/ 0 w 27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1"/>
                <a:gd name="T17" fmla="*/ 277 w 27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1">
                  <a:moveTo>
                    <a:pt x="0" y="8"/>
                  </a:moveTo>
                  <a:lnTo>
                    <a:pt x="0" y="71"/>
                  </a:lnTo>
                  <a:lnTo>
                    <a:pt x="277" y="66"/>
                  </a:lnTo>
                  <a:lnTo>
                    <a:pt x="27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4" name="Freeform 304">
              <a:extLst>
                <a:ext uri="{FF2B5EF4-FFF2-40B4-BE49-F238E27FC236}">
                  <a16:creationId xmlns:a16="http://schemas.microsoft.com/office/drawing/2014/main" id="{BB7BF301-EB5A-455C-90B0-A83593A86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468"/>
              <a:ext cx="139" cy="26"/>
            </a:xfrm>
            <a:custGeom>
              <a:avLst/>
              <a:gdLst>
                <a:gd name="T0" fmla="*/ 0 w 277"/>
                <a:gd name="T1" fmla="*/ 0 h 77"/>
                <a:gd name="T2" fmla="*/ 0 w 277"/>
                <a:gd name="T3" fmla="*/ 0 h 77"/>
                <a:gd name="T4" fmla="*/ 1 w 277"/>
                <a:gd name="T5" fmla="*/ 0 h 77"/>
                <a:gd name="T6" fmla="*/ 1 w 277"/>
                <a:gd name="T7" fmla="*/ 0 h 77"/>
                <a:gd name="T8" fmla="*/ 0 w 277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7"/>
                <a:gd name="T17" fmla="*/ 277 w 27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7">
                  <a:moveTo>
                    <a:pt x="0" y="13"/>
                  </a:moveTo>
                  <a:lnTo>
                    <a:pt x="0" y="77"/>
                  </a:lnTo>
                  <a:lnTo>
                    <a:pt x="277" y="67"/>
                  </a:lnTo>
                  <a:lnTo>
                    <a:pt x="27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5" name="Freeform 305">
              <a:extLst>
                <a:ext uri="{FF2B5EF4-FFF2-40B4-BE49-F238E27FC236}">
                  <a16:creationId xmlns:a16="http://schemas.microsoft.com/office/drawing/2014/main" id="{898E6331-DBE8-47C4-AFB5-9C1F57C6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59"/>
              <a:ext cx="80" cy="16"/>
            </a:xfrm>
            <a:custGeom>
              <a:avLst/>
              <a:gdLst>
                <a:gd name="T0" fmla="*/ 1 w 160"/>
                <a:gd name="T1" fmla="*/ 0 h 49"/>
                <a:gd name="T2" fmla="*/ 1 w 160"/>
                <a:gd name="T3" fmla="*/ 0 h 49"/>
                <a:gd name="T4" fmla="*/ 1 w 160"/>
                <a:gd name="T5" fmla="*/ 0 h 49"/>
                <a:gd name="T6" fmla="*/ 0 w 160"/>
                <a:gd name="T7" fmla="*/ 0 h 49"/>
                <a:gd name="T8" fmla="*/ 1 w 160"/>
                <a:gd name="T9" fmla="*/ 0 h 49"/>
                <a:gd name="T10" fmla="*/ 1 w 160"/>
                <a:gd name="T11" fmla="*/ 0 h 49"/>
                <a:gd name="T12" fmla="*/ 1 w 160"/>
                <a:gd name="T13" fmla="*/ 0 h 49"/>
                <a:gd name="T14" fmla="*/ 1 w 160"/>
                <a:gd name="T15" fmla="*/ 0 h 49"/>
                <a:gd name="T16" fmla="*/ 1 w 160"/>
                <a:gd name="T17" fmla="*/ 0 h 49"/>
                <a:gd name="T18" fmla="*/ 1 w 160"/>
                <a:gd name="T19" fmla="*/ 0 h 49"/>
                <a:gd name="T20" fmla="*/ 1 w 160"/>
                <a:gd name="T21" fmla="*/ 0 h 49"/>
                <a:gd name="T22" fmla="*/ 1 w 160"/>
                <a:gd name="T23" fmla="*/ 0 h 49"/>
                <a:gd name="T24" fmla="*/ 1 w 160"/>
                <a:gd name="T25" fmla="*/ 0 h 49"/>
                <a:gd name="T26" fmla="*/ 1 w 160"/>
                <a:gd name="T27" fmla="*/ 0 h 49"/>
                <a:gd name="T28" fmla="*/ 1 w 160"/>
                <a:gd name="T29" fmla="*/ 0 h 49"/>
                <a:gd name="T30" fmla="*/ 1 w 160"/>
                <a:gd name="T31" fmla="*/ 0 h 49"/>
                <a:gd name="T32" fmla="*/ 1 w 160"/>
                <a:gd name="T33" fmla="*/ 0 h 49"/>
                <a:gd name="T34" fmla="*/ 1 w 160"/>
                <a:gd name="T35" fmla="*/ 0 h 49"/>
                <a:gd name="T36" fmla="*/ 1 w 160"/>
                <a:gd name="T37" fmla="*/ 0 h 49"/>
                <a:gd name="T38" fmla="*/ 1 w 160"/>
                <a:gd name="T39" fmla="*/ 0 h 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0"/>
                <a:gd name="T61" fmla="*/ 0 h 49"/>
                <a:gd name="T62" fmla="*/ 160 w 160"/>
                <a:gd name="T63" fmla="*/ 49 h 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0" h="49">
                  <a:moveTo>
                    <a:pt x="146" y="49"/>
                  </a:moveTo>
                  <a:lnTo>
                    <a:pt x="160" y="0"/>
                  </a:lnTo>
                  <a:lnTo>
                    <a:pt x="16" y="1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44" y="49"/>
                  </a:lnTo>
                  <a:lnTo>
                    <a:pt x="50" y="29"/>
                  </a:lnTo>
                  <a:lnTo>
                    <a:pt x="56" y="23"/>
                  </a:lnTo>
                  <a:lnTo>
                    <a:pt x="62" y="18"/>
                  </a:lnTo>
                  <a:lnTo>
                    <a:pt x="70" y="15"/>
                  </a:lnTo>
                  <a:lnTo>
                    <a:pt x="81" y="14"/>
                  </a:lnTo>
                  <a:lnTo>
                    <a:pt x="90" y="14"/>
                  </a:lnTo>
                  <a:lnTo>
                    <a:pt x="101" y="15"/>
                  </a:lnTo>
                  <a:lnTo>
                    <a:pt x="110" y="19"/>
                  </a:lnTo>
                  <a:lnTo>
                    <a:pt x="116" y="24"/>
                  </a:lnTo>
                  <a:lnTo>
                    <a:pt x="120" y="30"/>
                  </a:lnTo>
                  <a:lnTo>
                    <a:pt x="123" y="37"/>
                  </a:lnTo>
                  <a:lnTo>
                    <a:pt x="121" y="43"/>
                  </a:lnTo>
                  <a:lnTo>
                    <a:pt x="118" y="49"/>
                  </a:lnTo>
                  <a:lnTo>
                    <a:pt x="146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6" name="Freeform 306">
              <a:extLst>
                <a:ext uri="{FF2B5EF4-FFF2-40B4-BE49-F238E27FC236}">
                  <a16:creationId xmlns:a16="http://schemas.microsoft.com/office/drawing/2014/main" id="{7027BF03-90C9-4417-9E7E-2F638454C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2559"/>
              <a:ext cx="74" cy="16"/>
            </a:xfrm>
            <a:custGeom>
              <a:avLst/>
              <a:gdLst>
                <a:gd name="T0" fmla="*/ 1 w 147"/>
                <a:gd name="T1" fmla="*/ 0 h 50"/>
                <a:gd name="T2" fmla="*/ 1 w 147"/>
                <a:gd name="T3" fmla="*/ 0 h 50"/>
                <a:gd name="T4" fmla="*/ 1 w 147"/>
                <a:gd name="T5" fmla="*/ 0 h 50"/>
                <a:gd name="T6" fmla="*/ 1 w 147"/>
                <a:gd name="T7" fmla="*/ 0 h 50"/>
                <a:gd name="T8" fmla="*/ 1 w 147"/>
                <a:gd name="T9" fmla="*/ 0 h 50"/>
                <a:gd name="T10" fmla="*/ 1 w 147"/>
                <a:gd name="T11" fmla="*/ 0 h 50"/>
                <a:gd name="T12" fmla="*/ 1 w 147"/>
                <a:gd name="T13" fmla="*/ 0 h 50"/>
                <a:gd name="T14" fmla="*/ 1 w 147"/>
                <a:gd name="T15" fmla="*/ 0 h 50"/>
                <a:gd name="T16" fmla="*/ 1 w 147"/>
                <a:gd name="T17" fmla="*/ 0 h 50"/>
                <a:gd name="T18" fmla="*/ 0 w 147"/>
                <a:gd name="T19" fmla="*/ 0 h 50"/>
                <a:gd name="T20" fmla="*/ 1 w 147"/>
                <a:gd name="T21" fmla="*/ 0 h 50"/>
                <a:gd name="T22" fmla="*/ 1 w 147"/>
                <a:gd name="T23" fmla="*/ 0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7"/>
                <a:gd name="T37" fmla="*/ 0 h 50"/>
                <a:gd name="T38" fmla="*/ 147 w 147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7" h="50">
                  <a:moveTo>
                    <a:pt x="68" y="21"/>
                  </a:moveTo>
                  <a:lnTo>
                    <a:pt x="73" y="10"/>
                  </a:lnTo>
                  <a:lnTo>
                    <a:pt x="104" y="10"/>
                  </a:lnTo>
                  <a:lnTo>
                    <a:pt x="101" y="29"/>
                  </a:lnTo>
                  <a:lnTo>
                    <a:pt x="99" y="35"/>
                  </a:lnTo>
                  <a:lnTo>
                    <a:pt x="96" y="50"/>
                  </a:lnTo>
                  <a:lnTo>
                    <a:pt x="136" y="50"/>
                  </a:lnTo>
                  <a:lnTo>
                    <a:pt x="147" y="0"/>
                  </a:lnTo>
                  <a:lnTo>
                    <a:pt x="14" y="1"/>
                  </a:lnTo>
                  <a:lnTo>
                    <a:pt x="0" y="50"/>
                  </a:lnTo>
                  <a:lnTo>
                    <a:pt x="60" y="50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7" name="Freeform 307">
              <a:extLst>
                <a:ext uri="{FF2B5EF4-FFF2-40B4-BE49-F238E27FC236}">
                  <a16:creationId xmlns:a16="http://schemas.microsoft.com/office/drawing/2014/main" id="{CE956CAE-23B5-4573-9639-B96E108E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2564"/>
              <a:ext cx="72" cy="24"/>
            </a:xfrm>
            <a:custGeom>
              <a:avLst/>
              <a:gdLst>
                <a:gd name="T0" fmla="*/ 1 w 144"/>
                <a:gd name="T1" fmla="*/ 0 h 71"/>
                <a:gd name="T2" fmla="*/ 1 w 144"/>
                <a:gd name="T3" fmla="*/ 0 h 71"/>
                <a:gd name="T4" fmla="*/ 1 w 144"/>
                <a:gd name="T5" fmla="*/ 0 h 71"/>
                <a:gd name="T6" fmla="*/ 1 w 144"/>
                <a:gd name="T7" fmla="*/ 0 h 71"/>
                <a:gd name="T8" fmla="*/ 1 w 144"/>
                <a:gd name="T9" fmla="*/ 0 h 71"/>
                <a:gd name="T10" fmla="*/ 1 w 144"/>
                <a:gd name="T11" fmla="*/ 0 h 71"/>
                <a:gd name="T12" fmla="*/ 1 w 144"/>
                <a:gd name="T13" fmla="*/ 0 h 71"/>
                <a:gd name="T14" fmla="*/ 1 w 144"/>
                <a:gd name="T15" fmla="*/ 0 h 71"/>
                <a:gd name="T16" fmla="*/ 1 w 144"/>
                <a:gd name="T17" fmla="*/ 0 h 71"/>
                <a:gd name="T18" fmla="*/ 1 w 144"/>
                <a:gd name="T19" fmla="*/ 0 h 71"/>
                <a:gd name="T20" fmla="*/ 1 w 144"/>
                <a:gd name="T21" fmla="*/ 0 h 71"/>
                <a:gd name="T22" fmla="*/ 1 w 144"/>
                <a:gd name="T23" fmla="*/ 0 h 71"/>
                <a:gd name="T24" fmla="*/ 1 w 144"/>
                <a:gd name="T25" fmla="*/ 0 h 71"/>
                <a:gd name="T26" fmla="*/ 1 w 144"/>
                <a:gd name="T27" fmla="*/ 0 h 71"/>
                <a:gd name="T28" fmla="*/ 1 w 144"/>
                <a:gd name="T29" fmla="*/ 0 h 71"/>
                <a:gd name="T30" fmla="*/ 1 w 144"/>
                <a:gd name="T31" fmla="*/ 0 h 71"/>
                <a:gd name="T32" fmla="*/ 1 w 144"/>
                <a:gd name="T33" fmla="*/ 0 h 71"/>
                <a:gd name="T34" fmla="*/ 1 w 144"/>
                <a:gd name="T35" fmla="*/ 0 h 71"/>
                <a:gd name="T36" fmla="*/ 1 w 144"/>
                <a:gd name="T37" fmla="*/ 0 h 71"/>
                <a:gd name="T38" fmla="*/ 1 w 144"/>
                <a:gd name="T39" fmla="*/ 0 h 71"/>
                <a:gd name="T40" fmla="*/ 1 w 144"/>
                <a:gd name="T41" fmla="*/ 0 h 71"/>
                <a:gd name="T42" fmla="*/ 1 w 144"/>
                <a:gd name="T43" fmla="*/ 0 h 71"/>
                <a:gd name="T44" fmla="*/ 1 w 144"/>
                <a:gd name="T45" fmla="*/ 0 h 71"/>
                <a:gd name="T46" fmla="*/ 1 w 144"/>
                <a:gd name="T47" fmla="*/ 0 h 71"/>
                <a:gd name="T48" fmla="*/ 1 w 144"/>
                <a:gd name="T49" fmla="*/ 0 h 71"/>
                <a:gd name="T50" fmla="*/ 1 w 144"/>
                <a:gd name="T51" fmla="*/ 0 h 71"/>
                <a:gd name="T52" fmla="*/ 1 w 144"/>
                <a:gd name="T53" fmla="*/ 0 h 71"/>
                <a:gd name="T54" fmla="*/ 1 w 144"/>
                <a:gd name="T55" fmla="*/ 0 h 71"/>
                <a:gd name="T56" fmla="*/ 1 w 144"/>
                <a:gd name="T57" fmla="*/ 0 h 71"/>
                <a:gd name="T58" fmla="*/ 1 w 144"/>
                <a:gd name="T59" fmla="*/ 0 h 71"/>
                <a:gd name="T60" fmla="*/ 0 w 144"/>
                <a:gd name="T61" fmla="*/ 0 h 71"/>
                <a:gd name="T62" fmla="*/ 0 w 144"/>
                <a:gd name="T63" fmla="*/ 0 h 71"/>
                <a:gd name="T64" fmla="*/ 1 w 144"/>
                <a:gd name="T65" fmla="*/ 0 h 71"/>
                <a:gd name="T66" fmla="*/ 1 w 144"/>
                <a:gd name="T67" fmla="*/ 0 h 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44"/>
                <a:gd name="T103" fmla="*/ 0 h 71"/>
                <a:gd name="T104" fmla="*/ 144 w 144"/>
                <a:gd name="T105" fmla="*/ 71 h 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44" h="71">
                  <a:moveTo>
                    <a:pt x="144" y="34"/>
                  </a:moveTo>
                  <a:lnTo>
                    <a:pt x="104" y="34"/>
                  </a:lnTo>
                  <a:lnTo>
                    <a:pt x="107" y="28"/>
                  </a:lnTo>
                  <a:lnTo>
                    <a:pt x="109" y="22"/>
                  </a:lnTo>
                  <a:lnTo>
                    <a:pt x="106" y="15"/>
                  </a:lnTo>
                  <a:lnTo>
                    <a:pt x="102" y="9"/>
                  </a:lnTo>
                  <a:lnTo>
                    <a:pt x="96" y="4"/>
                  </a:lnTo>
                  <a:lnTo>
                    <a:pt x="87" y="0"/>
                  </a:lnTo>
                  <a:lnTo>
                    <a:pt x="76" y="1"/>
                  </a:lnTo>
                  <a:lnTo>
                    <a:pt x="68" y="2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51" y="13"/>
                  </a:lnTo>
                  <a:lnTo>
                    <a:pt x="56" y="10"/>
                  </a:lnTo>
                  <a:lnTo>
                    <a:pt x="65" y="7"/>
                  </a:lnTo>
                  <a:lnTo>
                    <a:pt x="75" y="5"/>
                  </a:lnTo>
                  <a:lnTo>
                    <a:pt x="85" y="8"/>
                  </a:lnTo>
                  <a:lnTo>
                    <a:pt x="95" y="12"/>
                  </a:lnTo>
                  <a:lnTo>
                    <a:pt x="99" y="18"/>
                  </a:lnTo>
                  <a:lnTo>
                    <a:pt x="101" y="25"/>
                  </a:lnTo>
                  <a:lnTo>
                    <a:pt x="98" y="32"/>
                  </a:lnTo>
                  <a:lnTo>
                    <a:pt x="90" y="37"/>
                  </a:lnTo>
                  <a:lnTo>
                    <a:pt x="81" y="40"/>
                  </a:lnTo>
                  <a:lnTo>
                    <a:pt x="70" y="40"/>
                  </a:lnTo>
                  <a:lnTo>
                    <a:pt x="59" y="38"/>
                  </a:lnTo>
                  <a:lnTo>
                    <a:pt x="51" y="33"/>
                  </a:lnTo>
                  <a:lnTo>
                    <a:pt x="48" y="28"/>
                  </a:lnTo>
                  <a:lnTo>
                    <a:pt x="47" y="23"/>
                  </a:lnTo>
                  <a:lnTo>
                    <a:pt x="44" y="34"/>
                  </a:lnTo>
                  <a:lnTo>
                    <a:pt x="30" y="34"/>
                  </a:lnTo>
                  <a:lnTo>
                    <a:pt x="0" y="33"/>
                  </a:lnTo>
                  <a:lnTo>
                    <a:pt x="0" y="70"/>
                  </a:lnTo>
                  <a:lnTo>
                    <a:pt x="144" y="71"/>
                  </a:lnTo>
                  <a:lnTo>
                    <a:pt x="144" y="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8" name="Freeform 308">
              <a:extLst>
                <a:ext uri="{FF2B5EF4-FFF2-40B4-BE49-F238E27FC236}">
                  <a16:creationId xmlns:a16="http://schemas.microsoft.com/office/drawing/2014/main" id="{92450F7D-71C6-48F9-A46A-B194B062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575"/>
              <a:ext cx="68" cy="13"/>
            </a:xfrm>
            <a:custGeom>
              <a:avLst/>
              <a:gdLst>
                <a:gd name="T0" fmla="*/ 1 w 135"/>
                <a:gd name="T1" fmla="*/ 0 h 38"/>
                <a:gd name="T2" fmla="*/ 1 w 135"/>
                <a:gd name="T3" fmla="*/ 0 h 38"/>
                <a:gd name="T4" fmla="*/ 0 w 135"/>
                <a:gd name="T5" fmla="*/ 0 h 38"/>
                <a:gd name="T6" fmla="*/ 0 w 135"/>
                <a:gd name="T7" fmla="*/ 0 h 38"/>
                <a:gd name="T8" fmla="*/ 1 w 135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8"/>
                <a:gd name="T17" fmla="*/ 135 w 135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8">
                  <a:moveTo>
                    <a:pt x="135" y="38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135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9" name="Freeform 309">
              <a:extLst>
                <a:ext uri="{FF2B5EF4-FFF2-40B4-BE49-F238E27FC236}">
                  <a16:creationId xmlns:a16="http://schemas.microsoft.com/office/drawing/2014/main" id="{5B7E0D36-0F65-4FB1-A99B-6C37C0FF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608"/>
              <a:ext cx="35" cy="4"/>
            </a:xfrm>
            <a:custGeom>
              <a:avLst/>
              <a:gdLst>
                <a:gd name="T0" fmla="*/ 0 w 70"/>
                <a:gd name="T1" fmla="*/ 0 h 10"/>
                <a:gd name="T2" fmla="*/ 0 w 70"/>
                <a:gd name="T3" fmla="*/ 0 h 10"/>
                <a:gd name="T4" fmla="*/ 1 w 70"/>
                <a:gd name="T5" fmla="*/ 0 h 10"/>
                <a:gd name="T6" fmla="*/ 1 w 70"/>
                <a:gd name="T7" fmla="*/ 0 h 10"/>
                <a:gd name="T8" fmla="*/ 0 w 7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"/>
                <a:gd name="T17" fmla="*/ 70 w 70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">
                  <a:moveTo>
                    <a:pt x="0" y="0"/>
                  </a:moveTo>
                  <a:lnTo>
                    <a:pt x="0" y="9"/>
                  </a:lnTo>
                  <a:lnTo>
                    <a:pt x="70" y="10"/>
                  </a:lnTo>
                  <a:lnTo>
                    <a:pt x="7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0" name="Freeform 310">
              <a:extLst>
                <a:ext uri="{FF2B5EF4-FFF2-40B4-BE49-F238E27FC236}">
                  <a16:creationId xmlns:a16="http://schemas.microsoft.com/office/drawing/2014/main" id="{3FB8D33F-DBEC-4A67-BA07-CA3D6663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546"/>
              <a:ext cx="34" cy="1"/>
            </a:xfrm>
            <a:custGeom>
              <a:avLst/>
              <a:gdLst>
                <a:gd name="T0" fmla="*/ 0 w 67"/>
                <a:gd name="T1" fmla="*/ 0 h 4"/>
                <a:gd name="T2" fmla="*/ 0 w 67"/>
                <a:gd name="T3" fmla="*/ 0 h 4"/>
                <a:gd name="T4" fmla="*/ 1 w 67"/>
                <a:gd name="T5" fmla="*/ 0 h 4"/>
                <a:gd name="T6" fmla="*/ 1 w 67"/>
                <a:gd name="T7" fmla="*/ 0 h 4"/>
                <a:gd name="T8" fmla="*/ 0 w 6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"/>
                <a:gd name="T17" fmla="*/ 67 w 6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">
                  <a:moveTo>
                    <a:pt x="0" y="2"/>
                  </a:moveTo>
                  <a:lnTo>
                    <a:pt x="0" y="4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1" name="Freeform 311">
              <a:extLst>
                <a:ext uri="{FF2B5EF4-FFF2-40B4-BE49-F238E27FC236}">
                  <a16:creationId xmlns:a16="http://schemas.microsoft.com/office/drawing/2014/main" id="{D71D6712-4A20-4355-9E6F-7D2B8733F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567"/>
              <a:ext cx="24" cy="10"/>
            </a:xfrm>
            <a:custGeom>
              <a:avLst/>
              <a:gdLst>
                <a:gd name="T0" fmla="*/ 1 w 46"/>
                <a:gd name="T1" fmla="*/ 0 h 30"/>
                <a:gd name="T2" fmla="*/ 1 w 46"/>
                <a:gd name="T3" fmla="*/ 0 h 30"/>
                <a:gd name="T4" fmla="*/ 1 w 46"/>
                <a:gd name="T5" fmla="*/ 0 h 30"/>
                <a:gd name="T6" fmla="*/ 1 w 46"/>
                <a:gd name="T7" fmla="*/ 0 h 30"/>
                <a:gd name="T8" fmla="*/ 1 w 46"/>
                <a:gd name="T9" fmla="*/ 0 h 30"/>
                <a:gd name="T10" fmla="*/ 1 w 46"/>
                <a:gd name="T11" fmla="*/ 0 h 30"/>
                <a:gd name="T12" fmla="*/ 1 w 46"/>
                <a:gd name="T13" fmla="*/ 0 h 30"/>
                <a:gd name="T14" fmla="*/ 1 w 46"/>
                <a:gd name="T15" fmla="*/ 0 h 30"/>
                <a:gd name="T16" fmla="*/ 1 w 46"/>
                <a:gd name="T17" fmla="*/ 0 h 30"/>
                <a:gd name="T18" fmla="*/ 1 w 46"/>
                <a:gd name="T19" fmla="*/ 0 h 30"/>
                <a:gd name="T20" fmla="*/ 1 w 46"/>
                <a:gd name="T21" fmla="*/ 0 h 30"/>
                <a:gd name="T22" fmla="*/ 1 w 46"/>
                <a:gd name="T23" fmla="*/ 0 h 30"/>
                <a:gd name="T24" fmla="*/ 1 w 46"/>
                <a:gd name="T25" fmla="*/ 0 h 30"/>
                <a:gd name="T26" fmla="*/ 1 w 46"/>
                <a:gd name="T27" fmla="*/ 0 h 30"/>
                <a:gd name="T28" fmla="*/ 1 w 46"/>
                <a:gd name="T29" fmla="*/ 0 h 30"/>
                <a:gd name="T30" fmla="*/ 1 w 46"/>
                <a:gd name="T31" fmla="*/ 0 h 30"/>
                <a:gd name="T32" fmla="*/ 0 w 46"/>
                <a:gd name="T33" fmla="*/ 0 h 30"/>
                <a:gd name="T34" fmla="*/ 1 w 46"/>
                <a:gd name="T35" fmla="*/ 0 h 30"/>
                <a:gd name="T36" fmla="*/ 1 w 46"/>
                <a:gd name="T37" fmla="*/ 0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30"/>
                <a:gd name="T59" fmla="*/ 46 w 46"/>
                <a:gd name="T60" fmla="*/ 30 h 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30">
                  <a:moveTo>
                    <a:pt x="4" y="25"/>
                  </a:moveTo>
                  <a:lnTo>
                    <a:pt x="12" y="28"/>
                  </a:lnTo>
                  <a:lnTo>
                    <a:pt x="20" y="30"/>
                  </a:lnTo>
                  <a:lnTo>
                    <a:pt x="28" y="29"/>
                  </a:lnTo>
                  <a:lnTo>
                    <a:pt x="35" y="27"/>
                  </a:lnTo>
                  <a:lnTo>
                    <a:pt x="41" y="24"/>
                  </a:lnTo>
                  <a:lnTo>
                    <a:pt x="45" y="19"/>
                  </a:lnTo>
                  <a:lnTo>
                    <a:pt x="46" y="14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4" y="1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8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2" name="Freeform 312">
              <a:extLst>
                <a:ext uri="{FF2B5EF4-FFF2-40B4-BE49-F238E27FC236}">
                  <a16:creationId xmlns:a16="http://schemas.microsoft.com/office/drawing/2014/main" id="{8B9604A8-42F4-422A-8FEE-565300C6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95"/>
              <a:ext cx="17" cy="8"/>
            </a:xfrm>
            <a:custGeom>
              <a:avLst/>
              <a:gdLst>
                <a:gd name="T0" fmla="*/ 1 w 34"/>
                <a:gd name="T1" fmla="*/ 0 h 23"/>
                <a:gd name="T2" fmla="*/ 1 w 34"/>
                <a:gd name="T3" fmla="*/ 0 h 23"/>
                <a:gd name="T4" fmla="*/ 0 w 34"/>
                <a:gd name="T5" fmla="*/ 0 h 23"/>
                <a:gd name="T6" fmla="*/ 0 w 34"/>
                <a:gd name="T7" fmla="*/ 0 h 23"/>
                <a:gd name="T8" fmla="*/ 1 w 34"/>
                <a:gd name="T9" fmla="*/ 0 h 23"/>
                <a:gd name="T10" fmla="*/ 1 w 34"/>
                <a:gd name="T11" fmla="*/ 0 h 23"/>
                <a:gd name="T12" fmla="*/ 1 w 34"/>
                <a:gd name="T13" fmla="*/ 0 h 23"/>
                <a:gd name="T14" fmla="*/ 1 w 34"/>
                <a:gd name="T15" fmla="*/ 0 h 23"/>
                <a:gd name="T16" fmla="*/ 1 w 34"/>
                <a:gd name="T17" fmla="*/ 0 h 23"/>
                <a:gd name="T18" fmla="*/ 1 w 34"/>
                <a:gd name="T19" fmla="*/ 0 h 23"/>
                <a:gd name="T20" fmla="*/ 1 w 34"/>
                <a:gd name="T21" fmla="*/ 0 h 23"/>
                <a:gd name="T22" fmla="*/ 1 w 34"/>
                <a:gd name="T23" fmla="*/ 0 h 23"/>
                <a:gd name="T24" fmla="*/ 1 w 34"/>
                <a:gd name="T25" fmla="*/ 0 h 23"/>
                <a:gd name="T26" fmla="*/ 1 w 34"/>
                <a:gd name="T27" fmla="*/ 0 h 23"/>
                <a:gd name="T28" fmla="*/ 1 w 34"/>
                <a:gd name="T29" fmla="*/ 0 h 23"/>
                <a:gd name="T30" fmla="*/ 1 w 34"/>
                <a:gd name="T31" fmla="*/ 0 h 23"/>
                <a:gd name="T32" fmla="*/ 1 w 34"/>
                <a:gd name="T33" fmla="*/ 0 h 23"/>
                <a:gd name="T34" fmla="*/ 1 w 34"/>
                <a:gd name="T35" fmla="*/ 0 h 23"/>
                <a:gd name="T36" fmla="*/ 1 w 34"/>
                <a:gd name="T37" fmla="*/ 0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23"/>
                <a:gd name="T59" fmla="*/ 34 w 34"/>
                <a:gd name="T60" fmla="*/ 23 h 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23">
                  <a:moveTo>
                    <a:pt x="7" y="2"/>
                  </a:move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6" y="22"/>
                  </a:lnTo>
                  <a:lnTo>
                    <a:pt x="9" y="23"/>
                  </a:lnTo>
                  <a:lnTo>
                    <a:pt x="15" y="23"/>
                  </a:lnTo>
                  <a:lnTo>
                    <a:pt x="20" y="22"/>
                  </a:lnTo>
                  <a:lnTo>
                    <a:pt x="26" y="21"/>
                  </a:lnTo>
                  <a:lnTo>
                    <a:pt x="31" y="19"/>
                  </a:lnTo>
                  <a:lnTo>
                    <a:pt x="32" y="15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8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3" name="Freeform 313">
              <a:extLst>
                <a:ext uri="{FF2B5EF4-FFF2-40B4-BE49-F238E27FC236}">
                  <a16:creationId xmlns:a16="http://schemas.microsoft.com/office/drawing/2014/main" id="{17B9A841-7F86-4E8A-A128-ADDCBF8D4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566"/>
              <a:ext cx="16" cy="4"/>
            </a:xfrm>
            <a:custGeom>
              <a:avLst/>
              <a:gdLst>
                <a:gd name="T0" fmla="*/ 0 w 33"/>
                <a:gd name="T1" fmla="*/ 0 h 14"/>
                <a:gd name="T2" fmla="*/ 0 w 33"/>
                <a:gd name="T3" fmla="*/ 0 h 14"/>
                <a:gd name="T4" fmla="*/ 0 w 33"/>
                <a:gd name="T5" fmla="*/ 0 h 14"/>
                <a:gd name="T6" fmla="*/ 0 w 33"/>
                <a:gd name="T7" fmla="*/ 0 h 14"/>
                <a:gd name="T8" fmla="*/ 0 w 33"/>
                <a:gd name="T9" fmla="*/ 0 h 14"/>
                <a:gd name="T10" fmla="*/ 0 w 33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4"/>
                <a:gd name="T20" fmla="*/ 33 w 33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4">
                  <a:moveTo>
                    <a:pt x="17" y="14"/>
                  </a:moveTo>
                  <a:lnTo>
                    <a:pt x="31" y="14"/>
                  </a:lnTo>
                  <a:lnTo>
                    <a:pt x="33" y="8"/>
                  </a:lnTo>
                  <a:lnTo>
                    <a:pt x="23" y="0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707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4" name="Freeform 314">
              <a:extLst>
                <a:ext uri="{FF2B5EF4-FFF2-40B4-BE49-F238E27FC236}">
                  <a16:creationId xmlns:a16="http://schemas.microsoft.com/office/drawing/2014/main" id="{20F47DFC-F846-4223-9AFB-BA33321BC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570"/>
              <a:ext cx="7" cy="5"/>
            </a:xfrm>
            <a:custGeom>
              <a:avLst/>
              <a:gdLst>
                <a:gd name="T0" fmla="*/ 0 w 14"/>
                <a:gd name="T1" fmla="*/ 0 h 15"/>
                <a:gd name="T2" fmla="*/ 1 w 14"/>
                <a:gd name="T3" fmla="*/ 0 h 15"/>
                <a:gd name="T4" fmla="*/ 1 w 14"/>
                <a:gd name="T5" fmla="*/ 0 h 15"/>
                <a:gd name="T6" fmla="*/ 0 w 14"/>
                <a:gd name="T7" fmla="*/ 0 h 15"/>
                <a:gd name="T8" fmla="*/ 0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15"/>
                  </a:moveTo>
                  <a:lnTo>
                    <a:pt x="11" y="1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707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5" name="Line 315">
              <a:extLst>
                <a:ext uri="{FF2B5EF4-FFF2-40B4-BE49-F238E27FC236}">
                  <a16:creationId xmlns:a16="http://schemas.microsoft.com/office/drawing/2014/main" id="{5C319479-614F-44D1-A31C-CFA0FD33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6" name="Line 316">
              <a:extLst>
                <a:ext uri="{FF2B5EF4-FFF2-40B4-BE49-F238E27FC236}">
                  <a16:creationId xmlns:a16="http://schemas.microsoft.com/office/drawing/2014/main" id="{C7DD15C5-7FDC-4A78-94A3-DA6CCD809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7" name="Line 317">
              <a:extLst>
                <a:ext uri="{FF2B5EF4-FFF2-40B4-BE49-F238E27FC236}">
                  <a16:creationId xmlns:a16="http://schemas.microsoft.com/office/drawing/2014/main" id="{9AB5063A-4BB5-479F-A141-651C6680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8" name="Line 318">
              <a:extLst>
                <a:ext uri="{FF2B5EF4-FFF2-40B4-BE49-F238E27FC236}">
                  <a16:creationId xmlns:a16="http://schemas.microsoft.com/office/drawing/2014/main" id="{6172399A-0978-4EBA-929F-8BF597996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9" name="Line 319">
              <a:extLst>
                <a:ext uri="{FF2B5EF4-FFF2-40B4-BE49-F238E27FC236}">
                  <a16:creationId xmlns:a16="http://schemas.microsoft.com/office/drawing/2014/main" id="{77E22AEF-4256-4F71-A428-466B47CD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0" name="Line 320">
              <a:extLst>
                <a:ext uri="{FF2B5EF4-FFF2-40B4-BE49-F238E27FC236}">
                  <a16:creationId xmlns:a16="http://schemas.microsoft.com/office/drawing/2014/main" id="{7E3B680A-92B4-46A9-AF24-20B0A363C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1" name="Line 321">
              <a:extLst>
                <a:ext uri="{FF2B5EF4-FFF2-40B4-BE49-F238E27FC236}">
                  <a16:creationId xmlns:a16="http://schemas.microsoft.com/office/drawing/2014/main" id="{2BE926B5-6338-441D-8A11-159ECEA8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2" name="Line 322">
              <a:extLst>
                <a:ext uri="{FF2B5EF4-FFF2-40B4-BE49-F238E27FC236}">
                  <a16:creationId xmlns:a16="http://schemas.microsoft.com/office/drawing/2014/main" id="{1092F636-B417-403A-BE9B-429E2852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3" name="Line 323">
              <a:extLst>
                <a:ext uri="{FF2B5EF4-FFF2-40B4-BE49-F238E27FC236}">
                  <a16:creationId xmlns:a16="http://schemas.microsoft.com/office/drawing/2014/main" id="{1EF4C209-D125-468A-A51B-650377C15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4" name="Line 324">
              <a:extLst>
                <a:ext uri="{FF2B5EF4-FFF2-40B4-BE49-F238E27FC236}">
                  <a16:creationId xmlns:a16="http://schemas.microsoft.com/office/drawing/2014/main" id="{BD5E018D-3604-4C51-B732-3002D4956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5" name="Line 325">
              <a:extLst>
                <a:ext uri="{FF2B5EF4-FFF2-40B4-BE49-F238E27FC236}">
                  <a16:creationId xmlns:a16="http://schemas.microsoft.com/office/drawing/2014/main" id="{40572605-E17B-4894-9814-7FEA8284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6" name="Line 326">
              <a:extLst>
                <a:ext uri="{FF2B5EF4-FFF2-40B4-BE49-F238E27FC236}">
                  <a16:creationId xmlns:a16="http://schemas.microsoft.com/office/drawing/2014/main" id="{6B7B4B3C-728B-44CF-AA90-2A40C204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3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7" name="Line 327">
              <a:extLst>
                <a:ext uri="{FF2B5EF4-FFF2-40B4-BE49-F238E27FC236}">
                  <a16:creationId xmlns:a16="http://schemas.microsoft.com/office/drawing/2014/main" id="{310A837B-773E-4EA5-BB9B-A4EE1E818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6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8" name="Line 328">
              <a:extLst>
                <a:ext uri="{FF2B5EF4-FFF2-40B4-BE49-F238E27FC236}">
                  <a16:creationId xmlns:a16="http://schemas.microsoft.com/office/drawing/2014/main" id="{53CA11AA-5C73-4225-8332-41715063C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9" name="Line 329">
              <a:extLst>
                <a:ext uri="{FF2B5EF4-FFF2-40B4-BE49-F238E27FC236}">
                  <a16:creationId xmlns:a16="http://schemas.microsoft.com/office/drawing/2014/main" id="{173A890D-2E53-473E-A6FE-E26BAF070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0" name="Line 330">
              <a:extLst>
                <a:ext uri="{FF2B5EF4-FFF2-40B4-BE49-F238E27FC236}">
                  <a16:creationId xmlns:a16="http://schemas.microsoft.com/office/drawing/2014/main" id="{DA21C2E3-C7FA-4107-A086-A61F1B7DE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1" name="Line 331">
              <a:extLst>
                <a:ext uri="{FF2B5EF4-FFF2-40B4-BE49-F238E27FC236}">
                  <a16:creationId xmlns:a16="http://schemas.microsoft.com/office/drawing/2014/main" id="{8B2FD25B-B2BF-4F21-8565-321B8332B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49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2" name="Line 332">
              <a:extLst>
                <a:ext uri="{FF2B5EF4-FFF2-40B4-BE49-F238E27FC236}">
                  <a16:creationId xmlns:a16="http://schemas.microsoft.com/office/drawing/2014/main" id="{F69EB0E5-77D3-48CC-982C-5AC359E23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3" name="Line 333">
              <a:extLst>
                <a:ext uri="{FF2B5EF4-FFF2-40B4-BE49-F238E27FC236}">
                  <a16:creationId xmlns:a16="http://schemas.microsoft.com/office/drawing/2014/main" id="{4D6E021A-9CD4-426B-95AD-D1742F16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4" name="Line 334">
              <a:extLst>
                <a:ext uri="{FF2B5EF4-FFF2-40B4-BE49-F238E27FC236}">
                  <a16:creationId xmlns:a16="http://schemas.microsoft.com/office/drawing/2014/main" id="{7E90DD89-A620-4770-AD5F-ED3B7B05A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5" name="Line 335">
              <a:extLst>
                <a:ext uri="{FF2B5EF4-FFF2-40B4-BE49-F238E27FC236}">
                  <a16:creationId xmlns:a16="http://schemas.microsoft.com/office/drawing/2014/main" id="{45EDB57F-F2DB-4D11-9FB6-7173DD8D5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6" name="Line 336">
              <a:extLst>
                <a:ext uri="{FF2B5EF4-FFF2-40B4-BE49-F238E27FC236}">
                  <a16:creationId xmlns:a16="http://schemas.microsoft.com/office/drawing/2014/main" id="{CE382F3F-7C76-4989-9992-E31DAB12D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7" name="Line 337">
              <a:extLst>
                <a:ext uri="{FF2B5EF4-FFF2-40B4-BE49-F238E27FC236}">
                  <a16:creationId xmlns:a16="http://schemas.microsoft.com/office/drawing/2014/main" id="{AF262D79-27F1-4896-A891-6E88717B0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8" name="Line 338">
              <a:extLst>
                <a:ext uri="{FF2B5EF4-FFF2-40B4-BE49-F238E27FC236}">
                  <a16:creationId xmlns:a16="http://schemas.microsoft.com/office/drawing/2014/main" id="{AF172CCB-35BD-4426-974A-D1CEFDBAC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9" name="Line 339">
              <a:extLst>
                <a:ext uri="{FF2B5EF4-FFF2-40B4-BE49-F238E27FC236}">
                  <a16:creationId xmlns:a16="http://schemas.microsoft.com/office/drawing/2014/main" id="{CB7201EC-0A5A-4C60-980D-78AD2F0F6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0" name="Line 340">
              <a:extLst>
                <a:ext uri="{FF2B5EF4-FFF2-40B4-BE49-F238E27FC236}">
                  <a16:creationId xmlns:a16="http://schemas.microsoft.com/office/drawing/2014/main" id="{B99CE52B-01BB-46E5-80D8-3B320A3D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1" name="Line 341">
              <a:extLst>
                <a:ext uri="{FF2B5EF4-FFF2-40B4-BE49-F238E27FC236}">
                  <a16:creationId xmlns:a16="http://schemas.microsoft.com/office/drawing/2014/main" id="{6BDC4753-81B4-476B-BC5F-606521C9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2" name="Line 342">
              <a:extLst>
                <a:ext uri="{FF2B5EF4-FFF2-40B4-BE49-F238E27FC236}">
                  <a16:creationId xmlns:a16="http://schemas.microsoft.com/office/drawing/2014/main" id="{9FBECC7B-1140-4B31-9850-7981A850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3" name="Line 343">
              <a:extLst>
                <a:ext uri="{FF2B5EF4-FFF2-40B4-BE49-F238E27FC236}">
                  <a16:creationId xmlns:a16="http://schemas.microsoft.com/office/drawing/2014/main" id="{7D47E69E-DCA3-4920-9669-3247EA61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4" name="Line 344">
              <a:extLst>
                <a:ext uri="{FF2B5EF4-FFF2-40B4-BE49-F238E27FC236}">
                  <a16:creationId xmlns:a16="http://schemas.microsoft.com/office/drawing/2014/main" id="{A7F0E019-9621-49EA-AF25-85610AA40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5" name="Line 345">
              <a:extLst>
                <a:ext uri="{FF2B5EF4-FFF2-40B4-BE49-F238E27FC236}">
                  <a16:creationId xmlns:a16="http://schemas.microsoft.com/office/drawing/2014/main" id="{91AE5ED1-01E8-4168-8CCF-D5FCFD8CE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62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6" name="Line 346">
              <a:extLst>
                <a:ext uri="{FF2B5EF4-FFF2-40B4-BE49-F238E27FC236}">
                  <a16:creationId xmlns:a16="http://schemas.microsoft.com/office/drawing/2014/main" id="{9891040F-BCEE-4195-9025-B8C79E959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7" name="Line 347">
              <a:extLst>
                <a:ext uri="{FF2B5EF4-FFF2-40B4-BE49-F238E27FC236}">
                  <a16:creationId xmlns:a16="http://schemas.microsoft.com/office/drawing/2014/main" id="{842BF678-BF5D-4DD5-B36D-BB17A88FB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8" name="Line 348">
              <a:extLst>
                <a:ext uri="{FF2B5EF4-FFF2-40B4-BE49-F238E27FC236}">
                  <a16:creationId xmlns:a16="http://schemas.microsoft.com/office/drawing/2014/main" id="{9F305336-EED0-411B-8C18-07FCC49CF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62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9" name="Line 349">
              <a:extLst>
                <a:ext uri="{FF2B5EF4-FFF2-40B4-BE49-F238E27FC236}">
                  <a16:creationId xmlns:a16="http://schemas.microsoft.com/office/drawing/2014/main" id="{30CF2044-9D3B-4F5C-B1CC-00C318949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15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0" name="Line 350">
              <a:extLst>
                <a:ext uri="{FF2B5EF4-FFF2-40B4-BE49-F238E27FC236}">
                  <a16:creationId xmlns:a16="http://schemas.microsoft.com/office/drawing/2014/main" id="{14089734-9E72-4688-8706-4A8019330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1" name="Line 351">
              <a:extLst>
                <a:ext uri="{FF2B5EF4-FFF2-40B4-BE49-F238E27FC236}">
                  <a16:creationId xmlns:a16="http://schemas.microsoft.com/office/drawing/2014/main" id="{18C2AEE7-8CDF-41C6-9CAC-FD0D542B4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2" name="Line 352">
              <a:extLst>
                <a:ext uri="{FF2B5EF4-FFF2-40B4-BE49-F238E27FC236}">
                  <a16:creationId xmlns:a16="http://schemas.microsoft.com/office/drawing/2014/main" id="{A72CB177-D894-4CC3-8326-945A55F48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3" name="Line 353">
              <a:extLst>
                <a:ext uri="{FF2B5EF4-FFF2-40B4-BE49-F238E27FC236}">
                  <a16:creationId xmlns:a16="http://schemas.microsoft.com/office/drawing/2014/main" id="{25F079B9-9F9F-4407-9E7C-46ABC43A0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4" name="Line 354">
              <a:extLst>
                <a:ext uri="{FF2B5EF4-FFF2-40B4-BE49-F238E27FC236}">
                  <a16:creationId xmlns:a16="http://schemas.microsoft.com/office/drawing/2014/main" id="{75135581-1E6C-4261-A09F-213B8CF06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5" name="Line 355">
              <a:extLst>
                <a:ext uri="{FF2B5EF4-FFF2-40B4-BE49-F238E27FC236}">
                  <a16:creationId xmlns:a16="http://schemas.microsoft.com/office/drawing/2014/main" id="{6DDE16DF-C0C7-42E4-851C-6E50EFE99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6" name="Line 356">
              <a:extLst>
                <a:ext uri="{FF2B5EF4-FFF2-40B4-BE49-F238E27FC236}">
                  <a16:creationId xmlns:a16="http://schemas.microsoft.com/office/drawing/2014/main" id="{3920BDA7-F42E-4127-8ABA-D1340017E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7" name="Line 357">
              <a:extLst>
                <a:ext uri="{FF2B5EF4-FFF2-40B4-BE49-F238E27FC236}">
                  <a16:creationId xmlns:a16="http://schemas.microsoft.com/office/drawing/2014/main" id="{0422F139-60C5-46F2-A7C6-C0AA0565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8" name="Line 358">
              <a:extLst>
                <a:ext uri="{FF2B5EF4-FFF2-40B4-BE49-F238E27FC236}">
                  <a16:creationId xmlns:a16="http://schemas.microsoft.com/office/drawing/2014/main" id="{23FB0C14-67B6-4D22-8344-AD34BF32E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9" name="Line 359">
              <a:extLst>
                <a:ext uri="{FF2B5EF4-FFF2-40B4-BE49-F238E27FC236}">
                  <a16:creationId xmlns:a16="http://schemas.microsoft.com/office/drawing/2014/main" id="{DE0AA776-000B-42A7-8777-9E411351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0" name="Line 360">
              <a:extLst>
                <a:ext uri="{FF2B5EF4-FFF2-40B4-BE49-F238E27FC236}">
                  <a16:creationId xmlns:a16="http://schemas.microsoft.com/office/drawing/2014/main" id="{531A8D39-82BB-43F5-B6EC-07D07393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1" name="Line 361">
              <a:extLst>
                <a:ext uri="{FF2B5EF4-FFF2-40B4-BE49-F238E27FC236}">
                  <a16:creationId xmlns:a16="http://schemas.microsoft.com/office/drawing/2014/main" id="{3053D43A-8D8E-4568-85F5-4E8251FA2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2" name="Line 362">
              <a:extLst>
                <a:ext uri="{FF2B5EF4-FFF2-40B4-BE49-F238E27FC236}">
                  <a16:creationId xmlns:a16="http://schemas.microsoft.com/office/drawing/2014/main" id="{D6380B8D-FB4B-4C37-B45D-506AB9EE7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3" name="Line 363">
              <a:extLst>
                <a:ext uri="{FF2B5EF4-FFF2-40B4-BE49-F238E27FC236}">
                  <a16:creationId xmlns:a16="http://schemas.microsoft.com/office/drawing/2014/main" id="{9727B778-4CA3-41A1-8C57-A5DAE71B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4" name="Line 364">
              <a:extLst>
                <a:ext uri="{FF2B5EF4-FFF2-40B4-BE49-F238E27FC236}">
                  <a16:creationId xmlns:a16="http://schemas.microsoft.com/office/drawing/2014/main" id="{4E44B80D-CF0B-4B96-9871-B8C0825C7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5" name="Line 365">
              <a:extLst>
                <a:ext uri="{FF2B5EF4-FFF2-40B4-BE49-F238E27FC236}">
                  <a16:creationId xmlns:a16="http://schemas.microsoft.com/office/drawing/2014/main" id="{93FFE7D3-1A76-4975-84AE-89558E31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6" name="Line 366">
              <a:extLst>
                <a:ext uri="{FF2B5EF4-FFF2-40B4-BE49-F238E27FC236}">
                  <a16:creationId xmlns:a16="http://schemas.microsoft.com/office/drawing/2014/main" id="{E5CD9A5C-3703-4C1C-971D-F45CCB65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7" name="Line 367">
              <a:extLst>
                <a:ext uri="{FF2B5EF4-FFF2-40B4-BE49-F238E27FC236}">
                  <a16:creationId xmlns:a16="http://schemas.microsoft.com/office/drawing/2014/main" id="{7F669E94-2932-47DF-A763-1F5529B3F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8" name="Line 368">
              <a:extLst>
                <a:ext uri="{FF2B5EF4-FFF2-40B4-BE49-F238E27FC236}">
                  <a16:creationId xmlns:a16="http://schemas.microsoft.com/office/drawing/2014/main" id="{D2320EBA-584E-4250-81AC-5D0741CD7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9" name="Line 369">
              <a:extLst>
                <a:ext uri="{FF2B5EF4-FFF2-40B4-BE49-F238E27FC236}">
                  <a16:creationId xmlns:a16="http://schemas.microsoft.com/office/drawing/2014/main" id="{000044FE-04F8-4B56-A355-1E430FCE6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0" name="Line 370">
              <a:extLst>
                <a:ext uri="{FF2B5EF4-FFF2-40B4-BE49-F238E27FC236}">
                  <a16:creationId xmlns:a16="http://schemas.microsoft.com/office/drawing/2014/main" id="{61D1B0E4-87F4-452C-9F85-FFD65D7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1" name="Line 371">
              <a:extLst>
                <a:ext uri="{FF2B5EF4-FFF2-40B4-BE49-F238E27FC236}">
                  <a16:creationId xmlns:a16="http://schemas.microsoft.com/office/drawing/2014/main" id="{01E74907-B324-41E5-9E4E-BD979542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2" name="Line 372">
              <a:extLst>
                <a:ext uri="{FF2B5EF4-FFF2-40B4-BE49-F238E27FC236}">
                  <a16:creationId xmlns:a16="http://schemas.microsoft.com/office/drawing/2014/main" id="{567045A8-3842-4BE2-8F3D-7C99E64B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3" name="Line 373">
              <a:extLst>
                <a:ext uri="{FF2B5EF4-FFF2-40B4-BE49-F238E27FC236}">
                  <a16:creationId xmlns:a16="http://schemas.microsoft.com/office/drawing/2014/main" id="{2BC15187-93EA-4434-A43D-B7B072E05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4" name="Line 374">
              <a:extLst>
                <a:ext uri="{FF2B5EF4-FFF2-40B4-BE49-F238E27FC236}">
                  <a16:creationId xmlns:a16="http://schemas.microsoft.com/office/drawing/2014/main" id="{BFD8AE72-202D-4F22-A0EE-C475796B7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5" name="Line 375">
              <a:extLst>
                <a:ext uri="{FF2B5EF4-FFF2-40B4-BE49-F238E27FC236}">
                  <a16:creationId xmlns:a16="http://schemas.microsoft.com/office/drawing/2014/main" id="{253FD036-AEB5-48E9-8932-02A877D5C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6" name="Line 376">
              <a:extLst>
                <a:ext uri="{FF2B5EF4-FFF2-40B4-BE49-F238E27FC236}">
                  <a16:creationId xmlns:a16="http://schemas.microsoft.com/office/drawing/2014/main" id="{C80239C9-658E-46E3-A343-A4D63ACA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7" name="Line 377">
              <a:extLst>
                <a:ext uri="{FF2B5EF4-FFF2-40B4-BE49-F238E27FC236}">
                  <a16:creationId xmlns:a16="http://schemas.microsoft.com/office/drawing/2014/main" id="{76F55CB4-2D67-4A33-90B9-EF669F5FA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8" name="Line 378">
              <a:extLst>
                <a:ext uri="{FF2B5EF4-FFF2-40B4-BE49-F238E27FC236}">
                  <a16:creationId xmlns:a16="http://schemas.microsoft.com/office/drawing/2014/main" id="{A5E0D431-76DD-4773-9472-8400599BB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9" name="Line 379">
              <a:extLst>
                <a:ext uri="{FF2B5EF4-FFF2-40B4-BE49-F238E27FC236}">
                  <a16:creationId xmlns:a16="http://schemas.microsoft.com/office/drawing/2014/main" id="{289DF80E-83C3-4477-A98E-45912405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0" name="Line 380">
              <a:extLst>
                <a:ext uri="{FF2B5EF4-FFF2-40B4-BE49-F238E27FC236}">
                  <a16:creationId xmlns:a16="http://schemas.microsoft.com/office/drawing/2014/main" id="{4121443E-9575-49EE-93BB-600B5C4CA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1" name="Line 381">
              <a:extLst>
                <a:ext uri="{FF2B5EF4-FFF2-40B4-BE49-F238E27FC236}">
                  <a16:creationId xmlns:a16="http://schemas.microsoft.com/office/drawing/2014/main" id="{BE2E37BC-7BF6-4F7F-A7DE-74F1CEBC2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3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2" name="Line 382">
              <a:extLst>
                <a:ext uri="{FF2B5EF4-FFF2-40B4-BE49-F238E27FC236}">
                  <a16:creationId xmlns:a16="http://schemas.microsoft.com/office/drawing/2014/main" id="{31E8AA5F-EE58-4AF2-886D-AC44B46D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3" name="Line 383">
              <a:extLst>
                <a:ext uri="{FF2B5EF4-FFF2-40B4-BE49-F238E27FC236}">
                  <a16:creationId xmlns:a16="http://schemas.microsoft.com/office/drawing/2014/main" id="{517081A7-57CB-4747-86CA-A6AC55C42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4" name="Line 384">
              <a:extLst>
                <a:ext uri="{FF2B5EF4-FFF2-40B4-BE49-F238E27FC236}">
                  <a16:creationId xmlns:a16="http://schemas.microsoft.com/office/drawing/2014/main" id="{5482E9E0-2702-4989-AD15-B09E1301E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5" name="Line 385">
              <a:extLst>
                <a:ext uri="{FF2B5EF4-FFF2-40B4-BE49-F238E27FC236}">
                  <a16:creationId xmlns:a16="http://schemas.microsoft.com/office/drawing/2014/main" id="{FAB651BA-01F9-4462-A30A-176540C28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6" name="Line 386">
              <a:extLst>
                <a:ext uri="{FF2B5EF4-FFF2-40B4-BE49-F238E27FC236}">
                  <a16:creationId xmlns:a16="http://schemas.microsoft.com/office/drawing/2014/main" id="{25758EEB-CFD1-4C41-93DD-DBC66F037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7" name="Line 387">
              <a:extLst>
                <a:ext uri="{FF2B5EF4-FFF2-40B4-BE49-F238E27FC236}">
                  <a16:creationId xmlns:a16="http://schemas.microsoft.com/office/drawing/2014/main" id="{06021DD2-49C5-4F59-B8A4-B32E91BC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8" name="Line 388">
              <a:extLst>
                <a:ext uri="{FF2B5EF4-FFF2-40B4-BE49-F238E27FC236}">
                  <a16:creationId xmlns:a16="http://schemas.microsoft.com/office/drawing/2014/main" id="{8BD5A42E-7495-4655-BBDE-F3F199351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9" name="Line 389">
              <a:extLst>
                <a:ext uri="{FF2B5EF4-FFF2-40B4-BE49-F238E27FC236}">
                  <a16:creationId xmlns:a16="http://schemas.microsoft.com/office/drawing/2014/main" id="{61CA15B3-38CB-4875-89F3-B0593954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0" name="Line 390">
              <a:extLst>
                <a:ext uri="{FF2B5EF4-FFF2-40B4-BE49-F238E27FC236}">
                  <a16:creationId xmlns:a16="http://schemas.microsoft.com/office/drawing/2014/main" id="{BBB52392-445A-40B8-ADC9-67181B612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1" name="Line 391">
              <a:extLst>
                <a:ext uri="{FF2B5EF4-FFF2-40B4-BE49-F238E27FC236}">
                  <a16:creationId xmlns:a16="http://schemas.microsoft.com/office/drawing/2014/main" id="{63A4F6D3-698D-467A-8030-C379F082D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2" name="Line 392">
              <a:extLst>
                <a:ext uri="{FF2B5EF4-FFF2-40B4-BE49-F238E27FC236}">
                  <a16:creationId xmlns:a16="http://schemas.microsoft.com/office/drawing/2014/main" id="{E47B2C60-EDC4-4F9B-9D2D-72C13CD23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3" name="Line 393">
              <a:extLst>
                <a:ext uri="{FF2B5EF4-FFF2-40B4-BE49-F238E27FC236}">
                  <a16:creationId xmlns:a16="http://schemas.microsoft.com/office/drawing/2014/main" id="{A7BB87E1-A207-4875-AAEC-28895C69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49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4" name="Line 394">
              <a:extLst>
                <a:ext uri="{FF2B5EF4-FFF2-40B4-BE49-F238E27FC236}">
                  <a16:creationId xmlns:a16="http://schemas.microsoft.com/office/drawing/2014/main" id="{39DF458A-EEC7-4445-977A-10B14D37E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5" name="Line 395">
              <a:extLst>
                <a:ext uri="{FF2B5EF4-FFF2-40B4-BE49-F238E27FC236}">
                  <a16:creationId xmlns:a16="http://schemas.microsoft.com/office/drawing/2014/main" id="{DA176044-5DF5-4C5F-8530-2C9FE2A44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6" name="Line 396">
              <a:extLst>
                <a:ext uri="{FF2B5EF4-FFF2-40B4-BE49-F238E27FC236}">
                  <a16:creationId xmlns:a16="http://schemas.microsoft.com/office/drawing/2014/main" id="{79C53050-2DDB-4B0E-95C8-1D408D5C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7" name="Line 397">
              <a:extLst>
                <a:ext uri="{FF2B5EF4-FFF2-40B4-BE49-F238E27FC236}">
                  <a16:creationId xmlns:a16="http://schemas.microsoft.com/office/drawing/2014/main" id="{F32114B0-5930-454A-9349-45058C91E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8" name="Line 398">
              <a:extLst>
                <a:ext uri="{FF2B5EF4-FFF2-40B4-BE49-F238E27FC236}">
                  <a16:creationId xmlns:a16="http://schemas.microsoft.com/office/drawing/2014/main" id="{ECB35BC0-F33A-45D4-952F-2C24AFCE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9" name="Line 399">
              <a:extLst>
                <a:ext uri="{FF2B5EF4-FFF2-40B4-BE49-F238E27FC236}">
                  <a16:creationId xmlns:a16="http://schemas.microsoft.com/office/drawing/2014/main" id="{E9F48E51-B14B-47DD-A7A9-066633B73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7" y="25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0" name="Line 400">
              <a:extLst>
                <a:ext uri="{FF2B5EF4-FFF2-40B4-BE49-F238E27FC236}">
                  <a16:creationId xmlns:a16="http://schemas.microsoft.com/office/drawing/2014/main" id="{DADCE5D6-CB6A-4F19-B27E-86504C315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6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1" name="Line 401">
              <a:extLst>
                <a:ext uri="{FF2B5EF4-FFF2-40B4-BE49-F238E27FC236}">
                  <a16:creationId xmlns:a16="http://schemas.microsoft.com/office/drawing/2014/main" id="{FCDD8E24-05F3-4AA3-8D6A-5A161B58A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256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2" name="Line 402">
              <a:extLst>
                <a:ext uri="{FF2B5EF4-FFF2-40B4-BE49-F238E27FC236}">
                  <a16:creationId xmlns:a16="http://schemas.microsoft.com/office/drawing/2014/main" id="{AA494CEE-0B0F-4560-8095-DA6264C58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3" name="Line 403">
              <a:extLst>
                <a:ext uri="{FF2B5EF4-FFF2-40B4-BE49-F238E27FC236}">
                  <a16:creationId xmlns:a16="http://schemas.microsoft.com/office/drawing/2014/main" id="{5A1EB929-6221-4A4F-B774-3070D7A1F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4" name="Line 404">
              <a:extLst>
                <a:ext uri="{FF2B5EF4-FFF2-40B4-BE49-F238E27FC236}">
                  <a16:creationId xmlns:a16="http://schemas.microsoft.com/office/drawing/2014/main" id="{69FCFA76-860D-40AB-8B7F-B11323542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5" name="Line 405">
              <a:extLst>
                <a:ext uri="{FF2B5EF4-FFF2-40B4-BE49-F238E27FC236}">
                  <a16:creationId xmlns:a16="http://schemas.microsoft.com/office/drawing/2014/main" id="{322CB9B5-199A-479F-85DD-02993A565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56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6" name="Line 406">
              <a:extLst>
                <a:ext uri="{FF2B5EF4-FFF2-40B4-BE49-F238E27FC236}">
                  <a16:creationId xmlns:a16="http://schemas.microsoft.com/office/drawing/2014/main" id="{86A6F6C9-B516-4219-ACB9-8A583DDE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56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7" name="Line 407">
              <a:extLst>
                <a:ext uri="{FF2B5EF4-FFF2-40B4-BE49-F238E27FC236}">
                  <a16:creationId xmlns:a16="http://schemas.microsoft.com/office/drawing/2014/main" id="{BFCBD6FF-5BDF-45C3-8994-398CFB4D1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" y="2608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8" name="Line 408">
              <a:extLst>
                <a:ext uri="{FF2B5EF4-FFF2-40B4-BE49-F238E27FC236}">
                  <a16:creationId xmlns:a16="http://schemas.microsoft.com/office/drawing/2014/main" id="{FCED3F12-2127-4270-AE71-34306F8E4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" y="261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9" name="Freeform 409">
              <a:extLst>
                <a:ext uri="{FF2B5EF4-FFF2-40B4-BE49-F238E27FC236}">
                  <a16:creationId xmlns:a16="http://schemas.microsoft.com/office/drawing/2014/main" id="{683CED03-3032-4BAC-98BB-09FE8BFE1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61"/>
              <a:ext cx="587" cy="301"/>
            </a:xfrm>
            <a:custGeom>
              <a:avLst/>
              <a:gdLst>
                <a:gd name="T0" fmla="*/ 0 w 1175"/>
                <a:gd name="T1" fmla="*/ 0 h 903"/>
                <a:gd name="T2" fmla="*/ 0 w 1175"/>
                <a:gd name="T3" fmla="*/ 0 h 903"/>
                <a:gd name="T4" fmla="*/ 0 w 1175"/>
                <a:gd name="T5" fmla="*/ 0 h 903"/>
                <a:gd name="T6" fmla="*/ 0 w 1175"/>
                <a:gd name="T7" fmla="*/ 0 h 903"/>
                <a:gd name="T8" fmla="*/ 0 w 1175"/>
                <a:gd name="T9" fmla="*/ 0 h 903"/>
                <a:gd name="T10" fmla="*/ 0 w 1175"/>
                <a:gd name="T11" fmla="*/ 0 h 903"/>
                <a:gd name="T12" fmla="*/ 0 w 1175"/>
                <a:gd name="T13" fmla="*/ 0 h 903"/>
                <a:gd name="T14" fmla="*/ 0 w 1175"/>
                <a:gd name="T15" fmla="*/ 0 h 903"/>
                <a:gd name="T16" fmla="*/ 0 w 1175"/>
                <a:gd name="T17" fmla="*/ 0 h 903"/>
                <a:gd name="T18" fmla="*/ 0 w 1175"/>
                <a:gd name="T19" fmla="*/ 0 h 903"/>
                <a:gd name="T20" fmla="*/ 0 w 1175"/>
                <a:gd name="T21" fmla="*/ 0 h 903"/>
                <a:gd name="T22" fmla="*/ 0 w 1175"/>
                <a:gd name="T23" fmla="*/ 0 h 903"/>
                <a:gd name="T24" fmla="*/ 0 w 1175"/>
                <a:gd name="T25" fmla="*/ 0 h 903"/>
                <a:gd name="T26" fmla="*/ 0 w 1175"/>
                <a:gd name="T27" fmla="*/ 0 h 903"/>
                <a:gd name="T28" fmla="*/ 0 w 1175"/>
                <a:gd name="T29" fmla="*/ 0 h 903"/>
                <a:gd name="T30" fmla="*/ 0 w 1175"/>
                <a:gd name="T31" fmla="*/ 0 h 903"/>
                <a:gd name="T32" fmla="*/ 0 w 1175"/>
                <a:gd name="T33" fmla="*/ 0 h 903"/>
                <a:gd name="T34" fmla="*/ 0 w 1175"/>
                <a:gd name="T35" fmla="*/ 0 h 903"/>
                <a:gd name="T36" fmla="*/ 0 w 1175"/>
                <a:gd name="T37" fmla="*/ 0 h 903"/>
                <a:gd name="T38" fmla="*/ 0 w 1175"/>
                <a:gd name="T39" fmla="*/ 0 h 903"/>
                <a:gd name="T40" fmla="*/ 0 w 1175"/>
                <a:gd name="T41" fmla="*/ 0 h 903"/>
                <a:gd name="T42" fmla="*/ 0 w 1175"/>
                <a:gd name="T43" fmla="*/ 0 h 903"/>
                <a:gd name="T44" fmla="*/ 0 w 1175"/>
                <a:gd name="T45" fmla="*/ 0 h 903"/>
                <a:gd name="T46" fmla="*/ 0 w 1175"/>
                <a:gd name="T47" fmla="*/ 0 h 903"/>
                <a:gd name="T48" fmla="*/ 0 w 1175"/>
                <a:gd name="T49" fmla="*/ 0 h 9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75"/>
                <a:gd name="T76" fmla="*/ 0 h 903"/>
                <a:gd name="T77" fmla="*/ 1175 w 1175"/>
                <a:gd name="T78" fmla="*/ 903 h 9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75" h="903">
                  <a:moveTo>
                    <a:pt x="1174" y="775"/>
                  </a:moveTo>
                  <a:lnTo>
                    <a:pt x="1175" y="768"/>
                  </a:lnTo>
                  <a:lnTo>
                    <a:pt x="1175" y="759"/>
                  </a:lnTo>
                  <a:lnTo>
                    <a:pt x="1155" y="763"/>
                  </a:lnTo>
                  <a:lnTo>
                    <a:pt x="1154" y="769"/>
                  </a:lnTo>
                  <a:lnTo>
                    <a:pt x="1154" y="774"/>
                  </a:lnTo>
                  <a:lnTo>
                    <a:pt x="1149" y="779"/>
                  </a:lnTo>
                  <a:lnTo>
                    <a:pt x="1143" y="783"/>
                  </a:lnTo>
                  <a:lnTo>
                    <a:pt x="1133" y="786"/>
                  </a:lnTo>
                  <a:lnTo>
                    <a:pt x="699" y="885"/>
                  </a:lnTo>
                  <a:lnTo>
                    <a:pt x="679" y="890"/>
                  </a:lnTo>
                  <a:lnTo>
                    <a:pt x="70" y="846"/>
                  </a:lnTo>
                  <a:lnTo>
                    <a:pt x="70" y="827"/>
                  </a:lnTo>
                  <a:lnTo>
                    <a:pt x="20" y="824"/>
                  </a:lnTo>
                  <a:lnTo>
                    <a:pt x="20" y="13"/>
                  </a:lnTo>
                  <a:lnTo>
                    <a:pt x="0" y="0"/>
                  </a:lnTo>
                  <a:lnTo>
                    <a:pt x="0" y="835"/>
                  </a:lnTo>
                  <a:lnTo>
                    <a:pt x="48" y="839"/>
                  </a:lnTo>
                  <a:lnTo>
                    <a:pt x="48" y="858"/>
                  </a:lnTo>
                  <a:lnTo>
                    <a:pt x="679" y="903"/>
                  </a:lnTo>
                  <a:lnTo>
                    <a:pt x="1130" y="801"/>
                  </a:lnTo>
                  <a:lnTo>
                    <a:pt x="1149" y="797"/>
                  </a:lnTo>
                  <a:lnTo>
                    <a:pt x="1161" y="791"/>
                  </a:lnTo>
                  <a:lnTo>
                    <a:pt x="1169" y="783"/>
                  </a:lnTo>
                  <a:lnTo>
                    <a:pt x="1174" y="7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0" name="Freeform 410">
              <a:extLst>
                <a:ext uri="{FF2B5EF4-FFF2-40B4-BE49-F238E27FC236}">
                  <a16:creationId xmlns:a16="http://schemas.microsoft.com/office/drawing/2014/main" id="{14492B5D-4C5B-4997-9B72-4444CE23C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2448"/>
              <a:ext cx="620" cy="271"/>
            </a:xfrm>
            <a:custGeom>
              <a:avLst/>
              <a:gdLst>
                <a:gd name="T0" fmla="*/ 1 w 1240"/>
                <a:gd name="T1" fmla="*/ 0 h 812"/>
                <a:gd name="T2" fmla="*/ 1 w 1240"/>
                <a:gd name="T3" fmla="*/ 0 h 812"/>
                <a:gd name="T4" fmla="*/ 1 w 1240"/>
                <a:gd name="T5" fmla="*/ 0 h 812"/>
                <a:gd name="T6" fmla="*/ 1 w 1240"/>
                <a:gd name="T7" fmla="*/ 0 h 812"/>
                <a:gd name="T8" fmla="*/ 0 w 1240"/>
                <a:gd name="T9" fmla="*/ 0 h 812"/>
                <a:gd name="T10" fmla="*/ 1 w 1240"/>
                <a:gd name="T11" fmla="*/ 0 h 812"/>
                <a:gd name="T12" fmla="*/ 1 w 1240"/>
                <a:gd name="T13" fmla="*/ 0 h 812"/>
                <a:gd name="T14" fmla="*/ 1 w 1240"/>
                <a:gd name="T15" fmla="*/ 0 h 812"/>
                <a:gd name="T16" fmla="*/ 1 w 1240"/>
                <a:gd name="T17" fmla="*/ 0 h 812"/>
                <a:gd name="T18" fmla="*/ 1 w 1240"/>
                <a:gd name="T19" fmla="*/ 0 h 812"/>
                <a:gd name="T20" fmla="*/ 1 w 1240"/>
                <a:gd name="T21" fmla="*/ 0 h 812"/>
                <a:gd name="T22" fmla="*/ 1 w 1240"/>
                <a:gd name="T23" fmla="*/ 0 h 812"/>
                <a:gd name="T24" fmla="*/ 1 w 1240"/>
                <a:gd name="T25" fmla="*/ 0 h 812"/>
                <a:gd name="T26" fmla="*/ 1 w 1240"/>
                <a:gd name="T27" fmla="*/ 0 h 8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0"/>
                <a:gd name="T43" fmla="*/ 0 h 812"/>
                <a:gd name="T44" fmla="*/ 1240 w 1240"/>
                <a:gd name="T45" fmla="*/ 812 h 8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0" h="812">
                  <a:moveTo>
                    <a:pt x="1175" y="812"/>
                  </a:moveTo>
                  <a:lnTo>
                    <a:pt x="1240" y="797"/>
                  </a:lnTo>
                  <a:lnTo>
                    <a:pt x="1240" y="109"/>
                  </a:lnTo>
                  <a:lnTo>
                    <a:pt x="682" y="0"/>
                  </a:lnTo>
                  <a:lnTo>
                    <a:pt x="0" y="37"/>
                  </a:lnTo>
                  <a:lnTo>
                    <a:pt x="20" y="50"/>
                  </a:lnTo>
                  <a:lnTo>
                    <a:pt x="677" y="14"/>
                  </a:lnTo>
                  <a:lnTo>
                    <a:pt x="708" y="21"/>
                  </a:lnTo>
                  <a:lnTo>
                    <a:pt x="1203" y="118"/>
                  </a:lnTo>
                  <a:lnTo>
                    <a:pt x="1221" y="121"/>
                  </a:lnTo>
                  <a:lnTo>
                    <a:pt x="1221" y="787"/>
                  </a:lnTo>
                  <a:lnTo>
                    <a:pt x="1203" y="790"/>
                  </a:lnTo>
                  <a:lnTo>
                    <a:pt x="1175" y="796"/>
                  </a:lnTo>
                  <a:lnTo>
                    <a:pt x="1175" y="8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1" name="Freeform 411">
              <a:extLst>
                <a:ext uri="{FF2B5EF4-FFF2-40B4-BE49-F238E27FC236}">
                  <a16:creationId xmlns:a16="http://schemas.microsoft.com/office/drawing/2014/main" id="{C3179673-2AA0-4CED-A486-C45C54033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541"/>
              <a:ext cx="87" cy="5"/>
            </a:xfrm>
            <a:custGeom>
              <a:avLst/>
              <a:gdLst>
                <a:gd name="T0" fmla="*/ 0 w 175"/>
                <a:gd name="T1" fmla="*/ 0 h 15"/>
                <a:gd name="T2" fmla="*/ 0 w 175"/>
                <a:gd name="T3" fmla="*/ 0 h 15"/>
                <a:gd name="T4" fmla="*/ 0 w 175"/>
                <a:gd name="T5" fmla="*/ 0 h 15"/>
                <a:gd name="T6" fmla="*/ 0 w 175"/>
                <a:gd name="T7" fmla="*/ 0 h 15"/>
                <a:gd name="T8" fmla="*/ 0 w 175"/>
                <a:gd name="T9" fmla="*/ 0 h 15"/>
                <a:gd name="T10" fmla="*/ 0 w 175"/>
                <a:gd name="T11" fmla="*/ 0 h 15"/>
                <a:gd name="T12" fmla="*/ 0 w 175"/>
                <a:gd name="T13" fmla="*/ 0 h 15"/>
                <a:gd name="T14" fmla="*/ 0 w 175"/>
                <a:gd name="T15" fmla="*/ 0 h 15"/>
                <a:gd name="T16" fmla="*/ 0 w 175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5"/>
                <a:gd name="T28" fmla="*/ 0 h 15"/>
                <a:gd name="T29" fmla="*/ 175 w 175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5" h="15">
                  <a:moveTo>
                    <a:pt x="51" y="15"/>
                  </a:moveTo>
                  <a:lnTo>
                    <a:pt x="118" y="13"/>
                  </a:lnTo>
                  <a:lnTo>
                    <a:pt x="118" y="12"/>
                  </a:lnTo>
                  <a:lnTo>
                    <a:pt x="175" y="12"/>
                  </a:lnTo>
                  <a:lnTo>
                    <a:pt x="175" y="0"/>
                  </a:lnTo>
                  <a:lnTo>
                    <a:pt x="0" y="3"/>
                  </a:lnTo>
                  <a:lnTo>
                    <a:pt x="0" y="13"/>
                  </a:lnTo>
                  <a:lnTo>
                    <a:pt x="51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2" name="Freeform 412">
              <a:extLst>
                <a:ext uri="{FF2B5EF4-FFF2-40B4-BE49-F238E27FC236}">
                  <a16:creationId xmlns:a16="http://schemas.microsoft.com/office/drawing/2014/main" id="{94917D18-C5DC-41AA-8EE5-52A0CB120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588"/>
              <a:ext cx="4" cy="17"/>
            </a:xfrm>
            <a:custGeom>
              <a:avLst/>
              <a:gdLst>
                <a:gd name="T0" fmla="*/ 1 w 8"/>
                <a:gd name="T1" fmla="*/ 0 h 51"/>
                <a:gd name="T2" fmla="*/ 0 w 8"/>
                <a:gd name="T3" fmla="*/ 0 h 51"/>
                <a:gd name="T4" fmla="*/ 1 w 8"/>
                <a:gd name="T5" fmla="*/ 0 h 51"/>
                <a:gd name="T6" fmla="*/ 1 w 8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51"/>
                <a:gd name="T14" fmla="*/ 8 w 8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51">
                  <a:moveTo>
                    <a:pt x="8" y="0"/>
                  </a:moveTo>
                  <a:lnTo>
                    <a:pt x="0" y="51"/>
                  </a:lnTo>
                  <a:lnTo>
                    <a:pt x="8" y="5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3" name="Freeform 413">
              <a:extLst>
                <a:ext uri="{FF2B5EF4-FFF2-40B4-BE49-F238E27FC236}">
                  <a16:creationId xmlns:a16="http://schemas.microsoft.com/office/drawing/2014/main" id="{2FA3E6EF-4352-4B2E-86F0-D1A3E684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559"/>
              <a:ext cx="6" cy="16"/>
            </a:xfrm>
            <a:custGeom>
              <a:avLst/>
              <a:gdLst>
                <a:gd name="T0" fmla="*/ 0 w 11"/>
                <a:gd name="T1" fmla="*/ 0 h 50"/>
                <a:gd name="T2" fmla="*/ 1 w 11"/>
                <a:gd name="T3" fmla="*/ 0 h 50"/>
                <a:gd name="T4" fmla="*/ 1 w 11"/>
                <a:gd name="T5" fmla="*/ 0 h 50"/>
                <a:gd name="T6" fmla="*/ 0 w 11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0"/>
                <a:gd name="T14" fmla="*/ 11 w 11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0">
                  <a:moveTo>
                    <a:pt x="0" y="50"/>
                  </a:moveTo>
                  <a:lnTo>
                    <a:pt x="11" y="50"/>
                  </a:lnTo>
                  <a:lnTo>
                    <a:pt x="11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4" name="Freeform 414">
              <a:extLst>
                <a:ext uri="{FF2B5EF4-FFF2-40B4-BE49-F238E27FC236}">
                  <a16:creationId xmlns:a16="http://schemas.microsoft.com/office/drawing/2014/main" id="{F54C23E4-FD2E-4997-B2AA-AD332F0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593"/>
              <a:ext cx="29" cy="8"/>
            </a:xfrm>
            <a:custGeom>
              <a:avLst/>
              <a:gdLst>
                <a:gd name="T0" fmla="*/ 0 w 58"/>
                <a:gd name="T1" fmla="*/ 0 h 25"/>
                <a:gd name="T2" fmla="*/ 1 w 58"/>
                <a:gd name="T3" fmla="*/ 0 h 25"/>
                <a:gd name="T4" fmla="*/ 1 w 58"/>
                <a:gd name="T5" fmla="*/ 0 h 25"/>
                <a:gd name="T6" fmla="*/ 1 w 58"/>
                <a:gd name="T7" fmla="*/ 0 h 25"/>
                <a:gd name="T8" fmla="*/ 0 w 5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25"/>
                <a:gd name="T17" fmla="*/ 58 w 5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25">
                  <a:moveTo>
                    <a:pt x="0" y="24"/>
                  </a:moveTo>
                  <a:lnTo>
                    <a:pt x="7" y="0"/>
                  </a:lnTo>
                  <a:lnTo>
                    <a:pt x="58" y="1"/>
                  </a:lnTo>
                  <a:lnTo>
                    <a:pt x="52" y="2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5" name="Freeform 415">
              <a:extLst>
                <a:ext uri="{FF2B5EF4-FFF2-40B4-BE49-F238E27FC236}">
                  <a16:creationId xmlns:a16="http://schemas.microsoft.com/office/drawing/2014/main" id="{4E2CB5C9-A48B-4606-A659-1268FFCC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564"/>
              <a:ext cx="28" cy="11"/>
            </a:xfrm>
            <a:custGeom>
              <a:avLst/>
              <a:gdLst>
                <a:gd name="T0" fmla="*/ 0 w 57"/>
                <a:gd name="T1" fmla="*/ 0 h 35"/>
                <a:gd name="T2" fmla="*/ 0 w 57"/>
                <a:gd name="T3" fmla="*/ 0 h 35"/>
                <a:gd name="T4" fmla="*/ 0 w 57"/>
                <a:gd name="T5" fmla="*/ 0 h 35"/>
                <a:gd name="T6" fmla="*/ 0 w 57"/>
                <a:gd name="T7" fmla="*/ 0 h 35"/>
                <a:gd name="T8" fmla="*/ 0 w 57"/>
                <a:gd name="T9" fmla="*/ 0 h 35"/>
                <a:gd name="T10" fmla="*/ 0 w 57"/>
                <a:gd name="T11" fmla="*/ 0 h 35"/>
                <a:gd name="T12" fmla="*/ 0 w 57"/>
                <a:gd name="T13" fmla="*/ 0 h 35"/>
                <a:gd name="T14" fmla="*/ 0 w 57"/>
                <a:gd name="T15" fmla="*/ 0 h 35"/>
                <a:gd name="T16" fmla="*/ 0 w 57"/>
                <a:gd name="T17" fmla="*/ 0 h 35"/>
                <a:gd name="T18" fmla="*/ 0 w 57"/>
                <a:gd name="T19" fmla="*/ 0 h 35"/>
                <a:gd name="T20" fmla="*/ 0 w 57"/>
                <a:gd name="T21" fmla="*/ 0 h 35"/>
                <a:gd name="T22" fmla="*/ 0 w 57"/>
                <a:gd name="T23" fmla="*/ 0 h 35"/>
                <a:gd name="T24" fmla="*/ 0 w 57"/>
                <a:gd name="T25" fmla="*/ 0 h 35"/>
                <a:gd name="T26" fmla="*/ 0 w 57"/>
                <a:gd name="T27" fmla="*/ 0 h 35"/>
                <a:gd name="T28" fmla="*/ 0 w 57"/>
                <a:gd name="T29" fmla="*/ 0 h 35"/>
                <a:gd name="T30" fmla="*/ 0 w 57"/>
                <a:gd name="T31" fmla="*/ 0 h 35"/>
                <a:gd name="T32" fmla="*/ 0 w 57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"/>
                <a:gd name="T52" fmla="*/ 0 h 35"/>
                <a:gd name="T53" fmla="*/ 57 w 57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" h="35">
                  <a:moveTo>
                    <a:pt x="17" y="24"/>
                  </a:moveTo>
                  <a:lnTo>
                    <a:pt x="18" y="19"/>
                  </a:lnTo>
                  <a:lnTo>
                    <a:pt x="21" y="14"/>
                  </a:lnTo>
                  <a:lnTo>
                    <a:pt x="24" y="9"/>
                  </a:lnTo>
                  <a:lnTo>
                    <a:pt x="32" y="5"/>
                  </a:lnTo>
                  <a:lnTo>
                    <a:pt x="38" y="3"/>
                  </a:lnTo>
                  <a:lnTo>
                    <a:pt x="46" y="2"/>
                  </a:lnTo>
                  <a:lnTo>
                    <a:pt x="57" y="1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6" y="15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6" name="Freeform 416">
              <a:extLst>
                <a:ext uri="{FF2B5EF4-FFF2-40B4-BE49-F238E27FC236}">
                  <a16:creationId xmlns:a16="http://schemas.microsoft.com/office/drawing/2014/main" id="{B835332A-A8CC-4C0B-ACB7-8783E109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" y="2566"/>
              <a:ext cx="24" cy="11"/>
            </a:xfrm>
            <a:custGeom>
              <a:avLst/>
              <a:gdLst>
                <a:gd name="T0" fmla="*/ 0 w 50"/>
                <a:gd name="T1" fmla="*/ 0 h 35"/>
                <a:gd name="T2" fmla="*/ 0 w 50"/>
                <a:gd name="T3" fmla="*/ 0 h 35"/>
                <a:gd name="T4" fmla="*/ 0 w 50"/>
                <a:gd name="T5" fmla="*/ 0 h 35"/>
                <a:gd name="T6" fmla="*/ 0 w 50"/>
                <a:gd name="T7" fmla="*/ 0 h 35"/>
                <a:gd name="T8" fmla="*/ 0 w 50"/>
                <a:gd name="T9" fmla="*/ 0 h 35"/>
                <a:gd name="T10" fmla="*/ 0 w 50"/>
                <a:gd name="T11" fmla="*/ 0 h 35"/>
                <a:gd name="T12" fmla="*/ 0 w 50"/>
                <a:gd name="T13" fmla="*/ 0 h 35"/>
                <a:gd name="T14" fmla="*/ 0 w 50"/>
                <a:gd name="T15" fmla="*/ 0 h 35"/>
                <a:gd name="T16" fmla="*/ 0 w 50"/>
                <a:gd name="T17" fmla="*/ 0 h 35"/>
                <a:gd name="T18" fmla="*/ 0 w 50"/>
                <a:gd name="T19" fmla="*/ 0 h 35"/>
                <a:gd name="T20" fmla="*/ 0 w 50"/>
                <a:gd name="T21" fmla="*/ 0 h 35"/>
                <a:gd name="T22" fmla="*/ 0 w 50"/>
                <a:gd name="T23" fmla="*/ 0 h 35"/>
                <a:gd name="T24" fmla="*/ 0 w 50"/>
                <a:gd name="T25" fmla="*/ 0 h 35"/>
                <a:gd name="T26" fmla="*/ 0 w 50"/>
                <a:gd name="T27" fmla="*/ 0 h 35"/>
                <a:gd name="T28" fmla="*/ 0 w 50"/>
                <a:gd name="T29" fmla="*/ 0 h 35"/>
                <a:gd name="T30" fmla="*/ 0 w 50"/>
                <a:gd name="T31" fmla="*/ 0 h 35"/>
                <a:gd name="T32" fmla="*/ 0 w 50"/>
                <a:gd name="T33" fmla="*/ 0 h 35"/>
                <a:gd name="T34" fmla="*/ 0 w 50"/>
                <a:gd name="T35" fmla="*/ 0 h 35"/>
                <a:gd name="T36" fmla="*/ 0 w 50"/>
                <a:gd name="T37" fmla="*/ 0 h 35"/>
                <a:gd name="T38" fmla="*/ 0 w 50"/>
                <a:gd name="T39" fmla="*/ 0 h 35"/>
                <a:gd name="T40" fmla="*/ 0 w 50"/>
                <a:gd name="T41" fmla="*/ 0 h 35"/>
                <a:gd name="T42" fmla="*/ 0 w 50"/>
                <a:gd name="T43" fmla="*/ 0 h 35"/>
                <a:gd name="T44" fmla="*/ 0 w 50"/>
                <a:gd name="T45" fmla="*/ 0 h 35"/>
                <a:gd name="T46" fmla="*/ 0 w 50"/>
                <a:gd name="T47" fmla="*/ 0 h 35"/>
                <a:gd name="T48" fmla="*/ 0 w 50"/>
                <a:gd name="T49" fmla="*/ 0 h 35"/>
                <a:gd name="T50" fmla="*/ 0 w 50"/>
                <a:gd name="T51" fmla="*/ 0 h 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5"/>
                <a:gd name="T80" fmla="*/ 50 w 50"/>
                <a:gd name="T81" fmla="*/ 35 h 3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5">
                  <a:moveTo>
                    <a:pt x="0" y="28"/>
                  </a:moveTo>
                  <a:lnTo>
                    <a:pt x="8" y="33"/>
                  </a:lnTo>
                  <a:lnTo>
                    <a:pt x="19" y="35"/>
                  </a:lnTo>
                  <a:lnTo>
                    <a:pt x="30" y="35"/>
                  </a:lnTo>
                  <a:lnTo>
                    <a:pt x="39" y="32"/>
                  </a:lnTo>
                  <a:lnTo>
                    <a:pt x="47" y="27"/>
                  </a:lnTo>
                  <a:lnTo>
                    <a:pt x="50" y="20"/>
                  </a:lnTo>
                  <a:lnTo>
                    <a:pt x="48" y="13"/>
                  </a:lnTo>
                  <a:lnTo>
                    <a:pt x="44" y="7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5" y="5"/>
                  </a:lnTo>
                  <a:lnTo>
                    <a:pt x="13" y="3"/>
                  </a:lnTo>
                  <a:lnTo>
                    <a:pt x="22" y="3"/>
                  </a:lnTo>
                  <a:lnTo>
                    <a:pt x="30" y="4"/>
                  </a:lnTo>
                  <a:lnTo>
                    <a:pt x="36" y="7"/>
                  </a:lnTo>
                  <a:lnTo>
                    <a:pt x="41" y="11"/>
                  </a:lnTo>
                  <a:lnTo>
                    <a:pt x="42" y="17"/>
                  </a:lnTo>
                  <a:lnTo>
                    <a:pt x="41" y="22"/>
                  </a:lnTo>
                  <a:lnTo>
                    <a:pt x="37" y="27"/>
                  </a:lnTo>
                  <a:lnTo>
                    <a:pt x="31" y="30"/>
                  </a:lnTo>
                  <a:lnTo>
                    <a:pt x="24" y="32"/>
                  </a:lnTo>
                  <a:lnTo>
                    <a:pt x="16" y="33"/>
                  </a:lnTo>
                  <a:lnTo>
                    <a:pt x="8" y="3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7" name="Freeform 417">
              <a:extLst>
                <a:ext uri="{FF2B5EF4-FFF2-40B4-BE49-F238E27FC236}">
                  <a16:creationId xmlns:a16="http://schemas.microsoft.com/office/drawing/2014/main" id="{73F9587B-B5C6-4C80-9DEB-F0EDF473A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594"/>
              <a:ext cx="24" cy="10"/>
            </a:xfrm>
            <a:custGeom>
              <a:avLst/>
              <a:gdLst>
                <a:gd name="T0" fmla="*/ 0 w 46"/>
                <a:gd name="T1" fmla="*/ 0 h 32"/>
                <a:gd name="T2" fmla="*/ 1 w 46"/>
                <a:gd name="T3" fmla="*/ 0 h 32"/>
                <a:gd name="T4" fmla="*/ 1 w 46"/>
                <a:gd name="T5" fmla="*/ 0 h 32"/>
                <a:gd name="T6" fmla="*/ 1 w 46"/>
                <a:gd name="T7" fmla="*/ 0 h 32"/>
                <a:gd name="T8" fmla="*/ 1 w 46"/>
                <a:gd name="T9" fmla="*/ 0 h 32"/>
                <a:gd name="T10" fmla="*/ 1 w 46"/>
                <a:gd name="T11" fmla="*/ 0 h 32"/>
                <a:gd name="T12" fmla="*/ 1 w 46"/>
                <a:gd name="T13" fmla="*/ 0 h 32"/>
                <a:gd name="T14" fmla="*/ 1 w 46"/>
                <a:gd name="T15" fmla="*/ 0 h 32"/>
                <a:gd name="T16" fmla="*/ 1 w 46"/>
                <a:gd name="T17" fmla="*/ 0 h 32"/>
                <a:gd name="T18" fmla="*/ 1 w 46"/>
                <a:gd name="T19" fmla="*/ 0 h 32"/>
                <a:gd name="T20" fmla="*/ 1 w 46"/>
                <a:gd name="T21" fmla="*/ 0 h 32"/>
                <a:gd name="T22" fmla="*/ 1 w 46"/>
                <a:gd name="T23" fmla="*/ 0 h 32"/>
                <a:gd name="T24" fmla="*/ 1 w 46"/>
                <a:gd name="T25" fmla="*/ 0 h 32"/>
                <a:gd name="T26" fmla="*/ 1 w 46"/>
                <a:gd name="T27" fmla="*/ 0 h 32"/>
                <a:gd name="T28" fmla="*/ 1 w 46"/>
                <a:gd name="T29" fmla="*/ 0 h 32"/>
                <a:gd name="T30" fmla="*/ 1 w 46"/>
                <a:gd name="T31" fmla="*/ 0 h 32"/>
                <a:gd name="T32" fmla="*/ 1 w 46"/>
                <a:gd name="T33" fmla="*/ 0 h 32"/>
                <a:gd name="T34" fmla="*/ 0 w 4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32"/>
                <a:gd name="T56" fmla="*/ 46 w 4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32">
                  <a:moveTo>
                    <a:pt x="0" y="31"/>
                  </a:moveTo>
                  <a:lnTo>
                    <a:pt x="11" y="32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23" y="4"/>
                  </a:lnTo>
                  <a:lnTo>
                    <a:pt x="28" y="3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20" y="1"/>
                  </a:lnTo>
                  <a:lnTo>
                    <a:pt x="12" y="4"/>
                  </a:lnTo>
                  <a:lnTo>
                    <a:pt x="8" y="10"/>
                  </a:lnTo>
                  <a:lnTo>
                    <a:pt x="3" y="1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8" name="Freeform 418">
              <a:extLst>
                <a:ext uri="{FF2B5EF4-FFF2-40B4-BE49-F238E27FC236}">
                  <a16:creationId xmlns:a16="http://schemas.microsoft.com/office/drawing/2014/main" id="{8077DBCA-207C-4ECB-BEA2-43833D1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566"/>
              <a:ext cx="13" cy="9"/>
            </a:xfrm>
            <a:custGeom>
              <a:avLst/>
              <a:gdLst>
                <a:gd name="T0" fmla="*/ 1 w 25"/>
                <a:gd name="T1" fmla="*/ 0 h 29"/>
                <a:gd name="T2" fmla="*/ 1 w 25"/>
                <a:gd name="T3" fmla="*/ 0 h 29"/>
                <a:gd name="T4" fmla="*/ 1 w 25"/>
                <a:gd name="T5" fmla="*/ 0 h 29"/>
                <a:gd name="T6" fmla="*/ 0 w 25"/>
                <a:gd name="T7" fmla="*/ 0 h 29"/>
                <a:gd name="T8" fmla="*/ 1 w 2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9"/>
                <a:gd name="T17" fmla="*/ 25 w 2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9">
                  <a:moveTo>
                    <a:pt x="25" y="29"/>
                  </a:moveTo>
                  <a:lnTo>
                    <a:pt x="25" y="14"/>
                  </a:lnTo>
                  <a:lnTo>
                    <a:pt x="8" y="0"/>
                  </a:lnTo>
                  <a:lnTo>
                    <a:pt x="0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9" name="Freeform 419">
              <a:extLst>
                <a:ext uri="{FF2B5EF4-FFF2-40B4-BE49-F238E27FC236}">
                  <a16:creationId xmlns:a16="http://schemas.microsoft.com/office/drawing/2014/main" id="{FEB72D4F-B9A9-4697-998D-5AB7431B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562"/>
              <a:ext cx="18" cy="6"/>
            </a:xfrm>
            <a:custGeom>
              <a:avLst/>
              <a:gdLst>
                <a:gd name="T0" fmla="*/ 0 w 36"/>
                <a:gd name="T1" fmla="*/ 0 h 19"/>
                <a:gd name="T2" fmla="*/ 1 w 36"/>
                <a:gd name="T3" fmla="*/ 0 h 19"/>
                <a:gd name="T4" fmla="*/ 1 w 36"/>
                <a:gd name="T5" fmla="*/ 0 h 19"/>
                <a:gd name="T6" fmla="*/ 1 w 36"/>
                <a:gd name="T7" fmla="*/ 0 h 19"/>
                <a:gd name="T8" fmla="*/ 1 w 36"/>
                <a:gd name="T9" fmla="*/ 0 h 19"/>
                <a:gd name="T10" fmla="*/ 0 w 36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19"/>
                <a:gd name="T20" fmla="*/ 36 w 3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19">
                  <a:moveTo>
                    <a:pt x="0" y="11"/>
                  </a:moveTo>
                  <a:lnTo>
                    <a:pt x="23" y="11"/>
                  </a:lnTo>
                  <a:lnTo>
                    <a:pt x="33" y="19"/>
                  </a:lnTo>
                  <a:lnTo>
                    <a:pt x="36" y="0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0" name="Freeform 420">
              <a:extLst>
                <a:ext uri="{FF2B5EF4-FFF2-40B4-BE49-F238E27FC236}">
                  <a16:creationId xmlns:a16="http://schemas.microsoft.com/office/drawing/2014/main" id="{1E6B5114-4DB7-42A5-90AD-2CBE72BC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2595"/>
              <a:ext cx="16" cy="9"/>
            </a:xfrm>
            <a:custGeom>
              <a:avLst/>
              <a:gdLst>
                <a:gd name="T0" fmla="*/ 1 w 32"/>
                <a:gd name="T1" fmla="*/ 0 h 25"/>
                <a:gd name="T2" fmla="*/ 1 w 32"/>
                <a:gd name="T3" fmla="*/ 0 h 25"/>
                <a:gd name="T4" fmla="*/ 1 w 32"/>
                <a:gd name="T5" fmla="*/ 0 h 25"/>
                <a:gd name="T6" fmla="*/ 1 w 32"/>
                <a:gd name="T7" fmla="*/ 0 h 25"/>
                <a:gd name="T8" fmla="*/ 1 w 32"/>
                <a:gd name="T9" fmla="*/ 0 h 25"/>
                <a:gd name="T10" fmla="*/ 1 w 32"/>
                <a:gd name="T11" fmla="*/ 0 h 25"/>
                <a:gd name="T12" fmla="*/ 1 w 32"/>
                <a:gd name="T13" fmla="*/ 0 h 25"/>
                <a:gd name="T14" fmla="*/ 1 w 32"/>
                <a:gd name="T15" fmla="*/ 0 h 25"/>
                <a:gd name="T16" fmla="*/ 1 w 32"/>
                <a:gd name="T17" fmla="*/ 0 h 25"/>
                <a:gd name="T18" fmla="*/ 0 w 32"/>
                <a:gd name="T19" fmla="*/ 0 h 25"/>
                <a:gd name="T20" fmla="*/ 1 w 32"/>
                <a:gd name="T21" fmla="*/ 0 h 25"/>
                <a:gd name="T22" fmla="*/ 1 w 32"/>
                <a:gd name="T23" fmla="*/ 0 h 25"/>
                <a:gd name="T24" fmla="*/ 1 w 32"/>
                <a:gd name="T25" fmla="*/ 0 h 25"/>
                <a:gd name="T26" fmla="*/ 1 w 32"/>
                <a:gd name="T27" fmla="*/ 0 h 25"/>
                <a:gd name="T28" fmla="*/ 1 w 32"/>
                <a:gd name="T29" fmla="*/ 0 h 25"/>
                <a:gd name="T30" fmla="*/ 1 w 32"/>
                <a:gd name="T31" fmla="*/ 0 h 25"/>
                <a:gd name="T32" fmla="*/ 1 w 32"/>
                <a:gd name="T33" fmla="*/ 0 h 25"/>
                <a:gd name="T34" fmla="*/ 1 w 32"/>
                <a:gd name="T35" fmla="*/ 0 h 25"/>
                <a:gd name="T36" fmla="*/ 1 w 32"/>
                <a:gd name="T37" fmla="*/ 0 h 25"/>
                <a:gd name="T38" fmla="*/ 1 w 32"/>
                <a:gd name="T39" fmla="*/ 0 h 25"/>
                <a:gd name="T40" fmla="*/ 1 w 32"/>
                <a:gd name="T41" fmla="*/ 0 h 25"/>
                <a:gd name="T42" fmla="*/ 1 w 32"/>
                <a:gd name="T43" fmla="*/ 0 h 25"/>
                <a:gd name="T44" fmla="*/ 1 w 32"/>
                <a:gd name="T45" fmla="*/ 0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25"/>
                <a:gd name="T71" fmla="*/ 32 w 32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25">
                  <a:moveTo>
                    <a:pt x="23" y="4"/>
                  </a:moveTo>
                  <a:lnTo>
                    <a:pt x="26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25" y="19"/>
                  </a:lnTo>
                  <a:lnTo>
                    <a:pt x="20" y="21"/>
                  </a:lnTo>
                  <a:lnTo>
                    <a:pt x="14" y="22"/>
                  </a:lnTo>
                  <a:lnTo>
                    <a:pt x="9" y="23"/>
                  </a:lnTo>
                  <a:lnTo>
                    <a:pt x="3" y="23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8" y="25"/>
                  </a:lnTo>
                  <a:lnTo>
                    <a:pt x="20" y="25"/>
                  </a:lnTo>
                  <a:lnTo>
                    <a:pt x="25" y="23"/>
                  </a:lnTo>
                  <a:lnTo>
                    <a:pt x="29" y="20"/>
                  </a:lnTo>
                  <a:lnTo>
                    <a:pt x="32" y="17"/>
                  </a:lnTo>
                  <a:lnTo>
                    <a:pt x="32" y="9"/>
                  </a:lnTo>
                  <a:lnTo>
                    <a:pt x="29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1" name="Freeform 421">
              <a:extLst>
                <a:ext uri="{FF2B5EF4-FFF2-40B4-BE49-F238E27FC236}">
                  <a16:creationId xmlns:a16="http://schemas.microsoft.com/office/drawing/2014/main" id="{3E07C21C-27AF-40C8-80BC-62AC7D5EA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2548"/>
              <a:ext cx="12" cy="2"/>
            </a:xfrm>
            <a:custGeom>
              <a:avLst/>
              <a:gdLst>
                <a:gd name="T0" fmla="*/ 0 w 25"/>
                <a:gd name="T1" fmla="*/ 0 h 8"/>
                <a:gd name="T2" fmla="*/ 0 w 25"/>
                <a:gd name="T3" fmla="*/ 0 h 8"/>
                <a:gd name="T4" fmla="*/ 0 w 25"/>
                <a:gd name="T5" fmla="*/ 0 h 8"/>
                <a:gd name="T6" fmla="*/ 0 w 25"/>
                <a:gd name="T7" fmla="*/ 0 h 8"/>
                <a:gd name="T8" fmla="*/ 0 w 2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8"/>
                <a:gd name="T17" fmla="*/ 25 w 2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8">
                  <a:moveTo>
                    <a:pt x="0" y="8"/>
                  </a:moveTo>
                  <a:lnTo>
                    <a:pt x="25" y="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2" name="Rectangle 422">
              <a:extLst>
                <a:ext uri="{FF2B5EF4-FFF2-40B4-BE49-F238E27FC236}">
                  <a16:creationId xmlns:a16="http://schemas.microsoft.com/office/drawing/2014/main" id="{908B806A-68F2-4BE9-BEF3-F3FB2638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549"/>
              <a:ext cx="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sp>
        <p:nvSpPr>
          <p:cNvPr id="40986" name="Line 423">
            <a:extLst>
              <a:ext uri="{FF2B5EF4-FFF2-40B4-BE49-F238E27FC236}">
                <a16:creationId xmlns:a16="http://schemas.microsoft.com/office/drawing/2014/main" id="{4ECB28F1-EE05-4A4A-9284-39BBE0014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3864" y="4335463"/>
            <a:ext cx="1239837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87" name="Group 424">
            <a:extLst>
              <a:ext uri="{FF2B5EF4-FFF2-40B4-BE49-F238E27FC236}">
                <a16:creationId xmlns:a16="http://schemas.microsoft.com/office/drawing/2014/main" id="{BF0D914C-E000-4F61-B603-C71FF4BC1307}"/>
              </a:ext>
            </a:extLst>
          </p:cNvPr>
          <p:cNvGrpSpPr>
            <a:grpSpLocks/>
          </p:cNvGrpSpPr>
          <p:nvPr/>
        </p:nvGrpSpPr>
        <p:grpSpPr bwMode="auto">
          <a:xfrm>
            <a:off x="6940550" y="3760789"/>
            <a:ext cx="1785938" cy="1546225"/>
            <a:chOff x="3360" y="2544"/>
            <a:chExt cx="1008" cy="432"/>
          </a:xfrm>
        </p:grpSpPr>
        <p:grpSp>
          <p:nvGrpSpPr>
            <p:cNvPr id="40991" name="Group 425">
              <a:extLst>
                <a:ext uri="{FF2B5EF4-FFF2-40B4-BE49-F238E27FC236}">
                  <a16:creationId xmlns:a16="http://schemas.microsoft.com/office/drawing/2014/main" id="{3D348695-FFD7-48C0-AF8B-7D6389D5C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544"/>
              <a:ext cx="1008" cy="432"/>
              <a:chOff x="1776" y="1200"/>
              <a:chExt cx="1056" cy="809"/>
            </a:xfrm>
          </p:grpSpPr>
          <p:sp>
            <p:nvSpPr>
              <p:cNvPr id="40993" name="Freeform 426">
                <a:extLst>
                  <a:ext uri="{FF2B5EF4-FFF2-40B4-BE49-F238E27FC236}">
                    <a16:creationId xmlns:a16="http://schemas.microsoft.com/office/drawing/2014/main" id="{3AB4FC93-51C0-4A9A-B67A-D451AD2A9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200"/>
                <a:ext cx="1056" cy="809"/>
              </a:xfrm>
              <a:custGeom>
                <a:avLst/>
                <a:gdLst>
                  <a:gd name="T0" fmla="*/ 2147483646 w 171"/>
                  <a:gd name="T1" fmla="*/ 2147483646 h 107"/>
                  <a:gd name="T2" fmla="*/ 2147483646 w 171"/>
                  <a:gd name="T3" fmla="*/ 2147483646 h 107"/>
                  <a:gd name="T4" fmla="*/ 2147483646 w 171"/>
                  <a:gd name="T5" fmla="*/ 2147483646 h 107"/>
                  <a:gd name="T6" fmla="*/ 2147483646 w 171"/>
                  <a:gd name="T7" fmla="*/ 2147483646 h 107"/>
                  <a:gd name="T8" fmla="*/ 2147483646 w 171"/>
                  <a:gd name="T9" fmla="*/ 2147483646 h 107"/>
                  <a:gd name="T10" fmla="*/ 2147483646 w 171"/>
                  <a:gd name="T11" fmla="*/ 2147483646 h 107"/>
                  <a:gd name="T12" fmla="*/ 2147483646 w 171"/>
                  <a:gd name="T13" fmla="*/ 2147483646 h 107"/>
                  <a:gd name="T14" fmla="*/ 2147483646 w 171"/>
                  <a:gd name="T15" fmla="*/ 2147483646 h 107"/>
                  <a:gd name="T16" fmla="*/ 2147483646 w 171"/>
                  <a:gd name="T17" fmla="*/ 2147483646 h 107"/>
                  <a:gd name="T18" fmla="*/ 2147483646 w 171"/>
                  <a:gd name="T19" fmla="*/ 2147483646 h 107"/>
                  <a:gd name="T20" fmla="*/ 2147483646 w 171"/>
                  <a:gd name="T21" fmla="*/ 2147483646 h 107"/>
                  <a:gd name="T22" fmla="*/ 2147483646 w 171"/>
                  <a:gd name="T23" fmla="*/ 2147483646 h 107"/>
                  <a:gd name="T24" fmla="*/ 2147483646 w 171"/>
                  <a:gd name="T25" fmla="*/ 2147483646 h 107"/>
                  <a:gd name="T26" fmla="*/ 2147483646 w 171"/>
                  <a:gd name="T27" fmla="*/ 2147483646 h 107"/>
                  <a:gd name="T28" fmla="*/ 2147483646 w 171"/>
                  <a:gd name="T29" fmla="*/ 2147483646 h 107"/>
                  <a:gd name="T30" fmla="*/ 2147483646 w 171"/>
                  <a:gd name="T31" fmla="*/ 2147483646 h 107"/>
                  <a:gd name="T32" fmla="*/ 2147483646 w 171"/>
                  <a:gd name="T33" fmla="*/ 2147483646 h 107"/>
                  <a:gd name="T34" fmla="*/ 2147483646 w 171"/>
                  <a:gd name="T35" fmla="*/ 2147483646 h 107"/>
                  <a:gd name="T36" fmla="*/ 2147483646 w 171"/>
                  <a:gd name="T37" fmla="*/ 2147483646 h 107"/>
                  <a:gd name="T38" fmla="*/ 2147483646 w 171"/>
                  <a:gd name="T39" fmla="*/ 2147483646 h 107"/>
                  <a:gd name="T40" fmla="*/ 2147483646 w 171"/>
                  <a:gd name="T41" fmla="*/ 2147483646 h 107"/>
                  <a:gd name="T42" fmla="*/ 2147483646 w 171"/>
                  <a:gd name="T43" fmla="*/ 2147483646 h 1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1"/>
                  <a:gd name="T67" fmla="*/ 0 h 107"/>
                  <a:gd name="T68" fmla="*/ 171 w 171"/>
                  <a:gd name="T69" fmla="*/ 107 h 10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1" h="107">
                    <a:moveTo>
                      <a:pt x="16" y="78"/>
                    </a:moveTo>
                    <a:cubicBezTo>
                      <a:pt x="16" y="74"/>
                      <a:pt x="16" y="71"/>
                      <a:pt x="17" y="67"/>
                    </a:cubicBezTo>
                    <a:cubicBezTo>
                      <a:pt x="9" y="63"/>
                      <a:pt x="3" y="55"/>
                      <a:pt x="2" y="46"/>
                    </a:cubicBezTo>
                    <a:cubicBezTo>
                      <a:pt x="0" y="31"/>
                      <a:pt x="11" y="17"/>
                      <a:pt x="27" y="15"/>
                    </a:cubicBezTo>
                    <a:cubicBezTo>
                      <a:pt x="28" y="15"/>
                      <a:pt x="29" y="15"/>
                      <a:pt x="30" y="15"/>
                    </a:cubicBezTo>
                    <a:cubicBezTo>
                      <a:pt x="34" y="8"/>
                      <a:pt x="42" y="3"/>
                      <a:pt x="51" y="2"/>
                    </a:cubicBezTo>
                    <a:cubicBezTo>
                      <a:pt x="60" y="0"/>
                      <a:pt x="68" y="4"/>
                      <a:pt x="74" y="10"/>
                    </a:cubicBezTo>
                    <a:cubicBezTo>
                      <a:pt x="77" y="8"/>
                      <a:pt x="81" y="6"/>
                      <a:pt x="85" y="6"/>
                    </a:cubicBezTo>
                    <a:cubicBezTo>
                      <a:pt x="90" y="5"/>
                      <a:pt x="95" y="6"/>
                      <a:pt x="99" y="8"/>
                    </a:cubicBezTo>
                    <a:cubicBezTo>
                      <a:pt x="103" y="5"/>
                      <a:pt x="108" y="3"/>
                      <a:pt x="113" y="3"/>
                    </a:cubicBezTo>
                    <a:cubicBezTo>
                      <a:pt x="126" y="1"/>
                      <a:pt x="139" y="10"/>
                      <a:pt x="143" y="22"/>
                    </a:cubicBezTo>
                    <a:cubicBezTo>
                      <a:pt x="156" y="22"/>
                      <a:pt x="168" y="33"/>
                      <a:pt x="170" y="47"/>
                    </a:cubicBezTo>
                    <a:cubicBezTo>
                      <a:pt x="171" y="56"/>
                      <a:pt x="167" y="65"/>
                      <a:pt x="160" y="71"/>
                    </a:cubicBezTo>
                    <a:cubicBezTo>
                      <a:pt x="160" y="72"/>
                      <a:pt x="160" y="72"/>
                      <a:pt x="160" y="73"/>
                    </a:cubicBezTo>
                    <a:cubicBezTo>
                      <a:pt x="162" y="88"/>
                      <a:pt x="151" y="102"/>
                      <a:pt x="136" y="103"/>
                    </a:cubicBezTo>
                    <a:cubicBezTo>
                      <a:pt x="129" y="104"/>
                      <a:pt x="123" y="102"/>
                      <a:pt x="118" y="99"/>
                    </a:cubicBezTo>
                    <a:cubicBezTo>
                      <a:pt x="114" y="103"/>
                      <a:pt x="108" y="106"/>
                      <a:pt x="102" y="106"/>
                    </a:cubicBezTo>
                    <a:cubicBezTo>
                      <a:pt x="94" y="107"/>
                      <a:pt x="87" y="105"/>
                      <a:pt x="81" y="100"/>
                    </a:cubicBezTo>
                    <a:cubicBezTo>
                      <a:pt x="80" y="101"/>
                      <a:pt x="79" y="101"/>
                      <a:pt x="78" y="101"/>
                    </a:cubicBezTo>
                    <a:cubicBezTo>
                      <a:pt x="72" y="102"/>
                      <a:pt x="66" y="100"/>
                      <a:pt x="61" y="97"/>
                    </a:cubicBezTo>
                    <a:cubicBezTo>
                      <a:pt x="57" y="100"/>
                      <a:pt x="52" y="102"/>
                      <a:pt x="47" y="103"/>
                    </a:cubicBezTo>
                    <a:cubicBezTo>
                      <a:pt x="32" y="104"/>
                      <a:pt x="18" y="93"/>
                      <a:pt x="16" y="78"/>
                    </a:cubicBezTo>
                    <a:close/>
                  </a:path>
                </a:pathLst>
              </a:custGeom>
              <a:solidFill>
                <a:srgbClr val="85A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4" name="Freeform 427">
                <a:extLst>
                  <a:ext uri="{FF2B5EF4-FFF2-40B4-BE49-F238E27FC236}">
                    <a16:creationId xmlns:a16="http://schemas.microsoft.com/office/drawing/2014/main" id="{5681217D-58D3-4413-98BD-117D78D55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" y="1210"/>
                <a:ext cx="1051" cy="799"/>
              </a:xfrm>
              <a:custGeom>
                <a:avLst/>
                <a:gdLst>
                  <a:gd name="T0" fmla="*/ 2147483646 w 170"/>
                  <a:gd name="T1" fmla="*/ 2147483646 h 106"/>
                  <a:gd name="T2" fmla="*/ 2147483646 w 170"/>
                  <a:gd name="T3" fmla="*/ 2147483646 h 106"/>
                  <a:gd name="T4" fmla="*/ 2147483646 w 170"/>
                  <a:gd name="T5" fmla="*/ 2147483646 h 106"/>
                  <a:gd name="T6" fmla="*/ 2147483646 w 170"/>
                  <a:gd name="T7" fmla="*/ 2147483646 h 106"/>
                  <a:gd name="T8" fmla="*/ 2147483646 w 170"/>
                  <a:gd name="T9" fmla="*/ 2147483646 h 106"/>
                  <a:gd name="T10" fmla="*/ 2147483646 w 170"/>
                  <a:gd name="T11" fmla="*/ 2147483646 h 106"/>
                  <a:gd name="T12" fmla="*/ 2147483646 w 170"/>
                  <a:gd name="T13" fmla="*/ 2147483646 h 106"/>
                  <a:gd name="T14" fmla="*/ 2147483646 w 170"/>
                  <a:gd name="T15" fmla="*/ 2147483646 h 106"/>
                  <a:gd name="T16" fmla="*/ 2147483646 w 170"/>
                  <a:gd name="T17" fmla="*/ 2147483646 h 106"/>
                  <a:gd name="T18" fmla="*/ 2147483646 w 170"/>
                  <a:gd name="T19" fmla="*/ 2147483646 h 106"/>
                  <a:gd name="T20" fmla="*/ 2147483646 w 170"/>
                  <a:gd name="T21" fmla="*/ 2147483646 h 106"/>
                  <a:gd name="T22" fmla="*/ 2147483646 w 170"/>
                  <a:gd name="T23" fmla="*/ 2147483646 h 106"/>
                  <a:gd name="T24" fmla="*/ 2147483646 w 170"/>
                  <a:gd name="T25" fmla="*/ 2147483646 h 106"/>
                  <a:gd name="T26" fmla="*/ 2147483646 w 170"/>
                  <a:gd name="T27" fmla="*/ 2147483646 h 106"/>
                  <a:gd name="T28" fmla="*/ 2147483646 w 170"/>
                  <a:gd name="T29" fmla="*/ 2147483646 h 106"/>
                  <a:gd name="T30" fmla="*/ 2147483646 w 170"/>
                  <a:gd name="T31" fmla="*/ 2147483646 h 106"/>
                  <a:gd name="T32" fmla="*/ 2147483646 w 170"/>
                  <a:gd name="T33" fmla="*/ 2147483646 h 106"/>
                  <a:gd name="T34" fmla="*/ 2147483646 w 170"/>
                  <a:gd name="T35" fmla="*/ 2147483646 h 106"/>
                  <a:gd name="T36" fmla="*/ 2147483646 w 170"/>
                  <a:gd name="T37" fmla="*/ 2147483646 h 106"/>
                  <a:gd name="T38" fmla="*/ 2147483646 w 170"/>
                  <a:gd name="T39" fmla="*/ 2147483646 h 106"/>
                  <a:gd name="T40" fmla="*/ 2147483646 w 170"/>
                  <a:gd name="T41" fmla="*/ 2147483646 h 106"/>
                  <a:gd name="T42" fmla="*/ 2147483646 w 170"/>
                  <a:gd name="T43" fmla="*/ 2147483646 h 1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0"/>
                  <a:gd name="T67" fmla="*/ 0 h 106"/>
                  <a:gd name="T68" fmla="*/ 170 w 170"/>
                  <a:gd name="T69" fmla="*/ 106 h 1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0" h="106">
                    <a:moveTo>
                      <a:pt x="15" y="77"/>
                    </a:moveTo>
                    <a:cubicBezTo>
                      <a:pt x="15" y="73"/>
                      <a:pt x="15" y="70"/>
                      <a:pt x="16" y="66"/>
                    </a:cubicBezTo>
                    <a:cubicBezTo>
                      <a:pt x="8" y="62"/>
                      <a:pt x="3" y="54"/>
                      <a:pt x="2" y="45"/>
                    </a:cubicBezTo>
                    <a:cubicBezTo>
                      <a:pt x="0" y="30"/>
                      <a:pt x="11" y="16"/>
                      <a:pt x="26" y="14"/>
                    </a:cubicBezTo>
                    <a:cubicBezTo>
                      <a:pt x="27" y="14"/>
                      <a:pt x="28" y="14"/>
                      <a:pt x="29" y="14"/>
                    </a:cubicBezTo>
                    <a:cubicBezTo>
                      <a:pt x="34" y="7"/>
                      <a:pt x="41" y="2"/>
                      <a:pt x="50" y="1"/>
                    </a:cubicBezTo>
                    <a:cubicBezTo>
                      <a:pt x="59" y="0"/>
                      <a:pt x="67" y="3"/>
                      <a:pt x="73" y="9"/>
                    </a:cubicBezTo>
                    <a:cubicBezTo>
                      <a:pt x="76" y="7"/>
                      <a:pt x="80" y="6"/>
                      <a:pt x="84" y="5"/>
                    </a:cubicBezTo>
                    <a:cubicBezTo>
                      <a:pt x="89" y="5"/>
                      <a:pt x="94" y="5"/>
                      <a:pt x="98" y="7"/>
                    </a:cubicBezTo>
                    <a:cubicBezTo>
                      <a:pt x="102" y="4"/>
                      <a:pt x="107" y="3"/>
                      <a:pt x="112" y="2"/>
                    </a:cubicBezTo>
                    <a:cubicBezTo>
                      <a:pt x="125" y="1"/>
                      <a:pt x="138" y="9"/>
                      <a:pt x="141" y="21"/>
                    </a:cubicBezTo>
                    <a:cubicBezTo>
                      <a:pt x="155" y="21"/>
                      <a:pt x="167" y="32"/>
                      <a:pt x="168" y="46"/>
                    </a:cubicBezTo>
                    <a:cubicBezTo>
                      <a:pt x="170" y="55"/>
                      <a:pt x="166" y="64"/>
                      <a:pt x="159" y="70"/>
                    </a:cubicBezTo>
                    <a:cubicBezTo>
                      <a:pt x="159" y="71"/>
                      <a:pt x="159" y="71"/>
                      <a:pt x="159" y="72"/>
                    </a:cubicBezTo>
                    <a:cubicBezTo>
                      <a:pt x="161" y="87"/>
                      <a:pt x="150" y="100"/>
                      <a:pt x="135" y="102"/>
                    </a:cubicBezTo>
                    <a:cubicBezTo>
                      <a:pt x="128" y="103"/>
                      <a:pt x="122" y="101"/>
                      <a:pt x="117" y="98"/>
                    </a:cubicBezTo>
                    <a:cubicBezTo>
                      <a:pt x="113" y="102"/>
                      <a:pt x="107" y="105"/>
                      <a:pt x="101" y="105"/>
                    </a:cubicBezTo>
                    <a:cubicBezTo>
                      <a:pt x="93" y="106"/>
                      <a:pt x="86" y="104"/>
                      <a:pt x="81" y="99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71" y="100"/>
                      <a:pt x="65" y="99"/>
                      <a:pt x="60" y="96"/>
                    </a:cubicBezTo>
                    <a:cubicBezTo>
                      <a:pt x="56" y="99"/>
                      <a:pt x="51" y="101"/>
                      <a:pt x="46" y="101"/>
                    </a:cubicBezTo>
                    <a:cubicBezTo>
                      <a:pt x="31" y="103"/>
                      <a:pt x="17" y="92"/>
                      <a:pt x="15" y="77"/>
                    </a:cubicBezTo>
                    <a:close/>
                  </a:path>
                </a:pathLst>
              </a:custGeom>
              <a:solidFill>
                <a:srgbClr val="87A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5" name="Freeform 428">
                <a:extLst>
                  <a:ext uri="{FF2B5EF4-FFF2-40B4-BE49-F238E27FC236}">
                    <a16:creationId xmlns:a16="http://schemas.microsoft.com/office/drawing/2014/main" id="{B9AF0F59-CBC3-4C5D-B06E-1C142AAF1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" y="1210"/>
                <a:ext cx="1046" cy="799"/>
              </a:xfrm>
              <a:custGeom>
                <a:avLst/>
                <a:gdLst>
                  <a:gd name="T0" fmla="*/ 2147483646 w 169"/>
                  <a:gd name="T1" fmla="*/ 2147483646 h 106"/>
                  <a:gd name="T2" fmla="*/ 2147483646 w 169"/>
                  <a:gd name="T3" fmla="*/ 2147483646 h 106"/>
                  <a:gd name="T4" fmla="*/ 2147483646 w 169"/>
                  <a:gd name="T5" fmla="*/ 2147483646 h 106"/>
                  <a:gd name="T6" fmla="*/ 2147483646 w 169"/>
                  <a:gd name="T7" fmla="*/ 2147483646 h 106"/>
                  <a:gd name="T8" fmla="*/ 2147483646 w 169"/>
                  <a:gd name="T9" fmla="*/ 2147483646 h 106"/>
                  <a:gd name="T10" fmla="*/ 2147483646 w 169"/>
                  <a:gd name="T11" fmla="*/ 2147483646 h 106"/>
                  <a:gd name="T12" fmla="*/ 2147483646 w 169"/>
                  <a:gd name="T13" fmla="*/ 2147483646 h 106"/>
                  <a:gd name="T14" fmla="*/ 2147483646 w 169"/>
                  <a:gd name="T15" fmla="*/ 2147483646 h 106"/>
                  <a:gd name="T16" fmla="*/ 2147483646 w 169"/>
                  <a:gd name="T17" fmla="*/ 2147483646 h 106"/>
                  <a:gd name="T18" fmla="*/ 2147483646 w 169"/>
                  <a:gd name="T19" fmla="*/ 2147483646 h 106"/>
                  <a:gd name="T20" fmla="*/ 2147483646 w 169"/>
                  <a:gd name="T21" fmla="*/ 2147483646 h 106"/>
                  <a:gd name="T22" fmla="*/ 2147483646 w 169"/>
                  <a:gd name="T23" fmla="*/ 2147483646 h 106"/>
                  <a:gd name="T24" fmla="*/ 2147483646 w 169"/>
                  <a:gd name="T25" fmla="*/ 2147483646 h 106"/>
                  <a:gd name="T26" fmla="*/ 2147483646 w 169"/>
                  <a:gd name="T27" fmla="*/ 2147483646 h 106"/>
                  <a:gd name="T28" fmla="*/ 2147483646 w 169"/>
                  <a:gd name="T29" fmla="*/ 2147483646 h 106"/>
                  <a:gd name="T30" fmla="*/ 2147483646 w 169"/>
                  <a:gd name="T31" fmla="*/ 2147483646 h 106"/>
                  <a:gd name="T32" fmla="*/ 2147483646 w 169"/>
                  <a:gd name="T33" fmla="*/ 2147483646 h 106"/>
                  <a:gd name="T34" fmla="*/ 2147483646 w 169"/>
                  <a:gd name="T35" fmla="*/ 2147483646 h 106"/>
                  <a:gd name="T36" fmla="*/ 2147483646 w 169"/>
                  <a:gd name="T37" fmla="*/ 2147483646 h 106"/>
                  <a:gd name="T38" fmla="*/ 2147483646 w 169"/>
                  <a:gd name="T39" fmla="*/ 2147483646 h 106"/>
                  <a:gd name="T40" fmla="*/ 2147483646 w 169"/>
                  <a:gd name="T41" fmla="*/ 2147483646 h 106"/>
                  <a:gd name="T42" fmla="*/ 2147483646 w 169"/>
                  <a:gd name="T43" fmla="*/ 2147483646 h 1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9"/>
                  <a:gd name="T67" fmla="*/ 0 h 106"/>
                  <a:gd name="T68" fmla="*/ 169 w 169"/>
                  <a:gd name="T69" fmla="*/ 106 h 1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9" h="106">
                    <a:moveTo>
                      <a:pt x="15" y="77"/>
                    </a:moveTo>
                    <a:cubicBezTo>
                      <a:pt x="15" y="73"/>
                      <a:pt x="15" y="70"/>
                      <a:pt x="16" y="66"/>
                    </a:cubicBezTo>
                    <a:cubicBezTo>
                      <a:pt x="8" y="62"/>
                      <a:pt x="3" y="54"/>
                      <a:pt x="2" y="45"/>
                    </a:cubicBezTo>
                    <a:cubicBezTo>
                      <a:pt x="0" y="30"/>
                      <a:pt x="11" y="16"/>
                      <a:pt x="26" y="14"/>
                    </a:cubicBezTo>
                    <a:cubicBezTo>
                      <a:pt x="27" y="14"/>
                      <a:pt x="28" y="14"/>
                      <a:pt x="29" y="14"/>
                    </a:cubicBezTo>
                    <a:cubicBezTo>
                      <a:pt x="34" y="7"/>
                      <a:pt x="41" y="2"/>
                      <a:pt x="50" y="1"/>
                    </a:cubicBezTo>
                    <a:cubicBezTo>
                      <a:pt x="59" y="0"/>
                      <a:pt x="67" y="3"/>
                      <a:pt x="73" y="9"/>
                    </a:cubicBezTo>
                    <a:cubicBezTo>
                      <a:pt x="76" y="7"/>
                      <a:pt x="80" y="6"/>
                      <a:pt x="84" y="5"/>
                    </a:cubicBezTo>
                    <a:cubicBezTo>
                      <a:pt x="89" y="5"/>
                      <a:pt x="94" y="5"/>
                      <a:pt x="98" y="7"/>
                    </a:cubicBezTo>
                    <a:cubicBezTo>
                      <a:pt x="102" y="5"/>
                      <a:pt x="107" y="3"/>
                      <a:pt x="112" y="2"/>
                    </a:cubicBezTo>
                    <a:cubicBezTo>
                      <a:pt x="125" y="1"/>
                      <a:pt x="137" y="9"/>
                      <a:pt x="141" y="21"/>
                    </a:cubicBezTo>
                    <a:cubicBezTo>
                      <a:pt x="155" y="22"/>
                      <a:pt x="167" y="32"/>
                      <a:pt x="168" y="46"/>
                    </a:cubicBezTo>
                    <a:cubicBezTo>
                      <a:pt x="169" y="55"/>
                      <a:pt x="166" y="64"/>
                      <a:pt x="159" y="70"/>
                    </a:cubicBezTo>
                    <a:cubicBezTo>
                      <a:pt x="159" y="71"/>
                      <a:pt x="159" y="71"/>
                      <a:pt x="159" y="72"/>
                    </a:cubicBezTo>
                    <a:cubicBezTo>
                      <a:pt x="161" y="87"/>
                      <a:pt x="150" y="100"/>
                      <a:pt x="135" y="102"/>
                    </a:cubicBezTo>
                    <a:cubicBezTo>
                      <a:pt x="128" y="103"/>
                      <a:pt x="122" y="101"/>
                      <a:pt x="117" y="98"/>
                    </a:cubicBezTo>
                    <a:cubicBezTo>
                      <a:pt x="113" y="102"/>
                      <a:pt x="107" y="104"/>
                      <a:pt x="101" y="105"/>
                    </a:cubicBezTo>
                    <a:cubicBezTo>
                      <a:pt x="93" y="106"/>
                      <a:pt x="86" y="104"/>
                      <a:pt x="81" y="99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71" y="100"/>
                      <a:pt x="65" y="99"/>
                      <a:pt x="60" y="96"/>
                    </a:cubicBezTo>
                    <a:cubicBezTo>
                      <a:pt x="56" y="99"/>
                      <a:pt x="51" y="101"/>
                      <a:pt x="46" y="101"/>
                    </a:cubicBezTo>
                    <a:cubicBezTo>
                      <a:pt x="31" y="103"/>
                      <a:pt x="17" y="92"/>
                      <a:pt x="15" y="77"/>
                    </a:cubicBezTo>
                    <a:close/>
                  </a:path>
                </a:pathLst>
              </a:custGeom>
              <a:solidFill>
                <a:srgbClr val="88B0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6" name="Freeform 429">
                <a:extLst>
                  <a:ext uri="{FF2B5EF4-FFF2-40B4-BE49-F238E27FC236}">
                    <a16:creationId xmlns:a16="http://schemas.microsoft.com/office/drawing/2014/main" id="{CC86084A-1F08-4CB5-824F-48DF3484F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1222"/>
                <a:ext cx="1028" cy="771"/>
              </a:xfrm>
              <a:custGeom>
                <a:avLst/>
                <a:gdLst>
                  <a:gd name="T0" fmla="*/ 2147483646 w 166"/>
                  <a:gd name="T1" fmla="*/ 2147483646 h 102"/>
                  <a:gd name="T2" fmla="*/ 2147483646 w 166"/>
                  <a:gd name="T3" fmla="*/ 2147483646 h 102"/>
                  <a:gd name="T4" fmla="*/ 2147483646 w 166"/>
                  <a:gd name="T5" fmla="*/ 2147483646 h 102"/>
                  <a:gd name="T6" fmla="*/ 2147483646 w 166"/>
                  <a:gd name="T7" fmla="*/ 2147483646 h 102"/>
                  <a:gd name="T8" fmla="*/ 2147483646 w 166"/>
                  <a:gd name="T9" fmla="*/ 2147483646 h 102"/>
                  <a:gd name="T10" fmla="*/ 2147483646 w 166"/>
                  <a:gd name="T11" fmla="*/ 2147483646 h 102"/>
                  <a:gd name="T12" fmla="*/ 2147483646 w 166"/>
                  <a:gd name="T13" fmla="*/ 2147483646 h 102"/>
                  <a:gd name="T14" fmla="*/ 2147483646 w 166"/>
                  <a:gd name="T15" fmla="*/ 2147483646 h 102"/>
                  <a:gd name="T16" fmla="*/ 2147483646 w 166"/>
                  <a:gd name="T17" fmla="*/ 2147483646 h 102"/>
                  <a:gd name="T18" fmla="*/ 2147483646 w 166"/>
                  <a:gd name="T19" fmla="*/ 2147483646 h 102"/>
                  <a:gd name="T20" fmla="*/ 2147483646 w 166"/>
                  <a:gd name="T21" fmla="*/ 2147483646 h 102"/>
                  <a:gd name="T22" fmla="*/ 2147483646 w 166"/>
                  <a:gd name="T23" fmla="*/ 2147483646 h 102"/>
                  <a:gd name="T24" fmla="*/ 2147483646 w 166"/>
                  <a:gd name="T25" fmla="*/ 2147483646 h 102"/>
                  <a:gd name="T26" fmla="*/ 2147483646 w 166"/>
                  <a:gd name="T27" fmla="*/ 2147483646 h 102"/>
                  <a:gd name="T28" fmla="*/ 2147483646 w 166"/>
                  <a:gd name="T29" fmla="*/ 2147483646 h 102"/>
                  <a:gd name="T30" fmla="*/ 2147483646 w 166"/>
                  <a:gd name="T31" fmla="*/ 2147483646 h 102"/>
                  <a:gd name="T32" fmla="*/ 2147483646 w 166"/>
                  <a:gd name="T33" fmla="*/ 2147483646 h 102"/>
                  <a:gd name="T34" fmla="*/ 2147483646 w 166"/>
                  <a:gd name="T35" fmla="*/ 2147483646 h 102"/>
                  <a:gd name="T36" fmla="*/ 2147483646 w 166"/>
                  <a:gd name="T37" fmla="*/ 2147483646 h 102"/>
                  <a:gd name="T38" fmla="*/ 2147483646 w 166"/>
                  <a:gd name="T39" fmla="*/ 2147483646 h 102"/>
                  <a:gd name="T40" fmla="*/ 2147483646 w 166"/>
                  <a:gd name="T41" fmla="*/ 2147483646 h 102"/>
                  <a:gd name="T42" fmla="*/ 2147483646 w 166"/>
                  <a:gd name="T43" fmla="*/ 2147483646 h 10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6"/>
                  <a:gd name="T67" fmla="*/ 0 h 102"/>
                  <a:gd name="T68" fmla="*/ 166 w 166"/>
                  <a:gd name="T69" fmla="*/ 102 h 10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6" h="102">
                    <a:moveTo>
                      <a:pt x="15" y="74"/>
                    </a:moveTo>
                    <a:cubicBezTo>
                      <a:pt x="15" y="71"/>
                      <a:pt x="15" y="67"/>
                      <a:pt x="16" y="64"/>
                    </a:cubicBezTo>
                    <a:cubicBezTo>
                      <a:pt x="8" y="60"/>
                      <a:pt x="3" y="52"/>
                      <a:pt x="1" y="43"/>
                    </a:cubicBezTo>
                    <a:cubicBezTo>
                      <a:pt x="0" y="28"/>
                      <a:pt x="10" y="15"/>
                      <a:pt x="25" y="14"/>
                    </a:cubicBezTo>
                    <a:cubicBezTo>
                      <a:pt x="26" y="13"/>
                      <a:pt x="28" y="13"/>
                      <a:pt x="29" y="13"/>
                    </a:cubicBezTo>
                    <a:cubicBezTo>
                      <a:pt x="33" y="7"/>
                      <a:pt x="40" y="1"/>
                      <a:pt x="49" y="1"/>
                    </a:cubicBezTo>
                    <a:cubicBezTo>
                      <a:pt x="57" y="0"/>
                      <a:pt x="66" y="3"/>
                      <a:pt x="71" y="9"/>
                    </a:cubicBezTo>
                    <a:cubicBezTo>
                      <a:pt x="75" y="7"/>
                      <a:pt x="78" y="5"/>
                      <a:pt x="82" y="5"/>
                    </a:cubicBezTo>
                    <a:cubicBezTo>
                      <a:pt x="87" y="4"/>
                      <a:pt x="92" y="5"/>
                      <a:pt x="96" y="7"/>
                    </a:cubicBezTo>
                    <a:cubicBezTo>
                      <a:pt x="100" y="4"/>
                      <a:pt x="104" y="2"/>
                      <a:pt x="109" y="2"/>
                    </a:cubicBezTo>
                    <a:cubicBezTo>
                      <a:pt x="122" y="0"/>
                      <a:pt x="134" y="8"/>
                      <a:pt x="138" y="20"/>
                    </a:cubicBezTo>
                    <a:cubicBezTo>
                      <a:pt x="152" y="21"/>
                      <a:pt x="163" y="31"/>
                      <a:pt x="165" y="44"/>
                    </a:cubicBezTo>
                    <a:cubicBezTo>
                      <a:pt x="166" y="53"/>
                      <a:pt x="162" y="62"/>
                      <a:pt x="155" y="68"/>
                    </a:cubicBezTo>
                    <a:cubicBezTo>
                      <a:pt x="155" y="68"/>
                      <a:pt x="155" y="68"/>
                      <a:pt x="155" y="69"/>
                    </a:cubicBezTo>
                    <a:cubicBezTo>
                      <a:pt x="157" y="84"/>
                      <a:pt x="146" y="97"/>
                      <a:pt x="131" y="99"/>
                    </a:cubicBezTo>
                    <a:cubicBezTo>
                      <a:pt x="125" y="99"/>
                      <a:pt x="119" y="98"/>
                      <a:pt x="114" y="94"/>
                    </a:cubicBezTo>
                    <a:cubicBezTo>
                      <a:pt x="110" y="98"/>
                      <a:pt x="105" y="101"/>
                      <a:pt x="99" y="101"/>
                    </a:cubicBezTo>
                    <a:cubicBezTo>
                      <a:pt x="91" y="102"/>
                      <a:pt x="84" y="100"/>
                      <a:pt x="79" y="96"/>
                    </a:cubicBezTo>
                    <a:cubicBezTo>
                      <a:pt x="78" y="96"/>
                      <a:pt x="76" y="96"/>
                      <a:pt x="75" y="96"/>
                    </a:cubicBezTo>
                    <a:cubicBezTo>
                      <a:pt x="69" y="97"/>
                      <a:pt x="63" y="95"/>
                      <a:pt x="58" y="92"/>
                    </a:cubicBezTo>
                    <a:cubicBezTo>
                      <a:pt x="55" y="95"/>
                      <a:pt x="50" y="97"/>
                      <a:pt x="45" y="98"/>
                    </a:cubicBezTo>
                    <a:cubicBezTo>
                      <a:pt x="30" y="99"/>
                      <a:pt x="17" y="89"/>
                      <a:pt x="15" y="74"/>
                    </a:cubicBezTo>
                    <a:close/>
                  </a:path>
                </a:pathLst>
              </a:custGeom>
              <a:solidFill>
                <a:srgbClr val="96B8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7" name="Freeform 430">
                <a:extLst>
                  <a:ext uri="{FF2B5EF4-FFF2-40B4-BE49-F238E27FC236}">
                    <a16:creationId xmlns:a16="http://schemas.microsoft.com/office/drawing/2014/main" id="{2AA082DD-D204-4EAF-BE33-70AE9C7D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232"/>
                <a:ext cx="1008" cy="751"/>
              </a:xfrm>
              <a:custGeom>
                <a:avLst/>
                <a:gdLst>
                  <a:gd name="T0" fmla="*/ 2147483646 w 163"/>
                  <a:gd name="T1" fmla="*/ 2147483646 h 100"/>
                  <a:gd name="T2" fmla="*/ 2147483646 w 163"/>
                  <a:gd name="T3" fmla="*/ 2147483646 h 100"/>
                  <a:gd name="T4" fmla="*/ 2147483646 w 163"/>
                  <a:gd name="T5" fmla="*/ 2147483646 h 100"/>
                  <a:gd name="T6" fmla="*/ 2147483646 w 163"/>
                  <a:gd name="T7" fmla="*/ 2147483646 h 100"/>
                  <a:gd name="T8" fmla="*/ 2147483646 w 163"/>
                  <a:gd name="T9" fmla="*/ 2147483646 h 100"/>
                  <a:gd name="T10" fmla="*/ 2147483646 w 163"/>
                  <a:gd name="T11" fmla="*/ 2147483646 h 100"/>
                  <a:gd name="T12" fmla="*/ 2147483646 w 163"/>
                  <a:gd name="T13" fmla="*/ 2147483646 h 100"/>
                  <a:gd name="T14" fmla="*/ 2147483646 w 163"/>
                  <a:gd name="T15" fmla="*/ 2147483646 h 100"/>
                  <a:gd name="T16" fmla="*/ 2147483646 w 163"/>
                  <a:gd name="T17" fmla="*/ 2147483646 h 100"/>
                  <a:gd name="T18" fmla="*/ 2147483646 w 163"/>
                  <a:gd name="T19" fmla="*/ 2147483646 h 100"/>
                  <a:gd name="T20" fmla="*/ 2147483646 w 163"/>
                  <a:gd name="T21" fmla="*/ 2147483646 h 100"/>
                  <a:gd name="T22" fmla="*/ 2147483646 w 163"/>
                  <a:gd name="T23" fmla="*/ 2147483646 h 100"/>
                  <a:gd name="T24" fmla="*/ 2147483646 w 163"/>
                  <a:gd name="T25" fmla="*/ 2147483646 h 100"/>
                  <a:gd name="T26" fmla="*/ 2147483646 w 163"/>
                  <a:gd name="T27" fmla="*/ 2147483646 h 100"/>
                  <a:gd name="T28" fmla="*/ 2147483646 w 163"/>
                  <a:gd name="T29" fmla="*/ 2147483646 h 100"/>
                  <a:gd name="T30" fmla="*/ 2147483646 w 163"/>
                  <a:gd name="T31" fmla="*/ 2147483646 h 100"/>
                  <a:gd name="T32" fmla="*/ 2147483646 w 163"/>
                  <a:gd name="T33" fmla="*/ 2147483646 h 100"/>
                  <a:gd name="T34" fmla="*/ 2147483646 w 163"/>
                  <a:gd name="T35" fmla="*/ 2147483646 h 100"/>
                  <a:gd name="T36" fmla="*/ 2147483646 w 163"/>
                  <a:gd name="T37" fmla="*/ 2147483646 h 100"/>
                  <a:gd name="T38" fmla="*/ 2147483646 w 163"/>
                  <a:gd name="T39" fmla="*/ 2147483646 h 100"/>
                  <a:gd name="T40" fmla="*/ 2147483646 w 163"/>
                  <a:gd name="T41" fmla="*/ 2147483646 h 100"/>
                  <a:gd name="T42" fmla="*/ 2147483646 w 163"/>
                  <a:gd name="T43" fmla="*/ 2147483646 h 1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3"/>
                  <a:gd name="T67" fmla="*/ 0 h 100"/>
                  <a:gd name="T68" fmla="*/ 163 w 163"/>
                  <a:gd name="T69" fmla="*/ 100 h 1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3" h="100">
                    <a:moveTo>
                      <a:pt x="15" y="73"/>
                    </a:moveTo>
                    <a:cubicBezTo>
                      <a:pt x="14" y="69"/>
                      <a:pt x="15" y="66"/>
                      <a:pt x="16" y="63"/>
                    </a:cubicBezTo>
                    <a:cubicBezTo>
                      <a:pt x="8" y="59"/>
                      <a:pt x="3" y="51"/>
                      <a:pt x="2" y="42"/>
                    </a:cubicBezTo>
                    <a:cubicBezTo>
                      <a:pt x="0" y="28"/>
                      <a:pt x="10" y="15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3" y="6"/>
                      <a:pt x="40" y="1"/>
                      <a:pt x="48" y="1"/>
                    </a:cubicBezTo>
                    <a:cubicBezTo>
                      <a:pt x="57" y="0"/>
                      <a:pt x="65" y="3"/>
                      <a:pt x="70" y="8"/>
                    </a:cubicBezTo>
                    <a:cubicBezTo>
                      <a:pt x="74" y="6"/>
                      <a:pt x="77" y="5"/>
                      <a:pt x="81" y="5"/>
                    </a:cubicBezTo>
                    <a:cubicBezTo>
                      <a:pt x="86" y="4"/>
                      <a:pt x="91" y="5"/>
                      <a:pt x="95" y="7"/>
                    </a:cubicBezTo>
                    <a:cubicBezTo>
                      <a:pt x="99" y="4"/>
                      <a:pt x="103" y="2"/>
                      <a:pt x="108" y="2"/>
                    </a:cubicBezTo>
                    <a:cubicBezTo>
                      <a:pt x="121" y="0"/>
                      <a:pt x="133" y="8"/>
                      <a:pt x="136" y="20"/>
                    </a:cubicBezTo>
                    <a:cubicBezTo>
                      <a:pt x="150" y="20"/>
                      <a:pt x="161" y="30"/>
                      <a:pt x="162" y="43"/>
                    </a:cubicBezTo>
                    <a:cubicBezTo>
                      <a:pt x="163" y="52"/>
                      <a:pt x="160" y="61"/>
                      <a:pt x="153" y="66"/>
                    </a:cubicBezTo>
                    <a:cubicBezTo>
                      <a:pt x="153" y="67"/>
                      <a:pt x="153" y="67"/>
                      <a:pt x="153" y="68"/>
                    </a:cubicBezTo>
                    <a:cubicBezTo>
                      <a:pt x="155" y="82"/>
                      <a:pt x="144" y="95"/>
                      <a:pt x="130" y="97"/>
                    </a:cubicBezTo>
                    <a:cubicBezTo>
                      <a:pt x="124" y="97"/>
                      <a:pt x="118" y="96"/>
                      <a:pt x="113" y="93"/>
                    </a:cubicBezTo>
                    <a:cubicBezTo>
                      <a:pt x="109" y="96"/>
                      <a:pt x="103" y="99"/>
                      <a:pt x="98" y="99"/>
                    </a:cubicBezTo>
                    <a:cubicBezTo>
                      <a:pt x="90" y="100"/>
                      <a:pt x="83" y="98"/>
                      <a:pt x="78" y="94"/>
                    </a:cubicBezTo>
                    <a:cubicBezTo>
                      <a:pt x="77" y="94"/>
                      <a:pt x="75" y="94"/>
                      <a:pt x="74" y="94"/>
                    </a:cubicBezTo>
                    <a:cubicBezTo>
                      <a:pt x="68" y="95"/>
                      <a:pt x="63" y="94"/>
                      <a:pt x="58" y="91"/>
                    </a:cubicBezTo>
                    <a:cubicBezTo>
                      <a:pt x="54" y="93"/>
                      <a:pt x="49" y="95"/>
                      <a:pt x="44" y="96"/>
                    </a:cubicBezTo>
                    <a:cubicBezTo>
                      <a:pt x="30" y="97"/>
                      <a:pt x="17" y="87"/>
                      <a:pt x="15" y="73"/>
                    </a:cubicBezTo>
                    <a:close/>
                  </a:path>
                </a:pathLst>
              </a:custGeom>
              <a:solidFill>
                <a:srgbClr val="9EBE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8" name="Freeform 431">
                <a:extLst>
                  <a:ext uri="{FF2B5EF4-FFF2-40B4-BE49-F238E27FC236}">
                    <a16:creationId xmlns:a16="http://schemas.microsoft.com/office/drawing/2014/main" id="{64FFC610-81D7-4E0A-AD9C-0050D2ABA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245"/>
                <a:ext cx="982" cy="725"/>
              </a:xfrm>
              <a:custGeom>
                <a:avLst/>
                <a:gdLst>
                  <a:gd name="T0" fmla="*/ 2147483646 w 159"/>
                  <a:gd name="T1" fmla="*/ 2147483646 h 96"/>
                  <a:gd name="T2" fmla="*/ 2147483646 w 159"/>
                  <a:gd name="T3" fmla="*/ 2147483646 h 96"/>
                  <a:gd name="T4" fmla="*/ 2147483646 w 159"/>
                  <a:gd name="T5" fmla="*/ 2147483646 h 96"/>
                  <a:gd name="T6" fmla="*/ 2147483646 w 159"/>
                  <a:gd name="T7" fmla="*/ 2147483646 h 96"/>
                  <a:gd name="T8" fmla="*/ 2147483646 w 159"/>
                  <a:gd name="T9" fmla="*/ 2147483646 h 96"/>
                  <a:gd name="T10" fmla="*/ 2147483646 w 159"/>
                  <a:gd name="T11" fmla="*/ 2147483646 h 96"/>
                  <a:gd name="T12" fmla="*/ 2147483646 w 159"/>
                  <a:gd name="T13" fmla="*/ 2147483646 h 96"/>
                  <a:gd name="T14" fmla="*/ 2147483646 w 159"/>
                  <a:gd name="T15" fmla="*/ 2147483646 h 96"/>
                  <a:gd name="T16" fmla="*/ 2147483646 w 159"/>
                  <a:gd name="T17" fmla="*/ 2147483646 h 96"/>
                  <a:gd name="T18" fmla="*/ 2147483646 w 159"/>
                  <a:gd name="T19" fmla="*/ 2147483646 h 96"/>
                  <a:gd name="T20" fmla="*/ 2147483646 w 159"/>
                  <a:gd name="T21" fmla="*/ 2147483646 h 96"/>
                  <a:gd name="T22" fmla="*/ 2147483646 w 159"/>
                  <a:gd name="T23" fmla="*/ 2147483646 h 96"/>
                  <a:gd name="T24" fmla="*/ 2147483646 w 159"/>
                  <a:gd name="T25" fmla="*/ 2147483646 h 96"/>
                  <a:gd name="T26" fmla="*/ 2147483646 w 159"/>
                  <a:gd name="T27" fmla="*/ 2147483646 h 96"/>
                  <a:gd name="T28" fmla="*/ 2147483646 w 159"/>
                  <a:gd name="T29" fmla="*/ 2147483646 h 96"/>
                  <a:gd name="T30" fmla="*/ 2147483646 w 159"/>
                  <a:gd name="T31" fmla="*/ 2147483646 h 96"/>
                  <a:gd name="T32" fmla="*/ 2147483646 w 159"/>
                  <a:gd name="T33" fmla="*/ 2147483646 h 96"/>
                  <a:gd name="T34" fmla="*/ 2147483646 w 159"/>
                  <a:gd name="T35" fmla="*/ 2147483646 h 96"/>
                  <a:gd name="T36" fmla="*/ 2147483646 w 159"/>
                  <a:gd name="T37" fmla="*/ 2147483646 h 96"/>
                  <a:gd name="T38" fmla="*/ 2147483646 w 159"/>
                  <a:gd name="T39" fmla="*/ 2147483646 h 96"/>
                  <a:gd name="T40" fmla="*/ 2147483646 w 159"/>
                  <a:gd name="T41" fmla="*/ 2147483646 h 96"/>
                  <a:gd name="T42" fmla="*/ 2147483646 w 159"/>
                  <a:gd name="T43" fmla="*/ 2147483646 h 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9"/>
                  <a:gd name="T67" fmla="*/ 0 h 96"/>
                  <a:gd name="T68" fmla="*/ 159 w 159"/>
                  <a:gd name="T69" fmla="*/ 96 h 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9" h="96">
                    <a:moveTo>
                      <a:pt x="15" y="70"/>
                    </a:moveTo>
                    <a:cubicBezTo>
                      <a:pt x="14" y="66"/>
                      <a:pt x="15" y="63"/>
                      <a:pt x="15" y="60"/>
                    </a:cubicBezTo>
                    <a:cubicBezTo>
                      <a:pt x="8" y="56"/>
                      <a:pt x="3" y="49"/>
                      <a:pt x="2" y="41"/>
                    </a:cubicBezTo>
                    <a:cubicBezTo>
                      <a:pt x="0" y="27"/>
                      <a:pt x="10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2" y="6"/>
                      <a:pt x="39" y="1"/>
                      <a:pt x="47" y="1"/>
                    </a:cubicBezTo>
                    <a:cubicBezTo>
                      <a:pt x="55" y="0"/>
                      <a:pt x="63" y="3"/>
                      <a:pt x="69" y="8"/>
                    </a:cubicBezTo>
                    <a:cubicBezTo>
                      <a:pt x="72" y="6"/>
                      <a:pt x="75" y="5"/>
                      <a:pt x="79" y="5"/>
                    </a:cubicBezTo>
                    <a:cubicBezTo>
                      <a:pt x="84" y="4"/>
                      <a:pt x="89" y="5"/>
                      <a:pt x="93" y="6"/>
                    </a:cubicBezTo>
                    <a:cubicBezTo>
                      <a:pt x="96" y="4"/>
                      <a:pt x="100" y="2"/>
                      <a:pt x="105" y="2"/>
                    </a:cubicBezTo>
                    <a:cubicBezTo>
                      <a:pt x="118" y="0"/>
                      <a:pt x="129" y="8"/>
                      <a:pt x="133" y="19"/>
                    </a:cubicBezTo>
                    <a:cubicBezTo>
                      <a:pt x="146" y="19"/>
                      <a:pt x="157" y="29"/>
                      <a:pt x="158" y="41"/>
                    </a:cubicBezTo>
                    <a:cubicBezTo>
                      <a:pt x="159" y="50"/>
                      <a:pt x="156" y="58"/>
                      <a:pt x="149" y="64"/>
                    </a:cubicBezTo>
                    <a:cubicBezTo>
                      <a:pt x="149" y="64"/>
                      <a:pt x="149" y="64"/>
                      <a:pt x="149" y="65"/>
                    </a:cubicBezTo>
                    <a:cubicBezTo>
                      <a:pt x="151" y="79"/>
                      <a:pt x="141" y="91"/>
                      <a:pt x="126" y="93"/>
                    </a:cubicBezTo>
                    <a:cubicBezTo>
                      <a:pt x="120" y="93"/>
                      <a:pt x="115" y="92"/>
                      <a:pt x="110" y="89"/>
                    </a:cubicBezTo>
                    <a:cubicBezTo>
                      <a:pt x="106" y="92"/>
                      <a:pt x="101" y="95"/>
                      <a:pt x="95" y="95"/>
                    </a:cubicBezTo>
                    <a:cubicBezTo>
                      <a:pt x="88" y="96"/>
                      <a:pt x="81" y="94"/>
                      <a:pt x="76" y="90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67" y="91"/>
                      <a:pt x="61" y="90"/>
                      <a:pt x="56" y="87"/>
                    </a:cubicBezTo>
                    <a:cubicBezTo>
                      <a:pt x="53" y="90"/>
                      <a:pt x="48" y="91"/>
                      <a:pt x="44" y="92"/>
                    </a:cubicBezTo>
                    <a:cubicBezTo>
                      <a:pt x="29" y="94"/>
                      <a:pt x="16" y="84"/>
                      <a:pt x="15" y="70"/>
                    </a:cubicBezTo>
                    <a:close/>
                  </a:path>
                </a:pathLst>
              </a:custGeom>
              <a:solidFill>
                <a:srgbClr val="AFC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9" name="Freeform 432">
                <a:extLst>
                  <a:ext uri="{FF2B5EF4-FFF2-40B4-BE49-F238E27FC236}">
                    <a16:creationId xmlns:a16="http://schemas.microsoft.com/office/drawing/2014/main" id="{51C130AA-0DD1-48D8-830C-6616747C5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245"/>
                <a:ext cx="982" cy="725"/>
              </a:xfrm>
              <a:custGeom>
                <a:avLst/>
                <a:gdLst>
                  <a:gd name="T0" fmla="*/ 2147483646 w 159"/>
                  <a:gd name="T1" fmla="*/ 2147483646 h 96"/>
                  <a:gd name="T2" fmla="*/ 2147483646 w 159"/>
                  <a:gd name="T3" fmla="*/ 2147483646 h 96"/>
                  <a:gd name="T4" fmla="*/ 2147483646 w 159"/>
                  <a:gd name="T5" fmla="*/ 2147483646 h 96"/>
                  <a:gd name="T6" fmla="*/ 2147483646 w 159"/>
                  <a:gd name="T7" fmla="*/ 2147483646 h 96"/>
                  <a:gd name="T8" fmla="*/ 2147483646 w 159"/>
                  <a:gd name="T9" fmla="*/ 2147483646 h 96"/>
                  <a:gd name="T10" fmla="*/ 2147483646 w 159"/>
                  <a:gd name="T11" fmla="*/ 2147483646 h 96"/>
                  <a:gd name="T12" fmla="*/ 2147483646 w 159"/>
                  <a:gd name="T13" fmla="*/ 2147483646 h 96"/>
                  <a:gd name="T14" fmla="*/ 2147483646 w 159"/>
                  <a:gd name="T15" fmla="*/ 2147483646 h 96"/>
                  <a:gd name="T16" fmla="*/ 2147483646 w 159"/>
                  <a:gd name="T17" fmla="*/ 2147483646 h 96"/>
                  <a:gd name="T18" fmla="*/ 2147483646 w 159"/>
                  <a:gd name="T19" fmla="*/ 2147483646 h 96"/>
                  <a:gd name="T20" fmla="*/ 2147483646 w 159"/>
                  <a:gd name="T21" fmla="*/ 2147483646 h 96"/>
                  <a:gd name="T22" fmla="*/ 2147483646 w 159"/>
                  <a:gd name="T23" fmla="*/ 2147483646 h 96"/>
                  <a:gd name="T24" fmla="*/ 2147483646 w 159"/>
                  <a:gd name="T25" fmla="*/ 2147483646 h 96"/>
                  <a:gd name="T26" fmla="*/ 2147483646 w 159"/>
                  <a:gd name="T27" fmla="*/ 2147483646 h 96"/>
                  <a:gd name="T28" fmla="*/ 2147483646 w 159"/>
                  <a:gd name="T29" fmla="*/ 2147483646 h 96"/>
                  <a:gd name="T30" fmla="*/ 2147483646 w 159"/>
                  <a:gd name="T31" fmla="*/ 2147483646 h 96"/>
                  <a:gd name="T32" fmla="*/ 2147483646 w 159"/>
                  <a:gd name="T33" fmla="*/ 2147483646 h 96"/>
                  <a:gd name="T34" fmla="*/ 2147483646 w 159"/>
                  <a:gd name="T35" fmla="*/ 2147483646 h 96"/>
                  <a:gd name="T36" fmla="*/ 2147483646 w 159"/>
                  <a:gd name="T37" fmla="*/ 2147483646 h 96"/>
                  <a:gd name="T38" fmla="*/ 2147483646 w 159"/>
                  <a:gd name="T39" fmla="*/ 2147483646 h 96"/>
                  <a:gd name="T40" fmla="*/ 2147483646 w 159"/>
                  <a:gd name="T41" fmla="*/ 2147483646 h 96"/>
                  <a:gd name="T42" fmla="*/ 2147483646 w 159"/>
                  <a:gd name="T43" fmla="*/ 2147483646 h 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9"/>
                  <a:gd name="T67" fmla="*/ 0 h 96"/>
                  <a:gd name="T68" fmla="*/ 159 w 159"/>
                  <a:gd name="T69" fmla="*/ 96 h 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9" h="96">
                    <a:moveTo>
                      <a:pt x="15" y="70"/>
                    </a:moveTo>
                    <a:cubicBezTo>
                      <a:pt x="14" y="66"/>
                      <a:pt x="15" y="63"/>
                      <a:pt x="16" y="60"/>
                    </a:cubicBezTo>
                    <a:cubicBezTo>
                      <a:pt x="8" y="56"/>
                      <a:pt x="3" y="49"/>
                      <a:pt x="2" y="41"/>
                    </a:cubicBezTo>
                    <a:cubicBezTo>
                      <a:pt x="0" y="27"/>
                      <a:pt x="11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2" y="6"/>
                      <a:pt x="39" y="2"/>
                      <a:pt x="47" y="1"/>
                    </a:cubicBezTo>
                    <a:cubicBezTo>
                      <a:pt x="55" y="0"/>
                      <a:pt x="63" y="3"/>
                      <a:pt x="69" y="8"/>
                    </a:cubicBezTo>
                    <a:cubicBezTo>
                      <a:pt x="72" y="6"/>
                      <a:pt x="75" y="5"/>
                      <a:pt x="79" y="5"/>
                    </a:cubicBezTo>
                    <a:cubicBezTo>
                      <a:pt x="84" y="4"/>
                      <a:pt x="89" y="5"/>
                      <a:pt x="93" y="7"/>
                    </a:cubicBezTo>
                    <a:cubicBezTo>
                      <a:pt x="96" y="4"/>
                      <a:pt x="100" y="2"/>
                      <a:pt x="105" y="2"/>
                    </a:cubicBezTo>
                    <a:cubicBezTo>
                      <a:pt x="118" y="0"/>
                      <a:pt x="129" y="8"/>
                      <a:pt x="133" y="19"/>
                    </a:cubicBezTo>
                    <a:cubicBezTo>
                      <a:pt x="146" y="19"/>
                      <a:pt x="157" y="29"/>
                      <a:pt x="158" y="42"/>
                    </a:cubicBezTo>
                    <a:cubicBezTo>
                      <a:pt x="159" y="50"/>
                      <a:pt x="155" y="58"/>
                      <a:pt x="149" y="64"/>
                    </a:cubicBezTo>
                    <a:cubicBezTo>
                      <a:pt x="149" y="64"/>
                      <a:pt x="149" y="64"/>
                      <a:pt x="149" y="65"/>
                    </a:cubicBezTo>
                    <a:cubicBezTo>
                      <a:pt x="151" y="79"/>
                      <a:pt x="141" y="91"/>
                      <a:pt x="126" y="93"/>
                    </a:cubicBezTo>
                    <a:cubicBezTo>
                      <a:pt x="120" y="93"/>
                      <a:pt x="115" y="92"/>
                      <a:pt x="110" y="89"/>
                    </a:cubicBezTo>
                    <a:cubicBezTo>
                      <a:pt x="106" y="92"/>
                      <a:pt x="101" y="95"/>
                      <a:pt x="95" y="95"/>
                    </a:cubicBezTo>
                    <a:cubicBezTo>
                      <a:pt x="88" y="96"/>
                      <a:pt x="81" y="94"/>
                      <a:pt x="76" y="90"/>
                    </a:cubicBezTo>
                    <a:cubicBezTo>
                      <a:pt x="75" y="90"/>
                      <a:pt x="74" y="90"/>
                      <a:pt x="73" y="90"/>
                    </a:cubicBezTo>
                    <a:cubicBezTo>
                      <a:pt x="67" y="91"/>
                      <a:pt x="61" y="90"/>
                      <a:pt x="56" y="87"/>
                    </a:cubicBezTo>
                    <a:cubicBezTo>
                      <a:pt x="53" y="90"/>
                      <a:pt x="48" y="91"/>
                      <a:pt x="44" y="92"/>
                    </a:cubicBezTo>
                    <a:cubicBezTo>
                      <a:pt x="29" y="93"/>
                      <a:pt x="16" y="84"/>
                      <a:pt x="15" y="70"/>
                    </a:cubicBezTo>
                    <a:close/>
                  </a:path>
                </a:pathLst>
              </a:custGeom>
              <a:solidFill>
                <a:srgbClr val="AFC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0" name="Freeform 433">
                <a:extLst>
                  <a:ext uri="{FF2B5EF4-FFF2-40B4-BE49-F238E27FC236}">
                    <a16:creationId xmlns:a16="http://schemas.microsoft.com/office/drawing/2014/main" id="{C3905088-CF3E-4D41-AF73-4CD39E5B1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1254"/>
                <a:ext cx="972" cy="707"/>
              </a:xfrm>
              <a:custGeom>
                <a:avLst/>
                <a:gdLst>
                  <a:gd name="T0" fmla="*/ 2147483646 w 157"/>
                  <a:gd name="T1" fmla="*/ 2147483646 h 94"/>
                  <a:gd name="T2" fmla="*/ 2147483646 w 157"/>
                  <a:gd name="T3" fmla="*/ 2147483646 h 94"/>
                  <a:gd name="T4" fmla="*/ 2147483646 w 157"/>
                  <a:gd name="T5" fmla="*/ 2147483646 h 94"/>
                  <a:gd name="T6" fmla="*/ 2147483646 w 157"/>
                  <a:gd name="T7" fmla="*/ 2147483646 h 94"/>
                  <a:gd name="T8" fmla="*/ 2147483646 w 157"/>
                  <a:gd name="T9" fmla="*/ 2147483646 h 94"/>
                  <a:gd name="T10" fmla="*/ 2147483646 w 157"/>
                  <a:gd name="T11" fmla="*/ 2147483646 h 94"/>
                  <a:gd name="T12" fmla="*/ 2147483646 w 157"/>
                  <a:gd name="T13" fmla="*/ 2147483646 h 94"/>
                  <a:gd name="T14" fmla="*/ 2147483646 w 157"/>
                  <a:gd name="T15" fmla="*/ 2147483646 h 94"/>
                  <a:gd name="T16" fmla="*/ 2147483646 w 157"/>
                  <a:gd name="T17" fmla="*/ 2147483646 h 94"/>
                  <a:gd name="T18" fmla="*/ 2147483646 w 157"/>
                  <a:gd name="T19" fmla="*/ 2147483646 h 94"/>
                  <a:gd name="T20" fmla="*/ 2147483646 w 157"/>
                  <a:gd name="T21" fmla="*/ 2147483646 h 94"/>
                  <a:gd name="T22" fmla="*/ 2147483646 w 157"/>
                  <a:gd name="T23" fmla="*/ 2147483646 h 94"/>
                  <a:gd name="T24" fmla="*/ 2147483646 w 157"/>
                  <a:gd name="T25" fmla="*/ 2147483646 h 94"/>
                  <a:gd name="T26" fmla="*/ 2147483646 w 157"/>
                  <a:gd name="T27" fmla="*/ 2147483646 h 94"/>
                  <a:gd name="T28" fmla="*/ 2147483646 w 157"/>
                  <a:gd name="T29" fmla="*/ 2147483646 h 94"/>
                  <a:gd name="T30" fmla="*/ 2147483646 w 157"/>
                  <a:gd name="T31" fmla="*/ 2147483646 h 94"/>
                  <a:gd name="T32" fmla="*/ 2147483646 w 157"/>
                  <a:gd name="T33" fmla="*/ 2147483646 h 94"/>
                  <a:gd name="T34" fmla="*/ 2147483646 w 157"/>
                  <a:gd name="T35" fmla="*/ 2147483646 h 94"/>
                  <a:gd name="T36" fmla="*/ 2147483646 w 157"/>
                  <a:gd name="T37" fmla="*/ 2147483646 h 94"/>
                  <a:gd name="T38" fmla="*/ 2147483646 w 157"/>
                  <a:gd name="T39" fmla="*/ 2147483646 h 94"/>
                  <a:gd name="T40" fmla="*/ 2147483646 w 157"/>
                  <a:gd name="T41" fmla="*/ 2147483646 h 94"/>
                  <a:gd name="T42" fmla="*/ 2147483646 w 157"/>
                  <a:gd name="T43" fmla="*/ 2147483646 h 9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7"/>
                  <a:gd name="T67" fmla="*/ 0 h 94"/>
                  <a:gd name="T68" fmla="*/ 157 w 157"/>
                  <a:gd name="T69" fmla="*/ 94 h 9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7" h="94">
                    <a:moveTo>
                      <a:pt x="15" y="68"/>
                    </a:moveTo>
                    <a:cubicBezTo>
                      <a:pt x="14" y="65"/>
                      <a:pt x="14" y="62"/>
                      <a:pt x="15" y="59"/>
                    </a:cubicBezTo>
                    <a:cubicBezTo>
                      <a:pt x="8" y="55"/>
                      <a:pt x="3" y="48"/>
                      <a:pt x="2" y="40"/>
                    </a:cubicBezTo>
                    <a:cubicBezTo>
                      <a:pt x="0" y="26"/>
                      <a:pt x="10" y="14"/>
                      <a:pt x="24" y="13"/>
                    </a:cubicBezTo>
                    <a:cubicBezTo>
                      <a:pt x="26" y="12"/>
                      <a:pt x="27" y="12"/>
                      <a:pt x="28" y="12"/>
                    </a:cubicBezTo>
                    <a:cubicBezTo>
                      <a:pt x="32" y="6"/>
                      <a:pt x="38" y="1"/>
                      <a:pt x="47" y="1"/>
                    </a:cubicBezTo>
                    <a:cubicBezTo>
                      <a:pt x="55" y="0"/>
                      <a:pt x="63" y="3"/>
                      <a:pt x="68" y="8"/>
                    </a:cubicBezTo>
                    <a:cubicBezTo>
                      <a:pt x="71" y="6"/>
                      <a:pt x="75" y="5"/>
                      <a:pt x="78" y="4"/>
                    </a:cubicBezTo>
                    <a:cubicBezTo>
                      <a:pt x="83" y="4"/>
                      <a:pt x="87" y="5"/>
                      <a:pt x="91" y="6"/>
                    </a:cubicBezTo>
                    <a:cubicBezTo>
                      <a:pt x="95" y="4"/>
                      <a:pt x="99" y="2"/>
                      <a:pt x="104" y="2"/>
                    </a:cubicBezTo>
                    <a:cubicBezTo>
                      <a:pt x="116" y="0"/>
                      <a:pt x="127" y="8"/>
                      <a:pt x="131" y="19"/>
                    </a:cubicBezTo>
                    <a:cubicBezTo>
                      <a:pt x="144" y="19"/>
                      <a:pt x="155" y="28"/>
                      <a:pt x="156" y="41"/>
                    </a:cubicBezTo>
                    <a:cubicBezTo>
                      <a:pt x="157" y="49"/>
                      <a:pt x="153" y="57"/>
                      <a:pt x="147" y="62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9" y="77"/>
                      <a:pt x="139" y="89"/>
                      <a:pt x="125" y="91"/>
                    </a:cubicBezTo>
                    <a:cubicBezTo>
                      <a:pt x="119" y="91"/>
                      <a:pt x="113" y="90"/>
                      <a:pt x="108" y="87"/>
                    </a:cubicBezTo>
                    <a:cubicBezTo>
                      <a:pt x="105" y="90"/>
                      <a:pt x="100" y="93"/>
                      <a:pt x="94" y="93"/>
                    </a:cubicBezTo>
                    <a:cubicBezTo>
                      <a:pt x="87" y="94"/>
                      <a:pt x="80" y="92"/>
                      <a:pt x="75" y="88"/>
                    </a:cubicBezTo>
                    <a:cubicBezTo>
                      <a:pt x="74" y="88"/>
                      <a:pt x="73" y="88"/>
                      <a:pt x="72" y="89"/>
                    </a:cubicBezTo>
                    <a:cubicBezTo>
                      <a:pt x="66" y="89"/>
                      <a:pt x="60" y="88"/>
                      <a:pt x="56" y="85"/>
                    </a:cubicBezTo>
                    <a:cubicBezTo>
                      <a:pt x="52" y="88"/>
                      <a:pt x="48" y="90"/>
                      <a:pt x="43" y="90"/>
                    </a:cubicBezTo>
                    <a:cubicBezTo>
                      <a:pt x="29" y="92"/>
                      <a:pt x="16" y="82"/>
                      <a:pt x="15" y="68"/>
                    </a:cubicBezTo>
                    <a:close/>
                  </a:path>
                </a:pathLst>
              </a:custGeom>
              <a:solidFill>
                <a:srgbClr val="B8C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1" name="Freeform 434">
                <a:extLst>
                  <a:ext uri="{FF2B5EF4-FFF2-40B4-BE49-F238E27FC236}">
                    <a16:creationId xmlns:a16="http://schemas.microsoft.com/office/drawing/2014/main" id="{5FB09916-7E6E-4DFC-B139-456CADB57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1254"/>
                <a:ext cx="972" cy="707"/>
              </a:xfrm>
              <a:custGeom>
                <a:avLst/>
                <a:gdLst>
                  <a:gd name="T0" fmla="*/ 2147483646 w 157"/>
                  <a:gd name="T1" fmla="*/ 2147483646 h 94"/>
                  <a:gd name="T2" fmla="*/ 2147483646 w 157"/>
                  <a:gd name="T3" fmla="*/ 2147483646 h 94"/>
                  <a:gd name="T4" fmla="*/ 2147483646 w 157"/>
                  <a:gd name="T5" fmla="*/ 2147483646 h 94"/>
                  <a:gd name="T6" fmla="*/ 2147483646 w 157"/>
                  <a:gd name="T7" fmla="*/ 2147483646 h 94"/>
                  <a:gd name="T8" fmla="*/ 2147483646 w 157"/>
                  <a:gd name="T9" fmla="*/ 2147483646 h 94"/>
                  <a:gd name="T10" fmla="*/ 2147483646 w 157"/>
                  <a:gd name="T11" fmla="*/ 2147483646 h 94"/>
                  <a:gd name="T12" fmla="*/ 2147483646 w 157"/>
                  <a:gd name="T13" fmla="*/ 2147483646 h 94"/>
                  <a:gd name="T14" fmla="*/ 2147483646 w 157"/>
                  <a:gd name="T15" fmla="*/ 2147483646 h 94"/>
                  <a:gd name="T16" fmla="*/ 2147483646 w 157"/>
                  <a:gd name="T17" fmla="*/ 2147483646 h 94"/>
                  <a:gd name="T18" fmla="*/ 2147483646 w 157"/>
                  <a:gd name="T19" fmla="*/ 2147483646 h 94"/>
                  <a:gd name="T20" fmla="*/ 2147483646 w 157"/>
                  <a:gd name="T21" fmla="*/ 2147483646 h 94"/>
                  <a:gd name="T22" fmla="*/ 2147483646 w 157"/>
                  <a:gd name="T23" fmla="*/ 2147483646 h 94"/>
                  <a:gd name="T24" fmla="*/ 2147483646 w 157"/>
                  <a:gd name="T25" fmla="*/ 2147483646 h 94"/>
                  <a:gd name="T26" fmla="*/ 2147483646 w 157"/>
                  <a:gd name="T27" fmla="*/ 2147483646 h 94"/>
                  <a:gd name="T28" fmla="*/ 2147483646 w 157"/>
                  <a:gd name="T29" fmla="*/ 2147483646 h 94"/>
                  <a:gd name="T30" fmla="*/ 2147483646 w 157"/>
                  <a:gd name="T31" fmla="*/ 2147483646 h 94"/>
                  <a:gd name="T32" fmla="*/ 2147483646 w 157"/>
                  <a:gd name="T33" fmla="*/ 2147483646 h 94"/>
                  <a:gd name="T34" fmla="*/ 2147483646 w 157"/>
                  <a:gd name="T35" fmla="*/ 2147483646 h 94"/>
                  <a:gd name="T36" fmla="*/ 2147483646 w 157"/>
                  <a:gd name="T37" fmla="*/ 2147483646 h 94"/>
                  <a:gd name="T38" fmla="*/ 2147483646 w 157"/>
                  <a:gd name="T39" fmla="*/ 2147483646 h 94"/>
                  <a:gd name="T40" fmla="*/ 2147483646 w 157"/>
                  <a:gd name="T41" fmla="*/ 2147483646 h 94"/>
                  <a:gd name="T42" fmla="*/ 2147483646 w 157"/>
                  <a:gd name="T43" fmla="*/ 2147483646 h 9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7"/>
                  <a:gd name="T67" fmla="*/ 0 h 94"/>
                  <a:gd name="T68" fmla="*/ 157 w 157"/>
                  <a:gd name="T69" fmla="*/ 94 h 9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7" h="94">
                    <a:moveTo>
                      <a:pt x="15" y="68"/>
                    </a:moveTo>
                    <a:cubicBezTo>
                      <a:pt x="14" y="65"/>
                      <a:pt x="15" y="62"/>
                      <a:pt x="16" y="59"/>
                    </a:cubicBezTo>
                    <a:cubicBezTo>
                      <a:pt x="8" y="55"/>
                      <a:pt x="3" y="48"/>
                      <a:pt x="2" y="40"/>
                    </a:cubicBezTo>
                    <a:cubicBezTo>
                      <a:pt x="0" y="26"/>
                      <a:pt x="11" y="14"/>
                      <a:pt x="25" y="13"/>
                    </a:cubicBezTo>
                    <a:cubicBezTo>
                      <a:pt x="26" y="13"/>
                      <a:pt x="27" y="12"/>
                      <a:pt x="28" y="12"/>
                    </a:cubicBezTo>
                    <a:cubicBezTo>
                      <a:pt x="32" y="6"/>
                      <a:pt x="38" y="2"/>
                      <a:pt x="47" y="1"/>
                    </a:cubicBezTo>
                    <a:cubicBezTo>
                      <a:pt x="55" y="0"/>
                      <a:pt x="63" y="3"/>
                      <a:pt x="68" y="8"/>
                    </a:cubicBezTo>
                    <a:cubicBezTo>
                      <a:pt x="71" y="6"/>
                      <a:pt x="75" y="5"/>
                      <a:pt x="78" y="5"/>
                    </a:cubicBezTo>
                    <a:cubicBezTo>
                      <a:pt x="83" y="4"/>
                      <a:pt x="87" y="5"/>
                      <a:pt x="91" y="6"/>
                    </a:cubicBezTo>
                    <a:cubicBezTo>
                      <a:pt x="95" y="4"/>
                      <a:pt x="99" y="2"/>
                      <a:pt x="104" y="2"/>
                    </a:cubicBezTo>
                    <a:cubicBezTo>
                      <a:pt x="116" y="0"/>
                      <a:pt x="127" y="8"/>
                      <a:pt x="131" y="19"/>
                    </a:cubicBezTo>
                    <a:cubicBezTo>
                      <a:pt x="144" y="19"/>
                      <a:pt x="155" y="28"/>
                      <a:pt x="156" y="41"/>
                    </a:cubicBezTo>
                    <a:cubicBezTo>
                      <a:pt x="157" y="49"/>
                      <a:pt x="153" y="57"/>
                      <a:pt x="147" y="62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9" y="77"/>
                      <a:pt x="139" y="89"/>
                      <a:pt x="125" y="91"/>
                    </a:cubicBezTo>
                    <a:cubicBezTo>
                      <a:pt x="119" y="91"/>
                      <a:pt x="113" y="90"/>
                      <a:pt x="108" y="87"/>
                    </a:cubicBezTo>
                    <a:cubicBezTo>
                      <a:pt x="105" y="90"/>
                      <a:pt x="100" y="93"/>
                      <a:pt x="94" y="93"/>
                    </a:cubicBezTo>
                    <a:cubicBezTo>
                      <a:pt x="87" y="94"/>
                      <a:pt x="80" y="92"/>
                      <a:pt x="75" y="88"/>
                    </a:cubicBezTo>
                    <a:cubicBezTo>
                      <a:pt x="74" y="88"/>
                      <a:pt x="73" y="88"/>
                      <a:pt x="72" y="89"/>
                    </a:cubicBezTo>
                    <a:cubicBezTo>
                      <a:pt x="66" y="89"/>
                      <a:pt x="60" y="88"/>
                      <a:pt x="56" y="85"/>
                    </a:cubicBezTo>
                    <a:cubicBezTo>
                      <a:pt x="52" y="88"/>
                      <a:pt x="48" y="89"/>
                      <a:pt x="43" y="90"/>
                    </a:cubicBezTo>
                    <a:cubicBezTo>
                      <a:pt x="29" y="91"/>
                      <a:pt x="16" y="82"/>
                      <a:pt x="15" y="68"/>
                    </a:cubicBezTo>
                    <a:close/>
                  </a:path>
                </a:pathLst>
              </a:custGeom>
              <a:solidFill>
                <a:srgbClr val="B9C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2" name="Freeform 435">
                <a:extLst>
                  <a:ext uri="{FF2B5EF4-FFF2-40B4-BE49-F238E27FC236}">
                    <a16:creationId xmlns:a16="http://schemas.microsoft.com/office/drawing/2014/main" id="{AAE4AB35-378A-4FE3-939D-58F9428C8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3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9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1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4"/>
                      <a:pt x="88" y="6"/>
                    </a:cubicBezTo>
                    <a:cubicBezTo>
                      <a:pt x="91" y="4"/>
                      <a:pt x="96" y="2"/>
                      <a:pt x="100" y="2"/>
                    </a:cubicBezTo>
                    <a:cubicBezTo>
                      <a:pt x="112" y="0"/>
                      <a:pt x="123" y="7"/>
                      <a:pt x="127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7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5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2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7" y="88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9DA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3" name="Freeform 436">
                <a:extLst>
                  <a:ext uri="{FF2B5EF4-FFF2-40B4-BE49-F238E27FC236}">
                    <a16:creationId xmlns:a16="http://schemas.microsoft.com/office/drawing/2014/main" id="{80A7FF8A-9886-4058-A63B-C77A792A3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3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1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6" y="2"/>
                      <a:pt x="100" y="2"/>
                    </a:cubicBezTo>
                    <a:cubicBezTo>
                      <a:pt x="112" y="0"/>
                      <a:pt x="123" y="7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7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8" y="88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AD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4" name="Freeform 437">
                <a:extLst>
                  <a:ext uri="{FF2B5EF4-FFF2-40B4-BE49-F238E27FC236}">
                    <a16:creationId xmlns:a16="http://schemas.microsoft.com/office/drawing/2014/main" id="{340EC252-789C-42A6-B5F8-425B97B9B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4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2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5" y="2"/>
                      <a:pt x="100" y="2"/>
                    </a:cubicBezTo>
                    <a:cubicBezTo>
                      <a:pt x="112" y="1"/>
                      <a:pt x="123" y="8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6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8" y="87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BDB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5" name="Freeform 438">
                <a:extLst>
                  <a:ext uri="{FF2B5EF4-FFF2-40B4-BE49-F238E27FC236}">
                    <a16:creationId xmlns:a16="http://schemas.microsoft.com/office/drawing/2014/main" id="{68C7BBE1-BF57-441B-BE25-D839FBB5F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36" cy="681"/>
              </a:xfrm>
              <a:custGeom>
                <a:avLst/>
                <a:gdLst>
                  <a:gd name="T0" fmla="*/ 2147483646 w 151"/>
                  <a:gd name="T1" fmla="*/ 2147483646 h 90"/>
                  <a:gd name="T2" fmla="*/ 2147483646 w 151"/>
                  <a:gd name="T3" fmla="*/ 2147483646 h 90"/>
                  <a:gd name="T4" fmla="*/ 2147483646 w 151"/>
                  <a:gd name="T5" fmla="*/ 2147483646 h 90"/>
                  <a:gd name="T6" fmla="*/ 2147483646 w 151"/>
                  <a:gd name="T7" fmla="*/ 2147483646 h 90"/>
                  <a:gd name="T8" fmla="*/ 2147483646 w 151"/>
                  <a:gd name="T9" fmla="*/ 2147483646 h 90"/>
                  <a:gd name="T10" fmla="*/ 2147483646 w 151"/>
                  <a:gd name="T11" fmla="*/ 2147483646 h 90"/>
                  <a:gd name="T12" fmla="*/ 2147483646 w 151"/>
                  <a:gd name="T13" fmla="*/ 2147483646 h 90"/>
                  <a:gd name="T14" fmla="*/ 2147483646 w 151"/>
                  <a:gd name="T15" fmla="*/ 2147483646 h 90"/>
                  <a:gd name="T16" fmla="*/ 2147483646 w 151"/>
                  <a:gd name="T17" fmla="*/ 2147483646 h 90"/>
                  <a:gd name="T18" fmla="*/ 2147483646 w 151"/>
                  <a:gd name="T19" fmla="*/ 2147483646 h 90"/>
                  <a:gd name="T20" fmla="*/ 2147483646 w 151"/>
                  <a:gd name="T21" fmla="*/ 2147483646 h 90"/>
                  <a:gd name="T22" fmla="*/ 2147483646 w 151"/>
                  <a:gd name="T23" fmla="*/ 2147483646 h 90"/>
                  <a:gd name="T24" fmla="*/ 2147483646 w 151"/>
                  <a:gd name="T25" fmla="*/ 2147483646 h 90"/>
                  <a:gd name="T26" fmla="*/ 2147483646 w 151"/>
                  <a:gd name="T27" fmla="*/ 2147483646 h 90"/>
                  <a:gd name="T28" fmla="*/ 2147483646 w 151"/>
                  <a:gd name="T29" fmla="*/ 2147483646 h 90"/>
                  <a:gd name="T30" fmla="*/ 2147483646 w 151"/>
                  <a:gd name="T31" fmla="*/ 2147483646 h 90"/>
                  <a:gd name="T32" fmla="*/ 2147483646 w 151"/>
                  <a:gd name="T33" fmla="*/ 2147483646 h 90"/>
                  <a:gd name="T34" fmla="*/ 2147483646 w 151"/>
                  <a:gd name="T35" fmla="*/ 2147483646 h 90"/>
                  <a:gd name="T36" fmla="*/ 2147483646 w 151"/>
                  <a:gd name="T37" fmla="*/ 2147483646 h 90"/>
                  <a:gd name="T38" fmla="*/ 2147483646 w 151"/>
                  <a:gd name="T39" fmla="*/ 2147483646 h 90"/>
                  <a:gd name="T40" fmla="*/ 2147483646 w 151"/>
                  <a:gd name="T41" fmla="*/ 2147483646 h 90"/>
                  <a:gd name="T42" fmla="*/ 2147483646 w 151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1"/>
                  <a:gd name="T67" fmla="*/ 0 h 90"/>
                  <a:gd name="T68" fmla="*/ 151 w 151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1" h="90">
                    <a:moveTo>
                      <a:pt x="14" y="65"/>
                    </a:moveTo>
                    <a:cubicBezTo>
                      <a:pt x="13" y="62"/>
                      <a:pt x="14" y="59"/>
                      <a:pt x="15" y="56"/>
                    </a:cubicBezTo>
                    <a:cubicBezTo>
                      <a:pt x="8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2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5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5" y="2"/>
                      <a:pt x="100" y="2"/>
                    </a:cubicBezTo>
                    <a:cubicBezTo>
                      <a:pt x="112" y="1"/>
                      <a:pt x="123" y="8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1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4" y="83"/>
                    </a:cubicBezTo>
                    <a:cubicBezTo>
                      <a:pt x="101" y="86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4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5"/>
                      <a:pt x="41" y="86"/>
                    </a:cubicBezTo>
                    <a:cubicBezTo>
                      <a:pt x="28" y="87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DD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0992" name="Text Box 439">
              <a:extLst>
                <a:ext uri="{FF2B5EF4-FFF2-40B4-BE49-F238E27FC236}">
                  <a16:creationId xmlns:a16="http://schemas.microsoft.com/office/drawing/2014/main" id="{3452A88B-510F-4037-AAE2-FE0BBB71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2745"/>
              <a:ext cx="10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sp>
        <p:nvSpPr>
          <p:cNvPr id="40988" name="Text Box 441">
            <a:extLst>
              <a:ext uri="{FF2B5EF4-FFF2-40B4-BE49-F238E27FC236}">
                <a16:creationId xmlns:a16="http://schemas.microsoft.com/office/drawing/2014/main" id="{61E966D4-D6AA-4E2A-B8BB-B35E40E4D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4597401"/>
            <a:ext cx="125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2/3G: HLR/AuC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4G: HSS</a:t>
            </a:r>
          </a:p>
        </p:txBody>
      </p:sp>
      <p:pic>
        <p:nvPicPr>
          <p:cNvPr id="40989" name="Picture 442" descr="j0249811">
            <a:extLst>
              <a:ext uri="{FF2B5EF4-FFF2-40B4-BE49-F238E27FC236}">
                <a16:creationId xmlns:a16="http://schemas.microsoft.com/office/drawing/2014/main" id="{DF2847DA-EB22-4BED-B0C6-E216C989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3975101"/>
            <a:ext cx="4302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0" name="Picture 261" descr="j0249811">
            <a:extLst>
              <a:ext uri="{FF2B5EF4-FFF2-40B4-BE49-F238E27FC236}">
                <a16:creationId xmlns:a16="http://schemas.microsoft.com/office/drawing/2014/main" id="{CE7680EA-9982-4FCD-9349-E39C2F8D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1" y="4121150"/>
            <a:ext cx="379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>
            <a:extLst>
              <a:ext uri="{FF2B5EF4-FFF2-40B4-BE49-F238E27FC236}">
                <a16:creationId xmlns:a16="http://schemas.microsoft.com/office/drawing/2014/main" id="{7FCEAB7F-7724-4CE3-B7AE-B94706826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MS authentication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44A8BB8-30A9-40AB-BA78-F16216047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Usual challenge response, but different (public) algorithm</a:t>
            </a:r>
          </a:p>
        </p:txBody>
      </p:sp>
      <p:sp>
        <p:nvSpPr>
          <p:cNvPr id="60420" name="Line 16">
            <a:extLst>
              <a:ext uri="{FF2B5EF4-FFF2-40B4-BE49-F238E27FC236}">
                <a16:creationId xmlns:a16="http://schemas.microsoft.com/office/drawing/2014/main" id="{BA46EB74-0D72-4FF4-AF56-01412B5D5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1" name="Line 17">
            <a:extLst>
              <a:ext uri="{FF2B5EF4-FFF2-40B4-BE49-F238E27FC236}">
                <a16:creationId xmlns:a16="http://schemas.microsoft.com/office/drawing/2014/main" id="{B361382D-B6D6-421A-B742-3124F4974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0775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2" name="Rectangle 18">
            <a:extLst>
              <a:ext uri="{FF2B5EF4-FFF2-40B4-BE49-F238E27FC236}">
                <a16:creationId xmlns:a16="http://schemas.microsoft.com/office/drawing/2014/main" id="{ED195A80-6C2F-468D-930F-3BCBF83D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f2</a:t>
            </a:r>
          </a:p>
        </p:txBody>
      </p:sp>
      <p:sp>
        <p:nvSpPr>
          <p:cNvPr id="60423" name="Line 19">
            <a:extLst>
              <a:ext uri="{FF2B5EF4-FFF2-40B4-BE49-F238E27FC236}">
                <a16:creationId xmlns:a16="http://schemas.microsoft.com/office/drawing/2014/main" id="{7AC60491-0843-474C-BA01-1C3F05AA3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4" name="Text Box 20">
            <a:extLst>
              <a:ext uri="{FF2B5EF4-FFF2-40B4-BE49-F238E27FC236}">
                <a16:creationId xmlns:a16="http://schemas.microsoft.com/office/drawing/2014/main" id="{A7F3CF5A-E015-4F7C-8D51-DE564D11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6" y="2600326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25" name="Text Box 21">
            <a:extLst>
              <a:ext uri="{FF2B5EF4-FFF2-40B4-BE49-F238E27FC236}">
                <a16:creationId xmlns:a16="http://schemas.microsoft.com/office/drawing/2014/main" id="{BF9A557D-C256-45B2-A725-AB1B7A33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26" name="Text Box 22">
            <a:extLst>
              <a:ext uri="{FF2B5EF4-FFF2-40B4-BE49-F238E27FC236}">
                <a16:creationId xmlns:a16="http://schemas.microsoft.com/office/drawing/2014/main" id="{EC33135E-7249-4F44-9665-D6EE3B6BC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3857626"/>
            <a:ext cx="1233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32-128 bit</a:t>
            </a:r>
          </a:p>
        </p:txBody>
      </p:sp>
      <p:sp>
        <p:nvSpPr>
          <p:cNvPr id="60427" name="Line 23">
            <a:extLst>
              <a:ext uri="{FF2B5EF4-FFF2-40B4-BE49-F238E27FC236}">
                <a16:creationId xmlns:a16="http://schemas.microsoft.com/office/drawing/2014/main" id="{BFA56224-A88B-4133-B21B-BE499168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8" name="Line 24">
            <a:extLst>
              <a:ext uri="{FF2B5EF4-FFF2-40B4-BE49-F238E27FC236}">
                <a16:creationId xmlns:a16="http://schemas.microsoft.com/office/drawing/2014/main" id="{26BFF6E9-2B50-46C1-AAEF-7C781361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9" name="Rectangle 25">
            <a:extLst>
              <a:ext uri="{FF2B5EF4-FFF2-40B4-BE49-F238E27FC236}">
                <a16:creationId xmlns:a16="http://schemas.microsoft.com/office/drawing/2014/main" id="{E84EC738-E2AC-4ED5-B9D3-7962DDDB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f3</a:t>
            </a:r>
          </a:p>
        </p:txBody>
      </p:sp>
      <p:sp>
        <p:nvSpPr>
          <p:cNvPr id="60430" name="Line 26">
            <a:extLst>
              <a:ext uri="{FF2B5EF4-FFF2-40B4-BE49-F238E27FC236}">
                <a16:creationId xmlns:a16="http://schemas.microsoft.com/office/drawing/2014/main" id="{75582109-71D2-460A-A046-66BC9473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1" name="Text Box 27">
            <a:extLst>
              <a:ext uri="{FF2B5EF4-FFF2-40B4-BE49-F238E27FC236}">
                <a16:creationId xmlns:a16="http://schemas.microsoft.com/office/drawing/2014/main" id="{864B5760-ADDA-492E-A07A-B99A662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2600326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32" name="Text Box 28">
            <a:extLst>
              <a:ext uri="{FF2B5EF4-FFF2-40B4-BE49-F238E27FC236}">
                <a16:creationId xmlns:a16="http://schemas.microsoft.com/office/drawing/2014/main" id="{EFC6DF0A-6EC9-4F11-85DA-EE57247F1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33" name="Text Box 29">
            <a:extLst>
              <a:ext uri="{FF2B5EF4-FFF2-40B4-BE49-F238E27FC236}">
                <a16:creationId xmlns:a16="http://schemas.microsoft.com/office/drawing/2014/main" id="{A279FE36-0DA0-43A3-929C-99EA33E0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3857626"/>
            <a:ext cx="13049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Cipher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</a:t>
            </a:r>
          </a:p>
        </p:txBody>
      </p:sp>
      <p:sp>
        <p:nvSpPr>
          <p:cNvPr id="60434" name="Line 30">
            <a:extLst>
              <a:ext uri="{FF2B5EF4-FFF2-40B4-BE49-F238E27FC236}">
                <a16:creationId xmlns:a16="http://schemas.microsoft.com/office/drawing/2014/main" id="{51BC8583-F445-4565-96A8-952A41F44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03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5" name="Line 31">
            <a:extLst>
              <a:ext uri="{FF2B5EF4-FFF2-40B4-BE49-F238E27FC236}">
                <a16:creationId xmlns:a16="http://schemas.microsoft.com/office/drawing/2014/main" id="{CDD5765E-E1D3-4B27-874F-83B7748C1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743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6" name="Rectangle 32">
            <a:extLst>
              <a:ext uri="{FF2B5EF4-FFF2-40B4-BE49-F238E27FC236}">
                <a16:creationId xmlns:a16="http://schemas.microsoft.com/office/drawing/2014/main" id="{9B831087-7286-4152-80D4-C01EFA8D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f4</a:t>
            </a:r>
          </a:p>
        </p:txBody>
      </p:sp>
      <p:sp>
        <p:nvSpPr>
          <p:cNvPr id="60437" name="Line 33">
            <a:extLst>
              <a:ext uri="{FF2B5EF4-FFF2-40B4-BE49-F238E27FC236}">
                <a16:creationId xmlns:a16="http://schemas.microsoft.com/office/drawing/2014/main" id="{A01DFBAC-55D8-42EA-9BDB-A64A55166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8" name="Text Box 34">
            <a:extLst>
              <a:ext uri="{FF2B5EF4-FFF2-40B4-BE49-F238E27FC236}">
                <a16:creationId xmlns:a16="http://schemas.microsoft.com/office/drawing/2014/main" id="{B0ADF461-49F7-456B-AE35-E218AC2F8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238" y="2600326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39" name="Text Box 35">
            <a:extLst>
              <a:ext uri="{FF2B5EF4-FFF2-40B4-BE49-F238E27FC236}">
                <a16:creationId xmlns:a16="http://schemas.microsoft.com/office/drawing/2014/main" id="{DB3F3B6E-6FAB-4F72-8539-3AB62E12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40" name="Text Box 36">
            <a:extLst>
              <a:ext uri="{FF2B5EF4-FFF2-40B4-BE49-F238E27FC236}">
                <a16:creationId xmlns:a16="http://schemas.microsoft.com/office/drawing/2014/main" id="{C62EED8B-03C1-4DEB-9303-DA43FE6D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3857626"/>
            <a:ext cx="1543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IK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Integrity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>
            <a:extLst>
              <a:ext uri="{FF2B5EF4-FFF2-40B4-BE49-F238E27FC236}">
                <a16:creationId xmlns:a16="http://schemas.microsoft.com/office/drawing/2014/main" id="{360F58B0-CF08-436E-94C1-AE4D818F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Network Authentication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F48CCCE-9E9C-40D6-93E1-46F8AA58F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125539"/>
            <a:ext cx="11125236" cy="2987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MS </a:t>
            </a:r>
            <a:r>
              <a:rPr lang="it-IT" altLang="it-IT" sz="2800" dirty="0" err="1"/>
              <a:t>should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send</a:t>
            </a:r>
            <a:r>
              <a:rPr lang="it-IT" altLang="it-IT" sz="2800" dirty="0"/>
              <a:t> a </a:t>
            </a:r>
            <a:r>
              <a:rPr lang="it-IT" altLang="it-IT" sz="2800" dirty="0" err="1"/>
              <a:t>nonce</a:t>
            </a:r>
            <a:r>
              <a:rPr lang="it-IT" altLang="it-IT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1 extra </a:t>
            </a:r>
            <a:r>
              <a:rPr lang="it-IT" altLang="it-IT" sz="2800" dirty="0" err="1"/>
              <a:t>message</a:t>
            </a: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Bright idea: use </a:t>
            </a:r>
            <a:r>
              <a:rPr lang="it-IT" altLang="it-IT" sz="2800" dirty="0" err="1"/>
              <a:t>Sequence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number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as</a:t>
            </a:r>
            <a:r>
              <a:rPr lang="it-IT" altLang="it-IT" sz="2800" dirty="0"/>
              <a:t> “</a:t>
            </a:r>
            <a:r>
              <a:rPr lang="it-IT" altLang="it-IT" sz="2800" dirty="0" err="1"/>
              <a:t>implicit</a:t>
            </a:r>
            <a:r>
              <a:rPr lang="it-IT" altLang="it-IT" sz="2800" dirty="0"/>
              <a:t>” </a:t>
            </a:r>
            <a:r>
              <a:rPr lang="it-IT" altLang="it-IT" sz="2800" dirty="0" err="1"/>
              <a:t>nonce</a:t>
            </a:r>
            <a:r>
              <a:rPr lang="it-IT" altLang="it-IT" sz="2800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Issue</a:t>
            </a:r>
            <a:r>
              <a:rPr lang="it-IT" altLang="it-IT" sz="2800" dirty="0"/>
              <a:t>: MS and </a:t>
            </a:r>
            <a:r>
              <a:rPr lang="it-IT" altLang="it-IT" sz="2800" dirty="0" err="1"/>
              <a:t>AuC</a:t>
            </a:r>
            <a:r>
              <a:rPr lang="it-IT" altLang="it-IT" sz="2800" dirty="0"/>
              <a:t> must be (</a:t>
            </a:r>
            <a:r>
              <a:rPr lang="it-IT" altLang="it-IT" sz="2800" dirty="0" err="1"/>
              <a:t>approx</a:t>
            </a:r>
            <a:r>
              <a:rPr lang="it-IT" altLang="it-IT" sz="2800" dirty="0"/>
              <a:t>) </a:t>
            </a:r>
            <a:r>
              <a:rPr lang="it-IT" altLang="it-IT" sz="2800" dirty="0" err="1"/>
              <a:t>synchronized</a:t>
            </a:r>
            <a:endParaRPr lang="it-IT" altLang="it-IT" sz="28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And </a:t>
            </a:r>
            <a:r>
              <a:rPr lang="it-IT" altLang="it-IT" sz="2800" dirty="0" err="1"/>
              <a:t>robust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procedures</a:t>
            </a:r>
            <a:r>
              <a:rPr lang="it-IT" altLang="it-IT" sz="2800" dirty="0"/>
              <a:t> for </a:t>
            </a:r>
            <a:r>
              <a:rPr lang="it-IT" altLang="it-IT" sz="2800" dirty="0" err="1"/>
              <a:t>resync</a:t>
            </a:r>
            <a:r>
              <a:rPr lang="it-IT" altLang="it-IT" sz="2800" dirty="0"/>
              <a:t> must be </a:t>
            </a:r>
            <a:r>
              <a:rPr lang="it-IT" altLang="it-IT" sz="2800" dirty="0" err="1"/>
              <a:t>specified</a:t>
            </a:r>
            <a:endParaRPr lang="it-IT" altLang="it-IT" sz="2800" dirty="0"/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B39B2CDA-6B24-4BC9-A6F3-2FE36254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8" y="4149725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HLR /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 AUC</a:t>
            </a:r>
          </a:p>
        </p:txBody>
      </p:sp>
      <p:grpSp>
        <p:nvGrpSpPr>
          <p:cNvPr id="62469" name="Group 5">
            <a:extLst>
              <a:ext uri="{FF2B5EF4-FFF2-40B4-BE49-F238E27FC236}">
                <a16:creationId xmlns:a16="http://schemas.microsoft.com/office/drawing/2014/main" id="{62021ED4-4165-4687-9AE9-CE8EC47634CC}"/>
              </a:ext>
            </a:extLst>
          </p:cNvPr>
          <p:cNvGrpSpPr>
            <a:grpSpLocks/>
          </p:cNvGrpSpPr>
          <p:nvPr/>
        </p:nvGrpSpPr>
        <p:grpSpPr bwMode="auto">
          <a:xfrm>
            <a:off x="2838451" y="4364039"/>
            <a:ext cx="377825" cy="314325"/>
            <a:chOff x="1198" y="2592"/>
            <a:chExt cx="387" cy="253"/>
          </a:xfrm>
        </p:grpSpPr>
        <p:sp>
          <p:nvSpPr>
            <p:cNvPr id="62506" name="Freeform 6">
              <a:extLst>
                <a:ext uri="{FF2B5EF4-FFF2-40B4-BE49-F238E27FC236}">
                  <a16:creationId xmlns:a16="http://schemas.microsoft.com/office/drawing/2014/main" id="{DB13A481-AF08-4632-A707-F66ED482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592"/>
              <a:ext cx="387" cy="250"/>
            </a:xfrm>
            <a:custGeom>
              <a:avLst/>
              <a:gdLst>
                <a:gd name="T0" fmla="*/ 385 w 387"/>
                <a:gd name="T1" fmla="*/ 0 h 250"/>
                <a:gd name="T2" fmla="*/ 202 w 387"/>
                <a:gd name="T3" fmla="*/ 120 h 250"/>
                <a:gd name="T4" fmla="*/ 198 w 387"/>
                <a:gd name="T5" fmla="*/ 118 h 250"/>
                <a:gd name="T6" fmla="*/ 0 w 387"/>
                <a:gd name="T7" fmla="*/ 249 h 250"/>
                <a:gd name="T8" fmla="*/ 21 w 387"/>
                <a:gd name="T9" fmla="*/ 249 h 250"/>
                <a:gd name="T10" fmla="*/ 202 w 387"/>
                <a:gd name="T11" fmla="*/ 130 h 250"/>
                <a:gd name="T12" fmla="*/ 205 w 387"/>
                <a:gd name="T13" fmla="*/ 124 h 250"/>
                <a:gd name="T14" fmla="*/ 386 w 387"/>
                <a:gd name="T15" fmla="*/ 2 h 250"/>
                <a:gd name="T16" fmla="*/ 385 w 387"/>
                <a:gd name="T17" fmla="*/ 0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7"/>
                <a:gd name="T28" fmla="*/ 0 h 250"/>
                <a:gd name="T29" fmla="*/ 387 w 387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7" h="250">
                  <a:moveTo>
                    <a:pt x="385" y="0"/>
                  </a:moveTo>
                  <a:lnTo>
                    <a:pt x="202" y="120"/>
                  </a:lnTo>
                  <a:lnTo>
                    <a:pt x="198" y="118"/>
                  </a:lnTo>
                  <a:lnTo>
                    <a:pt x="0" y="249"/>
                  </a:lnTo>
                  <a:lnTo>
                    <a:pt x="21" y="249"/>
                  </a:lnTo>
                  <a:lnTo>
                    <a:pt x="202" y="130"/>
                  </a:lnTo>
                  <a:lnTo>
                    <a:pt x="205" y="124"/>
                  </a:lnTo>
                  <a:lnTo>
                    <a:pt x="386" y="2"/>
                  </a:lnTo>
                  <a:lnTo>
                    <a:pt x="385" y="0"/>
                  </a:lnTo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507" name="Oval 7">
              <a:extLst>
                <a:ext uri="{FF2B5EF4-FFF2-40B4-BE49-F238E27FC236}">
                  <a16:creationId xmlns:a16="http://schemas.microsoft.com/office/drawing/2014/main" id="{08B020E5-D63B-4C9E-8119-EDEC3018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2821"/>
              <a:ext cx="20" cy="24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2470" name="Group 8">
            <a:extLst>
              <a:ext uri="{FF2B5EF4-FFF2-40B4-BE49-F238E27FC236}">
                <a16:creationId xmlns:a16="http://schemas.microsoft.com/office/drawing/2014/main" id="{ACFD8504-26BF-49DF-9256-385935D7AC9A}"/>
              </a:ext>
            </a:extLst>
          </p:cNvPr>
          <p:cNvGrpSpPr>
            <a:grpSpLocks/>
          </p:cNvGrpSpPr>
          <p:nvPr/>
        </p:nvGrpSpPr>
        <p:grpSpPr bwMode="auto">
          <a:xfrm>
            <a:off x="2454276" y="4525964"/>
            <a:ext cx="485775" cy="523875"/>
            <a:chOff x="806" y="2722"/>
            <a:chExt cx="496" cy="421"/>
          </a:xfrm>
        </p:grpSpPr>
        <p:sp>
          <p:nvSpPr>
            <p:cNvPr id="62477" name="Freeform 9">
              <a:extLst>
                <a:ext uri="{FF2B5EF4-FFF2-40B4-BE49-F238E27FC236}">
                  <a16:creationId xmlns:a16="http://schemas.microsoft.com/office/drawing/2014/main" id="{62B06173-F3F8-4AEA-9BEC-FB0026DA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2722"/>
              <a:ext cx="496" cy="421"/>
            </a:xfrm>
            <a:custGeom>
              <a:avLst/>
              <a:gdLst>
                <a:gd name="T0" fmla="*/ 386 w 496"/>
                <a:gd name="T1" fmla="*/ 15 h 421"/>
                <a:gd name="T2" fmla="*/ 312 w 496"/>
                <a:gd name="T3" fmla="*/ 89 h 421"/>
                <a:gd name="T4" fmla="*/ 104 w 496"/>
                <a:gd name="T5" fmla="*/ 247 h 421"/>
                <a:gd name="T6" fmla="*/ 0 w 496"/>
                <a:gd name="T7" fmla="*/ 301 h 421"/>
                <a:gd name="T8" fmla="*/ 64 w 496"/>
                <a:gd name="T9" fmla="*/ 420 h 421"/>
                <a:gd name="T10" fmla="*/ 89 w 496"/>
                <a:gd name="T11" fmla="*/ 415 h 421"/>
                <a:gd name="T12" fmla="*/ 168 w 496"/>
                <a:gd name="T13" fmla="*/ 366 h 421"/>
                <a:gd name="T14" fmla="*/ 401 w 496"/>
                <a:gd name="T15" fmla="*/ 193 h 421"/>
                <a:gd name="T16" fmla="*/ 495 w 496"/>
                <a:gd name="T17" fmla="*/ 94 h 421"/>
                <a:gd name="T18" fmla="*/ 421 w 496"/>
                <a:gd name="T19" fmla="*/ 0 h 421"/>
                <a:gd name="T20" fmla="*/ 386 w 496"/>
                <a:gd name="T21" fmla="*/ 15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21"/>
                <a:gd name="T35" fmla="*/ 496 w 496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21">
                  <a:moveTo>
                    <a:pt x="386" y="15"/>
                  </a:moveTo>
                  <a:lnTo>
                    <a:pt x="312" y="89"/>
                  </a:lnTo>
                  <a:lnTo>
                    <a:pt x="104" y="247"/>
                  </a:lnTo>
                  <a:lnTo>
                    <a:pt x="0" y="301"/>
                  </a:lnTo>
                  <a:lnTo>
                    <a:pt x="64" y="420"/>
                  </a:lnTo>
                  <a:lnTo>
                    <a:pt x="89" y="415"/>
                  </a:lnTo>
                  <a:lnTo>
                    <a:pt x="168" y="366"/>
                  </a:lnTo>
                  <a:lnTo>
                    <a:pt x="401" y="193"/>
                  </a:lnTo>
                  <a:lnTo>
                    <a:pt x="495" y="94"/>
                  </a:lnTo>
                  <a:lnTo>
                    <a:pt x="421" y="0"/>
                  </a:lnTo>
                  <a:lnTo>
                    <a:pt x="386" y="15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8" name="Freeform 10">
              <a:extLst>
                <a:ext uri="{FF2B5EF4-FFF2-40B4-BE49-F238E27FC236}">
                  <a16:creationId xmlns:a16="http://schemas.microsoft.com/office/drawing/2014/main" id="{00F43B15-5292-4FDA-B5C2-90DC20AB7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3033"/>
              <a:ext cx="70" cy="106"/>
            </a:xfrm>
            <a:custGeom>
              <a:avLst/>
              <a:gdLst>
                <a:gd name="T0" fmla="*/ 14 w 70"/>
                <a:gd name="T1" fmla="*/ 0 h 106"/>
                <a:gd name="T2" fmla="*/ 0 w 70"/>
                <a:gd name="T3" fmla="*/ 0 h 106"/>
                <a:gd name="T4" fmla="*/ 51 w 70"/>
                <a:gd name="T5" fmla="*/ 105 h 106"/>
                <a:gd name="T6" fmla="*/ 69 w 70"/>
                <a:gd name="T7" fmla="*/ 100 h 106"/>
                <a:gd name="T8" fmla="*/ 14 w 7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14" y="0"/>
                  </a:moveTo>
                  <a:lnTo>
                    <a:pt x="0" y="0"/>
                  </a:lnTo>
                  <a:lnTo>
                    <a:pt x="51" y="105"/>
                  </a:lnTo>
                  <a:lnTo>
                    <a:pt x="69" y="100"/>
                  </a:lnTo>
                  <a:lnTo>
                    <a:pt x="14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9" name="Freeform 11">
              <a:extLst>
                <a:ext uri="{FF2B5EF4-FFF2-40B4-BE49-F238E27FC236}">
                  <a16:creationId xmlns:a16="http://schemas.microsoft.com/office/drawing/2014/main" id="{A040B2B1-D822-499B-9CDA-39084C9A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988"/>
              <a:ext cx="131" cy="140"/>
            </a:xfrm>
            <a:custGeom>
              <a:avLst/>
              <a:gdLst>
                <a:gd name="T0" fmla="*/ 0 w 131"/>
                <a:gd name="T1" fmla="*/ 43 h 140"/>
                <a:gd name="T2" fmla="*/ 53 w 131"/>
                <a:gd name="T3" fmla="*/ 139 h 140"/>
                <a:gd name="T4" fmla="*/ 130 w 131"/>
                <a:gd name="T5" fmla="*/ 86 h 140"/>
                <a:gd name="T6" fmla="*/ 77 w 131"/>
                <a:gd name="T7" fmla="*/ 0 h 140"/>
                <a:gd name="T8" fmla="*/ 0 w 131"/>
                <a:gd name="T9" fmla="*/ 43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40"/>
                <a:gd name="T17" fmla="*/ 131 w 131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40">
                  <a:moveTo>
                    <a:pt x="0" y="43"/>
                  </a:moveTo>
                  <a:lnTo>
                    <a:pt x="53" y="139"/>
                  </a:lnTo>
                  <a:lnTo>
                    <a:pt x="130" y="86"/>
                  </a:lnTo>
                  <a:lnTo>
                    <a:pt x="77" y="0"/>
                  </a:lnTo>
                  <a:lnTo>
                    <a:pt x="0" y="4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80" name="Freeform 12">
              <a:extLst>
                <a:ext uri="{FF2B5EF4-FFF2-40B4-BE49-F238E27FC236}">
                  <a16:creationId xmlns:a16="http://schemas.microsoft.com/office/drawing/2014/main" id="{F4E7A84A-DCF5-4876-BFAE-8287B3311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2733"/>
              <a:ext cx="142" cy="161"/>
            </a:xfrm>
            <a:custGeom>
              <a:avLst/>
              <a:gdLst>
                <a:gd name="T0" fmla="*/ 78 w 142"/>
                <a:gd name="T1" fmla="*/ 0 h 161"/>
                <a:gd name="T2" fmla="*/ 0 w 142"/>
                <a:gd name="T3" fmla="*/ 78 h 161"/>
                <a:gd name="T4" fmla="*/ 68 w 142"/>
                <a:gd name="T5" fmla="*/ 160 h 161"/>
                <a:gd name="T6" fmla="*/ 141 w 142"/>
                <a:gd name="T7" fmla="*/ 82 h 161"/>
                <a:gd name="T8" fmla="*/ 78 w 142"/>
                <a:gd name="T9" fmla="*/ 0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161"/>
                <a:gd name="T17" fmla="*/ 142 w 14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161">
                  <a:moveTo>
                    <a:pt x="78" y="0"/>
                  </a:moveTo>
                  <a:lnTo>
                    <a:pt x="0" y="78"/>
                  </a:lnTo>
                  <a:lnTo>
                    <a:pt x="68" y="160"/>
                  </a:lnTo>
                  <a:lnTo>
                    <a:pt x="141" y="82"/>
                  </a:lnTo>
                  <a:lnTo>
                    <a:pt x="78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81" name="Freeform 13">
              <a:extLst>
                <a:ext uri="{FF2B5EF4-FFF2-40B4-BE49-F238E27FC236}">
                  <a16:creationId xmlns:a16="http://schemas.microsoft.com/office/drawing/2014/main" id="{7DAA1413-E2F6-4A88-9192-DE6DE08BC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827"/>
              <a:ext cx="271" cy="241"/>
            </a:xfrm>
            <a:custGeom>
              <a:avLst/>
              <a:gdLst>
                <a:gd name="T0" fmla="*/ 0 w 271"/>
                <a:gd name="T1" fmla="*/ 147 h 241"/>
                <a:gd name="T2" fmla="*/ 54 w 271"/>
                <a:gd name="T3" fmla="*/ 240 h 241"/>
                <a:gd name="T4" fmla="*/ 270 w 271"/>
                <a:gd name="T5" fmla="*/ 73 h 241"/>
                <a:gd name="T6" fmla="*/ 206 w 271"/>
                <a:gd name="T7" fmla="*/ 0 h 241"/>
                <a:gd name="T8" fmla="*/ 0 w 271"/>
                <a:gd name="T9" fmla="*/ 1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41"/>
                <a:gd name="T17" fmla="*/ 271 w 27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41">
                  <a:moveTo>
                    <a:pt x="0" y="147"/>
                  </a:moveTo>
                  <a:lnTo>
                    <a:pt x="54" y="240"/>
                  </a:lnTo>
                  <a:lnTo>
                    <a:pt x="270" y="73"/>
                  </a:lnTo>
                  <a:lnTo>
                    <a:pt x="206" y="0"/>
                  </a:lnTo>
                  <a:lnTo>
                    <a:pt x="0" y="14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62482" name="Group 14">
              <a:extLst>
                <a:ext uri="{FF2B5EF4-FFF2-40B4-BE49-F238E27FC236}">
                  <a16:creationId xmlns:a16="http://schemas.microsoft.com/office/drawing/2014/main" id="{80F3999F-B904-4046-87DD-419B988FC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847"/>
              <a:ext cx="195" cy="141"/>
              <a:chOff x="946" y="2847"/>
              <a:chExt cx="195" cy="141"/>
            </a:xfrm>
          </p:grpSpPr>
          <p:sp>
            <p:nvSpPr>
              <p:cNvPr id="62499" name="Oval 15">
                <a:extLst>
                  <a:ext uri="{FF2B5EF4-FFF2-40B4-BE49-F238E27FC236}">
                    <a16:creationId xmlns:a16="http://schemas.microsoft.com/office/drawing/2014/main" id="{AA13F908-EC0B-4EDC-BB01-475151A5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84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0" name="Oval 16">
                <a:extLst>
                  <a:ext uri="{FF2B5EF4-FFF2-40B4-BE49-F238E27FC236}">
                    <a16:creationId xmlns:a16="http://schemas.microsoft.com/office/drawing/2014/main" id="{A68608A5-1F52-46E5-829F-BF08A848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866"/>
                <a:ext cx="15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1" name="Oval 17">
                <a:extLst>
                  <a:ext uri="{FF2B5EF4-FFF2-40B4-BE49-F238E27FC236}">
                    <a16:creationId xmlns:a16="http://schemas.microsoft.com/office/drawing/2014/main" id="{FCAFC2F8-5D94-4E4B-8CDD-514701F38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887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2" name="Oval 18">
                <a:extLst>
                  <a:ext uri="{FF2B5EF4-FFF2-40B4-BE49-F238E27FC236}">
                    <a16:creationId xmlns:a16="http://schemas.microsoft.com/office/drawing/2014/main" id="{144EDEDB-2E64-43A9-AA34-638E06AF5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90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3" name="Oval 19">
                <a:extLst>
                  <a:ext uri="{FF2B5EF4-FFF2-40B4-BE49-F238E27FC236}">
                    <a16:creationId xmlns:a16="http://schemas.microsoft.com/office/drawing/2014/main" id="{7EF7E8F5-2E8B-44D4-959A-556A9ECB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932"/>
                <a:ext cx="15" cy="11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4" name="Oval 20">
                <a:extLst>
                  <a:ext uri="{FF2B5EF4-FFF2-40B4-BE49-F238E27FC236}">
                    <a16:creationId xmlns:a16="http://schemas.microsoft.com/office/drawing/2014/main" id="{58BE253D-5A05-49CD-B646-0DC882B0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952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5" name="Oval 21">
                <a:extLst>
                  <a:ext uri="{FF2B5EF4-FFF2-40B4-BE49-F238E27FC236}">
                    <a16:creationId xmlns:a16="http://schemas.microsoft.com/office/drawing/2014/main" id="{7FCF9E76-1231-4576-928F-D28BF6C5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971"/>
                <a:ext cx="16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83" name="Group 22">
              <a:extLst>
                <a:ext uri="{FF2B5EF4-FFF2-40B4-BE49-F238E27FC236}">
                  <a16:creationId xmlns:a16="http://schemas.microsoft.com/office/drawing/2014/main" id="{96C90340-386E-47CD-9BD2-53395C65C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" y="2872"/>
              <a:ext cx="195" cy="140"/>
              <a:chOff x="962" y="2872"/>
              <a:chExt cx="195" cy="140"/>
            </a:xfrm>
          </p:grpSpPr>
          <p:sp>
            <p:nvSpPr>
              <p:cNvPr id="62492" name="Oval 23">
                <a:extLst>
                  <a:ext uri="{FF2B5EF4-FFF2-40B4-BE49-F238E27FC236}">
                    <a16:creationId xmlns:a16="http://schemas.microsoft.com/office/drawing/2014/main" id="{C1FC241B-63CC-454E-9A3B-D760A006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87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3" name="Oval 24">
                <a:extLst>
                  <a:ext uri="{FF2B5EF4-FFF2-40B4-BE49-F238E27FC236}">
                    <a16:creationId xmlns:a16="http://schemas.microsoft.com/office/drawing/2014/main" id="{3B8B3B5B-4347-4A31-8695-C9F15E02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893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4" name="Oval 25">
                <a:extLst>
                  <a:ext uri="{FF2B5EF4-FFF2-40B4-BE49-F238E27FC236}">
                    <a16:creationId xmlns:a16="http://schemas.microsoft.com/office/drawing/2014/main" id="{1B44855B-7B05-4C3B-A842-C5A8B01DB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291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5" name="Oval 26">
                <a:extLst>
                  <a:ext uri="{FF2B5EF4-FFF2-40B4-BE49-F238E27FC236}">
                    <a16:creationId xmlns:a16="http://schemas.microsoft.com/office/drawing/2014/main" id="{8DA991CD-903E-4EE5-8EA1-68EB76DD8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293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6" name="Oval 27">
                <a:extLst>
                  <a:ext uri="{FF2B5EF4-FFF2-40B4-BE49-F238E27FC236}">
                    <a16:creationId xmlns:a16="http://schemas.microsoft.com/office/drawing/2014/main" id="{FB23ED88-6149-4522-A30E-E3A14627E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95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7" name="Oval 28">
                <a:extLst>
                  <a:ext uri="{FF2B5EF4-FFF2-40B4-BE49-F238E27FC236}">
                    <a16:creationId xmlns:a16="http://schemas.microsoft.com/office/drawing/2014/main" id="{D27BC20F-354D-43E0-871A-2C7A06B7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97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8" name="Oval 29">
                <a:extLst>
                  <a:ext uri="{FF2B5EF4-FFF2-40B4-BE49-F238E27FC236}">
                    <a16:creationId xmlns:a16="http://schemas.microsoft.com/office/drawing/2014/main" id="{1030D3BA-509D-41A6-ADEC-4422EAF15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2998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84" name="Group 30">
              <a:extLst>
                <a:ext uri="{FF2B5EF4-FFF2-40B4-BE49-F238E27FC236}">
                  <a16:creationId xmlns:a16="http://schemas.microsoft.com/office/drawing/2014/main" id="{5D76215B-73FF-42A3-B711-9F4D93E52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898"/>
              <a:ext cx="195" cy="139"/>
              <a:chOff x="982" y="2898"/>
              <a:chExt cx="195" cy="139"/>
            </a:xfrm>
          </p:grpSpPr>
          <p:sp>
            <p:nvSpPr>
              <p:cNvPr id="62485" name="Oval 31">
                <a:extLst>
                  <a:ext uri="{FF2B5EF4-FFF2-40B4-BE49-F238E27FC236}">
                    <a16:creationId xmlns:a16="http://schemas.microsoft.com/office/drawing/2014/main" id="{D985F3E7-7E9E-496C-95FD-A6A3CC6A6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2898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6" name="Oval 32">
                <a:extLst>
                  <a:ext uri="{FF2B5EF4-FFF2-40B4-BE49-F238E27FC236}">
                    <a16:creationId xmlns:a16="http://schemas.microsoft.com/office/drawing/2014/main" id="{F43ACABF-A69F-4F95-B0FF-ACC9BF84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291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7" name="Oval 33">
                <a:extLst>
                  <a:ext uri="{FF2B5EF4-FFF2-40B4-BE49-F238E27FC236}">
                    <a16:creationId xmlns:a16="http://schemas.microsoft.com/office/drawing/2014/main" id="{750E6432-AD6D-4150-B085-36251758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293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8" name="Oval 34">
                <a:extLst>
                  <a:ext uri="{FF2B5EF4-FFF2-40B4-BE49-F238E27FC236}">
                    <a16:creationId xmlns:a16="http://schemas.microsoft.com/office/drawing/2014/main" id="{B348C2A3-CAAA-4BEF-AA37-B4E3541E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958"/>
                <a:ext cx="15" cy="1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9" name="Oval 35">
                <a:extLst>
                  <a:ext uri="{FF2B5EF4-FFF2-40B4-BE49-F238E27FC236}">
                    <a16:creationId xmlns:a16="http://schemas.microsoft.com/office/drawing/2014/main" id="{65D30BC5-06D5-45B3-876A-14411E1C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982"/>
                <a:ext cx="17" cy="1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0" name="Oval 36">
                <a:extLst>
                  <a:ext uri="{FF2B5EF4-FFF2-40B4-BE49-F238E27FC236}">
                    <a16:creationId xmlns:a16="http://schemas.microsoft.com/office/drawing/2014/main" id="{48BA6479-F419-4A52-B6EB-481414742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00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1" name="Oval 37">
                <a:extLst>
                  <a:ext uri="{FF2B5EF4-FFF2-40B4-BE49-F238E27FC236}">
                    <a16:creationId xmlns:a16="http://schemas.microsoft.com/office/drawing/2014/main" id="{E8D72331-8885-42D5-B385-AD8E3B28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2471" name="Text Box 38">
            <a:extLst>
              <a:ext uri="{FF2B5EF4-FFF2-40B4-BE49-F238E27FC236}">
                <a16:creationId xmlns:a16="http://schemas.microsoft.com/office/drawing/2014/main" id="{0E036C25-EB0F-4641-A923-C726BB97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122739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</a:t>
            </a:r>
          </a:p>
        </p:txBody>
      </p:sp>
      <p:sp>
        <p:nvSpPr>
          <p:cNvPr id="63496" name="Text Box 39">
            <a:extLst>
              <a:ext uri="{FF2B5EF4-FFF2-40B4-BE49-F238E27FC236}">
                <a16:creationId xmlns:a16="http://schemas.microsoft.com/office/drawing/2014/main" id="{FD167022-88E7-4CED-90F6-FCA9C334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1752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SQN-MS</a:t>
            </a:r>
          </a:p>
        </p:txBody>
      </p:sp>
      <p:sp>
        <p:nvSpPr>
          <p:cNvPr id="63497" name="Text Box 40">
            <a:extLst>
              <a:ext uri="{FF2B5EF4-FFF2-40B4-BE49-F238E27FC236}">
                <a16:creationId xmlns:a16="http://schemas.microsoft.com/office/drawing/2014/main" id="{E0D982AE-FB00-4F3C-A633-0A2D79DA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5475288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SQN-HE</a:t>
            </a:r>
          </a:p>
        </p:txBody>
      </p:sp>
      <p:sp>
        <p:nvSpPr>
          <p:cNvPr id="62474" name="AutoShape 41">
            <a:extLst>
              <a:ext uri="{FF2B5EF4-FFF2-40B4-BE49-F238E27FC236}">
                <a16:creationId xmlns:a16="http://schemas.microsoft.com/office/drawing/2014/main" id="{F3E52D32-9854-4469-A787-D9A22D41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113213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sp>
        <p:nvSpPr>
          <p:cNvPr id="63499" name="Text Box 42">
            <a:extLst>
              <a:ext uri="{FF2B5EF4-FFF2-40B4-BE49-F238E27FC236}">
                <a16:creationId xmlns:a16="http://schemas.microsoft.com/office/drawing/2014/main" id="{B732B895-AD6C-425E-A0C5-3D4A9BD5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54816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</a:t>
            </a:r>
          </a:p>
        </p:txBody>
      </p:sp>
      <p:sp>
        <p:nvSpPr>
          <p:cNvPr id="63500" name="Line 43">
            <a:extLst>
              <a:ext uri="{FF2B5EF4-FFF2-40B4-BE49-F238E27FC236}">
                <a16:creationId xmlns:a16="http://schemas.microsoft.com/office/drawing/2014/main" id="{96CF21DC-7D95-401C-B0A4-8C7CE1021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0" y="5661025"/>
            <a:ext cx="208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  <p:bldP spid="63496" grpId="0"/>
      <p:bldP spid="63497" grpId="0"/>
      <p:bldP spid="634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>
            <a:extLst>
              <a:ext uri="{FF2B5EF4-FFF2-40B4-BE49-F238E27FC236}">
                <a16:creationId xmlns:a16="http://schemas.microsoft.com/office/drawing/2014/main" id="{C82DB89C-36FD-4E24-8438-F1F3F0980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SEQ as nonce: idea</a:t>
            </a:r>
          </a:p>
        </p:txBody>
      </p:sp>
      <p:sp>
        <p:nvSpPr>
          <p:cNvPr id="65539" name="Line 4">
            <a:extLst>
              <a:ext uri="{FF2B5EF4-FFF2-40B4-BE49-F238E27FC236}">
                <a16:creationId xmlns:a16="http://schemas.microsoft.com/office/drawing/2014/main" id="{3957AF1C-6647-4035-86AB-7F7A132A6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0025" y="3357563"/>
            <a:ext cx="3816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0" name="Text Box 5">
            <a:extLst>
              <a:ext uri="{FF2B5EF4-FFF2-40B4-BE49-F238E27FC236}">
                <a16:creationId xmlns:a16="http://schemas.microsoft.com/office/drawing/2014/main" id="{363ADCA9-06F4-4F60-8BBC-95404FD3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165" y="1233489"/>
            <a:ext cx="2175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Current SQN-MS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stored</a:t>
            </a:r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0AF05B10-2596-443F-915B-7F20D102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4" y="2922589"/>
            <a:ext cx="2066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SQN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(included in AUTN)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(given by AuC)</a:t>
            </a:r>
          </a:p>
        </p:txBody>
      </p:sp>
      <p:sp>
        <p:nvSpPr>
          <p:cNvPr id="65542" name="Text Box 7">
            <a:extLst>
              <a:ext uri="{FF2B5EF4-FFF2-40B4-BE49-F238E27FC236}">
                <a16:creationId xmlns:a16="http://schemas.microsoft.com/office/drawing/2014/main" id="{11A33105-7868-4A21-AF98-73B18660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4" y="2349500"/>
            <a:ext cx="25415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Check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SQN = SQN-MS + 1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(or in appropriate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Tolerance range to</a:t>
            </a:r>
            <a:br>
              <a:rPr lang="it-IT" altLang="it-IT" sz="2400">
                <a:latin typeface="Arial Narrow" panose="020B0606020202030204" pitchFamily="34" charset="0"/>
              </a:rPr>
            </a:br>
            <a:r>
              <a:rPr lang="it-IT" altLang="it-IT" sz="2400">
                <a:latin typeface="Arial Narrow" panose="020B0606020202030204" pitchFamily="34" charset="0"/>
              </a:rPr>
              <a:t>cope with lost msg)</a:t>
            </a:r>
          </a:p>
        </p:txBody>
      </p:sp>
      <p:sp>
        <p:nvSpPr>
          <p:cNvPr id="65543" name="Text Box 8">
            <a:extLst>
              <a:ext uri="{FF2B5EF4-FFF2-40B4-BE49-F238E27FC236}">
                <a16:creationId xmlns:a16="http://schemas.microsoft.com/office/drawing/2014/main" id="{48045953-C5F6-4A97-B1EC-62B65980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949" y="4406901"/>
            <a:ext cx="27270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Use SQN 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“implicit” challenge!!</a:t>
            </a:r>
          </a:p>
        </p:txBody>
      </p:sp>
      <p:sp>
        <p:nvSpPr>
          <p:cNvPr id="65544" name="Text Box 9">
            <a:extLst>
              <a:ext uri="{FF2B5EF4-FFF2-40B4-BE49-F238E27FC236}">
                <a16:creationId xmlns:a16="http://schemas.microsoft.com/office/drawing/2014/main" id="{16C5875C-0F40-400E-BA9A-1C45F734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6" y="5492750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Once auth OK, update local SQN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1" grpId="0"/>
      <p:bldP spid="65542" grpId="0"/>
      <p:bldP spid="65543" grpId="0"/>
      <p:bldP spid="655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>
            <a:extLst>
              <a:ext uri="{FF2B5EF4-FFF2-40B4-BE49-F238E27FC236}">
                <a16:creationId xmlns:a16="http://schemas.microsoft.com/office/drawing/2014/main" id="{0D3A115A-E5D6-4636-97D3-6FFD705B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Network authentication:</a:t>
            </a:r>
            <a:br>
              <a:rPr lang="it-IT" sz="3200"/>
            </a:br>
            <a:r>
              <a:rPr lang="it-IT" sz="3200"/>
              <a:t>AUTN format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09F6EB-CE52-4785-8C9C-AED861F7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484314"/>
            <a:ext cx="2195513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SQN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Sequence number</a:t>
            </a:r>
          </a:p>
        </p:txBody>
      </p:sp>
      <p:sp>
        <p:nvSpPr>
          <p:cNvPr id="67588" name="Rectangle 5">
            <a:extLst>
              <a:ext uri="{FF2B5EF4-FFF2-40B4-BE49-F238E27FC236}">
                <a16:creationId xmlns:a16="http://schemas.microsoft.com/office/drawing/2014/main" id="{F6439106-26DF-4D18-94DB-51042C4F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4" y="1484314"/>
            <a:ext cx="2592387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AMF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Auth &amp; key mgmt field</a:t>
            </a:r>
          </a:p>
        </p:txBody>
      </p:sp>
      <p:sp>
        <p:nvSpPr>
          <p:cNvPr id="67589" name="Rectangle 6">
            <a:extLst>
              <a:ext uri="{FF2B5EF4-FFF2-40B4-BE49-F238E27FC236}">
                <a16:creationId xmlns:a16="http://schemas.microsoft.com/office/drawing/2014/main" id="{85D8E566-B545-4374-9D28-E8DB0DBB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1484314"/>
            <a:ext cx="2592388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Message Auth code</a:t>
            </a:r>
          </a:p>
        </p:txBody>
      </p:sp>
      <p:sp>
        <p:nvSpPr>
          <p:cNvPr id="67590" name="Text Box 7">
            <a:extLst>
              <a:ext uri="{FF2B5EF4-FFF2-40B4-BE49-F238E27FC236}">
                <a16:creationId xmlns:a16="http://schemas.microsoft.com/office/drawing/2014/main" id="{D4C1C971-5772-4B20-9FA7-E33078FA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6" y="254793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48 bit </a:t>
            </a:r>
          </a:p>
        </p:txBody>
      </p:sp>
      <p:sp>
        <p:nvSpPr>
          <p:cNvPr id="67591" name="Text Box 8">
            <a:extLst>
              <a:ext uri="{FF2B5EF4-FFF2-40B4-BE49-F238E27FC236}">
                <a16:creationId xmlns:a16="http://schemas.microsoft.com/office/drawing/2014/main" id="{A8A78952-FFE1-4E7D-8420-B3EF2C60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2511426"/>
            <a:ext cx="20939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16 bit: carries info on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which algo or key to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use if choice available,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sync window, etc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(signalling info)</a:t>
            </a: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0143F305-CCEE-4415-BABC-FDB620ED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2547939"/>
            <a:ext cx="18970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64 bit: allows MS to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verify authenticity of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Network!</a:t>
            </a:r>
          </a:p>
        </p:txBody>
      </p:sp>
      <p:sp>
        <p:nvSpPr>
          <p:cNvPr id="67593" name="Line 10">
            <a:extLst>
              <a:ext uri="{FF2B5EF4-FFF2-40B4-BE49-F238E27FC236}">
                <a16:creationId xmlns:a16="http://schemas.microsoft.com/office/drawing/2014/main" id="{BD715496-7225-43A8-96BD-11BE67E19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4" name="Line 11">
            <a:extLst>
              <a:ext uri="{FF2B5EF4-FFF2-40B4-BE49-F238E27FC236}">
                <a16:creationId xmlns:a16="http://schemas.microsoft.com/office/drawing/2014/main" id="{AD42B519-ACE2-4577-801B-FCB329CED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1850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5" name="Rectangle 12">
            <a:extLst>
              <a:ext uri="{FF2B5EF4-FFF2-40B4-BE49-F238E27FC236}">
                <a16:creationId xmlns:a16="http://schemas.microsoft.com/office/drawing/2014/main" id="{35ECD6CE-9E41-44A1-9E53-3C1D7A3A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4487863"/>
            <a:ext cx="3971925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f1</a:t>
            </a:r>
          </a:p>
        </p:txBody>
      </p:sp>
      <p:sp>
        <p:nvSpPr>
          <p:cNvPr id="67596" name="Line 13">
            <a:extLst>
              <a:ext uri="{FF2B5EF4-FFF2-40B4-BE49-F238E27FC236}">
                <a16:creationId xmlns:a16="http://schemas.microsoft.com/office/drawing/2014/main" id="{CEB093D6-8CDA-4911-9A98-FCBA03A6E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49752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594D2C0D-85C9-4EAF-8207-7EEC1157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3933826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7598" name="Text Box 15">
            <a:extLst>
              <a:ext uri="{FF2B5EF4-FFF2-40B4-BE49-F238E27FC236}">
                <a16:creationId xmlns:a16="http://schemas.microsoft.com/office/drawing/2014/main" id="{4E96E3B0-63CB-4DA5-8259-BE2FE047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39338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7599" name="Text Box 16">
            <a:extLst>
              <a:ext uri="{FF2B5EF4-FFF2-40B4-BE49-F238E27FC236}">
                <a16:creationId xmlns:a16="http://schemas.microsoft.com/office/drawing/2014/main" id="{A2B6E492-53E3-460C-9CF5-BC712A1D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5191126"/>
            <a:ext cx="1031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64 bit</a:t>
            </a:r>
          </a:p>
        </p:txBody>
      </p:sp>
      <p:sp>
        <p:nvSpPr>
          <p:cNvPr id="67600" name="Line 17">
            <a:extLst>
              <a:ext uri="{FF2B5EF4-FFF2-40B4-BE49-F238E27FC236}">
                <a16:creationId xmlns:a16="http://schemas.microsoft.com/office/drawing/2014/main" id="{B46AF7BE-8234-4439-97E7-8F053B812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601" name="Text Box 18">
            <a:extLst>
              <a:ext uri="{FF2B5EF4-FFF2-40B4-BE49-F238E27FC236}">
                <a16:creationId xmlns:a16="http://schemas.microsoft.com/office/drawing/2014/main" id="{567215C6-5B88-4239-8419-9F5F8490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3933826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AMF</a:t>
            </a:r>
          </a:p>
        </p:txBody>
      </p:sp>
      <p:sp>
        <p:nvSpPr>
          <p:cNvPr id="67602" name="Line 19">
            <a:extLst>
              <a:ext uri="{FF2B5EF4-FFF2-40B4-BE49-F238E27FC236}">
                <a16:creationId xmlns:a16="http://schemas.microsoft.com/office/drawing/2014/main" id="{F1A9CDC6-4BA2-4169-827D-816818D6C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603" name="Text Box 20">
            <a:extLst>
              <a:ext uri="{FF2B5EF4-FFF2-40B4-BE49-F238E27FC236}">
                <a16:creationId xmlns:a16="http://schemas.microsoft.com/office/drawing/2014/main" id="{8C0C33D3-1F66-4104-A3DE-0A3BA6C1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4" y="3933826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SQN</a:t>
            </a:r>
          </a:p>
        </p:txBody>
      </p:sp>
      <p:sp>
        <p:nvSpPr>
          <p:cNvPr id="67604" name="Text Box 21">
            <a:extLst>
              <a:ext uri="{FF2B5EF4-FFF2-40B4-BE49-F238E27FC236}">
                <a16:creationId xmlns:a16="http://schemas.microsoft.com/office/drawing/2014/main" id="{A712EF70-8EFB-45C6-94FA-BA762BCA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4473576"/>
            <a:ext cx="4149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MS: has all info needed to check </a:t>
            </a:r>
            <a:br>
              <a:rPr lang="it-IT" altLang="it-IT" sz="2000">
                <a:latin typeface="Arial Narrow" panose="020B0606020202030204" pitchFamily="34" charset="0"/>
              </a:rPr>
            </a:br>
            <a:r>
              <a:rPr lang="it-IT" altLang="it-IT" sz="2000">
                <a:latin typeface="Arial Narrow" panose="020B0606020202030204" pitchFamily="34" charset="0"/>
              </a:rPr>
              <a:t>that MAC-A transmitted by network</a:t>
            </a:r>
            <a:br>
              <a:rPr lang="it-IT" altLang="it-IT" sz="2000">
                <a:latin typeface="Arial Narrow" panose="020B0606020202030204" pitchFamily="34" charset="0"/>
              </a:rPr>
            </a:br>
            <a:r>
              <a:rPr lang="it-IT" altLang="it-IT" sz="2000">
                <a:latin typeface="Arial Narrow" panose="020B0606020202030204" pitchFamily="34" charset="0"/>
              </a:rPr>
              <a:t>is the same of MAC-A locally computed!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SQN guarantees defense against replay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/>
      <p:bldP spid="67591" grpId="0"/>
      <p:bldP spid="67592" grpId="0"/>
      <p:bldP spid="67595" grpId="0" animBg="1"/>
      <p:bldP spid="67597" grpId="0"/>
      <p:bldP spid="67598" grpId="0"/>
      <p:bldP spid="67599" grpId="0"/>
      <p:bldP spid="67601" grpId="0"/>
      <p:bldP spid="67603" grpId="0"/>
      <p:bldP spid="67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>
            <a:extLst>
              <a:ext uri="{FF2B5EF4-FFF2-40B4-BE49-F238E27FC236}">
                <a16:creationId xmlns:a16="http://schemas.microsoft.com/office/drawing/2014/main" id="{30DB7402-02E3-4D81-B074-CF70C67F8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Minor detail: protecting SQN!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709E01-26C1-4C71-B8BA-CCF49F5A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25539"/>
            <a:ext cx="7696200" cy="1908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A privacy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By looking at SQN (stepwise increasing), eavesdropper may discriminate and track user!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Solution: mask SQN with Anonymity Key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9AB1BF4-0C0C-45B3-A117-920A4A42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816226"/>
            <a:ext cx="2195513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SQN xor AK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Sequence number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D467C6A-7D1D-4150-AF32-8084F732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4" y="2816226"/>
            <a:ext cx="2592387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AMF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Auth &amp; key mgmt field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063DE6BC-AC95-40E0-A8D4-8657DD38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816226"/>
            <a:ext cx="2592388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Message Auth code</a:t>
            </a: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75EABEA7-2153-4575-B780-707B833D6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10064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281BE6C8-853D-4D45-9A82-20044DB65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10064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2258B23D-708C-4E07-B3A5-3CA2A799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27551"/>
            <a:ext cx="1600200" cy="487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f5</a:t>
            </a:r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598E275E-16CB-4203-A136-43F2096F0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14914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77120A46-F6FB-4730-829E-CE4684BC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973514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2BB730E9-B124-4B31-AE66-7B3A468C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735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E4B0C289-0CEA-407B-84FB-AB69F86B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5230814"/>
            <a:ext cx="1827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Anonymity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48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6" grpId="0" animBg="1"/>
      <p:bldP spid="69637" grpId="0" animBg="1"/>
      <p:bldP spid="69638" grpId="0" animBg="1"/>
      <p:bldP spid="69641" grpId="0" animBg="1"/>
      <p:bldP spid="69643" grpId="0"/>
      <p:bldP spid="69644" grpId="0"/>
      <p:bldP spid="696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1G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7" name="Picture 4" descr="Risultati immagini per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/>
          <p:cNvSpPr txBox="1"/>
          <p:nvPr/>
        </p:nvSpPr>
        <p:spPr>
          <a:xfrm>
            <a:off x="1587187" y="3530317"/>
            <a:ext cx="14029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Security? </a:t>
            </a:r>
          </a:p>
        </p:txBody>
      </p:sp>
      <p:sp>
        <p:nvSpPr>
          <p:cNvPr id="2" name="Ovale 1"/>
          <p:cNvSpPr/>
          <p:nvPr/>
        </p:nvSpPr>
        <p:spPr>
          <a:xfrm>
            <a:off x="5837294" y="1605499"/>
            <a:ext cx="2828260" cy="2838893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 flipV="1">
            <a:off x="5837294" y="1605500"/>
            <a:ext cx="2828260" cy="283889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623203" y="3884744"/>
            <a:ext cx="12458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err="1">
                <a:solidFill>
                  <a:srgbClr val="FF0000"/>
                </a:solidFill>
              </a:rPr>
              <a:t>Nah</a:t>
            </a:r>
            <a:r>
              <a:rPr lang="it-IT" sz="2800" b="1" dirty="0">
                <a:solidFill>
                  <a:srgbClr val="FF0000"/>
                </a:solidFill>
              </a:rPr>
              <a:t>…! </a:t>
            </a:r>
          </a:p>
        </p:txBody>
      </p:sp>
    </p:spTree>
    <p:extLst>
      <p:ext uri="{BB962C8B-B14F-4D97-AF65-F5344CB8AC3E}">
        <p14:creationId xmlns:p14="http://schemas.microsoft.com/office/powerpoint/2010/main" val="37069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>
            <a:spLocks noChangeAspect="1"/>
          </p:cNvSpPr>
          <p:nvPr/>
        </p:nvSpPr>
        <p:spPr>
          <a:xfrm>
            <a:off x="5853639" y="1144649"/>
            <a:ext cx="2863447" cy="28636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903283" y="1144649"/>
            <a:ext cx="3977769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500503"/>
              <a:ext cx="3604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Security? No problem!</a:t>
              </a:r>
            </a:p>
            <a:p>
              <a:pPr algn="ctr"/>
              <a:r>
                <a:rPr lang="en-US" sz="2400" dirty="0"/>
                <a:t>Let me do it!!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pic>
        <p:nvPicPr>
          <p:cNvPr id="11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447511" y="3445258"/>
            <a:ext cx="158703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Can </a:t>
            </a:r>
            <a:r>
              <a:rPr lang="it-IT" sz="2400" dirty="0" err="1"/>
              <a:t>you</a:t>
            </a:r>
            <a:endParaRPr lang="it-IT" sz="2400" dirty="0"/>
          </a:p>
          <a:p>
            <a:pPr algn="ctr"/>
            <a:r>
              <a:rPr lang="it-IT" sz="2400" dirty="0" err="1"/>
              <a:t>Protect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?</a:t>
            </a:r>
          </a:p>
        </p:txBody>
      </p: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06" y="5055501"/>
            <a:ext cx="5339092" cy="22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280137" y="4330937"/>
            <a:ext cx="427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COMP-128 Security by </a:t>
            </a:r>
            <a:r>
              <a:rPr lang="it-IT" sz="2400" b="1" dirty="0" err="1"/>
              <a:t>obscurity</a:t>
            </a:r>
            <a:endParaRPr lang="it-IT" sz="24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24997" y="4838731"/>
            <a:ext cx="364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mutual </a:t>
            </a:r>
            <a:r>
              <a:rPr lang="en-US" sz="2400" b="1" dirty="0" err="1"/>
              <a:t>auth</a:t>
            </a:r>
            <a:r>
              <a:rPr lang="en-US" sz="2400" b="1" dirty="0"/>
              <a:t> (Rogue BS)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407347" y="4938314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core network security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7461072" y="518867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. . . 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2G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e 16"/>
          <p:cNvSpPr>
            <a:spLocks noChangeAspect="1"/>
          </p:cNvSpPr>
          <p:nvPr/>
        </p:nvSpPr>
        <p:spPr>
          <a:xfrm>
            <a:off x="5851031" y="1144649"/>
            <a:ext cx="2863448" cy="28636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2966949" y="1144649"/>
            <a:ext cx="2914103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500503"/>
              <a:ext cx="3604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OK, let’s be </a:t>
              </a:r>
              <a:br>
                <a:rPr lang="en-US" sz="2400" dirty="0"/>
              </a:br>
              <a:r>
                <a:rPr lang="en-US" sz="2400" dirty="0"/>
                <a:t>serious now…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pic>
        <p:nvPicPr>
          <p:cNvPr id="11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472566" y="3402726"/>
            <a:ext cx="149438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Pro to the </a:t>
            </a:r>
            <a:br>
              <a:rPr lang="it-IT" sz="2400" dirty="0"/>
            </a:br>
            <a:r>
              <a:rPr lang="it-IT" sz="2400" dirty="0"/>
              <a:t>rescue!!</a:t>
            </a:r>
          </a:p>
        </p:txBody>
      </p: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280137" y="4330937"/>
            <a:ext cx="503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(</a:t>
            </a:r>
            <a:r>
              <a:rPr lang="it-IT" sz="2400" b="1" dirty="0" err="1"/>
              <a:t>fairly</a:t>
            </a:r>
            <a:r>
              <a:rPr lang="it-IT" sz="2400" b="1" dirty="0"/>
              <a:t>) </a:t>
            </a:r>
            <a:r>
              <a:rPr lang="it-IT" sz="2400" b="1" dirty="0" err="1"/>
              <a:t>good</a:t>
            </a:r>
            <a:r>
              <a:rPr lang="it-IT" sz="2400" b="1" dirty="0"/>
              <a:t> </a:t>
            </a:r>
            <a:r>
              <a:rPr lang="it-IT" sz="2400" b="1" dirty="0" err="1"/>
              <a:t>ciphers</a:t>
            </a:r>
            <a:r>
              <a:rPr lang="it-IT" sz="2400" b="1" dirty="0"/>
              <a:t> - public </a:t>
            </a:r>
            <a:r>
              <a:rPr lang="it-IT" sz="2400" b="1" dirty="0" err="1"/>
              <a:t>scrutiny</a:t>
            </a:r>
            <a:r>
              <a:rPr lang="it-IT" sz="2400" b="1" dirty="0"/>
              <a:t>!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708809" y="5272719"/>
            <a:ext cx="314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Multual</a:t>
            </a:r>
            <a:r>
              <a:rPr lang="en-US" sz="2400" b="1" dirty="0"/>
              <a:t> authentication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289652" y="5511091"/>
            <a:ext cx="29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Core network security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7595236" y="61055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. . 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695546" y="4890787"/>
            <a:ext cx="447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Encryption </a:t>
            </a:r>
            <a:r>
              <a:rPr lang="en-US" sz="2400" b="1" u="sng" dirty="0"/>
              <a:t>AND</a:t>
            </a:r>
            <a:r>
              <a:rPr lang="en-US" sz="2400" b="1" dirty="0"/>
              <a:t> (in part) Integrity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82559" y="5739454"/>
            <a:ext cx="19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Multiple keys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3G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" y="836640"/>
            <a:ext cx="2490952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372907"/>
              <a:ext cx="3604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for a Security architecture!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159113" y="2624100"/>
            <a:ext cx="2553072" cy="1410604"/>
            <a:chOff x="2483004" y="1212857"/>
            <a:chExt cx="2553072" cy="2062783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004" y="1212857"/>
              <a:ext cx="2544846" cy="206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ttangolo 4"/>
            <p:cNvSpPr/>
            <p:nvPr/>
          </p:nvSpPr>
          <p:spPr>
            <a:xfrm>
              <a:off x="2491230" y="1221081"/>
              <a:ext cx="2544846" cy="2048756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3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6" y="4221110"/>
            <a:ext cx="2892322" cy="21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/>
          <p:cNvSpPr txBox="1"/>
          <p:nvPr/>
        </p:nvSpPr>
        <p:spPr>
          <a:xfrm>
            <a:off x="300448" y="4366919"/>
            <a:ext cx="130446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dirty="0" err="1"/>
              <a:t>Systematic</a:t>
            </a:r>
            <a:endParaRPr lang="it-IT" sz="2000" dirty="0"/>
          </a:p>
          <a:p>
            <a:pPr algn="ctr"/>
            <a:r>
              <a:rPr lang="it-IT" sz="2000" dirty="0" err="1"/>
              <a:t>approach</a:t>
            </a:r>
            <a:endParaRPr lang="it-IT" sz="20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31" y="1499186"/>
            <a:ext cx="9266129" cy="473271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4G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Risultati immagini per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6" y="4221110"/>
            <a:ext cx="2892322" cy="21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 txBox="1">
            <a:spLocks/>
          </p:cNvSpPr>
          <p:nvPr/>
        </p:nvSpPr>
        <p:spPr>
          <a:xfrm>
            <a:off x="3653319" y="1"/>
            <a:ext cx="8538681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in </a:t>
            </a:r>
            <a:r>
              <a:rPr lang="en-US" sz="6000" b="1" dirty="0"/>
              <a:t>4G</a:t>
            </a:r>
            <a:endParaRPr lang="en-US" b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31" y="1499186"/>
            <a:ext cx="9266129" cy="4732710"/>
          </a:xfrm>
          <a:prstGeom prst="rect">
            <a:avLst/>
          </a:prstGeom>
        </p:spPr>
      </p:pic>
      <p:sp>
        <p:nvSpPr>
          <p:cNvPr id="3" name="Fumetto 1 2"/>
          <p:cNvSpPr/>
          <p:nvPr/>
        </p:nvSpPr>
        <p:spPr>
          <a:xfrm>
            <a:off x="2432943" y="4303284"/>
            <a:ext cx="1910643" cy="934255"/>
          </a:xfrm>
          <a:prstGeom prst="wedgeRectCallout">
            <a:avLst>
              <a:gd name="adj1" fmla="val 146671"/>
              <a:gd name="adj2" fmla="val -133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(I) Network Access Security</a:t>
            </a:r>
          </a:p>
        </p:txBody>
      </p:sp>
      <p:sp>
        <p:nvSpPr>
          <p:cNvPr id="18" name="Fumetto 1 17"/>
          <p:cNvSpPr/>
          <p:nvPr/>
        </p:nvSpPr>
        <p:spPr>
          <a:xfrm>
            <a:off x="8877980" y="5006825"/>
            <a:ext cx="1910643" cy="934255"/>
          </a:xfrm>
          <a:prstGeom prst="wedgeRectCallout">
            <a:avLst>
              <a:gd name="adj1" fmla="val -151608"/>
              <a:gd name="adj2" fmla="val 4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(II) Network Domain Security</a:t>
            </a:r>
          </a:p>
        </p:txBody>
      </p:sp>
      <p:sp>
        <p:nvSpPr>
          <p:cNvPr id="19" name="Fumetto 1 18"/>
          <p:cNvSpPr/>
          <p:nvPr/>
        </p:nvSpPr>
        <p:spPr>
          <a:xfrm>
            <a:off x="8892151" y="5020996"/>
            <a:ext cx="1910643" cy="934255"/>
          </a:xfrm>
          <a:prstGeom prst="wedgeRectCallout">
            <a:avLst>
              <a:gd name="adj1" fmla="val -58117"/>
              <a:gd name="adj2" fmla="val -136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(II) Network Domain Security</a:t>
            </a:r>
          </a:p>
        </p:txBody>
      </p:sp>
      <p:sp>
        <p:nvSpPr>
          <p:cNvPr id="20" name="Fumetto 1 19"/>
          <p:cNvSpPr/>
          <p:nvPr/>
        </p:nvSpPr>
        <p:spPr>
          <a:xfrm>
            <a:off x="4210493" y="1723956"/>
            <a:ext cx="2036641" cy="934255"/>
          </a:xfrm>
          <a:prstGeom prst="wedgeRectCallout">
            <a:avLst>
              <a:gd name="adj1" fmla="val -64239"/>
              <a:gd name="adj2" fmla="val 148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(III) User Domain Security</a:t>
            </a:r>
          </a:p>
        </p:txBody>
      </p:sp>
      <p:sp>
        <p:nvSpPr>
          <p:cNvPr id="21" name="Fumetto 1 20"/>
          <p:cNvSpPr/>
          <p:nvPr/>
        </p:nvSpPr>
        <p:spPr>
          <a:xfrm>
            <a:off x="2425848" y="4306822"/>
            <a:ext cx="1910643" cy="934255"/>
          </a:xfrm>
          <a:prstGeom prst="wedgeRectCallout">
            <a:avLst>
              <a:gd name="adj1" fmla="val 50955"/>
              <a:gd name="adj2" fmla="val 8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(I) Network Access Security</a:t>
            </a:r>
          </a:p>
        </p:txBody>
      </p:sp>
      <p:sp>
        <p:nvSpPr>
          <p:cNvPr id="22" name="Fumetto 1 21"/>
          <p:cNvSpPr/>
          <p:nvPr/>
        </p:nvSpPr>
        <p:spPr>
          <a:xfrm>
            <a:off x="6247134" y="2600386"/>
            <a:ext cx="2369216" cy="934255"/>
          </a:xfrm>
          <a:prstGeom prst="wedgeRectCallout">
            <a:avLst>
              <a:gd name="adj1" fmla="val -46431"/>
              <a:gd name="adj2" fmla="val -97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(IV) Application Domain Security</a:t>
            </a:r>
          </a:p>
        </p:txBody>
      </p:sp>
      <p:sp>
        <p:nvSpPr>
          <p:cNvPr id="26" name="Fumetto 1 25"/>
          <p:cNvSpPr/>
          <p:nvPr/>
        </p:nvSpPr>
        <p:spPr>
          <a:xfrm>
            <a:off x="9291590" y="1727470"/>
            <a:ext cx="2565210" cy="934255"/>
          </a:xfrm>
          <a:prstGeom prst="wedgeRectCallout">
            <a:avLst>
              <a:gd name="adj1" fmla="val -76773"/>
              <a:gd name="adj2" fmla="val 15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(V) Service-</a:t>
            </a:r>
            <a:r>
              <a:rPr lang="it-IT" sz="2000" b="1" dirty="0" err="1"/>
              <a:t>Based</a:t>
            </a:r>
            <a:r>
              <a:rPr lang="it-IT" sz="2000" b="1" dirty="0"/>
              <a:t> Architecture Domain  Security</a:t>
            </a:r>
          </a:p>
        </p:txBody>
      </p:sp>
      <p:sp>
        <p:nvSpPr>
          <p:cNvPr id="27" name="Fumetto 1 26"/>
          <p:cNvSpPr/>
          <p:nvPr/>
        </p:nvSpPr>
        <p:spPr>
          <a:xfrm>
            <a:off x="5228813" y="1164668"/>
            <a:ext cx="5835877" cy="464082"/>
          </a:xfrm>
          <a:prstGeom prst="wedgeRectCallout">
            <a:avLst>
              <a:gd name="adj1" fmla="val -12084"/>
              <a:gd name="adj2" fmla="val -1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(VI)  </a:t>
            </a:r>
            <a:r>
              <a:rPr lang="it-IT" b="1" dirty="0" err="1"/>
              <a:t>Visibility</a:t>
            </a:r>
            <a:r>
              <a:rPr lang="it-IT" b="1" dirty="0"/>
              <a:t> and </a:t>
            </a:r>
            <a:r>
              <a:rPr lang="it-IT" b="1" dirty="0" err="1"/>
              <a:t>Configuration</a:t>
            </a:r>
            <a:r>
              <a:rPr lang="it-IT" b="1" dirty="0"/>
              <a:t> of Security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4G </a:t>
            </a:r>
            <a:r>
              <a:rPr lang="en-US" sz="4000" b="1" dirty="0">
                <a:solidFill>
                  <a:schemeClr val="tx1"/>
                </a:solidFill>
              </a:rPr>
              <a:t>and</a:t>
            </a:r>
            <a:r>
              <a:rPr lang="en-US" sz="6000" b="1" dirty="0">
                <a:solidFill>
                  <a:schemeClr val="tx1"/>
                </a:solidFill>
              </a:rPr>
              <a:t> 5G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8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" y="836640"/>
            <a:ext cx="2490952" cy="1912035"/>
            <a:chOff x="8086712" y="1219572"/>
            <a:chExt cx="3977769" cy="1912035"/>
          </a:xfrm>
        </p:grpSpPr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372907"/>
              <a:ext cx="3604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for a Security architecture!</a:t>
              </a:r>
              <a:endParaRPr lang="en-US" sz="2400" b="1" dirty="0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grpSp>
        <p:nvGrpSpPr>
          <p:cNvPr id="32" name="Gruppo 31"/>
          <p:cNvGrpSpPr/>
          <p:nvPr/>
        </p:nvGrpSpPr>
        <p:grpSpPr>
          <a:xfrm>
            <a:off x="159113" y="2624100"/>
            <a:ext cx="2553072" cy="1410604"/>
            <a:chOff x="2483004" y="1212857"/>
            <a:chExt cx="2553072" cy="2062783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004" y="1212857"/>
              <a:ext cx="2544846" cy="206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ttangolo 33"/>
            <p:cNvSpPr/>
            <p:nvPr/>
          </p:nvSpPr>
          <p:spPr>
            <a:xfrm>
              <a:off x="2491230" y="1221081"/>
              <a:ext cx="2544846" cy="2048756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6" name="CasellaDiTesto 35"/>
          <p:cNvSpPr txBox="1"/>
          <p:nvPr/>
        </p:nvSpPr>
        <p:spPr>
          <a:xfrm>
            <a:off x="300448" y="4366919"/>
            <a:ext cx="130446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dirty="0" err="1"/>
              <a:t>Systematic</a:t>
            </a:r>
            <a:endParaRPr lang="it-IT" sz="2000" dirty="0"/>
          </a:p>
          <a:p>
            <a:pPr algn="ctr"/>
            <a:r>
              <a:rPr lang="it-IT" sz="2000" dirty="0" err="1"/>
              <a:t>approach</a:t>
            </a:r>
            <a:endParaRPr lang="it-IT" sz="20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712185" y="855051"/>
            <a:ext cx="901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/>
              <a:t>Actually</a:t>
            </a:r>
            <a:r>
              <a:rPr lang="it-IT" sz="1600" b="1" i="1" dirty="0"/>
              <a:t>… </a:t>
            </a:r>
            <a:r>
              <a:rPr lang="it-IT" sz="1600" b="1" i="1" dirty="0" err="1"/>
              <a:t>this</a:t>
            </a:r>
            <a:r>
              <a:rPr lang="it-IT" sz="1600" b="1" i="1" dirty="0"/>
              <a:t> </a:t>
            </a:r>
            <a:r>
              <a:rPr lang="it-IT" sz="1600" b="1" i="1" dirty="0" err="1"/>
              <a:t>is</a:t>
            </a:r>
            <a:r>
              <a:rPr lang="it-IT" sz="1600" b="1" i="1" dirty="0"/>
              <a:t> </a:t>
            </a:r>
            <a:r>
              <a:rPr lang="it-IT" sz="1600" b="1" i="1" dirty="0" err="1"/>
              <a:t>already</a:t>
            </a:r>
            <a:r>
              <a:rPr lang="it-IT" sz="1600" b="1" i="1" dirty="0"/>
              <a:t> the  5G security </a:t>
            </a:r>
            <a:r>
              <a:rPr lang="it-IT" sz="1600" b="1" i="1" dirty="0" err="1"/>
              <a:t>architecture</a:t>
            </a:r>
            <a:r>
              <a:rPr lang="it-IT" sz="1600" b="1" i="1" dirty="0"/>
              <a:t>… to </a:t>
            </a:r>
            <a:r>
              <a:rPr lang="it-IT" sz="1600" b="1" i="1" dirty="0" err="1"/>
              <a:t>save</a:t>
            </a:r>
            <a:r>
              <a:rPr lang="it-IT" sz="1600" b="1" i="1" dirty="0"/>
              <a:t> </a:t>
            </a:r>
            <a:r>
              <a:rPr lang="it-IT" sz="1600" b="1" i="1" dirty="0" err="1"/>
              <a:t>one</a:t>
            </a:r>
            <a:r>
              <a:rPr lang="it-IT" sz="1600" b="1" i="1" dirty="0"/>
              <a:t> slide (</a:t>
            </a:r>
            <a:r>
              <a:rPr lang="it-IT" sz="1600" b="1" i="1" dirty="0" err="1"/>
              <a:t>couple</a:t>
            </a:r>
            <a:r>
              <a:rPr lang="it-IT" sz="1600" b="1" i="1" dirty="0"/>
              <a:t> of </a:t>
            </a:r>
            <a:r>
              <a:rPr lang="it-IT" sz="1600" b="1" i="1" dirty="0" err="1"/>
              <a:t>differences</a:t>
            </a:r>
            <a:r>
              <a:rPr lang="it-IT" sz="1600" b="1" i="1" dirty="0"/>
              <a:t> over 4G)!</a:t>
            </a:r>
          </a:p>
        </p:txBody>
      </p:sp>
    </p:spTree>
    <p:extLst>
      <p:ext uri="{BB962C8B-B14F-4D97-AF65-F5344CB8AC3E}">
        <p14:creationId xmlns:p14="http://schemas.microsoft.com/office/powerpoint/2010/main" val="23700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1864-05D9-476D-9BBC-CC96F38F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5G Security Architecture - Components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0F112FF-1454-4E9D-B004-A2FB565D8F28}"/>
              </a:ext>
            </a:extLst>
          </p:cNvPr>
          <p:cNvSpPr/>
          <p:nvPr/>
        </p:nvSpPr>
        <p:spPr bwMode="auto">
          <a:xfrm>
            <a:off x="0" y="5531928"/>
            <a:ext cx="12166478" cy="132607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4A305E-AAA3-43EA-BAC6-0D02552E81DB}"/>
              </a:ext>
            </a:extLst>
          </p:cNvPr>
          <p:cNvSpPr txBox="1"/>
          <p:nvPr/>
        </p:nvSpPr>
        <p:spPr>
          <a:xfrm>
            <a:off x="174381" y="5593930"/>
            <a:ext cx="3808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DU	Distributed Unit</a:t>
            </a:r>
          </a:p>
          <a:p>
            <a:r>
              <a:rPr lang="it-IT" sz="1600" b="1" dirty="0">
                <a:latin typeface="Arial Narrow" panose="020B0606020202030204" pitchFamily="34" charset="0"/>
              </a:rPr>
              <a:t>CU	Central Unit</a:t>
            </a:r>
          </a:p>
          <a:p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N3IWF	Non 3GPP Inter </a:t>
            </a:r>
            <a:r>
              <a:rPr lang="it-IT" sz="1600" b="1" dirty="0" err="1">
                <a:latin typeface="Arial Narrow" panose="020B0606020202030204" pitchFamily="34" charset="0"/>
              </a:rPr>
              <a:t>Working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ECD1E7F-8543-43F9-AD7B-1DDD47EB4BD1}"/>
              </a:ext>
            </a:extLst>
          </p:cNvPr>
          <p:cNvSpPr txBox="1"/>
          <p:nvPr/>
        </p:nvSpPr>
        <p:spPr>
          <a:xfrm>
            <a:off x="3943674" y="5604594"/>
            <a:ext cx="3616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AMF	Access Management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SEAF	</a:t>
            </a:r>
            <a:r>
              <a:rPr lang="it-IT" sz="1600" b="1" dirty="0" err="1">
                <a:latin typeface="Arial Narrow" panose="020B0606020202030204" pitchFamily="34" charset="0"/>
              </a:rPr>
              <a:t>SEcurity</a:t>
            </a:r>
            <a:r>
              <a:rPr lang="it-IT" sz="1600" b="1" dirty="0">
                <a:latin typeface="Arial Narrow" panose="020B0606020202030204" pitchFamily="34" charset="0"/>
              </a:rPr>
              <a:t> Anchor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</a:p>
          <a:p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SEPP	Security Edge </a:t>
            </a:r>
            <a:r>
              <a:rPr lang="it-IT" sz="1600" b="1" dirty="0" err="1">
                <a:latin typeface="Arial Narrow" panose="020B0606020202030204" pitchFamily="34" charset="0"/>
              </a:rPr>
              <a:t>Protection</a:t>
            </a:r>
            <a:r>
              <a:rPr lang="it-IT" sz="1600" b="1" dirty="0">
                <a:latin typeface="Arial Narrow" panose="020B0606020202030204" pitchFamily="34" charset="0"/>
              </a:rPr>
              <a:t> Proxy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CFE65F-88C8-4E3B-B145-E0D8CE127275}"/>
              </a:ext>
            </a:extLst>
          </p:cNvPr>
          <p:cNvSpPr txBox="1"/>
          <p:nvPr/>
        </p:nvSpPr>
        <p:spPr>
          <a:xfrm>
            <a:off x="7496610" y="5473296"/>
            <a:ext cx="4669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AUSF	</a:t>
            </a:r>
            <a:r>
              <a:rPr lang="it-IT" sz="1600" b="1" dirty="0" err="1">
                <a:latin typeface="Arial Narrow" panose="020B0606020202030204" pitchFamily="34" charset="0"/>
              </a:rPr>
              <a:t>AUthentication</a:t>
            </a:r>
            <a:r>
              <a:rPr lang="it-IT" sz="1600" b="1" dirty="0">
                <a:latin typeface="Arial Narrow" panose="020B0606020202030204" pitchFamily="34" charset="0"/>
              </a:rPr>
              <a:t> Server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SIDF	Subscription </a:t>
            </a:r>
            <a:r>
              <a:rPr lang="it-IT" sz="1600" b="1" dirty="0" err="1">
                <a:latin typeface="Arial Narrow" panose="020B0606020202030204" pitchFamily="34" charset="0"/>
              </a:rPr>
              <a:t>Identifier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Deconcealment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Fct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ARPF	</a:t>
            </a:r>
            <a:r>
              <a:rPr lang="it-IT" sz="1600" b="1" dirty="0" err="1">
                <a:latin typeface="Arial Narrow" panose="020B0606020202030204" pitchFamily="34" charset="0"/>
              </a:rPr>
              <a:t>Auth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credential</a:t>
            </a:r>
            <a:r>
              <a:rPr lang="it-IT" sz="1600" b="1" dirty="0">
                <a:latin typeface="Arial Narrow" panose="020B0606020202030204" pitchFamily="34" charset="0"/>
              </a:rPr>
              <a:t> Repository &amp; Processing </a:t>
            </a:r>
            <a:r>
              <a:rPr lang="it-IT" sz="1600" b="1" dirty="0" err="1">
                <a:latin typeface="Arial Narrow" panose="020B0606020202030204" pitchFamily="34" charset="0"/>
              </a:rPr>
              <a:t>Fct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UDM	</a:t>
            </a:r>
            <a:r>
              <a:rPr lang="it-IT" sz="1600" b="1" dirty="0" err="1">
                <a:latin typeface="Arial Narrow" panose="020B0606020202030204" pitchFamily="34" charset="0"/>
              </a:rPr>
              <a:t>Unified</a:t>
            </a:r>
            <a:r>
              <a:rPr lang="it-IT" sz="1600" b="1" dirty="0">
                <a:latin typeface="Arial Narrow" panose="020B0606020202030204" pitchFamily="34" charset="0"/>
              </a:rPr>
              <a:t> Data Management</a:t>
            </a:r>
          </a:p>
          <a:p>
            <a:r>
              <a:rPr lang="it-IT" sz="1600" b="1" dirty="0">
                <a:latin typeface="Arial Narrow" panose="020B0606020202030204" pitchFamily="34" charset="0"/>
              </a:rPr>
              <a:t>UDR	</a:t>
            </a:r>
            <a:r>
              <a:rPr lang="it-IT" sz="1600" b="1" dirty="0" err="1">
                <a:latin typeface="Arial Narrow" panose="020B0606020202030204" pitchFamily="34" charset="0"/>
              </a:rPr>
              <a:t>Unified</a:t>
            </a:r>
            <a:r>
              <a:rPr lang="it-IT" sz="1600" b="1" dirty="0">
                <a:latin typeface="Arial Narrow" panose="020B0606020202030204" pitchFamily="34" charset="0"/>
              </a:rPr>
              <a:t> Data Repository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639F410-E84A-4054-804D-0E02BBDCE360}"/>
              </a:ext>
            </a:extLst>
          </p:cNvPr>
          <p:cNvSpPr/>
          <p:nvPr/>
        </p:nvSpPr>
        <p:spPr>
          <a:xfrm>
            <a:off x="682745" y="4667399"/>
            <a:ext cx="11324929" cy="1334979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IMHO NO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one-size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5G/6G network! </a:t>
            </a:r>
          </a:p>
          <a:p>
            <a:pPr algn="ctr"/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technical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geo-political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debate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part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ill-posed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27A6425-D86E-483B-8E61-0AD44F240743}"/>
              </a:ext>
            </a:extLst>
          </p:cNvPr>
          <p:cNvSpPr/>
          <p:nvPr/>
        </p:nvSpPr>
        <p:spPr bwMode="auto">
          <a:xfrm>
            <a:off x="964564" y="4746668"/>
            <a:ext cx="10945520" cy="461665"/>
          </a:xfrm>
          <a:prstGeom prst="rect">
            <a:avLst/>
          </a:prstGeom>
          <a:gradFill flip="none" rotWithShape="1">
            <a:gsLst>
              <a:gs pos="9000">
                <a:srgbClr val="FF3300"/>
              </a:gs>
              <a:gs pos="42000">
                <a:srgbClr val="FFFF00"/>
              </a:gs>
              <a:gs pos="76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Improved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key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derivation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several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different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levels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of trust (trust domains)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3465AB37-09F8-4B6D-99A8-9B90BF2F1E4A}"/>
              </a:ext>
            </a:extLst>
          </p:cNvPr>
          <p:cNvSpPr/>
          <p:nvPr/>
        </p:nvSpPr>
        <p:spPr bwMode="auto">
          <a:xfrm>
            <a:off x="2567509" y="3284980"/>
            <a:ext cx="1512212" cy="905343"/>
          </a:xfrm>
          <a:prstGeom prst="rect">
            <a:avLst/>
          </a:prstGeom>
          <a:solidFill>
            <a:srgbClr val="EFB011">
              <a:alpha val="49804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68638FA-15D0-45BD-A6EF-3F51E27292F5}"/>
              </a:ext>
            </a:extLst>
          </p:cNvPr>
          <p:cNvSpPr/>
          <p:nvPr/>
        </p:nvSpPr>
        <p:spPr bwMode="auto">
          <a:xfrm>
            <a:off x="1653816" y="3429000"/>
            <a:ext cx="64809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DU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4AAE5AB-30CF-445A-B9E3-50903FD50298}"/>
              </a:ext>
            </a:extLst>
          </p:cNvPr>
          <p:cNvSpPr/>
          <p:nvPr/>
        </p:nvSpPr>
        <p:spPr bwMode="auto">
          <a:xfrm>
            <a:off x="2711530" y="3429000"/>
            <a:ext cx="64809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CU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82F5C86C-8CAB-452B-8564-B371471332E7}"/>
              </a:ext>
            </a:extLst>
          </p:cNvPr>
          <p:cNvSpPr/>
          <p:nvPr/>
        </p:nvSpPr>
        <p:spPr bwMode="auto">
          <a:xfrm>
            <a:off x="1127310" y="3212970"/>
            <a:ext cx="2664370" cy="1367564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C225A8-4063-4075-8250-9EE87C4212ED}"/>
              </a:ext>
            </a:extLst>
          </p:cNvPr>
          <p:cNvSpPr txBox="1"/>
          <p:nvPr/>
        </p:nvSpPr>
        <p:spPr>
          <a:xfrm>
            <a:off x="2118171" y="411886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gNB</a:t>
            </a:r>
            <a:endParaRPr lang="it-IT" sz="2400" b="1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471A4C0A-1CBC-448F-AD7F-10CF29F3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1" y="2204827"/>
            <a:ext cx="677622" cy="136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3D590A51-67A7-47D4-9B05-F3C1161D8825}"/>
              </a:ext>
            </a:extLst>
          </p:cNvPr>
          <p:cNvGrpSpPr/>
          <p:nvPr/>
        </p:nvGrpSpPr>
        <p:grpSpPr>
          <a:xfrm>
            <a:off x="4457399" y="4190323"/>
            <a:ext cx="27720" cy="66240"/>
            <a:chOff x="5625620" y="4622383"/>
            <a:chExt cx="2772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7701C598-AA91-48C3-971B-F43486AAA0B0}"/>
                    </a:ext>
                  </a:extLst>
                </p14:cNvPr>
                <p14:cNvContentPartPr/>
                <p14:nvPr/>
              </p14:nvContentPartPr>
              <p14:xfrm>
                <a:off x="5629940" y="4622383"/>
                <a:ext cx="23400" cy="327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8EB944DA-8743-4464-A3F3-EB28DFA680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1300" y="4613383"/>
                  <a:ext cx="4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8B21DBAE-5D91-45C2-906B-A5559230288C}"/>
                    </a:ext>
                  </a:extLst>
                </p14:cNvPr>
                <p14:cNvContentPartPr/>
                <p14:nvPr/>
              </p14:nvContentPartPr>
              <p14:xfrm>
                <a:off x="5625620" y="4654783"/>
                <a:ext cx="18720" cy="338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F80F907-9326-4C87-BC42-C7E8DBFA73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6620" y="4645783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9E9D2BD9-A713-40F7-AE39-7A196047A6C3}"/>
              </a:ext>
            </a:extLst>
          </p:cNvPr>
          <p:cNvSpPr/>
          <p:nvPr/>
        </p:nvSpPr>
        <p:spPr bwMode="auto">
          <a:xfrm>
            <a:off x="4079720" y="1340710"/>
            <a:ext cx="2520350" cy="3126035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69E0B09-91A5-4B7D-AA32-FE021CAAC8B7}"/>
              </a:ext>
            </a:extLst>
          </p:cNvPr>
          <p:cNvSpPr txBox="1"/>
          <p:nvPr/>
        </p:nvSpPr>
        <p:spPr>
          <a:xfrm>
            <a:off x="4223740" y="4047485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Serving</a:t>
            </a:r>
            <a:r>
              <a:rPr lang="it-IT" sz="2400" b="1" dirty="0"/>
              <a:t> network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E4E9948-6C07-480C-8474-8F5C6329C485}"/>
              </a:ext>
            </a:extLst>
          </p:cNvPr>
          <p:cNvSpPr/>
          <p:nvPr/>
        </p:nvSpPr>
        <p:spPr bwMode="auto">
          <a:xfrm>
            <a:off x="1077646" y="1822094"/>
            <a:ext cx="1406860" cy="649288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non3GPP</a:t>
            </a:r>
            <a:b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access</a:t>
            </a:r>
            <a:endParaRPr kumimoji="0" lang="it-IT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AD4E41A-353A-454D-A1EE-41B867C5A3DA}"/>
              </a:ext>
            </a:extLst>
          </p:cNvPr>
          <p:cNvSpPr/>
          <p:nvPr/>
        </p:nvSpPr>
        <p:spPr bwMode="auto">
          <a:xfrm>
            <a:off x="2567510" y="1694066"/>
            <a:ext cx="1512211" cy="905343"/>
          </a:xfrm>
          <a:prstGeom prst="rect">
            <a:avLst/>
          </a:prstGeom>
          <a:solidFill>
            <a:srgbClr val="EFB011">
              <a:alpha val="49804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C69FE63D-4522-42D3-AD54-7F732266998C}"/>
              </a:ext>
            </a:extLst>
          </p:cNvPr>
          <p:cNvSpPr/>
          <p:nvPr/>
        </p:nvSpPr>
        <p:spPr bwMode="auto">
          <a:xfrm>
            <a:off x="2745097" y="1844779"/>
            <a:ext cx="974573" cy="59059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3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N3IWF</a:t>
            </a:r>
            <a:endParaRPr kumimoji="0" lang="it-IT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9565700-C66C-4310-8C4F-DBA4FF3C4505}"/>
              </a:ext>
            </a:extLst>
          </p:cNvPr>
          <p:cNvSpPr/>
          <p:nvPr/>
        </p:nvSpPr>
        <p:spPr bwMode="auto">
          <a:xfrm>
            <a:off x="7680220" y="1340710"/>
            <a:ext cx="4229864" cy="3126035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E84DED3-277A-43CA-869E-B1271933AC55}"/>
              </a:ext>
            </a:extLst>
          </p:cNvPr>
          <p:cNvSpPr txBox="1"/>
          <p:nvPr/>
        </p:nvSpPr>
        <p:spPr>
          <a:xfrm>
            <a:off x="8837556" y="400881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Home network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8BBC0802-62E0-4EDA-94A4-FF1EB8D1F4DC}"/>
              </a:ext>
            </a:extLst>
          </p:cNvPr>
          <p:cNvSpPr/>
          <p:nvPr/>
        </p:nvSpPr>
        <p:spPr bwMode="auto">
          <a:xfrm>
            <a:off x="4316961" y="2650059"/>
            <a:ext cx="84291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AMF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F7857FD-E076-43B9-BFE3-43C4ECBFB4EE}"/>
              </a:ext>
            </a:extLst>
          </p:cNvPr>
          <p:cNvSpPr/>
          <p:nvPr/>
        </p:nvSpPr>
        <p:spPr bwMode="auto">
          <a:xfrm>
            <a:off x="5242485" y="2650059"/>
            <a:ext cx="997535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SEAF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4BAA65D2-C065-478B-8582-18927E6DD22A}"/>
              </a:ext>
            </a:extLst>
          </p:cNvPr>
          <p:cNvSpPr/>
          <p:nvPr/>
        </p:nvSpPr>
        <p:spPr bwMode="auto">
          <a:xfrm>
            <a:off x="4195262" y="2435376"/>
            <a:ext cx="2149948" cy="993624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266ACF8F-A7F2-4655-A676-0841B69304FC}"/>
              </a:ext>
            </a:extLst>
          </p:cNvPr>
          <p:cNvSpPr/>
          <p:nvPr/>
        </p:nvSpPr>
        <p:spPr bwMode="auto">
          <a:xfrm>
            <a:off x="6493750" y="2069207"/>
            <a:ext cx="295254" cy="163880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C99D867-EE38-4AC6-A954-27113EEEC1B7}"/>
              </a:ext>
            </a:extLst>
          </p:cNvPr>
          <p:cNvSpPr/>
          <p:nvPr/>
        </p:nvSpPr>
        <p:spPr bwMode="auto">
          <a:xfrm>
            <a:off x="7518466" y="2084323"/>
            <a:ext cx="295254" cy="163880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0FF9CE51-691A-4DF6-A881-E7EED161C1CF}"/>
              </a:ext>
            </a:extLst>
          </p:cNvPr>
          <p:cNvSpPr/>
          <p:nvPr/>
        </p:nvSpPr>
        <p:spPr bwMode="auto">
          <a:xfrm>
            <a:off x="8090729" y="274648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AUSF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DC0DEB-6C05-4FAA-95AE-14FA020A9E2D}"/>
              </a:ext>
            </a:extLst>
          </p:cNvPr>
          <p:cNvSpPr/>
          <p:nvPr/>
        </p:nvSpPr>
        <p:spPr bwMode="auto">
          <a:xfrm>
            <a:off x="9240352" y="274648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SIDF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67A2BC6-0DAE-4854-B654-0B49906B492D}"/>
              </a:ext>
            </a:extLst>
          </p:cNvPr>
          <p:cNvSpPr/>
          <p:nvPr/>
        </p:nvSpPr>
        <p:spPr bwMode="auto">
          <a:xfrm>
            <a:off x="10612237" y="2088977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ARPF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D8C912B6-D96D-427D-B269-A22767BEFA7D}"/>
              </a:ext>
            </a:extLst>
          </p:cNvPr>
          <p:cNvSpPr/>
          <p:nvPr/>
        </p:nvSpPr>
        <p:spPr bwMode="auto">
          <a:xfrm>
            <a:off x="10612237" y="2744186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UDM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939289F9-5349-41FD-98F8-A9580202962A}"/>
              </a:ext>
            </a:extLst>
          </p:cNvPr>
          <p:cNvSpPr/>
          <p:nvPr/>
        </p:nvSpPr>
        <p:spPr bwMode="auto">
          <a:xfrm>
            <a:off x="10612237" y="339939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UDR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F322A262-8B68-4660-808F-A1C8DBACDBDB}"/>
              </a:ext>
            </a:extLst>
          </p:cNvPr>
          <p:cNvSpPr/>
          <p:nvPr/>
        </p:nvSpPr>
        <p:spPr bwMode="auto">
          <a:xfrm>
            <a:off x="10344590" y="1916790"/>
            <a:ext cx="1368190" cy="208828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1" name="Fumetto 1 25">
            <a:extLst>
              <a:ext uri="{FF2B5EF4-FFF2-40B4-BE49-F238E27FC236}">
                <a16:creationId xmlns:a16="http://schemas.microsoft.com/office/drawing/2014/main" id="{B5F1AB8B-DC87-4381-B44C-5EEB625190A2}"/>
              </a:ext>
            </a:extLst>
          </p:cNvPr>
          <p:cNvSpPr/>
          <p:nvPr/>
        </p:nvSpPr>
        <p:spPr>
          <a:xfrm>
            <a:off x="2013846" y="1077839"/>
            <a:ext cx="2565210" cy="934255"/>
          </a:xfrm>
          <a:prstGeom prst="wedgeRectCallout">
            <a:avLst>
              <a:gd name="adj1" fmla="val -52517"/>
              <a:gd name="adj2" fmla="val 192927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security support in DU (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2" name="Fumetto 1 25">
            <a:extLst>
              <a:ext uri="{FF2B5EF4-FFF2-40B4-BE49-F238E27FC236}">
                <a16:creationId xmlns:a16="http://schemas.microsoft.com/office/drawing/2014/main" id="{AE4AC512-CC03-4AA2-B58F-3A7F0D30549C}"/>
              </a:ext>
            </a:extLst>
          </p:cNvPr>
          <p:cNvSpPr/>
          <p:nvPr/>
        </p:nvSpPr>
        <p:spPr>
          <a:xfrm>
            <a:off x="3951039" y="4204020"/>
            <a:ext cx="2565210" cy="934255"/>
          </a:xfrm>
          <a:prstGeom prst="wedgeRectCallout">
            <a:avLst>
              <a:gd name="adj1" fmla="val -78461"/>
              <a:gd name="adj2" fmla="val -66528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Stratum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</a:t>
            </a:r>
          </a:p>
        </p:txBody>
      </p:sp>
      <p:sp>
        <p:nvSpPr>
          <p:cNvPr id="73" name="Fumetto 1 25">
            <a:extLst>
              <a:ext uri="{FF2B5EF4-FFF2-40B4-BE49-F238E27FC236}">
                <a16:creationId xmlns:a16="http://schemas.microsoft.com/office/drawing/2014/main" id="{BDD37055-BDE6-4D36-9935-87A2021D61F5}"/>
              </a:ext>
            </a:extLst>
          </p:cNvPr>
          <p:cNvSpPr/>
          <p:nvPr/>
        </p:nvSpPr>
        <p:spPr>
          <a:xfrm>
            <a:off x="4651066" y="697394"/>
            <a:ext cx="2877086" cy="934255"/>
          </a:xfrm>
          <a:prstGeom prst="wedgeRectCallout">
            <a:avLst>
              <a:gd name="adj1" fmla="val -39861"/>
              <a:gd name="adj2" fmla="val 143700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Access Security </a:t>
            </a:r>
            <a:b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(AMF+SEAF co-</a:t>
            </a:r>
            <a:r>
              <a:rPr lang="it-IT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umetto 1 25">
            <a:extLst>
              <a:ext uri="{FF2B5EF4-FFF2-40B4-BE49-F238E27FC236}">
                <a16:creationId xmlns:a16="http://schemas.microsoft.com/office/drawing/2014/main" id="{420B2052-CA28-477A-8878-E0640043A470}"/>
              </a:ext>
            </a:extLst>
          </p:cNvPr>
          <p:cNvSpPr/>
          <p:nvPr/>
        </p:nvSpPr>
        <p:spPr>
          <a:xfrm>
            <a:off x="6699274" y="4696254"/>
            <a:ext cx="2565210" cy="934255"/>
          </a:xfrm>
          <a:prstGeom prst="wedgeRectCallout">
            <a:avLst>
              <a:gd name="adj1" fmla="val -33322"/>
              <a:gd name="adj2" fmla="val -187568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for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interconnection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umetto 1 25">
            <a:extLst>
              <a:ext uri="{FF2B5EF4-FFF2-40B4-BE49-F238E27FC236}">
                <a16:creationId xmlns:a16="http://schemas.microsoft.com/office/drawing/2014/main" id="{56AF8E19-82F8-4C0B-A6AD-CE90F0D4610C}"/>
              </a:ext>
            </a:extLst>
          </p:cNvPr>
          <p:cNvSpPr/>
          <p:nvPr/>
        </p:nvSpPr>
        <p:spPr>
          <a:xfrm>
            <a:off x="3704590" y="3059583"/>
            <a:ext cx="2565210" cy="934255"/>
          </a:xfrm>
          <a:prstGeom prst="wedgeRectCallout">
            <a:avLst>
              <a:gd name="adj1" fmla="val 116223"/>
              <a:gd name="adj2" fmla="val -52049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UE authentication, stores key for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umetto 1 25">
            <a:extLst>
              <a:ext uri="{FF2B5EF4-FFF2-40B4-BE49-F238E27FC236}">
                <a16:creationId xmlns:a16="http://schemas.microsoft.com/office/drawing/2014/main" id="{E6327E78-71AF-4D8D-9E86-0C9865BAEDE6}"/>
              </a:ext>
            </a:extLst>
          </p:cNvPr>
          <p:cNvSpPr/>
          <p:nvPr/>
        </p:nvSpPr>
        <p:spPr>
          <a:xfrm>
            <a:off x="7464190" y="1125786"/>
            <a:ext cx="2565210" cy="934255"/>
          </a:xfrm>
          <a:prstGeom prst="wedgeRectCallout">
            <a:avLst>
              <a:gd name="adj1" fmla="val 36705"/>
              <a:gd name="adj2" fmla="val 115323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Deconceals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Identity (more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Fumetto 1 25">
            <a:extLst>
              <a:ext uri="{FF2B5EF4-FFF2-40B4-BE49-F238E27FC236}">
                <a16:creationId xmlns:a16="http://schemas.microsoft.com/office/drawing/2014/main" id="{9F028D48-B899-4DD7-9455-6CCCC4898DA7}"/>
              </a:ext>
            </a:extLst>
          </p:cNvPr>
          <p:cNvSpPr/>
          <p:nvPr/>
        </p:nvSpPr>
        <p:spPr>
          <a:xfrm>
            <a:off x="7608210" y="349872"/>
            <a:ext cx="4392610" cy="1020537"/>
          </a:xfrm>
          <a:prstGeom prst="wedgeRectCallout">
            <a:avLst>
              <a:gd name="adj1" fmla="val 25356"/>
              <a:gd name="adj2" fmla="val 113501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5G «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vault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: User data (UDR) and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credentials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(ARPF)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by UDM authentication/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identification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umetto 1 25">
            <a:extLst>
              <a:ext uri="{FF2B5EF4-FFF2-40B4-BE49-F238E27FC236}">
                <a16:creationId xmlns:a16="http://schemas.microsoft.com/office/drawing/2014/main" id="{EC0CC45F-1DAC-4D32-8D02-8EE35F69AFEB}"/>
              </a:ext>
            </a:extLst>
          </p:cNvPr>
          <p:cNvSpPr/>
          <p:nvPr/>
        </p:nvSpPr>
        <p:spPr>
          <a:xfrm>
            <a:off x="3647924" y="2757125"/>
            <a:ext cx="2565210" cy="934255"/>
          </a:xfrm>
          <a:prstGeom prst="wedgeRectCallout">
            <a:avLst>
              <a:gd name="adj1" fmla="val -67282"/>
              <a:gd name="adj2" fmla="val -85640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for non-3GPP access (Wi-Fi,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319D8B6B-F906-4D30-8409-C9F92F70EA17}"/>
              </a:ext>
            </a:extLst>
          </p:cNvPr>
          <p:cNvGrpSpPr/>
          <p:nvPr/>
        </p:nvGrpSpPr>
        <p:grpSpPr>
          <a:xfrm>
            <a:off x="908197" y="5026106"/>
            <a:ext cx="5187803" cy="1475527"/>
            <a:chOff x="1926629" y="4804116"/>
            <a:chExt cx="5187803" cy="1475527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1E9C9D6D-B81D-4BE2-8072-45871F322E4A}"/>
                </a:ext>
              </a:extLst>
            </p:cNvPr>
            <p:cNvSpPr/>
            <p:nvPr/>
          </p:nvSpPr>
          <p:spPr bwMode="auto">
            <a:xfrm>
              <a:off x="1926629" y="4804116"/>
              <a:ext cx="5187803" cy="14755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L2 </a:t>
              </a:r>
              <a:r>
                <a:rPr kumimoji="0" lang="it-IT" sz="24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message</a:t>
              </a: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 </a:t>
              </a:r>
              <a:r>
                <a:rPr kumimoji="0" lang="it-IT" sz="24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integrity</a:t>
              </a: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?</a:t>
              </a:r>
            </a:p>
          </p:txBody>
        </p: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932290AB-9309-496E-AEC0-21A4437E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963" y="5259856"/>
              <a:ext cx="5107053" cy="998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Rettangolo 81">
            <a:extLst>
              <a:ext uri="{FF2B5EF4-FFF2-40B4-BE49-F238E27FC236}">
                <a16:creationId xmlns:a16="http://schemas.microsoft.com/office/drawing/2014/main" id="{F3A7679C-74AA-4A3F-B8AE-B0EC932BD58C}"/>
              </a:ext>
            </a:extLst>
          </p:cNvPr>
          <p:cNvSpPr/>
          <p:nvPr/>
        </p:nvSpPr>
        <p:spPr bwMode="auto">
          <a:xfrm>
            <a:off x="7608210" y="3682927"/>
            <a:ext cx="4324886" cy="810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Improved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 AUTH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 and home control via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Proof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-of-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Presence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Narrow" pitchFamily="34" charset="0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C310540-92C8-4E1C-9ED5-50D8D485FF59}"/>
              </a:ext>
            </a:extLst>
          </p:cNvPr>
          <p:cNvSpPr/>
          <p:nvPr/>
        </p:nvSpPr>
        <p:spPr bwMode="auto">
          <a:xfrm>
            <a:off x="8363878" y="1275537"/>
            <a:ext cx="3465444" cy="920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Test Framework SCAS for Security Assurance</a:t>
            </a:r>
          </a:p>
        </p:txBody>
      </p:sp>
    </p:spTree>
    <p:extLst>
      <p:ext uri="{BB962C8B-B14F-4D97-AF65-F5344CB8AC3E}">
        <p14:creationId xmlns:p14="http://schemas.microsoft.com/office/powerpoint/2010/main" val="38431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isultati immagini per cellu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Titolo 5">
            <a:extLst>
              <a:ext uri="{FF2B5EF4-FFF2-40B4-BE49-F238E27FC236}">
                <a16:creationId xmlns:a16="http://schemas.microsoft.com/office/drawing/2014/main" id="{CF1783CB-81D6-4284-8014-44282A25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71869"/>
            <a:ext cx="11569940" cy="808673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tx1"/>
                </a:solidFill>
              </a:rPr>
              <a:t>But</a:t>
            </a:r>
            <a:r>
              <a:rPr lang="it-IT" sz="4000" dirty="0">
                <a:solidFill>
                  <a:schemeClr val="tx1"/>
                </a:solidFill>
              </a:rPr>
              <a:t> systems are way more </a:t>
            </a:r>
            <a:r>
              <a:rPr lang="it-IT" sz="4000" dirty="0" err="1">
                <a:solidFill>
                  <a:schemeClr val="tx1"/>
                </a:solidFill>
              </a:rPr>
              <a:t>complex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C40427-48DD-4952-830D-D4B546C808A4}"/>
              </a:ext>
            </a:extLst>
          </p:cNvPr>
          <p:cNvSpPr txBox="1"/>
          <p:nvPr/>
        </p:nvSpPr>
        <p:spPr>
          <a:xfrm>
            <a:off x="149003" y="1701725"/>
            <a:ext cx="2479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5G/6G </a:t>
            </a:r>
          </a:p>
          <a:p>
            <a:pPr algn="ctr"/>
            <a:r>
              <a:rPr lang="it-IT" sz="2400" b="1" dirty="0"/>
              <a:t>systems’ security:</a:t>
            </a:r>
          </a:p>
          <a:p>
            <a:pPr algn="ctr"/>
            <a:r>
              <a:rPr lang="it-IT" sz="2400" b="1" dirty="0"/>
              <a:t>A small part of a </a:t>
            </a:r>
            <a:r>
              <a:rPr lang="it-IT" sz="2400" b="1" dirty="0" err="1"/>
              <a:t>bigger</a:t>
            </a:r>
            <a:r>
              <a:rPr lang="it-IT" sz="2400" b="1" dirty="0"/>
              <a:t> picture!!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64FE139-31C2-44CA-8C49-2E8A84CB019D}"/>
              </a:ext>
            </a:extLst>
          </p:cNvPr>
          <p:cNvGrpSpPr/>
          <p:nvPr/>
        </p:nvGrpSpPr>
        <p:grpSpPr>
          <a:xfrm>
            <a:off x="2637781" y="1089756"/>
            <a:ext cx="9518847" cy="3057650"/>
            <a:chOff x="-45405" y="3435409"/>
            <a:chExt cx="7111264" cy="305765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CE6734A1-2515-496E-8EA1-A487B58B5B9F}"/>
                </a:ext>
              </a:extLst>
            </p:cNvPr>
            <p:cNvSpPr/>
            <p:nvPr/>
          </p:nvSpPr>
          <p:spPr>
            <a:xfrm>
              <a:off x="-45405" y="3435409"/>
              <a:ext cx="7111264" cy="3057650"/>
            </a:xfrm>
            <a:prstGeom prst="ellipse">
              <a:avLst/>
            </a:prstGeom>
            <a:gradFill>
              <a:gsLst>
                <a:gs pos="43000">
                  <a:schemeClr val="accent2">
                    <a:lumMod val="60000"/>
                    <a:lumOff val="4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8000">
                  <a:srgbClr val="FF0000"/>
                </a:gs>
                <a:gs pos="100000">
                  <a:srgbClr val="C4D6EB"/>
                </a:gs>
                <a:gs pos="100000">
                  <a:srgbClr val="FFEBFA"/>
                </a:gs>
              </a:gsLst>
              <a:path path="circle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A8CD89D-37D6-48DC-BA8B-906C73773D18}"/>
                </a:ext>
              </a:extLst>
            </p:cNvPr>
            <p:cNvSpPr txBox="1"/>
            <p:nvPr/>
          </p:nvSpPr>
          <p:spPr>
            <a:xfrm>
              <a:off x="2815146" y="3602645"/>
              <a:ext cx="2264081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Mobile/</a:t>
              </a:r>
              <a:r>
                <a:rPr lang="it-IT" sz="2400" b="1" dirty="0" err="1"/>
                <a:t>IoT</a:t>
              </a:r>
              <a:r>
                <a:rPr lang="it-IT" sz="2400" b="1" dirty="0"/>
                <a:t> security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A938B7B-EB14-4624-B7C7-DE48890043B8}"/>
                </a:ext>
              </a:extLst>
            </p:cNvPr>
            <p:cNvSpPr txBox="1"/>
            <p:nvPr/>
          </p:nvSpPr>
          <p:spPr>
            <a:xfrm>
              <a:off x="877813" y="3860094"/>
              <a:ext cx="147823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Applications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47D82F9-1400-4706-8E30-BEBA3A0616C8}"/>
                </a:ext>
              </a:extLst>
            </p:cNvPr>
            <p:cNvSpPr txBox="1"/>
            <p:nvPr/>
          </p:nvSpPr>
          <p:spPr>
            <a:xfrm>
              <a:off x="3430904" y="4416270"/>
              <a:ext cx="120727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Hardware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7F5C767-0A51-4337-92F8-D7C897E44BF0}"/>
                </a:ext>
              </a:extLst>
            </p:cNvPr>
            <p:cNvSpPr txBox="1"/>
            <p:nvPr/>
          </p:nvSpPr>
          <p:spPr>
            <a:xfrm>
              <a:off x="877813" y="5274072"/>
              <a:ext cx="2066746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Risk</a:t>
              </a:r>
              <a:r>
                <a:rPr lang="it-IT" sz="2400" b="1" dirty="0"/>
                <a:t> management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C2FEB4D-9823-46F7-A9A0-E5ECABCB785A}"/>
                </a:ext>
              </a:extLst>
            </p:cNvPr>
            <p:cNvSpPr txBox="1"/>
            <p:nvPr/>
          </p:nvSpPr>
          <p:spPr>
            <a:xfrm>
              <a:off x="2949612" y="4850360"/>
              <a:ext cx="188322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Implementation</a:t>
              </a:r>
              <a:endParaRPr lang="it-IT" sz="2400" b="1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9F9DEB7-766B-4A25-A55A-AC2CB80F52B7}"/>
                </a:ext>
              </a:extLst>
            </p:cNvPr>
            <p:cNvSpPr txBox="1"/>
            <p:nvPr/>
          </p:nvSpPr>
          <p:spPr>
            <a:xfrm>
              <a:off x="3453931" y="5503910"/>
              <a:ext cx="1613823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Side </a:t>
              </a:r>
              <a:r>
                <a:rPr lang="it-IT" sz="2400" b="1" dirty="0" err="1"/>
                <a:t>channels</a:t>
              </a:r>
              <a:endParaRPr lang="it-IT" sz="2400" b="1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AD579CB-7B8A-489C-ADA8-39CD9177C747}"/>
                </a:ext>
              </a:extLst>
            </p:cNvPr>
            <p:cNvSpPr txBox="1"/>
            <p:nvPr/>
          </p:nvSpPr>
          <p:spPr>
            <a:xfrm>
              <a:off x="1261272" y="4524690"/>
              <a:ext cx="153638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Interworking</a:t>
              </a:r>
              <a:endParaRPr lang="it-IT" sz="2400" b="1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E7CC9E5-EB26-4C77-B14A-C2D37563831A}"/>
                </a:ext>
              </a:extLst>
            </p:cNvPr>
            <p:cNvSpPr txBox="1"/>
            <p:nvPr/>
          </p:nvSpPr>
          <p:spPr>
            <a:xfrm>
              <a:off x="1445749" y="5892776"/>
              <a:ext cx="2795090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Incremental</a:t>
              </a:r>
              <a:r>
                <a:rPr lang="it-IT" sz="2400" b="1" dirty="0"/>
                <a:t> </a:t>
              </a:r>
              <a:r>
                <a:rPr lang="it-IT" sz="2400" b="1" dirty="0" err="1"/>
                <a:t>deployment</a:t>
              </a:r>
              <a:endParaRPr lang="it-IT" sz="2400" b="1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A228A39-2E61-4F90-9184-3542DA07637C}"/>
                </a:ext>
              </a:extLst>
            </p:cNvPr>
            <p:cNvSpPr txBox="1"/>
            <p:nvPr/>
          </p:nvSpPr>
          <p:spPr>
            <a:xfrm>
              <a:off x="57655" y="4822760"/>
              <a:ext cx="1106998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Malware</a:t>
              </a:r>
              <a:endParaRPr lang="it-IT" sz="2400" b="1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14BCCAF-DC61-42BC-92DE-1F4E1E9BAADF}"/>
                </a:ext>
              </a:extLst>
            </p:cNvPr>
            <p:cNvSpPr txBox="1"/>
            <p:nvPr/>
          </p:nvSpPr>
          <p:spPr>
            <a:xfrm>
              <a:off x="1828783" y="5566115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7F703DD-CBDC-4153-A8AD-D825D292D672}"/>
                </a:ext>
              </a:extLst>
            </p:cNvPr>
            <p:cNvSpPr txBox="1"/>
            <p:nvPr/>
          </p:nvSpPr>
          <p:spPr>
            <a:xfrm>
              <a:off x="1324960" y="4283806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C023830-BA68-4565-AF5B-4BC78C1824C4}"/>
                </a:ext>
              </a:extLst>
            </p:cNvPr>
            <p:cNvSpPr txBox="1"/>
            <p:nvPr/>
          </p:nvSpPr>
          <p:spPr>
            <a:xfrm>
              <a:off x="276647" y="4407959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869E418-CFD3-4F4F-A120-1F2C22787F9E}"/>
                </a:ext>
              </a:extLst>
            </p:cNvPr>
            <p:cNvSpPr txBox="1"/>
            <p:nvPr/>
          </p:nvSpPr>
          <p:spPr>
            <a:xfrm>
              <a:off x="184647" y="5023603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29D88C89-AB17-47B0-9612-9C4EACF24806}"/>
                </a:ext>
              </a:extLst>
            </p:cNvPr>
            <p:cNvSpPr txBox="1"/>
            <p:nvPr/>
          </p:nvSpPr>
          <p:spPr>
            <a:xfrm>
              <a:off x="2207213" y="4948401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E2CFFE5A-4CDC-4EA4-9B48-1D2B745B98FB}"/>
                </a:ext>
              </a:extLst>
            </p:cNvPr>
            <p:cNvSpPr txBox="1"/>
            <p:nvPr/>
          </p:nvSpPr>
          <p:spPr>
            <a:xfrm>
              <a:off x="4058214" y="5160257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68A9943-3D1F-4EB7-A6AC-7180CFB54E3F}"/>
                </a:ext>
              </a:extLst>
            </p:cNvPr>
            <p:cNvSpPr txBox="1"/>
            <p:nvPr/>
          </p:nvSpPr>
          <p:spPr>
            <a:xfrm>
              <a:off x="4640068" y="5777970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6DA4B1A-46A3-415B-A0EC-80D5802AD9EF}"/>
                </a:ext>
              </a:extLst>
            </p:cNvPr>
            <p:cNvSpPr txBox="1"/>
            <p:nvPr/>
          </p:nvSpPr>
          <p:spPr>
            <a:xfrm>
              <a:off x="2715025" y="4069833"/>
              <a:ext cx="340203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Device manufacturing security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CD4753A-4A1E-4946-99C2-ED08E54406EB}"/>
                </a:ext>
              </a:extLst>
            </p:cNvPr>
            <p:cNvSpPr txBox="1"/>
            <p:nvPr/>
          </p:nvSpPr>
          <p:spPr>
            <a:xfrm>
              <a:off x="4974533" y="4495662"/>
              <a:ext cx="117078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Firmware</a:t>
              </a:r>
            </a:p>
          </p:txBody>
        </p: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558D428-6DC0-41E9-B590-0DE2F7DB7F38}"/>
              </a:ext>
            </a:extLst>
          </p:cNvPr>
          <p:cNvSpPr txBox="1"/>
          <p:nvPr/>
        </p:nvSpPr>
        <p:spPr>
          <a:xfrm>
            <a:off x="226120" y="3917331"/>
            <a:ext cx="3943708" cy="1261884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No 5G security </a:t>
            </a:r>
            <a:r>
              <a:rPr lang="it-IT" sz="2400" b="1" dirty="0" err="1">
                <a:solidFill>
                  <a:srgbClr val="FF0000"/>
                </a:solidFill>
              </a:rPr>
              <a:t>if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800" b="1" dirty="0">
                <a:solidFill>
                  <a:srgbClr val="FF0000"/>
                </a:solidFill>
              </a:rPr>
              <a:t>SW/HW </a:t>
            </a:r>
            <a:r>
              <a:rPr lang="it-IT" sz="2800" b="1" dirty="0" err="1">
                <a:solidFill>
                  <a:srgbClr val="FF0000"/>
                </a:solidFill>
              </a:rPr>
              <a:t>implementation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is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insecure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AE4F017-3129-4663-892A-FBCCC45A4AB7}"/>
              </a:ext>
            </a:extLst>
          </p:cNvPr>
          <p:cNvSpPr txBox="1"/>
          <p:nvPr/>
        </p:nvSpPr>
        <p:spPr>
          <a:xfrm>
            <a:off x="5803576" y="4233413"/>
            <a:ext cx="6044376" cy="954107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it-IT" sz="2400" dirty="0"/>
              <a:t>Critical </a:t>
            </a:r>
            <a:r>
              <a:rPr lang="it-IT" sz="2400" dirty="0" err="1"/>
              <a:t>infrastructure</a:t>
            </a:r>
            <a:r>
              <a:rPr lang="it-IT" sz="2400" dirty="0"/>
              <a:t> = high </a:t>
            </a:r>
            <a:r>
              <a:rPr lang="it-IT" sz="2400" dirty="0" err="1"/>
              <a:t>tier</a:t>
            </a:r>
            <a:r>
              <a:rPr lang="it-IT" sz="2400" dirty="0"/>
              <a:t> </a:t>
            </a:r>
            <a:r>
              <a:rPr lang="it-IT" sz="2400" dirty="0" err="1"/>
              <a:t>threats</a:t>
            </a:r>
            <a:endParaRPr lang="it-IT" sz="2400" dirty="0"/>
          </a:p>
          <a:p>
            <a:r>
              <a:rPr lang="it-IT" sz="2400" dirty="0"/>
              <a:t>«</a:t>
            </a:r>
            <a:r>
              <a:rPr lang="it-IT" sz="2400" dirty="0" err="1"/>
              <a:t>They</a:t>
            </a:r>
            <a:r>
              <a:rPr lang="it-IT" sz="2400" dirty="0"/>
              <a:t>» </a:t>
            </a:r>
            <a:r>
              <a:rPr lang="it-IT" sz="2400" dirty="0" err="1"/>
              <a:t>might</a:t>
            </a:r>
            <a:r>
              <a:rPr lang="it-IT" sz="2400" dirty="0"/>
              <a:t> </a:t>
            </a:r>
            <a:r>
              <a:rPr lang="it-IT" i="1" u="sng" dirty="0"/>
              <a:t>design</a:t>
            </a:r>
            <a:r>
              <a:rPr lang="it-IT" dirty="0"/>
              <a:t> </a:t>
            </a:r>
            <a:r>
              <a:rPr lang="it-IT" sz="2400" dirty="0" err="1"/>
              <a:t>vulnerabilities</a:t>
            </a:r>
            <a:r>
              <a:rPr lang="it-IT" sz="2400" dirty="0"/>
              <a:t>!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F2D7CF9-C8F5-461B-AE32-E54714BF8419}"/>
              </a:ext>
            </a:extLst>
          </p:cNvPr>
          <p:cNvSpPr/>
          <p:nvPr/>
        </p:nvSpPr>
        <p:spPr>
          <a:xfrm>
            <a:off x="9244483" y="2591167"/>
            <a:ext cx="2520806" cy="902703"/>
          </a:xfrm>
          <a:prstGeom prst="ellipse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84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5G/6G security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5CF7ABA-2C0A-49A6-A629-383B83D99B9A}"/>
              </a:ext>
            </a:extLst>
          </p:cNvPr>
          <p:cNvSpPr txBox="1"/>
          <p:nvPr/>
        </p:nvSpPr>
        <p:spPr>
          <a:xfrm>
            <a:off x="77270" y="5373469"/>
            <a:ext cx="6566172" cy="1077218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it-IT" sz="2400" dirty="0"/>
              <a:t>SW networks, </a:t>
            </a:r>
            <a:r>
              <a:rPr lang="it-IT" sz="2400" dirty="0" err="1"/>
              <a:t>third</a:t>
            </a:r>
            <a:r>
              <a:rPr lang="it-IT" sz="2400" dirty="0"/>
              <a:t> party suppliers: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Complexity</a:t>
            </a:r>
            <a:r>
              <a:rPr lang="it-IT" dirty="0"/>
              <a:t>,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threat</a:t>
            </a:r>
            <a:r>
              <a:rPr lang="it-IT" dirty="0"/>
              <a:t> </a:t>
            </a:r>
            <a:r>
              <a:rPr lang="it-IT" dirty="0" err="1"/>
              <a:t>surface</a:t>
            </a:r>
            <a:r>
              <a:rPr lang="it-IT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9B8EB9-87D6-416F-BAE1-30BFA21D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87" y="118479"/>
            <a:ext cx="6257695" cy="40289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C7389D-74C6-41F5-83C5-4D87D0694A7D}"/>
              </a:ext>
            </a:extLst>
          </p:cNvPr>
          <p:cNvSpPr txBox="1"/>
          <p:nvPr/>
        </p:nvSpPr>
        <p:spPr>
          <a:xfrm>
            <a:off x="6732726" y="5327303"/>
            <a:ext cx="5454634" cy="1231106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Too </a:t>
            </a:r>
            <a:r>
              <a:rPr lang="it-IT" sz="2800" b="1" dirty="0" err="1">
                <a:solidFill>
                  <a:srgbClr val="FF0000"/>
                </a:solidFill>
              </a:rPr>
              <a:t>many</a:t>
            </a:r>
            <a:r>
              <a:rPr lang="it-IT" sz="2800" b="1" dirty="0">
                <a:solidFill>
                  <a:srgbClr val="FF0000"/>
                </a:solidFill>
              </a:rPr>
              <a:t> «optional/</a:t>
            </a:r>
            <a:r>
              <a:rPr lang="it-IT" sz="2800" b="1" dirty="0" err="1">
                <a:solidFill>
                  <a:srgbClr val="FF0000"/>
                </a:solidFill>
              </a:rPr>
              <a:t>should</a:t>
            </a:r>
            <a:r>
              <a:rPr lang="it-IT" sz="2800" b="1" dirty="0">
                <a:solidFill>
                  <a:srgbClr val="FF0000"/>
                </a:solidFill>
              </a:rPr>
              <a:t>»</a:t>
            </a:r>
          </a:p>
          <a:p>
            <a:pPr algn="ctr"/>
            <a:r>
              <a:rPr lang="it-IT" sz="2800" b="1" dirty="0">
                <a:solidFill>
                  <a:srgbClr val="FF0000"/>
                </a:solidFill>
              </a:rPr>
              <a:t>In the standard! </a:t>
            </a:r>
          </a:p>
          <a:p>
            <a:pPr algn="ctr"/>
            <a:r>
              <a:rPr lang="it-IT" b="1" dirty="0" err="1">
                <a:solidFill>
                  <a:srgbClr val="FF0000"/>
                </a:solidFill>
              </a:rPr>
              <a:t>Very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risky</a:t>
            </a:r>
            <a:r>
              <a:rPr lang="it-IT" b="1" dirty="0">
                <a:solidFill>
                  <a:srgbClr val="FF0000"/>
                </a:solidFill>
              </a:rPr>
              <a:t>! (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might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believe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are </a:t>
            </a:r>
            <a:r>
              <a:rPr lang="it-IT" b="1" dirty="0" err="1">
                <a:solidFill>
                  <a:srgbClr val="FF0000"/>
                </a:solidFill>
              </a:rPr>
              <a:t>secured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while</a:t>
            </a:r>
            <a:r>
              <a:rPr lang="it-IT" b="1" dirty="0">
                <a:solidFill>
                  <a:srgbClr val="FF0000"/>
                </a:solidFill>
              </a:rPr>
              <a:t>…)</a:t>
            </a:r>
            <a:endParaRPr lang="it-IT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8" grpId="0" animBg="1"/>
      <p:bldP spid="35" grpId="0" animBg="1"/>
      <p:bldP spid="33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CC919-55AB-4931-A9BD-E9349481D401}"/>
</file>

<file path=customXml/itemProps2.xml><?xml version="1.0" encoding="utf-8"?>
<ds:datastoreItem xmlns:ds="http://schemas.openxmlformats.org/officeDocument/2006/customXml" ds:itemID="{28701FAB-0574-4052-8341-518A1C8E82C2}"/>
</file>

<file path=customXml/itemProps3.xml><?xml version="1.0" encoding="utf-8"?>
<ds:datastoreItem xmlns:ds="http://schemas.openxmlformats.org/officeDocument/2006/customXml" ds:itemID="{AD1B425D-8FCE-46B8-B349-39E2045B8FFE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1501</Words>
  <Application>Microsoft Office PowerPoint</Application>
  <PresentationFormat>Widescreen</PresentationFormat>
  <Paragraphs>342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Book Antiqua</vt:lpstr>
      <vt:lpstr>Bookman Old Style</vt:lpstr>
      <vt:lpstr>Times New Roman</vt:lpstr>
      <vt:lpstr>Trebuchet MS</vt:lpstr>
      <vt:lpstr>Wingdings</vt:lpstr>
      <vt:lpstr>214templ</vt:lpstr>
      <vt:lpstr>Security in Wireless Cellular systems  (focus limited to authentication, at this stage)</vt:lpstr>
      <vt:lpstr>Architecture of wireless cellular systems (abstracted)</vt:lpstr>
      <vt:lpstr>Security in 1G</vt:lpstr>
      <vt:lpstr>Security in 2G</vt:lpstr>
      <vt:lpstr>Security in 3G</vt:lpstr>
      <vt:lpstr>Security in 4G</vt:lpstr>
      <vt:lpstr>Security in 4G and 5G</vt:lpstr>
      <vt:lpstr>5G Security Architecture - Components</vt:lpstr>
      <vt:lpstr>But systems are way more complex</vt:lpstr>
      <vt:lpstr>Challenge-Response authentication  in Wireless Cellular systems</vt:lpstr>
      <vt:lpstr>Authentication: when (e.g. 2/3G)</vt:lpstr>
      <vt:lpstr>Authentication in 2G (unilateral)</vt:lpstr>
      <vt:lpstr>Triplets (Authentication Vector)</vt:lpstr>
      <vt:lpstr>Authentication: details</vt:lpstr>
      <vt:lpstr>On the A3/A8 algorithms</vt:lpstr>
      <vt:lpstr>Over the air attach</vt:lpstr>
      <vt:lpstr>3G/4G/5G authentication: AKA Authentication and Key Agreement  (STRONGLY Simplified for our purposes; 3G terminology)</vt:lpstr>
      <vt:lpstr>Major differences with 2G</vt:lpstr>
      <vt:lpstr>Authentication Vector</vt:lpstr>
      <vt:lpstr>MS authentication</vt:lpstr>
      <vt:lpstr>Network Authentication</vt:lpstr>
      <vt:lpstr>SEQ as nonce: idea</vt:lpstr>
      <vt:lpstr>Network authentication: AUTN format</vt:lpstr>
      <vt:lpstr>Minor detail: protecting SQN!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386</cp:revision>
  <cp:lastPrinted>1998-04-09T13:49:28Z</cp:lastPrinted>
  <dcterms:created xsi:type="dcterms:W3CDTF">1996-09-11T22:41:56Z</dcterms:created>
  <dcterms:modified xsi:type="dcterms:W3CDTF">2021-10-12T11:12:15Z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