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03" r:id="rId2"/>
    <p:sldId id="735" r:id="rId3"/>
    <p:sldId id="772" r:id="rId4"/>
    <p:sldId id="383" r:id="rId5"/>
    <p:sldId id="775" r:id="rId6"/>
    <p:sldId id="773" r:id="rId7"/>
    <p:sldId id="776" r:id="rId8"/>
    <p:sldId id="777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786" r:id="rId17"/>
    <p:sldId id="787" r:id="rId18"/>
    <p:sldId id="790" r:id="rId19"/>
    <p:sldId id="794" r:id="rId20"/>
    <p:sldId id="795" r:id="rId21"/>
    <p:sldId id="796" r:id="rId22"/>
    <p:sldId id="797" r:id="rId23"/>
    <p:sldId id="785" r:id="rId24"/>
    <p:sldId id="791" r:id="rId2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1" userDrawn="1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D810"/>
    <a:srgbClr val="EF8731"/>
    <a:srgbClr val="F5AD2B"/>
    <a:srgbClr val="FF3300"/>
    <a:srgbClr val="008000"/>
    <a:srgbClr val="33840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112" autoAdjust="0"/>
  </p:normalViewPr>
  <p:slideViewPr>
    <p:cSldViewPr>
      <p:cViewPr varScale="1">
        <p:scale>
          <a:sx n="67" d="100"/>
          <a:sy n="67" d="100"/>
        </p:scale>
        <p:origin x="1288" y="46"/>
      </p:cViewPr>
      <p:guideLst>
        <p:guide orient="horz" pos="3271"/>
        <p:guide pos="1536"/>
      </p:guideLst>
    </p:cSldViewPr>
  </p:slideViewPr>
  <p:outlineViewPr>
    <p:cViewPr>
      <p:scale>
        <a:sx n="33" d="100"/>
        <a:sy n="33" d="100"/>
      </p:scale>
      <p:origin x="0" y="-17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78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222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5C5AA8A2-3043-4964-9894-61AF2F444464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189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039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988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234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833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240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517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689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52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658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8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5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305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Review of </a:t>
            </a:r>
            <a:r>
              <a:rPr lang="it-IT" sz="3200" dirty="0" err="1"/>
              <a:t>Block</a:t>
            </a:r>
            <a:r>
              <a:rPr lang="it-IT" sz="3200" dirty="0"/>
              <a:t> </a:t>
            </a:r>
            <a:r>
              <a:rPr lang="it-IT" sz="3200" dirty="0" err="1"/>
              <a:t>ciphers</a:t>
            </a:r>
            <a:r>
              <a:rPr lang="it-IT" sz="3200" dirty="0"/>
              <a:t>:</a:t>
            </a:r>
            <a:br>
              <a:rPr lang="it-IT" sz="3200" dirty="0"/>
            </a:br>
            <a:r>
              <a:rPr lang="it-IT" sz="3200" dirty="0" err="1"/>
              <a:t>Authenticated</a:t>
            </a:r>
            <a:r>
              <a:rPr lang="it-IT" sz="3200" dirty="0"/>
              <a:t> </a:t>
            </a:r>
            <a:r>
              <a:rPr lang="it-IT" sz="3200" dirty="0" err="1"/>
              <a:t>Encryption</a:t>
            </a:r>
            <a:endParaRPr lang="it-IT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05D605-EEDF-4292-A8F6-1DC01674B9CB}"/>
              </a:ext>
            </a:extLst>
          </p:cNvPr>
          <p:cNvSpPr txBox="1"/>
          <p:nvPr/>
        </p:nvSpPr>
        <p:spPr>
          <a:xfrm>
            <a:off x="1295636" y="5949280"/>
            <a:ext cx="3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Study </a:t>
            </a:r>
            <a:r>
              <a:rPr lang="it-IT" sz="2000" dirty="0" err="1"/>
              <a:t>reference</a:t>
            </a:r>
            <a:r>
              <a:rPr lang="it-IT" sz="2000" dirty="0"/>
              <a:t>: </a:t>
            </a:r>
            <a:r>
              <a:rPr lang="it-IT" sz="2000" dirty="0" err="1"/>
              <a:t>Aumasson</a:t>
            </a:r>
            <a:r>
              <a:rPr lang="it-IT" sz="2000" dirty="0"/>
              <a:t>, </a:t>
            </a:r>
            <a:r>
              <a:rPr lang="it-IT" sz="2000" dirty="0" err="1"/>
              <a:t>chapter</a:t>
            </a:r>
            <a:r>
              <a:rPr lang="it-IT" sz="2000" dirty="0"/>
              <a:t>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CE0EC-BFD4-4CDF-A08D-7BE878EC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 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B05F9-21E1-41C8-9F4E-C1221F6D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125538"/>
            <a:ext cx="8640960" cy="4859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CPA security cannot guarantee secrecy under active attacks.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use one of two modes:</a:t>
            </a:r>
          </a:p>
          <a:p>
            <a:pPr>
              <a:spcBef>
                <a:spcPts val="1800"/>
              </a:spcBef>
            </a:pPr>
            <a:r>
              <a:rPr lang="en-US" dirty="0"/>
              <a:t>If message needs integrity but no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u="sng" dirty="0"/>
              <a:t>use a </a:t>
            </a:r>
            <a:r>
              <a:rPr lang="en-US" b="1" i="1" u="sng" dirty="0"/>
              <a:t>MAC</a:t>
            </a:r>
          </a:p>
          <a:p>
            <a:pPr>
              <a:spcBef>
                <a:spcPts val="1800"/>
              </a:spcBef>
            </a:pPr>
            <a:r>
              <a:rPr lang="en-US" dirty="0"/>
              <a:t>If message needs both integrity and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u="sng" dirty="0"/>
              <a:t>use </a:t>
            </a:r>
            <a:r>
              <a:rPr lang="en-US" b="1" i="1" u="sng" dirty="0"/>
              <a:t>authenticated encryption </a:t>
            </a:r>
            <a:r>
              <a:rPr lang="en-US" i="1" u="sng" dirty="0"/>
              <a:t>modes</a:t>
            </a:r>
          </a:p>
        </p:txBody>
      </p:sp>
    </p:spTree>
    <p:extLst>
      <p:ext uri="{BB962C8B-B14F-4D97-AF65-F5344CB8AC3E}">
        <p14:creationId xmlns:p14="http://schemas.microsoft.com/office/powerpoint/2010/main" val="21290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315D0-4EC5-4174-B9EA-66CDA991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87" y="230368"/>
            <a:ext cx="7696200" cy="649288"/>
          </a:xfrm>
        </p:spPr>
        <p:txBody>
          <a:bodyPr/>
          <a:lstStyle/>
          <a:p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89D6C5-9271-41A5-A35B-E5406B932214}"/>
              </a:ext>
            </a:extLst>
          </p:cNvPr>
          <p:cNvSpPr/>
          <p:nvPr/>
        </p:nvSpPr>
        <p:spPr>
          <a:xfrm>
            <a:off x="1744328" y="1978977"/>
            <a:ext cx="1673352" cy="821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D000FE-9557-4A71-974A-09C7ACE5B1E6}"/>
              </a:ext>
            </a:extLst>
          </p:cNvPr>
          <p:cNvSpPr/>
          <p:nvPr/>
        </p:nvSpPr>
        <p:spPr>
          <a:xfrm>
            <a:off x="1788778" y="1998026"/>
            <a:ext cx="1584198" cy="73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28DADDD-1D7D-4034-B49C-974A2E65C258}"/>
              </a:ext>
            </a:extLst>
          </p:cNvPr>
          <p:cNvSpPr/>
          <p:nvPr/>
        </p:nvSpPr>
        <p:spPr>
          <a:xfrm>
            <a:off x="1788778" y="1998026"/>
            <a:ext cx="1584198" cy="732866"/>
          </a:xfrm>
          <a:custGeom>
            <a:avLst/>
            <a:gdLst/>
            <a:ahLst/>
            <a:cxnLst/>
            <a:rect l="l" t="t" r="r" b="b"/>
            <a:pathLst>
              <a:path w="1584198" h="732866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4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8" y="610742"/>
                </a:lnTo>
                <a:lnTo>
                  <a:pt x="1583327" y="625393"/>
                </a:lnTo>
                <a:lnTo>
                  <a:pt x="1571065" y="665863"/>
                </a:lnTo>
                <a:lnTo>
                  <a:pt x="1546436" y="699012"/>
                </a:lnTo>
                <a:lnTo>
                  <a:pt x="1512145" y="722140"/>
                </a:lnTo>
                <a:lnTo>
                  <a:pt x="1470898" y="732548"/>
                </a:lnTo>
                <a:lnTo>
                  <a:pt x="122047" y="732866"/>
                </a:lnTo>
                <a:lnTo>
                  <a:pt x="107390" y="731995"/>
                </a:lnTo>
                <a:lnTo>
                  <a:pt x="66916" y="719731"/>
                </a:lnTo>
                <a:lnTo>
                  <a:pt x="33782" y="695095"/>
                </a:lnTo>
                <a:lnTo>
                  <a:pt x="10682" y="660789"/>
                </a:lnTo>
                <a:lnTo>
                  <a:pt x="310" y="61951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7D1680D-0FE8-4918-B6BA-AF7BA5653574}"/>
              </a:ext>
            </a:extLst>
          </p:cNvPr>
          <p:cNvSpPr txBox="1"/>
          <p:nvPr/>
        </p:nvSpPr>
        <p:spPr>
          <a:xfrm>
            <a:off x="2333609" y="2219514"/>
            <a:ext cx="49593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220" dirty="0">
                <a:latin typeface="Arial"/>
                <a:cs typeface="Arial"/>
              </a:rPr>
              <a:t>E</a:t>
            </a:r>
            <a:r>
              <a:rPr spc="-114" dirty="0">
                <a:latin typeface="Arial"/>
                <a:cs typeface="Arial"/>
              </a:rPr>
              <a:t>(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110" dirty="0">
                <a:latin typeface="Arial"/>
                <a:cs typeface="Arial"/>
              </a:rPr>
              <a:t>,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2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BABBF16-D07D-49B7-B0C5-C059907E57B9}"/>
              </a:ext>
            </a:extLst>
          </p:cNvPr>
          <p:cNvSpPr/>
          <p:nvPr/>
        </p:nvSpPr>
        <p:spPr>
          <a:xfrm>
            <a:off x="5752448" y="1966784"/>
            <a:ext cx="1671828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8D67839-217D-4B36-9E8F-ACE3E462AF38}"/>
              </a:ext>
            </a:extLst>
          </p:cNvPr>
          <p:cNvSpPr/>
          <p:nvPr/>
        </p:nvSpPr>
        <p:spPr>
          <a:xfrm>
            <a:off x="5796136" y="1985201"/>
            <a:ext cx="1584198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3773336-75E4-4E17-B6C7-6113B1F757B4}"/>
              </a:ext>
            </a:extLst>
          </p:cNvPr>
          <p:cNvSpPr/>
          <p:nvPr/>
        </p:nvSpPr>
        <p:spPr>
          <a:xfrm>
            <a:off x="5796136" y="1985201"/>
            <a:ext cx="1584198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3"/>
                </a:moveTo>
                <a:lnTo>
                  <a:pt x="7534" y="79865"/>
                </a:lnTo>
                <a:lnTo>
                  <a:pt x="28333" y="43966"/>
                </a:lnTo>
                <a:lnTo>
                  <a:pt x="59693" y="17181"/>
                </a:lnTo>
                <a:lnTo>
                  <a:pt x="98909" y="2215"/>
                </a:lnTo>
                <a:lnTo>
                  <a:pt x="1462024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8" y="610742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6"/>
                </a:lnTo>
                <a:lnTo>
                  <a:pt x="107525" y="732046"/>
                </a:lnTo>
                <a:lnTo>
                  <a:pt x="67053" y="719790"/>
                </a:lnTo>
                <a:lnTo>
                  <a:pt x="33892" y="695170"/>
                </a:lnTo>
                <a:lnTo>
                  <a:pt x="10746" y="660890"/>
                </a:lnTo>
                <a:lnTo>
                  <a:pt x="320" y="619656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5858279-8044-48E8-9278-FF4BFD450E1B}"/>
              </a:ext>
            </a:extLst>
          </p:cNvPr>
          <p:cNvSpPr txBox="1"/>
          <p:nvPr/>
        </p:nvSpPr>
        <p:spPr>
          <a:xfrm>
            <a:off x="6312773" y="2206688"/>
            <a:ext cx="55245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15"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(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110" dirty="0">
                <a:latin typeface="Arial"/>
                <a:cs typeface="Arial"/>
              </a:rPr>
              <a:t>,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2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461C95E7-EA35-4266-BDA0-350BDC2582BC}"/>
              </a:ext>
            </a:extLst>
          </p:cNvPr>
          <p:cNvSpPr/>
          <p:nvPr/>
        </p:nvSpPr>
        <p:spPr>
          <a:xfrm>
            <a:off x="3448160" y="2160333"/>
            <a:ext cx="594360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A0FE0E8D-1A99-4502-924D-093CB31153E4}"/>
              </a:ext>
            </a:extLst>
          </p:cNvPr>
          <p:cNvSpPr/>
          <p:nvPr/>
        </p:nvSpPr>
        <p:spPr>
          <a:xfrm>
            <a:off x="3491849" y="2186622"/>
            <a:ext cx="504063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E090D2AD-930B-4A3E-9DFE-8A8E68F3B789}"/>
              </a:ext>
            </a:extLst>
          </p:cNvPr>
          <p:cNvSpPr/>
          <p:nvPr/>
        </p:nvSpPr>
        <p:spPr>
          <a:xfrm>
            <a:off x="3491849" y="2186622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082BB3C6-0208-49F5-946E-282E5EA88F62}"/>
              </a:ext>
            </a:extLst>
          </p:cNvPr>
          <p:cNvSpPr/>
          <p:nvPr/>
        </p:nvSpPr>
        <p:spPr>
          <a:xfrm>
            <a:off x="5103224" y="2160333"/>
            <a:ext cx="595884" cy="443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1DAAFB26-AFDD-416C-A747-D6399A287EC9}"/>
              </a:ext>
            </a:extLst>
          </p:cNvPr>
          <p:cNvSpPr/>
          <p:nvPr/>
        </p:nvSpPr>
        <p:spPr>
          <a:xfrm>
            <a:off x="5148056" y="2186622"/>
            <a:ext cx="50406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C3C7C879-7BA1-4820-AC54-C6D471E7FCE3}"/>
              </a:ext>
            </a:extLst>
          </p:cNvPr>
          <p:cNvSpPr/>
          <p:nvPr/>
        </p:nvSpPr>
        <p:spPr>
          <a:xfrm>
            <a:off x="5148056" y="2186622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6F4E461-F8CA-474F-9350-91EDBBEDC303}"/>
              </a:ext>
            </a:extLst>
          </p:cNvPr>
          <p:cNvSpPr/>
          <p:nvPr/>
        </p:nvSpPr>
        <p:spPr>
          <a:xfrm>
            <a:off x="4181079" y="1966900"/>
            <a:ext cx="751217" cy="7512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88752CFB-2C1A-4AC7-ADD7-0A18A8308865}"/>
              </a:ext>
            </a:extLst>
          </p:cNvPr>
          <p:cNvSpPr/>
          <p:nvPr/>
        </p:nvSpPr>
        <p:spPr>
          <a:xfrm>
            <a:off x="2532871" y="2730867"/>
            <a:ext cx="99694" cy="259080"/>
          </a:xfrm>
          <a:custGeom>
            <a:avLst/>
            <a:gdLst/>
            <a:ahLst/>
            <a:cxnLst/>
            <a:rect l="l" t="t" r="r" b="b"/>
            <a:pathLst>
              <a:path w="99694" h="259079">
                <a:moveTo>
                  <a:pt x="48350" y="18923"/>
                </a:moveTo>
                <a:lnTo>
                  <a:pt x="43817" y="27095"/>
                </a:lnTo>
                <a:lnTo>
                  <a:pt x="48894" y="259080"/>
                </a:lnTo>
                <a:lnTo>
                  <a:pt x="58419" y="258864"/>
                </a:lnTo>
                <a:lnTo>
                  <a:pt x="53346" y="27074"/>
                </a:lnTo>
                <a:lnTo>
                  <a:pt x="48350" y="18923"/>
                </a:lnTo>
                <a:close/>
              </a:path>
              <a:path w="99694" h="259079">
                <a:moveTo>
                  <a:pt x="48006" y="0"/>
                </a:moveTo>
                <a:lnTo>
                  <a:pt x="0" y="86588"/>
                </a:lnTo>
                <a:lnTo>
                  <a:pt x="762" y="89496"/>
                </a:lnTo>
                <a:lnTo>
                  <a:pt x="5334" y="92049"/>
                </a:lnTo>
                <a:lnTo>
                  <a:pt x="8255" y="91211"/>
                </a:lnTo>
                <a:lnTo>
                  <a:pt x="43817" y="27074"/>
                </a:lnTo>
                <a:lnTo>
                  <a:pt x="43434" y="9550"/>
                </a:lnTo>
                <a:lnTo>
                  <a:pt x="52959" y="9347"/>
                </a:lnTo>
                <a:lnTo>
                  <a:pt x="53727" y="9347"/>
                </a:lnTo>
                <a:lnTo>
                  <a:pt x="48006" y="0"/>
                </a:lnTo>
                <a:close/>
              </a:path>
              <a:path w="99694" h="259079">
                <a:moveTo>
                  <a:pt x="53727" y="9347"/>
                </a:moveTo>
                <a:lnTo>
                  <a:pt x="52959" y="9347"/>
                </a:lnTo>
                <a:lnTo>
                  <a:pt x="53360" y="27095"/>
                </a:lnTo>
                <a:lnTo>
                  <a:pt x="90296" y="87350"/>
                </a:lnTo>
                <a:lnTo>
                  <a:pt x="91567" y="89395"/>
                </a:lnTo>
                <a:lnTo>
                  <a:pt x="94487" y="90093"/>
                </a:lnTo>
                <a:lnTo>
                  <a:pt x="99060" y="87350"/>
                </a:lnTo>
                <a:lnTo>
                  <a:pt x="99694" y="84416"/>
                </a:lnTo>
                <a:lnTo>
                  <a:pt x="98298" y="82169"/>
                </a:lnTo>
                <a:lnTo>
                  <a:pt x="53727" y="9347"/>
                </a:lnTo>
                <a:close/>
              </a:path>
              <a:path w="99694" h="259079">
                <a:moveTo>
                  <a:pt x="52959" y="9347"/>
                </a:moveTo>
                <a:lnTo>
                  <a:pt x="43434" y="9550"/>
                </a:lnTo>
                <a:lnTo>
                  <a:pt x="43817" y="27095"/>
                </a:lnTo>
                <a:lnTo>
                  <a:pt x="48350" y="18923"/>
                </a:lnTo>
                <a:lnTo>
                  <a:pt x="44068" y="11938"/>
                </a:lnTo>
                <a:lnTo>
                  <a:pt x="52324" y="11760"/>
                </a:lnTo>
                <a:lnTo>
                  <a:pt x="53011" y="11760"/>
                </a:lnTo>
                <a:lnTo>
                  <a:pt x="52959" y="9347"/>
                </a:lnTo>
                <a:close/>
              </a:path>
              <a:path w="99694" h="259079">
                <a:moveTo>
                  <a:pt x="53011" y="11760"/>
                </a:moveTo>
                <a:lnTo>
                  <a:pt x="52324" y="11760"/>
                </a:lnTo>
                <a:lnTo>
                  <a:pt x="48350" y="18923"/>
                </a:lnTo>
                <a:lnTo>
                  <a:pt x="53346" y="27074"/>
                </a:lnTo>
                <a:lnTo>
                  <a:pt x="53011" y="11760"/>
                </a:lnTo>
                <a:close/>
              </a:path>
              <a:path w="99694" h="259079">
                <a:moveTo>
                  <a:pt x="52324" y="11760"/>
                </a:moveTo>
                <a:lnTo>
                  <a:pt x="44068" y="11938"/>
                </a:lnTo>
                <a:lnTo>
                  <a:pt x="48350" y="18923"/>
                </a:lnTo>
                <a:lnTo>
                  <a:pt x="52324" y="1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9A1FA76C-C5BE-4F1F-BF93-9E669771ECEF}"/>
              </a:ext>
            </a:extLst>
          </p:cNvPr>
          <p:cNvSpPr/>
          <p:nvPr/>
        </p:nvSpPr>
        <p:spPr>
          <a:xfrm>
            <a:off x="2401173" y="2989847"/>
            <a:ext cx="370611" cy="3743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A86BC1A2-5B11-4ECB-BA37-4E91845C951F}"/>
              </a:ext>
            </a:extLst>
          </p:cNvPr>
          <p:cNvSpPr/>
          <p:nvPr/>
        </p:nvSpPr>
        <p:spPr>
          <a:xfrm>
            <a:off x="6538325" y="2718091"/>
            <a:ext cx="99821" cy="239966"/>
          </a:xfrm>
          <a:custGeom>
            <a:avLst/>
            <a:gdLst/>
            <a:ahLst/>
            <a:cxnLst/>
            <a:rect l="l" t="t" r="r" b="b"/>
            <a:pathLst>
              <a:path w="99821" h="239966">
                <a:moveTo>
                  <a:pt x="49911" y="18815"/>
                </a:moveTo>
                <a:lnTo>
                  <a:pt x="45211" y="26871"/>
                </a:lnTo>
                <a:lnTo>
                  <a:pt x="45085" y="239966"/>
                </a:lnTo>
                <a:lnTo>
                  <a:pt x="54610" y="239966"/>
                </a:lnTo>
                <a:lnTo>
                  <a:pt x="54610" y="26871"/>
                </a:lnTo>
                <a:lnTo>
                  <a:pt x="49911" y="18815"/>
                </a:lnTo>
                <a:close/>
              </a:path>
              <a:path w="99821" h="239966">
                <a:moveTo>
                  <a:pt x="49911" y="0"/>
                </a:moveTo>
                <a:lnTo>
                  <a:pt x="1397" y="83248"/>
                </a:lnTo>
                <a:lnTo>
                  <a:pt x="0" y="85521"/>
                </a:lnTo>
                <a:lnTo>
                  <a:pt x="762" y="88442"/>
                </a:lnTo>
                <a:lnTo>
                  <a:pt x="5334" y="91097"/>
                </a:lnTo>
                <a:lnTo>
                  <a:pt x="8254" y="90322"/>
                </a:lnTo>
                <a:lnTo>
                  <a:pt x="9525" y="88049"/>
                </a:lnTo>
                <a:lnTo>
                  <a:pt x="45085" y="27089"/>
                </a:lnTo>
                <a:lnTo>
                  <a:pt x="45085" y="9448"/>
                </a:lnTo>
                <a:lnTo>
                  <a:pt x="55417" y="9448"/>
                </a:lnTo>
                <a:lnTo>
                  <a:pt x="49911" y="0"/>
                </a:lnTo>
                <a:close/>
              </a:path>
              <a:path w="99821" h="239966">
                <a:moveTo>
                  <a:pt x="55417" y="9448"/>
                </a:moveTo>
                <a:lnTo>
                  <a:pt x="54610" y="9448"/>
                </a:lnTo>
                <a:lnTo>
                  <a:pt x="54736" y="27089"/>
                </a:lnTo>
                <a:lnTo>
                  <a:pt x="90296" y="88049"/>
                </a:lnTo>
                <a:lnTo>
                  <a:pt x="91566" y="90322"/>
                </a:lnTo>
                <a:lnTo>
                  <a:pt x="94487" y="91097"/>
                </a:lnTo>
                <a:lnTo>
                  <a:pt x="99060" y="88442"/>
                </a:lnTo>
                <a:lnTo>
                  <a:pt x="99821" y="85521"/>
                </a:lnTo>
                <a:lnTo>
                  <a:pt x="98424" y="83248"/>
                </a:lnTo>
                <a:lnTo>
                  <a:pt x="55417" y="9448"/>
                </a:lnTo>
                <a:close/>
              </a:path>
              <a:path w="99821" h="239966">
                <a:moveTo>
                  <a:pt x="54610" y="9448"/>
                </a:moveTo>
                <a:lnTo>
                  <a:pt x="45085" y="9448"/>
                </a:lnTo>
                <a:lnTo>
                  <a:pt x="45085" y="27089"/>
                </a:lnTo>
                <a:lnTo>
                  <a:pt x="49911" y="18815"/>
                </a:lnTo>
                <a:lnTo>
                  <a:pt x="45846" y="11849"/>
                </a:lnTo>
                <a:lnTo>
                  <a:pt x="54610" y="11849"/>
                </a:lnTo>
                <a:lnTo>
                  <a:pt x="54610" y="9448"/>
                </a:lnTo>
                <a:close/>
              </a:path>
              <a:path w="99821" h="239966">
                <a:moveTo>
                  <a:pt x="54610" y="11849"/>
                </a:moveTo>
                <a:lnTo>
                  <a:pt x="53974" y="11849"/>
                </a:lnTo>
                <a:lnTo>
                  <a:pt x="49911" y="18815"/>
                </a:lnTo>
                <a:lnTo>
                  <a:pt x="54610" y="26871"/>
                </a:lnTo>
                <a:lnTo>
                  <a:pt x="54610" y="11849"/>
                </a:lnTo>
                <a:close/>
              </a:path>
              <a:path w="99821" h="239966">
                <a:moveTo>
                  <a:pt x="53974" y="11849"/>
                </a:moveTo>
                <a:lnTo>
                  <a:pt x="45846" y="11849"/>
                </a:lnTo>
                <a:lnTo>
                  <a:pt x="49911" y="18815"/>
                </a:lnTo>
                <a:lnTo>
                  <a:pt x="53974" y="1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C1DB2E62-9A8D-4586-863E-E70B30893683}"/>
              </a:ext>
            </a:extLst>
          </p:cNvPr>
          <p:cNvSpPr/>
          <p:nvPr/>
        </p:nvSpPr>
        <p:spPr>
          <a:xfrm>
            <a:off x="6402943" y="2958059"/>
            <a:ext cx="370611" cy="3743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9B722DFC-59C2-499B-8F85-B4178BCB9A45}"/>
              </a:ext>
            </a:extLst>
          </p:cNvPr>
          <p:cNvSpPr txBox="1"/>
          <p:nvPr/>
        </p:nvSpPr>
        <p:spPr>
          <a:xfrm>
            <a:off x="2051720" y="1623769"/>
            <a:ext cx="1365959" cy="266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spc="-10" dirty="0" err="1">
                <a:latin typeface="Tahoma"/>
                <a:cs typeface="Tahoma"/>
              </a:rPr>
              <a:t>Encryption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7FCABFD5-23ED-4E68-9E2D-8E70AD121CCD}"/>
              </a:ext>
            </a:extLst>
          </p:cNvPr>
          <p:cNvSpPr txBox="1"/>
          <p:nvPr/>
        </p:nvSpPr>
        <p:spPr>
          <a:xfrm>
            <a:off x="6084168" y="1642808"/>
            <a:ext cx="1273705" cy="2668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 err="1">
                <a:latin typeface="Tahoma"/>
                <a:cs typeface="Tahoma"/>
              </a:rPr>
              <a:t>Decryption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0" name="object 45">
            <a:extLst>
              <a:ext uri="{FF2B5EF4-FFF2-40B4-BE49-F238E27FC236}">
                <a16:creationId xmlns:a16="http://schemas.microsoft.com/office/drawing/2014/main" id="{BDD07DEB-EB59-4CCD-8A1E-AA1754C241FB}"/>
              </a:ext>
            </a:extLst>
          </p:cNvPr>
          <p:cNvSpPr/>
          <p:nvPr/>
        </p:nvSpPr>
        <p:spPr>
          <a:xfrm>
            <a:off x="1174352" y="1890584"/>
            <a:ext cx="594360" cy="4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6">
            <a:extLst>
              <a:ext uri="{FF2B5EF4-FFF2-40B4-BE49-F238E27FC236}">
                <a16:creationId xmlns:a16="http://schemas.microsoft.com/office/drawing/2014/main" id="{F4A80EB6-CA16-4FE8-8E25-B36D538E6592}"/>
              </a:ext>
            </a:extLst>
          </p:cNvPr>
          <p:cNvSpPr/>
          <p:nvPr/>
        </p:nvSpPr>
        <p:spPr>
          <a:xfrm>
            <a:off x="1218688" y="1916621"/>
            <a:ext cx="504050" cy="3415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7">
            <a:extLst>
              <a:ext uri="{FF2B5EF4-FFF2-40B4-BE49-F238E27FC236}">
                <a16:creationId xmlns:a16="http://schemas.microsoft.com/office/drawing/2014/main" id="{2E1E442F-4C7F-4EC3-9C68-56147A7495CA}"/>
              </a:ext>
            </a:extLst>
          </p:cNvPr>
          <p:cNvSpPr/>
          <p:nvPr/>
        </p:nvSpPr>
        <p:spPr>
          <a:xfrm>
            <a:off x="1218688" y="1916621"/>
            <a:ext cx="504050" cy="341503"/>
          </a:xfrm>
          <a:custGeom>
            <a:avLst/>
            <a:gdLst/>
            <a:ahLst/>
            <a:cxnLst/>
            <a:rect l="l" t="t" r="r" b="b"/>
            <a:pathLst>
              <a:path w="504050" h="341502">
                <a:moveTo>
                  <a:pt x="0" y="85343"/>
                </a:moveTo>
                <a:lnTo>
                  <a:pt x="333362" y="85343"/>
                </a:lnTo>
                <a:lnTo>
                  <a:pt x="333362" y="0"/>
                </a:lnTo>
                <a:lnTo>
                  <a:pt x="504050" y="170687"/>
                </a:lnTo>
                <a:lnTo>
                  <a:pt x="333362" y="341503"/>
                </a:lnTo>
                <a:lnTo>
                  <a:pt x="333362" y="256159"/>
                </a:lnTo>
                <a:lnTo>
                  <a:pt x="0" y="256159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8">
            <a:extLst>
              <a:ext uri="{FF2B5EF4-FFF2-40B4-BE49-F238E27FC236}">
                <a16:creationId xmlns:a16="http://schemas.microsoft.com/office/drawing/2014/main" id="{FF6E45F4-BD31-4892-9F8F-457DED9C10C4}"/>
              </a:ext>
            </a:extLst>
          </p:cNvPr>
          <p:cNvSpPr/>
          <p:nvPr/>
        </p:nvSpPr>
        <p:spPr>
          <a:xfrm>
            <a:off x="1174352" y="2276157"/>
            <a:ext cx="594360" cy="4434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9">
            <a:extLst>
              <a:ext uri="{FF2B5EF4-FFF2-40B4-BE49-F238E27FC236}">
                <a16:creationId xmlns:a16="http://schemas.microsoft.com/office/drawing/2014/main" id="{19AEFE82-E701-4E56-BF67-B94C161FD244}"/>
              </a:ext>
            </a:extLst>
          </p:cNvPr>
          <p:cNvSpPr/>
          <p:nvPr/>
        </p:nvSpPr>
        <p:spPr>
          <a:xfrm>
            <a:off x="1218688" y="2301683"/>
            <a:ext cx="504050" cy="3415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50">
            <a:extLst>
              <a:ext uri="{FF2B5EF4-FFF2-40B4-BE49-F238E27FC236}">
                <a16:creationId xmlns:a16="http://schemas.microsoft.com/office/drawing/2014/main" id="{D3D18BE1-9A53-437F-A1EA-8A2EBAF5756B}"/>
              </a:ext>
            </a:extLst>
          </p:cNvPr>
          <p:cNvSpPr/>
          <p:nvPr/>
        </p:nvSpPr>
        <p:spPr>
          <a:xfrm>
            <a:off x="1218688" y="2301683"/>
            <a:ext cx="504050" cy="341502"/>
          </a:xfrm>
          <a:custGeom>
            <a:avLst/>
            <a:gdLst/>
            <a:ahLst/>
            <a:cxnLst/>
            <a:rect l="l" t="t" r="r" b="b"/>
            <a:pathLst>
              <a:path w="504050" h="341502">
                <a:moveTo>
                  <a:pt x="0" y="85344"/>
                </a:moveTo>
                <a:lnTo>
                  <a:pt x="333362" y="85344"/>
                </a:lnTo>
                <a:lnTo>
                  <a:pt x="333362" y="0"/>
                </a:lnTo>
                <a:lnTo>
                  <a:pt x="504050" y="170688"/>
                </a:lnTo>
                <a:lnTo>
                  <a:pt x="333362" y="341503"/>
                </a:lnTo>
                <a:lnTo>
                  <a:pt x="333362" y="256159"/>
                </a:lnTo>
                <a:lnTo>
                  <a:pt x="0" y="256159"/>
                </a:lnTo>
                <a:lnTo>
                  <a:pt x="0" y="853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74">
            <a:extLst>
              <a:ext uri="{FF2B5EF4-FFF2-40B4-BE49-F238E27FC236}">
                <a16:creationId xmlns:a16="http://schemas.microsoft.com/office/drawing/2014/main" id="{62D1663B-A8CC-4D4D-8A55-B25B20E2B5EE}"/>
              </a:ext>
            </a:extLst>
          </p:cNvPr>
          <p:cNvSpPr/>
          <p:nvPr/>
        </p:nvSpPr>
        <p:spPr>
          <a:xfrm>
            <a:off x="7460854" y="1890584"/>
            <a:ext cx="594359" cy="443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75">
            <a:extLst>
              <a:ext uri="{FF2B5EF4-FFF2-40B4-BE49-F238E27FC236}">
                <a16:creationId xmlns:a16="http://schemas.microsoft.com/office/drawing/2014/main" id="{460E0B7C-0C76-45CB-9DFF-18595FE49C74}"/>
              </a:ext>
            </a:extLst>
          </p:cNvPr>
          <p:cNvSpPr/>
          <p:nvPr/>
        </p:nvSpPr>
        <p:spPr>
          <a:xfrm>
            <a:off x="7505049" y="1916621"/>
            <a:ext cx="504063" cy="3415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76">
            <a:extLst>
              <a:ext uri="{FF2B5EF4-FFF2-40B4-BE49-F238E27FC236}">
                <a16:creationId xmlns:a16="http://schemas.microsoft.com/office/drawing/2014/main" id="{CB05EE9B-40F2-4E72-9C8F-C48CE8928ACD}"/>
              </a:ext>
            </a:extLst>
          </p:cNvPr>
          <p:cNvSpPr/>
          <p:nvPr/>
        </p:nvSpPr>
        <p:spPr>
          <a:xfrm>
            <a:off x="7505049" y="1916621"/>
            <a:ext cx="504063" cy="341503"/>
          </a:xfrm>
          <a:custGeom>
            <a:avLst/>
            <a:gdLst/>
            <a:ahLst/>
            <a:cxnLst/>
            <a:rect l="l" t="t" r="r" b="b"/>
            <a:pathLst>
              <a:path w="504063" h="341502">
                <a:moveTo>
                  <a:pt x="0" y="85343"/>
                </a:moveTo>
                <a:lnTo>
                  <a:pt x="333248" y="85343"/>
                </a:lnTo>
                <a:lnTo>
                  <a:pt x="333248" y="0"/>
                </a:lnTo>
                <a:lnTo>
                  <a:pt x="504063" y="170687"/>
                </a:lnTo>
                <a:lnTo>
                  <a:pt x="333248" y="341503"/>
                </a:lnTo>
                <a:lnTo>
                  <a:pt x="333248" y="256159"/>
                </a:lnTo>
                <a:lnTo>
                  <a:pt x="0" y="256159"/>
                </a:lnTo>
                <a:lnTo>
                  <a:pt x="0" y="8534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77">
            <a:extLst>
              <a:ext uri="{FF2B5EF4-FFF2-40B4-BE49-F238E27FC236}">
                <a16:creationId xmlns:a16="http://schemas.microsoft.com/office/drawing/2014/main" id="{4ADADB6A-E9B1-4C2E-9815-199786C97CE5}"/>
              </a:ext>
            </a:extLst>
          </p:cNvPr>
          <p:cNvSpPr/>
          <p:nvPr/>
        </p:nvSpPr>
        <p:spPr>
          <a:xfrm>
            <a:off x="7460854" y="2276157"/>
            <a:ext cx="594359" cy="4434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78">
            <a:extLst>
              <a:ext uri="{FF2B5EF4-FFF2-40B4-BE49-F238E27FC236}">
                <a16:creationId xmlns:a16="http://schemas.microsoft.com/office/drawing/2014/main" id="{E877BA1F-8258-4F3C-829F-15F42CC3EAD0}"/>
              </a:ext>
            </a:extLst>
          </p:cNvPr>
          <p:cNvSpPr/>
          <p:nvPr/>
        </p:nvSpPr>
        <p:spPr>
          <a:xfrm>
            <a:off x="7505049" y="2301683"/>
            <a:ext cx="504063" cy="3415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79">
            <a:extLst>
              <a:ext uri="{FF2B5EF4-FFF2-40B4-BE49-F238E27FC236}">
                <a16:creationId xmlns:a16="http://schemas.microsoft.com/office/drawing/2014/main" id="{BAD2B813-681D-4A3C-8007-DAAFBE5EFBD8}"/>
              </a:ext>
            </a:extLst>
          </p:cNvPr>
          <p:cNvSpPr/>
          <p:nvPr/>
        </p:nvSpPr>
        <p:spPr>
          <a:xfrm>
            <a:off x="7505049" y="2301683"/>
            <a:ext cx="504063" cy="341502"/>
          </a:xfrm>
          <a:custGeom>
            <a:avLst/>
            <a:gdLst/>
            <a:ahLst/>
            <a:cxnLst/>
            <a:rect l="l" t="t" r="r" b="b"/>
            <a:pathLst>
              <a:path w="504063" h="341502">
                <a:moveTo>
                  <a:pt x="0" y="85344"/>
                </a:moveTo>
                <a:lnTo>
                  <a:pt x="333248" y="85344"/>
                </a:lnTo>
                <a:lnTo>
                  <a:pt x="333248" y="0"/>
                </a:lnTo>
                <a:lnTo>
                  <a:pt x="504063" y="170688"/>
                </a:lnTo>
                <a:lnTo>
                  <a:pt x="333248" y="341503"/>
                </a:lnTo>
                <a:lnTo>
                  <a:pt x="333248" y="256159"/>
                </a:lnTo>
                <a:lnTo>
                  <a:pt x="0" y="256159"/>
                </a:lnTo>
                <a:lnTo>
                  <a:pt x="0" y="853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89">
            <a:extLst>
              <a:ext uri="{FF2B5EF4-FFF2-40B4-BE49-F238E27FC236}">
                <a16:creationId xmlns:a16="http://schemas.microsoft.com/office/drawing/2014/main" id="{1A704259-7E5B-42CD-ABBF-C26565327F16}"/>
              </a:ext>
            </a:extLst>
          </p:cNvPr>
          <p:cNvSpPr txBox="1"/>
          <p:nvPr/>
        </p:nvSpPr>
        <p:spPr>
          <a:xfrm>
            <a:off x="3853602" y="2754233"/>
            <a:ext cx="1821191" cy="4434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sz="2000" b="1" spc="-30" dirty="0">
                <a:latin typeface="Arial"/>
                <a:cs typeface="Arial"/>
              </a:rPr>
              <a:t>C (include tag)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75" name="object 91">
            <a:extLst>
              <a:ext uri="{FF2B5EF4-FFF2-40B4-BE49-F238E27FC236}">
                <a16:creationId xmlns:a16="http://schemas.microsoft.com/office/drawing/2014/main" id="{2AC77C96-E7F4-40EE-AFB6-901C53799CEA}"/>
              </a:ext>
            </a:extLst>
          </p:cNvPr>
          <p:cNvSpPr txBox="1"/>
          <p:nvPr/>
        </p:nvSpPr>
        <p:spPr>
          <a:xfrm>
            <a:off x="2812145" y="3138436"/>
            <a:ext cx="1352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Arial"/>
                <a:cs typeface="Arial"/>
              </a:rPr>
              <a:t>k</a:t>
            </a:r>
            <a:endParaRPr dirty="0">
              <a:latin typeface="Arial"/>
              <a:cs typeface="Arial"/>
            </a:endParaRPr>
          </a:p>
        </p:txBody>
      </p:sp>
      <p:sp>
        <p:nvSpPr>
          <p:cNvPr id="79" name="object 91">
            <a:extLst>
              <a:ext uri="{FF2B5EF4-FFF2-40B4-BE49-F238E27FC236}">
                <a16:creationId xmlns:a16="http://schemas.microsoft.com/office/drawing/2014/main" id="{E294D0A0-6C7E-4AA7-99B3-B28A4BCECE70}"/>
              </a:ext>
            </a:extLst>
          </p:cNvPr>
          <p:cNvSpPr txBox="1"/>
          <p:nvPr/>
        </p:nvSpPr>
        <p:spPr>
          <a:xfrm>
            <a:off x="6822508" y="3131419"/>
            <a:ext cx="1352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Arial"/>
                <a:cs typeface="Arial"/>
              </a:rPr>
              <a:t>k</a:t>
            </a:r>
            <a:endParaRPr dirty="0">
              <a:latin typeface="Arial"/>
              <a:cs typeface="Arial"/>
            </a:endParaRPr>
          </a:p>
        </p:txBody>
      </p:sp>
      <p:sp>
        <p:nvSpPr>
          <p:cNvPr id="82" name="object 89">
            <a:extLst>
              <a:ext uri="{FF2B5EF4-FFF2-40B4-BE49-F238E27FC236}">
                <a16:creationId xmlns:a16="http://schemas.microsoft.com/office/drawing/2014/main" id="{2A43DF10-4817-4234-B6B6-F7A67D0EC3AF}"/>
              </a:ext>
            </a:extLst>
          </p:cNvPr>
          <p:cNvSpPr txBox="1"/>
          <p:nvPr/>
        </p:nvSpPr>
        <p:spPr>
          <a:xfrm>
            <a:off x="398536" y="2179454"/>
            <a:ext cx="728827" cy="2780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sz="2000" b="1" spc="-30" dirty="0">
                <a:latin typeface="Arial"/>
                <a:cs typeface="Arial"/>
              </a:rPr>
              <a:t>MSG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83" name="object 89">
            <a:extLst>
              <a:ext uri="{FF2B5EF4-FFF2-40B4-BE49-F238E27FC236}">
                <a16:creationId xmlns:a16="http://schemas.microsoft.com/office/drawing/2014/main" id="{8376C47D-8679-4B96-89D1-9443DD4CBBD3}"/>
              </a:ext>
            </a:extLst>
          </p:cNvPr>
          <p:cNvSpPr txBox="1"/>
          <p:nvPr/>
        </p:nvSpPr>
        <p:spPr>
          <a:xfrm>
            <a:off x="8220083" y="1998099"/>
            <a:ext cx="728827" cy="2780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sz="2000" b="1" spc="-30" dirty="0">
                <a:latin typeface="Arial"/>
                <a:cs typeface="Arial"/>
              </a:rPr>
              <a:t>MSG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84" name="object 89">
            <a:extLst>
              <a:ext uri="{FF2B5EF4-FFF2-40B4-BE49-F238E27FC236}">
                <a16:creationId xmlns:a16="http://schemas.microsoft.com/office/drawing/2014/main" id="{71C98261-4C28-4602-BDE2-DF850FB94417}"/>
              </a:ext>
            </a:extLst>
          </p:cNvPr>
          <p:cNvSpPr txBox="1"/>
          <p:nvPr/>
        </p:nvSpPr>
        <p:spPr>
          <a:xfrm>
            <a:off x="8026256" y="2318483"/>
            <a:ext cx="1083566" cy="285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it-IT" spc="-3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lang="it-IT" sz="2000" b="1" spc="-30" dirty="0">
                <a:solidFill>
                  <a:srgbClr val="FF0000"/>
                </a:solidFill>
                <a:latin typeface="Arial"/>
                <a:cs typeface="Arial"/>
              </a:rPr>
              <a:t> REJECT</a:t>
            </a:r>
          </a:p>
          <a:p>
            <a:pPr marL="12700"/>
            <a:endParaRPr b="1" dirty="0">
              <a:latin typeface="Arial"/>
              <a:cs typeface="Arial"/>
            </a:endParaRPr>
          </a:p>
        </p:txBody>
      </p:sp>
      <p:sp>
        <p:nvSpPr>
          <p:cNvPr id="85" name="TextBox 52">
            <a:extLst>
              <a:ext uri="{FF2B5EF4-FFF2-40B4-BE49-F238E27FC236}">
                <a16:creationId xmlns:a16="http://schemas.microsoft.com/office/drawing/2014/main" id="{7C8376F4-723D-4407-A2EA-DA512B81CA80}"/>
              </a:ext>
            </a:extLst>
          </p:cNvPr>
          <p:cNvSpPr txBox="1"/>
          <p:nvPr/>
        </p:nvSpPr>
        <p:spPr>
          <a:xfrm>
            <a:off x="1063662" y="3558579"/>
            <a:ext cx="7153560" cy="95410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Unlike standard ENC which always returns a msg, </a:t>
            </a:r>
          </a:p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AE may output a “REJECT”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041B193B-2CB6-44DC-B913-699DAEB898D0}"/>
              </a:ext>
            </a:extLst>
          </p:cNvPr>
          <p:cNvSpPr txBox="1"/>
          <p:nvPr/>
        </p:nvSpPr>
        <p:spPr>
          <a:xfrm>
            <a:off x="1226226" y="4620965"/>
            <a:ext cx="6449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JansonTextLTStd-Roman"/>
              </a:rPr>
              <a:t>AE </a:t>
            </a:r>
            <a:r>
              <a:rPr lang="en-US" sz="2400" b="1" i="0" u="none" strike="noStrike" baseline="0" dirty="0">
                <a:latin typeface="JansonTextLTStd-Roman"/>
              </a:rPr>
              <a:t>fundamentally stronger </a:t>
            </a:r>
            <a:r>
              <a:rPr lang="en-US" sz="2400" b="0" i="0" u="none" strike="noStrike" baseline="0" dirty="0">
                <a:latin typeface="JansonTextLTStd-Roman"/>
              </a:rPr>
              <a:t>than basic cipher: </a:t>
            </a:r>
          </a:p>
          <a:p>
            <a:pPr algn="l"/>
            <a:r>
              <a:rPr lang="en-US" sz="2400" b="0" i="0" u="none" strike="noStrike" baseline="0" dirty="0">
                <a:latin typeface="JansonTextLTStd-Roman"/>
              </a:rPr>
              <a:t>decrypts ONLY IF authentication tag is valid. </a:t>
            </a:r>
          </a:p>
          <a:p>
            <a:pPr algn="l"/>
            <a:r>
              <a:rPr lang="en-US" sz="2400" b="0" i="0" u="none" strike="noStrike" baseline="0" dirty="0">
                <a:latin typeface="JansonTextLTStd-Roman"/>
              </a:rPr>
              <a:t>	</a:t>
            </a:r>
            <a:r>
              <a:rPr lang="en-US" sz="2400" dirty="0">
                <a:latin typeface="JansonTextLTStd-Roman"/>
                <a:sym typeface="Wingdings" panose="05000000000000000000" pitchFamily="2" charset="2"/>
              </a:rPr>
              <a:t></a:t>
            </a:r>
            <a:r>
              <a:rPr lang="en-US" sz="2400" b="0" i="1" u="none" strike="noStrike" baseline="0" dirty="0">
                <a:latin typeface="JansonTextLTStd-Roman"/>
              </a:rPr>
              <a:t>Prevents attacker from performing CCA</a:t>
            </a:r>
          </a:p>
        </p:txBody>
      </p:sp>
    </p:spTree>
    <p:extLst>
      <p:ext uri="{BB962C8B-B14F-4D97-AF65-F5344CB8AC3E}">
        <p14:creationId xmlns:p14="http://schemas.microsoft.com/office/powerpoint/2010/main" val="239619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4" grpId="0"/>
      <p:bldP spid="75" grpId="0"/>
      <p:bldP spid="79" grpId="0"/>
      <p:bldP spid="83" grpId="0"/>
      <p:bldP spid="84" grpId="0"/>
      <p:bldP spid="85" grpId="0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B3E07-A5E6-472A-BA89-52BE9097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definition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DD2AE8-DBA6-46D6-989F-6087F8DA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835410"/>
          </a:xfrm>
        </p:spPr>
        <p:txBody>
          <a:bodyPr/>
          <a:lstStyle/>
          <a:p>
            <a:r>
              <a:rPr lang="it-IT" dirty="0"/>
              <a:t>AE </a:t>
            </a:r>
            <a:r>
              <a:rPr lang="it-IT" dirty="0" err="1"/>
              <a:t>is</a:t>
            </a:r>
            <a:r>
              <a:rPr lang="it-IT" dirty="0"/>
              <a:t> secure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marL="1428750" lvl="2" indent="-514350">
              <a:buAutoNum type="arabicPeriod"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semantically</a:t>
            </a:r>
            <a:r>
              <a:rPr lang="it-IT" dirty="0"/>
              <a:t> secure under CPA</a:t>
            </a:r>
          </a:p>
          <a:p>
            <a:pPr marL="1428750" lvl="2" indent="-514350">
              <a:buAutoNum type="arabicPeriod"/>
            </a:pP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b="1" dirty="0" err="1"/>
              <a:t>ciphertext</a:t>
            </a:r>
            <a:r>
              <a:rPr lang="it-IT" b="1" dirty="0"/>
              <a:t> </a:t>
            </a:r>
            <a:r>
              <a:rPr lang="it-IT" b="1" dirty="0" err="1"/>
              <a:t>integrity</a:t>
            </a:r>
            <a:endParaRPr lang="it-IT" b="1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0F17BAEA-F25A-4ED9-B527-14C5D28A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77580"/>
            <a:ext cx="1295400" cy="10858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dirty="0"/>
              <a:t>Challenger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05C8690F-EBE4-4313-924C-DEA4319D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77580"/>
            <a:ext cx="1295400" cy="10858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64F63A1A-6930-4689-8CDE-659C7BCE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991" y="3782381"/>
            <a:ext cx="1228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Secret key k</a:t>
            </a:r>
            <a:endParaRPr lang="en-US" b="1" dirty="0">
              <a:cs typeface="Arial" charset="0"/>
              <a:sym typeface="Symbol" charset="0"/>
            </a:endParaRPr>
          </a:p>
        </p:txBody>
      </p:sp>
      <p:grpSp>
        <p:nvGrpSpPr>
          <p:cNvPr id="7" name="Group 43">
            <a:extLst>
              <a:ext uri="{FF2B5EF4-FFF2-40B4-BE49-F238E27FC236}">
                <a16:creationId xmlns:a16="http://schemas.microsoft.com/office/drawing/2014/main" id="{2A05F037-1021-4CF7-ABB9-8585600614A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44330"/>
            <a:ext cx="3810000" cy="400050"/>
            <a:chOff x="1776" y="1968"/>
            <a:chExt cx="2400" cy="336"/>
          </a:xfrm>
        </p:grpSpPr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962889FA-B14C-4D79-AFFC-C6464BA9F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8789B75D-C7F6-48EA-9D5E-F4EC283B3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968"/>
              <a:ext cx="1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charset="0"/>
                </a:rPr>
                <a:t>c</a:t>
              </a:r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58684728-D62F-4F23-A3ED-8F367D415AF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48980"/>
            <a:ext cx="3810000" cy="400050"/>
            <a:chOff x="1776" y="1968"/>
            <a:chExt cx="2400" cy="336"/>
          </a:xfrm>
        </p:grpSpPr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2A9D728E-493B-4659-8444-E28A08F00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4">
              <a:extLst>
                <a:ext uri="{FF2B5EF4-FFF2-40B4-BE49-F238E27FC236}">
                  <a16:creationId xmlns:a16="http://schemas.microsoft.com/office/drawing/2014/main" id="{50D408B9-D6CD-4FDA-A6C4-2BEEE008A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1</a:t>
              </a:r>
              <a:r>
                <a:rPr lang="en-US" sz="2000" dirty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14" name="Group 39">
            <a:extLst>
              <a:ext uri="{FF2B5EF4-FFF2-40B4-BE49-F238E27FC236}">
                <a16:creationId xmlns:a16="http://schemas.microsoft.com/office/drawing/2014/main" id="{7B0A5BF1-476D-407A-9C6B-10184587F96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649030"/>
            <a:ext cx="3733800" cy="400050"/>
            <a:chOff x="1728" y="1854"/>
            <a:chExt cx="2352" cy="336"/>
          </a:xfrm>
        </p:grpSpPr>
        <p:sp>
          <p:nvSpPr>
            <p:cNvPr id="15" name="Line 36">
              <a:extLst>
                <a:ext uri="{FF2B5EF4-FFF2-40B4-BE49-F238E27FC236}">
                  <a16:creationId xmlns:a16="http://schemas.microsoft.com/office/drawing/2014/main" id="{E4501A8C-D743-413A-8B1F-FE3622627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942C6AE9-1044-4797-9ED5-46D69846A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54"/>
              <a:ext cx="94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/>
                <a:t>1</a:t>
              </a:r>
              <a:r>
                <a:rPr lang="en-US" sz="2000" dirty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E(k,m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18" name="Text Box 41">
            <a:extLst>
              <a:ext uri="{FF2B5EF4-FFF2-40B4-BE49-F238E27FC236}">
                <a16:creationId xmlns:a16="http://schemas.microsoft.com/office/drawing/2014/main" id="{BD35FE62-CF52-4E3B-AA2C-EDC25E1A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6" y="4846796"/>
            <a:ext cx="3733800" cy="4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if  D(</a:t>
            </a:r>
            <a:r>
              <a:rPr lang="en-US" sz="2000" dirty="0" err="1"/>
              <a:t>k,c</a:t>
            </a:r>
            <a:r>
              <a:rPr lang="en-US" sz="2000" dirty="0"/>
              <a:t>) ≠⊥    and  c  </a:t>
            </a:r>
            <a:r>
              <a:rPr lang="en-US" sz="2000" dirty="0">
                <a:sym typeface="Symbol" charset="0"/>
              </a:rPr>
              <a:t>  { c</a:t>
            </a:r>
            <a:r>
              <a:rPr lang="en-US" sz="2000" baseline="-25000" dirty="0">
                <a:sym typeface="Symbol" charset="0"/>
              </a:rPr>
              <a:t>1</a:t>
            </a:r>
            <a:r>
              <a:rPr lang="en-US" sz="2000" dirty="0">
                <a:sym typeface="Symbol" charset="0"/>
              </a:rPr>
              <a:t> , … 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>
                <a:sym typeface="Symbol" charset="0"/>
              </a:rPr>
              <a:t>q</a:t>
            </a:r>
            <a:r>
              <a:rPr lang="en-US" sz="2000" dirty="0">
                <a:sym typeface="Symbol" charset="0"/>
              </a:rPr>
              <a:t> 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30BD38-276B-400E-9FBE-CB5C4D722DBD}"/>
              </a:ext>
            </a:extLst>
          </p:cNvPr>
          <p:cNvGrpSpPr/>
          <p:nvPr/>
        </p:nvGrpSpPr>
        <p:grpSpPr>
          <a:xfrm>
            <a:off x="2015460" y="4464811"/>
            <a:ext cx="1184940" cy="472475"/>
            <a:chOff x="2015460" y="2492181"/>
            <a:chExt cx="1184940" cy="472475"/>
          </a:xfrm>
        </p:grpSpPr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294D0778-56D2-4D5A-A46F-0581A616B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A5209ED0-A193-4B7A-BD47-60FA31D27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460" y="2492181"/>
              <a:ext cx="11849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success</a:t>
              </a:r>
            </a:p>
          </p:txBody>
        </p:sp>
      </p:grpSp>
      <p:sp>
        <p:nvSpPr>
          <p:cNvPr id="23" name="Text Box 34">
            <a:extLst>
              <a:ext uri="{FF2B5EF4-FFF2-40B4-BE49-F238E27FC236}">
                <a16:creationId xmlns:a16="http://schemas.microsoft.com/office/drawing/2014/main" id="{7106A3FF-102A-4944-9596-A7DD75832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88" y="324898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m</a:t>
            </a:r>
            <a:r>
              <a:rPr lang="en-US" sz="2000" baseline="-25000" dirty="0">
                <a:sym typeface="Symbol" charset="0"/>
              </a:rPr>
              <a:t>2</a:t>
            </a:r>
          </a:p>
        </p:txBody>
      </p:sp>
      <p:sp>
        <p:nvSpPr>
          <p:cNvPr id="24" name="Text Box 34">
            <a:extLst>
              <a:ext uri="{FF2B5EF4-FFF2-40B4-BE49-F238E27FC236}">
                <a16:creationId xmlns:a16="http://schemas.microsoft.com/office/drawing/2014/main" id="{8C9F51C6-888D-4CD4-B0AC-3551D486A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48980"/>
            <a:ext cx="900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>
            <a:extLst>
              <a:ext uri="{FF2B5EF4-FFF2-40B4-BE49-F238E27FC236}">
                <a16:creationId xmlns:a16="http://schemas.microsoft.com/office/drawing/2014/main" id="{44E6C00B-2D0A-4082-9A95-891BC4BC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29980"/>
            <a:ext cx="3797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c</a:t>
            </a:r>
            <a:r>
              <a:rPr lang="en-US" sz="2000" baseline="-25000" dirty="0">
                <a:sym typeface="Symbol" charset="0"/>
              </a:rPr>
              <a:t>2</a:t>
            </a:r>
          </a:p>
        </p:txBody>
      </p:sp>
      <p:sp>
        <p:nvSpPr>
          <p:cNvPr id="26" name="Text Box 34">
            <a:extLst>
              <a:ext uri="{FF2B5EF4-FFF2-40B4-BE49-F238E27FC236}">
                <a16:creationId xmlns:a16="http://schemas.microsoft.com/office/drawing/2014/main" id="{55D15CA2-A966-4129-A5CD-3FDA303D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29980"/>
            <a:ext cx="80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B908AD0-7630-4869-9B1B-ED0E7C1282C5}"/>
              </a:ext>
            </a:extLst>
          </p:cNvPr>
          <p:cNvSpPr txBox="1"/>
          <p:nvPr/>
        </p:nvSpPr>
        <p:spPr>
          <a:xfrm>
            <a:off x="935596" y="5318428"/>
            <a:ext cx="80288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ciphertext integrity</a:t>
            </a:r>
            <a:r>
              <a:rPr lang="en-US" sz="2400" dirty="0">
                <a:solidFill>
                  <a:srgbClr val="FF0000"/>
                </a:solidFill>
              </a:rPr>
              <a:t> (informally): if </a:t>
            </a:r>
            <a:r>
              <a:rPr lang="it-IT" sz="2400" dirty="0" err="1">
                <a:solidFill>
                  <a:srgbClr val="FF0000"/>
                </a:solidFill>
              </a:rPr>
              <a:t>probability</a:t>
            </a:r>
            <a:r>
              <a:rPr lang="it-IT" sz="2400" dirty="0">
                <a:solidFill>
                  <a:srgbClr val="FF0000"/>
                </a:solidFill>
              </a:rPr>
              <a:t> of success </a:t>
            </a:r>
            <a:r>
              <a:rPr lang="it-IT" sz="2400" dirty="0" err="1">
                <a:solidFill>
                  <a:srgbClr val="FF0000"/>
                </a:solidFill>
              </a:rPr>
              <a:t>is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negligible</a:t>
            </a:r>
            <a:endParaRPr lang="it-IT" sz="2400" dirty="0">
              <a:solidFill>
                <a:srgbClr val="FF0000"/>
              </a:solidFill>
            </a:endParaRPr>
          </a:p>
          <a:p>
            <a:pPr algn="ctr"/>
            <a:r>
              <a:rPr lang="it-IT" sz="2000" i="1" dirty="0">
                <a:solidFill>
                  <a:srgbClr val="FF0000"/>
                </a:solidFill>
              </a:rPr>
              <a:t>(note: success </a:t>
            </a:r>
            <a:r>
              <a:rPr lang="it-IT" sz="2000" i="1" dirty="0" err="1">
                <a:solidFill>
                  <a:srgbClr val="FF0000"/>
                </a:solidFill>
              </a:rPr>
              <a:t>even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if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forged</a:t>
            </a:r>
            <a:r>
              <a:rPr lang="it-IT" sz="2000" i="1" dirty="0">
                <a:solidFill>
                  <a:srgbClr val="FF0000"/>
                </a:solidFill>
              </a:rPr>
              <a:t> c </a:t>
            </a:r>
            <a:r>
              <a:rPr lang="it-IT" sz="2000" i="1" dirty="0" err="1">
                <a:solidFill>
                  <a:srgbClr val="FF0000"/>
                </a:solidFill>
              </a:rPr>
              <a:t>decryping</a:t>
            </a:r>
            <a:r>
              <a:rPr lang="it-IT" sz="2000" i="1" dirty="0">
                <a:solidFill>
                  <a:srgbClr val="FF0000"/>
                </a:solidFill>
              </a:rPr>
              <a:t> to </a:t>
            </a:r>
            <a:r>
              <a:rPr lang="it-IT" sz="2000" i="1" dirty="0" err="1">
                <a:solidFill>
                  <a:srgbClr val="FF0000"/>
                </a:solidFill>
              </a:rPr>
              <a:t>completely</a:t>
            </a:r>
            <a:r>
              <a:rPr lang="it-IT" sz="2000" i="1" dirty="0">
                <a:solidFill>
                  <a:srgbClr val="FF0000"/>
                </a:solidFill>
              </a:rPr>
              <a:t> random msg!!!)</a:t>
            </a:r>
          </a:p>
        </p:txBody>
      </p:sp>
    </p:spTree>
    <p:extLst>
      <p:ext uri="{BB962C8B-B14F-4D97-AF65-F5344CB8AC3E}">
        <p14:creationId xmlns:p14="http://schemas.microsoft.com/office/powerpoint/2010/main" val="14009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8" grpId="0"/>
      <p:bldP spid="23" grpId="0"/>
      <p:bldP spid="24" grpId="0"/>
      <p:bldP spid="25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52BBD9-BBBF-4019-BEF9-AD215027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AEAD: AE with Associated Data</a:t>
            </a:r>
          </a:p>
        </p:txBody>
      </p:sp>
      <p:sp>
        <p:nvSpPr>
          <p:cNvPr id="4" name="Rectangle 10" descr="Horizontal brick">
            <a:extLst>
              <a:ext uri="{FF2B5EF4-FFF2-40B4-BE49-F238E27FC236}">
                <a16:creationId xmlns:a16="http://schemas.microsoft.com/office/drawing/2014/main" id="{2AAC77BE-BABC-41EB-9428-A05B4389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4" y="1465362"/>
            <a:ext cx="3276600" cy="304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/>
                <a:cs typeface="Tahoma"/>
              </a:rPr>
              <a:t>encrypted data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D764EB8-FBD5-4E1D-8BB7-AF222D2C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314" y="1465362"/>
            <a:ext cx="1752600" cy="298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Tahoma" pitchFamily="34" charset="0"/>
              </a:rPr>
              <a:t>associated data</a:t>
            </a:r>
          </a:p>
        </p:txBody>
      </p:sp>
      <p:sp>
        <p:nvSpPr>
          <p:cNvPr id="6" name="Right Brace 8">
            <a:extLst>
              <a:ext uri="{FF2B5EF4-FFF2-40B4-BE49-F238E27FC236}">
                <a16:creationId xmlns:a16="http://schemas.microsoft.com/office/drawing/2014/main" id="{E0B7C95F-9E1A-4DC3-91A0-4DD840D5AF1E}"/>
              </a:ext>
            </a:extLst>
          </p:cNvPr>
          <p:cNvSpPr/>
          <p:nvPr/>
        </p:nvSpPr>
        <p:spPr>
          <a:xfrm rot="5400000">
            <a:off x="4503814" y="-630138"/>
            <a:ext cx="76200" cy="502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80444E3-7AA3-4941-9168-B1F44CA2FC91}"/>
              </a:ext>
            </a:extLst>
          </p:cNvPr>
          <p:cNvSpPr txBox="1"/>
          <p:nvPr/>
        </p:nvSpPr>
        <p:spPr>
          <a:xfrm>
            <a:off x="3703714" y="183898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authenticated</a:t>
            </a:r>
          </a:p>
        </p:txBody>
      </p:sp>
      <p:sp>
        <p:nvSpPr>
          <p:cNvPr id="8" name="Right Brace 10">
            <a:extLst>
              <a:ext uri="{FF2B5EF4-FFF2-40B4-BE49-F238E27FC236}">
                <a16:creationId xmlns:a16="http://schemas.microsoft.com/office/drawing/2014/main" id="{B7838B46-C33C-4FB9-8036-0F183A495875}"/>
              </a:ext>
            </a:extLst>
          </p:cNvPr>
          <p:cNvSpPr/>
          <p:nvPr/>
        </p:nvSpPr>
        <p:spPr>
          <a:xfrm rot="16200000" flipV="1">
            <a:off x="5342013" y="-344389"/>
            <a:ext cx="152401" cy="3276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F3685CB7-814D-4C1F-A8AB-7F4B987CE07C}"/>
              </a:ext>
            </a:extLst>
          </p:cNvPr>
          <p:cNvSpPr txBox="1"/>
          <p:nvPr/>
        </p:nvSpPr>
        <p:spPr>
          <a:xfrm>
            <a:off x="4846714" y="836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CCF42BC-ABCE-472C-8ADA-6E0B65E4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215694"/>
            <a:ext cx="8532948" cy="3805594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Associated data: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hdr</a:t>
            </a:r>
            <a:endParaRPr lang="it-IT" dirty="0"/>
          </a:p>
          <a:p>
            <a:pPr lvl="1"/>
            <a:r>
              <a:rPr lang="it-IT" dirty="0" err="1"/>
              <a:t>hdr</a:t>
            </a:r>
            <a:r>
              <a:rPr lang="it-IT" dirty="0"/>
              <a:t> must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remain</a:t>
            </a:r>
            <a:r>
              <a:rPr lang="it-IT" dirty="0"/>
              <a:t> in </a:t>
            </a:r>
            <a:r>
              <a:rPr lang="it-IT" dirty="0" err="1"/>
              <a:t>plaintext</a:t>
            </a:r>
            <a:endParaRPr lang="it-IT" dirty="0"/>
          </a:p>
          <a:p>
            <a:r>
              <a:rPr lang="it-IT" dirty="0"/>
              <a:t>Extreme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frequent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associated</a:t>
            </a:r>
            <a:r>
              <a:rPr lang="it-IT" dirty="0"/>
              <a:t> data </a:t>
            </a:r>
            <a:r>
              <a:rPr lang="it-IT" dirty="0">
                <a:sym typeface="Wingdings" panose="05000000000000000000" pitchFamily="2" charset="2"/>
              </a:rPr>
              <a:t> CCA-secure </a:t>
            </a:r>
            <a:r>
              <a:rPr lang="it-IT" dirty="0" err="1">
                <a:sym typeface="Wingdings" panose="05000000000000000000" pitchFamily="2" charset="2"/>
              </a:rPr>
              <a:t>encryption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No </a:t>
            </a:r>
            <a:r>
              <a:rPr lang="it-IT" dirty="0" err="1">
                <a:sym typeface="Wingdings" panose="05000000000000000000" pitchFamily="2" charset="2"/>
              </a:rPr>
              <a:t>encrypted</a:t>
            </a:r>
            <a:r>
              <a:rPr lang="it-IT" dirty="0">
                <a:sym typeface="Wingdings" panose="05000000000000000000" pitchFamily="2" charset="2"/>
              </a:rPr>
              <a:t> data  secure MAC</a:t>
            </a:r>
          </a:p>
          <a:p>
            <a:r>
              <a:rPr lang="it-IT" dirty="0" err="1">
                <a:sym typeface="Wingdings" panose="05000000000000000000" pitchFamily="2" charset="2"/>
              </a:rPr>
              <a:t>Now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should</a:t>
            </a:r>
            <a:r>
              <a:rPr lang="it-IT" dirty="0">
                <a:sym typeface="Wingdings" panose="05000000000000000000" pitchFamily="2" charset="2"/>
              </a:rPr>
              <a:t> be clear </a:t>
            </a:r>
            <a:r>
              <a:rPr lang="it-IT" dirty="0" err="1">
                <a:sym typeface="Wingdings" panose="05000000000000000000" pitchFamily="2" charset="2"/>
              </a:rPr>
              <a:t>why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modern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protocols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use AEAD (e.g. TLSv1.3)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no AEAD, 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 use </a:t>
            </a:r>
            <a:r>
              <a:rPr lang="it-IT" dirty="0" err="1">
                <a:sym typeface="Wingdings" panose="05000000000000000000" pitchFamily="2" charset="2"/>
              </a:rPr>
              <a:t>Encrypt</a:t>
            </a:r>
            <a:r>
              <a:rPr lang="it-IT" dirty="0">
                <a:sym typeface="Wingdings" panose="05000000000000000000" pitchFamily="2" charset="2"/>
              </a:rPr>
              <a:t>-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-MAC, </a:t>
            </a:r>
            <a:r>
              <a:rPr lang="it-IT" dirty="0" err="1">
                <a:sym typeface="Wingdings" panose="05000000000000000000" pitchFamily="2" charset="2"/>
              </a:rPr>
              <a:t>also</a:t>
            </a:r>
            <a:r>
              <a:rPr lang="it-IT" dirty="0">
                <a:sym typeface="Wingdings" panose="05000000000000000000" pitchFamily="2" charset="2"/>
              </a:rPr>
              <a:t> CCA-secure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828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FDDEB-B213-4E25-AF1B-1B2019A0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</a:t>
            </a:r>
            <a:r>
              <a:rPr lang="it-IT" dirty="0" err="1"/>
              <a:t>choices</a:t>
            </a:r>
            <a:r>
              <a:rPr lang="it-IT" dirty="0"/>
              <a:t> for AEAD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252B1-C3C7-4B27-A5F0-EC1DCD86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25538"/>
            <a:ext cx="8640960" cy="4970462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Structure</a:t>
            </a:r>
            <a:endParaRPr lang="it-IT" dirty="0"/>
          </a:p>
          <a:p>
            <a:pPr lvl="1"/>
            <a:r>
              <a:rPr lang="it-IT" dirty="0"/>
              <a:t>Two-</a:t>
            </a:r>
            <a:r>
              <a:rPr lang="it-IT" dirty="0" err="1"/>
              <a:t>layer</a:t>
            </a:r>
            <a:r>
              <a:rPr lang="it-IT" dirty="0"/>
              <a:t> = first </a:t>
            </a:r>
            <a:r>
              <a:rPr lang="it-IT" dirty="0" err="1"/>
              <a:t>encrypt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MAC (e.g. AES-GCM)</a:t>
            </a:r>
          </a:p>
          <a:p>
            <a:pPr lvl="1"/>
            <a:r>
              <a:rPr lang="it-IT" dirty="0"/>
              <a:t>One-</a:t>
            </a:r>
            <a:r>
              <a:rPr lang="it-IT" dirty="0" err="1"/>
              <a:t>layer</a:t>
            </a:r>
            <a:r>
              <a:rPr lang="it-IT" dirty="0"/>
              <a:t> = </a:t>
            </a:r>
            <a:r>
              <a:rPr lang="it-IT" dirty="0" err="1"/>
              <a:t>all</a:t>
            </a:r>
            <a:r>
              <a:rPr lang="it-IT" dirty="0"/>
              <a:t> in one (e.g. OCB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faster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than</a:t>
            </a:r>
            <a:r>
              <a:rPr lang="it-IT" dirty="0">
                <a:sym typeface="Wingdings" panose="05000000000000000000" pitchFamily="2" charset="2"/>
              </a:rPr>
              <a:t> GCM</a:t>
            </a:r>
            <a:r>
              <a:rPr lang="it-IT" dirty="0"/>
              <a:t>)</a:t>
            </a:r>
          </a:p>
          <a:p>
            <a:r>
              <a:rPr lang="it-IT" dirty="0"/>
              <a:t>Performance</a:t>
            </a:r>
          </a:p>
          <a:p>
            <a:pPr lvl="1"/>
            <a:r>
              <a:rPr lang="it-IT" dirty="0"/>
              <a:t>First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MAC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pass </a:t>
            </a:r>
            <a:r>
              <a:rPr lang="it-IT" dirty="0">
                <a:sym typeface="Wingdings" panose="05000000000000000000" pitchFamily="2" charset="2"/>
              </a:rPr>
              <a:t> slow</a:t>
            </a:r>
            <a:endParaRPr lang="it-IT" dirty="0"/>
          </a:p>
          <a:p>
            <a:pPr lvl="1"/>
            <a:r>
              <a:rPr lang="it-IT" dirty="0"/>
              <a:t>«full» </a:t>
            </a:r>
            <a:r>
              <a:rPr lang="it-IT" dirty="0" err="1"/>
              <a:t>parallelizability</a:t>
            </a:r>
            <a:r>
              <a:rPr lang="it-IT" dirty="0"/>
              <a:t>: hard </a:t>
            </a:r>
          </a:p>
          <a:p>
            <a:pPr lvl="2"/>
            <a:r>
              <a:rPr lang="it-IT" dirty="0" err="1"/>
              <a:t>authenticity</a:t>
            </a:r>
            <a:r>
              <a:rPr lang="it-IT" dirty="0"/>
              <a:t> check </a:t>
            </a:r>
            <a:r>
              <a:rPr lang="it-IT" dirty="0" err="1"/>
              <a:t>requires</a:t>
            </a:r>
            <a:r>
              <a:rPr lang="it-IT" dirty="0"/>
              <a:t> «</a:t>
            </a:r>
            <a:r>
              <a:rPr lang="it-IT" dirty="0" err="1"/>
              <a:t>all</a:t>
            </a:r>
            <a:r>
              <a:rPr lang="it-IT" dirty="0"/>
              <a:t>» data!</a:t>
            </a:r>
          </a:p>
          <a:p>
            <a:pPr lvl="1"/>
            <a:r>
              <a:rPr lang="it-IT" b="1" i="1" dirty="0" err="1">
                <a:solidFill>
                  <a:srgbClr val="FF0000"/>
                </a:solidFill>
              </a:rPr>
              <a:t>Streamability</a:t>
            </a:r>
            <a:r>
              <a:rPr lang="it-IT" b="1" i="1" dirty="0">
                <a:solidFill>
                  <a:srgbClr val="FF0000"/>
                </a:solidFill>
              </a:rPr>
              <a:t> (= online </a:t>
            </a:r>
            <a:r>
              <a:rPr lang="it-IT" b="1" i="1" dirty="0" err="1">
                <a:solidFill>
                  <a:srgbClr val="FF0000"/>
                </a:solidFill>
              </a:rPr>
              <a:t>cipher</a:t>
            </a:r>
            <a:r>
              <a:rPr lang="it-IT" b="1" i="1" dirty="0">
                <a:solidFill>
                  <a:srgbClr val="FF0000"/>
                </a:solidFill>
              </a:rPr>
              <a:t>): one pass</a:t>
            </a:r>
          </a:p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  <a:p>
            <a:pPr lvl="1"/>
            <a:r>
              <a:rPr lang="it-IT" dirty="0" err="1"/>
              <a:t>Where</a:t>
            </a:r>
            <a:r>
              <a:rPr lang="it-IT" dirty="0"/>
              <a:t> to place Associated Data? </a:t>
            </a:r>
            <a:r>
              <a:rPr lang="it-IT" dirty="0" err="1"/>
              <a:t>Before</a:t>
            </a:r>
            <a:r>
              <a:rPr lang="it-IT" dirty="0"/>
              <a:t>? After? </a:t>
            </a:r>
            <a:r>
              <a:rPr lang="it-IT" dirty="0" err="1"/>
              <a:t>Any</a:t>
            </a:r>
            <a:r>
              <a:rPr lang="it-IT" dirty="0"/>
              <a:t> mix?</a:t>
            </a:r>
          </a:p>
          <a:p>
            <a:r>
              <a:rPr lang="it-IT" dirty="0" err="1"/>
              <a:t>Misuse</a:t>
            </a:r>
            <a:r>
              <a:rPr lang="it-IT" dirty="0"/>
              <a:t> </a:t>
            </a:r>
            <a:r>
              <a:rPr lang="it-IT" dirty="0" err="1"/>
              <a:t>resistance</a:t>
            </a:r>
            <a:endParaRPr lang="it-IT" dirty="0"/>
          </a:p>
          <a:p>
            <a:pPr lvl="1"/>
            <a:r>
              <a:rPr lang="it-IT" dirty="0"/>
              <a:t>How 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AEAD </a:t>
            </a:r>
            <a:r>
              <a:rPr lang="it-IT" b="1" dirty="0" err="1">
                <a:solidFill>
                  <a:srgbClr val="FF0000"/>
                </a:solidFill>
              </a:rPr>
              <a:t>when</a:t>
            </a:r>
            <a:r>
              <a:rPr lang="it-IT" b="1" dirty="0">
                <a:solidFill>
                  <a:srgbClr val="FF0000"/>
                </a:solidFill>
              </a:rPr>
              <a:t> IV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reused</a:t>
            </a:r>
            <a:r>
              <a:rPr lang="it-IT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30345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E95B8-1937-450E-B441-CBEF6BC1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25425"/>
            <a:ext cx="8928992" cy="649288"/>
          </a:xfrm>
        </p:spPr>
        <p:txBody>
          <a:bodyPr/>
          <a:lstStyle/>
          <a:p>
            <a:r>
              <a:rPr lang="it-IT" dirty="0"/>
              <a:t>AES-GCM: Galois Counter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063C5-12E4-4B88-B962-B3607EA2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5538"/>
            <a:ext cx="8676964" cy="49704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First </a:t>
            </a:r>
            <a:r>
              <a:rPr lang="it-IT" dirty="0" err="1"/>
              <a:t>standardized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NIST SP 800 38D </a:t>
            </a:r>
            <a:r>
              <a:rPr lang="it-IT" dirty="0" err="1"/>
              <a:t>recommendation</a:t>
            </a:r>
            <a:endParaRPr lang="it-IT" dirty="0"/>
          </a:p>
          <a:p>
            <a:pPr lvl="1"/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security </a:t>
            </a:r>
            <a:r>
              <a:rPr lang="it-IT" dirty="0" err="1"/>
              <a:t>protocols</a:t>
            </a:r>
            <a:r>
              <a:rPr lang="it-IT" dirty="0"/>
              <a:t> (</a:t>
            </a:r>
            <a:r>
              <a:rPr lang="it-IT" dirty="0" err="1"/>
              <a:t>IPsec</a:t>
            </a:r>
            <a:r>
              <a:rPr lang="it-IT" dirty="0"/>
              <a:t>, TLS, …)</a:t>
            </a:r>
          </a:p>
          <a:p>
            <a:pPr lvl="2"/>
            <a:r>
              <a:rPr lang="it-IT" dirty="0"/>
              <a:t>(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WiFi </a:t>
            </a:r>
            <a:r>
              <a:rPr lang="it-IT" dirty="0">
                <a:sym typeface="Wingdings" panose="05000000000000000000" pitchFamily="2" charset="2"/>
              </a:rPr>
              <a:t> AES-CCM)</a:t>
            </a:r>
          </a:p>
          <a:p>
            <a:r>
              <a:rPr lang="it-IT" dirty="0" err="1">
                <a:sym typeface="Wingdings" panose="05000000000000000000" pitchFamily="2" charset="2"/>
              </a:rPr>
              <a:t>Encrypt</a:t>
            </a:r>
            <a:r>
              <a:rPr lang="it-IT" dirty="0">
                <a:sym typeface="Wingdings" panose="05000000000000000000" pitchFamily="2" charset="2"/>
              </a:rPr>
              <a:t>-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-MAC </a:t>
            </a:r>
            <a:r>
              <a:rPr lang="it-IT" dirty="0" err="1">
                <a:sym typeface="Wingdings" panose="05000000000000000000" pitchFamily="2" charset="2"/>
              </a:rPr>
              <a:t>structure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Encrypt</a:t>
            </a:r>
            <a:r>
              <a:rPr lang="it-IT" dirty="0">
                <a:sym typeface="Wingdings" panose="05000000000000000000" pitchFamily="2" charset="2"/>
              </a:rPr>
              <a:t>: AES-CTR 	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the CM – Counter Mode - in GCM)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MAC: GHASH 		</a:t>
            </a:r>
            <a:r>
              <a:rPr lang="en-US" sz="2000" dirty="0">
                <a:solidFill>
                  <a:srgbClr val="FF0000"/>
                </a:solidFill>
              </a:rPr>
              <a:t>(this is the G – Galois - in GCM)</a:t>
            </a:r>
            <a:endParaRPr lang="it-IT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it-IT" dirty="0">
                <a:sym typeface="Wingdings" panose="05000000000000000000" pitchFamily="2" charset="2"/>
              </a:rPr>
              <a:t>Not a </a:t>
            </a:r>
            <a:r>
              <a:rPr lang="it-IT" dirty="0" err="1">
                <a:sym typeface="Wingdings" panose="05000000000000000000" pitchFamily="2" charset="2"/>
              </a:rPr>
              <a:t>crypto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but</a:t>
            </a:r>
            <a:r>
              <a:rPr lang="it-IT" dirty="0">
                <a:sym typeface="Wingdings" panose="05000000000000000000" pitchFamily="2" charset="2"/>
              </a:rPr>
              <a:t> a (</a:t>
            </a:r>
            <a:r>
              <a:rPr lang="it-IT" dirty="0" err="1">
                <a:sym typeface="Wingdings" panose="05000000000000000000" pitchFamily="2" charset="2"/>
              </a:rPr>
              <a:t>much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faster</a:t>
            </a:r>
            <a:r>
              <a:rPr lang="it-IT" dirty="0">
                <a:sym typeface="Wingdings" panose="05000000000000000000" pitchFamily="2" charset="2"/>
              </a:rPr>
              <a:t>!) </a:t>
            </a:r>
            <a:r>
              <a:rPr lang="it-IT" dirty="0" err="1">
                <a:sym typeface="Wingdings" panose="05000000000000000000" pitchFamily="2" charset="2"/>
              </a:rPr>
              <a:t>multiplication</a:t>
            </a:r>
            <a:r>
              <a:rPr lang="it-IT" dirty="0">
                <a:sym typeface="Wingdings" panose="05000000000000000000" pitchFamily="2" charset="2"/>
              </a:rPr>
              <a:t> in GF(2</a:t>
            </a:r>
            <a:r>
              <a:rPr lang="it-IT" baseline="30000" dirty="0">
                <a:sym typeface="Wingdings" panose="05000000000000000000" pitchFamily="2" charset="2"/>
              </a:rPr>
              <a:t>128</a:t>
            </a:r>
            <a:r>
              <a:rPr lang="it-IT" dirty="0">
                <a:sym typeface="Wingdings" panose="05000000000000000000" pitchFamily="2" charset="2"/>
              </a:rPr>
              <a:t>) with an </a:t>
            </a:r>
            <a:r>
              <a:rPr lang="it-IT" dirty="0" err="1">
                <a:sym typeface="Wingdings" panose="05000000000000000000" pitchFamily="2" charset="2"/>
              </a:rPr>
              <a:t>auth</a:t>
            </a:r>
            <a:r>
              <a:rPr lang="it-IT" dirty="0">
                <a:sym typeface="Wingdings" panose="05000000000000000000" pitchFamily="2" charset="2"/>
              </a:rPr>
              <a:t> key</a:t>
            </a:r>
          </a:p>
          <a:p>
            <a:pPr lvl="3"/>
            <a:r>
              <a:rPr lang="it-IT" dirty="0">
                <a:sym typeface="Wingdings" panose="05000000000000000000" pitchFamily="2" charset="2"/>
              </a:rPr>
              <a:t> more </a:t>
            </a:r>
            <a:r>
              <a:rPr lang="it-IT" dirty="0" err="1">
                <a:sym typeface="Wingdings" panose="05000000000000000000" pitchFamily="2" charset="2"/>
              </a:rPr>
              <a:t>later</a:t>
            </a:r>
            <a:endParaRPr lang="it-I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93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Risultati immagini per thinking">
            <a:extLst>
              <a:ext uri="{FF2B5EF4-FFF2-40B4-BE49-F238E27FC236}">
                <a16:creationId xmlns:a16="http://schemas.microsoft.com/office/drawing/2014/main" id="{9BA70CD5-9E5A-4CAD-B44C-112FBAF2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82" y="5366660"/>
            <a:ext cx="935943" cy="90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BFCF98-AEC7-4951-A638-A0EFB8B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Construction @ high </a:t>
            </a:r>
            <a:r>
              <a:rPr lang="it-IT" dirty="0" err="1"/>
              <a:t>level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example</a:t>
            </a:r>
            <a:r>
              <a:rPr lang="it-IT" dirty="0"/>
              <a:t>: msg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7ABE36-50A7-43AD-8B06-A4C260BB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708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75036E43-1334-4E98-A4B4-EB33CA0B8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624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6EE2C3A5-460E-4258-859D-88DCECCEE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230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1EA2A12-72CD-4839-904F-D22FACB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693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[1]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22C71B51-64A3-450A-93E8-709FB441294E}"/>
              </a:ext>
            </a:extLst>
          </p:cNvPr>
          <p:cNvGrpSpPr/>
          <p:nvPr/>
        </p:nvGrpSpPr>
        <p:grpSpPr>
          <a:xfrm>
            <a:off x="2271481" y="1958516"/>
            <a:ext cx="1200167" cy="701675"/>
            <a:chOff x="3864744" y="1958516"/>
            <a:chExt cx="1200167" cy="7016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531B732-4450-421A-A159-7126A19B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37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9B95A06-25F8-4184-BC78-3DEDAA2C48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6772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D4CF497-9BB2-4281-9824-5009099D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44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6DDFA-C1E6-4A9F-B661-1BC6AAA5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749" y="123275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1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47FE9F6F-A10D-4BDC-BC91-22BB0EF10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783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DC66F5FC-6AAE-49E6-9E47-86BC2CDB0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868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14" name="Connettore 2 45">
            <a:extLst>
              <a:ext uri="{FF2B5EF4-FFF2-40B4-BE49-F238E27FC236}">
                <a16:creationId xmlns:a16="http://schemas.microsoft.com/office/drawing/2014/main" id="{C871E133-1E32-404C-8A1D-3DD9E34D56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3362" y="3025453"/>
            <a:ext cx="385427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F4E1F874-8BBB-472F-AE6E-B0E0248A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893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9AB2050D-383A-4C72-9396-F3AE8324A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4809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C4331AD7-A1B8-4BDF-9F4E-1883AA21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415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1543E9E0-1E01-4EB6-AB4C-297EDE72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878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[2]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128214FB-1DE0-47B9-BEA3-963897E2133B}"/>
              </a:ext>
            </a:extLst>
          </p:cNvPr>
          <p:cNvGrpSpPr/>
          <p:nvPr/>
        </p:nvGrpSpPr>
        <p:grpSpPr>
          <a:xfrm>
            <a:off x="4710666" y="1958516"/>
            <a:ext cx="1200167" cy="701675"/>
            <a:chOff x="6303929" y="1958516"/>
            <a:chExt cx="1200167" cy="701675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2F1B2F-321B-4D48-94F3-615E951B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422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130523B4-191B-4D9C-BE77-B2683D5CA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5957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0329543-1F13-4708-9EA6-9573F4EF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29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874A322D-561F-423D-BD12-C1F9919F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73" y="123309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2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6C6CCFDA-16F3-490B-8C9C-261D1242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968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90D2FD4B-11A3-4913-A2AE-56AF5FB5A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053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25" name="Connettore 2 45">
            <a:extLst>
              <a:ext uri="{FF2B5EF4-FFF2-40B4-BE49-F238E27FC236}">
                <a16:creationId xmlns:a16="http://schemas.microsoft.com/office/drawing/2014/main" id="{F43F6BA2-FE3A-4F0F-934A-48D57DF417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62694" y="3025453"/>
            <a:ext cx="415280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DA22B2B8-D977-4079-8DFB-6FC8E54E6343}"/>
              </a:ext>
            </a:extLst>
          </p:cNvPr>
          <p:cNvGrpSpPr/>
          <p:nvPr/>
        </p:nvGrpSpPr>
        <p:grpSpPr>
          <a:xfrm>
            <a:off x="141444" y="1196752"/>
            <a:ext cx="1423392" cy="1968255"/>
            <a:chOff x="232284" y="3609020"/>
            <a:chExt cx="1423392" cy="1968255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D2DC934A-7618-4D94-9B90-F6766F42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77" y="4334780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0532A3B6-EB26-4BF0-B12B-E5377E7B7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427" y="4931383"/>
              <a:ext cx="2375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46213F4-B835-45F2-AB90-12833CCB9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033" y="3866728"/>
              <a:ext cx="1163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033E2AB0-5BDD-45E7-8F32-5CD6E01393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4312" y="4863430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50F58C4A-429E-4EC9-A7F4-014F9353B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84" y="4666568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946F2C2F-CF3B-46BE-92B8-E3A9DBC8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3609020"/>
              <a:ext cx="1116124" cy="3485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000" b="1" dirty="0"/>
                <a:t>00000000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004A8718-D33D-4E35-8A22-B0EDDA9E5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207943"/>
              <a:ext cx="9685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H = </a:t>
              </a:r>
              <a:r>
                <a:rPr lang="it-IT" altLang="it-IT" dirty="0" err="1"/>
                <a:t>K</a:t>
              </a:r>
              <a:r>
                <a:rPr lang="it-IT" altLang="it-IT" baseline="-25000" dirty="0" err="1"/>
                <a:t>auth</a:t>
              </a:r>
              <a:endParaRPr lang="it-IT" altLang="it-IT" baseline="-25000" dirty="0"/>
            </a:p>
          </p:txBody>
        </p:sp>
      </p:grpSp>
      <p:sp>
        <p:nvSpPr>
          <p:cNvPr id="42" name="Line 19">
            <a:extLst>
              <a:ext uri="{FF2B5EF4-FFF2-40B4-BE49-F238E27FC236}">
                <a16:creationId xmlns:a16="http://schemas.microsoft.com/office/drawing/2014/main" id="{5298EF3C-5F17-441F-9B45-7A0A5DDB4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0866" y="3758317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37489340-AB20-4647-B9F4-67B34931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025" y="390702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5DE5051B-C2FD-4528-9796-67FAD6601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110" y="4351519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82954A6A-1D3C-4DD0-9ED0-EFFDD304C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942" y="3758317"/>
            <a:ext cx="6359" cy="867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EA318B1-A3C7-44EB-BCC3-CD0D9759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175" y="4617058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89FCFFF-ADB5-4AD0-8566-6B99136D18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3509" y="5048373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A976760-C7EC-4B19-AD5D-A609D835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481" y="4851511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21CF5263-93CB-40B8-8E3D-8DC46307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298" y="460055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AF1EA64-6793-46E4-A1FA-AB1D51EAAA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79632" y="5031865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AE632DF-73BD-408D-B7FC-F803CF98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604" y="4835003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029F9ECA-47C7-4687-8066-10D2C3B4643E}"/>
              </a:ext>
            </a:extLst>
          </p:cNvPr>
          <p:cNvSpPr txBox="1"/>
          <p:nvPr/>
        </p:nvSpPr>
        <p:spPr>
          <a:xfrm>
            <a:off x="-36512" y="3220790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FF0000"/>
                </a:solidFill>
              </a:rPr>
              <a:t>ENC and MAC keys </a:t>
            </a:r>
          </a:p>
          <a:p>
            <a:r>
              <a:rPr lang="it-IT" b="1" i="1" dirty="0">
                <a:solidFill>
                  <a:srgbClr val="FF0000"/>
                </a:solidFill>
              </a:rPr>
              <a:t>must </a:t>
            </a:r>
            <a:r>
              <a:rPr lang="it-IT" b="1" i="1" dirty="0" err="1">
                <a:solidFill>
                  <a:srgbClr val="FF0000"/>
                </a:solidFill>
              </a:rPr>
              <a:t>always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differ</a:t>
            </a:r>
            <a:r>
              <a:rPr lang="it-IT" b="1" i="1" dirty="0">
                <a:solidFill>
                  <a:srgbClr val="FF0000"/>
                </a:solidFill>
              </a:rPr>
              <a:t>!!</a:t>
            </a:r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27D4B241-25F5-46FE-84C6-92C221249D0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8301" y="4188843"/>
            <a:ext cx="2278708" cy="1317613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5" name="Line 19">
            <a:extLst>
              <a:ext uri="{FF2B5EF4-FFF2-40B4-BE49-F238E27FC236}">
                <a16:creationId xmlns:a16="http://schemas.microsoft.com/office/drawing/2014/main" id="{7B9AA854-14D6-4582-A4BC-25EC4960F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301" y="525610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BAAAE808-3743-4034-9E3B-1EFF71DE4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0568" y="5243454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4" name="Rectangle 44">
            <a:extLst>
              <a:ext uri="{FF2B5EF4-FFF2-40B4-BE49-F238E27FC236}">
                <a16:creationId xmlns:a16="http://schemas.microsoft.com/office/drawing/2014/main" id="{B8DAFD9C-71CB-4E61-9164-79FC12DC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196" y="5535499"/>
            <a:ext cx="1116124" cy="342900"/>
          </a:xfrm>
          <a:prstGeom prst="rect">
            <a:avLst/>
          </a:prstGeom>
          <a:solidFill>
            <a:srgbClr val="EF873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tag?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A1BF702-09BE-4021-88CB-B0999368FFE0}"/>
              </a:ext>
            </a:extLst>
          </p:cNvPr>
          <p:cNvSpPr txBox="1"/>
          <p:nvPr/>
        </p:nvSpPr>
        <p:spPr>
          <a:xfrm>
            <a:off x="6660232" y="3769981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Don’t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forget</a:t>
            </a:r>
            <a:r>
              <a:rPr lang="it-IT" sz="2400" b="1" i="1" dirty="0">
                <a:solidFill>
                  <a:srgbClr val="FF0000"/>
                </a:solidFill>
              </a:rPr>
              <a:t> to </a:t>
            </a:r>
          </a:p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authenticate</a:t>
            </a:r>
            <a:r>
              <a:rPr lang="it-IT" sz="2400" b="1" i="1" dirty="0">
                <a:solidFill>
                  <a:srgbClr val="FF0000"/>
                </a:solidFill>
              </a:rPr>
              <a:t> LEN!! </a:t>
            </a:r>
          </a:p>
        </p:txBody>
      </p:sp>
    </p:spTree>
    <p:extLst>
      <p:ext uri="{BB962C8B-B14F-4D97-AF65-F5344CB8AC3E}">
        <p14:creationId xmlns:p14="http://schemas.microsoft.com/office/powerpoint/2010/main" val="8847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/>
      <p:bldP spid="13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/>
      <p:bldP spid="24" grpId="0" animBg="1"/>
      <p:bldP spid="42" grpId="0" animBg="1"/>
      <p:bldP spid="43" grpId="0"/>
      <p:bldP spid="44" grpId="0" animBg="1"/>
      <p:bldP spid="45" grpId="0" animBg="1"/>
      <p:bldP spid="48" grpId="0" animBg="1"/>
      <p:bldP spid="53" grpId="0"/>
      <p:bldP spid="54" grpId="0" animBg="1"/>
      <p:bldP spid="56" grpId="0"/>
      <p:bldP spid="60" grpId="0"/>
      <p:bldP spid="65" grpId="0" animBg="1"/>
      <p:bldP spid="69" grpId="0" animBg="1"/>
      <p:bldP spid="84" grpId="0" animBg="1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CF98-AEC7-4951-A638-A0EFB8B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Construction @ high </a:t>
            </a:r>
            <a:r>
              <a:rPr lang="it-IT" dirty="0" err="1"/>
              <a:t>level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example</a:t>
            </a:r>
            <a:r>
              <a:rPr lang="it-IT" dirty="0"/>
              <a:t>: msg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7ABE36-50A7-43AD-8B06-A4C260BB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8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75036E43-1334-4E98-A4B4-EB33CA0B8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464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6EE2C3A5-460E-4258-859D-88DCECCEE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070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1EA2A12-72CD-4839-904F-D22FACB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33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[1]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22C71B51-64A3-450A-93E8-709FB441294E}"/>
              </a:ext>
            </a:extLst>
          </p:cNvPr>
          <p:cNvGrpSpPr/>
          <p:nvPr/>
        </p:nvGrpSpPr>
        <p:grpSpPr>
          <a:xfrm>
            <a:off x="420321" y="1958516"/>
            <a:ext cx="1200167" cy="701675"/>
            <a:chOff x="3864744" y="1958516"/>
            <a:chExt cx="1200167" cy="7016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531B732-4450-421A-A159-7126A19B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37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9B95A06-25F8-4184-BC78-3DEDAA2C48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6772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D4CF497-9BB2-4281-9824-5009099D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44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6DDFA-C1E6-4A9F-B661-1BC6AAA5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9" y="123275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1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47FE9F6F-A10D-4BDC-BC91-22BB0EF10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623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DC66F5FC-6AAE-49E6-9E47-86BC2CDB0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1708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14" name="Connettore 2 45">
            <a:extLst>
              <a:ext uri="{FF2B5EF4-FFF2-40B4-BE49-F238E27FC236}">
                <a16:creationId xmlns:a16="http://schemas.microsoft.com/office/drawing/2014/main" id="{C871E133-1E32-404C-8A1D-3DD9E34D56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202" y="3025453"/>
            <a:ext cx="385427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F4E1F874-8BBB-472F-AE6E-B0E0248A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733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9AB2050D-383A-4C72-9396-F3AE8324A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3649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C4331AD7-A1B8-4BDF-9F4E-1883AA21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55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1543E9E0-1E01-4EB6-AB4C-297EDE72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718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[2]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128214FB-1DE0-47B9-BEA3-963897E2133B}"/>
              </a:ext>
            </a:extLst>
          </p:cNvPr>
          <p:cNvGrpSpPr/>
          <p:nvPr/>
        </p:nvGrpSpPr>
        <p:grpSpPr>
          <a:xfrm>
            <a:off x="2859506" y="1958516"/>
            <a:ext cx="1200167" cy="701675"/>
            <a:chOff x="6303929" y="1958516"/>
            <a:chExt cx="1200167" cy="701675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2F1B2F-321B-4D48-94F3-615E951B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422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130523B4-191B-4D9C-BE77-B2683D5CA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5957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0329543-1F13-4708-9EA6-9573F4EF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29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874A322D-561F-423D-BD12-C1F9919F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913" y="123309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2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6C6CCFDA-16F3-490B-8C9C-261D1242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808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90D2FD4B-11A3-4913-A2AE-56AF5FB5A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0893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25" name="Connettore 2 45">
            <a:extLst>
              <a:ext uri="{FF2B5EF4-FFF2-40B4-BE49-F238E27FC236}">
                <a16:creationId xmlns:a16="http://schemas.microsoft.com/office/drawing/2014/main" id="{F43F6BA2-FE3A-4F0F-934A-48D57DF417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1534" y="3025453"/>
            <a:ext cx="415280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Line 19">
            <a:extLst>
              <a:ext uri="{FF2B5EF4-FFF2-40B4-BE49-F238E27FC236}">
                <a16:creationId xmlns:a16="http://schemas.microsoft.com/office/drawing/2014/main" id="{5298EF3C-5F17-441F-9B45-7A0A5DDB4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706" y="3758317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37489340-AB20-4647-B9F4-67B34931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865" y="390702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5DE5051B-C2FD-4528-9796-67FAD6601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6950" y="4351519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82954A6A-1D3C-4DD0-9ED0-EFFDD304C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782" y="3758317"/>
            <a:ext cx="6359" cy="867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EA318B1-A3C7-44EB-BCC3-CD0D9759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15" y="4617058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89FCFFF-ADB5-4AD0-8566-6B99136D18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349" y="5048373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A976760-C7EC-4B19-AD5D-A609D835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21" y="4851511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21CF5263-93CB-40B8-8E3D-8DC46307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38" y="460055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AF1EA64-6793-46E4-A1FA-AB1D51EAAA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8472" y="5031865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AE632DF-73BD-408D-B7FC-F803CF98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444" y="4835003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27D4B241-25F5-46FE-84C6-92C221249D0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7141" y="4188843"/>
            <a:ext cx="2278708" cy="1317613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5" name="Line 19">
            <a:extLst>
              <a:ext uri="{FF2B5EF4-FFF2-40B4-BE49-F238E27FC236}">
                <a16:creationId xmlns:a16="http://schemas.microsoft.com/office/drawing/2014/main" id="{7B9AA854-14D6-4582-A4BC-25EC4960F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7141" y="525610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BAAAE808-3743-4034-9E3B-1EFF71DE4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9408" y="5243454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7" name="Text Box 15">
            <a:extLst>
              <a:ext uri="{FF2B5EF4-FFF2-40B4-BE49-F238E27FC236}">
                <a16:creationId xmlns:a16="http://schemas.microsoft.com/office/drawing/2014/main" id="{F1DBB36C-5C4B-4FEB-A935-87AE8990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37" y="18001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78" name="Line 19">
            <a:extLst>
              <a:ext uri="{FF2B5EF4-FFF2-40B4-BE49-F238E27FC236}">
                <a16:creationId xmlns:a16="http://schemas.microsoft.com/office/drawing/2014/main" id="{AFCAE197-3A43-48E4-A787-461500C6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622" y="223390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B9184821-A6E6-4DA6-9D87-98C4F6DE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810" y="248293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F80CFBAE-6EA8-488C-8B1F-84F0CE75B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7144" y="2914251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5A2E620-442C-4822-A95C-65F3B6F02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116" y="2717389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B5933F11-F9CE-4491-B854-921ABCE28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080" y="312584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D00F6E79-6651-4D37-B810-D44802A4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427" y="1261682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Len(</a:t>
            </a:r>
            <a:r>
              <a:rPr lang="en-US" altLang="it-IT" sz="2000" b="1" dirty="0" err="1"/>
              <a:t>ct</a:t>
            </a:r>
            <a:r>
              <a:rPr lang="en-US" altLang="it-IT" sz="2000" b="1" dirty="0"/>
              <a:t>)</a:t>
            </a: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478442D8-1373-44F3-B9D2-B3FA1339B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7703" y="168230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D87053A1-3B55-4002-A466-FA35BBB57FD7}"/>
              </a:ext>
            </a:extLst>
          </p:cNvPr>
          <p:cNvCxnSpPr/>
          <p:nvPr/>
        </p:nvCxnSpPr>
        <p:spPr bwMode="auto">
          <a:xfrm flipV="1">
            <a:off x="5012806" y="2137685"/>
            <a:ext cx="0" cy="3368771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B224589-B1F7-417B-841E-629E4C7E4D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12806" y="2155086"/>
            <a:ext cx="92624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6" name="Picture 4" descr="Risultati immagini per thinking">
            <a:extLst>
              <a:ext uri="{FF2B5EF4-FFF2-40B4-BE49-F238E27FC236}">
                <a16:creationId xmlns:a16="http://schemas.microsoft.com/office/drawing/2014/main" id="{EAD6B000-B90F-4A08-A24D-4B67BFF5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84" y="3933056"/>
            <a:ext cx="935943" cy="90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44">
            <a:extLst>
              <a:ext uri="{FF2B5EF4-FFF2-40B4-BE49-F238E27FC236}">
                <a16:creationId xmlns:a16="http://schemas.microsoft.com/office/drawing/2014/main" id="{505D9DAF-23EA-4B55-8D8A-BB50DB22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69" y="3376464"/>
            <a:ext cx="1116124" cy="342900"/>
          </a:xfrm>
          <a:prstGeom prst="rect">
            <a:avLst/>
          </a:prstGeom>
          <a:solidFill>
            <a:srgbClr val="EF873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tag?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B9CC23B1-FDA9-4C3B-9763-B264B5691122}"/>
              </a:ext>
            </a:extLst>
          </p:cNvPr>
          <p:cNvSpPr txBox="1"/>
          <p:nvPr/>
        </p:nvSpPr>
        <p:spPr>
          <a:xfrm>
            <a:off x="5457144" y="4934598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Don’t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forget</a:t>
            </a:r>
            <a:r>
              <a:rPr lang="it-IT" sz="2400" b="1" i="1" dirty="0">
                <a:solidFill>
                  <a:srgbClr val="FF0000"/>
                </a:solidFill>
              </a:rPr>
              <a:t> to </a:t>
            </a:r>
          </a:p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include IV in </a:t>
            </a:r>
            <a:r>
              <a:rPr lang="it-IT" sz="2400" b="1" i="1" dirty="0" err="1">
                <a:solidFill>
                  <a:srgbClr val="FF0000"/>
                </a:solidFill>
              </a:rPr>
              <a:t>auth</a:t>
            </a:r>
            <a:r>
              <a:rPr lang="it-IT" sz="2400" b="1" i="1" dirty="0">
                <a:solidFill>
                  <a:srgbClr val="FF0000"/>
                </a:solidFill>
              </a:rPr>
              <a:t> tag!!</a:t>
            </a:r>
          </a:p>
          <a:p>
            <a:pPr algn="ctr"/>
            <a:r>
              <a:rPr lang="it-IT" sz="1600" b="1" i="1" dirty="0"/>
              <a:t>(</a:t>
            </a:r>
            <a:r>
              <a:rPr lang="it-IT" sz="1600" b="1" i="1" dirty="0" err="1"/>
              <a:t>remember</a:t>
            </a:r>
            <a:r>
              <a:rPr lang="it-IT" sz="1600" b="1" i="1" dirty="0"/>
              <a:t> </a:t>
            </a:r>
            <a:r>
              <a:rPr lang="it-IT" sz="1600" b="1" i="1" dirty="0" err="1"/>
              <a:t>previous</a:t>
            </a:r>
            <a:r>
              <a:rPr lang="it-IT" sz="1600" b="1" i="1" dirty="0"/>
              <a:t> </a:t>
            </a:r>
          </a:p>
          <a:p>
            <a:pPr algn="ctr"/>
            <a:r>
              <a:rPr lang="it-IT" sz="1600" b="1" i="1" dirty="0"/>
              <a:t>CCA </a:t>
            </a:r>
            <a:r>
              <a:rPr lang="it-IT" sz="1600" b="1" i="1" dirty="0" err="1"/>
              <a:t>example</a:t>
            </a:r>
            <a:r>
              <a:rPr lang="it-IT" sz="1600" b="1" i="1" dirty="0"/>
              <a:t> </a:t>
            </a:r>
            <a:r>
              <a:rPr lang="it-IT" sz="1600" b="1" i="1" dirty="0" err="1"/>
              <a:t>against</a:t>
            </a:r>
            <a:r>
              <a:rPr lang="it-IT" sz="1600" b="1" i="1" dirty="0"/>
              <a:t> IV) </a:t>
            </a:r>
          </a:p>
        </p:txBody>
      </p: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46C48C7-3FDB-4029-ACF5-232FCC1650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71900" y="5481228"/>
            <a:ext cx="1362866" cy="1017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899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animBg="1"/>
      <p:bldP spid="79" grpId="0" animBg="1"/>
      <p:bldP spid="81" grpId="0"/>
      <p:bldP spid="82" grpId="0" animBg="1"/>
      <p:bldP spid="89" grpId="0" animBg="1"/>
      <p:bldP spid="67" grpId="0" animBg="1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CF98-AEC7-4951-A638-A0EFB8B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Construction @ high </a:t>
            </a:r>
            <a:r>
              <a:rPr lang="it-IT" dirty="0" err="1"/>
              <a:t>level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example</a:t>
            </a:r>
            <a:r>
              <a:rPr lang="it-IT" dirty="0"/>
              <a:t>: msg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7ABE36-50A7-43AD-8B06-A4C260BB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8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75036E43-1334-4E98-A4B4-EB33CA0B8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464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6EE2C3A5-460E-4258-859D-88DCECCEE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070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1EA2A12-72CD-4839-904F-D22FACB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33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[1]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22C71B51-64A3-450A-93E8-709FB441294E}"/>
              </a:ext>
            </a:extLst>
          </p:cNvPr>
          <p:cNvGrpSpPr/>
          <p:nvPr/>
        </p:nvGrpSpPr>
        <p:grpSpPr>
          <a:xfrm>
            <a:off x="420321" y="1958516"/>
            <a:ext cx="1200167" cy="701675"/>
            <a:chOff x="3864744" y="1958516"/>
            <a:chExt cx="1200167" cy="7016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531B732-4450-421A-A159-7126A19B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37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9B95A06-25F8-4184-BC78-3DEDAA2C48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6772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D4CF497-9BB2-4281-9824-5009099D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44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6DDFA-C1E6-4A9F-B661-1BC6AAA5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9" y="123275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1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47FE9F6F-A10D-4BDC-BC91-22BB0EF10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623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DC66F5FC-6AAE-49E6-9E47-86BC2CDB0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1708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14" name="Connettore 2 45">
            <a:extLst>
              <a:ext uri="{FF2B5EF4-FFF2-40B4-BE49-F238E27FC236}">
                <a16:creationId xmlns:a16="http://schemas.microsoft.com/office/drawing/2014/main" id="{C871E133-1E32-404C-8A1D-3DD9E34D56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202" y="3025453"/>
            <a:ext cx="385427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F4E1F874-8BBB-472F-AE6E-B0E0248A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733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9AB2050D-383A-4C72-9396-F3AE8324A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3649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C4331AD7-A1B8-4BDF-9F4E-1883AA21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55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1543E9E0-1E01-4EB6-AB4C-297EDE72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718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[2]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128214FB-1DE0-47B9-BEA3-963897E2133B}"/>
              </a:ext>
            </a:extLst>
          </p:cNvPr>
          <p:cNvGrpSpPr/>
          <p:nvPr/>
        </p:nvGrpSpPr>
        <p:grpSpPr>
          <a:xfrm>
            <a:off x="2859506" y="1958516"/>
            <a:ext cx="1200167" cy="701675"/>
            <a:chOff x="6303929" y="1958516"/>
            <a:chExt cx="1200167" cy="701675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2F1B2F-321B-4D48-94F3-615E951B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422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130523B4-191B-4D9C-BE77-B2683D5CA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5957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0329543-1F13-4708-9EA6-9573F4EF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29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874A322D-561F-423D-BD12-C1F9919F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913" y="123309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2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6C6CCFDA-16F3-490B-8C9C-261D1242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808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90D2FD4B-11A3-4913-A2AE-56AF5FB5A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0893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25" name="Connettore 2 45">
            <a:extLst>
              <a:ext uri="{FF2B5EF4-FFF2-40B4-BE49-F238E27FC236}">
                <a16:creationId xmlns:a16="http://schemas.microsoft.com/office/drawing/2014/main" id="{F43F6BA2-FE3A-4F0F-934A-48D57DF417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1534" y="3025453"/>
            <a:ext cx="415280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Line 19">
            <a:extLst>
              <a:ext uri="{FF2B5EF4-FFF2-40B4-BE49-F238E27FC236}">
                <a16:creationId xmlns:a16="http://schemas.microsoft.com/office/drawing/2014/main" id="{5298EF3C-5F17-441F-9B45-7A0A5DDB4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706" y="3758317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37489340-AB20-4647-B9F4-67B34931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865" y="390702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5DE5051B-C2FD-4528-9796-67FAD6601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6950" y="4351519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82954A6A-1D3C-4DD0-9ED0-EFFDD304C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782" y="3758317"/>
            <a:ext cx="6359" cy="867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EA318B1-A3C7-44EB-BCC3-CD0D9759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15" y="4617058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89FCFFF-ADB5-4AD0-8566-6B99136D18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349" y="5048373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A976760-C7EC-4B19-AD5D-A609D835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21" y="4851511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21CF5263-93CB-40B8-8E3D-8DC46307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38" y="460055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AF1EA64-6793-46E4-A1FA-AB1D51EAAA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8472" y="5031865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AE632DF-73BD-408D-B7FC-F803CF98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444" y="4835003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27D4B241-25F5-46FE-84C6-92C221249D0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7141" y="4188843"/>
            <a:ext cx="2278708" cy="1317613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5" name="Line 19">
            <a:extLst>
              <a:ext uri="{FF2B5EF4-FFF2-40B4-BE49-F238E27FC236}">
                <a16:creationId xmlns:a16="http://schemas.microsoft.com/office/drawing/2014/main" id="{7B9AA854-14D6-4582-A4BC-25EC4960F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7141" y="525610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BAAAE808-3743-4034-9E3B-1EFF71DE4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9408" y="5243454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7" name="Text Box 15">
            <a:extLst>
              <a:ext uri="{FF2B5EF4-FFF2-40B4-BE49-F238E27FC236}">
                <a16:creationId xmlns:a16="http://schemas.microsoft.com/office/drawing/2014/main" id="{F1DBB36C-5C4B-4FEB-A935-87AE8990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37" y="18001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78" name="Line 19">
            <a:extLst>
              <a:ext uri="{FF2B5EF4-FFF2-40B4-BE49-F238E27FC236}">
                <a16:creationId xmlns:a16="http://schemas.microsoft.com/office/drawing/2014/main" id="{AFCAE197-3A43-48E4-A787-461500C6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622" y="223390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B9184821-A6E6-4DA6-9D87-98C4F6DE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810" y="248293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F80CFBAE-6EA8-488C-8B1F-84F0CE75B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7144" y="2914251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5A2E620-442C-4822-A95C-65F3B6F02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116" y="2717389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B5933F11-F9CE-4491-B854-921ABCE28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079" y="3125840"/>
            <a:ext cx="7887" cy="42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D00F6E79-6651-4D37-B810-D44802A4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427" y="1261682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Len(</a:t>
            </a:r>
            <a:r>
              <a:rPr lang="en-US" altLang="it-IT" sz="2000" b="1" dirty="0" err="1"/>
              <a:t>ct</a:t>
            </a:r>
            <a:r>
              <a:rPr lang="en-US" altLang="it-IT" sz="2000" b="1" dirty="0"/>
              <a:t>)</a:t>
            </a: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478442D8-1373-44F3-B9D2-B3FA1339B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7703" y="168230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D87053A1-3B55-4002-A466-FA35BBB57FD7}"/>
              </a:ext>
            </a:extLst>
          </p:cNvPr>
          <p:cNvCxnSpPr/>
          <p:nvPr/>
        </p:nvCxnSpPr>
        <p:spPr bwMode="auto">
          <a:xfrm flipV="1">
            <a:off x="5012806" y="2137685"/>
            <a:ext cx="0" cy="3368771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B224589-B1F7-417B-841E-629E4C7E4D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12806" y="2155086"/>
            <a:ext cx="92624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46C48C7-3FDB-4029-ACF5-232FCC1650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71900" y="5481228"/>
            <a:ext cx="1362866" cy="1017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9" name="Line 19">
            <a:extLst>
              <a:ext uri="{FF2B5EF4-FFF2-40B4-BE49-F238E27FC236}">
                <a16:creationId xmlns:a16="http://schemas.microsoft.com/office/drawing/2014/main" id="{85A6B8E9-EFBB-4C63-A615-7F2A6956C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3427" y="3770176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" name="Text Box 15">
            <a:extLst>
              <a:ext uri="{FF2B5EF4-FFF2-40B4-BE49-F238E27FC236}">
                <a16:creationId xmlns:a16="http://schemas.microsoft.com/office/drawing/2014/main" id="{7F5D4FB0-B511-4652-AA90-665DE4DE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078" y="33325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63" name="Line 27">
            <a:extLst>
              <a:ext uri="{FF2B5EF4-FFF2-40B4-BE49-F238E27FC236}">
                <a16:creationId xmlns:a16="http://schemas.microsoft.com/office/drawing/2014/main" id="{60533054-0E22-4DD2-83A3-10C9B21C6A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4406" y="3650620"/>
            <a:ext cx="2359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F7DEF5E3-6DEB-4C94-80AE-E1082CFD9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3273498"/>
            <a:ext cx="793448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AES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2003099-2005-4357-B343-8CD4EFAEB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676" y="3573016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E6F907E1-308E-4A40-AD37-490848D5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372" y="339299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0</a:t>
            </a:r>
          </a:p>
        </p:txBody>
      </p:sp>
      <p:sp>
        <p:nvSpPr>
          <p:cNvPr id="75" name="Line 27">
            <a:extLst>
              <a:ext uri="{FF2B5EF4-FFF2-40B4-BE49-F238E27FC236}">
                <a16:creationId xmlns:a16="http://schemas.microsoft.com/office/drawing/2014/main" id="{5CAE545A-12E3-457A-80C6-47BC437A4A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0956" y="3645024"/>
            <a:ext cx="7513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" name="Rectangle 44">
            <a:extLst>
              <a:ext uri="{FF2B5EF4-FFF2-40B4-BE49-F238E27FC236}">
                <a16:creationId xmlns:a16="http://schemas.microsoft.com/office/drawing/2014/main" id="{C960DE8B-FF92-4C87-B800-CDA20C1C1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585" y="4162624"/>
            <a:ext cx="1116124" cy="342900"/>
          </a:xfrm>
          <a:prstGeom prst="rect">
            <a:avLst/>
          </a:prstGeom>
          <a:solidFill>
            <a:srgbClr val="53D8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3CE683E6-00A3-46E3-8574-8ED30C984EBE}"/>
              </a:ext>
            </a:extLst>
          </p:cNvPr>
          <p:cNvSpPr txBox="1"/>
          <p:nvPr/>
        </p:nvSpPr>
        <p:spPr>
          <a:xfrm>
            <a:off x="5492501" y="4698408"/>
            <a:ext cx="3256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Last XOR </a:t>
            </a:r>
            <a:r>
              <a:rPr lang="it-IT" sz="24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sz="2400" b="1" i="1" dirty="0">
              <a:solidFill>
                <a:srgbClr val="FF0000"/>
              </a:solidFill>
            </a:endParaRPr>
          </a:p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Fix GM non-</a:t>
            </a:r>
            <a:r>
              <a:rPr lang="it-IT" sz="2400" b="1" i="1" dirty="0" err="1">
                <a:solidFill>
                  <a:srgbClr val="FF0000"/>
                </a:solidFill>
              </a:rPr>
              <a:t>crypto</a:t>
            </a:r>
            <a:r>
              <a:rPr lang="it-IT" sz="2400" b="1" i="1" dirty="0">
                <a:solidFill>
                  <a:srgbClr val="FF0000"/>
                </a:solidFill>
              </a:rPr>
              <a:t> nature</a:t>
            </a:r>
          </a:p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(</a:t>
            </a:r>
            <a:r>
              <a:rPr lang="it-IT" sz="2400" b="1" i="1" dirty="0" err="1">
                <a:solidFill>
                  <a:srgbClr val="FF0000"/>
                </a:solidFill>
              </a:rPr>
              <a:t>Wegman</a:t>
            </a:r>
            <a:r>
              <a:rPr lang="it-IT" sz="2400" b="1" i="1" dirty="0">
                <a:solidFill>
                  <a:srgbClr val="FF0000"/>
                </a:solidFill>
              </a:rPr>
              <a:t>-Carter MAC)</a:t>
            </a:r>
          </a:p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(</a:t>
            </a:r>
            <a:r>
              <a:rPr lang="it-IT" sz="2400" b="1" i="1" dirty="0" err="1">
                <a:solidFill>
                  <a:srgbClr val="FF0000"/>
                </a:solidFill>
              </a:rPr>
              <a:t>see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next</a:t>
            </a:r>
            <a:r>
              <a:rPr lang="it-IT" sz="2400" b="1" i="1" dirty="0">
                <a:solidFill>
                  <a:srgbClr val="FF0000"/>
                </a:solidFill>
              </a:rPr>
              <a:t> slides)</a:t>
            </a:r>
            <a:endParaRPr lang="it-IT" sz="1600" b="1" i="1" dirty="0"/>
          </a:p>
        </p:txBody>
      </p:sp>
    </p:spTree>
    <p:extLst>
      <p:ext uri="{BB962C8B-B14F-4D97-AF65-F5344CB8AC3E}">
        <p14:creationId xmlns:p14="http://schemas.microsoft.com/office/powerpoint/2010/main" val="41341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A35B0-AC1E-4763-A362-7338B10E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Wegman</a:t>
            </a:r>
            <a:r>
              <a:rPr lang="it-IT" dirty="0"/>
              <a:t>-Carter MAC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AC4C5B-D556-4A96-B036-BAE7A935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8098668" cy="4970462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are slow</a:t>
            </a:r>
          </a:p>
          <a:p>
            <a:r>
              <a:rPr lang="it-IT" dirty="0"/>
              <a:t>Non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can be a </a:t>
            </a:r>
            <a:r>
              <a:rPr lang="it-IT" dirty="0" err="1"/>
              <a:t>lot</a:t>
            </a:r>
            <a:r>
              <a:rPr lang="it-IT" dirty="0"/>
              <a:t> </a:t>
            </a:r>
            <a:r>
              <a:rPr lang="it-IT" dirty="0" err="1"/>
              <a:t>faster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Wegman</a:t>
            </a:r>
            <a:r>
              <a:rPr lang="it-IT" dirty="0"/>
              <a:t>-Carter: </a:t>
            </a:r>
            <a:r>
              <a:rPr lang="it-IT" dirty="0" err="1"/>
              <a:t>how</a:t>
            </a:r>
            <a:r>
              <a:rPr lang="it-IT" dirty="0"/>
              <a:t> to MAC </a:t>
            </a:r>
            <a:r>
              <a:rPr lang="it-IT" dirty="0" err="1"/>
              <a:t>using</a:t>
            </a:r>
            <a:r>
              <a:rPr lang="it-IT" dirty="0"/>
              <a:t> NON-CRYPTO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endParaRPr lang="it-IT" dirty="0"/>
          </a:p>
          <a:p>
            <a:r>
              <a:rPr lang="it-IT" dirty="0"/>
              <a:t>Two building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Universal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lvl="1"/>
            <a:r>
              <a:rPr lang="it-IT" dirty="0"/>
              <a:t>Pseudo Random </a:t>
            </a:r>
            <a:r>
              <a:rPr lang="it-IT" dirty="0" err="1"/>
              <a:t>Function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54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r>
              <a:rPr lang="it-IT" dirty="0"/>
              <a:t>: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F7A70D-7ACA-4770-9746-87B934D1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1664804"/>
            <a:ext cx="8604956" cy="4608512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Confidentiality</a:t>
            </a:r>
            <a:r>
              <a:rPr lang="it-IT" dirty="0"/>
              <a:t>: semantic security </a:t>
            </a:r>
            <a:r>
              <a:rPr lang="it-IT" dirty="0" err="1"/>
              <a:t>against</a:t>
            </a:r>
            <a:r>
              <a:rPr lang="it-IT" dirty="0"/>
              <a:t> CPA</a:t>
            </a:r>
          </a:p>
          <a:p>
            <a:pPr lvl="1"/>
            <a:r>
              <a:rPr lang="it-IT" dirty="0" err="1"/>
              <a:t>Encryption</a:t>
            </a:r>
            <a:r>
              <a:rPr lang="it-IT" dirty="0"/>
              <a:t> secure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eavesdropping</a:t>
            </a:r>
            <a:r>
              <a:rPr lang="it-IT" dirty="0"/>
              <a:t> </a:t>
            </a:r>
            <a:r>
              <a:rPr lang="it-IT" dirty="0" err="1"/>
              <a:t>only</a:t>
            </a:r>
            <a:endParaRPr lang="it-IT" dirty="0"/>
          </a:p>
          <a:p>
            <a:pPr lvl="1"/>
            <a:r>
              <a:rPr lang="it-IT" dirty="0">
                <a:solidFill>
                  <a:srgbClr val="FF0000"/>
                </a:solidFill>
              </a:rPr>
              <a:t>NOT secure </a:t>
            </a:r>
            <a:r>
              <a:rPr lang="it-IT" dirty="0" err="1">
                <a:solidFill>
                  <a:srgbClr val="FF0000"/>
                </a:solidFill>
              </a:rPr>
              <a:t>against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active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attackers</a:t>
            </a:r>
            <a:r>
              <a:rPr lang="it-IT" dirty="0">
                <a:solidFill>
                  <a:srgbClr val="FF0000"/>
                </a:solidFill>
              </a:rPr>
              <a:t> (</a:t>
            </a:r>
            <a:r>
              <a:rPr lang="it-IT" dirty="0" err="1">
                <a:solidFill>
                  <a:srgbClr val="FF0000"/>
                </a:solidFill>
              </a:rPr>
              <a:t>see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next</a:t>
            </a:r>
            <a:r>
              <a:rPr lang="it-IT" dirty="0">
                <a:solidFill>
                  <a:srgbClr val="FF0000"/>
                </a:solidFill>
              </a:rPr>
              <a:t> 5 slides!!)</a:t>
            </a:r>
          </a:p>
          <a:p>
            <a:pPr lvl="1"/>
            <a:endParaRPr lang="it-IT" dirty="0"/>
          </a:p>
          <a:p>
            <a:r>
              <a:rPr lang="it-IT" dirty="0" err="1"/>
              <a:t>Integrity</a:t>
            </a:r>
            <a:r>
              <a:rPr lang="it-IT" dirty="0"/>
              <a:t>: </a:t>
            </a:r>
            <a:r>
              <a:rPr lang="it-IT" dirty="0" err="1"/>
              <a:t>unforgeability</a:t>
            </a:r>
            <a:r>
              <a:rPr lang="it-IT" dirty="0"/>
              <a:t> under CCA</a:t>
            </a:r>
          </a:p>
          <a:p>
            <a:pPr lvl="1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remain</a:t>
            </a:r>
            <a:r>
              <a:rPr lang="it-IT" dirty="0"/>
              <a:t> in </a:t>
            </a:r>
            <a:r>
              <a:rPr lang="it-IT" dirty="0" err="1"/>
              <a:t>plaintext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be secure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(tampering)</a:t>
            </a:r>
          </a:p>
          <a:p>
            <a:pPr lvl="1"/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r>
              <a:rPr lang="it-IT" dirty="0"/>
              <a:t> and </a:t>
            </a:r>
            <a:r>
              <a:rPr lang="it-IT" dirty="0" err="1"/>
              <a:t>integrity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15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9B0EA-CE55-4473-B961-9500A873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Universal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A061E-01BB-4BF0-A0E6-C0D4C766D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29179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A </a:t>
            </a:r>
            <a:r>
              <a:rPr lang="it-IT" dirty="0" err="1"/>
              <a:t>Keyed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FAMILY of </a:t>
            </a:r>
            <a:r>
              <a:rPr lang="it-IT" dirty="0" err="1"/>
              <a:t>functions</a:t>
            </a:r>
            <a:endParaRPr lang="it-IT" dirty="0"/>
          </a:p>
          <a:p>
            <a:pPr lvl="1"/>
            <a:r>
              <a:rPr lang="it-IT" dirty="0"/>
              <a:t> 	</a:t>
            </a:r>
            <a:r>
              <a:rPr lang="it-IT" dirty="0" err="1"/>
              <a:t>H</a:t>
            </a:r>
            <a:r>
              <a:rPr lang="it-IT" baseline="-25000" dirty="0" err="1"/>
              <a:t>k</a:t>
            </a:r>
            <a:r>
              <a:rPr lang="it-IT" dirty="0"/>
              <a:t>(msg) </a:t>
            </a:r>
            <a:r>
              <a:rPr lang="it-IT" dirty="0">
                <a:sym typeface="Wingdings" panose="05000000000000000000" pitchFamily="2" charset="2"/>
              </a:rPr>
              <a:t> {0,1,…, m-1}		 k = key 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r>
              <a:rPr lang="it-IT" dirty="0"/>
              <a:t>The family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universal</a:t>
            </a:r>
            <a:r>
              <a:rPr lang="it-IT" dirty="0"/>
              <a:t>»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hard for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u="sng" dirty="0" err="1"/>
              <a:t>which</a:t>
            </a:r>
            <a:r>
              <a:rPr lang="it-IT" u="sng" dirty="0"/>
              <a:t> </a:t>
            </a:r>
            <a:r>
              <a:rPr lang="it-IT" u="sng" dirty="0" err="1"/>
              <a:t>does</a:t>
            </a:r>
            <a:r>
              <a:rPr lang="it-IT" u="sng" dirty="0"/>
              <a:t> NOT know the key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collision</a:t>
            </a:r>
            <a:r>
              <a:rPr lang="it-IT" dirty="0"/>
              <a:t> </a:t>
            </a:r>
            <a:r>
              <a:rPr lang="it-IT" dirty="0" err="1"/>
              <a:t>H</a:t>
            </a:r>
            <a:r>
              <a:rPr lang="it-IT" baseline="-25000" dirty="0" err="1"/>
              <a:t>k</a:t>
            </a:r>
            <a:r>
              <a:rPr lang="it-IT" dirty="0"/>
              <a:t>(M</a:t>
            </a:r>
            <a:r>
              <a:rPr lang="it-IT" baseline="-25000" dirty="0"/>
              <a:t>1</a:t>
            </a:r>
            <a:r>
              <a:rPr lang="it-IT" dirty="0"/>
              <a:t>)=</a:t>
            </a:r>
            <a:r>
              <a:rPr lang="it-IT" dirty="0" err="1"/>
              <a:t>H</a:t>
            </a:r>
            <a:r>
              <a:rPr lang="it-IT" baseline="-25000" dirty="0" err="1"/>
              <a:t>k</a:t>
            </a:r>
            <a:r>
              <a:rPr lang="it-IT" dirty="0"/>
              <a:t>(M</a:t>
            </a:r>
            <a:r>
              <a:rPr lang="it-IT" baseline="-25000" dirty="0"/>
              <a:t>2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MANY </a:t>
            </a:r>
            <a:r>
              <a:rPr lang="it-IT" dirty="0" err="1"/>
              <a:t>differences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:</a:t>
            </a: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If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know the key, </a:t>
            </a:r>
            <a:r>
              <a:rPr lang="it-IT" dirty="0" err="1">
                <a:solidFill>
                  <a:srgbClr val="FF0000"/>
                </a:solidFill>
              </a:rPr>
              <a:t>finding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collision</a:t>
            </a:r>
            <a:r>
              <a:rPr lang="it-IT" dirty="0">
                <a:solidFill>
                  <a:srgbClr val="FF0000"/>
                </a:solidFill>
              </a:rPr>
              <a:t> CAN be easy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The output </a:t>
            </a:r>
            <a:r>
              <a:rPr lang="it-IT" dirty="0" err="1">
                <a:solidFill>
                  <a:srgbClr val="FF0000"/>
                </a:solidFill>
              </a:rPr>
              <a:t>H</a:t>
            </a:r>
            <a:r>
              <a:rPr lang="it-IT" baseline="-25000" dirty="0" err="1">
                <a:solidFill>
                  <a:srgbClr val="FF0000"/>
                </a:solidFill>
              </a:rPr>
              <a:t>k</a:t>
            </a:r>
            <a:r>
              <a:rPr lang="it-IT" dirty="0">
                <a:solidFill>
                  <a:srgbClr val="FF0000"/>
                </a:solidFill>
              </a:rPr>
              <a:t>(M) </a:t>
            </a:r>
            <a:r>
              <a:rPr lang="it-IT" dirty="0" err="1">
                <a:solidFill>
                  <a:srgbClr val="FF0000"/>
                </a:solidFill>
              </a:rPr>
              <a:t>may</a:t>
            </a:r>
            <a:r>
              <a:rPr lang="it-IT" dirty="0">
                <a:solidFill>
                  <a:srgbClr val="FF0000"/>
                </a:solidFill>
              </a:rPr>
              <a:t> NOT be pseudo-random</a:t>
            </a:r>
          </a:p>
          <a:p>
            <a:pPr lvl="2"/>
            <a:endParaRPr lang="it-IT" dirty="0"/>
          </a:p>
          <a:p>
            <a:r>
              <a:rPr lang="it-IT" dirty="0"/>
              <a:t>Companion </a:t>
            </a:r>
            <a:r>
              <a:rPr lang="it-IT" dirty="0" err="1"/>
              <a:t>property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x≠y</a:t>
            </a:r>
            <a:r>
              <a:rPr lang="it-IT" dirty="0"/>
              <a:t>, </a:t>
            </a:r>
            <a:r>
              <a:rPr lang="it-IT" dirty="0" err="1"/>
              <a:t>Prob</a:t>
            </a:r>
            <a:r>
              <a:rPr lang="it-IT" dirty="0"/>
              <a:t> { </a:t>
            </a:r>
            <a:r>
              <a:rPr lang="it-IT" dirty="0" err="1"/>
              <a:t>H</a:t>
            </a:r>
            <a:r>
              <a:rPr lang="it-IT" baseline="-25000" dirty="0" err="1"/>
              <a:t>x</a:t>
            </a:r>
            <a:r>
              <a:rPr lang="it-IT" dirty="0"/>
              <a:t>(M) = </a:t>
            </a:r>
            <a:r>
              <a:rPr lang="it-IT" dirty="0" err="1"/>
              <a:t>H</a:t>
            </a:r>
            <a:r>
              <a:rPr lang="it-IT" baseline="-25000" dirty="0" err="1"/>
              <a:t>y</a:t>
            </a:r>
            <a:r>
              <a:rPr lang="it-IT" dirty="0"/>
              <a:t>(M) } ≤ 1/m</a:t>
            </a: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Changing</a:t>
            </a:r>
            <a:r>
              <a:rPr lang="it-IT" dirty="0">
                <a:solidFill>
                  <a:srgbClr val="FF0000"/>
                </a:solidFill>
              </a:rPr>
              <a:t> key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randomly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change</a:t>
            </a:r>
            <a:r>
              <a:rPr lang="it-IT" dirty="0">
                <a:solidFill>
                  <a:srgbClr val="FF0000"/>
                </a:solidFill>
              </a:rPr>
              <a:t> digest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(the </a:t>
            </a:r>
            <a:r>
              <a:rPr lang="it-IT" dirty="0" err="1">
                <a:solidFill>
                  <a:srgbClr val="FF0000"/>
                </a:solidFill>
              </a:rPr>
              <a:t>probability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that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collision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repeats</a:t>
            </a:r>
            <a:r>
              <a:rPr lang="it-IT" dirty="0">
                <a:solidFill>
                  <a:srgbClr val="FF0000"/>
                </a:solidFill>
              </a:rPr>
              <a:t> after </a:t>
            </a:r>
            <a:r>
              <a:rPr lang="it-IT" dirty="0" err="1">
                <a:solidFill>
                  <a:srgbClr val="FF0000"/>
                </a:solidFill>
              </a:rPr>
              <a:t>changing</a:t>
            </a:r>
            <a:r>
              <a:rPr lang="it-IT" dirty="0">
                <a:solidFill>
                  <a:srgbClr val="FF0000"/>
                </a:solidFill>
              </a:rPr>
              <a:t> key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be </a:t>
            </a:r>
            <a:r>
              <a:rPr lang="it-IT" dirty="0" err="1">
                <a:solidFill>
                  <a:srgbClr val="FF0000"/>
                </a:solidFill>
              </a:rPr>
              <a:t>negligible</a:t>
            </a:r>
            <a:r>
              <a:rPr lang="it-IT" dirty="0">
                <a:solidFill>
                  <a:srgbClr val="FF0000"/>
                </a:solidFill>
              </a:rPr>
              <a:t>)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should be no pair (M1, M2) that gives the same hash for many different keys.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endParaRPr lang="it-IT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697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B046B-BFD8-4527-AF89-4896B22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AES-GCM: GHASH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E70BFF-04F8-40DB-A7EF-DA5E5D83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GHASH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crypto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«just» a </a:t>
            </a:r>
            <a:r>
              <a:rPr lang="it-IT" dirty="0" err="1"/>
              <a:t>universal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Building </a:t>
            </a:r>
            <a:r>
              <a:rPr lang="it-IT" dirty="0" err="1"/>
              <a:t>block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Multiplication</a:t>
            </a:r>
            <a:r>
              <a:rPr lang="it-IT" dirty="0"/>
              <a:t> in GF(2</a:t>
            </a:r>
            <a:r>
              <a:rPr lang="it-IT" baseline="30000" dirty="0"/>
              <a:t>128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a.k.a</a:t>
            </a:r>
            <a:r>
              <a:rPr lang="it-IT" dirty="0"/>
              <a:t>.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carry-less</a:t>
            </a:r>
            <a:r>
              <a:rPr lang="it-IT" dirty="0"/>
              <a:t> </a:t>
            </a:r>
            <a:r>
              <a:rPr lang="it-IT" dirty="0" err="1"/>
              <a:t>multiplication</a:t>
            </a:r>
            <a:endParaRPr lang="it-IT" dirty="0"/>
          </a:p>
          <a:p>
            <a:pPr lvl="2"/>
            <a:r>
              <a:rPr lang="it-IT" dirty="0"/>
              <a:t>CLMUL() </a:t>
            </a:r>
            <a:r>
              <a:rPr lang="it-IT" dirty="0" err="1"/>
              <a:t>instruction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</a:t>
            </a:r>
            <a:r>
              <a:rPr lang="it-IT" dirty="0" err="1"/>
              <a:t>CPUs</a:t>
            </a:r>
            <a:endParaRPr lang="it-IT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DB1473-8008-4BCD-A544-755678184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38" y="3348671"/>
            <a:ext cx="2422591" cy="3516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Msg block (128 bit)</a:t>
            </a:r>
          </a:p>
        </p:txBody>
      </p:sp>
      <p:cxnSp>
        <p:nvCxnSpPr>
          <p:cNvPr id="9" name="Connettore 2 45">
            <a:extLst>
              <a:ext uri="{FF2B5EF4-FFF2-40B4-BE49-F238E27FC236}">
                <a16:creationId xmlns:a16="http://schemas.microsoft.com/office/drawing/2014/main" id="{9925DFB6-17E6-4C28-90ED-080A14AD0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98529" y="3516287"/>
            <a:ext cx="88977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1DB05E72-8ADC-416C-81F1-136113E94BA1}"/>
              </a:ext>
            </a:extLst>
          </p:cNvPr>
          <p:cNvGrpSpPr/>
          <p:nvPr/>
        </p:nvGrpSpPr>
        <p:grpSpPr>
          <a:xfrm>
            <a:off x="4188306" y="3308637"/>
            <a:ext cx="472508" cy="431680"/>
            <a:chOff x="5148064" y="3392996"/>
            <a:chExt cx="684076" cy="612068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E6F3920C-5471-4817-A750-8D00B6F0B56C}"/>
                </a:ext>
              </a:extLst>
            </p:cNvPr>
            <p:cNvSpPr/>
            <p:nvPr/>
          </p:nvSpPr>
          <p:spPr bwMode="auto">
            <a:xfrm>
              <a:off x="5148064" y="3392996"/>
              <a:ext cx="684076" cy="612068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02FC117-4D1F-468E-93C0-7C846748AE8E}"/>
                </a:ext>
              </a:extLst>
            </p:cNvPr>
            <p:cNvCxnSpPr>
              <a:stCxn id="12" idx="7"/>
              <a:endCxn id="12" idx="3"/>
            </p:cNvCxnSpPr>
            <p:nvPr/>
          </p:nvCxnSpPr>
          <p:spPr bwMode="auto">
            <a:xfrm flipH="1">
              <a:off x="5248245" y="3482631"/>
              <a:ext cx="483714" cy="432798"/>
            </a:xfrm>
            <a:prstGeom prst="line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1475D834-2735-4F7D-A471-7C75E1C007DC}"/>
                </a:ext>
              </a:extLst>
            </p:cNvPr>
            <p:cNvCxnSpPr>
              <a:stCxn id="12" idx="1"/>
              <a:endCxn id="12" idx="5"/>
            </p:cNvCxnSpPr>
            <p:nvPr/>
          </p:nvCxnSpPr>
          <p:spPr bwMode="auto">
            <a:xfrm>
              <a:off x="5248245" y="3482631"/>
              <a:ext cx="483714" cy="432798"/>
            </a:xfrm>
            <a:prstGeom prst="line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20" name="Connettore 2 45">
            <a:extLst>
              <a:ext uri="{FF2B5EF4-FFF2-40B4-BE49-F238E27FC236}">
                <a16:creationId xmlns:a16="http://schemas.microsoft.com/office/drawing/2014/main" id="{A1D8BCA7-43F3-427F-8960-76A93C03979C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>
            <a:off x="4424560" y="2858011"/>
            <a:ext cx="0" cy="45062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7B5F3109-CC6D-48F9-ABB2-9B701D2C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263" y="2456892"/>
            <a:ext cx="2422591" cy="351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Key H = AES</a:t>
            </a:r>
            <a:r>
              <a:rPr lang="en-US" altLang="it-IT" sz="2000" b="1" baseline="-25000" dirty="0"/>
              <a:t>K</a:t>
            </a:r>
            <a:r>
              <a:rPr lang="en-US" altLang="it-IT" sz="2000" b="1" dirty="0"/>
              <a:t>(0)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13EABE2C-74EE-4F92-B916-AE14C22A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5" y="3364010"/>
            <a:ext cx="2422591" cy="3516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digest(128 bit)</a:t>
            </a:r>
          </a:p>
        </p:txBody>
      </p:sp>
      <p:cxnSp>
        <p:nvCxnSpPr>
          <p:cNvPr id="27" name="Connettore 2 45">
            <a:extLst>
              <a:ext uri="{FF2B5EF4-FFF2-40B4-BE49-F238E27FC236}">
                <a16:creationId xmlns:a16="http://schemas.microsoft.com/office/drawing/2014/main" id="{B11B4BDD-C3D4-45FF-BC65-31B8082DB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0814" y="3524477"/>
            <a:ext cx="88977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759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658A6-2812-4767-AB2C-71114A2F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Wegman</a:t>
            </a:r>
            <a:r>
              <a:rPr lang="it-IT" dirty="0"/>
              <a:t>-Carter </a:t>
            </a: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762C3-A9A7-446A-92F9-FF9B74D4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0" y="1076621"/>
            <a:ext cx="8346679" cy="1088953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A secure MAC can be </a:t>
            </a:r>
            <a:r>
              <a:rPr lang="it-IT" dirty="0" err="1"/>
              <a:t>constructed</a:t>
            </a:r>
            <a:r>
              <a:rPr lang="it-IT" dirty="0"/>
              <a:t> from an UHF and a PRF </a:t>
            </a:r>
            <a:r>
              <a:rPr lang="it-IT" dirty="0" err="1"/>
              <a:t>as</a:t>
            </a:r>
            <a:r>
              <a:rPr lang="it-IT" dirty="0"/>
              <a:t> UHF</a:t>
            </a:r>
            <a:r>
              <a:rPr lang="it-IT" baseline="-25000" dirty="0"/>
              <a:t>k1</a:t>
            </a:r>
            <a:r>
              <a:rPr lang="it-IT" dirty="0"/>
              <a:t>(msg) + PRF</a:t>
            </a:r>
            <a:r>
              <a:rPr lang="it-IT" baseline="-25000" dirty="0"/>
              <a:t>k2</a:t>
            </a:r>
            <a:r>
              <a:rPr lang="it-IT" dirty="0"/>
              <a:t>(rand)</a:t>
            </a:r>
          </a:p>
          <a:p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5F5907-3B54-4D82-B71A-8EEC9CCCB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058" y="2423774"/>
            <a:ext cx="106517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PRF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FDF5941-50E3-48C4-BD99-7735D6182F65}"/>
              </a:ext>
            </a:extLst>
          </p:cNvPr>
          <p:cNvSpPr txBox="1"/>
          <p:nvPr/>
        </p:nvSpPr>
        <p:spPr>
          <a:xfrm>
            <a:off x="4196773" y="2353379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/>
              <a:t>+</a:t>
            </a:r>
            <a:endParaRPr lang="it-IT" dirty="0"/>
          </a:p>
        </p:txBody>
      </p:sp>
      <p:cxnSp>
        <p:nvCxnSpPr>
          <p:cNvPr id="7" name="Connettore 2 45">
            <a:extLst>
              <a:ext uri="{FF2B5EF4-FFF2-40B4-BE49-F238E27FC236}">
                <a16:creationId xmlns:a16="http://schemas.microsoft.com/office/drawing/2014/main" id="{C7079CF2-8F76-4A03-9EAB-4676D425FA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98529" y="2738099"/>
            <a:ext cx="88977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ttore 2 45">
            <a:extLst>
              <a:ext uri="{FF2B5EF4-FFF2-40B4-BE49-F238E27FC236}">
                <a16:creationId xmlns:a16="http://schemas.microsoft.com/office/drawing/2014/main" id="{C8DE1EE4-7C88-45E8-B71C-3F18082211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60814" y="2738099"/>
            <a:ext cx="88977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ttore 2 45">
            <a:extLst>
              <a:ext uri="{FF2B5EF4-FFF2-40B4-BE49-F238E27FC236}">
                <a16:creationId xmlns:a16="http://schemas.microsoft.com/office/drawing/2014/main" id="{090DBF33-C90B-4764-B03A-460A65FA99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8164" y="2214156"/>
            <a:ext cx="0" cy="16390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F0BF55-1223-4AF9-98DC-95B0BDB0428E}"/>
              </a:ext>
            </a:extLst>
          </p:cNvPr>
          <p:cNvSpPr txBox="1"/>
          <p:nvPr/>
        </p:nvSpPr>
        <p:spPr>
          <a:xfrm>
            <a:off x="6024638" y="1916832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</a:t>
            </a:r>
            <a:r>
              <a:rPr lang="it-IT" baseline="-25000" dirty="0"/>
              <a:t>2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701ED85-4EA9-4589-9E79-1C116EE33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86" y="2423774"/>
            <a:ext cx="106517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UHF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14" name="Connettore 2 45">
            <a:extLst>
              <a:ext uri="{FF2B5EF4-FFF2-40B4-BE49-F238E27FC236}">
                <a16:creationId xmlns:a16="http://schemas.microsoft.com/office/drawing/2014/main" id="{B8D9FB88-6EFC-498E-8260-BB0CFF8A15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99792" y="2178152"/>
            <a:ext cx="0" cy="19990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F7B6B9-C685-48B0-9D32-AD93AF86A473}"/>
              </a:ext>
            </a:extLst>
          </p:cNvPr>
          <p:cNvSpPr txBox="1"/>
          <p:nvPr/>
        </p:nvSpPr>
        <p:spPr>
          <a:xfrm>
            <a:off x="2676266" y="1916832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</a:t>
            </a:r>
            <a:r>
              <a:rPr lang="it-IT" baseline="-25000" dirty="0"/>
              <a:t>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8AD922E-93DC-40B7-8001-D84BF4B3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87" y="2562293"/>
            <a:ext cx="1065170" cy="3516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Msg</a:t>
            </a:r>
          </a:p>
        </p:txBody>
      </p:sp>
      <p:cxnSp>
        <p:nvCxnSpPr>
          <p:cNvPr id="17" name="Connettore 2 45">
            <a:extLst>
              <a:ext uri="{FF2B5EF4-FFF2-40B4-BE49-F238E27FC236}">
                <a16:creationId xmlns:a16="http://schemas.microsoft.com/office/drawing/2014/main" id="{93341B74-FF55-4D0D-BC8E-2E5FE77288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5657" y="2722204"/>
            <a:ext cx="735029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0">
            <a:extLst>
              <a:ext uri="{FF2B5EF4-FFF2-40B4-BE49-F238E27FC236}">
                <a16:creationId xmlns:a16="http://schemas.microsoft.com/office/drawing/2014/main" id="{BCDCF782-D035-4882-B981-1050219B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830" y="2562293"/>
            <a:ext cx="1065170" cy="351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</a:t>
            </a:r>
          </a:p>
        </p:txBody>
      </p:sp>
      <p:cxnSp>
        <p:nvCxnSpPr>
          <p:cNvPr id="21" name="Connettore 2 45">
            <a:extLst>
              <a:ext uri="{FF2B5EF4-FFF2-40B4-BE49-F238E27FC236}">
                <a16:creationId xmlns:a16="http://schemas.microsoft.com/office/drawing/2014/main" id="{24543E02-F9A0-46C5-8879-9B1A091FEE0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24228" y="2722204"/>
            <a:ext cx="69260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6AD406AE-CFE6-471A-99A2-65AD0E2379A1}"/>
              </a:ext>
            </a:extLst>
          </p:cNvPr>
          <p:cNvSpPr/>
          <p:nvPr/>
        </p:nvSpPr>
        <p:spPr bwMode="auto">
          <a:xfrm>
            <a:off x="4318691" y="3006979"/>
            <a:ext cx="268834" cy="628649"/>
          </a:xfrm>
          <a:prstGeom prst="down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FB916380-0879-4DCD-8267-2ACCEB5EA855}"/>
              </a:ext>
            </a:extLst>
          </p:cNvPr>
          <p:cNvSpPr/>
          <p:nvPr/>
        </p:nvSpPr>
        <p:spPr bwMode="auto">
          <a:xfrm rot="3136076">
            <a:off x="7006641" y="2959351"/>
            <a:ext cx="259654" cy="774715"/>
          </a:xfrm>
          <a:prstGeom prst="down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EA6DEB78-630F-4759-B8BF-6734331BA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97" y="3691604"/>
            <a:ext cx="1645593" cy="3516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99387E4C-BD3F-4AB1-91BA-4EEC7D2B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108" y="3684460"/>
            <a:ext cx="1065170" cy="365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06E5A8E-E925-4A08-AA76-F34C7C2C8604}"/>
              </a:ext>
            </a:extLst>
          </p:cNvPr>
          <p:cNvSpPr txBox="1"/>
          <p:nvPr/>
        </p:nvSpPr>
        <p:spPr>
          <a:xfrm>
            <a:off x="820152" y="3349932"/>
            <a:ext cx="3002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Output: </a:t>
            </a:r>
          </a:p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both</a:t>
            </a:r>
            <a:r>
              <a:rPr lang="it-IT" sz="2400" b="1" i="1" dirty="0">
                <a:solidFill>
                  <a:srgbClr val="FF0000"/>
                </a:solidFill>
              </a:rPr>
              <a:t> tag and random IV</a:t>
            </a:r>
          </a:p>
          <a:p>
            <a:pPr algn="ctr"/>
            <a:r>
              <a:rPr lang="it-IT" sz="2400" b="1" i="1" dirty="0"/>
              <a:t>a new tool for </a:t>
            </a:r>
            <a:r>
              <a:rPr lang="it-IT" sz="2400" b="1" i="1" dirty="0" err="1"/>
              <a:t>you</a:t>
            </a:r>
            <a:r>
              <a:rPr lang="it-IT" sz="2400" b="1" i="1" dirty="0"/>
              <a:t>: </a:t>
            </a:r>
          </a:p>
          <a:p>
            <a:pPr algn="ctr"/>
            <a:r>
              <a:rPr lang="it-IT" sz="2400" b="1" i="1" dirty="0" err="1"/>
              <a:t>randomized</a:t>
            </a:r>
            <a:r>
              <a:rPr lang="it-IT" sz="2400" b="1" i="1" dirty="0"/>
              <a:t> MAC!</a:t>
            </a:r>
            <a:endParaRPr lang="it-IT" sz="1600" b="1" i="1" dirty="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2CFD342A-042C-4C9B-AD07-A3D4C7E8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634" y="5173062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sp>
        <p:nvSpPr>
          <p:cNvPr id="33" name="Line 19">
            <a:extLst>
              <a:ext uri="{FF2B5EF4-FFF2-40B4-BE49-F238E27FC236}">
                <a16:creationId xmlns:a16="http://schemas.microsoft.com/office/drawing/2014/main" id="{A78FB759-5F7D-424D-A944-0A9D20464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8726" y="5485502"/>
            <a:ext cx="5435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" name="Line 19">
            <a:extLst>
              <a:ext uri="{FF2B5EF4-FFF2-40B4-BE49-F238E27FC236}">
                <a16:creationId xmlns:a16="http://schemas.microsoft.com/office/drawing/2014/main" id="{2FC704C5-A494-4835-A8EA-5D573BE9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7403" y="561065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4BDB0380-8408-4901-87A8-F927A57D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054" y="517306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0BC35D25-649D-4A1D-9CF2-39AE182CF8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0884" y="5413494"/>
            <a:ext cx="4290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CDE720B5-366A-41F8-A8D3-4EAAAF06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5113976"/>
            <a:ext cx="793448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AES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D2E089F-D750-4FF8-8B3D-00CB0CA2E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652" y="5413494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1DCCB7DB-4876-4D2F-878C-28878E32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985" y="5266029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0</a:t>
            </a:r>
          </a:p>
        </p:txBody>
      </p:sp>
      <p:sp>
        <p:nvSpPr>
          <p:cNvPr id="40" name="Line 27">
            <a:extLst>
              <a:ext uri="{FF2B5EF4-FFF2-40B4-BE49-F238E27FC236}">
                <a16:creationId xmlns:a16="http://schemas.microsoft.com/office/drawing/2014/main" id="{26CB4713-21B4-4C58-BB33-5B01DABDE7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4932" y="5485502"/>
            <a:ext cx="7513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91A8F146-1472-4D74-B410-1EC4B555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61" y="6003102"/>
            <a:ext cx="1116124" cy="342900"/>
          </a:xfrm>
          <a:prstGeom prst="rect">
            <a:avLst/>
          </a:prstGeom>
          <a:solidFill>
            <a:srgbClr val="53D8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101266-30DE-49CB-88DA-B20D04404E6F}"/>
              </a:ext>
            </a:extLst>
          </p:cNvPr>
          <p:cNvSpPr txBox="1"/>
          <p:nvPr/>
        </p:nvSpPr>
        <p:spPr>
          <a:xfrm>
            <a:off x="1241405" y="553937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AES-GCM </a:t>
            </a:r>
            <a:r>
              <a:rPr lang="it-IT" sz="2400" b="1" i="1" dirty="0" err="1">
                <a:solidFill>
                  <a:srgbClr val="FF0000"/>
                </a:solidFill>
              </a:rPr>
              <a:t>specific</a:t>
            </a:r>
            <a:r>
              <a:rPr lang="it-IT" sz="2400" b="1" i="1" dirty="0">
                <a:solidFill>
                  <a:srgbClr val="FF0000"/>
                </a:solidFill>
              </a:rPr>
              <a:t> case:</a:t>
            </a:r>
            <a:endParaRPr lang="it-IT" sz="1600" b="1" i="1" dirty="0"/>
          </a:p>
        </p:txBody>
      </p:sp>
    </p:spTree>
    <p:extLst>
      <p:ext uri="{BB962C8B-B14F-4D97-AF65-F5344CB8AC3E}">
        <p14:creationId xmlns:p14="http://schemas.microsoft.com/office/powerpoint/2010/main" val="9836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3" grpId="0" animBg="1"/>
      <p:bldP spid="15" grpId="0"/>
      <p:bldP spid="16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525ED-B4AD-4A72-87E9-E78ADEC0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</a:t>
            </a:r>
            <a:r>
              <a:rPr lang="it-IT" dirty="0" err="1"/>
              <a:t>about</a:t>
            </a:r>
            <a:r>
              <a:rPr lang="it-IT" dirty="0"/>
              <a:t> Associated Data?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1406A8F-7E0E-4697-A18F-0F5ECC70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35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15112EB1-AD2C-4BB7-8F3A-36CDB31B3C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4751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Line 27">
            <a:extLst>
              <a:ext uri="{FF2B5EF4-FFF2-40B4-BE49-F238E27FC236}">
                <a16:creationId xmlns:a16="http://schemas.microsoft.com/office/drawing/2014/main" id="{4C0CA620-2760-41C5-A033-DBC7C081B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357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D0AA299D-38AD-47CA-8EE3-EC05FFF2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820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[1]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D068CFC-DC13-493A-B06F-D86AE38B357A}"/>
              </a:ext>
            </a:extLst>
          </p:cNvPr>
          <p:cNvGrpSpPr/>
          <p:nvPr/>
        </p:nvGrpSpPr>
        <p:grpSpPr>
          <a:xfrm>
            <a:off x="2640608" y="1958516"/>
            <a:ext cx="1200167" cy="701675"/>
            <a:chOff x="3864744" y="1958516"/>
            <a:chExt cx="1200167" cy="701675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6F841D80-14DB-4F17-8044-5B22428FC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37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6AF30521-F5FF-4C9E-AC05-4DED291FC8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6772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E7C290B-18ED-4551-8225-B3DE69DE8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44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id="{8F5D5802-6C99-4581-8785-0F736ED4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876" y="123275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1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E9443D7-0BC8-4627-8AE1-4259AC02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910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837CE278-EF1E-4F40-A55E-E499E6566F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1995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15" name="Connettore 2 45">
            <a:extLst>
              <a:ext uri="{FF2B5EF4-FFF2-40B4-BE49-F238E27FC236}">
                <a16:creationId xmlns:a16="http://schemas.microsoft.com/office/drawing/2014/main" id="{29570F67-D733-431D-B93F-D3D9DE8FA3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2489" y="3025453"/>
            <a:ext cx="385427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20A8C53D-5452-4352-862B-B3D72862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52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27333776-E920-42A0-A19D-C2F8410E3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2768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030FF0C1-9DDB-49A4-BA36-0182C4FC3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3374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A2D3D353-7008-408C-ABB7-F66B92B7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837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[2]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B7C1477-1ABB-404A-84DE-711BDC1F8F8C}"/>
              </a:ext>
            </a:extLst>
          </p:cNvPr>
          <p:cNvGrpSpPr/>
          <p:nvPr/>
        </p:nvGrpSpPr>
        <p:grpSpPr>
          <a:xfrm>
            <a:off x="4528625" y="1958516"/>
            <a:ext cx="1200167" cy="701675"/>
            <a:chOff x="6303929" y="1958516"/>
            <a:chExt cx="1200167" cy="701675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F10B94CB-402F-4F63-B097-EE8044188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422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F2CEFE77-699C-4981-889B-D24C679443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5957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FF5DCF33-9B28-41A6-9EC2-D6D71AD26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29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24" name="Rectangle 10">
            <a:extLst>
              <a:ext uri="{FF2B5EF4-FFF2-40B4-BE49-F238E27FC236}">
                <a16:creationId xmlns:a16="http://schemas.microsoft.com/office/drawing/2014/main" id="{30247983-2880-49D7-8D01-B1EFE71D1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123309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2</a:t>
            </a:r>
          </a:p>
        </p:txBody>
      </p:sp>
      <p:sp>
        <p:nvSpPr>
          <p:cNvPr id="25" name="Text Box 15">
            <a:extLst>
              <a:ext uri="{FF2B5EF4-FFF2-40B4-BE49-F238E27FC236}">
                <a16:creationId xmlns:a16="http://schemas.microsoft.com/office/drawing/2014/main" id="{23E9CDD0-45FD-4010-9814-8D946D6FF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27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EE732982-A2C8-41F3-BCAD-DB629A09D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0012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27" name="Connettore 2 45">
            <a:extLst>
              <a:ext uri="{FF2B5EF4-FFF2-40B4-BE49-F238E27FC236}">
                <a16:creationId xmlns:a16="http://schemas.microsoft.com/office/drawing/2014/main" id="{399BFBE7-63F1-4FDB-939B-0D273A47FC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0653" y="3025453"/>
            <a:ext cx="415280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Line 19">
            <a:extLst>
              <a:ext uri="{FF2B5EF4-FFF2-40B4-BE49-F238E27FC236}">
                <a16:creationId xmlns:a16="http://schemas.microsoft.com/office/drawing/2014/main" id="{A54D10C2-D400-4563-80C9-705EBAAB0C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8825" y="3758317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94413602-1573-45EE-B7F6-6AEA8FD7C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984" y="390702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D55503E0-C0E8-4763-A790-C6C2D3777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6069" y="4351519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092DDEED-F4BD-4535-853D-905E2C206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302" y="4617058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F77AFF88-3C3B-452B-A8B2-54DC1D1B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57" y="460055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561AAAE3-BA74-4C4C-AEE5-1447EDA591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579563" y="4188844"/>
            <a:ext cx="1665405" cy="1302694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39" name="Line 19">
            <a:extLst>
              <a:ext uri="{FF2B5EF4-FFF2-40B4-BE49-F238E27FC236}">
                <a16:creationId xmlns:a16="http://schemas.microsoft.com/office/drawing/2014/main" id="{1DE76960-43DC-4149-8AC8-82D908541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7428" y="525610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F51E8B2B-3053-4903-A858-8F80BFF1C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8527" y="5243454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66FB9FF4-A5E8-4D5D-9D1E-95979295A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000" y="18001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2" name="Line 19">
            <a:extLst>
              <a:ext uri="{FF2B5EF4-FFF2-40B4-BE49-F238E27FC236}">
                <a16:creationId xmlns:a16="http://schemas.microsoft.com/office/drawing/2014/main" id="{D48E6043-AD2E-4B9A-9351-372226CA1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1085" y="223390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821B1AE9-C189-4E3E-9648-328E806D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273" y="248293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sp>
        <p:nvSpPr>
          <p:cNvPr id="46" name="Line 19">
            <a:extLst>
              <a:ext uri="{FF2B5EF4-FFF2-40B4-BE49-F238E27FC236}">
                <a16:creationId xmlns:a16="http://schemas.microsoft.com/office/drawing/2014/main" id="{AAEED82C-95AF-4DA0-8354-184A4B5EB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542" y="3125840"/>
            <a:ext cx="7887" cy="42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C6F6B929-5856-4245-8714-5EC33318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90" y="1261682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Len(</a:t>
            </a:r>
            <a:r>
              <a:rPr lang="en-US" altLang="it-IT" sz="2000" b="1" dirty="0" err="1"/>
              <a:t>ad+ct</a:t>
            </a:r>
            <a:r>
              <a:rPr lang="en-US" altLang="it-IT" sz="2000" b="1" dirty="0"/>
              <a:t>)</a:t>
            </a:r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C373BCEE-C790-4985-AC0D-BDD7B5DB8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3166" y="168230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39921AC7-EA48-4089-9774-B431AA93FDF2}"/>
              </a:ext>
            </a:extLst>
          </p:cNvPr>
          <p:cNvGrpSpPr/>
          <p:nvPr/>
        </p:nvGrpSpPr>
        <p:grpSpPr>
          <a:xfrm>
            <a:off x="5390098" y="2168875"/>
            <a:ext cx="1634417" cy="3337581"/>
            <a:chOff x="3671900" y="2137685"/>
            <a:chExt cx="2267153" cy="3368771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C841DAD-0A3B-4825-9E84-55937D5007E4}"/>
                </a:ext>
              </a:extLst>
            </p:cNvPr>
            <p:cNvCxnSpPr/>
            <p:nvPr/>
          </p:nvCxnSpPr>
          <p:spPr bwMode="auto">
            <a:xfrm flipV="1">
              <a:off x="5012806" y="2137685"/>
              <a:ext cx="0" cy="3368771"/>
            </a:xfrm>
            <a:prstGeom prst="line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9B3263D5-B759-49A5-88D2-203B2DD84A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12806" y="2155086"/>
              <a:ext cx="926247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7BAD874-E7D3-427B-A5F6-6ADEB9FBD98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671900" y="5481228"/>
              <a:ext cx="1362866" cy="10170"/>
            </a:xfrm>
            <a:prstGeom prst="line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2" name="Line 19">
            <a:extLst>
              <a:ext uri="{FF2B5EF4-FFF2-40B4-BE49-F238E27FC236}">
                <a16:creationId xmlns:a16="http://schemas.microsoft.com/office/drawing/2014/main" id="{7192BE91-45CA-4DB4-99E5-A0A7E46A0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8890" y="3770176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CCAED660-2D09-4957-ADA8-AE29B5A03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541" y="33325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54" name="Line 27">
            <a:extLst>
              <a:ext uri="{FF2B5EF4-FFF2-40B4-BE49-F238E27FC236}">
                <a16:creationId xmlns:a16="http://schemas.microsoft.com/office/drawing/2014/main" id="{5F1FF87D-C03C-4313-8BBE-98E292EFE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771" y="2960949"/>
            <a:ext cx="0" cy="312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33DC5C18-9D7D-4BC4-B9DC-96D82ED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719" y="3273498"/>
            <a:ext cx="793448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AES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98E07F6-FDFC-4394-8DCA-DFBDCCCD7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3139" y="3573016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C9FC932A-7563-4040-BAC0-CB0CFCFD8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372" y="2566599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0</a:t>
            </a:r>
          </a:p>
        </p:txBody>
      </p:sp>
      <p:sp>
        <p:nvSpPr>
          <p:cNvPr id="58" name="Line 27">
            <a:extLst>
              <a:ext uri="{FF2B5EF4-FFF2-40B4-BE49-F238E27FC236}">
                <a16:creationId xmlns:a16="http://schemas.microsoft.com/office/drawing/2014/main" id="{6E6631EE-FC23-4048-ADF7-5C5A6744D8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6419" y="3645024"/>
            <a:ext cx="7513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" name="Rectangle 44">
            <a:extLst>
              <a:ext uri="{FF2B5EF4-FFF2-40B4-BE49-F238E27FC236}">
                <a16:creationId xmlns:a16="http://schemas.microsoft.com/office/drawing/2014/main" id="{871877DD-AF9A-40D9-BC61-52633EBB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048" y="4162624"/>
            <a:ext cx="1116124" cy="342900"/>
          </a:xfrm>
          <a:prstGeom prst="rect">
            <a:avLst/>
          </a:prstGeom>
          <a:solidFill>
            <a:srgbClr val="53D8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</a:t>
            </a: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9398FDF4-DFFC-4660-B9A9-AC7B24857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232" y="374748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3" name="Text Box 15">
            <a:extLst>
              <a:ext uri="{FF2B5EF4-FFF2-40B4-BE49-F238E27FC236}">
                <a16:creationId xmlns:a16="http://schemas.microsoft.com/office/drawing/2014/main" id="{9C8D4C29-F000-4508-97BF-51D0ED1A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391" y="3896189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50BADB33-43D3-4DD6-8F03-F86F20C55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9476" y="4340686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" name="Rectangle 44">
            <a:extLst>
              <a:ext uri="{FF2B5EF4-FFF2-40B4-BE49-F238E27FC236}">
                <a16:creationId xmlns:a16="http://schemas.microsoft.com/office/drawing/2014/main" id="{7A73CD34-A046-454E-9E9F-B47EC30E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3518148"/>
            <a:ext cx="1116124" cy="342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ad[1]</a:t>
            </a:r>
          </a:p>
        </p:txBody>
      </p:sp>
      <p:sp>
        <p:nvSpPr>
          <p:cNvPr id="67" name="Rectangle 44">
            <a:extLst>
              <a:ext uri="{FF2B5EF4-FFF2-40B4-BE49-F238E27FC236}">
                <a16:creationId xmlns:a16="http://schemas.microsoft.com/office/drawing/2014/main" id="{BFBA3010-BB7C-43F6-8075-68728A82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99" y="3518148"/>
            <a:ext cx="1116124" cy="342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ad2]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3999CB9F-32BA-4884-9EF6-058C3DA1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646" y="3896946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2EA70A37-5CFC-41A0-9807-F0C87592B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5731" y="4341443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72EE2D32-B472-4F38-9138-C2637E2A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98" y="4606982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802EB0B1-F917-4944-9E9C-E0D34957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19" y="4590474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1E8A6C41-3A3C-4A47-8A79-C2E2B276C4C3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846" y="4178768"/>
            <a:ext cx="1316784" cy="1266456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75" name="Line 19">
            <a:extLst>
              <a:ext uri="{FF2B5EF4-FFF2-40B4-BE49-F238E27FC236}">
                <a16:creationId xmlns:a16="http://schemas.microsoft.com/office/drawing/2014/main" id="{73D6A84A-9F27-400D-8E3D-30B39DD97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124" y="524602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D9949FF3-0088-49D7-9EF7-9130A2370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8189" y="5233378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34A661F3-7799-4CBB-9670-399997730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8487" y="3847936"/>
            <a:ext cx="2375" cy="243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9" name="Line 19">
            <a:extLst>
              <a:ext uri="{FF2B5EF4-FFF2-40B4-BE49-F238E27FC236}">
                <a16:creationId xmlns:a16="http://schemas.microsoft.com/office/drawing/2014/main" id="{9D6854F1-178F-4322-A8B2-DF1225114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71" y="3847936"/>
            <a:ext cx="14046" cy="733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D2D02D9E-38E7-4531-AF25-DDF18A733C6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9092" y="4185084"/>
            <a:ext cx="1316784" cy="1266456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9AC43407-2A02-4658-9F4F-5D01E0E78B56}"/>
              </a:ext>
            </a:extLst>
          </p:cNvPr>
          <p:cNvSpPr txBox="1"/>
          <p:nvPr/>
        </p:nvSpPr>
        <p:spPr>
          <a:xfrm>
            <a:off x="1894096" y="5756665"/>
            <a:ext cx="624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Len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adjusted</a:t>
            </a:r>
            <a:r>
              <a:rPr lang="it-IT" sz="2400" b="1" i="1" dirty="0">
                <a:solidFill>
                  <a:srgbClr val="FF0000"/>
                </a:solidFill>
              </a:rPr>
              <a:t> to include </a:t>
            </a:r>
            <a:r>
              <a:rPr lang="it-IT" sz="2400" b="1" i="1" dirty="0" err="1">
                <a:solidFill>
                  <a:srgbClr val="FF0000"/>
                </a:solidFill>
              </a:rPr>
              <a:t>also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associated</a:t>
            </a:r>
            <a:r>
              <a:rPr lang="it-IT" sz="2400" b="1" i="1" dirty="0">
                <a:solidFill>
                  <a:srgbClr val="FF000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912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5" grpId="0" animBg="1"/>
      <p:bldP spid="67" grpId="0" animBg="1"/>
      <p:bldP spid="70" grpId="0"/>
      <p:bldP spid="71" grpId="0" animBg="1"/>
      <p:bldP spid="72" grpId="0" animBg="1"/>
      <p:bldP spid="73" grpId="0" animBg="1"/>
      <p:bldP spid="75" grpId="0" animBg="1"/>
      <p:bldP spid="76" grpId="0" animBg="1"/>
      <p:bldP spid="69" grpId="0" animBg="1"/>
      <p:bldP spid="79" grpId="0" animBg="1"/>
      <p:bldP spid="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4C0C7-3D81-4A15-84B1-1DD0BB0C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225425"/>
            <a:ext cx="8604956" cy="649288"/>
          </a:xfrm>
        </p:spPr>
        <p:txBody>
          <a:bodyPr/>
          <a:lstStyle/>
          <a:p>
            <a:r>
              <a:rPr lang="it-IT" dirty="0"/>
              <a:t>GCM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: </a:t>
            </a:r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reuse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1203DAB-0F5F-4F3B-90CF-25A94F4B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125538"/>
            <a:ext cx="8712968" cy="5291794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AES-GCM tag:</a:t>
            </a:r>
          </a:p>
          <a:p>
            <a:pPr lvl="1"/>
            <a:r>
              <a:rPr lang="it-IT" dirty="0"/>
              <a:t>tag = GHASH</a:t>
            </a:r>
            <a:r>
              <a:rPr lang="it-IT" baseline="-25000" dirty="0"/>
              <a:t>H</a:t>
            </a:r>
            <a:r>
              <a:rPr lang="it-IT" dirty="0"/>
              <a:t>(CT) ⨁ AES</a:t>
            </a:r>
            <a:r>
              <a:rPr lang="it-IT" baseline="-25000" dirty="0"/>
              <a:t>K</a:t>
            </a:r>
            <a:r>
              <a:rPr lang="it-IT" dirty="0"/>
              <a:t>(IV,0)</a:t>
            </a:r>
          </a:p>
          <a:p>
            <a:pPr lvl="6"/>
            <a:endParaRPr lang="it-IT" dirty="0"/>
          </a:p>
          <a:p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reused</a:t>
            </a:r>
            <a:r>
              <a:rPr lang="it-IT" dirty="0"/>
              <a:t> (</a:t>
            </a:r>
            <a:r>
              <a:rPr lang="it-IT" dirty="0" err="1"/>
              <a:t>same</a:t>
            </a:r>
            <a:r>
              <a:rPr lang="it-IT" dirty="0"/>
              <a:t> IV):</a:t>
            </a:r>
          </a:p>
          <a:p>
            <a:pPr lvl="1"/>
            <a:r>
              <a:rPr lang="it-IT" dirty="0"/>
              <a:t>tag1 = GHASH</a:t>
            </a:r>
            <a:r>
              <a:rPr lang="it-IT" baseline="-25000" dirty="0"/>
              <a:t>H</a:t>
            </a:r>
            <a:r>
              <a:rPr lang="it-IT" dirty="0"/>
              <a:t>(CT1) ⨁ AES</a:t>
            </a:r>
            <a:r>
              <a:rPr lang="it-IT" baseline="-25000" dirty="0"/>
              <a:t>K</a:t>
            </a:r>
            <a:r>
              <a:rPr lang="it-IT" dirty="0"/>
              <a:t>(IV,0)</a:t>
            </a:r>
          </a:p>
          <a:p>
            <a:pPr lvl="1"/>
            <a:r>
              <a:rPr lang="it-IT" dirty="0"/>
              <a:t>tag2 = GHASH</a:t>
            </a:r>
            <a:r>
              <a:rPr lang="it-IT" baseline="-25000" dirty="0"/>
              <a:t>H</a:t>
            </a:r>
            <a:r>
              <a:rPr lang="it-IT" dirty="0"/>
              <a:t>(CT2) ⨁ AES</a:t>
            </a:r>
            <a:r>
              <a:rPr lang="it-IT" baseline="-25000" dirty="0"/>
              <a:t>K</a:t>
            </a:r>
            <a:r>
              <a:rPr lang="it-IT" dirty="0"/>
              <a:t>(IV,0)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tag1 ⨁ tag2 = GHASH</a:t>
            </a:r>
            <a:r>
              <a:rPr lang="it-IT" baseline="-25000" dirty="0">
                <a:solidFill>
                  <a:srgbClr val="FF0000"/>
                </a:solidFill>
              </a:rPr>
              <a:t>H</a:t>
            </a:r>
            <a:r>
              <a:rPr lang="it-IT" dirty="0">
                <a:solidFill>
                  <a:srgbClr val="FF0000"/>
                </a:solidFill>
              </a:rPr>
              <a:t>(CT1) ⨁ GHASH</a:t>
            </a:r>
            <a:r>
              <a:rPr lang="it-IT" baseline="-25000" dirty="0">
                <a:solidFill>
                  <a:srgbClr val="FF0000"/>
                </a:solidFill>
              </a:rPr>
              <a:t>H</a:t>
            </a:r>
            <a:r>
              <a:rPr lang="it-IT" dirty="0">
                <a:solidFill>
                  <a:srgbClr val="FF0000"/>
                </a:solidFill>
              </a:rPr>
              <a:t>(CT2)</a:t>
            </a:r>
          </a:p>
          <a:p>
            <a:pPr lvl="4"/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GHASH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… linear (</a:t>
            </a:r>
            <a:r>
              <a:rPr lang="it-IT" dirty="0" err="1">
                <a:solidFill>
                  <a:srgbClr val="FF0000"/>
                </a:solidFill>
              </a:rPr>
              <a:t>poly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mult</a:t>
            </a:r>
            <a:r>
              <a:rPr lang="it-IT" dirty="0">
                <a:solidFill>
                  <a:srgbClr val="FF0000"/>
                </a:solidFill>
              </a:rPr>
              <a:t>)! 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Attacker</a:t>
            </a:r>
            <a:r>
              <a:rPr lang="it-IT" dirty="0">
                <a:solidFill>
                  <a:srgbClr val="FF0000"/>
                </a:solidFill>
              </a:rPr>
              <a:t> can </a:t>
            </a:r>
            <a:r>
              <a:rPr lang="it-IT" dirty="0" err="1">
                <a:solidFill>
                  <a:srgbClr val="FF0000"/>
                </a:solidFill>
              </a:rPr>
              <a:t>now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recover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auth</a:t>
            </a:r>
            <a:r>
              <a:rPr lang="it-IT" dirty="0">
                <a:solidFill>
                  <a:srgbClr val="FF0000"/>
                </a:solidFill>
              </a:rPr>
              <a:t> key H,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and forge </a:t>
            </a:r>
            <a:r>
              <a:rPr lang="it-IT" dirty="0" err="1">
                <a:solidFill>
                  <a:srgbClr val="FF0000"/>
                </a:solidFill>
              </a:rPr>
              <a:t>valid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Though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least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encryption</a:t>
            </a:r>
            <a:r>
              <a:rPr lang="it-IT" dirty="0">
                <a:solidFill>
                  <a:srgbClr val="FF0000"/>
                </a:solidFill>
              </a:rPr>
              <a:t> key K </a:t>
            </a:r>
            <a:r>
              <a:rPr lang="it-IT" dirty="0" err="1">
                <a:solidFill>
                  <a:srgbClr val="FF0000"/>
                </a:solidFill>
              </a:rPr>
              <a:t>remains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unknown</a:t>
            </a:r>
            <a:r>
              <a:rPr lang="it-IT" dirty="0">
                <a:solidFill>
                  <a:srgbClr val="FF0000"/>
                </a:solidFill>
              </a:rPr>
              <a:t>…)</a:t>
            </a:r>
          </a:p>
          <a:p>
            <a:pPr lvl="5"/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some mode </a:t>
            </a:r>
            <a:r>
              <a:rPr lang="it-IT" dirty="0" err="1"/>
              <a:t>robust</a:t>
            </a:r>
            <a:r>
              <a:rPr lang="it-IT" dirty="0"/>
              <a:t> to </a:t>
            </a:r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reuse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Yes, AES-GCM-SIV (</a:t>
            </a:r>
            <a:r>
              <a:rPr lang="it-IT" dirty="0" err="1"/>
              <a:t>Synthetic</a:t>
            </a:r>
            <a:r>
              <a:rPr lang="it-IT" dirty="0"/>
              <a:t> IV), </a:t>
            </a:r>
            <a:r>
              <a:rPr lang="it-IT" dirty="0" err="1"/>
              <a:t>see</a:t>
            </a:r>
            <a:r>
              <a:rPr lang="it-IT" dirty="0"/>
              <a:t> RFC 8452, April 2019</a:t>
            </a:r>
          </a:p>
        </p:txBody>
      </p:sp>
    </p:spTree>
    <p:extLst>
      <p:ext uri="{BB962C8B-B14F-4D97-AF65-F5344CB8AC3E}">
        <p14:creationId xmlns:p14="http://schemas.microsoft.com/office/powerpoint/2010/main" val="18503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AA806-62E3-4512-BCAF-8A0C5AD6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6" y="512676"/>
            <a:ext cx="7696200" cy="649288"/>
          </a:xfrm>
        </p:spPr>
        <p:txBody>
          <a:bodyPr/>
          <a:lstStyle/>
          <a:p>
            <a:r>
              <a:rPr lang="it-IT" dirty="0" err="1"/>
              <a:t>Indeed</a:t>
            </a:r>
            <a:r>
              <a:rPr lang="it-IT" dirty="0"/>
              <a:t>: tampering </a:t>
            </a:r>
            <a:r>
              <a:rPr lang="it-IT" dirty="0" err="1"/>
              <a:t>attacks</a:t>
            </a:r>
            <a:r>
              <a:rPr lang="it-IT" dirty="0"/>
              <a:t> CAN </a:t>
            </a:r>
            <a:r>
              <a:rPr lang="it-IT" i="1" dirty="0" err="1">
                <a:solidFill>
                  <a:srgbClr val="FF0000"/>
                </a:solidFill>
              </a:rPr>
              <a:t>also</a:t>
            </a:r>
            <a:r>
              <a:rPr lang="it-IT" dirty="0"/>
              <a:t> break </a:t>
            </a:r>
            <a:r>
              <a:rPr lang="it-IT" dirty="0" err="1"/>
              <a:t>confidentiality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AE6BE-156C-4BE7-9363-A6277693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72916"/>
            <a:ext cx="7696200" cy="3423084"/>
          </a:xfrm>
        </p:spPr>
        <p:txBody>
          <a:bodyPr/>
          <a:lstStyle/>
          <a:p>
            <a:r>
              <a:rPr lang="it-IT" dirty="0"/>
              <a:t>Two illustrative </a:t>
            </a:r>
            <a:r>
              <a:rPr lang="it-IT" dirty="0" err="1"/>
              <a:t>examples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slides</a:t>
            </a:r>
          </a:p>
          <a:p>
            <a:endParaRPr lang="it-IT" dirty="0"/>
          </a:p>
          <a:p>
            <a:r>
              <a:rPr lang="it-IT" dirty="0"/>
              <a:t>(credits to Dan </a:t>
            </a:r>
            <a:r>
              <a:rPr lang="it-IT" dirty="0" err="1"/>
              <a:t>Boneh’s</a:t>
            </a:r>
            <a:r>
              <a:rPr lang="it-IT" dirty="0"/>
              <a:t> class)</a:t>
            </a:r>
          </a:p>
        </p:txBody>
      </p:sp>
    </p:spTree>
    <p:extLst>
      <p:ext uri="{BB962C8B-B14F-4D97-AF65-F5344CB8AC3E}">
        <p14:creationId xmlns:p14="http://schemas.microsoft.com/office/powerpoint/2010/main" val="352784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3E6DC9-CBA9-4166-8C2D-C6BECCB2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08A63431-6A34-4E8C-B94A-D681732F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DA0E1613-1519-4C52-A6FF-332F569EBAF8}"/>
              </a:ext>
            </a:extLst>
          </p:cNvPr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= 80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E2F34DF-0423-48B7-A65F-7B69540B430F}"/>
              </a:ext>
            </a:extLst>
          </p:cNvPr>
          <p:cNvSpPr txBox="1"/>
          <p:nvPr/>
        </p:nvSpPr>
        <p:spPr>
          <a:xfrm>
            <a:off x="5956132" y="4019550"/>
            <a:ext cx="304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Assume eve can intercept process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on different port, e.g. port = 25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931DA5F4-722F-4E33-87B5-C0B9806B29DB}"/>
              </a:ext>
            </a:extLst>
          </p:cNvPr>
          <p:cNvCxnSpPr>
            <a:cxnSpLocks/>
          </p:cNvCxnSpPr>
          <p:nvPr/>
        </p:nvCxnSpPr>
        <p:spPr>
          <a:xfrm>
            <a:off x="1295636" y="3028950"/>
            <a:ext cx="327636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13">
            <a:extLst>
              <a:ext uri="{FF2B5EF4-FFF2-40B4-BE49-F238E27FC236}">
                <a16:creationId xmlns:a16="http://schemas.microsoft.com/office/drawing/2014/main" id="{C88978FC-4422-4629-9DFF-B06624C544B8}"/>
              </a:ext>
            </a:extLst>
          </p:cNvPr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80      data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AB31759E-1497-4EFE-8336-ADD4B04A5C78}"/>
              </a:ext>
            </a:extLst>
          </p:cNvPr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16">
            <a:extLst>
              <a:ext uri="{FF2B5EF4-FFF2-40B4-BE49-F238E27FC236}">
                <a16:creationId xmlns:a16="http://schemas.microsoft.com/office/drawing/2014/main" id="{0B25E0F9-2095-44E3-9595-BBD6BB4589A7}"/>
              </a:ext>
            </a:extLst>
          </p:cNvPr>
          <p:cNvSpPr txBox="1"/>
          <p:nvPr/>
        </p:nvSpPr>
        <p:spPr>
          <a:xfrm>
            <a:off x="2551862" y="2179937"/>
            <a:ext cx="14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TCP/IP packet</a:t>
            </a:r>
          </a:p>
        </p:txBody>
      </p:sp>
      <p:cxnSp>
        <p:nvCxnSpPr>
          <p:cNvPr id="38" name="Straight Arrow Connector 18">
            <a:extLst>
              <a:ext uri="{FF2B5EF4-FFF2-40B4-BE49-F238E27FC236}">
                <a16:creationId xmlns:a16="http://schemas.microsoft.com/office/drawing/2014/main" id="{220B5AAE-FD70-44B5-B0CF-FB847BAC3AE4}"/>
              </a:ext>
            </a:extLst>
          </p:cNvPr>
          <p:cNvCxnSpPr>
            <a:endCxn id="32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20">
            <a:extLst>
              <a:ext uri="{FF2B5EF4-FFF2-40B4-BE49-F238E27FC236}">
                <a16:creationId xmlns:a16="http://schemas.microsoft.com/office/drawing/2014/main" id="{D4924636-DEFB-4703-B562-C3CCF18E8B2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701393" y="3209925"/>
            <a:ext cx="1788828" cy="4832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ectangle 22">
            <a:extLst>
              <a:ext uri="{FF2B5EF4-FFF2-40B4-BE49-F238E27FC236}">
                <a16:creationId xmlns:a16="http://schemas.microsoft.com/office/drawing/2014/main" id="{2AA082A4-06DF-4C5B-B02D-54EF16A0FC35}"/>
              </a:ext>
            </a:extLst>
          </p:cNvPr>
          <p:cNvSpPr/>
          <p:nvPr/>
        </p:nvSpPr>
        <p:spPr>
          <a:xfrm rot="20081350" flipV="1">
            <a:off x="6021231" y="2226240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89DFE5D1-739B-44A7-98B3-A77EDF9A75F6}"/>
              </a:ext>
            </a:extLst>
          </p:cNvPr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B3F12E81-1FF8-4633-BEBE-B23AB2EC2CDA}"/>
              </a:ext>
            </a:extLst>
          </p:cNvPr>
          <p:cNvSpPr/>
          <p:nvPr/>
        </p:nvSpPr>
        <p:spPr>
          <a:xfrm>
            <a:off x="4648200" y="1657350"/>
            <a:ext cx="4343400" cy="304800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25A3819E-01C0-453B-A40D-FB28CB812A22}"/>
              </a:ext>
            </a:extLst>
          </p:cNvPr>
          <p:cNvSpPr txBox="1"/>
          <p:nvPr/>
        </p:nvSpPr>
        <p:spPr>
          <a:xfrm>
            <a:off x="4610100" y="4629150"/>
            <a:ext cx="209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destination machine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227B3C86-6F71-4E92-9216-14323EF041A2}"/>
              </a:ext>
            </a:extLst>
          </p:cNvPr>
          <p:cNvSpPr txBox="1"/>
          <p:nvPr/>
        </p:nvSpPr>
        <p:spPr>
          <a:xfrm>
            <a:off x="4724399" y="37907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TCP/IP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stack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2A9A541-BD00-4026-815C-B5819C18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179937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951361D8-CC10-4525-85A1-E379E5C3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22" y="2891346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3E6DC9-CBA9-4166-8C2D-C6BECCB2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08A63431-6A34-4E8C-B94A-D681732F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DA0E1613-1519-4C52-A6FF-332F569EBAF8}"/>
              </a:ext>
            </a:extLst>
          </p:cNvPr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= 80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E2F34DF-0423-48B7-A65F-7B69540B430F}"/>
              </a:ext>
            </a:extLst>
          </p:cNvPr>
          <p:cNvSpPr txBox="1"/>
          <p:nvPr/>
        </p:nvSpPr>
        <p:spPr>
          <a:xfrm>
            <a:off x="5956132" y="4019550"/>
            <a:ext cx="304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Assume eve can intercept process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on different port, e.g. port = 25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931DA5F4-722F-4E33-87B5-C0B9806B29DB}"/>
              </a:ext>
            </a:extLst>
          </p:cNvPr>
          <p:cNvCxnSpPr>
            <a:cxnSpLocks/>
          </p:cNvCxnSpPr>
          <p:nvPr/>
        </p:nvCxnSpPr>
        <p:spPr>
          <a:xfrm>
            <a:off x="1295636" y="3028950"/>
            <a:ext cx="327636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13">
            <a:extLst>
              <a:ext uri="{FF2B5EF4-FFF2-40B4-BE49-F238E27FC236}">
                <a16:creationId xmlns:a16="http://schemas.microsoft.com/office/drawing/2014/main" id="{C88978FC-4422-4629-9DFF-B06624C544B8}"/>
              </a:ext>
            </a:extLst>
          </p:cNvPr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+mn-lt"/>
              </a:rPr>
              <a:t>dest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 = 80      data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AB31759E-1497-4EFE-8336-ADD4B04A5C78}"/>
              </a:ext>
            </a:extLst>
          </p:cNvPr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16">
            <a:extLst>
              <a:ext uri="{FF2B5EF4-FFF2-40B4-BE49-F238E27FC236}">
                <a16:creationId xmlns:a16="http://schemas.microsoft.com/office/drawing/2014/main" id="{0B25E0F9-2095-44E3-9595-BBD6BB4589A7}"/>
              </a:ext>
            </a:extLst>
          </p:cNvPr>
          <p:cNvSpPr txBox="1"/>
          <p:nvPr/>
        </p:nvSpPr>
        <p:spPr>
          <a:xfrm>
            <a:off x="1547665" y="3059688"/>
            <a:ext cx="30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encrypted TCP/IP packet</a:t>
            </a:r>
          </a:p>
        </p:txBody>
      </p:sp>
      <p:cxnSp>
        <p:nvCxnSpPr>
          <p:cNvPr id="38" name="Straight Arrow Connector 18">
            <a:extLst>
              <a:ext uri="{FF2B5EF4-FFF2-40B4-BE49-F238E27FC236}">
                <a16:creationId xmlns:a16="http://schemas.microsoft.com/office/drawing/2014/main" id="{220B5AAE-FD70-44B5-B0CF-FB847BAC3AE4}"/>
              </a:ext>
            </a:extLst>
          </p:cNvPr>
          <p:cNvCxnSpPr>
            <a:endCxn id="32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20">
            <a:extLst>
              <a:ext uri="{FF2B5EF4-FFF2-40B4-BE49-F238E27FC236}">
                <a16:creationId xmlns:a16="http://schemas.microsoft.com/office/drawing/2014/main" id="{D4924636-DEFB-4703-B562-C3CCF18E8B2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701393" y="3209925"/>
            <a:ext cx="1788828" cy="4832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ectangle 22">
            <a:extLst>
              <a:ext uri="{FF2B5EF4-FFF2-40B4-BE49-F238E27FC236}">
                <a16:creationId xmlns:a16="http://schemas.microsoft.com/office/drawing/2014/main" id="{2AA082A4-06DF-4C5B-B02D-54EF16A0FC35}"/>
              </a:ext>
            </a:extLst>
          </p:cNvPr>
          <p:cNvSpPr/>
          <p:nvPr/>
        </p:nvSpPr>
        <p:spPr>
          <a:xfrm rot="20081350" flipV="1">
            <a:off x="6021231" y="2226240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89DFE5D1-739B-44A7-98B3-A77EDF9A75F6}"/>
              </a:ext>
            </a:extLst>
          </p:cNvPr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B3F12E81-1FF8-4633-BEBE-B23AB2EC2CDA}"/>
              </a:ext>
            </a:extLst>
          </p:cNvPr>
          <p:cNvSpPr/>
          <p:nvPr/>
        </p:nvSpPr>
        <p:spPr>
          <a:xfrm>
            <a:off x="4648200" y="1657350"/>
            <a:ext cx="4343400" cy="304800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25A3819E-01C0-453B-A40D-FB28CB812A22}"/>
              </a:ext>
            </a:extLst>
          </p:cNvPr>
          <p:cNvSpPr txBox="1"/>
          <p:nvPr/>
        </p:nvSpPr>
        <p:spPr>
          <a:xfrm>
            <a:off x="4610100" y="4629150"/>
            <a:ext cx="209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destination machine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227B3C86-6F71-4E92-9216-14323EF041A2}"/>
              </a:ext>
            </a:extLst>
          </p:cNvPr>
          <p:cNvSpPr txBox="1"/>
          <p:nvPr/>
        </p:nvSpPr>
        <p:spPr>
          <a:xfrm>
            <a:off x="4724399" y="37907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TCP/IP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stack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2A9A541-BD00-4026-815C-B5819C18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179937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951361D8-CC10-4525-85A1-E379E5C3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22" y="2891346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CABB1CF1-3E14-4BD9-BCBD-540698FD5F74}"/>
              </a:ext>
            </a:extLst>
          </p:cNvPr>
          <p:cNvSpPr txBox="1"/>
          <p:nvPr/>
        </p:nvSpPr>
        <p:spPr>
          <a:xfrm>
            <a:off x="5085987" y="161733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2684E9A-87CF-4295-AAC9-7701F7C93F8A}"/>
              </a:ext>
            </a:extLst>
          </p:cNvPr>
          <p:cNvSpPr txBox="1"/>
          <p:nvPr/>
        </p:nvSpPr>
        <p:spPr>
          <a:xfrm>
            <a:off x="656655" y="154709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40979AC3-2091-4A36-ADCB-9E5C46352C93}"/>
              </a:ext>
            </a:extLst>
          </p:cNvPr>
          <p:cNvSpPr/>
          <p:nvPr/>
        </p:nvSpPr>
        <p:spPr bwMode="auto">
          <a:xfrm rot="5400000" flipH="1">
            <a:off x="2915954" y="-110439"/>
            <a:ext cx="406460" cy="3769730"/>
          </a:xfrm>
          <a:prstGeom prst="can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074DE388-1CD7-4F38-A38A-AA94F040A5F9}"/>
              </a:ext>
            </a:extLst>
          </p:cNvPr>
          <p:cNvSpPr txBox="1"/>
          <p:nvPr/>
        </p:nvSpPr>
        <p:spPr>
          <a:xfrm>
            <a:off x="2540845" y="1585245"/>
            <a:ext cx="132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IPsec tunnel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B24B5935-4BBE-42F3-B2DC-20BADDA9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9" y="4106996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2322A7BD-83E1-4BBF-A12B-BDB36DDA76A7}"/>
              </a:ext>
            </a:extLst>
          </p:cNvPr>
          <p:cNvSpPr/>
          <p:nvPr/>
        </p:nvSpPr>
        <p:spPr>
          <a:xfrm>
            <a:off x="2122362" y="4140685"/>
            <a:ext cx="2209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  <a:latin typeface="+mn-lt"/>
              </a:rPr>
              <a:t>dest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 = 25      data</a:t>
            </a: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BE81823B-6966-46C0-AFE2-F2A74F0B6D4D}"/>
              </a:ext>
            </a:extLst>
          </p:cNvPr>
          <p:cNvCxnSpPr/>
          <p:nvPr/>
        </p:nvCxnSpPr>
        <p:spPr>
          <a:xfrm>
            <a:off x="3417762" y="4140685"/>
            <a:ext cx="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7BEB3B1D-E3FF-4B56-99D2-AA51A6E96CB1}"/>
              </a:ext>
            </a:extLst>
          </p:cNvPr>
          <p:cNvSpPr/>
          <p:nvPr/>
        </p:nvSpPr>
        <p:spPr>
          <a:xfrm rot="1007453" flipV="1">
            <a:off x="6200329" y="3179276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59DC1665-DB8A-4203-8A4F-F70083D0F3FF}"/>
              </a:ext>
            </a:extLst>
          </p:cNvPr>
          <p:cNvSpPr txBox="1"/>
          <p:nvPr/>
        </p:nvSpPr>
        <p:spPr>
          <a:xfrm>
            <a:off x="539552" y="5272755"/>
            <a:ext cx="387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rgbClr val="FF0000"/>
                </a:solidFill>
                <a:latin typeface="Calibri"/>
              </a:rPr>
              <a:t>If attacker could just change port…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D33711AE-D436-40C0-ABB8-A1007FFF8B5C}"/>
              </a:ext>
            </a:extLst>
          </p:cNvPr>
          <p:cNvSpPr txBox="1"/>
          <p:nvPr/>
        </p:nvSpPr>
        <p:spPr>
          <a:xfrm>
            <a:off x="5448506" y="5270995"/>
            <a:ext cx="387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rgbClr val="FF0000"/>
                </a:solidFill>
                <a:latin typeface="Calibri"/>
              </a:rPr>
              <a:t>Could then read data in clear!!</a:t>
            </a:r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581E0C4C-D637-4501-AFB5-C056C144FBB7}"/>
              </a:ext>
            </a:extLst>
          </p:cNvPr>
          <p:cNvSpPr txBox="1"/>
          <p:nvPr/>
        </p:nvSpPr>
        <p:spPr>
          <a:xfrm>
            <a:off x="849448" y="5687444"/>
            <a:ext cx="703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i="1" dirty="0">
                <a:latin typeface="Calibri"/>
              </a:rPr>
              <a:t>TRIVIAL, with CBC encryption!!!</a:t>
            </a:r>
          </a:p>
        </p:txBody>
      </p:sp>
    </p:spTree>
    <p:extLst>
      <p:ext uri="{BB962C8B-B14F-4D97-AF65-F5344CB8AC3E}">
        <p14:creationId xmlns:p14="http://schemas.microsoft.com/office/powerpoint/2010/main" val="3984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  <p:bldP spid="40" grpId="0" animBg="1"/>
      <p:bldP spid="41" grpId="0"/>
      <p:bldP spid="26" grpId="0" animBg="1"/>
      <p:bldP spid="28" grpId="0" animBg="1"/>
      <p:bldP spid="29" grpId="0"/>
      <p:bldP spid="30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3E6DC9-CBA9-4166-8C2D-C6BECCB2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08A63431-6A34-4E8C-B94A-D681732F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DA0E1613-1519-4C52-A6FF-332F569EBAF8}"/>
              </a:ext>
            </a:extLst>
          </p:cNvPr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= 80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E2F34DF-0423-48B7-A65F-7B69540B430F}"/>
              </a:ext>
            </a:extLst>
          </p:cNvPr>
          <p:cNvSpPr txBox="1"/>
          <p:nvPr/>
        </p:nvSpPr>
        <p:spPr>
          <a:xfrm>
            <a:off x="5956132" y="4019550"/>
            <a:ext cx="304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Assume eve can intercept process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on different port, e.g. port = 25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931DA5F4-722F-4E33-87B5-C0B9806B29DB}"/>
              </a:ext>
            </a:extLst>
          </p:cNvPr>
          <p:cNvCxnSpPr>
            <a:cxnSpLocks/>
          </p:cNvCxnSpPr>
          <p:nvPr/>
        </p:nvCxnSpPr>
        <p:spPr>
          <a:xfrm>
            <a:off x="1295636" y="3028950"/>
            <a:ext cx="327636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13">
            <a:extLst>
              <a:ext uri="{FF2B5EF4-FFF2-40B4-BE49-F238E27FC236}">
                <a16:creationId xmlns:a16="http://schemas.microsoft.com/office/drawing/2014/main" id="{C88978FC-4422-4629-9DFF-B06624C544B8}"/>
              </a:ext>
            </a:extLst>
          </p:cNvPr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  <a:latin typeface="+mn-lt"/>
              </a:rPr>
              <a:t>dest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 = 80      data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AB31759E-1497-4EFE-8336-ADD4B04A5C78}"/>
              </a:ext>
            </a:extLst>
          </p:cNvPr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16">
            <a:extLst>
              <a:ext uri="{FF2B5EF4-FFF2-40B4-BE49-F238E27FC236}">
                <a16:creationId xmlns:a16="http://schemas.microsoft.com/office/drawing/2014/main" id="{0B25E0F9-2095-44E3-9595-BBD6BB4589A7}"/>
              </a:ext>
            </a:extLst>
          </p:cNvPr>
          <p:cNvSpPr txBox="1"/>
          <p:nvPr/>
        </p:nvSpPr>
        <p:spPr>
          <a:xfrm>
            <a:off x="1547665" y="3059688"/>
            <a:ext cx="30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CBC-encrypted TCP/IP packet</a:t>
            </a:r>
          </a:p>
        </p:txBody>
      </p:sp>
      <p:cxnSp>
        <p:nvCxnSpPr>
          <p:cNvPr id="38" name="Straight Arrow Connector 18">
            <a:extLst>
              <a:ext uri="{FF2B5EF4-FFF2-40B4-BE49-F238E27FC236}">
                <a16:creationId xmlns:a16="http://schemas.microsoft.com/office/drawing/2014/main" id="{220B5AAE-FD70-44B5-B0CF-FB847BAC3AE4}"/>
              </a:ext>
            </a:extLst>
          </p:cNvPr>
          <p:cNvCxnSpPr>
            <a:endCxn id="32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20">
            <a:extLst>
              <a:ext uri="{FF2B5EF4-FFF2-40B4-BE49-F238E27FC236}">
                <a16:creationId xmlns:a16="http://schemas.microsoft.com/office/drawing/2014/main" id="{D4924636-DEFB-4703-B562-C3CCF18E8B2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701393" y="3209925"/>
            <a:ext cx="1788828" cy="4832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ectangle 22">
            <a:extLst>
              <a:ext uri="{FF2B5EF4-FFF2-40B4-BE49-F238E27FC236}">
                <a16:creationId xmlns:a16="http://schemas.microsoft.com/office/drawing/2014/main" id="{2AA082A4-06DF-4C5B-B02D-54EF16A0FC35}"/>
              </a:ext>
            </a:extLst>
          </p:cNvPr>
          <p:cNvSpPr/>
          <p:nvPr/>
        </p:nvSpPr>
        <p:spPr>
          <a:xfrm rot="20081350" flipV="1">
            <a:off x="6021231" y="2226240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89DFE5D1-739B-44A7-98B3-A77EDF9A75F6}"/>
              </a:ext>
            </a:extLst>
          </p:cNvPr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B3F12E81-1FF8-4633-BEBE-B23AB2EC2CDA}"/>
              </a:ext>
            </a:extLst>
          </p:cNvPr>
          <p:cNvSpPr/>
          <p:nvPr/>
        </p:nvSpPr>
        <p:spPr>
          <a:xfrm>
            <a:off x="4648200" y="1657350"/>
            <a:ext cx="4343400" cy="304800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25A3819E-01C0-453B-A40D-FB28CB812A22}"/>
              </a:ext>
            </a:extLst>
          </p:cNvPr>
          <p:cNvSpPr txBox="1"/>
          <p:nvPr/>
        </p:nvSpPr>
        <p:spPr>
          <a:xfrm>
            <a:off x="4610100" y="4629150"/>
            <a:ext cx="209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destination machine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227B3C86-6F71-4E92-9216-14323EF041A2}"/>
              </a:ext>
            </a:extLst>
          </p:cNvPr>
          <p:cNvSpPr txBox="1"/>
          <p:nvPr/>
        </p:nvSpPr>
        <p:spPr>
          <a:xfrm>
            <a:off x="4724399" y="37907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TCP/IP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stack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2A9A541-BD00-4026-815C-B5819C18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179937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951361D8-CC10-4525-85A1-E379E5C3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22" y="2891346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CABB1CF1-3E14-4BD9-BCBD-540698FD5F74}"/>
              </a:ext>
            </a:extLst>
          </p:cNvPr>
          <p:cNvSpPr txBox="1"/>
          <p:nvPr/>
        </p:nvSpPr>
        <p:spPr>
          <a:xfrm>
            <a:off x="5085987" y="161733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2684E9A-87CF-4295-AAC9-7701F7C93F8A}"/>
              </a:ext>
            </a:extLst>
          </p:cNvPr>
          <p:cNvSpPr txBox="1"/>
          <p:nvPr/>
        </p:nvSpPr>
        <p:spPr>
          <a:xfrm>
            <a:off x="656655" y="154709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40979AC3-2091-4A36-ADCB-9E5C46352C93}"/>
              </a:ext>
            </a:extLst>
          </p:cNvPr>
          <p:cNvSpPr/>
          <p:nvPr/>
        </p:nvSpPr>
        <p:spPr bwMode="auto">
          <a:xfrm rot="5400000" flipH="1">
            <a:off x="2915954" y="-110439"/>
            <a:ext cx="406460" cy="3769730"/>
          </a:xfrm>
          <a:prstGeom prst="can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074DE388-1CD7-4F38-A38A-AA94F040A5F9}"/>
              </a:ext>
            </a:extLst>
          </p:cNvPr>
          <p:cNvSpPr txBox="1"/>
          <p:nvPr/>
        </p:nvSpPr>
        <p:spPr>
          <a:xfrm>
            <a:off x="2540845" y="1585245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Ipsec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tunnel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B24B5935-4BBE-42F3-B2DC-20BADDA9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44" y="85960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7BEB3B1D-E3FF-4B56-99D2-AA51A6E96CB1}"/>
              </a:ext>
            </a:extLst>
          </p:cNvPr>
          <p:cNvSpPr/>
          <p:nvPr/>
        </p:nvSpPr>
        <p:spPr>
          <a:xfrm rot="1007453" flipV="1">
            <a:off x="6200329" y="3179276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65FF405-1275-4CE9-9EE9-C32430F801C5}"/>
              </a:ext>
            </a:extLst>
          </p:cNvPr>
          <p:cNvSpPr/>
          <p:nvPr/>
        </p:nvSpPr>
        <p:spPr bwMode="auto">
          <a:xfrm>
            <a:off x="1660409" y="2572930"/>
            <a:ext cx="393560" cy="37982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IV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D0024FA9-B40B-4DB6-8954-36CD7B93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19" y="4922669"/>
            <a:ext cx="914400" cy="4397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5D1FAFC8-DE5A-4A48-B8FD-2BD22C67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19" y="3647906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dirty="0" err="1">
                <a:latin typeface="+mj-lt"/>
              </a:rPr>
              <a:t>dest</a:t>
            </a:r>
            <a:r>
              <a:rPr lang="en-US" altLang="it-IT" dirty="0">
                <a:latin typeface="+mj-lt"/>
              </a:rPr>
              <a:t>=80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595B8885-447F-4709-911F-147A25EF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9" y="3647906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dirty="0"/>
              <a:t>IV</a:t>
            </a: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FA33883F-D77D-4664-92E0-BCF7024B0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032" y="4035256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817E0947-E563-4926-90BD-9A731A1B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4569" y="3933656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DA89D853-7900-47D5-8CA2-3F65DB9A10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4307" y="4522620"/>
            <a:ext cx="1" cy="4000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4" name="Freeform 26">
            <a:extLst>
              <a:ext uri="{FF2B5EF4-FFF2-40B4-BE49-F238E27FC236}">
                <a16:creationId xmlns:a16="http://schemas.microsoft.com/office/drawing/2014/main" id="{DBDD8541-4842-4741-ADBF-6FA70A6C6E08}"/>
              </a:ext>
            </a:extLst>
          </p:cNvPr>
          <p:cNvSpPr>
            <a:spLocks/>
          </p:cNvSpPr>
          <p:nvPr/>
        </p:nvSpPr>
        <p:spPr bwMode="auto">
          <a:xfrm>
            <a:off x="472319" y="3933656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5" name="Line 27">
            <a:extLst>
              <a:ext uri="{FF2B5EF4-FFF2-40B4-BE49-F238E27FC236}">
                <a16:creationId xmlns:a16="http://schemas.microsoft.com/office/drawing/2014/main" id="{D16D029A-A8C2-428C-81A2-8D696A188B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4306" y="5362984"/>
            <a:ext cx="3885" cy="3693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57" name="Connettore 2 45">
            <a:extLst>
              <a:ext uri="{FF2B5EF4-FFF2-40B4-BE49-F238E27FC236}">
                <a16:creationId xmlns:a16="http://schemas.microsoft.com/office/drawing/2014/main" id="{ABA9D789-1B7D-4FCE-B31E-1323B7B890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5132" y="5281444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CasellaDiTesto 46">
            <a:extLst>
              <a:ext uri="{FF2B5EF4-FFF2-40B4-BE49-F238E27FC236}">
                <a16:creationId xmlns:a16="http://schemas.microsoft.com/office/drawing/2014/main" id="{D7877986-0503-49B0-8475-B4B885C1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419" y="506554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4E12483D-A5F5-498E-BF40-96A5564D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076" y="5738644"/>
            <a:ext cx="1524000" cy="349247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it-IT">
                <a:solidFill>
                  <a:schemeClr val="lt1"/>
                </a:solidFill>
                <a:latin typeface="+mn-lt"/>
              </a:rPr>
              <a:t>dest=80</a:t>
            </a:r>
            <a:endParaRPr lang="en-US" altLang="it-IT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BF4D299F-2FF1-4E62-8EFB-0BA15D5DE5D0}"/>
              </a:ext>
            </a:extLst>
          </p:cNvPr>
          <p:cNvSpPr txBox="1"/>
          <p:nvPr/>
        </p:nvSpPr>
        <p:spPr>
          <a:xfrm>
            <a:off x="172613" y="44852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IV </a:t>
            </a:r>
            <a:r>
              <a:rPr lang="en-US" sz="1800" dirty="0"/>
              <a:t>⨁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=80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86B2ACC-1AB2-4402-AB5F-CDB272F12BBD}"/>
              </a:ext>
            </a:extLst>
          </p:cNvPr>
          <p:cNvCxnSpPr/>
          <p:nvPr/>
        </p:nvCxnSpPr>
        <p:spPr bwMode="auto">
          <a:xfrm>
            <a:off x="1565667" y="4709944"/>
            <a:ext cx="324729" cy="172761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006794E2-9BAA-4C06-AE69-DE2FE3493D36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 flipH="1">
            <a:off x="1857189" y="1399358"/>
            <a:ext cx="13789" cy="1173572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TextBox 16">
            <a:extLst>
              <a:ext uri="{FF2B5EF4-FFF2-40B4-BE49-F238E27FC236}">
                <a16:creationId xmlns:a16="http://schemas.microsoft.com/office/drawing/2014/main" id="{D1C10E04-9ED4-4B9A-B822-D14FCBEC6C58}"/>
              </a:ext>
            </a:extLst>
          </p:cNvPr>
          <p:cNvSpPr txBox="1"/>
          <p:nvPr/>
        </p:nvSpPr>
        <p:spPr>
          <a:xfrm>
            <a:off x="4214391" y="5206932"/>
            <a:ext cx="41989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IV’ = IV </a:t>
            </a:r>
            <a:r>
              <a:rPr lang="en-US" sz="2400" b="1" dirty="0">
                <a:highlight>
                  <a:srgbClr val="F5AD2B"/>
                </a:highlight>
              </a:rPr>
              <a:t>⨁</a:t>
            </a: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dest</a:t>
            </a: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=80 </a:t>
            </a:r>
            <a:r>
              <a:rPr lang="en-US" sz="2400" b="1" dirty="0">
                <a:highlight>
                  <a:srgbClr val="F5AD2B"/>
                </a:highlight>
              </a:rPr>
              <a:t>⨁</a:t>
            </a: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dest</a:t>
            </a: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=25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</a:rPr>
              <a:t>Now the SAME previous ciphertext decrypt to a new plaintext where port=25!!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9BCE0D88-48B0-4DC0-9214-E6FB6DBE3C82}"/>
              </a:ext>
            </a:extLst>
          </p:cNvPr>
          <p:cNvSpPr txBox="1"/>
          <p:nvPr/>
        </p:nvSpPr>
        <p:spPr>
          <a:xfrm>
            <a:off x="1865605" y="2538750"/>
            <a:ext cx="21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’</a:t>
            </a: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F7CAF5B7-3FE6-4EB8-B12A-D6042D6D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73" y="4880681"/>
            <a:ext cx="866551" cy="108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6">
            <a:extLst>
              <a:ext uri="{FF2B5EF4-FFF2-40B4-BE49-F238E27FC236}">
                <a16:creationId xmlns:a16="http://schemas.microsoft.com/office/drawing/2014/main" id="{4B3B71EE-5EDB-4448-A357-95BD4FE4A927}"/>
              </a:ext>
            </a:extLst>
          </p:cNvPr>
          <p:cNvSpPr txBox="1"/>
          <p:nvPr/>
        </p:nvSpPr>
        <p:spPr>
          <a:xfrm>
            <a:off x="3108504" y="4880681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Test: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IV’=??</a:t>
            </a:r>
          </a:p>
        </p:txBody>
      </p:sp>
    </p:spTree>
    <p:extLst>
      <p:ext uri="{BB962C8B-B14F-4D97-AF65-F5344CB8AC3E}">
        <p14:creationId xmlns:p14="http://schemas.microsoft.com/office/powerpoint/2010/main" val="8329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6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8" grpId="0"/>
      <p:bldP spid="59" grpId="0" animBg="1"/>
      <p:bldP spid="60" grpId="0"/>
      <p:bldP spid="62" grpId="0"/>
      <p:bldP spid="63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BAD72-0C56-4CF8-9DC0-A7DC261C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convinced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12E15F-B61C-4DF4-8454-8C1D13AC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Too strong (?) </a:t>
            </a:r>
            <a:r>
              <a:rPr lang="it-IT" dirty="0" err="1"/>
              <a:t>attacker</a:t>
            </a:r>
            <a:r>
              <a:rPr lang="it-IT" dirty="0"/>
              <a:t> model! </a:t>
            </a:r>
          </a:p>
          <a:p>
            <a:pPr lvl="1"/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access to the </a:t>
            </a:r>
            <a:r>
              <a:rPr lang="it-IT" dirty="0" err="1"/>
              <a:t>backend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use CBC in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Perhaps</a:t>
            </a:r>
            <a:r>
              <a:rPr lang="it-IT" dirty="0"/>
              <a:t> CTR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vulnerable</a:t>
            </a:r>
            <a:r>
              <a:rPr lang="it-IT" dirty="0"/>
              <a:t>??</a:t>
            </a:r>
          </a:p>
        </p:txBody>
      </p:sp>
      <p:pic>
        <p:nvPicPr>
          <p:cNvPr id="1026" name="Picture 2" descr="Smiley Face Icon With Glasses - ClipArt Best">
            <a:extLst>
              <a:ext uri="{FF2B5EF4-FFF2-40B4-BE49-F238E27FC236}">
                <a16:creationId xmlns:a16="http://schemas.microsoft.com/office/drawing/2014/main" id="{D9AEAFE8-1178-4A0D-AF0E-FA2D9E00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697322"/>
            <a:ext cx="1394284" cy="139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DF2ED6-2310-4C26-B7A8-72245E3E6F08}"/>
              </a:ext>
            </a:extLst>
          </p:cNvPr>
          <p:cNvSpPr txBox="1"/>
          <p:nvPr/>
        </p:nvSpPr>
        <p:spPr>
          <a:xfrm>
            <a:off x="3488865" y="4833156"/>
            <a:ext cx="544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 err="1"/>
              <a:t>See</a:t>
            </a:r>
            <a:r>
              <a:rPr lang="it-IT" sz="3600" b="1" dirty="0"/>
              <a:t> </a:t>
            </a:r>
            <a:r>
              <a:rPr lang="it-IT" sz="3600" b="1" dirty="0" err="1"/>
              <a:t>next</a:t>
            </a:r>
            <a:r>
              <a:rPr lang="it-IT" sz="3600" b="1" dirty="0"/>
              <a:t> slide an </a:t>
            </a:r>
            <a:r>
              <a:rPr lang="it-IT" sz="3600" b="1" dirty="0" err="1"/>
              <a:t>example</a:t>
            </a:r>
            <a:r>
              <a:rPr lang="it-IT" sz="3600" b="1" dirty="0"/>
              <a:t> of </a:t>
            </a:r>
            <a:br>
              <a:rPr lang="it-IT" sz="3600" b="1" dirty="0"/>
            </a:br>
            <a:r>
              <a:rPr lang="it-IT" sz="3600" b="1" dirty="0"/>
              <a:t>CCA </a:t>
            </a:r>
            <a:r>
              <a:rPr lang="it-IT" sz="3600" b="1" dirty="0" err="1"/>
              <a:t>against</a:t>
            </a:r>
            <a:r>
              <a:rPr lang="it-IT" sz="3600" b="1" dirty="0"/>
              <a:t> CTR!</a:t>
            </a:r>
          </a:p>
        </p:txBody>
      </p:sp>
    </p:spTree>
    <p:extLst>
      <p:ext uri="{BB962C8B-B14F-4D97-AF65-F5344CB8AC3E}">
        <p14:creationId xmlns:p14="http://schemas.microsoft.com/office/powerpoint/2010/main" val="34387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93C24-3A1D-42D6-B41A-1E14343F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225425"/>
            <a:ext cx="9000492" cy="649288"/>
          </a:xfrm>
        </p:spPr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network access;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CF8EA9-4A50-45F6-9F37-CA4C1820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667001"/>
            <a:ext cx="1403288" cy="183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45C13-C8A2-4AD1-8F79-A90F1FD9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276872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C3B3CA-CF13-4405-9210-9EA056E57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08A7FA5F-35D1-4E4D-A438-71F81EA312E0}"/>
              </a:ext>
            </a:extLst>
          </p:cNvPr>
          <p:cNvSpPr txBox="1"/>
          <p:nvPr/>
        </p:nvSpPr>
        <p:spPr>
          <a:xfrm>
            <a:off x="287524" y="1413108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Remote terminal app: each keystroke encrypted with CTR mode 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D43AA5E-93FA-4F1D-B1B4-3B08FFB35844}"/>
              </a:ext>
            </a:extLst>
          </p:cNvPr>
          <p:cNvSpPr/>
          <p:nvPr/>
        </p:nvSpPr>
        <p:spPr>
          <a:xfrm>
            <a:off x="2057399" y="2571749"/>
            <a:ext cx="4278795" cy="461665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+mn-lt"/>
              </a:rPr>
              <a:t>IP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TCP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cksum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D</a:t>
            </a:r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57C2F382-8AB1-47A0-B038-F04455A3C82E}"/>
              </a:ext>
            </a:extLst>
          </p:cNvPr>
          <p:cNvCxnSpPr>
            <a:cxnSpLocks/>
          </p:cNvCxnSpPr>
          <p:nvPr/>
        </p:nvCxnSpPr>
        <p:spPr>
          <a:xfrm>
            <a:off x="3167844" y="2571750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E9663AA7-CC7C-405E-8AAA-1FE40EC5A922}"/>
              </a:ext>
            </a:extLst>
          </p:cNvPr>
          <p:cNvCxnSpPr>
            <a:cxnSpLocks/>
          </p:cNvCxnSpPr>
          <p:nvPr/>
        </p:nvCxnSpPr>
        <p:spPr>
          <a:xfrm>
            <a:off x="4608004" y="2564904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0F116036-E3CF-459E-890B-1B287F179BEE}"/>
              </a:ext>
            </a:extLst>
          </p:cNvPr>
          <p:cNvCxnSpPr>
            <a:cxnSpLocks/>
          </p:cNvCxnSpPr>
          <p:nvPr/>
        </p:nvCxnSpPr>
        <p:spPr>
          <a:xfrm>
            <a:off x="5940152" y="2571291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41">
            <a:extLst>
              <a:ext uri="{FF2B5EF4-FFF2-40B4-BE49-F238E27FC236}">
                <a16:creationId xmlns:a16="http://schemas.microsoft.com/office/drawing/2014/main" id="{B6254D1C-B581-4999-B9D2-69F5CF3E7338}"/>
              </a:ext>
            </a:extLst>
          </p:cNvPr>
          <p:cNvSpPr txBox="1"/>
          <p:nvPr/>
        </p:nvSpPr>
        <p:spPr>
          <a:xfrm>
            <a:off x="3239852" y="3455712"/>
            <a:ext cx="1887568" cy="3693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dirty="0"/>
              <a:t>16 bit TCP checksum</a:t>
            </a:r>
          </a:p>
        </p:txBody>
      </p:sp>
      <p:cxnSp>
        <p:nvCxnSpPr>
          <p:cNvPr id="14" name="Curved Connector 43">
            <a:extLst>
              <a:ext uri="{FF2B5EF4-FFF2-40B4-BE49-F238E27FC236}">
                <a16:creationId xmlns:a16="http://schemas.microsoft.com/office/drawing/2014/main" id="{0B152008-5538-4E9B-A2A2-B9CF5DC8AEB0}"/>
              </a:ext>
            </a:extLst>
          </p:cNvPr>
          <p:cNvCxnSpPr>
            <a:stCxn id="13" idx="3"/>
          </p:cNvCxnSpPr>
          <p:nvPr/>
        </p:nvCxnSpPr>
        <p:spPr>
          <a:xfrm flipV="1">
            <a:off x="5127420" y="3100112"/>
            <a:ext cx="161184" cy="540266"/>
          </a:xfrm>
          <a:prstGeom prst="curvedConnector2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52">
            <a:extLst>
              <a:ext uri="{FF2B5EF4-FFF2-40B4-BE49-F238E27FC236}">
                <a16:creationId xmlns:a16="http://schemas.microsoft.com/office/drawing/2014/main" id="{A762080B-0580-47DF-A057-47AA076D50A1}"/>
              </a:ext>
            </a:extLst>
          </p:cNvPr>
          <p:cNvSpPr txBox="1"/>
          <p:nvPr/>
        </p:nvSpPr>
        <p:spPr>
          <a:xfrm>
            <a:off x="6014203" y="3599728"/>
            <a:ext cx="903452" cy="64633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dirty="0"/>
              <a:t>1 byte </a:t>
            </a:r>
          </a:p>
          <a:p>
            <a:pPr algn="ctr"/>
            <a:r>
              <a:rPr lang="en-US" dirty="0"/>
              <a:t>keystroke</a:t>
            </a:r>
          </a:p>
        </p:txBody>
      </p:sp>
      <p:cxnSp>
        <p:nvCxnSpPr>
          <p:cNvPr id="16" name="Curved Connector 54">
            <a:extLst>
              <a:ext uri="{FF2B5EF4-FFF2-40B4-BE49-F238E27FC236}">
                <a16:creationId xmlns:a16="http://schemas.microsoft.com/office/drawing/2014/main" id="{9E454F8A-A50F-4C45-BA08-85B34F8CE56F}"/>
              </a:ext>
            </a:extLst>
          </p:cNvPr>
          <p:cNvCxnSpPr/>
          <p:nvPr/>
        </p:nvCxnSpPr>
        <p:spPr>
          <a:xfrm rot="16200000" flipV="1">
            <a:off x="5975014" y="3281345"/>
            <a:ext cx="565666" cy="152400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52">
            <a:extLst>
              <a:ext uri="{FF2B5EF4-FFF2-40B4-BE49-F238E27FC236}">
                <a16:creationId xmlns:a16="http://schemas.microsoft.com/office/drawing/2014/main" id="{DDEAAFF9-11AF-425F-ABDC-E522A67F3259}"/>
              </a:ext>
            </a:extLst>
          </p:cNvPr>
          <p:cNvSpPr txBox="1"/>
          <p:nvPr/>
        </p:nvSpPr>
        <p:spPr>
          <a:xfrm>
            <a:off x="978963" y="4582163"/>
            <a:ext cx="7007303" cy="138499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FACT: TCP/IP stack processes only valid packets </a:t>
            </a:r>
          </a:p>
          <a:p>
            <a:pPr algn="ctr"/>
            <a:r>
              <a:rPr lang="en-US" sz="2800" b="1" i="1" dirty="0">
                <a:sym typeface="Wingdings" panose="05000000000000000000" pitchFamily="2" charset="2"/>
              </a:rPr>
              <a:t> TCP will ACK only packets with correct </a:t>
            </a:r>
            <a:r>
              <a:rPr lang="en-US" sz="2800" b="1" i="1" dirty="0" err="1">
                <a:sym typeface="Wingdings" panose="05000000000000000000" pitchFamily="2" charset="2"/>
              </a:rPr>
              <a:t>cksum</a:t>
            </a:r>
            <a:endParaRPr lang="en-US" sz="2800" b="1" i="1" dirty="0">
              <a:sym typeface="Wingdings" panose="05000000000000000000" pitchFamily="2" charset="2"/>
            </a:endParaRPr>
          </a:p>
          <a:p>
            <a:pPr algn="ctr"/>
            <a:r>
              <a:rPr lang="en-US" sz="2800" b="1" i="1" dirty="0">
                <a:solidFill>
                  <a:srgbClr val="FF0000"/>
                </a:solidFill>
                <a:sym typeface="Wingdings" panose="05000000000000000000" pitchFamily="2" charset="2"/>
              </a:rPr>
              <a:t>(let’s use this as an oracle!!)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93C24-3A1D-42D6-B41A-1E14343F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225425"/>
            <a:ext cx="9000492" cy="649288"/>
          </a:xfrm>
        </p:spPr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network access;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CF8EA9-4A50-45F6-9F37-CA4C1820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667001"/>
            <a:ext cx="1403288" cy="18332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C3B3CA-CF13-4405-9210-9EA056E57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08A7FA5F-35D1-4E4D-A438-71F81EA312E0}"/>
              </a:ext>
            </a:extLst>
          </p:cNvPr>
          <p:cNvSpPr txBox="1"/>
          <p:nvPr/>
        </p:nvSpPr>
        <p:spPr>
          <a:xfrm>
            <a:off x="287524" y="1413108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Remote terminal app: each keystroke encrypted with CTR mode 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D43AA5E-93FA-4F1D-B1B4-3B08FFB35844}"/>
              </a:ext>
            </a:extLst>
          </p:cNvPr>
          <p:cNvSpPr/>
          <p:nvPr/>
        </p:nvSpPr>
        <p:spPr>
          <a:xfrm>
            <a:off x="2057399" y="2571749"/>
            <a:ext cx="4278795" cy="461665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+mn-lt"/>
              </a:rPr>
              <a:t>IP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TCP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cksum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D</a:t>
            </a:r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57C2F382-8AB1-47A0-B038-F04455A3C82E}"/>
              </a:ext>
            </a:extLst>
          </p:cNvPr>
          <p:cNvCxnSpPr>
            <a:cxnSpLocks/>
          </p:cNvCxnSpPr>
          <p:nvPr/>
        </p:nvCxnSpPr>
        <p:spPr>
          <a:xfrm>
            <a:off x="3167844" y="2571750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E9663AA7-CC7C-405E-8AAA-1FE40EC5A922}"/>
              </a:ext>
            </a:extLst>
          </p:cNvPr>
          <p:cNvCxnSpPr>
            <a:cxnSpLocks/>
          </p:cNvCxnSpPr>
          <p:nvPr/>
        </p:nvCxnSpPr>
        <p:spPr>
          <a:xfrm>
            <a:off x="4608004" y="2564904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0F116036-E3CF-459E-890B-1B287F179BEE}"/>
              </a:ext>
            </a:extLst>
          </p:cNvPr>
          <p:cNvCxnSpPr>
            <a:cxnSpLocks/>
          </p:cNvCxnSpPr>
          <p:nvPr/>
        </p:nvCxnSpPr>
        <p:spPr>
          <a:xfrm>
            <a:off x="5940152" y="2571291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8" name="Picture 12">
            <a:extLst>
              <a:ext uri="{FF2B5EF4-FFF2-40B4-BE49-F238E27FC236}">
                <a16:creationId xmlns:a16="http://schemas.microsoft.com/office/drawing/2014/main" id="{ED21FC32-8368-4A55-8C9E-426D8C47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398" y="3501008"/>
            <a:ext cx="1152128" cy="143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9F8AB0EC-D3BF-4137-B354-5CD317D273CA}"/>
              </a:ext>
            </a:extLst>
          </p:cNvPr>
          <p:cNvSpPr/>
          <p:nvPr/>
        </p:nvSpPr>
        <p:spPr>
          <a:xfrm>
            <a:off x="2987824" y="3980313"/>
            <a:ext cx="4278795" cy="461665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+mn-lt"/>
              </a:rPr>
              <a:t>IP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TCP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cksum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D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CC9A3E13-EF5E-48B9-86A7-E424D701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276872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5E0805-FAEB-4B29-AC9E-B78FCED8AADE}"/>
              </a:ext>
            </a:extLst>
          </p:cNvPr>
          <p:cNvSpPr txBox="1"/>
          <p:nvPr/>
        </p:nvSpPr>
        <p:spPr>
          <a:xfrm>
            <a:off x="1413749" y="4007731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For </a:t>
            </a:r>
            <a:r>
              <a:rPr lang="it-IT" sz="2400" b="1" dirty="0" err="1"/>
              <a:t>all</a:t>
            </a:r>
            <a:r>
              <a:rPr lang="it-IT" sz="2400" b="1" dirty="0"/>
              <a:t> t, s:</a:t>
            </a:r>
          </a:p>
        </p:txBody>
      </p:sp>
      <p:cxnSp>
        <p:nvCxnSpPr>
          <p:cNvPr id="21" name="Straight Arrow Connector 12">
            <a:extLst>
              <a:ext uri="{FF2B5EF4-FFF2-40B4-BE49-F238E27FC236}">
                <a16:creationId xmlns:a16="http://schemas.microsoft.com/office/drawing/2014/main" id="{BCE4D1B2-1DFC-4827-A450-387A0F9FF1B7}"/>
              </a:ext>
            </a:extLst>
          </p:cNvPr>
          <p:cNvCxnSpPr>
            <a:cxnSpLocks/>
          </p:cNvCxnSpPr>
          <p:nvPr/>
        </p:nvCxnSpPr>
        <p:spPr>
          <a:xfrm>
            <a:off x="1691680" y="3743260"/>
            <a:ext cx="55086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89468A-63DA-42F9-AA94-F698D306B965}"/>
              </a:ext>
            </a:extLst>
          </p:cNvPr>
          <p:cNvSpPr txBox="1"/>
          <p:nvPr/>
        </p:nvSpPr>
        <p:spPr>
          <a:xfrm>
            <a:off x="5292081" y="4463340"/>
            <a:ext cx="2592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   </a:t>
            </a:r>
            <a:r>
              <a:rPr lang="en-US" sz="2800" b="1" dirty="0"/>
              <a:t>⨁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 t        </a:t>
            </a:r>
            <a:r>
              <a:rPr lang="en-US" sz="2800" b="1" dirty="0"/>
              <a:t>⨁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 s</a:t>
            </a:r>
            <a:endParaRPr lang="it-IT" sz="2400" dirty="0"/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1822583B-C927-4225-8D3F-E4084D629457}"/>
              </a:ext>
            </a:extLst>
          </p:cNvPr>
          <p:cNvCxnSpPr>
            <a:cxnSpLocks/>
          </p:cNvCxnSpPr>
          <p:nvPr/>
        </p:nvCxnSpPr>
        <p:spPr>
          <a:xfrm>
            <a:off x="4103948" y="4001675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73AF4A8-A529-4D82-BAF9-642AC1A80ABB}"/>
              </a:ext>
            </a:extLst>
          </p:cNvPr>
          <p:cNvCxnSpPr>
            <a:cxnSpLocks/>
          </p:cNvCxnSpPr>
          <p:nvPr/>
        </p:nvCxnSpPr>
        <p:spPr>
          <a:xfrm>
            <a:off x="5544108" y="3994829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2F697E2C-D570-4E5E-B776-024C433DB3C1}"/>
              </a:ext>
            </a:extLst>
          </p:cNvPr>
          <p:cNvCxnSpPr>
            <a:cxnSpLocks/>
          </p:cNvCxnSpPr>
          <p:nvPr/>
        </p:nvCxnSpPr>
        <p:spPr>
          <a:xfrm>
            <a:off x="6804248" y="4001216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Arrow Connector 78">
            <a:extLst>
              <a:ext uri="{FF2B5EF4-FFF2-40B4-BE49-F238E27FC236}">
                <a16:creationId xmlns:a16="http://schemas.microsoft.com/office/drawing/2014/main" id="{CD51B226-E421-44C6-BC5C-17D41E8B35CA}"/>
              </a:ext>
            </a:extLst>
          </p:cNvPr>
          <p:cNvCxnSpPr>
            <a:cxnSpLocks/>
          </p:cNvCxnSpPr>
          <p:nvPr/>
        </p:nvCxnSpPr>
        <p:spPr>
          <a:xfrm flipH="1">
            <a:off x="1691680" y="5119012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79">
            <a:extLst>
              <a:ext uri="{FF2B5EF4-FFF2-40B4-BE49-F238E27FC236}">
                <a16:creationId xmlns:a16="http://schemas.microsoft.com/office/drawing/2014/main" id="{938B2E94-961F-4290-AA43-1609C6481FDE}"/>
              </a:ext>
            </a:extLst>
          </p:cNvPr>
          <p:cNvSpPr txBox="1"/>
          <p:nvPr/>
        </p:nvSpPr>
        <p:spPr>
          <a:xfrm>
            <a:off x="1962174" y="5157192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ACK if valid checksum,  nothing otherwise</a:t>
            </a:r>
          </a:p>
        </p:txBody>
      </p:sp>
      <p:sp>
        <p:nvSpPr>
          <p:cNvPr id="31" name="TextBox 79">
            <a:extLst>
              <a:ext uri="{FF2B5EF4-FFF2-40B4-BE49-F238E27FC236}">
                <a16:creationId xmlns:a16="http://schemas.microsoft.com/office/drawing/2014/main" id="{4B35B1C2-31E6-4590-B30B-E02F90BEDD9A}"/>
              </a:ext>
            </a:extLst>
          </p:cNvPr>
          <p:cNvSpPr txBox="1"/>
          <p:nvPr/>
        </p:nvSpPr>
        <p:spPr>
          <a:xfrm>
            <a:off x="128202" y="5558571"/>
            <a:ext cx="899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MANY (!) valid equations: {checksum(</a:t>
            </a:r>
            <a:r>
              <a:rPr lang="en-US" sz="2400" b="1" dirty="0" err="1">
                <a:solidFill>
                  <a:srgbClr val="FF0000"/>
                </a:solidFill>
              </a:rPr>
              <a:t>hdr</a:t>
            </a:r>
            <a:r>
              <a:rPr lang="en-US" sz="2400" b="1" dirty="0">
                <a:solidFill>
                  <a:srgbClr val="FF0000"/>
                </a:solidFill>
              </a:rPr>
              <a:t>, D⨁s) = t ⨁ checksum(</a:t>
            </a:r>
            <a:r>
              <a:rPr lang="en-US" sz="2400" b="1" dirty="0" err="1">
                <a:solidFill>
                  <a:srgbClr val="FF0000"/>
                </a:solidFill>
              </a:rPr>
              <a:t>hdr</a:t>
            </a:r>
            <a:r>
              <a:rPr lang="en-US" sz="2400" b="1" dirty="0">
                <a:solidFill>
                  <a:srgbClr val="FF0000"/>
                </a:solidFill>
              </a:rPr>
              <a:t>, D)} </a:t>
            </a:r>
            <a:endParaRPr lang="en-US" sz="2400" b="1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hdr</a:t>
            </a:r>
            <a:r>
              <a:rPr lang="en-US" sz="2400" b="1" dirty="0">
                <a:solidFill>
                  <a:srgbClr val="FF0000"/>
                </a:solidFill>
              </a:rPr>
              <a:t> often known, {</a:t>
            </a:r>
            <a:r>
              <a:rPr lang="en-US" sz="2400" b="1" dirty="0" err="1">
                <a:solidFill>
                  <a:srgbClr val="FF0000"/>
                </a:solidFill>
              </a:rPr>
              <a:t>cksum</a:t>
            </a:r>
            <a:r>
              <a:rPr lang="en-US" sz="2400" b="1" dirty="0">
                <a:solidFill>
                  <a:srgbClr val="FF0000"/>
                </a:solidFill>
              </a:rPr>
              <a:t>, D} unknown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may be solved!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00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23" grpId="0" animBg="1"/>
      <p:bldP spid="29" grpId="0"/>
      <p:bldP spid="31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1135C4-DB6E-414C-AC2D-49F5698EBA9C}"/>
</file>

<file path=customXml/itemProps2.xml><?xml version="1.0" encoding="utf-8"?>
<ds:datastoreItem xmlns:ds="http://schemas.openxmlformats.org/officeDocument/2006/customXml" ds:itemID="{BD6EA441-BB6A-4BFC-A7DC-F8CB93FA0186}"/>
</file>

<file path=customXml/itemProps3.xml><?xml version="1.0" encoding="utf-8"?>
<ds:datastoreItem xmlns:ds="http://schemas.openxmlformats.org/officeDocument/2006/customXml" ds:itemID="{1437A056-5ED6-4A8D-8C67-3753B2C2EED5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1699</Words>
  <Application>Microsoft Office PowerPoint</Application>
  <PresentationFormat>Presentazione su schermo (4:3)</PresentationFormat>
  <Paragraphs>365</Paragraphs>
  <Slides>24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Book Antiqua</vt:lpstr>
      <vt:lpstr>Bookman Old Style</vt:lpstr>
      <vt:lpstr>Calibri</vt:lpstr>
      <vt:lpstr>Cambria Math</vt:lpstr>
      <vt:lpstr>JansonTextLTStd-Roman</vt:lpstr>
      <vt:lpstr>Tahoma</vt:lpstr>
      <vt:lpstr>Times New Roman</vt:lpstr>
      <vt:lpstr>Wingdings</vt:lpstr>
      <vt:lpstr>214templ</vt:lpstr>
      <vt:lpstr>Review of Block ciphers: Authenticated Encryption</vt:lpstr>
      <vt:lpstr>Recap: encryption does not guarantee integrity!</vt:lpstr>
      <vt:lpstr>Indeed: tampering attacks CAN also break confidentiality!</vt:lpstr>
      <vt:lpstr>Example 1</vt:lpstr>
      <vt:lpstr>Example 1</vt:lpstr>
      <vt:lpstr>Example 1</vt:lpstr>
      <vt:lpstr>I’m not yet convinced!</vt:lpstr>
      <vt:lpstr>Example 2: Attacker has only network access;</vt:lpstr>
      <vt:lpstr>Example 2: Attacker has only network access;</vt:lpstr>
      <vt:lpstr>Take home</vt:lpstr>
      <vt:lpstr>Authenticated Encryption</vt:lpstr>
      <vt:lpstr>Security definition</vt:lpstr>
      <vt:lpstr>AEAD: AE with Associated Data</vt:lpstr>
      <vt:lpstr>Design choices for AEAD</vt:lpstr>
      <vt:lpstr>AES-GCM: Galois Counter Mode</vt:lpstr>
      <vt:lpstr>Construction @ high level (example: msg in two blocks)</vt:lpstr>
      <vt:lpstr>Construction @ high level (example: msg in two blocks)</vt:lpstr>
      <vt:lpstr>Construction @ high level (example: msg in two blocks)</vt:lpstr>
      <vt:lpstr>Wegman-Carter MAC</vt:lpstr>
      <vt:lpstr>Universal Hash Function</vt:lpstr>
      <vt:lpstr>AES-GCM: GHASH</vt:lpstr>
      <vt:lpstr>Wegman-Carter construction</vt:lpstr>
      <vt:lpstr>What about Associated Data?</vt:lpstr>
      <vt:lpstr>GCM critical issue: nonce reuse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768</cp:revision>
  <cp:lastPrinted>1998-04-09T13:49:28Z</cp:lastPrinted>
  <dcterms:created xsi:type="dcterms:W3CDTF">1996-09-11T22:41:56Z</dcterms:created>
  <dcterms:modified xsi:type="dcterms:W3CDTF">2021-11-01T16:18:12Z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